
<file path=[Content_Types].xml><?xml version="1.0" encoding="utf-8"?>
<Types xmlns="http://schemas.openxmlformats.org/package/2006/content-types">
  <Default Extension="png" ContentType="image/png"/>
  <Default Extension="emf" ContentType="image/x-emf"/>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jpg" ContentType="image/jpeg"/>
  <Default Extension="wmv" ContentType="video/x-ms-wmv"/>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3.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4.xml" ContentType="application/vnd.openxmlformats-officedocument.theme+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29" r:id="rId7"/>
    <p:sldMasterId id="2147484242" r:id="rId8"/>
  </p:sldMasterIdLst>
  <p:notesMasterIdLst>
    <p:notesMasterId r:id="rId61"/>
  </p:notesMasterIdLst>
  <p:handoutMasterIdLst>
    <p:handoutMasterId r:id="rId62"/>
  </p:handoutMasterIdLst>
  <p:sldIdLst>
    <p:sldId id="1091" r:id="rId9"/>
    <p:sldId id="1092" r:id="rId10"/>
    <p:sldId id="1093" r:id="rId11"/>
    <p:sldId id="1094" r:id="rId12"/>
    <p:sldId id="1095" r:id="rId13"/>
    <p:sldId id="1096" r:id="rId14"/>
    <p:sldId id="1097" r:id="rId15"/>
    <p:sldId id="1098" r:id="rId16"/>
    <p:sldId id="1099" r:id="rId17"/>
    <p:sldId id="1100" r:id="rId18"/>
    <p:sldId id="1101" r:id="rId19"/>
    <p:sldId id="1102" r:id="rId20"/>
    <p:sldId id="1103" r:id="rId21"/>
    <p:sldId id="1104" r:id="rId22"/>
    <p:sldId id="1105" r:id="rId23"/>
    <p:sldId id="1106" r:id="rId24"/>
    <p:sldId id="1107" r:id="rId25"/>
    <p:sldId id="1108" r:id="rId26"/>
    <p:sldId id="1109" r:id="rId27"/>
    <p:sldId id="1110" r:id="rId28"/>
    <p:sldId id="1111" r:id="rId29"/>
    <p:sldId id="1112" r:id="rId30"/>
    <p:sldId id="1113" r:id="rId31"/>
    <p:sldId id="1114" r:id="rId32"/>
    <p:sldId id="1115" r:id="rId33"/>
    <p:sldId id="1116" r:id="rId34"/>
    <p:sldId id="1117" r:id="rId35"/>
    <p:sldId id="1118" r:id="rId36"/>
    <p:sldId id="1119" r:id="rId37"/>
    <p:sldId id="1120" r:id="rId38"/>
    <p:sldId id="1121" r:id="rId39"/>
    <p:sldId id="1122" r:id="rId40"/>
    <p:sldId id="1123" r:id="rId41"/>
    <p:sldId id="1124" r:id="rId42"/>
    <p:sldId id="1125" r:id="rId43"/>
    <p:sldId id="1126" r:id="rId44"/>
    <p:sldId id="1127" r:id="rId45"/>
    <p:sldId id="1128" r:id="rId46"/>
    <p:sldId id="1129" r:id="rId47"/>
    <p:sldId id="1130" r:id="rId48"/>
    <p:sldId id="1131" r:id="rId49"/>
    <p:sldId id="1132" r:id="rId50"/>
    <p:sldId id="1133" r:id="rId51"/>
    <p:sldId id="1134" r:id="rId52"/>
    <p:sldId id="1135" r:id="rId53"/>
    <p:sldId id="1136" r:id="rId54"/>
    <p:sldId id="1137" r:id="rId55"/>
    <p:sldId id="1138" r:id="rId56"/>
    <p:sldId id="1139" r:id="rId57"/>
    <p:sldId id="1140" r:id="rId58"/>
    <p:sldId id="1141" r:id="rId59"/>
    <p:sldId id="1142" r:id="rId60"/>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PC2012-Business-Template" id="{6DD5C800-9A2C-4823-B056-4AFFC9A97500}">
          <p14:sldIdLst>
            <p14:sldId id="1091"/>
            <p14:sldId id="1092"/>
            <p14:sldId id="1093"/>
            <p14:sldId id="1094"/>
            <p14:sldId id="1095"/>
            <p14:sldId id="1096"/>
            <p14:sldId id="1097"/>
            <p14:sldId id="1098"/>
            <p14:sldId id="1099"/>
            <p14:sldId id="1100"/>
            <p14:sldId id="1101"/>
            <p14:sldId id="1102"/>
            <p14:sldId id="1103"/>
            <p14:sldId id="1104"/>
            <p14:sldId id="1105"/>
            <p14:sldId id="1106"/>
            <p14:sldId id="1107"/>
            <p14:sldId id="1108"/>
            <p14:sldId id="1109"/>
            <p14:sldId id="1110"/>
            <p14:sldId id="1111"/>
            <p14:sldId id="1112"/>
            <p14:sldId id="1113"/>
            <p14:sldId id="1114"/>
            <p14:sldId id="1115"/>
            <p14:sldId id="1116"/>
            <p14:sldId id="1117"/>
            <p14:sldId id="1118"/>
            <p14:sldId id="1119"/>
            <p14:sldId id="1120"/>
            <p14:sldId id="1121"/>
            <p14:sldId id="1122"/>
            <p14:sldId id="1123"/>
            <p14:sldId id="1124"/>
            <p14:sldId id="1125"/>
            <p14:sldId id="1126"/>
            <p14:sldId id="1127"/>
            <p14:sldId id="1128"/>
            <p14:sldId id="1129"/>
            <p14:sldId id="1130"/>
            <p14:sldId id="1131"/>
            <p14:sldId id="1132"/>
            <p14:sldId id="1133"/>
            <p14:sldId id="1134"/>
            <p14:sldId id="1135"/>
            <p14:sldId id="1136"/>
            <p14:sldId id="1137"/>
            <p14:sldId id="1138"/>
            <p14:sldId id="1139"/>
            <p14:sldId id="1140"/>
            <p14:sldId id="1141"/>
            <p14:sldId id="1142"/>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413" autoAdjust="0"/>
    <p:restoredTop sz="95238" autoAdjust="0"/>
  </p:normalViewPr>
  <p:slideViewPr>
    <p:cSldViewPr>
      <p:cViewPr varScale="1">
        <p:scale>
          <a:sx n="69" d="100"/>
          <a:sy n="69" d="100"/>
        </p:scale>
        <p:origin x="-1140" y="-96"/>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slide" Target="slides/slide42.xml"/><Relationship Id="rId55" Type="http://schemas.openxmlformats.org/officeDocument/2006/relationships/slide" Target="slides/slide47.xml"/><Relationship Id="rId63" Type="http://schemas.openxmlformats.org/officeDocument/2006/relationships/commentAuthors" Target="commentAuthor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8.xml"/><Relationship Id="rId29" Type="http://schemas.openxmlformats.org/officeDocument/2006/relationships/slide" Target="slides/slide2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slide" Target="slides/slide45.xml"/><Relationship Id="rId58" Type="http://schemas.openxmlformats.org/officeDocument/2006/relationships/slide" Target="slides/slide50.xml"/><Relationship Id="rId66"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slide" Target="slides/slide49.xml"/><Relationship Id="rId61" Type="http://schemas.openxmlformats.org/officeDocument/2006/relationships/notesMaster" Target="notesMasters/notesMaster1.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slide" Target="slides/slide52.xml"/><Relationship Id="rId65"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slide" Target="slides/slide48.xml"/><Relationship Id="rId64" Type="http://schemas.openxmlformats.org/officeDocument/2006/relationships/presProps" Target="presProps.xml"/><Relationship Id="rId8" Type="http://schemas.openxmlformats.org/officeDocument/2006/relationships/slideMaster" Target="slideMasters/slideMaster5.xml"/><Relationship Id="rId51" Type="http://schemas.openxmlformats.org/officeDocument/2006/relationships/slide" Target="slides/slide43.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slide" Target="slides/slide51.xml"/><Relationship Id="rId67" Type="http://schemas.openxmlformats.org/officeDocument/2006/relationships/tableStyles" Target="tableStyles.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slide" Target="slides/slide46.xml"/><Relationship Id="rId6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SPC2012 - Business</a:t>
            </a:r>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Business</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06878"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06878"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0848B2E-8020-4531-BA28-5C142F2F1D46}"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14286971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06878"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06878"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77AF72C-1CDC-4F32-8A8B-93BF36F70D5F}"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4711807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06878"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06878"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18</a:t>
            </a:fld>
            <a:endParaRPr lang="en-US" dirty="0">
              <a:solidFill>
                <a:prstClr val="black"/>
              </a:solidFill>
            </a:endParaRPr>
          </a:p>
        </p:txBody>
      </p:sp>
    </p:spTree>
    <p:extLst>
      <p:ext uri="{BB962C8B-B14F-4D97-AF65-F5344CB8AC3E}">
        <p14:creationId xmlns:p14="http://schemas.microsoft.com/office/powerpoint/2010/main" val="38292681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06878"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06878"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23</a:t>
            </a:fld>
            <a:endParaRPr lang="en-US" dirty="0">
              <a:solidFill>
                <a:prstClr val="black"/>
              </a:solidFill>
            </a:endParaRPr>
          </a:p>
        </p:txBody>
      </p:sp>
    </p:spTree>
    <p:extLst>
      <p:ext uri="{BB962C8B-B14F-4D97-AF65-F5344CB8AC3E}">
        <p14:creationId xmlns:p14="http://schemas.microsoft.com/office/powerpoint/2010/main" val="36054096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06878"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06878"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25</a:t>
            </a:fld>
            <a:endParaRPr lang="en-US" dirty="0">
              <a:solidFill>
                <a:prstClr val="black"/>
              </a:solidFill>
            </a:endParaRPr>
          </a:p>
        </p:txBody>
      </p:sp>
    </p:spTree>
    <p:extLst>
      <p:ext uri="{BB962C8B-B14F-4D97-AF65-F5344CB8AC3E}">
        <p14:creationId xmlns:p14="http://schemas.microsoft.com/office/powerpoint/2010/main" val="30875430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06878"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06878"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28</a:t>
            </a:fld>
            <a:endParaRPr lang="en-US" dirty="0">
              <a:solidFill>
                <a:prstClr val="black"/>
              </a:solidFill>
            </a:endParaRPr>
          </a:p>
        </p:txBody>
      </p:sp>
    </p:spTree>
    <p:extLst>
      <p:ext uri="{BB962C8B-B14F-4D97-AF65-F5344CB8AC3E}">
        <p14:creationId xmlns:p14="http://schemas.microsoft.com/office/powerpoint/2010/main" val="36556039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06878"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06878"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30</a:t>
            </a:fld>
            <a:endParaRPr lang="en-US" dirty="0">
              <a:solidFill>
                <a:prstClr val="black"/>
              </a:solidFill>
            </a:endParaRPr>
          </a:p>
        </p:txBody>
      </p:sp>
    </p:spTree>
    <p:extLst>
      <p:ext uri="{BB962C8B-B14F-4D97-AF65-F5344CB8AC3E}">
        <p14:creationId xmlns:p14="http://schemas.microsoft.com/office/powerpoint/2010/main" val="41278433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06878"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06878"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31</a:t>
            </a:fld>
            <a:endParaRPr lang="en-US" dirty="0">
              <a:solidFill>
                <a:prstClr val="black"/>
              </a:solidFill>
            </a:endParaRPr>
          </a:p>
        </p:txBody>
      </p:sp>
    </p:spTree>
    <p:extLst>
      <p:ext uri="{BB962C8B-B14F-4D97-AF65-F5344CB8AC3E}">
        <p14:creationId xmlns:p14="http://schemas.microsoft.com/office/powerpoint/2010/main" val="20524462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06878"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06878"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34</a:t>
            </a:fld>
            <a:endParaRPr lang="en-US" dirty="0">
              <a:solidFill>
                <a:prstClr val="black"/>
              </a:solidFill>
            </a:endParaRPr>
          </a:p>
        </p:txBody>
      </p:sp>
    </p:spTree>
    <p:extLst>
      <p:ext uri="{BB962C8B-B14F-4D97-AF65-F5344CB8AC3E}">
        <p14:creationId xmlns:p14="http://schemas.microsoft.com/office/powerpoint/2010/main" val="18137134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06878"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06878"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36</a:t>
            </a:fld>
            <a:endParaRPr lang="en-US" dirty="0">
              <a:solidFill>
                <a:prstClr val="black"/>
              </a:solidFill>
            </a:endParaRPr>
          </a:p>
        </p:txBody>
      </p:sp>
    </p:spTree>
    <p:extLst>
      <p:ext uri="{BB962C8B-B14F-4D97-AF65-F5344CB8AC3E}">
        <p14:creationId xmlns:p14="http://schemas.microsoft.com/office/powerpoint/2010/main" val="37302277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35220850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3BA6976-FA2B-4AF5-9F8F-CC7BCFBEB979}"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38</a:t>
            </a:fld>
            <a:endParaRPr lang="en-US" dirty="0">
              <a:solidFill>
                <a:prstClr val="black"/>
              </a:solidFill>
            </a:endParaRPr>
          </a:p>
        </p:txBody>
      </p:sp>
    </p:spTree>
    <p:extLst>
      <p:ext uri="{BB962C8B-B14F-4D97-AF65-F5344CB8AC3E}">
        <p14:creationId xmlns:p14="http://schemas.microsoft.com/office/powerpoint/2010/main" val="33237146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06878"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06878"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39</a:t>
            </a:fld>
            <a:endParaRPr lang="en-US" dirty="0">
              <a:solidFill>
                <a:prstClr val="black"/>
              </a:solidFill>
            </a:endParaRPr>
          </a:p>
        </p:txBody>
      </p:sp>
    </p:spTree>
    <p:extLst>
      <p:ext uri="{BB962C8B-B14F-4D97-AF65-F5344CB8AC3E}">
        <p14:creationId xmlns:p14="http://schemas.microsoft.com/office/powerpoint/2010/main" val="102074823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06878"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06878"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41</a:t>
            </a:fld>
            <a:endParaRPr lang="en-US" dirty="0">
              <a:solidFill>
                <a:prstClr val="black"/>
              </a:solidFill>
            </a:endParaRPr>
          </a:p>
        </p:txBody>
      </p:sp>
    </p:spTree>
    <p:extLst>
      <p:ext uri="{BB962C8B-B14F-4D97-AF65-F5344CB8AC3E}">
        <p14:creationId xmlns:p14="http://schemas.microsoft.com/office/powerpoint/2010/main" val="26549922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178A9D5-964F-484A-9282-5662F033A05E}"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44</a:t>
            </a:fld>
            <a:endParaRPr lang="en-US" dirty="0">
              <a:solidFill>
                <a:prstClr val="black"/>
              </a:solidFill>
            </a:endParaRPr>
          </a:p>
        </p:txBody>
      </p:sp>
    </p:spTree>
    <p:extLst>
      <p:ext uri="{BB962C8B-B14F-4D97-AF65-F5344CB8AC3E}">
        <p14:creationId xmlns:p14="http://schemas.microsoft.com/office/powerpoint/2010/main" val="158563551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06878"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06878"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46</a:t>
            </a:fld>
            <a:endParaRPr lang="en-US" dirty="0">
              <a:solidFill>
                <a:prstClr val="black"/>
              </a:solidFill>
            </a:endParaRPr>
          </a:p>
        </p:txBody>
      </p:sp>
    </p:spTree>
    <p:extLst>
      <p:ext uri="{BB962C8B-B14F-4D97-AF65-F5344CB8AC3E}">
        <p14:creationId xmlns:p14="http://schemas.microsoft.com/office/powerpoint/2010/main" val="132462157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8:10 AM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52</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A90CFD89-BA23-4EDA-BC59-4048DB13E83B}"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32551036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8A510E51-B740-4483-B28E-B152D33FFC3F}"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39186029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959C13D-9CCE-4E02-8EEB-EE141D5A7688}"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17983597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17262" lvl="1" indent="-107956"/>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959C13D-9CCE-4E02-8EEB-EE141D5A7688}"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17983597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06878"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06878"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178A9D5-964F-484A-9282-5662F033A05E}"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2078490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06878"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06878"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77AF72C-1CDC-4F32-8A8B-93BF36F70D5F}"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4711807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06878"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06878"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4B08907-A287-49EF-AC54-E632861693BF}"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228805768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emf"/></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5.xml"/><Relationship Id="rId4" Type="http://schemas.openxmlformats.org/officeDocument/2006/relationships/image" Target="../media/image4.emf"/></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77"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 Placeholder 11"/>
          <p:cNvSpPr>
            <a:spLocks noGrp="1"/>
          </p:cNvSpPr>
          <p:nvPr>
            <p:ph type="body" sz="quarter" idx="13" hasCustomPrompt="1"/>
          </p:nvPr>
        </p:nvSpPr>
        <p:spPr>
          <a:xfrm>
            <a:off x="10058401" y="1028409"/>
            <a:ext cx="2103437" cy="461665"/>
          </a:xfrm>
        </p:spPr>
        <p:txBody>
          <a:bodyPr/>
          <a:lstStyle>
            <a:lvl1pPr marL="0" indent="0" algn="r" defTabSz="932742" rtl="0" eaLnBrk="1" latinLnBrk="0" hangingPunct="1">
              <a:lnSpc>
                <a:spcPct val="90000"/>
              </a:lnSpc>
              <a:spcBef>
                <a:spcPct val="0"/>
              </a:spcBef>
              <a:buNone/>
              <a:defRPr lang="en-US" sz="2000" b="0" kern="1200" cap="none" spc="-100" baseline="0" dirty="0">
                <a:ln w="3175">
                  <a:noFill/>
                </a:ln>
                <a:gradFill>
                  <a:gsLst>
                    <a:gs pos="5833">
                      <a:schemeClr val="tx1"/>
                    </a:gs>
                    <a:gs pos="18000">
                      <a:schemeClr val="tx1"/>
                    </a:gs>
                  </a:gsLst>
                  <a:lin ang="5400000" scaled="0"/>
                </a:gradFill>
                <a:effectLst/>
                <a:latin typeface="+mn-lt"/>
                <a:ea typeface="+mn-ea"/>
                <a:cs typeface="Segoe UI" pitchFamily="34" charset="0"/>
              </a:defRPr>
            </a:lvl1pPr>
          </a:lstStyle>
          <a:p>
            <a:pPr lvl="0"/>
            <a:r>
              <a:rPr lang="en-US" dirty="0" smtClean="0"/>
              <a:t>Session code</a:t>
            </a:r>
            <a:endParaRPr lang="en-US" dirty="0"/>
          </a:p>
        </p:txBody>
      </p:sp>
      <p:sp>
        <p:nvSpPr>
          <p:cNvPr id="3" name="Rounded Rectangle 2"/>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38" y="3954462"/>
            <a:ext cx="7315200" cy="1371579"/>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30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grpSp>
    </p:spTree>
    <p:extLst>
      <p:ext uri="{BB962C8B-B14F-4D97-AF65-F5344CB8AC3E}">
        <p14:creationId xmlns:p14="http://schemas.microsoft.com/office/powerpoint/2010/main" val="129127388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8300"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80" tIns="146304" rIns="182880" bIns="146304">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ounded Rectangle 2"/>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38" y="3954462"/>
            <a:ext cx="7315200" cy="1371579"/>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77"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3258150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10417877" y="6183603"/>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defRPr/>
              </a:pPr>
              <a:endParaRPr lang="en-US" sz="3000" kern="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defTabSz="914400">
                <a:defRPr/>
              </a:pPr>
              <a:endParaRPr lang="en-US" kern="0" smtClean="0">
                <a:solidFill>
                  <a:sysClr val="windowText" lastClr="000000"/>
                </a:solidFill>
              </a:endParaRPr>
            </a:p>
          </p:txBody>
        </p:sp>
      </p:grpSp>
    </p:spTree>
    <p:extLst>
      <p:ext uri="{BB962C8B-B14F-4D97-AF65-F5344CB8AC3E}">
        <p14:creationId xmlns:p14="http://schemas.microsoft.com/office/powerpoint/2010/main" val="4189376562"/>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8300"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80" tIns="146304" rIns="182880" bIns="146304">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038003360"/>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355585679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774763434"/>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893211642"/>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810614285"/>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24698917"/>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200943803"/>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061479238"/>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80667885"/>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46675141"/>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32603748"/>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79130475"/>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59143026"/>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784635114"/>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20900652"/>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04969380"/>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8766020"/>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34377172"/>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56276383"/>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795429183"/>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Five-tiles text">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1243471"/>
            <a:ext cx="2487295" cy="2486942"/>
          </a:xfrm>
          <a:solidFill>
            <a:schemeClr val="accent1"/>
          </a:solidFill>
        </p:spPr>
        <p:txBody>
          <a:bodyPr/>
          <a:lstStyle>
            <a:lvl1pPr>
              <a:defRPr>
                <a:latin typeface="+mn-lt"/>
              </a:defRPr>
            </a:lvl1pPr>
          </a:lstStyle>
          <a:p>
            <a:pPr lvl="0"/>
            <a:r>
              <a:rPr lang="en-US" dirty="0" smtClean="0"/>
              <a:t>Click to edit slide content</a:t>
            </a:r>
          </a:p>
        </p:txBody>
      </p:sp>
      <p:sp>
        <p:nvSpPr>
          <p:cNvPr id="3" name="Date Placeholder 2"/>
          <p:cNvSpPr>
            <a:spLocks noGrp="1"/>
          </p:cNvSpPr>
          <p:nvPr>
            <p:ph type="dt" sz="half" idx="10"/>
          </p:nvPr>
        </p:nvSpPr>
        <p:spPr>
          <a:xfrm>
            <a:off x="0" y="6482889"/>
            <a:ext cx="2901844" cy="372394"/>
          </a:xfrm>
          <a:prstGeom prst="rect">
            <a:avLst/>
          </a:prstGeom>
        </p:spPr>
        <p:txBody>
          <a:bodyPr/>
          <a:lstStyle>
            <a:lvl1pPr>
              <a:defRPr>
                <a:solidFill>
                  <a:schemeClr val="bg1">
                    <a:lumMod val="75000"/>
                    <a:lumOff val="25000"/>
                  </a:schemeClr>
                </a:solidFill>
                <a:latin typeface="+mn-lt"/>
              </a:defRPr>
            </a:lvl1pPr>
          </a:lstStyle>
          <a:p>
            <a:fld id="{44641CE5-313F-464D-B311-4AE8EFC7A795}" type="datetime1">
              <a:rPr lang="en-US" smtClean="0">
                <a:solidFill>
                  <a:srgbClr val="505050">
                    <a:lumMod val="75000"/>
                    <a:lumOff val="25000"/>
                  </a:srgbClr>
                </a:solidFill>
              </a:rPr>
              <a:pPr/>
              <a:t>12/6/2012</a:t>
            </a:fld>
            <a:endParaRPr lang="en-US">
              <a:solidFill>
                <a:srgbClr val="505050">
                  <a:lumMod val="75000"/>
                  <a:lumOff val="25000"/>
                </a:srgbClr>
              </a:solidFill>
            </a:endParaRPr>
          </a:p>
        </p:txBody>
      </p:sp>
      <p:sp>
        <p:nvSpPr>
          <p:cNvPr id="4" name="Slide Number Placeholder 3"/>
          <p:cNvSpPr>
            <a:spLocks noGrp="1"/>
          </p:cNvSpPr>
          <p:nvPr>
            <p:ph type="sldNum" sz="quarter" idx="11"/>
          </p:nvPr>
        </p:nvSpPr>
        <p:spPr>
          <a:xfrm>
            <a:off x="9223719" y="6482889"/>
            <a:ext cx="2901844" cy="372394"/>
          </a:xfrm>
          <a:prstGeom prst="rect">
            <a:avLst/>
          </a:prstGeom>
        </p:spPr>
        <p:txBody>
          <a:bodyPr/>
          <a:lstStyle>
            <a:lvl1pPr>
              <a:defRPr>
                <a:solidFill>
                  <a:schemeClr val="bg1">
                    <a:lumMod val="75000"/>
                    <a:lumOff val="25000"/>
                  </a:schemeClr>
                </a:solidFill>
                <a:latin typeface="+mn-lt"/>
              </a:defRPr>
            </a:lvl1pPr>
          </a:lstStyle>
          <a:p>
            <a:fld id="{74A398B2-5A34-1A4A-811E-F4027282568C}" type="slidenum">
              <a:rPr lang="en-US" smtClean="0">
                <a:solidFill>
                  <a:srgbClr val="505050">
                    <a:lumMod val="75000"/>
                    <a:lumOff val="25000"/>
                  </a:srgbClr>
                </a:solidFill>
              </a:rPr>
              <a:pPr/>
              <a:t>‹#›</a:t>
            </a:fld>
            <a:endParaRPr lang="en-US">
              <a:solidFill>
                <a:srgbClr val="505050">
                  <a:lumMod val="75000"/>
                  <a:lumOff val="25000"/>
                </a:srgbClr>
              </a:solidFill>
            </a:endParaRPr>
          </a:p>
        </p:txBody>
      </p:sp>
      <p:sp>
        <p:nvSpPr>
          <p:cNvPr id="10" name="Text Placeholder 14"/>
          <p:cNvSpPr>
            <a:spLocks noGrp="1"/>
          </p:cNvSpPr>
          <p:nvPr>
            <p:ph type="body" sz="quarter" idx="12" hasCustomPrompt="1"/>
          </p:nvPr>
        </p:nvSpPr>
        <p:spPr>
          <a:xfrm>
            <a:off x="0" y="3730413"/>
            <a:ext cx="2487295" cy="4585871"/>
          </a:xfrm>
          <a:solidFill>
            <a:schemeClr val="bg2"/>
          </a:solidFill>
        </p:spPr>
        <p:txBody>
          <a:bodyPr/>
          <a:lstStyle>
            <a:lvl1pPr>
              <a:defRPr>
                <a:solidFill>
                  <a:schemeClr val="tx1"/>
                </a:solidFill>
                <a:latin typeface="+mn-lt"/>
              </a:defRPr>
            </a:lvl1pPr>
            <a:lvl2pPr>
              <a:defRPr>
                <a:solidFill>
                  <a:schemeClr val="tx1"/>
                </a:solidFill>
                <a:latin typeface="+mn-lt"/>
              </a:defRPr>
            </a:lvl2pPr>
            <a:lvl3pPr>
              <a:defRPr>
                <a:solidFill>
                  <a:schemeClr val="tx1"/>
                </a:solidFill>
                <a:latin typeface="+mn-lt"/>
              </a:defRPr>
            </a:lvl3pPr>
            <a:lvl4pPr>
              <a:defRPr>
                <a:solidFill>
                  <a:schemeClr val="tx1"/>
                </a:solidFill>
                <a:latin typeface="+mn-lt"/>
              </a:defRPr>
            </a:lvl4pPr>
            <a:lvl5pPr>
              <a:defRPr>
                <a:solidFill>
                  <a:schemeClr val="tx1"/>
                </a:solidFill>
                <a:latin typeface="+mn-lt"/>
              </a:defRPr>
            </a:lvl5pPr>
          </a:lstStyle>
          <a:p>
            <a:pPr lvl="0"/>
            <a:r>
              <a:rPr lang="en-US" dirty="0" smtClean="0"/>
              <a:t>Click to edit slide content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Text Placeholder 14"/>
          <p:cNvSpPr>
            <a:spLocks noGrp="1"/>
          </p:cNvSpPr>
          <p:nvPr>
            <p:ph type="body" sz="quarter" idx="13" hasCustomPrompt="1"/>
          </p:nvPr>
        </p:nvSpPr>
        <p:spPr>
          <a:xfrm>
            <a:off x="2487295" y="3730413"/>
            <a:ext cx="2487295" cy="4585871"/>
          </a:xfrm>
          <a:solidFill>
            <a:schemeClr val="accent3"/>
          </a:solidFill>
        </p:spPr>
        <p:txBody>
          <a:bodyPr/>
          <a:lstStyle>
            <a:lvl1pPr>
              <a:defRPr>
                <a:solidFill>
                  <a:schemeClr val="tx1"/>
                </a:solidFill>
                <a:latin typeface="+mn-lt"/>
              </a:defRPr>
            </a:lvl1pPr>
            <a:lvl2pPr>
              <a:defRPr>
                <a:solidFill>
                  <a:schemeClr val="tx1"/>
                </a:solidFill>
                <a:latin typeface="+mn-lt"/>
              </a:defRPr>
            </a:lvl2pPr>
            <a:lvl3pPr>
              <a:defRPr>
                <a:solidFill>
                  <a:schemeClr val="tx1"/>
                </a:solidFill>
                <a:latin typeface="+mn-lt"/>
              </a:defRPr>
            </a:lvl3pPr>
            <a:lvl4pPr>
              <a:defRPr>
                <a:solidFill>
                  <a:schemeClr val="tx1"/>
                </a:solidFill>
                <a:latin typeface="+mn-lt"/>
              </a:defRPr>
            </a:lvl4pPr>
            <a:lvl5pPr>
              <a:defRPr>
                <a:solidFill>
                  <a:schemeClr val="tx1"/>
                </a:solidFill>
                <a:latin typeface="+mn-lt"/>
              </a:defRPr>
            </a:lvl5pPr>
          </a:lstStyle>
          <a:p>
            <a:pPr lvl="0"/>
            <a:r>
              <a:rPr lang="en-US" dirty="0" smtClean="0"/>
              <a:t>Click to edit slide content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Text Placeholder 14"/>
          <p:cNvSpPr>
            <a:spLocks noGrp="1"/>
          </p:cNvSpPr>
          <p:nvPr>
            <p:ph type="body" sz="quarter" idx="14" hasCustomPrompt="1"/>
          </p:nvPr>
        </p:nvSpPr>
        <p:spPr>
          <a:xfrm>
            <a:off x="4974590" y="3730413"/>
            <a:ext cx="2487295" cy="4585871"/>
          </a:xfrm>
          <a:solidFill>
            <a:schemeClr val="accent4"/>
          </a:solidFill>
        </p:spPr>
        <p:txBody>
          <a:bodyPr/>
          <a:lstStyle>
            <a:lvl1pPr>
              <a:defRPr>
                <a:solidFill>
                  <a:schemeClr val="bg1"/>
                </a:solidFill>
                <a:latin typeface="+mn-lt"/>
              </a:defRPr>
            </a:lvl1pPr>
            <a:lvl2pPr>
              <a:defRPr>
                <a:solidFill>
                  <a:schemeClr val="bg1"/>
                </a:solidFill>
                <a:latin typeface="+mn-lt"/>
              </a:defRPr>
            </a:lvl2pPr>
            <a:lvl3pPr>
              <a:defRPr>
                <a:solidFill>
                  <a:schemeClr val="bg1"/>
                </a:solidFill>
                <a:latin typeface="+mn-lt"/>
              </a:defRPr>
            </a:lvl3pPr>
            <a:lvl4pPr>
              <a:defRPr>
                <a:solidFill>
                  <a:schemeClr val="bg1"/>
                </a:solidFill>
                <a:latin typeface="+mn-lt"/>
              </a:defRPr>
            </a:lvl4pPr>
            <a:lvl5pPr>
              <a:defRPr>
                <a:solidFill>
                  <a:schemeClr val="bg1"/>
                </a:solidFill>
                <a:latin typeface="+mn-lt"/>
              </a:defRPr>
            </a:lvl5pPr>
          </a:lstStyle>
          <a:p>
            <a:pPr lvl="0"/>
            <a:r>
              <a:rPr lang="en-US" dirty="0" smtClean="0"/>
              <a:t>Click to edit slide content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3" name="Text Placeholder 14"/>
          <p:cNvSpPr>
            <a:spLocks noGrp="1"/>
          </p:cNvSpPr>
          <p:nvPr>
            <p:ph type="body" sz="quarter" idx="15" hasCustomPrompt="1"/>
          </p:nvPr>
        </p:nvSpPr>
        <p:spPr>
          <a:xfrm>
            <a:off x="7461885" y="3730413"/>
            <a:ext cx="2487295" cy="4585871"/>
          </a:xfrm>
          <a:solidFill>
            <a:schemeClr val="accent5"/>
          </a:solidFill>
        </p:spPr>
        <p:txBody>
          <a:bodyPr/>
          <a:lstStyle>
            <a:lvl1pPr>
              <a:defRPr>
                <a:solidFill>
                  <a:schemeClr val="tx1"/>
                </a:solidFill>
                <a:latin typeface="+mn-lt"/>
              </a:defRPr>
            </a:lvl1pPr>
            <a:lvl2pPr>
              <a:defRPr>
                <a:solidFill>
                  <a:schemeClr val="tx1"/>
                </a:solidFill>
                <a:latin typeface="+mn-lt"/>
              </a:defRPr>
            </a:lvl2pPr>
            <a:lvl3pPr>
              <a:defRPr>
                <a:solidFill>
                  <a:schemeClr val="tx1"/>
                </a:solidFill>
                <a:latin typeface="+mn-lt"/>
              </a:defRPr>
            </a:lvl3pPr>
            <a:lvl4pPr>
              <a:defRPr>
                <a:solidFill>
                  <a:schemeClr val="tx1"/>
                </a:solidFill>
                <a:latin typeface="+mn-lt"/>
              </a:defRPr>
            </a:lvl4pPr>
            <a:lvl5pPr>
              <a:defRPr>
                <a:solidFill>
                  <a:schemeClr val="tx1"/>
                </a:solidFill>
                <a:latin typeface="+mn-lt"/>
              </a:defRPr>
            </a:lvl5pPr>
          </a:lstStyle>
          <a:p>
            <a:pPr lvl="0"/>
            <a:r>
              <a:rPr lang="en-US" dirty="0" smtClean="0"/>
              <a:t>Click to edit slide content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4" name="Text Placeholder 14"/>
          <p:cNvSpPr>
            <a:spLocks noGrp="1"/>
          </p:cNvSpPr>
          <p:nvPr>
            <p:ph type="body" sz="quarter" idx="16" hasCustomPrompt="1"/>
          </p:nvPr>
        </p:nvSpPr>
        <p:spPr>
          <a:xfrm>
            <a:off x="9949180" y="3730413"/>
            <a:ext cx="2487295" cy="4585871"/>
          </a:xfrm>
          <a:solidFill>
            <a:schemeClr val="accent6"/>
          </a:solidFill>
        </p:spPr>
        <p:txBody>
          <a:bodyPr/>
          <a:lstStyle>
            <a:lvl1pPr>
              <a:defRPr>
                <a:solidFill>
                  <a:schemeClr val="bg1"/>
                </a:solidFill>
                <a:latin typeface="+mn-lt"/>
              </a:defRPr>
            </a:lvl1pPr>
            <a:lvl2pPr>
              <a:defRPr>
                <a:solidFill>
                  <a:schemeClr val="bg1"/>
                </a:solidFill>
                <a:latin typeface="+mn-lt"/>
              </a:defRPr>
            </a:lvl2pPr>
            <a:lvl3pPr>
              <a:defRPr>
                <a:solidFill>
                  <a:schemeClr val="bg1"/>
                </a:solidFill>
                <a:latin typeface="+mn-lt"/>
              </a:defRPr>
            </a:lvl3pPr>
            <a:lvl4pPr>
              <a:defRPr>
                <a:solidFill>
                  <a:schemeClr val="bg1"/>
                </a:solidFill>
                <a:latin typeface="+mn-lt"/>
              </a:defRPr>
            </a:lvl4pPr>
            <a:lvl5pPr>
              <a:defRPr>
                <a:solidFill>
                  <a:schemeClr val="bg1"/>
                </a:solidFill>
                <a:latin typeface="+mn-lt"/>
              </a:defRPr>
            </a:lvl5pPr>
          </a:lstStyle>
          <a:p>
            <a:pPr lvl="0"/>
            <a:r>
              <a:rPr lang="en-US" dirty="0" smtClean="0"/>
              <a:t>Click to edit slide content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625675268"/>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76932280"/>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63991851"/>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218035356"/>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677029072"/>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5285891"/>
      </p:ext>
    </p:extLst>
  </p:cSld>
  <p:clrMapOvr>
    <a:masterClrMapping/>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654330537"/>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162469217"/>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737934869"/>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8586769"/>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53764346"/>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096873025"/>
      </p:ext>
    </p:extLst>
  </p:cSld>
  <p:clrMapOvr>
    <a:masterClrMapping/>
  </p:clrMapOvr>
  <p:transition>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8300"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80" tIns="146304" rIns="182880" bIns="146304">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4142522244"/>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ounded Rectangle 2"/>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38" y="3954462"/>
            <a:ext cx="7315200" cy="1371579"/>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77"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56235851"/>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defRPr/>
              </a:pPr>
              <a:endParaRPr lang="en-US" sz="3000" kern="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defTabSz="914400">
                <a:defRPr/>
              </a:pPr>
              <a:endParaRPr lang="en-US" kern="0" smtClean="0">
                <a:solidFill>
                  <a:sysClr val="windowText" lastClr="000000"/>
                </a:solidFill>
              </a:endParaRPr>
            </a:p>
          </p:txBody>
        </p:sp>
      </p:grpSp>
    </p:spTree>
    <p:extLst>
      <p:ext uri="{BB962C8B-B14F-4D97-AF65-F5344CB8AC3E}">
        <p14:creationId xmlns:p14="http://schemas.microsoft.com/office/powerpoint/2010/main" val="750981800"/>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8300"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80" tIns="146304" rIns="182880" bIns="146304">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053272032"/>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344874601"/>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929875336"/>
      </p:ext>
    </p:extLst>
  </p:cSld>
  <p:clrMapOvr>
    <a:masterClrMapping/>
  </p:clrMapOvr>
  <p:transition>
    <p:fade/>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587996679"/>
      </p:ext>
    </p:extLst>
  </p:cSld>
  <p:clrMapOvr>
    <a:masterClrMapping/>
  </p:clrMapOvr>
  <p:transition>
    <p:fade/>
  </p:transition>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829483478"/>
      </p:ext>
    </p:extLst>
  </p:cSld>
  <p:clrMapOvr>
    <a:masterClrMapping/>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99811997"/>
      </p:ext>
    </p:extLst>
  </p:cSld>
  <p:clrMapOvr>
    <a:masterClrMapping/>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1_Title &amp; 2-color Non-bulleted text">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kumimoji="0" lang="en-US" sz="5400" b="0" i="0" u="none" strike="noStrike" kern="1200" cap="none" spc="-102" normalizeH="0" baseline="0" dirty="0">
                <a:ln w="3175">
                  <a:noFill/>
                </a:ln>
                <a:gradFill>
                  <a:gsLst>
                    <a:gs pos="1250">
                      <a:srgbClr val="505050"/>
                    </a:gs>
                    <a:gs pos="100000">
                      <a:srgbClr val="505050"/>
                    </a:gs>
                  </a:gsLst>
                  <a:lin ang="5400000" scaled="0"/>
                </a:gradFill>
                <a:effectLst/>
                <a:uLnTx/>
                <a:uFillTx/>
                <a:latin typeface="+mj-lt"/>
                <a:ea typeface="+mn-ea"/>
                <a:cs typeface="Segoe UI" pitchFamily="34" charset="0"/>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471554741"/>
      </p:ext>
    </p:extLst>
  </p:cSld>
  <p:clrMapOvr>
    <a:masterClrMapping/>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64690111"/>
      </p:ext>
    </p:extLst>
  </p:cSld>
  <p:clrMapOvr>
    <a:masterClrMapping/>
  </p:clrMapOvr>
  <p:transition>
    <p:fade/>
  </p:transition>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220962067"/>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851542472"/>
      </p:ext>
    </p:extLst>
  </p:cSld>
  <p:clrMapOvr>
    <a:masterClrMapping/>
  </p:clrMapOvr>
  <p:transition>
    <p:fade/>
  </p:transition>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08576435"/>
      </p:ext>
    </p:extLst>
  </p:cSld>
  <p:clrMapOvr>
    <a:masterClrMapping/>
  </p:clrMapOvr>
  <p:transition>
    <p:fade/>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42078462"/>
      </p:ext>
    </p:extLst>
  </p:cSld>
  <p:clrMapOvr>
    <a:masterClrMapping/>
  </p:clrMapOvr>
  <p:transition>
    <p:fade/>
  </p:transition>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58165103"/>
      </p:ext>
    </p:extLst>
  </p:cSld>
  <p:clrMapOvr>
    <a:masterClrMapping/>
  </p:clrMapOvr>
  <p:transition>
    <p:fade/>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97477214"/>
      </p:ext>
    </p:extLst>
  </p:cSld>
  <p:clrMapOvr>
    <a:masterClrMapping/>
  </p:clrMapOvr>
  <p:transition>
    <p:fade/>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700307921"/>
      </p:ext>
    </p:extLst>
  </p:cSld>
  <p:clrMapOvr>
    <a:masterClrMapping/>
  </p:clrMapOvr>
  <p:transition>
    <p:fade/>
  </p:transition>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06623137"/>
      </p:ext>
    </p:extLst>
  </p:cSld>
  <p:clrMapOvr>
    <a:masterClrMapping/>
  </p:clrMapOvr>
  <p:transition>
    <p:fade/>
  </p:transition>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75554481"/>
      </p:ext>
    </p:extLst>
  </p:cSld>
  <p:clrMapOvr>
    <a:masterClrMapping/>
  </p:clrMapOvr>
  <p:transition>
    <p:fade/>
  </p:transition>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15444430"/>
      </p:ext>
    </p:extLst>
  </p:cSld>
  <p:clrMapOvr>
    <a:masterClrMapping/>
  </p:clrMapOvr>
  <p:transition>
    <p:fade/>
  </p:transition>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0185864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3870954"/>
      </p:ext>
    </p:extLst>
  </p:cSld>
  <p:clrMapOvr>
    <a:masterClrMapping/>
  </p:clrMapOvr>
  <p:transition>
    <p:fade/>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900526551"/>
      </p:ext>
    </p:extLst>
  </p:cSld>
  <p:clrMapOvr>
    <a:masterClrMapping/>
  </p:clrMapOvr>
  <p:transition>
    <p:fade/>
  </p:transition>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658199" y="6"/>
            <a:ext cx="10156454" cy="888887"/>
          </a:xfrm>
          <a:noFill/>
        </p:spPr>
        <p:txBody>
          <a:bodyPr>
            <a:normAutofit/>
          </a:bodyPr>
          <a:lstStyle>
            <a:lvl1pPr>
              <a:defRPr lang="en-US" sz="2400" b="0" kern="1200" cap="none" spc="-102" baseline="0" dirty="0" smtClean="0">
                <a:ln w="3175">
                  <a:noFill/>
                </a:ln>
                <a:solidFill>
                  <a:schemeClr val="tx1">
                    <a:lumMod val="65000"/>
                    <a:lumOff val="35000"/>
                  </a:schemeClr>
                </a:solidFill>
                <a:effectLst/>
                <a:latin typeface="+mn-lt"/>
                <a:ea typeface="+mn-ea"/>
                <a:cs typeface="Segoe Pro Light"/>
              </a:defRPr>
            </a:lvl1pPr>
          </a:lstStyle>
          <a:p>
            <a:r>
              <a:rPr lang="en-US" dirty="0" smtClean="0"/>
              <a:t>Click to edit Master title style</a:t>
            </a:r>
            <a:endParaRPr lang="en-US" dirty="0"/>
          </a:p>
        </p:txBody>
      </p:sp>
      <p:sp>
        <p:nvSpPr>
          <p:cNvPr id="4" name="Slide Number Placeholder 3"/>
          <p:cNvSpPr>
            <a:spLocks noGrp="1"/>
          </p:cNvSpPr>
          <p:nvPr>
            <p:ph type="sldNum" sz="quarter" idx="11"/>
          </p:nvPr>
        </p:nvSpPr>
        <p:spPr>
          <a:xfrm>
            <a:off x="9541576" y="6482891"/>
            <a:ext cx="2901844" cy="372394"/>
          </a:xfrm>
          <a:prstGeom prst="rect">
            <a:avLst/>
          </a:prstGeom>
        </p:spPr>
        <p:txBody>
          <a:bodyPr lIns="93278" tIns="46639" rIns="93278" bIns="46639"/>
          <a:lstStyle/>
          <a:p>
            <a:fld id="{74A398B2-5A34-1A4A-811E-F4027282568C}" type="slidenum">
              <a:rPr lang="en-US" smtClean="0">
                <a:solidFill>
                  <a:srgbClr val="000000">
                    <a:tint val="75000"/>
                  </a:srgbClr>
                </a:solidFill>
              </a:rPr>
              <a:pPr/>
              <a:t>‹#›</a:t>
            </a:fld>
            <a:endParaRPr lang="en-US" dirty="0">
              <a:solidFill>
                <a:srgbClr val="000000">
                  <a:tint val="75000"/>
                </a:srgbClr>
              </a:solidFill>
            </a:endParaRPr>
          </a:p>
        </p:txBody>
      </p:sp>
      <p:sp>
        <p:nvSpPr>
          <p:cNvPr id="10" name="Text Placeholder 9"/>
          <p:cNvSpPr>
            <a:spLocks noGrp="1"/>
          </p:cNvSpPr>
          <p:nvPr>
            <p:ph type="body" sz="quarter" idx="13"/>
          </p:nvPr>
        </p:nvSpPr>
        <p:spPr>
          <a:xfrm>
            <a:off x="323866" y="1398905"/>
            <a:ext cx="11814652" cy="1321188"/>
          </a:xfrm>
        </p:spPr>
        <p:txBody>
          <a:bodyPr>
            <a:noAutofit/>
          </a:bodyPr>
          <a:lstStyle>
            <a:lvl1pPr marL="291423" indent="-291423">
              <a:buFont typeface="Wingdings" pitchFamily="2" charset="2"/>
              <a:buChar char="§"/>
              <a:defRPr sz="1900" b="0">
                <a:solidFill>
                  <a:schemeClr val="tx1">
                    <a:lumMod val="65000"/>
                    <a:lumOff val="35000"/>
                  </a:schemeClr>
                </a:solidFill>
              </a:defRPr>
            </a:lvl1pPr>
            <a:lvl2pPr marL="699418" indent="-233140">
              <a:buFont typeface="Arial" pitchFamily="34" charset="0"/>
              <a:buChar char="•"/>
              <a:defRPr sz="1500">
                <a:solidFill>
                  <a:schemeClr val="tx1">
                    <a:lumMod val="65000"/>
                    <a:lumOff val="35000"/>
                  </a:schemeClr>
                </a:solidFill>
              </a:defRPr>
            </a:lvl2pPr>
            <a:lvl3pPr marL="1107407" indent="-233140">
              <a:buFont typeface="Arial" pitchFamily="34" charset="0"/>
              <a:buChar char="•"/>
              <a:defRPr sz="1200">
                <a:solidFill>
                  <a:schemeClr val="tx1">
                    <a:lumMod val="65000"/>
                    <a:lumOff val="35000"/>
                  </a:schemeClr>
                </a:solidFill>
              </a:defRPr>
            </a:lvl3pPr>
            <a:lvl4pPr>
              <a:defRPr sz="1600">
                <a:solidFill>
                  <a:schemeClr val="tx1">
                    <a:lumMod val="65000"/>
                    <a:lumOff val="35000"/>
                  </a:schemeClr>
                </a:solidFill>
              </a:defRPr>
            </a:lvl4pPr>
            <a:lvl5pPr>
              <a:defRPr sz="1600">
                <a:solidFill>
                  <a:schemeClr val="tx1">
                    <a:lumMod val="65000"/>
                    <a:lumOff val="3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p:txBody>
      </p:sp>
      <p:sp>
        <p:nvSpPr>
          <p:cNvPr id="3" name="Rectangle 2"/>
          <p:cNvSpPr/>
          <p:nvPr userDrawn="1"/>
        </p:nvSpPr>
        <p:spPr>
          <a:xfrm>
            <a:off x="0" y="3"/>
            <a:ext cx="1596972" cy="987462"/>
          </a:xfrm>
          <a:prstGeom prst="rect">
            <a:avLst/>
          </a:prstGeom>
          <a:solidFill>
            <a:schemeClr val="accent1"/>
          </a:solidFill>
        </p:spPr>
        <p:style>
          <a:lnRef idx="1">
            <a:schemeClr val="accent1"/>
          </a:lnRef>
          <a:fillRef idx="3">
            <a:schemeClr val="accent1"/>
          </a:fillRef>
          <a:effectRef idx="2">
            <a:schemeClr val="accent1"/>
          </a:effectRef>
          <a:fontRef idx="minor">
            <a:schemeClr val="lt1"/>
          </a:fontRef>
        </p:style>
        <p:txBody>
          <a:bodyPr lIns="93253" tIns="46628" rIns="93253" bIns="46628" rtlCol="0" anchor="ctr"/>
          <a:lstStyle/>
          <a:p>
            <a:pPr algn="ctr" defTabSz="932516"/>
            <a:r>
              <a:rPr lang="en-US" sz="1900" dirty="0" smtClean="0">
                <a:solidFill>
                  <a:prstClr val="white"/>
                </a:solidFill>
              </a:rPr>
              <a:t>CSB MBR</a:t>
            </a:r>
            <a:endParaRPr lang="en-US" sz="1900" dirty="0">
              <a:solidFill>
                <a:prstClr val="white"/>
              </a:solidFill>
            </a:endParaRPr>
          </a:p>
        </p:txBody>
      </p:sp>
    </p:spTree>
    <p:extLst>
      <p:ext uri="{BB962C8B-B14F-4D97-AF65-F5344CB8AC3E}">
        <p14:creationId xmlns:p14="http://schemas.microsoft.com/office/powerpoint/2010/main" val="2203645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7.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slideLayout" Target="../slideLayouts/slideLayout51.xml"/><Relationship Id="rId3" Type="http://schemas.openxmlformats.org/officeDocument/2006/relationships/slideLayout" Target="../slideLayouts/slideLayout36.xml"/><Relationship Id="rId21" Type="http://schemas.openxmlformats.org/officeDocument/2006/relationships/slideLayout" Target="../slideLayouts/slideLayout54.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24" Type="http://schemas.openxmlformats.org/officeDocument/2006/relationships/theme" Target="../theme/theme3.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slideLayout" Target="../slideLayouts/slideLayout56.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4.xml"/><Relationship Id="rId13" Type="http://schemas.openxmlformats.org/officeDocument/2006/relationships/theme" Target="../theme/theme4.xml"/><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slideLayout" Target="../slideLayouts/slideLayout68.xml"/><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slideLayout" Target="../slideLayouts/slideLayout67.xml"/><Relationship Id="rId5" Type="http://schemas.openxmlformats.org/officeDocument/2006/relationships/slideLayout" Target="../slideLayouts/slideLayout61.xml"/><Relationship Id="rId10" Type="http://schemas.openxmlformats.org/officeDocument/2006/relationships/slideLayout" Target="../slideLayouts/slideLayout66.xml"/><Relationship Id="rId4" Type="http://schemas.openxmlformats.org/officeDocument/2006/relationships/slideLayout" Target="../slideLayouts/slideLayout60.xml"/><Relationship Id="rId9" Type="http://schemas.openxmlformats.org/officeDocument/2006/relationships/slideLayout" Target="../slideLayouts/slideLayout65.xml"/><Relationship Id="rId14" Type="http://schemas.openxmlformats.org/officeDocument/2006/relationships/image" Target="../media/image7.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6.xml"/><Relationship Id="rId13" Type="http://schemas.openxmlformats.org/officeDocument/2006/relationships/slideLayout" Target="../slideLayouts/slideLayout81.xml"/><Relationship Id="rId18" Type="http://schemas.openxmlformats.org/officeDocument/2006/relationships/slideLayout" Target="../slideLayouts/slideLayout86.xml"/><Relationship Id="rId3" Type="http://schemas.openxmlformats.org/officeDocument/2006/relationships/slideLayout" Target="../slideLayouts/slideLayout71.xml"/><Relationship Id="rId21" Type="http://schemas.openxmlformats.org/officeDocument/2006/relationships/slideLayout" Target="../slideLayouts/slideLayout89.xml"/><Relationship Id="rId7" Type="http://schemas.openxmlformats.org/officeDocument/2006/relationships/slideLayout" Target="../slideLayouts/slideLayout75.xml"/><Relationship Id="rId12" Type="http://schemas.openxmlformats.org/officeDocument/2006/relationships/slideLayout" Target="../slideLayouts/slideLayout80.xml"/><Relationship Id="rId17" Type="http://schemas.openxmlformats.org/officeDocument/2006/relationships/slideLayout" Target="../slideLayouts/slideLayout85.xml"/><Relationship Id="rId25" Type="http://schemas.openxmlformats.org/officeDocument/2006/relationships/theme" Target="../theme/theme5.xml"/><Relationship Id="rId2" Type="http://schemas.openxmlformats.org/officeDocument/2006/relationships/slideLayout" Target="../slideLayouts/slideLayout70.xml"/><Relationship Id="rId16" Type="http://schemas.openxmlformats.org/officeDocument/2006/relationships/slideLayout" Target="../slideLayouts/slideLayout84.xml"/><Relationship Id="rId20" Type="http://schemas.openxmlformats.org/officeDocument/2006/relationships/slideLayout" Target="../slideLayouts/slideLayout88.xml"/><Relationship Id="rId1" Type="http://schemas.openxmlformats.org/officeDocument/2006/relationships/slideLayout" Target="../slideLayouts/slideLayout69.xml"/><Relationship Id="rId6" Type="http://schemas.openxmlformats.org/officeDocument/2006/relationships/slideLayout" Target="../slideLayouts/slideLayout74.xml"/><Relationship Id="rId11" Type="http://schemas.openxmlformats.org/officeDocument/2006/relationships/slideLayout" Target="../slideLayouts/slideLayout79.xml"/><Relationship Id="rId24" Type="http://schemas.openxmlformats.org/officeDocument/2006/relationships/slideLayout" Target="../slideLayouts/slideLayout92.xml"/><Relationship Id="rId5" Type="http://schemas.openxmlformats.org/officeDocument/2006/relationships/slideLayout" Target="../slideLayouts/slideLayout73.xml"/><Relationship Id="rId15" Type="http://schemas.openxmlformats.org/officeDocument/2006/relationships/slideLayout" Target="../slideLayouts/slideLayout83.xml"/><Relationship Id="rId23" Type="http://schemas.openxmlformats.org/officeDocument/2006/relationships/slideLayout" Target="../slideLayouts/slideLayout91.xml"/><Relationship Id="rId10" Type="http://schemas.openxmlformats.org/officeDocument/2006/relationships/slideLayout" Target="../slideLayouts/slideLayout78.xml"/><Relationship Id="rId19" Type="http://schemas.openxmlformats.org/officeDocument/2006/relationships/slideLayout" Target="../slideLayouts/slideLayout87.xml"/><Relationship Id="rId4" Type="http://schemas.openxmlformats.org/officeDocument/2006/relationships/slideLayout" Target="../slideLayouts/slideLayout72.xml"/><Relationship Id="rId9" Type="http://schemas.openxmlformats.org/officeDocument/2006/relationships/slideLayout" Target="../slideLayouts/slideLayout77.xml"/><Relationship Id="rId14" Type="http://schemas.openxmlformats.org/officeDocument/2006/relationships/slideLayout" Target="../slideLayouts/slideLayout82.xml"/><Relationship Id="rId22" Type="http://schemas.openxmlformats.org/officeDocument/2006/relationships/slideLayout" Target="../slideLayouts/slideLayout9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06390990"/>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 id="2147484228" r:id="rId2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4">
            <a:extLst>
              <a:ext uri="{28A0092B-C50C-407E-A947-70E740481C1C}">
                <a14:useLocalDpi xmlns:a14="http://schemas.microsoft.com/office/drawing/2010/main"/>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28057215"/>
      </p:ext>
    </p:extLst>
  </p:cSld>
  <p:clrMap bg1="lt1" tx1="dk1" bg2="lt2" tx2="dk2" accent1="accent1" accent2="accent2" accent3="accent3" accent4="accent4" accent5="accent5" accent6="accent6" hlink="hlink" folHlink="folHlink"/>
  <p:sldLayoutIdLst>
    <p:sldLayoutId id="2147484230" r:id="rId1"/>
    <p:sldLayoutId id="2147484231" r:id="rId2"/>
    <p:sldLayoutId id="2147484232" r:id="rId3"/>
    <p:sldLayoutId id="2147484233" r:id="rId4"/>
    <p:sldLayoutId id="2147484234" r:id="rId5"/>
    <p:sldLayoutId id="2147484235" r:id="rId6"/>
    <p:sldLayoutId id="2147484236" r:id="rId7"/>
    <p:sldLayoutId id="2147484237" r:id="rId8"/>
    <p:sldLayoutId id="2147484238" r:id="rId9"/>
    <p:sldLayoutId id="2147484239" r:id="rId10"/>
    <p:sldLayoutId id="2147484240" r:id="rId11"/>
    <p:sldLayoutId id="2147484241" r:id="rId1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76462415"/>
      </p:ext>
    </p:extLst>
  </p:cSld>
  <p:clrMap bg1="dk1" tx1="lt1" bg2="dk2" tx2="lt2" accent1="accent1" accent2="accent2" accent3="accent3" accent4="accent4" accent5="accent5" accent6="accent6" hlink="hlink" folHlink="folHlink"/>
  <p:sldLayoutIdLst>
    <p:sldLayoutId id="2147484243" r:id="rId1"/>
    <p:sldLayoutId id="2147484244" r:id="rId2"/>
    <p:sldLayoutId id="2147484245" r:id="rId3"/>
    <p:sldLayoutId id="2147484246" r:id="rId4"/>
    <p:sldLayoutId id="2147484247" r:id="rId5"/>
    <p:sldLayoutId id="2147484248" r:id="rId6"/>
    <p:sldLayoutId id="2147484249" r:id="rId7"/>
    <p:sldLayoutId id="2147484250" r:id="rId8"/>
    <p:sldLayoutId id="2147484251" r:id="rId9"/>
    <p:sldLayoutId id="2147484252" r:id="rId10"/>
    <p:sldLayoutId id="2147484253" r:id="rId11"/>
    <p:sldLayoutId id="2147484254" r:id="rId12"/>
    <p:sldLayoutId id="2147484255" r:id="rId13"/>
    <p:sldLayoutId id="2147484256" r:id="rId14"/>
    <p:sldLayoutId id="2147484257" r:id="rId15"/>
    <p:sldLayoutId id="2147484258" r:id="rId16"/>
    <p:sldLayoutId id="2147484259" r:id="rId17"/>
    <p:sldLayoutId id="2147484260" r:id="rId18"/>
    <p:sldLayoutId id="2147484261" r:id="rId19"/>
    <p:sldLayoutId id="2147484262" r:id="rId20"/>
    <p:sldLayoutId id="2147484263" r:id="rId21"/>
    <p:sldLayoutId id="2147484264" r:id="rId22"/>
    <p:sldLayoutId id="2147484265" r:id="rId23"/>
    <p:sldLayoutId id="2147484266" r:id="rId24"/>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5.xml"/></Relationships>
</file>

<file path=ppt/slides/_rels/slide10.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8.xml"/><Relationship Id="rId1" Type="http://schemas.openxmlformats.org/officeDocument/2006/relationships/slideLayout" Target="../slideLayouts/slideLayout65.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9.xml"/><Relationship Id="rId1" Type="http://schemas.openxmlformats.org/officeDocument/2006/relationships/slideLayout" Target="../slideLayouts/slideLayout66.xml"/></Relationships>
</file>

<file path=ppt/slides/_rels/slide12.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27.png"/><Relationship Id="rId7" Type="http://schemas.openxmlformats.org/officeDocument/2006/relationships/image" Target="../media/image30.png"/><Relationship Id="rId2" Type="http://schemas.openxmlformats.org/officeDocument/2006/relationships/notesSlide" Target="../notesSlides/notesSlide10.xml"/><Relationship Id="rId1" Type="http://schemas.openxmlformats.org/officeDocument/2006/relationships/slideLayout" Target="../slideLayouts/slideLayout57.xml"/><Relationship Id="rId6" Type="http://schemas.microsoft.com/office/2007/relationships/hdphoto" Target="../media/hdphoto1.wdp"/><Relationship Id="rId5" Type="http://schemas.openxmlformats.org/officeDocument/2006/relationships/image" Target="../media/image29.png"/><Relationship Id="rId4" Type="http://schemas.openxmlformats.org/officeDocument/2006/relationships/image" Target="../media/image28.png"/></Relationships>
</file>

<file path=ppt/slides/_rels/slide13.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66.xml"/></Relationships>
</file>

<file path=ppt/slides/_rels/slide14.xml.rels><?xml version="1.0" encoding="UTF-8" standalone="yes"?>
<Relationships xmlns="http://schemas.openxmlformats.org/package/2006/relationships"><Relationship Id="rId2" Type="http://schemas.openxmlformats.org/officeDocument/2006/relationships/image" Target="../media/image32.emf"/><Relationship Id="rId1" Type="http://schemas.openxmlformats.org/officeDocument/2006/relationships/slideLayout" Target="../slideLayouts/slideLayout62.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65.xml"/><Relationship Id="rId5" Type="http://schemas.openxmlformats.org/officeDocument/2006/relationships/image" Target="../media/image34.png"/><Relationship Id="rId4" Type="http://schemas.openxmlformats.org/officeDocument/2006/relationships/image" Target="../media/image33.png"/></Relationships>
</file>

<file path=ppt/slides/_rels/slide1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66.xml"/></Relationships>
</file>

<file path=ppt/slides/_rels/slide17.xml.rels><?xml version="1.0" encoding="UTF-8" standalone="yes"?>
<Relationships xmlns="http://schemas.openxmlformats.org/package/2006/relationships"><Relationship Id="rId2" Type="http://schemas.openxmlformats.org/officeDocument/2006/relationships/image" Target="../media/image32.emf"/><Relationship Id="rId1" Type="http://schemas.openxmlformats.org/officeDocument/2006/relationships/slideLayout" Target="../slideLayouts/slideLayout6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4.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59.xml"/><Relationship Id="rId2" Type="http://schemas.openxmlformats.org/officeDocument/2006/relationships/video" Target="../media/media1.wmv"/><Relationship Id="rId1" Type="http://schemas.microsoft.com/office/2007/relationships/media" Target="../media/media1.wmv"/><Relationship Id="rId4" Type="http://schemas.openxmlformats.org/officeDocument/2006/relationships/image" Target="../media/image35.png"/></Relationships>
</file>

<file path=ppt/slides/_rels/slide2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slideLayout" Target="../slideLayouts/slideLayout59.xml"/><Relationship Id="rId1" Type="http://schemas.openxmlformats.org/officeDocument/2006/relationships/video" Target="NULL" TargetMode="Externa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59.xml"/><Relationship Id="rId2" Type="http://schemas.openxmlformats.org/officeDocument/2006/relationships/video" Target="../media/media2.wmv"/><Relationship Id="rId1" Type="http://schemas.microsoft.com/office/2007/relationships/media" Target="../media/media2.wmv"/><Relationship Id="rId4" Type="http://schemas.openxmlformats.org/officeDocument/2006/relationships/image" Target="../media/image37.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6.xml"/></Relationships>
</file>

<file path=ppt/slides/_rels/slide24.xml.rels><?xml version="1.0" encoding="UTF-8" standalone="yes"?>
<Relationships xmlns="http://schemas.openxmlformats.org/package/2006/relationships"><Relationship Id="rId2" Type="http://schemas.openxmlformats.org/officeDocument/2006/relationships/image" Target="../media/image32.emf"/><Relationship Id="rId1" Type="http://schemas.openxmlformats.org/officeDocument/2006/relationships/slideLayout" Target="../slideLayouts/slideLayout6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59.xml"/><Relationship Id="rId2" Type="http://schemas.openxmlformats.org/officeDocument/2006/relationships/video" Target="../media/media3.wmv"/><Relationship Id="rId1" Type="http://schemas.microsoft.com/office/2007/relationships/media" Target="../media/media3.wmv"/><Relationship Id="rId4" Type="http://schemas.openxmlformats.org/officeDocument/2006/relationships/image" Target="../media/image38.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6.xml"/></Relationships>
</file>

<file path=ppt/slides/_rels/slide29.xml.rels><?xml version="1.0" encoding="UTF-8" standalone="yes"?>
<Relationships xmlns="http://schemas.openxmlformats.org/package/2006/relationships"><Relationship Id="rId2" Type="http://schemas.openxmlformats.org/officeDocument/2006/relationships/image" Target="../media/image32.emf"/><Relationship Id="rId1" Type="http://schemas.openxmlformats.org/officeDocument/2006/relationships/slideLayout" Target="../slideLayouts/slideLayout65.xml"/></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56.xml"/><Relationship Id="rId6" Type="http://schemas.openxmlformats.org/officeDocument/2006/relationships/image" Target="../media/image12.emf"/><Relationship Id="rId5" Type="http://schemas.openxmlformats.org/officeDocument/2006/relationships/image" Target="../media/image11.png"/><Relationship Id="rId4" Type="http://schemas.openxmlformats.org/officeDocument/2006/relationships/image" Target="../media/image10.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59.xml"/><Relationship Id="rId2" Type="http://schemas.openxmlformats.org/officeDocument/2006/relationships/video" Target="../media/media4.wmv"/><Relationship Id="rId1" Type="http://schemas.microsoft.com/office/2007/relationships/media" Target="../media/media4.wmv"/><Relationship Id="rId4" Type="http://schemas.openxmlformats.org/officeDocument/2006/relationships/image" Target="../media/image39.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6.xml"/></Relationships>
</file>

<file path=ppt/slides/_rels/slide35.xml.rels><?xml version="1.0" encoding="UTF-8" standalone="yes"?>
<Relationships xmlns="http://schemas.openxmlformats.org/package/2006/relationships"><Relationship Id="rId2" Type="http://schemas.openxmlformats.org/officeDocument/2006/relationships/image" Target="../media/image32.emf"/><Relationship Id="rId1" Type="http://schemas.openxmlformats.org/officeDocument/2006/relationships/slideLayout" Target="../slideLayouts/slideLayout6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38.xml.rels><?xml version="1.0" encoding="UTF-8" standalone="yes"?>
<Relationships xmlns="http://schemas.openxmlformats.org/package/2006/relationships"><Relationship Id="rId8" Type="http://schemas.openxmlformats.org/officeDocument/2006/relationships/image" Target="../media/image45.png"/><Relationship Id="rId13" Type="http://schemas.openxmlformats.org/officeDocument/2006/relationships/image" Target="../media/image50.png"/><Relationship Id="rId3" Type="http://schemas.openxmlformats.org/officeDocument/2006/relationships/image" Target="../media/image40.png"/><Relationship Id="rId7" Type="http://schemas.openxmlformats.org/officeDocument/2006/relationships/image" Target="../media/image44.png"/><Relationship Id="rId12" Type="http://schemas.openxmlformats.org/officeDocument/2006/relationships/image" Target="../media/image49.png"/><Relationship Id="rId2" Type="http://schemas.openxmlformats.org/officeDocument/2006/relationships/notesSlide" Target="../notesSlides/notesSlide20.xml"/><Relationship Id="rId1" Type="http://schemas.openxmlformats.org/officeDocument/2006/relationships/slideLayout" Target="../slideLayouts/slideLayout66.xml"/><Relationship Id="rId6" Type="http://schemas.openxmlformats.org/officeDocument/2006/relationships/image" Target="../media/image43.png"/><Relationship Id="rId11" Type="http://schemas.openxmlformats.org/officeDocument/2006/relationships/image" Target="../media/image48.png"/><Relationship Id="rId5" Type="http://schemas.openxmlformats.org/officeDocument/2006/relationships/image" Target="../media/image42.png"/><Relationship Id="rId10" Type="http://schemas.openxmlformats.org/officeDocument/2006/relationships/image" Target="../media/image47.png"/><Relationship Id="rId4" Type="http://schemas.openxmlformats.org/officeDocument/2006/relationships/image" Target="../media/image41.png"/><Relationship Id="rId9" Type="http://schemas.openxmlformats.org/officeDocument/2006/relationships/image" Target="../media/image46.png"/><Relationship Id="rId14" Type="http://schemas.openxmlformats.org/officeDocument/2006/relationships/image" Target="../media/image51.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6.xml"/></Relationships>
</file>

<file path=ppt/slides/_rels/slide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xml"/><Relationship Id="rId1" Type="http://schemas.openxmlformats.org/officeDocument/2006/relationships/slideLayout" Target="../slideLayouts/slideLayout66.xml"/></Relationships>
</file>

<file path=ppt/slides/_rels/slide40.xml.rels><?xml version="1.0" encoding="UTF-8" standalone="yes"?>
<Relationships xmlns="http://schemas.openxmlformats.org/package/2006/relationships"><Relationship Id="rId2" Type="http://schemas.openxmlformats.org/officeDocument/2006/relationships/image" Target="../media/image32.emf"/><Relationship Id="rId1" Type="http://schemas.openxmlformats.org/officeDocument/2006/relationships/slideLayout" Target="../slideLayouts/slideLayout65.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44.xml.rels><?xml version="1.0" encoding="UTF-8" standalone="yes"?>
<Relationships xmlns="http://schemas.openxmlformats.org/package/2006/relationships"><Relationship Id="rId8" Type="http://schemas.openxmlformats.org/officeDocument/2006/relationships/image" Target="../media/image55.png"/><Relationship Id="rId13" Type="http://schemas.openxmlformats.org/officeDocument/2006/relationships/image" Target="../media/image60.png"/><Relationship Id="rId3" Type="http://schemas.openxmlformats.org/officeDocument/2006/relationships/image" Target="../media/image52.png"/><Relationship Id="rId7" Type="http://schemas.openxmlformats.org/officeDocument/2006/relationships/image" Target="../media/image54.png"/><Relationship Id="rId12" Type="http://schemas.openxmlformats.org/officeDocument/2006/relationships/image" Target="../media/image59.png"/><Relationship Id="rId2" Type="http://schemas.openxmlformats.org/officeDocument/2006/relationships/notesSlide" Target="../notesSlides/notesSlide23.xml"/><Relationship Id="rId1" Type="http://schemas.openxmlformats.org/officeDocument/2006/relationships/slideLayout" Target="../slideLayouts/slideLayout81.xml"/><Relationship Id="rId6" Type="http://schemas.openxmlformats.org/officeDocument/2006/relationships/image" Target="../media/image53.emf"/><Relationship Id="rId11" Type="http://schemas.openxmlformats.org/officeDocument/2006/relationships/image" Target="../media/image58.png"/><Relationship Id="rId5" Type="http://schemas.openxmlformats.org/officeDocument/2006/relationships/image" Target="../media/image22.png"/><Relationship Id="rId15" Type="http://schemas.openxmlformats.org/officeDocument/2006/relationships/image" Target="../media/image62.png"/><Relationship Id="rId10" Type="http://schemas.openxmlformats.org/officeDocument/2006/relationships/image" Target="../media/image57.png"/><Relationship Id="rId4" Type="http://schemas.microsoft.com/office/2007/relationships/hdphoto" Target="../media/hdphoto3.wdp"/><Relationship Id="rId9" Type="http://schemas.openxmlformats.org/officeDocument/2006/relationships/image" Target="../media/image56.png"/><Relationship Id="rId14" Type="http://schemas.openxmlformats.org/officeDocument/2006/relationships/image" Target="../media/image61.png"/></Relationships>
</file>

<file path=ppt/slides/_rels/slide45.xml.rels><?xml version="1.0" encoding="UTF-8" standalone="yes"?>
<Relationships xmlns="http://schemas.openxmlformats.org/package/2006/relationships"><Relationship Id="rId8" Type="http://schemas.openxmlformats.org/officeDocument/2006/relationships/image" Target="../media/image69.png"/><Relationship Id="rId3" Type="http://schemas.openxmlformats.org/officeDocument/2006/relationships/image" Target="../media/image64.png"/><Relationship Id="rId7" Type="http://schemas.openxmlformats.org/officeDocument/2006/relationships/image" Target="../media/image68.png"/><Relationship Id="rId2" Type="http://schemas.openxmlformats.org/officeDocument/2006/relationships/image" Target="../media/image63.png"/><Relationship Id="rId1" Type="http://schemas.openxmlformats.org/officeDocument/2006/relationships/slideLayout" Target="../slideLayouts/slideLayout81.xml"/><Relationship Id="rId6" Type="http://schemas.openxmlformats.org/officeDocument/2006/relationships/image" Target="../media/image67.png"/><Relationship Id="rId11" Type="http://schemas.openxmlformats.org/officeDocument/2006/relationships/image" Target="../media/image72.png"/><Relationship Id="rId5" Type="http://schemas.openxmlformats.org/officeDocument/2006/relationships/image" Target="../media/image66.png"/><Relationship Id="rId10" Type="http://schemas.openxmlformats.org/officeDocument/2006/relationships/image" Target="../media/image71.png"/><Relationship Id="rId4" Type="http://schemas.openxmlformats.org/officeDocument/2006/relationships/image" Target="../media/image65.png"/><Relationship Id="rId9" Type="http://schemas.openxmlformats.org/officeDocument/2006/relationships/image" Target="../media/image70.pn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6.xml"/></Relationships>
</file>

<file path=ppt/slides/_rels/slide47.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6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5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51.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hyperlink" Target="http://myspc.sharepointconference.com/" TargetMode="External"/><Relationship Id="rId1" Type="http://schemas.openxmlformats.org/officeDocument/2006/relationships/slideLayout" Target="../slideLayouts/slideLayout66.xml"/><Relationship Id="rId6" Type="http://schemas.openxmlformats.org/officeDocument/2006/relationships/image" Target="../media/image76.png"/><Relationship Id="rId5" Type="http://schemas.openxmlformats.org/officeDocument/2006/relationships/image" Target="../media/image75.png"/><Relationship Id="rId4" Type="http://schemas.openxmlformats.org/officeDocument/2006/relationships/image" Target="../media/image74.png"/></Relationships>
</file>

<file path=ppt/slides/_rels/slide52.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25.xm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57.xml"/></Relationships>
</file>

<file path=ppt/slides/_rels/slide7.x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notesSlide" Target="../notesSlides/notesSlide7.xml"/><Relationship Id="rId1" Type="http://schemas.openxmlformats.org/officeDocument/2006/relationships/slideLayout" Target="../slideLayouts/slideLayout61.xml"/><Relationship Id="rId6" Type="http://schemas.openxmlformats.org/officeDocument/2006/relationships/image" Target="../media/image18.wmf"/><Relationship Id="rId5" Type="http://schemas.openxmlformats.org/officeDocument/2006/relationships/image" Target="../media/image17.wmf"/><Relationship Id="rId4" Type="http://schemas.openxmlformats.org/officeDocument/2006/relationships/image" Target="../media/image16.wmf"/></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65.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6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546958370"/>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p:cNvSpPr/>
          <p:nvPr/>
        </p:nvSpPr>
        <p:spPr bwMode="auto">
          <a:xfrm>
            <a:off x="650009" y="2128596"/>
            <a:ext cx="183369" cy="186521"/>
          </a:xfrm>
          <a:prstGeom prst="rect">
            <a:avLst/>
          </a:prstGeom>
          <a:noFill/>
          <a:ln w="3175">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lnSpc>
                <a:spcPts val="3840"/>
              </a:lnSpc>
              <a:spcBef>
                <a:spcPct val="0"/>
              </a:spcBef>
              <a:spcAft>
                <a:spcPct val="0"/>
              </a:spcAft>
            </a:pPr>
            <a:endParaRPr lang="en-US" sz="3200"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26" name="Rectangle 25"/>
          <p:cNvSpPr/>
          <p:nvPr/>
        </p:nvSpPr>
        <p:spPr bwMode="auto">
          <a:xfrm>
            <a:off x="650009" y="2125663"/>
            <a:ext cx="2697480" cy="2744787"/>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ts val="3840"/>
              </a:lnSpc>
              <a:spcBef>
                <a:spcPct val="0"/>
              </a:spcBef>
              <a:spcAft>
                <a:spcPct val="0"/>
              </a:spcAft>
            </a:pPr>
            <a:r>
              <a:rPr lang="en-US" sz="3200" b="1" dirty="0">
                <a:gradFill>
                  <a:gsLst>
                    <a:gs pos="0">
                      <a:srgbClr val="FFFFFF"/>
                    </a:gs>
                    <a:gs pos="100000">
                      <a:srgbClr val="FFFFFF"/>
                    </a:gs>
                  </a:gsLst>
                  <a:lin ang="5400000" scaled="0"/>
                </a:gradFill>
                <a:latin typeface="Segoe UI Light"/>
                <a:ea typeface="Segoe UI" pitchFamily="34" charset="0"/>
                <a:cs typeface="Segoe UI" pitchFamily="34" charset="0"/>
              </a:rPr>
              <a:t>Workforce empowered </a:t>
            </a:r>
            <a:r>
              <a:rPr lang="en-US" sz="3200" dirty="0">
                <a:gradFill>
                  <a:gsLst>
                    <a:gs pos="0">
                      <a:srgbClr val="FFFFFF"/>
                    </a:gs>
                    <a:gs pos="100000">
                      <a:srgbClr val="FFFFFF"/>
                    </a:gs>
                  </a:gsLst>
                  <a:lin ang="5400000" scaled="0"/>
                </a:gradFill>
                <a:latin typeface="Segoe UI Light"/>
                <a:ea typeface="Segoe UI" pitchFamily="34" charset="0"/>
                <a:cs typeface="Segoe UI" pitchFamily="34" charset="0"/>
              </a:rPr>
              <a:t>by social </a:t>
            </a:r>
            <a:r>
              <a:rPr lang="en-US" sz="3200" dirty="0" smtClean="0">
                <a:gradFill>
                  <a:gsLst>
                    <a:gs pos="0">
                      <a:srgbClr val="FFFFFF"/>
                    </a:gs>
                    <a:gs pos="100000">
                      <a:srgbClr val="FFFFFF"/>
                    </a:gs>
                  </a:gsLst>
                  <a:lin ang="5400000" scaled="0"/>
                </a:gradFill>
                <a:latin typeface="Segoe UI Light"/>
                <a:ea typeface="Segoe UI" pitchFamily="34" charset="0"/>
                <a:cs typeface="Segoe UI" pitchFamily="34" charset="0"/>
              </a:rPr>
              <a:t>computing</a:t>
            </a:r>
            <a:endParaRPr lang="en-US" sz="3200"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27" name="Rectangle 26"/>
          <p:cNvSpPr/>
          <p:nvPr/>
        </p:nvSpPr>
        <p:spPr bwMode="auto">
          <a:xfrm>
            <a:off x="3392966" y="2125663"/>
            <a:ext cx="2697480" cy="2744787"/>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ts val="3840"/>
              </a:lnSpc>
              <a:spcBef>
                <a:spcPct val="0"/>
              </a:spcBef>
              <a:spcAft>
                <a:spcPct val="0"/>
              </a:spcAft>
            </a:pPr>
            <a:r>
              <a:rPr lang="en-US" sz="3200" b="1" dirty="0" smtClean="0">
                <a:gradFill>
                  <a:gsLst>
                    <a:gs pos="0">
                      <a:srgbClr val="FFFFFF"/>
                    </a:gs>
                    <a:gs pos="100000">
                      <a:srgbClr val="FFFFFF"/>
                    </a:gs>
                  </a:gsLst>
                  <a:lin ang="5400000" scaled="0"/>
                </a:gradFill>
                <a:latin typeface="Segoe UI Light"/>
                <a:ea typeface="Segoe UI" pitchFamily="34" charset="0"/>
                <a:cs typeface="Segoe UI" pitchFamily="34" charset="0"/>
              </a:rPr>
              <a:t>Realize</a:t>
            </a:r>
            <a:r>
              <a:rPr lang="en-US" sz="3200" dirty="0" smtClean="0">
                <a:gradFill>
                  <a:gsLst>
                    <a:gs pos="0">
                      <a:srgbClr val="FFFFFF"/>
                    </a:gs>
                    <a:gs pos="100000">
                      <a:srgbClr val="FFFFFF"/>
                    </a:gs>
                  </a:gsLst>
                  <a:lin ang="5400000" scaled="0"/>
                </a:gradFill>
                <a:latin typeface="Segoe UI Light"/>
                <a:ea typeface="Segoe UI" pitchFamily="34" charset="0"/>
                <a:cs typeface="Segoe UI" pitchFamily="34" charset="0"/>
              </a:rPr>
              <a:t> </a:t>
            </a:r>
            <a:r>
              <a:rPr lang="en-US" sz="3200" dirty="0">
                <a:gradFill>
                  <a:gsLst>
                    <a:gs pos="0">
                      <a:srgbClr val="FFFFFF"/>
                    </a:gs>
                    <a:gs pos="100000">
                      <a:srgbClr val="FFFFFF"/>
                    </a:gs>
                  </a:gsLst>
                  <a:lin ang="5400000" scaled="0"/>
                </a:gradFill>
                <a:latin typeface="Segoe UI Light"/>
                <a:ea typeface="Segoe UI" pitchFamily="34" charset="0"/>
                <a:cs typeface="Segoe UI" pitchFamily="34" charset="0"/>
              </a:rPr>
              <a:t>measurable </a:t>
            </a:r>
            <a:r>
              <a:rPr lang="en-US" sz="3200" b="1" dirty="0" smtClean="0">
                <a:gradFill>
                  <a:gsLst>
                    <a:gs pos="0">
                      <a:srgbClr val="FFFFFF"/>
                    </a:gs>
                    <a:gs pos="100000">
                      <a:srgbClr val="FFFFFF"/>
                    </a:gs>
                  </a:gsLst>
                  <a:lin ang="5400000" scaled="0"/>
                </a:gradFill>
                <a:latin typeface="Segoe UI Light"/>
                <a:ea typeface="Segoe UI" pitchFamily="34" charset="0"/>
                <a:cs typeface="Segoe UI" pitchFamily="34" charset="0"/>
              </a:rPr>
              <a:t>increases</a:t>
            </a:r>
            <a:endParaRPr lang="en-US" sz="3200" b="1"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31" name="Rectangle 30"/>
          <p:cNvSpPr/>
          <p:nvPr/>
        </p:nvSpPr>
        <p:spPr bwMode="auto">
          <a:xfrm>
            <a:off x="6135923" y="2125663"/>
            <a:ext cx="2697480" cy="2744787"/>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ts val="3840"/>
              </a:lnSpc>
              <a:spcBef>
                <a:spcPct val="0"/>
              </a:spcBef>
              <a:spcAft>
                <a:spcPct val="0"/>
              </a:spcAft>
            </a:pPr>
            <a:r>
              <a:rPr lang="en-US" sz="3200" dirty="0" smtClean="0">
                <a:gradFill>
                  <a:gsLst>
                    <a:gs pos="0">
                      <a:srgbClr val="FFFFFF"/>
                    </a:gs>
                    <a:gs pos="100000">
                      <a:srgbClr val="FFFFFF"/>
                    </a:gs>
                  </a:gsLst>
                  <a:lin ang="5400000" scaled="0"/>
                </a:gradFill>
                <a:latin typeface="Segoe UI Light"/>
                <a:ea typeface="Segoe UI" pitchFamily="34" charset="0"/>
                <a:cs typeface="Segoe UI" pitchFamily="34" charset="0"/>
              </a:rPr>
              <a:t>Create </a:t>
            </a:r>
            <a:r>
              <a:rPr lang="en-US" sz="3200" dirty="0">
                <a:gradFill>
                  <a:gsLst>
                    <a:gs pos="0">
                      <a:srgbClr val="FFFFFF"/>
                    </a:gs>
                    <a:gs pos="100000">
                      <a:srgbClr val="FFFFFF"/>
                    </a:gs>
                  </a:gsLst>
                  <a:lin ang="5400000" scaled="0"/>
                </a:gradFill>
                <a:latin typeface="Segoe UI Light"/>
                <a:ea typeface="Segoe UI" pitchFamily="34" charset="0"/>
                <a:cs typeface="Segoe UI" pitchFamily="34" charset="0"/>
              </a:rPr>
              <a:t>a </a:t>
            </a:r>
            <a:r>
              <a:rPr lang="en-US" sz="3200" b="1" dirty="0">
                <a:gradFill>
                  <a:gsLst>
                    <a:gs pos="0">
                      <a:srgbClr val="FFFFFF"/>
                    </a:gs>
                    <a:gs pos="100000">
                      <a:srgbClr val="FFFFFF"/>
                    </a:gs>
                  </a:gsLst>
                  <a:lin ang="5400000" scaled="0"/>
                </a:gradFill>
                <a:latin typeface="Segoe UI Light"/>
                <a:ea typeface="Segoe UI" pitchFamily="34" charset="0"/>
                <a:cs typeface="Segoe UI" pitchFamily="34" charset="0"/>
              </a:rPr>
              <a:t>flexible</a:t>
            </a:r>
            <a:r>
              <a:rPr lang="en-US" sz="3200" dirty="0">
                <a:gradFill>
                  <a:gsLst>
                    <a:gs pos="0">
                      <a:srgbClr val="FFFFFF"/>
                    </a:gs>
                    <a:gs pos="100000">
                      <a:srgbClr val="FFFFFF"/>
                    </a:gs>
                  </a:gsLst>
                  <a:lin ang="5400000" scaled="0"/>
                </a:gradFill>
                <a:latin typeface="Segoe UI Light"/>
                <a:ea typeface="Segoe UI" pitchFamily="34" charset="0"/>
                <a:cs typeface="Segoe UI" pitchFamily="34" charset="0"/>
              </a:rPr>
              <a:t> </a:t>
            </a:r>
            <a:r>
              <a:rPr lang="en-US" sz="3200" b="1" dirty="0">
                <a:gradFill>
                  <a:gsLst>
                    <a:gs pos="0">
                      <a:srgbClr val="FFFFFF"/>
                    </a:gs>
                    <a:gs pos="100000">
                      <a:srgbClr val="FFFFFF"/>
                    </a:gs>
                  </a:gsLst>
                  <a:lin ang="5400000" scaled="0"/>
                </a:gradFill>
                <a:latin typeface="Segoe UI Light"/>
                <a:ea typeface="Segoe UI" pitchFamily="34" charset="0"/>
                <a:cs typeface="Segoe UI" pitchFamily="34" charset="0"/>
              </a:rPr>
              <a:t>social</a:t>
            </a:r>
            <a:r>
              <a:rPr lang="en-US" sz="3200" dirty="0">
                <a:gradFill>
                  <a:gsLst>
                    <a:gs pos="0">
                      <a:srgbClr val="FFFFFF"/>
                    </a:gs>
                    <a:gs pos="100000">
                      <a:srgbClr val="FFFFFF"/>
                    </a:gs>
                  </a:gsLst>
                  <a:lin ang="5400000" scaled="0"/>
                </a:gradFill>
                <a:latin typeface="Segoe UI Light"/>
                <a:ea typeface="Segoe UI" pitchFamily="34" charset="0"/>
                <a:cs typeface="Segoe UI" pitchFamily="34" charset="0"/>
              </a:rPr>
              <a:t> </a:t>
            </a:r>
            <a:r>
              <a:rPr lang="en-US" sz="3200" b="1" dirty="0">
                <a:gradFill>
                  <a:gsLst>
                    <a:gs pos="0">
                      <a:srgbClr val="FFFFFF"/>
                    </a:gs>
                    <a:gs pos="100000">
                      <a:srgbClr val="FFFFFF"/>
                    </a:gs>
                  </a:gsLst>
                  <a:lin ang="5400000" scaled="0"/>
                </a:gradFill>
                <a:latin typeface="Segoe UI Light"/>
                <a:ea typeface="Segoe UI" pitchFamily="34" charset="0"/>
                <a:cs typeface="Segoe UI" pitchFamily="34" charset="0"/>
              </a:rPr>
              <a:t>fabric</a:t>
            </a:r>
          </a:p>
        </p:txBody>
      </p:sp>
      <p:sp>
        <p:nvSpPr>
          <p:cNvPr id="3" name="Title 2"/>
          <p:cNvSpPr>
            <a:spLocks noGrp="1"/>
          </p:cNvSpPr>
          <p:nvPr>
            <p:ph type="title"/>
          </p:nvPr>
        </p:nvSpPr>
        <p:spPr/>
        <p:txBody>
          <a:bodyPr/>
          <a:lstStyle/>
          <a:p>
            <a:r>
              <a:rPr lang="en-US" dirty="0" smtClean="0"/>
              <a:t>Outcomes</a:t>
            </a:r>
            <a:endParaRPr lang="en-US" dirty="0"/>
          </a:p>
        </p:txBody>
      </p:sp>
      <p:grpSp>
        <p:nvGrpSpPr>
          <p:cNvPr id="5" name="Group 4"/>
          <p:cNvGrpSpPr/>
          <p:nvPr/>
        </p:nvGrpSpPr>
        <p:grpSpPr>
          <a:xfrm>
            <a:off x="8694737" y="2125663"/>
            <a:ext cx="3073628" cy="2744787"/>
            <a:chOff x="8313737" y="2125663"/>
            <a:chExt cx="3073628" cy="2744787"/>
          </a:xfrm>
        </p:grpSpPr>
        <p:sp>
          <p:nvSpPr>
            <p:cNvPr id="29" name="Rectangle 28"/>
            <p:cNvSpPr/>
            <p:nvPr/>
          </p:nvSpPr>
          <p:spPr bwMode="auto">
            <a:xfrm>
              <a:off x="8497880" y="2125663"/>
              <a:ext cx="2743200" cy="27447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ts val="3840"/>
                </a:lnSpc>
                <a:spcBef>
                  <a:spcPct val="0"/>
                </a:spcBef>
                <a:spcAft>
                  <a:spcPct val="0"/>
                </a:spcAft>
              </a:pPr>
              <a:r>
                <a:rPr lang="en-US" sz="3200" dirty="0" smtClean="0">
                  <a:gradFill>
                    <a:gsLst>
                      <a:gs pos="0">
                        <a:srgbClr val="FFFFFF"/>
                      </a:gs>
                      <a:gs pos="100000">
                        <a:srgbClr val="FFFFFF"/>
                      </a:gs>
                    </a:gsLst>
                    <a:lin ang="5400000" scaled="0"/>
                  </a:gradFill>
                  <a:latin typeface="Segoe UI Light"/>
                  <a:ea typeface="Segoe UI" pitchFamily="34" charset="0"/>
                  <a:cs typeface="Segoe UI" pitchFamily="34" charset="0"/>
                </a:rPr>
                <a:t>Employee </a:t>
              </a:r>
              <a:r>
                <a:rPr lang="en-US" sz="3200" b="1" dirty="0" smtClean="0">
                  <a:gradFill>
                    <a:gsLst>
                      <a:gs pos="0">
                        <a:srgbClr val="FFFFFF"/>
                      </a:gs>
                      <a:gs pos="100000">
                        <a:srgbClr val="FFFFFF"/>
                      </a:gs>
                    </a:gsLst>
                    <a:lin ang="5400000" scaled="0"/>
                  </a:gradFill>
                  <a:latin typeface="Segoe UI Light"/>
                  <a:ea typeface="Segoe UI" pitchFamily="34" charset="0"/>
                  <a:cs typeface="Segoe UI" pitchFamily="34" charset="0"/>
                </a:rPr>
                <a:t>Engagement</a:t>
              </a:r>
              <a:endParaRPr lang="en-US" sz="3200" b="1"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pic>
          <p:nvPicPr>
            <p:cNvPr id="1026" name="Picture 2"/>
            <p:cNvPicPr>
              <a:picLocks noChangeAspect="1" noChangeArrowheads="1"/>
            </p:cNvPicPr>
            <p:nvPr/>
          </p:nvPicPr>
          <p:blipFill>
            <a:blip r:embed="rId3" cstate="screen">
              <a:biLevel thresh="25000"/>
              <a:extLst>
                <a:ext uri="{28A0092B-C50C-407E-A947-70E740481C1C}">
                  <a14:useLocalDpi xmlns:a14="http://schemas.microsoft.com/office/drawing/2010/main"/>
                </a:ext>
              </a:extLst>
            </a:blip>
            <a:srcRect/>
            <a:stretch>
              <a:fillRect/>
            </a:stretch>
          </p:blipFill>
          <p:spPr bwMode="auto">
            <a:xfrm>
              <a:off x="8313737" y="3459162"/>
              <a:ext cx="3073628" cy="1181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11" name="Picture 5" descr="\\MAGNUM\Projects\Microsoft\Cloud Power FY12\Design\ICONS_PNG\Increase.png"/>
          <p:cNvPicPr>
            <a:picLocks noChangeAspect="1" noChangeArrowheads="1"/>
          </p:cNvPicPr>
          <p:nvPr/>
        </p:nvPicPr>
        <p:blipFill>
          <a:blip r:embed="rId4" cstate="screen">
            <a:lum bright="100000"/>
            <a:extLst>
              <a:ext uri="{28A0092B-C50C-407E-A947-70E740481C1C}">
                <a14:useLocalDpi xmlns:a14="http://schemas.microsoft.com/office/drawing/2010/main"/>
              </a:ext>
            </a:extLst>
          </a:blip>
          <a:srcRect/>
          <a:stretch>
            <a:fillRect/>
          </a:stretch>
        </p:blipFill>
        <p:spPr bwMode="auto">
          <a:xfrm>
            <a:off x="4999037" y="3687762"/>
            <a:ext cx="1295400" cy="1295400"/>
          </a:xfrm>
          <a:prstGeom prst="rect">
            <a:avLst/>
          </a:prstGeom>
          <a:noFill/>
        </p:spPr>
      </p:pic>
      <p:sp>
        <p:nvSpPr>
          <p:cNvPr id="12" name="Freeform 14"/>
          <p:cNvSpPr>
            <a:spLocks noEditPoints="1"/>
          </p:cNvSpPr>
          <p:nvPr/>
        </p:nvSpPr>
        <p:spPr bwMode="black">
          <a:xfrm>
            <a:off x="2622260" y="4091783"/>
            <a:ext cx="662277" cy="700879"/>
          </a:xfrm>
          <a:custGeom>
            <a:avLst/>
            <a:gdLst>
              <a:gd name="T0" fmla="*/ 0 w 383"/>
              <a:gd name="T1" fmla="*/ 378 h 405"/>
              <a:gd name="T2" fmla="*/ 0 w 383"/>
              <a:gd name="T3" fmla="*/ 163 h 405"/>
              <a:gd name="T4" fmla="*/ 39 w 383"/>
              <a:gd name="T5" fmla="*/ 163 h 405"/>
              <a:gd name="T6" fmla="*/ 39 w 383"/>
              <a:gd name="T7" fmla="*/ 378 h 405"/>
              <a:gd name="T8" fmla="*/ 0 w 383"/>
              <a:gd name="T9" fmla="*/ 378 h 405"/>
              <a:gd name="T10" fmla="*/ 357 w 383"/>
              <a:gd name="T11" fmla="*/ 158 h 405"/>
              <a:gd name="T12" fmla="*/ 263 w 383"/>
              <a:gd name="T13" fmla="*/ 156 h 405"/>
              <a:gd name="T14" fmla="*/ 286 w 383"/>
              <a:gd name="T15" fmla="*/ 97 h 405"/>
              <a:gd name="T16" fmla="*/ 260 w 383"/>
              <a:gd name="T17" fmla="*/ 0 h 405"/>
              <a:gd name="T18" fmla="*/ 233 w 383"/>
              <a:gd name="T19" fmla="*/ 26 h 405"/>
              <a:gd name="T20" fmla="*/ 131 w 383"/>
              <a:gd name="T21" fmla="*/ 145 h 405"/>
              <a:gd name="T22" fmla="*/ 59 w 383"/>
              <a:gd name="T23" fmla="*/ 185 h 405"/>
              <a:gd name="T24" fmla="*/ 59 w 383"/>
              <a:gd name="T25" fmla="*/ 364 h 405"/>
              <a:gd name="T26" fmla="*/ 162 w 383"/>
              <a:gd name="T27" fmla="*/ 405 h 405"/>
              <a:gd name="T28" fmla="*/ 276 w 383"/>
              <a:gd name="T29" fmla="*/ 403 h 405"/>
              <a:gd name="T30" fmla="*/ 305 w 383"/>
              <a:gd name="T31" fmla="*/ 377 h 405"/>
              <a:gd name="T32" fmla="*/ 291 w 383"/>
              <a:gd name="T33" fmla="*/ 351 h 405"/>
              <a:gd name="T34" fmla="*/ 291 w 383"/>
              <a:gd name="T35" fmla="*/ 351 h 405"/>
              <a:gd name="T36" fmla="*/ 290 w 383"/>
              <a:gd name="T37" fmla="*/ 351 h 405"/>
              <a:gd name="T38" fmla="*/ 286 w 383"/>
              <a:gd name="T39" fmla="*/ 346 h 405"/>
              <a:gd name="T40" fmla="*/ 291 w 383"/>
              <a:gd name="T41" fmla="*/ 340 h 405"/>
              <a:gd name="T42" fmla="*/ 302 w 383"/>
              <a:gd name="T43" fmla="*/ 340 h 405"/>
              <a:gd name="T44" fmla="*/ 331 w 383"/>
              <a:gd name="T45" fmla="*/ 314 h 405"/>
              <a:gd name="T46" fmla="*/ 317 w 383"/>
              <a:gd name="T47" fmla="*/ 288 h 405"/>
              <a:gd name="T48" fmla="*/ 317 w 383"/>
              <a:gd name="T49" fmla="*/ 288 h 405"/>
              <a:gd name="T50" fmla="*/ 316 w 383"/>
              <a:gd name="T51" fmla="*/ 287 h 405"/>
              <a:gd name="T52" fmla="*/ 312 w 383"/>
              <a:gd name="T53" fmla="*/ 282 h 405"/>
              <a:gd name="T54" fmla="*/ 317 w 383"/>
              <a:gd name="T55" fmla="*/ 277 h 405"/>
              <a:gd name="T56" fmla="*/ 328 w 383"/>
              <a:gd name="T57" fmla="*/ 276 h 405"/>
              <a:gd name="T58" fmla="*/ 357 w 383"/>
              <a:gd name="T59" fmla="*/ 250 h 405"/>
              <a:gd name="T60" fmla="*/ 343 w 383"/>
              <a:gd name="T61" fmla="*/ 225 h 405"/>
              <a:gd name="T62" fmla="*/ 343 w 383"/>
              <a:gd name="T63" fmla="*/ 225 h 405"/>
              <a:gd name="T64" fmla="*/ 342 w 383"/>
              <a:gd name="T65" fmla="*/ 224 h 405"/>
              <a:gd name="T66" fmla="*/ 338 w 383"/>
              <a:gd name="T67" fmla="*/ 219 h 405"/>
              <a:gd name="T68" fmla="*/ 343 w 383"/>
              <a:gd name="T69" fmla="*/ 213 h 405"/>
              <a:gd name="T70" fmla="*/ 354 w 383"/>
              <a:gd name="T71" fmla="*/ 213 h 405"/>
              <a:gd name="T72" fmla="*/ 383 w 383"/>
              <a:gd name="T73" fmla="*/ 187 h 405"/>
              <a:gd name="T74" fmla="*/ 357 w 383"/>
              <a:gd name="T75" fmla="*/ 158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3" h="405">
                <a:moveTo>
                  <a:pt x="0" y="378"/>
                </a:moveTo>
                <a:cubicBezTo>
                  <a:pt x="0" y="163"/>
                  <a:pt x="0" y="163"/>
                  <a:pt x="0" y="163"/>
                </a:cubicBezTo>
                <a:cubicBezTo>
                  <a:pt x="39" y="163"/>
                  <a:pt x="39" y="163"/>
                  <a:pt x="39" y="163"/>
                </a:cubicBezTo>
                <a:cubicBezTo>
                  <a:pt x="39" y="378"/>
                  <a:pt x="39" y="378"/>
                  <a:pt x="39" y="378"/>
                </a:cubicBezTo>
                <a:cubicBezTo>
                  <a:pt x="0" y="378"/>
                  <a:pt x="0" y="378"/>
                  <a:pt x="0" y="378"/>
                </a:cubicBezTo>
                <a:close/>
                <a:moveTo>
                  <a:pt x="357" y="158"/>
                </a:moveTo>
                <a:cubicBezTo>
                  <a:pt x="357" y="158"/>
                  <a:pt x="309" y="157"/>
                  <a:pt x="263" y="156"/>
                </a:cubicBezTo>
                <a:cubicBezTo>
                  <a:pt x="271" y="137"/>
                  <a:pt x="281" y="113"/>
                  <a:pt x="286" y="97"/>
                </a:cubicBezTo>
                <a:cubicBezTo>
                  <a:pt x="295" y="65"/>
                  <a:pt x="299" y="1"/>
                  <a:pt x="260" y="0"/>
                </a:cubicBezTo>
                <a:cubicBezTo>
                  <a:pt x="245" y="0"/>
                  <a:pt x="233" y="11"/>
                  <a:pt x="233" y="26"/>
                </a:cubicBezTo>
                <a:cubicBezTo>
                  <a:pt x="233" y="83"/>
                  <a:pt x="197" y="131"/>
                  <a:pt x="131" y="145"/>
                </a:cubicBezTo>
                <a:cubicBezTo>
                  <a:pt x="100" y="152"/>
                  <a:pt x="69" y="169"/>
                  <a:pt x="59" y="185"/>
                </a:cubicBezTo>
                <a:cubicBezTo>
                  <a:pt x="59" y="223"/>
                  <a:pt x="59" y="364"/>
                  <a:pt x="59" y="364"/>
                </a:cubicBezTo>
                <a:cubicBezTo>
                  <a:pt x="59" y="364"/>
                  <a:pt x="127" y="405"/>
                  <a:pt x="162" y="405"/>
                </a:cubicBezTo>
                <a:cubicBezTo>
                  <a:pt x="163" y="405"/>
                  <a:pt x="276" y="403"/>
                  <a:pt x="276" y="403"/>
                </a:cubicBezTo>
                <a:cubicBezTo>
                  <a:pt x="291" y="404"/>
                  <a:pt x="304" y="392"/>
                  <a:pt x="305" y="377"/>
                </a:cubicBezTo>
                <a:cubicBezTo>
                  <a:pt x="305" y="366"/>
                  <a:pt x="300" y="356"/>
                  <a:pt x="291" y="351"/>
                </a:cubicBezTo>
                <a:cubicBezTo>
                  <a:pt x="291" y="351"/>
                  <a:pt x="291" y="351"/>
                  <a:pt x="291" y="351"/>
                </a:cubicBezTo>
                <a:cubicBezTo>
                  <a:pt x="290" y="351"/>
                  <a:pt x="290" y="351"/>
                  <a:pt x="290" y="351"/>
                </a:cubicBezTo>
                <a:cubicBezTo>
                  <a:pt x="287" y="350"/>
                  <a:pt x="286" y="348"/>
                  <a:pt x="286" y="346"/>
                </a:cubicBezTo>
                <a:cubicBezTo>
                  <a:pt x="286" y="342"/>
                  <a:pt x="288" y="340"/>
                  <a:pt x="291" y="340"/>
                </a:cubicBezTo>
                <a:cubicBezTo>
                  <a:pt x="302" y="340"/>
                  <a:pt x="302" y="340"/>
                  <a:pt x="302" y="340"/>
                </a:cubicBezTo>
                <a:cubicBezTo>
                  <a:pt x="317" y="340"/>
                  <a:pt x="330" y="329"/>
                  <a:pt x="331" y="314"/>
                </a:cubicBezTo>
                <a:cubicBezTo>
                  <a:pt x="331" y="303"/>
                  <a:pt x="326" y="293"/>
                  <a:pt x="317" y="288"/>
                </a:cubicBezTo>
                <a:cubicBezTo>
                  <a:pt x="317" y="288"/>
                  <a:pt x="317" y="288"/>
                  <a:pt x="317" y="288"/>
                </a:cubicBezTo>
                <a:cubicBezTo>
                  <a:pt x="316" y="288"/>
                  <a:pt x="316" y="288"/>
                  <a:pt x="316" y="287"/>
                </a:cubicBezTo>
                <a:cubicBezTo>
                  <a:pt x="313" y="287"/>
                  <a:pt x="312" y="285"/>
                  <a:pt x="312" y="282"/>
                </a:cubicBezTo>
                <a:cubicBezTo>
                  <a:pt x="312" y="279"/>
                  <a:pt x="314" y="277"/>
                  <a:pt x="317" y="277"/>
                </a:cubicBezTo>
                <a:cubicBezTo>
                  <a:pt x="328" y="276"/>
                  <a:pt x="328" y="276"/>
                  <a:pt x="328" y="276"/>
                </a:cubicBezTo>
                <a:cubicBezTo>
                  <a:pt x="343" y="277"/>
                  <a:pt x="356" y="265"/>
                  <a:pt x="357" y="250"/>
                </a:cubicBezTo>
                <a:cubicBezTo>
                  <a:pt x="357" y="239"/>
                  <a:pt x="352" y="229"/>
                  <a:pt x="343" y="225"/>
                </a:cubicBezTo>
                <a:cubicBezTo>
                  <a:pt x="343" y="225"/>
                  <a:pt x="343" y="225"/>
                  <a:pt x="343" y="225"/>
                </a:cubicBezTo>
                <a:cubicBezTo>
                  <a:pt x="342" y="224"/>
                  <a:pt x="342" y="224"/>
                  <a:pt x="342" y="224"/>
                </a:cubicBezTo>
                <a:cubicBezTo>
                  <a:pt x="339" y="223"/>
                  <a:pt x="338" y="221"/>
                  <a:pt x="338" y="219"/>
                </a:cubicBezTo>
                <a:cubicBezTo>
                  <a:pt x="338" y="216"/>
                  <a:pt x="340" y="213"/>
                  <a:pt x="343" y="213"/>
                </a:cubicBezTo>
                <a:cubicBezTo>
                  <a:pt x="354" y="213"/>
                  <a:pt x="354" y="213"/>
                  <a:pt x="354" y="213"/>
                </a:cubicBezTo>
                <a:cubicBezTo>
                  <a:pt x="369" y="214"/>
                  <a:pt x="382" y="202"/>
                  <a:pt x="383" y="187"/>
                </a:cubicBezTo>
                <a:cubicBezTo>
                  <a:pt x="383" y="172"/>
                  <a:pt x="374" y="159"/>
                  <a:pt x="357" y="158"/>
                </a:cubicBez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2302" tIns="41151" rIns="82302" bIns="41151" numCol="1" rtlCol="0" anchor="ctr" anchorCtr="0" compatLnSpc="1">
            <a:prstTxWarp prst="textNoShape">
              <a:avLst/>
            </a:prstTxWarp>
          </a:bodyPr>
          <a:lstStyle/>
          <a:p>
            <a:pPr defTabSz="740740"/>
            <a:endParaRPr lang="en-US" spc="-122">
              <a:solidFill>
                <a:srgbClr val="505050">
                  <a:lumMod val="50000"/>
                </a:srgbClr>
              </a:solidFill>
              <a:latin typeface="Segoe Light" pitchFamily="34" charset="0"/>
            </a:endParaRPr>
          </a:p>
        </p:txBody>
      </p:sp>
      <p:grpSp>
        <p:nvGrpSpPr>
          <p:cNvPr id="14" name="Group 13"/>
          <p:cNvGrpSpPr/>
          <p:nvPr/>
        </p:nvGrpSpPr>
        <p:grpSpPr bwMode="black">
          <a:xfrm>
            <a:off x="7901086" y="4027418"/>
            <a:ext cx="793651" cy="689044"/>
            <a:chOff x="2462213" y="1598613"/>
            <a:chExt cx="4222750" cy="3667125"/>
          </a:xfrm>
        </p:grpSpPr>
        <p:sp>
          <p:nvSpPr>
            <p:cNvPr id="15" name="Rectangle 6"/>
            <p:cNvSpPr>
              <a:spLocks noChangeArrowheads="1"/>
            </p:cNvSpPr>
            <p:nvPr/>
          </p:nvSpPr>
          <p:spPr bwMode="black">
            <a:xfrm>
              <a:off x="5564188" y="3346451"/>
              <a:ext cx="115888" cy="492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16" name="Rectangle 7"/>
            <p:cNvSpPr>
              <a:spLocks noChangeArrowheads="1"/>
            </p:cNvSpPr>
            <p:nvPr/>
          </p:nvSpPr>
          <p:spPr bwMode="black">
            <a:xfrm>
              <a:off x="5795963" y="3346451"/>
              <a:ext cx="112713" cy="492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17" name="Rectangle 8"/>
            <p:cNvSpPr>
              <a:spLocks noChangeArrowheads="1"/>
            </p:cNvSpPr>
            <p:nvPr/>
          </p:nvSpPr>
          <p:spPr bwMode="black">
            <a:xfrm>
              <a:off x="3092451" y="3346451"/>
              <a:ext cx="115888" cy="492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18" name="Rectangle 9"/>
            <p:cNvSpPr>
              <a:spLocks noChangeArrowheads="1"/>
            </p:cNvSpPr>
            <p:nvPr/>
          </p:nvSpPr>
          <p:spPr bwMode="black">
            <a:xfrm>
              <a:off x="3324226" y="3346451"/>
              <a:ext cx="117475" cy="492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19" name="Freeform 10"/>
            <p:cNvSpPr>
              <a:spLocks/>
            </p:cNvSpPr>
            <p:nvPr/>
          </p:nvSpPr>
          <p:spPr bwMode="black">
            <a:xfrm>
              <a:off x="3902076" y="2506663"/>
              <a:ext cx="101600" cy="123825"/>
            </a:xfrm>
            <a:custGeom>
              <a:avLst/>
              <a:gdLst>
                <a:gd name="T0" fmla="*/ 36 w 64"/>
                <a:gd name="T1" fmla="*/ 78 h 78"/>
                <a:gd name="T2" fmla="*/ 64 w 64"/>
                <a:gd name="T3" fmla="*/ 64 h 78"/>
                <a:gd name="T4" fmla="*/ 26 w 64"/>
                <a:gd name="T5" fmla="*/ 0 h 78"/>
                <a:gd name="T6" fmla="*/ 0 w 64"/>
                <a:gd name="T7" fmla="*/ 17 h 78"/>
                <a:gd name="T8" fmla="*/ 36 w 64"/>
                <a:gd name="T9" fmla="*/ 78 h 78"/>
              </a:gdLst>
              <a:ahLst/>
              <a:cxnLst>
                <a:cxn ang="0">
                  <a:pos x="T0" y="T1"/>
                </a:cxn>
                <a:cxn ang="0">
                  <a:pos x="T2" y="T3"/>
                </a:cxn>
                <a:cxn ang="0">
                  <a:pos x="T4" y="T5"/>
                </a:cxn>
                <a:cxn ang="0">
                  <a:pos x="T6" y="T7"/>
                </a:cxn>
                <a:cxn ang="0">
                  <a:pos x="T8" y="T9"/>
                </a:cxn>
              </a:cxnLst>
              <a:rect l="0" t="0" r="r" b="b"/>
              <a:pathLst>
                <a:path w="64" h="78">
                  <a:moveTo>
                    <a:pt x="36" y="78"/>
                  </a:moveTo>
                  <a:lnTo>
                    <a:pt x="64" y="64"/>
                  </a:lnTo>
                  <a:lnTo>
                    <a:pt x="26" y="0"/>
                  </a:lnTo>
                  <a:lnTo>
                    <a:pt x="0" y="17"/>
                  </a:lnTo>
                  <a:lnTo>
                    <a:pt x="36" y="7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20" name="Freeform 11"/>
            <p:cNvSpPr>
              <a:spLocks/>
            </p:cNvSpPr>
            <p:nvPr/>
          </p:nvSpPr>
          <p:spPr bwMode="black">
            <a:xfrm>
              <a:off x="4017963" y="2709863"/>
              <a:ext cx="98425" cy="123825"/>
            </a:xfrm>
            <a:custGeom>
              <a:avLst/>
              <a:gdLst>
                <a:gd name="T0" fmla="*/ 36 w 62"/>
                <a:gd name="T1" fmla="*/ 78 h 78"/>
                <a:gd name="T2" fmla="*/ 62 w 62"/>
                <a:gd name="T3" fmla="*/ 61 h 78"/>
                <a:gd name="T4" fmla="*/ 26 w 62"/>
                <a:gd name="T5" fmla="*/ 0 h 78"/>
                <a:gd name="T6" fmla="*/ 0 w 62"/>
                <a:gd name="T7" fmla="*/ 14 h 78"/>
                <a:gd name="T8" fmla="*/ 36 w 62"/>
                <a:gd name="T9" fmla="*/ 78 h 78"/>
              </a:gdLst>
              <a:ahLst/>
              <a:cxnLst>
                <a:cxn ang="0">
                  <a:pos x="T0" y="T1"/>
                </a:cxn>
                <a:cxn ang="0">
                  <a:pos x="T2" y="T3"/>
                </a:cxn>
                <a:cxn ang="0">
                  <a:pos x="T4" y="T5"/>
                </a:cxn>
                <a:cxn ang="0">
                  <a:pos x="T6" y="T7"/>
                </a:cxn>
                <a:cxn ang="0">
                  <a:pos x="T8" y="T9"/>
                </a:cxn>
              </a:cxnLst>
              <a:rect l="0" t="0" r="r" b="b"/>
              <a:pathLst>
                <a:path w="62" h="78">
                  <a:moveTo>
                    <a:pt x="36" y="78"/>
                  </a:moveTo>
                  <a:lnTo>
                    <a:pt x="62" y="61"/>
                  </a:lnTo>
                  <a:lnTo>
                    <a:pt x="26" y="0"/>
                  </a:lnTo>
                  <a:lnTo>
                    <a:pt x="0" y="14"/>
                  </a:lnTo>
                  <a:lnTo>
                    <a:pt x="36" y="7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21" name="Freeform 12"/>
            <p:cNvSpPr>
              <a:spLocks/>
            </p:cNvSpPr>
            <p:nvPr/>
          </p:nvSpPr>
          <p:spPr bwMode="black">
            <a:xfrm>
              <a:off x="4873626" y="2709863"/>
              <a:ext cx="98425" cy="123825"/>
            </a:xfrm>
            <a:custGeom>
              <a:avLst/>
              <a:gdLst>
                <a:gd name="T0" fmla="*/ 26 w 62"/>
                <a:gd name="T1" fmla="*/ 78 h 78"/>
                <a:gd name="T2" fmla="*/ 62 w 62"/>
                <a:gd name="T3" fmla="*/ 14 h 78"/>
                <a:gd name="T4" fmla="*/ 36 w 62"/>
                <a:gd name="T5" fmla="*/ 0 h 78"/>
                <a:gd name="T6" fmla="*/ 0 w 62"/>
                <a:gd name="T7" fmla="*/ 61 h 78"/>
                <a:gd name="T8" fmla="*/ 26 w 62"/>
                <a:gd name="T9" fmla="*/ 78 h 78"/>
              </a:gdLst>
              <a:ahLst/>
              <a:cxnLst>
                <a:cxn ang="0">
                  <a:pos x="T0" y="T1"/>
                </a:cxn>
                <a:cxn ang="0">
                  <a:pos x="T2" y="T3"/>
                </a:cxn>
                <a:cxn ang="0">
                  <a:pos x="T4" y="T5"/>
                </a:cxn>
                <a:cxn ang="0">
                  <a:pos x="T6" y="T7"/>
                </a:cxn>
                <a:cxn ang="0">
                  <a:pos x="T8" y="T9"/>
                </a:cxn>
              </a:cxnLst>
              <a:rect l="0" t="0" r="r" b="b"/>
              <a:pathLst>
                <a:path w="62" h="78">
                  <a:moveTo>
                    <a:pt x="26" y="78"/>
                  </a:moveTo>
                  <a:lnTo>
                    <a:pt x="62" y="14"/>
                  </a:lnTo>
                  <a:lnTo>
                    <a:pt x="36" y="0"/>
                  </a:lnTo>
                  <a:lnTo>
                    <a:pt x="0" y="61"/>
                  </a:lnTo>
                  <a:lnTo>
                    <a:pt x="26" y="7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22" name="Freeform 13"/>
            <p:cNvSpPr>
              <a:spLocks/>
            </p:cNvSpPr>
            <p:nvPr/>
          </p:nvSpPr>
          <p:spPr bwMode="black">
            <a:xfrm>
              <a:off x="4989513" y="2506663"/>
              <a:ext cx="98425" cy="123825"/>
            </a:xfrm>
            <a:custGeom>
              <a:avLst/>
              <a:gdLst>
                <a:gd name="T0" fmla="*/ 26 w 62"/>
                <a:gd name="T1" fmla="*/ 78 h 78"/>
                <a:gd name="T2" fmla="*/ 62 w 62"/>
                <a:gd name="T3" fmla="*/ 17 h 78"/>
                <a:gd name="T4" fmla="*/ 36 w 62"/>
                <a:gd name="T5" fmla="*/ 0 h 78"/>
                <a:gd name="T6" fmla="*/ 0 w 62"/>
                <a:gd name="T7" fmla="*/ 64 h 78"/>
                <a:gd name="T8" fmla="*/ 26 w 62"/>
                <a:gd name="T9" fmla="*/ 78 h 78"/>
              </a:gdLst>
              <a:ahLst/>
              <a:cxnLst>
                <a:cxn ang="0">
                  <a:pos x="T0" y="T1"/>
                </a:cxn>
                <a:cxn ang="0">
                  <a:pos x="T2" y="T3"/>
                </a:cxn>
                <a:cxn ang="0">
                  <a:pos x="T4" y="T5"/>
                </a:cxn>
                <a:cxn ang="0">
                  <a:pos x="T6" y="T7"/>
                </a:cxn>
                <a:cxn ang="0">
                  <a:pos x="T8" y="T9"/>
                </a:cxn>
              </a:cxnLst>
              <a:rect l="0" t="0" r="r" b="b"/>
              <a:pathLst>
                <a:path w="62" h="78">
                  <a:moveTo>
                    <a:pt x="26" y="78"/>
                  </a:moveTo>
                  <a:lnTo>
                    <a:pt x="62" y="17"/>
                  </a:lnTo>
                  <a:lnTo>
                    <a:pt x="36" y="0"/>
                  </a:lnTo>
                  <a:lnTo>
                    <a:pt x="0" y="64"/>
                  </a:lnTo>
                  <a:lnTo>
                    <a:pt x="26" y="7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23" name="Freeform 14"/>
            <p:cNvSpPr>
              <a:spLocks/>
            </p:cNvSpPr>
            <p:nvPr/>
          </p:nvSpPr>
          <p:spPr bwMode="black">
            <a:xfrm>
              <a:off x="4017963" y="3990976"/>
              <a:ext cx="98425" cy="123825"/>
            </a:xfrm>
            <a:custGeom>
              <a:avLst/>
              <a:gdLst>
                <a:gd name="T0" fmla="*/ 0 w 62"/>
                <a:gd name="T1" fmla="*/ 64 h 78"/>
                <a:gd name="T2" fmla="*/ 26 w 62"/>
                <a:gd name="T3" fmla="*/ 78 h 78"/>
                <a:gd name="T4" fmla="*/ 62 w 62"/>
                <a:gd name="T5" fmla="*/ 14 h 78"/>
                <a:gd name="T6" fmla="*/ 36 w 62"/>
                <a:gd name="T7" fmla="*/ 0 h 78"/>
                <a:gd name="T8" fmla="*/ 0 w 62"/>
                <a:gd name="T9" fmla="*/ 64 h 78"/>
              </a:gdLst>
              <a:ahLst/>
              <a:cxnLst>
                <a:cxn ang="0">
                  <a:pos x="T0" y="T1"/>
                </a:cxn>
                <a:cxn ang="0">
                  <a:pos x="T2" y="T3"/>
                </a:cxn>
                <a:cxn ang="0">
                  <a:pos x="T4" y="T5"/>
                </a:cxn>
                <a:cxn ang="0">
                  <a:pos x="T6" y="T7"/>
                </a:cxn>
                <a:cxn ang="0">
                  <a:pos x="T8" y="T9"/>
                </a:cxn>
              </a:cxnLst>
              <a:rect l="0" t="0" r="r" b="b"/>
              <a:pathLst>
                <a:path w="62" h="78">
                  <a:moveTo>
                    <a:pt x="0" y="64"/>
                  </a:moveTo>
                  <a:lnTo>
                    <a:pt x="26" y="78"/>
                  </a:lnTo>
                  <a:lnTo>
                    <a:pt x="62" y="14"/>
                  </a:lnTo>
                  <a:lnTo>
                    <a:pt x="36" y="0"/>
                  </a:lnTo>
                  <a:lnTo>
                    <a:pt x="0" y="6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24" name="Freeform 15"/>
            <p:cNvSpPr>
              <a:spLocks/>
            </p:cNvSpPr>
            <p:nvPr/>
          </p:nvSpPr>
          <p:spPr bwMode="black">
            <a:xfrm>
              <a:off x="3902076" y="4189413"/>
              <a:ext cx="101600" cy="128588"/>
            </a:xfrm>
            <a:custGeom>
              <a:avLst/>
              <a:gdLst>
                <a:gd name="T0" fmla="*/ 0 w 64"/>
                <a:gd name="T1" fmla="*/ 64 h 81"/>
                <a:gd name="T2" fmla="*/ 26 w 64"/>
                <a:gd name="T3" fmla="*/ 81 h 81"/>
                <a:gd name="T4" fmla="*/ 64 w 64"/>
                <a:gd name="T5" fmla="*/ 17 h 81"/>
                <a:gd name="T6" fmla="*/ 36 w 64"/>
                <a:gd name="T7" fmla="*/ 0 h 81"/>
                <a:gd name="T8" fmla="*/ 0 w 64"/>
                <a:gd name="T9" fmla="*/ 64 h 81"/>
              </a:gdLst>
              <a:ahLst/>
              <a:cxnLst>
                <a:cxn ang="0">
                  <a:pos x="T0" y="T1"/>
                </a:cxn>
                <a:cxn ang="0">
                  <a:pos x="T2" y="T3"/>
                </a:cxn>
                <a:cxn ang="0">
                  <a:pos x="T4" y="T5"/>
                </a:cxn>
                <a:cxn ang="0">
                  <a:pos x="T6" y="T7"/>
                </a:cxn>
                <a:cxn ang="0">
                  <a:pos x="T8" y="T9"/>
                </a:cxn>
              </a:cxnLst>
              <a:rect l="0" t="0" r="r" b="b"/>
              <a:pathLst>
                <a:path w="64" h="81">
                  <a:moveTo>
                    <a:pt x="0" y="64"/>
                  </a:moveTo>
                  <a:lnTo>
                    <a:pt x="26" y="81"/>
                  </a:lnTo>
                  <a:lnTo>
                    <a:pt x="64" y="17"/>
                  </a:lnTo>
                  <a:lnTo>
                    <a:pt x="36" y="0"/>
                  </a:lnTo>
                  <a:lnTo>
                    <a:pt x="0" y="6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25" name="Freeform 16"/>
            <p:cNvSpPr>
              <a:spLocks/>
            </p:cNvSpPr>
            <p:nvPr/>
          </p:nvSpPr>
          <p:spPr bwMode="black">
            <a:xfrm>
              <a:off x="4989513" y="4189413"/>
              <a:ext cx="98425" cy="128588"/>
            </a:xfrm>
            <a:custGeom>
              <a:avLst/>
              <a:gdLst>
                <a:gd name="T0" fmla="*/ 26 w 62"/>
                <a:gd name="T1" fmla="*/ 0 h 81"/>
                <a:gd name="T2" fmla="*/ 0 w 62"/>
                <a:gd name="T3" fmla="*/ 17 h 81"/>
                <a:gd name="T4" fmla="*/ 36 w 62"/>
                <a:gd name="T5" fmla="*/ 81 h 81"/>
                <a:gd name="T6" fmla="*/ 62 w 62"/>
                <a:gd name="T7" fmla="*/ 64 h 81"/>
                <a:gd name="T8" fmla="*/ 26 w 62"/>
                <a:gd name="T9" fmla="*/ 0 h 81"/>
              </a:gdLst>
              <a:ahLst/>
              <a:cxnLst>
                <a:cxn ang="0">
                  <a:pos x="T0" y="T1"/>
                </a:cxn>
                <a:cxn ang="0">
                  <a:pos x="T2" y="T3"/>
                </a:cxn>
                <a:cxn ang="0">
                  <a:pos x="T4" y="T5"/>
                </a:cxn>
                <a:cxn ang="0">
                  <a:pos x="T6" y="T7"/>
                </a:cxn>
                <a:cxn ang="0">
                  <a:pos x="T8" y="T9"/>
                </a:cxn>
              </a:cxnLst>
              <a:rect l="0" t="0" r="r" b="b"/>
              <a:pathLst>
                <a:path w="62" h="81">
                  <a:moveTo>
                    <a:pt x="26" y="0"/>
                  </a:moveTo>
                  <a:lnTo>
                    <a:pt x="0" y="17"/>
                  </a:lnTo>
                  <a:lnTo>
                    <a:pt x="36" y="81"/>
                  </a:lnTo>
                  <a:lnTo>
                    <a:pt x="62" y="64"/>
                  </a:lnTo>
                  <a:lnTo>
                    <a:pt x="2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30" name="Freeform 17"/>
            <p:cNvSpPr>
              <a:spLocks/>
            </p:cNvSpPr>
            <p:nvPr/>
          </p:nvSpPr>
          <p:spPr bwMode="black">
            <a:xfrm>
              <a:off x="4873626" y="3990976"/>
              <a:ext cx="98425" cy="123825"/>
            </a:xfrm>
            <a:custGeom>
              <a:avLst/>
              <a:gdLst>
                <a:gd name="T0" fmla="*/ 0 w 62"/>
                <a:gd name="T1" fmla="*/ 14 h 78"/>
                <a:gd name="T2" fmla="*/ 36 w 62"/>
                <a:gd name="T3" fmla="*/ 78 h 78"/>
                <a:gd name="T4" fmla="*/ 62 w 62"/>
                <a:gd name="T5" fmla="*/ 64 h 78"/>
                <a:gd name="T6" fmla="*/ 26 w 62"/>
                <a:gd name="T7" fmla="*/ 0 h 78"/>
                <a:gd name="T8" fmla="*/ 0 w 62"/>
                <a:gd name="T9" fmla="*/ 14 h 78"/>
              </a:gdLst>
              <a:ahLst/>
              <a:cxnLst>
                <a:cxn ang="0">
                  <a:pos x="T0" y="T1"/>
                </a:cxn>
                <a:cxn ang="0">
                  <a:pos x="T2" y="T3"/>
                </a:cxn>
                <a:cxn ang="0">
                  <a:pos x="T4" y="T5"/>
                </a:cxn>
                <a:cxn ang="0">
                  <a:pos x="T6" y="T7"/>
                </a:cxn>
                <a:cxn ang="0">
                  <a:pos x="T8" y="T9"/>
                </a:cxn>
              </a:cxnLst>
              <a:rect l="0" t="0" r="r" b="b"/>
              <a:pathLst>
                <a:path w="62" h="78">
                  <a:moveTo>
                    <a:pt x="0" y="14"/>
                  </a:moveTo>
                  <a:lnTo>
                    <a:pt x="36" y="78"/>
                  </a:lnTo>
                  <a:lnTo>
                    <a:pt x="62" y="64"/>
                  </a:lnTo>
                  <a:lnTo>
                    <a:pt x="26" y="0"/>
                  </a:lnTo>
                  <a:lnTo>
                    <a:pt x="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32" name="Freeform 18"/>
            <p:cNvSpPr>
              <a:spLocks/>
            </p:cNvSpPr>
            <p:nvPr/>
          </p:nvSpPr>
          <p:spPr bwMode="black">
            <a:xfrm>
              <a:off x="3579813" y="2892426"/>
              <a:ext cx="1833563" cy="1068388"/>
            </a:xfrm>
            <a:custGeom>
              <a:avLst/>
              <a:gdLst>
                <a:gd name="T0" fmla="*/ 415 w 489"/>
                <a:gd name="T1" fmla="*/ 222 h 285"/>
                <a:gd name="T2" fmla="*/ 489 w 489"/>
                <a:gd name="T3" fmla="*/ 148 h 285"/>
                <a:gd name="T4" fmla="*/ 415 w 489"/>
                <a:gd name="T5" fmla="*/ 74 h 285"/>
                <a:gd name="T6" fmla="*/ 404 w 489"/>
                <a:gd name="T7" fmla="*/ 75 h 285"/>
                <a:gd name="T8" fmla="*/ 295 w 489"/>
                <a:gd name="T9" fmla="*/ 0 h 285"/>
                <a:gd name="T10" fmla="*/ 213 w 489"/>
                <a:gd name="T11" fmla="*/ 34 h 285"/>
                <a:gd name="T12" fmla="*/ 162 w 489"/>
                <a:gd name="T13" fmla="*/ 18 h 285"/>
                <a:gd name="T14" fmla="*/ 71 w 489"/>
                <a:gd name="T15" fmla="*/ 97 h 285"/>
                <a:gd name="T16" fmla="*/ 56 w 489"/>
                <a:gd name="T17" fmla="*/ 95 h 285"/>
                <a:gd name="T18" fmla="*/ 0 w 489"/>
                <a:gd name="T19" fmla="*/ 151 h 285"/>
                <a:gd name="T20" fmla="*/ 56 w 489"/>
                <a:gd name="T21" fmla="*/ 208 h 285"/>
                <a:gd name="T22" fmla="*/ 78 w 489"/>
                <a:gd name="T23" fmla="*/ 203 h 285"/>
                <a:gd name="T24" fmla="*/ 141 w 489"/>
                <a:gd name="T25" fmla="*/ 257 h 285"/>
                <a:gd name="T26" fmla="*/ 178 w 489"/>
                <a:gd name="T27" fmla="*/ 244 h 285"/>
                <a:gd name="T28" fmla="*/ 241 w 489"/>
                <a:gd name="T29" fmla="*/ 285 h 285"/>
                <a:gd name="T30" fmla="*/ 297 w 489"/>
                <a:gd name="T31" fmla="*/ 255 h 285"/>
                <a:gd name="T32" fmla="*/ 332 w 489"/>
                <a:gd name="T33" fmla="*/ 267 h 285"/>
                <a:gd name="T34" fmla="*/ 390 w 489"/>
                <a:gd name="T35" fmla="*/ 217 h 285"/>
                <a:gd name="T36" fmla="*/ 415 w 489"/>
                <a:gd name="T37" fmla="*/ 222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89" h="285">
                  <a:moveTo>
                    <a:pt x="415" y="222"/>
                  </a:moveTo>
                  <a:cubicBezTo>
                    <a:pt x="456" y="222"/>
                    <a:pt x="489" y="189"/>
                    <a:pt x="489" y="148"/>
                  </a:cubicBezTo>
                  <a:cubicBezTo>
                    <a:pt x="489" y="107"/>
                    <a:pt x="456" y="74"/>
                    <a:pt x="415" y="74"/>
                  </a:cubicBezTo>
                  <a:cubicBezTo>
                    <a:pt x="411" y="74"/>
                    <a:pt x="407" y="74"/>
                    <a:pt x="404" y="75"/>
                  </a:cubicBezTo>
                  <a:cubicBezTo>
                    <a:pt x="387" y="31"/>
                    <a:pt x="345" y="0"/>
                    <a:pt x="295" y="0"/>
                  </a:cubicBezTo>
                  <a:cubicBezTo>
                    <a:pt x="263" y="0"/>
                    <a:pt x="234" y="13"/>
                    <a:pt x="213" y="34"/>
                  </a:cubicBezTo>
                  <a:cubicBezTo>
                    <a:pt x="199" y="24"/>
                    <a:pt x="181" y="18"/>
                    <a:pt x="162" y="18"/>
                  </a:cubicBezTo>
                  <a:cubicBezTo>
                    <a:pt x="115" y="18"/>
                    <a:pt x="77" y="52"/>
                    <a:pt x="71" y="97"/>
                  </a:cubicBezTo>
                  <a:cubicBezTo>
                    <a:pt x="66" y="96"/>
                    <a:pt x="61" y="95"/>
                    <a:pt x="56" y="95"/>
                  </a:cubicBezTo>
                  <a:cubicBezTo>
                    <a:pt x="25" y="95"/>
                    <a:pt x="0" y="120"/>
                    <a:pt x="0" y="151"/>
                  </a:cubicBezTo>
                  <a:cubicBezTo>
                    <a:pt x="0" y="182"/>
                    <a:pt x="25" y="208"/>
                    <a:pt x="56" y="208"/>
                  </a:cubicBezTo>
                  <a:cubicBezTo>
                    <a:pt x="64" y="208"/>
                    <a:pt x="71" y="206"/>
                    <a:pt x="78" y="203"/>
                  </a:cubicBezTo>
                  <a:cubicBezTo>
                    <a:pt x="83" y="234"/>
                    <a:pt x="109" y="257"/>
                    <a:pt x="141" y="257"/>
                  </a:cubicBezTo>
                  <a:cubicBezTo>
                    <a:pt x="155" y="257"/>
                    <a:pt x="168" y="252"/>
                    <a:pt x="178" y="244"/>
                  </a:cubicBezTo>
                  <a:cubicBezTo>
                    <a:pt x="189" y="268"/>
                    <a:pt x="213" y="285"/>
                    <a:pt x="241" y="285"/>
                  </a:cubicBezTo>
                  <a:cubicBezTo>
                    <a:pt x="264" y="285"/>
                    <a:pt x="285" y="273"/>
                    <a:pt x="297" y="255"/>
                  </a:cubicBezTo>
                  <a:cubicBezTo>
                    <a:pt x="307" y="263"/>
                    <a:pt x="319" y="267"/>
                    <a:pt x="332" y="267"/>
                  </a:cubicBezTo>
                  <a:cubicBezTo>
                    <a:pt x="361" y="267"/>
                    <a:pt x="386" y="246"/>
                    <a:pt x="390" y="217"/>
                  </a:cubicBezTo>
                  <a:cubicBezTo>
                    <a:pt x="397" y="220"/>
                    <a:pt x="406" y="222"/>
                    <a:pt x="415" y="22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33" name="Freeform 19"/>
            <p:cNvSpPr>
              <a:spLocks noEditPoints="1"/>
            </p:cNvSpPr>
            <p:nvPr/>
          </p:nvSpPr>
          <p:spPr bwMode="black">
            <a:xfrm>
              <a:off x="3321051" y="1598613"/>
              <a:ext cx="750888" cy="522288"/>
            </a:xfrm>
            <a:custGeom>
              <a:avLst/>
              <a:gdLst>
                <a:gd name="T0" fmla="*/ 174 w 200"/>
                <a:gd name="T1" fmla="*/ 0 h 139"/>
                <a:gd name="T2" fmla="*/ 26 w 200"/>
                <a:gd name="T3" fmla="*/ 0 h 139"/>
                <a:gd name="T4" fmla="*/ 0 w 200"/>
                <a:gd name="T5" fmla="*/ 27 h 139"/>
                <a:gd name="T6" fmla="*/ 0 w 200"/>
                <a:gd name="T7" fmla="*/ 113 h 139"/>
                <a:gd name="T8" fmla="*/ 26 w 200"/>
                <a:gd name="T9" fmla="*/ 139 h 139"/>
                <a:gd name="T10" fmla="*/ 174 w 200"/>
                <a:gd name="T11" fmla="*/ 139 h 139"/>
                <a:gd name="T12" fmla="*/ 200 w 200"/>
                <a:gd name="T13" fmla="*/ 113 h 139"/>
                <a:gd name="T14" fmla="*/ 200 w 200"/>
                <a:gd name="T15" fmla="*/ 27 h 139"/>
                <a:gd name="T16" fmla="*/ 174 w 200"/>
                <a:gd name="T17" fmla="*/ 0 h 139"/>
                <a:gd name="T18" fmla="*/ 185 w 200"/>
                <a:gd name="T19" fmla="*/ 113 h 139"/>
                <a:gd name="T20" fmla="*/ 174 w 200"/>
                <a:gd name="T21" fmla="*/ 124 h 139"/>
                <a:gd name="T22" fmla="*/ 26 w 200"/>
                <a:gd name="T23" fmla="*/ 124 h 139"/>
                <a:gd name="T24" fmla="*/ 15 w 200"/>
                <a:gd name="T25" fmla="*/ 113 h 139"/>
                <a:gd name="T26" fmla="*/ 15 w 200"/>
                <a:gd name="T27" fmla="*/ 27 h 139"/>
                <a:gd name="T28" fmla="*/ 26 w 200"/>
                <a:gd name="T29" fmla="*/ 16 h 139"/>
                <a:gd name="T30" fmla="*/ 174 w 200"/>
                <a:gd name="T31" fmla="*/ 16 h 139"/>
                <a:gd name="T32" fmla="*/ 185 w 200"/>
                <a:gd name="T33" fmla="*/ 27 h 139"/>
                <a:gd name="T34" fmla="*/ 185 w 200"/>
                <a:gd name="T35" fmla="*/ 11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39">
                  <a:moveTo>
                    <a:pt x="174" y="0"/>
                  </a:moveTo>
                  <a:cubicBezTo>
                    <a:pt x="26" y="0"/>
                    <a:pt x="26" y="0"/>
                    <a:pt x="26" y="0"/>
                  </a:cubicBezTo>
                  <a:cubicBezTo>
                    <a:pt x="12" y="0"/>
                    <a:pt x="0" y="12"/>
                    <a:pt x="0" y="27"/>
                  </a:cubicBezTo>
                  <a:cubicBezTo>
                    <a:pt x="0" y="113"/>
                    <a:pt x="0" y="113"/>
                    <a:pt x="0" y="113"/>
                  </a:cubicBezTo>
                  <a:cubicBezTo>
                    <a:pt x="0" y="127"/>
                    <a:pt x="12" y="139"/>
                    <a:pt x="26" y="139"/>
                  </a:cubicBezTo>
                  <a:cubicBezTo>
                    <a:pt x="174" y="139"/>
                    <a:pt x="174" y="139"/>
                    <a:pt x="174" y="139"/>
                  </a:cubicBezTo>
                  <a:cubicBezTo>
                    <a:pt x="188" y="139"/>
                    <a:pt x="200" y="127"/>
                    <a:pt x="200" y="113"/>
                  </a:cubicBezTo>
                  <a:cubicBezTo>
                    <a:pt x="200" y="27"/>
                    <a:pt x="200" y="27"/>
                    <a:pt x="200" y="27"/>
                  </a:cubicBezTo>
                  <a:cubicBezTo>
                    <a:pt x="200" y="12"/>
                    <a:pt x="188" y="0"/>
                    <a:pt x="174" y="0"/>
                  </a:cubicBezTo>
                  <a:moveTo>
                    <a:pt x="185" y="113"/>
                  </a:moveTo>
                  <a:cubicBezTo>
                    <a:pt x="185" y="119"/>
                    <a:pt x="180" y="124"/>
                    <a:pt x="174" y="124"/>
                  </a:cubicBezTo>
                  <a:cubicBezTo>
                    <a:pt x="26" y="124"/>
                    <a:pt x="26" y="124"/>
                    <a:pt x="26" y="124"/>
                  </a:cubicBezTo>
                  <a:cubicBezTo>
                    <a:pt x="20" y="124"/>
                    <a:pt x="15" y="119"/>
                    <a:pt x="15" y="113"/>
                  </a:cubicBezTo>
                  <a:cubicBezTo>
                    <a:pt x="15" y="27"/>
                    <a:pt x="15" y="27"/>
                    <a:pt x="15" y="27"/>
                  </a:cubicBezTo>
                  <a:cubicBezTo>
                    <a:pt x="15" y="21"/>
                    <a:pt x="20" y="16"/>
                    <a:pt x="26" y="16"/>
                  </a:cubicBezTo>
                  <a:cubicBezTo>
                    <a:pt x="174" y="16"/>
                    <a:pt x="174" y="16"/>
                    <a:pt x="174" y="16"/>
                  </a:cubicBezTo>
                  <a:cubicBezTo>
                    <a:pt x="180" y="16"/>
                    <a:pt x="185" y="21"/>
                    <a:pt x="185" y="27"/>
                  </a:cubicBezTo>
                  <a:lnTo>
                    <a:pt x="185" y="11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34" name="Freeform 20"/>
            <p:cNvSpPr>
              <a:spLocks/>
            </p:cNvSpPr>
            <p:nvPr/>
          </p:nvSpPr>
          <p:spPr bwMode="black">
            <a:xfrm>
              <a:off x="3178176" y="2154238"/>
              <a:ext cx="1035050" cy="239713"/>
            </a:xfrm>
            <a:custGeom>
              <a:avLst/>
              <a:gdLst>
                <a:gd name="T0" fmla="*/ 7 w 276"/>
                <a:gd name="T1" fmla="*/ 64 h 64"/>
                <a:gd name="T2" fmla="*/ 269 w 276"/>
                <a:gd name="T3" fmla="*/ 64 h 64"/>
                <a:gd name="T4" fmla="*/ 276 w 276"/>
                <a:gd name="T5" fmla="*/ 57 h 64"/>
                <a:gd name="T6" fmla="*/ 276 w 276"/>
                <a:gd name="T7" fmla="*/ 54 h 64"/>
                <a:gd name="T8" fmla="*/ 272 w 276"/>
                <a:gd name="T9" fmla="*/ 42 h 64"/>
                <a:gd name="T10" fmla="*/ 240 w 276"/>
                <a:gd name="T11" fmla="*/ 5 h 64"/>
                <a:gd name="T12" fmla="*/ 229 w 276"/>
                <a:gd name="T13" fmla="*/ 0 h 64"/>
                <a:gd name="T14" fmla="*/ 47 w 276"/>
                <a:gd name="T15" fmla="*/ 0 h 64"/>
                <a:gd name="T16" fmla="*/ 36 w 276"/>
                <a:gd name="T17" fmla="*/ 5 h 64"/>
                <a:gd name="T18" fmla="*/ 4 w 276"/>
                <a:gd name="T19" fmla="*/ 42 h 64"/>
                <a:gd name="T20" fmla="*/ 0 w 276"/>
                <a:gd name="T21" fmla="*/ 54 h 64"/>
                <a:gd name="T22" fmla="*/ 0 w 276"/>
                <a:gd name="T23" fmla="*/ 57 h 64"/>
                <a:gd name="T24" fmla="*/ 7 w 276"/>
                <a:gd name="T25"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6" h="64">
                  <a:moveTo>
                    <a:pt x="7" y="64"/>
                  </a:moveTo>
                  <a:cubicBezTo>
                    <a:pt x="269" y="64"/>
                    <a:pt x="269" y="64"/>
                    <a:pt x="269" y="64"/>
                  </a:cubicBezTo>
                  <a:cubicBezTo>
                    <a:pt x="273" y="64"/>
                    <a:pt x="276" y="61"/>
                    <a:pt x="276" y="57"/>
                  </a:cubicBezTo>
                  <a:cubicBezTo>
                    <a:pt x="276" y="54"/>
                    <a:pt x="276" y="54"/>
                    <a:pt x="276" y="54"/>
                  </a:cubicBezTo>
                  <a:cubicBezTo>
                    <a:pt x="276" y="50"/>
                    <a:pt x="274" y="45"/>
                    <a:pt x="272" y="42"/>
                  </a:cubicBezTo>
                  <a:cubicBezTo>
                    <a:pt x="240" y="5"/>
                    <a:pt x="240" y="5"/>
                    <a:pt x="240" y="5"/>
                  </a:cubicBezTo>
                  <a:cubicBezTo>
                    <a:pt x="238" y="2"/>
                    <a:pt x="233" y="0"/>
                    <a:pt x="229" y="0"/>
                  </a:cubicBezTo>
                  <a:cubicBezTo>
                    <a:pt x="47" y="0"/>
                    <a:pt x="47" y="0"/>
                    <a:pt x="47" y="0"/>
                  </a:cubicBezTo>
                  <a:cubicBezTo>
                    <a:pt x="43" y="0"/>
                    <a:pt x="38" y="2"/>
                    <a:pt x="36" y="5"/>
                  </a:cubicBezTo>
                  <a:cubicBezTo>
                    <a:pt x="4" y="42"/>
                    <a:pt x="4" y="42"/>
                    <a:pt x="4" y="42"/>
                  </a:cubicBezTo>
                  <a:cubicBezTo>
                    <a:pt x="2" y="45"/>
                    <a:pt x="0" y="50"/>
                    <a:pt x="0" y="54"/>
                  </a:cubicBezTo>
                  <a:cubicBezTo>
                    <a:pt x="0" y="57"/>
                    <a:pt x="0" y="57"/>
                    <a:pt x="0" y="57"/>
                  </a:cubicBezTo>
                  <a:cubicBezTo>
                    <a:pt x="0" y="61"/>
                    <a:pt x="3" y="64"/>
                    <a:pt x="7" y="6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35" name="Freeform 21"/>
            <p:cNvSpPr>
              <a:spLocks noEditPoints="1"/>
            </p:cNvSpPr>
            <p:nvPr/>
          </p:nvSpPr>
          <p:spPr bwMode="black">
            <a:xfrm>
              <a:off x="4730751" y="1639888"/>
              <a:ext cx="781050" cy="608013"/>
            </a:xfrm>
            <a:custGeom>
              <a:avLst/>
              <a:gdLst>
                <a:gd name="T0" fmla="*/ 177 w 208"/>
                <a:gd name="T1" fmla="*/ 0 h 162"/>
                <a:gd name="T2" fmla="*/ 31 w 208"/>
                <a:gd name="T3" fmla="*/ 0 h 162"/>
                <a:gd name="T4" fmla="*/ 0 w 208"/>
                <a:gd name="T5" fmla="*/ 31 h 162"/>
                <a:gd name="T6" fmla="*/ 0 w 208"/>
                <a:gd name="T7" fmla="*/ 131 h 162"/>
                <a:gd name="T8" fmla="*/ 31 w 208"/>
                <a:gd name="T9" fmla="*/ 162 h 162"/>
                <a:gd name="T10" fmla="*/ 177 w 208"/>
                <a:gd name="T11" fmla="*/ 162 h 162"/>
                <a:gd name="T12" fmla="*/ 208 w 208"/>
                <a:gd name="T13" fmla="*/ 131 h 162"/>
                <a:gd name="T14" fmla="*/ 208 w 208"/>
                <a:gd name="T15" fmla="*/ 31 h 162"/>
                <a:gd name="T16" fmla="*/ 177 w 208"/>
                <a:gd name="T17" fmla="*/ 0 h 162"/>
                <a:gd name="T18" fmla="*/ 190 w 208"/>
                <a:gd name="T19" fmla="*/ 131 h 162"/>
                <a:gd name="T20" fmla="*/ 177 w 208"/>
                <a:gd name="T21" fmla="*/ 144 h 162"/>
                <a:gd name="T22" fmla="*/ 31 w 208"/>
                <a:gd name="T23" fmla="*/ 144 h 162"/>
                <a:gd name="T24" fmla="*/ 18 w 208"/>
                <a:gd name="T25" fmla="*/ 131 h 162"/>
                <a:gd name="T26" fmla="*/ 18 w 208"/>
                <a:gd name="T27" fmla="*/ 31 h 162"/>
                <a:gd name="T28" fmla="*/ 31 w 208"/>
                <a:gd name="T29" fmla="*/ 18 h 162"/>
                <a:gd name="T30" fmla="*/ 177 w 208"/>
                <a:gd name="T31" fmla="*/ 18 h 162"/>
                <a:gd name="T32" fmla="*/ 190 w 208"/>
                <a:gd name="T33" fmla="*/ 31 h 162"/>
                <a:gd name="T34" fmla="*/ 190 w 208"/>
                <a:gd name="T35" fmla="*/ 131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162">
                  <a:moveTo>
                    <a:pt x="177" y="0"/>
                  </a:moveTo>
                  <a:cubicBezTo>
                    <a:pt x="31" y="0"/>
                    <a:pt x="31" y="0"/>
                    <a:pt x="31" y="0"/>
                  </a:cubicBezTo>
                  <a:cubicBezTo>
                    <a:pt x="14" y="0"/>
                    <a:pt x="0" y="14"/>
                    <a:pt x="0" y="31"/>
                  </a:cubicBezTo>
                  <a:cubicBezTo>
                    <a:pt x="0" y="131"/>
                    <a:pt x="0" y="131"/>
                    <a:pt x="0" y="131"/>
                  </a:cubicBezTo>
                  <a:cubicBezTo>
                    <a:pt x="0" y="148"/>
                    <a:pt x="14" y="162"/>
                    <a:pt x="31" y="162"/>
                  </a:cubicBezTo>
                  <a:cubicBezTo>
                    <a:pt x="177" y="162"/>
                    <a:pt x="177" y="162"/>
                    <a:pt x="177" y="162"/>
                  </a:cubicBezTo>
                  <a:cubicBezTo>
                    <a:pt x="194" y="162"/>
                    <a:pt x="208" y="148"/>
                    <a:pt x="208" y="131"/>
                  </a:cubicBezTo>
                  <a:cubicBezTo>
                    <a:pt x="208" y="31"/>
                    <a:pt x="208" y="31"/>
                    <a:pt x="208" y="31"/>
                  </a:cubicBezTo>
                  <a:cubicBezTo>
                    <a:pt x="208" y="14"/>
                    <a:pt x="194" y="0"/>
                    <a:pt x="177" y="0"/>
                  </a:cubicBezTo>
                  <a:moveTo>
                    <a:pt x="190" y="131"/>
                  </a:moveTo>
                  <a:cubicBezTo>
                    <a:pt x="190" y="138"/>
                    <a:pt x="184" y="144"/>
                    <a:pt x="177" y="144"/>
                  </a:cubicBezTo>
                  <a:cubicBezTo>
                    <a:pt x="31" y="144"/>
                    <a:pt x="31" y="144"/>
                    <a:pt x="31" y="144"/>
                  </a:cubicBezTo>
                  <a:cubicBezTo>
                    <a:pt x="24" y="144"/>
                    <a:pt x="18" y="138"/>
                    <a:pt x="18" y="131"/>
                  </a:cubicBezTo>
                  <a:cubicBezTo>
                    <a:pt x="18" y="31"/>
                    <a:pt x="18" y="31"/>
                    <a:pt x="18" y="31"/>
                  </a:cubicBezTo>
                  <a:cubicBezTo>
                    <a:pt x="18" y="24"/>
                    <a:pt x="24" y="18"/>
                    <a:pt x="31" y="18"/>
                  </a:cubicBezTo>
                  <a:cubicBezTo>
                    <a:pt x="177" y="18"/>
                    <a:pt x="177" y="18"/>
                    <a:pt x="177" y="18"/>
                  </a:cubicBezTo>
                  <a:cubicBezTo>
                    <a:pt x="184" y="18"/>
                    <a:pt x="190" y="24"/>
                    <a:pt x="190" y="31"/>
                  </a:cubicBezTo>
                  <a:lnTo>
                    <a:pt x="190" y="1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36" name="Freeform 22"/>
            <p:cNvSpPr>
              <a:spLocks/>
            </p:cNvSpPr>
            <p:nvPr/>
          </p:nvSpPr>
          <p:spPr bwMode="black">
            <a:xfrm>
              <a:off x="4911726" y="2289176"/>
              <a:ext cx="419100" cy="104775"/>
            </a:xfrm>
            <a:custGeom>
              <a:avLst/>
              <a:gdLst>
                <a:gd name="T0" fmla="*/ 112 w 112"/>
                <a:gd name="T1" fmla="*/ 25 h 28"/>
                <a:gd name="T2" fmla="*/ 112 w 112"/>
                <a:gd name="T3" fmla="*/ 23 h 28"/>
                <a:gd name="T4" fmla="*/ 110 w 112"/>
                <a:gd name="T5" fmla="*/ 18 h 28"/>
                <a:gd name="T6" fmla="*/ 96 w 112"/>
                <a:gd name="T7" fmla="*/ 2 h 28"/>
                <a:gd name="T8" fmla="*/ 91 w 112"/>
                <a:gd name="T9" fmla="*/ 0 h 28"/>
                <a:gd name="T10" fmla="*/ 21 w 112"/>
                <a:gd name="T11" fmla="*/ 0 h 28"/>
                <a:gd name="T12" fmla="*/ 16 w 112"/>
                <a:gd name="T13" fmla="*/ 2 h 28"/>
                <a:gd name="T14" fmla="*/ 2 w 112"/>
                <a:gd name="T15" fmla="*/ 18 h 28"/>
                <a:gd name="T16" fmla="*/ 0 w 112"/>
                <a:gd name="T17" fmla="*/ 23 h 28"/>
                <a:gd name="T18" fmla="*/ 0 w 112"/>
                <a:gd name="T19" fmla="*/ 25 h 28"/>
                <a:gd name="T20" fmla="*/ 3 w 112"/>
                <a:gd name="T21" fmla="*/ 28 h 28"/>
                <a:gd name="T22" fmla="*/ 109 w 112"/>
                <a:gd name="T23" fmla="*/ 28 h 28"/>
                <a:gd name="T24" fmla="*/ 112 w 112"/>
                <a:gd name="T25" fmla="*/ 2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2" h="28">
                  <a:moveTo>
                    <a:pt x="112" y="25"/>
                  </a:moveTo>
                  <a:cubicBezTo>
                    <a:pt x="112" y="23"/>
                    <a:pt x="112" y="23"/>
                    <a:pt x="112" y="23"/>
                  </a:cubicBezTo>
                  <a:cubicBezTo>
                    <a:pt x="112" y="22"/>
                    <a:pt x="111" y="20"/>
                    <a:pt x="110" y="18"/>
                  </a:cubicBezTo>
                  <a:cubicBezTo>
                    <a:pt x="96" y="2"/>
                    <a:pt x="96" y="2"/>
                    <a:pt x="96" y="2"/>
                  </a:cubicBezTo>
                  <a:cubicBezTo>
                    <a:pt x="95" y="1"/>
                    <a:pt x="93" y="0"/>
                    <a:pt x="91" y="0"/>
                  </a:cubicBezTo>
                  <a:cubicBezTo>
                    <a:pt x="21" y="0"/>
                    <a:pt x="21" y="0"/>
                    <a:pt x="21" y="0"/>
                  </a:cubicBezTo>
                  <a:cubicBezTo>
                    <a:pt x="19" y="0"/>
                    <a:pt x="17" y="1"/>
                    <a:pt x="16" y="2"/>
                  </a:cubicBezTo>
                  <a:cubicBezTo>
                    <a:pt x="2" y="18"/>
                    <a:pt x="2" y="18"/>
                    <a:pt x="2" y="18"/>
                  </a:cubicBezTo>
                  <a:cubicBezTo>
                    <a:pt x="1" y="20"/>
                    <a:pt x="0" y="22"/>
                    <a:pt x="0" y="23"/>
                  </a:cubicBezTo>
                  <a:cubicBezTo>
                    <a:pt x="0" y="25"/>
                    <a:pt x="0" y="25"/>
                    <a:pt x="0" y="25"/>
                  </a:cubicBezTo>
                  <a:cubicBezTo>
                    <a:pt x="0" y="26"/>
                    <a:pt x="1" y="28"/>
                    <a:pt x="3" y="28"/>
                  </a:cubicBezTo>
                  <a:cubicBezTo>
                    <a:pt x="109" y="28"/>
                    <a:pt x="109" y="28"/>
                    <a:pt x="109" y="28"/>
                  </a:cubicBezTo>
                  <a:cubicBezTo>
                    <a:pt x="111" y="28"/>
                    <a:pt x="112" y="26"/>
                    <a:pt x="112" y="2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37" name="Freeform 23"/>
            <p:cNvSpPr>
              <a:spLocks noEditPoints="1"/>
            </p:cNvSpPr>
            <p:nvPr/>
          </p:nvSpPr>
          <p:spPr bwMode="black">
            <a:xfrm>
              <a:off x="5586413" y="1639888"/>
              <a:ext cx="385763" cy="754063"/>
            </a:xfrm>
            <a:custGeom>
              <a:avLst/>
              <a:gdLst>
                <a:gd name="T0" fmla="*/ 89 w 103"/>
                <a:gd name="T1" fmla="*/ 0 h 201"/>
                <a:gd name="T2" fmla="*/ 13 w 103"/>
                <a:gd name="T3" fmla="*/ 0 h 201"/>
                <a:gd name="T4" fmla="*/ 0 w 103"/>
                <a:gd name="T5" fmla="*/ 13 h 201"/>
                <a:gd name="T6" fmla="*/ 0 w 103"/>
                <a:gd name="T7" fmla="*/ 187 h 201"/>
                <a:gd name="T8" fmla="*/ 13 w 103"/>
                <a:gd name="T9" fmla="*/ 201 h 201"/>
                <a:gd name="T10" fmla="*/ 89 w 103"/>
                <a:gd name="T11" fmla="*/ 201 h 201"/>
                <a:gd name="T12" fmla="*/ 103 w 103"/>
                <a:gd name="T13" fmla="*/ 187 h 201"/>
                <a:gd name="T14" fmla="*/ 103 w 103"/>
                <a:gd name="T15" fmla="*/ 13 h 201"/>
                <a:gd name="T16" fmla="*/ 89 w 103"/>
                <a:gd name="T17" fmla="*/ 0 h 201"/>
                <a:gd name="T18" fmla="*/ 52 w 103"/>
                <a:gd name="T19" fmla="*/ 187 h 201"/>
                <a:gd name="T20" fmla="*/ 40 w 103"/>
                <a:gd name="T21" fmla="*/ 175 h 201"/>
                <a:gd name="T22" fmla="*/ 52 w 103"/>
                <a:gd name="T23" fmla="*/ 163 h 201"/>
                <a:gd name="T24" fmla="*/ 63 w 103"/>
                <a:gd name="T25" fmla="*/ 175 h 201"/>
                <a:gd name="T26" fmla="*/ 52 w 103"/>
                <a:gd name="T27" fmla="*/ 18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3" h="201">
                  <a:moveTo>
                    <a:pt x="89" y="0"/>
                  </a:moveTo>
                  <a:cubicBezTo>
                    <a:pt x="13" y="0"/>
                    <a:pt x="13" y="0"/>
                    <a:pt x="13" y="0"/>
                  </a:cubicBezTo>
                  <a:cubicBezTo>
                    <a:pt x="6" y="0"/>
                    <a:pt x="0" y="6"/>
                    <a:pt x="0" y="13"/>
                  </a:cubicBezTo>
                  <a:cubicBezTo>
                    <a:pt x="0" y="187"/>
                    <a:pt x="0" y="187"/>
                    <a:pt x="0" y="187"/>
                  </a:cubicBezTo>
                  <a:cubicBezTo>
                    <a:pt x="0" y="195"/>
                    <a:pt x="6" y="201"/>
                    <a:pt x="13" y="201"/>
                  </a:cubicBezTo>
                  <a:cubicBezTo>
                    <a:pt x="89" y="201"/>
                    <a:pt x="89" y="201"/>
                    <a:pt x="89" y="201"/>
                  </a:cubicBezTo>
                  <a:cubicBezTo>
                    <a:pt x="97" y="201"/>
                    <a:pt x="103" y="195"/>
                    <a:pt x="103" y="187"/>
                  </a:cubicBezTo>
                  <a:cubicBezTo>
                    <a:pt x="103" y="13"/>
                    <a:pt x="103" y="13"/>
                    <a:pt x="103" y="13"/>
                  </a:cubicBezTo>
                  <a:cubicBezTo>
                    <a:pt x="103" y="6"/>
                    <a:pt x="97" y="0"/>
                    <a:pt x="89" y="0"/>
                  </a:cubicBezTo>
                  <a:moveTo>
                    <a:pt x="52" y="187"/>
                  </a:moveTo>
                  <a:cubicBezTo>
                    <a:pt x="45" y="187"/>
                    <a:pt x="40" y="181"/>
                    <a:pt x="40" y="175"/>
                  </a:cubicBezTo>
                  <a:cubicBezTo>
                    <a:pt x="40" y="168"/>
                    <a:pt x="45" y="163"/>
                    <a:pt x="52" y="163"/>
                  </a:cubicBezTo>
                  <a:cubicBezTo>
                    <a:pt x="58" y="163"/>
                    <a:pt x="63" y="168"/>
                    <a:pt x="63" y="175"/>
                  </a:cubicBezTo>
                  <a:cubicBezTo>
                    <a:pt x="63" y="181"/>
                    <a:pt x="58" y="187"/>
                    <a:pt x="52" y="18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38" name="Freeform 24"/>
            <p:cNvSpPr>
              <a:spLocks noEditPoints="1"/>
            </p:cNvSpPr>
            <p:nvPr/>
          </p:nvSpPr>
          <p:spPr bwMode="black">
            <a:xfrm>
              <a:off x="2462213" y="3032126"/>
              <a:ext cx="525463" cy="804863"/>
            </a:xfrm>
            <a:custGeom>
              <a:avLst/>
              <a:gdLst>
                <a:gd name="T0" fmla="*/ 109 w 140"/>
                <a:gd name="T1" fmla="*/ 0 h 215"/>
                <a:gd name="T2" fmla="*/ 31 w 140"/>
                <a:gd name="T3" fmla="*/ 0 h 215"/>
                <a:gd name="T4" fmla="*/ 0 w 140"/>
                <a:gd name="T5" fmla="*/ 30 h 215"/>
                <a:gd name="T6" fmla="*/ 0 w 140"/>
                <a:gd name="T7" fmla="*/ 184 h 215"/>
                <a:gd name="T8" fmla="*/ 31 w 140"/>
                <a:gd name="T9" fmla="*/ 215 h 215"/>
                <a:gd name="T10" fmla="*/ 109 w 140"/>
                <a:gd name="T11" fmla="*/ 215 h 215"/>
                <a:gd name="T12" fmla="*/ 140 w 140"/>
                <a:gd name="T13" fmla="*/ 184 h 215"/>
                <a:gd name="T14" fmla="*/ 140 w 140"/>
                <a:gd name="T15" fmla="*/ 30 h 215"/>
                <a:gd name="T16" fmla="*/ 109 w 140"/>
                <a:gd name="T17" fmla="*/ 0 h 215"/>
                <a:gd name="T18" fmla="*/ 122 w 140"/>
                <a:gd name="T19" fmla="*/ 177 h 215"/>
                <a:gd name="T20" fmla="*/ 109 w 140"/>
                <a:gd name="T21" fmla="*/ 195 h 215"/>
                <a:gd name="T22" fmla="*/ 31 w 140"/>
                <a:gd name="T23" fmla="*/ 195 h 215"/>
                <a:gd name="T24" fmla="*/ 18 w 140"/>
                <a:gd name="T25" fmla="*/ 177 h 215"/>
                <a:gd name="T26" fmla="*/ 18 w 140"/>
                <a:gd name="T27" fmla="*/ 35 h 215"/>
                <a:gd name="T28" fmla="*/ 31 w 140"/>
                <a:gd name="T29" fmla="*/ 18 h 215"/>
                <a:gd name="T30" fmla="*/ 109 w 140"/>
                <a:gd name="T31" fmla="*/ 18 h 215"/>
                <a:gd name="T32" fmla="*/ 122 w 140"/>
                <a:gd name="T33" fmla="*/ 35 h 215"/>
                <a:gd name="T34" fmla="*/ 122 w 140"/>
                <a:gd name="T35" fmla="*/ 177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0" h="215">
                  <a:moveTo>
                    <a:pt x="109" y="0"/>
                  </a:moveTo>
                  <a:cubicBezTo>
                    <a:pt x="31" y="0"/>
                    <a:pt x="31" y="0"/>
                    <a:pt x="31" y="0"/>
                  </a:cubicBezTo>
                  <a:cubicBezTo>
                    <a:pt x="14" y="0"/>
                    <a:pt x="0" y="13"/>
                    <a:pt x="0" y="30"/>
                  </a:cubicBezTo>
                  <a:cubicBezTo>
                    <a:pt x="0" y="184"/>
                    <a:pt x="0" y="184"/>
                    <a:pt x="0" y="184"/>
                  </a:cubicBezTo>
                  <a:cubicBezTo>
                    <a:pt x="0" y="201"/>
                    <a:pt x="14" y="215"/>
                    <a:pt x="31" y="215"/>
                  </a:cubicBezTo>
                  <a:cubicBezTo>
                    <a:pt x="109" y="215"/>
                    <a:pt x="109" y="215"/>
                    <a:pt x="109" y="215"/>
                  </a:cubicBezTo>
                  <a:cubicBezTo>
                    <a:pt x="126" y="215"/>
                    <a:pt x="140" y="201"/>
                    <a:pt x="140" y="184"/>
                  </a:cubicBezTo>
                  <a:cubicBezTo>
                    <a:pt x="140" y="30"/>
                    <a:pt x="140" y="30"/>
                    <a:pt x="140" y="30"/>
                  </a:cubicBezTo>
                  <a:cubicBezTo>
                    <a:pt x="140" y="13"/>
                    <a:pt x="126" y="0"/>
                    <a:pt x="109" y="0"/>
                  </a:cubicBezTo>
                  <a:moveTo>
                    <a:pt x="122" y="177"/>
                  </a:moveTo>
                  <a:cubicBezTo>
                    <a:pt x="122" y="187"/>
                    <a:pt x="116" y="195"/>
                    <a:pt x="109" y="195"/>
                  </a:cubicBezTo>
                  <a:cubicBezTo>
                    <a:pt x="31" y="195"/>
                    <a:pt x="31" y="195"/>
                    <a:pt x="31" y="195"/>
                  </a:cubicBezTo>
                  <a:cubicBezTo>
                    <a:pt x="24" y="195"/>
                    <a:pt x="18" y="187"/>
                    <a:pt x="18" y="177"/>
                  </a:cubicBezTo>
                  <a:cubicBezTo>
                    <a:pt x="18" y="35"/>
                    <a:pt x="18" y="35"/>
                    <a:pt x="18" y="35"/>
                  </a:cubicBezTo>
                  <a:cubicBezTo>
                    <a:pt x="18" y="26"/>
                    <a:pt x="24" y="18"/>
                    <a:pt x="31" y="18"/>
                  </a:cubicBezTo>
                  <a:cubicBezTo>
                    <a:pt x="109" y="18"/>
                    <a:pt x="109" y="18"/>
                    <a:pt x="109" y="18"/>
                  </a:cubicBezTo>
                  <a:cubicBezTo>
                    <a:pt x="116" y="18"/>
                    <a:pt x="122" y="26"/>
                    <a:pt x="122" y="35"/>
                  </a:cubicBezTo>
                  <a:lnTo>
                    <a:pt x="122" y="1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39" name="Freeform 25"/>
            <p:cNvSpPr>
              <a:spLocks noEditPoints="1"/>
            </p:cNvSpPr>
            <p:nvPr/>
          </p:nvSpPr>
          <p:spPr bwMode="black">
            <a:xfrm>
              <a:off x="5049838" y="4411663"/>
              <a:ext cx="739775" cy="854075"/>
            </a:xfrm>
            <a:custGeom>
              <a:avLst/>
              <a:gdLst>
                <a:gd name="T0" fmla="*/ 98 w 197"/>
                <a:gd name="T1" fmla="*/ 0 h 228"/>
                <a:gd name="T2" fmla="*/ 0 w 197"/>
                <a:gd name="T3" fmla="*/ 33 h 228"/>
                <a:gd name="T4" fmla="*/ 0 w 197"/>
                <a:gd name="T5" fmla="*/ 195 h 228"/>
                <a:gd name="T6" fmla="*/ 98 w 197"/>
                <a:gd name="T7" fmla="*/ 228 h 228"/>
                <a:gd name="T8" fmla="*/ 197 w 197"/>
                <a:gd name="T9" fmla="*/ 195 h 228"/>
                <a:gd name="T10" fmla="*/ 197 w 197"/>
                <a:gd name="T11" fmla="*/ 33 h 228"/>
                <a:gd name="T12" fmla="*/ 98 w 197"/>
                <a:gd name="T13" fmla="*/ 0 h 228"/>
                <a:gd name="T14" fmla="*/ 98 w 197"/>
                <a:gd name="T15" fmla="*/ 55 h 228"/>
                <a:gd name="T16" fmla="*/ 15 w 197"/>
                <a:gd name="T17" fmla="*/ 32 h 228"/>
                <a:gd name="T18" fmla="*/ 98 w 197"/>
                <a:gd name="T19" fmla="*/ 10 h 228"/>
                <a:gd name="T20" fmla="*/ 182 w 197"/>
                <a:gd name="T21" fmla="*/ 32 h 228"/>
                <a:gd name="T22" fmla="*/ 98 w 197"/>
                <a:gd name="T23" fmla="*/ 55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7" h="228">
                  <a:moveTo>
                    <a:pt x="98" y="0"/>
                  </a:moveTo>
                  <a:cubicBezTo>
                    <a:pt x="62" y="0"/>
                    <a:pt x="0" y="7"/>
                    <a:pt x="0" y="33"/>
                  </a:cubicBezTo>
                  <a:cubicBezTo>
                    <a:pt x="0" y="195"/>
                    <a:pt x="0" y="195"/>
                    <a:pt x="0" y="195"/>
                  </a:cubicBezTo>
                  <a:cubicBezTo>
                    <a:pt x="0" y="221"/>
                    <a:pt x="62" y="228"/>
                    <a:pt x="98" y="228"/>
                  </a:cubicBezTo>
                  <a:cubicBezTo>
                    <a:pt x="135" y="228"/>
                    <a:pt x="197" y="221"/>
                    <a:pt x="197" y="195"/>
                  </a:cubicBezTo>
                  <a:cubicBezTo>
                    <a:pt x="197" y="33"/>
                    <a:pt x="197" y="33"/>
                    <a:pt x="197" y="33"/>
                  </a:cubicBezTo>
                  <a:cubicBezTo>
                    <a:pt x="197" y="7"/>
                    <a:pt x="135" y="0"/>
                    <a:pt x="98" y="0"/>
                  </a:cubicBezTo>
                  <a:moveTo>
                    <a:pt x="98" y="55"/>
                  </a:moveTo>
                  <a:cubicBezTo>
                    <a:pt x="52" y="55"/>
                    <a:pt x="15" y="45"/>
                    <a:pt x="15" y="32"/>
                  </a:cubicBezTo>
                  <a:cubicBezTo>
                    <a:pt x="15" y="20"/>
                    <a:pt x="52" y="10"/>
                    <a:pt x="98" y="10"/>
                  </a:cubicBezTo>
                  <a:cubicBezTo>
                    <a:pt x="144" y="10"/>
                    <a:pt x="182" y="20"/>
                    <a:pt x="182" y="32"/>
                  </a:cubicBezTo>
                  <a:cubicBezTo>
                    <a:pt x="182" y="45"/>
                    <a:pt x="144" y="55"/>
                    <a:pt x="98" y="5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40" name="Freeform 26"/>
            <p:cNvSpPr>
              <a:spLocks noEditPoints="1"/>
            </p:cNvSpPr>
            <p:nvPr/>
          </p:nvSpPr>
          <p:spPr bwMode="black">
            <a:xfrm>
              <a:off x="6043613" y="2960688"/>
              <a:ext cx="641350" cy="876300"/>
            </a:xfrm>
            <a:custGeom>
              <a:avLst/>
              <a:gdLst>
                <a:gd name="T0" fmla="*/ 146 w 171"/>
                <a:gd name="T1" fmla="*/ 0 h 234"/>
                <a:gd name="T2" fmla="*/ 25 w 171"/>
                <a:gd name="T3" fmla="*/ 0 h 234"/>
                <a:gd name="T4" fmla="*/ 0 w 171"/>
                <a:gd name="T5" fmla="*/ 25 h 234"/>
                <a:gd name="T6" fmla="*/ 0 w 171"/>
                <a:gd name="T7" fmla="*/ 209 h 234"/>
                <a:gd name="T8" fmla="*/ 25 w 171"/>
                <a:gd name="T9" fmla="*/ 234 h 234"/>
                <a:gd name="T10" fmla="*/ 146 w 171"/>
                <a:gd name="T11" fmla="*/ 234 h 234"/>
                <a:gd name="T12" fmla="*/ 171 w 171"/>
                <a:gd name="T13" fmla="*/ 209 h 234"/>
                <a:gd name="T14" fmla="*/ 171 w 171"/>
                <a:gd name="T15" fmla="*/ 25 h 234"/>
                <a:gd name="T16" fmla="*/ 146 w 171"/>
                <a:gd name="T17" fmla="*/ 0 h 234"/>
                <a:gd name="T18" fmla="*/ 157 w 171"/>
                <a:gd name="T19" fmla="*/ 183 h 234"/>
                <a:gd name="T20" fmla="*/ 146 w 171"/>
                <a:gd name="T21" fmla="*/ 193 h 234"/>
                <a:gd name="T22" fmla="*/ 25 w 171"/>
                <a:gd name="T23" fmla="*/ 193 h 234"/>
                <a:gd name="T24" fmla="*/ 15 w 171"/>
                <a:gd name="T25" fmla="*/ 183 h 234"/>
                <a:gd name="T26" fmla="*/ 15 w 171"/>
                <a:gd name="T27" fmla="*/ 25 h 234"/>
                <a:gd name="T28" fmla="*/ 25 w 171"/>
                <a:gd name="T29" fmla="*/ 14 h 234"/>
                <a:gd name="T30" fmla="*/ 146 w 171"/>
                <a:gd name="T31" fmla="*/ 14 h 234"/>
                <a:gd name="T32" fmla="*/ 157 w 171"/>
                <a:gd name="T33" fmla="*/ 25 h 234"/>
                <a:gd name="T34" fmla="*/ 157 w 171"/>
                <a:gd name="T35" fmla="*/ 183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1" h="234">
                  <a:moveTo>
                    <a:pt x="146" y="0"/>
                  </a:moveTo>
                  <a:cubicBezTo>
                    <a:pt x="25" y="0"/>
                    <a:pt x="25" y="0"/>
                    <a:pt x="25" y="0"/>
                  </a:cubicBezTo>
                  <a:cubicBezTo>
                    <a:pt x="11" y="0"/>
                    <a:pt x="0" y="11"/>
                    <a:pt x="0" y="25"/>
                  </a:cubicBezTo>
                  <a:cubicBezTo>
                    <a:pt x="0" y="209"/>
                    <a:pt x="0" y="209"/>
                    <a:pt x="0" y="209"/>
                  </a:cubicBezTo>
                  <a:cubicBezTo>
                    <a:pt x="0" y="223"/>
                    <a:pt x="11" y="234"/>
                    <a:pt x="25" y="234"/>
                  </a:cubicBezTo>
                  <a:cubicBezTo>
                    <a:pt x="146" y="234"/>
                    <a:pt x="146" y="234"/>
                    <a:pt x="146" y="234"/>
                  </a:cubicBezTo>
                  <a:cubicBezTo>
                    <a:pt x="160" y="234"/>
                    <a:pt x="171" y="223"/>
                    <a:pt x="171" y="209"/>
                  </a:cubicBezTo>
                  <a:cubicBezTo>
                    <a:pt x="171" y="25"/>
                    <a:pt x="171" y="25"/>
                    <a:pt x="171" y="25"/>
                  </a:cubicBezTo>
                  <a:cubicBezTo>
                    <a:pt x="171" y="11"/>
                    <a:pt x="160" y="0"/>
                    <a:pt x="146" y="0"/>
                  </a:cubicBezTo>
                  <a:moveTo>
                    <a:pt x="157" y="183"/>
                  </a:moveTo>
                  <a:cubicBezTo>
                    <a:pt x="157" y="188"/>
                    <a:pt x="152" y="193"/>
                    <a:pt x="146" y="193"/>
                  </a:cubicBezTo>
                  <a:cubicBezTo>
                    <a:pt x="25" y="193"/>
                    <a:pt x="25" y="193"/>
                    <a:pt x="25" y="193"/>
                  </a:cubicBezTo>
                  <a:cubicBezTo>
                    <a:pt x="19" y="193"/>
                    <a:pt x="15" y="188"/>
                    <a:pt x="15" y="183"/>
                  </a:cubicBezTo>
                  <a:cubicBezTo>
                    <a:pt x="15" y="25"/>
                    <a:pt x="15" y="25"/>
                    <a:pt x="15" y="25"/>
                  </a:cubicBezTo>
                  <a:cubicBezTo>
                    <a:pt x="15" y="19"/>
                    <a:pt x="19" y="14"/>
                    <a:pt x="25" y="14"/>
                  </a:cubicBezTo>
                  <a:cubicBezTo>
                    <a:pt x="146" y="14"/>
                    <a:pt x="146" y="14"/>
                    <a:pt x="146" y="14"/>
                  </a:cubicBezTo>
                  <a:cubicBezTo>
                    <a:pt x="152" y="14"/>
                    <a:pt x="157" y="19"/>
                    <a:pt x="157" y="25"/>
                  </a:cubicBezTo>
                  <a:lnTo>
                    <a:pt x="157" y="18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41" name="Oval 27"/>
            <p:cNvSpPr>
              <a:spLocks noChangeArrowheads="1"/>
            </p:cNvSpPr>
            <p:nvPr/>
          </p:nvSpPr>
          <p:spPr bwMode="black">
            <a:xfrm>
              <a:off x="6224588" y="3725863"/>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42" name="Oval 28"/>
            <p:cNvSpPr>
              <a:spLocks noChangeArrowheads="1"/>
            </p:cNvSpPr>
            <p:nvPr/>
          </p:nvSpPr>
          <p:spPr bwMode="black">
            <a:xfrm>
              <a:off x="6453188" y="3725863"/>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43" name="Oval 29"/>
            <p:cNvSpPr>
              <a:spLocks noChangeArrowheads="1"/>
            </p:cNvSpPr>
            <p:nvPr/>
          </p:nvSpPr>
          <p:spPr bwMode="black">
            <a:xfrm>
              <a:off x="6340476" y="3725863"/>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44" name="Freeform 30"/>
            <p:cNvSpPr>
              <a:spLocks/>
            </p:cNvSpPr>
            <p:nvPr/>
          </p:nvSpPr>
          <p:spPr bwMode="black">
            <a:xfrm>
              <a:off x="3425826" y="4279901"/>
              <a:ext cx="442913" cy="161925"/>
            </a:xfrm>
            <a:custGeom>
              <a:avLst/>
              <a:gdLst>
                <a:gd name="T0" fmla="*/ 0 w 118"/>
                <a:gd name="T1" fmla="*/ 43 h 43"/>
                <a:gd name="T2" fmla="*/ 14 w 118"/>
                <a:gd name="T3" fmla="*/ 39 h 43"/>
                <a:gd name="T4" fmla="*/ 108 w 118"/>
                <a:gd name="T5" fmla="*/ 39 h 43"/>
                <a:gd name="T6" fmla="*/ 118 w 118"/>
                <a:gd name="T7" fmla="*/ 41 h 43"/>
                <a:gd name="T8" fmla="*/ 105 w 118"/>
                <a:gd name="T9" fmla="*/ 15 h 43"/>
                <a:gd name="T10" fmla="*/ 81 w 118"/>
                <a:gd name="T11" fmla="*/ 0 h 43"/>
                <a:gd name="T12" fmla="*/ 39 w 118"/>
                <a:gd name="T13" fmla="*/ 0 h 43"/>
                <a:gd name="T14" fmla="*/ 15 w 118"/>
                <a:gd name="T15" fmla="*/ 15 h 43"/>
                <a:gd name="T16" fmla="*/ 0 w 118"/>
                <a:gd name="T17"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43">
                  <a:moveTo>
                    <a:pt x="0" y="43"/>
                  </a:moveTo>
                  <a:cubicBezTo>
                    <a:pt x="4" y="40"/>
                    <a:pt x="9" y="39"/>
                    <a:pt x="14" y="39"/>
                  </a:cubicBezTo>
                  <a:cubicBezTo>
                    <a:pt x="108" y="39"/>
                    <a:pt x="108" y="39"/>
                    <a:pt x="108" y="39"/>
                  </a:cubicBezTo>
                  <a:cubicBezTo>
                    <a:pt x="111" y="39"/>
                    <a:pt x="115" y="40"/>
                    <a:pt x="118" y="41"/>
                  </a:cubicBezTo>
                  <a:cubicBezTo>
                    <a:pt x="105" y="15"/>
                    <a:pt x="105" y="15"/>
                    <a:pt x="105" y="15"/>
                  </a:cubicBezTo>
                  <a:cubicBezTo>
                    <a:pt x="101" y="7"/>
                    <a:pt x="90" y="0"/>
                    <a:pt x="81" y="0"/>
                  </a:cubicBezTo>
                  <a:cubicBezTo>
                    <a:pt x="39" y="0"/>
                    <a:pt x="39" y="0"/>
                    <a:pt x="39" y="0"/>
                  </a:cubicBezTo>
                  <a:cubicBezTo>
                    <a:pt x="30" y="0"/>
                    <a:pt x="19" y="7"/>
                    <a:pt x="15" y="15"/>
                  </a:cubicBezTo>
                  <a:lnTo>
                    <a:pt x="0" y="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45" name="Freeform 31"/>
            <p:cNvSpPr>
              <a:spLocks noEditPoints="1"/>
            </p:cNvSpPr>
            <p:nvPr/>
          </p:nvSpPr>
          <p:spPr bwMode="black">
            <a:xfrm>
              <a:off x="3414713" y="4456113"/>
              <a:ext cx="476250" cy="809625"/>
            </a:xfrm>
            <a:custGeom>
              <a:avLst/>
              <a:gdLst>
                <a:gd name="T0" fmla="*/ 119 w 127"/>
                <a:gd name="T1" fmla="*/ 2 h 216"/>
                <a:gd name="T2" fmla="*/ 111 w 127"/>
                <a:gd name="T3" fmla="*/ 0 h 216"/>
                <a:gd name="T4" fmla="*/ 17 w 127"/>
                <a:gd name="T5" fmla="*/ 0 h 216"/>
                <a:gd name="T6" fmla="*/ 9 w 127"/>
                <a:gd name="T7" fmla="*/ 2 h 216"/>
                <a:gd name="T8" fmla="*/ 0 w 127"/>
                <a:gd name="T9" fmla="*/ 17 h 216"/>
                <a:gd name="T10" fmla="*/ 0 w 127"/>
                <a:gd name="T11" fmla="*/ 199 h 216"/>
                <a:gd name="T12" fmla="*/ 17 w 127"/>
                <a:gd name="T13" fmla="*/ 216 h 216"/>
                <a:gd name="T14" fmla="*/ 111 w 127"/>
                <a:gd name="T15" fmla="*/ 216 h 216"/>
                <a:gd name="T16" fmla="*/ 127 w 127"/>
                <a:gd name="T17" fmla="*/ 199 h 216"/>
                <a:gd name="T18" fmla="*/ 127 w 127"/>
                <a:gd name="T19" fmla="*/ 17 h 216"/>
                <a:gd name="T20" fmla="*/ 119 w 127"/>
                <a:gd name="T21" fmla="*/ 2 h 216"/>
                <a:gd name="T22" fmla="*/ 105 w 127"/>
                <a:gd name="T23" fmla="*/ 180 h 216"/>
                <a:gd name="T24" fmla="*/ 29 w 127"/>
                <a:gd name="T25" fmla="*/ 180 h 216"/>
                <a:gd name="T26" fmla="*/ 22 w 127"/>
                <a:gd name="T27" fmla="*/ 173 h 216"/>
                <a:gd name="T28" fmla="*/ 29 w 127"/>
                <a:gd name="T29" fmla="*/ 166 h 216"/>
                <a:gd name="T30" fmla="*/ 105 w 127"/>
                <a:gd name="T31" fmla="*/ 166 h 216"/>
                <a:gd name="T32" fmla="*/ 111 w 127"/>
                <a:gd name="T33" fmla="*/ 173 h 216"/>
                <a:gd name="T34" fmla="*/ 105 w 127"/>
                <a:gd name="T35" fmla="*/ 180 h 216"/>
                <a:gd name="T36" fmla="*/ 105 w 127"/>
                <a:gd name="T37" fmla="*/ 149 h 216"/>
                <a:gd name="T38" fmla="*/ 29 w 127"/>
                <a:gd name="T39" fmla="*/ 149 h 216"/>
                <a:gd name="T40" fmla="*/ 22 w 127"/>
                <a:gd name="T41" fmla="*/ 143 h 216"/>
                <a:gd name="T42" fmla="*/ 29 w 127"/>
                <a:gd name="T43" fmla="*/ 136 h 216"/>
                <a:gd name="T44" fmla="*/ 105 w 127"/>
                <a:gd name="T45" fmla="*/ 136 h 216"/>
                <a:gd name="T46" fmla="*/ 111 w 127"/>
                <a:gd name="T47" fmla="*/ 143 h 216"/>
                <a:gd name="T48" fmla="*/ 105 w 127"/>
                <a:gd name="T49" fmla="*/ 149 h 216"/>
                <a:gd name="T50" fmla="*/ 105 w 127"/>
                <a:gd name="T51" fmla="*/ 119 h 216"/>
                <a:gd name="T52" fmla="*/ 29 w 127"/>
                <a:gd name="T53" fmla="*/ 119 h 216"/>
                <a:gd name="T54" fmla="*/ 22 w 127"/>
                <a:gd name="T55" fmla="*/ 112 h 216"/>
                <a:gd name="T56" fmla="*/ 29 w 127"/>
                <a:gd name="T57" fmla="*/ 106 h 216"/>
                <a:gd name="T58" fmla="*/ 105 w 127"/>
                <a:gd name="T59" fmla="*/ 106 h 216"/>
                <a:gd name="T60" fmla="*/ 111 w 127"/>
                <a:gd name="T61" fmla="*/ 112 h 216"/>
                <a:gd name="T62" fmla="*/ 105 w 127"/>
                <a:gd name="T63" fmla="*/ 119 h 216"/>
                <a:gd name="T64" fmla="*/ 102 w 127"/>
                <a:gd name="T65" fmla="*/ 40 h 216"/>
                <a:gd name="T66" fmla="*/ 93 w 127"/>
                <a:gd name="T67" fmla="*/ 31 h 216"/>
                <a:gd name="T68" fmla="*/ 102 w 127"/>
                <a:gd name="T69" fmla="*/ 22 h 216"/>
                <a:gd name="T70" fmla="*/ 111 w 127"/>
                <a:gd name="T71" fmla="*/ 31 h 216"/>
                <a:gd name="T72" fmla="*/ 102 w 127"/>
                <a:gd name="T73" fmla="*/ 4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7" h="216">
                  <a:moveTo>
                    <a:pt x="119" y="2"/>
                  </a:moveTo>
                  <a:cubicBezTo>
                    <a:pt x="116" y="1"/>
                    <a:pt x="114" y="0"/>
                    <a:pt x="111" y="0"/>
                  </a:cubicBezTo>
                  <a:cubicBezTo>
                    <a:pt x="17" y="0"/>
                    <a:pt x="17" y="0"/>
                    <a:pt x="17" y="0"/>
                  </a:cubicBezTo>
                  <a:cubicBezTo>
                    <a:pt x="14" y="0"/>
                    <a:pt x="11" y="1"/>
                    <a:pt x="9" y="2"/>
                  </a:cubicBezTo>
                  <a:cubicBezTo>
                    <a:pt x="4" y="5"/>
                    <a:pt x="0" y="10"/>
                    <a:pt x="0" y="17"/>
                  </a:cubicBezTo>
                  <a:cubicBezTo>
                    <a:pt x="0" y="199"/>
                    <a:pt x="0" y="199"/>
                    <a:pt x="0" y="199"/>
                  </a:cubicBezTo>
                  <a:cubicBezTo>
                    <a:pt x="0" y="208"/>
                    <a:pt x="8" y="216"/>
                    <a:pt x="17" y="216"/>
                  </a:cubicBezTo>
                  <a:cubicBezTo>
                    <a:pt x="111" y="216"/>
                    <a:pt x="111" y="216"/>
                    <a:pt x="111" y="216"/>
                  </a:cubicBezTo>
                  <a:cubicBezTo>
                    <a:pt x="120" y="216"/>
                    <a:pt x="127" y="208"/>
                    <a:pt x="127" y="199"/>
                  </a:cubicBezTo>
                  <a:cubicBezTo>
                    <a:pt x="127" y="17"/>
                    <a:pt x="127" y="17"/>
                    <a:pt x="127" y="17"/>
                  </a:cubicBezTo>
                  <a:cubicBezTo>
                    <a:pt x="127" y="10"/>
                    <a:pt x="124" y="5"/>
                    <a:pt x="119" y="2"/>
                  </a:cubicBezTo>
                  <a:moveTo>
                    <a:pt x="105" y="180"/>
                  </a:moveTo>
                  <a:cubicBezTo>
                    <a:pt x="29" y="180"/>
                    <a:pt x="29" y="180"/>
                    <a:pt x="29" y="180"/>
                  </a:cubicBezTo>
                  <a:cubicBezTo>
                    <a:pt x="25" y="180"/>
                    <a:pt x="22" y="177"/>
                    <a:pt x="22" y="173"/>
                  </a:cubicBezTo>
                  <a:cubicBezTo>
                    <a:pt x="22" y="169"/>
                    <a:pt x="25" y="166"/>
                    <a:pt x="29" y="166"/>
                  </a:cubicBezTo>
                  <a:cubicBezTo>
                    <a:pt x="105" y="166"/>
                    <a:pt x="105" y="166"/>
                    <a:pt x="105" y="166"/>
                  </a:cubicBezTo>
                  <a:cubicBezTo>
                    <a:pt x="108" y="166"/>
                    <a:pt x="111" y="169"/>
                    <a:pt x="111" y="173"/>
                  </a:cubicBezTo>
                  <a:cubicBezTo>
                    <a:pt x="111" y="177"/>
                    <a:pt x="108" y="180"/>
                    <a:pt x="105" y="180"/>
                  </a:cubicBezTo>
                  <a:moveTo>
                    <a:pt x="105" y="149"/>
                  </a:moveTo>
                  <a:cubicBezTo>
                    <a:pt x="29" y="149"/>
                    <a:pt x="29" y="149"/>
                    <a:pt x="29" y="149"/>
                  </a:cubicBezTo>
                  <a:cubicBezTo>
                    <a:pt x="25" y="149"/>
                    <a:pt x="22" y="146"/>
                    <a:pt x="22" y="143"/>
                  </a:cubicBezTo>
                  <a:cubicBezTo>
                    <a:pt x="22" y="139"/>
                    <a:pt x="25" y="136"/>
                    <a:pt x="29" y="136"/>
                  </a:cubicBezTo>
                  <a:cubicBezTo>
                    <a:pt x="105" y="136"/>
                    <a:pt x="105" y="136"/>
                    <a:pt x="105" y="136"/>
                  </a:cubicBezTo>
                  <a:cubicBezTo>
                    <a:pt x="108" y="136"/>
                    <a:pt x="111" y="139"/>
                    <a:pt x="111" y="143"/>
                  </a:cubicBezTo>
                  <a:cubicBezTo>
                    <a:pt x="111" y="146"/>
                    <a:pt x="108" y="149"/>
                    <a:pt x="105" y="149"/>
                  </a:cubicBezTo>
                  <a:moveTo>
                    <a:pt x="105" y="119"/>
                  </a:moveTo>
                  <a:cubicBezTo>
                    <a:pt x="29" y="119"/>
                    <a:pt x="29" y="119"/>
                    <a:pt x="29" y="119"/>
                  </a:cubicBezTo>
                  <a:cubicBezTo>
                    <a:pt x="25" y="119"/>
                    <a:pt x="22" y="116"/>
                    <a:pt x="22" y="112"/>
                  </a:cubicBezTo>
                  <a:cubicBezTo>
                    <a:pt x="22" y="109"/>
                    <a:pt x="25" y="106"/>
                    <a:pt x="29" y="106"/>
                  </a:cubicBezTo>
                  <a:cubicBezTo>
                    <a:pt x="105" y="106"/>
                    <a:pt x="105" y="106"/>
                    <a:pt x="105" y="106"/>
                  </a:cubicBezTo>
                  <a:cubicBezTo>
                    <a:pt x="108" y="106"/>
                    <a:pt x="111" y="109"/>
                    <a:pt x="111" y="112"/>
                  </a:cubicBezTo>
                  <a:cubicBezTo>
                    <a:pt x="111" y="116"/>
                    <a:pt x="108" y="119"/>
                    <a:pt x="105" y="119"/>
                  </a:cubicBezTo>
                  <a:moveTo>
                    <a:pt x="102" y="40"/>
                  </a:moveTo>
                  <a:cubicBezTo>
                    <a:pt x="97" y="40"/>
                    <a:pt x="93" y="36"/>
                    <a:pt x="93" y="31"/>
                  </a:cubicBezTo>
                  <a:cubicBezTo>
                    <a:pt x="93" y="26"/>
                    <a:pt x="97" y="22"/>
                    <a:pt x="102" y="22"/>
                  </a:cubicBezTo>
                  <a:cubicBezTo>
                    <a:pt x="107" y="22"/>
                    <a:pt x="111" y="26"/>
                    <a:pt x="111" y="31"/>
                  </a:cubicBezTo>
                  <a:cubicBezTo>
                    <a:pt x="111" y="36"/>
                    <a:pt x="107" y="40"/>
                    <a:pt x="102" y="4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grpSp>
    </p:spTree>
    <p:extLst>
      <p:ext uri="{BB962C8B-B14F-4D97-AF65-F5344CB8AC3E}">
        <p14:creationId xmlns:p14="http://schemas.microsoft.com/office/powerpoint/2010/main" val="85734081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fade">
                                      <p:cBhvr>
                                        <p:cTn id="14" dur="500"/>
                                        <p:tgtEl>
                                          <p:spTgt spid="27"/>
                                        </p:tgtEl>
                                      </p:cBhvr>
                                    </p:animEffect>
                                  </p:childTnLst>
                                </p:cTn>
                              </p:par>
                              <p:par>
                                <p:cTn id="15" presetID="10" presetClass="entr" presetSubtype="0"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fade">
                                      <p:cBhvr>
                                        <p:cTn id="21" dur="500"/>
                                        <p:tgtEl>
                                          <p:spTgt spid="31"/>
                                        </p:tgtEl>
                                      </p:cBhvr>
                                    </p:animEffect>
                                  </p:childTnLst>
                                </p:cTn>
                              </p:par>
                              <p:par>
                                <p:cTn id="22" presetID="10" presetClass="entr" presetSubtype="0" fill="hold"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childTnLst>
                                </p:cTn>
                              </p:par>
                            </p:childTnLst>
                          </p:cTn>
                        </p:par>
                        <p:par>
                          <p:cTn id="25" fill="hold">
                            <p:stCondLst>
                              <p:cond delay="1500"/>
                            </p:stCondLst>
                            <p:childTnLst>
                              <p:par>
                                <p:cTn id="26" presetID="10" presetClass="entr" presetSubtype="0"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31" grpId="0" animBg="1"/>
      <p:bldP spid="1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1" y="-1"/>
            <a:ext cx="12436475" cy="6995517"/>
          </a:xfrm>
          <a:prstGeom prst="rect">
            <a:avLst/>
          </a:prstGeom>
        </p:spPr>
      </p:pic>
      <p:sp>
        <p:nvSpPr>
          <p:cNvPr id="3" name="Title 12"/>
          <p:cNvSpPr txBox="1">
            <a:spLocks/>
          </p:cNvSpPr>
          <p:nvPr/>
        </p:nvSpPr>
        <p:spPr>
          <a:xfrm>
            <a:off x="-102" y="3419716"/>
            <a:ext cx="4465637" cy="1828800"/>
          </a:xfrm>
          <a:prstGeom prst="rect">
            <a:avLst/>
          </a:prstGeom>
          <a:solidFill>
            <a:schemeClr val="bg1">
              <a:alpha val="92000"/>
            </a:schemeClr>
          </a:solidFill>
          <a:ln>
            <a:noFill/>
          </a:ln>
        </p:spPr>
        <p:txBody>
          <a:bodyPr vert="horz" lIns="182880" tIns="137160" rIns="91440" bIns="45720" rtlCol="0" anchor="t" anchorCtr="0">
            <a:normAutofit/>
          </a:bodyPr>
          <a:lstStyle>
            <a:lvl1pPr eaLnBrk="1" hangingPunct="1">
              <a:defRPr sz="2400" baseline="0">
                <a:solidFill>
                  <a:schemeClr val="tx1">
                    <a:alpha val="87000"/>
                  </a:schemeClr>
                </a:solidFill>
                <a:latin typeface="+mn-lt"/>
                <a:cs typeface="Segoe UI Light"/>
              </a:defRPr>
            </a:lvl1pPr>
          </a:lstStyle>
          <a:p>
            <a:r>
              <a:rPr lang="en-US" dirty="0" smtClean="0">
                <a:solidFill>
                  <a:srgbClr val="FFFFFF">
                    <a:lumMod val="50000"/>
                    <a:alpha val="87000"/>
                  </a:srgbClr>
                </a:solidFill>
                <a:latin typeface="Segoe UI Light"/>
              </a:rPr>
              <a:t>Can I buy/build and hope they will use it?</a:t>
            </a:r>
          </a:p>
          <a:p>
            <a:r>
              <a:rPr lang="en-US" b="1" dirty="0" smtClean="0">
                <a:solidFill>
                  <a:srgbClr val="FFFFFF">
                    <a:lumMod val="50000"/>
                    <a:alpha val="87000"/>
                  </a:srgbClr>
                </a:solidFill>
                <a:latin typeface="Segoe UI Light"/>
              </a:rPr>
              <a:t>Is culture important?</a:t>
            </a:r>
            <a:endParaRPr lang="en-US" b="1" dirty="0">
              <a:solidFill>
                <a:srgbClr val="FFFFFF">
                  <a:lumMod val="50000"/>
                  <a:alpha val="87000"/>
                </a:srgbClr>
              </a:solidFill>
              <a:latin typeface="Segoe UI Light"/>
            </a:endParaRPr>
          </a:p>
        </p:txBody>
      </p:sp>
      <p:sp>
        <p:nvSpPr>
          <p:cNvPr id="4" name="Rectangle 3"/>
          <p:cNvSpPr/>
          <p:nvPr/>
        </p:nvSpPr>
        <p:spPr bwMode="auto">
          <a:xfrm>
            <a:off x="0" y="1363662"/>
            <a:ext cx="2865437" cy="2056054"/>
          </a:xfrm>
          <a:prstGeom prst="rect">
            <a:avLst/>
          </a:prstGeom>
          <a:solidFill>
            <a:schemeClr val="tx2">
              <a:lumMod val="75000"/>
              <a:lumOff val="25000"/>
              <a:alpha val="92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 rIns="91440" bIns="45720"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200" dirty="0" smtClean="0">
                <a:gradFill>
                  <a:gsLst>
                    <a:gs pos="0">
                      <a:srgbClr val="FFFFFF"/>
                    </a:gs>
                    <a:gs pos="100000">
                      <a:srgbClr val="FFFFFF"/>
                    </a:gs>
                  </a:gsLst>
                  <a:lin ang="5400000" scaled="0"/>
                </a:gradFill>
                <a:latin typeface="Segoe UI Light"/>
                <a:ea typeface="Segoe UI" pitchFamily="34" charset="0"/>
                <a:cs typeface="Segoe UI" pitchFamily="34" charset="0"/>
              </a:rPr>
              <a:t>Challenges of Adoption</a:t>
            </a:r>
            <a:endParaRPr lang="en-US" sz="3200"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Tree>
    <p:extLst>
      <p:ext uri="{BB962C8B-B14F-4D97-AF65-F5344CB8AC3E}">
        <p14:creationId xmlns:p14="http://schemas.microsoft.com/office/powerpoint/2010/main" val="2666134278"/>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2"/>
          <p:cNvSpPr txBox="1">
            <a:spLocks/>
          </p:cNvSpPr>
          <p:nvPr/>
        </p:nvSpPr>
        <p:spPr>
          <a:xfrm>
            <a:off x="0" y="868680"/>
            <a:ext cx="1828800" cy="1828800"/>
          </a:xfrm>
          <a:prstGeom prst="rect">
            <a:avLst/>
          </a:prstGeom>
          <a:solidFill>
            <a:schemeClr val="tx2">
              <a:lumMod val="75000"/>
              <a:lumOff val="25000"/>
            </a:schemeClr>
          </a:solidFill>
        </p:spPr>
        <p:txBody>
          <a:bodyPr vert="horz" wrap="square" lIns="182880" tIns="137160" rIns="91440" bIns="45720" rtlCol="0" anchor="t">
            <a:norm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2800">
                <a:solidFill>
                  <a:srgbClr val="FFFFFF"/>
                </a:solidFill>
                <a:cs typeface="Segoe UI Light" panose="020B0502040204020203" pitchFamily="34" charset="0"/>
              </a:rPr>
              <a:t>Challenges of Adoption</a:t>
            </a:r>
          </a:p>
        </p:txBody>
      </p:sp>
      <p:sp>
        <p:nvSpPr>
          <p:cNvPr id="6" name="Rectangle 5"/>
          <p:cNvSpPr/>
          <p:nvPr/>
        </p:nvSpPr>
        <p:spPr bwMode="auto">
          <a:xfrm>
            <a:off x="274638" y="3030325"/>
            <a:ext cx="2331720" cy="274240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sz="2400" dirty="0" smtClean="0">
                <a:gradFill>
                  <a:gsLst>
                    <a:gs pos="0">
                      <a:srgbClr val="FFFFFF"/>
                    </a:gs>
                    <a:gs pos="100000">
                      <a:srgbClr val="FFFFFF"/>
                    </a:gs>
                  </a:gsLst>
                  <a:lin ang="5400000" scaled="0"/>
                </a:gradFill>
                <a:ea typeface="Segoe UI" pitchFamily="34" charset="0"/>
                <a:cs typeface="Segoe UI" pitchFamily="34" charset="0"/>
              </a:rPr>
              <a:t>Social </a:t>
            </a:r>
            <a:r>
              <a:rPr lang="en-US" sz="2400" b="1" dirty="0" smtClean="0">
                <a:gradFill>
                  <a:gsLst>
                    <a:gs pos="0">
                      <a:srgbClr val="FFFFFF"/>
                    </a:gs>
                    <a:gs pos="100000">
                      <a:srgbClr val="FFFFFF"/>
                    </a:gs>
                  </a:gsLst>
                  <a:lin ang="5400000" scaled="0"/>
                </a:gradFill>
                <a:ea typeface="Segoe UI" pitchFamily="34" charset="0"/>
                <a:cs typeface="Segoe UI" pitchFamily="34" charset="0"/>
              </a:rPr>
              <a:t>platform</a:t>
            </a:r>
            <a:r>
              <a:rPr lang="en-US" sz="2400" dirty="0" smtClean="0">
                <a:gradFill>
                  <a:gsLst>
                    <a:gs pos="0">
                      <a:srgbClr val="FFFFFF"/>
                    </a:gs>
                    <a:gs pos="100000">
                      <a:srgbClr val="FFFFFF"/>
                    </a:gs>
                  </a:gsLst>
                  <a:lin ang="5400000" scaled="0"/>
                </a:gradFill>
                <a:ea typeface="Segoe UI" pitchFamily="34" charset="0"/>
                <a:cs typeface="Segoe UI" pitchFamily="34" charset="0"/>
              </a:rPr>
              <a:t> is </a:t>
            </a:r>
            <a:r>
              <a:rPr lang="en-US" sz="2400" b="1" dirty="0" smtClean="0">
                <a:gradFill>
                  <a:gsLst>
                    <a:gs pos="0">
                      <a:srgbClr val="FFFFFF"/>
                    </a:gs>
                    <a:gs pos="100000">
                      <a:srgbClr val="FFFFFF"/>
                    </a:gs>
                  </a:gsLst>
                  <a:lin ang="5400000" scaled="0"/>
                </a:gradFill>
                <a:ea typeface="Segoe UI" pitchFamily="34" charset="0"/>
                <a:cs typeface="Segoe UI" pitchFamily="34" charset="0"/>
              </a:rPr>
              <a:t>not enough</a:t>
            </a:r>
            <a:endParaRPr lang="en-US" sz="2400" b="1" dirty="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auto">
          <a:xfrm>
            <a:off x="2651433" y="3030325"/>
            <a:ext cx="2331720" cy="2742407"/>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sz="2400" b="1" dirty="0" smtClean="0">
                <a:gradFill>
                  <a:gsLst>
                    <a:gs pos="0">
                      <a:srgbClr val="FFFFFF"/>
                    </a:gs>
                    <a:gs pos="100000">
                      <a:srgbClr val="FFFFFF"/>
                    </a:gs>
                  </a:gsLst>
                  <a:lin ang="5400000" scaled="0"/>
                </a:gradFill>
                <a:ea typeface="Segoe UI" pitchFamily="34" charset="0"/>
                <a:cs typeface="Segoe UI" pitchFamily="34" charset="0"/>
              </a:rPr>
              <a:t>User experience</a:t>
            </a:r>
            <a:endParaRPr lang="en-US" sz="2400" b="1" dirty="0">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p:nvSpPr>
        <p:spPr bwMode="auto">
          <a:xfrm>
            <a:off x="7394902" y="3030325"/>
            <a:ext cx="2331720" cy="2742407"/>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sz="2400" b="1" dirty="0" smtClean="0">
                <a:gradFill>
                  <a:gsLst>
                    <a:gs pos="0">
                      <a:srgbClr val="FFFFFF"/>
                    </a:gs>
                    <a:gs pos="100000">
                      <a:srgbClr val="FFFFFF"/>
                    </a:gs>
                  </a:gsLst>
                  <a:lin ang="5400000" scaled="0"/>
                </a:gradFill>
                <a:ea typeface="Segoe UI" pitchFamily="34" charset="0"/>
                <a:cs typeface="Segoe UI" pitchFamily="34" charset="0"/>
              </a:rPr>
              <a:t>Resistance</a:t>
            </a:r>
            <a:r>
              <a:rPr lang="en-US" sz="2400" dirty="0" smtClean="0">
                <a:gradFill>
                  <a:gsLst>
                    <a:gs pos="0">
                      <a:srgbClr val="FFFFFF"/>
                    </a:gs>
                    <a:gs pos="100000">
                      <a:srgbClr val="FFFFFF"/>
                    </a:gs>
                  </a:gsLst>
                  <a:lin ang="5400000" scaled="0"/>
                </a:gradFill>
                <a:ea typeface="Segoe UI" pitchFamily="34" charset="0"/>
                <a:cs typeface="Segoe UI" pitchFamily="34" charset="0"/>
              </a:rPr>
              <a:t> to change</a:t>
            </a: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p:nvSpPr>
        <p:spPr bwMode="auto">
          <a:xfrm>
            <a:off x="5028228" y="3030325"/>
            <a:ext cx="2331720" cy="2742407"/>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sz="2400" dirty="0" smtClean="0">
                <a:gradFill>
                  <a:gsLst>
                    <a:gs pos="0">
                      <a:srgbClr val="FFFFFF"/>
                    </a:gs>
                    <a:gs pos="100000">
                      <a:srgbClr val="FFFFFF"/>
                    </a:gs>
                  </a:gsLst>
                  <a:lin ang="5400000" scaled="0"/>
                </a:gradFill>
                <a:ea typeface="Segoe UI" pitchFamily="34" charset="0"/>
                <a:cs typeface="Segoe UI" pitchFamily="34" charset="0"/>
              </a:rPr>
              <a:t>Maturity levels and </a:t>
            </a:r>
            <a:r>
              <a:rPr lang="en-US" sz="2400" b="1" dirty="0" smtClean="0">
                <a:gradFill>
                  <a:gsLst>
                    <a:gs pos="0">
                      <a:srgbClr val="FFFFFF"/>
                    </a:gs>
                    <a:gs pos="100000">
                      <a:srgbClr val="FFFFFF"/>
                    </a:gs>
                  </a:gsLst>
                  <a:lin ang="5400000" scaled="0"/>
                </a:gradFill>
                <a:ea typeface="Segoe UI" pitchFamily="34" charset="0"/>
                <a:cs typeface="Segoe UI" pitchFamily="34" charset="0"/>
              </a:rPr>
              <a:t>mismatch</a:t>
            </a:r>
            <a:r>
              <a:rPr lang="en-US" sz="2400" dirty="0" smtClean="0">
                <a:gradFill>
                  <a:gsLst>
                    <a:gs pos="0">
                      <a:srgbClr val="FFFFFF"/>
                    </a:gs>
                    <a:gs pos="100000">
                      <a:srgbClr val="FFFFFF"/>
                    </a:gs>
                  </a:gsLst>
                  <a:lin ang="5400000" scaled="0"/>
                </a:gradFill>
                <a:ea typeface="Segoe UI" pitchFamily="34" charset="0"/>
                <a:cs typeface="Segoe UI" pitchFamily="34" charset="0"/>
              </a:rPr>
              <a:t> in </a:t>
            </a:r>
            <a:r>
              <a:rPr lang="en-US" sz="2400" b="1" dirty="0" smtClean="0">
                <a:gradFill>
                  <a:gsLst>
                    <a:gs pos="0">
                      <a:srgbClr val="FFFFFF"/>
                    </a:gs>
                    <a:gs pos="100000">
                      <a:srgbClr val="FFFFFF"/>
                    </a:gs>
                  </a:gsLst>
                  <a:lin ang="5400000" scaled="0"/>
                </a:gradFill>
                <a:ea typeface="Segoe UI" pitchFamily="34" charset="0"/>
                <a:cs typeface="Segoe UI" pitchFamily="34" charset="0"/>
              </a:rPr>
              <a:t>expectations</a:t>
            </a:r>
            <a:endParaRPr lang="en-US" sz="2400" b="1" dirty="0">
              <a:gradFill>
                <a:gsLst>
                  <a:gs pos="0">
                    <a:srgbClr val="FFFFFF"/>
                  </a:gs>
                  <a:gs pos="100000">
                    <a:srgbClr val="FFFFFF"/>
                  </a:gs>
                </a:gsLst>
                <a:lin ang="5400000" scaled="0"/>
              </a:gradFill>
              <a:ea typeface="Segoe UI" pitchFamily="34" charset="0"/>
              <a:cs typeface="Segoe UI" pitchFamily="34" charset="0"/>
            </a:endParaRPr>
          </a:p>
        </p:txBody>
      </p:sp>
      <p:sp>
        <p:nvSpPr>
          <p:cNvPr id="10" name="Rectangle 9"/>
          <p:cNvSpPr/>
          <p:nvPr/>
        </p:nvSpPr>
        <p:spPr bwMode="auto">
          <a:xfrm>
            <a:off x="9771698" y="3030325"/>
            <a:ext cx="2377440" cy="2742407"/>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sz="2400" dirty="0" smtClean="0">
                <a:gradFill>
                  <a:gsLst>
                    <a:gs pos="0">
                      <a:srgbClr val="FFFFFF"/>
                    </a:gs>
                    <a:gs pos="100000">
                      <a:srgbClr val="FFFFFF"/>
                    </a:gs>
                  </a:gsLst>
                  <a:lin ang="5400000" scaled="0"/>
                </a:gradFill>
                <a:ea typeface="Segoe UI" pitchFamily="34" charset="0"/>
                <a:cs typeface="Segoe UI" pitchFamily="34" charset="0"/>
              </a:rPr>
              <a:t>Definition – </a:t>
            </a:r>
            <a:r>
              <a:rPr lang="en-US" sz="2400" b="1" dirty="0" smtClean="0">
                <a:gradFill>
                  <a:gsLst>
                    <a:gs pos="0">
                      <a:srgbClr val="FFFFFF"/>
                    </a:gs>
                    <a:gs pos="100000">
                      <a:srgbClr val="FFFFFF"/>
                    </a:gs>
                  </a:gsLst>
                  <a:lin ang="5400000" scaled="0"/>
                </a:gradFill>
                <a:ea typeface="Segoe UI" pitchFamily="34" charset="0"/>
                <a:cs typeface="Segoe UI" pitchFamily="34" charset="0"/>
              </a:rPr>
              <a:t>social</a:t>
            </a:r>
            <a:r>
              <a:rPr lang="en-US" sz="2400" dirty="0" smtClean="0">
                <a:gradFill>
                  <a:gsLst>
                    <a:gs pos="0">
                      <a:srgbClr val="FFFFFF"/>
                    </a:gs>
                    <a:gs pos="100000">
                      <a:srgbClr val="FFFFFF"/>
                    </a:gs>
                  </a:gsLst>
                  <a:lin ang="5400000" scaled="0"/>
                </a:gradFill>
                <a:ea typeface="Segoe UI" pitchFamily="34" charset="0"/>
                <a:cs typeface="Segoe UI" pitchFamily="34" charset="0"/>
              </a:rPr>
              <a:t> versus </a:t>
            </a:r>
            <a:r>
              <a:rPr lang="en-US" sz="2400" b="1" dirty="0" smtClean="0">
                <a:gradFill>
                  <a:gsLst>
                    <a:gs pos="0">
                      <a:srgbClr val="FFFFFF"/>
                    </a:gs>
                    <a:gs pos="100000">
                      <a:srgbClr val="FFFFFF"/>
                    </a:gs>
                  </a:gsLst>
                  <a:lin ang="5400000" scaled="0"/>
                </a:gradFill>
                <a:ea typeface="Segoe UI" pitchFamily="34" charset="0"/>
                <a:cs typeface="Segoe UI" pitchFamily="34" charset="0"/>
              </a:rPr>
              <a:t>collaboration</a:t>
            </a:r>
            <a:r>
              <a:rPr lang="en-US" sz="2400" dirty="0" smtClean="0">
                <a:gradFill>
                  <a:gsLst>
                    <a:gs pos="0">
                      <a:srgbClr val="FFFFFF"/>
                    </a:gs>
                    <a:gs pos="100000">
                      <a:srgbClr val="FFFFFF"/>
                    </a:gs>
                  </a:gsLst>
                  <a:lin ang="5400000" scaled="0"/>
                </a:gradFill>
                <a:ea typeface="Segoe UI" pitchFamily="34" charset="0"/>
                <a:cs typeface="Segoe UI" pitchFamily="34" charset="0"/>
              </a:rPr>
              <a:t> – is there an overlap?</a:t>
            </a: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pic>
        <p:nvPicPr>
          <p:cNvPr id="2" name="Picture 1"/>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546411" y="5204013"/>
            <a:ext cx="916913" cy="422053"/>
          </a:xfrm>
          <a:prstGeom prst="rect">
            <a:avLst/>
          </a:prstGeom>
        </p:spPr>
      </p:pic>
      <p:sp>
        <p:nvSpPr>
          <p:cNvPr id="12" name="Freeform 58"/>
          <p:cNvSpPr>
            <a:spLocks noEditPoints="1"/>
          </p:cNvSpPr>
          <p:nvPr/>
        </p:nvSpPr>
        <p:spPr bwMode="black">
          <a:xfrm>
            <a:off x="6521823" y="4959901"/>
            <a:ext cx="633670" cy="679179"/>
          </a:xfrm>
          <a:custGeom>
            <a:avLst/>
            <a:gdLst>
              <a:gd name="T0" fmla="*/ 181 w 182"/>
              <a:gd name="T1" fmla="*/ 65 h 195"/>
              <a:gd name="T2" fmla="*/ 88 w 182"/>
              <a:gd name="T3" fmla="*/ 0 h 195"/>
              <a:gd name="T4" fmla="*/ 88 w 182"/>
              <a:gd name="T5" fmla="*/ 40 h 195"/>
              <a:gd name="T6" fmla="*/ 1 w 182"/>
              <a:gd name="T7" fmla="*/ 40 h 195"/>
              <a:gd name="T8" fmla="*/ 1 w 182"/>
              <a:gd name="T9" fmla="*/ 89 h 195"/>
              <a:gd name="T10" fmla="*/ 57 w 182"/>
              <a:gd name="T11" fmla="*/ 89 h 195"/>
              <a:gd name="T12" fmla="*/ 88 w 182"/>
              <a:gd name="T13" fmla="*/ 68 h 195"/>
              <a:gd name="T14" fmla="*/ 88 w 182"/>
              <a:gd name="T15" fmla="*/ 130 h 195"/>
              <a:gd name="T16" fmla="*/ 181 w 182"/>
              <a:gd name="T17" fmla="*/ 65 h 195"/>
              <a:gd name="T18" fmla="*/ 19 w 182"/>
              <a:gd name="T19" fmla="*/ 127 h 195"/>
              <a:gd name="T20" fmla="*/ 88 w 182"/>
              <a:gd name="T21" fmla="*/ 172 h 195"/>
              <a:gd name="T22" fmla="*/ 88 w 182"/>
              <a:gd name="T23" fmla="*/ 142 h 195"/>
              <a:gd name="T24" fmla="*/ 178 w 182"/>
              <a:gd name="T25" fmla="*/ 142 h 195"/>
              <a:gd name="T26" fmla="*/ 178 w 182"/>
              <a:gd name="T27" fmla="*/ 153 h 195"/>
              <a:gd name="T28" fmla="*/ 100 w 182"/>
              <a:gd name="T29" fmla="*/ 153 h 195"/>
              <a:gd name="T30" fmla="*/ 100 w 182"/>
              <a:gd name="T31" fmla="*/ 195 h 195"/>
              <a:gd name="T32" fmla="*/ 0 w 182"/>
              <a:gd name="T33" fmla="*/ 127 h 195"/>
              <a:gd name="T34" fmla="*/ 19 w 182"/>
              <a:gd name="T35" fmla="*/ 127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2" h="195">
                <a:moveTo>
                  <a:pt x="181" y="65"/>
                </a:moveTo>
                <a:cubicBezTo>
                  <a:pt x="88" y="0"/>
                  <a:pt x="88" y="0"/>
                  <a:pt x="88" y="0"/>
                </a:cubicBezTo>
                <a:cubicBezTo>
                  <a:pt x="88" y="40"/>
                  <a:pt x="88" y="40"/>
                  <a:pt x="88" y="40"/>
                </a:cubicBezTo>
                <a:cubicBezTo>
                  <a:pt x="1" y="40"/>
                  <a:pt x="1" y="40"/>
                  <a:pt x="1" y="40"/>
                </a:cubicBezTo>
                <a:cubicBezTo>
                  <a:pt x="1" y="89"/>
                  <a:pt x="1" y="89"/>
                  <a:pt x="1" y="89"/>
                </a:cubicBezTo>
                <a:cubicBezTo>
                  <a:pt x="57" y="89"/>
                  <a:pt x="57" y="89"/>
                  <a:pt x="57" y="89"/>
                </a:cubicBezTo>
                <a:cubicBezTo>
                  <a:pt x="88" y="68"/>
                  <a:pt x="88" y="68"/>
                  <a:pt x="88" y="68"/>
                </a:cubicBezTo>
                <a:cubicBezTo>
                  <a:pt x="88" y="130"/>
                  <a:pt x="88" y="130"/>
                  <a:pt x="88" y="130"/>
                </a:cubicBezTo>
                <a:cubicBezTo>
                  <a:pt x="181" y="65"/>
                  <a:pt x="181" y="65"/>
                  <a:pt x="181" y="65"/>
                </a:cubicBezTo>
                <a:close/>
                <a:moveTo>
                  <a:pt x="19" y="127"/>
                </a:moveTo>
                <a:cubicBezTo>
                  <a:pt x="88" y="172"/>
                  <a:pt x="88" y="172"/>
                  <a:pt x="88" y="172"/>
                </a:cubicBezTo>
                <a:cubicBezTo>
                  <a:pt x="88" y="142"/>
                  <a:pt x="88" y="142"/>
                  <a:pt x="88" y="142"/>
                </a:cubicBezTo>
                <a:cubicBezTo>
                  <a:pt x="178" y="142"/>
                  <a:pt x="178" y="142"/>
                  <a:pt x="178" y="142"/>
                </a:cubicBezTo>
                <a:cubicBezTo>
                  <a:pt x="182" y="142"/>
                  <a:pt x="182" y="153"/>
                  <a:pt x="178" y="153"/>
                </a:cubicBezTo>
                <a:cubicBezTo>
                  <a:pt x="100" y="153"/>
                  <a:pt x="100" y="153"/>
                  <a:pt x="100" y="153"/>
                </a:cubicBezTo>
                <a:cubicBezTo>
                  <a:pt x="100" y="195"/>
                  <a:pt x="100" y="195"/>
                  <a:pt x="100" y="195"/>
                </a:cubicBezTo>
                <a:cubicBezTo>
                  <a:pt x="0" y="127"/>
                  <a:pt x="0" y="127"/>
                  <a:pt x="0" y="127"/>
                </a:cubicBezTo>
                <a:cubicBezTo>
                  <a:pt x="19" y="127"/>
                  <a:pt x="19" y="127"/>
                  <a:pt x="19" y="127"/>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solidFill>
                <a:srgbClr val="505050"/>
              </a:solidFill>
            </a:endParaRPr>
          </a:p>
        </p:txBody>
      </p:sp>
      <p:pic>
        <p:nvPicPr>
          <p:cNvPr id="13" name="Picture 12"/>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rot="10568319" flipH="1" flipV="1">
            <a:off x="8900829" y="4549122"/>
            <a:ext cx="753137" cy="1089749"/>
          </a:xfrm>
          <a:prstGeom prst="rect">
            <a:avLst/>
          </a:prstGeom>
        </p:spPr>
      </p:pic>
      <p:sp>
        <p:nvSpPr>
          <p:cNvPr id="15" name="Freeform 73"/>
          <p:cNvSpPr>
            <a:spLocks noEditPoints="1"/>
          </p:cNvSpPr>
          <p:nvPr/>
        </p:nvSpPr>
        <p:spPr bwMode="black">
          <a:xfrm>
            <a:off x="10809061" y="4868863"/>
            <a:ext cx="845543" cy="816259"/>
          </a:xfrm>
          <a:custGeom>
            <a:avLst/>
            <a:gdLst>
              <a:gd name="T0" fmla="*/ 1799 w 2278"/>
              <a:gd name="T1" fmla="*/ 879 h 2201"/>
              <a:gd name="T2" fmla="*/ 1711 w 2278"/>
              <a:gd name="T3" fmla="*/ 335 h 2201"/>
              <a:gd name="T4" fmla="*/ 1363 w 2278"/>
              <a:gd name="T5" fmla="*/ 315 h 2201"/>
              <a:gd name="T6" fmla="*/ 1068 w 2278"/>
              <a:gd name="T7" fmla="*/ 0 h 2201"/>
              <a:gd name="T8" fmla="*/ 810 w 2278"/>
              <a:gd name="T9" fmla="*/ 412 h 2201"/>
              <a:gd name="T10" fmla="*/ 408 w 2278"/>
              <a:gd name="T11" fmla="*/ 325 h 2201"/>
              <a:gd name="T12" fmla="*/ 246 w 2278"/>
              <a:gd name="T13" fmla="*/ 841 h 2201"/>
              <a:gd name="T14" fmla="*/ 0 w 2278"/>
              <a:gd name="T15" fmla="*/ 1138 h 2201"/>
              <a:gd name="T16" fmla="*/ 338 w 2278"/>
              <a:gd name="T17" fmla="*/ 1396 h 2201"/>
              <a:gd name="T18" fmla="*/ 166 w 2278"/>
              <a:gd name="T19" fmla="*/ 1885 h 2201"/>
              <a:gd name="T20" fmla="*/ 769 w 2278"/>
              <a:gd name="T21" fmla="*/ 1966 h 2201"/>
              <a:gd name="T22" fmla="*/ 1053 w 2278"/>
              <a:gd name="T23" fmla="*/ 2200 h 2201"/>
              <a:gd name="T24" fmla="*/ 1081 w 2278"/>
              <a:gd name="T25" fmla="*/ 2201 h 2201"/>
              <a:gd name="T26" fmla="*/ 1184 w 2278"/>
              <a:gd name="T27" fmla="*/ 1949 h 2201"/>
              <a:gd name="T28" fmla="*/ 1666 w 2278"/>
              <a:gd name="T29" fmla="*/ 1872 h 2201"/>
              <a:gd name="T30" fmla="*/ 1874 w 2278"/>
              <a:gd name="T31" fmla="*/ 1743 h 2201"/>
              <a:gd name="T32" fmla="*/ 2060 w 2278"/>
              <a:gd name="T33" fmla="*/ 1273 h 2201"/>
              <a:gd name="T34" fmla="*/ 1940 w 2278"/>
              <a:gd name="T35" fmla="*/ 1369 h 2201"/>
              <a:gd name="T36" fmla="*/ 1385 w 2278"/>
              <a:gd name="T37" fmla="*/ 1279 h 2201"/>
              <a:gd name="T38" fmla="*/ 1837 w 2278"/>
              <a:gd name="T39" fmla="*/ 1733 h 2201"/>
              <a:gd name="T40" fmla="*/ 1302 w 2278"/>
              <a:gd name="T41" fmla="*/ 1393 h 2201"/>
              <a:gd name="T42" fmla="*/ 1433 w 2278"/>
              <a:gd name="T43" fmla="*/ 1759 h 2201"/>
              <a:gd name="T44" fmla="*/ 1193 w 2278"/>
              <a:gd name="T45" fmla="*/ 1461 h 2201"/>
              <a:gd name="T46" fmla="*/ 1156 w 2278"/>
              <a:gd name="T47" fmla="*/ 1924 h 2201"/>
              <a:gd name="T48" fmla="*/ 1053 w 2278"/>
              <a:gd name="T49" fmla="*/ 1484 h 2201"/>
              <a:gd name="T50" fmla="*/ 878 w 2278"/>
              <a:gd name="T51" fmla="*/ 1857 h 2201"/>
              <a:gd name="T52" fmla="*/ 804 w 2278"/>
              <a:gd name="T53" fmla="*/ 1753 h 2201"/>
              <a:gd name="T54" fmla="*/ 438 w 2278"/>
              <a:gd name="T55" fmla="*/ 1789 h 2201"/>
              <a:gd name="T56" fmla="*/ 369 w 2278"/>
              <a:gd name="T57" fmla="*/ 1741 h 2201"/>
              <a:gd name="T58" fmla="*/ 551 w 2278"/>
              <a:gd name="T59" fmla="*/ 1362 h 2201"/>
              <a:gd name="T60" fmla="*/ 447 w 2278"/>
              <a:gd name="T61" fmla="*/ 1287 h 2201"/>
              <a:gd name="T62" fmla="*/ 723 w 2278"/>
              <a:gd name="T63" fmla="*/ 1153 h 2201"/>
              <a:gd name="T64" fmla="*/ 253 w 2278"/>
              <a:gd name="T65" fmla="*/ 1023 h 2201"/>
              <a:gd name="T66" fmla="*/ 745 w 2278"/>
              <a:gd name="T67" fmla="*/ 1014 h 2201"/>
              <a:gd name="T68" fmla="*/ 386 w 2278"/>
              <a:gd name="T69" fmla="*/ 736 h 2201"/>
              <a:gd name="T70" fmla="*/ 813 w 2278"/>
              <a:gd name="T71" fmla="*/ 904 h 2201"/>
              <a:gd name="T72" fmla="*/ 701 w 2278"/>
              <a:gd name="T73" fmla="*/ 530 h 2201"/>
              <a:gd name="T74" fmla="*/ 944 w 2278"/>
              <a:gd name="T75" fmla="*/ 815 h 2201"/>
              <a:gd name="T76" fmla="*/ 996 w 2278"/>
              <a:gd name="T77" fmla="*/ 287 h 2201"/>
              <a:gd name="T78" fmla="*/ 1083 w 2278"/>
              <a:gd name="T79" fmla="*/ 792 h 2201"/>
              <a:gd name="T80" fmla="*/ 1253 w 2278"/>
              <a:gd name="T81" fmla="*/ 424 h 2201"/>
              <a:gd name="T82" fmla="*/ 1331 w 2278"/>
              <a:gd name="T83" fmla="*/ 529 h 2201"/>
              <a:gd name="T84" fmla="*/ 1558 w 2278"/>
              <a:gd name="T85" fmla="*/ 488 h 2201"/>
              <a:gd name="T86" fmla="*/ 1618 w 2278"/>
              <a:gd name="T87" fmla="*/ 610 h 2201"/>
              <a:gd name="T88" fmla="*/ 1586 w 2278"/>
              <a:gd name="T89" fmla="*/ 914 h 2201"/>
              <a:gd name="T90" fmla="*/ 1690 w 2278"/>
              <a:gd name="T91" fmla="*/ 989 h 2201"/>
              <a:gd name="T92" fmla="*/ 1414 w 2278"/>
              <a:gd name="T93" fmla="*/ 1123 h 2201"/>
              <a:gd name="T94" fmla="*/ 2028 w 2278"/>
              <a:gd name="T95" fmla="*/ 1253 h 2201"/>
              <a:gd name="T96" fmla="*/ 1292 w 2278"/>
              <a:gd name="T97" fmla="*/ 936 h 2201"/>
              <a:gd name="T98" fmla="*/ 1083 w 2278"/>
              <a:gd name="T99" fmla="*/ 837 h 2201"/>
              <a:gd name="T100" fmla="*/ 945 w 2278"/>
              <a:gd name="T101" fmla="*/ 863 h 2201"/>
              <a:gd name="T102" fmla="*/ 787 w 2278"/>
              <a:gd name="T103" fmla="*/ 1031 h 2201"/>
              <a:gd name="T104" fmla="*/ 787 w 2278"/>
              <a:gd name="T105" fmla="*/ 1245 h 2201"/>
              <a:gd name="T106" fmla="*/ 945 w 2278"/>
              <a:gd name="T107" fmla="*/ 1412 h 2201"/>
              <a:gd name="T108" fmla="*/ 1083 w 2278"/>
              <a:gd name="T109" fmla="*/ 1439 h 2201"/>
              <a:gd name="T110" fmla="*/ 1292 w 2278"/>
              <a:gd name="T111" fmla="*/ 1340 h 2201"/>
              <a:gd name="T112" fmla="*/ 1370 w 2278"/>
              <a:gd name="T113" fmla="*/ 1138 h 2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78" h="2201">
                <a:moveTo>
                  <a:pt x="2125" y="983"/>
                </a:moveTo>
                <a:cubicBezTo>
                  <a:pt x="2074" y="983"/>
                  <a:pt x="2030" y="1007"/>
                  <a:pt x="2002" y="1045"/>
                </a:cubicBezTo>
                <a:cubicBezTo>
                  <a:pt x="1787" y="929"/>
                  <a:pt x="1787" y="929"/>
                  <a:pt x="1787" y="929"/>
                </a:cubicBezTo>
                <a:cubicBezTo>
                  <a:pt x="1795" y="914"/>
                  <a:pt x="1799" y="897"/>
                  <a:pt x="1799" y="879"/>
                </a:cubicBezTo>
                <a:cubicBezTo>
                  <a:pt x="1799" y="828"/>
                  <a:pt x="1764" y="785"/>
                  <a:pt x="1715" y="773"/>
                </a:cubicBezTo>
                <a:cubicBezTo>
                  <a:pt x="1729" y="640"/>
                  <a:pt x="1729" y="640"/>
                  <a:pt x="1729" y="640"/>
                </a:cubicBezTo>
                <a:cubicBezTo>
                  <a:pt x="1805" y="630"/>
                  <a:pt x="1863" y="566"/>
                  <a:pt x="1863" y="488"/>
                </a:cubicBezTo>
                <a:cubicBezTo>
                  <a:pt x="1863" y="404"/>
                  <a:pt x="1795" y="335"/>
                  <a:pt x="1711" y="335"/>
                </a:cubicBezTo>
                <a:cubicBezTo>
                  <a:pt x="1645" y="335"/>
                  <a:pt x="1589" y="377"/>
                  <a:pt x="1567" y="435"/>
                </a:cubicBezTo>
                <a:cubicBezTo>
                  <a:pt x="1472" y="427"/>
                  <a:pt x="1472" y="427"/>
                  <a:pt x="1472" y="427"/>
                </a:cubicBezTo>
                <a:cubicBezTo>
                  <a:pt x="1472" y="426"/>
                  <a:pt x="1472" y="425"/>
                  <a:pt x="1472" y="424"/>
                </a:cubicBezTo>
                <a:cubicBezTo>
                  <a:pt x="1472" y="364"/>
                  <a:pt x="1423" y="315"/>
                  <a:pt x="1363" y="315"/>
                </a:cubicBezTo>
                <a:cubicBezTo>
                  <a:pt x="1334" y="315"/>
                  <a:pt x="1309" y="326"/>
                  <a:pt x="1289" y="343"/>
                </a:cubicBezTo>
                <a:cubicBezTo>
                  <a:pt x="1187" y="250"/>
                  <a:pt x="1187" y="250"/>
                  <a:pt x="1187" y="250"/>
                </a:cubicBezTo>
                <a:cubicBezTo>
                  <a:pt x="1208" y="223"/>
                  <a:pt x="1221" y="190"/>
                  <a:pt x="1221" y="153"/>
                </a:cubicBezTo>
                <a:cubicBezTo>
                  <a:pt x="1221" y="69"/>
                  <a:pt x="1153" y="0"/>
                  <a:pt x="1068" y="0"/>
                </a:cubicBezTo>
                <a:cubicBezTo>
                  <a:pt x="984" y="0"/>
                  <a:pt x="916" y="69"/>
                  <a:pt x="916" y="153"/>
                </a:cubicBezTo>
                <a:cubicBezTo>
                  <a:pt x="916" y="197"/>
                  <a:pt x="935" y="237"/>
                  <a:pt x="965" y="265"/>
                </a:cubicBezTo>
                <a:cubicBezTo>
                  <a:pt x="856" y="422"/>
                  <a:pt x="856" y="422"/>
                  <a:pt x="856" y="422"/>
                </a:cubicBezTo>
                <a:cubicBezTo>
                  <a:pt x="842" y="416"/>
                  <a:pt x="827" y="412"/>
                  <a:pt x="810" y="412"/>
                </a:cubicBezTo>
                <a:cubicBezTo>
                  <a:pt x="760" y="412"/>
                  <a:pt x="717" y="446"/>
                  <a:pt x="705" y="493"/>
                </a:cubicBezTo>
                <a:cubicBezTo>
                  <a:pt x="561" y="480"/>
                  <a:pt x="561" y="480"/>
                  <a:pt x="561" y="480"/>
                </a:cubicBezTo>
                <a:cubicBezTo>
                  <a:pt x="561" y="480"/>
                  <a:pt x="561" y="479"/>
                  <a:pt x="561" y="478"/>
                </a:cubicBezTo>
                <a:cubicBezTo>
                  <a:pt x="561" y="394"/>
                  <a:pt x="493" y="325"/>
                  <a:pt x="408" y="325"/>
                </a:cubicBezTo>
                <a:cubicBezTo>
                  <a:pt x="324" y="325"/>
                  <a:pt x="256" y="394"/>
                  <a:pt x="256" y="478"/>
                </a:cubicBezTo>
                <a:cubicBezTo>
                  <a:pt x="256" y="546"/>
                  <a:pt x="300" y="603"/>
                  <a:pt x="362" y="623"/>
                </a:cubicBezTo>
                <a:cubicBezTo>
                  <a:pt x="348" y="732"/>
                  <a:pt x="348" y="732"/>
                  <a:pt x="348" y="732"/>
                </a:cubicBezTo>
                <a:cubicBezTo>
                  <a:pt x="291" y="736"/>
                  <a:pt x="246" y="783"/>
                  <a:pt x="246" y="841"/>
                </a:cubicBezTo>
                <a:cubicBezTo>
                  <a:pt x="246" y="873"/>
                  <a:pt x="259" y="901"/>
                  <a:pt x="281" y="921"/>
                </a:cubicBezTo>
                <a:cubicBezTo>
                  <a:pt x="221" y="1002"/>
                  <a:pt x="221" y="1002"/>
                  <a:pt x="221" y="1002"/>
                </a:cubicBezTo>
                <a:cubicBezTo>
                  <a:pt x="201" y="991"/>
                  <a:pt x="177" y="985"/>
                  <a:pt x="153" y="985"/>
                </a:cubicBezTo>
                <a:cubicBezTo>
                  <a:pt x="68" y="985"/>
                  <a:pt x="0" y="1054"/>
                  <a:pt x="0" y="1138"/>
                </a:cubicBezTo>
                <a:cubicBezTo>
                  <a:pt x="0" y="1222"/>
                  <a:pt x="68" y="1291"/>
                  <a:pt x="153" y="1291"/>
                </a:cubicBezTo>
                <a:cubicBezTo>
                  <a:pt x="190" y="1291"/>
                  <a:pt x="225" y="1277"/>
                  <a:pt x="251" y="1254"/>
                </a:cubicBezTo>
                <a:cubicBezTo>
                  <a:pt x="354" y="1339"/>
                  <a:pt x="354" y="1339"/>
                  <a:pt x="354" y="1339"/>
                </a:cubicBezTo>
                <a:cubicBezTo>
                  <a:pt x="344" y="1356"/>
                  <a:pt x="338" y="1375"/>
                  <a:pt x="338" y="1396"/>
                </a:cubicBezTo>
                <a:cubicBezTo>
                  <a:pt x="338" y="1436"/>
                  <a:pt x="359" y="1471"/>
                  <a:pt x="392" y="1490"/>
                </a:cubicBezTo>
                <a:cubicBezTo>
                  <a:pt x="332" y="1733"/>
                  <a:pt x="332" y="1733"/>
                  <a:pt x="332" y="1733"/>
                </a:cubicBezTo>
                <a:cubicBezTo>
                  <a:pt x="328" y="1732"/>
                  <a:pt x="323" y="1732"/>
                  <a:pt x="319" y="1732"/>
                </a:cubicBezTo>
                <a:cubicBezTo>
                  <a:pt x="235" y="1732"/>
                  <a:pt x="166" y="1800"/>
                  <a:pt x="166" y="1885"/>
                </a:cubicBezTo>
                <a:cubicBezTo>
                  <a:pt x="166" y="1969"/>
                  <a:pt x="235" y="2038"/>
                  <a:pt x="319" y="2038"/>
                </a:cubicBezTo>
                <a:cubicBezTo>
                  <a:pt x="399" y="2038"/>
                  <a:pt x="464" y="1977"/>
                  <a:pt x="471" y="1899"/>
                </a:cubicBezTo>
                <a:cubicBezTo>
                  <a:pt x="664" y="1884"/>
                  <a:pt x="664" y="1884"/>
                  <a:pt x="664" y="1884"/>
                </a:cubicBezTo>
                <a:cubicBezTo>
                  <a:pt x="676" y="1931"/>
                  <a:pt x="718" y="1966"/>
                  <a:pt x="769" y="1966"/>
                </a:cubicBezTo>
                <a:cubicBezTo>
                  <a:pt x="802" y="1966"/>
                  <a:pt x="832" y="1951"/>
                  <a:pt x="852" y="1928"/>
                </a:cubicBezTo>
                <a:cubicBezTo>
                  <a:pt x="931" y="1982"/>
                  <a:pt x="931" y="1982"/>
                  <a:pt x="931" y="1982"/>
                </a:cubicBezTo>
                <a:cubicBezTo>
                  <a:pt x="921" y="2002"/>
                  <a:pt x="916" y="2024"/>
                  <a:pt x="916" y="2049"/>
                </a:cubicBezTo>
                <a:cubicBezTo>
                  <a:pt x="916" y="2128"/>
                  <a:pt x="976" y="2193"/>
                  <a:pt x="1053" y="2200"/>
                </a:cubicBezTo>
                <a:cubicBezTo>
                  <a:pt x="1053" y="2201"/>
                  <a:pt x="1053" y="2201"/>
                  <a:pt x="1053" y="2201"/>
                </a:cubicBezTo>
                <a:cubicBezTo>
                  <a:pt x="1056" y="2201"/>
                  <a:pt x="1056" y="2201"/>
                  <a:pt x="1056" y="2201"/>
                </a:cubicBezTo>
                <a:cubicBezTo>
                  <a:pt x="1060" y="2201"/>
                  <a:pt x="1064" y="2201"/>
                  <a:pt x="1068" y="2201"/>
                </a:cubicBezTo>
                <a:cubicBezTo>
                  <a:pt x="1073" y="2201"/>
                  <a:pt x="1077" y="2201"/>
                  <a:pt x="1081" y="2201"/>
                </a:cubicBezTo>
                <a:cubicBezTo>
                  <a:pt x="1083" y="2201"/>
                  <a:pt x="1083" y="2201"/>
                  <a:pt x="1083" y="2201"/>
                </a:cubicBezTo>
                <a:cubicBezTo>
                  <a:pt x="1083" y="2201"/>
                  <a:pt x="1083" y="2201"/>
                  <a:pt x="1083" y="2201"/>
                </a:cubicBezTo>
                <a:cubicBezTo>
                  <a:pt x="1161" y="2193"/>
                  <a:pt x="1221" y="2128"/>
                  <a:pt x="1221" y="2049"/>
                </a:cubicBezTo>
                <a:cubicBezTo>
                  <a:pt x="1221" y="2011"/>
                  <a:pt x="1207" y="1976"/>
                  <a:pt x="1184" y="1949"/>
                </a:cubicBezTo>
                <a:cubicBezTo>
                  <a:pt x="1268" y="1853"/>
                  <a:pt x="1268" y="1853"/>
                  <a:pt x="1268" y="1853"/>
                </a:cubicBezTo>
                <a:cubicBezTo>
                  <a:pt x="1285" y="1863"/>
                  <a:pt x="1304" y="1869"/>
                  <a:pt x="1324" y="1869"/>
                </a:cubicBezTo>
                <a:cubicBezTo>
                  <a:pt x="1364" y="1869"/>
                  <a:pt x="1399" y="1847"/>
                  <a:pt x="1418" y="1815"/>
                </a:cubicBezTo>
                <a:cubicBezTo>
                  <a:pt x="1666" y="1872"/>
                  <a:pt x="1666" y="1872"/>
                  <a:pt x="1666" y="1872"/>
                </a:cubicBezTo>
                <a:cubicBezTo>
                  <a:pt x="1665" y="1876"/>
                  <a:pt x="1665" y="1880"/>
                  <a:pt x="1665" y="1885"/>
                </a:cubicBezTo>
                <a:cubicBezTo>
                  <a:pt x="1665" y="1969"/>
                  <a:pt x="1734" y="2038"/>
                  <a:pt x="1818" y="2038"/>
                </a:cubicBezTo>
                <a:cubicBezTo>
                  <a:pt x="1902" y="2038"/>
                  <a:pt x="1971" y="1969"/>
                  <a:pt x="1971" y="1885"/>
                </a:cubicBezTo>
                <a:cubicBezTo>
                  <a:pt x="1971" y="1820"/>
                  <a:pt x="1931" y="1765"/>
                  <a:pt x="1874" y="1743"/>
                </a:cubicBezTo>
                <a:cubicBezTo>
                  <a:pt x="1893" y="1572"/>
                  <a:pt x="1893" y="1572"/>
                  <a:pt x="1893" y="1572"/>
                </a:cubicBezTo>
                <a:cubicBezTo>
                  <a:pt x="1949" y="1567"/>
                  <a:pt x="1994" y="1520"/>
                  <a:pt x="1994" y="1463"/>
                </a:cubicBezTo>
                <a:cubicBezTo>
                  <a:pt x="1994" y="1436"/>
                  <a:pt x="1984" y="1412"/>
                  <a:pt x="1969" y="1393"/>
                </a:cubicBezTo>
                <a:cubicBezTo>
                  <a:pt x="2060" y="1273"/>
                  <a:pt x="2060" y="1273"/>
                  <a:pt x="2060" y="1273"/>
                </a:cubicBezTo>
                <a:cubicBezTo>
                  <a:pt x="2080" y="1283"/>
                  <a:pt x="2102" y="1288"/>
                  <a:pt x="2125" y="1288"/>
                </a:cubicBezTo>
                <a:cubicBezTo>
                  <a:pt x="2209" y="1288"/>
                  <a:pt x="2278" y="1220"/>
                  <a:pt x="2278" y="1135"/>
                </a:cubicBezTo>
                <a:cubicBezTo>
                  <a:pt x="2278" y="1051"/>
                  <a:pt x="2209" y="983"/>
                  <a:pt x="2125" y="983"/>
                </a:cubicBezTo>
                <a:close/>
                <a:moveTo>
                  <a:pt x="1940" y="1369"/>
                </a:moveTo>
                <a:cubicBezTo>
                  <a:pt x="1924" y="1359"/>
                  <a:pt x="1905" y="1353"/>
                  <a:pt x="1884" y="1353"/>
                </a:cubicBezTo>
                <a:cubicBezTo>
                  <a:pt x="1838" y="1353"/>
                  <a:pt x="1798" y="1383"/>
                  <a:pt x="1782" y="1424"/>
                </a:cubicBezTo>
                <a:cubicBezTo>
                  <a:pt x="1392" y="1262"/>
                  <a:pt x="1392" y="1262"/>
                  <a:pt x="1392" y="1262"/>
                </a:cubicBezTo>
                <a:cubicBezTo>
                  <a:pt x="1390" y="1268"/>
                  <a:pt x="1387" y="1273"/>
                  <a:pt x="1385" y="1279"/>
                </a:cubicBezTo>
                <a:cubicBezTo>
                  <a:pt x="1777" y="1441"/>
                  <a:pt x="1777" y="1441"/>
                  <a:pt x="1777" y="1441"/>
                </a:cubicBezTo>
                <a:cubicBezTo>
                  <a:pt x="1776" y="1448"/>
                  <a:pt x="1775" y="1455"/>
                  <a:pt x="1775" y="1463"/>
                </a:cubicBezTo>
                <a:cubicBezTo>
                  <a:pt x="1775" y="1513"/>
                  <a:pt x="1809" y="1555"/>
                  <a:pt x="1855" y="1568"/>
                </a:cubicBezTo>
                <a:cubicBezTo>
                  <a:pt x="1837" y="1733"/>
                  <a:pt x="1837" y="1733"/>
                  <a:pt x="1837" y="1733"/>
                </a:cubicBezTo>
                <a:cubicBezTo>
                  <a:pt x="1831" y="1733"/>
                  <a:pt x="1825" y="1732"/>
                  <a:pt x="1818" y="1732"/>
                </a:cubicBezTo>
                <a:cubicBezTo>
                  <a:pt x="1781" y="1732"/>
                  <a:pt x="1746" y="1746"/>
                  <a:pt x="1720" y="1768"/>
                </a:cubicBezTo>
                <a:cubicBezTo>
                  <a:pt x="1324" y="1372"/>
                  <a:pt x="1324" y="1372"/>
                  <a:pt x="1324" y="1372"/>
                </a:cubicBezTo>
                <a:cubicBezTo>
                  <a:pt x="1317" y="1379"/>
                  <a:pt x="1310" y="1386"/>
                  <a:pt x="1302" y="1393"/>
                </a:cubicBezTo>
                <a:cubicBezTo>
                  <a:pt x="1699" y="1789"/>
                  <a:pt x="1699" y="1789"/>
                  <a:pt x="1699" y="1789"/>
                </a:cubicBezTo>
                <a:cubicBezTo>
                  <a:pt x="1688" y="1803"/>
                  <a:pt x="1679" y="1818"/>
                  <a:pt x="1674" y="1835"/>
                </a:cubicBezTo>
                <a:cubicBezTo>
                  <a:pt x="1432" y="1779"/>
                  <a:pt x="1432" y="1779"/>
                  <a:pt x="1432" y="1779"/>
                </a:cubicBezTo>
                <a:cubicBezTo>
                  <a:pt x="1433" y="1773"/>
                  <a:pt x="1433" y="1766"/>
                  <a:pt x="1433" y="1759"/>
                </a:cubicBezTo>
                <a:cubicBezTo>
                  <a:pt x="1433" y="1699"/>
                  <a:pt x="1385" y="1650"/>
                  <a:pt x="1324" y="1650"/>
                </a:cubicBezTo>
                <a:cubicBezTo>
                  <a:pt x="1313" y="1650"/>
                  <a:pt x="1302" y="1652"/>
                  <a:pt x="1292" y="1655"/>
                </a:cubicBezTo>
                <a:cubicBezTo>
                  <a:pt x="1209" y="1454"/>
                  <a:pt x="1209" y="1454"/>
                  <a:pt x="1209" y="1454"/>
                </a:cubicBezTo>
                <a:cubicBezTo>
                  <a:pt x="1204" y="1457"/>
                  <a:pt x="1198" y="1459"/>
                  <a:pt x="1193" y="1461"/>
                </a:cubicBezTo>
                <a:cubicBezTo>
                  <a:pt x="1276" y="1662"/>
                  <a:pt x="1276" y="1662"/>
                  <a:pt x="1276" y="1662"/>
                </a:cubicBezTo>
                <a:cubicBezTo>
                  <a:pt x="1240" y="1680"/>
                  <a:pt x="1215" y="1717"/>
                  <a:pt x="1215" y="1759"/>
                </a:cubicBezTo>
                <a:cubicBezTo>
                  <a:pt x="1215" y="1786"/>
                  <a:pt x="1224" y="1810"/>
                  <a:pt x="1240" y="1828"/>
                </a:cubicBezTo>
                <a:cubicBezTo>
                  <a:pt x="1156" y="1924"/>
                  <a:pt x="1156" y="1924"/>
                  <a:pt x="1156" y="1924"/>
                </a:cubicBezTo>
                <a:cubicBezTo>
                  <a:pt x="1135" y="1909"/>
                  <a:pt x="1110" y="1899"/>
                  <a:pt x="1083" y="1897"/>
                </a:cubicBezTo>
                <a:cubicBezTo>
                  <a:pt x="1083" y="1484"/>
                  <a:pt x="1083" y="1484"/>
                  <a:pt x="1083" y="1484"/>
                </a:cubicBezTo>
                <a:cubicBezTo>
                  <a:pt x="1078" y="1484"/>
                  <a:pt x="1073" y="1484"/>
                  <a:pt x="1068" y="1484"/>
                </a:cubicBezTo>
                <a:cubicBezTo>
                  <a:pt x="1063" y="1484"/>
                  <a:pt x="1058" y="1484"/>
                  <a:pt x="1053" y="1484"/>
                </a:cubicBezTo>
                <a:cubicBezTo>
                  <a:pt x="1053" y="1897"/>
                  <a:pt x="1053" y="1897"/>
                  <a:pt x="1053" y="1897"/>
                </a:cubicBezTo>
                <a:cubicBezTo>
                  <a:pt x="1013" y="1901"/>
                  <a:pt x="977" y="1920"/>
                  <a:pt x="952" y="1950"/>
                </a:cubicBezTo>
                <a:cubicBezTo>
                  <a:pt x="871" y="1895"/>
                  <a:pt x="871" y="1895"/>
                  <a:pt x="871" y="1895"/>
                </a:cubicBezTo>
                <a:cubicBezTo>
                  <a:pt x="876" y="1883"/>
                  <a:pt x="878" y="1870"/>
                  <a:pt x="878" y="1857"/>
                </a:cubicBezTo>
                <a:cubicBezTo>
                  <a:pt x="878" y="1815"/>
                  <a:pt x="855" y="1779"/>
                  <a:pt x="820" y="1760"/>
                </a:cubicBezTo>
                <a:cubicBezTo>
                  <a:pt x="944" y="1461"/>
                  <a:pt x="944" y="1461"/>
                  <a:pt x="944" y="1461"/>
                </a:cubicBezTo>
                <a:cubicBezTo>
                  <a:pt x="939" y="1459"/>
                  <a:pt x="933" y="1457"/>
                  <a:pt x="928" y="1454"/>
                </a:cubicBezTo>
                <a:cubicBezTo>
                  <a:pt x="804" y="1753"/>
                  <a:pt x="804" y="1753"/>
                  <a:pt x="804" y="1753"/>
                </a:cubicBezTo>
                <a:cubicBezTo>
                  <a:pt x="793" y="1749"/>
                  <a:pt x="781" y="1747"/>
                  <a:pt x="769" y="1747"/>
                </a:cubicBezTo>
                <a:cubicBezTo>
                  <a:pt x="712" y="1747"/>
                  <a:pt x="666" y="1791"/>
                  <a:pt x="660" y="1846"/>
                </a:cubicBezTo>
                <a:cubicBezTo>
                  <a:pt x="470" y="1861"/>
                  <a:pt x="470" y="1861"/>
                  <a:pt x="470" y="1861"/>
                </a:cubicBezTo>
                <a:cubicBezTo>
                  <a:pt x="466" y="1834"/>
                  <a:pt x="454" y="1810"/>
                  <a:pt x="438" y="1789"/>
                </a:cubicBezTo>
                <a:cubicBezTo>
                  <a:pt x="835" y="1393"/>
                  <a:pt x="835" y="1393"/>
                  <a:pt x="835" y="1393"/>
                </a:cubicBezTo>
                <a:cubicBezTo>
                  <a:pt x="827" y="1386"/>
                  <a:pt x="820" y="1379"/>
                  <a:pt x="813" y="1372"/>
                </a:cubicBezTo>
                <a:cubicBezTo>
                  <a:pt x="417" y="1768"/>
                  <a:pt x="417" y="1768"/>
                  <a:pt x="417" y="1768"/>
                </a:cubicBezTo>
                <a:cubicBezTo>
                  <a:pt x="403" y="1756"/>
                  <a:pt x="387" y="1747"/>
                  <a:pt x="369" y="1741"/>
                </a:cubicBezTo>
                <a:cubicBezTo>
                  <a:pt x="428" y="1504"/>
                  <a:pt x="428" y="1504"/>
                  <a:pt x="428" y="1504"/>
                </a:cubicBezTo>
                <a:cubicBezTo>
                  <a:pt x="434" y="1505"/>
                  <a:pt x="440" y="1505"/>
                  <a:pt x="447" y="1505"/>
                </a:cubicBezTo>
                <a:cubicBezTo>
                  <a:pt x="507" y="1505"/>
                  <a:pt x="556" y="1457"/>
                  <a:pt x="556" y="1396"/>
                </a:cubicBezTo>
                <a:cubicBezTo>
                  <a:pt x="556" y="1384"/>
                  <a:pt x="554" y="1373"/>
                  <a:pt x="551" y="1362"/>
                </a:cubicBezTo>
                <a:cubicBezTo>
                  <a:pt x="752" y="1279"/>
                  <a:pt x="752" y="1279"/>
                  <a:pt x="752" y="1279"/>
                </a:cubicBezTo>
                <a:cubicBezTo>
                  <a:pt x="750" y="1273"/>
                  <a:pt x="747" y="1268"/>
                  <a:pt x="745" y="1262"/>
                </a:cubicBezTo>
                <a:cubicBezTo>
                  <a:pt x="544" y="1345"/>
                  <a:pt x="544" y="1345"/>
                  <a:pt x="544" y="1345"/>
                </a:cubicBezTo>
                <a:cubicBezTo>
                  <a:pt x="525" y="1311"/>
                  <a:pt x="489" y="1287"/>
                  <a:pt x="447" y="1287"/>
                </a:cubicBezTo>
                <a:cubicBezTo>
                  <a:pt x="421" y="1287"/>
                  <a:pt x="397" y="1296"/>
                  <a:pt x="379" y="1311"/>
                </a:cubicBezTo>
                <a:cubicBezTo>
                  <a:pt x="277" y="1226"/>
                  <a:pt x="277" y="1226"/>
                  <a:pt x="277" y="1226"/>
                </a:cubicBezTo>
                <a:cubicBezTo>
                  <a:pt x="292" y="1205"/>
                  <a:pt x="302" y="1180"/>
                  <a:pt x="305" y="1153"/>
                </a:cubicBezTo>
                <a:cubicBezTo>
                  <a:pt x="723" y="1153"/>
                  <a:pt x="723" y="1153"/>
                  <a:pt x="723" y="1153"/>
                </a:cubicBezTo>
                <a:cubicBezTo>
                  <a:pt x="722" y="1148"/>
                  <a:pt x="722" y="1143"/>
                  <a:pt x="722" y="1138"/>
                </a:cubicBezTo>
                <a:cubicBezTo>
                  <a:pt x="722" y="1133"/>
                  <a:pt x="722" y="1128"/>
                  <a:pt x="723" y="1123"/>
                </a:cubicBezTo>
                <a:cubicBezTo>
                  <a:pt x="305" y="1123"/>
                  <a:pt x="305" y="1123"/>
                  <a:pt x="305" y="1123"/>
                </a:cubicBezTo>
                <a:cubicBezTo>
                  <a:pt x="301" y="1083"/>
                  <a:pt x="281" y="1048"/>
                  <a:pt x="253" y="1023"/>
                </a:cubicBezTo>
                <a:cubicBezTo>
                  <a:pt x="312" y="942"/>
                  <a:pt x="312" y="942"/>
                  <a:pt x="312" y="942"/>
                </a:cubicBezTo>
                <a:cubicBezTo>
                  <a:pt x="325" y="947"/>
                  <a:pt x="340" y="950"/>
                  <a:pt x="355" y="950"/>
                </a:cubicBezTo>
                <a:cubicBezTo>
                  <a:pt x="397" y="950"/>
                  <a:pt x="433" y="927"/>
                  <a:pt x="451" y="892"/>
                </a:cubicBezTo>
                <a:cubicBezTo>
                  <a:pt x="745" y="1014"/>
                  <a:pt x="745" y="1014"/>
                  <a:pt x="745" y="1014"/>
                </a:cubicBezTo>
                <a:cubicBezTo>
                  <a:pt x="747" y="1008"/>
                  <a:pt x="750" y="1003"/>
                  <a:pt x="752" y="997"/>
                </a:cubicBezTo>
                <a:cubicBezTo>
                  <a:pt x="458" y="875"/>
                  <a:pt x="458" y="875"/>
                  <a:pt x="458" y="875"/>
                </a:cubicBezTo>
                <a:cubicBezTo>
                  <a:pt x="462" y="865"/>
                  <a:pt x="464" y="853"/>
                  <a:pt x="464" y="841"/>
                </a:cubicBezTo>
                <a:cubicBezTo>
                  <a:pt x="464" y="792"/>
                  <a:pt x="431" y="750"/>
                  <a:pt x="386" y="736"/>
                </a:cubicBezTo>
                <a:cubicBezTo>
                  <a:pt x="399" y="630"/>
                  <a:pt x="399" y="630"/>
                  <a:pt x="399" y="630"/>
                </a:cubicBezTo>
                <a:cubicBezTo>
                  <a:pt x="402" y="630"/>
                  <a:pt x="405" y="631"/>
                  <a:pt x="408" y="631"/>
                </a:cubicBezTo>
                <a:cubicBezTo>
                  <a:pt x="445" y="631"/>
                  <a:pt x="479" y="618"/>
                  <a:pt x="505" y="596"/>
                </a:cubicBezTo>
                <a:cubicBezTo>
                  <a:pt x="813" y="904"/>
                  <a:pt x="813" y="904"/>
                  <a:pt x="813" y="904"/>
                </a:cubicBezTo>
                <a:cubicBezTo>
                  <a:pt x="820" y="897"/>
                  <a:pt x="827" y="889"/>
                  <a:pt x="835" y="883"/>
                </a:cubicBezTo>
                <a:cubicBezTo>
                  <a:pt x="527" y="575"/>
                  <a:pt x="527" y="575"/>
                  <a:pt x="527" y="575"/>
                </a:cubicBezTo>
                <a:cubicBezTo>
                  <a:pt x="540" y="558"/>
                  <a:pt x="550" y="539"/>
                  <a:pt x="556" y="518"/>
                </a:cubicBezTo>
                <a:cubicBezTo>
                  <a:pt x="701" y="530"/>
                  <a:pt x="701" y="530"/>
                  <a:pt x="701" y="530"/>
                </a:cubicBezTo>
                <a:cubicBezTo>
                  <a:pt x="706" y="587"/>
                  <a:pt x="753" y="631"/>
                  <a:pt x="810" y="631"/>
                </a:cubicBezTo>
                <a:cubicBezTo>
                  <a:pt x="823" y="631"/>
                  <a:pt x="835" y="628"/>
                  <a:pt x="846" y="624"/>
                </a:cubicBezTo>
                <a:cubicBezTo>
                  <a:pt x="928" y="822"/>
                  <a:pt x="928" y="822"/>
                  <a:pt x="928" y="822"/>
                </a:cubicBezTo>
                <a:cubicBezTo>
                  <a:pt x="933" y="819"/>
                  <a:pt x="939" y="817"/>
                  <a:pt x="944" y="815"/>
                </a:cubicBezTo>
                <a:cubicBezTo>
                  <a:pt x="863" y="617"/>
                  <a:pt x="863" y="617"/>
                  <a:pt x="863" y="617"/>
                </a:cubicBezTo>
                <a:cubicBezTo>
                  <a:pt x="896" y="599"/>
                  <a:pt x="919" y="563"/>
                  <a:pt x="919" y="521"/>
                </a:cubicBezTo>
                <a:cubicBezTo>
                  <a:pt x="919" y="491"/>
                  <a:pt x="907" y="464"/>
                  <a:pt x="887" y="444"/>
                </a:cubicBezTo>
                <a:cubicBezTo>
                  <a:pt x="996" y="287"/>
                  <a:pt x="996" y="287"/>
                  <a:pt x="996" y="287"/>
                </a:cubicBezTo>
                <a:cubicBezTo>
                  <a:pt x="1013" y="297"/>
                  <a:pt x="1033" y="303"/>
                  <a:pt x="1053" y="305"/>
                </a:cubicBezTo>
                <a:cubicBezTo>
                  <a:pt x="1053" y="792"/>
                  <a:pt x="1053" y="792"/>
                  <a:pt x="1053" y="792"/>
                </a:cubicBezTo>
                <a:cubicBezTo>
                  <a:pt x="1058" y="792"/>
                  <a:pt x="1063" y="792"/>
                  <a:pt x="1068" y="792"/>
                </a:cubicBezTo>
                <a:cubicBezTo>
                  <a:pt x="1073" y="792"/>
                  <a:pt x="1078" y="792"/>
                  <a:pt x="1083" y="792"/>
                </a:cubicBezTo>
                <a:cubicBezTo>
                  <a:pt x="1083" y="305"/>
                  <a:pt x="1083" y="305"/>
                  <a:pt x="1083" y="305"/>
                </a:cubicBezTo>
                <a:cubicBezTo>
                  <a:pt x="1112" y="302"/>
                  <a:pt x="1138" y="292"/>
                  <a:pt x="1159" y="276"/>
                </a:cubicBezTo>
                <a:cubicBezTo>
                  <a:pt x="1266" y="373"/>
                  <a:pt x="1266" y="373"/>
                  <a:pt x="1266" y="373"/>
                </a:cubicBezTo>
                <a:cubicBezTo>
                  <a:pt x="1258" y="388"/>
                  <a:pt x="1253" y="406"/>
                  <a:pt x="1253" y="424"/>
                </a:cubicBezTo>
                <a:cubicBezTo>
                  <a:pt x="1253" y="467"/>
                  <a:pt x="1278" y="504"/>
                  <a:pt x="1314" y="522"/>
                </a:cubicBezTo>
                <a:cubicBezTo>
                  <a:pt x="1193" y="815"/>
                  <a:pt x="1193" y="815"/>
                  <a:pt x="1193" y="815"/>
                </a:cubicBezTo>
                <a:cubicBezTo>
                  <a:pt x="1198" y="817"/>
                  <a:pt x="1204" y="819"/>
                  <a:pt x="1209" y="822"/>
                </a:cubicBezTo>
                <a:cubicBezTo>
                  <a:pt x="1331" y="529"/>
                  <a:pt x="1331" y="529"/>
                  <a:pt x="1331" y="529"/>
                </a:cubicBezTo>
                <a:cubicBezTo>
                  <a:pt x="1341" y="532"/>
                  <a:pt x="1351" y="533"/>
                  <a:pt x="1363" y="533"/>
                </a:cubicBezTo>
                <a:cubicBezTo>
                  <a:pt x="1409" y="533"/>
                  <a:pt x="1448" y="505"/>
                  <a:pt x="1464" y="464"/>
                </a:cubicBezTo>
                <a:cubicBezTo>
                  <a:pt x="1559" y="472"/>
                  <a:pt x="1559" y="472"/>
                  <a:pt x="1559" y="472"/>
                </a:cubicBezTo>
                <a:cubicBezTo>
                  <a:pt x="1558" y="477"/>
                  <a:pt x="1558" y="483"/>
                  <a:pt x="1558" y="488"/>
                </a:cubicBezTo>
                <a:cubicBezTo>
                  <a:pt x="1558" y="527"/>
                  <a:pt x="1572" y="562"/>
                  <a:pt x="1596" y="589"/>
                </a:cubicBezTo>
                <a:cubicBezTo>
                  <a:pt x="1302" y="883"/>
                  <a:pt x="1302" y="883"/>
                  <a:pt x="1302" y="883"/>
                </a:cubicBezTo>
                <a:cubicBezTo>
                  <a:pt x="1310" y="889"/>
                  <a:pt x="1317" y="897"/>
                  <a:pt x="1324" y="904"/>
                </a:cubicBezTo>
                <a:cubicBezTo>
                  <a:pt x="1618" y="610"/>
                  <a:pt x="1618" y="610"/>
                  <a:pt x="1618" y="610"/>
                </a:cubicBezTo>
                <a:cubicBezTo>
                  <a:pt x="1639" y="625"/>
                  <a:pt x="1664" y="636"/>
                  <a:pt x="1691" y="640"/>
                </a:cubicBezTo>
                <a:cubicBezTo>
                  <a:pt x="1678" y="771"/>
                  <a:pt x="1678" y="771"/>
                  <a:pt x="1678" y="771"/>
                </a:cubicBezTo>
                <a:cubicBezTo>
                  <a:pt x="1623" y="777"/>
                  <a:pt x="1581" y="823"/>
                  <a:pt x="1581" y="879"/>
                </a:cubicBezTo>
                <a:cubicBezTo>
                  <a:pt x="1581" y="891"/>
                  <a:pt x="1583" y="903"/>
                  <a:pt x="1586" y="914"/>
                </a:cubicBezTo>
                <a:cubicBezTo>
                  <a:pt x="1385" y="997"/>
                  <a:pt x="1385" y="997"/>
                  <a:pt x="1385" y="997"/>
                </a:cubicBezTo>
                <a:cubicBezTo>
                  <a:pt x="1387" y="1003"/>
                  <a:pt x="1390" y="1008"/>
                  <a:pt x="1392" y="1014"/>
                </a:cubicBezTo>
                <a:cubicBezTo>
                  <a:pt x="1593" y="930"/>
                  <a:pt x="1593" y="930"/>
                  <a:pt x="1593" y="930"/>
                </a:cubicBezTo>
                <a:cubicBezTo>
                  <a:pt x="1612" y="965"/>
                  <a:pt x="1648" y="989"/>
                  <a:pt x="1690" y="989"/>
                </a:cubicBezTo>
                <a:cubicBezTo>
                  <a:pt x="1719" y="989"/>
                  <a:pt x="1745" y="978"/>
                  <a:pt x="1764" y="960"/>
                </a:cubicBezTo>
                <a:cubicBezTo>
                  <a:pt x="1983" y="1078"/>
                  <a:pt x="1983" y="1078"/>
                  <a:pt x="1983" y="1078"/>
                </a:cubicBezTo>
                <a:cubicBezTo>
                  <a:pt x="1978" y="1092"/>
                  <a:pt x="1974" y="1107"/>
                  <a:pt x="1973" y="1123"/>
                </a:cubicBezTo>
                <a:cubicBezTo>
                  <a:pt x="1414" y="1123"/>
                  <a:pt x="1414" y="1123"/>
                  <a:pt x="1414" y="1123"/>
                </a:cubicBezTo>
                <a:cubicBezTo>
                  <a:pt x="1415" y="1128"/>
                  <a:pt x="1415" y="1133"/>
                  <a:pt x="1415" y="1138"/>
                </a:cubicBezTo>
                <a:cubicBezTo>
                  <a:pt x="1415" y="1143"/>
                  <a:pt x="1415" y="1148"/>
                  <a:pt x="1414" y="1153"/>
                </a:cubicBezTo>
                <a:cubicBezTo>
                  <a:pt x="1973" y="1153"/>
                  <a:pt x="1973" y="1153"/>
                  <a:pt x="1973" y="1153"/>
                </a:cubicBezTo>
                <a:cubicBezTo>
                  <a:pt x="1978" y="1193"/>
                  <a:pt x="1998" y="1229"/>
                  <a:pt x="2028" y="1253"/>
                </a:cubicBezTo>
                <a:lnTo>
                  <a:pt x="1940" y="1369"/>
                </a:lnTo>
                <a:close/>
                <a:moveTo>
                  <a:pt x="1350" y="1031"/>
                </a:moveTo>
                <a:cubicBezTo>
                  <a:pt x="1348" y="1025"/>
                  <a:pt x="1345" y="1020"/>
                  <a:pt x="1343" y="1014"/>
                </a:cubicBezTo>
                <a:cubicBezTo>
                  <a:pt x="1330" y="985"/>
                  <a:pt x="1313" y="959"/>
                  <a:pt x="1292" y="936"/>
                </a:cubicBezTo>
                <a:cubicBezTo>
                  <a:pt x="1285" y="928"/>
                  <a:pt x="1278" y="921"/>
                  <a:pt x="1270" y="915"/>
                </a:cubicBezTo>
                <a:cubicBezTo>
                  <a:pt x="1247" y="894"/>
                  <a:pt x="1221" y="876"/>
                  <a:pt x="1192" y="863"/>
                </a:cubicBezTo>
                <a:cubicBezTo>
                  <a:pt x="1186" y="861"/>
                  <a:pt x="1181" y="858"/>
                  <a:pt x="1175" y="856"/>
                </a:cubicBezTo>
                <a:cubicBezTo>
                  <a:pt x="1147" y="845"/>
                  <a:pt x="1116" y="839"/>
                  <a:pt x="1083" y="837"/>
                </a:cubicBezTo>
                <a:cubicBezTo>
                  <a:pt x="1079" y="837"/>
                  <a:pt x="1073" y="837"/>
                  <a:pt x="1068" y="837"/>
                </a:cubicBezTo>
                <a:cubicBezTo>
                  <a:pt x="1063" y="837"/>
                  <a:pt x="1058" y="837"/>
                  <a:pt x="1053" y="837"/>
                </a:cubicBezTo>
                <a:cubicBezTo>
                  <a:pt x="1021" y="839"/>
                  <a:pt x="990" y="845"/>
                  <a:pt x="962" y="856"/>
                </a:cubicBezTo>
                <a:cubicBezTo>
                  <a:pt x="956" y="858"/>
                  <a:pt x="950" y="861"/>
                  <a:pt x="945" y="863"/>
                </a:cubicBezTo>
                <a:cubicBezTo>
                  <a:pt x="916" y="876"/>
                  <a:pt x="890" y="894"/>
                  <a:pt x="866" y="915"/>
                </a:cubicBezTo>
                <a:cubicBezTo>
                  <a:pt x="859" y="921"/>
                  <a:pt x="852" y="928"/>
                  <a:pt x="845" y="936"/>
                </a:cubicBezTo>
                <a:cubicBezTo>
                  <a:pt x="824" y="959"/>
                  <a:pt x="807" y="985"/>
                  <a:pt x="794" y="1014"/>
                </a:cubicBezTo>
                <a:cubicBezTo>
                  <a:pt x="791" y="1020"/>
                  <a:pt x="789" y="1025"/>
                  <a:pt x="787" y="1031"/>
                </a:cubicBezTo>
                <a:cubicBezTo>
                  <a:pt x="776" y="1060"/>
                  <a:pt x="769" y="1091"/>
                  <a:pt x="768" y="1123"/>
                </a:cubicBezTo>
                <a:cubicBezTo>
                  <a:pt x="767" y="1128"/>
                  <a:pt x="767" y="1133"/>
                  <a:pt x="767" y="1138"/>
                </a:cubicBezTo>
                <a:cubicBezTo>
                  <a:pt x="767" y="1143"/>
                  <a:pt x="767" y="1148"/>
                  <a:pt x="768" y="1153"/>
                </a:cubicBezTo>
                <a:cubicBezTo>
                  <a:pt x="769" y="1185"/>
                  <a:pt x="776" y="1216"/>
                  <a:pt x="787" y="1245"/>
                </a:cubicBezTo>
                <a:cubicBezTo>
                  <a:pt x="789" y="1250"/>
                  <a:pt x="791" y="1256"/>
                  <a:pt x="794" y="1261"/>
                </a:cubicBezTo>
                <a:cubicBezTo>
                  <a:pt x="807" y="1290"/>
                  <a:pt x="824" y="1317"/>
                  <a:pt x="845" y="1340"/>
                </a:cubicBezTo>
                <a:cubicBezTo>
                  <a:pt x="852" y="1347"/>
                  <a:pt x="859" y="1354"/>
                  <a:pt x="866" y="1361"/>
                </a:cubicBezTo>
                <a:cubicBezTo>
                  <a:pt x="890" y="1382"/>
                  <a:pt x="916" y="1399"/>
                  <a:pt x="945" y="1412"/>
                </a:cubicBezTo>
                <a:cubicBezTo>
                  <a:pt x="950" y="1415"/>
                  <a:pt x="956" y="1417"/>
                  <a:pt x="962" y="1419"/>
                </a:cubicBezTo>
                <a:cubicBezTo>
                  <a:pt x="990" y="1430"/>
                  <a:pt x="1021" y="1437"/>
                  <a:pt x="1053" y="1439"/>
                </a:cubicBezTo>
                <a:cubicBezTo>
                  <a:pt x="1058" y="1439"/>
                  <a:pt x="1063" y="1439"/>
                  <a:pt x="1068" y="1439"/>
                </a:cubicBezTo>
                <a:cubicBezTo>
                  <a:pt x="1073" y="1439"/>
                  <a:pt x="1079" y="1439"/>
                  <a:pt x="1083" y="1439"/>
                </a:cubicBezTo>
                <a:cubicBezTo>
                  <a:pt x="1116" y="1437"/>
                  <a:pt x="1147" y="1430"/>
                  <a:pt x="1175" y="1419"/>
                </a:cubicBezTo>
                <a:cubicBezTo>
                  <a:pt x="1181" y="1417"/>
                  <a:pt x="1186" y="1415"/>
                  <a:pt x="1192" y="1412"/>
                </a:cubicBezTo>
                <a:cubicBezTo>
                  <a:pt x="1221" y="1399"/>
                  <a:pt x="1247" y="1382"/>
                  <a:pt x="1270" y="1361"/>
                </a:cubicBezTo>
                <a:cubicBezTo>
                  <a:pt x="1278" y="1354"/>
                  <a:pt x="1285" y="1347"/>
                  <a:pt x="1292" y="1340"/>
                </a:cubicBezTo>
                <a:cubicBezTo>
                  <a:pt x="1313" y="1317"/>
                  <a:pt x="1330" y="1290"/>
                  <a:pt x="1343" y="1261"/>
                </a:cubicBezTo>
                <a:cubicBezTo>
                  <a:pt x="1345" y="1256"/>
                  <a:pt x="1348" y="1250"/>
                  <a:pt x="1350" y="1245"/>
                </a:cubicBezTo>
                <a:cubicBezTo>
                  <a:pt x="1361" y="1216"/>
                  <a:pt x="1368" y="1185"/>
                  <a:pt x="1369" y="1153"/>
                </a:cubicBezTo>
                <a:cubicBezTo>
                  <a:pt x="1369" y="1148"/>
                  <a:pt x="1370" y="1143"/>
                  <a:pt x="1370" y="1138"/>
                </a:cubicBezTo>
                <a:cubicBezTo>
                  <a:pt x="1370" y="1133"/>
                  <a:pt x="1369" y="1128"/>
                  <a:pt x="1369" y="1123"/>
                </a:cubicBezTo>
                <a:cubicBezTo>
                  <a:pt x="1368" y="1091"/>
                  <a:pt x="1361" y="1060"/>
                  <a:pt x="1350" y="1031"/>
                </a:cubicBezTo>
                <a:close/>
              </a:path>
            </a:pathLst>
          </a:custGeom>
          <a:solidFill>
            <a:schemeClr val="bg1">
              <a:lumMod val="40000"/>
              <a:lumOff val="60000"/>
            </a:schemeClr>
          </a:solidFill>
          <a:ln>
            <a:noFill/>
          </a:ln>
        </p:spPr>
        <p:txBody>
          <a:bodyPr vert="horz" wrap="square" lIns="82305" tIns="41153" rIns="82305" bIns="41153" numCol="1" anchor="t" anchorCtr="0" compatLnSpc="1">
            <a:prstTxWarp prst="textNoShape">
              <a:avLst/>
            </a:prstTxWarp>
          </a:bodyPr>
          <a:lstStyle/>
          <a:p>
            <a:endParaRPr lang="en-US" sz="1600">
              <a:solidFill>
                <a:srgbClr val="505050"/>
              </a:solidFill>
            </a:endParaRPr>
          </a:p>
        </p:txBody>
      </p:sp>
      <p:sp>
        <p:nvSpPr>
          <p:cNvPr id="16" name="Freeform 84"/>
          <p:cNvSpPr>
            <a:spLocks noEditPoints="1"/>
          </p:cNvSpPr>
          <p:nvPr/>
        </p:nvSpPr>
        <p:spPr bwMode="black">
          <a:xfrm>
            <a:off x="11378282" y="4897606"/>
            <a:ext cx="626908" cy="749416"/>
          </a:xfrm>
          <a:custGeom>
            <a:avLst/>
            <a:gdLst>
              <a:gd name="T0" fmla="*/ 604 w 1838"/>
              <a:gd name="T1" fmla="*/ 253 h 2192"/>
              <a:gd name="T2" fmla="*/ 1159 w 1838"/>
              <a:gd name="T3" fmla="*/ 963 h 2192"/>
              <a:gd name="T4" fmla="*/ 1105 w 1838"/>
              <a:gd name="T5" fmla="*/ 573 h 2192"/>
              <a:gd name="T6" fmla="*/ 214 w 1838"/>
              <a:gd name="T7" fmla="*/ 0 h 2192"/>
              <a:gd name="T8" fmla="*/ 1159 w 1838"/>
              <a:gd name="T9" fmla="*/ 694 h 2192"/>
              <a:gd name="T10" fmla="*/ 1088 w 1838"/>
              <a:gd name="T11" fmla="*/ 764 h 2192"/>
              <a:gd name="T12" fmla="*/ 284 w 1838"/>
              <a:gd name="T13" fmla="*/ 198 h 2192"/>
              <a:gd name="T14" fmla="*/ 214 w 1838"/>
              <a:gd name="T15" fmla="*/ 128 h 2192"/>
              <a:gd name="T16" fmla="*/ 1443 w 1838"/>
              <a:gd name="T17" fmla="*/ 262 h 2192"/>
              <a:gd name="T18" fmla="*/ 1309 w 1838"/>
              <a:gd name="T19" fmla="*/ 1063 h 2192"/>
              <a:gd name="T20" fmla="*/ 903 w 1838"/>
              <a:gd name="T21" fmla="*/ 764 h 2192"/>
              <a:gd name="T22" fmla="*/ 639 w 1838"/>
              <a:gd name="T23" fmla="*/ 952 h 2192"/>
              <a:gd name="T24" fmla="*/ 704 w 1838"/>
              <a:gd name="T25" fmla="*/ 1683 h 2192"/>
              <a:gd name="T26" fmla="*/ 767 w 1838"/>
              <a:gd name="T27" fmla="*/ 1191 h 2192"/>
              <a:gd name="T28" fmla="*/ 1683 w 1838"/>
              <a:gd name="T29" fmla="*/ 390 h 2192"/>
              <a:gd name="T30" fmla="*/ 1443 w 1838"/>
              <a:gd name="T31" fmla="*/ 134 h 2192"/>
              <a:gd name="T32" fmla="*/ 960 w 1838"/>
              <a:gd name="T33" fmla="*/ 198 h 2192"/>
              <a:gd name="T34" fmla="*/ 704 w 1838"/>
              <a:gd name="T35" fmla="*/ 1555 h 2192"/>
              <a:gd name="T36" fmla="*/ 775 w 1838"/>
              <a:gd name="T37" fmla="*/ 1484 h 2192"/>
              <a:gd name="T38" fmla="*/ 704 w 1838"/>
              <a:gd name="T39" fmla="*/ 694 h 2192"/>
              <a:gd name="T40" fmla="*/ 1631 w 1838"/>
              <a:gd name="T41" fmla="*/ 128 h 2192"/>
              <a:gd name="T42" fmla="*/ 1560 w 1838"/>
              <a:gd name="T43" fmla="*/ 198 h 2192"/>
              <a:gd name="T44" fmla="*/ 1230 w 1838"/>
              <a:gd name="T45" fmla="*/ 198 h 2192"/>
              <a:gd name="T46" fmla="*/ 1159 w 1838"/>
              <a:gd name="T47" fmla="*/ 128 h 2192"/>
              <a:gd name="T48" fmla="*/ 1823 w 1838"/>
              <a:gd name="T49" fmla="*/ 1484 h 2192"/>
              <a:gd name="T50" fmla="*/ 1553 w 1838"/>
              <a:gd name="T51" fmla="*/ 1670 h 2192"/>
              <a:gd name="T52" fmla="*/ 1362 w 1838"/>
              <a:gd name="T53" fmla="*/ 1922 h 2192"/>
              <a:gd name="T54" fmla="*/ 1177 w 1838"/>
              <a:gd name="T55" fmla="*/ 2192 h 2192"/>
              <a:gd name="T56" fmla="*/ 1639 w 1838"/>
              <a:gd name="T57" fmla="*/ 2192 h 2192"/>
              <a:gd name="T58" fmla="*/ 1177 w 1838"/>
              <a:gd name="T59" fmla="*/ 2064 h 2192"/>
              <a:gd name="T60" fmla="*/ 1247 w 1838"/>
              <a:gd name="T61" fmla="*/ 1993 h 2192"/>
              <a:gd name="T62" fmla="*/ 1695 w 1838"/>
              <a:gd name="T63" fmla="*/ 1484 h 2192"/>
              <a:gd name="T64" fmla="*/ 1624 w 1838"/>
              <a:gd name="T65" fmla="*/ 1414 h 2192"/>
              <a:gd name="T66" fmla="*/ 1639 w 1838"/>
              <a:gd name="T67" fmla="*/ 1922 h 2192"/>
              <a:gd name="T68" fmla="*/ 1133 w 1838"/>
              <a:gd name="T69" fmla="*/ 1678 h 2192"/>
              <a:gd name="T70" fmla="*/ 1177 w 1838"/>
              <a:gd name="T71" fmla="*/ 1286 h 2192"/>
              <a:gd name="T72" fmla="*/ 807 w 1838"/>
              <a:gd name="T73" fmla="*/ 1823 h 2192"/>
              <a:gd name="T74" fmla="*/ 384 w 1838"/>
              <a:gd name="T75" fmla="*/ 1922 h 2192"/>
              <a:gd name="T76" fmla="*/ 412 w 1838"/>
              <a:gd name="T77" fmla="*/ 764 h 2192"/>
              <a:gd name="T78" fmla="*/ 157 w 1838"/>
              <a:gd name="T79" fmla="*/ 955 h 2192"/>
              <a:gd name="T80" fmla="*/ 199 w 1838"/>
              <a:gd name="T81" fmla="*/ 2192 h 2192"/>
              <a:gd name="T82" fmla="*/ 704 w 1838"/>
              <a:gd name="T83" fmla="*/ 2192 h 2192"/>
              <a:gd name="T84" fmla="*/ 1133 w 1838"/>
              <a:gd name="T85" fmla="*/ 1678 h 2192"/>
              <a:gd name="T86" fmla="*/ 1177 w 1838"/>
              <a:gd name="T87" fmla="*/ 1555 h 2192"/>
              <a:gd name="T88" fmla="*/ 199 w 1838"/>
              <a:gd name="T89" fmla="*/ 2064 h 2192"/>
              <a:gd name="T90" fmla="*/ 270 w 1838"/>
              <a:gd name="T91" fmla="*/ 1993 h 2192"/>
              <a:gd name="T92" fmla="*/ 143 w 1838"/>
              <a:gd name="T93" fmla="*/ 764 h 2192"/>
              <a:gd name="T94" fmla="*/ 214 w 1838"/>
              <a:gd name="T95" fmla="*/ 835 h 2192"/>
              <a:gd name="T96" fmla="*/ 704 w 1838"/>
              <a:gd name="T97" fmla="*/ 1922 h 2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838" h="2192">
                <a:moveTo>
                  <a:pt x="214" y="397"/>
                </a:moveTo>
                <a:cubicBezTo>
                  <a:pt x="304" y="397"/>
                  <a:pt x="381" y="336"/>
                  <a:pt x="405" y="253"/>
                </a:cubicBezTo>
                <a:cubicBezTo>
                  <a:pt x="604" y="253"/>
                  <a:pt x="604" y="253"/>
                  <a:pt x="604" y="253"/>
                </a:cubicBezTo>
                <a:cubicBezTo>
                  <a:pt x="998" y="647"/>
                  <a:pt x="998" y="647"/>
                  <a:pt x="998" y="647"/>
                </a:cubicBezTo>
                <a:cubicBezTo>
                  <a:pt x="974" y="680"/>
                  <a:pt x="960" y="720"/>
                  <a:pt x="960" y="764"/>
                </a:cubicBezTo>
                <a:cubicBezTo>
                  <a:pt x="960" y="874"/>
                  <a:pt x="1049" y="963"/>
                  <a:pt x="1159" y="963"/>
                </a:cubicBezTo>
                <a:cubicBezTo>
                  <a:pt x="1268" y="963"/>
                  <a:pt x="1358" y="874"/>
                  <a:pt x="1358" y="764"/>
                </a:cubicBezTo>
                <a:cubicBezTo>
                  <a:pt x="1358" y="655"/>
                  <a:pt x="1268" y="566"/>
                  <a:pt x="1159" y="566"/>
                </a:cubicBezTo>
                <a:cubicBezTo>
                  <a:pt x="1140" y="566"/>
                  <a:pt x="1122" y="568"/>
                  <a:pt x="1105" y="573"/>
                </a:cubicBezTo>
                <a:cubicBezTo>
                  <a:pt x="657" y="125"/>
                  <a:pt x="657" y="125"/>
                  <a:pt x="657" y="125"/>
                </a:cubicBezTo>
                <a:cubicBezTo>
                  <a:pt x="398" y="125"/>
                  <a:pt x="398" y="125"/>
                  <a:pt x="398" y="125"/>
                </a:cubicBezTo>
                <a:cubicBezTo>
                  <a:pt x="369" y="51"/>
                  <a:pt x="297" y="0"/>
                  <a:pt x="214" y="0"/>
                </a:cubicBezTo>
                <a:cubicBezTo>
                  <a:pt x="104" y="0"/>
                  <a:pt x="15" y="89"/>
                  <a:pt x="15" y="198"/>
                </a:cubicBezTo>
                <a:cubicBezTo>
                  <a:pt x="15" y="308"/>
                  <a:pt x="104" y="397"/>
                  <a:pt x="214" y="397"/>
                </a:cubicBezTo>
                <a:close/>
                <a:moveTo>
                  <a:pt x="1159" y="694"/>
                </a:moveTo>
                <a:cubicBezTo>
                  <a:pt x="1198" y="694"/>
                  <a:pt x="1230" y="725"/>
                  <a:pt x="1230" y="764"/>
                </a:cubicBezTo>
                <a:cubicBezTo>
                  <a:pt x="1230" y="803"/>
                  <a:pt x="1198" y="835"/>
                  <a:pt x="1159" y="835"/>
                </a:cubicBezTo>
                <a:cubicBezTo>
                  <a:pt x="1120" y="835"/>
                  <a:pt x="1088" y="803"/>
                  <a:pt x="1088" y="764"/>
                </a:cubicBezTo>
                <a:cubicBezTo>
                  <a:pt x="1088" y="725"/>
                  <a:pt x="1120" y="694"/>
                  <a:pt x="1159" y="694"/>
                </a:cubicBezTo>
                <a:close/>
                <a:moveTo>
                  <a:pt x="214" y="128"/>
                </a:moveTo>
                <a:cubicBezTo>
                  <a:pt x="253" y="128"/>
                  <a:pt x="284" y="159"/>
                  <a:pt x="284" y="198"/>
                </a:cubicBezTo>
                <a:cubicBezTo>
                  <a:pt x="284" y="237"/>
                  <a:pt x="253" y="269"/>
                  <a:pt x="214" y="269"/>
                </a:cubicBezTo>
                <a:cubicBezTo>
                  <a:pt x="175" y="269"/>
                  <a:pt x="143" y="237"/>
                  <a:pt x="143" y="198"/>
                </a:cubicBezTo>
                <a:cubicBezTo>
                  <a:pt x="143" y="159"/>
                  <a:pt x="175" y="128"/>
                  <a:pt x="214" y="128"/>
                </a:cubicBezTo>
                <a:close/>
                <a:moveTo>
                  <a:pt x="1159" y="397"/>
                </a:moveTo>
                <a:cubicBezTo>
                  <a:pt x="1246" y="397"/>
                  <a:pt x="1320" y="341"/>
                  <a:pt x="1347" y="262"/>
                </a:cubicBezTo>
                <a:cubicBezTo>
                  <a:pt x="1443" y="262"/>
                  <a:pt x="1443" y="262"/>
                  <a:pt x="1443" y="262"/>
                </a:cubicBezTo>
                <a:cubicBezTo>
                  <a:pt x="1461" y="317"/>
                  <a:pt x="1503" y="360"/>
                  <a:pt x="1555" y="382"/>
                </a:cubicBezTo>
                <a:cubicBezTo>
                  <a:pt x="1555" y="817"/>
                  <a:pt x="1555" y="817"/>
                  <a:pt x="1555" y="817"/>
                </a:cubicBezTo>
                <a:cubicBezTo>
                  <a:pt x="1309" y="1063"/>
                  <a:pt x="1309" y="1063"/>
                  <a:pt x="1309" y="1063"/>
                </a:cubicBezTo>
                <a:cubicBezTo>
                  <a:pt x="767" y="1063"/>
                  <a:pt x="767" y="1063"/>
                  <a:pt x="767" y="1063"/>
                </a:cubicBezTo>
                <a:cubicBezTo>
                  <a:pt x="767" y="953"/>
                  <a:pt x="767" y="953"/>
                  <a:pt x="767" y="953"/>
                </a:cubicBezTo>
                <a:cubicBezTo>
                  <a:pt x="846" y="927"/>
                  <a:pt x="903" y="852"/>
                  <a:pt x="903" y="764"/>
                </a:cubicBezTo>
                <a:cubicBezTo>
                  <a:pt x="903" y="655"/>
                  <a:pt x="814" y="566"/>
                  <a:pt x="704" y="566"/>
                </a:cubicBezTo>
                <a:cubicBezTo>
                  <a:pt x="595" y="566"/>
                  <a:pt x="506" y="655"/>
                  <a:pt x="506" y="764"/>
                </a:cubicBezTo>
                <a:cubicBezTo>
                  <a:pt x="506" y="851"/>
                  <a:pt x="561" y="925"/>
                  <a:pt x="639" y="952"/>
                </a:cubicBezTo>
                <a:cubicBezTo>
                  <a:pt x="639" y="1297"/>
                  <a:pt x="639" y="1297"/>
                  <a:pt x="639" y="1297"/>
                </a:cubicBezTo>
                <a:cubicBezTo>
                  <a:pt x="561" y="1324"/>
                  <a:pt x="506" y="1398"/>
                  <a:pt x="506" y="1484"/>
                </a:cubicBezTo>
                <a:cubicBezTo>
                  <a:pt x="506" y="1594"/>
                  <a:pt x="595" y="1683"/>
                  <a:pt x="704" y="1683"/>
                </a:cubicBezTo>
                <a:cubicBezTo>
                  <a:pt x="814" y="1683"/>
                  <a:pt x="903" y="1594"/>
                  <a:pt x="903" y="1484"/>
                </a:cubicBezTo>
                <a:cubicBezTo>
                  <a:pt x="903" y="1397"/>
                  <a:pt x="846" y="1322"/>
                  <a:pt x="767" y="1296"/>
                </a:cubicBezTo>
                <a:cubicBezTo>
                  <a:pt x="767" y="1191"/>
                  <a:pt x="767" y="1191"/>
                  <a:pt x="767" y="1191"/>
                </a:cubicBezTo>
                <a:cubicBezTo>
                  <a:pt x="1362" y="1191"/>
                  <a:pt x="1362" y="1191"/>
                  <a:pt x="1362" y="1191"/>
                </a:cubicBezTo>
                <a:cubicBezTo>
                  <a:pt x="1683" y="870"/>
                  <a:pt x="1683" y="870"/>
                  <a:pt x="1683" y="870"/>
                </a:cubicBezTo>
                <a:cubicBezTo>
                  <a:pt x="1683" y="390"/>
                  <a:pt x="1683" y="390"/>
                  <a:pt x="1683" y="390"/>
                </a:cubicBezTo>
                <a:cubicBezTo>
                  <a:pt x="1768" y="367"/>
                  <a:pt x="1830" y="290"/>
                  <a:pt x="1830" y="198"/>
                </a:cubicBezTo>
                <a:cubicBezTo>
                  <a:pt x="1830" y="89"/>
                  <a:pt x="1740" y="0"/>
                  <a:pt x="1631" y="0"/>
                </a:cubicBezTo>
                <a:cubicBezTo>
                  <a:pt x="1544" y="0"/>
                  <a:pt x="1469" y="56"/>
                  <a:pt x="1443" y="134"/>
                </a:cubicBezTo>
                <a:cubicBezTo>
                  <a:pt x="1347" y="134"/>
                  <a:pt x="1347" y="134"/>
                  <a:pt x="1347" y="134"/>
                </a:cubicBezTo>
                <a:cubicBezTo>
                  <a:pt x="1320" y="56"/>
                  <a:pt x="1246" y="0"/>
                  <a:pt x="1159" y="0"/>
                </a:cubicBezTo>
                <a:cubicBezTo>
                  <a:pt x="1049" y="0"/>
                  <a:pt x="960" y="89"/>
                  <a:pt x="960" y="198"/>
                </a:cubicBezTo>
                <a:cubicBezTo>
                  <a:pt x="960" y="308"/>
                  <a:pt x="1049" y="397"/>
                  <a:pt x="1159" y="397"/>
                </a:cubicBezTo>
                <a:close/>
                <a:moveTo>
                  <a:pt x="775" y="1484"/>
                </a:moveTo>
                <a:cubicBezTo>
                  <a:pt x="775" y="1523"/>
                  <a:pt x="743" y="1555"/>
                  <a:pt x="704" y="1555"/>
                </a:cubicBezTo>
                <a:cubicBezTo>
                  <a:pt x="665" y="1555"/>
                  <a:pt x="634" y="1523"/>
                  <a:pt x="634" y="1484"/>
                </a:cubicBezTo>
                <a:cubicBezTo>
                  <a:pt x="634" y="1445"/>
                  <a:pt x="665" y="1414"/>
                  <a:pt x="704" y="1414"/>
                </a:cubicBezTo>
                <a:cubicBezTo>
                  <a:pt x="743" y="1414"/>
                  <a:pt x="775" y="1445"/>
                  <a:pt x="775" y="1484"/>
                </a:cubicBezTo>
                <a:close/>
                <a:moveTo>
                  <a:pt x="704" y="835"/>
                </a:moveTo>
                <a:cubicBezTo>
                  <a:pt x="665" y="835"/>
                  <a:pt x="634" y="803"/>
                  <a:pt x="634" y="764"/>
                </a:cubicBezTo>
                <a:cubicBezTo>
                  <a:pt x="634" y="725"/>
                  <a:pt x="665" y="694"/>
                  <a:pt x="704" y="694"/>
                </a:cubicBezTo>
                <a:cubicBezTo>
                  <a:pt x="743" y="694"/>
                  <a:pt x="775" y="725"/>
                  <a:pt x="775" y="764"/>
                </a:cubicBezTo>
                <a:cubicBezTo>
                  <a:pt x="775" y="803"/>
                  <a:pt x="743" y="835"/>
                  <a:pt x="704" y="835"/>
                </a:cubicBezTo>
                <a:close/>
                <a:moveTo>
                  <a:pt x="1631" y="128"/>
                </a:moveTo>
                <a:cubicBezTo>
                  <a:pt x="1670" y="128"/>
                  <a:pt x="1702" y="159"/>
                  <a:pt x="1702" y="198"/>
                </a:cubicBezTo>
                <a:cubicBezTo>
                  <a:pt x="1702" y="237"/>
                  <a:pt x="1670" y="269"/>
                  <a:pt x="1631" y="269"/>
                </a:cubicBezTo>
                <a:cubicBezTo>
                  <a:pt x="1592" y="269"/>
                  <a:pt x="1560" y="237"/>
                  <a:pt x="1560" y="198"/>
                </a:cubicBezTo>
                <a:cubicBezTo>
                  <a:pt x="1560" y="159"/>
                  <a:pt x="1592" y="128"/>
                  <a:pt x="1631" y="128"/>
                </a:cubicBezTo>
                <a:close/>
                <a:moveTo>
                  <a:pt x="1159" y="128"/>
                </a:moveTo>
                <a:cubicBezTo>
                  <a:pt x="1198" y="128"/>
                  <a:pt x="1230" y="159"/>
                  <a:pt x="1230" y="198"/>
                </a:cubicBezTo>
                <a:cubicBezTo>
                  <a:pt x="1230" y="237"/>
                  <a:pt x="1198" y="269"/>
                  <a:pt x="1159" y="269"/>
                </a:cubicBezTo>
                <a:cubicBezTo>
                  <a:pt x="1120" y="269"/>
                  <a:pt x="1088" y="237"/>
                  <a:pt x="1088" y="198"/>
                </a:cubicBezTo>
                <a:cubicBezTo>
                  <a:pt x="1088" y="159"/>
                  <a:pt x="1120" y="128"/>
                  <a:pt x="1159" y="128"/>
                </a:cubicBezTo>
                <a:close/>
                <a:moveTo>
                  <a:pt x="1681" y="1799"/>
                </a:moveTo>
                <a:cubicBezTo>
                  <a:pt x="1681" y="1675"/>
                  <a:pt x="1681" y="1675"/>
                  <a:pt x="1681" y="1675"/>
                </a:cubicBezTo>
                <a:cubicBezTo>
                  <a:pt x="1763" y="1650"/>
                  <a:pt x="1823" y="1574"/>
                  <a:pt x="1823" y="1484"/>
                </a:cubicBezTo>
                <a:cubicBezTo>
                  <a:pt x="1823" y="1375"/>
                  <a:pt x="1734" y="1286"/>
                  <a:pt x="1624" y="1286"/>
                </a:cubicBezTo>
                <a:cubicBezTo>
                  <a:pt x="1514" y="1286"/>
                  <a:pt x="1425" y="1375"/>
                  <a:pt x="1425" y="1484"/>
                </a:cubicBezTo>
                <a:cubicBezTo>
                  <a:pt x="1425" y="1569"/>
                  <a:pt x="1478" y="1641"/>
                  <a:pt x="1553" y="1670"/>
                </a:cubicBezTo>
                <a:cubicBezTo>
                  <a:pt x="1553" y="1814"/>
                  <a:pt x="1553" y="1814"/>
                  <a:pt x="1553" y="1814"/>
                </a:cubicBezTo>
                <a:cubicBezTo>
                  <a:pt x="1507" y="1836"/>
                  <a:pt x="1472" y="1874"/>
                  <a:pt x="1453" y="1922"/>
                </a:cubicBezTo>
                <a:cubicBezTo>
                  <a:pt x="1362" y="1922"/>
                  <a:pt x="1362" y="1922"/>
                  <a:pt x="1362" y="1922"/>
                </a:cubicBezTo>
                <a:cubicBezTo>
                  <a:pt x="1333" y="1847"/>
                  <a:pt x="1261" y="1794"/>
                  <a:pt x="1177" y="1794"/>
                </a:cubicBezTo>
                <a:cubicBezTo>
                  <a:pt x="1067" y="1794"/>
                  <a:pt x="978" y="1883"/>
                  <a:pt x="978" y="1993"/>
                </a:cubicBezTo>
                <a:cubicBezTo>
                  <a:pt x="978" y="2103"/>
                  <a:pt x="1067" y="2192"/>
                  <a:pt x="1177" y="2192"/>
                </a:cubicBezTo>
                <a:cubicBezTo>
                  <a:pt x="1266" y="2192"/>
                  <a:pt x="1343" y="2132"/>
                  <a:pt x="1367" y="2050"/>
                </a:cubicBezTo>
                <a:cubicBezTo>
                  <a:pt x="1448" y="2050"/>
                  <a:pt x="1448" y="2050"/>
                  <a:pt x="1448" y="2050"/>
                </a:cubicBezTo>
                <a:cubicBezTo>
                  <a:pt x="1473" y="2132"/>
                  <a:pt x="1549" y="2192"/>
                  <a:pt x="1639" y="2192"/>
                </a:cubicBezTo>
                <a:cubicBezTo>
                  <a:pt x="1748" y="2192"/>
                  <a:pt x="1838" y="2103"/>
                  <a:pt x="1838" y="1993"/>
                </a:cubicBezTo>
                <a:cubicBezTo>
                  <a:pt x="1838" y="1898"/>
                  <a:pt x="1770" y="1818"/>
                  <a:pt x="1681" y="1799"/>
                </a:cubicBezTo>
                <a:close/>
                <a:moveTo>
                  <a:pt x="1177" y="2064"/>
                </a:moveTo>
                <a:cubicBezTo>
                  <a:pt x="1138" y="2064"/>
                  <a:pt x="1106" y="2032"/>
                  <a:pt x="1106" y="1993"/>
                </a:cubicBezTo>
                <a:cubicBezTo>
                  <a:pt x="1106" y="1954"/>
                  <a:pt x="1138" y="1922"/>
                  <a:pt x="1177" y="1922"/>
                </a:cubicBezTo>
                <a:cubicBezTo>
                  <a:pt x="1216" y="1922"/>
                  <a:pt x="1247" y="1954"/>
                  <a:pt x="1247" y="1993"/>
                </a:cubicBezTo>
                <a:cubicBezTo>
                  <a:pt x="1247" y="2032"/>
                  <a:pt x="1216" y="2064"/>
                  <a:pt x="1177" y="2064"/>
                </a:cubicBezTo>
                <a:close/>
                <a:moveTo>
                  <a:pt x="1624" y="1414"/>
                </a:moveTo>
                <a:cubicBezTo>
                  <a:pt x="1663" y="1414"/>
                  <a:pt x="1695" y="1445"/>
                  <a:pt x="1695" y="1484"/>
                </a:cubicBezTo>
                <a:cubicBezTo>
                  <a:pt x="1695" y="1523"/>
                  <a:pt x="1663" y="1555"/>
                  <a:pt x="1624" y="1555"/>
                </a:cubicBezTo>
                <a:cubicBezTo>
                  <a:pt x="1585" y="1555"/>
                  <a:pt x="1553" y="1523"/>
                  <a:pt x="1553" y="1484"/>
                </a:cubicBezTo>
                <a:cubicBezTo>
                  <a:pt x="1553" y="1445"/>
                  <a:pt x="1585" y="1414"/>
                  <a:pt x="1624" y="1414"/>
                </a:cubicBezTo>
                <a:close/>
                <a:moveTo>
                  <a:pt x="1639" y="2064"/>
                </a:moveTo>
                <a:cubicBezTo>
                  <a:pt x="1600" y="2064"/>
                  <a:pt x="1568" y="2032"/>
                  <a:pt x="1568" y="1993"/>
                </a:cubicBezTo>
                <a:cubicBezTo>
                  <a:pt x="1568" y="1954"/>
                  <a:pt x="1600" y="1922"/>
                  <a:pt x="1639" y="1922"/>
                </a:cubicBezTo>
                <a:cubicBezTo>
                  <a:pt x="1678" y="1922"/>
                  <a:pt x="1710" y="1954"/>
                  <a:pt x="1710" y="1993"/>
                </a:cubicBezTo>
                <a:cubicBezTo>
                  <a:pt x="1710" y="2032"/>
                  <a:pt x="1678" y="2064"/>
                  <a:pt x="1639" y="2064"/>
                </a:cubicBezTo>
                <a:close/>
                <a:moveTo>
                  <a:pt x="1133" y="1678"/>
                </a:moveTo>
                <a:cubicBezTo>
                  <a:pt x="1147" y="1681"/>
                  <a:pt x="1162" y="1683"/>
                  <a:pt x="1177" y="1683"/>
                </a:cubicBezTo>
                <a:cubicBezTo>
                  <a:pt x="1286" y="1683"/>
                  <a:pt x="1375" y="1594"/>
                  <a:pt x="1375" y="1484"/>
                </a:cubicBezTo>
                <a:cubicBezTo>
                  <a:pt x="1375" y="1375"/>
                  <a:pt x="1286" y="1286"/>
                  <a:pt x="1177" y="1286"/>
                </a:cubicBezTo>
                <a:cubicBezTo>
                  <a:pt x="1067" y="1286"/>
                  <a:pt x="978" y="1375"/>
                  <a:pt x="978" y="1484"/>
                </a:cubicBezTo>
                <a:cubicBezTo>
                  <a:pt x="978" y="1531"/>
                  <a:pt x="994" y="1575"/>
                  <a:pt x="1022" y="1609"/>
                </a:cubicBezTo>
                <a:cubicBezTo>
                  <a:pt x="807" y="1823"/>
                  <a:pt x="807" y="1823"/>
                  <a:pt x="807" y="1823"/>
                </a:cubicBezTo>
                <a:cubicBezTo>
                  <a:pt x="777" y="1805"/>
                  <a:pt x="742" y="1794"/>
                  <a:pt x="704" y="1794"/>
                </a:cubicBezTo>
                <a:cubicBezTo>
                  <a:pt x="620" y="1794"/>
                  <a:pt x="548" y="1847"/>
                  <a:pt x="519" y="1922"/>
                </a:cubicBezTo>
                <a:cubicBezTo>
                  <a:pt x="384" y="1922"/>
                  <a:pt x="384" y="1922"/>
                  <a:pt x="384" y="1922"/>
                </a:cubicBezTo>
                <a:cubicBezTo>
                  <a:pt x="366" y="1874"/>
                  <a:pt x="330" y="1836"/>
                  <a:pt x="285" y="1814"/>
                </a:cubicBezTo>
                <a:cubicBezTo>
                  <a:pt x="285" y="950"/>
                  <a:pt x="285" y="950"/>
                  <a:pt x="285" y="950"/>
                </a:cubicBezTo>
                <a:cubicBezTo>
                  <a:pt x="359" y="921"/>
                  <a:pt x="412" y="849"/>
                  <a:pt x="412" y="764"/>
                </a:cubicBezTo>
                <a:cubicBezTo>
                  <a:pt x="412" y="655"/>
                  <a:pt x="323" y="566"/>
                  <a:pt x="214" y="566"/>
                </a:cubicBezTo>
                <a:cubicBezTo>
                  <a:pt x="104" y="566"/>
                  <a:pt x="15" y="655"/>
                  <a:pt x="15" y="764"/>
                </a:cubicBezTo>
                <a:cubicBezTo>
                  <a:pt x="15" y="854"/>
                  <a:pt x="75" y="930"/>
                  <a:pt x="157" y="955"/>
                </a:cubicBezTo>
                <a:cubicBezTo>
                  <a:pt x="157" y="1799"/>
                  <a:pt x="157" y="1799"/>
                  <a:pt x="157" y="1799"/>
                </a:cubicBezTo>
                <a:cubicBezTo>
                  <a:pt x="67" y="1818"/>
                  <a:pt x="0" y="1898"/>
                  <a:pt x="0" y="1993"/>
                </a:cubicBezTo>
                <a:cubicBezTo>
                  <a:pt x="0" y="2103"/>
                  <a:pt x="89" y="2192"/>
                  <a:pt x="199" y="2192"/>
                </a:cubicBezTo>
                <a:cubicBezTo>
                  <a:pt x="289" y="2192"/>
                  <a:pt x="365" y="2132"/>
                  <a:pt x="389" y="2050"/>
                </a:cubicBezTo>
                <a:cubicBezTo>
                  <a:pt x="514" y="2050"/>
                  <a:pt x="514" y="2050"/>
                  <a:pt x="514" y="2050"/>
                </a:cubicBezTo>
                <a:cubicBezTo>
                  <a:pt x="538" y="2132"/>
                  <a:pt x="615" y="2192"/>
                  <a:pt x="704" y="2192"/>
                </a:cubicBezTo>
                <a:cubicBezTo>
                  <a:pt x="814" y="2192"/>
                  <a:pt x="903" y="2103"/>
                  <a:pt x="903" y="1993"/>
                </a:cubicBezTo>
                <a:cubicBezTo>
                  <a:pt x="903" y="1968"/>
                  <a:pt x="898" y="1944"/>
                  <a:pt x="890" y="1922"/>
                </a:cubicBezTo>
                <a:lnTo>
                  <a:pt x="1133" y="1678"/>
                </a:lnTo>
                <a:close/>
                <a:moveTo>
                  <a:pt x="1177" y="1414"/>
                </a:moveTo>
                <a:cubicBezTo>
                  <a:pt x="1216" y="1414"/>
                  <a:pt x="1247" y="1445"/>
                  <a:pt x="1247" y="1484"/>
                </a:cubicBezTo>
                <a:cubicBezTo>
                  <a:pt x="1247" y="1523"/>
                  <a:pt x="1216" y="1555"/>
                  <a:pt x="1177" y="1555"/>
                </a:cubicBezTo>
                <a:cubicBezTo>
                  <a:pt x="1138" y="1555"/>
                  <a:pt x="1106" y="1523"/>
                  <a:pt x="1106" y="1484"/>
                </a:cubicBezTo>
                <a:cubicBezTo>
                  <a:pt x="1106" y="1445"/>
                  <a:pt x="1138" y="1414"/>
                  <a:pt x="1177" y="1414"/>
                </a:cubicBezTo>
                <a:close/>
                <a:moveTo>
                  <a:pt x="199" y="2064"/>
                </a:moveTo>
                <a:cubicBezTo>
                  <a:pt x="160" y="2064"/>
                  <a:pt x="128" y="2032"/>
                  <a:pt x="128" y="1993"/>
                </a:cubicBezTo>
                <a:cubicBezTo>
                  <a:pt x="128" y="1954"/>
                  <a:pt x="160" y="1922"/>
                  <a:pt x="199" y="1922"/>
                </a:cubicBezTo>
                <a:cubicBezTo>
                  <a:pt x="238" y="1922"/>
                  <a:pt x="270" y="1954"/>
                  <a:pt x="270" y="1993"/>
                </a:cubicBezTo>
                <a:cubicBezTo>
                  <a:pt x="270" y="2032"/>
                  <a:pt x="238" y="2064"/>
                  <a:pt x="199" y="2064"/>
                </a:cubicBezTo>
                <a:close/>
                <a:moveTo>
                  <a:pt x="214" y="835"/>
                </a:moveTo>
                <a:cubicBezTo>
                  <a:pt x="175" y="835"/>
                  <a:pt x="143" y="803"/>
                  <a:pt x="143" y="764"/>
                </a:cubicBezTo>
                <a:cubicBezTo>
                  <a:pt x="143" y="725"/>
                  <a:pt x="175" y="694"/>
                  <a:pt x="214" y="694"/>
                </a:cubicBezTo>
                <a:cubicBezTo>
                  <a:pt x="253" y="694"/>
                  <a:pt x="284" y="725"/>
                  <a:pt x="284" y="764"/>
                </a:cubicBezTo>
                <a:cubicBezTo>
                  <a:pt x="284" y="803"/>
                  <a:pt x="253" y="835"/>
                  <a:pt x="214" y="835"/>
                </a:cubicBezTo>
                <a:close/>
                <a:moveTo>
                  <a:pt x="704" y="2064"/>
                </a:moveTo>
                <a:cubicBezTo>
                  <a:pt x="665" y="2064"/>
                  <a:pt x="634" y="2032"/>
                  <a:pt x="634" y="1993"/>
                </a:cubicBezTo>
                <a:cubicBezTo>
                  <a:pt x="634" y="1954"/>
                  <a:pt x="665" y="1922"/>
                  <a:pt x="704" y="1922"/>
                </a:cubicBezTo>
                <a:cubicBezTo>
                  <a:pt x="743" y="1922"/>
                  <a:pt x="775" y="1954"/>
                  <a:pt x="775" y="1993"/>
                </a:cubicBezTo>
                <a:cubicBezTo>
                  <a:pt x="775" y="2032"/>
                  <a:pt x="743" y="2064"/>
                  <a:pt x="704" y="2064"/>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solidFill>
                <a:srgbClr val="505050"/>
              </a:solidFill>
            </a:endParaRPr>
          </a:p>
        </p:txBody>
      </p:sp>
      <p:grpSp>
        <p:nvGrpSpPr>
          <p:cNvPr id="3" name="Group 2"/>
          <p:cNvGrpSpPr/>
          <p:nvPr/>
        </p:nvGrpSpPr>
        <p:grpSpPr>
          <a:xfrm>
            <a:off x="3416143" y="5150224"/>
            <a:ext cx="1430495" cy="476952"/>
            <a:chOff x="2718479" y="1405333"/>
            <a:chExt cx="1208329" cy="402878"/>
          </a:xfrm>
        </p:grpSpPr>
        <p:grpSp>
          <p:nvGrpSpPr>
            <p:cNvPr id="17" name="Group 16"/>
            <p:cNvGrpSpPr/>
            <p:nvPr/>
          </p:nvGrpSpPr>
          <p:grpSpPr bwMode="black">
            <a:xfrm>
              <a:off x="2718479" y="1405333"/>
              <a:ext cx="408356" cy="402878"/>
              <a:chOff x="2916435" y="3914152"/>
              <a:chExt cx="930763" cy="918513"/>
            </a:xfrm>
          </p:grpSpPr>
          <p:pic>
            <p:nvPicPr>
              <p:cNvPr id="18" name="Picture 17"/>
              <p:cNvPicPr>
                <a:picLocks noChangeAspect="1"/>
              </p:cNvPicPr>
              <p:nvPr/>
            </p:nvPicPr>
            <p:blipFill>
              <a:blip r:embed="rId5" cstate="screen">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a:ext>
                </a:extLst>
              </a:blip>
              <a:stretch>
                <a:fillRect/>
              </a:stretch>
            </p:blipFill>
            <p:spPr bwMode="black">
              <a:xfrm rot="2614426" flipH="1">
                <a:off x="2916435" y="4302640"/>
                <a:ext cx="394555" cy="530025"/>
              </a:xfrm>
              <a:prstGeom prst="rect">
                <a:avLst/>
              </a:prstGeom>
            </p:spPr>
          </p:pic>
          <p:sp>
            <p:nvSpPr>
              <p:cNvPr id="19" name="Freeform 61"/>
              <p:cNvSpPr>
                <a:spLocks/>
              </p:cNvSpPr>
              <p:nvPr/>
            </p:nvSpPr>
            <p:spPr bwMode="black">
              <a:xfrm rot="10800000">
                <a:off x="3279998" y="3914152"/>
                <a:ext cx="567200" cy="820335"/>
              </a:xfrm>
              <a:custGeom>
                <a:avLst/>
                <a:gdLst/>
                <a:ahLst/>
                <a:cxnLst>
                  <a:cxn ang="0">
                    <a:pos x="251" y="363"/>
                  </a:cxn>
                  <a:cxn ang="0">
                    <a:pos x="243" y="372"/>
                  </a:cxn>
                  <a:cxn ang="0">
                    <a:pos x="35" y="372"/>
                  </a:cxn>
                  <a:cxn ang="0">
                    <a:pos x="27" y="363"/>
                  </a:cxn>
                  <a:cxn ang="0">
                    <a:pos x="27" y="36"/>
                  </a:cxn>
                  <a:cxn ang="0">
                    <a:pos x="35" y="27"/>
                  </a:cxn>
                  <a:cxn ang="0">
                    <a:pos x="243" y="27"/>
                  </a:cxn>
                  <a:cxn ang="0">
                    <a:pos x="251" y="36"/>
                  </a:cxn>
                  <a:cxn ang="0">
                    <a:pos x="251" y="108"/>
                  </a:cxn>
                  <a:cxn ang="0">
                    <a:pos x="277" y="84"/>
                  </a:cxn>
                  <a:cxn ang="0">
                    <a:pos x="277" y="10"/>
                  </a:cxn>
                  <a:cxn ang="0">
                    <a:pos x="267" y="0"/>
                  </a:cxn>
                  <a:cxn ang="0">
                    <a:pos x="11" y="0"/>
                  </a:cxn>
                  <a:cxn ang="0">
                    <a:pos x="0" y="10"/>
                  </a:cxn>
                  <a:cxn ang="0">
                    <a:pos x="0" y="389"/>
                  </a:cxn>
                  <a:cxn ang="0">
                    <a:pos x="11" y="399"/>
                  </a:cxn>
                  <a:cxn ang="0">
                    <a:pos x="267" y="399"/>
                  </a:cxn>
                  <a:cxn ang="0">
                    <a:pos x="277" y="389"/>
                  </a:cxn>
                  <a:cxn ang="0">
                    <a:pos x="277" y="168"/>
                  </a:cxn>
                  <a:cxn ang="0">
                    <a:pos x="251" y="191"/>
                  </a:cxn>
                  <a:cxn ang="0">
                    <a:pos x="251" y="363"/>
                  </a:cxn>
                </a:cxnLst>
                <a:rect l="0" t="0" r="r" b="b"/>
                <a:pathLst>
                  <a:path w="277" h="399">
                    <a:moveTo>
                      <a:pt x="251" y="363"/>
                    </a:moveTo>
                    <a:cubicBezTo>
                      <a:pt x="251" y="368"/>
                      <a:pt x="247" y="372"/>
                      <a:pt x="243" y="372"/>
                    </a:cubicBezTo>
                    <a:cubicBezTo>
                      <a:pt x="35" y="372"/>
                      <a:pt x="35" y="372"/>
                      <a:pt x="35" y="372"/>
                    </a:cubicBezTo>
                    <a:cubicBezTo>
                      <a:pt x="31" y="372"/>
                      <a:pt x="27" y="368"/>
                      <a:pt x="27" y="363"/>
                    </a:cubicBezTo>
                    <a:cubicBezTo>
                      <a:pt x="27" y="36"/>
                      <a:pt x="27" y="36"/>
                      <a:pt x="27" y="36"/>
                    </a:cubicBezTo>
                    <a:cubicBezTo>
                      <a:pt x="27" y="31"/>
                      <a:pt x="31" y="27"/>
                      <a:pt x="35" y="27"/>
                    </a:cubicBezTo>
                    <a:cubicBezTo>
                      <a:pt x="243" y="27"/>
                      <a:pt x="243" y="27"/>
                      <a:pt x="243" y="27"/>
                    </a:cubicBezTo>
                    <a:cubicBezTo>
                      <a:pt x="247" y="27"/>
                      <a:pt x="251" y="31"/>
                      <a:pt x="251" y="36"/>
                    </a:cubicBezTo>
                    <a:cubicBezTo>
                      <a:pt x="251" y="108"/>
                      <a:pt x="251" y="108"/>
                      <a:pt x="251" y="108"/>
                    </a:cubicBezTo>
                    <a:cubicBezTo>
                      <a:pt x="277" y="84"/>
                      <a:pt x="277" y="84"/>
                      <a:pt x="277" y="84"/>
                    </a:cubicBezTo>
                    <a:cubicBezTo>
                      <a:pt x="277" y="10"/>
                      <a:pt x="277" y="10"/>
                      <a:pt x="277" y="10"/>
                    </a:cubicBezTo>
                    <a:cubicBezTo>
                      <a:pt x="277" y="4"/>
                      <a:pt x="273" y="0"/>
                      <a:pt x="267" y="0"/>
                    </a:cubicBezTo>
                    <a:cubicBezTo>
                      <a:pt x="11" y="0"/>
                      <a:pt x="11" y="0"/>
                      <a:pt x="11" y="0"/>
                    </a:cubicBezTo>
                    <a:cubicBezTo>
                      <a:pt x="5" y="0"/>
                      <a:pt x="0" y="4"/>
                      <a:pt x="0" y="10"/>
                    </a:cubicBezTo>
                    <a:cubicBezTo>
                      <a:pt x="0" y="389"/>
                      <a:pt x="0" y="389"/>
                      <a:pt x="0" y="389"/>
                    </a:cubicBezTo>
                    <a:cubicBezTo>
                      <a:pt x="0" y="395"/>
                      <a:pt x="5" y="399"/>
                      <a:pt x="11" y="399"/>
                    </a:cubicBezTo>
                    <a:cubicBezTo>
                      <a:pt x="267" y="399"/>
                      <a:pt x="267" y="399"/>
                      <a:pt x="267" y="399"/>
                    </a:cubicBezTo>
                    <a:cubicBezTo>
                      <a:pt x="273" y="399"/>
                      <a:pt x="277" y="395"/>
                      <a:pt x="277" y="389"/>
                    </a:cubicBezTo>
                    <a:cubicBezTo>
                      <a:pt x="277" y="168"/>
                      <a:pt x="277" y="168"/>
                      <a:pt x="277" y="168"/>
                    </a:cubicBezTo>
                    <a:cubicBezTo>
                      <a:pt x="251" y="191"/>
                      <a:pt x="251" y="191"/>
                      <a:pt x="251" y="191"/>
                    </a:cubicBezTo>
                    <a:lnTo>
                      <a:pt x="251" y="363"/>
                    </a:lnTo>
                    <a:close/>
                  </a:path>
                </a:pathLst>
              </a:custGeom>
              <a:solidFill>
                <a:srgbClr val="FFFFFF"/>
              </a:solidFill>
              <a:extLst/>
            </p:spPr>
            <p:txBody>
              <a:bodyPr vert="horz" wrap="square" lIns="91440" tIns="45720" rIns="91440" bIns="45720" numCol="1" anchor="t" anchorCtr="0" compatLnSpc="1">
                <a:prstTxWarp prst="textNoShape">
                  <a:avLst/>
                </a:prstTxWarp>
              </a:bodyPr>
              <a:lstStyle/>
              <a:p>
                <a:endParaRPr lang="en-US" sz="900" dirty="0">
                  <a:solidFill>
                    <a:srgbClr val="FFFFFF"/>
                  </a:solidFill>
                </a:endParaRPr>
              </a:p>
            </p:txBody>
          </p:sp>
        </p:grpSp>
        <p:sp>
          <p:nvSpPr>
            <p:cNvPr id="20" name="Freeform 20"/>
            <p:cNvSpPr>
              <a:spLocks noEditPoints="1"/>
            </p:cNvSpPr>
            <p:nvPr/>
          </p:nvSpPr>
          <p:spPr bwMode="black">
            <a:xfrm>
              <a:off x="3184647" y="1411891"/>
              <a:ext cx="508115" cy="353260"/>
            </a:xfrm>
            <a:custGeom>
              <a:avLst/>
              <a:gdLst/>
              <a:ahLst/>
              <a:cxnLst>
                <a:cxn ang="0">
                  <a:pos x="774" y="456"/>
                </a:cxn>
                <a:cxn ang="0">
                  <a:pos x="774" y="36"/>
                </a:cxn>
                <a:cxn ang="0">
                  <a:pos x="737" y="0"/>
                </a:cxn>
                <a:cxn ang="0">
                  <a:pos x="107" y="0"/>
                </a:cxn>
                <a:cxn ang="0">
                  <a:pos x="71" y="36"/>
                </a:cxn>
                <a:cxn ang="0">
                  <a:pos x="71" y="456"/>
                </a:cxn>
                <a:cxn ang="0">
                  <a:pos x="0" y="544"/>
                </a:cxn>
                <a:cxn ang="0">
                  <a:pos x="44" y="588"/>
                </a:cxn>
                <a:cxn ang="0">
                  <a:pos x="800" y="588"/>
                </a:cxn>
                <a:cxn ang="0">
                  <a:pos x="844" y="544"/>
                </a:cxn>
                <a:cxn ang="0">
                  <a:pos x="774" y="456"/>
                </a:cxn>
                <a:cxn ang="0">
                  <a:pos x="481" y="554"/>
                </a:cxn>
                <a:cxn ang="0">
                  <a:pos x="350" y="554"/>
                </a:cxn>
                <a:cxn ang="0">
                  <a:pos x="337" y="547"/>
                </a:cxn>
                <a:cxn ang="0">
                  <a:pos x="352" y="519"/>
                </a:cxn>
                <a:cxn ang="0">
                  <a:pos x="363" y="514"/>
                </a:cxn>
                <a:cxn ang="0">
                  <a:pos x="468" y="514"/>
                </a:cxn>
                <a:cxn ang="0">
                  <a:pos x="478" y="519"/>
                </a:cxn>
                <a:cxn ang="0">
                  <a:pos x="494" y="547"/>
                </a:cxn>
                <a:cxn ang="0">
                  <a:pos x="481" y="554"/>
                </a:cxn>
                <a:cxn ang="0">
                  <a:pos x="748" y="456"/>
                </a:cxn>
                <a:cxn ang="0">
                  <a:pos x="99" y="456"/>
                </a:cxn>
                <a:cxn ang="0">
                  <a:pos x="99" y="42"/>
                </a:cxn>
                <a:cxn ang="0">
                  <a:pos x="117" y="24"/>
                </a:cxn>
                <a:cxn ang="0">
                  <a:pos x="730" y="24"/>
                </a:cxn>
                <a:cxn ang="0">
                  <a:pos x="748" y="42"/>
                </a:cxn>
                <a:cxn ang="0">
                  <a:pos x="748" y="456"/>
                </a:cxn>
              </a:cxnLst>
              <a:rect l="0" t="0" r="r" b="b"/>
              <a:pathLst>
                <a:path w="844" h="588">
                  <a:moveTo>
                    <a:pt x="774" y="456"/>
                  </a:moveTo>
                  <a:cubicBezTo>
                    <a:pt x="774" y="36"/>
                    <a:pt x="774" y="36"/>
                    <a:pt x="774" y="36"/>
                  </a:cubicBezTo>
                  <a:cubicBezTo>
                    <a:pt x="774" y="16"/>
                    <a:pt x="757" y="0"/>
                    <a:pt x="737" y="0"/>
                  </a:cubicBezTo>
                  <a:cubicBezTo>
                    <a:pt x="107" y="0"/>
                    <a:pt x="107" y="0"/>
                    <a:pt x="107" y="0"/>
                  </a:cubicBezTo>
                  <a:cubicBezTo>
                    <a:pt x="87" y="0"/>
                    <a:pt x="71" y="16"/>
                    <a:pt x="71" y="36"/>
                  </a:cubicBezTo>
                  <a:cubicBezTo>
                    <a:pt x="71" y="456"/>
                    <a:pt x="71" y="456"/>
                    <a:pt x="71" y="456"/>
                  </a:cubicBezTo>
                  <a:cubicBezTo>
                    <a:pt x="0" y="544"/>
                    <a:pt x="0" y="544"/>
                    <a:pt x="0" y="544"/>
                  </a:cubicBezTo>
                  <a:cubicBezTo>
                    <a:pt x="0" y="568"/>
                    <a:pt x="20" y="588"/>
                    <a:pt x="44" y="588"/>
                  </a:cubicBezTo>
                  <a:cubicBezTo>
                    <a:pt x="800" y="588"/>
                    <a:pt x="800" y="588"/>
                    <a:pt x="800" y="588"/>
                  </a:cubicBezTo>
                  <a:cubicBezTo>
                    <a:pt x="824" y="588"/>
                    <a:pt x="844" y="568"/>
                    <a:pt x="844" y="544"/>
                  </a:cubicBezTo>
                  <a:lnTo>
                    <a:pt x="774" y="456"/>
                  </a:lnTo>
                  <a:close/>
                  <a:moveTo>
                    <a:pt x="481" y="554"/>
                  </a:moveTo>
                  <a:cubicBezTo>
                    <a:pt x="350" y="554"/>
                    <a:pt x="350" y="554"/>
                    <a:pt x="350" y="554"/>
                  </a:cubicBezTo>
                  <a:cubicBezTo>
                    <a:pt x="343" y="554"/>
                    <a:pt x="337" y="551"/>
                    <a:pt x="337" y="547"/>
                  </a:cubicBezTo>
                  <a:cubicBezTo>
                    <a:pt x="352" y="519"/>
                    <a:pt x="352" y="519"/>
                    <a:pt x="352" y="519"/>
                  </a:cubicBezTo>
                  <a:cubicBezTo>
                    <a:pt x="352" y="516"/>
                    <a:pt x="357" y="514"/>
                    <a:pt x="363" y="514"/>
                  </a:cubicBezTo>
                  <a:cubicBezTo>
                    <a:pt x="468" y="514"/>
                    <a:pt x="468" y="514"/>
                    <a:pt x="468" y="514"/>
                  </a:cubicBezTo>
                  <a:cubicBezTo>
                    <a:pt x="473" y="514"/>
                    <a:pt x="478" y="516"/>
                    <a:pt x="478" y="519"/>
                  </a:cubicBezTo>
                  <a:cubicBezTo>
                    <a:pt x="494" y="547"/>
                    <a:pt x="494" y="547"/>
                    <a:pt x="494" y="547"/>
                  </a:cubicBezTo>
                  <a:cubicBezTo>
                    <a:pt x="494" y="551"/>
                    <a:pt x="488" y="554"/>
                    <a:pt x="481" y="554"/>
                  </a:cubicBezTo>
                  <a:close/>
                  <a:moveTo>
                    <a:pt x="748" y="456"/>
                  </a:moveTo>
                  <a:cubicBezTo>
                    <a:pt x="99" y="456"/>
                    <a:pt x="99" y="456"/>
                    <a:pt x="99" y="456"/>
                  </a:cubicBezTo>
                  <a:cubicBezTo>
                    <a:pt x="99" y="42"/>
                    <a:pt x="99" y="42"/>
                    <a:pt x="99" y="42"/>
                  </a:cubicBezTo>
                  <a:cubicBezTo>
                    <a:pt x="99" y="32"/>
                    <a:pt x="107" y="24"/>
                    <a:pt x="117" y="24"/>
                  </a:cubicBezTo>
                  <a:cubicBezTo>
                    <a:pt x="730" y="24"/>
                    <a:pt x="730" y="24"/>
                    <a:pt x="730" y="24"/>
                  </a:cubicBezTo>
                  <a:cubicBezTo>
                    <a:pt x="740" y="24"/>
                    <a:pt x="748" y="32"/>
                    <a:pt x="748" y="42"/>
                  </a:cubicBezTo>
                  <a:lnTo>
                    <a:pt x="748" y="456"/>
                  </a:lnTo>
                  <a:close/>
                </a:path>
              </a:pathLst>
            </a:custGeom>
            <a:solidFill>
              <a:srgbClr val="FFFFFF"/>
            </a:solidFill>
            <a:extLst/>
          </p:spPr>
          <p:txBody>
            <a:bodyPr vert="horz" wrap="square" lIns="82305" tIns="41153" rIns="82305" bIns="41153" numCol="1" anchor="t" anchorCtr="0" compatLnSpc="1">
              <a:prstTxWarp prst="textNoShape">
                <a:avLst/>
              </a:prstTxWarp>
            </a:bodyPr>
            <a:lstStyle/>
            <a:p>
              <a:endParaRPr lang="en-US" sz="900" dirty="0">
                <a:solidFill>
                  <a:srgbClr val="FFFFFF"/>
                </a:solidFill>
              </a:endParaRPr>
            </a:p>
          </p:txBody>
        </p:sp>
        <p:pic>
          <p:nvPicPr>
            <p:cNvPr id="21" name="Picture 20"/>
            <p:cNvPicPr>
              <a:picLocks noChangeAspect="1"/>
            </p:cNvPicPr>
            <p:nvPr/>
          </p:nvPicPr>
          <p:blipFill>
            <a:blip r:embed="rId7" cstate="screen">
              <a:extLst>
                <a:ext uri="{BEBA8EAE-BF5A-486C-A8C5-ECC9F3942E4B}">
                  <a14:imgProps xmlns:a14="http://schemas.microsoft.com/office/drawing/2010/main">
                    <a14:imgLayer r:embed="rId8">
                      <a14:imgEffect>
                        <a14:brightnessContrast bright="100000"/>
                      </a14:imgEffect>
                    </a14:imgLayer>
                  </a14:imgProps>
                </a:ext>
                <a:ext uri="{28A0092B-C50C-407E-A947-70E740481C1C}">
                  <a14:useLocalDpi xmlns:a14="http://schemas.microsoft.com/office/drawing/2010/main"/>
                </a:ext>
              </a:extLst>
            </a:blip>
            <a:stretch>
              <a:fillRect/>
            </a:stretch>
          </p:blipFill>
          <p:spPr bwMode="black">
            <a:xfrm>
              <a:off x="3742893" y="1411890"/>
              <a:ext cx="183915" cy="353259"/>
            </a:xfrm>
            <a:prstGeom prst="rect">
              <a:avLst/>
            </a:prstGeom>
          </p:spPr>
        </p:pic>
      </p:grpSp>
    </p:spTree>
    <p:extLst>
      <p:ext uri="{BB962C8B-B14F-4D97-AF65-F5344CB8AC3E}">
        <p14:creationId xmlns:p14="http://schemas.microsoft.com/office/powerpoint/2010/main" val="251817325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500"/>
                                        <p:tgtEl>
                                          <p:spTgt spid="7"/>
                                        </p:tgtEl>
                                      </p:cBhvr>
                                    </p:animEffect>
                                  </p:childTnLst>
                                </p:cTn>
                              </p:par>
                              <p:par>
                                <p:cTn id="15" presetID="10" presetClass="entr" presetSubtype="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par>
                                <p:cTn id="29" presetID="10" presetClass="entr" presetSubtype="0" fill="hold"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childTnLst>
                          </p:cTn>
                        </p:par>
                        <p:par>
                          <p:cTn id="32" fill="hold">
                            <p:stCondLst>
                              <p:cond delay="2000"/>
                            </p:stCondLst>
                            <p:childTnLst>
                              <p:par>
                                <p:cTn id="33" presetID="10" presetClass="entr" presetSubtype="0"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500"/>
                                        <p:tgtEl>
                                          <p:spTgt spid="10"/>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500"/>
                                        <p:tgtEl>
                                          <p:spTgt spid="15"/>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2" grpId="0" animBg="1"/>
      <p:bldP spid="15" grpId="0" animBg="1"/>
      <p:bldP spid="1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12436475" cy="6994525"/>
          </a:xfrm>
          <a:prstGeom prst="rect">
            <a:avLst/>
          </a:prstGeom>
        </p:spPr>
      </p:pic>
      <p:sp>
        <p:nvSpPr>
          <p:cNvPr id="3" name="Title 12"/>
          <p:cNvSpPr txBox="1">
            <a:spLocks/>
          </p:cNvSpPr>
          <p:nvPr/>
        </p:nvSpPr>
        <p:spPr>
          <a:xfrm>
            <a:off x="-102" y="3419716"/>
            <a:ext cx="4465637" cy="1828800"/>
          </a:xfrm>
          <a:prstGeom prst="rect">
            <a:avLst/>
          </a:prstGeom>
          <a:solidFill>
            <a:schemeClr val="bg1">
              <a:alpha val="92000"/>
            </a:schemeClr>
          </a:solidFill>
          <a:ln>
            <a:noFill/>
          </a:ln>
        </p:spPr>
        <p:txBody>
          <a:bodyPr vert="horz" lIns="182880" tIns="137160" rIns="91440" bIns="45720" rtlCol="0" anchor="t" anchorCtr="0">
            <a:normAutofit/>
          </a:bodyPr>
          <a:lstStyle>
            <a:lvl1pPr eaLnBrk="1" hangingPunct="1">
              <a:defRPr sz="2400" baseline="0">
                <a:solidFill>
                  <a:schemeClr val="tx1">
                    <a:alpha val="87000"/>
                  </a:schemeClr>
                </a:solidFill>
                <a:latin typeface="+mn-lt"/>
                <a:cs typeface="Segoe UI Light"/>
              </a:defRPr>
            </a:lvl1pPr>
          </a:lstStyle>
          <a:p>
            <a:r>
              <a:rPr lang="en-US" b="1" dirty="0" smtClean="0">
                <a:solidFill>
                  <a:srgbClr val="FFFFFF">
                    <a:lumMod val="50000"/>
                    <a:alpha val="87000"/>
                  </a:srgbClr>
                </a:solidFill>
                <a:latin typeface="Segoe UI Light"/>
              </a:rPr>
              <a:t>How can I </a:t>
            </a:r>
            <a:r>
              <a:rPr lang="en-US" dirty="0" smtClean="0">
                <a:solidFill>
                  <a:srgbClr val="FFFFFF">
                    <a:lumMod val="50000"/>
                    <a:alpha val="87000"/>
                  </a:srgbClr>
                </a:solidFill>
                <a:latin typeface="Segoe UI Light"/>
              </a:rPr>
              <a:t>naturally</a:t>
            </a:r>
            <a:r>
              <a:rPr lang="en-US" b="1" dirty="0" smtClean="0">
                <a:solidFill>
                  <a:srgbClr val="FFFFFF">
                    <a:lumMod val="50000"/>
                    <a:alpha val="87000"/>
                  </a:srgbClr>
                </a:solidFill>
                <a:latin typeface="Segoe UI Light"/>
              </a:rPr>
              <a:t> implement social computing </a:t>
            </a:r>
            <a:r>
              <a:rPr lang="en-US" dirty="0" smtClean="0">
                <a:solidFill>
                  <a:srgbClr val="FFFFFF">
                    <a:lumMod val="50000"/>
                    <a:alpha val="87000"/>
                  </a:srgbClr>
                </a:solidFill>
                <a:latin typeface="Segoe UI Light"/>
              </a:rPr>
              <a:t>in my organization?</a:t>
            </a:r>
            <a:endParaRPr lang="en-US" dirty="0">
              <a:solidFill>
                <a:srgbClr val="FFFFFF">
                  <a:lumMod val="50000"/>
                  <a:alpha val="87000"/>
                </a:srgbClr>
              </a:solidFill>
              <a:latin typeface="Segoe UI Light"/>
            </a:endParaRPr>
          </a:p>
        </p:txBody>
      </p:sp>
      <p:sp>
        <p:nvSpPr>
          <p:cNvPr id="4" name="Rectangle 3"/>
          <p:cNvSpPr/>
          <p:nvPr/>
        </p:nvSpPr>
        <p:spPr bwMode="auto">
          <a:xfrm>
            <a:off x="0" y="1363662"/>
            <a:ext cx="2865437" cy="2056054"/>
          </a:xfrm>
          <a:prstGeom prst="rect">
            <a:avLst/>
          </a:prstGeom>
          <a:solidFill>
            <a:schemeClr val="tx2">
              <a:lumMod val="75000"/>
              <a:lumOff val="25000"/>
              <a:alpha val="92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 rIns="91440" bIns="45720"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200" dirty="0" smtClean="0">
                <a:gradFill>
                  <a:gsLst>
                    <a:gs pos="0">
                      <a:srgbClr val="FFFFFF"/>
                    </a:gs>
                    <a:gs pos="100000">
                      <a:srgbClr val="FFFFFF"/>
                    </a:gs>
                  </a:gsLst>
                  <a:lin ang="5400000" scaled="0"/>
                </a:gradFill>
                <a:latin typeface="Segoe UI Light"/>
                <a:ea typeface="Segoe UI" pitchFamily="34" charset="0"/>
                <a:cs typeface="Segoe UI" pitchFamily="34" charset="0"/>
              </a:rPr>
              <a:t>Defining a Maturity Model</a:t>
            </a:r>
            <a:endParaRPr lang="en-US" sz="3200"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Tree>
    <p:extLst>
      <p:ext uri="{BB962C8B-B14F-4D97-AF65-F5344CB8AC3E}">
        <p14:creationId xmlns:p14="http://schemas.microsoft.com/office/powerpoint/2010/main" val="1464326827"/>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Social Maturity Model</a:t>
            </a:r>
            <a:endParaRPr lang="en-US" dirty="0"/>
          </a:p>
        </p:txBody>
      </p:sp>
      <p:pic>
        <p:nvPicPr>
          <p:cNvPr id="7" name="Picture 3"/>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4879195" y="1409700"/>
            <a:ext cx="6905633" cy="49750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0" y="6449760"/>
            <a:ext cx="7181850" cy="517065"/>
          </a:xfrm>
          <a:prstGeom prst="rect">
            <a:avLst/>
          </a:prstGeom>
          <a:noFill/>
        </p:spPr>
        <p:txBody>
          <a:bodyPr wrap="square" lIns="182880" tIns="146304" rIns="182880" bIns="146304" rtlCol="0">
            <a:spAutoFit/>
          </a:bodyPr>
          <a:lstStyle/>
          <a:p>
            <a:pPr>
              <a:lnSpc>
                <a:spcPct val="90000"/>
              </a:lnSpc>
              <a:spcAft>
                <a:spcPts val="600"/>
              </a:spcAft>
            </a:pPr>
            <a:r>
              <a:rPr lang="en-US" sz="1600" dirty="0" smtClean="0">
                <a:gradFill>
                  <a:gsLst>
                    <a:gs pos="2917">
                      <a:srgbClr val="505050"/>
                    </a:gs>
                    <a:gs pos="30000">
                      <a:srgbClr val="505050"/>
                    </a:gs>
                  </a:gsLst>
                  <a:lin ang="5400000" scaled="0"/>
                </a:gradFill>
                <a:latin typeface="Segoe UI Light"/>
              </a:rPr>
              <a:t>*Gartner - Published</a:t>
            </a:r>
            <a:r>
              <a:rPr lang="en-US" sz="1600" dirty="0">
                <a:gradFill>
                  <a:gsLst>
                    <a:gs pos="2917">
                      <a:srgbClr val="505050"/>
                    </a:gs>
                    <a:gs pos="30000">
                      <a:srgbClr val="505050"/>
                    </a:gs>
                  </a:gsLst>
                  <a:lin ang="5400000" scaled="0"/>
                </a:gradFill>
                <a:latin typeface="Segoe UI Light"/>
              </a:rPr>
              <a:t>: 14 June </a:t>
            </a:r>
            <a:r>
              <a:rPr lang="en-US" sz="1600" dirty="0" smtClean="0">
                <a:gradFill>
                  <a:gsLst>
                    <a:gs pos="2917">
                      <a:srgbClr val="505050"/>
                    </a:gs>
                    <a:gs pos="30000">
                      <a:srgbClr val="505050"/>
                    </a:gs>
                  </a:gsLst>
                  <a:lin ang="5400000" scaled="0"/>
                </a:gradFill>
                <a:latin typeface="Segoe UI Light"/>
              </a:rPr>
              <a:t>2011 By: Jeffrey Mann</a:t>
            </a:r>
          </a:p>
        </p:txBody>
      </p:sp>
      <p:sp>
        <p:nvSpPr>
          <p:cNvPr id="9" name="Rectangle 8"/>
          <p:cNvSpPr/>
          <p:nvPr/>
        </p:nvSpPr>
        <p:spPr bwMode="auto">
          <a:xfrm>
            <a:off x="514350" y="1439861"/>
            <a:ext cx="4027487" cy="2889867"/>
          </a:xfrm>
          <a:prstGeom prst="rect">
            <a:avLst/>
          </a:prstGeom>
          <a:solidFill>
            <a:schemeClr val="tx2">
              <a:lumMod val="75000"/>
              <a:lumOff val="25000"/>
              <a:alpha val="92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 rIns="91440" bIns="45720"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600" b="1" dirty="0">
                <a:gradFill>
                  <a:gsLst>
                    <a:gs pos="0">
                      <a:srgbClr val="FFFFFF"/>
                    </a:gs>
                    <a:gs pos="100000">
                      <a:srgbClr val="FFFFFF"/>
                    </a:gs>
                  </a:gsLst>
                  <a:lin ang="5400000" scaled="0"/>
                </a:gradFill>
                <a:latin typeface="Segoe UI Light"/>
                <a:ea typeface="Segoe UI" pitchFamily="34" charset="0"/>
                <a:cs typeface="Segoe UI" pitchFamily="34" charset="0"/>
              </a:rPr>
              <a:t>Maturity </a:t>
            </a:r>
            <a:r>
              <a:rPr lang="en-US" sz="3600" b="1" dirty="0" smtClean="0">
                <a:gradFill>
                  <a:gsLst>
                    <a:gs pos="0">
                      <a:srgbClr val="FFFFFF"/>
                    </a:gs>
                    <a:gs pos="100000">
                      <a:srgbClr val="FFFFFF"/>
                    </a:gs>
                  </a:gsLst>
                  <a:lin ang="5400000" scaled="0"/>
                </a:gradFill>
                <a:latin typeface="Segoe UI Light"/>
                <a:ea typeface="Segoe UI" pitchFamily="34" charset="0"/>
                <a:cs typeface="Segoe UI" pitchFamily="34" charset="0"/>
              </a:rPr>
              <a:t>Model* </a:t>
            </a:r>
            <a:r>
              <a:rPr lang="en-US" sz="3600" dirty="0" smtClean="0">
                <a:gradFill>
                  <a:gsLst>
                    <a:gs pos="0">
                      <a:srgbClr val="FFFFFF"/>
                    </a:gs>
                    <a:gs pos="100000">
                      <a:srgbClr val="FFFFFF"/>
                    </a:gs>
                  </a:gsLst>
                  <a:lin ang="5400000" scaled="0"/>
                </a:gradFill>
                <a:latin typeface="Segoe UI Light"/>
                <a:ea typeface="Segoe UI" pitchFamily="34" charset="0"/>
                <a:cs typeface="Segoe UI" pitchFamily="34" charset="0"/>
              </a:rPr>
              <a:t/>
            </a:r>
            <a:br>
              <a:rPr lang="en-US" sz="3600" dirty="0" smtClean="0">
                <a:gradFill>
                  <a:gsLst>
                    <a:gs pos="0">
                      <a:srgbClr val="FFFFFF"/>
                    </a:gs>
                    <a:gs pos="100000">
                      <a:srgbClr val="FFFFFF"/>
                    </a:gs>
                  </a:gsLst>
                  <a:lin ang="5400000" scaled="0"/>
                </a:gradFill>
                <a:latin typeface="Segoe UI Light"/>
                <a:ea typeface="Segoe UI" pitchFamily="34" charset="0"/>
                <a:cs typeface="Segoe UI" pitchFamily="34" charset="0"/>
              </a:rPr>
            </a:br>
            <a:r>
              <a:rPr lang="en-US" sz="3600" dirty="0" smtClean="0">
                <a:gradFill>
                  <a:gsLst>
                    <a:gs pos="0">
                      <a:srgbClr val="FFFFFF"/>
                    </a:gs>
                    <a:gs pos="100000">
                      <a:srgbClr val="FFFFFF"/>
                    </a:gs>
                  </a:gsLst>
                  <a:lin ang="5400000" scaled="0"/>
                </a:gradFill>
                <a:latin typeface="Segoe UI Light"/>
                <a:ea typeface="Segoe UI" pitchFamily="34" charset="0"/>
                <a:cs typeface="Segoe UI" pitchFamily="34" charset="0"/>
              </a:rPr>
              <a:t>for </a:t>
            </a:r>
            <a:r>
              <a:rPr lang="en-US" sz="3600" b="1" dirty="0">
                <a:gradFill>
                  <a:gsLst>
                    <a:gs pos="0">
                      <a:srgbClr val="FFFFFF"/>
                    </a:gs>
                    <a:gs pos="100000">
                      <a:srgbClr val="FFFFFF"/>
                    </a:gs>
                  </a:gsLst>
                  <a:lin ang="5400000" scaled="0"/>
                </a:gradFill>
                <a:latin typeface="Segoe UI Light"/>
                <a:ea typeface="Segoe UI" pitchFamily="34" charset="0"/>
                <a:cs typeface="Segoe UI" pitchFamily="34" charset="0"/>
              </a:rPr>
              <a:t>Enterprise</a:t>
            </a:r>
            <a:r>
              <a:rPr lang="en-US" sz="3600" dirty="0">
                <a:gradFill>
                  <a:gsLst>
                    <a:gs pos="0">
                      <a:srgbClr val="FFFFFF"/>
                    </a:gs>
                    <a:gs pos="100000">
                      <a:srgbClr val="FFFFFF"/>
                    </a:gs>
                  </a:gsLst>
                  <a:lin ang="5400000" scaled="0"/>
                </a:gradFill>
                <a:latin typeface="Segoe UI Light"/>
                <a:ea typeface="Segoe UI" pitchFamily="34" charset="0"/>
                <a:cs typeface="Segoe UI" pitchFamily="34" charset="0"/>
              </a:rPr>
              <a:t> </a:t>
            </a:r>
            <a:r>
              <a:rPr lang="en-US" sz="3600" b="1" dirty="0" smtClean="0">
                <a:gradFill>
                  <a:gsLst>
                    <a:gs pos="0">
                      <a:srgbClr val="FFFFFF"/>
                    </a:gs>
                    <a:gs pos="100000">
                      <a:srgbClr val="FFFFFF"/>
                    </a:gs>
                  </a:gsLst>
                  <a:lin ang="5400000" scaled="0"/>
                </a:gradFill>
                <a:latin typeface="Segoe UI Light"/>
                <a:ea typeface="Segoe UI" pitchFamily="34" charset="0"/>
                <a:cs typeface="Segoe UI" pitchFamily="34" charset="0"/>
              </a:rPr>
              <a:t>Collaboration</a:t>
            </a:r>
            <a:r>
              <a:rPr lang="en-US" sz="3600" dirty="0" smtClean="0">
                <a:gradFill>
                  <a:gsLst>
                    <a:gs pos="0">
                      <a:srgbClr val="FFFFFF"/>
                    </a:gs>
                    <a:gs pos="100000">
                      <a:srgbClr val="FFFFFF"/>
                    </a:gs>
                  </a:gsLst>
                  <a:lin ang="5400000" scaled="0"/>
                </a:gradFill>
                <a:latin typeface="Segoe UI Light"/>
                <a:ea typeface="Segoe UI" pitchFamily="34" charset="0"/>
                <a:cs typeface="Segoe UI" pitchFamily="34" charset="0"/>
              </a:rPr>
              <a:t> and </a:t>
            </a:r>
            <a:br>
              <a:rPr lang="en-US" sz="3600" dirty="0" smtClean="0">
                <a:gradFill>
                  <a:gsLst>
                    <a:gs pos="0">
                      <a:srgbClr val="FFFFFF"/>
                    </a:gs>
                    <a:gs pos="100000">
                      <a:srgbClr val="FFFFFF"/>
                    </a:gs>
                  </a:gsLst>
                  <a:lin ang="5400000" scaled="0"/>
                </a:gradFill>
                <a:latin typeface="Segoe UI Light"/>
                <a:ea typeface="Segoe UI" pitchFamily="34" charset="0"/>
                <a:cs typeface="Segoe UI" pitchFamily="34" charset="0"/>
              </a:rPr>
            </a:br>
            <a:r>
              <a:rPr lang="en-US" sz="3600" b="1" dirty="0" smtClean="0">
                <a:gradFill>
                  <a:gsLst>
                    <a:gs pos="0">
                      <a:srgbClr val="FFFFFF"/>
                    </a:gs>
                    <a:gs pos="100000">
                      <a:srgbClr val="FFFFFF"/>
                    </a:gs>
                  </a:gsLst>
                  <a:lin ang="5400000" scaled="0"/>
                </a:gradFill>
                <a:latin typeface="Segoe UI Light"/>
                <a:ea typeface="Segoe UI" pitchFamily="34" charset="0"/>
                <a:cs typeface="Segoe UI" pitchFamily="34" charset="0"/>
              </a:rPr>
              <a:t>Social</a:t>
            </a:r>
            <a:r>
              <a:rPr lang="en-US" sz="3600" dirty="0" smtClean="0">
                <a:gradFill>
                  <a:gsLst>
                    <a:gs pos="0">
                      <a:srgbClr val="FFFFFF"/>
                    </a:gs>
                    <a:gs pos="100000">
                      <a:srgbClr val="FFFFFF"/>
                    </a:gs>
                  </a:gsLst>
                  <a:lin ang="5400000" scaled="0"/>
                </a:gradFill>
                <a:latin typeface="Segoe UI Light"/>
                <a:ea typeface="Segoe UI" pitchFamily="34" charset="0"/>
                <a:cs typeface="Segoe UI" pitchFamily="34" charset="0"/>
              </a:rPr>
              <a:t> </a:t>
            </a:r>
            <a:r>
              <a:rPr lang="en-US" sz="3600" b="1" dirty="0">
                <a:gradFill>
                  <a:gsLst>
                    <a:gs pos="0">
                      <a:srgbClr val="FFFFFF"/>
                    </a:gs>
                    <a:gs pos="100000">
                      <a:srgbClr val="FFFFFF"/>
                    </a:gs>
                  </a:gsLst>
                  <a:lin ang="5400000" scaled="0"/>
                </a:gradFill>
                <a:latin typeface="Segoe UI Light"/>
                <a:ea typeface="Segoe UI" pitchFamily="34" charset="0"/>
                <a:cs typeface="Segoe UI" pitchFamily="34" charset="0"/>
              </a:rPr>
              <a:t>Software</a:t>
            </a:r>
          </a:p>
        </p:txBody>
      </p:sp>
    </p:spTree>
    <p:extLst>
      <p:ext uri="{BB962C8B-B14F-4D97-AF65-F5344CB8AC3E}">
        <p14:creationId xmlns:p14="http://schemas.microsoft.com/office/powerpoint/2010/main" val="1718415880"/>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bwMode="auto">
          <a:xfrm>
            <a:off x="655638" y="2125663"/>
            <a:ext cx="2697480" cy="2744787"/>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800" b="1" dirty="0" smtClean="0">
                <a:gradFill>
                  <a:gsLst>
                    <a:gs pos="0">
                      <a:srgbClr val="FFFFFF"/>
                    </a:gs>
                    <a:gs pos="100000">
                      <a:srgbClr val="FFFFFF"/>
                    </a:gs>
                  </a:gsLst>
                  <a:lin ang="5400000" scaled="0"/>
                </a:gradFill>
                <a:latin typeface="Segoe UI Light"/>
                <a:ea typeface="Segoe UI" pitchFamily="34" charset="0"/>
                <a:cs typeface="Segoe UI" pitchFamily="34" charset="0"/>
              </a:rPr>
              <a:t>Understand position </a:t>
            </a:r>
            <a:r>
              <a:rPr lang="en-US" sz="2800" dirty="0" smtClean="0">
                <a:gradFill>
                  <a:gsLst>
                    <a:gs pos="0">
                      <a:srgbClr val="FFFFFF"/>
                    </a:gs>
                    <a:gs pos="100000">
                      <a:srgbClr val="FFFFFF"/>
                    </a:gs>
                  </a:gsLst>
                  <a:lin ang="5400000" scaled="0"/>
                </a:gradFill>
                <a:latin typeface="Segoe UI Light"/>
                <a:ea typeface="Segoe UI" pitchFamily="34" charset="0"/>
                <a:cs typeface="Segoe UI" pitchFamily="34" charset="0"/>
              </a:rPr>
              <a:t>in the maturity model</a:t>
            </a:r>
            <a:endParaRPr lang="en-US" sz="2800"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27" name="Rectangle 26"/>
          <p:cNvSpPr/>
          <p:nvPr/>
        </p:nvSpPr>
        <p:spPr bwMode="auto">
          <a:xfrm>
            <a:off x="3398595" y="2125663"/>
            <a:ext cx="2697480" cy="2744787"/>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800" b="1" dirty="0">
                <a:gradFill>
                  <a:gsLst>
                    <a:gs pos="0">
                      <a:srgbClr val="FFFFFF"/>
                    </a:gs>
                    <a:gs pos="100000">
                      <a:srgbClr val="FFFFFF"/>
                    </a:gs>
                  </a:gsLst>
                  <a:lin ang="5400000" scaled="0"/>
                </a:gradFill>
                <a:latin typeface="Segoe UI Light"/>
                <a:ea typeface="Segoe UI" pitchFamily="34" charset="0"/>
                <a:cs typeface="Segoe UI" pitchFamily="34" charset="0"/>
              </a:rPr>
              <a:t>Define</a:t>
            </a:r>
            <a:r>
              <a:rPr lang="en-US" sz="2800" dirty="0">
                <a:gradFill>
                  <a:gsLst>
                    <a:gs pos="0">
                      <a:srgbClr val="FFFFFF"/>
                    </a:gs>
                    <a:gs pos="100000">
                      <a:srgbClr val="FFFFFF"/>
                    </a:gs>
                  </a:gsLst>
                  <a:lin ang="5400000" scaled="0"/>
                </a:gradFill>
                <a:latin typeface="Segoe UI Light"/>
                <a:ea typeface="Segoe UI" pitchFamily="34" charset="0"/>
                <a:cs typeface="Segoe UI" pitchFamily="34" charset="0"/>
              </a:rPr>
              <a:t> social computing </a:t>
            </a:r>
            <a:r>
              <a:rPr lang="en-US" sz="2800" b="1" dirty="0" smtClean="0">
                <a:gradFill>
                  <a:gsLst>
                    <a:gs pos="0">
                      <a:srgbClr val="FFFFFF"/>
                    </a:gs>
                    <a:gs pos="100000">
                      <a:srgbClr val="FFFFFF"/>
                    </a:gs>
                  </a:gsLst>
                  <a:lin ang="5400000" scaled="0"/>
                </a:gradFill>
                <a:latin typeface="Segoe UI Light"/>
                <a:ea typeface="Segoe UI" pitchFamily="34" charset="0"/>
                <a:cs typeface="Segoe UI" pitchFamily="34" charset="0"/>
              </a:rPr>
              <a:t>goal, gap </a:t>
            </a:r>
            <a:r>
              <a:rPr lang="en-US" sz="2800" dirty="0" smtClean="0">
                <a:gradFill>
                  <a:gsLst>
                    <a:gs pos="0">
                      <a:srgbClr val="FFFFFF"/>
                    </a:gs>
                    <a:gs pos="100000">
                      <a:srgbClr val="FFFFFF"/>
                    </a:gs>
                  </a:gsLst>
                  <a:lin ang="5400000" scaled="0"/>
                </a:gradFill>
                <a:latin typeface="Segoe UI Light"/>
                <a:ea typeface="Segoe UI" pitchFamily="34" charset="0"/>
                <a:cs typeface="Segoe UI" pitchFamily="34" charset="0"/>
              </a:rPr>
              <a:t>and</a:t>
            </a:r>
            <a:r>
              <a:rPr lang="en-US" sz="2800" b="1" dirty="0" smtClean="0">
                <a:gradFill>
                  <a:gsLst>
                    <a:gs pos="0">
                      <a:srgbClr val="FFFFFF"/>
                    </a:gs>
                    <a:gs pos="100000">
                      <a:srgbClr val="FFFFFF"/>
                    </a:gs>
                  </a:gsLst>
                  <a:lin ang="5400000" scaled="0"/>
                </a:gradFill>
                <a:latin typeface="Segoe UI Light"/>
                <a:ea typeface="Segoe UI" pitchFamily="34" charset="0"/>
                <a:cs typeface="Segoe UI" pitchFamily="34" charset="0"/>
              </a:rPr>
              <a:t> roadmap</a:t>
            </a:r>
            <a:endParaRPr lang="en-US" sz="2800" b="1"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31" name="Rectangle 30"/>
          <p:cNvSpPr/>
          <p:nvPr/>
        </p:nvSpPr>
        <p:spPr bwMode="auto">
          <a:xfrm>
            <a:off x="6141552" y="2125663"/>
            <a:ext cx="2697480" cy="2744787"/>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800" b="1" dirty="0" smtClean="0">
                <a:gradFill>
                  <a:gsLst>
                    <a:gs pos="0">
                      <a:srgbClr val="FFFFFF"/>
                    </a:gs>
                    <a:gs pos="100000">
                      <a:srgbClr val="FFFFFF"/>
                    </a:gs>
                  </a:gsLst>
                  <a:lin ang="5400000" scaled="0"/>
                </a:gradFill>
                <a:latin typeface="Segoe UI Light"/>
                <a:ea typeface="Segoe UI" pitchFamily="34" charset="0"/>
                <a:cs typeface="Segoe UI" pitchFamily="34" charset="0"/>
              </a:rPr>
              <a:t>Understand</a:t>
            </a:r>
            <a:r>
              <a:rPr lang="en-US" sz="2800" dirty="0" smtClean="0">
                <a:gradFill>
                  <a:gsLst>
                    <a:gs pos="0">
                      <a:srgbClr val="FFFFFF"/>
                    </a:gs>
                    <a:gs pos="100000">
                      <a:srgbClr val="FFFFFF"/>
                    </a:gs>
                  </a:gsLst>
                  <a:lin ang="5400000" scaled="0"/>
                </a:gradFill>
                <a:latin typeface="Segoe UI Light"/>
                <a:ea typeface="Segoe UI" pitchFamily="34" charset="0"/>
                <a:cs typeface="Segoe UI" pitchFamily="34" charset="0"/>
              </a:rPr>
              <a:t> available </a:t>
            </a:r>
            <a:r>
              <a:rPr lang="en-US" sz="2800" b="1" dirty="0" smtClean="0">
                <a:gradFill>
                  <a:gsLst>
                    <a:gs pos="0">
                      <a:srgbClr val="FFFFFF"/>
                    </a:gs>
                    <a:gs pos="100000">
                      <a:srgbClr val="FFFFFF"/>
                    </a:gs>
                  </a:gsLst>
                  <a:lin ang="5400000" scaled="0"/>
                </a:gradFill>
                <a:latin typeface="Segoe UI Light"/>
                <a:ea typeface="Segoe UI" pitchFamily="34" charset="0"/>
                <a:cs typeface="Segoe UI" pitchFamily="34" charset="0"/>
              </a:rPr>
              <a:t>solutions</a:t>
            </a:r>
            <a:r>
              <a:rPr lang="en-US" sz="2800" dirty="0" smtClean="0">
                <a:gradFill>
                  <a:gsLst>
                    <a:gs pos="0">
                      <a:srgbClr val="FFFFFF"/>
                    </a:gs>
                    <a:gs pos="100000">
                      <a:srgbClr val="FFFFFF"/>
                    </a:gs>
                  </a:gsLst>
                  <a:lin ang="5400000" scaled="0"/>
                </a:gradFill>
                <a:latin typeface="Segoe UI Light"/>
                <a:ea typeface="Segoe UI" pitchFamily="34" charset="0"/>
                <a:cs typeface="Segoe UI" pitchFamily="34" charset="0"/>
              </a:rPr>
              <a:t> (technical)</a:t>
            </a:r>
            <a:endParaRPr lang="en-US" sz="2800"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3" name="Title 2"/>
          <p:cNvSpPr>
            <a:spLocks noGrp="1"/>
          </p:cNvSpPr>
          <p:nvPr>
            <p:ph type="title"/>
          </p:nvPr>
        </p:nvSpPr>
        <p:spPr/>
        <p:txBody>
          <a:bodyPr/>
          <a:lstStyle/>
          <a:p>
            <a:r>
              <a:rPr lang="en-US" dirty="0" smtClean="0"/>
              <a:t>Solution</a:t>
            </a:r>
            <a:endParaRPr lang="en-US" dirty="0"/>
          </a:p>
        </p:txBody>
      </p:sp>
      <p:sp>
        <p:nvSpPr>
          <p:cNvPr id="29" name="Rectangle 28"/>
          <p:cNvSpPr/>
          <p:nvPr/>
        </p:nvSpPr>
        <p:spPr bwMode="auto">
          <a:xfrm>
            <a:off x="8884509" y="2125663"/>
            <a:ext cx="2743200" cy="27447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800" b="1" dirty="0" smtClean="0">
                <a:gradFill>
                  <a:gsLst>
                    <a:gs pos="0">
                      <a:srgbClr val="FFFFFF"/>
                    </a:gs>
                    <a:gs pos="100000">
                      <a:srgbClr val="FFFFFF"/>
                    </a:gs>
                  </a:gsLst>
                  <a:lin ang="5400000" scaled="0"/>
                </a:gradFill>
                <a:latin typeface="Segoe UI Light"/>
                <a:ea typeface="Segoe UI" pitchFamily="34" charset="0"/>
                <a:cs typeface="Segoe UI" pitchFamily="34" charset="0"/>
              </a:rPr>
              <a:t>Adopt</a:t>
            </a:r>
            <a:r>
              <a:rPr lang="en-US" sz="2800" dirty="0" smtClean="0">
                <a:gradFill>
                  <a:gsLst>
                    <a:gs pos="0">
                      <a:srgbClr val="FFFFFF"/>
                    </a:gs>
                    <a:gs pos="100000">
                      <a:srgbClr val="FFFFFF"/>
                    </a:gs>
                  </a:gsLst>
                  <a:lin ang="5400000" scaled="0"/>
                </a:gradFill>
                <a:latin typeface="Segoe UI Light"/>
                <a:ea typeface="Segoe UI" pitchFamily="34" charset="0"/>
                <a:cs typeface="Segoe UI" pitchFamily="34" charset="0"/>
              </a:rPr>
              <a:t> </a:t>
            </a:r>
            <a:r>
              <a:rPr lang="en-US" sz="2800" b="1" dirty="0" smtClean="0">
                <a:gradFill>
                  <a:gsLst>
                    <a:gs pos="0">
                      <a:srgbClr val="FFFFFF"/>
                    </a:gs>
                    <a:gs pos="100000">
                      <a:srgbClr val="FFFFFF"/>
                    </a:gs>
                  </a:gsLst>
                  <a:lin ang="5400000" scaled="0"/>
                </a:gradFill>
                <a:latin typeface="Segoe UI Light"/>
                <a:ea typeface="Segoe UI" pitchFamily="34" charset="0"/>
                <a:cs typeface="Segoe UI" pitchFamily="34" charset="0"/>
              </a:rPr>
              <a:t>solution</a:t>
            </a:r>
            <a:r>
              <a:rPr lang="en-US" sz="2800" dirty="0" smtClean="0">
                <a:gradFill>
                  <a:gsLst>
                    <a:gs pos="0">
                      <a:srgbClr val="FFFFFF"/>
                    </a:gs>
                    <a:gs pos="100000">
                      <a:srgbClr val="FFFFFF"/>
                    </a:gs>
                  </a:gsLst>
                  <a:lin ang="5400000" scaled="0"/>
                </a:gradFill>
                <a:latin typeface="Segoe UI Light"/>
                <a:ea typeface="Segoe UI" pitchFamily="34" charset="0"/>
                <a:cs typeface="Segoe UI" pitchFamily="34" charset="0"/>
              </a:rPr>
              <a:t> and work with organization</a:t>
            </a:r>
            <a:endParaRPr lang="en-US" sz="2800"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pic>
        <p:nvPicPr>
          <p:cNvPr id="11" name="Picture 5" descr="\\MAGNUM\Projects\Microsoft\Cloud Power FY12\Design\ICONS_PNG\Increase.png"/>
          <p:cNvPicPr>
            <a:picLocks noChangeAspect="1" noChangeArrowheads="1"/>
          </p:cNvPicPr>
          <p:nvPr/>
        </p:nvPicPr>
        <p:blipFill>
          <a:blip r:embed="rId3" cstate="screen">
            <a:lum bright="100000"/>
            <a:extLst>
              <a:ext uri="{28A0092B-C50C-407E-A947-70E740481C1C}">
                <a14:useLocalDpi xmlns:a14="http://schemas.microsoft.com/office/drawing/2010/main"/>
              </a:ext>
            </a:extLst>
          </a:blip>
          <a:srcRect/>
          <a:stretch>
            <a:fillRect/>
          </a:stretch>
        </p:blipFill>
        <p:spPr bwMode="auto">
          <a:xfrm>
            <a:off x="10313988" y="3463919"/>
            <a:ext cx="1512411" cy="1512411"/>
          </a:xfrm>
          <a:prstGeom prst="rect">
            <a:avLst/>
          </a:prstGeom>
          <a:noFill/>
        </p:spPr>
      </p:pic>
      <p:grpSp>
        <p:nvGrpSpPr>
          <p:cNvPr id="12" name="Group 11"/>
          <p:cNvGrpSpPr/>
          <p:nvPr/>
        </p:nvGrpSpPr>
        <p:grpSpPr>
          <a:xfrm>
            <a:off x="2400300" y="3944455"/>
            <a:ext cx="789305" cy="792480"/>
            <a:chOff x="8953818" y="5181600"/>
            <a:chExt cx="792162" cy="792480"/>
          </a:xfrm>
          <a:solidFill>
            <a:schemeClr val="bg1"/>
          </a:solidFill>
        </p:grpSpPr>
        <p:sp>
          <p:nvSpPr>
            <p:cNvPr id="13" name="Rectangle 12"/>
            <p:cNvSpPr/>
            <p:nvPr/>
          </p:nvSpPr>
          <p:spPr bwMode="auto">
            <a:xfrm>
              <a:off x="9616440" y="5181600"/>
              <a:ext cx="129540" cy="792480"/>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4" name="Rectangle 13"/>
            <p:cNvSpPr/>
            <p:nvPr/>
          </p:nvSpPr>
          <p:spPr bwMode="auto">
            <a:xfrm>
              <a:off x="9450784" y="5581650"/>
              <a:ext cx="129540" cy="392430"/>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5" name="Rectangle 14"/>
            <p:cNvSpPr/>
            <p:nvPr/>
          </p:nvSpPr>
          <p:spPr bwMode="auto">
            <a:xfrm>
              <a:off x="9285129" y="5783263"/>
              <a:ext cx="129540" cy="190817"/>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6" name="Rectangle 15"/>
            <p:cNvSpPr/>
            <p:nvPr/>
          </p:nvSpPr>
          <p:spPr bwMode="auto">
            <a:xfrm>
              <a:off x="9119473" y="5822950"/>
              <a:ext cx="129540" cy="151130"/>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7" name="Rectangle 16"/>
            <p:cNvSpPr/>
            <p:nvPr/>
          </p:nvSpPr>
          <p:spPr bwMode="auto">
            <a:xfrm>
              <a:off x="8953818" y="5857875"/>
              <a:ext cx="129540" cy="116205"/>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pic>
        <p:nvPicPr>
          <p:cNvPr id="20" name="Picture 4" descr="\\MAGNUM\Projects\Microsoft\Cloud Power FY12\Design\Icons\PNGs\IT_guy.png"/>
          <p:cNvPicPr>
            <a:picLocks noChangeAspect="1" noChangeArrowheads="1"/>
          </p:cNvPicPr>
          <p:nvPr/>
        </p:nvPicPr>
        <p:blipFill>
          <a:blip r:embed="rId4" cstate="screen">
            <a:lum bright="100000"/>
            <a:extLst>
              <a:ext uri="{28A0092B-C50C-407E-A947-70E740481C1C}">
                <a14:useLocalDpi xmlns:a14="http://schemas.microsoft.com/office/drawing/2010/main"/>
              </a:ext>
            </a:extLst>
          </a:blip>
          <a:stretch>
            <a:fillRect/>
          </a:stretch>
        </p:blipFill>
        <p:spPr bwMode="auto">
          <a:xfrm>
            <a:off x="7734300" y="3822701"/>
            <a:ext cx="1046162" cy="1046162"/>
          </a:xfrm>
          <a:prstGeom prst="rect">
            <a:avLst/>
          </a:prstGeom>
          <a:noFill/>
        </p:spPr>
      </p:pic>
      <p:pic>
        <p:nvPicPr>
          <p:cNvPr id="21" name="Picture 7" descr="\\MAGNUM\Projects\Microsoft\Cloud Power FY12\Design\ICONS_PNG\Within_Your_Reach.png"/>
          <p:cNvPicPr>
            <a:picLocks noChangeAspect="1" noChangeArrowheads="1"/>
          </p:cNvPicPr>
          <p:nvPr/>
        </p:nvPicPr>
        <p:blipFill>
          <a:blip r:embed="rId5" cstate="screen">
            <a:lum bright="100000"/>
            <a:extLst>
              <a:ext uri="{28A0092B-C50C-407E-A947-70E740481C1C}">
                <a14:useLocalDpi xmlns:a14="http://schemas.microsoft.com/office/drawing/2010/main"/>
              </a:ext>
            </a:extLst>
          </a:blip>
          <a:srcRect/>
          <a:stretch>
            <a:fillRect/>
          </a:stretch>
        </p:blipFill>
        <p:spPr bwMode="auto">
          <a:xfrm>
            <a:off x="5010150" y="3803649"/>
            <a:ext cx="1065214" cy="1065214"/>
          </a:xfrm>
          <a:prstGeom prst="rect">
            <a:avLst/>
          </a:prstGeom>
          <a:noFill/>
        </p:spPr>
      </p:pic>
    </p:spTree>
    <p:extLst>
      <p:ext uri="{BB962C8B-B14F-4D97-AF65-F5344CB8AC3E}">
        <p14:creationId xmlns:p14="http://schemas.microsoft.com/office/powerpoint/2010/main" val="51915164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par>
                                <p:cTn id="8" presetID="10" presetClass="entr" presetSubtype="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fade">
                                      <p:cBhvr>
                                        <p:cTn id="14" dur="500"/>
                                        <p:tgtEl>
                                          <p:spTgt spid="27"/>
                                        </p:tgtEl>
                                      </p:cBhvr>
                                    </p:animEffect>
                                  </p:childTnLst>
                                </p:cTn>
                              </p:par>
                              <p:par>
                                <p:cTn id="15" presetID="10" presetClass="entr" presetSubtype="0"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500"/>
                                        <p:tgtEl>
                                          <p:spTgt spid="21"/>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fade">
                                      <p:cBhvr>
                                        <p:cTn id="21" dur="500"/>
                                        <p:tgtEl>
                                          <p:spTgt spid="31"/>
                                        </p:tgtEl>
                                      </p:cBhvr>
                                    </p:animEffect>
                                  </p:childTnLst>
                                </p:cTn>
                              </p:par>
                              <p:par>
                                <p:cTn id="22" presetID="10" presetClass="entr" presetSubtype="0" fill="hold" nodeType="with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fade">
                                      <p:cBhvr>
                                        <p:cTn id="28" dur="500"/>
                                        <p:tgtEl>
                                          <p:spTgt spid="29"/>
                                        </p:tgtEl>
                                      </p:cBhvr>
                                    </p:animEffect>
                                  </p:childTnLst>
                                </p:cTn>
                              </p:par>
                              <p:par>
                                <p:cTn id="29" presetID="10" presetClass="entr" presetSubtype="0"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31" grpId="0" animBg="1"/>
      <p:bldP spid="2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flipH="1">
            <a:off x="-1" y="-1"/>
            <a:ext cx="12436475" cy="6995517"/>
          </a:xfrm>
          <a:prstGeom prst="rect">
            <a:avLst/>
          </a:prstGeom>
        </p:spPr>
      </p:pic>
      <p:sp>
        <p:nvSpPr>
          <p:cNvPr id="3" name="Title 12"/>
          <p:cNvSpPr txBox="1">
            <a:spLocks/>
          </p:cNvSpPr>
          <p:nvPr/>
        </p:nvSpPr>
        <p:spPr>
          <a:xfrm>
            <a:off x="-102" y="3419716"/>
            <a:ext cx="4465637" cy="1828800"/>
          </a:xfrm>
          <a:prstGeom prst="rect">
            <a:avLst/>
          </a:prstGeom>
          <a:solidFill>
            <a:schemeClr val="bg1">
              <a:alpha val="92000"/>
            </a:schemeClr>
          </a:solidFill>
          <a:ln>
            <a:noFill/>
          </a:ln>
        </p:spPr>
        <p:txBody>
          <a:bodyPr vert="horz" lIns="182880" tIns="137160" rIns="91440" bIns="45720" rtlCol="0" anchor="t" anchorCtr="0">
            <a:normAutofit/>
          </a:bodyPr>
          <a:lstStyle>
            <a:lvl1pPr eaLnBrk="1" hangingPunct="1">
              <a:defRPr sz="2400" baseline="0">
                <a:solidFill>
                  <a:schemeClr val="tx1">
                    <a:alpha val="87000"/>
                  </a:schemeClr>
                </a:solidFill>
                <a:latin typeface="+mn-lt"/>
                <a:cs typeface="Segoe UI Light"/>
              </a:defRPr>
            </a:lvl1pPr>
          </a:lstStyle>
          <a:p>
            <a:r>
              <a:rPr lang="en-US" dirty="0" smtClean="0">
                <a:solidFill>
                  <a:srgbClr val="FFFFFF">
                    <a:lumMod val="50000"/>
                    <a:alpha val="87000"/>
                  </a:srgbClr>
                </a:solidFill>
                <a:latin typeface="Segoe UI Light"/>
              </a:rPr>
              <a:t>What scenarios should I start with? </a:t>
            </a:r>
          </a:p>
          <a:p>
            <a:r>
              <a:rPr lang="en-US" b="1" dirty="0" smtClean="0">
                <a:solidFill>
                  <a:srgbClr val="FFFFFF">
                    <a:lumMod val="50000"/>
                    <a:alpha val="87000"/>
                  </a:srgbClr>
                </a:solidFill>
                <a:latin typeface="Segoe UI Light"/>
              </a:rPr>
              <a:t>What are the next steps?</a:t>
            </a:r>
          </a:p>
          <a:p>
            <a:r>
              <a:rPr lang="en-US" dirty="0" smtClean="0">
                <a:solidFill>
                  <a:srgbClr val="FFFFFF">
                    <a:lumMod val="50000"/>
                    <a:alpha val="87000"/>
                  </a:srgbClr>
                </a:solidFill>
                <a:latin typeface="Segoe UI Light"/>
              </a:rPr>
              <a:t>From “as is” to “to be”</a:t>
            </a:r>
            <a:endParaRPr lang="en-US" dirty="0">
              <a:solidFill>
                <a:srgbClr val="FFFFFF">
                  <a:lumMod val="50000"/>
                  <a:alpha val="87000"/>
                </a:srgbClr>
              </a:solidFill>
              <a:latin typeface="Segoe UI Light"/>
            </a:endParaRPr>
          </a:p>
        </p:txBody>
      </p:sp>
      <p:sp>
        <p:nvSpPr>
          <p:cNvPr id="4" name="Rectangle 3"/>
          <p:cNvSpPr/>
          <p:nvPr/>
        </p:nvSpPr>
        <p:spPr bwMode="auto">
          <a:xfrm>
            <a:off x="0" y="1363662"/>
            <a:ext cx="2865437" cy="2056054"/>
          </a:xfrm>
          <a:prstGeom prst="rect">
            <a:avLst/>
          </a:prstGeom>
          <a:solidFill>
            <a:schemeClr val="tx2">
              <a:lumMod val="75000"/>
              <a:lumOff val="25000"/>
              <a:alpha val="92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 rIns="91440" bIns="45720"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200" dirty="0" smtClean="0">
                <a:gradFill>
                  <a:gsLst>
                    <a:gs pos="0">
                      <a:srgbClr val="FFFFFF"/>
                    </a:gs>
                    <a:gs pos="100000">
                      <a:srgbClr val="FFFFFF"/>
                    </a:gs>
                  </a:gsLst>
                  <a:lin ang="5400000" scaled="0"/>
                </a:gradFill>
                <a:latin typeface="Segoe UI Light"/>
                <a:ea typeface="Segoe UI" pitchFamily="34" charset="0"/>
                <a:cs typeface="Segoe UI" pitchFamily="34" charset="0"/>
              </a:rPr>
              <a:t>How to move along the maturity model</a:t>
            </a:r>
            <a:endParaRPr lang="en-US" sz="3200"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Tree>
    <p:extLst>
      <p:ext uri="{BB962C8B-B14F-4D97-AF65-F5344CB8AC3E}">
        <p14:creationId xmlns:p14="http://schemas.microsoft.com/office/powerpoint/2010/main" val="1750277977"/>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3027363" y="1475164"/>
            <a:ext cx="6402889" cy="46128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smtClean="0"/>
              <a:t>Level 1 – Reactive </a:t>
            </a:r>
            <a:endParaRPr lang="en-US" dirty="0"/>
          </a:p>
        </p:txBody>
      </p:sp>
      <p:pic>
        <p:nvPicPr>
          <p:cNvPr id="5" name="Picture 3"/>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r="79446"/>
          <a:stretch/>
        </p:blipFill>
        <p:spPr bwMode="auto">
          <a:xfrm>
            <a:off x="3027363" y="1475164"/>
            <a:ext cx="1316037" cy="46128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Freeform 8"/>
          <p:cNvSpPr>
            <a:spLocks noEditPoints="1"/>
          </p:cNvSpPr>
          <p:nvPr/>
        </p:nvSpPr>
        <p:spPr bwMode="black">
          <a:xfrm>
            <a:off x="3250999" y="6106115"/>
            <a:ext cx="815499" cy="812210"/>
          </a:xfrm>
          <a:custGeom>
            <a:avLst/>
            <a:gdLst>
              <a:gd name="T0" fmla="*/ 68 w 150"/>
              <a:gd name="T1" fmla="*/ 61 h 149"/>
              <a:gd name="T2" fmla="*/ 46 w 150"/>
              <a:gd name="T3" fmla="*/ 84 h 149"/>
              <a:gd name="T4" fmla="*/ 46 w 150"/>
              <a:gd name="T5" fmla="*/ 65 h 149"/>
              <a:gd name="T6" fmla="*/ 75 w 150"/>
              <a:gd name="T7" fmla="*/ 34 h 149"/>
              <a:gd name="T8" fmla="*/ 104 w 150"/>
              <a:gd name="T9" fmla="*/ 65 h 149"/>
              <a:gd name="T10" fmla="*/ 104 w 150"/>
              <a:gd name="T11" fmla="*/ 84 h 149"/>
              <a:gd name="T12" fmla="*/ 82 w 150"/>
              <a:gd name="T13" fmla="*/ 61 h 149"/>
              <a:gd name="T14" fmla="*/ 82 w 150"/>
              <a:gd name="T15" fmla="*/ 113 h 149"/>
              <a:gd name="T16" fmla="*/ 68 w 150"/>
              <a:gd name="T17" fmla="*/ 113 h 149"/>
              <a:gd name="T18" fmla="*/ 68 w 150"/>
              <a:gd name="T19" fmla="*/ 61 h 149"/>
              <a:gd name="T20" fmla="*/ 10 w 150"/>
              <a:gd name="T21" fmla="*/ 75 h 149"/>
              <a:gd name="T22" fmla="*/ 75 w 150"/>
              <a:gd name="T23" fmla="*/ 9 h 149"/>
              <a:gd name="T24" fmla="*/ 140 w 150"/>
              <a:gd name="T25" fmla="*/ 75 h 149"/>
              <a:gd name="T26" fmla="*/ 75 w 150"/>
              <a:gd name="T27" fmla="*/ 140 h 149"/>
              <a:gd name="T28" fmla="*/ 10 w 150"/>
              <a:gd name="T29" fmla="*/ 75 h 149"/>
              <a:gd name="T30" fmla="*/ 0 w 150"/>
              <a:gd name="T31" fmla="*/ 75 h 149"/>
              <a:gd name="T32" fmla="*/ 75 w 150"/>
              <a:gd name="T33" fmla="*/ 149 h 149"/>
              <a:gd name="T34" fmla="*/ 150 w 150"/>
              <a:gd name="T35" fmla="*/ 75 h 149"/>
              <a:gd name="T36" fmla="*/ 75 w 150"/>
              <a:gd name="T37" fmla="*/ 0 h 149"/>
              <a:gd name="T38" fmla="*/ 0 w 150"/>
              <a:gd name="T39" fmla="*/ 75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0" h="149">
                <a:moveTo>
                  <a:pt x="68" y="61"/>
                </a:moveTo>
                <a:cubicBezTo>
                  <a:pt x="46" y="84"/>
                  <a:pt x="46" y="84"/>
                  <a:pt x="46" y="84"/>
                </a:cubicBezTo>
                <a:cubicBezTo>
                  <a:pt x="46" y="65"/>
                  <a:pt x="46" y="65"/>
                  <a:pt x="46" y="65"/>
                </a:cubicBezTo>
                <a:cubicBezTo>
                  <a:pt x="75" y="34"/>
                  <a:pt x="75" y="34"/>
                  <a:pt x="75" y="34"/>
                </a:cubicBezTo>
                <a:cubicBezTo>
                  <a:pt x="104" y="65"/>
                  <a:pt x="104" y="65"/>
                  <a:pt x="104" y="65"/>
                </a:cubicBezTo>
                <a:cubicBezTo>
                  <a:pt x="104" y="84"/>
                  <a:pt x="104" y="84"/>
                  <a:pt x="104" y="84"/>
                </a:cubicBezTo>
                <a:cubicBezTo>
                  <a:pt x="82" y="61"/>
                  <a:pt x="82" y="61"/>
                  <a:pt x="82" y="61"/>
                </a:cubicBezTo>
                <a:cubicBezTo>
                  <a:pt x="82" y="113"/>
                  <a:pt x="82" y="113"/>
                  <a:pt x="82" y="113"/>
                </a:cubicBezTo>
                <a:cubicBezTo>
                  <a:pt x="68" y="113"/>
                  <a:pt x="68" y="113"/>
                  <a:pt x="68" y="113"/>
                </a:cubicBezTo>
                <a:lnTo>
                  <a:pt x="68" y="61"/>
                </a:lnTo>
                <a:close/>
                <a:moveTo>
                  <a:pt x="10" y="75"/>
                </a:moveTo>
                <a:cubicBezTo>
                  <a:pt x="10" y="39"/>
                  <a:pt x="39" y="9"/>
                  <a:pt x="75" y="9"/>
                </a:cubicBezTo>
                <a:cubicBezTo>
                  <a:pt x="111" y="9"/>
                  <a:pt x="140" y="39"/>
                  <a:pt x="140" y="75"/>
                </a:cubicBezTo>
                <a:cubicBezTo>
                  <a:pt x="140" y="111"/>
                  <a:pt x="111" y="140"/>
                  <a:pt x="75" y="140"/>
                </a:cubicBezTo>
                <a:cubicBezTo>
                  <a:pt x="39" y="140"/>
                  <a:pt x="10" y="111"/>
                  <a:pt x="10" y="75"/>
                </a:cubicBezTo>
                <a:moveTo>
                  <a:pt x="0" y="75"/>
                </a:moveTo>
                <a:cubicBezTo>
                  <a:pt x="0" y="116"/>
                  <a:pt x="34" y="149"/>
                  <a:pt x="75" y="149"/>
                </a:cubicBezTo>
                <a:cubicBezTo>
                  <a:pt x="116" y="149"/>
                  <a:pt x="150" y="116"/>
                  <a:pt x="150" y="75"/>
                </a:cubicBezTo>
                <a:cubicBezTo>
                  <a:pt x="150" y="33"/>
                  <a:pt x="116" y="0"/>
                  <a:pt x="75" y="0"/>
                </a:cubicBezTo>
                <a:cubicBezTo>
                  <a:pt x="34" y="0"/>
                  <a:pt x="0" y="33"/>
                  <a:pt x="0" y="75"/>
                </a:cubicBezTo>
              </a:path>
            </a:pathLst>
          </a:custGeom>
          <a:solidFill>
            <a:schemeClr val="bg1">
              <a:lumMod val="50000"/>
            </a:schemeClr>
          </a:solidFill>
          <a:ln>
            <a:noFill/>
          </a:ln>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0" name="TextBox 9"/>
          <p:cNvSpPr txBox="1"/>
          <p:nvPr/>
        </p:nvSpPr>
        <p:spPr>
          <a:xfrm>
            <a:off x="0" y="6492240"/>
            <a:ext cx="3268980" cy="440890"/>
          </a:xfrm>
          <a:prstGeom prst="rect">
            <a:avLst/>
          </a:prstGeom>
          <a:noFill/>
        </p:spPr>
        <p:txBody>
          <a:bodyPr wrap="square" lIns="182880" tIns="146304" rIns="182880" bIns="146304" rtlCol="0">
            <a:spAutoFit/>
          </a:bodyPr>
          <a:lstStyle/>
          <a:p>
            <a:pPr>
              <a:lnSpc>
                <a:spcPct val="90000"/>
              </a:lnSpc>
              <a:spcAft>
                <a:spcPts val="600"/>
              </a:spcAft>
            </a:pPr>
            <a:r>
              <a:rPr lang="en-US" sz="1050" dirty="0" smtClean="0">
                <a:gradFill>
                  <a:gsLst>
                    <a:gs pos="2917">
                      <a:srgbClr val="505050"/>
                    </a:gs>
                    <a:gs pos="30000">
                      <a:srgbClr val="505050"/>
                    </a:gs>
                  </a:gsLst>
                  <a:lin ang="5400000" scaled="0"/>
                </a:gradFill>
                <a:latin typeface="Segoe UI Light"/>
              </a:rPr>
              <a:t>*Gartner - Published</a:t>
            </a:r>
            <a:r>
              <a:rPr lang="en-US" sz="1050" dirty="0">
                <a:gradFill>
                  <a:gsLst>
                    <a:gs pos="2917">
                      <a:srgbClr val="505050"/>
                    </a:gs>
                    <a:gs pos="30000">
                      <a:srgbClr val="505050"/>
                    </a:gs>
                  </a:gsLst>
                  <a:lin ang="5400000" scaled="0"/>
                </a:gradFill>
                <a:latin typeface="Segoe UI Light"/>
              </a:rPr>
              <a:t>: 14 June </a:t>
            </a:r>
            <a:r>
              <a:rPr lang="en-US" sz="1050" dirty="0" smtClean="0">
                <a:gradFill>
                  <a:gsLst>
                    <a:gs pos="2917">
                      <a:srgbClr val="505050"/>
                    </a:gs>
                    <a:gs pos="30000">
                      <a:srgbClr val="505050"/>
                    </a:gs>
                  </a:gsLst>
                  <a:lin ang="5400000" scaled="0"/>
                </a:gradFill>
                <a:latin typeface="Segoe UI Light"/>
              </a:rPr>
              <a:t>2011 By: Jeffrey Mann</a:t>
            </a:r>
          </a:p>
        </p:txBody>
      </p:sp>
    </p:spTree>
    <p:extLst>
      <p:ext uri="{BB962C8B-B14F-4D97-AF65-F5344CB8AC3E}">
        <p14:creationId xmlns:p14="http://schemas.microsoft.com/office/powerpoint/2010/main" val="319124282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250" fill="hold"/>
                                        <p:tgtEl>
                                          <p:spTgt spid="8"/>
                                        </p:tgtEl>
                                        <p:attrNameLst>
                                          <p:attrName>ppt_x</p:attrName>
                                        </p:attrNameLst>
                                      </p:cBhvr>
                                      <p:tavLst>
                                        <p:tav tm="0">
                                          <p:val>
                                            <p:strVal val="#ppt_x"/>
                                          </p:val>
                                        </p:tav>
                                        <p:tav tm="100000">
                                          <p:val>
                                            <p:strVal val="#ppt_x"/>
                                          </p:val>
                                        </p:tav>
                                      </p:tavLst>
                                    </p:anim>
                                    <p:anim calcmode="lin" valueType="num">
                                      <p:cBhvr additive="base">
                                        <p:cTn id="8" dur="25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9" presetClass="emph" presetSubtype="0" nodeType="afterEffect">
                                  <p:stCondLst>
                                    <p:cond delay="0"/>
                                  </p:stCondLst>
                                  <p:childTnLst>
                                    <p:set>
                                      <p:cBhvr rctx="PPT">
                                        <p:cTn id="11" dur="indefinite"/>
                                        <p:tgtEl>
                                          <p:spTgt spid="9"/>
                                        </p:tgtEl>
                                        <p:attrNameLst>
                                          <p:attrName>style.opacity</p:attrName>
                                        </p:attrNameLst>
                                      </p:cBhvr>
                                      <p:to>
                                        <p:strVal val="0.25"/>
                                      </p:to>
                                    </p:set>
                                    <p:animEffect filter="image" prLst="opacity: 0.25">
                                      <p:cBhvr rctx="IE">
                                        <p:cTn id="12" dur="indefinite"/>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32"/>
          <p:cNvSpPr txBox="1">
            <a:spLocks/>
          </p:cNvSpPr>
          <p:nvPr/>
        </p:nvSpPr>
        <p:spPr>
          <a:xfrm>
            <a:off x="0" y="1211262"/>
            <a:ext cx="1828800" cy="1828800"/>
          </a:xfrm>
          <a:prstGeom prst="rect">
            <a:avLst/>
          </a:prstGeom>
          <a:solidFill>
            <a:schemeClr val="tx2">
              <a:lumMod val="75000"/>
              <a:lumOff val="25000"/>
            </a:schemeClr>
          </a:solidFill>
        </p:spPr>
        <p:txBody>
          <a:bodyPr vert="horz" wrap="square" lIns="182880" tIns="137160" rIns="91440" bIns="45720" rtlCol="0" anchor="t">
            <a:norm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2800">
                <a:solidFill>
                  <a:srgbClr val="FFFFFF"/>
                </a:solidFill>
                <a:cs typeface="Segoe UI Light" panose="020B0502040204020203" pitchFamily="34" charset="0"/>
              </a:rPr>
              <a:t>Level 1 “Reactive”</a:t>
            </a:r>
          </a:p>
        </p:txBody>
      </p:sp>
      <p:grpSp>
        <p:nvGrpSpPr>
          <p:cNvPr id="2" name="Group 1"/>
          <p:cNvGrpSpPr/>
          <p:nvPr/>
        </p:nvGrpSpPr>
        <p:grpSpPr>
          <a:xfrm>
            <a:off x="2103437" y="1211263"/>
            <a:ext cx="4807485" cy="4846320"/>
            <a:chOff x="2103437" y="1211263"/>
            <a:chExt cx="4807485" cy="4846320"/>
          </a:xfrm>
        </p:grpSpPr>
        <p:sp>
          <p:nvSpPr>
            <p:cNvPr id="24" name="Rectangle 23"/>
            <p:cNvSpPr/>
            <p:nvPr/>
          </p:nvSpPr>
          <p:spPr bwMode="auto">
            <a:xfrm>
              <a:off x="2103437" y="1223455"/>
              <a:ext cx="4807485" cy="4834128"/>
            </a:xfrm>
            <a:prstGeom prst="rect">
              <a:avLst/>
            </a:prstGeom>
            <a:solidFill>
              <a:schemeClr val="tx2">
                <a:lumMod val="25000"/>
                <a:lumOff val="75000"/>
                <a:alpha val="13000"/>
              </a:schemeClr>
            </a:solidFill>
            <a:ln w="10795" cap="flat" cmpd="sng" algn="ctr">
              <a:noFill/>
              <a:prstDash val="solid"/>
            </a:ln>
            <a:effectLst/>
          </p:spPr>
          <p:txBody>
            <a:bodyPr lIns="182880" tIns="640080" rIns="182880" bIns="91440" rtlCol="0" anchor="t"/>
            <a:lstStyle/>
            <a:p>
              <a:pPr defTabSz="914363">
                <a:spcBef>
                  <a:spcPts val="1200"/>
                </a:spcBef>
                <a:buSzPct val="90000"/>
                <a:defRPr/>
              </a:pPr>
              <a:r>
                <a:rPr lang="en-US" sz="2350" b="1" kern="0" dirty="0">
                  <a:solidFill>
                    <a:srgbClr val="FFFFFF">
                      <a:lumMod val="50000"/>
                    </a:srgbClr>
                  </a:solidFill>
                  <a:latin typeface="Segoe UI Light"/>
                </a:rPr>
                <a:t>No social computing capabilities </a:t>
              </a:r>
              <a:r>
                <a:rPr lang="en-US" sz="2350" kern="0" dirty="0">
                  <a:solidFill>
                    <a:srgbClr val="FFFFFF">
                      <a:lumMod val="50000"/>
                    </a:srgbClr>
                  </a:solidFill>
                  <a:latin typeface="Segoe UI Light"/>
                </a:rPr>
                <a:t>or effort, organizational or </a:t>
              </a:r>
              <a:r>
                <a:rPr lang="en-US" sz="2350" kern="0" dirty="0" smtClean="0">
                  <a:solidFill>
                    <a:srgbClr val="FFFFFF">
                      <a:lumMod val="50000"/>
                    </a:srgbClr>
                  </a:solidFill>
                  <a:latin typeface="Segoe UI Light"/>
                </a:rPr>
                <a:t>technical</a:t>
              </a:r>
            </a:p>
            <a:p>
              <a:pPr defTabSz="914363">
                <a:spcBef>
                  <a:spcPts val="1200"/>
                </a:spcBef>
                <a:buSzPct val="90000"/>
                <a:defRPr/>
              </a:pPr>
              <a:r>
                <a:rPr lang="en-US" sz="2350" b="1" dirty="0">
                  <a:solidFill>
                    <a:srgbClr val="FFFFFF">
                      <a:lumMod val="50000"/>
                    </a:srgbClr>
                  </a:solidFill>
                  <a:latin typeface="Segoe UI Light"/>
                </a:rPr>
                <a:t>No organizational EULA </a:t>
              </a:r>
              <a:r>
                <a:rPr lang="en-US" sz="2350" dirty="0">
                  <a:solidFill>
                    <a:srgbClr val="FFFFFF">
                      <a:lumMod val="50000"/>
                    </a:srgbClr>
                  </a:solidFill>
                  <a:latin typeface="Segoe UI Light"/>
                </a:rPr>
                <a:t>or policies, leads to departments acquire separate platforms</a:t>
              </a:r>
            </a:p>
            <a:p>
              <a:pPr defTabSz="914363">
                <a:spcBef>
                  <a:spcPts val="1200"/>
                </a:spcBef>
                <a:buSzPct val="90000"/>
                <a:defRPr/>
              </a:pPr>
              <a:r>
                <a:rPr lang="en-US" sz="2350" b="1" dirty="0">
                  <a:solidFill>
                    <a:srgbClr val="FFFFFF">
                      <a:lumMod val="50000"/>
                    </a:srgbClr>
                  </a:solidFill>
                  <a:latin typeface="Segoe UI Light"/>
                </a:rPr>
                <a:t>Up to </a:t>
              </a:r>
              <a:r>
                <a:rPr lang="en-US" sz="2350" b="1" dirty="0" smtClean="0">
                  <a:solidFill>
                    <a:srgbClr val="FFFFFF">
                      <a:lumMod val="50000"/>
                    </a:srgbClr>
                  </a:solidFill>
                  <a:latin typeface="Segoe UI Light"/>
                </a:rPr>
                <a:t>individuals/teams </a:t>
              </a:r>
              <a:r>
                <a:rPr lang="en-US" sz="2350" dirty="0">
                  <a:solidFill>
                    <a:srgbClr val="FFFFFF">
                      <a:lumMod val="50000"/>
                    </a:srgbClr>
                  </a:solidFill>
                  <a:latin typeface="Segoe UI Light"/>
                </a:rPr>
                <a:t>to figure out how to work </a:t>
              </a:r>
              <a:r>
                <a:rPr lang="en-US" sz="2350" dirty="0" smtClean="0">
                  <a:solidFill>
                    <a:srgbClr val="FFFFFF">
                      <a:lumMod val="50000"/>
                    </a:srgbClr>
                  </a:solidFill>
                  <a:latin typeface="Segoe UI Light"/>
                </a:rPr>
                <a:t>together</a:t>
              </a:r>
            </a:p>
            <a:p>
              <a:pPr defTabSz="914363">
                <a:spcBef>
                  <a:spcPts val="1200"/>
                </a:spcBef>
                <a:buSzPct val="90000"/>
                <a:defRPr/>
              </a:pPr>
              <a:r>
                <a:rPr lang="en-US" sz="2350" b="1" kern="0" dirty="0">
                  <a:solidFill>
                    <a:srgbClr val="FFFFFF">
                      <a:lumMod val="50000"/>
                    </a:srgbClr>
                  </a:solidFill>
                  <a:latin typeface="Segoe UI Light"/>
                </a:rPr>
                <a:t>Risk</a:t>
              </a:r>
              <a:r>
                <a:rPr lang="en-US" sz="2350" kern="0" dirty="0">
                  <a:solidFill>
                    <a:srgbClr val="FFFFFF">
                      <a:lumMod val="50000"/>
                    </a:srgbClr>
                  </a:solidFill>
                  <a:latin typeface="Segoe UI Light"/>
                </a:rPr>
                <a:t> confidential/organizational </a:t>
              </a:r>
              <a:r>
                <a:rPr lang="en-US" sz="2350" b="1" kern="0" dirty="0">
                  <a:solidFill>
                    <a:srgbClr val="FFFFFF">
                      <a:lumMod val="50000"/>
                    </a:srgbClr>
                  </a:solidFill>
                  <a:latin typeface="Segoe UI Light"/>
                </a:rPr>
                <a:t>IP</a:t>
              </a:r>
              <a:r>
                <a:rPr lang="en-US" sz="2350" kern="0" dirty="0">
                  <a:solidFill>
                    <a:srgbClr val="FFFFFF">
                      <a:lumMod val="50000"/>
                    </a:srgbClr>
                  </a:solidFill>
                  <a:latin typeface="Segoe UI Light"/>
                </a:rPr>
                <a:t> exposure and misuse</a:t>
              </a:r>
            </a:p>
          </p:txBody>
        </p:sp>
        <p:sp>
          <p:nvSpPr>
            <p:cNvPr id="25" name="Rectangle 24"/>
            <p:cNvSpPr/>
            <p:nvPr/>
          </p:nvSpPr>
          <p:spPr bwMode="auto">
            <a:xfrm>
              <a:off x="2103437" y="1211263"/>
              <a:ext cx="4807485" cy="548640"/>
            </a:xfrm>
            <a:prstGeom prst="rect">
              <a:avLst/>
            </a:prstGeom>
            <a:solidFill>
              <a:srgbClr val="0072C6"/>
            </a:solidFill>
            <a:ln w="9525" cap="flat" cmpd="sng" algn="ctr">
              <a:noFill/>
              <a:prstDash val="solid"/>
              <a:headEnd type="none" w="med" len="med"/>
              <a:tailEnd type="none" w="med" len="med"/>
            </a:ln>
            <a:effectLst/>
          </p:spPr>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spcBef>
                  <a:spcPct val="0"/>
                </a:spcBef>
                <a:spcAft>
                  <a:spcPct val="0"/>
                </a:spcAft>
                <a:defRPr/>
              </a:pPr>
              <a:r>
                <a:rPr lang="en-US" sz="2800" dirty="0">
                  <a:gradFill>
                    <a:gsLst>
                      <a:gs pos="0">
                        <a:srgbClr val="FFFFFF"/>
                      </a:gs>
                      <a:gs pos="100000">
                        <a:srgbClr val="FFFFFF"/>
                      </a:gs>
                    </a:gsLst>
                    <a:lin ang="5400000" scaled="0"/>
                  </a:gradFill>
                  <a:latin typeface="Segoe UI Light"/>
                </a:rPr>
                <a:t>Challenges</a:t>
              </a:r>
            </a:p>
          </p:txBody>
        </p:sp>
      </p:grpSp>
      <p:grpSp>
        <p:nvGrpSpPr>
          <p:cNvPr id="3" name="Group 2"/>
          <p:cNvGrpSpPr/>
          <p:nvPr/>
        </p:nvGrpSpPr>
        <p:grpSpPr>
          <a:xfrm>
            <a:off x="7142664" y="1211263"/>
            <a:ext cx="4817107" cy="4846320"/>
            <a:chOff x="7142664" y="1211263"/>
            <a:chExt cx="4817107" cy="4846320"/>
          </a:xfrm>
        </p:grpSpPr>
        <p:sp>
          <p:nvSpPr>
            <p:cNvPr id="19" name="Rectangle 18"/>
            <p:cNvSpPr/>
            <p:nvPr/>
          </p:nvSpPr>
          <p:spPr bwMode="auto">
            <a:xfrm>
              <a:off x="7142664" y="1223455"/>
              <a:ext cx="4807485" cy="4834128"/>
            </a:xfrm>
            <a:prstGeom prst="rect">
              <a:avLst/>
            </a:prstGeom>
            <a:solidFill>
              <a:schemeClr val="tx2">
                <a:lumMod val="25000"/>
                <a:lumOff val="75000"/>
                <a:alpha val="13000"/>
              </a:schemeClr>
            </a:solidFill>
            <a:ln w="10795" cap="flat" cmpd="sng" algn="ctr">
              <a:noFill/>
              <a:prstDash val="solid"/>
            </a:ln>
            <a:effectLst/>
          </p:spPr>
          <p:txBody>
            <a:bodyPr lIns="182880" tIns="640080" rIns="182880" bIns="91440" rtlCol="0" anchor="t"/>
            <a:lstStyle/>
            <a:p>
              <a:pPr defTabSz="914363">
                <a:lnSpc>
                  <a:spcPct val="90000"/>
                </a:lnSpc>
                <a:spcBef>
                  <a:spcPts val="1200"/>
                </a:spcBef>
                <a:buSzPct val="90000"/>
                <a:defRPr/>
              </a:pPr>
              <a:r>
                <a:rPr lang="en-US" sz="2350" b="1" kern="0" dirty="0" smtClean="0">
                  <a:solidFill>
                    <a:srgbClr val="FFFFFF">
                      <a:lumMod val="50000"/>
                    </a:srgbClr>
                  </a:solidFill>
                  <a:latin typeface="Segoe UI Light"/>
                </a:rPr>
                <a:t>Begin envisioning</a:t>
              </a:r>
              <a:r>
                <a:rPr lang="en-US" sz="2350" kern="0" dirty="0">
                  <a:solidFill>
                    <a:srgbClr val="FFFFFF">
                      <a:lumMod val="50000"/>
                    </a:srgbClr>
                  </a:solidFill>
                  <a:latin typeface="Segoe UI Light"/>
                </a:rPr>
                <a:t> </a:t>
              </a:r>
              <a:r>
                <a:rPr lang="en-US" sz="2350" kern="0" dirty="0" smtClean="0">
                  <a:solidFill>
                    <a:srgbClr val="FFFFFF">
                      <a:lumMod val="50000"/>
                    </a:srgbClr>
                  </a:solidFill>
                  <a:latin typeface="Segoe UI Light"/>
                </a:rPr>
                <a:t>focusing on social computing and collaboration</a:t>
              </a:r>
            </a:p>
            <a:p>
              <a:pPr defTabSz="914363">
                <a:lnSpc>
                  <a:spcPct val="90000"/>
                </a:lnSpc>
                <a:spcBef>
                  <a:spcPts val="1200"/>
                </a:spcBef>
                <a:buSzPct val="90000"/>
                <a:defRPr/>
              </a:pPr>
              <a:r>
                <a:rPr lang="en-US" sz="2350" kern="0" dirty="0" smtClean="0">
                  <a:solidFill>
                    <a:srgbClr val="FFFFFF">
                      <a:lumMod val="50000"/>
                    </a:srgbClr>
                  </a:solidFill>
                  <a:latin typeface="Segoe UI Light"/>
                </a:rPr>
                <a:t>Social offering that </a:t>
              </a:r>
              <a:r>
                <a:rPr lang="en-US" sz="2350" b="1" kern="0" dirty="0" smtClean="0">
                  <a:solidFill>
                    <a:srgbClr val="FFFFFF">
                      <a:lumMod val="50000"/>
                    </a:srgbClr>
                  </a:solidFill>
                  <a:latin typeface="Segoe UI Light"/>
                </a:rPr>
                <a:t>matures over time</a:t>
              </a:r>
            </a:p>
            <a:p>
              <a:pPr defTabSz="914363">
                <a:lnSpc>
                  <a:spcPct val="90000"/>
                </a:lnSpc>
                <a:spcBef>
                  <a:spcPts val="1200"/>
                </a:spcBef>
                <a:buSzPct val="90000"/>
                <a:defRPr/>
              </a:pPr>
              <a:r>
                <a:rPr lang="en-US" sz="2350" b="1" kern="0" dirty="0" smtClean="0">
                  <a:solidFill>
                    <a:srgbClr val="FFFFFF">
                      <a:lumMod val="50000"/>
                    </a:srgbClr>
                  </a:solidFill>
                  <a:latin typeface="Segoe UI Light"/>
                </a:rPr>
                <a:t>Basic </a:t>
              </a:r>
              <a:r>
                <a:rPr lang="en-US" sz="2350" kern="0" dirty="0" smtClean="0">
                  <a:solidFill>
                    <a:srgbClr val="FFFFFF">
                      <a:lumMod val="50000"/>
                    </a:srgbClr>
                  </a:solidFill>
                  <a:latin typeface="Segoe UI Light"/>
                </a:rPr>
                <a:t>use cases to start</a:t>
              </a:r>
            </a:p>
            <a:p>
              <a:pPr defTabSz="914363">
                <a:lnSpc>
                  <a:spcPct val="90000"/>
                </a:lnSpc>
                <a:spcBef>
                  <a:spcPts val="1200"/>
                </a:spcBef>
                <a:buSzPct val="90000"/>
                <a:defRPr/>
              </a:pPr>
              <a:r>
                <a:rPr lang="en-US" sz="2350" b="1" kern="0" dirty="0" smtClean="0">
                  <a:solidFill>
                    <a:srgbClr val="FFFFFF">
                      <a:lumMod val="50000"/>
                    </a:srgbClr>
                  </a:solidFill>
                  <a:latin typeface="Segoe UI Light"/>
                </a:rPr>
                <a:t>Focus </a:t>
              </a:r>
              <a:r>
                <a:rPr lang="en-US" sz="2350" kern="0" dirty="0" smtClean="0">
                  <a:solidFill>
                    <a:srgbClr val="FFFFFF">
                      <a:lumMod val="50000"/>
                    </a:srgbClr>
                  </a:solidFill>
                  <a:latin typeface="Segoe UI Light"/>
                </a:rPr>
                <a:t>on culture and communication</a:t>
              </a:r>
            </a:p>
            <a:p>
              <a:pPr defTabSz="914363">
                <a:lnSpc>
                  <a:spcPct val="90000"/>
                </a:lnSpc>
                <a:spcBef>
                  <a:spcPts val="1200"/>
                </a:spcBef>
                <a:buSzPct val="90000"/>
                <a:defRPr/>
              </a:pPr>
              <a:r>
                <a:rPr lang="en-US" sz="2350" b="1" kern="0" dirty="0" smtClean="0">
                  <a:solidFill>
                    <a:srgbClr val="FFFFFF">
                      <a:lumMod val="50000"/>
                    </a:srgbClr>
                  </a:solidFill>
                  <a:latin typeface="Segoe UI Light"/>
                </a:rPr>
                <a:t>Establish governance </a:t>
              </a:r>
              <a:r>
                <a:rPr lang="en-US" sz="2350" kern="0" dirty="0" smtClean="0">
                  <a:solidFill>
                    <a:srgbClr val="FFFFFF">
                      <a:lumMod val="50000"/>
                    </a:srgbClr>
                  </a:solidFill>
                  <a:latin typeface="Segoe UI Light"/>
                </a:rPr>
                <a:t>for technical stack (platform rationalization, EULA)</a:t>
              </a:r>
            </a:p>
          </p:txBody>
        </p:sp>
        <p:sp>
          <p:nvSpPr>
            <p:cNvPr id="20" name="Rectangle 19"/>
            <p:cNvSpPr/>
            <p:nvPr/>
          </p:nvSpPr>
          <p:spPr bwMode="auto">
            <a:xfrm>
              <a:off x="7152286" y="1211263"/>
              <a:ext cx="4807485" cy="548640"/>
            </a:xfrm>
            <a:prstGeom prst="rect">
              <a:avLst/>
            </a:prstGeom>
            <a:solidFill>
              <a:srgbClr val="0072C6"/>
            </a:solidFill>
            <a:ln w="9525" cap="flat" cmpd="sng" algn="ctr">
              <a:noFill/>
              <a:prstDash val="solid"/>
              <a:headEnd type="none" w="med" len="med"/>
              <a:tailEnd type="none" w="med" len="med"/>
            </a:ln>
            <a:effectLst/>
          </p:spPr>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spcBef>
                  <a:spcPct val="0"/>
                </a:spcBef>
                <a:spcAft>
                  <a:spcPct val="0"/>
                </a:spcAft>
                <a:defRPr/>
              </a:pPr>
              <a:r>
                <a:rPr lang="en-US" sz="2800" dirty="0" smtClean="0">
                  <a:gradFill>
                    <a:gsLst>
                      <a:gs pos="0">
                        <a:srgbClr val="FFFFFF"/>
                      </a:gs>
                      <a:gs pos="100000">
                        <a:srgbClr val="FFFFFF"/>
                      </a:gs>
                    </a:gsLst>
                    <a:lin ang="5400000" scaled="0"/>
                  </a:gradFill>
                  <a:latin typeface="Segoe UI Light"/>
                </a:rPr>
                <a:t>Recommendations</a:t>
              </a:r>
              <a:endParaRPr lang="en-US" sz="2800" dirty="0">
                <a:gradFill>
                  <a:gsLst>
                    <a:gs pos="0">
                      <a:srgbClr val="FFFFFF"/>
                    </a:gs>
                    <a:gs pos="100000">
                      <a:srgbClr val="FFFFFF"/>
                    </a:gs>
                  </a:gsLst>
                  <a:lin ang="5400000" scaled="0"/>
                </a:gradFill>
                <a:latin typeface="Segoe UI Light"/>
              </a:endParaRPr>
            </a:p>
          </p:txBody>
        </p:sp>
      </p:grpSp>
    </p:spTree>
    <p:extLst>
      <p:ext uri="{BB962C8B-B14F-4D97-AF65-F5344CB8AC3E}">
        <p14:creationId xmlns:p14="http://schemas.microsoft.com/office/powerpoint/2010/main" val="262063153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 Level 1</a:t>
            </a:r>
            <a:br>
              <a:rPr lang="en-US" dirty="0" smtClean="0"/>
            </a:br>
            <a:r>
              <a:rPr lang="en-US" dirty="0" smtClean="0"/>
              <a:t>“The old way”</a:t>
            </a:r>
            <a:endParaRPr lang="en-US" sz="4800" dirty="0"/>
          </a:p>
        </p:txBody>
      </p:sp>
    </p:spTree>
    <p:extLst>
      <p:ext uri="{BB962C8B-B14F-4D97-AF65-F5344CB8AC3E}">
        <p14:creationId xmlns:p14="http://schemas.microsoft.com/office/powerpoint/2010/main" val="2445256199"/>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400" b="1" dirty="0"/>
              <a:t>Strategies for Adopting Social Computing Technologies</a:t>
            </a:r>
          </a:p>
        </p:txBody>
      </p:sp>
      <p:sp>
        <p:nvSpPr>
          <p:cNvPr id="5" name="Text Placeholder 4"/>
          <p:cNvSpPr>
            <a:spLocks noGrp="1"/>
          </p:cNvSpPr>
          <p:nvPr>
            <p:ph type="body" sz="quarter" idx="12"/>
          </p:nvPr>
        </p:nvSpPr>
        <p:spPr/>
        <p:txBody>
          <a:bodyPr/>
          <a:lstStyle/>
          <a:p>
            <a:r>
              <a:rPr lang="en-US" sz="2800" dirty="0"/>
              <a:t>Bart Bischoff, Eric </a:t>
            </a:r>
            <a:r>
              <a:rPr lang="en-US" sz="2800" dirty="0" err="1" smtClean="0"/>
              <a:t>Charran</a:t>
            </a:r>
            <a:r>
              <a:rPr lang="en-US" sz="2800" dirty="0" smtClean="0"/>
              <a:t>, Jan </a:t>
            </a:r>
            <a:r>
              <a:rPr lang="en-US" sz="2800" dirty="0"/>
              <a:t>Skjøy</a:t>
            </a:r>
          </a:p>
          <a:p>
            <a:r>
              <a:rPr lang="en-US" sz="2800" dirty="0"/>
              <a:t>Business Productivity Team and </a:t>
            </a:r>
            <a:r>
              <a:rPr lang="en-US" sz="2800" dirty="0" smtClean="0"/>
              <a:t/>
            </a:r>
            <a:br>
              <a:rPr lang="en-US" sz="2800" dirty="0" smtClean="0"/>
            </a:br>
            <a:r>
              <a:rPr lang="en-US" sz="2800" dirty="0" smtClean="0"/>
              <a:t>Search </a:t>
            </a:r>
            <a:r>
              <a:rPr lang="en-US" sz="2800" dirty="0"/>
              <a:t>Center of Excellence</a:t>
            </a:r>
          </a:p>
        </p:txBody>
      </p:sp>
      <p:sp>
        <p:nvSpPr>
          <p:cNvPr id="2" name="Rectangle 1"/>
          <p:cNvSpPr/>
          <p:nvPr/>
        </p:nvSpPr>
        <p:spPr>
          <a:xfrm>
            <a:off x="11143611" y="1211263"/>
            <a:ext cx="1018227" cy="369332"/>
          </a:xfrm>
          <a:prstGeom prst="rect">
            <a:avLst/>
          </a:prstGeom>
        </p:spPr>
        <p:txBody>
          <a:bodyPr wrap="none">
            <a:spAutoFit/>
          </a:bodyPr>
          <a:lstStyle/>
          <a:p>
            <a:r>
              <a:rPr lang="en-US" dirty="0">
                <a:solidFill>
                  <a:srgbClr val="505050"/>
                </a:solidFill>
              </a:rPr>
              <a:t> </a:t>
            </a:r>
            <a:r>
              <a:rPr lang="en-US" dirty="0" smtClean="0">
                <a:solidFill>
                  <a:srgbClr val="505050"/>
                </a:solidFill>
              </a:rPr>
              <a:t>SPC156</a:t>
            </a:r>
            <a:endParaRPr lang="en-US" dirty="0">
              <a:solidFill>
                <a:srgbClr val="505050"/>
              </a:solidFill>
            </a:endParaRPr>
          </a:p>
        </p:txBody>
      </p:sp>
    </p:spTree>
    <p:extLst>
      <p:ext uri="{BB962C8B-B14F-4D97-AF65-F5344CB8AC3E}">
        <p14:creationId xmlns:p14="http://schemas.microsoft.com/office/powerpoint/2010/main" val="1475742370"/>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Collaborating</a:t>
            </a:r>
            <a:endParaRPr lang="en-US" dirty="0"/>
          </a:p>
        </p:txBody>
      </p:sp>
      <p:sp>
        <p:nvSpPr>
          <p:cNvPr id="3" name="Content Placeholder 2"/>
          <p:cNvSpPr>
            <a:spLocks noGrp="1"/>
          </p:cNvSpPr>
          <p:nvPr>
            <p:ph idx="4294967295"/>
          </p:nvPr>
        </p:nvSpPr>
        <p:spPr>
          <a:xfrm>
            <a:off x="621824" y="1632056"/>
            <a:ext cx="11192828" cy="4616063"/>
          </a:xfrm>
          <a:prstGeom prst="rect">
            <a:avLst/>
          </a:prstGeom>
        </p:spPr>
        <p:txBody>
          <a:bodyPr lIns="111026" tIns="55513" rIns="111026" bIns="55513"/>
          <a:lstStyle/>
          <a:p>
            <a:endParaRPr lang="en-US" dirty="0"/>
          </a:p>
        </p:txBody>
      </p:sp>
      <p:pic>
        <p:nvPicPr>
          <p:cNvPr id="4" name="ScreenCapture_13.11.2012 19.45.52.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1559892"/>
            <a:ext cx="12436475" cy="5465762"/>
          </a:xfrm>
          <a:prstGeom prst="rect">
            <a:avLst/>
          </a:prstGeom>
        </p:spPr>
      </p:pic>
    </p:spTree>
    <p:extLst>
      <p:ext uri="{BB962C8B-B14F-4D97-AF65-F5344CB8AC3E}">
        <p14:creationId xmlns:p14="http://schemas.microsoft.com/office/powerpoint/2010/main" val="1663958725"/>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Consolidating</a:t>
            </a:r>
            <a:endParaRPr lang="en-US" dirty="0"/>
          </a:p>
        </p:txBody>
      </p:sp>
      <p:sp>
        <p:nvSpPr>
          <p:cNvPr id="3" name="Content Placeholder 2"/>
          <p:cNvSpPr>
            <a:spLocks noGrp="1"/>
          </p:cNvSpPr>
          <p:nvPr>
            <p:ph idx="4294967295"/>
          </p:nvPr>
        </p:nvSpPr>
        <p:spPr>
          <a:xfrm>
            <a:off x="621824" y="1632056"/>
            <a:ext cx="11192828" cy="4616063"/>
          </a:xfrm>
          <a:prstGeom prst="rect">
            <a:avLst/>
          </a:prstGeom>
        </p:spPr>
        <p:txBody>
          <a:bodyPr lIns="111026" tIns="55513" rIns="111026" bIns="55513"/>
          <a:lstStyle/>
          <a:p>
            <a:endParaRPr lang="en-US" dirty="0"/>
          </a:p>
        </p:txBody>
      </p:sp>
      <p:pic>
        <p:nvPicPr>
          <p:cNvPr id="5" name="ScreenCapture_13.11.2012 19.57.48.wmv">
            <a:hlinkClick r:id="" action="ppaction://media"/>
          </p:cNvPr>
          <p:cNvPicPr>
            <a:picLocks noChangeAspect="1"/>
          </p:cNvPicPr>
          <p:nvPr>
            <a:videoFile r:link="rId1"/>
            <p:extLst/>
          </p:nvPr>
        </p:nvPicPr>
        <p:blipFill>
          <a:blip r:embed="rId3"/>
          <a:stretch>
            <a:fillRect/>
          </a:stretch>
        </p:blipFill>
        <p:spPr>
          <a:xfrm>
            <a:off x="0" y="1559892"/>
            <a:ext cx="12436475" cy="5465762"/>
          </a:xfrm>
          <a:prstGeom prst="rect">
            <a:avLst/>
          </a:prstGeom>
        </p:spPr>
      </p:pic>
    </p:spTree>
    <p:extLst>
      <p:ext uri="{BB962C8B-B14F-4D97-AF65-F5344CB8AC3E}">
        <p14:creationId xmlns:p14="http://schemas.microsoft.com/office/powerpoint/2010/main" val="2452172342"/>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Moving a little step forward</a:t>
            </a:r>
            <a:endParaRPr lang="en-US" dirty="0"/>
          </a:p>
        </p:txBody>
      </p:sp>
      <p:sp>
        <p:nvSpPr>
          <p:cNvPr id="3" name="Content Placeholder 2"/>
          <p:cNvSpPr>
            <a:spLocks noGrp="1"/>
          </p:cNvSpPr>
          <p:nvPr>
            <p:ph idx="4294967295"/>
          </p:nvPr>
        </p:nvSpPr>
        <p:spPr>
          <a:xfrm>
            <a:off x="621824" y="1632056"/>
            <a:ext cx="11192828" cy="4616063"/>
          </a:xfrm>
          <a:prstGeom prst="rect">
            <a:avLst/>
          </a:prstGeom>
        </p:spPr>
        <p:txBody>
          <a:bodyPr lIns="111026" tIns="55513" rIns="111026" bIns="55513"/>
          <a:lstStyle/>
          <a:p>
            <a:endParaRPr lang="en-US" dirty="0"/>
          </a:p>
        </p:txBody>
      </p:sp>
      <p:pic>
        <p:nvPicPr>
          <p:cNvPr id="4" name="ScreenCapture_13.11.2012 20.36.41.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1523379"/>
            <a:ext cx="12436475" cy="5502275"/>
          </a:xfrm>
          <a:prstGeom prst="rect">
            <a:avLst/>
          </a:prstGeom>
        </p:spPr>
      </p:pic>
    </p:spTree>
    <p:extLst>
      <p:ext uri="{BB962C8B-B14F-4D97-AF65-F5344CB8AC3E}">
        <p14:creationId xmlns:p14="http://schemas.microsoft.com/office/powerpoint/2010/main" val="3898325915"/>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32"/>
          <p:cNvSpPr txBox="1">
            <a:spLocks/>
          </p:cNvSpPr>
          <p:nvPr/>
        </p:nvSpPr>
        <p:spPr>
          <a:xfrm>
            <a:off x="0" y="1211262"/>
            <a:ext cx="1828800" cy="1828800"/>
          </a:xfrm>
          <a:prstGeom prst="rect">
            <a:avLst/>
          </a:prstGeom>
          <a:solidFill>
            <a:schemeClr val="tx2">
              <a:lumMod val="75000"/>
              <a:lumOff val="25000"/>
            </a:schemeClr>
          </a:solidFill>
        </p:spPr>
        <p:txBody>
          <a:bodyPr vert="horz" wrap="square" lIns="182880" tIns="137160" rIns="91440" bIns="45720" rtlCol="0" anchor="t">
            <a:norm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2800">
                <a:solidFill>
                  <a:srgbClr val="FFFFFF"/>
                </a:solidFill>
                <a:cs typeface="Segoe UI Light" panose="020B0502040204020203" pitchFamily="34" charset="0"/>
              </a:rPr>
              <a:t>Level 1 “Reactive”</a:t>
            </a:r>
          </a:p>
        </p:txBody>
      </p:sp>
      <p:grpSp>
        <p:nvGrpSpPr>
          <p:cNvPr id="2" name="Group 1"/>
          <p:cNvGrpSpPr/>
          <p:nvPr/>
        </p:nvGrpSpPr>
        <p:grpSpPr>
          <a:xfrm>
            <a:off x="2103437" y="1211263"/>
            <a:ext cx="4807485" cy="4846320"/>
            <a:chOff x="2103437" y="1211263"/>
            <a:chExt cx="4807485" cy="4846320"/>
          </a:xfrm>
        </p:grpSpPr>
        <p:sp>
          <p:nvSpPr>
            <p:cNvPr id="24" name="Rectangle 23"/>
            <p:cNvSpPr/>
            <p:nvPr/>
          </p:nvSpPr>
          <p:spPr bwMode="auto">
            <a:xfrm>
              <a:off x="2103437" y="1223455"/>
              <a:ext cx="4807485" cy="4834128"/>
            </a:xfrm>
            <a:prstGeom prst="rect">
              <a:avLst/>
            </a:prstGeom>
            <a:solidFill>
              <a:schemeClr val="tx2">
                <a:lumMod val="25000"/>
                <a:lumOff val="75000"/>
                <a:alpha val="13000"/>
              </a:schemeClr>
            </a:solidFill>
            <a:ln w="10795" cap="flat" cmpd="sng" algn="ctr">
              <a:noFill/>
              <a:prstDash val="solid"/>
            </a:ln>
            <a:effectLst/>
          </p:spPr>
          <p:txBody>
            <a:bodyPr lIns="182880" tIns="640080" rIns="182880" bIns="91440" rtlCol="0" anchor="t"/>
            <a:lstStyle/>
            <a:p>
              <a:pPr defTabSz="914363">
                <a:lnSpc>
                  <a:spcPct val="90000"/>
                </a:lnSpc>
                <a:spcBef>
                  <a:spcPts val="1200"/>
                </a:spcBef>
                <a:buSzPct val="90000"/>
                <a:defRPr/>
              </a:pPr>
              <a:r>
                <a:rPr lang="en-US" sz="2400" b="1" kern="0" dirty="0">
                  <a:solidFill>
                    <a:srgbClr val="FFFFFF">
                      <a:lumMod val="50000"/>
                    </a:srgbClr>
                  </a:solidFill>
                  <a:latin typeface="Segoe UI Light"/>
                </a:rPr>
                <a:t>Counted on users </a:t>
              </a:r>
              <a:r>
                <a:rPr lang="en-US" sz="2400" kern="0" dirty="0">
                  <a:solidFill>
                    <a:srgbClr val="FFFFFF">
                      <a:lumMod val="50000"/>
                    </a:srgbClr>
                  </a:solidFill>
                  <a:latin typeface="Segoe UI Light"/>
                </a:rPr>
                <a:t>to discover and use tools the right way</a:t>
              </a:r>
            </a:p>
            <a:p>
              <a:pPr defTabSz="914363">
                <a:lnSpc>
                  <a:spcPct val="90000"/>
                </a:lnSpc>
                <a:spcBef>
                  <a:spcPts val="1200"/>
                </a:spcBef>
                <a:buSzPct val="90000"/>
                <a:defRPr/>
              </a:pPr>
              <a:r>
                <a:rPr lang="en-US" sz="2400" b="1" kern="0" dirty="0">
                  <a:solidFill>
                    <a:srgbClr val="FFFFFF">
                      <a:lumMod val="50000"/>
                    </a:srgbClr>
                  </a:solidFill>
                  <a:latin typeface="Segoe UI Light"/>
                </a:rPr>
                <a:t>Fundamental</a:t>
              </a:r>
              <a:r>
                <a:rPr lang="en-US" sz="2400" kern="0" dirty="0">
                  <a:solidFill>
                    <a:srgbClr val="FFFFFF">
                      <a:lumMod val="50000"/>
                    </a:srgbClr>
                  </a:solidFill>
                  <a:latin typeface="Segoe UI Light"/>
                </a:rPr>
                <a:t> </a:t>
              </a:r>
              <a:r>
                <a:rPr lang="en-US" sz="2400" kern="0" dirty="0" smtClean="0">
                  <a:solidFill>
                    <a:srgbClr val="FFFFFF">
                      <a:lumMod val="50000"/>
                    </a:srgbClr>
                  </a:solidFill>
                  <a:latin typeface="Segoe UI Light"/>
                </a:rPr>
                <a:t>tools and </a:t>
              </a:r>
              <a:r>
                <a:rPr lang="en-US" sz="2400" kern="0" dirty="0">
                  <a:solidFill>
                    <a:srgbClr val="FFFFFF">
                      <a:lumMod val="50000"/>
                    </a:srgbClr>
                  </a:solidFill>
                  <a:latin typeface="Segoe UI Light"/>
                </a:rPr>
                <a:t>no clear </a:t>
              </a:r>
              <a:r>
                <a:rPr lang="en-US" sz="2400" kern="0" dirty="0" smtClean="0">
                  <a:solidFill>
                    <a:srgbClr val="FFFFFF">
                      <a:lumMod val="50000"/>
                    </a:srgbClr>
                  </a:solidFill>
                  <a:latin typeface="Segoe UI Light"/>
                </a:rPr>
                <a:t>process</a:t>
              </a:r>
            </a:p>
            <a:p>
              <a:pPr defTabSz="914363">
                <a:lnSpc>
                  <a:spcPct val="90000"/>
                </a:lnSpc>
                <a:spcBef>
                  <a:spcPts val="1200"/>
                </a:spcBef>
                <a:buSzPct val="90000"/>
                <a:defRPr/>
              </a:pPr>
              <a:r>
                <a:rPr lang="en-US" sz="2400" kern="0" dirty="0" smtClean="0">
                  <a:solidFill>
                    <a:srgbClr val="FFFFFF">
                      <a:lumMod val="50000"/>
                    </a:srgbClr>
                  </a:solidFill>
                  <a:latin typeface="Segoe UI Light"/>
                </a:rPr>
                <a:t>The </a:t>
              </a:r>
              <a:r>
                <a:rPr lang="en-US" sz="2400" b="1" kern="0" dirty="0">
                  <a:solidFill>
                    <a:srgbClr val="FFFFFF">
                      <a:lumMod val="50000"/>
                    </a:srgbClr>
                  </a:solidFill>
                  <a:latin typeface="Segoe UI Light"/>
                </a:rPr>
                <a:t>platform</a:t>
              </a:r>
              <a:r>
                <a:rPr lang="en-US" sz="2400" kern="0" dirty="0">
                  <a:solidFill>
                    <a:srgbClr val="FFFFFF">
                      <a:lumMod val="50000"/>
                    </a:srgbClr>
                  </a:solidFill>
                  <a:latin typeface="Segoe UI Light"/>
                </a:rPr>
                <a:t> was just </a:t>
              </a:r>
              <a:r>
                <a:rPr lang="en-US" sz="2400" b="1" kern="0" dirty="0">
                  <a:solidFill>
                    <a:srgbClr val="FFFFFF">
                      <a:lumMod val="50000"/>
                    </a:srgbClr>
                  </a:solidFill>
                  <a:latin typeface="Segoe UI Light"/>
                </a:rPr>
                <a:t>provided</a:t>
              </a:r>
            </a:p>
            <a:p>
              <a:pPr defTabSz="914363">
                <a:lnSpc>
                  <a:spcPct val="90000"/>
                </a:lnSpc>
                <a:spcBef>
                  <a:spcPts val="1200"/>
                </a:spcBef>
                <a:buSzPct val="90000"/>
                <a:defRPr/>
              </a:pPr>
              <a:r>
                <a:rPr lang="en-US" sz="2400" kern="0" dirty="0" smtClean="0">
                  <a:solidFill>
                    <a:srgbClr val="FFFFFF">
                      <a:lumMod val="50000"/>
                    </a:srgbClr>
                  </a:solidFill>
                  <a:latin typeface="Segoe UI Light"/>
                </a:rPr>
                <a:t>Culture </a:t>
              </a:r>
              <a:r>
                <a:rPr lang="en-US" sz="2400" kern="0" dirty="0">
                  <a:solidFill>
                    <a:srgbClr val="FFFFFF">
                      <a:lumMod val="50000"/>
                    </a:srgbClr>
                  </a:solidFill>
                  <a:latin typeface="Segoe UI Light"/>
                </a:rPr>
                <a:t>change is </a:t>
              </a:r>
              <a:r>
                <a:rPr lang="en-US" sz="2400" kern="0" dirty="0" smtClean="0">
                  <a:solidFill>
                    <a:srgbClr val="FFFFFF">
                      <a:lumMod val="50000"/>
                    </a:srgbClr>
                  </a:solidFill>
                  <a:latin typeface="Segoe UI Light"/>
                </a:rPr>
                <a:t>required (“old vs. new way”)</a:t>
              </a:r>
              <a:endParaRPr lang="en-US" sz="2400" kern="0" dirty="0">
                <a:solidFill>
                  <a:srgbClr val="FFFFFF">
                    <a:lumMod val="50000"/>
                  </a:srgbClr>
                </a:solidFill>
                <a:latin typeface="Segoe UI Light"/>
              </a:endParaRPr>
            </a:p>
          </p:txBody>
        </p:sp>
        <p:sp>
          <p:nvSpPr>
            <p:cNvPr id="25" name="Rectangle 24"/>
            <p:cNvSpPr/>
            <p:nvPr/>
          </p:nvSpPr>
          <p:spPr bwMode="auto">
            <a:xfrm>
              <a:off x="2103437" y="1211263"/>
              <a:ext cx="4807485" cy="548640"/>
            </a:xfrm>
            <a:prstGeom prst="rect">
              <a:avLst/>
            </a:prstGeom>
            <a:solidFill>
              <a:srgbClr val="0072C6"/>
            </a:solidFill>
            <a:ln w="9525" cap="flat" cmpd="sng" algn="ctr">
              <a:noFill/>
              <a:prstDash val="solid"/>
              <a:headEnd type="none" w="med" len="med"/>
              <a:tailEnd type="none" w="med" len="med"/>
            </a:ln>
            <a:effectLst/>
          </p:spPr>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spcBef>
                  <a:spcPct val="0"/>
                </a:spcBef>
                <a:spcAft>
                  <a:spcPct val="0"/>
                </a:spcAft>
                <a:defRPr/>
              </a:pPr>
              <a:r>
                <a:rPr lang="en-US" sz="2800" dirty="0">
                  <a:gradFill>
                    <a:gsLst>
                      <a:gs pos="0">
                        <a:srgbClr val="FFFFFF"/>
                      </a:gs>
                      <a:gs pos="100000">
                        <a:srgbClr val="FFFFFF"/>
                      </a:gs>
                    </a:gsLst>
                    <a:lin ang="5400000" scaled="0"/>
                  </a:gradFill>
                  <a:latin typeface="Segoe UI Light"/>
                </a:rPr>
                <a:t>Observations</a:t>
              </a:r>
            </a:p>
          </p:txBody>
        </p:sp>
      </p:grpSp>
      <p:grpSp>
        <p:nvGrpSpPr>
          <p:cNvPr id="7" name="Group 6"/>
          <p:cNvGrpSpPr/>
          <p:nvPr/>
        </p:nvGrpSpPr>
        <p:grpSpPr>
          <a:xfrm>
            <a:off x="7142664" y="1211263"/>
            <a:ext cx="4817107" cy="4846320"/>
            <a:chOff x="7142664" y="1211263"/>
            <a:chExt cx="4817107" cy="4846320"/>
          </a:xfrm>
        </p:grpSpPr>
        <p:sp>
          <p:nvSpPr>
            <p:cNvPr id="8" name="Rectangle 7"/>
            <p:cNvSpPr/>
            <p:nvPr/>
          </p:nvSpPr>
          <p:spPr bwMode="auto">
            <a:xfrm>
              <a:off x="7142664" y="1223455"/>
              <a:ext cx="4807485" cy="4834128"/>
            </a:xfrm>
            <a:prstGeom prst="rect">
              <a:avLst/>
            </a:prstGeom>
            <a:solidFill>
              <a:schemeClr val="tx2">
                <a:lumMod val="25000"/>
                <a:lumOff val="75000"/>
                <a:alpha val="13000"/>
              </a:schemeClr>
            </a:solidFill>
            <a:ln w="10795" cap="flat" cmpd="sng" algn="ctr">
              <a:noFill/>
              <a:prstDash val="solid"/>
            </a:ln>
            <a:effectLst/>
          </p:spPr>
          <p:txBody>
            <a:bodyPr lIns="182880" tIns="640080" rIns="182880" bIns="91440" rtlCol="0" anchor="t"/>
            <a:lstStyle/>
            <a:p>
              <a:pPr defTabSz="914363">
                <a:lnSpc>
                  <a:spcPct val="90000"/>
                </a:lnSpc>
                <a:spcBef>
                  <a:spcPts val="1200"/>
                </a:spcBef>
                <a:buSzPct val="90000"/>
                <a:defRPr/>
              </a:pPr>
              <a:r>
                <a:rPr lang="en-US" sz="2350" kern="0" dirty="0" smtClean="0">
                  <a:solidFill>
                    <a:srgbClr val="FFFFFF">
                      <a:lumMod val="50000"/>
                    </a:srgbClr>
                  </a:solidFill>
                  <a:latin typeface="Segoe UI Light"/>
                </a:rPr>
                <a:t>Focus on </a:t>
              </a:r>
              <a:r>
                <a:rPr lang="en-US" sz="2350" b="1" kern="0" dirty="0" smtClean="0">
                  <a:solidFill>
                    <a:srgbClr val="FFFFFF">
                      <a:lumMod val="50000"/>
                    </a:srgbClr>
                  </a:solidFill>
                  <a:latin typeface="Segoe UI Light"/>
                </a:rPr>
                <a:t>communications </a:t>
              </a:r>
              <a:r>
                <a:rPr lang="en-US" sz="2350" kern="0" dirty="0" smtClean="0">
                  <a:solidFill>
                    <a:srgbClr val="FFFFFF">
                      <a:lumMod val="50000"/>
                    </a:srgbClr>
                  </a:solidFill>
                  <a:latin typeface="Segoe UI Light"/>
                </a:rPr>
                <a:t>planning</a:t>
              </a:r>
            </a:p>
            <a:p>
              <a:pPr defTabSz="914363">
                <a:lnSpc>
                  <a:spcPct val="90000"/>
                </a:lnSpc>
                <a:spcBef>
                  <a:spcPts val="1200"/>
                </a:spcBef>
                <a:buSzPct val="90000"/>
                <a:defRPr/>
              </a:pPr>
              <a:r>
                <a:rPr lang="en-US" sz="2350" kern="0" dirty="0" smtClean="0">
                  <a:solidFill>
                    <a:srgbClr val="FFFFFF">
                      <a:lumMod val="50000"/>
                    </a:srgbClr>
                  </a:solidFill>
                  <a:latin typeface="Segoe UI Light"/>
                </a:rPr>
                <a:t>Think about</a:t>
              </a:r>
              <a:r>
                <a:rPr lang="en-US" sz="2350" b="1" kern="0" dirty="0" smtClean="0">
                  <a:solidFill>
                    <a:srgbClr val="FFFFFF">
                      <a:lumMod val="50000"/>
                    </a:srgbClr>
                  </a:solidFill>
                  <a:latin typeface="Segoe UI Light"/>
                </a:rPr>
                <a:t> personas</a:t>
              </a:r>
            </a:p>
            <a:p>
              <a:pPr defTabSz="914363">
                <a:lnSpc>
                  <a:spcPct val="90000"/>
                </a:lnSpc>
                <a:spcBef>
                  <a:spcPts val="1200"/>
                </a:spcBef>
                <a:buSzPct val="90000"/>
                <a:defRPr/>
              </a:pPr>
              <a:r>
                <a:rPr lang="en-US" sz="2350" kern="0" dirty="0" smtClean="0">
                  <a:solidFill>
                    <a:srgbClr val="FFFFFF">
                      <a:lumMod val="50000"/>
                    </a:srgbClr>
                  </a:solidFill>
                  <a:latin typeface="Segoe UI Light"/>
                </a:rPr>
                <a:t>Nominate </a:t>
              </a:r>
              <a:r>
                <a:rPr lang="en-US" sz="2350" b="1" kern="0" dirty="0" smtClean="0">
                  <a:solidFill>
                    <a:srgbClr val="FFFFFF">
                      <a:lumMod val="50000"/>
                    </a:srgbClr>
                  </a:solidFill>
                  <a:latin typeface="Segoe UI Light"/>
                </a:rPr>
                <a:t>cultural champions</a:t>
              </a:r>
            </a:p>
            <a:p>
              <a:pPr defTabSz="914363">
                <a:lnSpc>
                  <a:spcPct val="90000"/>
                </a:lnSpc>
                <a:spcBef>
                  <a:spcPts val="1200"/>
                </a:spcBef>
                <a:buSzPct val="90000"/>
                <a:defRPr/>
              </a:pPr>
              <a:r>
                <a:rPr lang="en-US" sz="2350" b="1" kern="0" dirty="0" smtClean="0">
                  <a:solidFill>
                    <a:srgbClr val="FFFFFF">
                      <a:lumMod val="50000"/>
                    </a:srgbClr>
                  </a:solidFill>
                  <a:latin typeface="Segoe UI Light"/>
                </a:rPr>
                <a:t>Key influencers</a:t>
              </a:r>
              <a:r>
                <a:rPr lang="en-US" sz="2350" kern="0" dirty="0" smtClean="0">
                  <a:solidFill>
                    <a:srgbClr val="FFFFFF">
                      <a:lumMod val="50000"/>
                    </a:srgbClr>
                  </a:solidFill>
                  <a:latin typeface="Segoe UI Light"/>
                </a:rPr>
                <a:t>, early adopters and beta testers</a:t>
              </a:r>
            </a:p>
            <a:p>
              <a:pPr defTabSz="914363">
                <a:lnSpc>
                  <a:spcPct val="90000"/>
                </a:lnSpc>
                <a:spcBef>
                  <a:spcPts val="1200"/>
                </a:spcBef>
                <a:buSzPct val="90000"/>
                <a:defRPr/>
              </a:pPr>
              <a:r>
                <a:rPr lang="en-US" sz="2350" kern="0" dirty="0">
                  <a:solidFill>
                    <a:srgbClr val="FFFFFF">
                      <a:lumMod val="50000"/>
                    </a:srgbClr>
                  </a:solidFill>
                  <a:latin typeface="Segoe UI Light"/>
                </a:rPr>
                <a:t>Identify and remove barriers to </a:t>
              </a:r>
              <a:r>
                <a:rPr lang="en-US" sz="2350" kern="0" dirty="0" smtClean="0">
                  <a:solidFill>
                    <a:srgbClr val="FFFFFF">
                      <a:lumMod val="50000"/>
                    </a:srgbClr>
                  </a:solidFill>
                  <a:latin typeface="Segoe UI Light"/>
                </a:rPr>
                <a:t>collaboration</a:t>
              </a:r>
            </a:p>
            <a:p>
              <a:pPr defTabSz="914363">
                <a:lnSpc>
                  <a:spcPct val="90000"/>
                </a:lnSpc>
                <a:spcBef>
                  <a:spcPts val="1200"/>
                </a:spcBef>
                <a:buSzPct val="90000"/>
                <a:defRPr/>
              </a:pPr>
              <a:r>
                <a:rPr lang="en-US" sz="2350" kern="0" dirty="0">
                  <a:solidFill>
                    <a:srgbClr val="FFFFFF">
                      <a:lumMod val="50000"/>
                    </a:srgbClr>
                  </a:solidFill>
                  <a:latin typeface="Segoe UI Light"/>
                </a:rPr>
                <a:t>Compare/contrast “old vs. new way”</a:t>
              </a:r>
            </a:p>
            <a:p>
              <a:pPr defTabSz="914363">
                <a:lnSpc>
                  <a:spcPct val="90000"/>
                </a:lnSpc>
                <a:spcBef>
                  <a:spcPts val="1200"/>
                </a:spcBef>
                <a:buSzPct val="90000"/>
                <a:defRPr/>
              </a:pPr>
              <a:endParaRPr lang="en-US" sz="2350" b="1" kern="0" dirty="0">
                <a:solidFill>
                  <a:srgbClr val="FFFFFF">
                    <a:lumMod val="50000"/>
                  </a:srgbClr>
                </a:solidFill>
                <a:latin typeface="Segoe UI Light"/>
              </a:endParaRPr>
            </a:p>
          </p:txBody>
        </p:sp>
        <p:sp>
          <p:nvSpPr>
            <p:cNvPr id="9" name="Rectangle 8"/>
            <p:cNvSpPr/>
            <p:nvPr/>
          </p:nvSpPr>
          <p:spPr bwMode="auto">
            <a:xfrm>
              <a:off x="7152286" y="1211263"/>
              <a:ext cx="4807485" cy="548640"/>
            </a:xfrm>
            <a:prstGeom prst="rect">
              <a:avLst/>
            </a:prstGeom>
            <a:solidFill>
              <a:srgbClr val="0072C6"/>
            </a:solidFill>
            <a:ln w="9525" cap="flat" cmpd="sng" algn="ctr">
              <a:noFill/>
              <a:prstDash val="solid"/>
              <a:headEnd type="none" w="med" len="med"/>
              <a:tailEnd type="none" w="med" len="med"/>
            </a:ln>
            <a:effectLst/>
          </p:spPr>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spcBef>
                  <a:spcPct val="0"/>
                </a:spcBef>
                <a:spcAft>
                  <a:spcPct val="0"/>
                </a:spcAft>
                <a:defRPr/>
              </a:pPr>
              <a:r>
                <a:rPr lang="en-US" sz="2800" dirty="0" smtClean="0">
                  <a:gradFill>
                    <a:gsLst>
                      <a:gs pos="0">
                        <a:srgbClr val="FFFFFF"/>
                      </a:gs>
                      <a:gs pos="100000">
                        <a:srgbClr val="FFFFFF"/>
                      </a:gs>
                    </a:gsLst>
                    <a:lin ang="5400000" scaled="0"/>
                  </a:gradFill>
                  <a:latin typeface="Segoe UI Light"/>
                </a:rPr>
                <a:t>Getting to Level 2</a:t>
              </a:r>
              <a:endParaRPr lang="en-US" sz="2800" dirty="0">
                <a:gradFill>
                  <a:gsLst>
                    <a:gs pos="0">
                      <a:srgbClr val="FFFFFF"/>
                    </a:gs>
                    <a:gs pos="100000">
                      <a:srgbClr val="FFFFFF"/>
                    </a:gs>
                  </a:gsLst>
                  <a:lin ang="5400000" scaled="0"/>
                </a:gradFill>
                <a:latin typeface="Segoe UI Light"/>
              </a:endParaRPr>
            </a:p>
          </p:txBody>
        </p:sp>
      </p:grpSp>
    </p:spTree>
    <p:extLst>
      <p:ext uri="{BB962C8B-B14F-4D97-AF65-F5344CB8AC3E}">
        <p14:creationId xmlns:p14="http://schemas.microsoft.com/office/powerpoint/2010/main" val="37130631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3022601" y="1475164"/>
            <a:ext cx="6402889" cy="46128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smtClean="0"/>
              <a:t>Moving to Level 2 - Basic</a:t>
            </a:r>
            <a:endParaRPr lang="en-US" dirty="0"/>
          </a:p>
        </p:txBody>
      </p:sp>
      <p:pic>
        <p:nvPicPr>
          <p:cNvPr id="5" name="Picture 3"/>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l="19735" r="59438"/>
          <a:stretch/>
        </p:blipFill>
        <p:spPr bwMode="auto">
          <a:xfrm>
            <a:off x="4286250" y="1475164"/>
            <a:ext cx="1333500" cy="46128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Freeform 8"/>
          <p:cNvSpPr>
            <a:spLocks noEditPoints="1"/>
          </p:cNvSpPr>
          <p:nvPr/>
        </p:nvSpPr>
        <p:spPr bwMode="black">
          <a:xfrm>
            <a:off x="3250999" y="6106115"/>
            <a:ext cx="815499" cy="812210"/>
          </a:xfrm>
          <a:custGeom>
            <a:avLst/>
            <a:gdLst>
              <a:gd name="T0" fmla="*/ 68 w 150"/>
              <a:gd name="T1" fmla="*/ 61 h 149"/>
              <a:gd name="T2" fmla="*/ 46 w 150"/>
              <a:gd name="T3" fmla="*/ 84 h 149"/>
              <a:gd name="T4" fmla="*/ 46 w 150"/>
              <a:gd name="T5" fmla="*/ 65 h 149"/>
              <a:gd name="T6" fmla="*/ 75 w 150"/>
              <a:gd name="T7" fmla="*/ 34 h 149"/>
              <a:gd name="T8" fmla="*/ 104 w 150"/>
              <a:gd name="T9" fmla="*/ 65 h 149"/>
              <a:gd name="T10" fmla="*/ 104 w 150"/>
              <a:gd name="T11" fmla="*/ 84 h 149"/>
              <a:gd name="T12" fmla="*/ 82 w 150"/>
              <a:gd name="T13" fmla="*/ 61 h 149"/>
              <a:gd name="T14" fmla="*/ 82 w 150"/>
              <a:gd name="T15" fmla="*/ 113 h 149"/>
              <a:gd name="T16" fmla="*/ 68 w 150"/>
              <a:gd name="T17" fmla="*/ 113 h 149"/>
              <a:gd name="T18" fmla="*/ 68 w 150"/>
              <a:gd name="T19" fmla="*/ 61 h 149"/>
              <a:gd name="T20" fmla="*/ 10 w 150"/>
              <a:gd name="T21" fmla="*/ 75 h 149"/>
              <a:gd name="T22" fmla="*/ 75 w 150"/>
              <a:gd name="T23" fmla="*/ 9 h 149"/>
              <a:gd name="T24" fmla="*/ 140 w 150"/>
              <a:gd name="T25" fmla="*/ 75 h 149"/>
              <a:gd name="T26" fmla="*/ 75 w 150"/>
              <a:gd name="T27" fmla="*/ 140 h 149"/>
              <a:gd name="T28" fmla="*/ 10 w 150"/>
              <a:gd name="T29" fmla="*/ 75 h 149"/>
              <a:gd name="T30" fmla="*/ 0 w 150"/>
              <a:gd name="T31" fmla="*/ 75 h 149"/>
              <a:gd name="T32" fmla="*/ 75 w 150"/>
              <a:gd name="T33" fmla="*/ 149 h 149"/>
              <a:gd name="T34" fmla="*/ 150 w 150"/>
              <a:gd name="T35" fmla="*/ 75 h 149"/>
              <a:gd name="T36" fmla="*/ 75 w 150"/>
              <a:gd name="T37" fmla="*/ 0 h 149"/>
              <a:gd name="T38" fmla="*/ 0 w 150"/>
              <a:gd name="T39" fmla="*/ 75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0" h="149">
                <a:moveTo>
                  <a:pt x="68" y="61"/>
                </a:moveTo>
                <a:cubicBezTo>
                  <a:pt x="46" y="84"/>
                  <a:pt x="46" y="84"/>
                  <a:pt x="46" y="84"/>
                </a:cubicBezTo>
                <a:cubicBezTo>
                  <a:pt x="46" y="65"/>
                  <a:pt x="46" y="65"/>
                  <a:pt x="46" y="65"/>
                </a:cubicBezTo>
                <a:cubicBezTo>
                  <a:pt x="75" y="34"/>
                  <a:pt x="75" y="34"/>
                  <a:pt x="75" y="34"/>
                </a:cubicBezTo>
                <a:cubicBezTo>
                  <a:pt x="104" y="65"/>
                  <a:pt x="104" y="65"/>
                  <a:pt x="104" y="65"/>
                </a:cubicBezTo>
                <a:cubicBezTo>
                  <a:pt x="104" y="84"/>
                  <a:pt x="104" y="84"/>
                  <a:pt x="104" y="84"/>
                </a:cubicBezTo>
                <a:cubicBezTo>
                  <a:pt x="82" y="61"/>
                  <a:pt x="82" y="61"/>
                  <a:pt x="82" y="61"/>
                </a:cubicBezTo>
                <a:cubicBezTo>
                  <a:pt x="82" y="113"/>
                  <a:pt x="82" y="113"/>
                  <a:pt x="82" y="113"/>
                </a:cubicBezTo>
                <a:cubicBezTo>
                  <a:pt x="68" y="113"/>
                  <a:pt x="68" y="113"/>
                  <a:pt x="68" y="113"/>
                </a:cubicBezTo>
                <a:lnTo>
                  <a:pt x="68" y="61"/>
                </a:lnTo>
                <a:close/>
                <a:moveTo>
                  <a:pt x="10" y="75"/>
                </a:moveTo>
                <a:cubicBezTo>
                  <a:pt x="10" y="39"/>
                  <a:pt x="39" y="9"/>
                  <a:pt x="75" y="9"/>
                </a:cubicBezTo>
                <a:cubicBezTo>
                  <a:pt x="111" y="9"/>
                  <a:pt x="140" y="39"/>
                  <a:pt x="140" y="75"/>
                </a:cubicBezTo>
                <a:cubicBezTo>
                  <a:pt x="140" y="111"/>
                  <a:pt x="111" y="140"/>
                  <a:pt x="75" y="140"/>
                </a:cubicBezTo>
                <a:cubicBezTo>
                  <a:pt x="39" y="140"/>
                  <a:pt x="10" y="111"/>
                  <a:pt x="10" y="75"/>
                </a:cubicBezTo>
                <a:moveTo>
                  <a:pt x="0" y="75"/>
                </a:moveTo>
                <a:cubicBezTo>
                  <a:pt x="0" y="116"/>
                  <a:pt x="34" y="149"/>
                  <a:pt x="75" y="149"/>
                </a:cubicBezTo>
                <a:cubicBezTo>
                  <a:pt x="116" y="149"/>
                  <a:pt x="150" y="116"/>
                  <a:pt x="150" y="75"/>
                </a:cubicBezTo>
                <a:cubicBezTo>
                  <a:pt x="150" y="33"/>
                  <a:pt x="116" y="0"/>
                  <a:pt x="75" y="0"/>
                </a:cubicBezTo>
                <a:cubicBezTo>
                  <a:pt x="34" y="0"/>
                  <a:pt x="0" y="33"/>
                  <a:pt x="0" y="75"/>
                </a:cubicBezTo>
              </a:path>
            </a:pathLst>
          </a:custGeom>
          <a:solidFill>
            <a:schemeClr val="bg1">
              <a:lumMod val="50000"/>
            </a:schemeClr>
          </a:solidFill>
          <a:ln>
            <a:noFill/>
          </a:ln>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0" name="TextBox 9"/>
          <p:cNvSpPr txBox="1"/>
          <p:nvPr/>
        </p:nvSpPr>
        <p:spPr>
          <a:xfrm>
            <a:off x="0" y="6492240"/>
            <a:ext cx="3268980" cy="440890"/>
          </a:xfrm>
          <a:prstGeom prst="rect">
            <a:avLst/>
          </a:prstGeom>
          <a:noFill/>
        </p:spPr>
        <p:txBody>
          <a:bodyPr wrap="square" lIns="182880" tIns="146304" rIns="182880" bIns="146304" rtlCol="0">
            <a:spAutoFit/>
          </a:bodyPr>
          <a:lstStyle/>
          <a:p>
            <a:pPr>
              <a:lnSpc>
                <a:spcPct val="90000"/>
              </a:lnSpc>
              <a:spcAft>
                <a:spcPts val="600"/>
              </a:spcAft>
            </a:pPr>
            <a:r>
              <a:rPr lang="en-US" sz="1050" dirty="0" smtClean="0">
                <a:gradFill>
                  <a:gsLst>
                    <a:gs pos="2917">
                      <a:srgbClr val="505050"/>
                    </a:gs>
                    <a:gs pos="30000">
                      <a:srgbClr val="505050"/>
                    </a:gs>
                  </a:gsLst>
                  <a:lin ang="5400000" scaled="0"/>
                </a:gradFill>
                <a:latin typeface="Segoe UI Light"/>
              </a:rPr>
              <a:t>*Gartner - Published</a:t>
            </a:r>
            <a:r>
              <a:rPr lang="en-US" sz="1050" dirty="0">
                <a:gradFill>
                  <a:gsLst>
                    <a:gs pos="2917">
                      <a:srgbClr val="505050"/>
                    </a:gs>
                    <a:gs pos="30000">
                      <a:srgbClr val="505050"/>
                    </a:gs>
                  </a:gsLst>
                  <a:lin ang="5400000" scaled="0"/>
                </a:gradFill>
                <a:latin typeface="Segoe UI Light"/>
              </a:rPr>
              <a:t>: 14 June </a:t>
            </a:r>
            <a:r>
              <a:rPr lang="en-US" sz="1050" dirty="0" smtClean="0">
                <a:gradFill>
                  <a:gsLst>
                    <a:gs pos="2917">
                      <a:srgbClr val="505050"/>
                    </a:gs>
                    <a:gs pos="30000">
                      <a:srgbClr val="505050"/>
                    </a:gs>
                  </a:gsLst>
                  <a:lin ang="5400000" scaled="0"/>
                </a:gradFill>
                <a:latin typeface="Segoe UI Light"/>
              </a:rPr>
              <a:t>2011 By: Jeffrey Mann</a:t>
            </a:r>
          </a:p>
        </p:txBody>
      </p:sp>
    </p:spTree>
    <p:extLst>
      <p:ext uri="{BB962C8B-B14F-4D97-AF65-F5344CB8AC3E}">
        <p14:creationId xmlns:p14="http://schemas.microsoft.com/office/powerpoint/2010/main" val="329793006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accel="50000" decel="50000" fill="hold" grpId="0" nodeType="afterEffect">
                                  <p:stCondLst>
                                    <p:cond delay="1000"/>
                                  </p:stCondLst>
                                  <p:childTnLst>
                                    <p:animMotion origin="layout" path="M -2.78274E-7 -3.17749E-6 L 0.10403 -3.17749E-6 " pathEditMode="relative" rAng="0" ptsTypes="AA">
                                      <p:cBhvr>
                                        <p:cTn id="6" dur="750" fill="hold"/>
                                        <p:tgtEl>
                                          <p:spTgt spid="8"/>
                                        </p:tgtEl>
                                        <p:attrNameLst>
                                          <p:attrName>ppt_x</p:attrName>
                                          <p:attrName>ppt_y</p:attrName>
                                        </p:attrNameLst>
                                      </p:cBhvr>
                                      <p:rCtr x="5195" y="0"/>
                                    </p:animMotion>
                                  </p:childTnLst>
                                </p:cTn>
                              </p:par>
                            </p:childTnLst>
                          </p:cTn>
                        </p:par>
                        <p:par>
                          <p:cTn id="7" fill="hold">
                            <p:stCondLst>
                              <p:cond delay="1750"/>
                            </p:stCondLst>
                            <p:childTnLst>
                              <p:par>
                                <p:cTn id="8" presetID="9" presetClass="emph" presetSubtype="0" nodeType="afterEffect">
                                  <p:stCondLst>
                                    <p:cond delay="0"/>
                                  </p:stCondLst>
                                  <p:childTnLst>
                                    <p:set>
                                      <p:cBhvr rctx="PPT">
                                        <p:cTn id="9" dur="indefinite"/>
                                        <p:tgtEl>
                                          <p:spTgt spid="9"/>
                                        </p:tgtEl>
                                        <p:attrNameLst>
                                          <p:attrName>style.opacity</p:attrName>
                                        </p:attrNameLst>
                                      </p:cBhvr>
                                      <p:to>
                                        <p:strVal val="0.25"/>
                                      </p:to>
                                    </p:set>
                                    <p:animEffect filter="image" prLst="opacity: 0.25">
                                      <p:cBhvr rctx="IE">
                                        <p:cTn id="10" dur="indefinite"/>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32"/>
          <p:cNvSpPr txBox="1">
            <a:spLocks/>
          </p:cNvSpPr>
          <p:nvPr/>
        </p:nvSpPr>
        <p:spPr>
          <a:xfrm>
            <a:off x="0" y="1211262"/>
            <a:ext cx="1828800" cy="1828800"/>
          </a:xfrm>
          <a:prstGeom prst="rect">
            <a:avLst/>
          </a:prstGeom>
          <a:solidFill>
            <a:schemeClr val="tx2">
              <a:lumMod val="75000"/>
              <a:lumOff val="25000"/>
            </a:schemeClr>
          </a:solidFill>
        </p:spPr>
        <p:txBody>
          <a:bodyPr vert="horz" wrap="square" lIns="182880" tIns="137160" rIns="91440" bIns="45720" rtlCol="0" anchor="t">
            <a:norm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2800">
                <a:solidFill>
                  <a:srgbClr val="FFFFFF"/>
                </a:solidFill>
                <a:cs typeface="Segoe UI Light" panose="020B0502040204020203" pitchFamily="34" charset="0"/>
              </a:rPr>
              <a:t>Level 2 “Basic”</a:t>
            </a:r>
          </a:p>
        </p:txBody>
      </p:sp>
      <p:grpSp>
        <p:nvGrpSpPr>
          <p:cNvPr id="2" name="Group 1"/>
          <p:cNvGrpSpPr/>
          <p:nvPr/>
        </p:nvGrpSpPr>
        <p:grpSpPr>
          <a:xfrm>
            <a:off x="2103437" y="1211263"/>
            <a:ext cx="4807485" cy="5029880"/>
            <a:chOff x="2103437" y="1211263"/>
            <a:chExt cx="4807485" cy="5029880"/>
          </a:xfrm>
        </p:grpSpPr>
        <p:sp>
          <p:nvSpPr>
            <p:cNvPr id="24" name="Rectangle 23"/>
            <p:cNvSpPr/>
            <p:nvPr/>
          </p:nvSpPr>
          <p:spPr bwMode="auto">
            <a:xfrm>
              <a:off x="2103437" y="1223455"/>
              <a:ext cx="4807485" cy="5017688"/>
            </a:xfrm>
            <a:prstGeom prst="rect">
              <a:avLst/>
            </a:prstGeom>
            <a:solidFill>
              <a:schemeClr val="tx2">
                <a:lumMod val="25000"/>
                <a:lumOff val="75000"/>
                <a:alpha val="13000"/>
              </a:schemeClr>
            </a:solidFill>
            <a:ln w="10795" cap="flat" cmpd="sng" algn="ctr">
              <a:noFill/>
              <a:prstDash val="solid"/>
            </a:ln>
            <a:effectLst/>
          </p:spPr>
          <p:txBody>
            <a:bodyPr lIns="182880" tIns="640080" rIns="182880" bIns="91440" rtlCol="0" anchor="t"/>
            <a:lstStyle/>
            <a:p>
              <a:pPr defTabSz="914363">
                <a:spcBef>
                  <a:spcPts val="1200"/>
                </a:spcBef>
                <a:buSzPct val="90000"/>
                <a:defRPr/>
              </a:pPr>
              <a:r>
                <a:rPr lang="en-US" sz="2400" kern="0" dirty="0">
                  <a:solidFill>
                    <a:srgbClr val="FFFFFF">
                      <a:lumMod val="50000"/>
                    </a:srgbClr>
                  </a:solidFill>
                  <a:latin typeface="Segoe UI Light"/>
                </a:rPr>
                <a:t>Few social computing capabilities, </a:t>
              </a:r>
              <a:r>
                <a:rPr lang="en-US" sz="2400" kern="0">
                  <a:solidFill>
                    <a:srgbClr val="FFFFFF">
                      <a:lumMod val="50000"/>
                    </a:srgbClr>
                  </a:solidFill>
                  <a:latin typeface="Segoe UI Light"/>
                </a:rPr>
                <a:t>basic </a:t>
              </a:r>
              <a:r>
                <a:rPr lang="en-US" sz="2400" kern="0" smtClean="0">
                  <a:solidFill>
                    <a:srgbClr val="FFFFFF">
                      <a:lumMod val="50000"/>
                    </a:srgbClr>
                  </a:solidFill>
                  <a:latin typeface="Segoe UI Light"/>
                </a:rPr>
                <a:t>tools</a:t>
              </a:r>
              <a:endParaRPr lang="en-US" sz="2400" kern="0" dirty="0">
                <a:solidFill>
                  <a:srgbClr val="FFFFFF">
                    <a:lumMod val="50000"/>
                  </a:srgbClr>
                </a:solidFill>
                <a:latin typeface="Segoe UI Light"/>
              </a:endParaRPr>
            </a:p>
            <a:p>
              <a:pPr defTabSz="914363">
                <a:spcBef>
                  <a:spcPts val="1200"/>
                </a:spcBef>
                <a:buSzPct val="90000"/>
                <a:defRPr/>
              </a:pPr>
              <a:r>
                <a:rPr lang="en-US" sz="2400" b="1" kern="0" dirty="0" smtClean="0">
                  <a:solidFill>
                    <a:srgbClr val="FFFFFF">
                      <a:lumMod val="50000"/>
                    </a:srgbClr>
                  </a:solidFill>
                  <a:latin typeface="Segoe UI Light"/>
                </a:rPr>
                <a:t>Lack of guidance</a:t>
              </a:r>
              <a:r>
                <a:rPr lang="en-US" sz="2400" kern="0" dirty="0" smtClean="0">
                  <a:solidFill>
                    <a:srgbClr val="FFFFFF">
                      <a:lumMod val="50000"/>
                    </a:srgbClr>
                  </a:solidFill>
                  <a:latin typeface="Segoe UI Light"/>
                </a:rPr>
                <a:t> on social productivity</a:t>
              </a:r>
            </a:p>
            <a:p>
              <a:pPr defTabSz="914363">
                <a:spcBef>
                  <a:spcPts val="1200"/>
                </a:spcBef>
                <a:buSzPct val="90000"/>
                <a:defRPr/>
              </a:pPr>
              <a:r>
                <a:rPr lang="en-US" sz="2400" kern="0" dirty="0" smtClean="0">
                  <a:solidFill>
                    <a:srgbClr val="FFFFFF">
                      <a:lumMod val="50000"/>
                    </a:srgbClr>
                  </a:solidFill>
                  <a:latin typeface="Segoe UI Light"/>
                </a:rPr>
                <a:t>Challenges in cultural adoption (</a:t>
              </a:r>
              <a:r>
                <a:rPr lang="en-US" sz="2400" b="1" kern="0" dirty="0" smtClean="0">
                  <a:solidFill>
                    <a:srgbClr val="FFFFFF">
                      <a:lumMod val="50000"/>
                    </a:srgbClr>
                  </a:solidFill>
                  <a:latin typeface="Segoe UI Light"/>
                </a:rPr>
                <a:t>slow adoption</a:t>
              </a:r>
              <a:r>
                <a:rPr lang="en-US" sz="2400" kern="0" dirty="0" smtClean="0">
                  <a:solidFill>
                    <a:srgbClr val="FFFFFF">
                      <a:lumMod val="50000"/>
                    </a:srgbClr>
                  </a:solidFill>
                  <a:latin typeface="Segoe UI Light"/>
                </a:rPr>
                <a:t>)</a:t>
              </a:r>
            </a:p>
            <a:p>
              <a:pPr defTabSz="914363">
                <a:spcBef>
                  <a:spcPts val="1200"/>
                </a:spcBef>
                <a:buSzPct val="90000"/>
                <a:defRPr/>
              </a:pPr>
              <a:r>
                <a:rPr lang="en-US" sz="2400" kern="0" dirty="0" smtClean="0">
                  <a:solidFill>
                    <a:srgbClr val="FFFFFF">
                      <a:lumMod val="50000"/>
                    </a:srgbClr>
                  </a:solidFill>
                  <a:latin typeface="Segoe UI Light"/>
                </a:rPr>
                <a:t>Task </a:t>
              </a:r>
              <a:r>
                <a:rPr lang="en-US" sz="2400" kern="0" dirty="0">
                  <a:solidFill>
                    <a:srgbClr val="FFFFFF">
                      <a:lumMod val="50000"/>
                    </a:srgbClr>
                  </a:solidFill>
                  <a:latin typeface="Segoe UI Light"/>
                </a:rPr>
                <a:t>completion relies on collaboration software (social platform is neglected</a:t>
              </a:r>
              <a:r>
                <a:rPr lang="en-US" sz="2400" kern="0" dirty="0" smtClean="0">
                  <a:solidFill>
                    <a:srgbClr val="FFFFFF">
                      <a:lumMod val="50000"/>
                    </a:srgbClr>
                  </a:solidFill>
                  <a:latin typeface="Segoe UI Light"/>
                </a:rPr>
                <a:t>)</a:t>
              </a:r>
              <a:endParaRPr lang="en-US" sz="2400" kern="0" dirty="0">
                <a:solidFill>
                  <a:srgbClr val="FFFFFF">
                    <a:lumMod val="50000"/>
                  </a:srgbClr>
                </a:solidFill>
                <a:latin typeface="Segoe UI Light"/>
              </a:endParaRPr>
            </a:p>
            <a:p>
              <a:pPr defTabSz="914363">
                <a:spcBef>
                  <a:spcPts val="1200"/>
                </a:spcBef>
                <a:buSzPct val="90000"/>
                <a:defRPr/>
              </a:pPr>
              <a:r>
                <a:rPr lang="en-US" sz="2400" kern="0" dirty="0" smtClean="0">
                  <a:solidFill>
                    <a:srgbClr val="FFFFFF">
                      <a:lumMod val="50000"/>
                    </a:srgbClr>
                  </a:solidFill>
                  <a:latin typeface="Segoe UI Light"/>
                </a:rPr>
                <a:t>Cultural resistance</a:t>
              </a:r>
              <a:endParaRPr lang="en-US" sz="2400" kern="0" dirty="0">
                <a:solidFill>
                  <a:srgbClr val="FFFFFF">
                    <a:lumMod val="50000"/>
                  </a:srgbClr>
                </a:solidFill>
                <a:latin typeface="Segoe UI Light"/>
              </a:endParaRPr>
            </a:p>
          </p:txBody>
        </p:sp>
        <p:sp>
          <p:nvSpPr>
            <p:cNvPr id="25" name="Rectangle 24"/>
            <p:cNvSpPr/>
            <p:nvPr/>
          </p:nvSpPr>
          <p:spPr bwMode="auto">
            <a:xfrm>
              <a:off x="2103437" y="1211263"/>
              <a:ext cx="4807485" cy="548640"/>
            </a:xfrm>
            <a:prstGeom prst="rect">
              <a:avLst/>
            </a:prstGeom>
            <a:solidFill>
              <a:srgbClr val="0072C6"/>
            </a:solidFill>
            <a:ln w="9525" cap="flat" cmpd="sng" algn="ctr">
              <a:noFill/>
              <a:prstDash val="solid"/>
              <a:headEnd type="none" w="med" len="med"/>
              <a:tailEnd type="none" w="med" len="med"/>
            </a:ln>
            <a:effectLst/>
          </p:spPr>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spcBef>
                  <a:spcPct val="0"/>
                </a:spcBef>
                <a:spcAft>
                  <a:spcPct val="0"/>
                </a:spcAft>
                <a:defRPr/>
              </a:pPr>
              <a:r>
                <a:rPr lang="en-US" sz="2800" dirty="0" smtClean="0">
                  <a:gradFill>
                    <a:gsLst>
                      <a:gs pos="0">
                        <a:srgbClr val="FFFFFF"/>
                      </a:gs>
                      <a:gs pos="100000">
                        <a:srgbClr val="FFFFFF"/>
                      </a:gs>
                    </a:gsLst>
                    <a:lin ang="5400000" scaled="0"/>
                  </a:gradFill>
                  <a:latin typeface="Segoe UI Light"/>
                </a:rPr>
                <a:t>Challenges</a:t>
              </a:r>
              <a:endParaRPr lang="en-US" sz="2800" dirty="0">
                <a:gradFill>
                  <a:gsLst>
                    <a:gs pos="0">
                      <a:srgbClr val="FFFFFF"/>
                    </a:gs>
                    <a:gs pos="100000">
                      <a:srgbClr val="FFFFFF"/>
                    </a:gs>
                  </a:gsLst>
                  <a:lin ang="5400000" scaled="0"/>
                </a:gradFill>
                <a:latin typeface="Segoe UI Light"/>
              </a:endParaRPr>
            </a:p>
          </p:txBody>
        </p:sp>
      </p:grpSp>
      <p:grpSp>
        <p:nvGrpSpPr>
          <p:cNvPr id="3" name="Group 2"/>
          <p:cNvGrpSpPr/>
          <p:nvPr/>
        </p:nvGrpSpPr>
        <p:grpSpPr>
          <a:xfrm>
            <a:off x="7152286" y="1211263"/>
            <a:ext cx="4807485" cy="5029880"/>
            <a:chOff x="7152286" y="1211263"/>
            <a:chExt cx="4807485" cy="5029880"/>
          </a:xfrm>
        </p:grpSpPr>
        <p:sp>
          <p:nvSpPr>
            <p:cNvPr id="19" name="Rectangle 18"/>
            <p:cNvSpPr/>
            <p:nvPr/>
          </p:nvSpPr>
          <p:spPr bwMode="auto">
            <a:xfrm>
              <a:off x="7152286" y="1223455"/>
              <a:ext cx="4807485" cy="5017688"/>
            </a:xfrm>
            <a:prstGeom prst="rect">
              <a:avLst/>
            </a:prstGeom>
            <a:solidFill>
              <a:schemeClr val="tx2">
                <a:lumMod val="25000"/>
                <a:lumOff val="75000"/>
                <a:alpha val="13000"/>
              </a:schemeClr>
            </a:solidFill>
            <a:ln w="10795" cap="flat" cmpd="sng" algn="ctr">
              <a:noFill/>
              <a:prstDash val="solid"/>
            </a:ln>
            <a:effectLst/>
          </p:spPr>
          <p:txBody>
            <a:bodyPr lIns="182880" tIns="640080" rIns="182880" bIns="91440" rtlCol="0" anchor="t"/>
            <a:lstStyle/>
            <a:p>
              <a:pPr defTabSz="914363">
                <a:lnSpc>
                  <a:spcPct val="90000"/>
                </a:lnSpc>
                <a:spcBef>
                  <a:spcPts val="1200"/>
                </a:spcBef>
                <a:buSzPct val="90000"/>
                <a:defRPr/>
              </a:pPr>
              <a:r>
                <a:rPr lang="en-US" sz="2400" b="1" kern="0" dirty="0" smtClean="0">
                  <a:solidFill>
                    <a:srgbClr val="FFFFFF">
                      <a:lumMod val="50000"/>
                    </a:srgbClr>
                  </a:solidFill>
                  <a:latin typeface="Segoe UI Light"/>
                </a:rPr>
                <a:t>Communicate</a:t>
              </a:r>
              <a:r>
                <a:rPr lang="en-US" sz="2400" kern="0" dirty="0" smtClean="0">
                  <a:solidFill>
                    <a:srgbClr val="FFFFFF">
                      <a:lumMod val="50000"/>
                    </a:srgbClr>
                  </a:solidFill>
                  <a:latin typeface="Segoe UI Light"/>
                </a:rPr>
                <a:t> and demonstrate opportunities</a:t>
              </a:r>
            </a:p>
            <a:p>
              <a:pPr defTabSz="914363">
                <a:lnSpc>
                  <a:spcPct val="90000"/>
                </a:lnSpc>
                <a:spcBef>
                  <a:spcPts val="1200"/>
                </a:spcBef>
                <a:buSzPct val="90000"/>
                <a:defRPr/>
              </a:pPr>
              <a:r>
                <a:rPr lang="en-US" sz="2400" kern="0" dirty="0" smtClean="0">
                  <a:solidFill>
                    <a:srgbClr val="FFFFFF">
                      <a:lumMod val="50000"/>
                    </a:srgbClr>
                  </a:solidFill>
                  <a:latin typeface="Segoe UI Light"/>
                </a:rPr>
                <a:t>Create personas based on roles</a:t>
              </a:r>
            </a:p>
            <a:p>
              <a:pPr defTabSz="914363">
                <a:lnSpc>
                  <a:spcPct val="90000"/>
                </a:lnSpc>
                <a:spcBef>
                  <a:spcPts val="1200"/>
                </a:spcBef>
                <a:buSzPct val="90000"/>
                <a:defRPr/>
              </a:pPr>
              <a:r>
                <a:rPr lang="en-US" sz="2400" kern="0" dirty="0" smtClean="0">
                  <a:solidFill>
                    <a:srgbClr val="FFFFFF">
                      <a:lumMod val="50000"/>
                    </a:srgbClr>
                  </a:solidFill>
                  <a:latin typeface="Segoe UI Light"/>
                </a:rPr>
                <a:t>Concrete messaging to extinguish old behavior</a:t>
              </a:r>
            </a:p>
            <a:p>
              <a:pPr defTabSz="914363">
                <a:lnSpc>
                  <a:spcPct val="90000"/>
                </a:lnSpc>
                <a:spcBef>
                  <a:spcPts val="1200"/>
                </a:spcBef>
                <a:buSzPct val="90000"/>
                <a:defRPr/>
              </a:pPr>
              <a:r>
                <a:rPr lang="en-US" sz="2400" kern="0" dirty="0" smtClean="0">
                  <a:solidFill>
                    <a:srgbClr val="FFFFFF">
                      <a:lumMod val="50000"/>
                    </a:srgbClr>
                  </a:solidFill>
                  <a:latin typeface="Segoe UI Light"/>
                </a:rPr>
                <a:t>Social communities are gateways to task completion</a:t>
              </a:r>
            </a:p>
            <a:p>
              <a:pPr defTabSz="914363">
                <a:lnSpc>
                  <a:spcPct val="90000"/>
                </a:lnSpc>
                <a:spcBef>
                  <a:spcPts val="1200"/>
                </a:spcBef>
                <a:buSzPct val="90000"/>
                <a:defRPr/>
              </a:pPr>
              <a:r>
                <a:rPr lang="en-US" sz="2400" kern="0" dirty="0" smtClean="0">
                  <a:solidFill>
                    <a:srgbClr val="FFFFFF">
                      <a:lumMod val="50000"/>
                    </a:srgbClr>
                  </a:solidFill>
                  <a:latin typeface="Segoe UI Light"/>
                </a:rPr>
                <a:t>Encourage</a:t>
              </a:r>
            </a:p>
            <a:p>
              <a:pPr defTabSz="914363">
                <a:lnSpc>
                  <a:spcPct val="90000"/>
                </a:lnSpc>
                <a:spcBef>
                  <a:spcPts val="1200"/>
                </a:spcBef>
                <a:buSzPct val="90000"/>
                <a:defRPr/>
              </a:pPr>
              <a:r>
                <a:rPr lang="en-US" sz="2400" kern="0" dirty="0" smtClean="0">
                  <a:solidFill>
                    <a:srgbClr val="FFFFFF">
                      <a:lumMod val="50000"/>
                    </a:srgbClr>
                  </a:solidFill>
                  <a:latin typeface="Segoe UI Light"/>
                </a:rPr>
                <a:t>Focus on special groups</a:t>
              </a:r>
              <a:endParaRPr lang="en-US" sz="2400" kern="0" dirty="0">
                <a:solidFill>
                  <a:srgbClr val="FFFFFF">
                    <a:lumMod val="50000"/>
                  </a:srgbClr>
                </a:solidFill>
                <a:latin typeface="Segoe UI Light"/>
              </a:endParaRPr>
            </a:p>
            <a:p>
              <a:pPr defTabSz="914363">
                <a:lnSpc>
                  <a:spcPct val="90000"/>
                </a:lnSpc>
                <a:spcBef>
                  <a:spcPts val="1200"/>
                </a:spcBef>
                <a:buSzPct val="90000"/>
                <a:defRPr/>
              </a:pPr>
              <a:endParaRPr lang="en-US" sz="2400" kern="0" dirty="0">
                <a:solidFill>
                  <a:srgbClr val="FFFFFF">
                    <a:lumMod val="50000"/>
                  </a:srgbClr>
                </a:solidFill>
                <a:latin typeface="Segoe UI Light"/>
              </a:endParaRPr>
            </a:p>
          </p:txBody>
        </p:sp>
        <p:sp>
          <p:nvSpPr>
            <p:cNvPr id="20" name="Rectangle 19"/>
            <p:cNvSpPr/>
            <p:nvPr/>
          </p:nvSpPr>
          <p:spPr bwMode="auto">
            <a:xfrm>
              <a:off x="7152286" y="1211263"/>
              <a:ext cx="4807485" cy="548640"/>
            </a:xfrm>
            <a:prstGeom prst="rect">
              <a:avLst/>
            </a:prstGeom>
            <a:solidFill>
              <a:srgbClr val="0072C6"/>
            </a:solidFill>
            <a:ln w="9525" cap="flat" cmpd="sng" algn="ctr">
              <a:noFill/>
              <a:prstDash val="solid"/>
              <a:headEnd type="none" w="med" len="med"/>
              <a:tailEnd type="none" w="med" len="med"/>
            </a:ln>
            <a:effectLst/>
          </p:spPr>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spcBef>
                  <a:spcPct val="0"/>
                </a:spcBef>
                <a:spcAft>
                  <a:spcPct val="0"/>
                </a:spcAft>
                <a:defRPr/>
              </a:pPr>
              <a:r>
                <a:rPr lang="en-US" sz="2800" dirty="0" smtClean="0">
                  <a:gradFill>
                    <a:gsLst>
                      <a:gs pos="0">
                        <a:srgbClr val="FFFFFF"/>
                      </a:gs>
                      <a:gs pos="100000">
                        <a:srgbClr val="FFFFFF"/>
                      </a:gs>
                    </a:gsLst>
                    <a:lin ang="5400000" scaled="0"/>
                  </a:gradFill>
                  <a:latin typeface="Segoe UI Light"/>
                </a:rPr>
                <a:t>Recommendations</a:t>
              </a:r>
              <a:endParaRPr lang="en-US" sz="2800" dirty="0">
                <a:gradFill>
                  <a:gsLst>
                    <a:gs pos="0">
                      <a:srgbClr val="FFFFFF"/>
                    </a:gs>
                    <a:gs pos="100000">
                      <a:srgbClr val="FFFFFF"/>
                    </a:gs>
                  </a:gsLst>
                  <a:lin ang="5400000" scaled="0"/>
                </a:gradFill>
                <a:latin typeface="Segoe UI Light"/>
              </a:endParaRPr>
            </a:p>
          </p:txBody>
        </p:sp>
      </p:grpSp>
    </p:spTree>
    <p:extLst>
      <p:ext uri="{BB962C8B-B14F-4D97-AF65-F5344CB8AC3E}">
        <p14:creationId xmlns:p14="http://schemas.microsoft.com/office/powerpoint/2010/main" val="39776716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 Level 2</a:t>
            </a:r>
            <a:br>
              <a:rPr lang="en-US" dirty="0" smtClean="0"/>
            </a:br>
            <a:r>
              <a:rPr lang="en-US" dirty="0" smtClean="0"/>
              <a:t>Problem resolution</a:t>
            </a:r>
            <a:endParaRPr lang="en-US" sz="4800" dirty="0"/>
          </a:p>
        </p:txBody>
      </p:sp>
    </p:spTree>
    <p:extLst>
      <p:ext uri="{BB962C8B-B14F-4D97-AF65-F5344CB8AC3E}">
        <p14:creationId xmlns:p14="http://schemas.microsoft.com/office/powerpoint/2010/main" val="300032453"/>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Problem resolution</a:t>
            </a:r>
            <a:endParaRPr lang="en-US" dirty="0"/>
          </a:p>
        </p:txBody>
      </p:sp>
      <p:sp>
        <p:nvSpPr>
          <p:cNvPr id="3" name="Content Placeholder 2"/>
          <p:cNvSpPr>
            <a:spLocks noGrp="1"/>
          </p:cNvSpPr>
          <p:nvPr>
            <p:ph idx="4294967295"/>
          </p:nvPr>
        </p:nvSpPr>
        <p:spPr>
          <a:xfrm>
            <a:off x="621824" y="1632056"/>
            <a:ext cx="11192828" cy="4616063"/>
          </a:xfrm>
          <a:prstGeom prst="rect">
            <a:avLst/>
          </a:prstGeom>
        </p:spPr>
        <p:txBody>
          <a:bodyPr lIns="111026" tIns="55513" rIns="111026" bIns="55513"/>
          <a:lstStyle/>
          <a:p>
            <a:endParaRPr lang="en-US" dirty="0"/>
          </a:p>
        </p:txBody>
      </p:sp>
      <p:pic>
        <p:nvPicPr>
          <p:cNvPr id="5" name="ScreenCapture_13.11.2012 21.02.55.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1523379"/>
            <a:ext cx="12436475" cy="5502275"/>
          </a:xfrm>
          <a:prstGeom prst="rect">
            <a:avLst/>
          </a:prstGeom>
        </p:spPr>
      </p:pic>
    </p:spTree>
    <p:extLst>
      <p:ext uri="{BB962C8B-B14F-4D97-AF65-F5344CB8AC3E}">
        <p14:creationId xmlns:p14="http://schemas.microsoft.com/office/powerpoint/2010/main" val="436902073"/>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32"/>
          <p:cNvSpPr txBox="1">
            <a:spLocks/>
          </p:cNvSpPr>
          <p:nvPr/>
        </p:nvSpPr>
        <p:spPr>
          <a:xfrm>
            <a:off x="0" y="1211262"/>
            <a:ext cx="1828800" cy="1828800"/>
          </a:xfrm>
          <a:prstGeom prst="rect">
            <a:avLst/>
          </a:prstGeom>
          <a:solidFill>
            <a:schemeClr val="tx2">
              <a:lumMod val="75000"/>
              <a:lumOff val="25000"/>
            </a:schemeClr>
          </a:solidFill>
        </p:spPr>
        <p:txBody>
          <a:bodyPr vert="horz" wrap="square" lIns="182880" tIns="137160" rIns="91440" bIns="45720" rtlCol="0" anchor="t">
            <a:norm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2800">
                <a:solidFill>
                  <a:srgbClr val="FFFFFF"/>
                </a:solidFill>
                <a:cs typeface="Segoe UI Light" panose="020B0502040204020203" pitchFamily="34" charset="0"/>
              </a:rPr>
              <a:t>Level 2 “Basic”</a:t>
            </a:r>
          </a:p>
        </p:txBody>
      </p:sp>
      <p:grpSp>
        <p:nvGrpSpPr>
          <p:cNvPr id="2" name="Group 1"/>
          <p:cNvGrpSpPr/>
          <p:nvPr/>
        </p:nvGrpSpPr>
        <p:grpSpPr>
          <a:xfrm>
            <a:off x="2103437" y="1211263"/>
            <a:ext cx="4807485" cy="4846320"/>
            <a:chOff x="2103437" y="1211263"/>
            <a:chExt cx="4807485" cy="4846320"/>
          </a:xfrm>
        </p:grpSpPr>
        <p:sp>
          <p:nvSpPr>
            <p:cNvPr id="24" name="Rectangle 23"/>
            <p:cNvSpPr/>
            <p:nvPr/>
          </p:nvSpPr>
          <p:spPr bwMode="auto">
            <a:xfrm>
              <a:off x="2103437" y="1223455"/>
              <a:ext cx="4807485" cy="4834128"/>
            </a:xfrm>
            <a:prstGeom prst="rect">
              <a:avLst/>
            </a:prstGeom>
            <a:solidFill>
              <a:schemeClr val="tx2">
                <a:lumMod val="25000"/>
                <a:lumOff val="75000"/>
                <a:alpha val="13000"/>
              </a:schemeClr>
            </a:solidFill>
            <a:ln w="10795" cap="flat" cmpd="sng" algn="ctr">
              <a:noFill/>
              <a:prstDash val="solid"/>
            </a:ln>
            <a:effectLst/>
          </p:spPr>
          <p:txBody>
            <a:bodyPr lIns="182880" tIns="640080" rIns="182880" bIns="91440" rtlCol="0" anchor="t"/>
            <a:lstStyle/>
            <a:p>
              <a:pPr defTabSz="914363">
                <a:lnSpc>
                  <a:spcPct val="90000"/>
                </a:lnSpc>
                <a:spcBef>
                  <a:spcPts val="1200"/>
                </a:spcBef>
                <a:buSzPct val="90000"/>
                <a:defRPr/>
              </a:pPr>
              <a:r>
                <a:rPr lang="en-US" sz="2400" b="1" kern="0" dirty="0" smtClean="0">
                  <a:solidFill>
                    <a:srgbClr val="FFFFFF">
                      <a:lumMod val="50000"/>
                    </a:srgbClr>
                  </a:solidFill>
                  <a:latin typeface="Segoe UI Light"/>
                </a:rPr>
                <a:t>Self-service</a:t>
              </a:r>
              <a:r>
                <a:rPr lang="en-US" sz="2400" kern="0" dirty="0" smtClean="0">
                  <a:solidFill>
                    <a:srgbClr val="FFFFFF">
                      <a:lumMod val="50000"/>
                    </a:srgbClr>
                  </a:solidFill>
                  <a:latin typeface="Segoe UI Light"/>
                </a:rPr>
                <a:t> and speed using social solutions</a:t>
              </a:r>
            </a:p>
            <a:p>
              <a:pPr defTabSz="914363">
                <a:lnSpc>
                  <a:spcPct val="90000"/>
                </a:lnSpc>
                <a:spcBef>
                  <a:spcPts val="1200"/>
                </a:spcBef>
                <a:buSzPct val="90000"/>
                <a:defRPr/>
              </a:pPr>
              <a:r>
                <a:rPr lang="en-US" sz="2400" kern="0" dirty="0" smtClean="0">
                  <a:solidFill>
                    <a:srgbClr val="FFFFFF">
                      <a:lumMod val="50000"/>
                    </a:srgbClr>
                  </a:solidFill>
                  <a:latin typeface="Segoe UI Light"/>
                </a:rPr>
                <a:t>Get solutions/resolution in minutes</a:t>
              </a:r>
            </a:p>
            <a:p>
              <a:pPr defTabSz="914363">
                <a:lnSpc>
                  <a:spcPct val="90000"/>
                </a:lnSpc>
                <a:spcBef>
                  <a:spcPts val="1200"/>
                </a:spcBef>
                <a:buSzPct val="90000"/>
                <a:defRPr/>
              </a:pPr>
              <a:r>
                <a:rPr lang="en-US" sz="2400" kern="0" dirty="0" smtClean="0">
                  <a:solidFill>
                    <a:srgbClr val="FFFFFF">
                      <a:lumMod val="50000"/>
                    </a:srgbClr>
                  </a:solidFill>
                  <a:latin typeface="Segoe UI Light"/>
                </a:rPr>
                <a:t>Reduce emails, phone calls, directory scouring</a:t>
              </a:r>
            </a:p>
            <a:p>
              <a:pPr defTabSz="914363">
                <a:lnSpc>
                  <a:spcPct val="90000"/>
                </a:lnSpc>
                <a:spcBef>
                  <a:spcPts val="1200"/>
                </a:spcBef>
                <a:buSzPct val="90000"/>
                <a:defRPr/>
              </a:pPr>
              <a:r>
                <a:rPr lang="en-US" sz="2400" kern="0" dirty="0" smtClean="0">
                  <a:solidFill>
                    <a:srgbClr val="FFFFFF">
                      <a:lumMod val="50000"/>
                    </a:srgbClr>
                  </a:solidFill>
                  <a:latin typeface="Segoe UI Light"/>
                </a:rPr>
                <a:t>Adoption still done through colleague “pull through”</a:t>
              </a:r>
              <a:endParaRPr lang="en-US" sz="2400" kern="0" dirty="0">
                <a:solidFill>
                  <a:srgbClr val="FFFFFF">
                    <a:lumMod val="50000"/>
                  </a:srgbClr>
                </a:solidFill>
                <a:latin typeface="Segoe UI Light"/>
              </a:endParaRPr>
            </a:p>
          </p:txBody>
        </p:sp>
        <p:sp>
          <p:nvSpPr>
            <p:cNvPr id="25" name="Rectangle 24"/>
            <p:cNvSpPr/>
            <p:nvPr/>
          </p:nvSpPr>
          <p:spPr bwMode="auto">
            <a:xfrm>
              <a:off x="2103437" y="1211263"/>
              <a:ext cx="4807485" cy="548640"/>
            </a:xfrm>
            <a:prstGeom prst="rect">
              <a:avLst/>
            </a:prstGeom>
            <a:solidFill>
              <a:srgbClr val="0072C6"/>
            </a:solidFill>
            <a:ln w="9525" cap="flat" cmpd="sng" algn="ctr">
              <a:noFill/>
              <a:prstDash val="solid"/>
              <a:headEnd type="none" w="med" len="med"/>
              <a:tailEnd type="none" w="med" len="med"/>
            </a:ln>
            <a:effectLst/>
          </p:spPr>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spcBef>
                  <a:spcPct val="0"/>
                </a:spcBef>
                <a:spcAft>
                  <a:spcPct val="0"/>
                </a:spcAft>
                <a:defRPr/>
              </a:pPr>
              <a:r>
                <a:rPr lang="en-US" sz="2800" dirty="0">
                  <a:gradFill>
                    <a:gsLst>
                      <a:gs pos="0">
                        <a:srgbClr val="FFFFFF"/>
                      </a:gs>
                      <a:gs pos="100000">
                        <a:srgbClr val="FFFFFF"/>
                      </a:gs>
                    </a:gsLst>
                    <a:lin ang="5400000" scaled="0"/>
                  </a:gradFill>
                  <a:latin typeface="Segoe UI Light"/>
                </a:rPr>
                <a:t>Observations</a:t>
              </a:r>
            </a:p>
          </p:txBody>
        </p:sp>
      </p:grpSp>
      <p:grpSp>
        <p:nvGrpSpPr>
          <p:cNvPr id="7" name="Group 6"/>
          <p:cNvGrpSpPr/>
          <p:nvPr/>
        </p:nvGrpSpPr>
        <p:grpSpPr>
          <a:xfrm>
            <a:off x="7142664" y="1211263"/>
            <a:ext cx="4817107" cy="4846320"/>
            <a:chOff x="7142664" y="1211263"/>
            <a:chExt cx="4817107" cy="4846320"/>
          </a:xfrm>
        </p:grpSpPr>
        <p:sp>
          <p:nvSpPr>
            <p:cNvPr id="8" name="Rectangle 7"/>
            <p:cNvSpPr/>
            <p:nvPr/>
          </p:nvSpPr>
          <p:spPr bwMode="auto">
            <a:xfrm>
              <a:off x="7142664" y="1223455"/>
              <a:ext cx="4807485" cy="4834128"/>
            </a:xfrm>
            <a:prstGeom prst="rect">
              <a:avLst/>
            </a:prstGeom>
            <a:solidFill>
              <a:schemeClr val="tx2">
                <a:lumMod val="25000"/>
                <a:lumOff val="75000"/>
                <a:alpha val="13000"/>
              </a:schemeClr>
            </a:solidFill>
            <a:ln w="10795" cap="flat" cmpd="sng" algn="ctr">
              <a:noFill/>
              <a:prstDash val="solid"/>
            </a:ln>
            <a:effectLst/>
          </p:spPr>
          <p:txBody>
            <a:bodyPr lIns="182880" tIns="640080" rIns="182880" bIns="91440" rtlCol="0" anchor="t"/>
            <a:lstStyle/>
            <a:p>
              <a:pPr defTabSz="914363">
                <a:lnSpc>
                  <a:spcPct val="90000"/>
                </a:lnSpc>
                <a:spcBef>
                  <a:spcPts val="1200"/>
                </a:spcBef>
                <a:buSzPct val="90000"/>
                <a:defRPr/>
              </a:pPr>
              <a:r>
                <a:rPr lang="en-US" sz="2350" kern="0" dirty="0" smtClean="0">
                  <a:solidFill>
                    <a:srgbClr val="FFFFFF">
                      <a:lumMod val="50000"/>
                    </a:srgbClr>
                  </a:solidFill>
                  <a:latin typeface="Segoe UI Light"/>
                </a:rPr>
                <a:t>Consolidated push through formal communications</a:t>
              </a:r>
            </a:p>
            <a:p>
              <a:pPr defTabSz="914363">
                <a:lnSpc>
                  <a:spcPct val="90000"/>
                </a:lnSpc>
                <a:spcBef>
                  <a:spcPts val="1200"/>
                </a:spcBef>
                <a:buSzPct val="90000"/>
                <a:defRPr/>
              </a:pPr>
              <a:r>
                <a:rPr lang="en-US" sz="2350" kern="0" dirty="0" smtClean="0">
                  <a:solidFill>
                    <a:srgbClr val="FFFFFF">
                      <a:lumMod val="50000"/>
                    </a:srgbClr>
                  </a:solidFill>
                  <a:latin typeface="Segoe UI Light"/>
                </a:rPr>
                <a:t>Evolving social computing personas into deeper demonstrable use cases</a:t>
              </a:r>
            </a:p>
            <a:p>
              <a:pPr defTabSz="914363">
                <a:lnSpc>
                  <a:spcPct val="90000"/>
                </a:lnSpc>
                <a:spcBef>
                  <a:spcPts val="1200"/>
                </a:spcBef>
                <a:buSzPct val="90000"/>
                <a:defRPr/>
              </a:pPr>
              <a:r>
                <a:rPr lang="en-US" sz="2350" kern="0" dirty="0" smtClean="0">
                  <a:solidFill>
                    <a:srgbClr val="FFFFFF">
                      <a:lumMod val="50000"/>
                    </a:srgbClr>
                  </a:solidFill>
                  <a:latin typeface="Segoe UI Light"/>
                </a:rPr>
                <a:t>Reward and recognize “social/collaboration success stores”</a:t>
              </a:r>
            </a:p>
            <a:p>
              <a:pPr defTabSz="914363">
                <a:lnSpc>
                  <a:spcPct val="90000"/>
                </a:lnSpc>
                <a:spcBef>
                  <a:spcPts val="1200"/>
                </a:spcBef>
                <a:buSzPct val="90000"/>
                <a:defRPr/>
              </a:pPr>
              <a:r>
                <a:rPr lang="en-US" sz="2350" kern="0" dirty="0" smtClean="0">
                  <a:solidFill>
                    <a:srgbClr val="FFFFFF">
                      <a:lumMod val="50000"/>
                    </a:srgbClr>
                  </a:solidFill>
                  <a:latin typeface="Segoe UI Light"/>
                </a:rPr>
                <a:t>User testimonials</a:t>
              </a:r>
            </a:p>
          </p:txBody>
        </p:sp>
        <p:sp>
          <p:nvSpPr>
            <p:cNvPr id="9" name="Rectangle 8"/>
            <p:cNvSpPr/>
            <p:nvPr/>
          </p:nvSpPr>
          <p:spPr bwMode="auto">
            <a:xfrm>
              <a:off x="7152286" y="1211263"/>
              <a:ext cx="4807485" cy="548640"/>
            </a:xfrm>
            <a:prstGeom prst="rect">
              <a:avLst/>
            </a:prstGeom>
            <a:solidFill>
              <a:srgbClr val="0072C6"/>
            </a:solidFill>
            <a:ln w="9525" cap="flat" cmpd="sng" algn="ctr">
              <a:noFill/>
              <a:prstDash val="solid"/>
              <a:headEnd type="none" w="med" len="med"/>
              <a:tailEnd type="none" w="med" len="med"/>
            </a:ln>
            <a:effectLst/>
          </p:spPr>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spcBef>
                  <a:spcPct val="0"/>
                </a:spcBef>
                <a:spcAft>
                  <a:spcPct val="0"/>
                </a:spcAft>
                <a:defRPr/>
              </a:pPr>
              <a:r>
                <a:rPr lang="en-US" sz="2800" dirty="0" smtClean="0">
                  <a:gradFill>
                    <a:gsLst>
                      <a:gs pos="0">
                        <a:srgbClr val="FFFFFF"/>
                      </a:gs>
                      <a:gs pos="100000">
                        <a:srgbClr val="FFFFFF"/>
                      </a:gs>
                    </a:gsLst>
                    <a:lin ang="5400000" scaled="0"/>
                  </a:gradFill>
                  <a:latin typeface="Segoe UI Light"/>
                </a:rPr>
                <a:t>Getting to Level 3</a:t>
              </a:r>
              <a:endParaRPr lang="en-US" sz="2800" dirty="0">
                <a:gradFill>
                  <a:gsLst>
                    <a:gs pos="0">
                      <a:srgbClr val="FFFFFF"/>
                    </a:gs>
                    <a:gs pos="100000">
                      <a:srgbClr val="FFFFFF"/>
                    </a:gs>
                  </a:gsLst>
                  <a:lin ang="5400000" scaled="0"/>
                </a:gradFill>
                <a:latin typeface="Segoe UI Light"/>
              </a:endParaRPr>
            </a:p>
          </p:txBody>
        </p:sp>
      </p:grpSp>
    </p:spTree>
    <p:extLst>
      <p:ext uri="{BB962C8B-B14F-4D97-AF65-F5344CB8AC3E}">
        <p14:creationId xmlns:p14="http://schemas.microsoft.com/office/powerpoint/2010/main" val="36495520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3020220" y="1475164"/>
            <a:ext cx="6402889" cy="46128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smtClean="0"/>
              <a:t>Moving to Level 3 - Emerging</a:t>
            </a:r>
            <a:endParaRPr lang="en-US" dirty="0"/>
          </a:p>
        </p:txBody>
      </p:sp>
      <p:pic>
        <p:nvPicPr>
          <p:cNvPr id="5" name="Picture 3"/>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l="39707" r="39764"/>
          <a:stretch/>
        </p:blipFill>
        <p:spPr bwMode="auto">
          <a:xfrm>
            <a:off x="5562601" y="1475164"/>
            <a:ext cx="1314450" cy="46128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Freeform 8"/>
          <p:cNvSpPr>
            <a:spLocks noEditPoints="1"/>
          </p:cNvSpPr>
          <p:nvPr/>
        </p:nvSpPr>
        <p:spPr bwMode="black">
          <a:xfrm>
            <a:off x="4527349" y="6106115"/>
            <a:ext cx="815499" cy="812210"/>
          </a:xfrm>
          <a:custGeom>
            <a:avLst/>
            <a:gdLst>
              <a:gd name="T0" fmla="*/ 68 w 150"/>
              <a:gd name="T1" fmla="*/ 61 h 149"/>
              <a:gd name="T2" fmla="*/ 46 w 150"/>
              <a:gd name="T3" fmla="*/ 84 h 149"/>
              <a:gd name="T4" fmla="*/ 46 w 150"/>
              <a:gd name="T5" fmla="*/ 65 h 149"/>
              <a:gd name="T6" fmla="*/ 75 w 150"/>
              <a:gd name="T7" fmla="*/ 34 h 149"/>
              <a:gd name="T8" fmla="*/ 104 w 150"/>
              <a:gd name="T9" fmla="*/ 65 h 149"/>
              <a:gd name="T10" fmla="*/ 104 w 150"/>
              <a:gd name="T11" fmla="*/ 84 h 149"/>
              <a:gd name="T12" fmla="*/ 82 w 150"/>
              <a:gd name="T13" fmla="*/ 61 h 149"/>
              <a:gd name="T14" fmla="*/ 82 w 150"/>
              <a:gd name="T15" fmla="*/ 113 h 149"/>
              <a:gd name="T16" fmla="*/ 68 w 150"/>
              <a:gd name="T17" fmla="*/ 113 h 149"/>
              <a:gd name="T18" fmla="*/ 68 w 150"/>
              <a:gd name="T19" fmla="*/ 61 h 149"/>
              <a:gd name="T20" fmla="*/ 10 w 150"/>
              <a:gd name="T21" fmla="*/ 75 h 149"/>
              <a:gd name="T22" fmla="*/ 75 w 150"/>
              <a:gd name="T23" fmla="*/ 9 h 149"/>
              <a:gd name="T24" fmla="*/ 140 w 150"/>
              <a:gd name="T25" fmla="*/ 75 h 149"/>
              <a:gd name="T26" fmla="*/ 75 w 150"/>
              <a:gd name="T27" fmla="*/ 140 h 149"/>
              <a:gd name="T28" fmla="*/ 10 w 150"/>
              <a:gd name="T29" fmla="*/ 75 h 149"/>
              <a:gd name="T30" fmla="*/ 0 w 150"/>
              <a:gd name="T31" fmla="*/ 75 h 149"/>
              <a:gd name="T32" fmla="*/ 75 w 150"/>
              <a:gd name="T33" fmla="*/ 149 h 149"/>
              <a:gd name="T34" fmla="*/ 150 w 150"/>
              <a:gd name="T35" fmla="*/ 75 h 149"/>
              <a:gd name="T36" fmla="*/ 75 w 150"/>
              <a:gd name="T37" fmla="*/ 0 h 149"/>
              <a:gd name="T38" fmla="*/ 0 w 150"/>
              <a:gd name="T39" fmla="*/ 75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0" h="149">
                <a:moveTo>
                  <a:pt x="68" y="61"/>
                </a:moveTo>
                <a:cubicBezTo>
                  <a:pt x="46" y="84"/>
                  <a:pt x="46" y="84"/>
                  <a:pt x="46" y="84"/>
                </a:cubicBezTo>
                <a:cubicBezTo>
                  <a:pt x="46" y="65"/>
                  <a:pt x="46" y="65"/>
                  <a:pt x="46" y="65"/>
                </a:cubicBezTo>
                <a:cubicBezTo>
                  <a:pt x="75" y="34"/>
                  <a:pt x="75" y="34"/>
                  <a:pt x="75" y="34"/>
                </a:cubicBezTo>
                <a:cubicBezTo>
                  <a:pt x="104" y="65"/>
                  <a:pt x="104" y="65"/>
                  <a:pt x="104" y="65"/>
                </a:cubicBezTo>
                <a:cubicBezTo>
                  <a:pt x="104" y="84"/>
                  <a:pt x="104" y="84"/>
                  <a:pt x="104" y="84"/>
                </a:cubicBezTo>
                <a:cubicBezTo>
                  <a:pt x="82" y="61"/>
                  <a:pt x="82" y="61"/>
                  <a:pt x="82" y="61"/>
                </a:cubicBezTo>
                <a:cubicBezTo>
                  <a:pt x="82" y="113"/>
                  <a:pt x="82" y="113"/>
                  <a:pt x="82" y="113"/>
                </a:cubicBezTo>
                <a:cubicBezTo>
                  <a:pt x="68" y="113"/>
                  <a:pt x="68" y="113"/>
                  <a:pt x="68" y="113"/>
                </a:cubicBezTo>
                <a:lnTo>
                  <a:pt x="68" y="61"/>
                </a:lnTo>
                <a:close/>
                <a:moveTo>
                  <a:pt x="10" y="75"/>
                </a:moveTo>
                <a:cubicBezTo>
                  <a:pt x="10" y="39"/>
                  <a:pt x="39" y="9"/>
                  <a:pt x="75" y="9"/>
                </a:cubicBezTo>
                <a:cubicBezTo>
                  <a:pt x="111" y="9"/>
                  <a:pt x="140" y="39"/>
                  <a:pt x="140" y="75"/>
                </a:cubicBezTo>
                <a:cubicBezTo>
                  <a:pt x="140" y="111"/>
                  <a:pt x="111" y="140"/>
                  <a:pt x="75" y="140"/>
                </a:cubicBezTo>
                <a:cubicBezTo>
                  <a:pt x="39" y="140"/>
                  <a:pt x="10" y="111"/>
                  <a:pt x="10" y="75"/>
                </a:cubicBezTo>
                <a:moveTo>
                  <a:pt x="0" y="75"/>
                </a:moveTo>
                <a:cubicBezTo>
                  <a:pt x="0" y="116"/>
                  <a:pt x="34" y="149"/>
                  <a:pt x="75" y="149"/>
                </a:cubicBezTo>
                <a:cubicBezTo>
                  <a:pt x="116" y="149"/>
                  <a:pt x="150" y="116"/>
                  <a:pt x="150" y="75"/>
                </a:cubicBezTo>
                <a:cubicBezTo>
                  <a:pt x="150" y="33"/>
                  <a:pt x="116" y="0"/>
                  <a:pt x="75" y="0"/>
                </a:cubicBezTo>
                <a:cubicBezTo>
                  <a:pt x="34" y="0"/>
                  <a:pt x="0" y="33"/>
                  <a:pt x="0" y="75"/>
                </a:cubicBezTo>
              </a:path>
            </a:pathLst>
          </a:custGeom>
          <a:solidFill>
            <a:schemeClr val="bg1">
              <a:lumMod val="50000"/>
            </a:schemeClr>
          </a:solidFill>
          <a:ln>
            <a:noFill/>
          </a:ln>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7" name="TextBox 6"/>
          <p:cNvSpPr txBox="1"/>
          <p:nvPr/>
        </p:nvSpPr>
        <p:spPr>
          <a:xfrm>
            <a:off x="0" y="6492240"/>
            <a:ext cx="3268980" cy="440890"/>
          </a:xfrm>
          <a:prstGeom prst="rect">
            <a:avLst/>
          </a:prstGeom>
          <a:noFill/>
        </p:spPr>
        <p:txBody>
          <a:bodyPr wrap="square" lIns="182880" tIns="146304" rIns="182880" bIns="146304" rtlCol="0">
            <a:spAutoFit/>
          </a:bodyPr>
          <a:lstStyle/>
          <a:p>
            <a:pPr>
              <a:lnSpc>
                <a:spcPct val="90000"/>
              </a:lnSpc>
              <a:spcAft>
                <a:spcPts val="600"/>
              </a:spcAft>
            </a:pPr>
            <a:r>
              <a:rPr lang="en-US" sz="1050" dirty="0" smtClean="0">
                <a:gradFill>
                  <a:gsLst>
                    <a:gs pos="2917">
                      <a:srgbClr val="505050"/>
                    </a:gs>
                    <a:gs pos="30000">
                      <a:srgbClr val="505050"/>
                    </a:gs>
                  </a:gsLst>
                  <a:lin ang="5400000" scaled="0"/>
                </a:gradFill>
                <a:latin typeface="Segoe UI Light"/>
              </a:rPr>
              <a:t>*Gartner - Published</a:t>
            </a:r>
            <a:r>
              <a:rPr lang="en-US" sz="1050" dirty="0">
                <a:gradFill>
                  <a:gsLst>
                    <a:gs pos="2917">
                      <a:srgbClr val="505050"/>
                    </a:gs>
                    <a:gs pos="30000">
                      <a:srgbClr val="505050"/>
                    </a:gs>
                  </a:gsLst>
                  <a:lin ang="5400000" scaled="0"/>
                </a:gradFill>
                <a:latin typeface="Segoe UI Light"/>
              </a:rPr>
              <a:t>: 14 June </a:t>
            </a:r>
            <a:r>
              <a:rPr lang="en-US" sz="1050" dirty="0" smtClean="0">
                <a:gradFill>
                  <a:gsLst>
                    <a:gs pos="2917">
                      <a:srgbClr val="505050"/>
                    </a:gs>
                    <a:gs pos="30000">
                      <a:srgbClr val="505050"/>
                    </a:gs>
                  </a:gsLst>
                  <a:lin ang="5400000" scaled="0"/>
                </a:gradFill>
                <a:latin typeface="Segoe UI Light"/>
              </a:rPr>
              <a:t>2011 By: Jeffrey Mann</a:t>
            </a:r>
          </a:p>
        </p:txBody>
      </p:sp>
    </p:spTree>
    <p:extLst>
      <p:ext uri="{BB962C8B-B14F-4D97-AF65-F5344CB8AC3E}">
        <p14:creationId xmlns:p14="http://schemas.microsoft.com/office/powerpoint/2010/main" val="44265308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accel="50000" decel="50000" fill="hold" grpId="0" nodeType="afterEffect">
                                  <p:stCondLst>
                                    <p:cond delay="0"/>
                                  </p:stCondLst>
                                  <p:childTnLst>
                                    <p:animMotion origin="layout" path="M 1.58284E-7 -3.17749E-6 L 0.10403 -3.17749E-6 " pathEditMode="relative" rAng="0" ptsTypes="AA">
                                      <p:cBhvr>
                                        <p:cTn id="6" dur="750" fill="hold"/>
                                        <p:tgtEl>
                                          <p:spTgt spid="8"/>
                                        </p:tgtEl>
                                        <p:attrNameLst>
                                          <p:attrName>ppt_x</p:attrName>
                                          <p:attrName>ppt_y</p:attrName>
                                        </p:attrNameLst>
                                      </p:cBhvr>
                                      <p:rCtr x="5195" y="0"/>
                                    </p:animMotion>
                                  </p:childTnLst>
                                </p:cTn>
                              </p:par>
                            </p:childTnLst>
                          </p:cTn>
                        </p:par>
                        <p:par>
                          <p:cTn id="7" fill="hold">
                            <p:stCondLst>
                              <p:cond delay="750"/>
                            </p:stCondLst>
                            <p:childTnLst>
                              <p:par>
                                <p:cTn id="8" presetID="9" presetClass="emph" presetSubtype="0" nodeType="afterEffect">
                                  <p:stCondLst>
                                    <p:cond delay="0"/>
                                  </p:stCondLst>
                                  <p:childTnLst>
                                    <p:set>
                                      <p:cBhvr rctx="PPT">
                                        <p:cTn id="9" dur="indefinite"/>
                                        <p:tgtEl>
                                          <p:spTgt spid="9"/>
                                        </p:tgtEl>
                                        <p:attrNameLst>
                                          <p:attrName>style.opacity</p:attrName>
                                        </p:attrNameLst>
                                      </p:cBhvr>
                                      <p:to>
                                        <p:strVal val="0.25"/>
                                      </p:to>
                                    </p:set>
                                    <p:animEffect filter="image" prLst="opacity: 0.25">
                                      <p:cBhvr rctx="IE">
                                        <p:cTn id="10" dur="indefinite"/>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82" y="-1"/>
            <a:ext cx="12434710" cy="6994525"/>
          </a:xfrm>
          <a:prstGeom prst="rect">
            <a:avLst/>
          </a:prstGeom>
        </p:spPr>
      </p:pic>
      <p:sp>
        <p:nvSpPr>
          <p:cNvPr id="33" name="Title 32"/>
          <p:cNvSpPr>
            <a:spLocks noGrp="1"/>
          </p:cNvSpPr>
          <p:nvPr>
            <p:ph type="title"/>
          </p:nvPr>
        </p:nvSpPr>
        <p:spPr>
          <a:solidFill>
            <a:schemeClr val="bg2">
              <a:lumMod val="75000"/>
              <a:lumOff val="25000"/>
              <a:alpha val="92000"/>
            </a:schemeClr>
          </a:solidFill>
        </p:spPr>
        <p:txBody>
          <a:bodyPr lIns="182880" tIns="137160" rIns="91440" bIns="45720"/>
          <a:lstStyle/>
          <a:p>
            <a:r>
              <a:rPr lang="en-US" sz="3600" dirty="0" smtClean="0">
                <a:latin typeface="Segoe UI Light" panose="020B0502040204020203" pitchFamily="34" charset="0"/>
                <a:cs typeface="Segoe UI Light" panose="020B0502040204020203" pitchFamily="34" charset="0"/>
              </a:rPr>
              <a:t>Introduction</a:t>
            </a:r>
            <a:endParaRPr lang="en-US" sz="3600" dirty="0">
              <a:latin typeface="Segoe UI Light" panose="020B0502040204020203" pitchFamily="34" charset="0"/>
              <a:cs typeface="Segoe UI Light" panose="020B0502040204020203" pitchFamily="34" charset="0"/>
            </a:endParaRPr>
          </a:p>
        </p:txBody>
      </p:sp>
      <p:sp>
        <p:nvSpPr>
          <p:cNvPr id="34" name="Text Placeholder 33"/>
          <p:cNvSpPr>
            <a:spLocks noGrp="1"/>
          </p:cNvSpPr>
          <p:nvPr>
            <p:ph type="body" sz="quarter" idx="12"/>
          </p:nvPr>
        </p:nvSpPr>
        <p:spPr>
          <a:xfrm>
            <a:off x="1" y="3730413"/>
            <a:ext cx="2487295" cy="2486942"/>
          </a:xfrm>
          <a:solidFill>
            <a:schemeClr val="bg2">
              <a:alpha val="92000"/>
            </a:schemeClr>
          </a:solidFill>
        </p:spPr>
        <p:txBody>
          <a:bodyPr lIns="182880" tIns="137160" rIns="91440" bIns="45720">
            <a:normAutofit/>
          </a:bodyPr>
          <a:lstStyle/>
          <a:p>
            <a:pPr marL="0" indent="0">
              <a:buNone/>
            </a:pPr>
            <a:r>
              <a:rPr lang="en-US" sz="2400" b="1" dirty="0" smtClean="0">
                <a:latin typeface="+mj-lt"/>
              </a:rPr>
              <a:t>Needs</a:t>
            </a:r>
            <a:r>
              <a:rPr lang="en-US" sz="2400" dirty="0" smtClean="0">
                <a:latin typeface="+mj-lt"/>
              </a:rPr>
              <a:t> and </a:t>
            </a:r>
            <a:r>
              <a:rPr lang="en-US" sz="2400" b="1" dirty="0" smtClean="0">
                <a:latin typeface="+mj-lt"/>
              </a:rPr>
              <a:t>trends</a:t>
            </a:r>
            <a:endParaRPr lang="en-US" sz="2400" b="1" dirty="0">
              <a:latin typeface="+mj-lt"/>
            </a:endParaRPr>
          </a:p>
        </p:txBody>
      </p:sp>
      <p:sp>
        <p:nvSpPr>
          <p:cNvPr id="35" name="Text Placeholder 34"/>
          <p:cNvSpPr>
            <a:spLocks noGrp="1"/>
          </p:cNvSpPr>
          <p:nvPr>
            <p:ph type="body" sz="quarter" idx="13"/>
          </p:nvPr>
        </p:nvSpPr>
        <p:spPr>
          <a:xfrm>
            <a:off x="2487295" y="3730413"/>
            <a:ext cx="2487295" cy="2487168"/>
          </a:xfrm>
          <a:solidFill>
            <a:schemeClr val="bg2">
              <a:lumMod val="50000"/>
              <a:lumOff val="50000"/>
              <a:alpha val="92000"/>
            </a:schemeClr>
          </a:solidFill>
        </p:spPr>
        <p:txBody>
          <a:bodyPr lIns="182880" tIns="137160" rIns="91440" bIns="45720">
            <a:normAutofit/>
          </a:bodyPr>
          <a:lstStyle/>
          <a:p>
            <a:pPr marL="0" indent="0">
              <a:buNone/>
            </a:pPr>
            <a:r>
              <a:rPr lang="en-US" sz="2400" dirty="0" smtClean="0">
                <a:latin typeface="+mj-lt"/>
              </a:rPr>
              <a:t>Desired </a:t>
            </a:r>
            <a:r>
              <a:rPr lang="en-US" sz="2400" b="1" dirty="0" smtClean="0">
                <a:latin typeface="+mj-lt"/>
              </a:rPr>
              <a:t>Outcomes</a:t>
            </a:r>
            <a:endParaRPr lang="en-US" sz="2400" b="1" dirty="0">
              <a:latin typeface="+mj-lt"/>
            </a:endParaRPr>
          </a:p>
        </p:txBody>
      </p:sp>
      <p:sp>
        <p:nvSpPr>
          <p:cNvPr id="36" name="Text Placeholder 35"/>
          <p:cNvSpPr>
            <a:spLocks noGrp="1"/>
          </p:cNvSpPr>
          <p:nvPr>
            <p:ph type="body" sz="quarter" idx="14"/>
          </p:nvPr>
        </p:nvSpPr>
        <p:spPr>
          <a:xfrm>
            <a:off x="4974590" y="3730413"/>
            <a:ext cx="2487295" cy="2487168"/>
          </a:xfrm>
          <a:solidFill>
            <a:schemeClr val="tx2">
              <a:lumMod val="75000"/>
              <a:alpha val="92000"/>
            </a:schemeClr>
          </a:solidFill>
        </p:spPr>
        <p:txBody>
          <a:bodyPr lIns="182880" tIns="137160" rIns="91440" bIns="45720">
            <a:normAutofit/>
          </a:bodyPr>
          <a:lstStyle/>
          <a:p>
            <a:pPr marL="0" indent="0" defTabSz="932472" fontAlgn="base">
              <a:spcBef>
                <a:spcPct val="0"/>
              </a:spcBef>
              <a:spcAft>
                <a:spcPts val="612"/>
              </a:spcAft>
              <a:buNone/>
            </a:pPr>
            <a:r>
              <a:rPr lang="en-US" sz="2400" b="1" dirty="0">
                <a:gradFill>
                  <a:gsLst>
                    <a:gs pos="0">
                      <a:srgbClr val="FFFFFF"/>
                    </a:gs>
                    <a:gs pos="100000">
                      <a:srgbClr val="FFFFFF"/>
                    </a:gs>
                  </a:gsLst>
                  <a:lin ang="5400000" scaled="0"/>
                </a:gradFill>
                <a:latin typeface="+mj-lt"/>
                <a:ea typeface="Segoe UI" pitchFamily="34" charset="0"/>
                <a:cs typeface="Segoe UI" pitchFamily="34" charset="0"/>
              </a:rPr>
              <a:t>Challenges</a:t>
            </a:r>
            <a:r>
              <a:rPr lang="en-US" sz="2400" dirty="0">
                <a:gradFill>
                  <a:gsLst>
                    <a:gs pos="0">
                      <a:srgbClr val="FFFFFF"/>
                    </a:gs>
                    <a:gs pos="100000">
                      <a:srgbClr val="FFFFFF"/>
                    </a:gs>
                  </a:gsLst>
                  <a:lin ang="5400000" scaled="0"/>
                </a:gradFill>
                <a:latin typeface="+mj-lt"/>
                <a:ea typeface="Segoe UI" pitchFamily="34" charset="0"/>
                <a:cs typeface="Segoe UI" pitchFamily="34" charset="0"/>
              </a:rPr>
              <a:t> of adoption</a:t>
            </a:r>
          </a:p>
        </p:txBody>
      </p:sp>
      <p:sp>
        <p:nvSpPr>
          <p:cNvPr id="10" name="Text Placeholder 9"/>
          <p:cNvSpPr>
            <a:spLocks noGrp="1"/>
          </p:cNvSpPr>
          <p:nvPr>
            <p:ph type="body" sz="quarter" idx="15"/>
          </p:nvPr>
        </p:nvSpPr>
        <p:spPr>
          <a:xfrm>
            <a:off x="7461885" y="3730413"/>
            <a:ext cx="2487295" cy="2487168"/>
          </a:xfrm>
          <a:solidFill>
            <a:schemeClr val="tx2">
              <a:lumMod val="50000"/>
              <a:alpha val="92000"/>
            </a:schemeClr>
          </a:solidFill>
        </p:spPr>
        <p:txBody>
          <a:bodyPr lIns="182880" tIns="137160" rIns="91440" bIns="45720">
            <a:normAutofit/>
          </a:bodyPr>
          <a:lstStyle/>
          <a:p>
            <a:pPr marL="0" indent="0">
              <a:buNone/>
            </a:pPr>
            <a:r>
              <a:rPr lang="en-US" sz="2400" b="1" dirty="0">
                <a:gradFill>
                  <a:gsLst>
                    <a:gs pos="0">
                      <a:srgbClr val="FFFFFF"/>
                    </a:gs>
                    <a:gs pos="100000">
                      <a:srgbClr val="FFFFFF"/>
                    </a:gs>
                  </a:gsLst>
                  <a:lin ang="5400000" scaled="0"/>
                </a:gradFill>
                <a:latin typeface="+mj-lt"/>
                <a:ea typeface="Segoe UI" pitchFamily="34" charset="0"/>
                <a:cs typeface="Segoe UI" pitchFamily="34" charset="0"/>
              </a:rPr>
              <a:t>Defining</a:t>
            </a:r>
            <a:r>
              <a:rPr lang="en-US" sz="2400" dirty="0">
                <a:gradFill>
                  <a:gsLst>
                    <a:gs pos="0">
                      <a:srgbClr val="FFFFFF"/>
                    </a:gs>
                    <a:gs pos="100000">
                      <a:srgbClr val="FFFFFF"/>
                    </a:gs>
                  </a:gsLst>
                  <a:lin ang="5400000" scaled="0"/>
                </a:gradFill>
                <a:latin typeface="+mj-lt"/>
                <a:ea typeface="Segoe UI" pitchFamily="34" charset="0"/>
                <a:cs typeface="Segoe UI" pitchFamily="34" charset="0"/>
              </a:rPr>
              <a:t> a </a:t>
            </a:r>
            <a:r>
              <a:rPr lang="en-US" sz="2400" b="1" dirty="0">
                <a:gradFill>
                  <a:gsLst>
                    <a:gs pos="0">
                      <a:srgbClr val="FFFFFF"/>
                    </a:gs>
                    <a:gs pos="100000">
                      <a:srgbClr val="FFFFFF"/>
                    </a:gs>
                  </a:gsLst>
                  <a:lin ang="5400000" scaled="0"/>
                </a:gradFill>
                <a:latin typeface="+mj-lt"/>
                <a:ea typeface="Segoe UI" pitchFamily="34" charset="0"/>
                <a:cs typeface="Segoe UI" pitchFamily="34" charset="0"/>
              </a:rPr>
              <a:t>maturity</a:t>
            </a:r>
            <a:r>
              <a:rPr lang="en-US" sz="2400" dirty="0">
                <a:gradFill>
                  <a:gsLst>
                    <a:gs pos="0">
                      <a:srgbClr val="FFFFFF"/>
                    </a:gs>
                    <a:gs pos="100000">
                      <a:srgbClr val="FFFFFF"/>
                    </a:gs>
                  </a:gsLst>
                  <a:lin ang="5400000" scaled="0"/>
                </a:gradFill>
                <a:latin typeface="+mj-lt"/>
                <a:ea typeface="Segoe UI" pitchFamily="34" charset="0"/>
                <a:cs typeface="Segoe UI" pitchFamily="34" charset="0"/>
              </a:rPr>
              <a:t> </a:t>
            </a:r>
            <a:r>
              <a:rPr lang="en-US" sz="2400" b="1" dirty="0">
                <a:gradFill>
                  <a:gsLst>
                    <a:gs pos="0">
                      <a:srgbClr val="FFFFFF"/>
                    </a:gs>
                    <a:gs pos="100000">
                      <a:srgbClr val="FFFFFF"/>
                    </a:gs>
                  </a:gsLst>
                  <a:lin ang="5400000" scaled="0"/>
                </a:gradFill>
                <a:latin typeface="+mj-lt"/>
                <a:ea typeface="Segoe UI" pitchFamily="34" charset="0"/>
                <a:cs typeface="Segoe UI" pitchFamily="34" charset="0"/>
              </a:rPr>
              <a:t>model</a:t>
            </a:r>
          </a:p>
          <a:p>
            <a:pPr marL="0" indent="0">
              <a:buNone/>
            </a:pPr>
            <a:endParaRPr lang="en-US" sz="2400" dirty="0">
              <a:latin typeface="+mj-lt"/>
            </a:endParaRPr>
          </a:p>
        </p:txBody>
      </p:sp>
      <p:sp>
        <p:nvSpPr>
          <p:cNvPr id="11" name="Text Placeholder 10"/>
          <p:cNvSpPr>
            <a:spLocks noGrp="1"/>
          </p:cNvSpPr>
          <p:nvPr>
            <p:ph type="body" sz="quarter" idx="16"/>
          </p:nvPr>
        </p:nvSpPr>
        <p:spPr>
          <a:xfrm>
            <a:off x="9949180" y="3730412"/>
            <a:ext cx="2487295" cy="2487168"/>
          </a:xfrm>
          <a:solidFill>
            <a:srgbClr val="0070C0">
              <a:alpha val="92000"/>
            </a:srgbClr>
          </a:solidFill>
        </p:spPr>
        <p:txBody>
          <a:bodyPr lIns="182880" tIns="137160" rIns="91440" bIns="45720">
            <a:normAutofit/>
          </a:bodyPr>
          <a:lstStyle/>
          <a:p>
            <a:pPr marL="0" indent="0">
              <a:buNone/>
            </a:pPr>
            <a:r>
              <a:rPr lang="en-US" sz="2400" dirty="0">
                <a:gradFill>
                  <a:gsLst>
                    <a:gs pos="0">
                      <a:srgbClr val="FFFFFF"/>
                    </a:gs>
                    <a:gs pos="100000">
                      <a:srgbClr val="FFFFFF"/>
                    </a:gs>
                  </a:gsLst>
                  <a:lin ang="5400000" scaled="0"/>
                </a:gradFill>
                <a:latin typeface="+mj-lt"/>
                <a:ea typeface="Segoe UI" pitchFamily="34" charset="0"/>
                <a:cs typeface="Segoe UI" pitchFamily="34" charset="0"/>
              </a:rPr>
              <a:t>How to </a:t>
            </a:r>
            <a:r>
              <a:rPr lang="en-US" sz="2400" b="1" dirty="0">
                <a:gradFill>
                  <a:gsLst>
                    <a:gs pos="0">
                      <a:srgbClr val="FFFFFF"/>
                    </a:gs>
                    <a:gs pos="100000">
                      <a:srgbClr val="FFFFFF"/>
                    </a:gs>
                  </a:gsLst>
                  <a:lin ang="5400000" scaled="0"/>
                </a:gradFill>
                <a:latin typeface="+mj-lt"/>
                <a:ea typeface="Segoe UI" pitchFamily="34" charset="0"/>
                <a:cs typeface="Segoe UI" pitchFamily="34" charset="0"/>
              </a:rPr>
              <a:t>move</a:t>
            </a:r>
            <a:r>
              <a:rPr lang="en-US" sz="2400" dirty="0">
                <a:gradFill>
                  <a:gsLst>
                    <a:gs pos="0">
                      <a:srgbClr val="FFFFFF"/>
                    </a:gs>
                    <a:gs pos="100000">
                      <a:srgbClr val="FFFFFF"/>
                    </a:gs>
                  </a:gsLst>
                  <a:lin ang="5400000" scaled="0"/>
                </a:gradFill>
                <a:latin typeface="+mj-lt"/>
                <a:ea typeface="Segoe UI" pitchFamily="34" charset="0"/>
                <a:cs typeface="Segoe UI" pitchFamily="34" charset="0"/>
              </a:rPr>
              <a:t> </a:t>
            </a:r>
            <a:r>
              <a:rPr lang="en-US" sz="2400" b="1" dirty="0">
                <a:gradFill>
                  <a:gsLst>
                    <a:gs pos="0">
                      <a:srgbClr val="FFFFFF"/>
                    </a:gs>
                    <a:gs pos="100000">
                      <a:srgbClr val="FFFFFF"/>
                    </a:gs>
                  </a:gsLst>
                  <a:lin ang="5400000" scaled="0"/>
                </a:gradFill>
                <a:latin typeface="+mj-lt"/>
                <a:ea typeface="Segoe UI" pitchFamily="34" charset="0"/>
                <a:cs typeface="Segoe UI" pitchFamily="34" charset="0"/>
              </a:rPr>
              <a:t>along</a:t>
            </a:r>
            <a:r>
              <a:rPr lang="en-US" sz="2400" dirty="0">
                <a:gradFill>
                  <a:gsLst>
                    <a:gs pos="0">
                      <a:srgbClr val="FFFFFF"/>
                    </a:gs>
                    <a:gs pos="100000">
                      <a:srgbClr val="FFFFFF"/>
                    </a:gs>
                  </a:gsLst>
                  <a:lin ang="5400000" scaled="0"/>
                </a:gradFill>
                <a:latin typeface="+mj-lt"/>
                <a:ea typeface="Segoe UI" pitchFamily="34" charset="0"/>
                <a:cs typeface="Segoe UI" pitchFamily="34" charset="0"/>
              </a:rPr>
              <a:t> the </a:t>
            </a:r>
            <a:r>
              <a:rPr lang="en-US" sz="2400" b="1" dirty="0">
                <a:gradFill>
                  <a:gsLst>
                    <a:gs pos="0">
                      <a:srgbClr val="FFFFFF"/>
                    </a:gs>
                    <a:gs pos="100000">
                      <a:srgbClr val="FFFFFF"/>
                    </a:gs>
                  </a:gsLst>
                  <a:lin ang="5400000" scaled="0"/>
                </a:gradFill>
                <a:latin typeface="+mj-lt"/>
                <a:ea typeface="Segoe UI" pitchFamily="34" charset="0"/>
                <a:cs typeface="Segoe UI" pitchFamily="34" charset="0"/>
              </a:rPr>
              <a:t>maturity</a:t>
            </a:r>
            <a:r>
              <a:rPr lang="en-US" sz="2400" dirty="0">
                <a:gradFill>
                  <a:gsLst>
                    <a:gs pos="0">
                      <a:srgbClr val="FFFFFF"/>
                    </a:gs>
                    <a:gs pos="100000">
                      <a:srgbClr val="FFFFFF"/>
                    </a:gs>
                  </a:gsLst>
                  <a:lin ang="5400000" scaled="0"/>
                </a:gradFill>
                <a:latin typeface="+mj-lt"/>
                <a:ea typeface="Segoe UI" pitchFamily="34" charset="0"/>
                <a:cs typeface="Segoe UI" pitchFamily="34" charset="0"/>
              </a:rPr>
              <a:t> </a:t>
            </a:r>
            <a:r>
              <a:rPr lang="en-US" sz="2400" b="1" dirty="0">
                <a:gradFill>
                  <a:gsLst>
                    <a:gs pos="0">
                      <a:srgbClr val="FFFFFF"/>
                    </a:gs>
                    <a:gs pos="100000">
                      <a:srgbClr val="FFFFFF"/>
                    </a:gs>
                  </a:gsLst>
                  <a:lin ang="5400000" scaled="0"/>
                </a:gradFill>
                <a:latin typeface="+mj-lt"/>
                <a:ea typeface="Segoe UI" pitchFamily="34" charset="0"/>
                <a:cs typeface="Segoe UI" pitchFamily="34" charset="0"/>
              </a:rPr>
              <a:t>model</a:t>
            </a:r>
          </a:p>
          <a:p>
            <a:pPr marL="0" indent="0">
              <a:buNone/>
            </a:pPr>
            <a:endParaRPr lang="en-US" sz="2400" dirty="0">
              <a:latin typeface="+mj-lt"/>
            </a:endParaRPr>
          </a:p>
        </p:txBody>
      </p:sp>
      <p:pic>
        <p:nvPicPr>
          <p:cNvPr id="15" name="Picture 2" descr="\\MAGNUM\Projects\Microsoft\Cloud Power FY12\Design\ICONS_PNG\Secure_Elastic.png"/>
          <p:cNvPicPr>
            <a:picLocks noChangeAspect="1" noChangeArrowheads="1"/>
          </p:cNvPicPr>
          <p:nvPr/>
        </p:nvPicPr>
        <p:blipFill>
          <a:blip r:embed="rId4" cstate="screen">
            <a:lum bright="100000"/>
            <a:extLst>
              <a:ext uri="{28A0092B-C50C-407E-A947-70E740481C1C}">
                <a14:useLocalDpi xmlns:a14="http://schemas.microsoft.com/office/drawing/2010/main"/>
              </a:ext>
            </a:extLst>
          </a:blip>
          <a:srcRect/>
          <a:stretch>
            <a:fillRect/>
          </a:stretch>
        </p:blipFill>
        <p:spPr bwMode="auto">
          <a:xfrm>
            <a:off x="1196658" y="5001896"/>
            <a:ext cx="1263649" cy="1263649"/>
          </a:xfrm>
          <a:prstGeom prst="rect">
            <a:avLst/>
          </a:prstGeom>
          <a:noFill/>
        </p:spPr>
      </p:pic>
      <p:pic>
        <p:nvPicPr>
          <p:cNvPr id="18" name="Picture 5" descr="\\MAGNUM\Projects\Microsoft\Cloud Power FY12\Design\ICONS_PNG\Increase.png"/>
          <p:cNvPicPr>
            <a:picLocks noChangeAspect="1" noChangeArrowheads="1"/>
          </p:cNvPicPr>
          <p:nvPr/>
        </p:nvPicPr>
        <p:blipFill>
          <a:blip r:embed="rId5" cstate="screen">
            <a:lum bright="100000"/>
            <a:extLst>
              <a:ext uri="{28A0092B-C50C-407E-A947-70E740481C1C}">
                <a14:useLocalDpi xmlns:a14="http://schemas.microsoft.com/office/drawing/2010/main"/>
              </a:ext>
            </a:extLst>
          </a:blip>
          <a:srcRect/>
          <a:stretch>
            <a:fillRect/>
          </a:stretch>
        </p:blipFill>
        <p:spPr bwMode="auto">
          <a:xfrm>
            <a:off x="11070352" y="4704239"/>
            <a:ext cx="1512411" cy="1512411"/>
          </a:xfrm>
          <a:prstGeom prst="rect">
            <a:avLst/>
          </a:prstGeom>
          <a:noFill/>
        </p:spPr>
      </p:pic>
      <p:grpSp>
        <p:nvGrpSpPr>
          <p:cNvPr id="4" name="Group 3"/>
          <p:cNvGrpSpPr/>
          <p:nvPr/>
        </p:nvGrpSpPr>
        <p:grpSpPr>
          <a:xfrm>
            <a:off x="8953499" y="5184775"/>
            <a:ext cx="789305" cy="792480"/>
            <a:chOff x="8953818" y="5181600"/>
            <a:chExt cx="792162" cy="792480"/>
          </a:xfrm>
        </p:grpSpPr>
        <p:sp>
          <p:nvSpPr>
            <p:cNvPr id="2" name="Rectangle 1"/>
            <p:cNvSpPr/>
            <p:nvPr/>
          </p:nvSpPr>
          <p:spPr bwMode="auto">
            <a:xfrm>
              <a:off x="9616440" y="5181600"/>
              <a:ext cx="129540" cy="79248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9" name="Rectangle 18"/>
            <p:cNvSpPr/>
            <p:nvPr/>
          </p:nvSpPr>
          <p:spPr bwMode="auto">
            <a:xfrm>
              <a:off x="9450784" y="5581650"/>
              <a:ext cx="129540" cy="39243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0" name="Rectangle 19"/>
            <p:cNvSpPr/>
            <p:nvPr/>
          </p:nvSpPr>
          <p:spPr bwMode="auto">
            <a:xfrm>
              <a:off x="9285129" y="5783263"/>
              <a:ext cx="129540" cy="190817"/>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1" name="Rectangle 20"/>
            <p:cNvSpPr/>
            <p:nvPr/>
          </p:nvSpPr>
          <p:spPr bwMode="auto">
            <a:xfrm>
              <a:off x="9119473" y="5822950"/>
              <a:ext cx="129540" cy="15113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2" name="Rectangle 21"/>
            <p:cNvSpPr/>
            <p:nvPr/>
          </p:nvSpPr>
          <p:spPr bwMode="auto">
            <a:xfrm>
              <a:off x="8953818" y="5857875"/>
              <a:ext cx="129540" cy="116205"/>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23" name="Freeform 14"/>
          <p:cNvSpPr>
            <a:spLocks noEditPoints="1"/>
          </p:cNvSpPr>
          <p:nvPr/>
        </p:nvSpPr>
        <p:spPr bwMode="black">
          <a:xfrm>
            <a:off x="4180114" y="5307367"/>
            <a:ext cx="666524" cy="705374"/>
          </a:xfrm>
          <a:custGeom>
            <a:avLst/>
            <a:gdLst>
              <a:gd name="T0" fmla="*/ 0 w 383"/>
              <a:gd name="T1" fmla="*/ 378 h 405"/>
              <a:gd name="T2" fmla="*/ 0 w 383"/>
              <a:gd name="T3" fmla="*/ 163 h 405"/>
              <a:gd name="T4" fmla="*/ 39 w 383"/>
              <a:gd name="T5" fmla="*/ 163 h 405"/>
              <a:gd name="T6" fmla="*/ 39 w 383"/>
              <a:gd name="T7" fmla="*/ 378 h 405"/>
              <a:gd name="T8" fmla="*/ 0 w 383"/>
              <a:gd name="T9" fmla="*/ 378 h 405"/>
              <a:gd name="T10" fmla="*/ 357 w 383"/>
              <a:gd name="T11" fmla="*/ 158 h 405"/>
              <a:gd name="T12" fmla="*/ 263 w 383"/>
              <a:gd name="T13" fmla="*/ 156 h 405"/>
              <a:gd name="T14" fmla="*/ 286 w 383"/>
              <a:gd name="T15" fmla="*/ 97 h 405"/>
              <a:gd name="T16" fmla="*/ 260 w 383"/>
              <a:gd name="T17" fmla="*/ 0 h 405"/>
              <a:gd name="T18" fmla="*/ 233 w 383"/>
              <a:gd name="T19" fmla="*/ 26 h 405"/>
              <a:gd name="T20" fmla="*/ 131 w 383"/>
              <a:gd name="T21" fmla="*/ 145 h 405"/>
              <a:gd name="T22" fmla="*/ 59 w 383"/>
              <a:gd name="T23" fmla="*/ 185 h 405"/>
              <a:gd name="T24" fmla="*/ 59 w 383"/>
              <a:gd name="T25" fmla="*/ 364 h 405"/>
              <a:gd name="T26" fmla="*/ 162 w 383"/>
              <a:gd name="T27" fmla="*/ 405 h 405"/>
              <a:gd name="T28" fmla="*/ 276 w 383"/>
              <a:gd name="T29" fmla="*/ 403 h 405"/>
              <a:gd name="T30" fmla="*/ 305 w 383"/>
              <a:gd name="T31" fmla="*/ 377 h 405"/>
              <a:gd name="T32" fmla="*/ 291 w 383"/>
              <a:gd name="T33" fmla="*/ 351 h 405"/>
              <a:gd name="T34" fmla="*/ 291 w 383"/>
              <a:gd name="T35" fmla="*/ 351 h 405"/>
              <a:gd name="T36" fmla="*/ 290 w 383"/>
              <a:gd name="T37" fmla="*/ 351 h 405"/>
              <a:gd name="T38" fmla="*/ 286 w 383"/>
              <a:gd name="T39" fmla="*/ 346 h 405"/>
              <a:gd name="T40" fmla="*/ 291 w 383"/>
              <a:gd name="T41" fmla="*/ 340 h 405"/>
              <a:gd name="T42" fmla="*/ 302 w 383"/>
              <a:gd name="T43" fmla="*/ 340 h 405"/>
              <a:gd name="T44" fmla="*/ 331 w 383"/>
              <a:gd name="T45" fmla="*/ 314 h 405"/>
              <a:gd name="T46" fmla="*/ 317 w 383"/>
              <a:gd name="T47" fmla="*/ 288 h 405"/>
              <a:gd name="T48" fmla="*/ 317 w 383"/>
              <a:gd name="T49" fmla="*/ 288 h 405"/>
              <a:gd name="T50" fmla="*/ 316 w 383"/>
              <a:gd name="T51" fmla="*/ 287 h 405"/>
              <a:gd name="T52" fmla="*/ 312 w 383"/>
              <a:gd name="T53" fmla="*/ 282 h 405"/>
              <a:gd name="T54" fmla="*/ 317 w 383"/>
              <a:gd name="T55" fmla="*/ 277 h 405"/>
              <a:gd name="T56" fmla="*/ 328 w 383"/>
              <a:gd name="T57" fmla="*/ 276 h 405"/>
              <a:gd name="T58" fmla="*/ 357 w 383"/>
              <a:gd name="T59" fmla="*/ 250 h 405"/>
              <a:gd name="T60" fmla="*/ 343 w 383"/>
              <a:gd name="T61" fmla="*/ 225 h 405"/>
              <a:gd name="T62" fmla="*/ 343 w 383"/>
              <a:gd name="T63" fmla="*/ 225 h 405"/>
              <a:gd name="T64" fmla="*/ 342 w 383"/>
              <a:gd name="T65" fmla="*/ 224 h 405"/>
              <a:gd name="T66" fmla="*/ 338 w 383"/>
              <a:gd name="T67" fmla="*/ 219 h 405"/>
              <a:gd name="T68" fmla="*/ 343 w 383"/>
              <a:gd name="T69" fmla="*/ 213 h 405"/>
              <a:gd name="T70" fmla="*/ 354 w 383"/>
              <a:gd name="T71" fmla="*/ 213 h 405"/>
              <a:gd name="T72" fmla="*/ 383 w 383"/>
              <a:gd name="T73" fmla="*/ 187 h 405"/>
              <a:gd name="T74" fmla="*/ 357 w 383"/>
              <a:gd name="T75" fmla="*/ 158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3" h="405">
                <a:moveTo>
                  <a:pt x="0" y="378"/>
                </a:moveTo>
                <a:cubicBezTo>
                  <a:pt x="0" y="163"/>
                  <a:pt x="0" y="163"/>
                  <a:pt x="0" y="163"/>
                </a:cubicBezTo>
                <a:cubicBezTo>
                  <a:pt x="39" y="163"/>
                  <a:pt x="39" y="163"/>
                  <a:pt x="39" y="163"/>
                </a:cubicBezTo>
                <a:cubicBezTo>
                  <a:pt x="39" y="378"/>
                  <a:pt x="39" y="378"/>
                  <a:pt x="39" y="378"/>
                </a:cubicBezTo>
                <a:cubicBezTo>
                  <a:pt x="0" y="378"/>
                  <a:pt x="0" y="378"/>
                  <a:pt x="0" y="378"/>
                </a:cubicBezTo>
                <a:close/>
                <a:moveTo>
                  <a:pt x="357" y="158"/>
                </a:moveTo>
                <a:cubicBezTo>
                  <a:pt x="357" y="158"/>
                  <a:pt x="309" y="157"/>
                  <a:pt x="263" y="156"/>
                </a:cubicBezTo>
                <a:cubicBezTo>
                  <a:pt x="271" y="137"/>
                  <a:pt x="281" y="113"/>
                  <a:pt x="286" y="97"/>
                </a:cubicBezTo>
                <a:cubicBezTo>
                  <a:pt x="295" y="65"/>
                  <a:pt x="299" y="1"/>
                  <a:pt x="260" y="0"/>
                </a:cubicBezTo>
                <a:cubicBezTo>
                  <a:pt x="245" y="0"/>
                  <a:pt x="233" y="11"/>
                  <a:pt x="233" y="26"/>
                </a:cubicBezTo>
                <a:cubicBezTo>
                  <a:pt x="233" y="83"/>
                  <a:pt x="197" y="131"/>
                  <a:pt x="131" y="145"/>
                </a:cubicBezTo>
                <a:cubicBezTo>
                  <a:pt x="100" y="152"/>
                  <a:pt x="69" y="169"/>
                  <a:pt x="59" y="185"/>
                </a:cubicBezTo>
                <a:cubicBezTo>
                  <a:pt x="59" y="223"/>
                  <a:pt x="59" y="364"/>
                  <a:pt x="59" y="364"/>
                </a:cubicBezTo>
                <a:cubicBezTo>
                  <a:pt x="59" y="364"/>
                  <a:pt x="127" y="405"/>
                  <a:pt x="162" y="405"/>
                </a:cubicBezTo>
                <a:cubicBezTo>
                  <a:pt x="163" y="405"/>
                  <a:pt x="276" y="403"/>
                  <a:pt x="276" y="403"/>
                </a:cubicBezTo>
                <a:cubicBezTo>
                  <a:pt x="291" y="404"/>
                  <a:pt x="304" y="392"/>
                  <a:pt x="305" y="377"/>
                </a:cubicBezTo>
                <a:cubicBezTo>
                  <a:pt x="305" y="366"/>
                  <a:pt x="300" y="356"/>
                  <a:pt x="291" y="351"/>
                </a:cubicBezTo>
                <a:cubicBezTo>
                  <a:pt x="291" y="351"/>
                  <a:pt x="291" y="351"/>
                  <a:pt x="291" y="351"/>
                </a:cubicBezTo>
                <a:cubicBezTo>
                  <a:pt x="290" y="351"/>
                  <a:pt x="290" y="351"/>
                  <a:pt x="290" y="351"/>
                </a:cubicBezTo>
                <a:cubicBezTo>
                  <a:pt x="287" y="350"/>
                  <a:pt x="286" y="348"/>
                  <a:pt x="286" y="346"/>
                </a:cubicBezTo>
                <a:cubicBezTo>
                  <a:pt x="286" y="342"/>
                  <a:pt x="288" y="340"/>
                  <a:pt x="291" y="340"/>
                </a:cubicBezTo>
                <a:cubicBezTo>
                  <a:pt x="302" y="340"/>
                  <a:pt x="302" y="340"/>
                  <a:pt x="302" y="340"/>
                </a:cubicBezTo>
                <a:cubicBezTo>
                  <a:pt x="317" y="340"/>
                  <a:pt x="330" y="329"/>
                  <a:pt x="331" y="314"/>
                </a:cubicBezTo>
                <a:cubicBezTo>
                  <a:pt x="331" y="303"/>
                  <a:pt x="326" y="293"/>
                  <a:pt x="317" y="288"/>
                </a:cubicBezTo>
                <a:cubicBezTo>
                  <a:pt x="317" y="288"/>
                  <a:pt x="317" y="288"/>
                  <a:pt x="317" y="288"/>
                </a:cubicBezTo>
                <a:cubicBezTo>
                  <a:pt x="316" y="288"/>
                  <a:pt x="316" y="288"/>
                  <a:pt x="316" y="287"/>
                </a:cubicBezTo>
                <a:cubicBezTo>
                  <a:pt x="313" y="287"/>
                  <a:pt x="312" y="285"/>
                  <a:pt x="312" y="282"/>
                </a:cubicBezTo>
                <a:cubicBezTo>
                  <a:pt x="312" y="279"/>
                  <a:pt x="314" y="277"/>
                  <a:pt x="317" y="277"/>
                </a:cubicBezTo>
                <a:cubicBezTo>
                  <a:pt x="328" y="276"/>
                  <a:pt x="328" y="276"/>
                  <a:pt x="328" y="276"/>
                </a:cubicBezTo>
                <a:cubicBezTo>
                  <a:pt x="343" y="277"/>
                  <a:pt x="356" y="265"/>
                  <a:pt x="357" y="250"/>
                </a:cubicBezTo>
                <a:cubicBezTo>
                  <a:pt x="357" y="239"/>
                  <a:pt x="352" y="229"/>
                  <a:pt x="343" y="225"/>
                </a:cubicBezTo>
                <a:cubicBezTo>
                  <a:pt x="343" y="225"/>
                  <a:pt x="343" y="225"/>
                  <a:pt x="343" y="225"/>
                </a:cubicBezTo>
                <a:cubicBezTo>
                  <a:pt x="342" y="224"/>
                  <a:pt x="342" y="224"/>
                  <a:pt x="342" y="224"/>
                </a:cubicBezTo>
                <a:cubicBezTo>
                  <a:pt x="339" y="223"/>
                  <a:pt x="338" y="221"/>
                  <a:pt x="338" y="219"/>
                </a:cubicBezTo>
                <a:cubicBezTo>
                  <a:pt x="338" y="216"/>
                  <a:pt x="340" y="213"/>
                  <a:pt x="343" y="213"/>
                </a:cubicBezTo>
                <a:cubicBezTo>
                  <a:pt x="354" y="213"/>
                  <a:pt x="354" y="213"/>
                  <a:pt x="354" y="213"/>
                </a:cubicBezTo>
                <a:cubicBezTo>
                  <a:pt x="369" y="214"/>
                  <a:pt x="382" y="202"/>
                  <a:pt x="383" y="187"/>
                </a:cubicBezTo>
                <a:cubicBezTo>
                  <a:pt x="383" y="172"/>
                  <a:pt x="374" y="159"/>
                  <a:pt x="357" y="158"/>
                </a:cubicBez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2302" tIns="41151" rIns="82302" bIns="41151" numCol="1" rtlCol="0" anchor="ctr" anchorCtr="0" compatLnSpc="1">
            <a:prstTxWarp prst="textNoShape">
              <a:avLst/>
            </a:prstTxWarp>
          </a:bodyPr>
          <a:lstStyle/>
          <a:p>
            <a:pPr defTabSz="740740"/>
            <a:endParaRPr lang="en-US" spc="-122">
              <a:solidFill>
                <a:srgbClr val="FFFFFF">
                  <a:lumMod val="50000"/>
                </a:srgbClr>
              </a:solidFill>
              <a:latin typeface="Segoe Light" pitchFamily="34" charset="0"/>
            </a:endParaRPr>
          </a:p>
        </p:txBody>
      </p:sp>
      <p:sp>
        <p:nvSpPr>
          <p:cNvPr id="24" name="Freeform 25"/>
          <p:cNvSpPr>
            <a:spLocks noEditPoints="1"/>
          </p:cNvSpPr>
          <p:nvPr/>
        </p:nvSpPr>
        <p:spPr bwMode="black">
          <a:xfrm rot="16200000">
            <a:off x="6517365" y="5213383"/>
            <a:ext cx="779469" cy="780368"/>
          </a:xfrm>
          <a:custGeom>
            <a:avLst/>
            <a:gdLst>
              <a:gd name="T0" fmla="*/ 0 w 708"/>
              <a:gd name="T1" fmla="*/ 709 h 709"/>
              <a:gd name="T2" fmla="*/ 212 w 708"/>
              <a:gd name="T3" fmla="*/ 567 h 709"/>
              <a:gd name="T4" fmla="*/ 708 w 708"/>
              <a:gd name="T5" fmla="*/ 567 h 709"/>
              <a:gd name="T6" fmla="*/ 496 w 708"/>
              <a:gd name="T7" fmla="*/ 709 h 709"/>
              <a:gd name="T8" fmla="*/ 708 w 708"/>
              <a:gd name="T9" fmla="*/ 567 h 709"/>
              <a:gd name="T10" fmla="*/ 248 w 708"/>
              <a:gd name="T11" fmla="*/ 567 h 709"/>
              <a:gd name="T12" fmla="*/ 460 w 708"/>
              <a:gd name="T13" fmla="*/ 709 h 709"/>
              <a:gd name="T14" fmla="*/ 212 w 708"/>
              <a:gd name="T15" fmla="*/ 227 h 709"/>
              <a:gd name="T16" fmla="*/ 0 w 708"/>
              <a:gd name="T17" fmla="*/ 369 h 709"/>
              <a:gd name="T18" fmla="*/ 212 w 708"/>
              <a:gd name="T19" fmla="*/ 227 h 709"/>
              <a:gd name="T20" fmla="*/ 496 w 708"/>
              <a:gd name="T21" fmla="*/ 14 h 709"/>
              <a:gd name="T22" fmla="*/ 708 w 708"/>
              <a:gd name="T23" fmla="*/ 156 h 709"/>
              <a:gd name="T24" fmla="*/ 460 w 708"/>
              <a:gd name="T25" fmla="*/ 156 h 709"/>
              <a:gd name="T26" fmla="*/ 248 w 708"/>
              <a:gd name="T27" fmla="*/ 298 h 709"/>
              <a:gd name="T28" fmla="*/ 460 w 708"/>
              <a:gd name="T29" fmla="*/ 156 h 709"/>
              <a:gd name="T30" fmla="*/ 127 w 708"/>
              <a:gd name="T31" fmla="*/ 397 h 709"/>
              <a:gd name="T32" fmla="*/ 340 w 708"/>
              <a:gd name="T33" fmla="*/ 539 h 709"/>
              <a:gd name="T34" fmla="*/ 97 w 708"/>
              <a:gd name="T35" fmla="*/ 397 h 709"/>
              <a:gd name="T36" fmla="*/ 0 w 708"/>
              <a:gd name="T37" fmla="*/ 539 h 709"/>
              <a:gd name="T38" fmla="*/ 97 w 708"/>
              <a:gd name="T39" fmla="*/ 397 h 709"/>
              <a:gd name="T40" fmla="*/ 0 w 708"/>
              <a:gd name="T41" fmla="*/ 57 h 709"/>
              <a:gd name="T42" fmla="*/ 97 w 708"/>
              <a:gd name="T43" fmla="*/ 199 h 709"/>
              <a:gd name="T44" fmla="*/ 583 w 708"/>
              <a:gd name="T45" fmla="*/ 397 h 709"/>
              <a:gd name="T46" fmla="*/ 371 w 708"/>
              <a:gd name="T47" fmla="*/ 539 h 709"/>
              <a:gd name="T48" fmla="*/ 583 w 708"/>
              <a:gd name="T49" fmla="*/ 397 h 709"/>
              <a:gd name="T50" fmla="*/ 614 w 708"/>
              <a:gd name="T51" fmla="*/ 397 h 709"/>
              <a:gd name="T52" fmla="*/ 708 w 708"/>
              <a:gd name="T53" fmla="*/ 539 h 709"/>
              <a:gd name="T54" fmla="*/ 354 w 708"/>
              <a:gd name="T55" fmla="*/ 132 h 709"/>
              <a:gd name="T56" fmla="*/ 392 w 708"/>
              <a:gd name="T57" fmla="*/ 47 h 709"/>
              <a:gd name="T58" fmla="*/ 316 w 708"/>
              <a:gd name="T59" fmla="*/ 0 h 709"/>
              <a:gd name="T60" fmla="*/ 269 w 708"/>
              <a:gd name="T61" fmla="*/ 47 h 709"/>
              <a:gd name="T62" fmla="*/ 602 w 708"/>
              <a:gd name="T63" fmla="*/ 343 h 709"/>
              <a:gd name="T64" fmla="*/ 640 w 708"/>
              <a:gd name="T65" fmla="*/ 258 h 709"/>
              <a:gd name="T66" fmla="*/ 564 w 708"/>
              <a:gd name="T67" fmla="*/ 210 h 709"/>
              <a:gd name="T68" fmla="*/ 517 w 708"/>
              <a:gd name="T69" fmla="*/ 258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08" h="709">
                <a:moveTo>
                  <a:pt x="212" y="709"/>
                </a:moveTo>
                <a:lnTo>
                  <a:pt x="0" y="709"/>
                </a:lnTo>
                <a:lnTo>
                  <a:pt x="0" y="567"/>
                </a:lnTo>
                <a:lnTo>
                  <a:pt x="212" y="567"/>
                </a:lnTo>
                <a:lnTo>
                  <a:pt x="212" y="709"/>
                </a:lnTo>
                <a:close/>
                <a:moveTo>
                  <a:pt x="708" y="567"/>
                </a:moveTo>
                <a:lnTo>
                  <a:pt x="496" y="567"/>
                </a:lnTo>
                <a:lnTo>
                  <a:pt x="496" y="709"/>
                </a:lnTo>
                <a:lnTo>
                  <a:pt x="708" y="709"/>
                </a:lnTo>
                <a:lnTo>
                  <a:pt x="708" y="567"/>
                </a:lnTo>
                <a:close/>
                <a:moveTo>
                  <a:pt x="460" y="567"/>
                </a:moveTo>
                <a:lnTo>
                  <a:pt x="248" y="567"/>
                </a:lnTo>
                <a:lnTo>
                  <a:pt x="248" y="709"/>
                </a:lnTo>
                <a:lnTo>
                  <a:pt x="460" y="709"/>
                </a:lnTo>
                <a:lnTo>
                  <a:pt x="460" y="567"/>
                </a:lnTo>
                <a:close/>
                <a:moveTo>
                  <a:pt x="212" y="227"/>
                </a:moveTo>
                <a:lnTo>
                  <a:pt x="0" y="227"/>
                </a:lnTo>
                <a:lnTo>
                  <a:pt x="0" y="369"/>
                </a:lnTo>
                <a:lnTo>
                  <a:pt x="212" y="369"/>
                </a:lnTo>
                <a:lnTo>
                  <a:pt x="212" y="227"/>
                </a:lnTo>
                <a:close/>
                <a:moveTo>
                  <a:pt x="708" y="14"/>
                </a:moveTo>
                <a:lnTo>
                  <a:pt x="496" y="14"/>
                </a:lnTo>
                <a:lnTo>
                  <a:pt x="496" y="156"/>
                </a:lnTo>
                <a:lnTo>
                  <a:pt x="708" y="156"/>
                </a:lnTo>
                <a:lnTo>
                  <a:pt x="708" y="14"/>
                </a:lnTo>
                <a:close/>
                <a:moveTo>
                  <a:pt x="460" y="156"/>
                </a:moveTo>
                <a:lnTo>
                  <a:pt x="248" y="156"/>
                </a:lnTo>
                <a:lnTo>
                  <a:pt x="248" y="298"/>
                </a:lnTo>
                <a:lnTo>
                  <a:pt x="460" y="298"/>
                </a:lnTo>
                <a:lnTo>
                  <a:pt x="460" y="156"/>
                </a:lnTo>
                <a:close/>
                <a:moveTo>
                  <a:pt x="340" y="397"/>
                </a:moveTo>
                <a:lnTo>
                  <a:pt x="127" y="397"/>
                </a:lnTo>
                <a:lnTo>
                  <a:pt x="127" y="539"/>
                </a:lnTo>
                <a:lnTo>
                  <a:pt x="340" y="539"/>
                </a:lnTo>
                <a:lnTo>
                  <a:pt x="340" y="397"/>
                </a:lnTo>
                <a:close/>
                <a:moveTo>
                  <a:pt x="97" y="397"/>
                </a:moveTo>
                <a:lnTo>
                  <a:pt x="0" y="397"/>
                </a:lnTo>
                <a:lnTo>
                  <a:pt x="0" y="539"/>
                </a:lnTo>
                <a:lnTo>
                  <a:pt x="97" y="539"/>
                </a:lnTo>
                <a:lnTo>
                  <a:pt x="97" y="397"/>
                </a:lnTo>
                <a:close/>
                <a:moveTo>
                  <a:pt x="97" y="57"/>
                </a:moveTo>
                <a:lnTo>
                  <a:pt x="0" y="57"/>
                </a:lnTo>
                <a:lnTo>
                  <a:pt x="0" y="199"/>
                </a:lnTo>
                <a:lnTo>
                  <a:pt x="97" y="199"/>
                </a:lnTo>
                <a:lnTo>
                  <a:pt x="97" y="57"/>
                </a:lnTo>
                <a:close/>
                <a:moveTo>
                  <a:pt x="583" y="397"/>
                </a:moveTo>
                <a:lnTo>
                  <a:pt x="371" y="397"/>
                </a:lnTo>
                <a:lnTo>
                  <a:pt x="371" y="539"/>
                </a:lnTo>
                <a:lnTo>
                  <a:pt x="583" y="539"/>
                </a:lnTo>
                <a:lnTo>
                  <a:pt x="583" y="397"/>
                </a:lnTo>
                <a:close/>
                <a:moveTo>
                  <a:pt x="708" y="397"/>
                </a:moveTo>
                <a:lnTo>
                  <a:pt x="614" y="397"/>
                </a:lnTo>
                <a:lnTo>
                  <a:pt x="614" y="539"/>
                </a:lnTo>
                <a:lnTo>
                  <a:pt x="708" y="539"/>
                </a:lnTo>
                <a:lnTo>
                  <a:pt x="708" y="397"/>
                </a:lnTo>
                <a:close/>
                <a:moveTo>
                  <a:pt x="354" y="132"/>
                </a:moveTo>
                <a:lnTo>
                  <a:pt x="439" y="47"/>
                </a:lnTo>
                <a:lnTo>
                  <a:pt x="392" y="47"/>
                </a:lnTo>
                <a:lnTo>
                  <a:pt x="392" y="0"/>
                </a:lnTo>
                <a:lnTo>
                  <a:pt x="316" y="0"/>
                </a:lnTo>
                <a:lnTo>
                  <a:pt x="316" y="47"/>
                </a:lnTo>
                <a:lnTo>
                  <a:pt x="269" y="47"/>
                </a:lnTo>
                <a:lnTo>
                  <a:pt x="354" y="132"/>
                </a:lnTo>
                <a:close/>
                <a:moveTo>
                  <a:pt x="602" y="343"/>
                </a:moveTo>
                <a:lnTo>
                  <a:pt x="687" y="258"/>
                </a:lnTo>
                <a:lnTo>
                  <a:pt x="640" y="258"/>
                </a:lnTo>
                <a:lnTo>
                  <a:pt x="640" y="210"/>
                </a:lnTo>
                <a:lnTo>
                  <a:pt x="564" y="210"/>
                </a:lnTo>
                <a:lnTo>
                  <a:pt x="564" y="258"/>
                </a:lnTo>
                <a:lnTo>
                  <a:pt x="517" y="258"/>
                </a:lnTo>
                <a:lnTo>
                  <a:pt x="602" y="3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305" tIns="41153" rIns="82305" bIns="41153" numCol="1" anchor="t" anchorCtr="0" compatLnSpc="1">
            <a:prstTxWarp prst="textNoShape">
              <a:avLst/>
            </a:prstTxWarp>
          </a:bodyPr>
          <a:lstStyle/>
          <a:p>
            <a:endParaRPr lang="en-US" sz="1600">
              <a:solidFill>
                <a:srgbClr val="FFFFFF"/>
              </a:solidFill>
            </a:endParaRPr>
          </a:p>
        </p:txBody>
      </p:sp>
      <p:pic>
        <p:nvPicPr>
          <p:cNvPr id="2050" name="Picture 2"/>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3398837" y="296863"/>
            <a:ext cx="8640000" cy="66306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6271064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2050"/>
                                        </p:tgtEl>
                                      </p:cBhvr>
                                      <p:by x="50000" y="50000"/>
                                    </p:animScale>
                                  </p:childTnLst>
                                </p:cTn>
                              </p:par>
                              <p:par>
                                <p:cTn id="7" presetID="42" presetClass="path" presetSubtype="0" accel="50000" decel="50000" fill="hold" nodeType="withEffect">
                                  <p:stCondLst>
                                    <p:cond delay="0"/>
                                  </p:stCondLst>
                                  <p:childTnLst>
                                    <p:animMotion origin="layout" path="M 1.96834E-6 -1.3527E-6 L 0.16122 -0.23422 " pathEditMode="relative" rAng="0" ptsTypes="AA">
                                      <p:cBhvr>
                                        <p:cTn id="8" dur="2000" fill="hold"/>
                                        <p:tgtEl>
                                          <p:spTgt spid="2050"/>
                                        </p:tgtEl>
                                        <p:attrNameLst>
                                          <p:attrName>ppt_x</p:attrName>
                                          <p:attrName>ppt_y</p:attrName>
                                        </p:attrNameLst>
                                      </p:cBhvr>
                                      <p:rCtr x="8055" y="-11711"/>
                                    </p:animMotion>
                                  </p:childTnLst>
                                </p:cTn>
                              </p:par>
                            </p:childTnLst>
                          </p:cTn>
                        </p:par>
                        <p:par>
                          <p:cTn id="9" fill="hold">
                            <p:stCondLst>
                              <p:cond delay="2000"/>
                            </p:stCondLst>
                            <p:childTnLst>
                              <p:par>
                                <p:cTn id="10" presetID="10" presetClass="entr" presetSubtype="0" fill="hold" grpId="0" nodeType="afterEffect">
                                  <p:stCondLst>
                                    <p:cond delay="0"/>
                                  </p:stCondLst>
                                  <p:childTnLst>
                                    <p:set>
                                      <p:cBhvr>
                                        <p:cTn id="11" dur="1" fill="hold">
                                          <p:stCondLst>
                                            <p:cond delay="0"/>
                                          </p:stCondLst>
                                        </p:cTn>
                                        <p:tgtEl>
                                          <p:spTgt spid="34">
                                            <p:bg/>
                                          </p:spTgt>
                                        </p:tgtEl>
                                        <p:attrNameLst>
                                          <p:attrName>style.visibility</p:attrName>
                                        </p:attrNameLst>
                                      </p:cBhvr>
                                      <p:to>
                                        <p:strVal val="visible"/>
                                      </p:to>
                                    </p:set>
                                    <p:animEffect transition="in" filter="fade">
                                      <p:cBhvr>
                                        <p:cTn id="12" dur="500"/>
                                        <p:tgtEl>
                                          <p:spTgt spid="34">
                                            <p:bg/>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4">
                                            <p:txEl>
                                              <p:pRg st="0" end="0"/>
                                            </p:txEl>
                                          </p:spTgt>
                                        </p:tgtEl>
                                        <p:attrNameLst>
                                          <p:attrName>style.visibility</p:attrName>
                                        </p:attrNameLst>
                                      </p:cBhvr>
                                      <p:to>
                                        <p:strVal val="visible"/>
                                      </p:to>
                                    </p:set>
                                    <p:animEffect transition="in" filter="fade">
                                      <p:cBhvr>
                                        <p:cTn id="15" dur="500"/>
                                        <p:tgtEl>
                                          <p:spTgt spid="34">
                                            <p:txEl>
                                              <p:pRg st="0" end="0"/>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childTnLst>
                                </p:cTn>
                              </p:par>
                            </p:childTnLst>
                          </p:cTn>
                        </p:par>
                        <p:par>
                          <p:cTn id="19" fill="hold">
                            <p:stCondLst>
                              <p:cond delay="2500"/>
                            </p:stCondLst>
                            <p:childTnLst>
                              <p:par>
                                <p:cTn id="20" presetID="10" presetClass="entr" presetSubtype="0" fill="hold" grpId="0" nodeType="afterEffect">
                                  <p:stCondLst>
                                    <p:cond delay="0"/>
                                  </p:stCondLst>
                                  <p:childTnLst>
                                    <p:set>
                                      <p:cBhvr>
                                        <p:cTn id="21" dur="1" fill="hold">
                                          <p:stCondLst>
                                            <p:cond delay="0"/>
                                          </p:stCondLst>
                                        </p:cTn>
                                        <p:tgtEl>
                                          <p:spTgt spid="35">
                                            <p:bg/>
                                          </p:spTgt>
                                        </p:tgtEl>
                                        <p:attrNameLst>
                                          <p:attrName>style.visibility</p:attrName>
                                        </p:attrNameLst>
                                      </p:cBhvr>
                                      <p:to>
                                        <p:strVal val="visible"/>
                                      </p:to>
                                    </p:set>
                                    <p:animEffect transition="in" filter="fade">
                                      <p:cBhvr>
                                        <p:cTn id="22" dur="500"/>
                                        <p:tgtEl>
                                          <p:spTgt spid="35">
                                            <p:bg/>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5">
                                            <p:txEl>
                                              <p:pRg st="0" end="0"/>
                                            </p:txEl>
                                          </p:spTgt>
                                        </p:tgtEl>
                                        <p:attrNameLst>
                                          <p:attrName>style.visibility</p:attrName>
                                        </p:attrNameLst>
                                      </p:cBhvr>
                                      <p:to>
                                        <p:strVal val="visible"/>
                                      </p:to>
                                    </p:set>
                                    <p:animEffect transition="in" filter="fade">
                                      <p:cBhvr>
                                        <p:cTn id="25" dur="500"/>
                                        <p:tgtEl>
                                          <p:spTgt spid="35">
                                            <p:txEl>
                                              <p:pRg st="0" end="0"/>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500"/>
                                        <p:tgtEl>
                                          <p:spTgt spid="23"/>
                                        </p:tgtEl>
                                      </p:cBhvr>
                                    </p:animEffect>
                                  </p:childTnLst>
                                </p:cTn>
                              </p:par>
                            </p:childTnLst>
                          </p:cTn>
                        </p:par>
                        <p:par>
                          <p:cTn id="29" fill="hold">
                            <p:stCondLst>
                              <p:cond delay="3000"/>
                            </p:stCondLst>
                            <p:childTnLst>
                              <p:par>
                                <p:cTn id="30" presetID="10" presetClass="entr" presetSubtype="0" fill="hold" grpId="0" nodeType="afterEffect">
                                  <p:stCondLst>
                                    <p:cond delay="0"/>
                                  </p:stCondLst>
                                  <p:childTnLst>
                                    <p:set>
                                      <p:cBhvr>
                                        <p:cTn id="31" dur="1" fill="hold">
                                          <p:stCondLst>
                                            <p:cond delay="0"/>
                                          </p:stCondLst>
                                        </p:cTn>
                                        <p:tgtEl>
                                          <p:spTgt spid="36">
                                            <p:bg/>
                                          </p:spTgt>
                                        </p:tgtEl>
                                        <p:attrNameLst>
                                          <p:attrName>style.visibility</p:attrName>
                                        </p:attrNameLst>
                                      </p:cBhvr>
                                      <p:to>
                                        <p:strVal val="visible"/>
                                      </p:to>
                                    </p:set>
                                    <p:animEffect transition="in" filter="fade">
                                      <p:cBhvr>
                                        <p:cTn id="32" dur="500"/>
                                        <p:tgtEl>
                                          <p:spTgt spid="36">
                                            <p:bg/>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6">
                                            <p:txEl>
                                              <p:pRg st="0" end="0"/>
                                            </p:txEl>
                                          </p:spTgt>
                                        </p:tgtEl>
                                        <p:attrNameLst>
                                          <p:attrName>style.visibility</p:attrName>
                                        </p:attrNameLst>
                                      </p:cBhvr>
                                      <p:to>
                                        <p:strVal val="visible"/>
                                      </p:to>
                                    </p:set>
                                    <p:animEffect transition="in" filter="fade">
                                      <p:cBhvr>
                                        <p:cTn id="35" dur="500"/>
                                        <p:tgtEl>
                                          <p:spTgt spid="36">
                                            <p:txEl>
                                              <p:pRg st="0" end="0"/>
                                            </p:txEl>
                                          </p:spTgt>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fade">
                                      <p:cBhvr>
                                        <p:cTn id="38" dur="500"/>
                                        <p:tgtEl>
                                          <p:spTgt spid="24"/>
                                        </p:tgtEl>
                                      </p:cBhvr>
                                    </p:animEffect>
                                  </p:childTnLst>
                                </p:cTn>
                              </p:par>
                            </p:childTnLst>
                          </p:cTn>
                        </p:par>
                        <p:par>
                          <p:cTn id="39" fill="hold">
                            <p:stCondLst>
                              <p:cond delay="3500"/>
                            </p:stCondLst>
                            <p:childTnLst>
                              <p:par>
                                <p:cTn id="40" presetID="10" presetClass="entr" presetSubtype="0" fill="hold" grpId="0" nodeType="afterEffect">
                                  <p:stCondLst>
                                    <p:cond delay="0"/>
                                  </p:stCondLst>
                                  <p:childTnLst>
                                    <p:set>
                                      <p:cBhvr>
                                        <p:cTn id="41" dur="1" fill="hold">
                                          <p:stCondLst>
                                            <p:cond delay="0"/>
                                          </p:stCondLst>
                                        </p:cTn>
                                        <p:tgtEl>
                                          <p:spTgt spid="10">
                                            <p:bg/>
                                          </p:spTgt>
                                        </p:tgtEl>
                                        <p:attrNameLst>
                                          <p:attrName>style.visibility</p:attrName>
                                        </p:attrNameLst>
                                      </p:cBhvr>
                                      <p:to>
                                        <p:strVal val="visible"/>
                                      </p:to>
                                    </p:set>
                                    <p:animEffect transition="in" filter="fade">
                                      <p:cBhvr>
                                        <p:cTn id="42" dur="500"/>
                                        <p:tgtEl>
                                          <p:spTgt spid="10">
                                            <p:bg/>
                                          </p:spTgt>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0">
                                            <p:txEl>
                                              <p:pRg st="0" end="0"/>
                                            </p:txEl>
                                          </p:spTgt>
                                        </p:tgtEl>
                                        <p:attrNameLst>
                                          <p:attrName>style.visibility</p:attrName>
                                        </p:attrNameLst>
                                      </p:cBhvr>
                                      <p:to>
                                        <p:strVal val="visible"/>
                                      </p:to>
                                    </p:set>
                                    <p:animEffect transition="in" filter="fade">
                                      <p:cBhvr>
                                        <p:cTn id="45" dur="500"/>
                                        <p:tgtEl>
                                          <p:spTgt spid="10">
                                            <p:txEl>
                                              <p:pRg st="0" end="0"/>
                                            </p:txEl>
                                          </p:spTgt>
                                        </p:tgtEl>
                                      </p:cBhvr>
                                    </p:animEffect>
                                  </p:childTnLst>
                                </p:cTn>
                              </p:par>
                              <p:par>
                                <p:cTn id="46" presetID="10" presetClass="entr" presetSubtype="0" fill="hold" nodeType="with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fade">
                                      <p:cBhvr>
                                        <p:cTn id="48" dur="500"/>
                                        <p:tgtEl>
                                          <p:spTgt spid="4"/>
                                        </p:tgtEl>
                                      </p:cBhvr>
                                    </p:animEffect>
                                  </p:childTnLst>
                                </p:cTn>
                              </p:par>
                            </p:childTnLst>
                          </p:cTn>
                        </p:par>
                        <p:par>
                          <p:cTn id="49" fill="hold">
                            <p:stCondLst>
                              <p:cond delay="4000"/>
                            </p:stCondLst>
                            <p:childTnLst>
                              <p:par>
                                <p:cTn id="50" presetID="10" presetClass="entr" presetSubtype="0" fill="hold" grpId="0" nodeType="afterEffect">
                                  <p:stCondLst>
                                    <p:cond delay="0"/>
                                  </p:stCondLst>
                                  <p:childTnLst>
                                    <p:set>
                                      <p:cBhvr>
                                        <p:cTn id="51" dur="1" fill="hold">
                                          <p:stCondLst>
                                            <p:cond delay="0"/>
                                          </p:stCondLst>
                                        </p:cTn>
                                        <p:tgtEl>
                                          <p:spTgt spid="11">
                                            <p:bg/>
                                          </p:spTgt>
                                        </p:tgtEl>
                                        <p:attrNameLst>
                                          <p:attrName>style.visibility</p:attrName>
                                        </p:attrNameLst>
                                      </p:cBhvr>
                                      <p:to>
                                        <p:strVal val="visible"/>
                                      </p:to>
                                    </p:set>
                                    <p:animEffect transition="in" filter="fade">
                                      <p:cBhvr>
                                        <p:cTn id="52" dur="500"/>
                                        <p:tgtEl>
                                          <p:spTgt spid="11">
                                            <p:bg/>
                                          </p:spTgt>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1">
                                            <p:txEl>
                                              <p:pRg st="0" end="0"/>
                                            </p:txEl>
                                          </p:spTgt>
                                        </p:tgtEl>
                                        <p:attrNameLst>
                                          <p:attrName>style.visibility</p:attrName>
                                        </p:attrNameLst>
                                      </p:cBhvr>
                                      <p:to>
                                        <p:strVal val="visible"/>
                                      </p:to>
                                    </p:set>
                                    <p:animEffect transition="in" filter="fade">
                                      <p:cBhvr>
                                        <p:cTn id="55" dur="500"/>
                                        <p:tgtEl>
                                          <p:spTgt spid="11">
                                            <p:txEl>
                                              <p:pRg st="0" end="0"/>
                                            </p:txEl>
                                          </p:spTgt>
                                        </p:tgtEl>
                                      </p:cBhvr>
                                    </p:animEffect>
                                  </p:childTnLst>
                                </p:cTn>
                              </p:par>
                              <p:par>
                                <p:cTn id="56" presetID="10" presetClass="entr" presetSubtype="0" fill="hold" nodeType="with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fade">
                                      <p:cBhvr>
                                        <p:cTn id="5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uild="p" animBg="1"/>
      <p:bldP spid="35" grpId="0" build="p" animBg="1"/>
      <p:bldP spid="36" grpId="0" build="p" animBg="1"/>
      <p:bldP spid="10" grpId="0" build="p" animBg="1"/>
      <p:bldP spid="11" grpId="0" build="p" animBg="1"/>
      <p:bldP spid="23" grpId="0" animBg="1"/>
      <p:bldP spid="24"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32"/>
          <p:cNvSpPr txBox="1">
            <a:spLocks/>
          </p:cNvSpPr>
          <p:nvPr/>
        </p:nvSpPr>
        <p:spPr>
          <a:xfrm>
            <a:off x="0" y="1211262"/>
            <a:ext cx="1828800" cy="1828800"/>
          </a:xfrm>
          <a:prstGeom prst="rect">
            <a:avLst/>
          </a:prstGeom>
          <a:solidFill>
            <a:schemeClr val="tx2">
              <a:lumMod val="75000"/>
              <a:lumOff val="25000"/>
            </a:schemeClr>
          </a:solidFill>
        </p:spPr>
        <p:txBody>
          <a:bodyPr vert="horz" wrap="square" lIns="182880" tIns="137160" rIns="91440" bIns="45720" rtlCol="0" anchor="t">
            <a:norm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2800">
                <a:solidFill>
                  <a:srgbClr val="FFFFFF"/>
                </a:solidFill>
                <a:cs typeface="Segoe UI Light" panose="020B0502040204020203" pitchFamily="34" charset="0"/>
              </a:rPr>
              <a:t>Level 3 “Emerging”</a:t>
            </a:r>
          </a:p>
        </p:txBody>
      </p:sp>
      <p:grpSp>
        <p:nvGrpSpPr>
          <p:cNvPr id="2" name="Group 1"/>
          <p:cNvGrpSpPr/>
          <p:nvPr/>
        </p:nvGrpSpPr>
        <p:grpSpPr>
          <a:xfrm>
            <a:off x="2103437" y="1211263"/>
            <a:ext cx="4807485" cy="5029880"/>
            <a:chOff x="2103437" y="1211263"/>
            <a:chExt cx="4807485" cy="5029880"/>
          </a:xfrm>
        </p:grpSpPr>
        <p:sp>
          <p:nvSpPr>
            <p:cNvPr id="24" name="Rectangle 23"/>
            <p:cNvSpPr/>
            <p:nvPr/>
          </p:nvSpPr>
          <p:spPr bwMode="auto">
            <a:xfrm>
              <a:off x="2103437" y="1223455"/>
              <a:ext cx="4807485" cy="5017688"/>
            </a:xfrm>
            <a:prstGeom prst="rect">
              <a:avLst/>
            </a:prstGeom>
            <a:solidFill>
              <a:schemeClr val="tx2">
                <a:lumMod val="25000"/>
                <a:lumOff val="75000"/>
                <a:alpha val="13000"/>
              </a:schemeClr>
            </a:solidFill>
            <a:ln w="10795" cap="flat" cmpd="sng" algn="ctr">
              <a:noFill/>
              <a:prstDash val="solid"/>
            </a:ln>
            <a:effectLst/>
          </p:spPr>
          <p:txBody>
            <a:bodyPr lIns="182880" tIns="640080" rIns="182880" bIns="91440" rtlCol="0" anchor="t"/>
            <a:lstStyle/>
            <a:p>
              <a:pPr defTabSz="914363">
                <a:spcBef>
                  <a:spcPts val="1200"/>
                </a:spcBef>
                <a:buSzPct val="90000"/>
                <a:defRPr/>
              </a:pPr>
              <a:r>
                <a:rPr lang="en-US" sz="2350" kern="0" dirty="0" smtClean="0">
                  <a:solidFill>
                    <a:srgbClr val="FFFFFF">
                      <a:lumMod val="50000"/>
                    </a:srgbClr>
                  </a:solidFill>
                  <a:latin typeface="Segoe UI Light"/>
                </a:rPr>
                <a:t>Value promise vs. realization</a:t>
              </a:r>
            </a:p>
            <a:p>
              <a:pPr defTabSz="914363">
                <a:spcBef>
                  <a:spcPts val="1200"/>
                </a:spcBef>
                <a:buSzPct val="90000"/>
                <a:defRPr/>
              </a:pPr>
              <a:r>
                <a:rPr lang="en-US" sz="2350" kern="0" dirty="0" smtClean="0">
                  <a:solidFill>
                    <a:srgbClr val="FFFFFF">
                      <a:lumMod val="50000"/>
                    </a:srgbClr>
                  </a:solidFill>
                  <a:latin typeface="Segoe UI Light"/>
                </a:rPr>
                <a:t>Governance and appropriate usage</a:t>
              </a:r>
            </a:p>
            <a:p>
              <a:pPr defTabSz="914363">
                <a:spcBef>
                  <a:spcPts val="1200"/>
                </a:spcBef>
                <a:buSzPct val="90000"/>
                <a:defRPr/>
              </a:pPr>
              <a:r>
                <a:rPr lang="en-US" sz="2350" kern="0" dirty="0" smtClean="0">
                  <a:solidFill>
                    <a:srgbClr val="FFFFFF">
                      <a:lumMod val="50000"/>
                    </a:srgbClr>
                  </a:solidFill>
                  <a:latin typeface="Segoe UI Light"/>
                </a:rPr>
                <a:t>Floodgates of innovation/desire open</a:t>
              </a:r>
            </a:p>
            <a:p>
              <a:pPr defTabSz="914363">
                <a:spcBef>
                  <a:spcPts val="1200"/>
                </a:spcBef>
                <a:buSzPct val="90000"/>
                <a:defRPr/>
              </a:pPr>
              <a:r>
                <a:rPr lang="en-US" sz="2350" kern="0" dirty="0" smtClean="0">
                  <a:solidFill>
                    <a:srgbClr val="FFFFFF">
                      <a:lumMod val="50000"/>
                    </a:srgbClr>
                  </a:solidFill>
                  <a:latin typeface="Segoe UI Light"/>
                </a:rPr>
                <a:t>Promise of integration of business processes with social technology</a:t>
              </a:r>
            </a:p>
            <a:p>
              <a:pPr defTabSz="914363">
                <a:spcBef>
                  <a:spcPts val="1200"/>
                </a:spcBef>
                <a:buSzPct val="90000"/>
                <a:defRPr/>
              </a:pPr>
              <a:r>
                <a:rPr lang="en-US" sz="2350" kern="0" dirty="0" smtClean="0">
                  <a:solidFill>
                    <a:srgbClr val="FFFFFF">
                      <a:lumMod val="50000"/>
                    </a:srgbClr>
                  </a:solidFill>
                  <a:latin typeface="Segoe UI Light"/>
                </a:rPr>
                <a:t>Solution architects will overwhelm/push/stretch platform</a:t>
              </a:r>
            </a:p>
          </p:txBody>
        </p:sp>
        <p:sp>
          <p:nvSpPr>
            <p:cNvPr id="25" name="Rectangle 24"/>
            <p:cNvSpPr/>
            <p:nvPr/>
          </p:nvSpPr>
          <p:spPr bwMode="auto">
            <a:xfrm>
              <a:off x="2103437" y="1211263"/>
              <a:ext cx="4807485" cy="548640"/>
            </a:xfrm>
            <a:prstGeom prst="rect">
              <a:avLst/>
            </a:prstGeom>
            <a:solidFill>
              <a:srgbClr val="0072C6"/>
            </a:solidFill>
            <a:ln w="9525" cap="flat" cmpd="sng" algn="ctr">
              <a:noFill/>
              <a:prstDash val="solid"/>
              <a:headEnd type="none" w="med" len="med"/>
              <a:tailEnd type="none" w="med" len="med"/>
            </a:ln>
            <a:effectLst/>
          </p:spPr>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spcBef>
                  <a:spcPct val="0"/>
                </a:spcBef>
                <a:spcAft>
                  <a:spcPct val="0"/>
                </a:spcAft>
                <a:defRPr/>
              </a:pPr>
              <a:r>
                <a:rPr lang="en-US" sz="2800" dirty="0" smtClean="0">
                  <a:gradFill>
                    <a:gsLst>
                      <a:gs pos="0">
                        <a:srgbClr val="FFFFFF"/>
                      </a:gs>
                      <a:gs pos="100000">
                        <a:srgbClr val="FFFFFF"/>
                      </a:gs>
                    </a:gsLst>
                    <a:lin ang="5400000" scaled="0"/>
                  </a:gradFill>
                  <a:latin typeface="Segoe UI Light"/>
                </a:rPr>
                <a:t>Challenges</a:t>
              </a:r>
              <a:endParaRPr lang="en-US" sz="2800" dirty="0">
                <a:gradFill>
                  <a:gsLst>
                    <a:gs pos="0">
                      <a:srgbClr val="FFFFFF"/>
                    </a:gs>
                    <a:gs pos="100000">
                      <a:srgbClr val="FFFFFF"/>
                    </a:gs>
                  </a:gsLst>
                  <a:lin ang="5400000" scaled="0"/>
                </a:gradFill>
                <a:latin typeface="Segoe UI Light"/>
              </a:endParaRPr>
            </a:p>
          </p:txBody>
        </p:sp>
      </p:grpSp>
      <p:grpSp>
        <p:nvGrpSpPr>
          <p:cNvPr id="3" name="Group 2"/>
          <p:cNvGrpSpPr/>
          <p:nvPr/>
        </p:nvGrpSpPr>
        <p:grpSpPr>
          <a:xfrm>
            <a:off x="7152286" y="1211263"/>
            <a:ext cx="4807485" cy="5029880"/>
            <a:chOff x="7152286" y="1211263"/>
            <a:chExt cx="4807485" cy="5029880"/>
          </a:xfrm>
        </p:grpSpPr>
        <p:sp>
          <p:nvSpPr>
            <p:cNvPr id="19" name="Rectangle 18"/>
            <p:cNvSpPr/>
            <p:nvPr/>
          </p:nvSpPr>
          <p:spPr bwMode="auto">
            <a:xfrm>
              <a:off x="7152286" y="1223455"/>
              <a:ext cx="4807485" cy="5017688"/>
            </a:xfrm>
            <a:prstGeom prst="rect">
              <a:avLst/>
            </a:prstGeom>
            <a:solidFill>
              <a:schemeClr val="tx2">
                <a:lumMod val="25000"/>
                <a:lumOff val="75000"/>
                <a:alpha val="13000"/>
              </a:schemeClr>
            </a:solidFill>
            <a:ln w="10795" cap="flat" cmpd="sng" algn="ctr">
              <a:noFill/>
              <a:prstDash val="solid"/>
            </a:ln>
            <a:effectLst/>
          </p:spPr>
          <p:txBody>
            <a:bodyPr lIns="182880" tIns="640080" rIns="182880" bIns="91440" rtlCol="0" anchor="t"/>
            <a:lstStyle/>
            <a:p>
              <a:pPr defTabSz="914363">
                <a:lnSpc>
                  <a:spcPct val="90000"/>
                </a:lnSpc>
                <a:spcBef>
                  <a:spcPts val="1200"/>
                </a:spcBef>
                <a:buSzPct val="90000"/>
                <a:defRPr/>
              </a:pPr>
              <a:r>
                <a:rPr lang="en-US" sz="2350" kern="0" dirty="0" smtClean="0">
                  <a:solidFill>
                    <a:srgbClr val="FFFFFF">
                      <a:lumMod val="50000"/>
                    </a:srgbClr>
                  </a:solidFill>
                  <a:latin typeface="Segoe UI Light"/>
                </a:rPr>
                <a:t>Evaluate business processes for social platform context</a:t>
              </a:r>
            </a:p>
            <a:p>
              <a:pPr defTabSz="914363">
                <a:lnSpc>
                  <a:spcPct val="90000"/>
                </a:lnSpc>
                <a:spcBef>
                  <a:spcPts val="1200"/>
                </a:spcBef>
                <a:buSzPct val="90000"/>
                <a:defRPr/>
              </a:pPr>
              <a:r>
                <a:rPr lang="en-US" sz="2350" kern="0" dirty="0" smtClean="0">
                  <a:solidFill>
                    <a:srgbClr val="FFFFFF">
                      <a:lumMod val="50000"/>
                    </a:srgbClr>
                  </a:solidFill>
                  <a:latin typeface="Segoe UI Light"/>
                </a:rPr>
                <a:t>Govern business process social enrichment</a:t>
              </a:r>
            </a:p>
            <a:p>
              <a:pPr defTabSz="914363">
                <a:lnSpc>
                  <a:spcPct val="90000"/>
                </a:lnSpc>
                <a:spcBef>
                  <a:spcPts val="1200"/>
                </a:spcBef>
                <a:buSzPct val="90000"/>
                <a:defRPr/>
              </a:pPr>
              <a:r>
                <a:rPr lang="en-US" sz="2350" kern="0" dirty="0" smtClean="0">
                  <a:solidFill>
                    <a:srgbClr val="FFFFFF">
                      <a:lumMod val="50000"/>
                    </a:srgbClr>
                  </a:solidFill>
                  <a:latin typeface="Segoe UI Light"/>
                </a:rPr>
                <a:t>Continue to “reward” good cultural shifts (</a:t>
              </a:r>
              <a:r>
                <a:rPr lang="en-US" sz="2350" kern="0" dirty="0" err="1" smtClean="0">
                  <a:solidFill>
                    <a:srgbClr val="FFFFFF">
                      <a:lumMod val="50000"/>
                    </a:srgbClr>
                  </a:solidFill>
                  <a:latin typeface="Segoe UI Light"/>
                </a:rPr>
                <a:t>gamification</a:t>
              </a:r>
              <a:r>
                <a:rPr lang="en-US" sz="2350" kern="0" dirty="0" smtClean="0">
                  <a:solidFill>
                    <a:srgbClr val="FFFFFF">
                      <a:lumMod val="50000"/>
                    </a:srgbClr>
                  </a:solidFill>
                  <a:latin typeface="Segoe UI Light"/>
                </a:rPr>
                <a:t>, badges, early beta program invites)</a:t>
              </a:r>
            </a:p>
            <a:p>
              <a:pPr defTabSz="914363">
                <a:lnSpc>
                  <a:spcPct val="90000"/>
                </a:lnSpc>
                <a:spcBef>
                  <a:spcPts val="1200"/>
                </a:spcBef>
                <a:buSzPct val="90000"/>
                <a:defRPr/>
              </a:pPr>
              <a:r>
                <a:rPr lang="en-US" sz="2350" kern="0" dirty="0" smtClean="0">
                  <a:solidFill>
                    <a:srgbClr val="FFFFFF">
                      <a:lumMod val="50000"/>
                    </a:srgbClr>
                  </a:solidFill>
                  <a:latin typeface="Segoe UI Light"/>
                </a:rPr>
                <a:t>Create structured curated social constructs (communities</a:t>
              </a:r>
            </a:p>
            <a:p>
              <a:pPr defTabSz="914363">
                <a:lnSpc>
                  <a:spcPct val="90000"/>
                </a:lnSpc>
                <a:spcBef>
                  <a:spcPts val="1200"/>
                </a:spcBef>
                <a:buSzPct val="90000"/>
                <a:defRPr/>
              </a:pPr>
              <a:r>
                <a:rPr lang="en-US" sz="2350" kern="0" dirty="0" smtClean="0">
                  <a:solidFill>
                    <a:srgbClr val="FFFFFF">
                      <a:lumMod val="50000"/>
                    </a:srgbClr>
                  </a:solidFill>
                  <a:latin typeface="Segoe UI Light"/>
                </a:rPr>
                <a:t>Define “social fabric” service definition</a:t>
              </a:r>
              <a:endParaRPr lang="en-US" sz="2350" kern="0" dirty="0">
                <a:solidFill>
                  <a:srgbClr val="FFFFFF">
                    <a:lumMod val="50000"/>
                  </a:srgbClr>
                </a:solidFill>
                <a:latin typeface="Segoe UI Light"/>
              </a:endParaRPr>
            </a:p>
            <a:p>
              <a:pPr defTabSz="914363">
                <a:lnSpc>
                  <a:spcPct val="90000"/>
                </a:lnSpc>
                <a:spcBef>
                  <a:spcPts val="1200"/>
                </a:spcBef>
                <a:buSzPct val="90000"/>
                <a:defRPr/>
              </a:pPr>
              <a:endParaRPr lang="en-US" sz="2400" kern="0" dirty="0">
                <a:solidFill>
                  <a:srgbClr val="FFFFFF">
                    <a:lumMod val="50000"/>
                  </a:srgbClr>
                </a:solidFill>
                <a:latin typeface="Segoe UI Light"/>
              </a:endParaRPr>
            </a:p>
          </p:txBody>
        </p:sp>
        <p:sp>
          <p:nvSpPr>
            <p:cNvPr id="20" name="Rectangle 19"/>
            <p:cNvSpPr/>
            <p:nvPr/>
          </p:nvSpPr>
          <p:spPr bwMode="auto">
            <a:xfrm>
              <a:off x="7152286" y="1211263"/>
              <a:ext cx="4807485" cy="548640"/>
            </a:xfrm>
            <a:prstGeom prst="rect">
              <a:avLst/>
            </a:prstGeom>
            <a:solidFill>
              <a:srgbClr val="0072C6"/>
            </a:solidFill>
            <a:ln w="9525" cap="flat" cmpd="sng" algn="ctr">
              <a:noFill/>
              <a:prstDash val="solid"/>
              <a:headEnd type="none" w="med" len="med"/>
              <a:tailEnd type="none" w="med" len="med"/>
            </a:ln>
            <a:effectLst/>
          </p:spPr>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spcBef>
                  <a:spcPct val="0"/>
                </a:spcBef>
                <a:spcAft>
                  <a:spcPct val="0"/>
                </a:spcAft>
                <a:defRPr/>
              </a:pPr>
              <a:r>
                <a:rPr lang="en-US" sz="2800" dirty="0" smtClean="0">
                  <a:gradFill>
                    <a:gsLst>
                      <a:gs pos="0">
                        <a:srgbClr val="FFFFFF"/>
                      </a:gs>
                      <a:gs pos="100000">
                        <a:srgbClr val="FFFFFF"/>
                      </a:gs>
                    </a:gsLst>
                    <a:lin ang="5400000" scaled="0"/>
                  </a:gradFill>
                  <a:latin typeface="Segoe UI Light"/>
                </a:rPr>
                <a:t>Recommendations</a:t>
              </a:r>
              <a:endParaRPr lang="en-US" sz="2800" dirty="0">
                <a:gradFill>
                  <a:gsLst>
                    <a:gs pos="0">
                      <a:srgbClr val="FFFFFF"/>
                    </a:gs>
                    <a:gs pos="100000">
                      <a:srgbClr val="FFFFFF"/>
                    </a:gs>
                  </a:gsLst>
                  <a:lin ang="5400000" scaled="0"/>
                </a:gradFill>
                <a:latin typeface="Segoe UI Light"/>
              </a:endParaRPr>
            </a:p>
          </p:txBody>
        </p:sp>
      </p:grpSp>
    </p:spTree>
    <p:extLst>
      <p:ext uri="{BB962C8B-B14F-4D97-AF65-F5344CB8AC3E}">
        <p14:creationId xmlns:p14="http://schemas.microsoft.com/office/powerpoint/2010/main" val="286086701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100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32"/>
          <p:cNvSpPr txBox="1">
            <a:spLocks/>
          </p:cNvSpPr>
          <p:nvPr/>
        </p:nvSpPr>
        <p:spPr>
          <a:xfrm>
            <a:off x="0" y="1211262"/>
            <a:ext cx="1828800" cy="1828800"/>
          </a:xfrm>
          <a:prstGeom prst="rect">
            <a:avLst/>
          </a:prstGeom>
          <a:solidFill>
            <a:schemeClr val="tx2">
              <a:lumMod val="75000"/>
              <a:lumOff val="25000"/>
            </a:schemeClr>
          </a:solidFill>
        </p:spPr>
        <p:txBody>
          <a:bodyPr vert="horz" wrap="square" lIns="182880" tIns="137160" rIns="91440" bIns="45720" rtlCol="0" anchor="t">
            <a:norm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2800">
                <a:solidFill>
                  <a:srgbClr val="FFFFFF"/>
                </a:solidFill>
                <a:cs typeface="Segoe UI Light" panose="020B0502040204020203" pitchFamily="34" charset="0"/>
              </a:rPr>
              <a:t>Level 3 “Emerging”</a:t>
            </a:r>
          </a:p>
        </p:txBody>
      </p:sp>
      <p:grpSp>
        <p:nvGrpSpPr>
          <p:cNvPr id="2" name="Group 1"/>
          <p:cNvGrpSpPr/>
          <p:nvPr/>
        </p:nvGrpSpPr>
        <p:grpSpPr>
          <a:xfrm>
            <a:off x="2103437" y="1211263"/>
            <a:ext cx="4807485" cy="5029880"/>
            <a:chOff x="2103437" y="1211263"/>
            <a:chExt cx="4807485" cy="5029880"/>
          </a:xfrm>
        </p:grpSpPr>
        <p:sp>
          <p:nvSpPr>
            <p:cNvPr id="24" name="Rectangle 23"/>
            <p:cNvSpPr/>
            <p:nvPr/>
          </p:nvSpPr>
          <p:spPr bwMode="auto">
            <a:xfrm>
              <a:off x="2103437" y="1223455"/>
              <a:ext cx="4807485" cy="5017688"/>
            </a:xfrm>
            <a:prstGeom prst="rect">
              <a:avLst/>
            </a:prstGeom>
            <a:solidFill>
              <a:schemeClr val="tx2">
                <a:lumMod val="25000"/>
                <a:lumOff val="75000"/>
                <a:alpha val="13000"/>
              </a:schemeClr>
            </a:solidFill>
            <a:ln w="10795" cap="flat" cmpd="sng" algn="ctr">
              <a:noFill/>
              <a:prstDash val="solid"/>
            </a:ln>
            <a:effectLst/>
          </p:spPr>
          <p:txBody>
            <a:bodyPr lIns="182880" tIns="640080" rIns="182880" bIns="91440" rtlCol="0" anchor="t"/>
            <a:lstStyle/>
            <a:p>
              <a:pPr defTabSz="914363">
                <a:spcBef>
                  <a:spcPts val="1200"/>
                </a:spcBef>
                <a:buSzPct val="90000"/>
                <a:defRPr/>
              </a:pPr>
              <a:r>
                <a:rPr lang="en-US" sz="2350" kern="0" dirty="0" smtClean="0">
                  <a:solidFill>
                    <a:srgbClr val="FFFFFF">
                      <a:lumMod val="50000"/>
                    </a:srgbClr>
                  </a:solidFill>
                  <a:latin typeface="Segoe UI Light"/>
                </a:rPr>
                <a:t>Expand/establish a social </a:t>
              </a:r>
              <a:r>
                <a:rPr lang="en-US" sz="2350" kern="0" dirty="0" err="1" smtClean="0">
                  <a:solidFill>
                    <a:srgbClr val="FFFFFF">
                      <a:lumMod val="50000"/>
                    </a:srgbClr>
                  </a:solidFill>
                  <a:latin typeface="Segoe UI Light"/>
                </a:rPr>
                <a:t>CoE</a:t>
              </a:r>
              <a:endParaRPr lang="en-US" sz="2350" kern="0" dirty="0" smtClean="0">
                <a:solidFill>
                  <a:srgbClr val="FFFFFF">
                    <a:lumMod val="50000"/>
                  </a:srgbClr>
                </a:solidFill>
                <a:latin typeface="Segoe UI Light"/>
              </a:endParaRPr>
            </a:p>
            <a:p>
              <a:pPr defTabSz="914363">
                <a:spcBef>
                  <a:spcPts val="1200"/>
                </a:spcBef>
                <a:buSzPct val="90000"/>
                <a:defRPr/>
              </a:pPr>
              <a:r>
                <a:rPr lang="en-US" sz="2350" kern="0" dirty="0" smtClean="0">
                  <a:solidFill>
                    <a:srgbClr val="FFFFFF">
                      <a:lumMod val="50000"/>
                    </a:srgbClr>
                  </a:solidFill>
                  <a:latin typeface="Segoe UI Light"/>
                </a:rPr>
                <a:t>Rationalize demands for custom solutions using social platform</a:t>
              </a:r>
            </a:p>
            <a:p>
              <a:pPr defTabSz="914363">
                <a:spcBef>
                  <a:spcPts val="1200"/>
                </a:spcBef>
                <a:buSzPct val="90000"/>
                <a:defRPr/>
              </a:pPr>
              <a:r>
                <a:rPr lang="en-US" sz="2350" kern="0" dirty="0" smtClean="0">
                  <a:solidFill>
                    <a:srgbClr val="FFFFFF">
                      <a:lumMod val="50000"/>
                    </a:srgbClr>
                  </a:solidFill>
                  <a:latin typeface="Segoe UI Light"/>
                </a:rPr>
                <a:t>Encourage cross-org social fabric as a service</a:t>
              </a:r>
            </a:p>
            <a:p>
              <a:pPr defTabSz="914363">
                <a:spcBef>
                  <a:spcPts val="1200"/>
                </a:spcBef>
                <a:buSzPct val="90000"/>
                <a:defRPr/>
              </a:pPr>
              <a:r>
                <a:rPr lang="en-US" sz="2350" kern="0" dirty="0" smtClean="0">
                  <a:solidFill>
                    <a:srgbClr val="FFFFFF">
                      <a:lumMod val="50000"/>
                    </a:srgbClr>
                  </a:solidFill>
                  <a:latin typeface="Segoe UI Light"/>
                </a:rPr>
                <a:t>Establish cross-org social constructs</a:t>
              </a:r>
            </a:p>
            <a:p>
              <a:pPr defTabSz="914363">
                <a:spcBef>
                  <a:spcPts val="1200"/>
                </a:spcBef>
                <a:buSzPct val="90000"/>
                <a:defRPr/>
              </a:pPr>
              <a:r>
                <a:rPr lang="en-US" sz="2350" kern="0" dirty="0" smtClean="0">
                  <a:solidFill>
                    <a:srgbClr val="FFFFFF">
                      <a:lumMod val="50000"/>
                    </a:srgbClr>
                  </a:solidFill>
                  <a:latin typeface="Segoe UI Light"/>
                </a:rPr>
                <a:t>Merged communities:  an HR community supporting payroll, accounting and benefit questions</a:t>
              </a:r>
            </a:p>
          </p:txBody>
        </p:sp>
        <p:sp>
          <p:nvSpPr>
            <p:cNvPr id="25" name="Rectangle 24"/>
            <p:cNvSpPr/>
            <p:nvPr/>
          </p:nvSpPr>
          <p:spPr bwMode="auto">
            <a:xfrm>
              <a:off x="2103437" y="1211263"/>
              <a:ext cx="4807485" cy="548640"/>
            </a:xfrm>
            <a:prstGeom prst="rect">
              <a:avLst/>
            </a:prstGeom>
            <a:solidFill>
              <a:srgbClr val="0072C6"/>
            </a:solidFill>
            <a:ln w="9525" cap="flat" cmpd="sng" algn="ctr">
              <a:noFill/>
              <a:prstDash val="solid"/>
              <a:headEnd type="none" w="med" len="med"/>
              <a:tailEnd type="none" w="med" len="med"/>
            </a:ln>
            <a:effectLst/>
          </p:spPr>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spcBef>
                  <a:spcPct val="0"/>
                </a:spcBef>
                <a:spcAft>
                  <a:spcPct val="0"/>
                </a:spcAft>
                <a:defRPr/>
              </a:pPr>
              <a:r>
                <a:rPr lang="en-US" sz="2800" dirty="0" smtClean="0">
                  <a:gradFill>
                    <a:gsLst>
                      <a:gs pos="0">
                        <a:srgbClr val="FFFFFF"/>
                      </a:gs>
                      <a:gs pos="100000">
                        <a:srgbClr val="FFFFFF"/>
                      </a:gs>
                    </a:gsLst>
                    <a:lin ang="5400000" scaled="0"/>
                  </a:gradFill>
                  <a:latin typeface="Segoe UI Light"/>
                </a:rPr>
                <a:t>Recommendations</a:t>
              </a:r>
              <a:endParaRPr lang="en-US" sz="2800" dirty="0">
                <a:gradFill>
                  <a:gsLst>
                    <a:gs pos="0">
                      <a:srgbClr val="FFFFFF"/>
                    </a:gs>
                    <a:gs pos="100000">
                      <a:srgbClr val="FFFFFF"/>
                    </a:gs>
                  </a:gsLst>
                  <a:lin ang="5400000" scaled="0"/>
                </a:gradFill>
                <a:latin typeface="Segoe UI Light"/>
              </a:endParaRPr>
            </a:p>
          </p:txBody>
        </p:sp>
      </p:grpSp>
      <p:sp>
        <p:nvSpPr>
          <p:cNvPr id="9" name="Rectangle 8"/>
          <p:cNvSpPr/>
          <p:nvPr/>
        </p:nvSpPr>
        <p:spPr bwMode="auto">
          <a:xfrm>
            <a:off x="7185559" y="1211262"/>
            <a:ext cx="4807485" cy="5029881"/>
          </a:xfrm>
          <a:prstGeom prst="rect">
            <a:avLst/>
          </a:prstGeom>
          <a:solidFill>
            <a:schemeClr val="tx2">
              <a:lumMod val="25000"/>
              <a:lumOff val="75000"/>
              <a:alpha val="13000"/>
            </a:schemeClr>
          </a:solidFill>
          <a:ln w="10795" cap="flat" cmpd="sng" algn="ctr">
            <a:noFill/>
            <a:prstDash val="solid"/>
          </a:ln>
          <a:effectLst/>
        </p:spPr>
        <p:txBody>
          <a:bodyPr lIns="182880" tIns="91440" rIns="182880" bIns="91440" rtlCol="0" anchor="t"/>
          <a:lstStyle/>
          <a:p>
            <a:pPr defTabSz="914363">
              <a:lnSpc>
                <a:spcPct val="90000"/>
              </a:lnSpc>
              <a:spcBef>
                <a:spcPts val="1200"/>
              </a:spcBef>
              <a:buSzPct val="90000"/>
              <a:defRPr/>
            </a:pPr>
            <a:endParaRPr lang="en-US" sz="2400" kern="0" dirty="0" smtClean="0">
              <a:solidFill>
                <a:srgbClr val="FFFFFF">
                  <a:lumMod val="50000"/>
                </a:srgbClr>
              </a:solidFill>
              <a:latin typeface="Segoe UI Light"/>
            </a:endParaRPr>
          </a:p>
          <a:p>
            <a:pPr defTabSz="914363">
              <a:lnSpc>
                <a:spcPct val="90000"/>
              </a:lnSpc>
              <a:spcBef>
                <a:spcPts val="1200"/>
              </a:spcBef>
              <a:buSzPct val="90000"/>
              <a:defRPr/>
            </a:pPr>
            <a:r>
              <a:rPr lang="en-US" sz="2400" kern="0" dirty="0" smtClean="0">
                <a:solidFill>
                  <a:srgbClr val="FFFFFF">
                    <a:lumMod val="50000"/>
                  </a:srgbClr>
                </a:solidFill>
                <a:latin typeface="Segoe UI Light"/>
              </a:rPr>
              <a:t>Update </a:t>
            </a:r>
            <a:r>
              <a:rPr lang="en-US" sz="2400" kern="0" dirty="0">
                <a:solidFill>
                  <a:srgbClr val="FFFFFF">
                    <a:lumMod val="50000"/>
                  </a:srgbClr>
                </a:solidFill>
                <a:latin typeface="Segoe UI Light"/>
              </a:rPr>
              <a:t>and maintain governance guidelines for social platform usage</a:t>
            </a:r>
          </a:p>
          <a:p>
            <a:pPr defTabSz="914363">
              <a:lnSpc>
                <a:spcPct val="90000"/>
              </a:lnSpc>
              <a:spcBef>
                <a:spcPts val="1200"/>
              </a:spcBef>
              <a:buSzPct val="90000"/>
              <a:defRPr/>
            </a:pPr>
            <a:r>
              <a:rPr lang="en-US" sz="2400" kern="0" dirty="0">
                <a:solidFill>
                  <a:srgbClr val="FFFFFF">
                    <a:lumMod val="50000"/>
                  </a:srgbClr>
                </a:solidFill>
                <a:latin typeface="Segoe UI Light"/>
              </a:rPr>
              <a:t>Mature into social fabric service description</a:t>
            </a:r>
          </a:p>
          <a:p>
            <a:pPr defTabSz="914363">
              <a:lnSpc>
                <a:spcPct val="90000"/>
              </a:lnSpc>
              <a:spcBef>
                <a:spcPts val="1200"/>
              </a:spcBef>
              <a:buSzPct val="90000"/>
              <a:defRPr/>
            </a:pPr>
            <a:endParaRPr lang="en-US" sz="2400" kern="0" dirty="0">
              <a:solidFill>
                <a:srgbClr val="FFFFFF">
                  <a:lumMod val="50000"/>
                </a:srgbClr>
              </a:solidFill>
              <a:latin typeface="Segoe UI Light"/>
            </a:endParaRPr>
          </a:p>
        </p:txBody>
      </p:sp>
      <p:sp>
        <p:nvSpPr>
          <p:cNvPr id="8" name="Rectangle 7"/>
          <p:cNvSpPr/>
          <p:nvPr/>
        </p:nvSpPr>
        <p:spPr bwMode="auto">
          <a:xfrm>
            <a:off x="7171392" y="1190361"/>
            <a:ext cx="4807485" cy="548640"/>
          </a:xfrm>
          <a:prstGeom prst="rect">
            <a:avLst/>
          </a:prstGeom>
          <a:solidFill>
            <a:srgbClr val="0072C6"/>
          </a:solidFill>
          <a:ln w="9525" cap="flat" cmpd="sng" algn="ctr">
            <a:noFill/>
            <a:prstDash val="solid"/>
            <a:headEnd type="none" w="med" len="med"/>
            <a:tailEnd type="none" w="med" len="med"/>
          </a:ln>
          <a:effectLst/>
        </p:spPr>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spcBef>
                <a:spcPct val="0"/>
              </a:spcBef>
              <a:spcAft>
                <a:spcPct val="0"/>
              </a:spcAft>
              <a:defRPr/>
            </a:pPr>
            <a:endParaRPr lang="en-US" sz="2800" dirty="0">
              <a:gradFill>
                <a:gsLst>
                  <a:gs pos="0">
                    <a:srgbClr val="FFFFFF"/>
                  </a:gs>
                  <a:gs pos="100000">
                    <a:srgbClr val="FFFFFF"/>
                  </a:gs>
                </a:gsLst>
                <a:lin ang="5400000" scaled="0"/>
              </a:gradFill>
              <a:latin typeface="Segoe UI Light"/>
            </a:endParaRPr>
          </a:p>
        </p:txBody>
      </p:sp>
    </p:spTree>
    <p:extLst>
      <p:ext uri="{BB962C8B-B14F-4D97-AF65-F5344CB8AC3E}">
        <p14:creationId xmlns:p14="http://schemas.microsoft.com/office/powerpoint/2010/main" val="22217335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250"/>
                                        <p:tgtEl>
                                          <p:spTgt spid="8"/>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2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8"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 Level 3</a:t>
            </a:r>
            <a:br>
              <a:rPr lang="en-US" dirty="0" smtClean="0"/>
            </a:br>
            <a:r>
              <a:rPr lang="en-US" dirty="0" smtClean="0"/>
              <a:t>Task completion </a:t>
            </a:r>
            <a:endParaRPr lang="en-US" sz="4800" dirty="0"/>
          </a:p>
        </p:txBody>
      </p:sp>
    </p:spTree>
    <p:extLst>
      <p:ext uri="{BB962C8B-B14F-4D97-AF65-F5344CB8AC3E}">
        <p14:creationId xmlns:p14="http://schemas.microsoft.com/office/powerpoint/2010/main" val="90560920"/>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Task completion</a:t>
            </a:r>
            <a:endParaRPr lang="en-US" dirty="0"/>
          </a:p>
        </p:txBody>
      </p:sp>
      <p:sp>
        <p:nvSpPr>
          <p:cNvPr id="3" name="Content Placeholder 2"/>
          <p:cNvSpPr>
            <a:spLocks noGrp="1"/>
          </p:cNvSpPr>
          <p:nvPr>
            <p:ph idx="4294967295"/>
          </p:nvPr>
        </p:nvSpPr>
        <p:spPr>
          <a:xfrm>
            <a:off x="621824" y="1632056"/>
            <a:ext cx="11192828" cy="4616063"/>
          </a:xfrm>
          <a:prstGeom prst="rect">
            <a:avLst/>
          </a:prstGeom>
        </p:spPr>
        <p:txBody>
          <a:bodyPr lIns="111026" tIns="55513" rIns="111026" bIns="55513"/>
          <a:lstStyle/>
          <a:p>
            <a:endParaRPr lang="en-US" dirty="0"/>
          </a:p>
        </p:txBody>
      </p:sp>
      <p:pic>
        <p:nvPicPr>
          <p:cNvPr id="4" name="ScreenCapture_13.11.2012 21.44.06.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1523379"/>
            <a:ext cx="12436475" cy="5502275"/>
          </a:xfrm>
          <a:prstGeom prst="rect">
            <a:avLst/>
          </a:prstGeom>
        </p:spPr>
      </p:pic>
    </p:spTree>
    <p:extLst>
      <p:ext uri="{BB962C8B-B14F-4D97-AF65-F5344CB8AC3E}">
        <p14:creationId xmlns:p14="http://schemas.microsoft.com/office/powerpoint/2010/main" val="4102474077"/>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32"/>
          <p:cNvSpPr txBox="1">
            <a:spLocks/>
          </p:cNvSpPr>
          <p:nvPr/>
        </p:nvSpPr>
        <p:spPr>
          <a:xfrm>
            <a:off x="0" y="1211262"/>
            <a:ext cx="1828800" cy="1828800"/>
          </a:xfrm>
          <a:prstGeom prst="rect">
            <a:avLst/>
          </a:prstGeom>
          <a:solidFill>
            <a:schemeClr val="tx2">
              <a:lumMod val="75000"/>
              <a:lumOff val="25000"/>
            </a:schemeClr>
          </a:solidFill>
        </p:spPr>
        <p:txBody>
          <a:bodyPr vert="horz" wrap="square" lIns="182880" tIns="137160" rIns="91440" bIns="45720" rtlCol="0" anchor="t">
            <a:norm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2800">
                <a:solidFill>
                  <a:srgbClr val="FFFFFF"/>
                </a:solidFill>
                <a:cs typeface="Segoe UI Light" panose="020B0502040204020203" pitchFamily="34" charset="0"/>
              </a:rPr>
              <a:t>Level 3 “Emerging”</a:t>
            </a:r>
          </a:p>
        </p:txBody>
      </p:sp>
      <p:grpSp>
        <p:nvGrpSpPr>
          <p:cNvPr id="2" name="Group 1"/>
          <p:cNvGrpSpPr/>
          <p:nvPr/>
        </p:nvGrpSpPr>
        <p:grpSpPr>
          <a:xfrm>
            <a:off x="2103437" y="1211263"/>
            <a:ext cx="4807485" cy="4846320"/>
            <a:chOff x="2103437" y="1211263"/>
            <a:chExt cx="4807485" cy="4846320"/>
          </a:xfrm>
        </p:grpSpPr>
        <p:sp>
          <p:nvSpPr>
            <p:cNvPr id="24" name="Rectangle 23"/>
            <p:cNvSpPr/>
            <p:nvPr/>
          </p:nvSpPr>
          <p:spPr bwMode="auto">
            <a:xfrm>
              <a:off x="2103437" y="1223455"/>
              <a:ext cx="4807485" cy="4834128"/>
            </a:xfrm>
            <a:prstGeom prst="rect">
              <a:avLst/>
            </a:prstGeom>
            <a:solidFill>
              <a:schemeClr val="tx2">
                <a:lumMod val="25000"/>
                <a:lumOff val="75000"/>
                <a:alpha val="13000"/>
              </a:schemeClr>
            </a:solidFill>
            <a:ln w="10795" cap="flat" cmpd="sng" algn="ctr">
              <a:noFill/>
              <a:prstDash val="solid"/>
            </a:ln>
            <a:effectLst/>
          </p:spPr>
          <p:txBody>
            <a:bodyPr lIns="182880" tIns="640080" rIns="182880" bIns="91440" rtlCol="0" anchor="t"/>
            <a:lstStyle/>
            <a:p>
              <a:pPr defTabSz="914363">
                <a:lnSpc>
                  <a:spcPct val="90000"/>
                </a:lnSpc>
                <a:spcBef>
                  <a:spcPts val="1200"/>
                </a:spcBef>
                <a:buSzPct val="90000"/>
                <a:defRPr/>
              </a:pPr>
              <a:r>
                <a:rPr lang="en-US" sz="2400" kern="0" dirty="0" smtClean="0">
                  <a:solidFill>
                    <a:srgbClr val="FFFFFF">
                      <a:lumMod val="50000"/>
                    </a:srgbClr>
                  </a:solidFill>
                  <a:latin typeface="Segoe UI Light"/>
                </a:rPr>
                <a:t>Social task completion across boundaries</a:t>
              </a:r>
            </a:p>
            <a:p>
              <a:pPr defTabSz="914363">
                <a:lnSpc>
                  <a:spcPct val="90000"/>
                </a:lnSpc>
                <a:spcBef>
                  <a:spcPts val="1200"/>
                </a:spcBef>
                <a:buSzPct val="90000"/>
                <a:defRPr/>
              </a:pPr>
              <a:r>
                <a:rPr lang="en-US" sz="2400" kern="0" dirty="0" smtClean="0">
                  <a:solidFill>
                    <a:srgbClr val="FFFFFF">
                      <a:lumMod val="50000"/>
                    </a:srgbClr>
                  </a:solidFill>
                  <a:latin typeface="Segoe UI Light"/>
                </a:rPr>
                <a:t>Social platform allowed for servicing between departments</a:t>
              </a:r>
            </a:p>
          </p:txBody>
        </p:sp>
        <p:sp>
          <p:nvSpPr>
            <p:cNvPr id="25" name="Rectangle 24"/>
            <p:cNvSpPr/>
            <p:nvPr/>
          </p:nvSpPr>
          <p:spPr bwMode="auto">
            <a:xfrm>
              <a:off x="2103437" y="1211263"/>
              <a:ext cx="4807485" cy="548640"/>
            </a:xfrm>
            <a:prstGeom prst="rect">
              <a:avLst/>
            </a:prstGeom>
            <a:solidFill>
              <a:srgbClr val="0072C6"/>
            </a:solidFill>
            <a:ln w="9525" cap="flat" cmpd="sng" algn="ctr">
              <a:noFill/>
              <a:prstDash val="solid"/>
              <a:headEnd type="none" w="med" len="med"/>
              <a:tailEnd type="none" w="med" len="med"/>
            </a:ln>
            <a:effectLst/>
          </p:spPr>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spcBef>
                  <a:spcPct val="0"/>
                </a:spcBef>
                <a:spcAft>
                  <a:spcPct val="0"/>
                </a:spcAft>
                <a:defRPr/>
              </a:pPr>
              <a:r>
                <a:rPr lang="en-US" sz="2800" dirty="0">
                  <a:gradFill>
                    <a:gsLst>
                      <a:gs pos="0">
                        <a:srgbClr val="FFFFFF"/>
                      </a:gs>
                      <a:gs pos="100000">
                        <a:srgbClr val="FFFFFF"/>
                      </a:gs>
                    </a:gsLst>
                    <a:lin ang="5400000" scaled="0"/>
                  </a:gradFill>
                  <a:latin typeface="Segoe UI Light"/>
                </a:rPr>
                <a:t>Observations</a:t>
              </a:r>
            </a:p>
          </p:txBody>
        </p:sp>
      </p:grpSp>
      <p:grpSp>
        <p:nvGrpSpPr>
          <p:cNvPr id="7" name="Group 6"/>
          <p:cNvGrpSpPr/>
          <p:nvPr/>
        </p:nvGrpSpPr>
        <p:grpSpPr>
          <a:xfrm>
            <a:off x="7142664" y="1211263"/>
            <a:ext cx="4817107" cy="4846320"/>
            <a:chOff x="7142664" y="1211263"/>
            <a:chExt cx="4817107" cy="4846320"/>
          </a:xfrm>
        </p:grpSpPr>
        <p:sp>
          <p:nvSpPr>
            <p:cNvPr id="8" name="Rectangle 7"/>
            <p:cNvSpPr/>
            <p:nvPr/>
          </p:nvSpPr>
          <p:spPr bwMode="auto">
            <a:xfrm>
              <a:off x="7142664" y="1223455"/>
              <a:ext cx="4807485" cy="4834128"/>
            </a:xfrm>
            <a:prstGeom prst="rect">
              <a:avLst/>
            </a:prstGeom>
            <a:solidFill>
              <a:schemeClr val="tx2">
                <a:lumMod val="25000"/>
                <a:lumOff val="75000"/>
                <a:alpha val="13000"/>
              </a:schemeClr>
            </a:solidFill>
            <a:ln w="10795" cap="flat" cmpd="sng" algn="ctr">
              <a:noFill/>
              <a:prstDash val="solid"/>
            </a:ln>
            <a:effectLst/>
          </p:spPr>
          <p:txBody>
            <a:bodyPr lIns="182880" tIns="640080" rIns="182880" bIns="91440" rtlCol="0" anchor="t"/>
            <a:lstStyle/>
            <a:p>
              <a:pPr defTabSz="914363">
                <a:lnSpc>
                  <a:spcPct val="90000"/>
                </a:lnSpc>
                <a:spcBef>
                  <a:spcPts val="1200"/>
                </a:spcBef>
                <a:buSzPct val="90000"/>
                <a:defRPr/>
              </a:pPr>
              <a:r>
                <a:rPr lang="en-US" sz="2350" kern="0" dirty="0" smtClean="0">
                  <a:solidFill>
                    <a:srgbClr val="FFFFFF">
                      <a:lumMod val="50000"/>
                    </a:srgbClr>
                  </a:solidFill>
                  <a:latin typeface="Segoe UI Light"/>
                </a:rPr>
                <a:t>Encourage/control business process modernization through social platform</a:t>
              </a:r>
            </a:p>
            <a:p>
              <a:pPr defTabSz="914363">
                <a:lnSpc>
                  <a:spcPct val="90000"/>
                </a:lnSpc>
                <a:spcBef>
                  <a:spcPts val="1200"/>
                </a:spcBef>
                <a:buSzPct val="90000"/>
                <a:defRPr/>
              </a:pPr>
              <a:r>
                <a:rPr lang="en-US" sz="2350" kern="0" dirty="0" smtClean="0">
                  <a:solidFill>
                    <a:srgbClr val="FFFFFF">
                      <a:lumMod val="50000"/>
                    </a:srgbClr>
                  </a:solidFill>
                  <a:latin typeface="Segoe UI Light"/>
                </a:rPr>
                <a:t>Find “hold outs” and begin to discourage non-participation</a:t>
              </a:r>
            </a:p>
            <a:p>
              <a:pPr defTabSz="914363">
                <a:lnSpc>
                  <a:spcPct val="90000"/>
                </a:lnSpc>
                <a:spcBef>
                  <a:spcPts val="1200"/>
                </a:spcBef>
                <a:buSzPct val="90000"/>
                <a:defRPr/>
              </a:pPr>
              <a:r>
                <a:rPr lang="en-US" sz="2350" kern="0" dirty="0" smtClean="0">
                  <a:solidFill>
                    <a:srgbClr val="FFFFFF">
                      <a:lumMod val="50000"/>
                    </a:srgbClr>
                  </a:solidFill>
                  <a:latin typeface="Segoe UI Light"/>
                </a:rPr>
                <a:t>Formalize response time social self-service capabilities</a:t>
              </a:r>
            </a:p>
          </p:txBody>
        </p:sp>
        <p:sp>
          <p:nvSpPr>
            <p:cNvPr id="9" name="Rectangle 8"/>
            <p:cNvSpPr/>
            <p:nvPr/>
          </p:nvSpPr>
          <p:spPr bwMode="auto">
            <a:xfrm>
              <a:off x="7152286" y="1211263"/>
              <a:ext cx="4807485" cy="548640"/>
            </a:xfrm>
            <a:prstGeom prst="rect">
              <a:avLst/>
            </a:prstGeom>
            <a:solidFill>
              <a:srgbClr val="0072C6"/>
            </a:solidFill>
            <a:ln w="9525" cap="flat" cmpd="sng" algn="ctr">
              <a:noFill/>
              <a:prstDash val="solid"/>
              <a:headEnd type="none" w="med" len="med"/>
              <a:tailEnd type="none" w="med" len="med"/>
            </a:ln>
            <a:effectLst/>
          </p:spPr>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spcBef>
                  <a:spcPct val="0"/>
                </a:spcBef>
                <a:spcAft>
                  <a:spcPct val="0"/>
                </a:spcAft>
                <a:defRPr/>
              </a:pPr>
              <a:r>
                <a:rPr lang="en-US" sz="2800" dirty="0" smtClean="0">
                  <a:gradFill>
                    <a:gsLst>
                      <a:gs pos="0">
                        <a:srgbClr val="FFFFFF"/>
                      </a:gs>
                      <a:gs pos="100000">
                        <a:srgbClr val="FFFFFF"/>
                      </a:gs>
                    </a:gsLst>
                    <a:lin ang="5400000" scaled="0"/>
                  </a:gradFill>
                  <a:latin typeface="Segoe UI Light"/>
                </a:rPr>
                <a:t>Getting to Level 4</a:t>
              </a:r>
              <a:endParaRPr lang="en-US" sz="2800" dirty="0">
                <a:gradFill>
                  <a:gsLst>
                    <a:gs pos="0">
                      <a:srgbClr val="FFFFFF"/>
                    </a:gs>
                    <a:gs pos="100000">
                      <a:srgbClr val="FFFFFF"/>
                    </a:gs>
                  </a:gsLst>
                  <a:lin ang="5400000" scaled="0"/>
                </a:gradFill>
                <a:latin typeface="Segoe UI Light"/>
              </a:endParaRPr>
            </a:p>
          </p:txBody>
        </p:sp>
      </p:grpSp>
    </p:spTree>
    <p:extLst>
      <p:ext uri="{BB962C8B-B14F-4D97-AF65-F5344CB8AC3E}">
        <p14:creationId xmlns:p14="http://schemas.microsoft.com/office/powerpoint/2010/main" val="61964668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2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20220" y="1475164"/>
            <a:ext cx="6402889" cy="46128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smtClean="0"/>
              <a:t>Moving to Level 4 - Expanded</a:t>
            </a:r>
            <a:endParaRPr lang="en-US" dirty="0"/>
          </a:p>
        </p:txBody>
      </p:sp>
      <p:pic>
        <p:nvPicPr>
          <p:cNvPr id="5"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59343" r="19830"/>
          <a:stretch/>
        </p:blipFill>
        <p:spPr bwMode="auto">
          <a:xfrm>
            <a:off x="6819901" y="1475164"/>
            <a:ext cx="1333500" cy="46128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Freeform 8"/>
          <p:cNvSpPr>
            <a:spLocks noEditPoints="1"/>
          </p:cNvSpPr>
          <p:nvPr/>
        </p:nvSpPr>
        <p:spPr bwMode="black">
          <a:xfrm>
            <a:off x="5803699" y="6106115"/>
            <a:ext cx="815499" cy="812210"/>
          </a:xfrm>
          <a:custGeom>
            <a:avLst/>
            <a:gdLst>
              <a:gd name="T0" fmla="*/ 68 w 150"/>
              <a:gd name="T1" fmla="*/ 61 h 149"/>
              <a:gd name="T2" fmla="*/ 46 w 150"/>
              <a:gd name="T3" fmla="*/ 84 h 149"/>
              <a:gd name="T4" fmla="*/ 46 w 150"/>
              <a:gd name="T5" fmla="*/ 65 h 149"/>
              <a:gd name="T6" fmla="*/ 75 w 150"/>
              <a:gd name="T7" fmla="*/ 34 h 149"/>
              <a:gd name="T8" fmla="*/ 104 w 150"/>
              <a:gd name="T9" fmla="*/ 65 h 149"/>
              <a:gd name="T10" fmla="*/ 104 w 150"/>
              <a:gd name="T11" fmla="*/ 84 h 149"/>
              <a:gd name="T12" fmla="*/ 82 w 150"/>
              <a:gd name="T13" fmla="*/ 61 h 149"/>
              <a:gd name="T14" fmla="*/ 82 w 150"/>
              <a:gd name="T15" fmla="*/ 113 h 149"/>
              <a:gd name="T16" fmla="*/ 68 w 150"/>
              <a:gd name="T17" fmla="*/ 113 h 149"/>
              <a:gd name="T18" fmla="*/ 68 w 150"/>
              <a:gd name="T19" fmla="*/ 61 h 149"/>
              <a:gd name="T20" fmla="*/ 10 w 150"/>
              <a:gd name="T21" fmla="*/ 75 h 149"/>
              <a:gd name="T22" fmla="*/ 75 w 150"/>
              <a:gd name="T23" fmla="*/ 9 h 149"/>
              <a:gd name="T24" fmla="*/ 140 w 150"/>
              <a:gd name="T25" fmla="*/ 75 h 149"/>
              <a:gd name="T26" fmla="*/ 75 w 150"/>
              <a:gd name="T27" fmla="*/ 140 h 149"/>
              <a:gd name="T28" fmla="*/ 10 w 150"/>
              <a:gd name="T29" fmla="*/ 75 h 149"/>
              <a:gd name="T30" fmla="*/ 0 w 150"/>
              <a:gd name="T31" fmla="*/ 75 h 149"/>
              <a:gd name="T32" fmla="*/ 75 w 150"/>
              <a:gd name="T33" fmla="*/ 149 h 149"/>
              <a:gd name="T34" fmla="*/ 150 w 150"/>
              <a:gd name="T35" fmla="*/ 75 h 149"/>
              <a:gd name="T36" fmla="*/ 75 w 150"/>
              <a:gd name="T37" fmla="*/ 0 h 149"/>
              <a:gd name="T38" fmla="*/ 0 w 150"/>
              <a:gd name="T39" fmla="*/ 75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0" h="149">
                <a:moveTo>
                  <a:pt x="68" y="61"/>
                </a:moveTo>
                <a:cubicBezTo>
                  <a:pt x="46" y="84"/>
                  <a:pt x="46" y="84"/>
                  <a:pt x="46" y="84"/>
                </a:cubicBezTo>
                <a:cubicBezTo>
                  <a:pt x="46" y="65"/>
                  <a:pt x="46" y="65"/>
                  <a:pt x="46" y="65"/>
                </a:cubicBezTo>
                <a:cubicBezTo>
                  <a:pt x="75" y="34"/>
                  <a:pt x="75" y="34"/>
                  <a:pt x="75" y="34"/>
                </a:cubicBezTo>
                <a:cubicBezTo>
                  <a:pt x="104" y="65"/>
                  <a:pt x="104" y="65"/>
                  <a:pt x="104" y="65"/>
                </a:cubicBezTo>
                <a:cubicBezTo>
                  <a:pt x="104" y="84"/>
                  <a:pt x="104" y="84"/>
                  <a:pt x="104" y="84"/>
                </a:cubicBezTo>
                <a:cubicBezTo>
                  <a:pt x="82" y="61"/>
                  <a:pt x="82" y="61"/>
                  <a:pt x="82" y="61"/>
                </a:cubicBezTo>
                <a:cubicBezTo>
                  <a:pt x="82" y="113"/>
                  <a:pt x="82" y="113"/>
                  <a:pt x="82" y="113"/>
                </a:cubicBezTo>
                <a:cubicBezTo>
                  <a:pt x="68" y="113"/>
                  <a:pt x="68" y="113"/>
                  <a:pt x="68" y="113"/>
                </a:cubicBezTo>
                <a:lnTo>
                  <a:pt x="68" y="61"/>
                </a:lnTo>
                <a:close/>
                <a:moveTo>
                  <a:pt x="10" y="75"/>
                </a:moveTo>
                <a:cubicBezTo>
                  <a:pt x="10" y="39"/>
                  <a:pt x="39" y="9"/>
                  <a:pt x="75" y="9"/>
                </a:cubicBezTo>
                <a:cubicBezTo>
                  <a:pt x="111" y="9"/>
                  <a:pt x="140" y="39"/>
                  <a:pt x="140" y="75"/>
                </a:cubicBezTo>
                <a:cubicBezTo>
                  <a:pt x="140" y="111"/>
                  <a:pt x="111" y="140"/>
                  <a:pt x="75" y="140"/>
                </a:cubicBezTo>
                <a:cubicBezTo>
                  <a:pt x="39" y="140"/>
                  <a:pt x="10" y="111"/>
                  <a:pt x="10" y="75"/>
                </a:cubicBezTo>
                <a:moveTo>
                  <a:pt x="0" y="75"/>
                </a:moveTo>
                <a:cubicBezTo>
                  <a:pt x="0" y="116"/>
                  <a:pt x="34" y="149"/>
                  <a:pt x="75" y="149"/>
                </a:cubicBezTo>
                <a:cubicBezTo>
                  <a:pt x="116" y="149"/>
                  <a:pt x="150" y="116"/>
                  <a:pt x="150" y="75"/>
                </a:cubicBezTo>
                <a:cubicBezTo>
                  <a:pt x="150" y="33"/>
                  <a:pt x="116" y="0"/>
                  <a:pt x="75" y="0"/>
                </a:cubicBezTo>
                <a:cubicBezTo>
                  <a:pt x="34" y="0"/>
                  <a:pt x="0" y="33"/>
                  <a:pt x="0" y="75"/>
                </a:cubicBezTo>
              </a:path>
            </a:pathLst>
          </a:custGeom>
          <a:solidFill>
            <a:schemeClr val="bg1">
              <a:lumMod val="50000"/>
            </a:schemeClr>
          </a:solidFill>
          <a:ln>
            <a:noFill/>
          </a:ln>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7" name="TextBox 6"/>
          <p:cNvSpPr txBox="1"/>
          <p:nvPr/>
        </p:nvSpPr>
        <p:spPr>
          <a:xfrm>
            <a:off x="0" y="6492240"/>
            <a:ext cx="3268980" cy="440890"/>
          </a:xfrm>
          <a:prstGeom prst="rect">
            <a:avLst/>
          </a:prstGeom>
          <a:noFill/>
        </p:spPr>
        <p:txBody>
          <a:bodyPr wrap="square" lIns="182880" tIns="146304" rIns="182880" bIns="146304" rtlCol="0">
            <a:spAutoFit/>
          </a:bodyPr>
          <a:lstStyle/>
          <a:p>
            <a:pPr>
              <a:lnSpc>
                <a:spcPct val="90000"/>
              </a:lnSpc>
              <a:spcAft>
                <a:spcPts val="600"/>
              </a:spcAft>
            </a:pPr>
            <a:r>
              <a:rPr lang="en-US" sz="1050" dirty="0" smtClean="0">
                <a:gradFill>
                  <a:gsLst>
                    <a:gs pos="2917">
                      <a:srgbClr val="505050"/>
                    </a:gs>
                    <a:gs pos="30000">
                      <a:srgbClr val="505050"/>
                    </a:gs>
                  </a:gsLst>
                  <a:lin ang="5400000" scaled="0"/>
                </a:gradFill>
                <a:latin typeface="Segoe UI Light"/>
              </a:rPr>
              <a:t>*Gartner - Published</a:t>
            </a:r>
            <a:r>
              <a:rPr lang="en-US" sz="1050" dirty="0">
                <a:gradFill>
                  <a:gsLst>
                    <a:gs pos="2917">
                      <a:srgbClr val="505050"/>
                    </a:gs>
                    <a:gs pos="30000">
                      <a:srgbClr val="505050"/>
                    </a:gs>
                  </a:gsLst>
                  <a:lin ang="5400000" scaled="0"/>
                </a:gradFill>
                <a:latin typeface="Segoe UI Light"/>
              </a:rPr>
              <a:t>: 14 June </a:t>
            </a:r>
            <a:r>
              <a:rPr lang="en-US" sz="1050" dirty="0" smtClean="0">
                <a:gradFill>
                  <a:gsLst>
                    <a:gs pos="2917">
                      <a:srgbClr val="505050"/>
                    </a:gs>
                    <a:gs pos="30000">
                      <a:srgbClr val="505050"/>
                    </a:gs>
                  </a:gsLst>
                  <a:lin ang="5400000" scaled="0"/>
                </a:gradFill>
                <a:latin typeface="Segoe UI Light"/>
              </a:rPr>
              <a:t>2011 By: Jeffrey Mann</a:t>
            </a:r>
          </a:p>
        </p:txBody>
      </p:sp>
    </p:spTree>
    <p:extLst>
      <p:ext uri="{BB962C8B-B14F-4D97-AF65-F5344CB8AC3E}">
        <p14:creationId xmlns:p14="http://schemas.microsoft.com/office/powerpoint/2010/main" val="365174223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accel="50000" decel="50000" fill="hold" grpId="0" nodeType="afterEffect">
                                  <p:stCondLst>
                                    <p:cond delay="0"/>
                                  </p:stCondLst>
                                  <p:childTnLst>
                                    <p:animMotion origin="layout" path="M 5.94843E-7 -3.17749E-6 L 0.10403 -3.17749E-6 " pathEditMode="relative" rAng="0" ptsTypes="AA">
                                      <p:cBhvr>
                                        <p:cTn id="6" dur="500" fill="hold"/>
                                        <p:tgtEl>
                                          <p:spTgt spid="8"/>
                                        </p:tgtEl>
                                        <p:attrNameLst>
                                          <p:attrName>ppt_x</p:attrName>
                                          <p:attrName>ppt_y</p:attrName>
                                        </p:attrNameLst>
                                      </p:cBhvr>
                                      <p:rCtr x="5195" y="0"/>
                                    </p:animMotion>
                                  </p:childTnLst>
                                </p:cTn>
                              </p:par>
                            </p:childTnLst>
                          </p:cTn>
                        </p:par>
                        <p:par>
                          <p:cTn id="7" fill="hold">
                            <p:stCondLst>
                              <p:cond delay="500"/>
                            </p:stCondLst>
                            <p:childTnLst>
                              <p:par>
                                <p:cTn id="8" presetID="9" presetClass="emph" presetSubtype="0" nodeType="afterEffect">
                                  <p:stCondLst>
                                    <p:cond delay="0"/>
                                  </p:stCondLst>
                                  <p:childTnLst>
                                    <p:set>
                                      <p:cBhvr rctx="PPT">
                                        <p:cTn id="9" dur="indefinite"/>
                                        <p:tgtEl>
                                          <p:spTgt spid="9"/>
                                        </p:tgtEl>
                                        <p:attrNameLst>
                                          <p:attrName>style.opacity</p:attrName>
                                        </p:attrNameLst>
                                      </p:cBhvr>
                                      <p:to>
                                        <p:strVal val="0.25"/>
                                      </p:to>
                                    </p:set>
                                    <p:animEffect filter="image" prLst="opacity: 0.25">
                                      <p:cBhvr rctx="IE">
                                        <p:cTn id="10" dur="indefinite"/>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32"/>
          <p:cNvSpPr txBox="1">
            <a:spLocks/>
          </p:cNvSpPr>
          <p:nvPr/>
        </p:nvSpPr>
        <p:spPr>
          <a:xfrm>
            <a:off x="0" y="1211262"/>
            <a:ext cx="1828800" cy="1828800"/>
          </a:xfrm>
          <a:prstGeom prst="rect">
            <a:avLst/>
          </a:prstGeom>
          <a:solidFill>
            <a:schemeClr val="tx2">
              <a:lumMod val="75000"/>
              <a:lumOff val="25000"/>
            </a:schemeClr>
          </a:solidFill>
        </p:spPr>
        <p:txBody>
          <a:bodyPr vert="horz" wrap="square" lIns="182880" tIns="137160" rIns="91440" bIns="45720" rtlCol="0" anchor="t">
            <a:norm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2800">
                <a:solidFill>
                  <a:srgbClr val="FFFFFF"/>
                </a:solidFill>
                <a:cs typeface="Segoe UI Light" panose="020B0502040204020203" pitchFamily="34" charset="0"/>
              </a:rPr>
              <a:t>Level 4 </a:t>
            </a:r>
            <a:r>
              <a:rPr sz="2800" spc="-140">
                <a:solidFill>
                  <a:srgbClr val="FFFFFF"/>
                </a:solidFill>
                <a:cs typeface="Segoe UI Light" panose="020B0502040204020203" pitchFamily="34" charset="0"/>
              </a:rPr>
              <a:t>“Expanded”</a:t>
            </a:r>
          </a:p>
        </p:txBody>
      </p:sp>
      <p:grpSp>
        <p:nvGrpSpPr>
          <p:cNvPr id="2" name="Group 1"/>
          <p:cNvGrpSpPr/>
          <p:nvPr/>
        </p:nvGrpSpPr>
        <p:grpSpPr>
          <a:xfrm>
            <a:off x="2103437" y="1211263"/>
            <a:ext cx="4807485" cy="5029880"/>
            <a:chOff x="2103437" y="1211263"/>
            <a:chExt cx="4807485" cy="5029880"/>
          </a:xfrm>
        </p:grpSpPr>
        <p:sp>
          <p:nvSpPr>
            <p:cNvPr id="24" name="Rectangle 23"/>
            <p:cNvSpPr/>
            <p:nvPr/>
          </p:nvSpPr>
          <p:spPr bwMode="auto">
            <a:xfrm>
              <a:off x="2103437" y="1223455"/>
              <a:ext cx="4807485" cy="5017688"/>
            </a:xfrm>
            <a:prstGeom prst="rect">
              <a:avLst/>
            </a:prstGeom>
            <a:solidFill>
              <a:schemeClr val="tx2">
                <a:lumMod val="25000"/>
                <a:lumOff val="75000"/>
                <a:alpha val="13000"/>
              </a:schemeClr>
            </a:solidFill>
            <a:ln w="10795" cap="flat" cmpd="sng" algn="ctr">
              <a:noFill/>
              <a:prstDash val="solid"/>
            </a:ln>
            <a:effectLst/>
          </p:spPr>
          <p:txBody>
            <a:bodyPr lIns="182880" tIns="640080" rIns="182880" bIns="91440" rtlCol="0" anchor="t"/>
            <a:lstStyle/>
            <a:p>
              <a:pPr defTabSz="914363">
                <a:spcBef>
                  <a:spcPts val="1200"/>
                </a:spcBef>
                <a:buSzPct val="90000"/>
                <a:defRPr/>
              </a:pPr>
              <a:r>
                <a:rPr lang="en-US" sz="2400" kern="0" dirty="0" smtClean="0">
                  <a:solidFill>
                    <a:srgbClr val="FFFFFF">
                      <a:lumMod val="50000"/>
                    </a:srgbClr>
                  </a:solidFill>
                  <a:latin typeface="Segoe UI Light"/>
                </a:rPr>
                <a:t>Social computing still “bolt on” experience</a:t>
              </a:r>
            </a:p>
            <a:p>
              <a:pPr defTabSz="914363">
                <a:spcBef>
                  <a:spcPts val="1200"/>
                </a:spcBef>
                <a:buSzPct val="90000"/>
                <a:defRPr/>
              </a:pPr>
              <a:r>
                <a:rPr lang="en-US" sz="2400" kern="0" dirty="0" smtClean="0">
                  <a:solidFill>
                    <a:srgbClr val="FFFFFF">
                      <a:lumMod val="50000"/>
                    </a:srgbClr>
                  </a:solidFill>
                  <a:latin typeface="Segoe UI Light"/>
                </a:rPr>
                <a:t>Users still “go to” newsfeeds, communities, etc.</a:t>
              </a:r>
            </a:p>
            <a:p>
              <a:pPr defTabSz="914363">
                <a:spcBef>
                  <a:spcPts val="1200"/>
                </a:spcBef>
                <a:buSzPct val="90000"/>
                <a:defRPr/>
              </a:pPr>
              <a:r>
                <a:rPr lang="en-US" sz="2400" kern="0" dirty="0" smtClean="0">
                  <a:solidFill>
                    <a:srgbClr val="FFFFFF">
                      <a:lumMod val="50000"/>
                    </a:srgbClr>
                  </a:solidFill>
                  <a:latin typeface="Segoe UI Light"/>
                </a:rPr>
                <a:t>Business solutions still have no integrated social context</a:t>
              </a:r>
            </a:p>
            <a:p>
              <a:pPr defTabSz="914363">
                <a:spcBef>
                  <a:spcPts val="1200"/>
                </a:spcBef>
                <a:buSzPct val="90000"/>
                <a:defRPr/>
              </a:pPr>
              <a:endParaRPr lang="en-US" sz="2400" kern="0" dirty="0" smtClean="0">
                <a:solidFill>
                  <a:srgbClr val="FFFFFF">
                    <a:lumMod val="50000"/>
                  </a:srgbClr>
                </a:solidFill>
                <a:latin typeface="Segoe UI Light"/>
              </a:endParaRPr>
            </a:p>
          </p:txBody>
        </p:sp>
        <p:sp>
          <p:nvSpPr>
            <p:cNvPr id="25" name="Rectangle 24"/>
            <p:cNvSpPr/>
            <p:nvPr/>
          </p:nvSpPr>
          <p:spPr bwMode="auto">
            <a:xfrm>
              <a:off x="2103437" y="1211263"/>
              <a:ext cx="4807485" cy="548640"/>
            </a:xfrm>
            <a:prstGeom prst="rect">
              <a:avLst/>
            </a:prstGeom>
            <a:solidFill>
              <a:srgbClr val="0072C6"/>
            </a:solidFill>
            <a:ln w="9525" cap="flat" cmpd="sng" algn="ctr">
              <a:noFill/>
              <a:prstDash val="solid"/>
              <a:headEnd type="none" w="med" len="med"/>
              <a:tailEnd type="none" w="med" len="med"/>
            </a:ln>
            <a:effectLst/>
          </p:spPr>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spcBef>
                  <a:spcPct val="0"/>
                </a:spcBef>
                <a:spcAft>
                  <a:spcPct val="0"/>
                </a:spcAft>
                <a:defRPr/>
              </a:pPr>
              <a:r>
                <a:rPr lang="en-US" sz="2800" dirty="0" smtClean="0">
                  <a:gradFill>
                    <a:gsLst>
                      <a:gs pos="0">
                        <a:srgbClr val="FFFFFF"/>
                      </a:gs>
                      <a:gs pos="100000">
                        <a:srgbClr val="FFFFFF"/>
                      </a:gs>
                    </a:gsLst>
                    <a:lin ang="5400000" scaled="0"/>
                  </a:gradFill>
                  <a:latin typeface="Segoe UI Light"/>
                </a:rPr>
                <a:t>Challenges</a:t>
              </a:r>
              <a:endParaRPr lang="en-US" sz="2800" dirty="0">
                <a:gradFill>
                  <a:gsLst>
                    <a:gs pos="0">
                      <a:srgbClr val="FFFFFF"/>
                    </a:gs>
                    <a:gs pos="100000">
                      <a:srgbClr val="FFFFFF"/>
                    </a:gs>
                  </a:gsLst>
                  <a:lin ang="5400000" scaled="0"/>
                </a:gradFill>
                <a:latin typeface="Segoe UI Light"/>
              </a:endParaRPr>
            </a:p>
          </p:txBody>
        </p:sp>
      </p:grpSp>
      <p:grpSp>
        <p:nvGrpSpPr>
          <p:cNvPr id="3" name="Group 2"/>
          <p:cNvGrpSpPr/>
          <p:nvPr/>
        </p:nvGrpSpPr>
        <p:grpSpPr>
          <a:xfrm>
            <a:off x="7152286" y="1211263"/>
            <a:ext cx="4807485" cy="5029880"/>
            <a:chOff x="7152286" y="1211263"/>
            <a:chExt cx="4807485" cy="5029880"/>
          </a:xfrm>
        </p:grpSpPr>
        <p:sp>
          <p:nvSpPr>
            <p:cNvPr id="19" name="Rectangle 18"/>
            <p:cNvSpPr/>
            <p:nvPr/>
          </p:nvSpPr>
          <p:spPr bwMode="auto">
            <a:xfrm>
              <a:off x="7152286" y="1223455"/>
              <a:ext cx="4807485" cy="5017688"/>
            </a:xfrm>
            <a:prstGeom prst="rect">
              <a:avLst/>
            </a:prstGeom>
            <a:solidFill>
              <a:schemeClr val="tx2">
                <a:lumMod val="25000"/>
                <a:lumOff val="75000"/>
                <a:alpha val="13000"/>
              </a:schemeClr>
            </a:solidFill>
            <a:ln w="10795" cap="flat" cmpd="sng" algn="ctr">
              <a:noFill/>
              <a:prstDash val="solid"/>
            </a:ln>
            <a:effectLst/>
          </p:spPr>
          <p:txBody>
            <a:bodyPr lIns="182880" tIns="640080" rIns="182880" bIns="91440" rtlCol="0" anchor="t"/>
            <a:lstStyle/>
            <a:p>
              <a:pPr defTabSz="914363">
                <a:lnSpc>
                  <a:spcPct val="90000"/>
                </a:lnSpc>
                <a:spcBef>
                  <a:spcPts val="1200"/>
                </a:spcBef>
                <a:buSzPct val="90000"/>
                <a:defRPr/>
              </a:pPr>
              <a:r>
                <a:rPr lang="en-US" sz="2400" kern="0" dirty="0" smtClean="0">
                  <a:solidFill>
                    <a:srgbClr val="FFFFFF">
                      <a:lumMod val="50000"/>
                    </a:srgbClr>
                  </a:solidFill>
                  <a:latin typeface="Segoe UI Light"/>
                </a:rPr>
                <a:t>Begin planning the “social fabric” service</a:t>
              </a:r>
            </a:p>
            <a:p>
              <a:pPr defTabSz="914363">
                <a:lnSpc>
                  <a:spcPct val="90000"/>
                </a:lnSpc>
                <a:spcBef>
                  <a:spcPts val="1200"/>
                </a:spcBef>
                <a:buSzPct val="90000"/>
                <a:defRPr/>
              </a:pPr>
              <a:r>
                <a:rPr lang="en-US" sz="2400" kern="0" dirty="0" smtClean="0">
                  <a:solidFill>
                    <a:srgbClr val="FFFFFF">
                      <a:lumMod val="50000"/>
                    </a:srgbClr>
                  </a:solidFill>
                  <a:latin typeface="Segoe UI Light"/>
                </a:rPr>
                <a:t>Focus on merging business processes with social context</a:t>
              </a:r>
            </a:p>
            <a:p>
              <a:pPr defTabSz="914363">
                <a:lnSpc>
                  <a:spcPct val="90000"/>
                </a:lnSpc>
                <a:spcBef>
                  <a:spcPts val="1200"/>
                </a:spcBef>
                <a:buSzPct val="90000"/>
                <a:defRPr/>
              </a:pPr>
              <a:r>
                <a:rPr lang="en-US" sz="2400" kern="0" dirty="0" smtClean="0">
                  <a:solidFill>
                    <a:srgbClr val="FFFFFF">
                      <a:lumMod val="50000"/>
                    </a:srgbClr>
                  </a:solidFill>
                  <a:latin typeface="Segoe UI Light"/>
                </a:rPr>
                <a:t>Modernize apps in social silos</a:t>
              </a:r>
            </a:p>
            <a:p>
              <a:pPr defTabSz="914363">
                <a:lnSpc>
                  <a:spcPct val="90000"/>
                </a:lnSpc>
                <a:spcBef>
                  <a:spcPts val="1200"/>
                </a:spcBef>
                <a:buSzPct val="90000"/>
                <a:defRPr/>
              </a:pPr>
              <a:r>
                <a:rPr lang="en-US" sz="2400" kern="0" dirty="0" err="1" smtClean="0">
                  <a:solidFill>
                    <a:srgbClr val="FFFFFF">
                      <a:lumMod val="50000"/>
                    </a:srgbClr>
                  </a:solidFill>
                  <a:latin typeface="Segoe UI Light"/>
                </a:rPr>
                <a:t>CoE</a:t>
              </a:r>
              <a:r>
                <a:rPr lang="en-US" sz="2400" kern="0" dirty="0" smtClean="0">
                  <a:solidFill>
                    <a:srgbClr val="FFFFFF">
                      <a:lumMod val="50000"/>
                    </a:srgbClr>
                  </a:solidFill>
                  <a:latin typeface="Segoe UI Light"/>
                </a:rPr>
                <a:t> focus on patterns</a:t>
              </a:r>
            </a:p>
            <a:p>
              <a:pPr defTabSz="914363">
                <a:lnSpc>
                  <a:spcPct val="90000"/>
                </a:lnSpc>
                <a:spcBef>
                  <a:spcPts val="1200"/>
                </a:spcBef>
                <a:buSzPct val="90000"/>
                <a:defRPr/>
              </a:pPr>
              <a:r>
                <a:rPr lang="en-US" sz="2400" kern="0" dirty="0" smtClean="0">
                  <a:solidFill>
                    <a:srgbClr val="FFFFFF">
                      <a:lumMod val="50000"/>
                    </a:srgbClr>
                  </a:solidFill>
                  <a:latin typeface="Segoe UI Light"/>
                </a:rPr>
                <a:t>Eliminate point “unique” solutions</a:t>
              </a:r>
            </a:p>
            <a:p>
              <a:pPr defTabSz="914363">
                <a:lnSpc>
                  <a:spcPct val="90000"/>
                </a:lnSpc>
                <a:spcBef>
                  <a:spcPts val="1200"/>
                </a:spcBef>
                <a:buSzPct val="90000"/>
                <a:defRPr/>
              </a:pPr>
              <a:r>
                <a:rPr lang="en-US" sz="2400" kern="0" dirty="0" smtClean="0">
                  <a:solidFill>
                    <a:srgbClr val="FFFFFF">
                      <a:lumMod val="50000"/>
                    </a:srgbClr>
                  </a:solidFill>
                  <a:latin typeface="Segoe UI Light"/>
                </a:rPr>
                <a:t>Route out late adopters with consequences</a:t>
              </a:r>
              <a:endParaRPr lang="en-US" sz="2400" kern="0" dirty="0">
                <a:solidFill>
                  <a:srgbClr val="FFFFFF">
                    <a:lumMod val="50000"/>
                  </a:srgbClr>
                </a:solidFill>
                <a:latin typeface="Segoe UI Light"/>
              </a:endParaRPr>
            </a:p>
            <a:p>
              <a:pPr defTabSz="914363">
                <a:lnSpc>
                  <a:spcPct val="90000"/>
                </a:lnSpc>
                <a:spcBef>
                  <a:spcPts val="1200"/>
                </a:spcBef>
                <a:buSzPct val="90000"/>
                <a:defRPr/>
              </a:pPr>
              <a:endParaRPr lang="en-US" sz="2400" kern="0" dirty="0">
                <a:solidFill>
                  <a:srgbClr val="FFFFFF">
                    <a:lumMod val="50000"/>
                  </a:srgbClr>
                </a:solidFill>
                <a:latin typeface="Segoe UI Light"/>
              </a:endParaRPr>
            </a:p>
          </p:txBody>
        </p:sp>
        <p:sp>
          <p:nvSpPr>
            <p:cNvPr id="20" name="Rectangle 19"/>
            <p:cNvSpPr/>
            <p:nvPr/>
          </p:nvSpPr>
          <p:spPr bwMode="auto">
            <a:xfrm>
              <a:off x="7152286" y="1211263"/>
              <a:ext cx="4807485" cy="548640"/>
            </a:xfrm>
            <a:prstGeom prst="rect">
              <a:avLst/>
            </a:prstGeom>
            <a:solidFill>
              <a:srgbClr val="0072C6"/>
            </a:solidFill>
            <a:ln w="9525" cap="flat" cmpd="sng" algn="ctr">
              <a:noFill/>
              <a:prstDash val="solid"/>
              <a:headEnd type="none" w="med" len="med"/>
              <a:tailEnd type="none" w="med" len="med"/>
            </a:ln>
            <a:effectLst/>
          </p:spPr>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spcBef>
                  <a:spcPct val="0"/>
                </a:spcBef>
                <a:spcAft>
                  <a:spcPct val="0"/>
                </a:spcAft>
                <a:defRPr/>
              </a:pPr>
              <a:r>
                <a:rPr lang="en-US" sz="2800" dirty="0" smtClean="0">
                  <a:gradFill>
                    <a:gsLst>
                      <a:gs pos="0">
                        <a:srgbClr val="FFFFFF"/>
                      </a:gs>
                      <a:gs pos="100000">
                        <a:srgbClr val="FFFFFF"/>
                      </a:gs>
                    </a:gsLst>
                    <a:lin ang="5400000" scaled="0"/>
                  </a:gradFill>
                  <a:latin typeface="Segoe UI Light"/>
                </a:rPr>
                <a:t>Recommendations</a:t>
              </a:r>
              <a:endParaRPr lang="en-US" sz="2800" dirty="0">
                <a:gradFill>
                  <a:gsLst>
                    <a:gs pos="0">
                      <a:srgbClr val="FFFFFF"/>
                    </a:gs>
                    <a:gs pos="100000">
                      <a:srgbClr val="FFFFFF"/>
                    </a:gs>
                  </a:gsLst>
                  <a:lin ang="5400000" scaled="0"/>
                </a:gradFill>
                <a:latin typeface="Segoe UI Light"/>
              </a:endParaRPr>
            </a:p>
          </p:txBody>
        </p:sp>
      </p:grpSp>
    </p:spTree>
    <p:extLst>
      <p:ext uri="{BB962C8B-B14F-4D97-AF65-F5344CB8AC3E}">
        <p14:creationId xmlns:p14="http://schemas.microsoft.com/office/powerpoint/2010/main" val="314580495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 Level 4 </a:t>
            </a:r>
            <a:br>
              <a:rPr lang="en-US" dirty="0" smtClean="0"/>
            </a:br>
            <a:r>
              <a:rPr lang="en-US" dirty="0" smtClean="0"/>
              <a:t>Custom Application with Social Context</a:t>
            </a:r>
            <a:endParaRPr lang="en-US" sz="4800" dirty="0"/>
          </a:p>
        </p:txBody>
      </p:sp>
    </p:spTree>
    <p:extLst>
      <p:ext uri="{BB962C8B-B14F-4D97-AF65-F5344CB8AC3E}">
        <p14:creationId xmlns:p14="http://schemas.microsoft.com/office/powerpoint/2010/main" val="3894848108"/>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p:nvPr/>
        </p:nvSpPr>
        <p:spPr bwMode="auto">
          <a:xfrm>
            <a:off x="274638" y="1211263"/>
            <a:ext cx="9471991" cy="5486400"/>
          </a:xfrm>
          <a:prstGeom prst="rect">
            <a:avLst/>
          </a:prstGeom>
          <a:solidFill>
            <a:schemeClr val="bg1"/>
          </a:solidFill>
          <a:ln>
            <a:solidFill>
              <a:schemeClr val="bg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59" name="Group 58"/>
          <p:cNvGrpSpPr/>
          <p:nvPr/>
        </p:nvGrpSpPr>
        <p:grpSpPr>
          <a:xfrm>
            <a:off x="550463" y="328910"/>
            <a:ext cx="2005681" cy="792088"/>
            <a:chOff x="241573" y="328910"/>
            <a:chExt cx="2005681" cy="792088"/>
          </a:xfrm>
        </p:grpSpPr>
        <p:pic>
          <p:nvPicPr>
            <p:cNvPr id="32" name="Picture 31"/>
            <p:cNvPicPr>
              <a:picLocks noChangeAspect="1"/>
            </p:cNvPicPr>
            <p:nvPr/>
          </p:nvPicPr>
          <p:blipFill>
            <a:blip r:embed="rId3"/>
            <a:stretch>
              <a:fillRect/>
            </a:stretch>
          </p:blipFill>
          <p:spPr>
            <a:xfrm>
              <a:off x="241573" y="328910"/>
              <a:ext cx="899350" cy="792088"/>
            </a:xfrm>
            <a:prstGeom prst="rect">
              <a:avLst/>
            </a:prstGeom>
          </p:spPr>
        </p:pic>
        <p:pic>
          <p:nvPicPr>
            <p:cNvPr id="40" name="Picture 39"/>
            <p:cNvPicPr>
              <a:picLocks noChangeAspect="1"/>
            </p:cNvPicPr>
            <p:nvPr/>
          </p:nvPicPr>
          <p:blipFill>
            <a:blip r:embed="rId4"/>
            <a:stretch>
              <a:fillRect/>
            </a:stretch>
          </p:blipFill>
          <p:spPr>
            <a:xfrm>
              <a:off x="1380479" y="841509"/>
              <a:ext cx="866775" cy="200025"/>
            </a:xfrm>
            <a:prstGeom prst="rect">
              <a:avLst/>
            </a:prstGeom>
          </p:spPr>
        </p:pic>
      </p:grpSp>
      <p:grpSp>
        <p:nvGrpSpPr>
          <p:cNvPr id="57" name="Group 56"/>
          <p:cNvGrpSpPr/>
          <p:nvPr/>
        </p:nvGrpSpPr>
        <p:grpSpPr>
          <a:xfrm>
            <a:off x="308889" y="6419552"/>
            <a:ext cx="9437739" cy="420115"/>
            <a:chOff x="-1" y="6419552"/>
            <a:chExt cx="9437739" cy="420115"/>
          </a:xfrm>
        </p:grpSpPr>
        <p:sp>
          <p:nvSpPr>
            <p:cNvPr id="41" name="Rectangle 40"/>
            <p:cNvSpPr/>
            <p:nvPr/>
          </p:nvSpPr>
          <p:spPr bwMode="auto">
            <a:xfrm>
              <a:off x="-1" y="6449590"/>
              <a:ext cx="9437739" cy="36004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2" name="TextBox 41"/>
            <p:cNvSpPr txBox="1"/>
            <p:nvPr/>
          </p:nvSpPr>
          <p:spPr>
            <a:xfrm>
              <a:off x="66853" y="6419552"/>
              <a:ext cx="1902912" cy="420115"/>
            </a:xfrm>
            <a:prstGeom prst="rect">
              <a:avLst/>
            </a:prstGeom>
            <a:noFill/>
          </p:spPr>
          <p:txBody>
            <a:bodyPr wrap="square" lIns="182880" tIns="146304" rIns="182880" bIns="146304" rtlCol="0">
              <a:spAutoFit/>
            </a:bodyPr>
            <a:lstStyle/>
            <a:p>
              <a:pPr>
                <a:lnSpc>
                  <a:spcPct val="90000"/>
                </a:lnSpc>
                <a:spcAft>
                  <a:spcPts val="600"/>
                </a:spcAft>
              </a:pPr>
              <a:r>
                <a:rPr lang="en-US" sz="900" dirty="0" smtClean="0">
                  <a:solidFill>
                    <a:srgbClr val="FFFFFF"/>
                  </a:solidFill>
                </a:rPr>
                <a:t>UNAPPROVED ENTRIES:   24</a:t>
              </a:r>
            </a:p>
          </p:txBody>
        </p:sp>
        <p:sp>
          <p:nvSpPr>
            <p:cNvPr id="43" name="TextBox 42"/>
            <p:cNvSpPr txBox="1"/>
            <p:nvPr/>
          </p:nvSpPr>
          <p:spPr>
            <a:xfrm>
              <a:off x="1827508" y="6419552"/>
              <a:ext cx="1902912" cy="420115"/>
            </a:xfrm>
            <a:prstGeom prst="rect">
              <a:avLst/>
            </a:prstGeom>
            <a:noFill/>
          </p:spPr>
          <p:txBody>
            <a:bodyPr wrap="square" lIns="182880" tIns="146304" rIns="182880" bIns="146304" rtlCol="0">
              <a:spAutoFit/>
            </a:bodyPr>
            <a:lstStyle/>
            <a:p>
              <a:pPr>
                <a:lnSpc>
                  <a:spcPct val="90000"/>
                </a:lnSpc>
                <a:spcAft>
                  <a:spcPts val="600"/>
                </a:spcAft>
              </a:pPr>
              <a:r>
                <a:rPr lang="en-US" sz="900" dirty="0" smtClean="0">
                  <a:solidFill>
                    <a:srgbClr val="FFFFFF"/>
                  </a:solidFill>
                </a:rPr>
                <a:t>STATUS:   UNSUBMITTED</a:t>
              </a:r>
            </a:p>
          </p:txBody>
        </p:sp>
      </p:grpSp>
      <p:pic>
        <p:nvPicPr>
          <p:cNvPr id="54" name="Picture 53"/>
          <p:cNvPicPr>
            <a:picLocks noChangeAspect="1"/>
          </p:cNvPicPr>
          <p:nvPr/>
        </p:nvPicPr>
        <p:blipFill>
          <a:blip r:embed="rId5"/>
          <a:stretch>
            <a:fillRect/>
          </a:stretch>
        </p:blipFill>
        <p:spPr>
          <a:xfrm>
            <a:off x="308890" y="2781301"/>
            <a:ext cx="7082334" cy="3670294"/>
          </a:xfrm>
          <a:prstGeom prst="rect">
            <a:avLst/>
          </a:prstGeom>
        </p:spPr>
      </p:pic>
      <p:grpSp>
        <p:nvGrpSpPr>
          <p:cNvPr id="56" name="Group 55"/>
          <p:cNvGrpSpPr/>
          <p:nvPr/>
        </p:nvGrpSpPr>
        <p:grpSpPr>
          <a:xfrm>
            <a:off x="241573" y="5861666"/>
            <a:ext cx="7149650" cy="697841"/>
            <a:chOff x="-67317" y="5861666"/>
            <a:chExt cx="7149650" cy="697841"/>
          </a:xfrm>
        </p:grpSpPr>
        <p:sp>
          <p:nvSpPr>
            <p:cNvPr id="55" name="Rectangle 54"/>
            <p:cNvSpPr/>
            <p:nvPr/>
          </p:nvSpPr>
          <p:spPr bwMode="auto">
            <a:xfrm>
              <a:off x="0" y="5961681"/>
              <a:ext cx="7082333" cy="487909"/>
            </a:xfrm>
            <a:prstGeom prst="rect">
              <a:avLst/>
            </a:prstGeom>
            <a:solidFill>
              <a:schemeClr val="tx1">
                <a:lumMod val="20000"/>
                <a:lumOff val="8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4" name="TextBox 43"/>
            <p:cNvSpPr txBox="1"/>
            <p:nvPr/>
          </p:nvSpPr>
          <p:spPr>
            <a:xfrm>
              <a:off x="-67317" y="5931643"/>
              <a:ext cx="1881184"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Time View</a:t>
              </a:r>
            </a:p>
          </p:txBody>
        </p:sp>
        <p:sp>
          <p:nvSpPr>
            <p:cNvPr id="45" name="TextBox 44"/>
            <p:cNvSpPr txBox="1"/>
            <p:nvPr/>
          </p:nvSpPr>
          <p:spPr>
            <a:xfrm>
              <a:off x="1543853" y="5931643"/>
              <a:ext cx="2370127"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solidFill>
                    <a:srgbClr val="C00000"/>
                  </a:solidFill>
                </a:rPr>
                <a:t>Calendar View</a:t>
              </a:r>
            </a:p>
          </p:txBody>
        </p:sp>
        <p:sp>
          <p:nvSpPr>
            <p:cNvPr id="46" name="TextBox 45"/>
            <p:cNvSpPr txBox="1"/>
            <p:nvPr/>
          </p:nvSpPr>
          <p:spPr>
            <a:xfrm>
              <a:off x="3632085" y="5861666"/>
              <a:ext cx="2370127" cy="627864"/>
            </a:xfrm>
            <a:prstGeom prst="rect">
              <a:avLst/>
            </a:prstGeom>
            <a:noFill/>
          </p:spPr>
          <p:txBody>
            <a:bodyPr wrap="square" lIns="182880" tIns="146304" rIns="182880" bIns="146304" rtlCol="0" anchor="ctr" anchorCtr="0">
              <a:spAutoFit/>
            </a:bodyPr>
            <a:lstStyle/>
            <a:p>
              <a:pPr>
                <a:lnSpc>
                  <a:spcPct val="90000"/>
                </a:lnSpc>
                <a:spcAft>
                  <a:spcPts val="600"/>
                </a:spcAft>
              </a:pPr>
              <a:r>
                <a:rPr lang="en-US" sz="2400" dirty="0" smtClean="0">
                  <a:solidFill>
                    <a:srgbClr val="C00000"/>
                  </a:solidFill>
                </a:rPr>
                <a:t>…</a:t>
              </a:r>
            </a:p>
          </p:txBody>
        </p:sp>
      </p:grpSp>
      <p:grpSp>
        <p:nvGrpSpPr>
          <p:cNvPr id="58" name="Group 57"/>
          <p:cNvGrpSpPr/>
          <p:nvPr/>
        </p:nvGrpSpPr>
        <p:grpSpPr>
          <a:xfrm>
            <a:off x="298266" y="1193006"/>
            <a:ext cx="9325205" cy="1588295"/>
            <a:chOff x="-10624" y="1193006"/>
            <a:chExt cx="9325205" cy="1588295"/>
          </a:xfrm>
        </p:grpSpPr>
        <p:sp>
          <p:nvSpPr>
            <p:cNvPr id="2" name="TextBox 1"/>
            <p:cNvSpPr txBox="1"/>
            <p:nvPr/>
          </p:nvSpPr>
          <p:spPr>
            <a:xfrm>
              <a:off x="1439580" y="1197256"/>
              <a:ext cx="1034241" cy="544765"/>
            </a:xfrm>
            <a:prstGeom prst="rect">
              <a:avLst/>
            </a:prstGeom>
            <a:noFill/>
          </p:spPr>
          <p:txBody>
            <a:bodyPr wrap="square" lIns="182880" tIns="146304" rIns="182880" bIns="146304" rtlCol="0">
              <a:spAutoFit/>
            </a:bodyPr>
            <a:lstStyle/>
            <a:p>
              <a:pPr>
                <a:lnSpc>
                  <a:spcPct val="90000"/>
                </a:lnSpc>
                <a:spcAft>
                  <a:spcPts val="600"/>
                </a:spcAft>
              </a:pPr>
              <a:r>
                <a:rPr lang="en-US" dirty="0" smtClean="0">
                  <a:solidFill>
                    <a:srgbClr val="C00000"/>
                  </a:solidFill>
                </a:rPr>
                <a:t>HOME</a:t>
              </a:r>
            </a:p>
          </p:txBody>
        </p:sp>
        <p:sp>
          <p:nvSpPr>
            <p:cNvPr id="13" name="TextBox 12"/>
            <p:cNvSpPr txBox="1"/>
            <p:nvPr/>
          </p:nvSpPr>
          <p:spPr>
            <a:xfrm>
              <a:off x="2484446" y="1201506"/>
              <a:ext cx="1285519" cy="544765"/>
            </a:xfrm>
            <a:prstGeom prst="rect">
              <a:avLst/>
            </a:prstGeom>
            <a:noFill/>
          </p:spPr>
          <p:txBody>
            <a:bodyPr wrap="square" lIns="182880" tIns="146304" rIns="182880" bIns="146304" rtlCol="0">
              <a:spAutoFit/>
            </a:bodyPr>
            <a:lstStyle/>
            <a:p>
              <a:pPr>
                <a:lnSpc>
                  <a:spcPct val="90000"/>
                </a:lnSpc>
                <a:spcAft>
                  <a:spcPts val="600"/>
                </a:spcAft>
              </a:pPr>
              <a:r>
                <a:rPr lang="en-US" dirty="0" smtClean="0">
                  <a:solidFill>
                    <a:srgbClr val="505050">
                      <a:lumMod val="75000"/>
                    </a:srgbClr>
                  </a:solidFill>
                </a:rPr>
                <a:t>HISTORY</a:t>
              </a:r>
            </a:p>
          </p:txBody>
        </p:sp>
        <p:sp>
          <p:nvSpPr>
            <p:cNvPr id="14" name="TextBox 13"/>
            <p:cNvSpPr txBox="1"/>
            <p:nvPr/>
          </p:nvSpPr>
          <p:spPr>
            <a:xfrm>
              <a:off x="3769965" y="1197256"/>
              <a:ext cx="1656184" cy="544765"/>
            </a:xfrm>
            <a:prstGeom prst="rect">
              <a:avLst/>
            </a:prstGeom>
            <a:noFill/>
          </p:spPr>
          <p:txBody>
            <a:bodyPr wrap="square" lIns="182880" tIns="146304" rIns="182880" bIns="146304" rtlCol="0">
              <a:spAutoFit/>
            </a:bodyPr>
            <a:lstStyle/>
            <a:p>
              <a:pPr>
                <a:lnSpc>
                  <a:spcPct val="90000"/>
                </a:lnSpc>
                <a:spcAft>
                  <a:spcPts val="600"/>
                </a:spcAft>
              </a:pPr>
              <a:r>
                <a:rPr lang="en-US" dirty="0" smtClean="0">
                  <a:solidFill>
                    <a:srgbClr val="505050">
                      <a:lumMod val="75000"/>
                    </a:srgbClr>
                  </a:solidFill>
                </a:rPr>
                <a:t>APPROVALS</a:t>
              </a:r>
            </a:p>
          </p:txBody>
        </p:sp>
        <p:sp>
          <p:nvSpPr>
            <p:cNvPr id="16" name="TextBox 15"/>
            <p:cNvSpPr txBox="1"/>
            <p:nvPr/>
          </p:nvSpPr>
          <p:spPr>
            <a:xfrm>
              <a:off x="5426149" y="1193006"/>
              <a:ext cx="1656184" cy="544765"/>
            </a:xfrm>
            <a:prstGeom prst="rect">
              <a:avLst/>
            </a:prstGeom>
            <a:noFill/>
          </p:spPr>
          <p:txBody>
            <a:bodyPr wrap="square" lIns="182880" tIns="146304" rIns="182880" bIns="146304" rtlCol="0">
              <a:spAutoFit/>
            </a:bodyPr>
            <a:lstStyle/>
            <a:p>
              <a:pPr>
                <a:lnSpc>
                  <a:spcPct val="90000"/>
                </a:lnSpc>
                <a:spcAft>
                  <a:spcPts val="600"/>
                </a:spcAft>
              </a:pPr>
              <a:r>
                <a:rPr lang="en-US" dirty="0" smtClean="0">
                  <a:solidFill>
                    <a:srgbClr val="505050">
                      <a:lumMod val="75000"/>
                    </a:srgbClr>
                  </a:solidFill>
                </a:rPr>
                <a:t>POLICIES</a:t>
              </a:r>
            </a:p>
          </p:txBody>
        </p:sp>
        <p:sp>
          <p:nvSpPr>
            <p:cNvPr id="18" name="TextBox 17"/>
            <p:cNvSpPr txBox="1"/>
            <p:nvPr/>
          </p:nvSpPr>
          <p:spPr>
            <a:xfrm>
              <a:off x="-10624" y="1201506"/>
              <a:ext cx="1260310" cy="544765"/>
            </a:xfrm>
            <a:prstGeom prst="rect">
              <a:avLst/>
            </a:prstGeom>
            <a:solidFill>
              <a:srgbClr val="C00000"/>
            </a:solidFill>
          </p:spPr>
          <p:txBody>
            <a:bodyPr wrap="square" lIns="182880" tIns="146304" rIns="182880" bIns="146304" rtlCol="0">
              <a:spAutoFit/>
            </a:bodyPr>
            <a:lstStyle/>
            <a:p>
              <a:pPr>
                <a:lnSpc>
                  <a:spcPct val="90000"/>
                </a:lnSpc>
                <a:spcAft>
                  <a:spcPts val="600"/>
                </a:spcAft>
              </a:pPr>
              <a:r>
                <a:rPr lang="en-US" dirty="0" smtClean="0">
                  <a:solidFill>
                    <a:srgbClr val="FFFFFF"/>
                  </a:solidFill>
                </a:rPr>
                <a:t>TOOLS</a:t>
              </a:r>
            </a:p>
          </p:txBody>
        </p:sp>
        <p:cxnSp>
          <p:nvCxnSpPr>
            <p:cNvPr id="4" name="Straight Connector 3"/>
            <p:cNvCxnSpPr/>
            <p:nvPr/>
          </p:nvCxnSpPr>
          <p:spPr>
            <a:xfrm>
              <a:off x="0" y="1746271"/>
              <a:ext cx="1393701" cy="0"/>
            </a:xfrm>
            <a:prstGeom prst="line">
              <a:avLst/>
            </a:prstGeom>
            <a:ln>
              <a:solidFill>
                <a:schemeClr val="tx1">
                  <a:lumMod val="60000"/>
                  <a:lumOff val="4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1393701" y="1265014"/>
              <a:ext cx="0" cy="481257"/>
            </a:xfrm>
            <a:prstGeom prst="line">
              <a:avLst/>
            </a:prstGeom>
            <a:ln>
              <a:solidFill>
                <a:schemeClr val="tx1">
                  <a:lumMod val="60000"/>
                  <a:lumOff val="4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1393701" y="1265014"/>
              <a:ext cx="1152128" cy="0"/>
            </a:xfrm>
            <a:prstGeom prst="line">
              <a:avLst/>
            </a:prstGeom>
            <a:ln>
              <a:solidFill>
                <a:schemeClr val="tx1">
                  <a:lumMod val="60000"/>
                  <a:lumOff val="4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2545829" y="1265014"/>
              <a:ext cx="0" cy="481257"/>
            </a:xfrm>
            <a:prstGeom prst="line">
              <a:avLst/>
            </a:prstGeom>
            <a:ln>
              <a:solidFill>
                <a:schemeClr val="tx1">
                  <a:lumMod val="60000"/>
                  <a:lumOff val="4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V="1">
              <a:off x="2545829" y="1731397"/>
              <a:ext cx="6768752" cy="14875"/>
            </a:xfrm>
            <a:prstGeom prst="line">
              <a:avLst/>
            </a:prstGeom>
            <a:ln>
              <a:solidFill>
                <a:schemeClr val="tx1">
                  <a:lumMod val="60000"/>
                  <a:lumOff val="4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flipV="1">
              <a:off x="0" y="2768412"/>
              <a:ext cx="9314581" cy="12889"/>
            </a:xfrm>
            <a:prstGeom prst="line">
              <a:avLst/>
            </a:prstGeom>
            <a:ln>
              <a:solidFill>
                <a:schemeClr val="tx1">
                  <a:lumMod val="60000"/>
                  <a:lumOff val="40000"/>
                </a:schemeClr>
              </a:solidFill>
              <a:headEnd type="none"/>
              <a:tailEnd type="none"/>
            </a:ln>
          </p:spPr>
          <p:style>
            <a:lnRef idx="1">
              <a:schemeClr val="accent1"/>
            </a:lnRef>
            <a:fillRef idx="0">
              <a:schemeClr val="accent1"/>
            </a:fillRef>
            <a:effectRef idx="0">
              <a:schemeClr val="accent1"/>
            </a:effectRef>
            <a:fontRef idx="minor">
              <a:schemeClr val="tx1"/>
            </a:fontRef>
          </p:style>
        </p:cxnSp>
        <p:pic>
          <p:nvPicPr>
            <p:cNvPr id="31" name="Picture 30"/>
            <p:cNvPicPr>
              <a:picLocks noChangeAspect="1"/>
            </p:cNvPicPr>
            <p:nvPr/>
          </p:nvPicPr>
          <p:blipFill>
            <a:blip r:embed="rId6"/>
            <a:stretch>
              <a:fillRect/>
            </a:stretch>
          </p:blipFill>
          <p:spPr>
            <a:xfrm>
              <a:off x="30830" y="1848498"/>
              <a:ext cx="1438275" cy="847725"/>
            </a:xfrm>
            <a:prstGeom prst="rect">
              <a:avLst/>
            </a:prstGeom>
          </p:spPr>
        </p:pic>
        <p:cxnSp>
          <p:nvCxnSpPr>
            <p:cNvPr id="33" name="Straight Connector 32"/>
            <p:cNvCxnSpPr/>
            <p:nvPr/>
          </p:nvCxnSpPr>
          <p:spPr>
            <a:xfrm>
              <a:off x="1681733" y="1848498"/>
              <a:ext cx="0" cy="847725"/>
            </a:xfrm>
            <a:prstGeom prst="line">
              <a:avLst/>
            </a:prstGeom>
            <a:ln>
              <a:solidFill>
                <a:schemeClr val="tx1">
                  <a:lumMod val="20000"/>
                  <a:lumOff val="80000"/>
                </a:schemeClr>
              </a:solidFill>
              <a:headEnd type="none"/>
              <a:tailEnd type="none"/>
            </a:ln>
          </p:spPr>
          <p:style>
            <a:lnRef idx="1">
              <a:schemeClr val="accent1"/>
            </a:lnRef>
            <a:fillRef idx="0">
              <a:schemeClr val="accent1"/>
            </a:fillRef>
            <a:effectRef idx="0">
              <a:schemeClr val="accent1"/>
            </a:effectRef>
            <a:fontRef idx="minor">
              <a:schemeClr val="tx1"/>
            </a:fontRef>
          </p:style>
        </p:cxnSp>
        <p:pic>
          <p:nvPicPr>
            <p:cNvPr id="36" name="Picture 35"/>
            <p:cNvPicPr>
              <a:picLocks noChangeAspect="1"/>
            </p:cNvPicPr>
            <p:nvPr/>
          </p:nvPicPr>
          <p:blipFill>
            <a:blip r:embed="rId7"/>
            <a:stretch>
              <a:fillRect/>
            </a:stretch>
          </p:blipFill>
          <p:spPr>
            <a:xfrm>
              <a:off x="1813867" y="1841014"/>
              <a:ext cx="5124450" cy="828675"/>
            </a:xfrm>
            <a:prstGeom prst="rect">
              <a:avLst/>
            </a:prstGeom>
          </p:spPr>
        </p:pic>
        <p:pic>
          <p:nvPicPr>
            <p:cNvPr id="37" name="Picture 36"/>
            <p:cNvPicPr>
              <a:picLocks noChangeAspect="1"/>
            </p:cNvPicPr>
            <p:nvPr/>
          </p:nvPicPr>
          <p:blipFill>
            <a:blip r:embed="rId8"/>
            <a:stretch>
              <a:fillRect/>
            </a:stretch>
          </p:blipFill>
          <p:spPr>
            <a:xfrm>
              <a:off x="7070450" y="1849430"/>
              <a:ext cx="885825" cy="857250"/>
            </a:xfrm>
            <a:prstGeom prst="rect">
              <a:avLst/>
            </a:prstGeom>
          </p:spPr>
        </p:pic>
        <p:grpSp>
          <p:nvGrpSpPr>
            <p:cNvPr id="49" name="Group 48"/>
            <p:cNvGrpSpPr/>
            <p:nvPr/>
          </p:nvGrpSpPr>
          <p:grpSpPr>
            <a:xfrm>
              <a:off x="8088408" y="1954947"/>
              <a:ext cx="409575" cy="540288"/>
              <a:chOff x="8049290" y="1891813"/>
              <a:chExt cx="409575" cy="540288"/>
            </a:xfrm>
          </p:grpSpPr>
          <p:pic>
            <p:nvPicPr>
              <p:cNvPr id="47" name="Picture 46"/>
              <p:cNvPicPr>
                <a:picLocks noChangeAspect="1"/>
              </p:cNvPicPr>
              <p:nvPr/>
            </p:nvPicPr>
            <p:blipFill>
              <a:blip r:embed="rId9"/>
              <a:stretch>
                <a:fillRect/>
              </a:stretch>
            </p:blipFill>
            <p:spPr>
              <a:xfrm>
                <a:off x="8106949" y="1891813"/>
                <a:ext cx="342900" cy="342900"/>
              </a:xfrm>
              <a:prstGeom prst="rect">
                <a:avLst/>
              </a:prstGeom>
            </p:spPr>
          </p:pic>
          <p:pic>
            <p:nvPicPr>
              <p:cNvPr id="48" name="Picture 47"/>
              <p:cNvPicPr>
                <a:picLocks noChangeAspect="1"/>
              </p:cNvPicPr>
              <p:nvPr/>
            </p:nvPicPr>
            <p:blipFill>
              <a:blip r:embed="rId10"/>
              <a:stretch>
                <a:fillRect/>
              </a:stretch>
            </p:blipFill>
            <p:spPr>
              <a:xfrm>
                <a:off x="8049290" y="2279701"/>
                <a:ext cx="409575" cy="152400"/>
              </a:xfrm>
              <a:prstGeom prst="rect">
                <a:avLst/>
              </a:prstGeom>
            </p:spPr>
          </p:pic>
        </p:grpSp>
      </p:grpSp>
      <p:grpSp>
        <p:nvGrpSpPr>
          <p:cNvPr id="67" name="Group 66"/>
          <p:cNvGrpSpPr/>
          <p:nvPr/>
        </p:nvGrpSpPr>
        <p:grpSpPr>
          <a:xfrm>
            <a:off x="2257797" y="3612232"/>
            <a:ext cx="1118067" cy="2284422"/>
            <a:chOff x="2291857" y="3612232"/>
            <a:chExt cx="1118067" cy="2284422"/>
          </a:xfrm>
        </p:grpSpPr>
        <p:sp>
          <p:nvSpPr>
            <p:cNvPr id="65" name="Rectangle 64"/>
            <p:cNvSpPr/>
            <p:nvPr/>
          </p:nvSpPr>
          <p:spPr bwMode="auto">
            <a:xfrm>
              <a:off x="2386667" y="3612232"/>
              <a:ext cx="936104" cy="2169837"/>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400" dirty="0" smtClean="0">
                  <a:gradFill>
                    <a:gsLst>
                      <a:gs pos="0">
                        <a:srgbClr val="FFFFFF"/>
                      </a:gs>
                      <a:gs pos="100000">
                        <a:srgbClr val="FFFFFF"/>
                      </a:gs>
                    </a:gsLst>
                    <a:lin ang="5400000" scaled="0"/>
                  </a:gradFill>
                </a:rPr>
                <a:t>OOF: Presenting at SPC!</a:t>
              </a:r>
              <a:endParaRPr lang="en-US" sz="1400" dirty="0">
                <a:gradFill>
                  <a:gsLst>
                    <a:gs pos="0">
                      <a:srgbClr val="FFFFFF"/>
                    </a:gs>
                    <a:gs pos="100000">
                      <a:srgbClr val="FFFFFF"/>
                    </a:gs>
                  </a:gsLst>
                  <a:lin ang="5400000" scaled="0"/>
                </a:gradFill>
              </a:endParaRPr>
            </a:p>
          </p:txBody>
        </p:sp>
        <p:sp>
          <p:nvSpPr>
            <p:cNvPr id="66" name="TextBox 65"/>
            <p:cNvSpPr txBox="1"/>
            <p:nvPr/>
          </p:nvSpPr>
          <p:spPr>
            <a:xfrm>
              <a:off x="2291857" y="5351889"/>
              <a:ext cx="1118067" cy="544765"/>
            </a:xfrm>
            <a:prstGeom prst="rect">
              <a:avLst/>
            </a:prstGeom>
            <a:noFill/>
          </p:spPr>
          <p:txBody>
            <a:bodyPr wrap="square" lIns="182880" tIns="146304" rIns="182880" bIns="146304" rtlCol="0">
              <a:spAutoFit/>
            </a:bodyPr>
            <a:lstStyle/>
            <a:p>
              <a:pPr>
                <a:lnSpc>
                  <a:spcPct val="90000"/>
                </a:lnSpc>
                <a:spcAft>
                  <a:spcPts val="600"/>
                </a:spcAft>
              </a:pPr>
              <a:r>
                <a:rPr lang="en-US" sz="900" dirty="0" smtClean="0">
                  <a:solidFill>
                    <a:srgbClr val="FFFFFF"/>
                  </a:solidFill>
                </a:rPr>
                <a:t>CONFERENCE: 8 HRS</a:t>
              </a:r>
            </a:p>
          </p:txBody>
        </p:sp>
      </p:grpSp>
      <p:grpSp>
        <p:nvGrpSpPr>
          <p:cNvPr id="68" name="Group 67"/>
          <p:cNvGrpSpPr/>
          <p:nvPr/>
        </p:nvGrpSpPr>
        <p:grpSpPr>
          <a:xfrm>
            <a:off x="3275968" y="3622709"/>
            <a:ext cx="1118067" cy="2284422"/>
            <a:chOff x="2291857" y="3612232"/>
            <a:chExt cx="1118067" cy="2284422"/>
          </a:xfrm>
        </p:grpSpPr>
        <p:sp>
          <p:nvSpPr>
            <p:cNvPr id="69" name="Rectangle 68"/>
            <p:cNvSpPr/>
            <p:nvPr/>
          </p:nvSpPr>
          <p:spPr bwMode="auto">
            <a:xfrm>
              <a:off x="2386667" y="3612232"/>
              <a:ext cx="936104" cy="2169837"/>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400" dirty="0" smtClean="0">
                  <a:gradFill>
                    <a:gsLst>
                      <a:gs pos="0">
                        <a:srgbClr val="FFFFFF"/>
                      </a:gs>
                      <a:gs pos="100000">
                        <a:srgbClr val="FFFFFF"/>
                      </a:gs>
                    </a:gsLst>
                    <a:lin ang="5400000" scaled="0"/>
                  </a:gradFill>
                </a:rPr>
                <a:t>OOF: Presenting at SPC!</a:t>
              </a:r>
              <a:endParaRPr lang="en-US" sz="1400" dirty="0">
                <a:gradFill>
                  <a:gsLst>
                    <a:gs pos="0">
                      <a:srgbClr val="FFFFFF"/>
                    </a:gs>
                    <a:gs pos="100000">
                      <a:srgbClr val="FFFFFF"/>
                    </a:gs>
                  </a:gsLst>
                  <a:lin ang="5400000" scaled="0"/>
                </a:gradFill>
              </a:endParaRPr>
            </a:p>
          </p:txBody>
        </p:sp>
        <p:sp>
          <p:nvSpPr>
            <p:cNvPr id="70" name="TextBox 69"/>
            <p:cNvSpPr txBox="1"/>
            <p:nvPr/>
          </p:nvSpPr>
          <p:spPr>
            <a:xfrm>
              <a:off x="2291857" y="5351889"/>
              <a:ext cx="1118067" cy="544765"/>
            </a:xfrm>
            <a:prstGeom prst="rect">
              <a:avLst/>
            </a:prstGeom>
            <a:noFill/>
          </p:spPr>
          <p:txBody>
            <a:bodyPr wrap="square" lIns="182880" tIns="146304" rIns="182880" bIns="146304" rtlCol="0">
              <a:spAutoFit/>
            </a:bodyPr>
            <a:lstStyle/>
            <a:p>
              <a:pPr>
                <a:lnSpc>
                  <a:spcPct val="90000"/>
                </a:lnSpc>
                <a:spcAft>
                  <a:spcPts val="600"/>
                </a:spcAft>
              </a:pPr>
              <a:r>
                <a:rPr lang="en-US" sz="900" dirty="0" smtClean="0">
                  <a:solidFill>
                    <a:srgbClr val="FFFFFF"/>
                  </a:solidFill>
                </a:rPr>
                <a:t>CONFERENCE: 8 HRS</a:t>
              </a:r>
            </a:p>
          </p:txBody>
        </p:sp>
      </p:grpSp>
      <p:grpSp>
        <p:nvGrpSpPr>
          <p:cNvPr id="71" name="Group 70"/>
          <p:cNvGrpSpPr/>
          <p:nvPr/>
        </p:nvGrpSpPr>
        <p:grpSpPr>
          <a:xfrm>
            <a:off x="4287909" y="4409346"/>
            <a:ext cx="1118067" cy="1383200"/>
            <a:chOff x="2291857" y="4398869"/>
            <a:chExt cx="1118067" cy="1383200"/>
          </a:xfrm>
        </p:grpSpPr>
        <p:sp>
          <p:nvSpPr>
            <p:cNvPr id="72" name="Rectangle 71"/>
            <p:cNvSpPr/>
            <p:nvPr/>
          </p:nvSpPr>
          <p:spPr bwMode="auto">
            <a:xfrm>
              <a:off x="2386667" y="4398869"/>
              <a:ext cx="936104" cy="1383200"/>
            </a:xfrm>
            <a:prstGeom prst="rect">
              <a:avLst/>
            </a:prstGeom>
            <a:solidFill>
              <a:schemeClr val="tx1">
                <a:lumMod val="7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400" dirty="0" smtClean="0">
                  <a:gradFill>
                    <a:gsLst>
                      <a:gs pos="0">
                        <a:srgbClr val="FFFFFF"/>
                      </a:gs>
                      <a:gs pos="100000">
                        <a:srgbClr val="FFFFFF"/>
                      </a:gs>
                    </a:gsLst>
                    <a:lin ang="5400000" scaled="0"/>
                  </a:gradFill>
                </a:rPr>
                <a:t>OOF: Traveling</a:t>
              </a:r>
              <a:endParaRPr lang="en-US" sz="1400" dirty="0">
                <a:gradFill>
                  <a:gsLst>
                    <a:gs pos="0">
                      <a:srgbClr val="FFFFFF"/>
                    </a:gs>
                    <a:gs pos="100000">
                      <a:srgbClr val="FFFFFF"/>
                    </a:gs>
                  </a:gsLst>
                  <a:lin ang="5400000" scaled="0"/>
                </a:gradFill>
              </a:endParaRPr>
            </a:p>
          </p:txBody>
        </p:sp>
        <p:sp>
          <p:nvSpPr>
            <p:cNvPr id="73" name="TextBox 72"/>
            <p:cNvSpPr txBox="1"/>
            <p:nvPr/>
          </p:nvSpPr>
          <p:spPr>
            <a:xfrm>
              <a:off x="2291857" y="5351889"/>
              <a:ext cx="1118067" cy="420115"/>
            </a:xfrm>
            <a:prstGeom prst="rect">
              <a:avLst/>
            </a:prstGeom>
            <a:noFill/>
          </p:spPr>
          <p:txBody>
            <a:bodyPr wrap="square" lIns="182880" tIns="146304" rIns="182880" bIns="146304" rtlCol="0">
              <a:spAutoFit/>
            </a:bodyPr>
            <a:lstStyle/>
            <a:p>
              <a:pPr>
                <a:lnSpc>
                  <a:spcPct val="90000"/>
                </a:lnSpc>
                <a:spcAft>
                  <a:spcPts val="600"/>
                </a:spcAft>
              </a:pPr>
              <a:r>
                <a:rPr lang="en-US" sz="900" dirty="0" smtClean="0">
                  <a:solidFill>
                    <a:srgbClr val="FFFFFF"/>
                  </a:solidFill>
                </a:rPr>
                <a:t>TRAVEL: 6 HRS</a:t>
              </a:r>
            </a:p>
          </p:txBody>
        </p:sp>
      </p:grpSp>
      <p:grpSp>
        <p:nvGrpSpPr>
          <p:cNvPr id="74" name="Group 73"/>
          <p:cNvGrpSpPr/>
          <p:nvPr/>
        </p:nvGrpSpPr>
        <p:grpSpPr>
          <a:xfrm>
            <a:off x="1288079" y="3618640"/>
            <a:ext cx="1118067" cy="1383200"/>
            <a:chOff x="2291857" y="4398869"/>
            <a:chExt cx="1118067" cy="1383200"/>
          </a:xfrm>
        </p:grpSpPr>
        <p:sp>
          <p:nvSpPr>
            <p:cNvPr id="75" name="Rectangle 74"/>
            <p:cNvSpPr/>
            <p:nvPr/>
          </p:nvSpPr>
          <p:spPr bwMode="auto">
            <a:xfrm>
              <a:off x="2386667" y="4398869"/>
              <a:ext cx="936104" cy="1383200"/>
            </a:xfrm>
            <a:prstGeom prst="rect">
              <a:avLst/>
            </a:prstGeom>
            <a:solidFill>
              <a:schemeClr val="tx1">
                <a:lumMod val="7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400" dirty="0" smtClean="0">
                  <a:gradFill>
                    <a:gsLst>
                      <a:gs pos="0">
                        <a:srgbClr val="FFFFFF"/>
                      </a:gs>
                      <a:gs pos="100000">
                        <a:srgbClr val="FFFFFF"/>
                      </a:gs>
                    </a:gsLst>
                    <a:lin ang="5400000" scaled="0"/>
                  </a:gradFill>
                </a:rPr>
                <a:t>OOF: Traveling</a:t>
              </a:r>
              <a:endParaRPr lang="en-US" sz="1400" dirty="0">
                <a:gradFill>
                  <a:gsLst>
                    <a:gs pos="0">
                      <a:srgbClr val="FFFFFF"/>
                    </a:gs>
                    <a:gs pos="100000">
                      <a:srgbClr val="FFFFFF"/>
                    </a:gs>
                  </a:gsLst>
                  <a:lin ang="5400000" scaled="0"/>
                </a:gradFill>
              </a:endParaRPr>
            </a:p>
          </p:txBody>
        </p:sp>
        <p:sp>
          <p:nvSpPr>
            <p:cNvPr id="76" name="TextBox 75"/>
            <p:cNvSpPr txBox="1"/>
            <p:nvPr/>
          </p:nvSpPr>
          <p:spPr>
            <a:xfrm>
              <a:off x="2291857" y="5351889"/>
              <a:ext cx="1118067" cy="420115"/>
            </a:xfrm>
            <a:prstGeom prst="rect">
              <a:avLst/>
            </a:prstGeom>
            <a:noFill/>
          </p:spPr>
          <p:txBody>
            <a:bodyPr wrap="square" lIns="182880" tIns="146304" rIns="182880" bIns="146304" rtlCol="0">
              <a:spAutoFit/>
            </a:bodyPr>
            <a:lstStyle/>
            <a:p>
              <a:pPr>
                <a:lnSpc>
                  <a:spcPct val="90000"/>
                </a:lnSpc>
                <a:spcAft>
                  <a:spcPts val="600"/>
                </a:spcAft>
              </a:pPr>
              <a:r>
                <a:rPr lang="en-US" sz="900" dirty="0" smtClean="0">
                  <a:solidFill>
                    <a:srgbClr val="FFFFFF"/>
                  </a:solidFill>
                </a:rPr>
                <a:t>TRAVEL: 6 HRS</a:t>
              </a:r>
            </a:p>
          </p:txBody>
        </p:sp>
      </p:grpSp>
      <p:grpSp>
        <p:nvGrpSpPr>
          <p:cNvPr id="77" name="Group 76"/>
          <p:cNvGrpSpPr/>
          <p:nvPr/>
        </p:nvGrpSpPr>
        <p:grpSpPr>
          <a:xfrm>
            <a:off x="5290019" y="3618639"/>
            <a:ext cx="1118067" cy="1574730"/>
            <a:chOff x="2291857" y="4398868"/>
            <a:chExt cx="1118067" cy="1574730"/>
          </a:xfrm>
        </p:grpSpPr>
        <p:sp>
          <p:nvSpPr>
            <p:cNvPr id="78" name="Rectangle 77"/>
            <p:cNvSpPr/>
            <p:nvPr/>
          </p:nvSpPr>
          <p:spPr bwMode="auto">
            <a:xfrm>
              <a:off x="2386667" y="4398868"/>
              <a:ext cx="936104" cy="1574729"/>
            </a:xfrm>
            <a:prstGeom prst="rect">
              <a:avLst/>
            </a:prstGeom>
            <a:solidFill>
              <a:schemeClr val="tx2">
                <a:lumMod val="75000"/>
                <a:lumOff val="2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400" dirty="0" smtClean="0">
                  <a:gradFill>
                    <a:gsLst>
                      <a:gs pos="0">
                        <a:srgbClr val="FFFFFF"/>
                      </a:gs>
                      <a:gs pos="100000">
                        <a:srgbClr val="FFFFFF"/>
                      </a:gs>
                    </a:gsLst>
                    <a:lin ang="5400000" scaled="0"/>
                  </a:gradFill>
                </a:rPr>
                <a:t>CUSTOMER Visit</a:t>
              </a:r>
              <a:endParaRPr lang="en-US" sz="1400" dirty="0">
                <a:gradFill>
                  <a:gsLst>
                    <a:gs pos="0">
                      <a:srgbClr val="FFFFFF"/>
                    </a:gs>
                    <a:gs pos="100000">
                      <a:srgbClr val="FFFFFF"/>
                    </a:gs>
                  </a:gsLst>
                  <a:lin ang="5400000" scaled="0"/>
                </a:gradFill>
              </a:endParaRPr>
            </a:p>
          </p:txBody>
        </p:sp>
        <p:sp>
          <p:nvSpPr>
            <p:cNvPr id="79" name="TextBox 78"/>
            <p:cNvSpPr txBox="1"/>
            <p:nvPr/>
          </p:nvSpPr>
          <p:spPr>
            <a:xfrm>
              <a:off x="2291857" y="5351889"/>
              <a:ext cx="1118067" cy="621709"/>
            </a:xfrm>
            <a:prstGeom prst="rect">
              <a:avLst/>
            </a:prstGeom>
            <a:noFill/>
          </p:spPr>
          <p:txBody>
            <a:bodyPr wrap="square" lIns="182880" tIns="146304" rIns="182880" bIns="146304" rtlCol="0">
              <a:spAutoFit/>
            </a:bodyPr>
            <a:lstStyle/>
            <a:p>
              <a:pPr>
                <a:lnSpc>
                  <a:spcPct val="90000"/>
                </a:lnSpc>
                <a:spcAft>
                  <a:spcPts val="600"/>
                </a:spcAft>
              </a:pPr>
              <a:r>
                <a:rPr lang="en-US" sz="900" dirty="0" smtClean="0">
                  <a:solidFill>
                    <a:srgbClr val="FFFFFF"/>
                  </a:solidFill>
                </a:rPr>
                <a:t>TRAVEL: 2 HRS</a:t>
              </a:r>
            </a:p>
            <a:p>
              <a:pPr>
                <a:lnSpc>
                  <a:spcPct val="90000"/>
                </a:lnSpc>
                <a:spcAft>
                  <a:spcPts val="600"/>
                </a:spcAft>
              </a:pPr>
              <a:r>
                <a:rPr lang="en-US" sz="900" dirty="0" smtClean="0">
                  <a:solidFill>
                    <a:srgbClr val="FFFFFF"/>
                  </a:solidFill>
                </a:rPr>
                <a:t>CUST: 5 HRS</a:t>
              </a:r>
            </a:p>
          </p:txBody>
        </p:sp>
      </p:grpSp>
      <p:sp>
        <p:nvSpPr>
          <p:cNvPr id="80" name="TextBox 79"/>
          <p:cNvSpPr txBox="1"/>
          <p:nvPr/>
        </p:nvSpPr>
        <p:spPr>
          <a:xfrm>
            <a:off x="7376502" y="2705174"/>
            <a:ext cx="2370127"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solidFill>
                  <a:srgbClr val="C00000"/>
                </a:solidFill>
              </a:rPr>
              <a:t>Your Time Conversations</a:t>
            </a:r>
          </a:p>
        </p:txBody>
      </p:sp>
      <p:grpSp>
        <p:nvGrpSpPr>
          <p:cNvPr id="85" name="Group 84"/>
          <p:cNvGrpSpPr/>
          <p:nvPr/>
        </p:nvGrpSpPr>
        <p:grpSpPr>
          <a:xfrm>
            <a:off x="7589645" y="2945871"/>
            <a:ext cx="1600759" cy="586314"/>
            <a:chOff x="7589645" y="2945871"/>
            <a:chExt cx="1600759" cy="586314"/>
          </a:xfrm>
        </p:grpSpPr>
        <p:pic>
          <p:nvPicPr>
            <p:cNvPr id="64" name="Picture 63"/>
            <p:cNvPicPr>
              <a:picLocks noChangeAspect="1"/>
            </p:cNvPicPr>
            <p:nvPr/>
          </p:nvPicPr>
          <p:blipFill>
            <a:blip r:embed="rId11"/>
            <a:stretch>
              <a:fillRect/>
            </a:stretch>
          </p:blipFill>
          <p:spPr>
            <a:xfrm>
              <a:off x="7589645" y="3065214"/>
              <a:ext cx="356784" cy="404600"/>
            </a:xfrm>
            <a:prstGeom prst="rect">
              <a:avLst/>
            </a:prstGeom>
          </p:spPr>
        </p:pic>
        <p:sp>
          <p:nvSpPr>
            <p:cNvPr id="81" name="TextBox 80"/>
            <p:cNvSpPr txBox="1"/>
            <p:nvPr/>
          </p:nvSpPr>
          <p:spPr>
            <a:xfrm>
              <a:off x="7822252" y="2945871"/>
              <a:ext cx="1368152" cy="586314"/>
            </a:xfrm>
            <a:prstGeom prst="rect">
              <a:avLst/>
            </a:prstGeom>
            <a:noFill/>
          </p:spPr>
          <p:txBody>
            <a:bodyPr wrap="square" lIns="182880" tIns="146304" rIns="182880" bIns="146304" rtlCol="0">
              <a:spAutoFit/>
            </a:bodyPr>
            <a:lstStyle/>
            <a:p>
              <a:pPr>
                <a:lnSpc>
                  <a:spcPct val="90000"/>
                </a:lnSpc>
                <a:spcAft>
                  <a:spcPts val="600"/>
                </a:spcAft>
              </a:pPr>
              <a:r>
                <a:rPr lang="en-US" sz="700" b="1" dirty="0" smtClean="0">
                  <a:gradFill>
                    <a:gsLst>
                      <a:gs pos="2917">
                        <a:srgbClr val="505050"/>
                      </a:gs>
                      <a:gs pos="30000">
                        <a:srgbClr val="505050"/>
                      </a:gs>
                    </a:gsLst>
                    <a:lin ang="5400000" scaled="0"/>
                  </a:gradFill>
                </a:rPr>
                <a:t>@John Nisi </a:t>
              </a:r>
              <a:r>
                <a:rPr lang="en-US" sz="700" dirty="0" smtClean="0">
                  <a:gradFill>
                    <a:gsLst>
                      <a:gs pos="2917">
                        <a:srgbClr val="505050"/>
                      </a:gs>
                      <a:gs pos="30000">
                        <a:srgbClr val="505050"/>
                      </a:gs>
                    </a:gsLst>
                    <a:lin ang="5400000" scaled="0"/>
                  </a:gradFill>
                </a:rPr>
                <a:t>Can you approve my time prior to me going to </a:t>
              </a:r>
              <a:r>
                <a:rPr lang="en-US" sz="700" b="1" dirty="0" smtClean="0">
                  <a:gradFill>
                    <a:gsLst>
                      <a:gs pos="2917">
                        <a:srgbClr val="505050"/>
                      </a:gs>
                      <a:gs pos="30000">
                        <a:srgbClr val="505050"/>
                      </a:gs>
                    </a:gsLst>
                    <a:lin ang="5400000" scaled="0"/>
                  </a:gradFill>
                </a:rPr>
                <a:t>#SPC</a:t>
              </a:r>
              <a:r>
                <a:rPr lang="en-US" sz="700" dirty="0" smtClean="0">
                  <a:gradFill>
                    <a:gsLst>
                      <a:gs pos="2917">
                        <a:srgbClr val="505050"/>
                      </a:gs>
                      <a:gs pos="30000">
                        <a:srgbClr val="505050"/>
                      </a:gs>
                    </a:gsLst>
                    <a:lin ang="5400000" scaled="0"/>
                  </a:gradFill>
                </a:rPr>
                <a:t>?</a:t>
              </a:r>
            </a:p>
          </p:txBody>
        </p:sp>
      </p:grpSp>
      <p:grpSp>
        <p:nvGrpSpPr>
          <p:cNvPr id="84" name="Group 83"/>
          <p:cNvGrpSpPr/>
          <p:nvPr/>
        </p:nvGrpSpPr>
        <p:grpSpPr>
          <a:xfrm>
            <a:off x="7940054" y="3369762"/>
            <a:ext cx="1755426" cy="683264"/>
            <a:chOff x="7940054" y="3369762"/>
            <a:chExt cx="1755426" cy="683264"/>
          </a:xfrm>
        </p:grpSpPr>
        <p:pic>
          <p:nvPicPr>
            <p:cNvPr id="82" name="Picture 81"/>
            <p:cNvPicPr>
              <a:picLocks noChangeAspect="1"/>
            </p:cNvPicPr>
            <p:nvPr/>
          </p:nvPicPr>
          <p:blipFill>
            <a:blip r:embed="rId12"/>
            <a:stretch>
              <a:fillRect/>
            </a:stretch>
          </p:blipFill>
          <p:spPr>
            <a:xfrm>
              <a:off x="7940054" y="3511031"/>
              <a:ext cx="409593" cy="373835"/>
            </a:xfrm>
            <a:prstGeom prst="rect">
              <a:avLst/>
            </a:prstGeom>
          </p:spPr>
        </p:pic>
        <p:sp>
          <p:nvSpPr>
            <p:cNvPr id="83" name="TextBox 82"/>
            <p:cNvSpPr txBox="1"/>
            <p:nvPr/>
          </p:nvSpPr>
          <p:spPr>
            <a:xfrm>
              <a:off x="8144850" y="3369762"/>
              <a:ext cx="1550630" cy="683264"/>
            </a:xfrm>
            <a:prstGeom prst="rect">
              <a:avLst/>
            </a:prstGeom>
            <a:noFill/>
          </p:spPr>
          <p:txBody>
            <a:bodyPr wrap="square" lIns="182880" tIns="146304" rIns="182880" bIns="146304" rtlCol="0">
              <a:spAutoFit/>
            </a:bodyPr>
            <a:lstStyle/>
            <a:p>
              <a:pPr>
                <a:lnSpc>
                  <a:spcPct val="90000"/>
                </a:lnSpc>
                <a:spcAft>
                  <a:spcPts val="600"/>
                </a:spcAft>
              </a:pPr>
              <a:r>
                <a:rPr lang="en-US" sz="700" dirty="0" smtClean="0">
                  <a:gradFill>
                    <a:gsLst>
                      <a:gs pos="2917">
                        <a:srgbClr val="505050"/>
                      </a:gs>
                      <a:gs pos="30000">
                        <a:srgbClr val="505050"/>
                      </a:gs>
                    </a:gsLst>
                    <a:lin ang="5400000" scaled="0"/>
                  </a:gradFill>
                </a:rPr>
                <a:t>Should I be nervous that you haven’t had your time approved to go to </a:t>
              </a:r>
              <a:r>
                <a:rPr lang="en-US" sz="700" b="1" dirty="0" smtClean="0">
                  <a:gradFill>
                    <a:gsLst>
                      <a:gs pos="2917">
                        <a:srgbClr val="505050"/>
                      </a:gs>
                      <a:gs pos="30000">
                        <a:srgbClr val="505050"/>
                      </a:gs>
                    </a:gsLst>
                    <a:lin ang="5400000" scaled="0"/>
                  </a:gradFill>
                </a:rPr>
                <a:t>#SPC</a:t>
              </a:r>
              <a:r>
                <a:rPr lang="en-US" sz="700" dirty="0" smtClean="0">
                  <a:gradFill>
                    <a:gsLst>
                      <a:gs pos="2917">
                        <a:srgbClr val="505050"/>
                      </a:gs>
                      <a:gs pos="30000">
                        <a:srgbClr val="505050"/>
                      </a:gs>
                    </a:gsLst>
                    <a:lin ang="5400000" scaled="0"/>
                  </a:gradFill>
                </a:rPr>
                <a:t> yet since you are presenting?</a:t>
              </a:r>
            </a:p>
          </p:txBody>
        </p:sp>
      </p:grpSp>
      <p:grpSp>
        <p:nvGrpSpPr>
          <p:cNvPr id="86" name="Group 85"/>
          <p:cNvGrpSpPr/>
          <p:nvPr/>
        </p:nvGrpSpPr>
        <p:grpSpPr>
          <a:xfrm>
            <a:off x="7997477" y="3868210"/>
            <a:ext cx="1698003" cy="780214"/>
            <a:chOff x="7589645" y="2945871"/>
            <a:chExt cx="1698003" cy="780214"/>
          </a:xfrm>
        </p:grpSpPr>
        <p:pic>
          <p:nvPicPr>
            <p:cNvPr id="87" name="Picture 86"/>
            <p:cNvPicPr>
              <a:picLocks noChangeAspect="1"/>
            </p:cNvPicPr>
            <p:nvPr/>
          </p:nvPicPr>
          <p:blipFill>
            <a:blip r:embed="rId11"/>
            <a:stretch>
              <a:fillRect/>
            </a:stretch>
          </p:blipFill>
          <p:spPr>
            <a:xfrm>
              <a:off x="7589645" y="3065214"/>
              <a:ext cx="356784" cy="404600"/>
            </a:xfrm>
            <a:prstGeom prst="rect">
              <a:avLst/>
            </a:prstGeom>
          </p:spPr>
        </p:pic>
        <p:sp>
          <p:nvSpPr>
            <p:cNvPr id="88" name="TextBox 87"/>
            <p:cNvSpPr txBox="1"/>
            <p:nvPr/>
          </p:nvSpPr>
          <p:spPr>
            <a:xfrm>
              <a:off x="7822252" y="2945871"/>
              <a:ext cx="1465396" cy="780214"/>
            </a:xfrm>
            <a:prstGeom prst="rect">
              <a:avLst/>
            </a:prstGeom>
            <a:noFill/>
          </p:spPr>
          <p:txBody>
            <a:bodyPr wrap="square" lIns="182880" tIns="146304" rIns="182880" bIns="146304" rtlCol="0">
              <a:spAutoFit/>
            </a:bodyPr>
            <a:lstStyle/>
            <a:p>
              <a:pPr>
                <a:lnSpc>
                  <a:spcPct val="90000"/>
                </a:lnSpc>
                <a:spcAft>
                  <a:spcPts val="600"/>
                </a:spcAft>
              </a:pPr>
              <a:r>
                <a:rPr lang="en-US" sz="700" dirty="0" smtClean="0">
                  <a:gradFill>
                    <a:gsLst>
                      <a:gs pos="2917">
                        <a:srgbClr val="505050"/>
                      </a:gs>
                      <a:gs pos="30000">
                        <a:srgbClr val="505050"/>
                      </a:gs>
                    </a:gsLst>
                    <a:lin ang="5400000" scaled="0"/>
                  </a:gradFill>
                </a:rPr>
                <a:t>No, its all good.  John told me I could go during my last 1:1 with him.  Must be some approval workflow processing somewhere…</a:t>
              </a:r>
            </a:p>
          </p:txBody>
        </p:sp>
      </p:grpSp>
      <p:grpSp>
        <p:nvGrpSpPr>
          <p:cNvPr id="91" name="Group 90"/>
          <p:cNvGrpSpPr/>
          <p:nvPr/>
        </p:nvGrpSpPr>
        <p:grpSpPr>
          <a:xfrm>
            <a:off x="8006359" y="4424547"/>
            <a:ext cx="1669202" cy="877163"/>
            <a:chOff x="8006359" y="4424547"/>
            <a:chExt cx="1669202" cy="877163"/>
          </a:xfrm>
        </p:grpSpPr>
        <p:pic>
          <p:nvPicPr>
            <p:cNvPr id="89" name="Picture 88"/>
            <p:cNvPicPr>
              <a:picLocks noChangeAspect="1"/>
            </p:cNvPicPr>
            <p:nvPr/>
          </p:nvPicPr>
          <p:blipFill>
            <a:blip r:embed="rId13"/>
            <a:stretch>
              <a:fillRect/>
            </a:stretch>
          </p:blipFill>
          <p:spPr>
            <a:xfrm>
              <a:off x="8006359" y="4568438"/>
              <a:ext cx="343288" cy="398657"/>
            </a:xfrm>
            <a:prstGeom prst="rect">
              <a:avLst/>
            </a:prstGeom>
          </p:spPr>
        </p:pic>
        <p:sp>
          <p:nvSpPr>
            <p:cNvPr id="90" name="TextBox 89"/>
            <p:cNvSpPr txBox="1"/>
            <p:nvPr/>
          </p:nvSpPr>
          <p:spPr>
            <a:xfrm>
              <a:off x="8210165" y="4424547"/>
              <a:ext cx="1465396" cy="877163"/>
            </a:xfrm>
            <a:prstGeom prst="rect">
              <a:avLst/>
            </a:prstGeom>
            <a:noFill/>
          </p:spPr>
          <p:txBody>
            <a:bodyPr wrap="square" lIns="182880" tIns="146304" rIns="182880" bIns="146304" rtlCol="0">
              <a:spAutoFit/>
            </a:bodyPr>
            <a:lstStyle/>
            <a:p>
              <a:pPr>
                <a:lnSpc>
                  <a:spcPct val="90000"/>
                </a:lnSpc>
                <a:spcAft>
                  <a:spcPts val="600"/>
                </a:spcAft>
              </a:pPr>
              <a:r>
                <a:rPr lang="en-US" sz="700" dirty="0" smtClean="0">
                  <a:gradFill>
                    <a:gsLst>
                      <a:gs pos="2917">
                        <a:srgbClr val="505050"/>
                      </a:gs>
                      <a:gs pos="30000">
                        <a:srgbClr val="505050"/>
                      </a:gs>
                    </a:gsLst>
                    <a:lin ang="5400000" scaled="0"/>
                  </a:gradFill>
                </a:rPr>
                <a:t>I did that 2 days ago.  Let me find out what’s happening.  </a:t>
              </a:r>
              <a:r>
                <a:rPr lang="en-US" sz="700" b="1" dirty="0" smtClean="0">
                  <a:gradFill>
                    <a:gsLst>
                      <a:gs pos="2917">
                        <a:srgbClr val="505050"/>
                      </a:gs>
                      <a:gs pos="30000">
                        <a:srgbClr val="505050"/>
                      </a:gs>
                    </a:gsLst>
                    <a:lin ang="5400000" scaled="0"/>
                  </a:gradFill>
                </a:rPr>
                <a:t>@HumanResources</a:t>
              </a:r>
              <a:r>
                <a:rPr lang="en-US" sz="700" dirty="0" smtClean="0">
                  <a:gradFill>
                    <a:gsLst>
                      <a:gs pos="2917">
                        <a:srgbClr val="505050"/>
                      </a:gs>
                      <a:gs pos="30000">
                        <a:srgbClr val="505050"/>
                      </a:gs>
                    </a:gsLst>
                    <a:lin ang="5400000" scaled="0"/>
                  </a:gradFill>
                </a:rPr>
                <a:t>, any insight into </a:t>
              </a:r>
              <a:r>
                <a:rPr lang="en-US" sz="700" b="1" dirty="0" smtClean="0">
                  <a:gradFill>
                    <a:gsLst>
                      <a:gs pos="2917">
                        <a:srgbClr val="505050"/>
                      </a:gs>
                      <a:gs pos="30000">
                        <a:srgbClr val="505050"/>
                      </a:gs>
                    </a:gsLst>
                    <a:lin ang="5400000" scaled="0"/>
                  </a:gradFill>
                </a:rPr>
                <a:t>#SPC</a:t>
              </a:r>
              <a:r>
                <a:rPr lang="en-US" sz="700" dirty="0" smtClean="0">
                  <a:gradFill>
                    <a:gsLst>
                      <a:gs pos="2917">
                        <a:srgbClr val="505050"/>
                      </a:gs>
                      <a:gs pos="30000">
                        <a:srgbClr val="505050"/>
                      </a:gs>
                    </a:gsLst>
                    <a:lin ang="5400000" scaled="0"/>
                  </a:gradFill>
                </a:rPr>
                <a:t> time off approvals?</a:t>
              </a:r>
            </a:p>
          </p:txBody>
        </p:sp>
      </p:grpSp>
      <p:grpSp>
        <p:nvGrpSpPr>
          <p:cNvPr id="96" name="Group 95"/>
          <p:cNvGrpSpPr/>
          <p:nvPr/>
        </p:nvGrpSpPr>
        <p:grpSpPr>
          <a:xfrm>
            <a:off x="7822252" y="5136333"/>
            <a:ext cx="1873228" cy="877163"/>
            <a:chOff x="7822252" y="5136333"/>
            <a:chExt cx="1873228" cy="877163"/>
          </a:xfrm>
        </p:grpSpPr>
        <p:sp>
          <p:nvSpPr>
            <p:cNvPr id="93" name="TextBox 92"/>
            <p:cNvSpPr txBox="1"/>
            <p:nvPr/>
          </p:nvSpPr>
          <p:spPr>
            <a:xfrm>
              <a:off x="8230084" y="5136333"/>
              <a:ext cx="1465396" cy="877163"/>
            </a:xfrm>
            <a:prstGeom prst="rect">
              <a:avLst/>
            </a:prstGeom>
            <a:noFill/>
          </p:spPr>
          <p:txBody>
            <a:bodyPr wrap="square" lIns="182880" tIns="146304" rIns="182880" bIns="146304" rtlCol="0">
              <a:spAutoFit/>
            </a:bodyPr>
            <a:lstStyle/>
            <a:p>
              <a:pPr>
                <a:lnSpc>
                  <a:spcPct val="90000"/>
                </a:lnSpc>
                <a:spcAft>
                  <a:spcPts val="600"/>
                </a:spcAft>
              </a:pPr>
              <a:r>
                <a:rPr lang="en-US" sz="700" dirty="0" smtClean="0">
                  <a:gradFill>
                    <a:gsLst>
                      <a:gs pos="2917">
                        <a:srgbClr val="505050"/>
                      </a:gs>
                      <a:gs pos="30000">
                        <a:srgbClr val="505050"/>
                      </a:gs>
                    </a:gsLst>
                    <a:lin ang="5400000" scaled="0"/>
                  </a:gradFill>
                </a:rPr>
                <a:t>Sorry guys, we were at an offsite and the workflow only has one approver.  </a:t>
              </a:r>
              <a:r>
                <a:rPr lang="en-US" sz="700" b="1" dirty="0" smtClean="0">
                  <a:gradFill>
                    <a:gsLst>
                      <a:gs pos="2917">
                        <a:srgbClr val="505050"/>
                      </a:gs>
                      <a:gs pos="30000">
                        <a:srgbClr val="505050"/>
                      </a:gs>
                    </a:gsLst>
                    <a:lin ang="5400000" scaled="0"/>
                  </a:gradFill>
                </a:rPr>
                <a:t>#SPC </a:t>
              </a:r>
              <a:r>
                <a:rPr lang="en-US" sz="700" dirty="0" smtClean="0">
                  <a:gradFill>
                    <a:gsLst>
                      <a:gs pos="2917">
                        <a:srgbClr val="505050"/>
                      </a:gs>
                      <a:gs pos="30000">
                        <a:srgbClr val="505050"/>
                      </a:gs>
                    </a:gsLst>
                    <a:lin ang="5400000" scaled="0"/>
                  </a:gradFill>
                </a:rPr>
                <a:t>approvals are moving along now. Expect to see them in about 8 hours.</a:t>
              </a:r>
            </a:p>
          </p:txBody>
        </p:sp>
        <p:grpSp>
          <p:nvGrpSpPr>
            <p:cNvPr id="95" name="Group 94"/>
            <p:cNvGrpSpPr/>
            <p:nvPr/>
          </p:nvGrpSpPr>
          <p:grpSpPr>
            <a:xfrm>
              <a:off x="7822252" y="5243069"/>
              <a:ext cx="700241" cy="645717"/>
              <a:chOff x="7822252" y="5243069"/>
              <a:chExt cx="700241" cy="645717"/>
            </a:xfrm>
          </p:grpSpPr>
          <p:pic>
            <p:nvPicPr>
              <p:cNvPr id="92" name="Picture 91"/>
              <p:cNvPicPr>
                <a:picLocks noChangeAspect="1"/>
              </p:cNvPicPr>
              <p:nvPr/>
            </p:nvPicPr>
            <p:blipFill>
              <a:blip r:embed="rId14"/>
              <a:stretch>
                <a:fillRect/>
              </a:stretch>
            </p:blipFill>
            <p:spPr>
              <a:xfrm>
                <a:off x="8020476" y="5243069"/>
                <a:ext cx="310785" cy="314719"/>
              </a:xfrm>
              <a:prstGeom prst="rect">
                <a:avLst/>
              </a:prstGeom>
            </p:spPr>
          </p:pic>
          <p:sp>
            <p:nvSpPr>
              <p:cNvPr id="94" name="TextBox 93"/>
              <p:cNvSpPr txBox="1"/>
              <p:nvPr/>
            </p:nvSpPr>
            <p:spPr>
              <a:xfrm>
                <a:off x="7822252" y="5427121"/>
                <a:ext cx="700241" cy="461665"/>
              </a:xfrm>
              <a:prstGeom prst="rect">
                <a:avLst/>
              </a:prstGeom>
              <a:noFill/>
            </p:spPr>
            <p:txBody>
              <a:bodyPr wrap="square" lIns="182880" tIns="146304" rIns="182880" bIns="146304" rtlCol="0">
                <a:spAutoFit/>
              </a:bodyPr>
              <a:lstStyle/>
              <a:p>
                <a:pPr>
                  <a:lnSpc>
                    <a:spcPct val="90000"/>
                  </a:lnSpc>
                  <a:spcAft>
                    <a:spcPts val="600"/>
                  </a:spcAft>
                </a:pPr>
                <a:r>
                  <a:rPr lang="en-US" sz="400" dirty="0" smtClean="0">
                    <a:gradFill>
                      <a:gsLst>
                        <a:gs pos="2917">
                          <a:srgbClr val="505050"/>
                        </a:gs>
                        <a:gs pos="30000">
                          <a:srgbClr val="505050"/>
                        </a:gs>
                      </a:gsLst>
                      <a:lin ang="5400000" scaled="0"/>
                    </a:gradFill>
                  </a:rPr>
                  <a:t>HUMAN RESOURCES TEAM</a:t>
                </a:r>
              </a:p>
            </p:txBody>
          </p:sp>
        </p:grpSp>
      </p:grpSp>
      <p:sp>
        <p:nvSpPr>
          <p:cNvPr id="97" name="Rectangle 96"/>
          <p:cNvSpPr/>
          <p:nvPr/>
        </p:nvSpPr>
        <p:spPr bwMode="auto">
          <a:xfrm>
            <a:off x="7645120" y="6029551"/>
            <a:ext cx="2088232" cy="216024"/>
          </a:xfrm>
          <a:prstGeom prst="rect">
            <a:avLst/>
          </a:prstGeom>
          <a:noFill/>
          <a:ln>
            <a:solidFill>
              <a:schemeClr val="tx1">
                <a:lumMod val="40000"/>
                <a:lumOff val="60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defTabSz="932472" fontAlgn="base">
              <a:spcBef>
                <a:spcPct val="0"/>
              </a:spcBef>
              <a:spcAft>
                <a:spcPct val="0"/>
              </a:spcAft>
            </a:pPr>
            <a:r>
              <a:rPr lang="en-US" sz="1000" dirty="0" smtClean="0">
                <a:solidFill>
                  <a:srgbClr val="505050">
                    <a:lumMod val="40000"/>
                    <a:lumOff val="60000"/>
                  </a:srgbClr>
                </a:solidFill>
              </a:rPr>
              <a:t>  Add a reply</a:t>
            </a:r>
            <a:endParaRPr lang="en-US" sz="1600" dirty="0">
              <a:solidFill>
                <a:srgbClr val="505050">
                  <a:lumMod val="40000"/>
                  <a:lumOff val="60000"/>
                </a:srgbClr>
              </a:solidFill>
            </a:endParaRPr>
          </a:p>
        </p:txBody>
      </p:sp>
    </p:spTree>
    <p:extLst>
      <p:ext uri="{BB962C8B-B14F-4D97-AF65-F5344CB8AC3E}">
        <p14:creationId xmlns:p14="http://schemas.microsoft.com/office/powerpoint/2010/main" val="243782355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58"/>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54"/>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74"/>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67"/>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68"/>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nodeType="clickEffect">
                                  <p:stCondLst>
                                    <p:cond delay="0"/>
                                  </p:stCondLst>
                                  <p:childTnLst>
                                    <p:set>
                                      <p:cBhvr>
                                        <p:cTn id="35" dur="1" fill="hold">
                                          <p:stCondLst>
                                            <p:cond delay="0"/>
                                          </p:stCondLst>
                                        </p:cTn>
                                        <p:tgtEl>
                                          <p:spTgt spid="71"/>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77"/>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nodeType="clickEffect">
                                  <p:stCondLst>
                                    <p:cond delay="0"/>
                                  </p:stCondLst>
                                  <p:childTnLst>
                                    <p:set>
                                      <p:cBhvr>
                                        <p:cTn id="43" dur="1" fill="hold">
                                          <p:stCondLst>
                                            <p:cond delay="0"/>
                                          </p:stCondLst>
                                        </p:cTn>
                                        <p:tgtEl>
                                          <p:spTgt spid="56"/>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nodeType="clickEffect">
                                  <p:stCondLst>
                                    <p:cond delay="0"/>
                                  </p:stCondLst>
                                  <p:childTnLst>
                                    <p:set>
                                      <p:cBhvr>
                                        <p:cTn id="47" dur="1" fill="hold">
                                          <p:stCondLst>
                                            <p:cond delay="0"/>
                                          </p:stCondLst>
                                        </p:cTn>
                                        <p:tgtEl>
                                          <p:spTgt spid="57"/>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0"/>
                                          </p:stCondLst>
                                        </p:cTn>
                                        <p:tgtEl>
                                          <p:spTgt spid="80"/>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nodeType="clickEffect">
                                  <p:stCondLst>
                                    <p:cond delay="0"/>
                                  </p:stCondLst>
                                  <p:childTnLst>
                                    <p:set>
                                      <p:cBhvr>
                                        <p:cTn id="55" dur="1" fill="hold">
                                          <p:stCondLst>
                                            <p:cond delay="0"/>
                                          </p:stCondLst>
                                        </p:cTn>
                                        <p:tgtEl>
                                          <p:spTgt spid="85"/>
                                        </p:tgtEl>
                                        <p:attrNameLst>
                                          <p:attrName>style.visibility</p:attrName>
                                        </p:attrNameLst>
                                      </p:cBhvr>
                                      <p:to>
                                        <p:strVal val="visible"/>
                                      </p:to>
                                    </p:set>
                                  </p:childTnLst>
                                </p:cTn>
                              </p:par>
                            </p:childTnLst>
                          </p:cTn>
                        </p:par>
                      </p:childTnLst>
                    </p:cTn>
                  </p:par>
                  <p:par>
                    <p:cTn id="56" fill="hold">
                      <p:stCondLst>
                        <p:cond delay="indefinite"/>
                      </p:stCondLst>
                      <p:childTnLst>
                        <p:par>
                          <p:cTn id="57" fill="hold">
                            <p:stCondLst>
                              <p:cond delay="0"/>
                            </p:stCondLst>
                            <p:childTnLst>
                              <p:par>
                                <p:cTn id="58" presetID="1" presetClass="entr" presetSubtype="0" fill="hold" nodeType="clickEffect">
                                  <p:stCondLst>
                                    <p:cond delay="0"/>
                                  </p:stCondLst>
                                  <p:childTnLst>
                                    <p:set>
                                      <p:cBhvr>
                                        <p:cTn id="59" dur="1" fill="hold">
                                          <p:stCondLst>
                                            <p:cond delay="0"/>
                                          </p:stCondLst>
                                        </p:cTn>
                                        <p:tgtEl>
                                          <p:spTgt spid="84"/>
                                        </p:tgtEl>
                                        <p:attrNameLst>
                                          <p:attrName>style.visibility</p:attrName>
                                        </p:attrNameLst>
                                      </p:cBhvr>
                                      <p:to>
                                        <p:strVal val="visible"/>
                                      </p:to>
                                    </p:set>
                                  </p:childTnLst>
                                </p:cTn>
                              </p:par>
                            </p:childTnLst>
                          </p:cTn>
                        </p:par>
                      </p:childTnLst>
                    </p:cTn>
                  </p:par>
                  <p:par>
                    <p:cTn id="60" fill="hold">
                      <p:stCondLst>
                        <p:cond delay="indefinite"/>
                      </p:stCondLst>
                      <p:childTnLst>
                        <p:par>
                          <p:cTn id="61" fill="hold">
                            <p:stCondLst>
                              <p:cond delay="0"/>
                            </p:stCondLst>
                            <p:childTnLst>
                              <p:par>
                                <p:cTn id="62" presetID="1" presetClass="entr" presetSubtype="0" fill="hold" nodeType="clickEffect">
                                  <p:stCondLst>
                                    <p:cond delay="0"/>
                                  </p:stCondLst>
                                  <p:childTnLst>
                                    <p:set>
                                      <p:cBhvr>
                                        <p:cTn id="63" dur="1" fill="hold">
                                          <p:stCondLst>
                                            <p:cond delay="0"/>
                                          </p:stCondLst>
                                        </p:cTn>
                                        <p:tgtEl>
                                          <p:spTgt spid="86"/>
                                        </p:tgtEl>
                                        <p:attrNameLst>
                                          <p:attrName>style.visibility</p:attrName>
                                        </p:attrNameLst>
                                      </p:cBhvr>
                                      <p:to>
                                        <p:strVal val="visible"/>
                                      </p:to>
                                    </p:set>
                                  </p:childTnLst>
                                </p:cTn>
                              </p:par>
                            </p:childTnLst>
                          </p:cTn>
                        </p:par>
                      </p:childTnLst>
                    </p:cTn>
                  </p:par>
                  <p:par>
                    <p:cTn id="64" fill="hold">
                      <p:stCondLst>
                        <p:cond delay="indefinite"/>
                      </p:stCondLst>
                      <p:childTnLst>
                        <p:par>
                          <p:cTn id="65" fill="hold">
                            <p:stCondLst>
                              <p:cond delay="0"/>
                            </p:stCondLst>
                            <p:childTnLst>
                              <p:par>
                                <p:cTn id="66" presetID="1" presetClass="entr" presetSubtype="0" fill="hold" nodeType="clickEffect">
                                  <p:stCondLst>
                                    <p:cond delay="0"/>
                                  </p:stCondLst>
                                  <p:childTnLst>
                                    <p:set>
                                      <p:cBhvr>
                                        <p:cTn id="67" dur="1" fill="hold">
                                          <p:stCondLst>
                                            <p:cond delay="0"/>
                                          </p:stCondLst>
                                        </p:cTn>
                                        <p:tgtEl>
                                          <p:spTgt spid="91"/>
                                        </p:tgtEl>
                                        <p:attrNameLst>
                                          <p:attrName>style.visibility</p:attrName>
                                        </p:attrNameLst>
                                      </p:cBhvr>
                                      <p:to>
                                        <p:strVal val="visible"/>
                                      </p:to>
                                    </p:set>
                                  </p:childTnLst>
                                </p:cTn>
                              </p:par>
                            </p:childTnLst>
                          </p:cTn>
                        </p:par>
                      </p:childTnLst>
                    </p:cTn>
                  </p:par>
                  <p:par>
                    <p:cTn id="68" fill="hold">
                      <p:stCondLst>
                        <p:cond delay="indefinite"/>
                      </p:stCondLst>
                      <p:childTnLst>
                        <p:par>
                          <p:cTn id="69" fill="hold">
                            <p:stCondLst>
                              <p:cond delay="0"/>
                            </p:stCondLst>
                            <p:childTnLst>
                              <p:par>
                                <p:cTn id="70" presetID="1" presetClass="entr" presetSubtype="0" fill="hold" nodeType="clickEffect">
                                  <p:stCondLst>
                                    <p:cond delay="0"/>
                                  </p:stCondLst>
                                  <p:childTnLst>
                                    <p:set>
                                      <p:cBhvr>
                                        <p:cTn id="71" dur="1" fill="hold">
                                          <p:stCondLst>
                                            <p:cond delay="0"/>
                                          </p:stCondLst>
                                        </p:cTn>
                                        <p:tgtEl>
                                          <p:spTgt spid="96"/>
                                        </p:tgtEl>
                                        <p:attrNameLst>
                                          <p:attrName>style.visibility</p:attrName>
                                        </p:attrNameLst>
                                      </p:cBhvr>
                                      <p:to>
                                        <p:strVal val="visible"/>
                                      </p:to>
                                    </p:set>
                                  </p:childTnLst>
                                </p:cTn>
                              </p:par>
                            </p:childTnLst>
                          </p:cTn>
                        </p:par>
                      </p:childTnLst>
                    </p:cTn>
                  </p:par>
                  <p:par>
                    <p:cTn id="72" fill="hold">
                      <p:stCondLst>
                        <p:cond delay="indefinite"/>
                      </p:stCondLst>
                      <p:childTnLst>
                        <p:par>
                          <p:cTn id="73" fill="hold">
                            <p:stCondLst>
                              <p:cond delay="0"/>
                            </p:stCondLst>
                            <p:childTnLst>
                              <p:par>
                                <p:cTn id="74" presetID="1" presetClass="entr" presetSubtype="0" fill="hold" grpId="0" nodeType="clickEffect">
                                  <p:stCondLst>
                                    <p:cond delay="0"/>
                                  </p:stCondLst>
                                  <p:childTnLst>
                                    <p:set>
                                      <p:cBhvr>
                                        <p:cTn id="75" dur="1" fill="hold">
                                          <p:stCondLst>
                                            <p:cond delay="0"/>
                                          </p:stCondLst>
                                        </p:cTn>
                                        <p:tgtEl>
                                          <p:spTgt spid="9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0" grpId="0"/>
      <p:bldP spid="97"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32"/>
          <p:cNvSpPr txBox="1">
            <a:spLocks/>
          </p:cNvSpPr>
          <p:nvPr/>
        </p:nvSpPr>
        <p:spPr>
          <a:xfrm>
            <a:off x="0" y="1211262"/>
            <a:ext cx="1828800" cy="1828800"/>
          </a:xfrm>
          <a:prstGeom prst="rect">
            <a:avLst/>
          </a:prstGeom>
          <a:solidFill>
            <a:schemeClr val="tx2">
              <a:lumMod val="75000"/>
              <a:lumOff val="25000"/>
            </a:schemeClr>
          </a:solidFill>
        </p:spPr>
        <p:txBody>
          <a:bodyPr vert="horz" wrap="square" lIns="182880" tIns="137160" rIns="91440" bIns="45720" rtlCol="0" anchor="t">
            <a:norm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2800">
                <a:solidFill>
                  <a:srgbClr val="FFFFFF"/>
                </a:solidFill>
                <a:cs typeface="Segoe UI Light" panose="020B0502040204020203" pitchFamily="34" charset="0"/>
              </a:rPr>
              <a:t>Level 4 </a:t>
            </a:r>
            <a:r>
              <a:rPr sz="2800" spc="-140">
                <a:solidFill>
                  <a:srgbClr val="FFFFFF"/>
                </a:solidFill>
                <a:cs typeface="Segoe UI Light" panose="020B0502040204020203" pitchFamily="34" charset="0"/>
              </a:rPr>
              <a:t>“Expanded”</a:t>
            </a:r>
          </a:p>
        </p:txBody>
      </p:sp>
      <p:grpSp>
        <p:nvGrpSpPr>
          <p:cNvPr id="2" name="Group 1"/>
          <p:cNvGrpSpPr/>
          <p:nvPr/>
        </p:nvGrpSpPr>
        <p:grpSpPr>
          <a:xfrm>
            <a:off x="2103437" y="1211263"/>
            <a:ext cx="4807485" cy="4846320"/>
            <a:chOff x="2103437" y="1211263"/>
            <a:chExt cx="4807485" cy="4846320"/>
          </a:xfrm>
        </p:grpSpPr>
        <p:sp>
          <p:nvSpPr>
            <p:cNvPr id="24" name="Rectangle 23"/>
            <p:cNvSpPr/>
            <p:nvPr/>
          </p:nvSpPr>
          <p:spPr bwMode="auto">
            <a:xfrm>
              <a:off x="2103437" y="1223455"/>
              <a:ext cx="4807485" cy="4834128"/>
            </a:xfrm>
            <a:prstGeom prst="rect">
              <a:avLst/>
            </a:prstGeom>
            <a:solidFill>
              <a:schemeClr val="tx2">
                <a:lumMod val="25000"/>
                <a:lumOff val="75000"/>
                <a:alpha val="13000"/>
              </a:schemeClr>
            </a:solidFill>
            <a:ln w="10795" cap="flat" cmpd="sng" algn="ctr">
              <a:noFill/>
              <a:prstDash val="solid"/>
            </a:ln>
            <a:effectLst/>
          </p:spPr>
          <p:txBody>
            <a:bodyPr lIns="182880" tIns="640080" rIns="182880" bIns="91440" rtlCol="0" anchor="t"/>
            <a:lstStyle/>
            <a:p>
              <a:pPr defTabSz="914363">
                <a:lnSpc>
                  <a:spcPct val="90000"/>
                </a:lnSpc>
                <a:spcBef>
                  <a:spcPts val="1200"/>
                </a:spcBef>
                <a:buSzPct val="90000"/>
                <a:defRPr/>
              </a:pPr>
              <a:r>
                <a:rPr lang="en-US" sz="2400" kern="0" dirty="0" smtClean="0">
                  <a:solidFill>
                    <a:srgbClr val="FFFFFF">
                      <a:lumMod val="50000"/>
                    </a:srgbClr>
                  </a:solidFill>
                  <a:latin typeface="Segoe UI Light"/>
                </a:rPr>
                <a:t>Single UX combining business process/context with social data</a:t>
              </a:r>
            </a:p>
            <a:p>
              <a:pPr defTabSz="914363">
                <a:lnSpc>
                  <a:spcPct val="90000"/>
                </a:lnSpc>
                <a:spcBef>
                  <a:spcPts val="1200"/>
                </a:spcBef>
                <a:buSzPct val="90000"/>
                <a:defRPr/>
              </a:pPr>
              <a:r>
                <a:rPr lang="en-US" sz="2400" kern="0" dirty="0" smtClean="0">
                  <a:solidFill>
                    <a:srgbClr val="FFFFFF">
                      <a:lumMod val="50000"/>
                    </a:srgbClr>
                  </a:solidFill>
                  <a:latin typeface="Segoe UI Light"/>
                </a:rPr>
                <a:t>Service calls from the UX into the fabric service</a:t>
              </a:r>
            </a:p>
            <a:p>
              <a:pPr defTabSz="914363">
                <a:lnSpc>
                  <a:spcPct val="90000"/>
                </a:lnSpc>
                <a:spcBef>
                  <a:spcPts val="1200"/>
                </a:spcBef>
                <a:buSzPct val="90000"/>
                <a:defRPr/>
              </a:pPr>
              <a:r>
                <a:rPr lang="en-US" sz="2400" kern="0" dirty="0" smtClean="0">
                  <a:solidFill>
                    <a:srgbClr val="FFFFFF">
                      <a:lumMod val="50000"/>
                    </a:srgbClr>
                  </a:solidFill>
                  <a:latin typeface="Segoe UI Light"/>
                </a:rPr>
                <a:t>Service pushes/reads data between app and social platform</a:t>
              </a:r>
            </a:p>
            <a:p>
              <a:pPr defTabSz="914363">
                <a:lnSpc>
                  <a:spcPct val="90000"/>
                </a:lnSpc>
                <a:spcBef>
                  <a:spcPts val="1200"/>
                </a:spcBef>
                <a:buSzPct val="90000"/>
                <a:defRPr/>
              </a:pPr>
              <a:r>
                <a:rPr lang="en-US" sz="2400" kern="0" dirty="0" smtClean="0">
                  <a:solidFill>
                    <a:srgbClr val="FFFFFF">
                      <a:lumMod val="50000"/>
                    </a:srgbClr>
                  </a:solidFill>
                  <a:latin typeface="Segoe UI Light"/>
                </a:rPr>
                <a:t>Boundaries of “social as a tool/place” fades</a:t>
              </a:r>
              <a:endParaRPr lang="en-US" sz="2400" kern="0" dirty="0">
                <a:solidFill>
                  <a:srgbClr val="FFFFFF">
                    <a:lumMod val="50000"/>
                  </a:srgbClr>
                </a:solidFill>
                <a:latin typeface="Segoe UI Light"/>
              </a:endParaRPr>
            </a:p>
          </p:txBody>
        </p:sp>
        <p:sp>
          <p:nvSpPr>
            <p:cNvPr id="25" name="Rectangle 24"/>
            <p:cNvSpPr/>
            <p:nvPr/>
          </p:nvSpPr>
          <p:spPr bwMode="auto">
            <a:xfrm>
              <a:off x="2103437" y="1211263"/>
              <a:ext cx="4807485" cy="548640"/>
            </a:xfrm>
            <a:prstGeom prst="rect">
              <a:avLst/>
            </a:prstGeom>
            <a:solidFill>
              <a:srgbClr val="0072C6"/>
            </a:solidFill>
            <a:ln w="9525" cap="flat" cmpd="sng" algn="ctr">
              <a:noFill/>
              <a:prstDash val="solid"/>
              <a:headEnd type="none" w="med" len="med"/>
              <a:tailEnd type="none" w="med" len="med"/>
            </a:ln>
            <a:effectLst/>
          </p:spPr>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spcBef>
                  <a:spcPct val="0"/>
                </a:spcBef>
                <a:spcAft>
                  <a:spcPct val="0"/>
                </a:spcAft>
                <a:defRPr/>
              </a:pPr>
              <a:r>
                <a:rPr lang="en-US" sz="2800" dirty="0">
                  <a:gradFill>
                    <a:gsLst>
                      <a:gs pos="0">
                        <a:srgbClr val="FFFFFF"/>
                      </a:gs>
                      <a:gs pos="100000">
                        <a:srgbClr val="FFFFFF"/>
                      </a:gs>
                    </a:gsLst>
                    <a:lin ang="5400000" scaled="0"/>
                  </a:gradFill>
                  <a:latin typeface="Segoe UI Light"/>
                </a:rPr>
                <a:t>Observations</a:t>
              </a:r>
            </a:p>
          </p:txBody>
        </p:sp>
      </p:grpSp>
      <p:grpSp>
        <p:nvGrpSpPr>
          <p:cNvPr id="7" name="Group 6"/>
          <p:cNvGrpSpPr/>
          <p:nvPr/>
        </p:nvGrpSpPr>
        <p:grpSpPr>
          <a:xfrm>
            <a:off x="7142664" y="1211263"/>
            <a:ext cx="4817107" cy="4846320"/>
            <a:chOff x="7142664" y="1211263"/>
            <a:chExt cx="4817107" cy="4846320"/>
          </a:xfrm>
        </p:grpSpPr>
        <p:sp>
          <p:nvSpPr>
            <p:cNvPr id="8" name="Rectangle 7"/>
            <p:cNvSpPr/>
            <p:nvPr/>
          </p:nvSpPr>
          <p:spPr bwMode="auto">
            <a:xfrm>
              <a:off x="7142664" y="1223455"/>
              <a:ext cx="4807485" cy="4834128"/>
            </a:xfrm>
            <a:prstGeom prst="rect">
              <a:avLst/>
            </a:prstGeom>
            <a:solidFill>
              <a:schemeClr val="tx2">
                <a:lumMod val="25000"/>
                <a:lumOff val="75000"/>
                <a:alpha val="13000"/>
              </a:schemeClr>
            </a:solidFill>
            <a:ln w="10795" cap="flat" cmpd="sng" algn="ctr">
              <a:noFill/>
              <a:prstDash val="solid"/>
            </a:ln>
            <a:effectLst/>
          </p:spPr>
          <p:txBody>
            <a:bodyPr lIns="182880" tIns="640080" rIns="182880" bIns="91440" rtlCol="0" anchor="t"/>
            <a:lstStyle/>
            <a:p>
              <a:pPr defTabSz="914363">
                <a:lnSpc>
                  <a:spcPct val="90000"/>
                </a:lnSpc>
                <a:spcBef>
                  <a:spcPts val="1200"/>
                </a:spcBef>
                <a:buSzPct val="90000"/>
                <a:defRPr/>
              </a:pPr>
              <a:r>
                <a:rPr lang="en-US" sz="2350" kern="0" dirty="0" smtClean="0">
                  <a:solidFill>
                    <a:srgbClr val="FFFFFF">
                      <a:lumMod val="50000"/>
                    </a:srgbClr>
                  </a:solidFill>
                  <a:latin typeface="Segoe UI Light"/>
                </a:rPr>
                <a:t>Begin to focus on innovation in process reengineering</a:t>
              </a:r>
            </a:p>
            <a:p>
              <a:pPr defTabSz="914363">
                <a:lnSpc>
                  <a:spcPct val="90000"/>
                </a:lnSpc>
                <a:spcBef>
                  <a:spcPts val="1200"/>
                </a:spcBef>
                <a:buSzPct val="90000"/>
                <a:defRPr/>
              </a:pPr>
              <a:r>
                <a:rPr lang="en-US" sz="2350" kern="0" dirty="0" smtClean="0">
                  <a:solidFill>
                    <a:srgbClr val="FFFFFF">
                      <a:lumMod val="50000"/>
                    </a:srgbClr>
                  </a:solidFill>
                  <a:latin typeface="Segoe UI Light"/>
                </a:rPr>
                <a:t>Eliminate technologies and processes that represent “old way”</a:t>
              </a:r>
            </a:p>
            <a:p>
              <a:pPr defTabSz="914363">
                <a:lnSpc>
                  <a:spcPct val="90000"/>
                </a:lnSpc>
                <a:spcBef>
                  <a:spcPts val="1200"/>
                </a:spcBef>
                <a:buSzPct val="90000"/>
                <a:defRPr/>
              </a:pPr>
              <a:endParaRPr lang="en-US" sz="2350" kern="0" dirty="0" smtClean="0">
                <a:solidFill>
                  <a:srgbClr val="FFFFFF">
                    <a:lumMod val="50000"/>
                  </a:srgbClr>
                </a:solidFill>
                <a:latin typeface="Segoe UI Light"/>
              </a:endParaRPr>
            </a:p>
          </p:txBody>
        </p:sp>
        <p:sp>
          <p:nvSpPr>
            <p:cNvPr id="9" name="Rectangle 8"/>
            <p:cNvSpPr/>
            <p:nvPr/>
          </p:nvSpPr>
          <p:spPr bwMode="auto">
            <a:xfrm>
              <a:off x="7152286" y="1211263"/>
              <a:ext cx="4807485" cy="548640"/>
            </a:xfrm>
            <a:prstGeom prst="rect">
              <a:avLst/>
            </a:prstGeom>
            <a:solidFill>
              <a:srgbClr val="0072C6"/>
            </a:solidFill>
            <a:ln w="9525" cap="flat" cmpd="sng" algn="ctr">
              <a:noFill/>
              <a:prstDash val="solid"/>
              <a:headEnd type="none" w="med" len="med"/>
              <a:tailEnd type="none" w="med" len="med"/>
            </a:ln>
            <a:effectLst/>
          </p:spPr>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spcBef>
                  <a:spcPct val="0"/>
                </a:spcBef>
                <a:spcAft>
                  <a:spcPct val="0"/>
                </a:spcAft>
                <a:defRPr/>
              </a:pPr>
              <a:r>
                <a:rPr lang="en-US" sz="2800" dirty="0" smtClean="0">
                  <a:gradFill>
                    <a:gsLst>
                      <a:gs pos="0">
                        <a:srgbClr val="FFFFFF"/>
                      </a:gs>
                      <a:gs pos="100000">
                        <a:srgbClr val="FFFFFF"/>
                      </a:gs>
                    </a:gsLst>
                    <a:lin ang="5400000" scaled="0"/>
                  </a:gradFill>
                  <a:latin typeface="Segoe UI Light"/>
                </a:rPr>
                <a:t>Getting to Level 5</a:t>
              </a:r>
              <a:endParaRPr lang="en-US" sz="2800" dirty="0">
                <a:gradFill>
                  <a:gsLst>
                    <a:gs pos="0">
                      <a:srgbClr val="FFFFFF"/>
                    </a:gs>
                    <a:gs pos="100000">
                      <a:srgbClr val="FFFFFF"/>
                    </a:gs>
                  </a:gsLst>
                  <a:lin ang="5400000" scaled="0"/>
                </a:gradFill>
                <a:latin typeface="Segoe UI Light"/>
              </a:endParaRPr>
            </a:p>
          </p:txBody>
        </p:sp>
      </p:grpSp>
    </p:spTree>
    <p:extLst>
      <p:ext uri="{BB962C8B-B14F-4D97-AF65-F5344CB8AC3E}">
        <p14:creationId xmlns:p14="http://schemas.microsoft.com/office/powerpoint/2010/main" val="339391610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100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2"/>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flipH="1">
            <a:off x="-1" y="-1"/>
            <a:ext cx="12436475" cy="6995517"/>
          </a:xfrm>
          <a:prstGeom prst="rect">
            <a:avLst/>
          </a:prstGeom>
        </p:spPr>
      </p:pic>
      <p:sp>
        <p:nvSpPr>
          <p:cNvPr id="3" name="Title 12"/>
          <p:cNvSpPr txBox="1">
            <a:spLocks/>
          </p:cNvSpPr>
          <p:nvPr/>
        </p:nvSpPr>
        <p:spPr>
          <a:xfrm>
            <a:off x="-102" y="3419716"/>
            <a:ext cx="4465637" cy="1828800"/>
          </a:xfrm>
          <a:prstGeom prst="rect">
            <a:avLst/>
          </a:prstGeom>
          <a:solidFill>
            <a:schemeClr val="bg1">
              <a:alpha val="92000"/>
            </a:schemeClr>
          </a:solidFill>
          <a:ln>
            <a:noFill/>
          </a:ln>
        </p:spPr>
        <p:txBody>
          <a:bodyPr vert="horz" lIns="182880" tIns="137160" rIns="91440" bIns="45720" rtlCol="0" anchor="t" anchorCtr="0">
            <a:normAutofit/>
          </a:bodyPr>
          <a:lstStyle>
            <a:lvl1pPr eaLnBrk="1" hangingPunct="1">
              <a:defRPr sz="2400" baseline="0">
                <a:solidFill>
                  <a:schemeClr val="tx1">
                    <a:alpha val="87000"/>
                  </a:schemeClr>
                </a:solidFill>
                <a:latin typeface="+mn-lt"/>
                <a:cs typeface="Segoe UI Light"/>
              </a:defRPr>
            </a:lvl1pPr>
          </a:lstStyle>
          <a:p>
            <a:r>
              <a:rPr lang="en-US" dirty="0" smtClean="0">
                <a:solidFill>
                  <a:srgbClr val="505050">
                    <a:lumMod val="75000"/>
                    <a:lumOff val="25000"/>
                    <a:alpha val="87000"/>
                  </a:srgbClr>
                </a:solidFill>
                <a:latin typeface="Segoe UI Light"/>
              </a:rPr>
              <a:t>Define social computing and </a:t>
            </a:r>
            <a:r>
              <a:rPr lang="en-US" b="1" dirty="0" smtClean="0">
                <a:solidFill>
                  <a:srgbClr val="505050">
                    <a:lumMod val="75000"/>
                    <a:lumOff val="25000"/>
                    <a:alpha val="87000"/>
                  </a:srgbClr>
                </a:solidFill>
                <a:latin typeface="Segoe UI Light"/>
              </a:rPr>
              <a:t>match to value realization </a:t>
            </a:r>
            <a:r>
              <a:rPr lang="en-US" dirty="0" smtClean="0">
                <a:solidFill>
                  <a:srgbClr val="505050">
                    <a:lumMod val="75000"/>
                    <a:lumOff val="25000"/>
                    <a:alpha val="87000"/>
                  </a:srgbClr>
                </a:solidFill>
                <a:latin typeface="Segoe UI Light"/>
              </a:rPr>
              <a:t>through needs analysis</a:t>
            </a:r>
            <a:endParaRPr lang="en-US" dirty="0">
              <a:solidFill>
                <a:srgbClr val="505050">
                  <a:lumMod val="75000"/>
                  <a:lumOff val="25000"/>
                  <a:alpha val="87000"/>
                </a:srgbClr>
              </a:solidFill>
              <a:latin typeface="Segoe UI Light"/>
            </a:endParaRPr>
          </a:p>
        </p:txBody>
      </p:sp>
      <p:sp>
        <p:nvSpPr>
          <p:cNvPr id="4" name="Rectangle 3"/>
          <p:cNvSpPr/>
          <p:nvPr/>
        </p:nvSpPr>
        <p:spPr bwMode="auto">
          <a:xfrm>
            <a:off x="0" y="1363662"/>
            <a:ext cx="2865437" cy="2056054"/>
          </a:xfrm>
          <a:prstGeom prst="rect">
            <a:avLst/>
          </a:prstGeom>
          <a:solidFill>
            <a:schemeClr val="tx2">
              <a:lumMod val="75000"/>
              <a:lumOff val="25000"/>
              <a:alpha val="92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 rIns="91440" bIns="45720"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200" dirty="0" smtClean="0">
                <a:gradFill>
                  <a:gsLst>
                    <a:gs pos="0">
                      <a:srgbClr val="FFFFFF"/>
                    </a:gs>
                    <a:gs pos="100000">
                      <a:srgbClr val="FFFFFF"/>
                    </a:gs>
                  </a:gsLst>
                  <a:lin ang="5400000" scaled="0"/>
                </a:gradFill>
                <a:latin typeface="Segoe UI Light"/>
                <a:ea typeface="Segoe UI" pitchFamily="34" charset="0"/>
                <a:cs typeface="Segoe UI" pitchFamily="34" charset="0"/>
              </a:rPr>
              <a:t>Needs and trends</a:t>
            </a:r>
            <a:endParaRPr lang="en-US" sz="3200"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Tree>
    <p:extLst>
      <p:ext uri="{BB962C8B-B14F-4D97-AF65-F5344CB8AC3E}">
        <p14:creationId xmlns:p14="http://schemas.microsoft.com/office/powerpoint/2010/main" val="1615671889"/>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3020220" y="1475164"/>
            <a:ext cx="6402889" cy="46128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smtClean="0"/>
              <a:t>Moving to Level </a:t>
            </a:r>
            <a:r>
              <a:rPr lang="en-US" dirty="0"/>
              <a:t>5 - Pervasive</a:t>
            </a:r>
          </a:p>
        </p:txBody>
      </p:sp>
      <p:pic>
        <p:nvPicPr>
          <p:cNvPr id="5" name="Picture 3"/>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l="79575"/>
          <a:stretch/>
        </p:blipFill>
        <p:spPr bwMode="auto">
          <a:xfrm>
            <a:off x="8115300" y="1475164"/>
            <a:ext cx="1307809" cy="46128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Freeform 8"/>
          <p:cNvSpPr>
            <a:spLocks noEditPoints="1"/>
          </p:cNvSpPr>
          <p:nvPr/>
        </p:nvSpPr>
        <p:spPr bwMode="black">
          <a:xfrm>
            <a:off x="7080049" y="6106115"/>
            <a:ext cx="815499" cy="812210"/>
          </a:xfrm>
          <a:custGeom>
            <a:avLst/>
            <a:gdLst>
              <a:gd name="T0" fmla="*/ 68 w 150"/>
              <a:gd name="T1" fmla="*/ 61 h 149"/>
              <a:gd name="T2" fmla="*/ 46 w 150"/>
              <a:gd name="T3" fmla="*/ 84 h 149"/>
              <a:gd name="T4" fmla="*/ 46 w 150"/>
              <a:gd name="T5" fmla="*/ 65 h 149"/>
              <a:gd name="T6" fmla="*/ 75 w 150"/>
              <a:gd name="T7" fmla="*/ 34 h 149"/>
              <a:gd name="T8" fmla="*/ 104 w 150"/>
              <a:gd name="T9" fmla="*/ 65 h 149"/>
              <a:gd name="T10" fmla="*/ 104 w 150"/>
              <a:gd name="T11" fmla="*/ 84 h 149"/>
              <a:gd name="T12" fmla="*/ 82 w 150"/>
              <a:gd name="T13" fmla="*/ 61 h 149"/>
              <a:gd name="T14" fmla="*/ 82 w 150"/>
              <a:gd name="T15" fmla="*/ 113 h 149"/>
              <a:gd name="T16" fmla="*/ 68 w 150"/>
              <a:gd name="T17" fmla="*/ 113 h 149"/>
              <a:gd name="T18" fmla="*/ 68 w 150"/>
              <a:gd name="T19" fmla="*/ 61 h 149"/>
              <a:gd name="T20" fmla="*/ 10 w 150"/>
              <a:gd name="T21" fmla="*/ 75 h 149"/>
              <a:gd name="T22" fmla="*/ 75 w 150"/>
              <a:gd name="T23" fmla="*/ 9 h 149"/>
              <a:gd name="T24" fmla="*/ 140 w 150"/>
              <a:gd name="T25" fmla="*/ 75 h 149"/>
              <a:gd name="T26" fmla="*/ 75 w 150"/>
              <a:gd name="T27" fmla="*/ 140 h 149"/>
              <a:gd name="T28" fmla="*/ 10 w 150"/>
              <a:gd name="T29" fmla="*/ 75 h 149"/>
              <a:gd name="T30" fmla="*/ 0 w 150"/>
              <a:gd name="T31" fmla="*/ 75 h 149"/>
              <a:gd name="T32" fmla="*/ 75 w 150"/>
              <a:gd name="T33" fmla="*/ 149 h 149"/>
              <a:gd name="T34" fmla="*/ 150 w 150"/>
              <a:gd name="T35" fmla="*/ 75 h 149"/>
              <a:gd name="T36" fmla="*/ 75 w 150"/>
              <a:gd name="T37" fmla="*/ 0 h 149"/>
              <a:gd name="T38" fmla="*/ 0 w 150"/>
              <a:gd name="T39" fmla="*/ 75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0" h="149">
                <a:moveTo>
                  <a:pt x="68" y="61"/>
                </a:moveTo>
                <a:cubicBezTo>
                  <a:pt x="46" y="84"/>
                  <a:pt x="46" y="84"/>
                  <a:pt x="46" y="84"/>
                </a:cubicBezTo>
                <a:cubicBezTo>
                  <a:pt x="46" y="65"/>
                  <a:pt x="46" y="65"/>
                  <a:pt x="46" y="65"/>
                </a:cubicBezTo>
                <a:cubicBezTo>
                  <a:pt x="75" y="34"/>
                  <a:pt x="75" y="34"/>
                  <a:pt x="75" y="34"/>
                </a:cubicBezTo>
                <a:cubicBezTo>
                  <a:pt x="104" y="65"/>
                  <a:pt x="104" y="65"/>
                  <a:pt x="104" y="65"/>
                </a:cubicBezTo>
                <a:cubicBezTo>
                  <a:pt x="104" y="84"/>
                  <a:pt x="104" y="84"/>
                  <a:pt x="104" y="84"/>
                </a:cubicBezTo>
                <a:cubicBezTo>
                  <a:pt x="82" y="61"/>
                  <a:pt x="82" y="61"/>
                  <a:pt x="82" y="61"/>
                </a:cubicBezTo>
                <a:cubicBezTo>
                  <a:pt x="82" y="113"/>
                  <a:pt x="82" y="113"/>
                  <a:pt x="82" y="113"/>
                </a:cubicBezTo>
                <a:cubicBezTo>
                  <a:pt x="68" y="113"/>
                  <a:pt x="68" y="113"/>
                  <a:pt x="68" y="113"/>
                </a:cubicBezTo>
                <a:lnTo>
                  <a:pt x="68" y="61"/>
                </a:lnTo>
                <a:close/>
                <a:moveTo>
                  <a:pt x="10" y="75"/>
                </a:moveTo>
                <a:cubicBezTo>
                  <a:pt x="10" y="39"/>
                  <a:pt x="39" y="9"/>
                  <a:pt x="75" y="9"/>
                </a:cubicBezTo>
                <a:cubicBezTo>
                  <a:pt x="111" y="9"/>
                  <a:pt x="140" y="39"/>
                  <a:pt x="140" y="75"/>
                </a:cubicBezTo>
                <a:cubicBezTo>
                  <a:pt x="140" y="111"/>
                  <a:pt x="111" y="140"/>
                  <a:pt x="75" y="140"/>
                </a:cubicBezTo>
                <a:cubicBezTo>
                  <a:pt x="39" y="140"/>
                  <a:pt x="10" y="111"/>
                  <a:pt x="10" y="75"/>
                </a:cubicBezTo>
                <a:moveTo>
                  <a:pt x="0" y="75"/>
                </a:moveTo>
                <a:cubicBezTo>
                  <a:pt x="0" y="116"/>
                  <a:pt x="34" y="149"/>
                  <a:pt x="75" y="149"/>
                </a:cubicBezTo>
                <a:cubicBezTo>
                  <a:pt x="116" y="149"/>
                  <a:pt x="150" y="116"/>
                  <a:pt x="150" y="75"/>
                </a:cubicBezTo>
                <a:cubicBezTo>
                  <a:pt x="150" y="33"/>
                  <a:pt x="116" y="0"/>
                  <a:pt x="75" y="0"/>
                </a:cubicBezTo>
                <a:cubicBezTo>
                  <a:pt x="34" y="0"/>
                  <a:pt x="0" y="33"/>
                  <a:pt x="0" y="75"/>
                </a:cubicBezTo>
              </a:path>
            </a:pathLst>
          </a:custGeom>
          <a:solidFill>
            <a:schemeClr val="bg1">
              <a:lumMod val="50000"/>
            </a:schemeClr>
          </a:solidFill>
          <a:ln>
            <a:noFill/>
          </a:ln>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7" name="TextBox 6"/>
          <p:cNvSpPr txBox="1"/>
          <p:nvPr/>
        </p:nvSpPr>
        <p:spPr>
          <a:xfrm>
            <a:off x="0" y="6492240"/>
            <a:ext cx="3268980" cy="440890"/>
          </a:xfrm>
          <a:prstGeom prst="rect">
            <a:avLst/>
          </a:prstGeom>
          <a:noFill/>
        </p:spPr>
        <p:txBody>
          <a:bodyPr wrap="square" lIns="182880" tIns="146304" rIns="182880" bIns="146304" rtlCol="0">
            <a:spAutoFit/>
          </a:bodyPr>
          <a:lstStyle/>
          <a:p>
            <a:pPr>
              <a:lnSpc>
                <a:spcPct val="90000"/>
              </a:lnSpc>
              <a:spcAft>
                <a:spcPts val="600"/>
              </a:spcAft>
            </a:pPr>
            <a:r>
              <a:rPr lang="en-US" sz="1050" dirty="0" smtClean="0">
                <a:gradFill>
                  <a:gsLst>
                    <a:gs pos="2917">
                      <a:srgbClr val="505050"/>
                    </a:gs>
                    <a:gs pos="30000">
                      <a:srgbClr val="505050"/>
                    </a:gs>
                  </a:gsLst>
                  <a:lin ang="5400000" scaled="0"/>
                </a:gradFill>
                <a:latin typeface="Segoe UI Light"/>
              </a:rPr>
              <a:t>*Gartner - Published</a:t>
            </a:r>
            <a:r>
              <a:rPr lang="en-US" sz="1050" dirty="0">
                <a:gradFill>
                  <a:gsLst>
                    <a:gs pos="2917">
                      <a:srgbClr val="505050"/>
                    </a:gs>
                    <a:gs pos="30000">
                      <a:srgbClr val="505050"/>
                    </a:gs>
                  </a:gsLst>
                  <a:lin ang="5400000" scaled="0"/>
                </a:gradFill>
                <a:latin typeface="Segoe UI Light"/>
              </a:rPr>
              <a:t>: 14 June </a:t>
            </a:r>
            <a:r>
              <a:rPr lang="en-US" sz="1050" dirty="0" smtClean="0">
                <a:gradFill>
                  <a:gsLst>
                    <a:gs pos="2917">
                      <a:srgbClr val="505050"/>
                    </a:gs>
                    <a:gs pos="30000">
                      <a:srgbClr val="505050"/>
                    </a:gs>
                  </a:gsLst>
                  <a:lin ang="5400000" scaled="0"/>
                </a:gradFill>
                <a:latin typeface="Segoe UI Light"/>
              </a:rPr>
              <a:t>2011 By: Jeffrey Mann</a:t>
            </a:r>
          </a:p>
        </p:txBody>
      </p:sp>
    </p:spTree>
    <p:extLst>
      <p:ext uri="{BB962C8B-B14F-4D97-AF65-F5344CB8AC3E}">
        <p14:creationId xmlns:p14="http://schemas.microsoft.com/office/powerpoint/2010/main" val="83788852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accel="50000" decel="50000" fill="hold" grpId="0" nodeType="afterEffect">
                                  <p:stCondLst>
                                    <p:cond delay="1000"/>
                                  </p:stCondLst>
                                  <p:childTnLst>
                                    <p:animMotion origin="layout" path="M 1.0314E-6 -3.17749E-6 L 0.10403 -3.17749E-6 " pathEditMode="relative" rAng="0" ptsTypes="AA">
                                      <p:cBhvr>
                                        <p:cTn id="6" dur="500" fill="hold"/>
                                        <p:tgtEl>
                                          <p:spTgt spid="8"/>
                                        </p:tgtEl>
                                        <p:attrNameLst>
                                          <p:attrName>ppt_x</p:attrName>
                                          <p:attrName>ppt_y</p:attrName>
                                        </p:attrNameLst>
                                      </p:cBhvr>
                                      <p:rCtr x="5195" y="0"/>
                                    </p:animMotion>
                                  </p:childTnLst>
                                </p:cTn>
                              </p:par>
                            </p:childTnLst>
                          </p:cTn>
                        </p:par>
                        <p:par>
                          <p:cTn id="7" fill="hold">
                            <p:stCondLst>
                              <p:cond delay="1500"/>
                            </p:stCondLst>
                            <p:childTnLst>
                              <p:par>
                                <p:cTn id="8" presetID="9" presetClass="emph" presetSubtype="0" nodeType="afterEffect">
                                  <p:stCondLst>
                                    <p:cond delay="0"/>
                                  </p:stCondLst>
                                  <p:childTnLst>
                                    <p:set>
                                      <p:cBhvr rctx="PPT">
                                        <p:cTn id="9" dur="indefinite"/>
                                        <p:tgtEl>
                                          <p:spTgt spid="9"/>
                                        </p:tgtEl>
                                        <p:attrNameLst>
                                          <p:attrName>style.opacity</p:attrName>
                                        </p:attrNameLst>
                                      </p:cBhvr>
                                      <p:to>
                                        <p:strVal val="0.25"/>
                                      </p:to>
                                    </p:set>
                                    <p:animEffect filter="image" prLst="opacity: 0.25">
                                      <p:cBhvr rctx="IE">
                                        <p:cTn id="10" dur="indefinite"/>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32"/>
          <p:cNvSpPr txBox="1">
            <a:spLocks/>
          </p:cNvSpPr>
          <p:nvPr/>
        </p:nvSpPr>
        <p:spPr>
          <a:xfrm>
            <a:off x="0" y="1211262"/>
            <a:ext cx="1828800" cy="1828800"/>
          </a:xfrm>
          <a:prstGeom prst="rect">
            <a:avLst/>
          </a:prstGeom>
          <a:solidFill>
            <a:schemeClr val="tx2">
              <a:lumMod val="75000"/>
              <a:lumOff val="25000"/>
            </a:schemeClr>
          </a:solidFill>
        </p:spPr>
        <p:txBody>
          <a:bodyPr vert="horz" wrap="square" lIns="182880" tIns="137160" rIns="91440" bIns="45720" rtlCol="0" anchor="t">
            <a:norm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2800">
                <a:solidFill>
                  <a:srgbClr val="FFFFFF"/>
                </a:solidFill>
                <a:cs typeface="Segoe UI Light" panose="020B0502040204020203" pitchFamily="34" charset="0"/>
              </a:rPr>
              <a:t>Level 5 </a:t>
            </a:r>
            <a:r>
              <a:rPr sz="2800" spc="-140">
                <a:solidFill>
                  <a:srgbClr val="FFFFFF"/>
                </a:solidFill>
                <a:cs typeface="Segoe UI Light" panose="020B0502040204020203" pitchFamily="34" charset="0"/>
              </a:rPr>
              <a:t>“Pervasive”</a:t>
            </a:r>
          </a:p>
        </p:txBody>
      </p:sp>
      <p:grpSp>
        <p:nvGrpSpPr>
          <p:cNvPr id="2" name="Group 1"/>
          <p:cNvGrpSpPr/>
          <p:nvPr/>
        </p:nvGrpSpPr>
        <p:grpSpPr>
          <a:xfrm>
            <a:off x="2103437" y="1211263"/>
            <a:ext cx="4807485" cy="5029880"/>
            <a:chOff x="2103437" y="1211263"/>
            <a:chExt cx="4807485" cy="5029880"/>
          </a:xfrm>
        </p:grpSpPr>
        <p:sp>
          <p:nvSpPr>
            <p:cNvPr id="24" name="Rectangle 23"/>
            <p:cNvSpPr/>
            <p:nvPr/>
          </p:nvSpPr>
          <p:spPr bwMode="auto">
            <a:xfrm>
              <a:off x="2103437" y="1223455"/>
              <a:ext cx="4807485" cy="5017688"/>
            </a:xfrm>
            <a:prstGeom prst="rect">
              <a:avLst/>
            </a:prstGeom>
            <a:solidFill>
              <a:schemeClr val="tx2">
                <a:lumMod val="25000"/>
                <a:lumOff val="75000"/>
                <a:alpha val="13000"/>
              </a:schemeClr>
            </a:solidFill>
            <a:ln w="10795" cap="flat" cmpd="sng" algn="ctr">
              <a:noFill/>
              <a:prstDash val="solid"/>
            </a:ln>
            <a:effectLst/>
          </p:spPr>
          <p:txBody>
            <a:bodyPr lIns="182880" tIns="640080" rIns="182880" bIns="91440" rtlCol="0" anchor="t"/>
            <a:lstStyle/>
            <a:p>
              <a:pPr defTabSz="914363">
                <a:spcBef>
                  <a:spcPts val="1200"/>
                </a:spcBef>
                <a:buSzPct val="90000"/>
                <a:defRPr/>
              </a:pPr>
              <a:r>
                <a:rPr lang="en-US" sz="2400" kern="0" dirty="0" smtClean="0">
                  <a:solidFill>
                    <a:srgbClr val="FFFFFF">
                      <a:lumMod val="50000"/>
                    </a:srgbClr>
                  </a:solidFill>
                  <a:latin typeface="Segoe UI Light"/>
                </a:rPr>
                <a:t>Managing social fabric and consumption</a:t>
              </a:r>
            </a:p>
            <a:p>
              <a:pPr defTabSz="914363">
                <a:spcBef>
                  <a:spcPts val="1200"/>
                </a:spcBef>
                <a:buSzPct val="90000"/>
                <a:defRPr/>
              </a:pPr>
              <a:r>
                <a:rPr lang="en-US" sz="2400" kern="0" dirty="0" smtClean="0">
                  <a:solidFill>
                    <a:srgbClr val="FFFFFF">
                      <a:lumMod val="50000"/>
                    </a:srgbClr>
                  </a:solidFill>
                  <a:latin typeface="Segoe UI Light"/>
                </a:rPr>
                <a:t>Avoid “hotspots”, plan for scale</a:t>
              </a:r>
            </a:p>
            <a:p>
              <a:pPr defTabSz="914363">
                <a:spcBef>
                  <a:spcPts val="1200"/>
                </a:spcBef>
                <a:buSzPct val="90000"/>
                <a:defRPr/>
              </a:pPr>
              <a:r>
                <a:rPr lang="en-US" sz="2400" kern="0" dirty="0" smtClean="0">
                  <a:solidFill>
                    <a:srgbClr val="FFFFFF">
                      <a:lumMod val="50000"/>
                    </a:srgbClr>
                  </a:solidFill>
                  <a:latin typeface="Segoe UI Light"/>
                </a:rPr>
                <a:t>Grow the fabric, governance ahead of demand</a:t>
              </a:r>
            </a:p>
            <a:p>
              <a:pPr defTabSz="914363">
                <a:spcBef>
                  <a:spcPts val="1200"/>
                </a:spcBef>
                <a:buSzPct val="90000"/>
                <a:defRPr/>
              </a:pPr>
              <a:r>
                <a:rPr lang="en-US" sz="2400" kern="0" dirty="0" smtClean="0">
                  <a:solidFill>
                    <a:srgbClr val="FFFFFF">
                      <a:lumMod val="50000"/>
                    </a:srgbClr>
                  </a:solidFill>
                  <a:latin typeface="Segoe UI Light"/>
                </a:rPr>
                <a:t>Anticipate ubiquitous social fabric demand</a:t>
              </a:r>
            </a:p>
            <a:p>
              <a:pPr defTabSz="914363">
                <a:spcBef>
                  <a:spcPts val="1200"/>
                </a:spcBef>
                <a:buSzPct val="90000"/>
                <a:defRPr/>
              </a:pPr>
              <a:r>
                <a:rPr lang="en-US" sz="2400" kern="0" dirty="0" smtClean="0">
                  <a:solidFill>
                    <a:srgbClr val="FFFFFF">
                      <a:lumMod val="50000"/>
                    </a:srgbClr>
                  </a:solidFill>
                  <a:latin typeface="Segoe UI Light"/>
                </a:rPr>
                <a:t>Inside and outside data centers, across cloud boundaries and devices</a:t>
              </a:r>
            </a:p>
          </p:txBody>
        </p:sp>
        <p:sp>
          <p:nvSpPr>
            <p:cNvPr id="25" name="Rectangle 24"/>
            <p:cNvSpPr/>
            <p:nvPr/>
          </p:nvSpPr>
          <p:spPr bwMode="auto">
            <a:xfrm>
              <a:off x="2103437" y="1211263"/>
              <a:ext cx="4807485" cy="548640"/>
            </a:xfrm>
            <a:prstGeom prst="rect">
              <a:avLst/>
            </a:prstGeom>
            <a:solidFill>
              <a:srgbClr val="0072C6"/>
            </a:solidFill>
            <a:ln w="9525" cap="flat" cmpd="sng" algn="ctr">
              <a:noFill/>
              <a:prstDash val="solid"/>
              <a:headEnd type="none" w="med" len="med"/>
              <a:tailEnd type="none" w="med" len="med"/>
            </a:ln>
            <a:effectLst/>
          </p:spPr>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spcBef>
                  <a:spcPct val="0"/>
                </a:spcBef>
                <a:spcAft>
                  <a:spcPct val="0"/>
                </a:spcAft>
                <a:defRPr/>
              </a:pPr>
              <a:r>
                <a:rPr lang="en-US" sz="2800" dirty="0" smtClean="0">
                  <a:gradFill>
                    <a:gsLst>
                      <a:gs pos="0">
                        <a:srgbClr val="FFFFFF"/>
                      </a:gs>
                      <a:gs pos="100000">
                        <a:srgbClr val="FFFFFF"/>
                      </a:gs>
                    </a:gsLst>
                    <a:lin ang="5400000" scaled="0"/>
                  </a:gradFill>
                  <a:latin typeface="Segoe UI Light"/>
                </a:rPr>
                <a:t>Challenges</a:t>
              </a:r>
              <a:endParaRPr lang="en-US" sz="2800" dirty="0">
                <a:gradFill>
                  <a:gsLst>
                    <a:gs pos="0">
                      <a:srgbClr val="FFFFFF"/>
                    </a:gs>
                    <a:gs pos="100000">
                      <a:srgbClr val="FFFFFF"/>
                    </a:gs>
                  </a:gsLst>
                  <a:lin ang="5400000" scaled="0"/>
                </a:gradFill>
                <a:latin typeface="Segoe UI Light"/>
              </a:endParaRPr>
            </a:p>
          </p:txBody>
        </p:sp>
      </p:grpSp>
      <p:grpSp>
        <p:nvGrpSpPr>
          <p:cNvPr id="3" name="Group 2"/>
          <p:cNvGrpSpPr/>
          <p:nvPr/>
        </p:nvGrpSpPr>
        <p:grpSpPr>
          <a:xfrm>
            <a:off x="7152286" y="1211263"/>
            <a:ext cx="4807485" cy="5029880"/>
            <a:chOff x="7152286" y="1211263"/>
            <a:chExt cx="4807485" cy="5029880"/>
          </a:xfrm>
        </p:grpSpPr>
        <p:sp>
          <p:nvSpPr>
            <p:cNvPr id="19" name="Rectangle 18"/>
            <p:cNvSpPr/>
            <p:nvPr/>
          </p:nvSpPr>
          <p:spPr bwMode="auto">
            <a:xfrm>
              <a:off x="7152286" y="1223455"/>
              <a:ext cx="4807485" cy="5017688"/>
            </a:xfrm>
            <a:prstGeom prst="rect">
              <a:avLst/>
            </a:prstGeom>
            <a:solidFill>
              <a:schemeClr val="tx2">
                <a:lumMod val="25000"/>
                <a:lumOff val="75000"/>
                <a:alpha val="13000"/>
              </a:schemeClr>
            </a:solidFill>
            <a:ln w="10795" cap="flat" cmpd="sng" algn="ctr">
              <a:noFill/>
              <a:prstDash val="solid"/>
            </a:ln>
            <a:effectLst/>
          </p:spPr>
          <p:txBody>
            <a:bodyPr lIns="182880" tIns="640080" rIns="182880" bIns="91440" rtlCol="0" anchor="t"/>
            <a:lstStyle/>
            <a:p>
              <a:pPr defTabSz="914363">
                <a:lnSpc>
                  <a:spcPct val="90000"/>
                </a:lnSpc>
                <a:spcBef>
                  <a:spcPts val="1200"/>
                </a:spcBef>
                <a:buSzPct val="90000"/>
                <a:defRPr/>
              </a:pPr>
              <a:r>
                <a:rPr lang="en-US" sz="2400" kern="0" dirty="0" smtClean="0">
                  <a:solidFill>
                    <a:srgbClr val="FFFFFF">
                      <a:lumMod val="50000"/>
                    </a:srgbClr>
                  </a:solidFill>
                  <a:latin typeface="Segoe UI Light"/>
                </a:rPr>
                <a:t>Combine edge and cloud solutions for ubiquitous access</a:t>
              </a:r>
            </a:p>
            <a:p>
              <a:pPr defTabSz="914363">
                <a:lnSpc>
                  <a:spcPct val="90000"/>
                </a:lnSpc>
                <a:spcBef>
                  <a:spcPts val="1200"/>
                </a:spcBef>
                <a:buSzPct val="90000"/>
                <a:defRPr/>
              </a:pPr>
              <a:r>
                <a:rPr lang="en-US" sz="2400" kern="0" dirty="0" smtClean="0">
                  <a:solidFill>
                    <a:srgbClr val="FFFFFF">
                      <a:lumMod val="50000"/>
                    </a:srgbClr>
                  </a:solidFill>
                  <a:latin typeface="Segoe UI Light"/>
                </a:rPr>
                <a:t>Evolve governance and customization policies</a:t>
              </a:r>
            </a:p>
            <a:p>
              <a:pPr defTabSz="914363">
                <a:lnSpc>
                  <a:spcPct val="90000"/>
                </a:lnSpc>
                <a:spcBef>
                  <a:spcPts val="1200"/>
                </a:spcBef>
                <a:buSzPct val="90000"/>
                <a:defRPr/>
              </a:pPr>
              <a:r>
                <a:rPr lang="en-US" sz="2400" kern="0" dirty="0" smtClean="0">
                  <a:solidFill>
                    <a:srgbClr val="FFFFFF">
                      <a:lumMod val="50000"/>
                    </a:srgbClr>
                  </a:solidFill>
                  <a:latin typeface="Segoe UI Light"/>
                </a:rPr>
                <a:t>Merge point solutions into single UX</a:t>
              </a:r>
              <a:endParaRPr lang="en-US" sz="2400" kern="0" dirty="0">
                <a:solidFill>
                  <a:srgbClr val="FFFFFF">
                    <a:lumMod val="50000"/>
                  </a:srgbClr>
                </a:solidFill>
                <a:latin typeface="Segoe UI Light"/>
              </a:endParaRPr>
            </a:p>
            <a:p>
              <a:pPr defTabSz="914363">
                <a:lnSpc>
                  <a:spcPct val="90000"/>
                </a:lnSpc>
                <a:spcBef>
                  <a:spcPts val="1200"/>
                </a:spcBef>
                <a:buSzPct val="90000"/>
                <a:defRPr/>
              </a:pPr>
              <a:endParaRPr lang="en-US" sz="2400" kern="0" dirty="0">
                <a:solidFill>
                  <a:srgbClr val="FFFFFF">
                    <a:lumMod val="50000"/>
                  </a:srgbClr>
                </a:solidFill>
                <a:latin typeface="Segoe UI Light"/>
              </a:endParaRPr>
            </a:p>
          </p:txBody>
        </p:sp>
        <p:sp>
          <p:nvSpPr>
            <p:cNvPr id="20" name="Rectangle 19"/>
            <p:cNvSpPr/>
            <p:nvPr/>
          </p:nvSpPr>
          <p:spPr bwMode="auto">
            <a:xfrm>
              <a:off x="7152286" y="1211263"/>
              <a:ext cx="4807485" cy="548640"/>
            </a:xfrm>
            <a:prstGeom prst="rect">
              <a:avLst/>
            </a:prstGeom>
            <a:solidFill>
              <a:srgbClr val="0072C6"/>
            </a:solidFill>
            <a:ln w="9525" cap="flat" cmpd="sng" algn="ctr">
              <a:noFill/>
              <a:prstDash val="solid"/>
              <a:headEnd type="none" w="med" len="med"/>
              <a:tailEnd type="none" w="med" len="med"/>
            </a:ln>
            <a:effectLst/>
          </p:spPr>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spcBef>
                  <a:spcPct val="0"/>
                </a:spcBef>
                <a:spcAft>
                  <a:spcPct val="0"/>
                </a:spcAft>
                <a:defRPr/>
              </a:pPr>
              <a:r>
                <a:rPr lang="en-US" sz="2800" dirty="0" smtClean="0">
                  <a:gradFill>
                    <a:gsLst>
                      <a:gs pos="0">
                        <a:srgbClr val="FFFFFF"/>
                      </a:gs>
                      <a:gs pos="100000">
                        <a:srgbClr val="FFFFFF"/>
                      </a:gs>
                    </a:gsLst>
                    <a:lin ang="5400000" scaled="0"/>
                  </a:gradFill>
                  <a:latin typeface="Segoe UI Light"/>
                </a:rPr>
                <a:t>Recommendations</a:t>
              </a:r>
              <a:endParaRPr lang="en-US" sz="2800" dirty="0">
                <a:gradFill>
                  <a:gsLst>
                    <a:gs pos="0">
                      <a:srgbClr val="FFFFFF"/>
                    </a:gs>
                    <a:gs pos="100000">
                      <a:srgbClr val="FFFFFF"/>
                    </a:gs>
                  </a:gsLst>
                  <a:lin ang="5400000" scaled="0"/>
                </a:gradFill>
                <a:latin typeface="Segoe UI Light"/>
              </a:endParaRPr>
            </a:p>
          </p:txBody>
        </p:sp>
      </p:grpSp>
    </p:spTree>
    <p:extLst>
      <p:ext uri="{BB962C8B-B14F-4D97-AF65-F5344CB8AC3E}">
        <p14:creationId xmlns:p14="http://schemas.microsoft.com/office/powerpoint/2010/main" val="356312456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100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 Level 5 </a:t>
            </a:r>
            <a:r>
              <a:rPr lang="en-US" dirty="0"/>
              <a:t/>
            </a:r>
            <a:br>
              <a:rPr lang="en-US" dirty="0"/>
            </a:br>
            <a:r>
              <a:rPr lang="en-US" sz="4800" dirty="0" smtClean="0"/>
              <a:t>Social Collaboration with Gamification</a:t>
            </a:r>
            <a:endParaRPr lang="en-US" sz="4400" dirty="0"/>
          </a:p>
        </p:txBody>
      </p:sp>
    </p:spTree>
    <p:extLst>
      <p:ext uri="{BB962C8B-B14F-4D97-AF65-F5344CB8AC3E}">
        <p14:creationId xmlns:p14="http://schemas.microsoft.com/office/powerpoint/2010/main" val="2336282812"/>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Social Collaboration Challenge Idea </a:t>
            </a:r>
          </a:p>
        </p:txBody>
      </p:sp>
      <p:sp>
        <p:nvSpPr>
          <p:cNvPr id="36" name="Title 32"/>
          <p:cNvSpPr txBox="1">
            <a:spLocks/>
          </p:cNvSpPr>
          <p:nvPr/>
        </p:nvSpPr>
        <p:spPr>
          <a:xfrm>
            <a:off x="522288" y="1371600"/>
            <a:ext cx="2671770" cy="2582863"/>
          </a:xfrm>
          <a:prstGeom prst="rect">
            <a:avLst/>
          </a:prstGeom>
          <a:solidFill>
            <a:srgbClr val="00AEEF">
              <a:lumMod val="50000"/>
            </a:srgbClr>
          </a:solidFill>
        </p:spPr>
        <p:txBody>
          <a:bodyPr vert="horz" wrap="square" lIns="182880" tIns="137160" rIns="91440" bIns="4572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3200" b="1">
                <a:gradFill>
                  <a:gsLst>
                    <a:gs pos="1250">
                      <a:srgbClr val="FFFFFF"/>
                    </a:gs>
                    <a:gs pos="100000">
                      <a:srgbClr val="FFFFFF"/>
                    </a:gs>
                  </a:gsLst>
                  <a:lin ang="5400000" scaled="0"/>
                </a:gradFill>
                <a:cs typeface="Segoe UI Light" panose="020B0502040204020203" pitchFamily="34" charset="0"/>
              </a:rPr>
              <a:t>Objectives &amp; Goals</a:t>
            </a:r>
            <a:endParaRPr sz="4000" b="1">
              <a:gradFill>
                <a:gsLst>
                  <a:gs pos="1250">
                    <a:srgbClr val="FFFFFF"/>
                  </a:gs>
                  <a:gs pos="100000">
                    <a:srgbClr val="FFFFFF"/>
                  </a:gs>
                </a:gsLst>
                <a:lin ang="5400000" scaled="0"/>
              </a:gradFill>
              <a:cs typeface="Segoe UI Light" panose="020B0502040204020203" pitchFamily="34" charset="0"/>
            </a:endParaRPr>
          </a:p>
        </p:txBody>
      </p:sp>
      <p:sp>
        <p:nvSpPr>
          <p:cNvPr id="37" name="Title 32"/>
          <p:cNvSpPr txBox="1">
            <a:spLocks/>
          </p:cNvSpPr>
          <p:nvPr/>
        </p:nvSpPr>
        <p:spPr>
          <a:xfrm>
            <a:off x="3404391" y="1371600"/>
            <a:ext cx="2671770" cy="2582863"/>
          </a:xfrm>
          <a:prstGeom prst="rect">
            <a:avLst/>
          </a:prstGeom>
          <a:solidFill>
            <a:srgbClr val="00AEEF">
              <a:lumMod val="75000"/>
            </a:srgbClr>
          </a:solidFill>
        </p:spPr>
        <p:txBody>
          <a:bodyPr vert="horz" wrap="square" lIns="182880" tIns="137160" rIns="91440" bIns="4572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2800">
                <a:gradFill>
                  <a:gsLst>
                    <a:gs pos="1250">
                      <a:srgbClr val="FFFFFF"/>
                    </a:gs>
                    <a:gs pos="100000">
                      <a:srgbClr val="FFFFFF"/>
                    </a:gs>
                  </a:gsLst>
                  <a:lin ang="5400000" scaled="0"/>
                </a:gradFill>
                <a:cs typeface="Segoe UI Light" panose="020B0502040204020203" pitchFamily="34" charset="0"/>
              </a:rPr>
              <a:t>Leverage large group of contributors to collaboratively  build content rapidly </a:t>
            </a:r>
          </a:p>
        </p:txBody>
      </p:sp>
      <p:sp>
        <p:nvSpPr>
          <p:cNvPr id="38" name="Title 32"/>
          <p:cNvSpPr txBox="1">
            <a:spLocks/>
          </p:cNvSpPr>
          <p:nvPr/>
        </p:nvSpPr>
        <p:spPr>
          <a:xfrm>
            <a:off x="6314536" y="1371600"/>
            <a:ext cx="5496464" cy="2582863"/>
          </a:xfrm>
          <a:prstGeom prst="rect">
            <a:avLst/>
          </a:prstGeom>
          <a:solidFill>
            <a:srgbClr val="008272">
              <a:lumMod val="50000"/>
            </a:srgbClr>
          </a:solidFill>
        </p:spPr>
        <p:txBody>
          <a:bodyPr vert="horz" wrap="square" lIns="91440" tIns="137160" rIns="91440" bIns="4572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nSpc>
                <a:spcPct val="100000"/>
              </a:lnSpc>
              <a:spcAft>
                <a:spcPts val="1200"/>
              </a:spcAft>
            </a:pPr>
            <a:r>
              <a:rPr sz="2200" b="1">
                <a:gradFill>
                  <a:gsLst>
                    <a:gs pos="1250">
                      <a:srgbClr val="FFFFFF"/>
                    </a:gs>
                    <a:gs pos="100000">
                      <a:srgbClr val="FFFFFF"/>
                    </a:gs>
                  </a:gsLst>
                  <a:lin ang="5400000" scaled="0"/>
                </a:gradFill>
                <a:cs typeface="Segoe UI Light" panose="020B0502040204020203" pitchFamily="34" charset="0"/>
              </a:rPr>
              <a:t>How can we blend real-time IP development with social collaboration and gamification</a:t>
            </a:r>
          </a:p>
          <a:p>
            <a:pPr>
              <a:lnSpc>
                <a:spcPct val="100000"/>
              </a:lnSpc>
              <a:spcAft>
                <a:spcPts val="1200"/>
              </a:spcAft>
            </a:pPr>
            <a:r>
              <a:rPr sz="2200" b="1">
                <a:gradFill>
                  <a:gsLst>
                    <a:gs pos="1250">
                      <a:srgbClr val="FFFFFF"/>
                    </a:gs>
                    <a:gs pos="100000">
                      <a:srgbClr val="FFFFFF"/>
                    </a:gs>
                  </a:gsLst>
                  <a:lin ang="5400000" scaled="0"/>
                </a:gradFill>
                <a:cs typeface="Segoe UI Light" panose="020B0502040204020203" pitchFamily="34" charset="0"/>
              </a:rPr>
              <a:t>Opt-in from SME communities</a:t>
            </a:r>
          </a:p>
          <a:p>
            <a:pPr>
              <a:lnSpc>
                <a:spcPct val="100000"/>
              </a:lnSpc>
              <a:spcAft>
                <a:spcPts val="1200"/>
              </a:spcAft>
            </a:pPr>
            <a:r>
              <a:rPr sz="2200" b="1">
                <a:gradFill>
                  <a:gsLst>
                    <a:gs pos="1250">
                      <a:srgbClr val="FFFFFF"/>
                    </a:gs>
                    <a:gs pos="100000">
                      <a:srgbClr val="FFFFFF"/>
                    </a:gs>
                  </a:gsLst>
                  <a:lin ang="5400000" scaled="0"/>
                </a:gradFill>
                <a:cs typeface="Segoe UI Light" panose="020B0502040204020203" pitchFamily="34" charset="0"/>
              </a:rPr>
              <a:t>Moving from Communication to real-time Collaboration</a:t>
            </a:r>
          </a:p>
          <a:p>
            <a:pPr>
              <a:lnSpc>
                <a:spcPct val="100000"/>
              </a:lnSpc>
              <a:spcAft>
                <a:spcPts val="1200"/>
              </a:spcAft>
            </a:pPr>
            <a:endParaRPr sz="2200" b="1">
              <a:gradFill>
                <a:gsLst>
                  <a:gs pos="1250">
                    <a:srgbClr val="FFFFFF"/>
                  </a:gs>
                  <a:gs pos="100000">
                    <a:srgbClr val="FFFFFF"/>
                  </a:gs>
                </a:gsLst>
                <a:lin ang="5400000" scaled="0"/>
              </a:gradFill>
              <a:cs typeface="Segoe UI Light" panose="020B0502040204020203" pitchFamily="34" charset="0"/>
            </a:endParaRPr>
          </a:p>
        </p:txBody>
      </p:sp>
      <p:sp>
        <p:nvSpPr>
          <p:cNvPr id="39" name="Freeform 9"/>
          <p:cNvSpPr>
            <a:spLocks noEditPoints="1"/>
          </p:cNvSpPr>
          <p:nvPr/>
        </p:nvSpPr>
        <p:spPr bwMode="black">
          <a:xfrm>
            <a:off x="5469740" y="3371850"/>
            <a:ext cx="474323" cy="476250"/>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a:endParaRPr lang="en-US" kern="0" smtClean="0">
              <a:solidFill>
                <a:srgbClr val="FFFFFF"/>
              </a:solidFill>
            </a:endParaRPr>
          </a:p>
        </p:txBody>
      </p:sp>
      <p:sp>
        <p:nvSpPr>
          <p:cNvPr id="40" name="Title 32"/>
          <p:cNvSpPr txBox="1">
            <a:spLocks/>
          </p:cNvSpPr>
          <p:nvPr/>
        </p:nvSpPr>
        <p:spPr>
          <a:xfrm>
            <a:off x="522288" y="4114800"/>
            <a:ext cx="2671770" cy="2582863"/>
          </a:xfrm>
          <a:prstGeom prst="rect">
            <a:avLst/>
          </a:prstGeom>
          <a:solidFill>
            <a:srgbClr val="00AEEF">
              <a:lumMod val="50000"/>
            </a:srgbClr>
          </a:solidFill>
        </p:spPr>
        <p:txBody>
          <a:bodyPr vert="horz" wrap="square" lIns="182880" tIns="137160" rIns="91440" bIns="4572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3200" b="1">
                <a:gradFill>
                  <a:gsLst>
                    <a:gs pos="1250">
                      <a:srgbClr val="FFFFFF"/>
                    </a:gs>
                    <a:gs pos="100000">
                      <a:srgbClr val="FFFFFF"/>
                    </a:gs>
                  </a:gsLst>
                  <a:lin ang="5400000" scaled="0"/>
                </a:gradFill>
                <a:cs typeface="Segoe UI Light" panose="020B0502040204020203" pitchFamily="34" charset="0"/>
              </a:rPr>
              <a:t>Group sourcing approach</a:t>
            </a:r>
            <a:endParaRPr sz="4000" b="1">
              <a:gradFill>
                <a:gsLst>
                  <a:gs pos="1250">
                    <a:srgbClr val="FFFFFF"/>
                  </a:gs>
                  <a:gs pos="100000">
                    <a:srgbClr val="FFFFFF"/>
                  </a:gs>
                </a:gsLst>
                <a:lin ang="5400000" scaled="0"/>
              </a:gradFill>
              <a:cs typeface="Segoe UI Light" panose="020B0502040204020203" pitchFamily="34" charset="0"/>
            </a:endParaRPr>
          </a:p>
        </p:txBody>
      </p:sp>
      <p:sp>
        <p:nvSpPr>
          <p:cNvPr id="41" name="Title 32"/>
          <p:cNvSpPr txBox="1">
            <a:spLocks/>
          </p:cNvSpPr>
          <p:nvPr/>
        </p:nvSpPr>
        <p:spPr>
          <a:xfrm>
            <a:off x="3404391" y="4114800"/>
            <a:ext cx="2671770" cy="2582863"/>
          </a:xfrm>
          <a:prstGeom prst="rect">
            <a:avLst/>
          </a:prstGeom>
          <a:solidFill>
            <a:srgbClr val="00AEEF">
              <a:lumMod val="75000"/>
            </a:srgbClr>
          </a:solidFill>
        </p:spPr>
        <p:txBody>
          <a:bodyPr vert="horz" wrap="square" lIns="182880" tIns="137160" rIns="91440" bIns="4572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2800">
                <a:gradFill>
                  <a:gsLst>
                    <a:gs pos="1250">
                      <a:srgbClr val="FFFFFF"/>
                    </a:gs>
                    <a:gs pos="100000">
                      <a:srgbClr val="FFFFFF"/>
                    </a:gs>
                  </a:gsLst>
                  <a:lin ang="5400000" scaled="0"/>
                </a:gradFill>
                <a:cs typeface="Segoe UI Light" panose="020B0502040204020203" pitchFamily="34" charset="0"/>
              </a:rPr>
              <a:t>Make the process engaging (and fun) to rapidly develop and publish content</a:t>
            </a:r>
          </a:p>
        </p:txBody>
      </p:sp>
      <p:sp>
        <p:nvSpPr>
          <p:cNvPr id="42" name="Title 32"/>
          <p:cNvSpPr txBox="1">
            <a:spLocks/>
          </p:cNvSpPr>
          <p:nvPr/>
        </p:nvSpPr>
        <p:spPr>
          <a:xfrm>
            <a:off x="6314536" y="4114800"/>
            <a:ext cx="5496464" cy="2582863"/>
          </a:xfrm>
          <a:prstGeom prst="rect">
            <a:avLst/>
          </a:prstGeom>
          <a:solidFill>
            <a:srgbClr val="008272">
              <a:lumMod val="50000"/>
            </a:srgbClr>
          </a:solidFill>
        </p:spPr>
        <p:txBody>
          <a:bodyPr vert="horz" wrap="square" lIns="91440" tIns="91440" rIns="91440" bIns="4572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nSpc>
                <a:spcPct val="100000"/>
              </a:lnSpc>
              <a:spcAft>
                <a:spcPts val="1200"/>
              </a:spcAft>
            </a:pPr>
            <a:r>
              <a:rPr sz="2200" b="1">
                <a:gradFill>
                  <a:gsLst>
                    <a:gs pos="1250">
                      <a:srgbClr val="FFFFFF"/>
                    </a:gs>
                    <a:gs pos="100000">
                      <a:srgbClr val="FFFFFF"/>
                    </a:gs>
                  </a:gsLst>
                  <a:lin ang="5400000" scaled="0"/>
                </a:gradFill>
                <a:cs typeface="Segoe UI Light" panose="020B0502040204020203" pitchFamily="34" charset="0"/>
              </a:rPr>
              <a:t>Leverage out-of-the-box features to quickly deploy </a:t>
            </a:r>
          </a:p>
          <a:p>
            <a:pPr>
              <a:lnSpc>
                <a:spcPct val="100000"/>
              </a:lnSpc>
              <a:spcAft>
                <a:spcPts val="1200"/>
              </a:spcAft>
            </a:pPr>
            <a:r>
              <a:rPr sz="2200" b="1">
                <a:gradFill>
                  <a:gsLst>
                    <a:gs pos="1250">
                      <a:srgbClr val="FFFFFF"/>
                    </a:gs>
                    <a:gs pos="100000">
                      <a:srgbClr val="FFFFFF"/>
                    </a:gs>
                  </a:gsLst>
                  <a:lin ang="5400000" scaled="0"/>
                </a:gradFill>
                <a:cs typeface="Segoe UI Light" panose="020B0502040204020203" pitchFamily="34" charset="0"/>
              </a:rPr>
              <a:t>Podcasting vs. meetings to kickoff and gain participants and contribution </a:t>
            </a:r>
          </a:p>
          <a:p>
            <a:pPr>
              <a:lnSpc>
                <a:spcPct val="100000"/>
              </a:lnSpc>
              <a:spcAft>
                <a:spcPts val="1200"/>
              </a:spcAft>
            </a:pPr>
            <a:r>
              <a:rPr sz="2200" b="1">
                <a:gradFill>
                  <a:gsLst>
                    <a:gs pos="1250">
                      <a:srgbClr val="FFFFFF"/>
                    </a:gs>
                    <a:gs pos="100000">
                      <a:srgbClr val="FFFFFF"/>
                    </a:gs>
                  </a:gsLst>
                  <a:lin ang="5400000" scaled="0"/>
                </a:gradFill>
                <a:cs typeface="Segoe UI Light" panose="020B0502040204020203" pitchFamily="34" charset="0"/>
              </a:rPr>
              <a:t>Making the process fun and engaging with time-boxed challenges</a:t>
            </a:r>
          </a:p>
          <a:p>
            <a:pPr>
              <a:lnSpc>
                <a:spcPct val="100000"/>
              </a:lnSpc>
              <a:spcAft>
                <a:spcPts val="1200"/>
              </a:spcAft>
            </a:pPr>
            <a:r>
              <a:rPr sz="2200" b="1">
                <a:gradFill>
                  <a:gsLst>
                    <a:gs pos="1250">
                      <a:srgbClr val="FFFFFF"/>
                    </a:gs>
                    <a:gs pos="100000">
                      <a:srgbClr val="FFFFFF"/>
                    </a:gs>
                  </a:gsLst>
                  <a:lin ang="5400000" scaled="0"/>
                </a:gradFill>
                <a:cs typeface="Segoe UI Light" panose="020B0502040204020203" pitchFamily="34" charset="0"/>
              </a:rPr>
              <a:t>Rapidly harvest content and publish</a:t>
            </a:r>
          </a:p>
        </p:txBody>
      </p:sp>
      <p:sp>
        <p:nvSpPr>
          <p:cNvPr id="43" name="Freeform 9"/>
          <p:cNvSpPr>
            <a:spLocks noEditPoints="1"/>
          </p:cNvSpPr>
          <p:nvPr/>
        </p:nvSpPr>
        <p:spPr bwMode="black">
          <a:xfrm>
            <a:off x="5469740" y="6115050"/>
            <a:ext cx="474323" cy="476250"/>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a:endParaRPr lang="en-US" kern="0" smtClean="0">
              <a:solidFill>
                <a:srgbClr val="FFFFFF"/>
              </a:solidFill>
            </a:endParaRPr>
          </a:p>
        </p:txBody>
      </p:sp>
      <p:grpSp>
        <p:nvGrpSpPr>
          <p:cNvPr id="44" name="Group 43"/>
          <p:cNvGrpSpPr/>
          <p:nvPr/>
        </p:nvGrpSpPr>
        <p:grpSpPr bwMode="black">
          <a:xfrm>
            <a:off x="2467156" y="2743601"/>
            <a:ext cx="421524" cy="1030065"/>
            <a:chOff x="3233738" y="168276"/>
            <a:chExt cx="2651125" cy="6480174"/>
          </a:xfrm>
        </p:grpSpPr>
        <p:sp>
          <p:nvSpPr>
            <p:cNvPr id="45" name="Freeform 212"/>
            <p:cNvSpPr>
              <a:spLocks/>
            </p:cNvSpPr>
            <p:nvPr/>
          </p:nvSpPr>
          <p:spPr bwMode="black">
            <a:xfrm>
              <a:off x="3679825" y="5110163"/>
              <a:ext cx="2028825" cy="1538287"/>
            </a:xfrm>
            <a:custGeom>
              <a:avLst/>
              <a:gdLst>
                <a:gd name="T0" fmla="*/ 422 w 541"/>
                <a:gd name="T1" fmla="*/ 196 h 410"/>
                <a:gd name="T2" fmla="*/ 536 w 541"/>
                <a:gd name="T3" fmla="*/ 14 h 410"/>
                <a:gd name="T4" fmla="*/ 528 w 541"/>
                <a:gd name="T5" fmla="*/ 0 h 410"/>
                <a:gd name="T6" fmla="*/ 12 w 541"/>
                <a:gd name="T7" fmla="*/ 0 h 410"/>
                <a:gd name="T8" fmla="*/ 5 w 541"/>
                <a:gd name="T9" fmla="*/ 14 h 410"/>
                <a:gd name="T10" fmla="*/ 138 w 541"/>
                <a:gd name="T11" fmla="*/ 197 h 410"/>
                <a:gd name="T12" fmla="*/ 149 w 541"/>
                <a:gd name="T13" fmla="*/ 206 h 410"/>
                <a:gd name="T14" fmla="*/ 142 w 541"/>
                <a:gd name="T15" fmla="*/ 229 h 410"/>
                <a:gd name="T16" fmla="*/ 152 w 541"/>
                <a:gd name="T17" fmla="*/ 256 h 410"/>
                <a:gd name="T18" fmla="*/ 142 w 541"/>
                <a:gd name="T19" fmla="*/ 282 h 410"/>
                <a:gd name="T20" fmla="*/ 152 w 541"/>
                <a:gd name="T21" fmla="*/ 309 h 410"/>
                <a:gd name="T22" fmla="*/ 142 w 541"/>
                <a:gd name="T23" fmla="*/ 336 h 410"/>
                <a:gd name="T24" fmla="*/ 184 w 541"/>
                <a:gd name="T25" fmla="*/ 377 h 410"/>
                <a:gd name="T26" fmla="*/ 212 w 541"/>
                <a:gd name="T27" fmla="*/ 377 h 410"/>
                <a:gd name="T28" fmla="*/ 234 w 541"/>
                <a:gd name="T29" fmla="*/ 407 h 410"/>
                <a:gd name="T30" fmla="*/ 240 w 541"/>
                <a:gd name="T31" fmla="*/ 410 h 410"/>
                <a:gd name="T32" fmla="*/ 335 w 541"/>
                <a:gd name="T33" fmla="*/ 410 h 410"/>
                <a:gd name="T34" fmla="*/ 341 w 541"/>
                <a:gd name="T35" fmla="*/ 407 h 410"/>
                <a:gd name="T36" fmla="*/ 360 w 541"/>
                <a:gd name="T37" fmla="*/ 377 h 410"/>
                <a:gd name="T38" fmla="*/ 384 w 541"/>
                <a:gd name="T39" fmla="*/ 377 h 410"/>
                <a:gd name="T40" fmla="*/ 425 w 541"/>
                <a:gd name="T41" fmla="*/ 336 h 410"/>
                <a:gd name="T42" fmla="*/ 415 w 541"/>
                <a:gd name="T43" fmla="*/ 309 h 410"/>
                <a:gd name="T44" fmla="*/ 425 w 541"/>
                <a:gd name="T45" fmla="*/ 282 h 410"/>
                <a:gd name="T46" fmla="*/ 415 w 541"/>
                <a:gd name="T47" fmla="*/ 256 h 410"/>
                <a:gd name="T48" fmla="*/ 425 w 541"/>
                <a:gd name="T49" fmla="*/ 229 h 410"/>
                <a:gd name="T50" fmla="*/ 416 w 541"/>
                <a:gd name="T51" fmla="*/ 203 h 410"/>
                <a:gd name="T52" fmla="*/ 422 w 541"/>
                <a:gd name="T53" fmla="*/ 196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41" h="410">
                  <a:moveTo>
                    <a:pt x="422" y="196"/>
                  </a:moveTo>
                  <a:cubicBezTo>
                    <a:pt x="536" y="14"/>
                    <a:pt x="536" y="14"/>
                    <a:pt x="536" y="14"/>
                  </a:cubicBezTo>
                  <a:cubicBezTo>
                    <a:pt x="541" y="7"/>
                    <a:pt x="537" y="0"/>
                    <a:pt x="528" y="0"/>
                  </a:cubicBezTo>
                  <a:cubicBezTo>
                    <a:pt x="12" y="0"/>
                    <a:pt x="12" y="0"/>
                    <a:pt x="12" y="0"/>
                  </a:cubicBezTo>
                  <a:cubicBezTo>
                    <a:pt x="3" y="0"/>
                    <a:pt x="0" y="6"/>
                    <a:pt x="5" y="14"/>
                  </a:cubicBezTo>
                  <a:cubicBezTo>
                    <a:pt x="138" y="197"/>
                    <a:pt x="138" y="197"/>
                    <a:pt x="138" y="197"/>
                  </a:cubicBezTo>
                  <a:cubicBezTo>
                    <a:pt x="140" y="201"/>
                    <a:pt x="145" y="204"/>
                    <a:pt x="149" y="206"/>
                  </a:cubicBezTo>
                  <a:cubicBezTo>
                    <a:pt x="145" y="213"/>
                    <a:pt x="142" y="221"/>
                    <a:pt x="142" y="229"/>
                  </a:cubicBezTo>
                  <a:cubicBezTo>
                    <a:pt x="142" y="239"/>
                    <a:pt x="146" y="248"/>
                    <a:pt x="152" y="256"/>
                  </a:cubicBezTo>
                  <a:cubicBezTo>
                    <a:pt x="146" y="263"/>
                    <a:pt x="142" y="272"/>
                    <a:pt x="142" y="282"/>
                  </a:cubicBezTo>
                  <a:cubicBezTo>
                    <a:pt x="142" y="293"/>
                    <a:pt x="146" y="302"/>
                    <a:pt x="152" y="309"/>
                  </a:cubicBezTo>
                  <a:cubicBezTo>
                    <a:pt x="146" y="316"/>
                    <a:pt x="142" y="326"/>
                    <a:pt x="142" y="336"/>
                  </a:cubicBezTo>
                  <a:cubicBezTo>
                    <a:pt x="142" y="359"/>
                    <a:pt x="161" y="377"/>
                    <a:pt x="184" y="377"/>
                  </a:cubicBezTo>
                  <a:cubicBezTo>
                    <a:pt x="212" y="377"/>
                    <a:pt x="212" y="377"/>
                    <a:pt x="212" y="377"/>
                  </a:cubicBezTo>
                  <a:cubicBezTo>
                    <a:pt x="234" y="407"/>
                    <a:pt x="234" y="407"/>
                    <a:pt x="234" y="407"/>
                  </a:cubicBezTo>
                  <a:cubicBezTo>
                    <a:pt x="235" y="409"/>
                    <a:pt x="238" y="410"/>
                    <a:pt x="240" y="410"/>
                  </a:cubicBezTo>
                  <a:cubicBezTo>
                    <a:pt x="335" y="410"/>
                    <a:pt x="335" y="410"/>
                    <a:pt x="335" y="410"/>
                  </a:cubicBezTo>
                  <a:cubicBezTo>
                    <a:pt x="337" y="410"/>
                    <a:pt x="340" y="409"/>
                    <a:pt x="341" y="407"/>
                  </a:cubicBezTo>
                  <a:cubicBezTo>
                    <a:pt x="360" y="377"/>
                    <a:pt x="360" y="377"/>
                    <a:pt x="360" y="377"/>
                  </a:cubicBezTo>
                  <a:cubicBezTo>
                    <a:pt x="384" y="377"/>
                    <a:pt x="384" y="377"/>
                    <a:pt x="384" y="377"/>
                  </a:cubicBezTo>
                  <a:cubicBezTo>
                    <a:pt x="407" y="377"/>
                    <a:pt x="425" y="359"/>
                    <a:pt x="425" y="336"/>
                  </a:cubicBezTo>
                  <a:cubicBezTo>
                    <a:pt x="425" y="326"/>
                    <a:pt x="421" y="316"/>
                    <a:pt x="415" y="309"/>
                  </a:cubicBezTo>
                  <a:cubicBezTo>
                    <a:pt x="421" y="302"/>
                    <a:pt x="425" y="293"/>
                    <a:pt x="425" y="282"/>
                  </a:cubicBezTo>
                  <a:cubicBezTo>
                    <a:pt x="425" y="272"/>
                    <a:pt x="421" y="263"/>
                    <a:pt x="415" y="256"/>
                  </a:cubicBezTo>
                  <a:cubicBezTo>
                    <a:pt x="421" y="248"/>
                    <a:pt x="425" y="239"/>
                    <a:pt x="425" y="229"/>
                  </a:cubicBezTo>
                  <a:cubicBezTo>
                    <a:pt x="425" y="219"/>
                    <a:pt x="421" y="210"/>
                    <a:pt x="416" y="203"/>
                  </a:cubicBezTo>
                  <a:cubicBezTo>
                    <a:pt x="418" y="201"/>
                    <a:pt x="420" y="198"/>
                    <a:pt x="422" y="196"/>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a:endParaRPr lang="en-US" sz="1600" kern="0" smtClean="0">
                <a:solidFill>
                  <a:srgbClr val="FFFFFF"/>
                </a:solidFill>
              </a:endParaRPr>
            </a:p>
          </p:txBody>
        </p:sp>
        <p:sp>
          <p:nvSpPr>
            <p:cNvPr id="46" name="Freeform 213"/>
            <p:cNvSpPr>
              <a:spLocks noEditPoints="1"/>
            </p:cNvSpPr>
            <p:nvPr/>
          </p:nvSpPr>
          <p:spPr bwMode="black">
            <a:xfrm>
              <a:off x="3233738" y="168276"/>
              <a:ext cx="2651125" cy="4124325"/>
            </a:xfrm>
            <a:custGeom>
              <a:avLst/>
              <a:gdLst>
                <a:gd name="T0" fmla="*/ 122 w 707"/>
                <a:gd name="T1" fmla="*/ 705 h 1100"/>
                <a:gd name="T2" fmla="*/ 642 w 707"/>
                <a:gd name="T3" fmla="*/ 515 h 1100"/>
                <a:gd name="T4" fmla="*/ 691 w 707"/>
                <a:gd name="T5" fmla="*/ 408 h 1100"/>
                <a:gd name="T6" fmla="*/ 584 w 707"/>
                <a:gd name="T7" fmla="*/ 359 h 1100"/>
                <a:gd name="T8" fmla="*/ 65 w 707"/>
                <a:gd name="T9" fmla="*/ 548 h 1100"/>
                <a:gd name="T10" fmla="*/ 15 w 707"/>
                <a:gd name="T11" fmla="*/ 655 h 1100"/>
                <a:gd name="T12" fmla="*/ 122 w 707"/>
                <a:gd name="T13" fmla="*/ 705 h 1100"/>
                <a:gd name="T14" fmla="*/ 652 w 707"/>
                <a:gd name="T15" fmla="*/ 714 h 1100"/>
                <a:gd name="T16" fmla="*/ 706 w 707"/>
                <a:gd name="T17" fmla="*/ 636 h 1100"/>
                <a:gd name="T18" fmla="*/ 701 w 707"/>
                <a:gd name="T19" fmla="*/ 608 h 1100"/>
                <a:gd name="T20" fmla="*/ 594 w 707"/>
                <a:gd name="T21" fmla="*/ 558 h 1100"/>
                <a:gd name="T22" fmla="*/ 75 w 707"/>
                <a:gd name="T23" fmla="*/ 748 h 1100"/>
                <a:gd name="T24" fmla="*/ 20 w 707"/>
                <a:gd name="T25" fmla="*/ 825 h 1100"/>
                <a:gd name="T26" fmla="*/ 20 w 707"/>
                <a:gd name="T27" fmla="*/ 826 h 1100"/>
                <a:gd name="T28" fmla="*/ 73 w 707"/>
                <a:gd name="T29" fmla="*/ 904 h 1100"/>
                <a:gd name="T30" fmla="*/ 190 w 707"/>
                <a:gd name="T31" fmla="*/ 951 h 1100"/>
                <a:gd name="T32" fmla="*/ 190 w 707"/>
                <a:gd name="T33" fmla="*/ 1014 h 1100"/>
                <a:gd name="T34" fmla="*/ 191 w 707"/>
                <a:gd name="T35" fmla="*/ 1023 h 1100"/>
                <a:gd name="T36" fmla="*/ 132 w 707"/>
                <a:gd name="T37" fmla="*/ 1023 h 1100"/>
                <a:gd name="T38" fmla="*/ 115 w 707"/>
                <a:gd name="T39" fmla="*/ 1040 h 1100"/>
                <a:gd name="T40" fmla="*/ 115 w 707"/>
                <a:gd name="T41" fmla="*/ 1083 h 1100"/>
                <a:gd name="T42" fmla="*/ 132 w 707"/>
                <a:gd name="T43" fmla="*/ 1100 h 1100"/>
                <a:gd name="T44" fmla="*/ 648 w 707"/>
                <a:gd name="T45" fmla="*/ 1100 h 1100"/>
                <a:gd name="T46" fmla="*/ 664 w 707"/>
                <a:gd name="T47" fmla="*/ 1083 h 1100"/>
                <a:gd name="T48" fmla="*/ 664 w 707"/>
                <a:gd name="T49" fmla="*/ 1040 h 1100"/>
                <a:gd name="T50" fmla="*/ 648 w 707"/>
                <a:gd name="T51" fmla="*/ 1023 h 1100"/>
                <a:gd name="T52" fmla="*/ 622 w 707"/>
                <a:gd name="T53" fmla="*/ 1023 h 1100"/>
                <a:gd name="T54" fmla="*/ 622 w 707"/>
                <a:gd name="T55" fmla="*/ 1013 h 1100"/>
                <a:gd name="T56" fmla="*/ 622 w 707"/>
                <a:gd name="T57" fmla="*/ 873 h 1100"/>
                <a:gd name="T58" fmla="*/ 539 w 707"/>
                <a:gd name="T59" fmla="*/ 790 h 1100"/>
                <a:gd name="T60" fmla="*/ 456 w 707"/>
                <a:gd name="T61" fmla="*/ 873 h 1100"/>
                <a:gd name="T62" fmla="*/ 456 w 707"/>
                <a:gd name="T63" fmla="*/ 1013 h 1100"/>
                <a:gd name="T64" fmla="*/ 457 w 707"/>
                <a:gd name="T65" fmla="*/ 1023 h 1100"/>
                <a:gd name="T66" fmla="*/ 355 w 707"/>
                <a:gd name="T67" fmla="*/ 1023 h 1100"/>
                <a:gd name="T68" fmla="*/ 356 w 707"/>
                <a:gd name="T69" fmla="*/ 1014 h 1100"/>
                <a:gd name="T70" fmla="*/ 357 w 707"/>
                <a:gd name="T71" fmla="*/ 895 h 1100"/>
                <a:gd name="T72" fmla="*/ 346 w 707"/>
                <a:gd name="T73" fmla="*/ 855 h 1100"/>
                <a:gd name="T74" fmla="*/ 161 w 707"/>
                <a:gd name="T75" fmla="*/ 885 h 1100"/>
                <a:gd name="T76" fmla="*/ 348 w 707"/>
                <a:gd name="T77" fmla="*/ 826 h 1100"/>
                <a:gd name="T78" fmla="*/ 652 w 707"/>
                <a:gd name="T79" fmla="*/ 714 h 1100"/>
                <a:gd name="T80" fmla="*/ 122 w 707"/>
                <a:gd name="T81" fmla="*/ 500 h 1100"/>
                <a:gd name="T82" fmla="*/ 642 w 707"/>
                <a:gd name="T83" fmla="*/ 310 h 1100"/>
                <a:gd name="T84" fmla="*/ 696 w 707"/>
                <a:gd name="T85" fmla="*/ 232 h 1100"/>
                <a:gd name="T86" fmla="*/ 695 w 707"/>
                <a:gd name="T87" fmla="*/ 223 h 1100"/>
                <a:gd name="T88" fmla="*/ 624 w 707"/>
                <a:gd name="T89" fmla="*/ 149 h 1100"/>
                <a:gd name="T90" fmla="*/ 499 w 707"/>
                <a:gd name="T91" fmla="*/ 132 h 1100"/>
                <a:gd name="T92" fmla="*/ 509 w 707"/>
                <a:gd name="T93" fmla="*/ 93 h 1100"/>
                <a:gd name="T94" fmla="*/ 504 w 707"/>
                <a:gd name="T95" fmla="*/ 66 h 1100"/>
                <a:gd name="T96" fmla="*/ 398 w 707"/>
                <a:gd name="T97" fmla="*/ 15 h 1100"/>
                <a:gd name="T98" fmla="*/ 166 w 707"/>
                <a:gd name="T99" fmla="*/ 96 h 1100"/>
                <a:gd name="T100" fmla="*/ 110 w 707"/>
                <a:gd name="T101" fmla="*/ 175 h 1100"/>
                <a:gd name="T102" fmla="*/ 111 w 707"/>
                <a:gd name="T103" fmla="*/ 184 h 1100"/>
                <a:gd name="T104" fmla="*/ 182 w 707"/>
                <a:gd name="T105" fmla="*/ 257 h 1100"/>
                <a:gd name="T106" fmla="*/ 243 w 707"/>
                <a:gd name="T107" fmla="*/ 266 h 1100"/>
                <a:gd name="T108" fmla="*/ 439 w 707"/>
                <a:gd name="T109" fmla="*/ 213 h 1100"/>
                <a:gd name="T110" fmla="*/ 225 w 707"/>
                <a:gd name="T111" fmla="*/ 285 h 1100"/>
                <a:gd name="T112" fmla="*/ 65 w 707"/>
                <a:gd name="T113" fmla="*/ 343 h 1100"/>
                <a:gd name="T114" fmla="*/ 11 w 707"/>
                <a:gd name="T115" fmla="*/ 422 h 1100"/>
                <a:gd name="T116" fmla="*/ 15 w 707"/>
                <a:gd name="T117" fmla="*/ 451 h 1100"/>
                <a:gd name="T118" fmla="*/ 122 w 707"/>
                <a:gd name="T119" fmla="*/ 500 h 1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07" h="1100">
                  <a:moveTo>
                    <a:pt x="122" y="705"/>
                  </a:moveTo>
                  <a:cubicBezTo>
                    <a:pt x="642" y="515"/>
                    <a:pt x="642" y="515"/>
                    <a:pt x="642" y="515"/>
                  </a:cubicBezTo>
                  <a:cubicBezTo>
                    <a:pt x="684" y="499"/>
                    <a:pt x="707" y="451"/>
                    <a:pt x="691" y="408"/>
                  </a:cubicBezTo>
                  <a:cubicBezTo>
                    <a:pt x="675" y="365"/>
                    <a:pt x="627" y="343"/>
                    <a:pt x="584" y="359"/>
                  </a:cubicBezTo>
                  <a:cubicBezTo>
                    <a:pt x="65" y="548"/>
                    <a:pt x="65" y="548"/>
                    <a:pt x="65" y="548"/>
                  </a:cubicBezTo>
                  <a:cubicBezTo>
                    <a:pt x="22" y="564"/>
                    <a:pt x="0" y="612"/>
                    <a:pt x="15" y="655"/>
                  </a:cubicBezTo>
                  <a:cubicBezTo>
                    <a:pt x="31" y="698"/>
                    <a:pt x="79" y="721"/>
                    <a:pt x="122" y="705"/>
                  </a:cubicBezTo>
                  <a:close/>
                  <a:moveTo>
                    <a:pt x="652" y="714"/>
                  </a:moveTo>
                  <a:cubicBezTo>
                    <a:pt x="685" y="702"/>
                    <a:pt x="706" y="671"/>
                    <a:pt x="706" y="636"/>
                  </a:cubicBezTo>
                  <a:cubicBezTo>
                    <a:pt x="706" y="627"/>
                    <a:pt x="704" y="617"/>
                    <a:pt x="701" y="608"/>
                  </a:cubicBezTo>
                  <a:cubicBezTo>
                    <a:pt x="685" y="565"/>
                    <a:pt x="637" y="543"/>
                    <a:pt x="594" y="558"/>
                  </a:cubicBezTo>
                  <a:cubicBezTo>
                    <a:pt x="75" y="748"/>
                    <a:pt x="75" y="748"/>
                    <a:pt x="75" y="748"/>
                  </a:cubicBezTo>
                  <a:cubicBezTo>
                    <a:pt x="43" y="760"/>
                    <a:pt x="21" y="790"/>
                    <a:pt x="20" y="825"/>
                  </a:cubicBezTo>
                  <a:cubicBezTo>
                    <a:pt x="20" y="826"/>
                    <a:pt x="20" y="826"/>
                    <a:pt x="20" y="826"/>
                  </a:cubicBezTo>
                  <a:cubicBezTo>
                    <a:pt x="20" y="860"/>
                    <a:pt x="41" y="891"/>
                    <a:pt x="73" y="904"/>
                  </a:cubicBezTo>
                  <a:cubicBezTo>
                    <a:pt x="73" y="904"/>
                    <a:pt x="140" y="931"/>
                    <a:pt x="190" y="951"/>
                  </a:cubicBezTo>
                  <a:cubicBezTo>
                    <a:pt x="190" y="982"/>
                    <a:pt x="190" y="1014"/>
                    <a:pt x="190" y="1014"/>
                  </a:cubicBezTo>
                  <a:cubicBezTo>
                    <a:pt x="190" y="1017"/>
                    <a:pt x="190" y="1020"/>
                    <a:pt x="191" y="1023"/>
                  </a:cubicBezTo>
                  <a:cubicBezTo>
                    <a:pt x="132" y="1023"/>
                    <a:pt x="132" y="1023"/>
                    <a:pt x="132" y="1023"/>
                  </a:cubicBezTo>
                  <a:cubicBezTo>
                    <a:pt x="122" y="1023"/>
                    <a:pt x="115" y="1030"/>
                    <a:pt x="115" y="1040"/>
                  </a:cubicBezTo>
                  <a:cubicBezTo>
                    <a:pt x="115" y="1083"/>
                    <a:pt x="115" y="1083"/>
                    <a:pt x="115" y="1083"/>
                  </a:cubicBezTo>
                  <a:cubicBezTo>
                    <a:pt x="115" y="1093"/>
                    <a:pt x="122" y="1100"/>
                    <a:pt x="132" y="1100"/>
                  </a:cubicBezTo>
                  <a:cubicBezTo>
                    <a:pt x="648" y="1100"/>
                    <a:pt x="648" y="1100"/>
                    <a:pt x="648" y="1100"/>
                  </a:cubicBezTo>
                  <a:cubicBezTo>
                    <a:pt x="657" y="1100"/>
                    <a:pt x="664" y="1093"/>
                    <a:pt x="664" y="1083"/>
                  </a:cubicBezTo>
                  <a:cubicBezTo>
                    <a:pt x="664" y="1040"/>
                    <a:pt x="664" y="1040"/>
                    <a:pt x="664" y="1040"/>
                  </a:cubicBezTo>
                  <a:cubicBezTo>
                    <a:pt x="664" y="1030"/>
                    <a:pt x="657" y="1023"/>
                    <a:pt x="648" y="1023"/>
                  </a:cubicBezTo>
                  <a:cubicBezTo>
                    <a:pt x="622" y="1023"/>
                    <a:pt x="622" y="1023"/>
                    <a:pt x="622" y="1023"/>
                  </a:cubicBezTo>
                  <a:cubicBezTo>
                    <a:pt x="622" y="1020"/>
                    <a:pt x="622" y="1017"/>
                    <a:pt x="622" y="1013"/>
                  </a:cubicBezTo>
                  <a:cubicBezTo>
                    <a:pt x="622" y="873"/>
                    <a:pt x="622" y="873"/>
                    <a:pt x="622" y="873"/>
                  </a:cubicBezTo>
                  <a:cubicBezTo>
                    <a:pt x="622" y="827"/>
                    <a:pt x="585" y="790"/>
                    <a:pt x="539" y="790"/>
                  </a:cubicBezTo>
                  <a:cubicBezTo>
                    <a:pt x="493" y="790"/>
                    <a:pt x="456" y="827"/>
                    <a:pt x="456" y="873"/>
                  </a:cubicBezTo>
                  <a:cubicBezTo>
                    <a:pt x="456" y="1013"/>
                    <a:pt x="456" y="1013"/>
                    <a:pt x="456" y="1013"/>
                  </a:cubicBezTo>
                  <a:cubicBezTo>
                    <a:pt x="456" y="1017"/>
                    <a:pt x="456" y="1020"/>
                    <a:pt x="457" y="1023"/>
                  </a:cubicBezTo>
                  <a:cubicBezTo>
                    <a:pt x="355" y="1023"/>
                    <a:pt x="355" y="1023"/>
                    <a:pt x="355" y="1023"/>
                  </a:cubicBezTo>
                  <a:cubicBezTo>
                    <a:pt x="356" y="1020"/>
                    <a:pt x="356" y="1017"/>
                    <a:pt x="356" y="1014"/>
                  </a:cubicBezTo>
                  <a:cubicBezTo>
                    <a:pt x="357" y="895"/>
                    <a:pt x="357" y="895"/>
                    <a:pt x="357" y="895"/>
                  </a:cubicBezTo>
                  <a:cubicBezTo>
                    <a:pt x="357" y="880"/>
                    <a:pt x="353" y="867"/>
                    <a:pt x="346" y="855"/>
                  </a:cubicBezTo>
                  <a:cubicBezTo>
                    <a:pt x="161" y="885"/>
                    <a:pt x="161" y="885"/>
                    <a:pt x="161" y="885"/>
                  </a:cubicBezTo>
                  <a:cubicBezTo>
                    <a:pt x="348" y="826"/>
                    <a:pt x="348" y="826"/>
                    <a:pt x="348" y="826"/>
                  </a:cubicBezTo>
                  <a:cubicBezTo>
                    <a:pt x="495" y="772"/>
                    <a:pt x="652" y="714"/>
                    <a:pt x="652" y="714"/>
                  </a:cubicBezTo>
                  <a:close/>
                  <a:moveTo>
                    <a:pt x="122" y="500"/>
                  </a:moveTo>
                  <a:cubicBezTo>
                    <a:pt x="642" y="310"/>
                    <a:pt x="642" y="310"/>
                    <a:pt x="642" y="310"/>
                  </a:cubicBezTo>
                  <a:cubicBezTo>
                    <a:pt x="675" y="298"/>
                    <a:pt x="696" y="267"/>
                    <a:pt x="696" y="232"/>
                  </a:cubicBezTo>
                  <a:cubicBezTo>
                    <a:pt x="696" y="229"/>
                    <a:pt x="696" y="226"/>
                    <a:pt x="695" y="223"/>
                  </a:cubicBezTo>
                  <a:cubicBezTo>
                    <a:pt x="691" y="185"/>
                    <a:pt x="662" y="155"/>
                    <a:pt x="624" y="149"/>
                  </a:cubicBezTo>
                  <a:cubicBezTo>
                    <a:pt x="624" y="149"/>
                    <a:pt x="551" y="139"/>
                    <a:pt x="499" y="132"/>
                  </a:cubicBezTo>
                  <a:cubicBezTo>
                    <a:pt x="505" y="120"/>
                    <a:pt x="509" y="107"/>
                    <a:pt x="509" y="93"/>
                  </a:cubicBezTo>
                  <a:cubicBezTo>
                    <a:pt x="509" y="84"/>
                    <a:pt x="508" y="75"/>
                    <a:pt x="504" y="66"/>
                  </a:cubicBezTo>
                  <a:cubicBezTo>
                    <a:pt x="489" y="22"/>
                    <a:pt x="441" y="0"/>
                    <a:pt x="398" y="15"/>
                  </a:cubicBezTo>
                  <a:cubicBezTo>
                    <a:pt x="166" y="96"/>
                    <a:pt x="166" y="96"/>
                    <a:pt x="166" y="96"/>
                  </a:cubicBezTo>
                  <a:cubicBezTo>
                    <a:pt x="132" y="109"/>
                    <a:pt x="110" y="140"/>
                    <a:pt x="110" y="175"/>
                  </a:cubicBezTo>
                  <a:cubicBezTo>
                    <a:pt x="110" y="178"/>
                    <a:pt x="110" y="181"/>
                    <a:pt x="111" y="184"/>
                  </a:cubicBezTo>
                  <a:cubicBezTo>
                    <a:pt x="115" y="222"/>
                    <a:pt x="145" y="253"/>
                    <a:pt x="182" y="257"/>
                  </a:cubicBezTo>
                  <a:cubicBezTo>
                    <a:pt x="182" y="257"/>
                    <a:pt x="215" y="262"/>
                    <a:pt x="243" y="266"/>
                  </a:cubicBezTo>
                  <a:cubicBezTo>
                    <a:pt x="439" y="213"/>
                    <a:pt x="439" y="213"/>
                    <a:pt x="439" y="213"/>
                  </a:cubicBezTo>
                  <a:cubicBezTo>
                    <a:pt x="225" y="285"/>
                    <a:pt x="225" y="285"/>
                    <a:pt x="225" y="285"/>
                  </a:cubicBezTo>
                  <a:cubicBezTo>
                    <a:pt x="142" y="315"/>
                    <a:pt x="65" y="343"/>
                    <a:pt x="65" y="343"/>
                  </a:cubicBezTo>
                  <a:cubicBezTo>
                    <a:pt x="31" y="356"/>
                    <a:pt x="11" y="388"/>
                    <a:pt x="11" y="422"/>
                  </a:cubicBezTo>
                  <a:cubicBezTo>
                    <a:pt x="11" y="431"/>
                    <a:pt x="12" y="441"/>
                    <a:pt x="15" y="451"/>
                  </a:cubicBezTo>
                  <a:cubicBezTo>
                    <a:pt x="31" y="494"/>
                    <a:pt x="79" y="516"/>
                    <a:pt x="122" y="50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a:endParaRPr lang="en-US" sz="1600" kern="0" smtClean="0">
                <a:solidFill>
                  <a:srgbClr val="FFFFFF"/>
                </a:solidFill>
              </a:endParaRPr>
            </a:p>
          </p:txBody>
        </p:sp>
        <p:sp>
          <p:nvSpPr>
            <p:cNvPr id="47" name="Freeform 214"/>
            <p:cNvSpPr>
              <a:spLocks/>
            </p:cNvSpPr>
            <p:nvPr/>
          </p:nvSpPr>
          <p:spPr bwMode="black">
            <a:xfrm>
              <a:off x="3657600" y="4476750"/>
              <a:ext cx="2057400" cy="460375"/>
            </a:xfrm>
            <a:custGeom>
              <a:avLst/>
              <a:gdLst>
                <a:gd name="T0" fmla="*/ 549 w 549"/>
                <a:gd name="T1" fmla="*/ 10 h 123"/>
                <a:gd name="T2" fmla="*/ 535 w 549"/>
                <a:gd name="T3" fmla="*/ 0 h 123"/>
                <a:gd name="T4" fmla="*/ 17 w 549"/>
                <a:gd name="T5" fmla="*/ 0 h 123"/>
                <a:gd name="T6" fmla="*/ 0 w 549"/>
                <a:gd name="T7" fmla="*/ 17 h 123"/>
                <a:gd name="T8" fmla="*/ 0 w 549"/>
                <a:gd name="T9" fmla="*/ 106 h 123"/>
                <a:gd name="T10" fmla="*/ 17 w 549"/>
                <a:gd name="T11" fmla="*/ 123 h 123"/>
                <a:gd name="T12" fmla="*/ 535 w 549"/>
                <a:gd name="T13" fmla="*/ 123 h 123"/>
                <a:gd name="T14" fmla="*/ 549 w 549"/>
                <a:gd name="T15" fmla="*/ 113 h 123"/>
                <a:gd name="T16" fmla="*/ 549 w 549"/>
                <a:gd name="T17" fmla="*/ 1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9" h="123">
                  <a:moveTo>
                    <a:pt x="549" y="10"/>
                  </a:moveTo>
                  <a:cubicBezTo>
                    <a:pt x="547" y="4"/>
                    <a:pt x="541" y="0"/>
                    <a:pt x="535" y="0"/>
                  </a:cubicBezTo>
                  <a:cubicBezTo>
                    <a:pt x="17" y="0"/>
                    <a:pt x="17" y="0"/>
                    <a:pt x="17" y="0"/>
                  </a:cubicBezTo>
                  <a:cubicBezTo>
                    <a:pt x="8" y="0"/>
                    <a:pt x="0" y="7"/>
                    <a:pt x="0" y="17"/>
                  </a:cubicBezTo>
                  <a:cubicBezTo>
                    <a:pt x="0" y="106"/>
                    <a:pt x="0" y="106"/>
                    <a:pt x="0" y="106"/>
                  </a:cubicBezTo>
                  <a:cubicBezTo>
                    <a:pt x="0" y="115"/>
                    <a:pt x="8" y="123"/>
                    <a:pt x="17" y="123"/>
                  </a:cubicBezTo>
                  <a:cubicBezTo>
                    <a:pt x="535" y="123"/>
                    <a:pt x="535" y="123"/>
                    <a:pt x="535" y="123"/>
                  </a:cubicBezTo>
                  <a:cubicBezTo>
                    <a:pt x="541" y="123"/>
                    <a:pt x="547" y="118"/>
                    <a:pt x="549" y="113"/>
                  </a:cubicBezTo>
                  <a:cubicBezTo>
                    <a:pt x="549" y="10"/>
                    <a:pt x="549" y="10"/>
                    <a:pt x="549"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a:endParaRPr lang="en-US" sz="1600" kern="0" smtClean="0">
                <a:solidFill>
                  <a:srgbClr val="FFFFFF"/>
                </a:solidFill>
              </a:endParaRPr>
            </a:p>
          </p:txBody>
        </p:sp>
      </p:grpSp>
      <p:grpSp>
        <p:nvGrpSpPr>
          <p:cNvPr id="48" name="Group 47"/>
          <p:cNvGrpSpPr/>
          <p:nvPr/>
        </p:nvGrpSpPr>
        <p:grpSpPr>
          <a:xfrm rot="746904">
            <a:off x="2137944" y="5608305"/>
            <a:ext cx="921923" cy="915724"/>
            <a:chOff x="3069614" y="5606582"/>
            <a:chExt cx="663113" cy="658654"/>
          </a:xfrm>
        </p:grpSpPr>
        <p:sp>
          <p:nvSpPr>
            <p:cNvPr id="49" name="Freeform 48"/>
            <p:cNvSpPr>
              <a:spLocks/>
            </p:cNvSpPr>
            <p:nvPr/>
          </p:nvSpPr>
          <p:spPr bwMode="black">
            <a:xfrm>
              <a:off x="3195379" y="5728028"/>
              <a:ext cx="117188" cy="118587"/>
            </a:xfrm>
            <a:custGeom>
              <a:avLst/>
              <a:gdLst>
                <a:gd name="T0" fmla="*/ 54 w 82"/>
                <a:gd name="T1" fmla="*/ 0 h 83"/>
                <a:gd name="T2" fmla="*/ 0 w 82"/>
                <a:gd name="T3" fmla="*/ 57 h 83"/>
                <a:gd name="T4" fmla="*/ 26 w 82"/>
                <a:gd name="T5" fmla="*/ 83 h 83"/>
                <a:gd name="T6" fmla="*/ 82 w 82"/>
                <a:gd name="T7" fmla="*/ 29 h 83"/>
                <a:gd name="T8" fmla="*/ 54 w 82"/>
                <a:gd name="T9" fmla="*/ 0 h 83"/>
              </a:gdLst>
              <a:ahLst/>
              <a:cxnLst>
                <a:cxn ang="0">
                  <a:pos x="T0" y="T1"/>
                </a:cxn>
                <a:cxn ang="0">
                  <a:pos x="T2" y="T3"/>
                </a:cxn>
                <a:cxn ang="0">
                  <a:pos x="T4" y="T5"/>
                </a:cxn>
                <a:cxn ang="0">
                  <a:pos x="T6" y="T7"/>
                </a:cxn>
                <a:cxn ang="0">
                  <a:pos x="T8" y="T9"/>
                </a:cxn>
              </a:cxnLst>
              <a:rect l="0" t="0" r="r" b="b"/>
              <a:pathLst>
                <a:path w="82" h="83">
                  <a:moveTo>
                    <a:pt x="54" y="0"/>
                  </a:moveTo>
                  <a:lnTo>
                    <a:pt x="0" y="57"/>
                  </a:lnTo>
                  <a:lnTo>
                    <a:pt x="26" y="83"/>
                  </a:lnTo>
                  <a:lnTo>
                    <a:pt x="82" y="29"/>
                  </a:lnTo>
                  <a:lnTo>
                    <a:pt x="54" y="0"/>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pPr defTabSz="914400"/>
              <a:endParaRPr lang="en-US" sz="1600" kern="0" smtClean="0">
                <a:solidFill>
                  <a:srgbClr val="FFFFFF"/>
                </a:solidFill>
              </a:endParaRPr>
            </a:p>
          </p:txBody>
        </p:sp>
        <p:sp>
          <p:nvSpPr>
            <p:cNvPr id="50" name="Freeform 49"/>
            <p:cNvSpPr>
              <a:spLocks noEditPoints="1"/>
            </p:cNvSpPr>
            <p:nvPr/>
          </p:nvSpPr>
          <p:spPr bwMode="black">
            <a:xfrm>
              <a:off x="3069614" y="5606582"/>
              <a:ext cx="663113" cy="658654"/>
            </a:xfrm>
            <a:custGeom>
              <a:avLst/>
              <a:gdLst>
                <a:gd name="T0" fmla="*/ 162 w 196"/>
                <a:gd name="T1" fmla="*/ 195 h 195"/>
                <a:gd name="T2" fmla="*/ 186 w 196"/>
                <a:gd name="T3" fmla="*/ 185 h 195"/>
                <a:gd name="T4" fmla="*/ 196 w 196"/>
                <a:gd name="T5" fmla="*/ 161 h 195"/>
                <a:gd name="T6" fmla="*/ 186 w 196"/>
                <a:gd name="T7" fmla="*/ 138 h 195"/>
                <a:gd name="T8" fmla="*/ 80 w 196"/>
                <a:gd name="T9" fmla="*/ 32 h 195"/>
                <a:gd name="T10" fmla="*/ 72 w 196"/>
                <a:gd name="T11" fmla="*/ 0 h 195"/>
                <a:gd name="T12" fmla="*/ 66 w 196"/>
                <a:gd name="T13" fmla="*/ 6 h 195"/>
                <a:gd name="T14" fmla="*/ 48 w 196"/>
                <a:gd name="T15" fmla="*/ 24 h 195"/>
                <a:gd name="T16" fmla="*/ 38 w 196"/>
                <a:gd name="T17" fmla="*/ 15 h 195"/>
                <a:gd name="T18" fmla="*/ 15 w 196"/>
                <a:gd name="T19" fmla="*/ 38 h 195"/>
                <a:gd name="T20" fmla="*/ 25 w 196"/>
                <a:gd name="T21" fmla="*/ 47 h 195"/>
                <a:gd name="T22" fmla="*/ 0 w 196"/>
                <a:gd name="T23" fmla="*/ 72 h 195"/>
                <a:gd name="T24" fmla="*/ 33 w 196"/>
                <a:gd name="T25" fmla="*/ 80 h 195"/>
                <a:gd name="T26" fmla="*/ 138 w 196"/>
                <a:gd name="T27" fmla="*/ 185 h 195"/>
                <a:gd name="T28" fmla="*/ 162 w 196"/>
                <a:gd name="T29" fmla="*/ 195 h 195"/>
                <a:gd name="T30" fmla="*/ 20 w 196"/>
                <a:gd name="T31" fmla="*/ 66 h 195"/>
                <a:gd name="T32" fmla="*/ 67 w 196"/>
                <a:gd name="T33" fmla="*/ 19 h 195"/>
                <a:gd name="T34" fmla="*/ 71 w 196"/>
                <a:gd name="T35" fmla="*/ 37 h 195"/>
                <a:gd name="T36" fmla="*/ 179 w 196"/>
                <a:gd name="T37" fmla="*/ 145 h 195"/>
                <a:gd name="T38" fmla="*/ 186 w 196"/>
                <a:gd name="T39" fmla="*/ 161 h 195"/>
                <a:gd name="T40" fmla="*/ 179 w 196"/>
                <a:gd name="T41" fmla="*/ 178 h 195"/>
                <a:gd name="T42" fmla="*/ 162 w 196"/>
                <a:gd name="T43" fmla="*/ 185 h 195"/>
                <a:gd name="T44" fmla="*/ 145 w 196"/>
                <a:gd name="T45" fmla="*/ 178 h 195"/>
                <a:gd name="T46" fmla="*/ 38 w 196"/>
                <a:gd name="T47" fmla="*/ 71 h 195"/>
                <a:gd name="T48" fmla="*/ 20 w 196"/>
                <a:gd name="T49" fmla="*/ 6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6" h="195">
                  <a:moveTo>
                    <a:pt x="162" y="195"/>
                  </a:moveTo>
                  <a:cubicBezTo>
                    <a:pt x="171" y="195"/>
                    <a:pt x="179" y="192"/>
                    <a:pt x="186" y="185"/>
                  </a:cubicBezTo>
                  <a:cubicBezTo>
                    <a:pt x="192" y="179"/>
                    <a:pt x="196" y="170"/>
                    <a:pt x="196" y="161"/>
                  </a:cubicBezTo>
                  <a:cubicBezTo>
                    <a:pt x="196" y="153"/>
                    <a:pt x="192" y="144"/>
                    <a:pt x="186" y="138"/>
                  </a:cubicBezTo>
                  <a:cubicBezTo>
                    <a:pt x="80" y="32"/>
                    <a:pt x="80" y="32"/>
                    <a:pt x="80" y="32"/>
                  </a:cubicBezTo>
                  <a:cubicBezTo>
                    <a:pt x="72" y="0"/>
                    <a:pt x="72" y="0"/>
                    <a:pt x="72" y="0"/>
                  </a:cubicBezTo>
                  <a:cubicBezTo>
                    <a:pt x="66" y="6"/>
                    <a:pt x="66" y="6"/>
                    <a:pt x="66" y="6"/>
                  </a:cubicBezTo>
                  <a:cubicBezTo>
                    <a:pt x="48" y="24"/>
                    <a:pt x="48" y="24"/>
                    <a:pt x="48" y="24"/>
                  </a:cubicBezTo>
                  <a:cubicBezTo>
                    <a:pt x="38" y="15"/>
                    <a:pt x="38" y="15"/>
                    <a:pt x="38" y="15"/>
                  </a:cubicBezTo>
                  <a:cubicBezTo>
                    <a:pt x="15" y="38"/>
                    <a:pt x="15" y="38"/>
                    <a:pt x="15" y="38"/>
                  </a:cubicBezTo>
                  <a:cubicBezTo>
                    <a:pt x="25" y="47"/>
                    <a:pt x="25" y="47"/>
                    <a:pt x="25" y="47"/>
                  </a:cubicBezTo>
                  <a:cubicBezTo>
                    <a:pt x="0" y="72"/>
                    <a:pt x="0" y="72"/>
                    <a:pt x="0" y="72"/>
                  </a:cubicBezTo>
                  <a:cubicBezTo>
                    <a:pt x="33" y="80"/>
                    <a:pt x="33" y="80"/>
                    <a:pt x="33" y="80"/>
                  </a:cubicBezTo>
                  <a:cubicBezTo>
                    <a:pt x="138" y="185"/>
                    <a:pt x="138" y="185"/>
                    <a:pt x="138" y="185"/>
                  </a:cubicBezTo>
                  <a:cubicBezTo>
                    <a:pt x="145" y="192"/>
                    <a:pt x="153" y="195"/>
                    <a:pt x="162" y="195"/>
                  </a:cubicBezTo>
                  <a:close/>
                  <a:moveTo>
                    <a:pt x="20" y="66"/>
                  </a:moveTo>
                  <a:cubicBezTo>
                    <a:pt x="67" y="19"/>
                    <a:pt x="67" y="19"/>
                    <a:pt x="67" y="19"/>
                  </a:cubicBezTo>
                  <a:cubicBezTo>
                    <a:pt x="71" y="37"/>
                    <a:pt x="71" y="37"/>
                    <a:pt x="71" y="37"/>
                  </a:cubicBezTo>
                  <a:cubicBezTo>
                    <a:pt x="179" y="145"/>
                    <a:pt x="179" y="145"/>
                    <a:pt x="179" y="145"/>
                  </a:cubicBezTo>
                  <a:cubicBezTo>
                    <a:pt x="183" y="149"/>
                    <a:pt x="186" y="155"/>
                    <a:pt x="186" y="161"/>
                  </a:cubicBezTo>
                  <a:cubicBezTo>
                    <a:pt x="186" y="168"/>
                    <a:pt x="183" y="174"/>
                    <a:pt x="179" y="178"/>
                  </a:cubicBezTo>
                  <a:cubicBezTo>
                    <a:pt x="174" y="183"/>
                    <a:pt x="168" y="185"/>
                    <a:pt x="162" y="185"/>
                  </a:cubicBezTo>
                  <a:cubicBezTo>
                    <a:pt x="156" y="185"/>
                    <a:pt x="150" y="183"/>
                    <a:pt x="145" y="178"/>
                  </a:cubicBezTo>
                  <a:cubicBezTo>
                    <a:pt x="38" y="71"/>
                    <a:pt x="38" y="71"/>
                    <a:pt x="38" y="71"/>
                  </a:cubicBezTo>
                  <a:lnTo>
                    <a:pt x="20" y="66"/>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pPr defTabSz="914400"/>
              <a:endParaRPr lang="en-US" sz="1600" kern="0" smtClean="0">
                <a:solidFill>
                  <a:srgbClr val="FFFFFF"/>
                </a:solidFill>
              </a:endParaRPr>
            </a:p>
          </p:txBody>
        </p:sp>
        <p:sp>
          <p:nvSpPr>
            <p:cNvPr id="51" name="Freeform 50"/>
            <p:cNvSpPr>
              <a:spLocks noEditPoints="1"/>
            </p:cNvSpPr>
            <p:nvPr/>
          </p:nvSpPr>
          <p:spPr bwMode="black">
            <a:xfrm>
              <a:off x="3282556" y="5893761"/>
              <a:ext cx="391579" cy="314325"/>
            </a:xfrm>
            <a:custGeom>
              <a:avLst/>
              <a:gdLst>
                <a:gd name="T0" fmla="*/ 110 w 116"/>
                <a:gd name="T1" fmla="*/ 87 h 93"/>
                <a:gd name="T2" fmla="*/ 110 w 116"/>
                <a:gd name="T3" fmla="*/ 65 h 93"/>
                <a:gd name="T4" fmla="*/ 44 w 116"/>
                <a:gd name="T5" fmla="*/ 0 h 93"/>
                <a:gd name="T6" fmla="*/ 0 w 116"/>
                <a:gd name="T7" fmla="*/ 0 h 93"/>
                <a:gd name="T8" fmla="*/ 88 w 116"/>
                <a:gd name="T9" fmla="*/ 87 h 93"/>
                <a:gd name="T10" fmla="*/ 110 w 116"/>
                <a:gd name="T11" fmla="*/ 87 h 93"/>
                <a:gd name="T12" fmla="*/ 33 w 116"/>
                <a:gd name="T13" fmla="*/ 20 h 93"/>
                <a:gd name="T14" fmla="*/ 27 w 116"/>
                <a:gd name="T15" fmla="*/ 20 h 93"/>
                <a:gd name="T16" fmla="*/ 27 w 116"/>
                <a:gd name="T17" fmla="*/ 14 h 93"/>
                <a:gd name="T18" fmla="*/ 33 w 116"/>
                <a:gd name="T19" fmla="*/ 14 h 93"/>
                <a:gd name="T20" fmla="*/ 33 w 116"/>
                <a:gd name="T21" fmla="*/ 20 h 93"/>
                <a:gd name="T22" fmla="*/ 58 w 116"/>
                <a:gd name="T23" fmla="*/ 39 h 93"/>
                <a:gd name="T24" fmla="*/ 54 w 116"/>
                <a:gd name="T25" fmla="*/ 39 h 93"/>
                <a:gd name="T26" fmla="*/ 54 w 116"/>
                <a:gd name="T27" fmla="*/ 35 h 93"/>
                <a:gd name="T28" fmla="*/ 58 w 116"/>
                <a:gd name="T29" fmla="*/ 35 h 93"/>
                <a:gd name="T30" fmla="*/ 58 w 116"/>
                <a:gd name="T31" fmla="*/ 39 h 93"/>
                <a:gd name="T32" fmla="*/ 76 w 116"/>
                <a:gd name="T33" fmla="*/ 44 h 93"/>
                <a:gd name="T34" fmla="*/ 82 w 116"/>
                <a:gd name="T35" fmla="*/ 44 h 93"/>
                <a:gd name="T36" fmla="*/ 82 w 116"/>
                <a:gd name="T37" fmla="*/ 50 h 93"/>
                <a:gd name="T38" fmla="*/ 76 w 116"/>
                <a:gd name="T39" fmla="*/ 50 h 93"/>
                <a:gd name="T40" fmla="*/ 76 w 116"/>
                <a:gd name="T41" fmla="*/ 44 h 93"/>
                <a:gd name="T42" fmla="*/ 84 w 116"/>
                <a:gd name="T43" fmla="*/ 63 h 93"/>
                <a:gd name="T44" fmla="*/ 80 w 116"/>
                <a:gd name="T45" fmla="*/ 63 h 93"/>
                <a:gd name="T46" fmla="*/ 80 w 116"/>
                <a:gd name="T47" fmla="*/ 59 h 93"/>
                <a:gd name="T48" fmla="*/ 84 w 116"/>
                <a:gd name="T49" fmla="*/ 59 h 93"/>
                <a:gd name="T50" fmla="*/ 84 w 116"/>
                <a:gd name="T51" fmla="*/ 63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6" h="93">
                  <a:moveTo>
                    <a:pt x="110" y="87"/>
                  </a:moveTo>
                  <a:cubicBezTo>
                    <a:pt x="116" y="81"/>
                    <a:pt x="116" y="71"/>
                    <a:pt x="110" y="65"/>
                  </a:cubicBezTo>
                  <a:cubicBezTo>
                    <a:pt x="44" y="0"/>
                    <a:pt x="44" y="0"/>
                    <a:pt x="44" y="0"/>
                  </a:cubicBezTo>
                  <a:cubicBezTo>
                    <a:pt x="0" y="0"/>
                    <a:pt x="0" y="0"/>
                    <a:pt x="0" y="0"/>
                  </a:cubicBezTo>
                  <a:cubicBezTo>
                    <a:pt x="88" y="87"/>
                    <a:pt x="88" y="87"/>
                    <a:pt x="88" y="87"/>
                  </a:cubicBezTo>
                  <a:cubicBezTo>
                    <a:pt x="94" y="93"/>
                    <a:pt x="104" y="93"/>
                    <a:pt x="110" y="87"/>
                  </a:cubicBezTo>
                  <a:close/>
                  <a:moveTo>
                    <a:pt x="33" y="20"/>
                  </a:moveTo>
                  <a:cubicBezTo>
                    <a:pt x="31" y="22"/>
                    <a:pt x="28" y="22"/>
                    <a:pt x="27" y="20"/>
                  </a:cubicBezTo>
                  <a:cubicBezTo>
                    <a:pt x="25" y="18"/>
                    <a:pt x="25" y="16"/>
                    <a:pt x="27" y="14"/>
                  </a:cubicBezTo>
                  <a:cubicBezTo>
                    <a:pt x="28" y="12"/>
                    <a:pt x="31" y="12"/>
                    <a:pt x="33" y="14"/>
                  </a:cubicBezTo>
                  <a:cubicBezTo>
                    <a:pt x="34" y="16"/>
                    <a:pt x="34" y="18"/>
                    <a:pt x="33" y="20"/>
                  </a:cubicBezTo>
                  <a:close/>
                  <a:moveTo>
                    <a:pt x="58" y="39"/>
                  </a:moveTo>
                  <a:cubicBezTo>
                    <a:pt x="57" y="41"/>
                    <a:pt x="55" y="41"/>
                    <a:pt x="54" y="39"/>
                  </a:cubicBezTo>
                  <a:cubicBezTo>
                    <a:pt x="53" y="38"/>
                    <a:pt x="53" y="36"/>
                    <a:pt x="54" y="35"/>
                  </a:cubicBezTo>
                  <a:cubicBezTo>
                    <a:pt x="55" y="34"/>
                    <a:pt x="57" y="34"/>
                    <a:pt x="58" y="35"/>
                  </a:cubicBezTo>
                  <a:cubicBezTo>
                    <a:pt x="60" y="36"/>
                    <a:pt x="60" y="38"/>
                    <a:pt x="58" y="39"/>
                  </a:cubicBezTo>
                  <a:close/>
                  <a:moveTo>
                    <a:pt x="76" y="44"/>
                  </a:moveTo>
                  <a:cubicBezTo>
                    <a:pt x="78" y="43"/>
                    <a:pt x="80" y="43"/>
                    <a:pt x="82" y="44"/>
                  </a:cubicBezTo>
                  <a:cubicBezTo>
                    <a:pt x="84" y="46"/>
                    <a:pt x="84" y="49"/>
                    <a:pt x="82" y="50"/>
                  </a:cubicBezTo>
                  <a:cubicBezTo>
                    <a:pt x="80" y="52"/>
                    <a:pt x="78" y="52"/>
                    <a:pt x="76" y="50"/>
                  </a:cubicBezTo>
                  <a:cubicBezTo>
                    <a:pt x="74" y="49"/>
                    <a:pt x="74" y="46"/>
                    <a:pt x="76" y="44"/>
                  </a:cubicBezTo>
                  <a:close/>
                  <a:moveTo>
                    <a:pt x="84" y="63"/>
                  </a:moveTo>
                  <a:cubicBezTo>
                    <a:pt x="83" y="64"/>
                    <a:pt x="81" y="64"/>
                    <a:pt x="80" y="63"/>
                  </a:cubicBezTo>
                  <a:cubicBezTo>
                    <a:pt x="79" y="62"/>
                    <a:pt x="79" y="60"/>
                    <a:pt x="80" y="59"/>
                  </a:cubicBezTo>
                  <a:cubicBezTo>
                    <a:pt x="81" y="57"/>
                    <a:pt x="83" y="57"/>
                    <a:pt x="84" y="59"/>
                  </a:cubicBezTo>
                  <a:cubicBezTo>
                    <a:pt x="85" y="60"/>
                    <a:pt x="85" y="62"/>
                    <a:pt x="84" y="63"/>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pPr defTabSz="914400"/>
              <a:endParaRPr lang="en-US" sz="1600" kern="0" smtClean="0">
                <a:solidFill>
                  <a:srgbClr val="FFFFFF"/>
                </a:solidFill>
              </a:endParaRPr>
            </a:p>
          </p:txBody>
        </p:sp>
      </p:grpSp>
    </p:spTree>
    <p:extLst>
      <p:ext uri="{BB962C8B-B14F-4D97-AF65-F5344CB8AC3E}">
        <p14:creationId xmlns:p14="http://schemas.microsoft.com/office/powerpoint/2010/main" val="327868048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4"/>
                                        </p:tgtEl>
                                        <p:attrNameLst>
                                          <p:attrName>style.visibility</p:attrName>
                                        </p:attrNameLst>
                                      </p:cBhvr>
                                      <p:to>
                                        <p:strVal val="visible"/>
                                      </p:to>
                                    </p:set>
                                    <p:animEffect transition="in" filter="fade">
                                      <p:cBhvr>
                                        <p:cTn id="11" dur="500"/>
                                        <p:tgtEl>
                                          <p:spTgt spid="4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7"/>
                                        </p:tgtEl>
                                        <p:attrNameLst>
                                          <p:attrName>style.visibility</p:attrName>
                                        </p:attrNameLst>
                                      </p:cBhvr>
                                      <p:to>
                                        <p:strVal val="visible"/>
                                      </p:to>
                                    </p:set>
                                    <p:animEffect transition="in" filter="wipe(left)">
                                      <p:cBhvr>
                                        <p:cTn id="15" dur="500"/>
                                        <p:tgtEl>
                                          <p:spTgt spid="3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fade">
                                      <p:cBhvr>
                                        <p:cTn id="19" dur="250"/>
                                        <p:tgtEl>
                                          <p:spTgt spid="39"/>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grpId="0" nodeType="click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wipe(up)">
                                      <p:cBhvr>
                                        <p:cTn id="24" dur="500"/>
                                        <p:tgtEl>
                                          <p:spTgt spid="38"/>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wipe(left)">
                                      <p:cBhvr>
                                        <p:cTn id="29" dur="500"/>
                                        <p:tgtEl>
                                          <p:spTgt spid="40"/>
                                        </p:tgtEl>
                                      </p:cBhvr>
                                    </p:animEffect>
                                  </p:childTnLst>
                                </p:cTn>
                              </p:par>
                            </p:childTnLst>
                          </p:cTn>
                        </p:par>
                        <p:par>
                          <p:cTn id="30" fill="hold">
                            <p:stCondLst>
                              <p:cond delay="500"/>
                            </p:stCondLst>
                            <p:childTnLst>
                              <p:par>
                                <p:cTn id="31" presetID="10" presetClass="entr" presetSubtype="0" fill="hold" nodeType="afterEffect">
                                  <p:stCondLst>
                                    <p:cond delay="0"/>
                                  </p:stCondLst>
                                  <p:childTnLst>
                                    <p:set>
                                      <p:cBhvr>
                                        <p:cTn id="32" dur="1" fill="hold">
                                          <p:stCondLst>
                                            <p:cond delay="0"/>
                                          </p:stCondLst>
                                        </p:cTn>
                                        <p:tgtEl>
                                          <p:spTgt spid="48"/>
                                        </p:tgtEl>
                                        <p:attrNameLst>
                                          <p:attrName>style.visibility</p:attrName>
                                        </p:attrNameLst>
                                      </p:cBhvr>
                                      <p:to>
                                        <p:strVal val="visible"/>
                                      </p:to>
                                    </p:set>
                                    <p:animEffect transition="in" filter="fade">
                                      <p:cBhvr>
                                        <p:cTn id="33" dur="500"/>
                                        <p:tgtEl>
                                          <p:spTgt spid="48"/>
                                        </p:tgtEl>
                                      </p:cBhvr>
                                    </p:animEffect>
                                  </p:childTnLst>
                                </p:cTn>
                              </p:par>
                            </p:childTnLst>
                          </p:cTn>
                        </p:par>
                        <p:par>
                          <p:cTn id="34" fill="hold">
                            <p:stCondLst>
                              <p:cond delay="1000"/>
                            </p:stCondLst>
                            <p:childTnLst>
                              <p:par>
                                <p:cTn id="35" presetID="22" presetClass="entr" presetSubtype="8" fill="hold" grpId="0" nodeType="after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wipe(left)">
                                      <p:cBhvr>
                                        <p:cTn id="37" dur="500"/>
                                        <p:tgtEl>
                                          <p:spTgt spid="41"/>
                                        </p:tgtEl>
                                      </p:cBhvr>
                                    </p:animEffect>
                                  </p:childTnLst>
                                </p:cTn>
                              </p:par>
                            </p:childTnLst>
                          </p:cTn>
                        </p:par>
                        <p:par>
                          <p:cTn id="38" fill="hold">
                            <p:stCondLst>
                              <p:cond delay="1500"/>
                            </p:stCondLst>
                            <p:childTnLst>
                              <p:par>
                                <p:cTn id="39" presetID="10" presetClass="entr" presetSubtype="0" fill="hold" grpId="0" nodeType="afterEffect">
                                  <p:stCondLst>
                                    <p:cond delay="0"/>
                                  </p:stCondLst>
                                  <p:childTnLst>
                                    <p:set>
                                      <p:cBhvr>
                                        <p:cTn id="40" dur="1" fill="hold">
                                          <p:stCondLst>
                                            <p:cond delay="0"/>
                                          </p:stCondLst>
                                        </p:cTn>
                                        <p:tgtEl>
                                          <p:spTgt spid="43"/>
                                        </p:tgtEl>
                                        <p:attrNameLst>
                                          <p:attrName>style.visibility</p:attrName>
                                        </p:attrNameLst>
                                      </p:cBhvr>
                                      <p:to>
                                        <p:strVal val="visible"/>
                                      </p:to>
                                    </p:set>
                                    <p:animEffect transition="in" filter="fade">
                                      <p:cBhvr>
                                        <p:cTn id="41" dur="250"/>
                                        <p:tgtEl>
                                          <p:spTgt spid="43"/>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1" fill="hold" grpId="0" nodeType="clickEffect">
                                  <p:stCondLst>
                                    <p:cond delay="0"/>
                                  </p:stCondLst>
                                  <p:childTnLst>
                                    <p:set>
                                      <p:cBhvr>
                                        <p:cTn id="45" dur="1" fill="hold">
                                          <p:stCondLst>
                                            <p:cond delay="0"/>
                                          </p:stCondLst>
                                        </p:cTn>
                                        <p:tgtEl>
                                          <p:spTgt spid="42"/>
                                        </p:tgtEl>
                                        <p:attrNameLst>
                                          <p:attrName>style.visibility</p:attrName>
                                        </p:attrNameLst>
                                      </p:cBhvr>
                                      <p:to>
                                        <p:strVal val="visible"/>
                                      </p:to>
                                    </p:set>
                                    <p:animEffect transition="in" filter="wipe(up)">
                                      <p:cBhvr>
                                        <p:cTn id="46"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38" grpId="0" animBg="1"/>
      <p:bldP spid="39" grpId="0" animBg="1"/>
      <p:bldP spid="40" grpId="0" animBg="1"/>
      <p:bldP spid="41" grpId="0" animBg="1"/>
      <p:bldP spid="42" grpId="0" animBg="1"/>
      <p:bldP spid="43"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 name="Picture 48"/>
          <p:cNvPicPr>
            <a:picLocks noChangeAspect="1"/>
          </p:cNvPicPr>
          <p:nvPr/>
        </p:nvPicPr>
        <p:blipFill>
          <a:blip r:embed="rId3">
            <a:duotone>
              <a:prstClr val="black"/>
              <a:srgbClr val="8C96AA">
                <a:tint val="45000"/>
                <a:satMod val="400000"/>
              </a:srgbClr>
            </a:duotone>
            <a:extLst>
              <a:ext uri="{BEBA8EAE-BF5A-486C-A8C5-ECC9F3942E4B}">
                <a14:imgProps xmlns:a14="http://schemas.microsoft.com/office/drawing/2010/main">
                  <a14:imgLayer r:embed="rId4">
                    <a14:imgEffect>
                      <a14:colorTemperature colorTemp="5900"/>
                    </a14:imgEffect>
                  </a14:imgLayer>
                </a14:imgProps>
              </a:ext>
              <a:ext uri="{28A0092B-C50C-407E-A947-70E740481C1C}">
                <a14:useLocalDpi xmlns:a14="http://schemas.microsoft.com/office/drawing/2010/main" val="0"/>
              </a:ext>
            </a:extLst>
          </a:blip>
          <a:stretch>
            <a:fillRect/>
          </a:stretch>
        </p:blipFill>
        <p:spPr>
          <a:xfrm>
            <a:off x="8504238" y="3579801"/>
            <a:ext cx="1110732" cy="1110732"/>
          </a:xfrm>
          <a:prstGeom prst="rect">
            <a:avLst/>
          </a:prstGeom>
        </p:spPr>
      </p:pic>
      <p:pic>
        <p:nvPicPr>
          <p:cNvPr id="50" name="Picture 49"/>
          <p:cNvPicPr>
            <a:picLocks noChangeAspect="1"/>
          </p:cNvPicPr>
          <p:nvPr/>
        </p:nvPicPr>
        <p:blipFill>
          <a:blip r:embed="rId3">
            <a:duotone>
              <a:prstClr val="black"/>
              <a:srgbClr val="8C96AA">
                <a:tint val="45000"/>
                <a:satMod val="400000"/>
              </a:srgbClr>
            </a:duotone>
            <a:extLst>
              <a:ext uri="{BEBA8EAE-BF5A-486C-A8C5-ECC9F3942E4B}">
                <a14:imgProps xmlns:a14="http://schemas.microsoft.com/office/drawing/2010/main">
                  <a14:imgLayer r:embed="rId4">
                    <a14:imgEffect>
                      <a14:colorTemperature colorTemp="5900"/>
                    </a14:imgEffect>
                  </a14:imgLayer>
                </a14:imgProps>
              </a:ext>
              <a:ext uri="{28A0092B-C50C-407E-A947-70E740481C1C}">
                <a14:useLocalDpi xmlns:a14="http://schemas.microsoft.com/office/drawing/2010/main" val="0"/>
              </a:ext>
            </a:extLst>
          </a:blip>
          <a:stretch>
            <a:fillRect/>
          </a:stretch>
        </p:blipFill>
        <p:spPr>
          <a:xfrm>
            <a:off x="8504238" y="4460335"/>
            <a:ext cx="1110732" cy="1110732"/>
          </a:xfrm>
          <a:prstGeom prst="rect">
            <a:avLst/>
          </a:prstGeom>
        </p:spPr>
      </p:pic>
      <p:pic>
        <p:nvPicPr>
          <p:cNvPr id="51" name="Picture 50"/>
          <p:cNvPicPr>
            <a:picLocks noChangeAspect="1"/>
          </p:cNvPicPr>
          <p:nvPr/>
        </p:nvPicPr>
        <p:blipFill>
          <a:blip r:embed="rId3">
            <a:duotone>
              <a:prstClr val="black"/>
              <a:srgbClr val="8C96AA">
                <a:tint val="45000"/>
                <a:satMod val="400000"/>
              </a:srgbClr>
            </a:duotone>
            <a:extLst>
              <a:ext uri="{BEBA8EAE-BF5A-486C-A8C5-ECC9F3942E4B}">
                <a14:imgProps xmlns:a14="http://schemas.microsoft.com/office/drawing/2010/main">
                  <a14:imgLayer r:embed="rId4">
                    <a14:imgEffect>
                      <a14:colorTemperature colorTemp="5900"/>
                    </a14:imgEffect>
                  </a14:imgLayer>
                </a14:imgProps>
              </a:ext>
              <a:ext uri="{28A0092B-C50C-407E-A947-70E740481C1C}">
                <a14:useLocalDpi xmlns:a14="http://schemas.microsoft.com/office/drawing/2010/main" val="0"/>
              </a:ext>
            </a:extLst>
          </a:blip>
          <a:stretch>
            <a:fillRect/>
          </a:stretch>
        </p:blipFill>
        <p:spPr>
          <a:xfrm>
            <a:off x="8504238" y="5425535"/>
            <a:ext cx="1110732" cy="1110732"/>
          </a:xfrm>
          <a:prstGeom prst="rect">
            <a:avLst/>
          </a:prstGeom>
        </p:spPr>
      </p:pic>
      <p:sp>
        <p:nvSpPr>
          <p:cNvPr id="2" name="Title 1"/>
          <p:cNvSpPr>
            <a:spLocks noGrp="1"/>
          </p:cNvSpPr>
          <p:nvPr>
            <p:ph type="title"/>
          </p:nvPr>
        </p:nvSpPr>
        <p:spPr/>
        <p:txBody>
          <a:bodyPr/>
          <a:lstStyle/>
          <a:p>
            <a:r>
              <a:rPr lang="en-US" sz="4800" dirty="0" smtClean="0"/>
              <a:t>Social Collaboration Challenge Experiment</a:t>
            </a:r>
            <a:endParaRPr lang="en-US" sz="4800" dirty="0"/>
          </a:p>
        </p:txBody>
      </p:sp>
      <p:grpSp>
        <p:nvGrpSpPr>
          <p:cNvPr id="28" name="Group 27"/>
          <p:cNvGrpSpPr/>
          <p:nvPr/>
        </p:nvGrpSpPr>
        <p:grpSpPr>
          <a:xfrm>
            <a:off x="4596872" y="1728431"/>
            <a:ext cx="799842" cy="794464"/>
            <a:chOff x="3069614" y="5606582"/>
            <a:chExt cx="663113" cy="658654"/>
          </a:xfrm>
          <a:solidFill>
            <a:srgbClr val="8C96AA"/>
          </a:solidFill>
        </p:grpSpPr>
        <p:sp>
          <p:nvSpPr>
            <p:cNvPr id="29" name="Freeform 48"/>
            <p:cNvSpPr>
              <a:spLocks/>
            </p:cNvSpPr>
            <p:nvPr/>
          </p:nvSpPr>
          <p:spPr bwMode="black">
            <a:xfrm>
              <a:off x="3195379" y="5728028"/>
              <a:ext cx="117188" cy="118587"/>
            </a:xfrm>
            <a:custGeom>
              <a:avLst/>
              <a:gdLst>
                <a:gd name="T0" fmla="*/ 54 w 82"/>
                <a:gd name="T1" fmla="*/ 0 h 83"/>
                <a:gd name="T2" fmla="*/ 0 w 82"/>
                <a:gd name="T3" fmla="*/ 57 h 83"/>
                <a:gd name="T4" fmla="*/ 26 w 82"/>
                <a:gd name="T5" fmla="*/ 83 h 83"/>
                <a:gd name="T6" fmla="*/ 82 w 82"/>
                <a:gd name="T7" fmla="*/ 29 h 83"/>
                <a:gd name="T8" fmla="*/ 54 w 82"/>
                <a:gd name="T9" fmla="*/ 0 h 83"/>
              </a:gdLst>
              <a:ahLst/>
              <a:cxnLst>
                <a:cxn ang="0">
                  <a:pos x="T0" y="T1"/>
                </a:cxn>
                <a:cxn ang="0">
                  <a:pos x="T2" y="T3"/>
                </a:cxn>
                <a:cxn ang="0">
                  <a:pos x="T4" y="T5"/>
                </a:cxn>
                <a:cxn ang="0">
                  <a:pos x="T6" y="T7"/>
                </a:cxn>
                <a:cxn ang="0">
                  <a:pos x="T8" y="T9"/>
                </a:cxn>
              </a:cxnLst>
              <a:rect l="0" t="0" r="r" b="b"/>
              <a:pathLst>
                <a:path w="82" h="83">
                  <a:moveTo>
                    <a:pt x="54" y="0"/>
                  </a:moveTo>
                  <a:lnTo>
                    <a:pt x="0" y="57"/>
                  </a:lnTo>
                  <a:lnTo>
                    <a:pt x="26" y="83"/>
                  </a:lnTo>
                  <a:lnTo>
                    <a:pt x="82" y="29"/>
                  </a:lnTo>
                  <a:lnTo>
                    <a:pt x="54" y="0"/>
                  </a:lnTo>
                  <a:close/>
                </a:path>
              </a:pathLst>
            </a:custGeom>
            <a:grpFill/>
            <a:ln>
              <a:noFill/>
            </a:ln>
          </p:spPr>
          <p:txBody>
            <a:bodyPr vert="horz" wrap="square" lIns="82305" tIns="41153" rIns="82305" bIns="41153" numCol="1" anchor="t" anchorCtr="0" compatLnSpc="1">
              <a:prstTxWarp prst="textNoShape">
                <a:avLst/>
              </a:prstTxWarp>
            </a:bodyPr>
            <a:lstStyle/>
            <a:p>
              <a:endParaRPr lang="en-US" sz="1600">
                <a:solidFill>
                  <a:srgbClr val="FFFFFF"/>
                </a:solidFill>
              </a:endParaRPr>
            </a:p>
          </p:txBody>
        </p:sp>
        <p:sp>
          <p:nvSpPr>
            <p:cNvPr id="30" name="Freeform 49"/>
            <p:cNvSpPr>
              <a:spLocks noEditPoints="1"/>
            </p:cNvSpPr>
            <p:nvPr/>
          </p:nvSpPr>
          <p:spPr bwMode="black">
            <a:xfrm>
              <a:off x="3069614" y="5606582"/>
              <a:ext cx="663113" cy="658654"/>
            </a:xfrm>
            <a:custGeom>
              <a:avLst/>
              <a:gdLst>
                <a:gd name="T0" fmla="*/ 162 w 196"/>
                <a:gd name="T1" fmla="*/ 195 h 195"/>
                <a:gd name="T2" fmla="*/ 186 w 196"/>
                <a:gd name="T3" fmla="*/ 185 h 195"/>
                <a:gd name="T4" fmla="*/ 196 w 196"/>
                <a:gd name="T5" fmla="*/ 161 h 195"/>
                <a:gd name="T6" fmla="*/ 186 w 196"/>
                <a:gd name="T7" fmla="*/ 138 h 195"/>
                <a:gd name="T8" fmla="*/ 80 w 196"/>
                <a:gd name="T9" fmla="*/ 32 h 195"/>
                <a:gd name="T10" fmla="*/ 72 w 196"/>
                <a:gd name="T11" fmla="*/ 0 h 195"/>
                <a:gd name="T12" fmla="*/ 66 w 196"/>
                <a:gd name="T13" fmla="*/ 6 h 195"/>
                <a:gd name="T14" fmla="*/ 48 w 196"/>
                <a:gd name="T15" fmla="*/ 24 h 195"/>
                <a:gd name="T16" fmla="*/ 38 w 196"/>
                <a:gd name="T17" fmla="*/ 15 h 195"/>
                <a:gd name="T18" fmla="*/ 15 w 196"/>
                <a:gd name="T19" fmla="*/ 38 h 195"/>
                <a:gd name="T20" fmla="*/ 25 w 196"/>
                <a:gd name="T21" fmla="*/ 47 h 195"/>
                <a:gd name="T22" fmla="*/ 0 w 196"/>
                <a:gd name="T23" fmla="*/ 72 h 195"/>
                <a:gd name="T24" fmla="*/ 33 w 196"/>
                <a:gd name="T25" fmla="*/ 80 h 195"/>
                <a:gd name="T26" fmla="*/ 138 w 196"/>
                <a:gd name="T27" fmla="*/ 185 h 195"/>
                <a:gd name="T28" fmla="*/ 162 w 196"/>
                <a:gd name="T29" fmla="*/ 195 h 195"/>
                <a:gd name="T30" fmla="*/ 20 w 196"/>
                <a:gd name="T31" fmla="*/ 66 h 195"/>
                <a:gd name="T32" fmla="*/ 67 w 196"/>
                <a:gd name="T33" fmla="*/ 19 h 195"/>
                <a:gd name="T34" fmla="*/ 71 w 196"/>
                <a:gd name="T35" fmla="*/ 37 h 195"/>
                <a:gd name="T36" fmla="*/ 179 w 196"/>
                <a:gd name="T37" fmla="*/ 145 h 195"/>
                <a:gd name="T38" fmla="*/ 186 w 196"/>
                <a:gd name="T39" fmla="*/ 161 h 195"/>
                <a:gd name="T40" fmla="*/ 179 w 196"/>
                <a:gd name="T41" fmla="*/ 178 h 195"/>
                <a:gd name="T42" fmla="*/ 162 w 196"/>
                <a:gd name="T43" fmla="*/ 185 h 195"/>
                <a:gd name="T44" fmla="*/ 145 w 196"/>
                <a:gd name="T45" fmla="*/ 178 h 195"/>
                <a:gd name="T46" fmla="*/ 38 w 196"/>
                <a:gd name="T47" fmla="*/ 71 h 195"/>
                <a:gd name="T48" fmla="*/ 20 w 196"/>
                <a:gd name="T49" fmla="*/ 6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6" h="195">
                  <a:moveTo>
                    <a:pt x="162" y="195"/>
                  </a:moveTo>
                  <a:cubicBezTo>
                    <a:pt x="171" y="195"/>
                    <a:pt x="179" y="192"/>
                    <a:pt x="186" y="185"/>
                  </a:cubicBezTo>
                  <a:cubicBezTo>
                    <a:pt x="192" y="179"/>
                    <a:pt x="196" y="170"/>
                    <a:pt x="196" y="161"/>
                  </a:cubicBezTo>
                  <a:cubicBezTo>
                    <a:pt x="196" y="153"/>
                    <a:pt x="192" y="144"/>
                    <a:pt x="186" y="138"/>
                  </a:cubicBezTo>
                  <a:cubicBezTo>
                    <a:pt x="80" y="32"/>
                    <a:pt x="80" y="32"/>
                    <a:pt x="80" y="32"/>
                  </a:cubicBezTo>
                  <a:cubicBezTo>
                    <a:pt x="72" y="0"/>
                    <a:pt x="72" y="0"/>
                    <a:pt x="72" y="0"/>
                  </a:cubicBezTo>
                  <a:cubicBezTo>
                    <a:pt x="66" y="6"/>
                    <a:pt x="66" y="6"/>
                    <a:pt x="66" y="6"/>
                  </a:cubicBezTo>
                  <a:cubicBezTo>
                    <a:pt x="48" y="24"/>
                    <a:pt x="48" y="24"/>
                    <a:pt x="48" y="24"/>
                  </a:cubicBezTo>
                  <a:cubicBezTo>
                    <a:pt x="38" y="15"/>
                    <a:pt x="38" y="15"/>
                    <a:pt x="38" y="15"/>
                  </a:cubicBezTo>
                  <a:cubicBezTo>
                    <a:pt x="15" y="38"/>
                    <a:pt x="15" y="38"/>
                    <a:pt x="15" y="38"/>
                  </a:cubicBezTo>
                  <a:cubicBezTo>
                    <a:pt x="25" y="47"/>
                    <a:pt x="25" y="47"/>
                    <a:pt x="25" y="47"/>
                  </a:cubicBezTo>
                  <a:cubicBezTo>
                    <a:pt x="0" y="72"/>
                    <a:pt x="0" y="72"/>
                    <a:pt x="0" y="72"/>
                  </a:cubicBezTo>
                  <a:cubicBezTo>
                    <a:pt x="33" y="80"/>
                    <a:pt x="33" y="80"/>
                    <a:pt x="33" y="80"/>
                  </a:cubicBezTo>
                  <a:cubicBezTo>
                    <a:pt x="138" y="185"/>
                    <a:pt x="138" y="185"/>
                    <a:pt x="138" y="185"/>
                  </a:cubicBezTo>
                  <a:cubicBezTo>
                    <a:pt x="145" y="192"/>
                    <a:pt x="153" y="195"/>
                    <a:pt x="162" y="195"/>
                  </a:cubicBezTo>
                  <a:close/>
                  <a:moveTo>
                    <a:pt x="20" y="66"/>
                  </a:moveTo>
                  <a:cubicBezTo>
                    <a:pt x="67" y="19"/>
                    <a:pt x="67" y="19"/>
                    <a:pt x="67" y="19"/>
                  </a:cubicBezTo>
                  <a:cubicBezTo>
                    <a:pt x="71" y="37"/>
                    <a:pt x="71" y="37"/>
                    <a:pt x="71" y="37"/>
                  </a:cubicBezTo>
                  <a:cubicBezTo>
                    <a:pt x="179" y="145"/>
                    <a:pt x="179" y="145"/>
                    <a:pt x="179" y="145"/>
                  </a:cubicBezTo>
                  <a:cubicBezTo>
                    <a:pt x="183" y="149"/>
                    <a:pt x="186" y="155"/>
                    <a:pt x="186" y="161"/>
                  </a:cubicBezTo>
                  <a:cubicBezTo>
                    <a:pt x="186" y="168"/>
                    <a:pt x="183" y="174"/>
                    <a:pt x="179" y="178"/>
                  </a:cubicBezTo>
                  <a:cubicBezTo>
                    <a:pt x="174" y="183"/>
                    <a:pt x="168" y="185"/>
                    <a:pt x="162" y="185"/>
                  </a:cubicBezTo>
                  <a:cubicBezTo>
                    <a:pt x="156" y="185"/>
                    <a:pt x="150" y="183"/>
                    <a:pt x="145" y="178"/>
                  </a:cubicBezTo>
                  <a:cubicBezTo>
                    <a:pt x="38" y="71"/>
                    <a:pt x="38" y="71"/>
                    <a:pt x="38" y="71"/>
                  </a:cubicBezTo>
                  <a:lnTo>
                    <a:pt x="20" y="66"/>
                  </a:lnTo>
                  <a:close/>
                </a:path>
              </a:pathLst>
            </a:custGeom>
            <a:grpFill/>
            <a:ln>
              <a:noFill/>
            </a:ln>
          </p:spPr>
          <p:txBody>
            <a:bodyPr vert="horz" wrap="square" lIns="82305" tIns="41153" rIns="82305" bIns="41153" numCol="1" anchor="t" anchorCtr="0" compatLnSpc="1">
              <a:prstTxWarp prst="textNoShape">
                <a:avLst/>
              </a:prstTxWarp>
            </a:bodyPr>
            <a:lstStyle/>
            <a:p>
              <a:endParaRPr lang="en-US" sz="1600">
                <a:solidFill>
                  <a:srgbClr val="FFFFFF"/>
                </a:solidFill>
              </a:endParaRPr>
            </a:p>
          </p:txBody>
        </p:sp>
        <p:sp>
          <p:nvSpPr>
            <p:cNvPr id="31" name="Freeform 50"/>
            <p:cNvSpPr>
              <a:spLocks noEditPoints="1"/>
            </p:cNvSpPr>
            <p:nvPr/>
          </p:nvSpPr>
          <p:spPr bwMode="black">
            <a:xfrm>
              <a:off x="3282556" y="5893761"/>
              <a:ext cx="391579" cy="314325"/>
            </a:xfrm>
            <a:custGeom>
              <a:avLst/>
              <a:gdLst>
                <a:gd name="T0" fmla="*/ 110 w 116"/>
                <a:gd name="T1" fmla="*/ 87 h 93"/>
                <a:gd name="T2" fmla="*/ 110 w 116"/>
                <a:gd name="T3" fmla="*/ 65 h 93"/>
                <a:gd name="T4" fmla="*/ 44 w 116"/>
                <a:gd name="T5" fmla="*/ 0 h 93"/>
                <a:gd name="T6" fmla="*/ 0 w 116"/>
                <a:gd name="T7" fmla="*/ 0 h 93"/>
                <a:gd name="T8" fmla="*/ 88 w 116"/>
                <a:gd name="T9" fmla="*/ 87 h 93"/>
                <a:gd name="T10" fmla="*/ 110 w 116"/>
                <a:gd name="T11" fmla="*/ 87 h 93"/>
                <a:gd name="T12" fmla="*/ 33 w 116"/>
                <a:gd name="T13" fmla="*/ 20 h 93"/>
                <a:gd name="T14" fmla="*/ 27 w 116"/>
                <a:gd name="T15" fmla="*/ 20 h 93"/>
                <a:gd name="T16" fmla="*/ 27 w 116"/>
                <a:gd name="T17" fmla="*/ 14 h 93"/>
                <a:gd name="T18" fmla="*/ 33 w 116"/>
                <a:gd name="T19" fmla="*/ 14 h 93"/>
                <a:gd name="T20" fmla="*/ 33 w 116"/>
                <a:gd name="T21" fmla="*/ 20 h 93"/>
                <a:gd name="T22" fmla="*/ 58 w 116"/>
                <a:gd name="T23" fmla="*/ 39 h 93"/>
                <a:gd name="T24" fmla="*/ 54 w 116"/>
                <a:gd name="T25" fmla="*/ 39 h 93"/>
                <a:gd name="T26" fmla="*/ 54 w 116"/>
                <a:gd name="T27" fmla="*/ 35 h 93"/>
                <a:gd name="T28" fmla="*/ 58 w 116"/>
                <a:gd name="T29" fmla="*/ 35 h 93"/>
                <a:gd name="T30" fmla="*/ 58 w 116"/>
                <a:gd name="T31" fmla="*/ 39 h 93"/>
                <a:gd name="T32" fmla="*/ 76 w 116"/>
                <a:gd name="T33" fmla="*/ 44 h 93"/>
                <a:gd name="T34" fmla="*/ 82 w 116"/>
                <a:gd name="T35" fmla="*/ 44 h 93"/>
                <a:gd name="T36" fmla="*/ 82 w 116"/>
                <a:gd name="T37" fmla="*/ 50 h 93"/>
                <a:gd name="T38" fmla="*/ 76 w 116"/>
                <a:gd name="T39" fmla="*/ 50 h 93"/>
                <a:gd name="T40" fmla="*/ 76 w 116"/>
                <a:gd name="T41" fmla="*/ 44 h 93"/>
                <a:gd name="T42" fmla="*/ 84 w 116"/>
                <a:gd name="T43" fmla="*/ 63 h 93"/>
                <a:gd name="T44" fmla="*/ 80 w 116"/>
                <a:gd name="T45" fmla="*/ 63 h 93"/>
                <a:gd name="T46" fmla="*/ 80 w 116"/>
                <a:gd name="T47" fmla="*/ 59 h 93"/>
                <a:gd name="T48" fmla="*/ 84 w 116"/>
                <a:gd name="T49" fmla="*/ 59 h 93"/>
                <a:gd name="T50" fmla="*/ 84 w 116"/>
                <a:gd name="T51" fmla="*/ 63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6" h="93">
                  <a:moveTo>
                    <a:pt x="110" y="87"/>
                  </a:moveTo>
                  <a:cubicBezTo>
                    <a:pt x="116" y="81"/>
                    <a:pt x="116" y="71"/>
                    <a:pt x="110" y="65"/>
                  </a:cubicBezTo>
                  <a:cubicBezTo>
                    <a:pt x="44" y="0"/>
                    <a:pt x="44" y="0"/>
                    <a:pt x="44" y="0"/>
                  </a:cubicBezTo>
                  <a:cubicBezTo>
                    <a:pt x="0" y="0"/>
                    <a:pt x="0" y="0"/>
                    <a:pt x="0" y="0"/>
                  </a:cubicBezTo>
                  <a:cubicBezTo>
                    <a:pt x="88" y="87"/>
                    <a:pt x="88" y="87"/>
                    <a:pt x="88" y="87"/>
                  </a:cubicBezTo>
                  <a:cubicBezTo>
                    <a:pt x="94" y="93"/>
                    <a:pt x="104" y="93"/>
                    <a:pt x="110" y="87"/>
                  </a:cubicBezTo>
                  <a:close/>
                  <a:moveTo>
                    <a:pt x="33" y="20"/>
                  </a:moveTo>
                  <a:cubicBezTo>
                    <a:pt x="31" y="22"/>
                    <a:pt x="28" y="22"/>
                    <a:pt x="27" y="20"/>
                  </a:cubicBezTo>
                  <a:cubicBezTo>
                    <a:pt x="25" y="18"/>
                    <a:pt x="25" y="16"/>
                    <a:pt x="27" y="14"/>
                  </a:cubicBezTo>
                  <a:cubicBezTo>
                    <a:pt x="28" y="12"/>
                    <a:pt x="31" y="12"/>
                    <a:pt x="33" y="14"/>
                  </a:cubicBezTo>
                  <a:cubicBezTo>
                    <a:pt x="34" y="16"/>
                    <a:pt x="34" y="18"/>
                    <a:pt x="33" y="20"/>
                  </a:cubicBezTo>
                  <a:close/>
                  <a:moveTo>
                    <a:pt x="58" y="39"/>
                  </a:moveTo>
                  <a:cubicBezTo>
                    <a:pt x="57" y="41"/>
                    <a:pt x="55" y="41"/>
                    <a:pt x="54" y="39"/>
                  </a:cubicBezTo>
                  <a:cubicBezTo>
                    <a:pt x="53" y="38"/>
                    <a:pt x="53" y="36"/>
                    <a:pt x="54" y="35"/>
                  </a:cubicBezTo>
                  <a:cubicBezTo>
                    <a:pt x="55" y="34"/>
                    <a:pt x="57" y="34"/>
                    <a:pt x="58" y="35"/>
                  </a:cubicBezTo>
                  <a:cubicBezTo>
                    <a:pt x="60" y="36"/>
                    <a:pt x="60" y="38"/>
                    <a:pt x="58" y="39"/>
                  </a:cubicBezTo>
                  <a:close/>
                  <a:moveTo>
                    <a:pt x="76" y="44"/>
                  </a:moveTo>
                  <a:cubicBezTo>
                    <a:pt x="78" y="43"/>
                    <a:pt x="80" y="43"/>
                    <a:pt x="82" y="44"/>
                  </a:cubicBezTo>
                  <a:cubicBezTo>
                    <a:pt x="84" y="46"/>
                    <a:pt x="84" y="49"/>
                    <a:pt x="82" y="50"/>
                  </a:cubicBezTo>
                  <a:cubicBezTo>
                    <a:pt x="80" y="52"/>
                    <a:pt x="78" y="52"/>
                    <a:pt x="76" y="50"/>
                  </a:cubicBezTo>
                  <a:cubicBezTo>
                    <a:pt x="74" y="49"/>
                    <a:pt x="74" y="46"/>
                    <a:pt x="76" y="44"/>
                  </a:cubicBezTo>
                  <a:close/>
                  <a:moveTo>
                    <a:pt x="84" y="63"/>
                  </a:moveTo>
                  <a:cubicBezTo>
                    <a:pt x="83" y="64"/>
                    <a:pt x="81" y="64"/>
                    <a:pt x="80" y="63"/>
                  </a:cubicBezTo>
                  <a:cubicBezTo>
                    <a:pt x="79" y="62"/>
                    <a:pt x="79" y="60"/>
                    <a:pt x="80" y="59"/>
                  </a:cubicBezTo>
                  <a:cubicBezTo>
                    <a:pt x="81" y="57"/>
                    <a:pt x="83" y="57"/>
                    <a:pt x="84" y="59"/>
                  </a:cubicBezTo>
                  <a:cubicBezTo>
                    <a:pt x="85" y="60"/>
                    <a:pt x="85" y="62"/>
                    <a:pt x="84" y="63"/>
                  </a:cubicBezTo>
                  <a:close/>
                </a:path>
              </a:pathLst>
            </a:custGeom>
            <a:grpFill/>
            <a:ln>
              <a:noFill/>
            </a:ln>
          </p:spPr>
          <p:txBody>
            <a:bodyPr vert="horz" wrap="square" lIns="82305" tIns="41153" rIns="82305" bIns="41153" numCol="1" anchor="t" anchorCtr="0" compatLnSpc="1">
              <a:prstTxWarp prst="textNoShape">
                <a:avLst/>
              </a:prstTxWarp>
            </a:bodyPr>
            <a:lstStyle/>
            <a:p>
              <a:endParaRPr lang="en-US" sz="1600">
                <a:solidFill>
                  <a:srgbClr val="FFFFFF"/>
                </a:solidFill>
              </a:endParaRPr>
            </a:p>
          </p:txBody>
        </p:sp>
      </p:grpSp>
      <p:cxnSp>
        <p:nvCxnSpPr>
          <p:cNvPr id="21" name="Straight Connector 20"/>
          <p:cNvCxnSpPr/>
          <p:nvPr/>
        </p:nvCxnSpPr>
        <p:spPr>
          <a:xfrm>
            <a:off x="655638" y="1556320"/>
            <a:ext cx="10591800" cy="0"/>
          </a:xfrm>
          <a:prstGeom prst="line">
            <a:avLst/>
          </a:prstGeom>
          <a:ln w="28575">
            <a:solidFill>
              <a:schemeClr val="tx1">
                <a:lumMod val="65000"/>
              </a:schemeClr>
            </a:solidFill>
            <a:prstDash val="dash"/>
            <a:headEnd type="none" w="med" len="med"/>
            <a:tailEnd type="arrow" w="med" len="med"/>
          </a:ln>
        </p:spPr>
        <p:style>
          <a:lnRef idx="1">
            <a:schemeClr val="accent1"/>
          </a:lnRef>
          <a:fillRef idx="0">
            <a:schemeClr val="accent1"/>
          </a:fillRef>
          <a:effectRef idx="0">
            <a:schemeClr val="accent1"/>
          </a:effectRef>
          <a:fontRef idx="minor">
            <a:schemeClr val="tx1"/>
          </a:fontRef>
        </p:style>
      </p:cxnSp>
      <p:pic>
        <p:nvPicPr>
          <p:cNvPr id="32" name="Picture 5" descr="\\MAGNUM\Projects\Microsoft\Cloud Power FY12\Design\Icons\PNGs\Stop_watch.png"/>
          <p:cNvPicPr>
            <a:picLocks noChangeAspect="1" noChangeArrowheads="1"/>
          </p:cNvPicPr>
          <p:nvPr/>
        </p:nvPicPr>
        <p:blipFill>
          <a:blip r:embed="rId5" cstate="print">
            <a:duotone>
              <a:schemeClr val="bg2">
                <a:shade val="45000"/>
                <a:satMod val="135000"/>
              </a:schemeClr>
              <a:prstClr val="white"/>
            </a:duotone>
          </a:blip>
          <a:srcRect/>
          <a:stretch>
            <a:fillRect/>
          </a:stretch>
        </p:blipFill>
        <p:spPr bwMode="auto">
          <a:xfrm>
            <a:off x="3257076" y="3279299"/>
            <a:ext cx="1350323" cy="1350327"/>
          </a:xfrm>
          <a:prstGeom prst="rect">
            <a:avLst/>
          </a:prstGeom>
          <a:noFill/>
        </p:spPr>
      </p:pic>
      <p:grpSp>
        <p:nvGrpSpPr>
          <p:cNvPr id="33" name="Group 32"/>
          <p:cNvGrpSpPr/>
          <p:nvPr/>
        </p:nvGrpSpPr>
        <p:grpSpPr bwMode="black">
          <a:xfrm rot="21160597">
            <a:off x="1331137" y="1954213"/>
            <a:ext cx="543701" cy="1328625"/>
            <a:chOff x="3233738" y="168276"/>
            <a:chExt cx="2651125" cy="6480174"/>
          </a:xfrm>
          <a:solidFill>
            <a:srgbClr val="8C96AA"/>
          </a:solidFill>
        </p:grpSpPr>
        <p:sp>
          <p:nvSpPr>
            <p:cNvPr id="34" name="Freeform 212"/>
            <p:cNvSpPr>
              <a:spLocks/>
            </p:cNvSpPr>
            <p:nvPr/>
          </p:nvSpPr>
          <p:spPr bwMode="black">
            <a:xfrm>
              <a:off x="3679825" y="5110163"/>
              <a:ext cx="2028825" cy="1538287"/>
            </a:xfrm>
            <a:custGeom>
              <a:avLst/>
              <a:gdLst>
                <a:gd name="T0" fmla="*/ 422 w 541"/>
                <a:gd name="T1" fmla="*/ 196 h 410"/>
                <a:gd name="T2" fmla="*/ 536 w 541"/>
                <a:gd name="T3" fmla="*/ 14 h 410"/>
                <a:gd name="T4" fmla="*/ 528 w 541"/>
                <a:gd name="T5" fmla="*/ 0 h 410"/>
                <a:gd name="T6" fmla="*/ 12 w 541"/>
                <a:gd name="T7" fmla="*/ 0 h 410"/>
                <a:gd name="T8" fmla="*/ 5 w 541"/>
                <a:gd name="T9" fmla="*/ 14 h 410"/>
                <a:gd name="T10" fmla="*/ 138 w 541"/>
                <a:gd name="T11" fmla="*/ 197 h 410"/>
                <a:gd name="T12" fmla="*/ 149 w 541"/>
                <a:gd name="T13" fmla="*/ 206 h 410"/>
                <a:gd name="T14" fmla="*/ 142 w 541"/>
                <a:gd name="T15" fmla="*/ 229 h 410"/>
                <a:gd name="T16" fmla="*/ 152 w 541"/>
                <a:gd name="T17" fmla="*/ 256 h 410"/>
                <a:gd name="T18" fmla="*/ 142 w 541"/>
                <a:gd name="T19" fmla="*/ 282 h 410"/>
                <a:gd name="T20" fmla="*/ 152 w 541"/>
                <a:gd name="T21" fmla="*/ 309 h 410"/>
                <a:gd name="T22" fmla="*/ 142 w 541"/>
                <a:gd name="T23" fmla="*/ 336 h 410"/>
                <a:gd name="T24" fmla="*/ 184 w 541"/>
                <a:gd name="T25" fmla="*/ 377 h 410"/>
                <a:gd name="T26" fmla="*/ 212 w 541"/>
                <a:gd name="T27" fmla="*/ 377 h 410"/>
                <a:gd name="T28" fmla="*/ 234 w 541"/>
                <a:gd name="T29" fmla="*/ 407 h 410"/>
                <a:gd name="T30" fmla="*/ 240 w 541"/>
                <a:gd name="T31" fmla="*/ 410 h 410"/>
                <a:gd name="T32" fmla="*/ 335 w 541"/>
                <a:gd name="T33" fmla="*/ 410 h 410"/>
                <a:gd name="T34" fmla="*/ 341 w 541"/>
                <a:gd name="T35" fmla="*/ 407 h 410"/>
                <a:gd name="T36" fmla="*/ 360 w 541"/>
                <a:gd name="T37" fmla="*/ 377 h 410"/>
                <a:gd name="T38" fmla="*/ 384 w 541"/>
                <a:gd name="T39" fmla="*/ 377 h 410"/>
                <a:gd name="T40" fmla="*/ 425 w 541"/>
                <a:gd name="T41" fmla="*/ 336 h 410"/>
                <a:gd name="T42" fmla="*/ 415 w 541"/>
                <a:gd name="T43" fmla="*/ 309 h 410"/>
                <a:gd name="T44" fmla="*/ 425 w 541"/>
                <a:gd name="T45" fmla="*/ 282 h 410"/>
                <a:gd name="T46" fmla="*/ 415 w 541"/>
                <a:gd name="T47" fmla="*/ 256 h 410"/>
                <a:gd name="T48" fmla="*/ 425 w 541"/>
                <a:gd name="T49" fmla="*/ 229 h 410"/>
                <a:gd name="T50" fmla="*/ 416 w 541"/>
                <a:gd name="T51" fmla="*/ 203 h 410"/>
                <a:gd name="T52" fmla="*/ 422 w 541"/>
                <a:gd name="T53" fmla="*/ 196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41" h="410">
                  <a:moveTo>
                    <a:pt x="422" y="196"/>
                  </a:moveTo>
                  <a:cubicBezTo>
                    <a:pt x="536" y="14"/>
                    <a:pt x="536" y="14"/>
                    <a:pt x="536" y="14"/>
                  </a:cubicBezTo>
                  <a:cubicBezTo>
                    <a:pt x="541" y="7"/>
                    <a:pt x="537" y="0"/>
                    <a:pt x="528" y="0"/>
                  </a:cubicBezTo>
                  <a:cubicBezTo>
                    <a:pt x="12" y="0"/>
                    <a:pt x="12" y="0"/>
                    <a:pt x="12" y="0"/>
                  </a:cubicBezTo>
                  <a:cubicBezTo>
                    <a:pt x="3" y="0"/>
                    <a:pt x="0" y="6"/>
                    <a:pt x="5" y="14"/>
                  </a:cubicBezTo>
                  <a:cubicBezTo>
                    <a:pt x="138" y="197"/>
                    <a:pt x="138" y="197"/>
                    <a:pt x="138" y="197"/>
                  </a:cubicBezTo>
                  <a:cubicBezTo>
                    <a:pt x="140" y="201"/>
                    <a:pt x="145" y="204"/>
                    <a:pt x="149" y="206"/>
                  </a:cubicBezTo>
                  <a:cubicBezTo>
                    <a:pt x="145" y="213"/>
                    <a:pt x="142" y="221"/>
                    <a:pt x="142" y="229"/>
                  </a:cubicBezTo>
                  <a:cubicBezTo>
                    <a:pt x="142" y="239"/>
                    <a:pt x="146" y="248"/>
                    <a:pt x="152" y="256"/>
                  </a:cubicBezTo>
                  <a:cubicBezTo>
                    <a:pt x="146" y="263"/>
                    <a:pt x="142" y="272"/>
                    <a:pt x="142" y="282"/>
                  </a:cubicBezTo>
                  <a:cubicBezTo>
                    <a:pt x="142" y="293"/>
                    <a:pt x="146" y="302"/>
                    <a:pt x="152" y="309"/>
                  </a:cubicBezTo>
                  <a:cubicBezTo>
                    <a:pt x="146" y="316"/>
                    <a:pt x="142" y="326"/>
                    <a:pt x="142" y="336"/>
                  </a:cubicBezTo>
                  <a:cubicBezTo>
                    <a:pt x="142" y="359"/>
                    <a:pt x="161" y="377"/>
                    <a:pt x="184" y="377"/>
                  </a:cubicBezTo>
                  <a:cubicBezTo>
                    <a:pt x="212" y="377"/>
                    <a:pt x="212" y="377"/>
                    <a:pt x="212" y="377"/>
                  </a:cubicBezTo>
                  <a:cubicBezTo>
                    <a:pt x="234" y="407"/>
                    <a:pt x="234" y="407"/>
                    <a:pt x="234" y="407"/>
                  </a:cubicBezTo>
                  <a:cubicBezTo>
                    <a:pt x="235" y="409"/>
                    <a:pt x="238" y="410"/>
                    <a:pt x="240" y="410"/>
                  </a:cubicBezTo>
                  <a:cubicBezTo>
                    <a:pt x="335" y="410"/>
                    <a:pt x="335" y="410"/>
                    <a:pt x="335" y="410"/>
                  </a:cubicBezTo>
                  <a:cubicBezTo>
                    <a:pt x="337" y="410"/>
                    <a:pt x="340" y="409"/>
                    <a:pt x="341" y="407"/>
                  </a:cubicBezTo>
                  <a:cubicBezTo>
                    <a:pt x="360" y="377"/>
                    <a:pt x="360" y="377"/>
                    <a:pt x="360" y="377"/>
                  </a:cubicBezTo>
                  <a:cubicBezTo>
                    <a:pt x="384" y="377"/>
                    <a:pt x="384" y="377"/>
                    <a:pt x="384" y="377"/>
                  </a:cubicBezTo>
                  <a:cubicBezTo>
                    <a:pt x="407" y="377"/>
                    <a:pt x="425" y="359"/>
                    <a:pt x="425" y="336"/>
                  </a:cubicBezTo>
                  <a:cubicBezTo>
                    <a:pt x="425" y="326"/>
                    <a:pt x="421" y="316"/>
                    <a:pt x="415" y="309"/>
                  </a:cubicBezTo>
                  <a:cubicBezTo>
                    <a:pt x="421" y="302"/>
                    <a:pt x="425" y="293"/>
                    <a:pt x="425" y="282"/>
                  </a:cubicBezTo>
                  <a:cubicBezTo>
                    <a:pt x="425" y="272"/>
                    <a:pt x="421" y="263"/>
                    <a:pt x="415" y="256"/>
                  </a:cubicBezTo>
                  <a:cubicBezTo>
                    <a:pt x="421" y="248"/>
                    <a:pt x="425" y="239"/>
                    <a:pt x="425" y="229"/>
                  </a:cubicBezTo>
                  <a:cubicBezTo>
                    <a:pt x="425" y="219"/>
                    <a:pt x="421" y="210"/>
                    <a:pt x="416" y="203"/>
                  </a:cubicBezTo>
                  <a:cubicBezTo>
                    <a:pt x="418" y="201"/>
                    <a:pt x="420" y="198"/>
                    <a:pt x="422" y="19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sp>
          <p:nvSpPr>
            <p:cNvPr id="35" name="Freeform 213"/>
            <p:cNvSpPr>
              <a:spLocks noEditPoints="1"/>
            </p:cNvSpPr>
            <p:nvPr/>
          </p:nvSpPr>
          <p:spPr bwMode="black">
            <a:xfrm>
              <a:off x="3233738" y="168276"/>
              <a:ext cx="2651125" cy="4124325"/>
            </a:xfrm>
            <a:custGeom>
              <a:avLst/>
              <a:gdLst>
                <a:gd name="T0" fmla="*/ 122 w 707"/>
                <a:gd name="T1" fmla="*/ 705 h 1100"/>
                <a:gd name="T2" fmla="*/ 642 w 707"/>
                <a:gd name="T3" fmla="*/ 515 h 1100"/>
                <a:gd name="T4" fmla="*/ 691 w 707"/>
                <a:gd name="T5" fmla="*/ 408 h 1100"/>
                <a:gd name="T6" fmla="*/ 584 w 707"/>
                <a:gd name="T7" fmla="*/ 359 h 1100"/>
                <a:gd name="T8" fmla="*/ 65 w 707"/>
                <a:gd name="T9" fmla="*/ 548 h 1100"/>
                <a:gd name="T10" fmla="*/ 15 w 707"/>
                <a:gd name="T11" fmla="*/ 655 h 1100"/>
                <a:gd name="T12" fmla="*/ 122 w 707"/>
                <a:gd name="T13" fmla="*/ 705 h 1100"/>
                <a:gd name="T14" fmla="*/ 652 w 707"/>
                <a:gd name="T15" fmla="*/ 714 h 1100"/>
                <a:gd name="T16" fmla="*/ 706 w 707"/>
                <a:gd name="T17" fmla="*/ 636 h 1100"/>
                <a:gd name="T18" fmla="*/ 701 w 707"/>
                <a:gd name="T19" fmla="*/ 608 h 1100"/>
                <a:gd name="T20" fmla="*/ 594 w 707"/>
                <a:gd name="T21" fmla="*/ 558 h 1100"/>
                <a:gd name="T22" fmla="*/ 75 w 707"/>
                <a:gd name="T23" fmla="*/ 748 h 1100"/>
                <a:gd name="T24" fmla="*/ 20 w 707"/>
                <a:gd name="T25" fmla="*/ 825 h 1100"/>
                <a:gd name="T26" fmla="*/ 20 w 707"/>
                <a:gd name="T27" fmla="*/ 826 h 1100"/>
                <a:gd name="T28" fmla="*/ 73 w 707"/>
                <a:gd name="T29" fmla="*/ 904 h 1100"/>
                <a:gd name="T30" fmla="*/ 190 w 707"/>
                <a:gd name="T31" fmla="*/ 951 h 1100"/>
                <a:gd name="T32" fmla="*/ 190 w 707"/>
                <a:gd name="T33" fmla="*/ 1014 h 1100"/>
                <a:gd name="T34" fmla="*/ 191 w 707"/>
                <a:gd name="T35" fmla="*/ 1023 h 1100"/>
                <a:gd name="T36" fmla="*/ 132 w 707"/>
                <a:gd name="T37" fmla="*/ 1023 h 1100"/>
                <a:gd name="T38" fmla="*/ 115 w 707"/>
                <a:gd name="T39" fmla="*/ 1040 h 1100"/>
                <a:gd name="T40" fmla="*/ 115 w 707"/>
                <a:gd name="T41" fmla="*/ 1083 h 1100"/>
                <a:gd name="T42" fmla="*/ 132 w 707"/>
                <a:gd name="T43" fmla="*/ 1100 h 1100"/>
                <a:gd name="T44" fmla="*/ 648 w 707"/>
                <a:gd name="T45" fmla="*/ 1100 h 1100"/>
                <a:gd name="T46" fmla="*/ 664 w 707"/>
                <a:gd name="T47" fmla="*/ 1083 h 1100"/>
                <a:gd name="T48" fmla="*/ 664 w 707"/>
                <a:gd name="T49" fmla="*/ 1040 h 1100"/>
                <a:gd name="T50" fmla="*/ 648 w 707"/>
                <a:gd name="T51" fmla="*/ 1023 h 1100"/>
                <a:gd name="T52" fmla="*/ 622 w 707"/>
                <a:gd name="T53" fmla="*/ 1023 h 1100"/>
                <a:gd name="T54" fmla="*/ 622 w 707"/>
                <a:gd name="T55" fmla="*/ 1013 h 1100"/>
                <a:gd name="T56" fmla="*/ 622 w 707"/>
                <a:gd name="T57" fmla="*/ 873 h 1100"/>
                <a:gd name="T58" fmla="*/ 539 w 707"/>
                <a:gd name="T59" fmla="*/ 790 h 1100"/>
                <a:gd name="T60" fmla="*/ 456 w 707"/>
                <a:gd name="T61" fmla="*/ 873 h 1100"/>
                <a:gd name="T62" fmla="*/ 456 w 707"/>
                <a:gd name="T63" fmla="*/ 1013 h 1100"/>
                <a:gd name="T64" fmla="*/ 457 w 707"/>
                <a:gd name="T65" fmla="*/ 1023 h 1100"/>
                <a:gd name="T66" fmla="*/ 355 w 707"/>
                <a:gd name="T67" fmla="*/ 1023 h 1100"/>
                <a:gd name="T68" fmla="*/ 356 w 707"/>
                <a:gd name="T69" fmla="*/ 1014 h 1100"/>
                <a:gd name="T70" fmla="*/ 357 w 707"/>
                <a:gd name="T71" fmla="*/ 895 h 1100"/>
                <a:gd name="T72" fmla="*/ 346 w 707"/>
                <a:gd name="T73" fmla="*/ 855 h 1100"/>
                <a:gd name="T74" fmla="*/ 161 w 707"/>
                <a:gd name="T75" fmla="*/ 885 h 1100"/>
                <a:gd name="T76" fmla="*/ 348 w 707"/>
                <a:gd name="T77" fmla="*/ 826 h 1100"/>
                <a:gd name="T78" fmla="*/ 652 w 707"/>
                <a:gd name="T79" fmla="*/ 714 h 1100"/>
                <a:gd name="T80" fmla="*/ 122 w 707"/>
                <a:gd name="T81" fmla="*/ 500 h 1100"/>
                <a:gd name="T82" fmla="*/ 642 w 707"/>
                <a:gd name="T83" fmla="*/ 310 h 1100"/>
                <a:gd name="T84" fmla="*/ 696 w 707"/>
                <a:gd name="T85" fmla="*/ 232 h 1100"/>
                <a:gd name="T86" fmla="*/ 695 w 707"/>
                <a:gd name="T87" fmla="*/ 223 h 1100"/>
                <a:gd name="T88" fmla="*/ 624 w 707"/>
                <a:gd name="T89" fmla="*/ 149 h 1100"/>
                <a:gd name="T90" fmla="*/ 499 w 707"/>
                <a:gd name="T91" fmla="*/ 132 h 1100"/>
                <a:gd name="T92" fmla="*/ 509 w 707"/>
                <a:gd name="T93" fmla="*/ 93 h 1100"/>
                <a:gd name="T94" fmla="*/ 504 w 707"/>
                <a:gd name="T95" fmla="*/ 66 h 1100"/>
                <a:gd name="T96" fmla="*/ 398 w 707"/>
                <a:gd name="T97" fmla="*/ 15 h 1100"/>
                <a:gd name="T98" fmla="*/ 166 w 707"/>
                <a:gd name="T99" fmla="*/ 96 h 1100"/>
                <a:gd name="T100" fmla="*/ 110 w 707"/>
                <a:gd name="T101" fmla="*/ 175 h 1100"/>
                <a:gd name="T102" fmla="*/ 111 w 707"/>
                <a:gd name="T103" fmla="*/ 184 h 1100"/>
                <a:gd name="T104" fmla="*/ 182 w 707"/>
                <a:gd name="T105" fmla="*/ 257 h 1100"/>
                <a:gd name="T106" fmla="*/ 243 w 707"/>
                <a:gd name="T107" fmla="*/ 266 h 1100"/>
                <a:gd name="T108" fmla="*/ 439 w 707"/>
                <a:gd name="T109" fmla="*/ 213 h 1100"/>
                <a:gd name="T110" fmla="*/ 225 w 707"/>
                <a:gd name="T111" fmla="*/ 285 h 1100"/>
                <a:gd name="T112" fmla="*/ 65 w 707"/>
                <a:gd name="T113" fmla="*/ 343 h 1100"/>
                <a:gd name="T114" fmla="*/ 11 w 707"/>
                <a:gd name="T115" fmla="*/ 422 h 1100"/>
                <a:gd name="T116" fmla="*/ 15 w 707"/>
                <a:gd name="T117" fmla="*/ 451 h 1100"/>
                <a:gd name="T118" fmla="*/ 122 w 707"/>
                <a:gd name="T119" fmla="*/ 500 h 1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07" h="1100">
                  <a:moveTo>
                    <a:pt x="122" y="705"/>
                  </a:moveTo>
                  <a:cubicBezTo>
                    <a:pt x="642" y="515"/>
                    <a:pt x="642" y="515"/>
                    <a:pt x="642" y="515"/>
                  </a:cubicBezTo>
                  <a:cubicBezTo>
                    <a:pt x="684" y="499"/>
                    <a:pt x="707" y="451"/>
                    <a:pt x="691" y="408"/>
                  </a:cubicBezTo>
                  <a:cubicBezTo>
                    <a:pt x="675" y="365"/>
                    <a:pt x="627" y="343"/>
                    <a:pt x="584" y="359"/>
                  </a:cubicBezTo>
                  <a:cubicBezTo>
                    <a:pt x="65" y="548"/>
                    <a:pt x="65" y="548"/>
                    <a:pt x="65" y="548"/>
                  </a:cubicBezTo>
                  <a:cubicBezTo>
                    <a:pt x="22" y="564"/>
                    <a:pt x="0" y="612"/>
                    <a:pt x="15" y="655"/>
                  </a:cubicBezTo>
                  <a:cubicBezTo>
                    <a:pt x="31" y="698"/>
                    <a:pt x="79" y="721"/>
                    <a:pt x="122" y="705"/>
                  </a:cubicBezTo>
                  <a:close/>
                  <a:moveTo>
                    <a:pt x="652" y="714"/>
                  </a:moveTo>
                  <a:cubicBezTo>
                    <a:pt x="685" y="702"/>
                    <a:pt x="706" y="671"/>
                    <a:pt x="706" y="636"/>
                  </a:cubicBezTo>
                  <a:cubicBezTo>
                    <a:pt x="706" y="627"/>
                    <a:pt x="704" y="617"/>
                    <a:pt x="701" y="608"/>
                  </a:cubicBezTo>
                  <a:cubicBezTo>
                    <a:pt x="685" y="565"/>
                    <a:pt x="637" y="543"/>
                    <a:pt x="594" y="558"/>
                  </a:cubicBezTo>
                  <a:cubicBezTo>
                    <a:pt x="75" y="748"/>
                    <a:pt x="75" y="748"/>
                    <a:pt x="75" y="748"/>
                  </a:cubicBezTo>
                  <a:cubicBezTo>
                    <a:pt x="43" y="760"/>
                    <a:pt x="21" y="790"/>
                    <a:pt x="20" y="825"/>
                  </a:cubicBezTo>
                  <a:cubicBezTo>
                    <a:pt x="20" y="826"/>
                    <a:pt x="20" y="826"/>
                    <a:pt x="20" y="826"/>
                  </a:cubicBezTo>
                  <a:cubicBezTo>
                    <a:pt x="20" y="860"/>
                    <a:pt x="41" y="891"/>
                    <a:pt x="73" y="904"/>
                  </a:cubicBezTo>
                  <a:cubicBezTo>
                    <a:pt x="73" y="904"/>
                    <a:pt x="140" y="931"/>
                    <a:pt x="190" y="951"/>
                  </a:cubicBezTo>
                  <a:cubicBezTo>
                    <a:pt x="190" y="982"/>
                    <a:pt x="190" y="1014"/>
                    <a:pt x="190" y="1014"/>
                  </a:cubicBezTo>
                  <a:cubicBezTo>
                    <a:pt x="190" y="1017"/>
                    <a:pt x="190" y="1020"/>
                    <a:pt x="191" y="1023"/>
                  </a:cubicBezTo>
                  <a:cubicBezTo>
                    <a:pt x="132" y="1023"/>
                    <a:pt x="132" y="1023"/>
                    <a:pt x="132" y="1023"/>
                  </a:cubicBezTo>
                  <a:cubicBezTo>
                    <a:pt x="122" y="1023"/>
                    <a:pt x="115" y="1030"/>
                    <a:pt x="115" y="1040"/>
                  </a:cubicBezTo>
                  <a:cubicBezTo>
                    <a:pt x="115" y="1083"/>
                    <a:pt x="115" y="1083"/>
                    <a:pt x="115" y="1083"/>
                  </a:cubicBezTo>
                  <a:cubicBezTo>
                    <a:pt x="115" y="1093"/>
                    <a:pt x="122" y="1100"/>
                    <a:pt x="132" y="1100"/>
                  </a:cubicBezTo>
                  <a:cubicBezTo>
                    <a:pt x="648" y="1100"/>
                    <a:pt x="648" y="1100"/>
                    <a:pt x="648" y="1100"/>
                  </a:cubicBezTo>
                  <a:cubicBezTo>
                    <a:pt x="657" y="1100"/>
                    <a:pt x="664" y="1093"/>
                    <a:pt x="664" y="1083"/>
                  </a:cubicBezTo>
                  <a:cubicBezTo>
                    <a:pt x="664" y="1040"/>
                    <a:pt x="664" y="1040"/>
                    <a:pt x="664" y="1040"/>
                  </a:cubicBezTo>
                  <a:cubicBezTo>
                    <a:pt x="664" y="1030"/>
                    <a:pt x="657" y="1023"/>
                    <a:pt x="648" y="1023"/>
                  </a:cubicBezTo>
                  <a:cubicBezTo>
                    <a:pt x="622" y="1023"/>
                    <a:pt x="622" y="1023"/>
                    <a:pt x="622" y="1023"/>
                  </a:cubicBezTo>
                  <a:cubicBezTo>
                    <a:pt x="622" y="1020"/>
                    <a:pt x="622" y="1017"/>
                    <a:pt x="622" y="1013"/>
                  </a:cubicBezTo>
                  <a:cubicBezTo>
                    <a:pt x="622" y="873"/>
                    <a:pt x="622" y="873"/>
                    <a:pt x="622" y="873"/>
                  </a:cubicBezTo>
                  <a:cubicBezTo>
                    <a:pt x="622" y="827"/>
                    <a:pt x="585" y="790"/>
                    <a:pt x="539" y="790"/>
                  </a:cubicBezTo>
                  <a:cubicBezTo>
                    <a:pt x="493" y="790"/>
                    <a:pt x="456" y="827"/>
                    <a:pt x="456" y="873"/>
                  </a:cubicBezTo>
                  <a:cubicBezTo>
                    <a:pt x="456" y="1013"/>
                    <a:pt x="456" y="1013"/>
                    <a:pt x="456" y="1013"/>
                  </a:cubicBezTo>
                  <a:cubicBezTo>
                    <a:pt x="456" y="1017"/>
                    <a:pt x="456" y="1020"/>
                    <a:pt x="457" y="1023"/>
                  </a:cubicBezTo>
                  <a:cubicBezTo>
                    <a:pt x="355" y="1023"/>
                    <a:pt x="355" y="1023"/>
                    <a:pt x="355" y="1023"/>
                  </a:cubicBezTo>
                  <a:cubicBezTo>
                    <a:pt x="356" y="1020"/>
                    <a:pt x="356" y="1017"/>
                    <a:pt x="356" y="1014"/>
                  </a:cubicBezTo>
                  <a:cubicBezTo>
                    <a:pt x="357" y="895"/>
                    <a:pt x="357" y="895"/>
                    <a:pt x="357" y="895"/>
                  </a:cubicBezTo>
                  <a:cubicBezTo>
                    <a:pt x="357" y="880"/>
                    <a:pt x="353" y="867"/>
                    <a:pt x="346" y="855"/>
                  </a:cubicBezTo>
                  <a:cubicBezTo>
                    <a:pt x="161" y="885"/>
                    <a:pt x="161" y="885"/>
                    <a:pt x="161" y="885"/>
                  </a:cubicBezTo>
                  <a:cubicBezTo>
                    <a:pt x="348" y="826"/>
                    <a:pt x="348" y="826"/>
                    <a:pt x="348" y="826"/>
                  </a:cubicBezTo>
                  <a:cubicBezTo>
                    <a:pt x="495" y="772"/>
                    <a:pt x="652" y="714"/>
                    <a:pt x="652" y="714"/>
                  </a:cubicBezTo>
                  <a:close/>
                  <a:moveTo>
                    <a:pt x="122" y="500"/>
                  </a:moveTo>
                  <a:cubicBezTo>
                    <a:pt x="642" y="310"/>
                    <a:pt x="642" y="310"/>
                    <a:pt x="642" y="310"/>
                  </a:cubicBezTo>
                  <a:cubicBezTo>
                    <a:pt x="675" y="298"/>
                    <a:pt x="696" y="267"/>
                    <a:pt x="696" y="232"/>
                  </a:cubicBezTo>
                  <a:cubicBezTo>
                    <a:pt x="696" y="229"/>
                    <a:pt x="696" y="226"/>
                    <a:pt x="695" y="223"/>
                  </a:cubicBezTo>
                  <a:cubicBezTo>
                    <a:pt x="691" y="185"/>
                    <a:pt x="662" y="155"/>
                    <a:pt x="624" y="149"/>
                  </a:cubicBezTo>
                  <a:cubicBezTo>
                    <a:pt x="624" y="149"/>
                    <a:pt x="551" y="139"/>
                    <a:pt x="499" y="132"/>
                  </a:cubicBezTo>
                  <a:cubicBezTo>
                    <a:pt x="505" y="120"/>
                    <a:pt x="509" y="107"/>
                    <a:pt x="509" y="93"/>
                  </a:cubicBezTo>
                  <a:cubicBezTo>
                    <a:pt x="509" y="84"/>
                    <a:pt x="508" y="75"/>
                    <a:pt x="504" y="66"/>
                  </a:cubicBezTo>
                  <a:cubicBezTo>
                    <a:pt x="489" y="22"/>
                    <a:pt x="441" y="0"/>
                    <a:pt x="398" y="15"/>
                  </a:cubicBezTo>
                  <a:cubicBezTo>
                    <a:pt x="166" y="96"/>
                    <a:pt x="166" y="96"/>
                    <a:pt x="166" y="96"/>
                  </a:cubicBezTo>
                  <a:cubicBezTo>
                    <a:pt x="132" y="109"/>
                    <a:pt x="110" y="140"/>
                    <a:pt x="110" y="175"/>
                  </a:cubicBezTo>
                  <a:cubicBezTo>
                    <a:pt x="110" y="178"/>
                    <a:pt x="110" y="181"/>
                    <a:pt x="111" y="184"/>
                  </a:cubicBezTo>
                  <a:cubicBezTo>
                    <a:pt x="115" y="222"/>
                    <a:pt x="145" y="253"/>
                    <a:pt x="182" y="257"/>
                  </a:cubicBezTo>
                  <a:cubicBezTo>
                    <a:pt x="182" y="257"/>
                    <a:pt x="215" y="262"/>
                    <a:pt x="243" y="266"/>
                  </a:cubicBezTo>
                  <a:cubicBezTo>
                    <a:pt x="439" y="213"/>
                    <a:pt x="439" y="213"/>
                    <a:pt x="439" y="213"/>
                  </a:cubicBezTo>
                  <a:cubicBezTo>
                    <a:pt x="225" y="285"/>
                    <a:pt x="225" y="285"/>
                    <a:pt x="225" y="285"/>
                  </a:cubicBezTo>
                  <a:cubicBezTo>
                    <a:pt x="142" y="315"/>
                    <a:pt x="65" y="343"/>
                    <a:pt x="65" y="343"/>
                  </a:cubicBezTo>
                  <a:cubicBezTo>
                    <a:pt x="31" y="356"/>
                    <a:pt x="11" y="388"/>
                    <a:pt x="11" y="422"/>
                  </a:cubicBezTo>
                  <a:cubicBezTo>
                    <a:pt x="11" y="431"/>
                    <a:pt x="12" y="441"/>
                    <a:pt x="15" y="451"/>
                  </a:cubicBezTo>
                  <a:cubicBezTo>
                    <a:pt x="31" y="494"/>
                    <a:pt x="79" y="516"/>
                    <a:pt x="122" y="5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sp>
          <p:nvSpPr>
            <p:cNvPr id="36" name="Freeform 214"/>
            <p:cNvSpPr>
              <a:spLocks/>
            </p:cNvSpPr>
            <p:nvPr/>
          </p:nvSpPr>
          <p:spPr bwMode="black">
            <a:xfrm>
              <a:off x="3657600" y="4476750"/>
              <a:ext cx="2057400" cy="460375"/>
            </a:xfrm>
            <a:custGeom>
              <a:avLst/>
              <a:gdLst>
                <a:gd name="T0" fmla="*/ 549 w 549"/>
                <a:gd name="T1" fmla="*/ 10 h 123"/>
                <a:gd name="T2" fmla="*/ 535 w 549"/>
                <a:gd name="T3" fmla="*/ 0 h 123"/>
                <a:gd name="T4" fmla="*/ 17 w 549"/>
                <a:gd name="T5" fmla="*/ 0 h 123"/>
                <a:gd name="T6" fmla="*/ 0 w 549"/>
                <a:gd name="T7" fmla="*/ 17 h 123"/>
                <a:gd name="T8" fmla="*/ 0 w 549"/>
                <a:gd name="T9" fmla="*/ 106 h 123"/>
                <a:gd name="T10" fmla="*/ 17 w 549"/>
                <a:gd name="T11" fmla="*/ 123 h 123"/>
                <a:gd name="T12" fmla="*/ 535 w 549"/>
                <a:gd name="T13" fmla="*/ 123 h 123"/>
                <a:gd name="T14" fmla="*/ 549 w 549"/>
                <a:gd name="T15" fmla="*/ 113 h 123"/>
                <a:gd name="T16" fmla="*/ 549 w 549"/>
                <a:gd name="T17" fmla="*/ 1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9" h="123">
                  <a:moveTo>
                    <a:pt x="549" y="10"/>
                  </a:moveTo>
                  <a:cubicBezTo>
                    <a:pt x="547" y="4"/>
                    <a:pt x="541" y="0"/>
                    <a:pt x="535" y="0"/>
                  </a:cubicBezTo>
                  <a:cubicBezTo>
                    <a:pt x="17" y="0"/>
                    <a:pt x="17" y="0"/>
                    <a:pt x="17" y="0"/>
                  </a:cubicBezTo>
                  <a:cubicBezTo>
                    <a:pt x="8" y="0"/>
                    <a:pt x="0" y="7"/>
                    <a:pt x="0" y="17"/>
                  </a:cubicBezTo>
                  <a:cubicBezTo>
                    <a:pt x="0" y="106"/>
                    <a:pt x="0" y="106"/>
                    <a:pt x="0" y="106"/>
                  </a:cubicBezTo>
                  <a:cubicBezTo>
                    <a:pt x="0" y="115"/>
                    <a:pt x="8" y="123"/>
                    <a:pt x="17" y="123"/>
                  </a:cubicBezTo>
                  <a:cubicBezTo>
                    <a:pt x="535" y="123"/>
                    <a:pt x="535" y="123"/>
                    <a:pt x="535" y="123"/>
                  </a:cubicBezTo>
                  <a:cubicBezTo>
                    <a:pt x="541" y="123"/>
                    <a:pt x="547" y="118"/>
                    <a:pt x="549" y="113"/>
                  </a:cubicBezTo>
                  <a:cubicBezTo>
                    <a:pt x="549" y="10"/>
                    <a:pt x="549" y="10"/>
                    <a:pt x="549"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grpSp>
      <p:pic>
        <p:nvPicPr>
          <p:cNvPr id="7" name="Picture 6"/>
          <p:cNvPicPr>
            <a:picLocks noChangeAspect="1"/>
          </p:cNvPicPr>
          <p:nvPr/>
        </p:nvPicPr>
        <p:blipFill>
          <a:blip r:embed="rId3">
            <a:duotone>
              <a:prstClr val="black"/>
              <a:srgbClr val="8C96AA">
                <a:tint val="45000"/>
                <a:satMod val="400000"/>
              </a:srgbClr>
            </a:duotone>
            <a:extLst>
              <a:ext uri="{BEBA8EAE-BF5A-486C-A8C5-ECC9F3942E4B}">
                <a14:imgProps xmlns:a14="http://schemas.microsoft.com/office/drawing/2010/main">
                  <a14:imgLayer r:embed="rId4">
                    <a14:imgEffect>
                      <a14:colorTemperature colorTemp="5900"/>
                    </a14:imgEffect>
                  </a14:imgLayer>
                </a14:imgProps>
              </a:ext>
              <a:ext uri="{28A0092B-C50C-407E-A947-70E740481C1C}">
                <a14:useLocalDpi xmlns:a14="http://schemas.microsoft.com/office/drawing/2010/main" val="0"/>
              </a:ext>
            </a:extLst>
          </a:blip>
          <a:stretch>
            <a:fillRect/>
          </a:stretch>
        </p:blipFill>
        <p:spPr>
          <a:xfrm>
            <a:off x="655639" y="4866735"/>
            <a:ext cx="1447800" cy="1447800"/>
          </a:xfrm>
          <a:prstGeom prst="rect">
            <a:avLst/>
          </a:prstGeom>
        </p:spPr>
      </p:pic>
      <p:cxnSp>
        <p:nvCxnSpPr>
          <p:cNvPr id="37" name="Straight Connector 36"/>
          <p:cNvCxnSpPr/>
          <p:nvPr/>
        </p:nvCxnSpPr>
        <p:spPr>
          <a:xfrm>
            <a:off x="2867864" y="1932316"/>
            <a:ext cx="0" cy="4442334"/>
          </a:xfrm>
          <a:prstGeom prst="line">
            <a:avLst/>
          </a:prstGeom>
          <a:ln w="19050">
            <a:solidFill>
              <a:schemeClr val="tx1">
                <a:lumMod val="65000"/>
              </a:schemeClr>
            </a:solidFill>
            <a:prstDash val="dash"/>
          </a:ln>
        </p:spPr>
        <p:style>
          <a:lnRef idx="1">
            <a:schemeClr val="accent1"/>
          </a:lnRef>
          <a:fillRef idx="0">
            <a:schemeClr val="accent1"/>
          </a:fillRef>
          <a:effectRef idx="0">
            <a:schemeClr val="accent1"/>
          </a:effectRef>
          <a:fontRef idx="minor">
            <a:schemeClr val="tx1"/>
          </a:fontRef>
        </p:style>
      </p:cxnSp>
      <p:pic>
        <p:nvPicPr>
          <p:cNvPr id="38" name="Picture 20"/>
          <p:cNvPicPr>
            <a:picLocks noChangeAspect="1" noChangeArrowheads="1"/>
          </p:cNvPicPr>
          <p:nvPr/>
        </p:nvPicPr>
        <p:blipFill>
          <a:blip r:embed="rId6">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black">
          <a:xfrm>
            <a:off x="4507154" y="4087813"/>
            <a:ext cx="1253884" cy="9411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9" name="Freeform 35"/>
          <p:cNvSpPr>
            <a:spLocks noEditPoints="1"/>
          </p:cNvSpPr>
          <p:nvPr/>
        </p:nvSpPr>
        <p:spPr bwMode="black">
          <a:xfrm>
            <a:off x="3235430" y="2198239"/>
            <a:ext cx="1279420" cy="1295533"/>
          </a:xfrm>
          <a:custGeom>
            <a:avLst/>
            <a:gdLst>
              <a:gd name="T0" fmla="*/ 189 w 296"/>
              <a:gd name="T1" fmla="*/ 136 h 300"/>
              <a:gd name="T2" fmla="*/ 202 w 296"/>
              <a:gd name="T3" fmla="*/ 132 h 300"/>
              <a:gd name="T4" fmla="*/ 206 w 296"/>
              <a:gd name="T5" fmla="*/ 128 h 300"/>
              <a:gd name="T6" fmla="*/ 210 w 296"/>
              <a:gd name="T7" fmla="*/ 116 h 300"/>
              <a:gd name="T8" fmla="*/ 214 w 296"/>
              <a:gd name="T9" fmla="*/ 120 h 300"/>
              <a:gd name="T10" fmla="*/ 227 w 296"/>
              <a:gd name="T11" fmla="*/ 99 h 300"/>
              <a:gd name="T12" fmla="*/ 185 w 296"/>
              <a:gd name="T13" fmla="*/ 205 h 300"/>
              <a:gd name="T14" fmla="*/ 189 w 296"/>
              <a:gd name="T15" fmla="*/ 210 h 300"/>
              <a:gd name="T16" fmla="*/ 202 w 296"/>
              <a:gd name="T17" fmla="*/ 214 h 300"/>
              <a:gd name="T18" fmla="*/ 197 w 296"/>
              <a:gd name="T19" fmla="*/ 218 h 300"/>
              <a:gd name="T20" fmla="*/ 218 w 296"/>
              <a:gd name="T21" fmla="*/ 230 h 300"/>
              <a:gd name="T22" fmla="*/ 222 w 296"/>
              <a:gd name="T23" fmla="*/ 243 h 300"/>
              <a:gd name="T24" fmla="*/ 227 w 296"/>
              <a:gd name="T25" fmla="*/ 247 h 300"/>
              <a:gd name="T26" fmla="*/ 111 w 296"/>
              <a:gd name="T27" fmla="*/ 205 h 300"/>
              <a:gd name="T28" fmla="*/ 107 w 296"/>
              <a:gd name="T29" fmla="*/ 201 h 300"/>
              <a:gd name="T30" fmla="*/ 94 w 296"/>
              <a:gd name="T31" fmla="*/ 222 h 300"/>
              <a:gd name="T32" fmla="*/ 82 w 296"/>
              <a:gd name="T33" fmla="*/ 226 h 300"/>
              <a:gd name="T34" fmla="*/ 77 w 296"/>
              <a:gd name="T35" fmla="*/ 230 h 300"/>
              <a:gd name="T36" fmla="*/ 73 w 296"/>
              <a:gd name="T37" fmla="*/ 243 h 300"/>
              <a:gd name="T38" fmla="*/ 69 w 296"/>
              <a:gd name="T39" fmla="*/ 239 h 300"/>
              <a:gd name="T40" fmla="*/ 102 w 296"/>
              <a:gd name="T41" fmla="*/ 141 h 300"/>
              <a:gd name="T42" fmla="*/ 98 w 296"/>
              <a:gd name="T43" fmla="*/ 128 h 300"/>
              <a:gd name="T44" fmla="*/ 94 w 296"/>
              <a:gd name="T45" fmla="*/ 124 h 300"/>
              <a:gd name="T46" fmla="*/ 82 w 296"/>
              <a:gd name="T47" fmla="*/ 120 h 300"/>
              <a:gd name="T48" fmla="*/ 86 w 296"/>
              <a:gd name="T49" fmla="*/ 116 h 300"/>
              <a:gd name="T50" fmla="*/ 65 w 296"/>
              <a:gd name="T51" fmla="*/ 103 h 300"/>
              <a:gd name="T52" fmla="*/ 72 w 296"/>
              <a:gd name="T53" fmla="*/ 64 h 300"/>
              <a:gd name="T54" fmla="*/ 5 w 296"/>
              <a:gd name="T55" fmla="*/ 89 h 300"/>
              <a:gd name="T56" fmla="*/ 23 w 296"/>
              <a:gd name="T57" fmla="*/ 48 h 300"/>
              <a:gd name="T58" fmla="*/ 72 w 296"/>
              <a:gd name="T59" fmla="*/ 64 h 300"/>
              <a:gd name="T60" fmla="*/ 36 w 296"/>
              <a:gd name="T61" fmla="*/ 0 h 300"/>
              <a:gd name="T62" fmla="*/ 296 w 296"/>
              <a:gd name="T63" fmla="*/ 64 h 300"/>
              <a:gd name="T64" fmla="*/ 229 w 296"/>
              <a:gd name="T65" fmla="*/ 89 h 300"/>
              <a:gd name="T66" fmla="*/ 247 w 296"/>
              <a:gd name="T67" fmla="*/ 48 h 300"/>
              <a:gd name="T68" fmla="*/ 296 w 296"/>
              <a:gd name="T69" fmla="*/ 64 h 300"/>
              <a:gd name="T70" fmla="*/ 260 w 296"/>
              <a:gd name="T71" fmla="*/ 0 h 300"/>
              <a:gd name="T72" fmla="*/ 296 w 296"/>
              <a:gd name="T73" fmla="*/ 275 h 300"/>
              <a:gd name="T74" fmla="*/ 229 w 296"/>
              <a:gd name="T75" fmla="*/ 300 h 300"/>
              <a:gd name="T76" fmla="*/ 247 w 296"/>
              <a:gd name="T77" fmla="*/ 259 h 300"/>
              <a:gd name="T78" fmla="*/ 296 w 296"/>
              <a:gd name="T79" fmla="*/ 275 h 300"/>
              <a:gd name="T80" fmla="*/ 260 w 296"/>
              <a:gd name="T81" fmla="*/ 211 h 300"/>
              <a:gd name="T82" fmla="*/ 72 w 296"/>
              <a:gd name="T83" fmla="*/ 275 h 300"/>
              <a:gd name="T84" fmla="*/ 5 w 296"/>
              <a:gd name="T85" fmla="*/ 300 h 300"/>
              <a:gd name="T86" fmla="*/ 23 w 296"/>
              <a:gd name="T87" fmla="*/ 259 h 300"/>
              <a:gd name="T88" fmla="*/ 72 w 296"/>
              <a:gd name="T89" fmla="*/ 275 h 300"/>
              <a:gd name="T90" fmla="*/ 36 w 296"/>
              <a:gd name="T91" fmla="*/ 211 h 300"/>
              <a:gd name="T92" fmla="*/ 125 w 296"/>
              <a:gd name="T93" fmla="*/ 116 h 300"/>
              <a:gd name="T94" fmla="*/ 147 w 296"/>
              <a:gd name="T95" fmla="*/ 145 h 300"/>
              <a:gd name="T96" fmla="*/ 150 w 296"/>
              <a:gd name="T97" fmla="*/ 176 h 300"/>
              <a:gd name="T98" fmla="*/ 190 w 296"/>
              <a:gd name="T99" fmla="*/ 164 h 300"/>
              <a:gd name="T100" fmla="*/ 110 w 296"/>
              <a:gd name="T101" fmla="*/ 194 h 300"/>
              <a:gd name="T102" fmla="*/ 131 w 296"/>
              <a:gd name="T103" fmla="*/ 145 h 300"/>
              <a:gd name="T104" fmla="*/ 145 w 296"/>
              <a:gd name="T105" fmla="*/ 156 h 300"/>
              <a:gd name="T106" fmla="*/ 144 w 296"/>
              <a:gd name="T107" fmla="*/ 150 h 300"/>
              <a:gd name="T108" fmla="*/ 147 w 296"/>
              <a:gd name="T109" fmla="*/ 150 h 300"/>
              <a:gd name="T110" fmla="*/ 149 w 296"/>
              <a:gd name="T111" fmla="*/ 155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6" h="300">
                <a:moveTo>
                  <a:pt x="189" y="145"/>
                </a:moveTo>
                <a:cubicBezTo>
                  <a:pt x="185" y="141"/>
                  <a:pt x="185" y="141"/>
                  <a:pt x="185" y="141"/>
                </a:cubicBezTo>
                <a:cubicBezTo>
                  <a:pt x="189" y="136"/>
                  <a:pt x="189" y="136"/>
                  <a:pt x="189" y="136"/>
                </a:cubicBezTo>
                <a:cubicBezTo>
                  <a:pt x="193" y="141"/>
                  <a:pt x="193" y="141"/>
                  <a:pt x="193" y="141"/>
                </a:cubicBezTo>
                <a:cubicBezTo>
                  <a:pt x="189" y="145"/>
                  <a:pt x="189" y="145"/>
                  <a:pt x="189" y="145"/>
                </a:cubicBezTo>
                <a:close/>
                <a:moveTo>
                  <a:pt x="202" y="132"/>
                </a:moveTo>
                <a:cubicBezTo>
                  <a:pt x="197" y="128"/>
                  <a:pt x="197" y="128"/>
                  <a:pt x="197" y="128"/>
                </a:cubicBezTo>
                <a:cubicBezTo>
                  <a:pt x="202" y="124"/>
                  <a:pt x="202" y="124"/>
                  <a:pt x="202" y="124"/>
                </a:cubicBezTo>
                <a:cubicBezTo>
                  <a:pt x="206" y="128"/>
                  <a:pt x="206" y="128"/>
                  <a:pt x="206" y="128"/>
                </a:cubicBezTo>
                <a:cubicBezTo>
                  <a:pt x="202" y="132"/>
                  <a:pt x="202" y="132"/>
                  <a:pt x="202" y="132"/>
                </a:cubicBezTo>
                <a:close/>
                <a:moveTo>
                  <a:pt x="214" y="120"/>
                </a:moveTo>
                <a:cubicBezTo>
                  <a:pt x="210" y="116"/>
                  <a:pt x="210" y="116"/>
                  <a:pt x="210" y="116"/>
                </a:cubicBezTo>
                <a:cubicBezTo>
                  <a:pt x="214" y="111"/>
                  <a:pt x="214" y="111"/>
                  <a:pt x="214" y="111"/>
                </a:cubicBezTo>
                <a:cubicBezTo>
                  <a:pt x="218" y="116"/>
                  <a:pt x="218" y="116"/>
                  <a:pt x="218" y="116"/>
                </a:cubicBezTo>
                <a:cubicBezTo>
                  <a:pt x="214" y="120"/>
                  <a:pt x="214" y="120"/>
                  <a:pt x="214" y="120"/>
                </a:cubicBezTo>
                <a:close/>
                <a:moveTo>
                  <a:pt x="227" y="107"/>
                </a:moveTo>
                <a:cubicBezTo>
                  <a:pt x="222" y="103"/>
                  <a:pt x="222" y="103"/>
                  <a:pt x="222" y="103"/>
                </a:cubicBezTo>
                <a:cubicBezTo>
                  <a:pt x="227" y="99"/>
                  <a:pt x="227" y="99"/>
                  <a:pt x="227" y="99"/>
                </a:cubicBezTo>
                <a:cubicBezTo>
                  <a:pt x="231" y="103"/>
                  <a:pt x="231" y="103"/>
                  <a:pt x="231" y="103"/>
                </a:cubicBezTo>
                <a:cubicBezTo>
                  <a:pt x="227" y="107"/>
                  <a:pt x="227" y="107"/>
                  <a:pt x="227" y="107"/>
                </a:cubicBezTo>
                <a:close/>
                <a:moveTo>
                  <a:pt x="185" y="205"/>
                </a:moveTo>
                <a:cubicBezTo>
                  <a:pt x="189" y="201"/>
                  <a:pt x="189" y="201"/>
                  <a:pt x="189" y="201"/>
                </a:cubicBezTo>
                <a:cubicBezTo>
                  <a:pt x="193" y="205"/>
                  <a:pt x="193" y="205"/>
                  <a:pt x="193" y="205"/>
                </a:cubicBezTo>
                <a:cubicBezTo>
                  <a:pt x="189" y="210"/>
                  <a:pt x="189" y="210"/>
                  <a:pt x="189" y="210"/>
                </a:cubicBezTo>
                <a:cubicBezTo>
                  <a:pt x="185" y="205"/>
                  <a:pt x="185" y="205"/>
                  <a:pt x="185" y="205"/>
                </a:cubicBezTo>
                <a:close/>
                <a:moveTo>
                  <a:pt x="197" y="218"/>
                </a:moveTo>
                <a:cubicBezTo>
                  <a:pt x="202" y="214"/>
                  <a:pt x="202" y="214"/>
                  <a:pt x="202" y="214"/>
                </a:cubicBezTo>
                <a:cubicBezTo>
                  <a:pt x="206" y="218"/>
                  <a:pt x="206" y="218"/>
                  <a:pt x="206" y="218"/>
                </a:cubicBezTo>
                <a:cubicBezTo>
                  <a:pt x="202" y="222"/>
                  <a:pt x="202" y="222"/>
                  <a:pt x="202" y="222"/>
                </a:cubicBezTo>
                <a:cubicBezTo>
                  <a:pt x="197" y="218"/>
                  <a:pt x="197" y="218"/>
                  <a:pt x="197" y="218"/>
                </a:cubicBezTo>
                <a:close/>
                <a:moveTo>
                  <a:pt x="210" y="230"/>
                </a:moveTo>
                <a:cubicBezTo>
                  <a:pt x="214" y="226"/>
                  <a:pt x="214" y="226"/>
                  <a:pt x="214" y="226"/>
                </a:cubicBezTo>
                <a:cubicBezTo>
                  <a:pt x="218" y="230"/>
                  <a:pt x="218" y="230"/>
                  <a:pt x="218" y="230"/>
                </a:cubicBezTo>
                <a:cubicBezTo>
                  <a:pt x="214" y="235"/>
                  <a:pt x="214" y="235"/>
                  <a:pt x="214" y="235"/>
                </a:cubicBezTo>
                <a:cubicBezTo>
                  <a:pt x="210" y="230"/>
                  <a:pt x="210" y="230"/>
                  <a:pt x="210" y="230"/>
                </a:cubicBezTo>
                <a:close/>
                <a:moveTo>
                  <a:pt x="222" y="243"/>
                </a:moveTo>
                <a:cubicBezTo>
                  <a:pt x="227" y="239"/>
                  <a:pt x="227" y="239"/>
                  <a:pt x="227" y="239"/>
                </a:cubicBezTo>
                <a:cubicBezTo>
                  <a:pt x="231" y="243"/>
                  <a:pt x="231" y="243"/>
                  <a:pt x="231" y="243"/>
                </a:cubicBezTo>
                <a:cubicBezTo>
                  <a:pt x="227" y="247"/>
                  <a:pt x="227" y="247"/>
                  <a:pt x="227" y="247"/>
                </a:cubicBezTo>
                <a:cubicBezTo>
                  <a:pt x="222" y="243"/>
                  <a:pt x="222" y="243"/>
                  <a:pt x="222" y="243"/>
                </a:cubicBezTo>
                <a:close/>
                <a:moveTo>
                  <a:pt x="107" y="201"/>
                </a:moveTo>
                <a:cubicBezTo>
                  <a:pt x="111" y="205"/>
                  <a:pt x="111" y="205"/>
                  <a:pt x="111" y="205"/>
                </a:cubicBezTo>
                <a:cubicBezTo>
                  <a:pt x="107" y="210"/>
                  <a:pt x="107" y="210"/>
                  <a:pt x="107" y="210"/>
                </a:cubicBezTo>
                <a:cubicBezTo>
                  <a:pt x="102" y="205"/>
                  <a:pt x="102" y="205"/>
                  <a:pt x="102" y="205"/>
                </a:cubicBezTo>
                <a:cubicBezTo>
                  <a:pt x="107" y="201"/>
                  <a:pt x="107" y="201"/>
                  <a:pt x="107" y="201"/>
                </a:cubicBezTo>
                <a:close/>
                <a:moveTo>
                  <a:pt x="94" y="214"/>
                </a:moveTo>
                <a:cubicBezTo>
                  <a:pt x="98" y="218"/>
                  <a:pt x="98" y="218"/>
                  <a:pt x="98" y="218"/>
                </a:cubicBezTo>
                <a:cubicBezTo>
                  <a:pt x="94" y="222"/>
                  <a:pt x="94" y="222"/>
                  <a:pt x="94" y="222"/>
                </a:cubicBezTo>
                <a:cubicBezTo>
                  <a:pt x="90" y="218"/>
                  <a:pt x="90" y="218"/>
                  <a:pt x="90" y="218"/>
                </a:cubicBezTo>
                <a:cubicBezTo>
                  <a:pt x="94" y="214"/>
                  <a:pt x="94" y="214"/>
                  <a:pt x="94" y="214"/>
                </a:cubicBezTo>
                <a:close/>
                <a:moveTo>
                  <a:pt x="82" y="226"/>
                </a:moveTo>
                <a:cubicBezTo>
                  <a:pt x="86" y="230"/>
                  <a:pt x="86" y="230"/>
                  <a:pt x="86" y="230"/>
                </a:cubicBezTo>
                <a:cubicBezTo>
                  <a:pt x="82" y="235"/>
                  <a:pt x="82" y="235"/>
                  <a:pt x="82" y="235"/>
                </a:cubicBezTo>
                <a:cubicBezTo>
                  <a:pt x="77" y="230"/>
                  <a:pt x="77" y="230"/>
                  <a:pt x="77" y="230"/>
                </a:cubicBezTo>
                <a:cubicBezTo>
                  <a:pt x="82" y="226"/>
                  <a:pt x="82" y="226"/>
                  <a:pt x="82" y="226"/>
                </a:cubicBezTo>
                <a:close/>
                <a:moveTo>
                  <a:pt x="69" y="239"/>
                </a:moveTo>
                <a:cubicBezTo>
                  <a:pt x="73" y="243"/>
                  <a:pt x="73" y="243"/>
                  <a:pt x="73" y="243"/>
                </a:cubicBezTo>
                <a:cubicBezTo>
                  <a:pt x="69" y="247"/>
                  <a:pt x="69" y="247"/>
                  <a:pt x="69" y="247"/>
                </a:cubicBezTo>
                <a:cubicBezTo>
                  <a:pt x="65" y="243"/>
                  <a:pt x="65" y="243"/>
                  <a:pt x="65" y="243"/>
                </a:cubicBezTo>
                <a:cubicBezTo>
                  <a:pt x="69" y="239"/>
                  <a:pt x="69" y="239"/>
                  <a:pt x="69" y="239"/>
                </a:cubicBezTo>
                <a:close/>
                <a:moveTo>
                  <a:pt x="111" y="141"/>
                </a:moveTo>
                <a:cubicBezTo>
                  <a:pt x="107" y="145"/>
                  <a:pt x="107" y="145"/>
                  <a:pt x="107" y="145"/>
                </a:cubicBezTo>
                <a:cubicBezTo>
                  <a:pt x="102" y="141"/>
                  <a:pt x="102" y="141"/>
                  <a:pt x="102" y="141"/>
                </a:cubicBezTo>
                <a:cubicBezTo>
                  <a:pt x="107" y="136"/>
                  <a:pt x="107" y="136"/>
                  <a:pt x="107" y="136"/>
                </a:cubicBezTo>
                <a:cubicBezTo>
                  <a:pt x="111" y="141"/>
                  <a:pt x="111" y="141"/>
                  <a:pt x="111" y="141"/>
                </a:cubicBezTo>
                <a:close/>
                <a:moveTo>
                  <a:pt x="98" y="128"/>
                </a:moveTo>
                <a:cubicBezTo>
                  <a:pt x="94" y="132"/>
                  <a:pt x="94" y="132"/>
                  <a:pt x="94" y="132"/>
                </a:cubicBezTo>
                <a:cubicBezTo>
                  <a:pt x="90" y="128"/>
                  <a:pt x="90" y="128"/>
                  <a:pt x="90" y="128"/>
                </a:cubicBezTo>
                <a:cubicBezTo>
                  <a:pt x="94" y="124"/>
                  <a:pt x="94" y="124"/>
                  <a:pt x="94" y="124"/>
                </a:cubicBezTo>
                <a:cubicBezTo>
                  <a:pt x="98" y="128"/>
                  <a:pt x="98" y="128"/>
                  <a:pt x="98" y="128"/>
                </a:cubicBezTo>
                <a:close/>
                <a:moveTo>
                  <a:pt x="86" y="116"/>
                </a:moveTo>
                <a:cubicBezTo>
                  <a:pt x="82" y="120"/>
                  <a:pt x="82" y="120"/>
                  <a:pt x="82" y="120"/>
                </a:cubicBezTo>
                <a:cubicBezTo>
                  <a:pt x="77" y="116"/>
                  <a:pt x="77" y="116"/>
                  <a:pt x="77" y="116"/>
                </a:cubicBezTo>
                <a:cubicBezTo>
                  <a:pt x="82" y="111"/>
                  <a:pt x="82" y="111"/>
                  <a:pt x="82" y="111"/>
                </a:cubicBezTo>
                <a:cubicBezTo>
                  <a:pt x="86" y="116"/>
                  <a:pt x="86" y="116"/>
                  <a:pt x="86" y="116"/>
                </a:cubicBezTo>
                <a:close/>
                <a:moveTo>
                  <a:pt x="73" y="103"/>
                </a:moveTo>
                <a:cubicBezTo>
                  <a:pt x="69" y="107"/>
                  <a:pt x="69" y="107"/>
                  <a:pt x="69" y="107"/>
                </a:cubicBezTo>
                <a:cubicBezTo>
                  <a:pt x="65" y="103"/>
                  <a:pt x="65" y="103"/>
                  <a:pt x="65" y="103"/>
                </a:cubicBezTo>
                <a:cubicBezTo>
                  <a:pt x="69" y="99"/>
                  <a:pt x="69" y="99"/>
                  <a:pt x="69" y="99"/>
                </a:cubicBezTo>
                <a:cubicBezTo>
                  <a:pt x="73" y="103"/>
                  <a:pt x="73" y="103"/>
                  <a:pt x="73" y="103"/>
                </a:cubicBezTo>
                <a:close/>
                <a:moveTo>
                  <a:pt x="72" y="64"/>
                </a:moveTo>
                <a:cubicBezTo>
                  <a:pt x="72" y="74"/>
                  <a:pt x="72" y="74"/>
                  <a:pt x="72" y="74"/>
                </a:cubicBezTo>
                <a:cubicBezTo>
                  <a:pt x="72" y="89"/>
                  <a:pt x="72" y="89"/>
                  <a:pt x="67" y="89"/>
                </a:cubicBezTo>
                <a:cubicBezTo>
                  <a:pt x="5" y="89"/>
                  <a:pt x="5" y="89"/>
                  <a:pt x="5" y="89"/>
                </a:cubicBezTo>
                <a:cubicBezTo>
                  <a:pt x="0" y="89"/>
                  <a:pt x="0" y="89"/>
                  <a:pt x="0" y="74"/>
                </a:cubicBezTo>
                <a:cubicBezTo>
                  <a:pt x="0" y="64"/>
                  <a:pt x="0" y="64"/>
                  <a:pt x="0" y="64"/>
                </a:cubicBezTo>
                <a:cubicBezTo>
                  <a:pt x="0" y="53"/>
                  <a:pt x="12" y="51"/>
                  <a:pt x="23" y="48"/>
                </a:cubicBezTo>
                <a:cubicBezTo>
                  <a:pt x="27" y="52"/>
                  <a:pt x="32" y="54"/>
                  <a:pt x="36" y="54"/>
                </a:cubicBezTo>
                <a:cubicBezTo>
                  <a:pt x="40" y="54"/>
                  <a:pt x="45" y="52"/>
                  <a:pt x="49" y="48"/>
                </a:cubicBezTo>
                <a:cubicBezTo>
                  <a:pt x="59" y="51"/>
                  <a:pt x="72" y="53"/>
                  <a:pt x="72" y="64"/>
                </a:cubicBezTo>
                <a:close/>
                <a:moveTo>
                  <a:pt x="36" y="48"/>
                </a:moveTo>
                <a:cubicBezTo>
                  <a:pt x="42" y="48"/>
                  <a:pt x="54" y="37"/>
                  <a:pt x="54" y="24"/>
                </a:cubicBezTo>
                <a:cubicBezTo>
                  <a:pt x="54" y="11"/>
                  <a:pt x="49" y="0"/>
                  <a:pt x="36" y="0"/>
                </a:cubicBezTo>
                <a:cubicBezTo>
                  <a:pt x="23" y="0"/>
                  <a:pt x="18" y="11"/>
                  <a:pt x="18" y="24"/>
                </a:cubicBezTo>
                <a:cubicBezTo>
                  <a:pt x="18" y="37"/>
                  <a:pt x="30" y="48"/>
                  <a:pt x="36" y="48"/>
                </a:cubicBezTo>
                <a:close/>
                <a:moveTo>
                  <a:pt x="296" y="64"/>
                </a:moveTo>
                <a:cubicBezTo>
                  <a:pt x="296" y="74"/>
                  <a:pt x="296" y="74"/>
                  <a:pt x="296" y="74"/>
                </a:cubicBezTo>
                <a:cubicBezTo>
                  <a:pt x="296" y="89"/>
                  <a:pt x="296" y="89"/>
                  <a:pt x="290" y="89"/>
                </a:cubicBezTo>
                <a:cubicBezTo>
                  <a:pt x="229" y="89"/>
                  <a:pt x="229" y="89"/>
                  <a:pt x="229" y="89"/>
                </a:cubicBezTo>
                <a:cubicBezTo>
                  <a:pt x="224" y="89"/>
                  <a:pt x="224" y="89"/>
                  <a:pt x="224" y="74"/>
                </a:cubicBezTo>
                <a:cubicBezTo>
                  <a:pt x="224" y="64"/>
                  <a:pt x="224" y="64"/>
                  <a:pt x="224" y="64"/>
                </a:cubicBezTo>
                <a:cubicBezTo>
                  <a:pt x="224" y="53"/>
                  <a:pt x="236" y="51"/>
                  <a:pt x="247" y="48"/>
                </a:cubicBezTo>
                <a:cubicBezTo>
                  <a:pt x="251" y="52"/>
                  <a:pt x="256" y="54"/>
                  <a:pt x="260" y="54"/>
                </a:cubicBezTo>
                <a:cubicBezTo>
                  <a:pt x="263" y="54"/>
                  <a:pt x="268" y="52"/>
                  <a:pt x="273" y="48"/>
                </a:cubicBezTo>
                <a:cubicBezTo>
                  <a:pt x="283" y="51"/>
                  <a:pt x="296" y="53"/>
                  <a:pt x="296" y="64"/>
                </a:cubicBezTo>
                <a:close/>
                <a:moveTo>
                  <a:pt x="260" y="48"/>
                </a:moveTo>
                <a:cubicBezTo>
                  <a:pt x="266" y="48"/>
                  <a:pt x="278" y="37"/>
                  <a:pt x="278" y="24"/>
                </a:cubicBezTo>
                <a:cubicBezTo>
                  <a:pt x="278" y="11"/>
                  <a:pt x="273" y="0"/>
                  <a:pt x="260" y="0"/>
                </a:cubicBezTo>
                <a:cubicBezTo>
                  <a:pt x="246" y="0"/>
                  <a:pt x="241" y="11"/>
                  <a:pt x="241" y="24"/>
                </a:cubicBezTo>
                <a:cubicBezTo>
                  <a:pt x="241" y="37"/>
                  <a:pt x="254" y="48"/>
                  <a:pt x="260" y="48"/>
                </a:cubicBezTo>
                <a:close/>
                <a:moveTo>
                  <a:pt x="296" y="275"/>
                </a:moveTo>
                <a:cubicBezTo>
                  <a:pt x="296" y="285"/>
                  <a:pt x="296" y="285"/>
                  <a:pt x="296" y="285"/>
                </a:cubicBezTo>
                <a:cubicBezTo>
                  <a:pt x="296" y="300"/>
                  <a:pt x="296" y="300"/>
                  <a:pt x="290" y="300"/>
                </a:cubicBezTo>
                <a:cubicBezTo>
                  <a:pt x="229" y="300"/>
                  <a:pt x="229" y="300"/>
                  <a:pt x="229" y="300"/>
                </a:cubicBezTo>
                <a:cubicBezTo>
                  <a:pt x="224" y="300"/>
                  <a:pt x="224" y="300"/>
                  <a:pt x="224" y="285"/>
                </a:cubicBezTo>
                <a:cubicBezTo>
                  <a:pt x="224" y="275"/>
                  <a:pt x="224" y="275"/>
                  <a:pt x="224" y="275"/>
                </a:cubicBezTo>
                <a:cubicBezTo>
                  <a:pt x="224" y="264"/>
                  <a:pt x="236" y="263"/>
                  <a:pt x="247" y="259"/>
                </a:cubicBezTo>
                <a:cubicBezTo>
                  <a:pt x="251" y="263"/>
                  <a:pt x="256" y="265"/>
                  <a:pt x="260" y="265"/>
                </a:cubicBezTo>
                <a:cubicBezTo>
                  <a:pt x="264" y="265"/>
                  <a:pt x="268" y="263"/>
                  <a:pt x="273" y="259"/>
                </a:cubicBezTo>
                <a:cubicBezTo>
                  <a:pt x="283" y="263"/>
                  <a:pt x="296" y="264"/>
                  <a:pt x="296" y="275"/>
                </a:cubicBezTo>
                <a:close/>
                <a:moveTo>
                  <a:pt x="260" y="259"/>
                </a:moveTo>
                <a:cubicBezTo>
                  <a:pt x="266" y="259"/>
                  <a:pt x="278" y="248"/>
                  <a:pt x="278" y="235"/>
                </a:cubicBezTo>
                <a:cubicBezTo>
                  <a:pt x="278" y="222"/>
                  <a:pt x="273" y="211"/>
                  <a:pt x="260" y="211"/>
                </a:cubicBezTo>
                <a:cubicBezTo>
                  <a:pt x="246" y="211"/>
                  <a:pt x="241" y="222"/>
                  <a:pt x="241" y="235"/>
                </a:cubicBezTo>
                <a:cubicBezTo>
                  <a:pt x="241" y="248"/>
                  <a:pt x="254" y="259"/>
                  <a:pt x="260" y="259"/>
                </a:cubicBezTo>
                <a:close/>
                <a:moveTo>
                  <a:pt x="72" y="275"/>
                </a:moveTo>
                <a:cubicBezTo>
                  <a:pt x="72" y="285"/>
                  <a:pt x="72" y="285"/>
                  <a:pt x="72" y="285"/>
                </a:cubicBezTo>
                <a:cubicBezTo>
                  <a:pt x="72" y="300"/>
                  <a:pt x="72" y="300"/>
                  <a:pt x="67" y="300"/>
                </a:cubicBezTo>
                <a:cubicBezTo>
                  <a:pt x="5" y="300"/>
                  <a:pt x="5" y="300"/>
                  <a:pt x="5" y="300"/>
                </a:cubicBezTo>
                <a:cubicBezTo>
                  <a:pt x="0" y="300"/>
                  <a:pt x="0" y="300"/>
                  <a:pt x="0" y="285"/>
                </a:cubicBezTo>
                <a:cubicBezTo>
                  <a:pt x="0" y="275"/>
                  <a:pt x="0" y="275"/>
                  <a:pt x="0" y="275"/>
                </a:cubicBezTo>
                <a:cubicBezTo>
                  <a:pt x="0" y="264"/>
                  <a:pt x="12" y="263"/>
                  <a:pt x="23" y="259"/>
                </a:cubicBezTo>
                <a:cubicBezTo>
                  <a:pt x="27" y="263"/>
                  <a:pt x="32" y="265"/>
                  <a:pt x="36" y="265"/>
                </a:cubicBezTo>
                <a:cubicBezTo>
                  <a:pt x="40" y="265"/>
                  <a:pt x="45" y="263"/>
                  <a:pt x="49" y="259"/>
                </a:cubicBezTo>
                <a:cubicBezTo>
                  <a:pt x="59" y="263"/>
                  <a:pt x="72" y="264"/>
                  <a:pt x="72" y="275"/>
                </a:cubicBezTo>
                <a:close/>
                <a:moveTo>
                  <a:pt x="36" y="259"/>
                </a:moveTo>
                <a:cubicBezTo>
                  <a:pt x="42" y="259"/>
                  <a:pt x="54" y="248"/>
                  <a:pt x="54" y="235"/>
                </a:cubicBezTo>
                <a:cubicBezTo>
                  <a:pt x="54" y="222"/>
                  <a:pt x="49" y="211"/>
                  <a:pt x="36" y="211"/>
                </a:cubicBezTo>
                <a:cubicBezTo>
                  <a:pt x="23" y="211"/>
                  <a:pt x="18" y="222"/>
                  <a:pt x="18" y="235"/>
                </a:cubicBezTo>
                <a:cubicBezTo>
                  <a:pt x="18" y="248"/>
                  <a:pt x="30" y="259"/>
                  <a:pt x="36" y="259"/>
                </a:cubicBezTo>
                <a:close/>
                <a:moveTo>
                  <a:pt x="125" y="116"/>
                </a:moveTo>
                <a:cubicBezTo>
                  <a:pt x="125" y="100"/>
                  <a:pt x="131" y="87"/>
                  <a:pt x="147" y="87"/>
                </a:cubicBezTo>
                <a:cubicBezTo>
                  <a:pt x="163" y="87"/>
                  <a:pt x="169" y="100"/>
                  <a:pt x="169" y="116"/>
                </a:cubicBezTo>
                <a:cubicBezTo>
                  <a:pt x="169" y="132"/>
                  <a:pt x="154" y="145"/>
                  <a:pt x="147" y="145"/>
                </a:cubicBezTo>
                <a:cubicBezTo>
                  <a:pt x="140" y="145"/>
                  <a:pt x="125" y="132"/>
                  <a:pt x="125" y="116"/>
                </a:cubicBezTo>
                <a:close/>
                <a:moveTo>
                  <a:pt x="148" y="156"/>
                </a:moveTo>
                <a:cubicBezTo>
                  <a:pt x="150" y="176"/>
                  <a:pt x="150" y="176"/>
                  <a:pt x="150" y="176"/>
                </a:cubicBezTo>
                <a:cubicBezTo>
                  <a:pt x="153" y="168"/>
                  <a:pt x="155" y="159"/>
                  <a:pt x="159" y="151"/>
                </a:cubicBezTo>
                <a:cubicBezTo>
                  <a:pt x="159" y="150"/>
                  <a:pt x="159" y="150"/>
                  <a:pt x="162" y="145"/>
                </a:cubicBezTo>
                <a:cubicBezTo>
                  <a:pt x="174" y="149"/>
                  <a:pt x="190" y="151"/>
                  <a:pt x="190" y="164"/>
                </a:cubicBezTo>
                <a:cubicBezTo>
                  <a:pt x="190" y="176"/>
                  <a:pt x="190" y="176"/>
                  <a:pt x="190" y="176"/>
                </a:cubicBezTo>
                <a:cubicBezTo>
                  <a:pt x="190" y="194"/>
                  <a:pt x="190" y="194"/>
                  <a:pt x="183" y="194"/>
                </a:cubicBezTo>
                <a:cubicBezTo>
                  <a:pt x="110" y="194"/>
                  <a:pt x="110" y="194"/>
                  <a:pt x="110" y="194"/>
                </a:cubicBezTo>
                <a:cubicBezTo>
                  <a:pt x="104" y="194"/>
                  <a:pt x="104" y="194"/>
                  <a:pt x="104" y="176"/>
                </a:cubicBezTo>
                <a:cubicBezTo>
                  <a:pt x="104" y="164"/>
                  <a:pt x="104" y="164"/>
                  <a:pt x="104" y="164"/>
                </a:cubicBezTo>
                <a:cubicBezTo>
                  <a:pt x="104" y="151"/>
                  <a:pt x="118" y="149"/>
                  <a:pt x="131" y="145"/>
                </a:cubicBezTo>
                <a:cubicBezTo>
                  <a:pt x="134" y="150"/>
                  <a:pt x="134" y="150"/>
                  <a:pt x="135" y="151"/>
                </a:cubicBezTo>
                <a:cubicBezTo>
                  <a:pt x="138" y="159"/>
                  <a:pt x="141" y="168"/>
                  <a:pt x="143" y="176"/>
                </a:cubicBezTo>
                <a:cubicBezTo>
                  <a:pt x="145" y="156"/>
                  <a:pt x="145" y="156"/>
                  <a:pt x="145" y="156"/>
                </a:cubicBezTo>
                <a:cubicBezTo>
                  <a:pt x="145" y="155"/>
                  <a:pt x="145" y="155"/>
                  <a:pt x="145" y="155"/>
                </a:cubicBezTo>
                <a:cubicBezTo>
                  <a:pt x="141" y="149"/>
                  <a:pt x="141" y="149"/>
                  <a:pt x="141" y="149"/>
                </a:cubicBezTo>
                <a:cubicBezTo>
                  <a:pt x="144" y="150"/>
                  <a:pt x="144" y="150"/>
                  <a:pt x="144" y="150"/>
                </a:cubicBezTo>
                <a:cubicBezTo>
                  <a:pt x="145" y="150"/>
                  <a:pt x="145" y="150"/>
                  <a:pt x="146" y="150"/>
                </a:cubicBezTo>
                <a:cubicBezTo>
                  <a:pt x="146" y="150"/>
                  <a:pt x="146" y="150"/>
                  <a:pt x="147" y="150"/>
                </a:cubicBezTo>
                <a:cubicBezTo>
                  <a:pt x="147" y="150"/>
                  <a:pt x="147" y="150"/>
                  <a:pt x="147" y="150"/>
                </a:cubicBezTo>
                <a:cubicBezTo>
                  <a:pt x="149" y="150"/>
                  <a:pt x="149" y="150"/>
                  <a:pt x="149" y="150"/>
                </a:cubicBezTo>
                <a:cubicBezTo>
                  <a:pt x="152" y="149"/>
                  <a:pt x="152" y="149"/>
                  <a:pt x="152" y="149"/>
                </a:cubicBezTo>
                <a:cubicBezTo>
                  <a:pt x="149" y="155"/>
                  <a:pt x="149" y="155"/>
                  <a:pt x="149" y="155"/>
                </a:cubicBezTo>
                <a:lnTo>
                  <a:pt x="148" y="156"/>
                </a:lnTo>
                <a:close/>
              </a:path>
            </a:pathLst>
          </a:custGeom>
          <a:solidFill>
            <a:srgbClr val="8C96AA"/>
          </a:solidFill>
          <a:ln>
            <a:noFill/>
          </a:ln>
        </p:spPr>
        <p:txBody>
          <a:bodyPr vert="horz" wrap="square" lIns="82305" tIns="41153" rIns="82305" bIns="41153" numCol="1" anchor="t" anchorCtr="0" compatLnSpc="1">
            <a:prstTxWarp prst="textNoShape">
              <a:avLst/>
            </a:prstTxWarp>
          </a:bodyPr>
          <a:lstStyle/>
          <a:p>
            <a:endParaRPr lang="en-US" sz="1600">
              <a:solidFill>
                <a:srgbClr val="FFFFFF"/>
              </a:solidFill>
            </a:endParaRPr>
          </a:p>
        </p:txBody>
      </p:sp>
      <p:pic>
        <p:nvPicPr>
          <p:cNvPr id="40" name="Picture 39"/>
          <p:cNvPicPr>
            <a:picLocks noChangeAspect="1"/>
          </p:cNvPicPr>
          <p:nvPr/>
        </p:nvPicPr>
        <p:blipFill>
          <a:blip r:embed="rId3">
            <a:duotone>
              <a:prstClr val="black"/>
              <a:srgbClr val="8C96AA">
                <a:tint val="45000"/>
                <a:satMod val="400000"/>
              </a:srgbClr>
            </a:duotone>
            <a:extLst>
              <a:ext uri="{BEBA8EAE-BF5A-486C-A8C5-ECC9F3942E4B}">
                <a14:imgProps xmlns:a14="http://schemas.microsoft.com/office/drawing/2010/main">
                  <a14:imgLayer r:embed="rId4">
                    <a14:imgEffect>
                      <a14:colorTemperature colorTemp="5900"/>
                    </a14:imgEffect>
                  </a14:imgLayer>
                </a14:imgProps>
              </a:ext>
              <a:ext uri="{28A0092B-C50C-407E-A947-70E740481C1C}">
                <a14:useLocalDpi xmlns:a14="http://schemas.microsoft.com/office/drawing/2010/main" val="0"/>
              </a:ext>
            </a:extLst>
          </a:blip>
          <a:stretch>
            <a:fillRect/>
          </a:stretch>
        </p:blipFill>
        <p:spPr>
          <a:xfrm>
            <a:off x="3398839" y="4866735"/>
            <a:ext cx="1447800" cy="1447800"/>
          </a:xfrm>
          <a:prstGeom prst="rect">
            <a:avLst/>
          </a:prstGeom>
        </p:spPr>
      </p:pic>
      <p:sp>
        <p:nvSpPr>
          <p:cNvPr id="42" name="TextBox 41"/>
          <p:cNvSpPr txBox="1"/>
          <p:nvPr/>
        </p:nvSpPr>
        <p:spPr>
          <a:xfrm>
            <a:off x="4622351" y="2809230"/>
            <a:ext cx="1417108" cy="461665"/>
          </a:xfrm>
          <a:prstGeom prst="rect">
            <a:avLst/>
          </a:prstGeom>
          <a:noFill/>
        </p:spPr>
        <p:txBody>
          <a:bodyPr wrap="square" lIns="0" tIns="0" rIns="0" bIns="0" rtlCol="0">
            <a:spAutoFit/>
          </a:bodyPr>
          <a:lstStyle/>
          <a:p>
            <a:pPr defTabSz="911892">
              <a:lnSpc>
                <a:spcPts val="1800"/>
              </a:lnSpc>
            </a:pPr>
            <a:r>
              <a:rPr lang="en-US" sz="3600" b="1" kern="0" dirty="0" smtClean="0">
                <a:solidFill>
                  <a:prstClr val="white"/>
                </a:solidFill>
                <a:ea typeface="Segoe UI" pitchFamily="34" charset="0"/>
                <a:cs typeface="Segoe UI" pitchFamily="34" charset="0"/>
              </a:rPr>
              <a:t>70</a:t>
            </a:r>
            <a:r>
              <a:rPr lang="en-US" sz="1600" kern="0" dirty="0" smtClean="0">
                <a:solidFill>
                  <a:prstClr val="white"/>
                </a:solidFill>
                <a:ea typeface="Segoe UI" pitchFamily="34" charset="0"/>
                <a:cs typeface="Segoe UI" pitchFamily="34" charset="0"/>
              </a:rPr>
              <a:t> contributors</a:t>
            </a:r>
            <a:endParaRPr lang="en-US" sz="1500" kern="0" dirty="0">
              <a:solidFill>
                <a:srgbClr val="505050"/>
              </a:solidFill>
              <a:cs typeface="Segoe UI" pitchFamily="34" charset="0"/>
            </a:endParaRPr>
          </a:p>
        </p:txBody>
      </p:sp>
      <p:cxnSp>
        <p:nvCxnSpPr>
          <p:cNvPr id="43" name="Straight Connector 42"/>
          <p:cNvCxnSpPr/>
          <p:nvPr/>
        </p:nvCxnSpPr>
        <p:spPr>
          <a:xfrm>
            <a:off x="6249419" y="1932316"/>
            <a:ext cx="0" cy="4442334"/>
          </a:xfrm>
          <a:prstGeom prst="line">
            <a:avLst/>
          </a:prstGeom>
          <a:ln w="19050">
            <a:solidFill>
              <a:schemeClr val="tx1">
                <a:lumMod val="65000"/>
              </a:schemeClr>
            </a:solidFill>
            <a:prstDash val="dash"/>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469193" y="1788012"/>
            <a:ext cx="852759" cy="1098635"/>
          </a:xfrm>
          <a:prstGeom prst="rect">
            <a:avLst/>
          </a:prstGeom>
        </p:spPr>
      </p:pic>
      <p:pic>
        <p:nvPicPr>
          <p:cNvPr id="11" name="Picture 1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590773" y="4319545"/>
            <a:ext cx="850808" cy="1098635"/>
          </a:xfrm>
          <a:prstGeom prst="rect">
            <a:avLst/>
          </a:prstGeom>
        </p:spPr>
      </p:pic>
      <p:pic>
        <p:nvPicPr>
          <p:cNvPr id="12" name="Picture 1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505173" y="2245294"/>
            <a:ext cx="852759" cy="1098635"/>
          </a:xfrm>
          <a:prstGeom prst="rect">
            <a:avLst/>
          </a:prstGeom>
        </p:spPr>
      </p:pic>
      <p:pic>
        <p:nvPicPr>
          <p:cNvPr id="14" name="Picture 13"/>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568765" y="4686579"/>
            <a:ext cx="850808" cy="1096684"/>
          </a:xfrm>
          <a:prstGeom prst="rect">
            <a:avLst/>
          </a:prstGeom>
        </p:spPr>
      </p:pic>
      <p:pic>
        <p:nvPicPr>
          <p:cNvPr id="15" name="Picture 14"/>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492878" y="3040063"/>
            <a:ext cx="850808" cy="1096684"/>
          </a:xfrm>
          <a:prstGeom prst="rect">
            <a:avLst/>
          </a:prstGeom>
        </p:spPr>
      </p:pic>
      <p:pic>
        <p:nvPicPr>
          <p:cNvPr id="16" name="Picture 15"/>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7505173" y="3405145"/>
            <a:ext cx="850808" cy="1098635"/>
          </a:xfrm>
          <a:prstGeom prst="rect">
            <a:avLst/>
          </a:prstGeom>
        </p:spPr>
      </p:pic>
      <p:pic>
        <p:nvPicPr>
          <p:cNvPr id="17" name="Picture 16"/>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6590773" y="5419726"/>
            <a:ext cx="852759" cy="1098635"/>
          </a:xfrm>
          <a:prstGeom prst="rect">
            <a:avLst/>
          </a:prstGeom>
        </p:spPr>
      </p:pic>
      <p:cxnSp>
        <p:nvCxnSpPr>
          <p:cNvPr id="47" name="Straight Connector 46"/>
          <p:cNvCxnSpPr/>
          <p:nvPr/>
        </p:nvCxnSpPr>
        <p:spPr>
          <a:xfrm>
            <a:off x="9974753" y="1932316"/>
            <a:ext cx="0" cy="4442334"/>
          </a:xfrm>
          <a:prstGeom prst="line">
            <a:avLst/>
          </a:prstGeom>
          <a:ln w="19050">
            <a:solidFill>
              <a:schemeClr val="tx1">
                <a:lumMod val="65000"/>
              </a:schemeClr>
            </a:solidFill>
            <a:prstDash val="dash"/>
          </a:ln>
        </p:spPr>
        <p:style>
          <a:lnRef idx="1">
            <a:schemeClr val="accent1"/>
          </a:lnRef>
          <a:fillRef idx="0">
            <a:schemeClr val="accent1"/>
          </a:fillRef>
          <a:effectRef idx="0">
            <a:schemeClr val="accent1"/>
          </a:effectRef>
          <a:fontRef idx="minor">
            <a:schemeClr val="tx1"/>
          </a:fontRef>
        </p:style>
      </p:cxnSp>
      <p:pic>
        <p:nvPicPr>
          <p:cNvPr id="48" name="Picture 5" descr="\\MAGNUM\Projects\Microsoft\Cloud Power FY12\Design\Icons\PNGs\Stop_watch.png"/>
          <p:cNvPicPr>
            <a:picLocks noChangeAspect="1" noChangeArrowheads="1"/>
          </p:cNvPicPr>
          <p:nvPr/>
        </p:nvPicPr>
        <p:blipFill>
          <a:blip r:embed="rId5" cstate="print">
            <a:duotone>
              <a:schemeClr val="bg2">
                <a:shade val="45000"/>
                <a:satMod val="135000"/>
              </a:schemeClr>
              <a:prstClr val="white"/>
            </a:duotone>
          </a:blip>
          <a:srcRect/>
          <a:stretch>
            <a:fillRect/>
          </a:stretch>
        </p:blipFill>
        <p:spPr bwMode="auto">
          <a:xfrm>
            <a:off x="10781519" y="2785277"/>
            <a:ext cx="1380319" cy="1380323"/>
          </a:xfrm>
          <a:prstGeom prst="rect">
            <a:avLst/>
          </a:prstGeom>
          <a:noFill/>
        </p:spPr>
      </p:pic>
      <p:sp>
        <p:nvSpPr>
          <p:cNvPr id="52" name="Freeform 35"/>
          <p:cNvSpPr>
            <a:spLocks noEditPoints="1"/>
          </p:cNvSpPr>
          <p:nvPr/>
        </p:nvSpPr>
        <p:spPr bwMode="black">
          <a:xfrm>
            <a:off x="1036638" y="3306696"/>
            <a:ext cx="1279420" cy="1295533"/>
          </a:xfrm>
          <a:custGeom>
            <a:avLst/>
            <a:gdLst>
              <a:gd name="T0" fmla="*/ 189 w 296"/>
              <a:gd name="T1" fmla="*/ 136 h 300"/>
              <a:gd name="T2" fmla="*/ 202 w 296"/>
              <a:gd name="T3" fmla="*/ 132 h 300"/>
              <a:gd name="T4" fmla="*/ 206 w 296"/>
              <a:gd name="T5" fmla="*/ 128 h 300"/>
              <a:gd name="T6" fmla="*/ 210 w 296"/>
              <a:gd name="T7" fmla="*/ 116 h 300"/>
              <a:gd name="T8" fmla="*/ 214 w 296"/>
              <a:gd name="T9" fmla="*/ 120 h 300"/>
              <a:gd name="T10" fmla="*/ 227 w 296"/>
              <a:gd name="T11" fmla="*/ 99 h 300"/>
              <a:gd name="T12" fmla="*/ 185 w 296"/>
              <a:gd name="T13" fmla="*/ 205 h 300"/>
              <a:gd name="T14" fmla="*/ 189 w 296"/>
              <a:gd name="T15" fmla="*/ 210 h 300"/>
              <a:gd name="T16" fmla="*/ 202 w 296"/>
              <a:gd name="T17" fmla="*/ 214 h 300"/>
              <a:gd name="T18" fmla="*/ 197 w 296"/>
              <a:gd name="T19" fmla="*/ 218 h 300"/>
              <a:gd name="T20" fmla="*/ 218 w 296"/>
              <a:gd name="T21" fmla="*/ 230 h 300"/>
              <a:gd name="T22" fmla="*/ 222 w 296"/>
              <a:gd name="T23" fmla="*/ 243 h 300"/>
              <a:gd name="T24" fmla="*/ 227 w 296"/>
              <a:gd name="T25" fmla="*/ 247 h 300"/>
              <a:gd name="T26" fmla="*/ 111 w 296"/>
              <a:gd name="T27" fmla="*/ 205 h 300"/>
              <a:gd name="T28" fmla="*/ 107 w 296"/>
              <a:gd name="T29" fmla="*/ 201 h 300"/>
              <a:gd name="T30" fmla="*/ 94 w 296"/>
              <a:gd name="T31" fmla="*/ 222 h 300"/>
              <a:gd name="T32" fmla="*/ 82 w 296"/>
              <a:gd name="T33" fmla="*/ 226 h 300"/>
              <a:gd name="T34" fmla="*/ 77 w 296"/>
              <a:gd name="T35" fmla="*/ 230 h 300"/>
              <a:gd name="T36" fmla="*/ 73 w 296"/>
              <a:gd name="T37" fmla="*/ 243 h 300"/>
              <a:gd name="T38" fmla="*/ 69 w 296"/>
              <a:gd name="T39" fmla="*/ 239 h 300"/>
              <a:gd name="T40" fmla="*/ 102 w 296"/>
              <a:gd name="T41" fmla="*/ 141 h 300"/>
              <a:gd name="T42" fmla="*/ 98 w 296"/>
              <a:gd name="T43" fmla="*/ 128 h 300"/>
              <a:gd name="T44" fmla="*/ 94 w 296"/>
              <a:gd name="T45" fmla="*/ 124 h 300"/>
              <a:gd name="T46" fmla="*/ 82 w 296"/>
              <a:gd name="T47" fmla="*/ 120 h 300"/>
              <a:gd name="T48" fmla="*/ 86 w 296"/>
              <a:gd name="T49" fmla="*/ 116 h 300"/>
              <a:gd name="T50" fmla="*/ 65 w 296"/>
              <a:gd name="T51" fmla="*/ 103 h 300"/>
              <a:gd name="T52" fmla="*/ 72 w 296"/>
              <a:gd name="T53" fmla="*/ 64 h 300"/>
              <a:gd name="T54" fmla="*/ 5 w 296"/>
              <a:gd name="T55" fmla="*/ 89 h 300"/>
              <a:gd name="T56" fmla="*/ 23 w 296"/>
              <a:gd name="T57" fmla="*/ 48 h 300"/>
              <a:gd name="T58" fmla="*/ 72 w 296"/>
              <a:gd name="T59" fmla="*/ 64 h 300"/>
              <a:gd name="T60" fmla="*/ 36 w 296"/>
              <a:gd name="T61" fmla="*/ 0 h 300"/>
              <a:gd name="T62" fmla="*/ 296 w 296"/>
              <a:gd name="T63" fmla="*/ 64 h 300"/>
              <a:gd name="T64" fmla="*/ 229 w 296"/>
              <a:gd name="T65" fmla="*/ 89 h 300"/>
              <a:gd name="T66" fmla="*/ 247 w 296"/>
              <a:gd name="T67" fmla="*/ 48 h 300"/>
              <a:gd name="T68" fmla="*/ 296 w 296"/>
              <a:gd name="T69" fmla="*/ 64 h 300"/>
              <a:gd name="T70" fmla="*/ 260 w 296"/>
              <a:gd name="T71" fmla="*/ 0 h 300"/>
              <a:gd name="T72" fmla="*/ 296 w 296"/>
              <a:gd name="T73" fmla="*/ 275 h 300"/>
              <a:gd name="T74" fmla="*/ 229 w 296"/>
              <a:gd name="T75" fmla="*/ 300 h 300"/>
              <a:gd name="T76" fmla="*/ 247 w 296"/>
              <a:gd name="T77" fmla="*/ 259 h 300"/>
              <a:gd name="T78" fmla="*/ 296 w 296"/>
              <a:gd name="T79" fmla="*/ 275 h 300"/>
              <a:gd name="T80" fmla="*/ 260 w 296"/>
              <a:gd name="T81" fmla="*/ 211 h 300"/>
              <a:gd name="T82" fmla="*/ 72 w 296"/>
              <a:gd name="T83" fmla="*/ 275 h 300"/>
              <a:gd name="T84" fmla="*/ 5 w 296"/>
              <a:gd name="T85" fmla="*/ 300 h 300"/>
              <a:gd name="T86" fmla="*/ 23 w 296"/>
              <a:gd name="T87" fmla="*/ 259 h 300"/>
              <a:gd name="T88" fmla="*/ 72 w 296"/>
              <a:gd name="T89" fmla="*/ 275 h 300"/>
              <a:gd name="T90" fmla="*/ 36 w 296"/>
              <a:gd name="T91" fmla="*/ 211 h 300"/>
              <a:gd name="T92" fmla="*/ 125 w 296"/>
              <a:gd name="T93" fmla="*/ 116 h 300"/>
              <a:gd name="T94" fmla="*/ 147 w 296"/>
              <a:gd name="T95" fmla="*/ 145 h 300"/>
              <a:gd name="T96" fmla="*/ 150 w 296"/>
              <a:gd name="T97" fmla="*/ 176 h 300"/>
              <a:gd name="T98" fmla="*/ 190 w 296"/>
              <a:gd name="T99" fmla="*/ 164 h 300"/>
              <a:gd name="T100" fmla="*/ 110 w 296"/>
              <a:gd name="T101" fmla="*/ 194 h 300"/>
              <a:gd name="T102" fmla="*/ 131 w 296"/>
              <a:gd name="T103" fmla="*/ 145 h 300"/>
              <a:gd name="T104" fmla="*/ 145 w 296"/>
              <a:gd name="T105" fmla="*/ 156 h 300"/>
              <a:gd name="T106" fmla="*/ 144 w 296"/>
              <a:gd name="T107" fmla="*/ 150 h 300"/>
              <a:gd name="T108" fmla="*/ 147 w 296"/>
              <a:gd name="T109" fmla="*/ 150 h 300"/>
              <a:gd name="T110" fmla="*/ 149 w 296"/>
              <a:gd name="T111" fmla="*/ 155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6" h="300">
                <a:moveTo>
                  <a:pt x="189" y="145"/>
                </a:moveTo>
                <a:cubicBezTo>
                  <a:pt x="185" y="141"/>
                  <a:pt x="185" y="141"/>
                  <a:pt x="185" y="141"/>
                </a:cubicBezTo>
                <a:cubicBezTo>
                  <a:pt x="189" y="136"/>
                  <a:pt x="189" y="136"/>
                  <a:pt x="189" y="136"/>
                </a:cubicBezTo>
                <a:cubicBezTo>
                  <a:pt x="193" y="141"/>
                  <a:pt x="193" y="141"/>
                  <a:pt x="193" y="141"/>
                </a:cubicBezTo>
                <a:cubicBezTo>
                  <a:pt x="189" y="145"/>
                  <a:pt x="189" y="145"/>
                  <a:pt x="189" y="145"/>
                </a:cubicBezTo>
                <a:close/>
                <a:moveTo>
                  <a:pt x="202" y="132"/>
                </a:moveTo>
                <a:cubicBezTo>
                  <a:pt x="197" y="128"/>
                  <a:pt x="197" y="128"/>
                  <a:pt x="197" y="128"/>
                </a:cubicBezTo>
                <a:cubicBezTo>
                  <a:pt x="202" y="124"/>
                  <a:pt x="202" y="124"/>
                  <a:pt x="202" y="124"/>
                </a:cubicBezTo>
                <a:cubicBezTo>
                  <a:pt x="206" y="128"/>
                  <a:pt x="206" y="128"/>
                  <a:pt x="206" y="128"/>
                </a:cubicBezTo>
                <a:cubicBezTo>
                  <a:pt x="202" y="132"/>
                  <a:pt x="202" y="132"/>
                  <a:pt x="202" y="132"/>
                </a:cubicBezTo>
                <a:close/>
                <a:moveTo>
                  <a:pt x="214" y="120"/>
                </a:moveTo>
                <a:cubicBezTo>
                  <a:pt x="210" y="116"/>
                  <a:pt x="210" y="116"/>
                  <a:pt x="210" y="116"/>
                </a:cubicBezTo>
                <a:cubicBezTo>
                  <a:pt x="214" y="111"/>
                  <a:pt x="214" y="111"/>
                  <a:pt x="214" y="111"/>
                </a:cubicBezTo>
                <a:cubicBezTo>
                  <a:pt x="218" y="116"/>
                  <a:pt x="218" y="116"/>
                  <a:pt x="218" y="116"/>
                </a:cubicBezTo>
                <a:cubicBezTo>
                  <a:pt x="214" y="120"/>
                  <a:pt x="214" y="120"/>
                  <a:pt x="214" y="120"/>
                </a:cubicBezTo>
                <a:close/>
                <a:moveTo>
                  <a:pt x="227" y="107"/>
                </a:moveTo>
                <a:cubicBezTo>
                  <a:pt x="222" y="103"/>
                  <a:pt x="222" y="103"/>
                  <a:pt x="222" y="103"/>
                </a:cubicBezTo>
                <a:cubicBezTo>
                  <a:pt x="227" y="99"/>
                  <a:pt x="227" y="99"/>
                  <a:pt x="227" y="99"/>
                </a:cubicBezTo>
                <a:cubicBezTo>
                  <a:pt x="231" y="103"/>
                  <a:pt x="231" y="103"/>
                  <a:pt x="231" y="103"/>
                </a:cubicBezTo>
                <a:cubicBezTo>
                  <a:pt x="227" y="107"/>
                  <a:pt x="227" y="107"/>
                  <a:pt x="227" y="107"/>
                </a:cubicBezTo>
                <a:close/>
                <a:moveTo>
                  <a:pt x="185" y="205"/>
                </a:moveTo>
                <a:cubicBezTo>
                  <a:pt x="189" y="201"/>
                  <a:pt x="189" y="201"/>
                  <a:pt x="189" y="201"/>
                </a:cubicBezTo>
                <a:cubicBezTo>
                  <a:pt x="193" y="205"/>
                  <a:pt x="193" y="205"/>
                  <a:pt x="193" y="205"/>
                </a:cubicBezTo>
                <a:cubicBezTo>
                  <a:pt x="189" y="210"/>
                  <a:pt x="189" y="210"/>
                  <a:pt x="189" y="210"/>
                </a:cubicBezTo>
                <a:cubicBezTo>
                  <a:pt x="185" y="205"/>
                  <a:pt x="185" y="205"/>
                  <a:pt x="185" y="205"/>
                </a:cubicBezTo>
                <a:close/>
                <a:moveTo>
                  <a:pt x="197" y="218"/>
                </a:moveTo>
                <a:cubicBezTo>
                  <a:pt x="202" y="214"/>
                  <a:pt x="202" y="214"/>
                  <a:pt x="202" y="214"/>
                </a:cubicBezTo>
                <a:cubicBezTo>
                  <a:pt x="206" y="218"/>
                  <a:pt x="206" y="218"/>
                  <a:pt x="206" y="218"/>
                </a:cubicBezTo>
                <a:cubicBezTo>
                  <a:pt x="202" y="222"/>
                  <a:pt x="202" y="222"/>
                  <a:pt x="202" y="222"/>
                </a:cubicBezTo>
                <a:cubicBezTo>
                  <a:pt x="197" y="218"/>
                  <a:pt x="197" y="218"/>
                  <a:pt x="197" y="218"/>
                </a:cubicBezTo>
                <a:close/>
                <a:moveTo>
                  <a:pt x="210" y="230"/>
                </a:moveTo>
                <a:cubicBezTo>
                  <a:pt x="214" y="226"/>
                  <a:pt x="214" y="226"/>
                  <a:pt x="214" y="226"/>
                </a:cubicBezTo>
                <a:cubicBezTo>
                  <a:pt x="218" y="230"/>
                  <a:pt x="218" y="230"/>
                  <a:pt x="218" y="230"/>
                </a:cubicBezTo>
                <a:cubicBezTo>
                  <a:pt x="214" y="235"/>
                  <a:pt x="214" y="235"/>
                  <a:pt x="214" y="235"/>
                </a:cubicBezTo>
                <a:cubicBezTo>
                  <a:pt x="210" y="230"/>
                  <a:pt x="210" y="230"/>
                  <a:pt x="210" y="230"/>
                </a:cubicBezTo>
                <a:close/>
                <a:moveTo>
                  <a:pt x="222" y="243"/>
                </a:moveTo>
                <a:cubicBezTo>
                  <a:pt x="227" y="239"/>
                  <a:pt x="227" y="239"/>
                  <a:pt x="227" y="239"/>
                </a:cubicBezTo>
                <a:cubicBezTo>
                  <a:pt x="231" y="243"/>
                  <a:pt x="231" y="243"/>
                  <a:pt x="231" y="243"/>
                </a:cubicBezTo>
                <a:cubicBezTo>
                  <a:pt x="227" y="247"/>
                  <a:pt x="227" y="247"/>
                  <a:pt x="227" y="247"/>
                </a:cubicBezTo>
                <a:cubicBezTo>
                  <a:pt x="222" y="243"/>
                  <a:pt x="222" y="243"/>
                  <a:pt x="222" y="243"/>
                </a:cubicBezTo>
                <a:close/>
                <a:moveTo>
                  <a:pt x="107" y="201"/>
                </a:moveTo>
                <a:cubicBezTo>
                  <a:pt x="111" y="205"/>
                  <a:pt x="111" y="205"/>
                  <a:pt x="111" y="205"/>
                </a:cubicBezTo>
                <a:cubicBezTo>
                  <a:pt x="107" y="210"/>
                  <a:pt x="107" y="210"/>
                  <a:pt x="107" y="210"/>
                </a:cubicBezTo>
                <a:cubicBezTo>
                  <a:pt x="102" y="205"/>
                  <a:pt x="102" y="205"/>
                  <a:pt x="102" y="205"/>
                </a:cubicBezTo>
                <a:cubicBezTo>
                  <a:pt x="107" y="201"/>
                  <a:pt x="107" y="201"/>
                  <a:pt x="107" y="201"/>
                </a:cubicBezTo>
                <a:close/>
                <a:moveTo>
                  <a:pt x="94" y="214"/>
                </a:moveTo>
                <a:cubicBezTo>
                  <a:pt x="98" y="218"/>
                  <a:pt x="98" y="218"/>
                  <a:pt x="98" y="218"/>
                </a:cubicBezTo>
                <a:cubicBezTo>
                  <a:pt x="94" y="222"/>
                  <a:pt x="94" y="222"/>
                  <a:pt x="94" y="222"/>
                </a:cubicBezTo>
                <a:cubicBezTo>
                  <a:pt x="90" y="218"/>
                  <a:pt x="90" y="218"/>
                  <a:pt x="90" y="218"/>
                </a:cubicBezTo>
                <a:cubicBezTo>
                  <a:pt x="94" y="214"/>
                  <a:pt x="94" y="214"/>
                  <a:pt x="94" y="214"/>
                </a:cubicBezTo>
                <a:close/>
                <a:moveTo>
                  <a:pt x="82" y="226"/>
                </a:moveTo>
                <a:cubicBezTo>
                  <a:pt x="86" y="230"/>
                  <a:pt x="86" y="230"/>
                  <a:pt x="86" y="230"/>
                </a:cubicBezTo>
                <a:cubicBezTo>
                  <a:pt x="82" y="235"/>
                  <a:pt x="82" y="235"/>
                  <a:pt x="82" y="235"/>
                </a:cubicBezTo>
                <a:cubicBezTo>
                  <a:pt x="77" y="230"/>
                  <a:pt x="77" y="230"/>
                  <a:pt x="77" y="230"/>
                </a:cubicBezTo>
                <a:cubicBezTo>
                  <a:pt x="82" y="226"/>
                  <a:pt x="82" y="226"/>
                  <a:pt x="82" y="226"/>
                </a:cubicBezTo>
                <a:close/>
                <a:moveTo>
                  <a:pt x="69" y="239"/>
                </a:moveTo>
                <a:cubicBezTo>
                  <a:pt x="73" y="243"/>
                  <a:pt x="73" y="243"/>
                  <a:pt x="73" y="243"/>
                </a:cubicBezTo>
                <a:cubicBezTo>
                  <a:pt x="69" y="247"/>
                  <a:pt x="69" y="247"/>
                  <a:pt x="69" y="247"/>
                </a:cubicBezTo>
                <a:cubicBezTo>
                  <a:pt x="65" y="243"/>
                  <a:pt x="65" y="243"/>
                  <a:pt x="65" y="243"/>
                </a:cubicBezTo>
                <a:cubicBezTo>
                  <a:pt x="69" y="239"/>
                  <a:pt x="69" y="239"/>
                  <a:pt x="69" y="239"/>
                </a:cubicBezTo>
                <a:close/>
                <a:moveTo>
                  <a:pt x="111" y="141"/>
                </a:moveTo>
                <a:cubicBezTo>
                  <a:pt x="107" y="145"/>
                  <a:pt x="107" y="145"/>
                  <a:pt x="107" y="145"/>
                </a:cubicBezTo>
                <a:cubicBezTo>
                  <a:pt x="102" y="141"/>
                  <a:pt x="102" y="141"/>
                  <a:pt x="102" y="141"/>
                </a:cubicBezTo>
                <a:cubicBezTo>
                  <a:pt x="107" y="136"/>
                  <a:pt x="107" y="136"/>
                  <a:pt x="107" y="136"/>
                </a:cubicBezTo>
                <a:cubicBezTo>
                  <a:pt x="111" y="141"/>
                  <a:pt x="111" y="141"/>
                  <a:pt x="111" y="141"/>
                </a:cubicBezTo>
                <a:close/>
                <a:moveTo>
                  <a:pt x="98" y="128"/>
                </a:moveTo>
                <a:cubicBezTo>
                  <a:pt x="94" y="132"/>
                  <a:pt x="94" y="132"/>
                  <a:pt x="94" y="132"/>
                </a:cubicBezTo>
                <a:cubicBezTo>
                  <a:pt x="90" y="128"/>
                  <a:pt x="90" y="128"/>
                  <a:pt x="90" y="128"/>
                </a:cubicBezTo>
                <a:cubicBezTo>
                  <a:pt x="94" y="124"/>
                  <a:pt x="94" y="124"/>
                  <a:pt x="94" y="124"/>
                </a:cubicBezTo>
                <a:cubicBezTo>
                  <a:pt x="98" y="128"/>
                  <a:pt x="98" y="128"/>
                  <a:pt x="98" y="128"/>
                </a:cubicBezTo>
                <a:close/>
                <a:moveTo>
                  <a:pt x="86" y="116"/>
                </a:moveTo>
                <a:cubicBezTo>
                  <a:pt x="82" y="120"/>
                  <a:pt x="82" y="120"/>
                  <a:pt x="82" y="120"/>
                </a:cubicBezTo>
                <a:cubicBezTo>
                  <a:pt x="77" y="116"/>
                  <a:pt x="77" y="116"/>
                  <a:pt x="77" y="116"/>
                </a:cubicBezTo>
                <a:cubicBezTo>
                  <a:pt x="82" y="111"/>
                  <a:pt x="82" y="111"/>
                  <a:pt x="82" y="111"/>
                </a:cubicBezTo>
                <a:cubicBezTo>
                  <a:pt x="86" y="116"/>
                  <a:pt x="86" y="116"/>
                  <a:pt x="86" y="116"/>
                </a:cubicBezTo>
                <a:close/>
                <a:moveTo>
                  <a:pt x="73" y="103"/>
                </a:moveTo>
                <a:cubicBezTo>
                  <a:pt x="69" y="107"/>
                  <a:pt x="69" y="107"/>
                  <a:pt x="69" y="107"/>
                </a:cubicBezTo>
                <a:cubicBezTo>
                  <a:pt x="65" y="103"/>
                  <a:pt x="65" y="103"/>
                  <a:pt x="65" y="103"/>
                </a:cubicBezTo>
                <a:cubicBezTo>
                  <a:pt x="69" y="99"/>
                  <a:pt x="69" y="99"/>
                  <a:pt x="69" y="99"/>
                </a:cubicBezTo>
                <a:cubicBezTo>
                  <a:pt x="73" y="103"/>
                  <a:pt x="73" y="103"/>
                  <a:pt x="73" y="103"/>
                </a:cubicBezTo>
                <a:close/>
                <a:moveTo>
                  <a:pt x="72" y="64"/>
                </a:moveTo>
                <a:cubicBezTo>
                  <a:pt x="72" y="74"/>
                  <a:pt x="72" y="74"/>
                  <a:pt x="72" y="74"/>
                </a:cubicBezTo>
                <a:cubicBezTo>
                  <a:pt x="72" y="89"/>
                  <a:pt x="72" y="89"/>
                  <a:pt x="67" y="89"/>
                </a:cubicBezTo>
                <a:cubicBezTo>
                  <a:pt x="5" y="89"/>
                  <a:pt x="5" y="89"/>
                  <a:pt x="5" y="89"/>
                </a:cubicBezTo>
                <a:cubicBezTo>
                  <a:pt x="0" y="89"/>
                  <a:pt x="0" y="89"/>
                  <a:pt x="0" y="74"/>
                </a:cubicBezTo>
                <a:cubicBezTo>
                  <a:pt x="0" y="64"/>
                  <a:pt x="0" y="64"/>
                  <a:pt x="0" y="64"/>
                </a:cubicBezTo>
                <a:cubicBezTo>
                  <a:pt x="0" y="53"/>
                  <a:pt x="12" y="51"/>
                  <a:pt x="23" y="48"/>
                </a:cubicBezTo>
                <a:cubicBezTo>
                  <a:pt x="27" y="52"/>
                  <a:pt x="32" y="54"/>
                  <a:pt x="36" y="54"/>
                </a:cubicBezTo>
                <a:cubicBezTo>
                  <a:pt x="40" y="54"/>
                  <a:pt x="45" y="52"/>
                  <a:pt x="49" y="48"/>
                </a:cubicBezTo>
                <a:cubicBezTo>
                  <a:pt x="59" y="51"/>
                  <a:pt x="72" y="53"/>
                  <a:pt x="72" y="64"/>
                </a:cubicBezTo>
                <a:close/>
                <a:moveTo>
                  <a:pt x="36" y="48"/>
                </a:moveTo>
                <a:cubicBezTo>
                  <a:pt x="42" y="48"/>
                  <a:pt x="54" y="37"/>
                  <a:pt x="54" y="24"/>
                </a:cubicBezTo>
                <a:cubicBezTo>
                  <a:pt x="54" y="11"/>
                  <a:pt x="49" y="0"/>
                  <a:pt x="36" y="0"/>
                </a:cubicBezTo>
                <a:cubicBezTo>
                  <a:pt x="23" y="0"/>
                  <a:pt x="18" y="11"/>
                  <a:pt x="18" y="24"/>
                </a:cubicBezTo>
                <a:cubicBezTo>
                  <a:pt x="18" y="37"/>
                  <a:pt x="30" y="48"/>
                  <a:pt x="36" y="48"/>
                </a:cubicBezTo>
                <a:close/>
                <a:moveTo>
                  <a:pt x="296" y="64"/>
                </a:moveTo>
                <a:cubicBezTo>
                  <a:pt x="296" y="74"/>
                  <a:pt x="296" y="74"/>
                  <a:pt x="296" y="74"/>
                </a:cubicBezTo>
                <a:cubicBezTo>
                  <a:pt x="296" y="89"/>
                  <a:pt x="296" y="89"/>
                  <a:pt x="290" y="89"/>
                </a:cubicBezTo>
                <a:cubicBezTo>
                  <a:pt x="229" y="89"/>
                  <a:pt x="229" y="89"/>
                  <a:pt x="229" y="89"/>
                </a:cubicBezTo>
                <a:cubicBezTo>
                  <a:pt x="224" y="89"/>
                  <a:pt x="224" y="89"/>
                  <a:pt x="224" y="74"/>
                </a:cubicBezTo>
                <a:cubicBezTo>
                  <a:pt x="224" y="64"/>
                  <a:pt x="224" y="64"/>
                  <a:pt x="224" y="64"/>
                </a:cubicBezTo>
                <a:cubicBezTo>
                  <a:pt x="224" y="53"/>
                  <a:pt x="236" y="51"/>
                  <a:pt x="247" y="48"/>
                </a:cubicBezTo>
                <a:cubicBezTo>
                  <a:pt x="251" y="52"/>
                  <a:pt x="256" y="54"/>
                  <a:pt x="260" y="54"/>
                </a:cubicBezTo>
                <a:cubicBezTo>
                  <a:pt x="263" y="54"/>
                  <a:pt x="268" y="52"/>
                  <a:pt x="273" y="48"/>
                </a:cubicBezTo>
                <a:cubicBezTo>
                  <a:pt x="283" y="51"/>
                  <a:pt x="296" y="53"/>
                  <a:pt x="296" y="64"/>
                </a:cubicBezTo>
                <a:close/>
                <a:moveTo>
                  <a:pt x="260" y="48"/>
                </a:moveTo>
                <a:cubicBezTo>
                  <a:pt x="266" y="48"/>
                  <a:pt x="278" y="37"/>
                  <a:pt x="278" y="24"/>
                </a:cubicBezTo>
                <a:cubicBezTo>
                  <a:pt x="278" y="11"/>
                  <a:pt x="273" y="0"/>
                  <a:pt x="260" y="0"/>
                </a:cubicBezTo>
                <a:cubicBezTo>
                  <a:pt x="246" y="0"/>
                  <a:pt x="241" y="11"/>
                  <a:pt x="241" y="24"/>
                </a:cubicBezTo>
                <a:cubicBezTo>
                  <a:pt x="241" y="37"/>
                  <a:pt x="254" y="48"/>
                  <a:pt x="260" y="48"/>
                </a:cubicBezTo>
                <a:close/>
                <a:moveTo>
                  <a:pt x="296" y="275"/>
                </a:moveTo>
                <a:cubicBezTo>
                  <a:pt x="296" y="285"/>
                  <a:pt x="296" y="285"/>
                  <a:pt x="296" y="285"/>
                </a:cubicBezTo>
                <a:cubicBezTo>
                  <a:pt x="296" y="300"/>
                  <a:pt x="296" y="300"/>
                  <a:pt x="290" y="300"/>
                </a:cubicBezTo>
                <a:cubicBezTo>
                  <a:pt x="229" y="300"/>
                  <a:pt x="229" y="300"/>
                  <a:pt x="229" y="300"/>
                </a:cubicBezTo>
                <a:cubicBezTo>
                  <a:pt x="224" y="300"/>
                  <a:pt x="224" y="300"/>
                  <a:pt x="224" y="285"/>
                </a:cubicBezTo>
                <a:cubicBezTo>
                  <a:pt x="224" y="275"/>
                  <a:pt x="224" y="275"/>
                  <a:pt x="224" y="275"/>
                </a:cubicBezTo>
                <a:cubicBezTo>
                  <a:pt x="224" y="264"/>
                  <a:pt x="236" y="263"/>
                  <a:pt x="247" y="259"/>
                </a:cubicBezTo>
                <a:cubicBezTo>
                  <a:pt x="251" y="263"/>
                  <a:pt x="256" y="265"/>
                  <a:pt x="260" y="265"/>
                </a:cubicBezTo>
                <a:cubicBezTo>
                  <a:pt x="264" y="265"/>
                  <a:pt x="268" y="263"/>
                  <a:pt x="273" y="259"/>
                </a:cubicBezTo>
                <a:cubicBezTo>
                  <a:pt x="283" y="263"/>
                  <a:pt x="296" y="264"/>
                  <a:pt x="296" y="275"/>
                </a:cubicBezTo>
                <a:close/>
                <a:moveTo>
                  <a:pt x="260" y="259"/>
                </a:moveTo>
                <a:cubicBezTo>
                  <a:pt x="266" y="259"/>
                  <a:pt x="278" y="248"/>
                  <a:pt x="278" y="235"/>
                </a:cubicBezTo>
                <a:cubicBezTo>
                  <a:pt x="278" y="222"/>
                  <a:pt x="273" y="211"/>
                  <a:pt x="260" y="211"/>
                </a:cubicBezTo>
                <a:cubicBezTo>
                  <a:pt x="246" y="211"/>
                  <a:pt x="241" y="222"/>
                  <a:pt x="241" y="235"/>
                </a:cubicBezTo>
                <a:cubicBezTo>
                  <a:pt x="241" y="248"/>
                  <a:pt x="254" y="259"/>
                  <a:pt x="260" y="259"/>
                </a:cubicBezTo>
                <a:close/>
                <a:moveTo>
                  <a:pt x="72" y="275"/>
                </a:moveTo>
                <a:cubicBezTo>
                  <a:pt x="72" y="285"/>
                  <a:pt x="72" y="285"/>
                  <a:pt x="72" y="285"/>
                </a:cubicBezTo>
                <a:cubicBezTo>
                  <a:pt x="72" y="300"/>
                  <a:pt x="72" y="300"/>
                  <a:pt x="67" y="300"/>
                </a:cubicBezTo>
                <a:cubicBezTo>
                  <a:pt x="5" y="300"/>
                  <a:pt x="5" y="300"/>
                  <a:pt x="5" y="300"/>
                </a:cubicBezTo>
                <a:cubicBezTo>
                  <a:pt x="0" y="300"/>
                  <a:pt x="0" y="300"/>
                  <a:pt x="0" y="285"/>
                </a:cubicBezTo>
                <a:cubicBezTo>
                  <a:pt x="0" y="275"/>
                  <a:pt x="0" y="275"/>
                  <a:pt x="0" y="275"/>
                </a:cubicBezTo>
                <a:cubicBezTo>
                  <a:pt x="0" y="264"/>
                  <a:pt x="12" y="263"/>
                  <a:pt x="23" y="259"/>
                </a:cubicBezTo>
                <a:cubicBezTo>
                  <a:pt x="27" y="263"/>
                  <a:pt x="32" y="265"/>
                  <a:pt x="36" y="265"/>
                </a:cubicBezTo>
                <a:cubicBezTo>
                  <a:pt x="40" y="265"/>
                  <a:pt x="45" y="263"/>
                  <a:pt x="49" y="259"/>
                </a:cubicBezTo>
                <a:cubicBezTo>
                  <a:pt x="59" y="263"/>
                  <a:pt x="72" y="264"/>
                  <a:pt x="72" y="275"/>
                </a:cubicBezTo>
                <a:close/>
                <a:moveTo>
                  <a:pt x="36" y="259"/>
                </a:moveTo>
                <a:cubicBezTo>
                  <a:pt x="42" y="259"/>
                  <a:pt x="54" y="248"/>
                  <a:pt x="54" y="235"/>
                </a:cubicBezTo>
                <a:cubicBezTo>
                  <a:pt x="54" y="222"/>
                  <a:pt x="49" y="211"/>
                  <a:pt x="36" y="211"/>
                </a:cubicBezTo>
                <a:cubicBezTo>
                  <a:pt x="23" y="211"/>
                  <a:pt x="18" y="222"/>
                  <a:pt x="18" y="235"/>
                </a:cubicBezTo>
                <a:cubicBezTo>
                  <a:pt x="18" y="248"/>
                  <a:pt x="30" y="259"/>
                  <a:pt x="36" y="259"/>
                </a:cubicBezTo>
                <a:close/>
                <a:moveTo>
                  <a:pt x="125" y="116"/>
                </a:moveTo>
                <a:cubicBezTo>
                  <a:pt x="125" y="100"/>
                  <a:pt x="131" y="87"/>
                  <a:pt x="147" y="87"/>
                </a:cubicBezTo>
                <a:cubicBezTo>
                  <a:pt x="163" y="87"/>
                  <a:pt x="169" y="100"/>
                  <a:pt x="169" y="116"/>
                </a:cubicBezTo>
                <a:cubicBezTo>
                  <a:pt x="169" y="132"/>
                  <a:pt x="154" y="145"/>
                  <a:pt x="147" y="145"/>
                </a:cubicBezTo>
                <a:cubicBezTo>
                  <a:pt x="140" y="145"/>
                  <a:pt x="125" y="132"/>
                  <a:pt x="125" y="116"/>
                </a:cubicBezTo>
                <a:close/>
                <a:moveTo>
                  <a:pt x="148" y="156"/>
                </a:moveTo>
                <a:cubicBezTo>
                  <a:pt x="150" y="176"/>
                  <a:pt x="150" y="176"/>
                  <a:pt x="150" y="176"/>
                </a:cubicBezTo>
                <a:cubicBezTo>
                  <a:pt x="153" y="168"/>
                  <a:pt x="155" y="159"/>
                  <a:pt x="159" y="151"/>
                </a:cubicBezTo>
                <a:cubicBezTo>
                  <a:pt x="159" y="150"/>
                  <a:pt x="159" y="150"/>
                  <a:pt x="162" y="145"/>
                </a:cubicBezTo>
                <a:cubicBezTo>
                  <a:pt x="174" y="149"/>
                  <a:pt x="190" y="151"/>
                  <a:pt x="190" y="164"/>
                </a:cubicBezTo>
                <a:cubicBezTo>
                  <a:pt x="190" y="176"/>
                  <a:pt x="190" y="176"/>
                  <a:pt x="190" y="176"/>
                </a:cubicBezTo>
                <a:cubicBezTo>
                  <a:pt x="190" y="194"/>
                  <a:pt x="190" y="194"/>
                  <a:pt x="183" y="194"/>
                </a:cubicBezTo>
                <a:cubicBezTo>
                  <a:pt x="110" y="194"/>
                  <a:pt x="110" y="194"/>
                  <a:pt x="110" y="194"/>
                </a:cubicBezTo>
                <a:cubicBezTo>
                  <a:pt x="104" y="194"/>
                  <a:pt x="104" y="194"/>
                  <a:pt x="104" y="176"/>
                </a:cubicBezTo>
                <a:cubicBezTo>
                  <a:pt x="104" y="164"/>
                  <a:pt x="104" y="164"/>
                  <a:pt x="104" y="164"/>
                </a:cubicBezTo>
                <a:cubicBezTo>
                  <a:pt x="104" y="151"/>
                  <a:pt x="118" y="149"/>
                  <a:pt x="131" y="145"/>
                </a:cubicBezTo>
                <a:cubicBezTo>
                  <a:pt x="134" y="150"/>
                  <a:pt x="134" y="150"/>
                  <a:pt x="135" y="151"/>
                </a:cubicBezTo>
                <a:cubicBezTo>
                  <a:pt x="138" y="159"/>
                  <a:pt x="141" y="168"/>
                  <a:pt x="143" y="176"/>
                </a:cubicBezTo>
                <a:cubicBezTo>
                  <a:pt x="145" y="156"/>
                  <a:pt x="145" y="156"/>
                  <a:pt x="145" y="156"/>
                </a:cubicBezTo>
                <a:cubicBezTo>
                  <a:pt x="145" y="155"/>
                  <a:pt x="145" y="155"/>
                  <a:pt x="145" y="155"/>
                </a:cubicBezTo>
                <a:cubicBezTo>
                  <a:pt x="141" y="149"/>
                  <a:pt x="141" y="149"/>
                  <a:pt x="141" y="149"/>
                </a:cubicBezTo>
                <a:cubicBezTo>
                  <a:pt x="144" y="150"/>
                  <a:pt x="144" y="150"/>
                  <a:pt x="144" y="150"/>
                </a:cubicBezTo>
                <a:cubicBezTo>
                  <a:pt x="145" y="150"/>
                  <a:pt x="145" y="150"/>
                  <a:pt x="146" y="150"/>
                </a:cubicBezTo>
                <a:cubicBezTo>
                  <a:pt x="146" y="150"/>
                  <a:pt x="146" y="150"/>
                  <a:pt x="147" y="150"/>
                </a:cubicBezTo>
                <a:cubicBezTo>
                  <a:pt x="147" y="150"/>
                  <a:pt x="147" y="150"/>
                  <a:pt x="147" y="150"/>
                </a:cubicBezTo>
                <a:cubicBezTo>
                  <a:pt x="149" y="150"/>
                  <a:pt x="149" y="150"/>
                  <a:pt x="149" y="150"/>
                </a:cubicBezTo>
                <a:cubicBezTo>
                  <a:pt x="152" y="149"/>
                  <a:pt x="152" y="149"/>
                  <a:pt x="152" y="149"/>
                </a:cubicBezTo>
                <a:cubicBezTo>
                  <a:pt x="149" y="155"/>
                  <a:pt x="149" y="155"/>
                  <a:pt x="149" y="155"/>
                </a:cubicBezTo>
                <a:lnTo>
                  <a:pt x="148" y="156"/>
                </a:lnTo>
                <a:close/>
              </a:path>
            </a:pathLst>
          </a:custGeom>
          <a:solidFill>
            <a:srgbClr val="8C96AA"/>
          </a:solidFill>
          <a:ln>
            <a:noFill/>
          </a:ln>
        </p:spPr>
        <p:txBody>
          <a:bodyPr vert="horz" wrap="square" lIns="82305" tIns="41153" rIns="82305" bIns="41153" numCol="1" anchor="t" anchorCtr="0" compatLnSpc="1">
            <a:prstTxWarp prst="textNoShape">
              <a:avLst/>
            </a:prstTxWarp>
          </a:bodyPr>
          <a:lstStyle/>
          <a:p>
            <a:endParaRPr lang="en-US" sz="1600">
              <a:solidFill>
                <a:srgbClr val="FFFFFF"/>
              </a:solidFill>
            </a:endParaRPr>
          </a:p>
        </p:txBody>
      </p:sp>
      <p:pic>
        <p:nvPicPr>
          <p:cNvPr id="41" name="Picture 40"/>
          <p:cNvPicPr>
            <a:picLocks noChangeAspect="1"/>
          </p:cNvPicPr>
          <p:nvPr/>
        </p:nvPicPr>
        <p:blipFill>
          <a:blip r:embed="rId14">
            <a:duotone>
              <a:prstClr val="black"/>
              <a:srgbClr val="8C96AA">
                <a:tint val="45000"/>
                <a:satMod val="400000"/>
              </a:srgbClr>
            </a:duotone>
            <a:extLst>
              <a:ext uri="{28A0092B-C50C-407E-A947-70E740481C1C}">
                <a14:useLocalDpi xmlns:a14="http://schemas.microsoft.com/office/drawing/2010/main" val="0"/>
              </a:ext>
            </a:extLst>
          </a:blip>
          <a:stretch>
            <a:fillRect/>
          </a:stretch>
        </p:blipFill>
        <p:spPr>
          <a:xfrm>
            <a:off x="10121553" y="3720271"/>
            <a:ext cx="1854020" cy="1854020"/>
          </a:xfrm>
          <a:prstGeom prst="rect">
            <a:avLst/>
          </a:prstGeom>
        </p:spPr>
      </p:pic>
      <p:pic>
        <p:nvPicPr>
          <p:cNvPr id="54" name="Picture 7" descr="\\MAGNUM\Projects\Microsoft\Cloud Power FY12\Design\ICONS_PNG\Instant_online_access.png"/>
          <p:cNvPicPr>
            <a:picLocks noChangeAspect="1" noChangeArrowheads="1"/>
          </p:cNvPicPr>
          <p:nvPr/>
        </p:nvPicPr>
        <p:blipFill>
          <a:blip r:embed="rId15" cstate="print">
            <a:duotone>
              <a:prstClr val="black"/>
              <a:srgbClr val="8C96AA">
                <a:tint val="45000"/>
                <a:satMod val="400000"/>
              </a:srgbClr>
            </a:duotone>
          </a:blip>
          <a:stretch>
            <a:fillRect/>
          </a:stretch>
        </p:blipFill>
        <p:spPr bwMode="auto">
          <a:xfrm>
            <a:off x="10569576" y="4983163"/>
            <a:ext cx="1828800" cy="1828800"/>
          </a:xfrm>
          <a:prstGeom prst="rect">
            <a:avLst/>
          </a:prstGeom>
          <a:noFill/>
        </p:spPr>
      </p:pic>
      <p:sp>
        <p:nvSpPr>
          <p:cNvPr id="55" name="TextBox 54"/>
          <p:cNvSpPr txBox="1"/>
          <p:nvPr/>
        </p:nvSpPr>
        <p:spPr>
          <a:xfrm>
            <a:off x="7531782" y="1794624"/>
            <a:ext cx="1828800" cy="461665"/>
          </a:xfrm>
          <a:prstGeom prst="rect">
            <a:avLst/>
          </a:prstGeom>
          <a:noFill/>
        </p:spPr>
        <p:txBody>
          <a:bodyPr wrap="square" lIns="0" tIns="0" rIns="0" bIns="0" rtlCol="0">
            <a:spAutoFit/>
          </a:bodyPr>
          <a:lstStyle/>
          <a:p>
            <a:pPr defTabSz="911892">
              <a:lnSpc>
                <a:spcPts val="1800"/>
              </a:lnSpc>
            </a:pPr>
            <a:r>
              <a:rPr lang="en-US" sz="1200" b="1" kern="0" dirty="0" smtClean="0">
                <a:solidFill>
                  <a:prstClr val="white"/>
                </a:solidFill>
                <a:ea typeface="Segoe UI" pitchFamily="34" charset="0"/>
                <a:cs typeface="Segoe UI" pitchFamily="34" charset="0"/>
              </a:rPr>
              <a:t>Points, Levels, Badges &amp; </a:t>
            </a:r>
            <a:endParaRPr lang="en-US" sz="1200" b="1" kern="0" dirty="0">
              <a:solidFill>
                <a:prstClr val="white"/>
              </a:solidFill>
              <a:ea typeface="Segoe UI" pitchFamily="34" charset="0"/>
              <a:cs typeface="Segoe UI" pitchFamily="34" charset="0"/>
            </a:endParaRPr>
          </a:p>
          <a:p>
            <a:pPr defTabSz="911892">
              <a:lnSpc>
                <a:spcPts val="1800"/>
              </a:lnSpc>
            </a:pPr>
            <a:r>
              <a:rPr lang="en-US" sz="1200" b="1" kern="0" dirty="0">
                <a:solidFill>
                  <a:prstClr val="white"/>
                </a:solidFill>
                <a:ea typeface="Segoe UI" pitchFamily="34" charset="0"/>
                <a:cs typeface="Segoe UI" pitchFamily="34" charset="0"/>
              </a:rPr>
              <a:t>Leaderboards</a:t>
            </a:r>
          </a:p>
        </p:txBody>
      </p:sp>
      <p:sp>
        <p:nvSpPr>
          <p:cNvPr id="3" name="Rectangle 2"/>
          <p:cNvSpPr/>
          <p:nvPr/>
        </p:nvSpPr>
        <p:spPr bwMode="auto">
          <a:xfrm>
            <a:off x="274639" y="1625054"/>
            <a:ext cx="503784" cy="503784"/>
          </a:xfrm>
          <a:prstGeom prst="rect">
            <a:avLst/>
          </a:prstGeom>
          <a:solidFill>
            <a:srgbClr val="8C96A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a:gradFill>
                  <a:gsLst>
                    <a:gs pos="0">
                      <a:srgbClr val="FFFFFF"/>
                    </a:gs>
                    <a:gs pos="100000">
                      <a:srgbClr val="FFFFFF"/>
                    </a:gs>
                  </a:gsLst>
                  <a:lin ang="5400000" scaled="0"/>
                </a:gradFill>
                <a:latin typeface="Segoe Pro Black" panose="020B0A02040504020203" pitchFamily="34" charset="0"/>
                <a:ea typeface="Segoe UI" pitchFamily="34" charset="0"/>
                <a:cs typeface="Segoe UI" pitchFamily="34" charset="0"/>
              </a:rPr>
              <a:t>1</a:t>
            </a:r>
            <a:endParaRPr lang="en-US" sz="2400" dirty="0" smtClean="0">
              <a:gradFill>
                <a:gsLst>
                  <a:gs pos="0">
                    <a:srgbClr val="FFFFFF"/>
                  </a:gs>
                  <a:gs pos="100000">
                    <a:srgbClr val="FFFFFF"/>
                  </a:gs>
                </a:gsLst>
                <a:lin ang="5400000" scaled="0"/>
              </a:gradFill>
              <a:latin typeface="Segoe Pro Black" panose="020B0A02040504020203" pitchFamily="34" charset="0"/>
              <a:ea typeface="Segoe UI" pitchFamily="34" charset="0"/>
              <a:cs typeface="Segoe UI" pitchFamily="34" charset="0"/>
            </a:endParaRPr>
          </a:p>
        </p:txBody>
      </p:sp>
      <p:sp>
        <p:nvSpPr>
          <p:cNvPr id="44" name="Rectangle 43"/>
          <p:cNvSpPr/>
          <p:nvPr/>
        </p:nvSpPr>
        <p:spPr bwMode="auto">
          <a:xfrm>
            <a:off x="2929869" y="1625054"/>
            <a:ext cx="503784" cy="503784"/>
          </a:xfrm>
          <a:prstGeom prst="rect">
            <a:avLst/>
          </a:prstGeom>
          <a:solidFill>
            <a:srgbClr val="8C96A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latin typeface="Segoe Pro Black" panose="020B0A02040504020203" pitchFamily="34" charset="0"/>
                <a:ea typeface="Segoe UI" pitchFamily="34" charset="0"/>
                <a:cs typeface="Segoe UI" pitchFamily="34" charset="0"/>
              </a:rPr>
              <a:t>2</a:t>
            </a:r>
          </a:p>
        </p:txBody>
      </p:sp>
      <p:sp>
        <p:nvSpPr>
          <p:cNvPr id="45" name="Freeform 9"/>
          <p:cNvSpPr>
            <a:spLocks noEditPoints="1"/>
          </p:cNvSpPr>
          <p:nvPr/>
        </p:nvSpPr>
        <p:spPr bwMode="black">
          <a:xfrm>
            <a:off x="10466709" y="5337988"/>
            <a:ext cx="474323" cy="476250"/>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Tree>
    <p:extLst>
      <p:ext uri="{BB962C8B-B14F-4D97-AF65-F5344CB8AC3E}">
        <p14:creationId xmlns:p14="http://schemas.microsoft.com/office/powerpoint/2010/main" val="307364308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250"/>
                                        <p:tgtEl>
                                          <p:spTgt spid="3"/>
                                        </p:tgtEl>
                                      </p:cBhvr>
                                    </p:animEffect>
                                  </p:childTnLst>
                                </p:cTn>
                              </p:par>
                              <p:par>
                                <p:cTn id="12" presetID="10" presetClass="entr" presetSubtype="0" fill="hold" nodeType="withEffect">
                                  <p:stCondLst>
                                    <p:cond delay="0"/>
                                  </p:stCondLst>
                                  <p:childTnLst>
                                    <p:set>
                                      <p:cBhvr>
                                        <p:cTn id="13" dur="1" fill="hold">
                                          <p:stCondLst>
                                            <p:cond delay="0"/>
                                          </p:stCondLst>
                                        </p:cTn>
                                        <p:tgtEl>
                                          <p:spTgt spid="33"/>
                                        </p:tgtEl>
                                        <p:attrNameLst>
                                          <p:attrName>style.visibility</p:attrName>
                                        </p:attrNameLst>
                                      </p:cBhvr>
                                      <p:to>
                                        <p:strVal val="visible"/>
                                      </p:to>
                                    </p:set>
                                    <p:animEffect transition="in" filter="fade">
                                      <p:cBhvr>
                                        <p:cTn id="14" dur="250"/>
                                        <p:tgtEl>
                                          <p:spTgt spid="33"/>
                                        </p:tgtEl>
                                      </p:cBhvr>
                                    </p:animEffect>
                                  </p:childTnLst>
                                </p:cTn>
                              </p:par>
                            </p:childTnLst>
                          </p:cTn>
                        </p:par>
                        <p:par>
                          <p:cTn id="15" fill="hold">
                            <p:stCondLst>
                              <p:cond delay="750"/>
                            </p:stCondLst>
                            <p:childTnLst>
                              <p:par>
                                <p:cTn id="16" presetID="10" presetClass="entr" presetSubtype="0" fill="hold" grpId="0" nodeType="afterEffect">
                                  <p:stCondLst>
                                    <p:cond delay="0"/>
                                  </p:stCondLst>
                                  <p:childTnLst>
                                    <p:set>
                                      <p:cBhvr>
                                        <p:cTn id="17" dur="1" fill="hold">
                                          <p:stCondLst>
                                            <p:cond delay="0"/>
                                          </p:stCondLst>
                                        </p:cTn>
                                        <p:tgtEl>
                                          <p:spTgt spid="52"/>
                                        </p:tgtEl>
                                        <p:attrNameLst>
                                          <p:attrName>style.visibility</p:attrName>
                                        </p:attrNameLst>
                                      </p:cBhvr>
                                      <p:to>
                                        <p:strVal val="visible"/>
                                      </p:to>
                                    </p:set>
                                    <p:animEffect transition="in" filter="fade">
                                      <p:cBhvr>
                                        <p:cTn id="18" dur="250"/>
                                        <p:tgtEl>
                                          <p:spTgt spid="52"/>
                                        </p:tgtEl>
                                      </p:cBhvr>
                                    </p:animEffect>
                                  </p:childTnLst>
                                </p:cTn>
                              </p:par>
                            </p:childTnLst>
                          </p:cTn>
                        </p:par>
                        <p:par>
                          <p:cTn id="19" fill="hold">
                            <p:stCondLst>
                              <p:cond delay="1000"/>
                            </p:stCondLst>
                            <p:childTnLst>
                              <p:par>
                                <p:cTn id="20" presetID="22" presetClass="entr" presetSubtype="1"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up)">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fade">
                                      <p:cBhvr>
                                        <p:cTn id="27" dur="500"/>
                                        <p:tgtEl>
                                          <p:spTgt spid="37"/>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4"/>
                                        </p:tgtEl>
                                        <p:attrNameLst>
                                          <p:attrName>style.visibility</p:attrName>
                                        </p:attrNameLst>
                                      </p:cBhvr>
                                      <p:to>
                                        <p:strVal val="visible"/>
                                      </p:to>
                                    </p:set>
                                    <p:animEffect transition="in" filter="fade">
                                      <p:cBhvr>
                                        <p:cTn id="30" dur="250"/>
                                        <p:tgtEl>
                                          <p:spTgt spid="44"/>
                                        </p:tgtEl>
                                      </p:cBhvr>
                                    </p:animEffect>
                                  </p:childTnLst>
                                </p:cTn>
                              </p:par>
                            </p:childTnLst>
                          </p:cTn>
                        </p:par>
                        <p:par>
                          <p:cTn id="31" fill="hold">
                            <p:stCondLst>
                              <p:cond delay="500"/>
                            </p:stCondLst>
                            <p:childTnLst>
                              <p:par>
                                <p:cTn id="32" presetID="10" presetClass="entr" presetSubtype="0" fill="hold" nodeType="afterEffect">
                                  <p:stCondLst>
                                    <p:cond delay="500"/>
                                  </p:stCondLst>
                                  <p:childTnLst>
                                    <p:set>
                                      <p:cBhvr>
                                        <p:cTn id="33" dur="1" fill="hold">
                                          <p:stCondLst>
                                            <p:cond delay="0"/>
                                          </p:stCondLst>
                                        </p:cTn>
                                        <p:tgtEl>
                                          <p:spTgt spid="28"/>
                                        </p:tgtEl>
                                        <p:attrNameLst>
                                          <p:attrName>style.visibility</p:attrName>
                                        </p:attrNameLst>
                                      </p:cBhvr>
                                      <p:to>
                                        <p:strVal val="visible"/>
                                      </p:to>
                                    </p:set>
                                    <p:animEffect transition="in" filter="fade">
                                      <p:cBhvr>
                                        <p:cTn id="34" dur="500"/>
                                        <p:tgtEl>
                                          <p:spTgt spid="28"/>
                                        </p:tgtEl>
                                      </p:cBhvr>
                                    </p:animEffect>
                                  </p:childTnLst>
                                </p:cTn>
                              </p:par>
                            </p:childTnLst>
                          </p:cTn>
                        </p:par>
                        <p:par>
                          <p:cTn id="35" fill="hold">
                            <p:stCondLst>
                              <p:cond delay="1500"/>
                            </p:stCondLst>
                            <p:childTnLst>
                              <p:par>
                                <p:cTn id="36" presetID="10" presetClass="entr" presetSubtype="0" fill="hold" grpId="0" nodeType="afterEffect">
                                  <p:stCondLst>
                                    <p:cond delay="0"/>
                                  </p:stCondLst>
                                  <p:childTnLst>
                                    <p:set>
                                      <p:cBhvr>
                                        <p:cTn id="37" dur="1" fill="hold">
                                          <p:stCondLst>
                                            <p:cond delay="0"/>
                                          </p:stCondLst>
                                        </p:cTn>
                                        <p:tgtEl>
                                          <p:spTgt spid="39"/>
                                        </p:tgtEl>
                                        <p:attrNameLst>
                                          <p:attrName>style.visibility</p:attrName>
                                        </p:attrNameLst>
                                      </p:cBhvr>
                                      <p:to>
                                        <p:strVal val="visible"/>
                                      </p:to>
                                    </p:set>
                                    <p:animEffect transition="in" filter="fade">
                                      <p:cBhvr>
                                        <p:cTn id="38" dur="250"/>
                                        <p:tgtEl>
                                          <p:spTgt spid="39"/>
                                        </p:tgtEl>
                                      </p:cBhvr>
                                    </p:animEffect>
                                  </p:childTnLst>
                                </p:cTn>
                              </p:par>
                            </p:childTnLst>
                          </p:cTn>
                        </p:par>
                        <p:par>
                          <p:cTn id="39" fill="hold">
                            <p:stCondLst>
                              <p:cond delay="1750"/>
                            </p:stCondLst>
                            <p:childTnLst>
                              <p:par>
                                <p:cTn id="40" presetID="10" presetClass="entr" presetSubtype="0" fill="hold" grpId="0" nodeType="after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fade">
                                      <p:cBhvr>
                                        <p:cTn id="42" dur="250"/>
                                        <p:tgtEl>
                                          <p:spTgt spid="42"/>
                                        </p:tgtEl>
                                      </p:cBhvr>
                                    </p:animEffect>
                                  </p:childTnLst>
                                </p:cTn>
                              </p:par>
                            </p:childTnLst>
                          </p:cTn>
                        </p:par>
                        <p:par>
                          <p:cTn id="43" fill="hold">
                            <p:stCondLst>
                              <p:cond delay="2000"/>
                            </p:stCondLst>
                            <p:childTnLst>
                              <p:par>
                                <p:cTn id="44" presetID="10" presetClass="entr" presetSubtype="0" fill="hold" nodeType="afterEffect">
                                  <p:stCondLst>
                                    <p:cond delay="0"/>
                                  </p:stCondLst>
                                  <p:childTnLst>
                                    <p:set>
                                      <p:cBhvr>
                                        <p:cTn id="45" dur="1" fill="hold">
                                          <p:stCondLst>
                                            <p:cond delay="0"/>
                                          </p:stCondLst>
                                        </p:cTn>
                                        <p:tgtEl>
                                          <p:spTgt spid="32"/>
                                        </p:tgtEl>
                                        <p:attrNameLst>
                                          <p:attrName>style.visibility</p:attrName>
                                        </p:attrNameLst>
                                      </p:cBhvr>
                                      <p:to>
                                        <p:strVal val="visible"/>
                                      </p:to>
                                    </p:set>
                                    <p:animEffect transition="in" filter="fade">
                                      <p:cBhvr>
                                        <p:cTn id="46" dur="250"/>
                                        <p:tgtEl>
                                          <p:spTgt spid="32"/>
                                        </p:tgtEl>
                                      </p:cBhvr>
                                    </p:animEffect>
                                  </p:childTnLst>
                                </p:cTn>
                              </p:par>
                            </p:childTnLst>
                          </p:cTn>
                        </p:par>
                        <p:par>
                          <p:cTn id="47" fill="hold">
                            <p:stCondLst>
                              <p:cond delay="2250"/>
                            </p:stCondLst>
                            <p:childTnLst>
                              <p:par>
                                <p:cTn id="48" presetID="10" presetClass="entr" presetSubtype="0" fill="hold" nodeType="afterEffect">
                                  <p:stCondLst>
                                    <p:cond delay="0"/>
                                  </p:stCondLst>
                                  <p:childTnLst>
                                    <p:set>
                                      <p:cBhvr>
                                        <p:cTn id="49" dur="1" fill="hold">
                                          <p:stCondLst>
                                            <p:cond delay="0"/>
                                          </p:stCondLst>
                                        </p:cTn>
                                        <p:tgtEl>
                                          <p:spTgt spid="38"/>
                                        </p:tgtEl>
                                        <p:attrNameLst>
                                          <p:attrName>style.visibility</p:attrName>
                                        </p:attrNameLst>
                                      </p:cBhvr>
                                      <p:to>
                                        <p:strVal val="visible"/>
                                      </p:to>
                                    </p:set>
                                    <p:animEffect transition="in" filter="fade">
                                      <p:cBhvr>
                                        <p:cTn id="50" dur="250"/>
                                        <p:tgtEl>
                                          <p:spTgt spid="38"/>
                                        </p:tgtEl>
                                      </p:cBhvr>
                                    </p:animEffect>
                                  </p:childTnLst>
                                </p:cTn>
                              </p:par>
                              <p:par>
                                <p:cTn id="51" presetID="22" presetClass="entr" presetSubtype="1" fill="hold" nodeType="withEffect">
                                  <p:stCondLst>
                                    <p:cond delay="0"/>
                                  </p:stCondLst>
                                  <p:childTnLst>
                                    <p:set>
                                      <p:cBhvr>
                                        <p:cTn id="52" dur="1" fill="hold">
                                          <p:stCondLst>
                                            <p:cond delay="0"/>
                                          </p:stCondLst>
                                        </p:cTn>
                                        <p:tgtEl>
                                          <p:spTgt spid="40"/>
                                        </p:tgtEl>
                                        <p:attrNameLst>
                                          <p:attrName>style.visibility</p:attrName>
                                        </p:attrNameLst>
                                      </p:cBhvr>
                                      <p:to>
                                        <p:strVal val="visible"/>
                                      </p:to>
                                    </p:set>
                                    <p:animEffect transition="in" filter="wipe(up)">
                                      <p:cBhvr>
                                        <p:cTn id="53" dur="500"/>
                                        <p:tgtEl>
                                          <p:spTgt spid="40"/>
                                        </p:tgtEl>
                                      </p:cBhvr>
                                    </p:animEffect>
                                  </p:childTnLst>
                                </p:cTn>
                              </p:par>
                            </p:childTnLst>
                          </p:cTn>
                        </p:par>
                        <p:par>
                          <p:cTn id="54" fill="hold">
                            <p:stCondLst>
                              <p:cond delay="2750"/>
                            </p:stCondLst>
                            <p:childTnLst>
                              <p:par>
                                <p:cTn id="55" presetID="10" presetClass="entr" presetSubtype="0" fill="hold" nodeType="afterEffect">
                                  <p:stCondLst>
                                    <p:cond delay="500"/>
                                  </p:stCondLst>
                                  <p:childTnLst>
                                    <p:set>
                                      <p:cBhvr>
                                        <p:cTn id="56" dur="1" fill="hold">
                                          <p:stCondLst>
                                            <p:cond delay="0"/>
                                          </p:stCondLst>
                                        </p:cTn>
                                        <p:tgtEl>
                                          <p:spTgt spid="43"/>
                                        </p:tgtEl>
                                        <p:attrNameLst>
                                          <p:attrName>style.visibility</p:attrName>
                                        </p:attrNameLst>
                                      </p:cBhvr>
                                      <p:to>
                                        <p:strVal val="visible"/>
                                      </p:to>
                                    </p:set>
                                    <p:animEffect transition="in" filter="fade">
                                      <p:cBhvr>
                                        <p:cTn id="57" dur="500"/>
                                        <p:tgtEl>
                                          <p:spTgt spid="43"/>
                                        </p:tgtEl>
                                      </p:cBhvr>
                                    </p:animEffect>
                                  </p:childTnLst>
                                </p:cTn>
                              </p:par>
                            </p:childTnLst>
                          </p:cTn>
                        </p:par>
                        <p:par>
                          <p:cTn id="58" fill="hold">
                            <p:stCondLst>
                              <p:cond delay="3750"/>
                            </p:stCondLst>
                            <p:childTnLst>
                              <p:par>
                                <p:cTn id="59" presetID="10" presetClass="entr" presetSubtype="0" fill="hold" grpId="0" nodeType="afterEffect">
                                  <p:stCondLst>
                                    <p:cond delay="0"/>
                                  </p:stCondLst>
                                  <p:childTnLst>
                                    <p:set>
                                      <p:cBhvr>
                                        <p:cTn id="60" dur="1" fill="hold">
                                          <p:stCondLst>
                                            <p:cond delay="0"/>
                                          </p:stCondLst>
                                        </p:cTn>
                                        <p:tgtEl>
                                          <p:spTgt spid="55"/>
                                        </p:tgtEl>
                                        <p:attrNameLst>
                                          <p:attrName>style.visibility</p:attrName>
                                        </p:attrNameLst>
                                      </p:cBhvr>
                                      <p:to>
                                        <p:strVal val="visible"/>
                                      </p:to>
                                    </p:set>
                                    <p:animEffect transition="in" filter="fade">
                                      <p:cBhvr>
                                        <p:cTn id="61" dur="250"/>
                                        <p:tgtEl>
                                          <p:spTgt spid="55"/>
                                        </p:tgtEl>
                                      </p:cBhvr>
                                    </p:animEffect>
                                  </p:childTnLst>
                                </p:cTn>
                              </p:par>
                            </p:childTnLst>
                          </p:cTn>
                        </p:par>
                        <p:par>
                          <p:cTn id="62" fill="hold">
                            <p:stCondLst>
                              <p:cond delay="4000"/>
                            </p:stCondLst>
                            <p:childTnLst>
                              <p:par>
                                <p:cTn id="63" presetID="10" presetClass="entr" presetSubtype="0" fill="hold" nodeType="afterEffect">
                                  <p:stCondLst>
                                    <p:cond delay="0"/>
                                  </p:stCondLst>
                                  <p:childTnLst>
                                    <p:set>
                                      <p:cBhvr>
                                        <p:cTn id="64" dur="1" fill="hold">
                                          <p:stCondLst>
                                            <p:cond delay="0"/>
                                          </p:stCondLst>
                                        </p:cTn>
                                        <p:tgtEl>
                                          <p:spTgt spid="10"/>
                                        </p:tgtEl>
                                        <p:attrNameLst>
                                          <p:attrName>style.visibility</p:attrName>
                                        </p:attrNameLst>
                                      </p:cBhvr>
                                      <p:to>
                                        <p:strVal val="visible"/>
                                      </p:to>
                                    </p:set>
                                    <p:animEffect transition="in" filter="fade">
                                      <p:cBhvr>
                                        <p:cTn id="65" dur="250"/>
                                        <p:tgtEl>
                                          <p:spTgt spid="10"/>
                                        </p:tgtEl>
                                      </p:cBhvr>
                                    </p:animEffect>
                                  </p:childTnLst>
                                </p:cTn>
                              </p:par>
                            </p:childTnLst>
                          </p:cTn>
                        </p:par>
                        <p:par>
                          <p:cTn id="66" fill="hold">
                            <p:stCondLst>
                              <p:cond delay="4250"/>
                            </p:stCondLst>
                            <p:childTnLst>
                              <p:par>
                                <p:cTn id="67" presetID="10" presetClass="entr" presetSubtype="0" fill="hold" nodeType="afterEffect">
                                  <p:stCondLst>
                                    <p:cond delay="0"/>
                                  </p:stCondLst>
                                  <p:childTnLst>
                                    <p:set>
                                      <p:cBhvr>
                                        <p:cTn id="68" dur="1" fill="hold">
                                          <p:stCondLst>
                                            <p:cond delay="0"/>
                                          </p:stCondLst>
                                        </p:cTn>
                                        <p:tgtEl>
                                          <p:spTgt spid="12"/>
                                        </p:tgtEl>
                                        <p:attrNameLst>
                                          <p:attrName>style.visibility</p:attrName>
                                        </p:attrNameLst>
                                      </p:cBhvr>
                                      <p:to>
                                        <p:strVal val="visible"/>
                                      </p:to>
                                    </p:set>
                                    <p:animEffect transition="in" filter="fade">
                                      <p:cBhvr>
                                        <p:cTn id="69" dur="250"/>
                                        <p:tgtEl>
                                          <p:spTgt spid="12"/>
                                        </p:tgtEl>
                                      </p:cBhvr>
                                    </p:animEffect>
                                  </p:childTnLst>
                                </p:cTn>
                              </p:par>
                            </p:childTnLst>
                          </p:cTn>
                        </p:par>
                        <p:par>
                          <p:cTn id="70" fill="hold">
                            <p:stCondLst>
                              <p:cond delay="4500"/>
                            </p:stCondLst>
                            <p:childTnLst>
                              <p:par>
                                <p:cTn id="71" presetID="10" presetClass="entr" presetSubtype="0" fill="hold" nodeType="afterEffect">
                                  <p:stCondLst>
                                    <p:cond delay="0"/>
                                  </p:stCondLst>
                                  <p:childTnLst>
                                    <p:set>
                                      <p:cBhvr>
                                        <p:cTn id="72" dur="1" fill="hold">
                                          <p:stCondLst>
                                            <p:cond delay="0"/>
                                          </p:stCondLst>
                                        </p:cTn>
                                        <p:tgtEl>
                                          <p:spTgt spid="15"/>
                                        </p:tgtEl>
                                        <p:attrNameLst>
                                          <p:attrName>style.visibility</p:attrName>
                                        </p:attrNameLst>
                                      </p:cBhvr>
                                      <p:to>
                                        <p:strVal val="visible"/>
                                      </p:to>
                                    </p:set>
                                    <p:animEffect transition="in" filter="fade">
                                      <p:cBhvr>
                                        <p:cTn id="73" dur="250"/>
                                        <p:tgtEl>
                                          <p:spTgt spid="15"/>
                                        </p:tgtEl>
                                      </p:cBhvr>
                                    </p:animEffect>
                                  </p:childTnLst>
                                </p:cTn>
                              </p:par>
                            </p:childTnLst>
                          </p:cTn>
                        </p:par>
                        <p:par>
                          <p:cTn id="74" fill="hold">
                            <p:stCondLst>
                              <p:cond delay="4750"/>
                            </p:stCondLst>
                            <p:childTnLst>
                              <p:par>
                                <p:cTn id="75" presetID="10" presetClass="entr" presetSubtype="0" fill="hold" nodeType="afterEffect">
                                  <p:stCondLst>
                                    <p:cond delay="0"/>
                                  </p:stCondLst>
                                  <p:childTnLst>
                                    <p:set>
                                      <p:cBhvr>
                                        <p:cTn id="76" dur="1" fill="hold">
                                          <p:stCondLst>
                                            <p:cond delay="0"/>
                                          </p:stCondLst>
                                        </p:cTn>
                                        <p:tgtEl>
                                          <p:spTgt spid="16"/>
                                        </p:tgtEl>
                                        <p:attrNameLst>
                                          <p:attrName>style.visibility</p:attrName>
                                        </p:attrNameLst>
                                      </p:cBhvr>
                                      <p:to>
                                        <p:strVal val="visible"/>
                                      </p:to>
                                    </p:set>
                                    <p:animEffect transition="in" filter="fade">
                                      <p:cBhvr>
                                        <p:cTn id="77" dur="250"/>
                                        <p:tgtEl>
                                          <p:spTgt spid="16"/>
                                        </p:tgtEl>
                                      </p:cBhvr>
                                    </p:animEffect>
                                  </p:childTnLst>
                                </p:cTn>
                              </p:par>
                            </p:childTnLst>
                          </p:cTn>
                        </p:par>
                        <p:par>
                          <p:cTn id="78" fill="hold">
                            <p:stCondLst>
                              <p:cond delay="5000"/>
                            </p:stCondLst>
                            <p:childTnLst>
                              <p:par>
                                <p:cTn id="79" presetID="10" presetClass="entr" presetSubtype="0" fill="hold" nodeType="afterEffect">
                                  <p:stCondLst>
                                    <p:cond delay="0"/>
                                  </p:stCondLst>
                                  <p:childTnLst>
                                    <p:set>
                                      <p:cBhvr>
                                        <p:cTn id="80" dur="1" fill="hold">
                                          <p:stCondLst>
                                            <p:cond delay="0"/>
                                          </p:stCondLst>
                                        </p:cTn>
                                        <p:tgtEl>
                                          <p:spTgt spid="11"/>
                                        </p:tgtEl>
                                        <p:attrNameLst>
                                          <p:attrName>style.visibility</p:attrName>
                                        </p:attrNameLst>
                                      </p:cBhvr>
                                      <p:to>
                                        <p:strVal val="visible"/>
                                      </p:to>
                                    </p:set>
                                    <p:animEffect transition="in" filter="fade">
                                      <p:cBhvr>
                                        <p:cTn id="81" dur="250"/>
                                        <p:tgtEl>
                                          <p:spTgt spid="11"/>
                                        </p:tgtEl>
                                      </p:cBhvr>
                                    </p:animEffect>
                                  </p:childTnLst>
                                </p:cTn>
                              </p:par>
                            </p:childTnLst>
                          </p:cTn>
                        </p:par>
                        <p:par>
                          <p:cTn id="82" fill="hold">
                            <p:stCondLst>
                              <p:cond delay="5250"/>
                            </p:stCondLst>
                            <p:childTnLst>
                              <p:par>
                                <p:cTn id="83" presetID="10" presetClass="entr" presetSubtype="0" fill="hold" nodeType="afterEffect">
                                  <p:stCondLst>
                                    <p:cond delay="0"/>
                                  </p:stCondLst>
                                  <p:childTnLst>
                                    <p:set>
                                      <p:cBhvr>
                                        <p:cTn id="84" dur="1" fill="hold">
                                          <p:stCondLst>
                                            <p:cond delay="0"/>
                                          </p:stCondLst>
                                        </p:cTn>
                                        <p:tgtEl>
                                          <p:spTgt spid="14"/>
                                        </p:tgtEl>
                                        <p:attrNameLst>
                                          <p:attrName>style.visibility</p:attrName>
                                        </p:attrNameLst>
                                      </p:cBhvr>
                                      <p:to>
                                        <p:strVal val="visible"/>
                                      </p:to>
                                    </p:set>
                                    <p:animEffect transition="in" filter="fade">
                                      <p:cBhvr>
                                        <p:cTn id="85" dur="250"/>
                                        <p:tgtEl>
                                          <p:spTgt spid="14"/>
                                        </p:tgtEl>
                                      </p:cBhvr>
                                    </p:animEffect>
                                  </p:childTnLst>
                                </p:cTn>
                              </p:par>
                            </p:childTnLst>
                          </p:cTn>
                        </p:par>
                        <p:par>
                          <p:cTn id="86" fill="hold">
                            <p:stCondLst>
                              <p:cond delay="5500"/>
                            </p:stCondLst>
                            <p:childTnLst>
                              <p:par>
                                <p:cTn id="87" presetID="10" presetClass="entr" presetSubtype="0" fill="hold" nodeType="afterEffect">
                                  <p:stCondLst>
                                    <p:cond delay="0"/>
                                  </p:stCondLst>
                                  <p:childTnLst>
                                    <p:set>
                                      <p:cBhvr>
                                        <p:cTn id="88" dur="1" fill="hold">
                                          <p:stCondLst>
                                            <p:cond delay="0"/>
                                          </p:stCondLst>
                                        </p:cTn>
                                        <p:tgtEl>
                                          <p:spTgt spid="17"/>
                                        </p:tgtEl>
                                        <p:attrNameLst>
                                          <p:attrName>style.visibility</p:attrName>
                                        </p:attrNameLst>
                                      </p:cBhvr>
                                      <p:to>
                                        <p:strVal val="visible"/>
                                      </p:to>
                                    </p:set>
                                    <p:animEffect transition="in" filter="fade">
                                      <p:cBhvr>
                                        <p:cTn id="89" dur="250"/>
                                        <p:tgtEl>
                                          <p:spTgt spid="17"/>
                                        </p:tgtEl>
                                      </p:cBhvr>
                                    </p:animEffect>
                                  </p:childTnLst>
                                </p:cTn>
                              </p:par>
                              <p:par>
                                <p:cTn id="90" presetID="22" presetClass="entr" presetSubtype="8" fill="hold" nodeType="withEffect">
                                  <p:stCondLst>
                                    <p:cond delay="0"/>
                                  </p:stCondLst>
                                  <p:childTnLst>
                                    <p:set>
                                      <p:cBhvr>
                                        <p:cTn id="91" dur="1" fill="hold">
                                          <p:stCondLst>
                                            <p:cond delay="0"/>
                                          </p:stCondLst>
                                        </p:cTn>
                                        <p:tgtEl>
                                          <p:spTgt spid="49"/>
                                        </p:tgtEl>
                                        <p:attrNameLst>
                                          <p:attrName>style.visibility</p:attrName>
                                        </p:attrNameLst>
                                      </p:cBhvr>
                                      <p:to>
                                        <p:strVal val="visible"/>
                                      </p:to>
                                    </p:set>
                                    <p:animEffect transition="in" filter="wipe(left)">
                                      <p:cBhvr>
                                        <p:cTn id="92" dur="250"/>
                                        <p:tgtEl>
                                          <p:spTgt spid="49"/>
                                        </p:tgtEl>
                                      </p:cBhvr>
                                    </p:animEffect>
                                  </p:childTnLst>
                                </p:cTn>
                              </p:par>
                            </p:childTnLst>
                          </p:cTn>
                        </p:par>
                        <p:par>
                          <p:cTn id="93" fill="hold">
                            <p:stCondLst>
                              <p:cond delay="5750"/>
                            </p:stCondLst>
                            <p:childTnLst>
                              <p:par>
                                <p:cTn id="94" presetID="22" presetClass="entr" presetSubtype="8" fill="hold" nodeType="afterEffect">
                                  <p:stCondLst>
                                    <p:cond delay="0"/>
                                  </p:stCondLst>
                                  <p:childTnLst>
                                    <p:set>
                                      <p:cBhvr>
                                        <p:cTn id="95" dur="1" fill="hold">
                                          <p:stCondLst>
                                            <p:cond delay="0"/>
                                          </p:stCondLst>
                                        </p:cTn>
                                        <p:tgtEl>
                                          <p:spTgt spid="50"/>
                                        </p:tgtEl>
                                        <p:attrNameLst>
                                          <p:attrName>style.visibility</p:attrName>
                                        </p:attrNameLst>
                                      </p:cBhvr>
                                      <p:to>
                                        <p:strVal val="visible"/>
                                      </p:to>
                                    </p:set>
                                    <p:animEffect transition="in" filter="wipe(left)">
                                      <p:cBhvr>
                                        <p:cTn id="96" dur="250"/>
                                        <p:tgtEl>
                                          <p:spTgt spid="50"/>
                                        </p:tgtEl>
                                      </p:cBhvr>
                                    </p:animEffect>
                                  </p:childTnLst>
                                </p:cTn>
                              </p:par>
                            </p:childTnLst>
                          </p:cTn>
                        </p:par>
                        <p:par>
                          <p:cTn id="97" fill="hold">
                            <p:stCondLst>
                              <p:cond delay="6000"/>
                            </p:stCondLst>
                            <p:childTnLst>
                              <p:par>
                                <p:cTn id="98" presetID="22" presetClass="entr" presetSubtype="8" fill="hold" nodeType="afterEffect">
                                  <p:stCondLst>
                                    <p:cond delay="0"/>
                                  </p:stCondLst>
                                  <p:childTnLst>
                                    <p:set>
                                      <p:cBhvr>
                                        <p:cTn id="99" dur="1" fill="hold">
                                          <p:stCondLst>
                                            <p:cond delay="0"/>
                                          </p:stCondLst>
                                        </p:cTn>
                                        <p:tgtEl>
                                          <p:spTgt spid="51"/>
                                        </p:tgtEl>
                                        <p:attrNameLst>
                                          <p:attrName>style.visibility</p:attrName>
                                        </p:attrNameLst>
                                      </p:cBhvr>
                                      <p:to>
                                        <p:strVal val="visible"/>
                                      </p:to>
                                    </p:set>
                                    <p:animEffect transition="in" filter="wipe(left)">
                                      <p:cBhvr>
                                        <p:cTn id="100" dur="250"/>
                                        <p:tgtEl>
                                          <p:spTgt spid="51"/>
                                        </p:tgtEl>
                                      </p:cBhvr>
                                    </p:animEffect>
                                  </p:childTnLst>
                                </p:cTn>
                              </p:par>
                            </p:childTnLst>
                          </p:cTn>
                        </p:par>
                      </p:childTnLst>
                    </p:cTn>
                  </p:par>
                  <p:par>
                    <p:cTn id="101" fill="hold">
                      <p:stCondLst>
                        <p:cond delay="indefinite"/>
                      </p:stCondLst>
                      <p:childTnLst>
                        <p:par>
                          <p:cTn id="102" fill="hold">
                            <p:stCondLst>
                              <p:cond delay="0"/>
                            </p:stCondLst>
                            <p:childTnLst>
                              <p:par>
                                <p:cTn id="103" presetID="10" presetClass="entr" presetSubtype="0" fill="hold" nodeType="clickEffect">
                                  <p:stCondLst>
                                    <p:cond delay="0"/>
                                  </p:stCondLst>
                                  <p:childTnLst>
                                    <p:set>
                                      <p:cBhvr>
                                        <p:cTn id="104" dur="1" fill="hold">
                                          <p:stCondLst>
                                            <p:cond delay="0"/>
                                          </p:stCondLst>
                                        </p:cTn>
                                        <p:tgtEl>
                                          <p:spTgt spid="47"/>
                                        </p:tgtEl>
                                        <p:attrNameLst>
                                          <p:attrName>style.visibility</p:attrName>
                                        </p:attrNameLst>
                                      </p:cBhvr>
                                      <p:to>
                                        <p:strVal val="visible"/>
                                      </p:to>
                                    </p:set>
                                    <p:animEffect transition="in" filter="fade">
                                      <p:cBhvr>
                                        <p:cTn id="105" dur="500"/>
                                        <p:tgtEl>
                                          <p:spTgt spid="47"/>
                                        </p:tgtEl>
                                      </p:cBhvr>
                                    </p:animEffect>
                                  </p:childTnLst>
                                </p:cTn>
                              </p:par>
                            </p:childTnLst>
                          </p:cTn>
                        </p:par>
                        <p:par>
                          <p:cTn id="106" fill="hold">
                            <p:stCondLst>
                              <p:cond delay="500"/>
                            </p:stCondLst>
                            <p:childTnLst>
                              <p:par>
                                <p:cTn id="107" presetID="10" presetClass="entr" presetSubtype="0" fill="hold" nodeType="afterEffect">
                                  <p:stCondLst>
                                    <p:cond delay="0"/>
                                  </p:stCondLst>
                                  <p:childTnLst>
                                    <p:set>
                                      <p:cBhvr>
                                        <p:cTn id="108" dur="1" fill="hold">
                                          <p:stCondLst>
                                            <p:cond delay="0"/>
                                          </p:stCondLst>
                                        </p:cTn>
                                        <p:tgtEl>
                                          <p:spTgt spid="48"/>
                                        </p:tgtEl>
                                        <p:attrNameLst>
                                          <p:attrName>style.visibility</p:attrName>
                                        </p:attrNameLst>
                                      </p:cBhvr>
                                      <p:to>
                                        <p:strVal val="visible"/>
                                      </p:to>
                                    </p:set>
                                    <p:animEffect transition="in" filter="fade">
                                      <p:cBhvr>
                                        <p:cTn id="109" dur="250"/>
                                        <p:tgtEl>
                                          <p:spTgt spid="48"/>
                                        </p:tgtEl>
                                      </p:cBhvr>
                                    </p:animEffect>
                                  </p:childTnLst>
                                </p:cTn>
                              </p:par>
                            </p:childTnLst>
                          </p:cTn>
                        </p:par>
                        <p:par>
                          <p:cTn id="110" fill="hold">
                            <p:stCondLst>
                              <p:cond delay="750"/>
                            </p:stCondLst>
                            <p:childTnLst>
                              <p:par>
                                <p:cTn id="111" presetID="22" presetClass="entr" presetSubtype="8" fill="hold" nodeType="afterEffect">
                                  <p:stCondLst>
                                    <p:cond delay="0"/>
                                  </p:stCondLst>
                                  <p:childTnLst>
                                    <p:set>
                                      <p:cBhvr>
                                        <p:cTn id="112" dur="1" fill="hold">
                                          <p:stCondLst>
                                            <p:cond delay="0"/>
                                          </p:stCondLst>
                                        </p:cTn>
                                        <p:tgtEl>
                                          <p:spTgt spid="41"/>
                                        </p:tgtEl>
                                        <p:attrNameLst>
                                          <p:attrName>style.visibility</p:attrName>
                                        </p:attrNameLst>
                                      </p:cBhvr>
                                      <p:to>
                                        <p:strVal val="visible"/>
                                      </p:to>
                                    </p:set>
                                    <p:animEffect transition="in" filter="wipe(left)">
                                      <p:cBhvr>
                                        <p:cTn id="113" dur="250"/>
                                        <p:tgtEl>
                                          <p:spTgt spid="41"/>
                                        </p:tgtEl>
                                      </p:cBhvr>
                                    </p:animEffect>
                                  </p:childTnLst>
                                </p:cTn>
                              </p:par>
                              <p:par>
                                <p:cTn id="114" presetID="63" presetClass="path" presetSubtype="0" accel="50000" decel="50000" fill="hold" nodeType="withEffect">
                                  <p:stCondLst>
                                    <p:cond delay="0"/>
                                  </p:stCondLst>
                                  <p:childTnLst>
                                    <p:animMotion origin="layout" path="M -1.19224E-6 7.80754E-7 L 0.14616 0.07331 " pathEditMode="relative" rAng="0" ptsTypes="AA">
                                      <p:cBhvr>
                                        <p:cTn id="115" dur="500" fill="hold"/>
                                        <p:tgtEl>
                                          <p:spTgt spid="49"/>
                                        </p:tgtEl>
                                        <p:attrNameLst>
                                          <p:attrName>ppt_x</p:attrName>
                                          <p:attrName>ppt_y</p:attrName>
                                        </p:attrNameLst>
                                      </p:cBhvr>
                                      <p:rCtr x="7302" y="3654"/>
                                    </p:animMotion>
                                  </p:childTnLst>
                                </p:cTn>
                              </p:par>
                            </p:childTnLst>
                          </p:cTn>
                        </p:par>
                        <p:par>
                          <p:cTn id="116" fill="hold">
                            <p:stCondLst>
                              <p:cond delay="1250"/>
                            </p:stCondLst>
                            <p:childTnLst>
                              <p:par>
                                <p:cTn id="117" presetID="10" presetClass="exit" presetSubtype="0" fill="hold" nodeType="afterEffect">
                                  <p:stCondLst>
                                    <p:cond delay="0"/>
                                  </p:stCondLst>
                                  <p:childTnLst>
                                    <p:animEffect transition="out" filter="fade">
                                      <p:cBhvr>
                                        <p:cTn id="118" dur="250"/>
                                        <p:tgtEl>
                                          <p:spTgt spid="49"/>
                                        </p:tgtEl>
                                      </p:cBhvr>
                                    </p:animEffect>
                                    <p:set>
                                      <p:cBhvr>
                                        <p:cTn id="119" dur="1" fill="hold">
                                          <p:stCondLst>
                                            <p:cond delay="249"/>
                                          </p:stCondLst>
                                        </p:cTn>
                                        <p:tgtEl>
                                          <p:spTgt spid="49"/>
                                        </p:tgtEl>
                                        <p:attrNameLst>
                                          <p:attrName>style.visibility</p:attrName>
                                        </p:attrNameLst>
                                      </p:cBhvr>
                                      <p:to>
                                        <p:strVal val="hidden"/>
                                      </p:to>
                                    </p:set>
                                  </p:childTnLst>
                                </p:cTn>
                              </p:par>
                              <p:par>
                                <p:cTn id="120" presetID="63" presetClass="path" presetSubtype="0" accel="50000" decel="50000" fill="hold" nodeType="withEffect">
                                  <p:stCondLst>
                                    <p:cond delay="0"/>
                                  </p:stCondLst>
                                  <p:childTnLst>
                                    <p:animMotion origin="layout" path="M -1.19224E-6 3.15025E-6 L 0.1431 -0.05243 " pathEditMode="relative" rAng="0" ptsTypes="AA">
                                      <p:cBhvr>
                                        <p:cTn id="121" dur="500" fill="hold"/>
                                        <p:tgtEl>
                                          <p:spTgt spid="50"/>
                                        </p:tgtEl>
                                        <p:attrNameLst>
                                          <p:attrName>ppt_x</p:attrName>
                                          <p:attrName>ppt_y</p:attrName>
                                        </p:attrNameLst>
                                      </p:cBhvr>
                                      <p:rCtr x="7148" y="-2633"/>
                                    </p:animMotion>
                                  </p:childTnLst>
                                </p:cTn>
                              </p:par>
                            </p:childTnLst>
                          </p:cTn>
                        </p:par>
                        <p:par>
                          <p:cTn id="122" fill="hold">
                            <p:stCondLst>
                              <p:cond delay="1750"/>
                            </p:stCondLst>
                            <p:childTnLst>
                              <p:par>
                                <p:cTn id="123" presetID="10" presetClass="exit" presetSubtype="0" fill="hold" nodeType="afterEffect">
                                  <p:stCondLst>
                                    <p:cond delay="0"/>
                                  </p:stCondLst>
                                  <p:childTnLst>
                                    <p:animEffect transition="out" filter="fade">
                                      <p:cBhvr>
                                        <p:cTn id="124" dur="250"/>
                                        <p:tgtEl>
                                          <p:spTgt spid="50"/>
                                        </p:tgtEl>
                                      </p:cBhvr>
                                    </p:animEffect>
                                    <p:set>
                                      <p:cBhvr>
                                        <p:cTn id="125" dur="1" fill="hold">
                                          <p:stCondLst>
                                            <p:cond delay="249"/>
                                          </p:stCondLst>
                                        </p:cTn>
                                        <p:tgtEl>
                                          <p:spTgt spid="50"/>
                                        </p:tgtEl>
                                        <p:attrNameLst>
                                          <p:attrName>style.visibility</p:attrName>
                                        </p:attrNameLst>
                                      </p:cBhvr>
                                      <p:to>
                                        <p:strVal val="hidden"/>
                                      </p:to>
                                    </p:set>
                                  </p:childTnLst>
                                </p:cTn>
                              </p:par>
                            </p:childTnLst>
                          </p:cTn>
                        </p:par>
                        <p:par>
                          <p:cTn id="126" fill="hold">
                            <p:stCondLst>
                              <p:cond delay="2000"/>
                            </p:stCondLst>
                            <p:childTnLst>
                              <p:par>
                                <p:cTn id="127" presetID="63" presetClass="path" presetSubtype="0" accel="50000" decel="50000" fill="hold" nodeType="afterEffect">
                                  <p:stCondLst>
                                    <p:cond delay="0"/>
                                  </p:stCondLst>
                                  <p:childTnLst>
                                    <p:animMotion origin="layout" path="M -1.19224E-6 -4.9478E-7 L 0.14156 -0.19042 " pathEditMode="relative" rAng="0" ptsTypes="AA">
                                      <p:cBhvr>
                                        <p:cTn id="128" dur="500" fill="hold"/>
                                        <p:tgtEl>
                                          <p:spTgt spid="51"/>
                                        </p:tgtEl>
                                        <p:attrNameLst>
                                          <p:attrName>ppt_x</p:attrName>
                                          <p:attrName>ppt_y</p:attrName>
                                        </p:attrNameLst>
                                      </p:cBhvr>
                                      <p:rCtr x="7072" y="-9532"/>
                                    </p:animMotion>
                                  </p:childTnLst>
                                </p:cTn>
                              </p:par>
                            </p:childTnLst>
                          </p:cTn>
                        </p:par>
                        <p:par>
                          <p:cTn id="129" fill="hold">
                            <p:stCondLst>
                              <p:cond delay="2500"/>
                            </p:stCondLst>
                            <p:childTnLst>
                              <p:par>
                                <p:cTn id="130" presetID="10" presetClass="exit" presetSubtype="0" fill="hold" nodeType="afterEffect">
                                  <p:stCondLst>
                                    <p:cond delay="0"/>
                                  </p:stCondLst>
                                  <p:childTnLst>
                                    <p:animEffect transition="out" filter="fade">
                                      <p:cBhvr>
                                        <p:cTn id="131" dur="250"/>
                                        <p:tgtEl>
                                          <p:spTgt spid="51"/>
                                        </p:tgtEl>
                                      </p:cBhvr>
                                    </p:animEffect>
                                    <p:set>
                                      <p:cBhvr>
                                        <p:cTn id="132" dur="1" fill="hold">
                                          <p:stCondLst>
                                            <p:cond delay="249"/>
                                          </p:stCondLst>
                                        </p:cTn>
                                        <p:tgtEl>
                                          <p:spTgt spid="51"/>
                                        </p:tgtEl>
                                        <p:attrNameLst>
                                          <p:attrName>style.visibility</p:attrName>
                                        </p:attrNameLst>
                                      </p:cBhvr>
                                      <p:to>
                                        <p:strVal val="hidden"/>
                                      </p:to>
                                    </p:set>
                                  </p:childTnLst>
                                </p:cTn>
                              </p:par>
                            </p:childTnLst>
                          </p:cTn>
                        </p:par>
                        <p:par>
                          <p:cTn id="133" fill="hold">
                            <p:stCondLst>
                              <p:cond delay="2750"/>
                            </p:stCondLst>
                            <p:childTnLst>
                              <p:par>
                                <p:cTn id="134" presetID="10" presetClass="entr" presetSubtype="0" fill="hold" grpId="0" nodeType="afterEffect">
                                  <p:stCondLst>
                                    <p:cond delay="0"/>
                                  </p:stCondLst>
                                  <p:childTnLst>
                                    <p:set>
                                      <p:cBhvr>
                                        <p:cTn id="135" dur="1" fill="hold">
                                          <p:stCondLst>
                                            <p:cond delay="0"/>
                                          </p:stCondLst>
                                        </p:cTn>
                                        <p:tgtEl>
                                          <p:spTgt spid="45"/>
                                        </p:tgtEl>
                                        <p:attrNameLst>
                                          <p:attrName>style.visibility</p:attrName>
                                        </p:attrNameLst>
                                      </p:cBhvr>
                                      <p:to>
                                        <p:strVal val="visible"/>
                                      </p:to>
                                    </p:set>
                                    <p:animEffect transition="in" filter="fade">
                                      <p:cBhvr>
                                        <p:cTn id="136" dur="250"/>
                                        <p:tgtEl>
                                          <p:spTgt spid="45"/>
                                        </p:tgtEl>
                                      </p:cBhvr>
                                    </p:animEffect>
                                  </p:childTnLst>
                                </p:cTn>
                              </p:par>
                            </p:childTnLst>
                          </p:cTn>
                        </p:par>
                        <p:par>
                          <p:cTn id="137" fill="hold">
                            <p:stCondLst>
                              <p:cond delay="3000"/>
                            </p:stCondLst>
                            <p:childTnLst>
                              <p:par>
                                <p:cTn id="138" presetID="10" presetClass="entr" presetSubtype="0" fill="hold" nodeType="afterEffect">
                                  <p:stCondLst>
                                    <p:cond delay="0"/>
                                  </p:stCondLst>
                                  <p:childTnLst>
                                    <p:set>
                                      <p:cBhvr>
                                        <p:cTn id="139" dur="1" fill="hold">
                                          <p:stCondLst>
                                            <p:cond delay="0"/>
                                          </p:stCondLst>
                                        </p:cTn>
                                        <p:tgtEl>
                                          <p:spTgt spid="54"/>
                                        </p:tgtEl>
                                        <p:attrNameLst>
                                          <p:attrName>style.visibility</p:attrName>
                                        </p:attrNameLst>
                                      </p:cBhvr>
                                      <p:to>
                                        <p:strVal val="visible"/>
                                      </p:to>
                                    </p:set>
                                    <p:animEffect transition="in" filter="fade">
                                      <p:cBhvr>
                                        <p:cTn id="140" dur="25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2" grpId="0"/>
      <p:bldP spid="52" grpId="0" animBg="1"/>
      <p:bldP spid="55" grpId="0"/>
      <p:bldP spid="3" grpId="0" animBg="1"/>
      <p:bldP spid="44" grpId="0" animBg="1"/>
      <p:bldP spid="45"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a:picLocks noChangeAspect="1"/>
          </p:cNvPicPr>
          <p:nvPr/>
        </p:nvPicPr>
        <p:blipFill>
          <a:blip r:embed="rId2"/>
          <a:stretch>
            <a:fillRect/>
          </a:stretch>
        </p:blipFill>
        <p:spPr>
          <a:xfrm>
            <a:off x="122237" y="106362"/>
            <a:ext cx="10058400" cy="5656082"/>
          </a:xfrm>
          <a:prstGeom prst="rect">
            <a:avLst/>
          </a:prstGeom>
        </p:spPr>
      </p:pic>
      <p:pic>
        <p:nvPicPr>
          <p:cNvPr id="9" name="Picture 8"/>
          <p:cNvPicPr>
            <a:picLocks noChangeAspect="1"/>
          </p:cNvPicPr>
          <p:nvPr/>
        </p:nvPicPr>
        <p:blipFill>
          <a:blip r:embed="rId3"/>
          <a:stretch>
            <a:fillRect/>
          </a:stretch>
        </p:blipFill>
        <p:spPr>
          <a:xfrm>
            <a:off x="483682" y="544513"/>
            <a:ext cx="10058400" cy="5656082"/>
          </a:xfrm>
          <a:prstGeom prst="rect">
            <a:avLst/>
          </a:prstGeom>
        </p:spPr>
      </p:pic>
      <p:pic>
        <p:nvPicPr>
          <p:cNvPr id="11" name="Picture 10"/>
          <p:cNvPicPr>
            <a:picLocks noChangeAspect="1"/>
          </p:cNvPicPr>
          <p:nvPr/>
        </p:nvPicPr>
        <p:blipFill>
          <a:blip r:embed="rId4"/>
          <a:stretch>
            <a:fillRect/>
          </a:stretch>
        </p:blipFill>
        <p:spPr>
          <a:xfrm>
            <a:off x="889290" y="974726"/>
            <a:ext cx="10058400" cy="5656082"/>
          </a:xfrm>
          <a:prstGeom prst="rect">
            <a:avLst/>
          </a:prstGeom>
        </p:spPr>
      </p:pic>
      <p:pic>
        <p:nvPicPr>
          <p:cNvPr id="13" name="Picture 12"/>
          <p:cNvPicPr>
            <a:picLocks noChangeAspect="1"/>
          </p:cNvPicPr>
          <p:nvPr/>
        </p:nvPicPr>
        <p:blipFill>
          <a:blip r:embed="rId5"/>
          <a:stretch>
            <a:fillRect/>
          </a:stretch>
        </p:blipFill>
        <p:spPr>
          <a:xfrm>
            <a:off x="1423735" y="1211263"/>
            <a:ext cx="10058400" cy="5656083"/>
          </a:xfrm>
          <a:prstGeom prst="rect">
            <a:avLst/>
          </a:prstGeom>
        </p:spPr>
      </p:pic>
      <p:pic>
        <p:nvPicPr>
          <p:cNvPr id="19" name="Picture 18"/>
          <p:cNvPicPr>
            <a:picLocks noChangeAspect="1"/>
          </p:cNvPicPr>
          <p:nvPr/>
        </p:nvPicPr>
        <p:blipFill>
          <a:blip r:embed="rId6"/>
          <a:stretch>
            <a:fillRect/>
          </a:stretch>
        </p:blipFill>
        <p:spPr>
          <a:xfrm>
            <a:off x="1806575" y="677863"/>
            <a:ext cx="10058400" cy="5656083"/>
          </a:xfrm>
          <a:prstGeom prst="rect">
            <a:avLst/>
          </a:prstGeom>
        </p:spPr>
      </p:pic>
      <p:pic>
        <p:nvPicPr>
          <p:cNvPr id="22" name="Picture 21"/>
          <p:cNvPicPr>
            <a:picLocks noChangeAspect="1"/>
          </p:cNvPicPr>
          <p:nvPr/>
        </p:nvPicPr>
        <p:blipFill>
          <a:blip r:embed="rId7"/>
          <a:stretch>
            <a:fillRect/>
          </a:stretch>
        </p:blipFill>
        <p:spPr>
          <a:xfrm>
            <a:off x="529605" y="421255"/>
            <a:ext cx="11181033" cy="6291617"/>
          </a:xfrm>
          <a:prstGeom prst="rect">
            <a:avLst/>
          </a:prstGeom>
        </p:spPr>
      </p:pic>
      <p:pic>
        <p:nvPicPr>
          <p:cNvPr id="24" name="Picture 23"/>
          <p:cNvPicPr>
            <a:picLocks noChangeAspect="1"/>
          </p:cNvPicPr>
          <p:nvPr/>
        </p:nvPicPr>
        <p:blipFill>
          <a:blip r:embed="rId8"/>
          <a:stretch>
            <a:fillRect/>
          </a:stretch>
        </p:blipFill>
        <p:spPr>
          <a:xfrm>
            <a:off x="1969765" y="1060831"/>
            <a:ext cx="10016596" cy="5633192"/>
          </a:xfrm>
          <a:prstGeom prst="rect">
            <a:avLst/>
          </a:prstGeom>
        </p:spPr>
      </p:pic>
      <p:pic>
        <p:nvPicPr>
          <p:cNvPr id="5" name="Picture 4"/>
          <p:cNvPicPr>
            <a:picLocks noChangeAspect="1"/>
          </p:cNvPicPr>
          <p:nvPr/>
        </p:nvPicPr>
        <p:blipFill>
          <a:blip r:embed="rId9"/>
          <a:stretch>
            <a:fillRect/>
          </a:stretch>
        </p:blipFill>
        <p:spPr>
          <a:xfrm>
            <a:off x="1179532" y="688950"/>
            <a:ext cx="9817364" cy="5520542"/>
          </a:xfrm>
          <a:prstGeom prst="rect">
            <a:avLst/>
          </a:prstGeom>
        </p:spPr>
      </p:pic>
      <p:pic>
        <p:nvPicPr>
          <p:cNvPr id="26" name="Picture 25"/>
          <p:cNvPicPr>
            <a:picLocks noChangeAspect="1"/>
          </p:cNvPicPr>
          <p:nvPr/>
        </p:nvPicPr>
        <p:blipFill>
          <a:blip r:embed="rId10"/>
          <a:stretch>
            <a:fillRect/>
          </a:stretch>
        </p:blipFill>
        <p:spPr>
          <a:xfrm>
            <a:off x="1189038" y="688950"/>
            <a:ext cx="10284833" cy="5783411"/>
          </a:xfrm>
          <a:prstGeom prst="rect">
            <a:avLst/>
          </a:prstGeom>
        </p:spPr>
      </p:pic>
      <p:pic>
        <p:nvPicPr>
          <p:cNvPr id="3" name="Picture 2"/>
          <p:cNvPicPr>
            <a:picLocks noChangeAspect="1"/>
          </p:cNvPicPr>
          <p:nvPr/>
        </p:nvPicPr>
        <p:blipFill rotWithShape="1">
          <a:blip r:embed="rId11"/>
          <a:srcRect l="14807" t="21160" r="8486" b="55782"/>
          <a:stretch/>
        </p:blipFill>
        <p:spPr>
          <a:xfrm>
            <a:off x="2978150" y="4226990"/>
            <a:ext cx="7556922" cy="127739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6" name="Oval 5"/>
          <p:cNvSpPr/>
          <p:nvPr/>
        </p:nvSpPr>
        <p:spPr bwMode="auto">
          <a:xfrm rot="21173582">
            <a:off x="8771415" y="4258662"/>
            <a:ext cx="1872208" cy="648072"/>
          </a:xfrm>
          <a:prstGeom prst="ellipse">
            <a:avLst/>
          </a:prstGeom>
          <a:noFill/>
          <a:ln w="28575">
            <a:solidFill>
              <a:schemeClr val="accent3"/>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55345821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9" presetClass="emph" presetSubtype="0" nodeType="clickEffect">
                                  <p:stCondLst>
                                    <p:cond delay="0"/>
                                  </p:stCondLst>
                                  <p:childTnLst>
                                    <p:set>
                                      <p:cBhvr rctx="PPT">
                                        <p:cTn id="11" dur="indefinite"/>
                                        <p:tgtEl>
                                          <p:spTgt spid="15"/>
                                        </p:tgtEl>
                                        <p:attrNameLst>
                                          <p:attrName>style.opacity</p:attrName>
                                        </p:attrNameLst>
                                      </p:cBhvr>
                                      <p:to>
                                        <p:strVal val="0.5"/>
                                      </p:to>
                                    </p:set>
                                    <p:animEffect filter="image" prLst="opacity: 0.5">
                                      <p:cBhvr rctx="IE">
                                        <p:cTn id="12" dur="indefinite"/>
                                        <p:tgtEl>
                                          <p:spTgt spid="15"/>
                                        </p:tgtEl>
                                      </p:cBhvr>
                                    </p:animEffect>
                                  </p:childTnLst>
                                </p:cTn>
                              </p:par>
                              <p:par>
                                <p:cTn id="13" presetID="10" presetClass="entr" presetSubtype="0"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mph" presetSubtype="0" nodeType="clickEffect">
                                  <p:stCondLst>
                                    <p:cond delay="0"/>
                                  </p:stCondLst>
                                  <p:childTnLst>
                                    <p:set>
                                      <p:cBhvr rctx="PPT">
                                        <p:cTn id="19" dur="indefinite"/>
                                        <p:tgtEl>
                                          <p:spTgt spid="9"/>
                                        </p:tgtEl>
                                        <p:attrNameLst>
                                          <p:attrName>style.opacity</p:attrName>
                                        </p:attrNameLst>
                                      </p:cBhvr>
                                      <p:to>
                                        <p:strVal val="0.5"/>
                                      </p:to>
                                    </p:set>
                                    <p:animEffect filter="image" prLst="opacity: 0.5">
                                      <p:cBhvr rctx="IE">
                                        <p:cTn id="20" dur="indefinite"/>
                                        <p:tgtEl>
                                          <p:spTgt spid="9"/>
                                        </p:tgtEl>
                                      </p:cBhvr>
                                    </p:animEffect>
                                  </p:childTnLst>
                                </p:cTn>
                              </p:par>
                              <p:par>
                                <p:cTn id="21" presetID="10" presetClass="entr" presetSubtype="0"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9" presetClass="emph" presetSubtype="0" nodeType="clickEffect">
                                  <p:stCondLst>
                                    <p:cond delay="0"/>
                                  </p:stCondLst>
                                  <p:childTnLst>
                                    <p:set>
                                      <p:cBhvr rctx="PPT">
                                        <p:cTn id="27" dur="indefinite"/>
                                        <p:tgtEl>
                                          <p:spTgt spid="11"/>
                                        </p:tgtEl>
                                        <p:attrNameLst>
                                          <p:attrName>style.opacity</p:attrName>
                                        </p:attrNameLst>
                                      </p:cBhvr>
                                      <p:to>
                                        <p:strVal val="0.5"/>
                                      </p:to>
                                    </p:set>
                                    <p:animEffect filter="image" prLst="opacity: 0.5">
                                      <p:cBhvr rctx="IE">
                                        <p:cTn id="28" dur="indefinite"/>
                                        <p:tgtEl>
                                          <p:spTgt spid="11"/>
                                        </p:tgtEl>
                                      </p:cBhvr>
                                    </p:animEffect>
                                  </p:childTnLst>
                                </p:cTn>
                              </p:par>
                              <p:par>
                                <p:cTn id="29" presetID="10" presetClass="entr" presetSubtype="0" fill="hold"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childTnLst>
                          </p:cTn>
                        </p:par>
                      </p:childTnLst>
                    </p:cTn>
                  </p:par>
                  <p:par>
                    <p:cTn id="32" fill="hold">
                      <p:stCondLst>
                        <p:cond delay="indefinite"/>
                      </p:stCondLst>
                      <p:childTnLst>
                        <p:par>
                          <p:cTn id="33" fill="hold">
                            <p:stCondLst>
                              <p:cond delay="0"/>
                            </p:stCondLst>
                            <p:childTnLst>
                              <p:par>
                                <p:cTn id="34" presetID="9" presetClass="emph" presetSubtype="0" nodeType="clickEffect">
                                  <p:stCondLst>
                                    <p:cond delay="0"/>
                                  </p:stCondLst>
                                  <p:childTnLst>
                                    <p:set>
                                      <p:cBhvr rctx="PPT">
                                        <p:cTn id="35" dur="indefinite"/>
                                        <p:tgtEl>
                                          <p:spTgt spid="13"/>
                                        </p:tgtEl>
                                        <p:attrNameLst>
                                          <p:attrName>style.opacity</p:attrName>
                                        </p:attrNameLst>
                                      </p:cBhvr>
                                      <p:to>
                                        <p:strVal val="0.5"/>
                                      </p:to>
                                    </p:set>
                                    <p:animEffect filter="image" prLst="opacity: 0.5">
                                      <p:cBhvr rctx="IE">
                                        <p:cTn id="36" dur="indefinite"/>
                                        <p:tgtEl>
                                          <p:spTgt spid="13"/>
                                        </p:tgtEl>
                                      </p:cBhvr>
                                    </p:animEffect>
                                  </p:childTnLst>
                                </p:cTn>
                              </p:par>
                              <p:par>
                                <p:cTn id="37" presetID="10" presetClass="entr" presetSubtype="0" fill="hold" nodeType="with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500"/>
                                        <p:tgtEl>
                                          <p:spTgt spid="19"/>
                                        </p:tgtEl>
                                      </p:cBhvr>
                                    </p:animEffect>
                                  </p:childTnLst>
                                </p:cTn>
                              </p:par>
                            </p:childTnLst>
                          </p:cTn>
                        </p:par>
                      </p:childTnLst>
                    </p:cTn>
                  </p:par>
                  <p:par>
                    <p:cTn id="40" fill="hold">
                      <p:stCondLst>
                        <p:cond delay="indefinite"/>
                      </p:stCondLst>
                      <p:childTnLst>
                        <p:par>
                          <p:cTn id="41" fill="hold">
                            <p:stCondLst>
                              <p:cond delay="0"/>
                            </p:stCondLst>
                            <p:childTnLst>
                              <p:par>
                                <p:cTn id="42" presetID="9" presetClass="emph" presetSubtype="0" nodeType="clickEffect">
                                  <p:stCondLst>
                                    <p:cond delay="0"/>
                                  </p:stCondLst>
                                  <p:childTnLst>
                                    <p:set>
                                      <p:cBhvr rctx="PPT">
                                        <p:cTn id="43" dur="indefinite"/>
                                        <p:tgtEl>
                                          <p:spTgt spid="19"/>
                                        </p:tgtEl>
                                        <p:attrNameLst>
                                          <p:attrName>style.opacity</p:attrName>
                                        </p:attrNameLst>
                                      </p:cBhvr>
                                      <p:to>
                                        <p:strVal val="0.5"/>
                                      </p:to>
                                    </p:set>
                                    <p:animEffect filter="image" prLst="opacity: 0.5">
                                      <p:cBhvr rctx="IE">
                                        <p:cTn id="44" dur="indefinite"/>
                                        <p:tgtEl>
                                          <p:spTgt spid="19"/>
                                        </p:tgtEl>
                                      </p:cBhvr>
                                    </p:animEffect>
                                  </p:childTnLst>
                                </p:cTn>
                              </p:par>
                            </p:childTnLst>
                          </p:cTn>
                        </p:par>
                        <p:par>
                          <p:cTn id="45" fill="hold">
                            <p:stCondLst>
                              <p:cond delay="0"/>
                            </p:stCondLst>
                            <p:childTnLst>
                              <p:par>
                                <p:cTn id="46" presetID="10" presetClass="entr" presetSubtype="0" fill="hold" nodeType="after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fade">
                                      <p:cBhvr>
                                        <p:cTn id="48" dur="250"/>
                                        <p:tgtEl>
                                          <p:spTgt spid="22"/>
                                        </p:tgtEl>
                                      </p:cBhvr>
                                    </p:animEffect>
                                  </p:childTnLst>
                                </p:cTn>
                              </p:par>
                            </p:childTnLst>
                          </p:cTn>
                        </p:par>
                      </p:childTnLst>
                    </p:cTn>
                  </p:par>
                  <p:par>
                    <p:cTn id="49" fill="hold">
                      <p:stCondLst>
                        <p:cond delay="indefinite"/>
                      </p:stCondLst>
                      <p:childTnLst>
                        <p:par>
                          <p:cTn id="50" fill="hold">
                            <p:stCondLst>
                              <p:cond delay="0"/>
                            </p:stCondLst>
                            <p:childTnLst>
                              <p:par>
                                <p:cTn id="51" presetID="9" presetClass="emph" presetSubtype="0" nodeType="clickEffect">
                                  <p:stCondLst>
                                    <p:cond delay="0"/>
                                  </p:stCondLst>
                                  <p:childTnLst>
                                    <p:set>
                                      <p:cBhvr rctx="PPT">
                                        <p:cTn id="52" dur="indefinite"/>
                                        <p:tgtEl>
                                          <p:spTgt spid="22"/>
                                        </p:tgtEl>
                                        <p:attrNameLst>
                                          <p:attrName>style.opacity</p:attrName>
                                        </p:attrNameLst>
                                      </p:cBhvr>
                                      <p:to>
                                        <p:strVal val="0.5"/>
                                      </p:to>
                                    </p:set>
                                    <p:animEffect filter="image" prLst="opacity: 0.5">
                                      <p:cBhvr rctx="IE">
                                        <p:cTn id="53" dur="indefinite"/>
                                        <p:tgtEl>
                                          <p:spTgt spid="22"/>
                                        </p:tgtEl>
                                      </p:cBhvr>
                                    </p:animEffect>
                                  </p:childTnLst>
                                </p:cTn>
                              </p:par>
                            </p:childTnLst>
                          </p:cTn>
                        </p:par>
                        <p:par>
                          <p:cTn id="54" fill="hold">
                            <p:stCondLst>
                              <p:cond delay="0"/>
                            </p:stCondLst>
                            <p:childTnLst>
                              <p:par>
                                <p:cTn id="55" presetID="10" presetClass="entr" presetSubtype="0" fill="hold" nodeType="after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fade">
                                      <p:cBhvr>
                                        <p:cTn id="57" dur="250"/>
                                        <p:tgtEl>
                                          <p:spTgt spid="24"/>
                                        </p:tgtEl>
                                      </p:cBhvr>
                                    </p:animEffect>
                                  </p:childTnLst>
                                </p:cTn>
                              </p:par>
                            </p:childTnLst>
                          </p:cTn>
                        </p:par>
                      </p:childTnLst>
                    </p:cTn>
                  </p:par>
                  <p:par>
                    <p:cTn id="58" fill="hold">
                      <p:stCondLst>
                        <p:cond delay="indefinite"/>
                      </p:stCondLst>
                      <p:childTnLst>
                        <p:par>
                          <p:cTn id="59" fill="hold">
                            <p:stCondLst>
                              <p:cond delay="0"/>
                            </p:stCondLst>
                            <p:childTnLst>
                              <p:par>
                                <p:cTn id="60" presetID="9" presetClass="emph" presetSubtype="0" nodeType="clickEffect">
                                  <p:stCondLst>
                                    <p:cond delay="0"/>
                                  </p:stCondLst>
                                  <p:childTnLst>
                                    <p:set>
                                      <p:cBhvr rctx="PPT">
                                        <p:cTn id="61" dur="indefinite"/>
                                        <p:tgtEl>
                                          <p:spTgt spid="24"/>
                                        </p:tgtEl>
                                        <p:attrNameLst>
                                          <p:attrName>style.opacity</p:attrName>
                                        </p:attrNameLst>
                                      </p:cBhvr>
                                      <p:to>
                                        <p:strVal val="0.5"/>
                                      </p:to>
                                    </p:set>
                                    <p:animEffect filter="image" prLst="opacity: 0.5">
                                      <p:cBhvr rctx="IE">
                                        <p:cTn id="62" dur="indefinite"/>
                                        <p:tgtEl>
                                          <p:spTgt spid="24"/>
                                        </p:tgtEl>
                                      </p:cBhvr>
                                    </p:animEffect>
                                  </p:childTnLst>
                                </p:cTn>
                              </p:par>
                            </p:childTnLst>
                          </p:cTn>
                        </p:par>
                        <p:par>
                          <p:cTn id="63" fill="hold">
                            <p:stCondLst>
                              <p:cond delay="0"/>
                            </p:stCondLst>
                            <p:childTnLst>
                              <p:par>
                                <p:cTn id="64" presetID="10" presetClass="entr" presetSubtype="0" fill="hold" nodeType="afterEffect">
                                  <p:stCondLst>
                                    <p:cond delay="0"/>
                                  </p:stCondLst>
                                  <p:childTnLst>
                                    <p:set>
                                      <p:cBhvr>
                                        <p:cTn id="65" dur="1" fill="hold">
                                          <p:stCondLst>
                                            <p:cond delay="0"/>
                                          </p:stCondLst>
                                        </p:cTn>
                                        <p:tgtEl>
                                          <p:spTgt spid="5"/>
                                        </p:tgtEl>
                                        <p:attrNameLst>
                                          <p:attrName>style.visibility</p:attrName>
                                        </p:attrNameLst>
                                      </p:cBhvr>
                                      <p:to>
                                        <p:strVal val="visible"/>
                                      </p:to>
                                    </p:set>
                                    <p:animEffect transition="in" filter="fade">
                                      <p:cBhvr>
                                        <p:cTn id="66" dur="250"/>
                                        <p:tgtEl>
                                          <p:spTgt spid="5"/>
                                        </p:tgtEl>
                                      </p:cBhvr>
                                    </p:animEffect>
                                  </p:childTnLst>
                                </p:cTn>
                              </p:par>
                            </p:childTnLst>
                          </p:cTn>
                        </p:par>
                      </p:childTnLst>
                    </p:cTn>
                  </p:par>
                  <p:par>
                    <p:cTn id="67" fill="hold">
                      <p:stCondLst>
                        <p:cond delay="indefinite"/>
                      </p:stCondLst>
                      <p:childTnLst>
                        <p:par>
                          <p:cTn id="68" fill="hold">
                            <p:stCondLst>
                              <p:cond delay="0"/>
                            </p:stCondLst>
                            <p:childTnLst>
                              <p:par>
                                <p:cTn id="69" presetID="9" presetClass="emph" presetSubtype="0" nodeType="clickEffect">
                                  <p:stCondLst>
                                    <p:cond delay="0"/>
                                  </p:stCondLst>
                                  <p:childTnLst>
                                    <p:set>
                                      <p:cBhvr rctx="PPT">
                                        <p:cTn id="70" dur="indefinite"/>
                                        <p:tgtEl>
                                          <p:spTgt spid="5"/>
                                        </p:tgtEl>
                                        <p:attrNameLst>
                                          <p:attrName>style.opacity</p:attrName>
                                        </p:attrNameLst>
                                      </p:cBhvr>
                                      <p:to>
                                        <p:strVal val="0.5"/>
                                      </p:to>
                                    </p:set>
                                    <p:animEffect filter="image" prLst="opacity: 0.5">
                                      <p:cBhvr rctx="IE">
                                        <p:cTn id="71" dur="indefinite"/>
                                        <p:tgtEl>
                                          <p:spTgt spid="5"/>
                                        </p:tgtEl>
                                      </p:cBhvr>
                                    </p:animEffect>
                                  </p:childTnLst>
                                </p:cTn>
                              </p:par>
                            </p:childTnLst>
                          </p:cTn>
                        </p:par>
                        <p:par>
                          <p:cTn id="72" fill="hold">
                            <p:stCondLst>
                              <p:cond delay="0"/>
                            </p:stCondLst>
                            <p:childTnLst>
                              <p:par>
                                <p:cTn id="73" presetID="10" presetClass="entr" presetSubtype="0" fill="hold" nodeType="afterEffect">
                                  <p:stCondLst>
                                    <p:cond delay="0"/>
                                  </p:stCondLst>
                                  <p:childTnLst>
                                    <p:set>
                                      <p:cBhvr>
                                        <p:cTn id="74" dur="1" fill="hold">
                                          <p:stCondLst>
                                            <p:cond delay="0"/>
                                          </p:stCondLst>
                                        </p:cTn>
                                        <p:tgtEl>
                                          <p:spTgt spid="26"/>
                                        </p:tgtEl>
                                        <p:attrNameLst>
                                          <p:attrName>style.visibility</p:attrName>
                                        </p:attrNameLst>
                                      </p:cBhvr>
                                      <p:to>
                                        <p:strVal val="visible"/>
                                      </p:to>
                                    </p:set>
                                    <p:animEffect transition="in" filter="fade">
                                      <p:cBhvr>
                                        <p:cTn id="75" dur="250"/>
                                        <p:tgtEl>
                                          <p:spTgt spid="26"/>
                                        </p:tgtEl>
                                      </p:cBhvr>
                                    </p:animEffect>
                                  </p:childTnLst>
                                </p:cTn>
                              </p:par>
                            </p:childTnLst>
                          </p:cTn>
                        </p:par>
                        <p:par>
                          <p:cTn id="76" fill="hold">
                            <p:stCondLst>
                              <p:cond delay="250"/>
                            </p:stCondLst>
                            <p:childTnLst>
                              <p:par>
                                <p:cTn id="77" presetID="10" presetClass="entr" presetSubtype="0" fill="hold" nodeType="afterEffect">
                                  <p:stCondLst>
                                    <p:cond delay="0"/>
                                  </p:stCondLst>
                                  <p:childTnLst>
                                    <p:set>
                                      <p:cBhvr>
                                        <p:cTn id="78" dur="1" fill="hold">
                                          <p:stCondLst>
                                            <p:cond delay="0"/>
                                          </p:stCondLst>
                                        </p:cTn>
                                        <p:tgtEl>
                                          <p:spTgt spid="3"/>
                                        </p:tgtEl>
                                        <p:attrNameLst>
                                          <p:attrName>style.visibility</p:attrName>
                                        </p:attrNameLst>
                                      </p:cBhvr>
                                      <p:to>
                                        <p:strVal val="visible"/>
                                      </p:to>
                                    </p:set>
                                    <p:animEffect transition="in" filter="fade">
                                      <p:cBhvr>
                                        <p:cTn id="79" dur="500"/>
                                        <p:tgtEl>
                                          <p:spTgt spid="3"/>
                                        </p:tgtEl>
                                      </p:cBhvr>
                                    </p:animEffect>
                                  </p:childTnLst>
                                </p:cTn>
                              </p:par>
                            </p:childTnLst>
                          </p:cTn>
                        </p:par>
                        <p:par>
                          <p:cTn id="80" fill="hold">
                            <p:stCondLst>
                              <p:cond delay="750"/>
                            </p:stCondLst>
                            <p:childTnLst>
                              <p:par>
                                <p:cTn id="81" presetID="10" presetClass="entr" presetSubtype="0" fill="hold" grpId="0" nodeType="afterEffect">
                                  <p:stCondLst>
                                    <p:cond delay="0"/>
                                  </p:stCondLst>
                                  <p:childTnLst>
                                    <p:set>
                                      <p:cBhvr>
                                        <p:cTn id="82" dur="1" fill="hold">
                                          <p:stCondLst>
                                            <p:cond delay="0"/>
                                          </p:stCondLst>
                                        </p:cTn>
                                        <p:tgtEl>
                                          <p:spTgt spid="6"/>
                                        </p:tgtEl>
                                        <p:attrNameLst>
                                          <p:attrName>style.visibility</p:attrName>
                                        </p:attrNameLst>
                                      </p:cBhvr>
                                      <p:to>
                                        <p:strVal val="visible"/>
                                      </p:to>
                                    </p:set>
                                    <p:animEffect transition="in" filter="fade">
                                      <p:cBhvr>
                                        <p:cTn id="83" dur="2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32"/>
          <p:cNvSpPr txBox="1">
            <a:spLocks/>
          </p:cNvSpPr>
          <p:nvPr/>
        </p:nvSpPr>
        <p:spPr>
          <a:xfrm>
            <a:off x="0" y="1211262"/>
            <a:ext cx="1828800" cy="1828800"/>
          </a:xfrm>
          <a:prstGeom prst="rect">
            <a:avLst/>
          </a:prstGeom>
          <a:solidFill>
            <a:schemeClr val="tx2">
              <a:lumMod val="75000"/>
              <a:lumOff val="25000"/>
            </a:schemeClr>
          </a:solidFill>
        </p:spPr>
        <p:txBody>
          <a:bodyPr vert="horz" wrap="square" lIns="182880" tIns="137160" rIns="91440" bIns="45720" rtlCol="0" anchor="t">
            <a:norm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2800">
                <a:solidFill>
                  <a:srgbClr val="FFFFFF"/>
                </a:solidFill>
                <a:cs typeface="Segoe UI Light" panose="020B0502040204020203" pitchFamily="34" charset="0"/>
              </a:rPr>
              <a:t>Level 5 </a:t>
            </a:r>
            <a:r>
              <a:rPr sz="2800" spc="-140">
                <a:solidFill>
                  <a:srgbClr val="FFFFFF"/>
                </a:solidFill>
                <a:cs typeface="Segoe UI Light" panose="020B0502040204020203" pitchFamily="34" charset="0"/>
              </a:rPr>
              <a:t>“Pervasive”</a:t>
            </a:r>
          </a:p>
        </p:txBody>
      </p:sp>
      <p:grpSp>
        <p:nvGrpSpPr>
          <p:cNvPr id="2" name="Group 1"/>
          <p:cNvGrpSpPr/>
          <p:nvPr/>
        </p:nvGrpSpPr>
        <p:grpSpPr>
          <a:xfrm>
            <a:off x="2103437" y="1211263"/>
            <a:ext cx="4807485" cy="5094310"/>
            <a:chOff x="2103437" y="1211263"/>
            <a:chExt cx="4807485" cy="5094310"/>
          </a:xfrm>
        </p:grpSpPr>
        <p:sp>
          <p:nvSpPr>
            <p:cNvPr id="24" name="Rectangle 23"/>
            <p:cNvSpPr/>
            <p:nvPr/>
          </p:nvSpPr>
          <p:spPr bwMode="auto">
            <a:xfrm>
              <a:off x="2103437" y="1223454"/>
              <a:ext cx="4807485" cy="5082119"/>
            </a:xfrm>
            <a:prstGeom prst="rect">
              <a:avLst/>
            </a:prstGeom>
            <a:solidFill>
              <a:schemeClr val="tx2">
                <a:lumMod val="25000"/>
                <a:lumOff val="75000"/>
                <a:alpha val="13000"/>
              </a:schemeClr>
            </a:solidFill>
            <a:ln w="10795" cap="flat" cmpd="sng" algn="ctr">
              <a:noFill/>
              <a:prstDash val="solid"/>
            </a:ln>
            <a:effectLst/>
          </p:spPr>
          <p:txBody>
            <a:bodyPr lIns="182880" tIns="640080" rIns="182880" bIns="91440" rtlCol="0" anchor="t"/>
            <a:lstStyle/>
            <a:p>
              <a:pPr defTabSz="914363">
                <a:lnSpc>
                  <a:spcPct val="90000"/>
                </a:lnSpc>
                <a:spcBef>
                  <a:spcPts val="1200"/>
                </a:spcBef>
                <a:buSzPct val="90000"/>
                <a:defRPr/>
              </a:pPr>
              <a:r>
                <a:rPr lang="en-US" sz="2200" kern="0" dirty="0" smtClean="0">
                  <a:solidFill>
                    <a:srgbClr val="FFFFFF">
                      <a:lumMod val="50000"/>
                    </a:srgbClr>
                  </a:solidFill>
                  <a:latin typeface="Segoe UI Light"/>
                </a:rPr>
                <a:t>Gamification spurs </a:t>
              </a:r>
              <a:r>
                <a:rPr lang="en-US" sz="2200" b="1" kern="0" dirty="0" smtClean="0">
                  <a:solidFill>
                    <a:srgbClr val="FFFFFF">
                      <a:lumMod val="50000"/>
                    </a:srgbClr>
                  </a:solidFill>
                  <a:latin typeface="Segoe UI Light"/>
                </a:rPr>
                <a:t>participation to achieve organizational</a:t>
              </a:r>
              <a:r>
                <a:rPr lang="en-US" sz="2200" kern="0" dirty="0" smtClean="0">
                  <a:solidFill>
                    <a:srgbClr val="FFFFFF">
                      <a:lumMod val="50000"/>
                    </a:srgbClr>
                  </a:solidFill>
                  <a:latin typeface="Segoe UI Light"/>
                </a:rPr>
                <a:t> goals through </a:t>
              </a:r>
              <a:r>
                <a:rPr lang="en-US" sz="2200" b="1" kern="0" dirty="0" smtClean="0">
                  <a:solidFill>
                    <a:srgbClr val="FFFFFF">
                      <a:lumMod val="50000"/>
                    </a:srgbClr>
                  </a:solidFill>
                  <a:latin typeface="Segoe UI Light"/>
                </a:rPr>
                <a:t>achievements and recognition</a:t>
              </a:r>
            </a:p>
            <a:p>
              <a:pPr defTabSz="914363">
                <a:lnSpc>
                  <a:spcPct val="90000"/>
                </a:lnSpc>
                <a:spcBef>
                  <a:spcPts val="1200"/>
                </a:spcBef>
                <a:buSzPct val="90000"/>
                <a:defRPr/>
              </a:pPr>
              <a:r>
                <a:rPr lang="en-US" sz="2200" kern="0" dirty="0" smtClean="0">
                  <a:solidFill>
                    <a:srgbClr val="FFFFFF">
                      <a:lumMod val="50000"/>
                    </a:srgbClr>
                  </a:solidFill>
                  <a:latin typeface="Segoe UI Light"/>
                </a:rPr>
                <a:t>Cultural shift towards </a:t>
              </a:r>
              <a:r>
                <a:rPr lang="en-US" sz="2200" b="1" kern="0" dirty="0" smtClean="0">
                  <a:solidFill>
                    <a:srgbClr val="FFFFFF">
                      <a:lumMod val="50000"/>
                    </a:srgbClr>
                  </a:solidFill>
                  <a:latin typeface="Segoe UI Light"/>
                </a:rPr>
                <a:t>innovation via social recognition</a:t>
              </a:r>
            </a:p>
            <a:p>
              <a:pPr defTabSz="914363">
                <a:lnSpc>
                  <a:spcPct val="90000"/>
                </a:lnSpc>
                <a:spcBef>
                  <a:spcPts val="1200"/>
                </a:spcBef>
                <a:buSzPct val="90000"/>
                <a:defRPr/>
              </a:pPr>
              <a:r>
                <a:rPr lang="en-US" sz="2200" b="1" kern="0" dirty="0" smtClean="0">
                  <a:solidFill>
                    <a:srgbClr val="FFFFFF">
                      <a:lumMod val="50000"/>
                    </a:srgbClr>
                  </a:solidFill>
                  <a:latin typeface="Segoe UI Light"/>
                </a:rPr>
                <a:t>Reduce barriers to contribution </a:t>
              </a:r>
              <a:r>
                <a:rPr lang="en-US" sz="2200" kern="0" dirty="0" smtClean="0">
                  <a:solidFill>
                    <a:srgbClr val="FFFFFF">
                      <a:lumMod val="50000"/>
                    </a:srgbClr>
                  </a:solidFill>
                  <a:latin typeface="Segoe UI Light"/>
                </a:rPr>
                <a:t>through co-authoring and meeting reduction</a:t>
              </a:r>
            </a:p>
            <a:p>
              <a:pPr defTabSz="914363">
                <a:lnSpc>
                  <a:spcPct val="90000"/>
                </a:lnSpc>
                <a:spcBef>
                  <a:spcPts val="1200"/>
                </a:spcBef>
                <a:buSzPct val="90000"/>
                <a:defRPr/>
              </a:pPr>
              <a:r>
                <a:rPr lang="en-US" sz="2200" kern="0" dirty="0" smtClean="0">
                  <a:solidFill>
                    <a:srgbClr val="FFFFFF">
                      <a:lumMod val="50000"/>
                    </a:srgbClr>
                  </a:solidFill>
                  <a:latin typeface="Segoe UI Light"/>
                </a:rPr>
                <a:t>Good harvesting ground for </a:t>
              </a:r>
              <a:r>
                <a:rPr lang="en-US" sz="2200" b="1" kern="0" dirty="0" smtClean="0">
                  <a:solidFill>
                    <a:srgbClr val="FFFFFF">
                      <a:lumMod val="50000"/>
                    </a:srgbClr>
                  </a:solidFill>
                  <a:latin typeface="Segoe UI Light"/>
                </a:rPr>
                <a:t>development of MVPs</a:t>
              </a:r>
            </a:p>
            <a:p>
              <a:pPr defTabSz="914363">
                <a:lnSpc>
                  <a:spcPct val="90000"/>
                </a:lnSpc>
                <a:spcBef>
                  <a:spcPts val="1200"/>
                </a:spcBef>
                <a:buSzPct val="90000"/>
                <a:defRPr/>
              </a:pPr>
              <a:r>
                <a:rPr lang="en-US" sz="2200" kern="0" dirty="0" smtClean="0">
                  <a:solidFill>
                    <a:srgbClr val="FFFFFF">
                      <a:lumMod val="50000"/>
                    </a:srgbClr>
                  </a:solidFill>
                  <a:latin typeface="Segoe UI Light"/>
                </a:rPr>
                <a:t>Podcasting was effective method of explaining challenges</a:t>
              </a:r>
              <a:endParaRPr lang="en-US" sz="2200" kern="0" dirty="0">
                <a:solidFill>
                  <a:srgbClr val="FFFFFF">
                    <a:lumMod val="50000"/>
                  </a:srgbClr>
                </a:solidFill>
                <a:latin typeface="Segoe UI Light"/>
              </a:endParaRPr>
            </a:p>
          </p:txBody>
        </p:sp>
        <p:sp>
          <p:nvSpPr>
            <p:cNvPr id="25" name="Rectangle 24"/>
            <p:cNvSpPr/>
            <p:nvPr/>
          </p:nvSpPr>
          <p:spPr bwMode="auto">
            <a:xfrm>
              <a:off x="2103437" y="1211263"/>
              <a:ext cx="4807485" cy="548640"/>
            </a:xfrm>
            <a:prstGeom prst="rect">
              <a:avLst/>
            </a:prstGeom>
            <a:solidFill>
              <a:srgbClr val="0072C6"/>
            </a:solidFill>
            <a:ln w="9525" cap="flat" cmpd="sng" algn="ctr">
              <a:noFill/>
              <a:prstDash val="solid"/>
              <a:headEnd type="none" w="med" len="med"/>
              <a:tailEnd type="none" w="med" len="med"/>
            </a:ln>
            <a:effectLst/>
          </p:spPr>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spcBef>
                  <a:spcPct val="0"/>
                </a:spcBef>
                <a:spcAft>
                  <a:spcPct val="0"/>
                </a:spcAft>
                <a:defRPr/>
              </a:pPr>
              <a:r>
                <a:rPr lang="en-US" sz="2800" dirty="0">
                  <a:gradFill>
                    <a:gsLst>
                      <a:gs pos="0">
                        <a:srgbClr val="FFFFFF"/>
                      </a:gs>
                      <a:gs pos="100000">
                        <a:srgbClr val="FFFFFF"/>
                      </a:gs>
                    </a:gsLst>
                    <a:lin ang="5400000" scaled="0"/>
                  </a:gradFill>
                  <a:latin typeface="Segoe UI Light"/>
                </a:rPr>
                <a:t>Observations</a:t>
              </a:r>
            </a:p>
          </p:txBody>
        </p:sp>
      </p:grpSp>
      <p:grpSp>
        <p:nvGrpSpPr>
          <p:cNvPr id="6" name="Group 5"/>
          <p:cNvGrpSpPr/>
          <p:nvPr/>
        </p:nvGrpSpPr>
        <p:grpSpPr>
          <a:xfrm>
            <a:off x="7154341" y="1211263"/>
            <a:ext cx="4807485" cy="5094310"/>
            <a:chOff x="2103437" y="1211263"/>
            <a:chExt cx="4807485" cy="5094310"/>
          </a:xfrm>
        </p:grpSpPr>
        <p:sp>
          <p:nvSpPr>
            <p:cNvPr id="7" name="Rectangle 6"/>
            <p:cNvSpPr/>
            <p:nvPr/>
          </p:nvSpPr>
          <p:spPr bwMode="auto">
            <a:xfrm>
              <a:off x="2103437" y="1223454"/>
              <a:ext cx="4807485" cy="5082119"/>
            </a:xfrm>
            <a:prstGeom prst="rect">
              <a:avLst/>
            </a:prstGeom>
            <a:solidFill>
              <a:schemeClr val="tx2">
                <a:lumMod val="25000"/>
                <a:lumOff val="75000"/>
                <a:alpha val="13000"/>
              </a:schemeClr>
            </a:solidFill>
            <a:ln w="10795" cap="flat" cmpd="sng" algn="ctr">
              <a:noFill/>
              <a:prstDash val="solid"/>
            </a:ln>
            <a:effectLst/>
          </p:spPr>
          <p:txBody>
            <a:bodyPr lIns="182880" tIns="640080" rIns="182880" bIns="91440" rtlCol="0" anchor="t"/>
            <a:lstStyle/>
            <a:p>
              <a:pPr defTabSz="914363">
                <a:lnSpc>
                  <a:spcPct val="90000"/>
                </a:lnSpc>
                <a:spcBef>
                  <a:spcPts val="1200"/>
                </a:spcBef>
                <a:buSzPct val="90000"/>
                <a:defRPr/>
              </a:pPr>
              <a:r>
                <a:rPr lang="en-US" sz="2400" b="1" kern="0" dirty="0" smtClean="0">
                  <a:solidFill>
                    <a:srgbClr val="FFFFFF">
                      <a:lumMod val="50000"/>
                    </a:srgbClr>
                  </a:solidFill>
                  <a:latin typeface="Segoe UI Light"/>
                </a:rPr>
                <a:t>Using </a:t>
              </a:r>
              <a:r>
                <a:rPr lang="en-US" sz="2400" b="1" kern="0" dirty="0">
                  <a:solidFill>
                    <a:srgbClr val="FFFFFF">
                      <a:lumMod val="50000"/>
                    </a:srgbClr>
                  </a:solidFill>
                  <a:latin typeface="Segoe UI Light"/>
                </a:rPr>
                <a:t>game design </a:t>
              </a:r>
              <a:r>
                <a:rPr lang="en-US" sz="2400" b="1" kern="0" dirty="0" smtClean="0">
                  <a:solidFill>
                    <a:srgbClr val="FFFFFF">
                      <a:lumMod val="50000"/>
                    </a:srgbClr>
                  </a:solidFill>
                  <a:latin typeface="Segoe UI Light"/>
                </a:rPr>
                <a:t>techniques </a:t>
              </a:r>
              <a:r>
                <a:rPr lang="en-US" sz="2400" kern="0" dirty="0" smtClean="0">
                  <a:solidFill>
                    <a:srgbClr val="FFFFFF">
                      <a:lumMod val="50000"/>
                    </a:srgbClr>
                  </a:solidFill>
                  <a:latin typeface="Segoe UI Light"/>
                </a:rPr>
                <a:t>to make the work more game-like </a:t>
              </a:r>
              <a:r>
                <a:rPr lang="en-US" sz="2400" b="1" kern="0" dirty="0" smtClean="0">
                  <a:solidFill>
                    <a:srgbClr val="FFFFFF">
                      <a:lumMod val="50000"/>
                    </a:srgbClr>
                  </a:solidFill>
                  <a:latin typeface="Segoe UI Light"/>
                </a:rPr>
                <a:t>was more effective</a:t>
              </a:r>
            </a:p>
            <a:p>
              <a:pPr defTabSz="914363">
                <a:lnSpc>
                  <a:spcPct val="90000"/>
                </a:lnSpc>
                <a:spcBef>
                  <a:spcPts val="1200"/>
                </a:spcBef>
                <a:buSzPct val="90000"/>
                <a:tabLst>
                  <a:tab pos="457200" algn="l"/>
                </a:tabLst>
                <a:defRPr/>
              </a:pPr>
              <a:r>
                <a:rPr lang="en-US" sz="2400" kern="0" dirty="0" smtClean="0">
                  <a:solidFill>
                    <a:srgbClr val="FFFFFF">
                      <a:lumMod val="50000"/>
                    </a:srgbClr>
                  </a:solidFill>
                  <a:latin typeface="Segoe UI Light"/>
                </a:rPr>
                <a:t>Messaging is VERY important to driving participation</a:t>
              </a:r>
              <a:r>
                <a:rPr lang="en-US" sz="2400" kern="0" dirty="0">
                  <a:solidFill>
                    <a:srgbClr val="FFFFFF">
                      <a:lumMod val="50000"/>
                    </a:srgbClr>
                  </a:solidFill>
                  <a:latin typeface="Segoe UI Light"/>
                </a:rPr>
                <a:t>, </a:t>
              </a:r>
              <a:r>
                <a:rPr lang="en-US" sz="2400" b="1" kern="0" dirty="0" smtClean="0">
                  <a:solidFill>
                    <a:srgbClr val="FFFFFF">
                      <a:lumMod val="50000"/>
                    </a:srgbClr>
                  </a:solidFill>
                  <a:latin typeface="Segoe UI Light"/>
                </a:rPr>
                <a:t>non-biz </a:t>
              </a:r>
              <a:r>
                <a:rPr lang="en-US" sz="2400" b="1" kern="0" dirty="0">
                  <a:solidFill>
                    <a:srgbClr val="FFFFFF">
                      <a:lumMod val="50000"/>
                    </a:srgbClr>
                  </a:solidFill>
                  <a:latin typeface="Segoe UI Light"/>
                </a:rPr>
                <a:t>language </a:t>
              </a:r>
              <a:r>
                <a:rPr lang="en-US" sz="2400" b="1" kern="0" dirty="0" smtClean="0">
                  <a:solidFill>
                    <a:srgbClr val="FFFFFF">
                      <a:lumMod val="50000"/>
                    </a:srgbClr>
                  </a:solidFill>
                  <a:latin typeface="Segoe UI Light"/>
                </a:rPr>
                <a:t>is more effective</a:t>
              </a:r>
              <a:endParaRPr lang="en-US" sz="2400" b="1" kern="0" dirty="0">
                <a:solidFill>
                  <a:srgbClr val="FFFFFF">
                    <a:lumMod val="50000"/>
                  </a:srgbClr>
                </a:solidFill>
                <a:latin typeface="Segoe UI Light"/>
              </a:endParaRPr>
            </a:p>
            <a:p>
              <a:pPr marL="284163" defTabSz="914363">
                <a:lnSpc>
                  <a:spcPct val="90000"/>
                </a:lnSpc>
                <a:spcBef>
                  <a:spcPts val="1200"/>
                </a:spcBef>
                <a:buSzPct val="90000"/>
                <a:tabLst>
                  <a:tab pos="457200" algn="l"/>
                </a:tabLst>
                <a:defRPr/>
              </a:pPr>
              <a:r>
                <a:rPr lang="en-US" sz="2400" b="1" kern="0" dirty="0" smtClean="0">
                  <a:solidFill>
                    <a:srgbClr val="FFFFFF">
                      <a:lumMod val="50000"/>
                    </a:srgbClr>
                  </a:solidFill>
                  <a:latin typeface="Segoe UI Light"/>
                </a:rPr>
                <a:t>more upbeat </a:t>
              </a:r>
              <a:r>
                <a:rPr lang="en-US" sz="2400" kern="0" dirty="0" smtClean="0">
                  <a:solidFill>
                    <a:srgbClr val="FFFFFF">
                      <a:lumMod val="50000"/>
                    </a:srgbClr>
                  </a:solidFill>
                  <a:latin typeface="Segoe UI Light"/>
                </a:rPr>
                <a:t>message </a:t>
              </a:r>
              <a:br>
                <a:rPr lang="en-US" sz="2400" kern="0" dirty="0" smtClean="0">
                  <a:solidFill>
                    <a:srgbClr val="FFFFFF">
                      <a:lumMod val="50000"/>
                    </a:srgbClr>
                  </a:solidFill>
                  <a:latin typeface="Segoe UI Light"/>
                </a:rPr>
              </a:br>
              <a:r>
                <a:rPr lang="en-US" sz="2400" b="1" kern="0" dirty="0" smtClean="0">
                  <a:solidFill>
                    <a:srgbClr val="FFFFFF">
                      <a:lumMod val="50000"/>
                    </a:srgbClr>
                  </a:solidFill>
                  <a:latin typeface="Segoe UI Light"/>
                </a:rPr>
                <a:t>= higher participation</a:t>
              </a:r>
            </a:p>
            <a:p>
              <a:pPr marL="284163" defTabSz="914363">
                <a:lnSpc>
                  <a:spcPct val="90000"/>
                </a:lnSpc>
                <a:spcBef>
                  <a:spcPts val="1200"/>
                </a:spcBef>
                <a:buSzPct val="90000"/>
                <a:tabLst>
                  <a:tab pos="457200" algn="l"/>
                </a:tabLst>
                <a:defRPr/>
              </a:pPr>
              <a:r>
                <a:rPr lang="en-US" sz="2400" b="1" kern="0" dirty="0" smtClean="0">
                  <a:solidFill>
                    <a:srgbClr val="FFFFFF">
                      <a:lumMod val="50000"/>
                    </a:srgbClr>
                  </a:solidFill>
                  <a:latin typeface="Segoe UI Light"/>
                </a:rPr>
                <a:t>more ‘status like’ </a:t>
              </a:r>
              <a:r>
                <a:rPr lang="en-US" sz="2400" kern="0" dirty="0" smtClean="0">
                  <a:solidFill>
                    <a:srgbClr val="FFFFFF">
                      <a:lumMod val="50000"/>
                    </a:srgbClr>
                  </a:solidFill>
                  <a:latin typeface="Segoe UI Light"/>
                </a:rPr>
                <a:t>message </a:t>
              </a:r>
              <a:br>
                <a:rPr lang="en-US" sz="2400" kern="0" dirty="0" smtClean="0">
                  <a:solidFill>
                    <a:srgbClr val="FFFFFF">
                      <a:lumMod val="50000"/>
                    </a:srgbClr>
                  </a:solidFill>
                  <a:latin typeface="Segoe UI Light"/>
                </a:rPr>
              </a:br>
              <a:r>
                <a:rPr lang="en-US" sz="2400" b="1" kern="0" dirty="0" smtClean="0">
                  <a:solidFill>
                    <a:srgbClr val="FFFFFF">
                      <a:lumMod val="50000"/>
                    </a:srgbClr>
                  </a:solidFill>
                  <a:latin typeface="Segoe UI Light"/>
                </a:rPr>
                <a:t>= lower participation</a:t>
              </a:r>
              <a:endParaRPr lang="en-US" sz="2400" b="1" kern="0" dirty="0">
                <a:solidFill>
                  <a:srgbClr val="FFFFFF">
                    <a:lumMod val="50000"/>
                  </a:srgbClr>
                </a:solidFill>
                <a:latin typeface="Segoe UI Light"/>
              </a:endParaRPr>
            </a:p>
          </p:txBody>
        </p:sp>
        <p:sp>
          <p:nvSpPr>
            <p:cNvPr id="8" name="Rectangle 7"/>
            <p:cNvSpPr/>
            <p:nvPr/>
          </p:nvSpPr>
          <p:spPr bwMode="auto">
            <a:xfrm>
              <a:off x="2103437" y="1211263"/>
              <a:ext cx="4807485" cy="548640"/>
            </a:xfrm>
            <a:prstGeom prst="rect">
              <a:avLst/>
            </a:prstGeom>
            <a:solidFill>
              <a:srgbClr val="0072C6"/>
            </a:solidFill>
            <a:ln w="9525" cap="flat" cmpd="sng" algn="ctr">
              <a:noFill/>
              <a:prstDash val="solid"/>
              <a:headEnd type="none" w="med" len="med"/>
              <a:tailEnd type="none" w="med" len="med"/>
            </a:ln>
            <a:effectLst/>
          </p:spPr>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spcBef>
                  <a:spcPct val="0"/>
                </a:spcBef>
                <a:spcAft>
                  <a:spcPct val="0"/>
                </a:spcAft>
                <a:defRPr/>
              </a:pPr>
              <a:endParaRPr lang="en-US" sz="2800" dirty="0">
                <a:gradFill>
                  <a:gsLst>
                    <a:gs pos="0">
                      <a:srgbClr val="FFFFFF"/>
                    </a:gs>
                    <a:gs pos="100000">
                      <a:srgbClr val="FFFFFF"/>
                    </a:gs>
                  </a:gsLst>
                  <a:lin ang="5400000" scaled="0"/>
                </a:gradFill>
                <a:latin typeface="Segoe UI Light"/>
              </a:endParaRPr>
            </a:p>
          </p:txBody>
        </p:sp>
      </p:grpSp>
    </p:spTree>
    <p:extLst>
      <p:ext uri="{BB962C8B-B14F-4D97-AF65-F5344CB8AC3E}">
        <p14:creationId xmlns:p14="http://schemas.microsoft.com/office/powerpoint/2010/main" val="65885115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3"/>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1" y="-1"/>
            <a:ext cx="12436475" cy="6995517"/>
          </a:xfrm>
          <a:prstGeom prst="rect">
            <a:avLst/>
          </a:prstGeom>
        </p:spPr>
      </p:pic>
      <p:sp>
        <p:nvSpPr>
          <p:cNvPr id="3" name="Title 12"/>
          <p:cNvSpPr txBox="1">
            <a:spLocks/>
          </p:cNvSpPr>
          <p:nvPr/>
        </p:nvSpPr>
        <p:spPr>
          <a:xfrm>
            <a:off x="-102" y="3419716"/>
            <a:ext cx="4465637" cy="1828800"/>
          </a:xfrm>
          <a:prstGeom prst="rect">
            <a:avLst/>
          </a:prstGeom>
          <a:solidFill>
            <a:schemeClr val="bg1">
              <a:alpha val="92000"/>
            </a:schemeClr>
          </a:solidFill>
          <a:ln>
            <a:noFill/>
          </a:ln>
        </p:spPr>
        <p:txBody>
          <a:bodyPr vert="horz" lIns="182880" tIns="137160" rIns="91440" bIns="45720" rtlCol="0" anchor="t" anchorCtr="0">
            <a:normAutofit/>
          </a:bodyPr>
          <a:lstStyle>
            <a:lvl1pPr eaLnBrk="1" hangingPunct="1">
              <a:defRPr sz="2400" baseline="0">
                <a:solidFill>
                  <a:schemeClr val="tx1">
                    <a:alpha val="87000"/>
                  </a:schemeClr>
                </a:solidFill>
                <a:latin typeface="+mn-lt"/>
                <a:cs typeface="Segoe UI Light"/>
              </a:defRPr>
            </a:lvl1pPr>
          </a:lstStyle>
          <a:p>
            <a:r>
              <a:rPr lang="en-US" dirty="0" smtClean="0">
                <a:solidFill>
                  <a:srgbClr val="FFFFFF">
                    <a:lumMod val="50000"/>
                    <a:alpha val="87000"/>
                  </a:srgbClr>
                </a:solidFill>
                <a:latin typeface="Segoe UI Light"/>
              </a:rPr>
              <a:t>I’ve seen the art of the possible?</a:t>
            </a:r>
          </a:p>
          <a:p>
            <a:r>
              <a:rPr lang="en-US" b="1" dirty="0" smtClean="0">
                <a:solidFill>
                  <a:srgbClr val="FFFFFF">
                    <a:lumMod val="50000"/>
                    <a:alpha val="87000"/>
                  </a:srgbClr>
                </a:solidFill>
                <a:latin typeface="Segoe UI Light"/>
              </a:rPr>
              <a:t>What are the key points again?</a:t>
            </a:r>
            <a:endParaRPr lang="en-US" b="1" dirty="0">
              <a:solidFill>
                <a:srgbClr val="FFFFFF">
                  <a:lumMod val="50000"/>
                  <a:alpha val="87000"/>
                </a:srgbClr>
              </a:solidFill>
              <a:latin typeface="Segoe UI Light"/>
            </a:endParaRPr>
          </a:p>
        </p:txBody>
      </p:sp>
      <p:sp>
        <p:nvSpPr>
          <p:cNvPr id="4" name="Rectangle 3"/>
          <p:cNvSpPr/>
          <p:nvPr/>
        </p:nvSpPr>
        <p:spPr bwMode="auto">
          <a:xfrm>
            <a:off x="0" y="1363662"/>
            <a:ext cx="2865437" cy="2056054"/>
          </a:xfrm>
          <a:prstGeom prst="rect">
            <a:avLst/>
          </a:prstGeom>
          <a:solidFill>
            <a:schemeClr val="tx2">
              <a:lumMod val="75000"/>
              <a:lumOff val="25000"/>
              <a:alpha val="92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 rIns="91440" bIns="45720"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200" dirty="0" smtClean="0">
                <a:gradFill>
                  <a:gsLst>
                    <a:gs pos="0">
                      <a:srgbClr val="FFFFFF"/>
                    </a:gs>
                    <a:gs pos="100000">
                      <a:srgbClr val="FFFFFF"/>
                    </a:gs>
                  </a:gsLst>
                  <a:lin ang="5400000" scaled="0"/>
                </a:gradFill>
                <a:latin typeface="Segoe UI Light"/>
                <a:ea typeface="Segoe UI" pitchFamily="34" charset="0"/>
                <a:cs typeface="Segoe UI" pitchFamily="34" charset="0"/>
              </a:rPr>
              <a:t>Wrapping Up</a:t>
            </a:r>
            <a:endParaRPr lang="en-US" sz="3200"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Tree>
    <p:extLst>
      <p:ext uri="{BB962C8B-B14F-4D97-AF65-F5344CB8AC3E}">
        <p14:creationId xmlns:p14="http://schemas.microsoft.com/office/powerpoint/2010/main" val="3664922502"/>
      </p:ext>
    </p:extLst>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2"/>
          <p:cNvSpPr txBox="1">
            <a:spLocks/>
          </p:cNvSpPr>
          <p:nvPr/>
        </p:nvSpPr>
        <p:spPr>
          <a:xfrm>
            <a:off x="0" y="868680"/>
            <a:ext cx="1828800" cy="1828800"/>
          </a:xfrm>
          <a:prstGeom prst="rect">
            <a:avLst/>
          </a:prstGeom>
          <a:solidFill>
            <a:schemeClr val="tx2">
              <a:lumMod val="75000"/>
              <a:lumOff val="25000"/>
            </a:schemeClr>
          </a:solidFill>
        </p:spPr>
        <p:txBody>
          <a:bodyPr vert="horz" wrap="square" lIns="182880" tIns="137160" rIns="91440" bIns="45720" rtlCol="0" anchor="t">
            <a:norm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2800">
                <a:solidFill>
                  <a:srgbClr val="FFFFFF"/>
                </a:solidFill>
                <a:cs typeface="Segoe UI Light" panose="020B0502040204020203" pitchFamily="34" charset="0"/>
              </a:rPr>
              <a:t>Wrapping Up</a:t>
            </a:r>
            <a:endParaRPr sz="2400">
              <a:solidFill>
                <a:srgbClr val="FFFFFF"/>
              </a:solidFill>
              <a:cs typeface="Segoe UI Light" panose="020B0502040204020203" pitchFamily="34" charset="0"/>
            </a:endParaRPr>
          </a:p>
        </p:txBody>
      </p:sp>
      <p:sp>
        <p:nvSpPr>
          <p:cNvPr id="5" name="Rectangle 4"/>
          <p:cNvSpPr/>
          <p:nvPr/>
        </p:nvSpPr>
        <p:spPr bwMode="auto">
          <a:xfrm>
            <a:off x="2130426" y="870448"/>
            <a:ext cx="9734550" cy="2195015"/>
          </a:xfrm>
          <a:prstGeom prst="rect">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4000" dirty="0" smtClean="0">
                <a:solidFill>
                  <a:srgbClr val="505050">
                    <a:lumMod val="50000"/>
                  </a:srgbClr>
                </a:solidFill>
                <a:latin typeface="Segoe UI Light"/>
                <a:ea typeface="Segoe UI" pitchFamily="34" charset="0"/>
                <a:cs typeface="Segoe UI" pitchFamily="34" charset="0"/>
              </a:rPr>
              <a:t>Culture is critical</a:t>
            </a:r>
            <a:endParaRPr lang="en-US" sz="4000" dirty="0">
              <a:solidFill>
                <a:srgbClr val="505050">
                  <a:lumMod val="50000"/>
                </a:srgbClr>
              </a:solidFill>
              <a:latin typeface="Segoe UI Light"/>
              <a:ea typeface="Segoe UI" pitchFamily="34" charset="0"/>
              <a:cs typeface="Segoe UI" pitchFamily="34" charset="0"/>
            </a:endParaRPr>
          </a:p>
          <a:p>
            <a:pPr defTabSz="932472" fontAlgn="base">
              <a:lnSpc>
                <a:spcPct val="90000"/>
              </a:lnSpc>
              <a:spcBef>
                <a:spcPct val="0"/>
              </a:spcBef>
              <a:spcAft>
                <a:spcPct val="0"/>
              </a:spcAft>
            </a:pPr>
            <a:r>
              <a:rPr lang="en-US" sz="2000" dirty="0">
                <a:solidFill>
                  <a:srgbClr val="505050">
                    <a:lumMod val="50000"/>
                  </a:srgbClr>
                </a:solidFill>
                <a:latin typeface="Segoe UI Light"/>
                <a:ea typeface="Segoe UI" pitchFamily="34" charset="0"/>
                <a:cs typeface="Segoe UI" pitchFamily="34" charset="0"/>
              </a:rPr>
              <a:t>Co-worker pull through crucial in the beginning</a:t>
            </a:r>
          </a:p>
          <a:p>
            <a:pPr defTabSz="932472" fontAlgn="base">
              <a:lnSpc>
                <a:spcPct val="90000"/>
              </a:lnSpc>
              <a:spcBef>
                <a:spcPct val="0"/>
              </a:spcBef>
              <a:spcAft>
                <a:spcPct val="0"/>
              </a:spcAft>
            </a:pPr>
            <a:r>
              <a:rPr lang="en-US" sz="2000" dirty="0">
                <a:solidFill>
                  <a:srgbClr val="505050">
                    <a:lumMod val="50000"/>
                  </a:srgbClr>
                </a:solidFill>
                <a:latin typeface="Segoe UI Light"/>
                <a:ea typeface="Segoe UI" pitchFamily="34" charset="0"/>
                <a:cs typeface="Segoe UI" pitchFamily="34" charset="0"/>
              </a:rPr>
              <a:t>Messaging and personas are critical to effect change</a:t>
            </a:r>
          </a:p>
          <a:p>
            <a:pPr defTabSz="932472" fontAlgn="base">
              <a:lnSpc>
                <a:spcPct val="90000"/>
              </a:lnSpc>
              <a:spcBef>
                <a:spcPct val="0"/>
              </a:spcBef>
              <a:spcAft>
                <a:spcPct val="0"/>
              </a:spcAft>
            </a:pPr>
            <a:r>
              <a:rPr lang="en-US" sz="2000" dirty="0">
                <a:solidFill>
                  <a:srgbClr val="505050">
                    <a:lumMod val="50000"/>
                  </a:srgbClr>
                </a:solidFill>
                <a:latin typeface="Segoe UI Light"/>
                <a:ea typeface="Segoe UI" pitchFamily="34" charset="0"/>
                <a:cs typeface="Segoe UI" pitchFamily="34" charset="0"/>
              </a:rPr>
              <a:t>Recognize when social solutions have gone mainstream</a:t>
            </a:r>
          </a:p>
          <a:p>
            <a:pPr defTabSz="932472" fontAlgn="base">
              <a:lnSpc>
                <a:spcPct val="90000"/>
              </a:lnSpc>
              <a:spcBef>
                <a:spcPct val="0"/>
              </a:spcBef>
              <a:spcAft>
                <a:spcPct val="0"/>
              </a:spcAft>
            </a:pPr>
            <a:r>
              <a:rPr lang="en-US" sz="2000" dirty="0">
                <a:solidFill>
                  <a:srgbClr val="505050">
                    <a:lumMod val="50000"/>
                  </a:srgbClr>
                </a:solidFill>
                <a:latin typeface="Segoe UI Light"/>
                <a:ea typeface="Segoe UI" pitchFamily="34" charset="0"/>
                <a:cs typeface="Segoe UI" pitchFamily="34" charset="0"/>
              </a:rPr>
              <a:t>Focus on laggards who may be suffering</a:t>
            </a:r>
          </a:p>
          <a:p>
            <a:pPr defTabSz="932472" fontAlgn="base">
              <a:lnSpc>
                <a:spcPct val="90000"/>
              </a:lnSpc>
              <a:spcBef>
                <a:spcPct val="0"/>
              </a:spcBef>
              <a:spcAft>
                <a:spcPct val="0"/>
              </a:spcAft>
            </a:pPr>
            <a:r>
              <a:rPr lang="en-US" sz="2000" dirty="0">
                <a:solidFill>
                  <a:srgbClr val="505050">
                    <a:lumMod val="50000"/>
                  </a:srgbClr>
                </a:solidFill>
                <a:latin typeface="Segoe UI Light"/>
                <a:ea typeface="Segoe UI" pitchFamily="34" charset="0"/>
                <a:cs typeface="Segoe UI" pitchFamily="34" charset="0"/>
              </a:rPr>
              <a:t>Reward early adopters and celebrate successes</a:t>
            </a:r>
          </a:p>
        </p:txBody>
      </p:sp>
      <p:sp>
        <p:nvSpPr>
          <p:cNvPr id="6" name="Rectangle 5"/>
          <p:cNvSpPr/>
          <p:nvPr/>
        </p:nvSpPr>
        <p:spPr bwMode="auto">
          <a:xfrm>
            <a:off x="2130426" y="3209230"/>
            <a:ext cx="9734550" cy="2505473"/>
          </a:xfrm>
          <a:prstGeom prst="rect">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4000" dirty="0">
                <a:solidFill>
                  <a:srgbClr val="505050">
                    <a:lumMod val="50000"/>
                  </a:srgbClr>
                </a:solidFill>
                <a:latin typeface="Segoe UI Light"/>
                <a:ea typeface="Segoe UI" pitchFamily="34" charset="0"/>
                <a:cs typeface="Segoe UI" pitchFamily="34" charset="0"/>
              </a:rPr>
              <a:t>Merging of business process and social computing</a:t>
            </a:r>
          </a:p>
          <a:p>
            <a:pPr defTabSz="932472" fontAlgn="base">
              <a:lnSpc>
                <a:spcPct val="90000"/>
              </a:lnSpc>
              <a:spcBef>
                <a:spcPct val="0"/>
              </a:spcBef>
              <a:spcAft>
                <a:spcPct val="0"/>
              </a:spcAft>
            </a:pPr>
            <a:r>
              <a:rPr lang="en-US" sz="2000" dirty="0">
                <a:solidFill>
                  <a:srgbClr val="505050">
                    <a:lumMod val="50000"/>
                  </a:srgbClr>
                </a:solidFill>
                <a:latin typeface="Segoe UI Light"/>
                <a:ea typeface="Segoe UI" pitchFamily="34" charset="0"/>
                <a:cs typeface="Segoe UI" pitchFamily="34" charset="0"/>
              </a:rPr>
              <a:t>Adoption of silo platforms initially</a:t>
            </a:r>
          </a:p>
          <a:p>
            <a:pPr defTabSz="932472" fontAlgn="base">
              <a:lnSpc>
                <a:spcPct val="90000"/>
              </a:lnSpc>
              <a:spcBef>
                <a:spcPct val="0"/>
              </a:spcBef>
              <a:spcAft>
                <a:spcPct val="0"/>
              </a:spcAft>
            </a:pPr>
            <a:r>
              <a:rPr lang="en-US" sz="2000" dirty="0">
                <a:solidFill>
                  <a:srgbClr val="505050">
                    <a:lumMod val="50000"/>
                  </a:srgbClr>
                </a:solidFill>
                <a:latin typeface="Segoe UI Light"/>
                <a:ea typeface="Segoe UI" pitchFamily="34" charset="0"/>
                <a:cs typeface="Segoe UI" pitchFamily="34" charset="0"/>
              </a:rPr>
              <a:t>Integration of platforms by communication then system integration</a:t>
            </a:r>
          </a:p>
          <a:p>
            <a:pPr defTabSz="932472" fontAlgn="base">
              <a:lnSpc>
                <a:spcPct val="90000"/>
              </a:lnSpc>
              <a:spcBef>
                <a:spcPct val="0"/>
              </a:spcBef>
              <a:spcAft>
                <a:spcPct val="0"/>
              </a:spcAft>
            </a:pPr>
            <a:r>
              <a:rPr lang="en-US" sz="2000" dirty="0">
                <a:solidFill>
                  <a:srgbClr val="505050">
                    <a:lumMod val="50000"/>
                  </a:srgbClr>
                </a:solidFill>
                <a:latin typeface="Segoe UI Light"/>
                <a:ea typeface="Segoe UI" pitchFamily="34" charset="0"/>
                <a:cs typeface="Segoe UI" pitchFamily="34" charset="0"/>
              </a:rPr>
              <a:t>Integration of a social fabric</a:t>
            </a:r>
          </a:p>
          <a:p>
            <a:pPr defTabSz="932472" fontAlgn="base">
              <a:lnSpc>
                <a:spcPct val="90000"/>
              </a:lnSpc>
              <a:spcBef>
                <a:spcPct val="0"/>
              </a:spcBef>
              <a:spcAft>
                <a:spcPct val="0"/>
              </a:spcAft>
            </a:pPr>
            <a:r>
              <a:rPr lang="en-US" sz="2000" dirty="0">
                <a:solidFill>
                  <a:srgbClr val="505050">
                    <a:lumMod val="50000"/>
                  </a:srgbClr>
                </a:solidFill>
                <a:latin typeface="Segoe UI Light"/>
                <a:ea typeface="Segoe UI" pitchFamily="34" charset="0"/>
                <a:cs typeface="Segoe UI" pitchFamily="34" charset="0"/>
              </a:rPr>
              <a:t>Consumption of social fabric by apps that serve business processes</a:t>
            </a:r>
          </a:p>
        </p:txBody>
      </p:sp>
    </p:spTree>
    <p:extLst>
      <p:ext uri="{BB962C8B-B14F-4D97-AF65-F5344CB8AC3E}">
        <p14:creationId xmlns:p14="http://schemas.microsoft.com/office/powerpoint/2010/main" val="397065621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2"/>
          <p:cNvSpPr txBox="1">
            <a:spLocks/>
          </p:cNvSpPr>
          <p:nvPr/>
        </p:nvSpPr>
        <p:spPr>
          <a:xfrm>
            <a:off x="0" y="868680"/>
            <a:ext cx="1828800" cy="1828800"/>
          </a:xfrm>
          <a:prstGeom prst="rect">
            <a:avLst/>
          </a:prstGeom>
          <a:solidFill>
            <a:schemeClr val="tx2">
              <a:lumMod val="75000"/>
              <a:lumOff val="25000"/>
            </a:schemeClr>
          </a:solidFill>
        </p:spPr>
        <p:txBody>
          <a:bodyPr vert="horz" wrap="square" lIns="182880" tIns="137160" rIns="91440" bIns="45720" rtlCol="0" anchor="t">
            <a:normAutofit/>
          </a:bodyPr>
          <a:lstStyle>
            <a:defPPr>
              <a:defRPr lang="en-US"/>
            </a:defPPr>
            <a:lvl1pPr>
              <a:lnSpc>
                <a:spcPct val="90000"/>
              </a:lnSpc>
              <a:spcBef>
                <a:spcPct val="0"/>
              </a:spcBef>
              <a:buNone/>
              <a:defRPr sz="2800" b="0" cap="none" spc="-102" baseline="0">
                <a:ln w="3175">
                  <a:noFill/>
                </a:ln>
                <a:solidFill>
                  <a:schemeClr val="bg1"/>
                </a:solidFill>
                <a:effectLst/>
                <a:latin typeface="Segoe UI Light" panose="020B0502040204020203" pitchFamily="34" charset="0"/>
                <a:cs typeface="Segoe UI Light" panose="020B0502040204020203" pitchFamily="34" charset="0"/>
              </a:defRPr>
            </a:lvl1pPr>
          </a:lstStyle>
          <a:p>
            <a:r>
              <a:rPr lang="en-US" dirty="0">
                <a:solidFill>
                  <a:srgbClr val="FFFFFF"/>
                </a:solidFill>
              </a:rPr>
              <a:t>Wrapping Up</a:t>
            </a:r>
          </a:p>
        </p:txBody>
      </p:sp>
      <p:sp>
        <p:nvSpPr>
          <p:cNvPr id="5" name="Rectangle 4"/>
          <p:cNvSpPr/>
          <p:nvPr/>
        </p:nvSpPr>
        <p:spPr bwMode="auto">
          <a:xfrm>
            <a:off x="2130426" y="870448"/>
            <a:ext cx="9734550" cy="1827031"/>
          </a:xfrm>
          <a:prstGeom prst="rect">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4000" dirty="0" smtClean="0">
                <a:solidFill>
                  <a:srgbClr val="505050">
                    <a:lumMod val="50000"/>
                  </a:srgbClr>
                </a:solidFill>
                <a:latin typeface="Segoe UI Light"/>
                <a:ea typeface="Segoe UI" pitchFamily="34" charset="0"/>
                <a:cs typeface="Segoe UI" pitchFamily="34" charset="0"/>
              </a:rPr>
              <a:t>Governance</a:t>
            </a:r>
            <a:endParaRPr lang="en-US" sz="4000" dirty="0">
              <a:solidFill>
                <a:srgbClr val="505050">
                  <a:lumMod val="50000"/>
                </a:srgbClr>
              </a:solidFill>
              <a:latin typeface="Segoe UI Light"/>
              <a:ea typeface="Segoe UI" pitchFamily="34" charset="0"/>
              <a:cs typeface="Segoe UI" pitchFamily="34" charset="0"/>
            </a:endParaRPr>
          </a:p>
          <a:p>
            <a:pPr defTabSz="932472" fontAlgn="base">
              <a:lnSpc>
                <a:spcPct val="90000"/>
              </a:lnSpc>
              <a:spcBef>
                <a:spcPct val="0"/>
              </a:spcBef>
              <a:spcAft>
                <a:spcPct val="0"/>
              </a:spcAft>
            </a:pPr>
            <a:r>
              <a:rPr lang="en-US" sz="2000" dirty="0">
                <a:solidFill>
                  <a:srgbClr val="505050">
                    <a:lumMod val="50000"/>
                  </a:srgbClr>
                </a:solidFill>
                <a:latin typeface="Segoe UI Light"/>
                <a:ea typeface="Segoe UI" pitchFamily="34" charset="0"/>
                <a:cs typeface="Segoe UI" pitchFamily="34" charset="0"/>
              </a:rPr>
              <a:t>Provide acceptable use for all social computing mediums</a:t>
            </a:r>
          </a:p>
          <a:p>
            <a:pPr marL="111125" defTabSz="932472" fontAlgn="base">
              <a:lnSpc>
                <a:spcPct val="90000"/>
              </a:lnSpc>
              <a:spcBef>
                <a:spcPct val="0"/>
              </a:spcBef>
              <a:spcAft>
                <a:spcPct val="0"/>
              </a:spcAft>
            </a:pPr>
            <a:r>
              <a:rPr lang="en-US" sz="2000" dirty="0">
                <a:solidFill>
                  <a:srgbClr val="505050">
                    <a:lumMod val="50000"/>
                  </a:srgbClr>
                </a:solidFill>
                <a:latin typeface="Segoe UI Light"/>
                <a:ea typeface="Segoe UI" pitchFamily="34" charset="0"/>
                <a:cs typeface="Segoe UI" pitchFamily="34" charset="0"/>
              </a:rPr>
              <a:t>Internal and external</a:t>
            </a:r>
          </a:p>
          <a:p>
            <a:pPr defTabSz="932472" fontAlgn="base">
              <a:lnSpc>
                <a:spcPct val="90000"/>
              </a:lnSpc>
              <a:spcBef>
                <a:spcPct val="0"/>
              </a:spcBef>
              <a:spcAft>
                <a:spcPct val="0"/>
              </a:spcAft>
            </a:pPr>
            <a:r>
              <a:rPr lang="en-US" sz="2000" dirty="0">
                <a:solidFill>
                  <a:srgbClr val="505050">
                    <a:lumMod val="50000"/>
                  </a:srgbClr>
                </a:solidFill>
                <a:latin typeface="Segoe UI Light"/>
                <a:ea typeface="Segoe UI" pitchFamily="34" charset="0"/>
                <a:cs typeface="Segoe UI" pitchFamily="34" charset="0"/>
              </a:rPr>
              <a:t>Provide list of prohibitions evolving into use case examples</a:t>
            </a:r>
          </a:p>
          <a:p>
            <a:pPr defTabSz="932472" fontAlgn="base">
              <a:lnSpc>
                <a:spcPct val="90000"/>
              </a:lnSpc>
              <a:spcBef>
                <a:spcPct val="0"/>
              </a:spcBef>
              <a:spcAft>
                <a:spcPct val="0"/>
              </a:spcAft>
            </a:pPr>
            <a:r>
              <a:rPr lang="en-US" sz="2000" dirty="0">
                <a:solidFill>
                  <a:srgbClr val="505050">
                    <a:lumMod val="50000"/>
                  </a:srgbClr>
                </a:solidFill>
                <a:latin typeface="Segoe UI Light"/>
                <a:ea typeface="Segoe UI" pitchFamily="34" charset="0"/>
                <a:cs typeface="Segoe UI" pitchFamily="34" charset="0"/>
              </a:rPr>
              <a:t>Strive for self-enforced policy and code of conduct</a:t>
            </a:r>
          </a:p>
        </p:txBody>
      </p:sp>
      <p:sp>
        <p:nvSpPr>
          <p:cNvPr id="6" name="Rectangle 5"/>
          <p:cNvSpPr/>
          <p:nvPr/>
        </p:nvSpPr>
        <p:spPr bwMode="auto">
          <a:xfrm>
            <a:off x="2130426" y="2845742"/>
            <a:ext cx="9734550" cy="1947664"/>
          </a:xfrm>
          <a:prstGeom prst="rect">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4000" dirty="0" smtClean="0">
                <a:solidFill>
                  <a:srgbClr val="505050">
                    <a:lumMod val="50000"/>
                  </a:srgbClr>
                </a:solidFill>
                <a:latin typeface="Segoe UI Light"/>
                <a:ea typeface="Segoe UI" pitchFamily="34" charset="0"/>
                <a:cs typeface="Segoe UI" pitchFamily="34" charset="0"/>
              </a:rPr>
              <a:t>Control the expansion</a:t>
            </a:r>
            <a:endParaRPr lang="en-US" sz="4000" dirty="0">
              <a:solidFill>
                <a:srgbClr val="505050">
                  <a:lumMod val="50000"/>
                </a:srgbClr>
              </a:solidFill>
              <a:latin typeface="Segoe UI Light"/>
              <a:ea typeface="Segoe UI" pitchFamily="34" charset="0"/>
              <a:cs typeface="Segoe UI" pitchFamily="34" charset="0"/>
            </a:endParaRPr>
          </a:p>
          <a:p>
            <a:pPr defTabSz="932472" fontAlgn="base">
              <a:lnSpc>
                <a:spcPct val="90000"/>
              </a:lnSpc>
              <a:spcBef>
                <a:spcPct val="0"/>
              </a:spcBef>
              <a:spcAft>
                <a:spcPct val="0"/>
              </a:spcAft>
            </a:pPr>
            <a:r>
              <a:rPr lang="en-US" sz="2000" dirty="0">
                <a:solidFill>
                  <a:srgbClr val="505050">
                    <a:lumMod val="50000"/>
                  </a:srgbClr>
                </a:solidFill>
                <a:latin typeface="Segoe UI Light"/>
                <a:ea typeface="Segoe UI" pitchFamily="34" charset="0"/>
                <a:cs typeface="Segoe UI" pitchFamily="34" charset="0"/>
              </a:rPr>
              <a:t>Rationalize and establish the social fabric service</a:t>
            </a:r>
          </a:p>
          <a:p>
            <a:pPr marL="111125" defTabSz="932472" fontAlgn="base">
              <a:lnSpc>
                <a:spcPct val="90000"/>
              </a:lnSpc>
              <a:spcBef>
                <a:spcPct val="0"/>
              </a:spcBef>
              <a:spcAft>
                <a:spcPct val="0"/>
              </a:spcAft>
            </a:pPr>
            <a:r>
              <a:rPr lang="en-US" sz="2000" dirty="0">
                <a:solidFill>
                  <a:srgbClr val="505050">
                    <a:lumMod val="50000"/>
                  </a:srgbClr>
                </a:solidFill>
                <a:latin typeface="Segoe UI Light"/>
                <a:ea typeface="Segoe UI" pitchFamily="34" charset="0"/>
                <a:cs typeface="Segoe UI" pitchFamily="34" charset="0"/>
              </a:rPr>
              <a:t>Social fabric comprised of technologies and capabilities</a:t>
            </a:r>
          </a:p>
          <a:p>
            <a:pPr defTabSz="932472" fontAlgn="base">
              <a:lnSpc>
                <a:spcPct val="90000"/>
              </a:lnSpc>
              <a:spcBef>
                <a:spcPct val="0"/>
              </a:spcBef>
              <a:spcAft>
                <a:spcPct val="0"/>
              </a:spcAft>
            </a:pPr>
            <a:r>
              <a:rPr lang="en-US" sz="2000" dirty="0">
                <a:solidFill>
                  <a:srgbClr val="505050">
                    <a:lumMod val="50000"/>
                  </a:srgbClr>
                </a:solidFill>
                <a:latin typeface="Segoe UI Light"/>
                <a:ea typeface="Segoe UI" pitchFamily="34" charset="0"/>
                <a:cs typeface="Segoe UI" pitchFamily="34" charset="0"/>
              </a:rPr>
              <a:t>Control surge of apps and patterns that use social fabric</a:t>
            </a:r>
          </a:p>
          <a:p>
            <a:pPr marL="111125" defTabSz="932472" fontAlgn="base">
              <a:lnSpc>
                <a:spcPct val="90000"/>
              </a:lnSpc>
              <a:spcBef>
                <a:spcPct val="0"/>
              </a:spcBef>
              <a:spcAft>
                <a:spcPct val="0"/>
              </a:spcAft>
            </a:pPr>
            <a:r>
              <a:rPr lang="en-US" sz="2000" dirty="0">
                <a:solidFill>
                  <a:srgbClr val="505050">
                    <a:lumMod val="50000"/>
                  </a:srgbClr>
                </a:solidFill>
                <a:latin typeface="Segoe UI Light"/>
                <a:ea typeface="Segoe UI" pitchFamily="34" charset="0"/>
                <a:cs typeface="Segoe UI" pitchFamily="34" charset="0"/>
              </a:rPr>
              <a:t>CoE</a:t>
            </a:r>
          </a:p>
        </p:txBody>
      </p:sp>
    </p:spTree>
    <p:extLst>
      <p:ext uri="{BB962C8B-B14F-4D97-AF65-F5344CB8AC3E}">
        <p14:creationId xmlns:p14="http://schemas.microsoft.com/office/powerpoint/2010/main" val="382971778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2"/>
          <p:cNvSpPr txBox="1">
            <a:spLocks/>
          </p:cNvSpPr>
          <p:nvPr/>
        </p:nvSpPr>
        <p:spPr>
          <a:xfrm>
            <a:off x="0" y="870448"/>
            <a:ext cx="1828800" cy="1828800"/>
          </a:xfrm>
          <a:prstGeom prst="rect">
            <a:avLst/>
          </a:prstGeom>
          <a:solidFill>
            <a:schemeClr val="tx2">
              <a:lumMod val="75000"/>
              <a:lumOff val="25000"/>
            </a:schemeClr>
          </a:solidFill>
        </p:spPr>
        <p:txBody>
          <a:bodyPr vert="horz" wrap="square" lIns="9144" tIns="137160" rIns="9144" bIns="4572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2800" spc="-220">
                <a:gradFill>
                  <a:gsLst>
                    <a:gs pos="1250">
                      <a:srgbClr val="FFFFFF"/>
                    </a:gs>
                    <a:gs pos="100000">
                      <a:srgbClr val="FFFFFF"/>
                    </a:gs>
                  </a:gsLst>
                  <a:lin ang="5400000" scaled="0"/>
                </a:gradFill>
                <a:cs typeface="Segoe UI Light" panose="020B0502040204020203" pitchFamily="34" charset="0"/>
              </a:rPr>
              <a:t>Organizational </a:t>
            </a:r>
            <a:r>
              <a:rPr sz="2800">
                <a:gradFill>
                  <a:gsLst>
                    <a:gs pos="1250">
                      <a:srgbClr val="FFFFFF"/>
                    </a:gs>
                    <a:gs pos="100000">
                      <a:srgbClr val="FFFFFF"/>
                    </a:gs>
                  </a:gsLst>
                  <a:lin ang="5400000" scaled="0"/>
                </a:gradFill>
                <a:cs typeface="Segoe UI Light" panose="020B0502040204020203" pitchFamily="34" charset="0"/>
              </a:rPr>
              <a:t>Needs</a:t>
            </a:r>
            <a:endParaRPr sz="3600">
              <a:gradFill>
                <a:gsLst>
                  <a:gs pos="1250">
                    <a:srgbClr val="FFFFFF"/>
                  </a:gs>
                  <a:gs pos="100000">
                    <a:srgbClr val="FFFFFF"/>
                  </a:gs>
                </a:gsLst>
                <a:lin ang="5400000" scaled="0"/>
              </a:gradFill>
              <a:cs typeface="Segoe UI Light" panose="020B0502040204020203" pitchFamily="34" charset="0"/>
            </a:endParaRPr>
          </a:p>
        </p:txBody>
      </p:sp>
      <p:grpSp>
        <p:nvGrpSpPr>
          <p:cNvPr id="2" name="Group 1"/>
          <p:cNvGrpSpPr/>
          <p:nvPr/>
        </p:nvGrpSpPr>
        <p:grpSpPr>
          <a:xfrm>
            <a:off x="725349" y="1868902"/>
            <a:ext cx="1178202" cy="809902"/>
            <a:chOff x="985699" y="1868902"/>
            <a:chExt cx="1178202" cy="809902"/>
          </a:xfrm>
        </p:grpSpPr>
        <p:pic>
          <p:nvPicPr>
            <p:cNvPr id="16" name="Picture 4" descr="\\MAGNUM\Projects\Microsoft\Cloud Power FY12\Design\Icons\PNGs\IT_guy.png"/>
            <p:cNvPicPr>
              <a:picLocks noChangeAspect="1" noChangeArrowheads="1"/>
            </p:cNvPicPr>
            <p:nvPr/>
          </p:nvPicPr>
          <p:blipFill>
            <a:blip r:embed="rId3" cstate="screen">
              <a:lum bright="100000"/>
              <a:extLst>
                <a:ext uri="{28A0092B-C50C-407E-A947-70E740481C1C}">
                  <a14:useLocalDpi xmlns:a14="http://schemas.microsoft.com/office/drawing/2010/main"/>
                </a:ext>
              </a:extLst>
            </a:blip>
            <a:srcRect/>
            <a:stretch>
              <a:fillRect/>
            </a:stretch>
          </p:blipFill>
          <p:spPr bwMode="auto">
            <a:xfrm>
              <a:off x="985699" y="1907002"/>
              <a:ext cx="740052" cy="740052"/>
            </a:xfrm>
            <a:prstGeom prst="rect">
              <a:avLst/>
            </a:prstGeom>
            <a:noFill/>
          </p:spPr>
        </p:pic>
        <p:pic>
          <p:nvPicPr>
            <p:cNvPr id="17" name="Picture 4" descr="\\MAGNUM\Projects\Microsoft\Cloud Power FY12\Design\Icons\PNGs\IT_guy.png"/>
            <p:cNvPicPr>
              <a:picLocks noChangeAspect="1" noChangeArrowheads="1"/>
            </p:cNvPicPr>
            <p:nvPr/>
          </p:nvPicPr>
          <p:blipFill>
            <a:blip r:embed="rId3" cstate="screen">
              <a:lum bright="100000"/>
              <a:extLst>
                <a:ext uri="{28A0092B-C50C-407E-A947-70E740481C1C}">
                  <a14:useLocalDpi xmlns:a14="http://schemas.microsoft.com/office/drawing/2010/main"/>
                </a:ext>
              </a:extLst>
            </a:blip>
            <a:srcRect/>
            <a:stretch>
              <a:fillRect/>
            </a:stretch>
          </p:blipFill>
          <p:spPr bwMode="auto">
            <a:xfrm>
              <a:off x="1125399" y="1868902"/>
              <a:ext cx="740052" cy="740052"/>
            </a:xfrm>
            <a:prstGeom prst="rect">
              <a:avLst/>
            </a:prstGeom>
            <a:noFill/>
          </p:spPr>
        </p:pic>
        <p:pic>
          <p:nvPicPr>
            <p:cNvPr id="18" name="Picture 4" descr="\\MAGNUM\Projects\Microsoft\Cloud Power FY12\Design\Icons\PNGs\IT_guy.png"/>
            <p:cNvPicPr>
              <a:picLocks noChangeAspect="1" noChangeArrowheads="1"/>
            </p:cNvPicPr>
            <p:nvPr/>
          </p:nvPicPr>
          <p:blipFill>
            <a:blip r:embed="rId3" cstate="screen">
              <a:lum bright="100000"/>
              <a:extLst>
                <a:ext uri="{28A0092B-C50C-407E-A947-70E740481C1C}">
                  <a14:useLocalDpi xmlns:a14="http://schemas.microsoft.com/office/drawing/2010/main"/>
                </a:ext>
              </a:extLst>
            </a:blip>
            <a:srcRect/>
            <a:stretch>
              <a:fillRect/>
            </a:stretch>
          </p:blipFill>
          <p:spPr bwMode="auto">
            <a:xfrm>
              <a:off x="1271449" y="1907002"/>
              <a:ext cx="740052" cy="740052"/>
            </a:xfrm>
            <a:prstGeom prst="rect">
              <a:avLst/>
            </a:prstGeom>
            <a:noFill/>
          </p:spPr>
        </p:pic>
        <p:pic>
          <p:nvPicPr>
            <p:cNvPr id="19" name="Picture 4" descr="\\MAGNUM\Projects\Microsoft\Cloud Power FY12\Design\Icons\PNGs\IT_guy.png"/>
            <p:cNvPicPr>
              <a:picLocks noChangeAspect="1" noChangeArrowheads="1"/>
            </p:cNvPicPr>
            <p:nvPr/>
          </p:nvPicPr>
          <p:blipFill>
            <a:blip r:embed="rId3" cstate="screen">
              <a:lum bright="100000"/>
              <a:extLst>
                <a:ext uri="{28A0092B-C50C-407E-A947-70E740481C1C}">
                  <a14:useLocalDpi xmlns:a14="http://schemas.microsoft.com/office/drawing/2010/main"/>
                </a:ext>
              </a:extLst>
            </a:blip>
            <a:srcRect/>
            <a:stretch>
              <a:fillRect/>
            </a:stretch>
          </p:blipFill>
          <p:spPr bwMode="auto">
            <a:xfrm>
              <a:off x="1423849" y="1938752"/>
              <a:ext cx="740052" cy="740052"/>
            </a:xfrm>
            <a:prstGeom prst="rect">
              <a:avLst/>
            </a:prstGeom>
            <a:noFill/>
          </p:spPr>
        </p:pic>
      </p:grpSp>
      <p:sp>
        <p:nvSpPr>
          <p:cNvPr id="12" name="Rectangle 11"/>
          <p:cNvSpPr/>
          <p:nvPr/>
        </p:nvSpPr>
        <p:spPr bwMode="auto">
          <a:xfrm>
            <a:off x="2130426" y="870448"/>
            <a:ext cx="9734550" cy="1658263"/>
          </a:xfrm>
          <a:prstGeom prst="rect">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4000" dirty="0">
                <a:solidFill>
                  <a:srgbClr val="505050">
                    <a:lumMod val="50000"/>
                  </a:srgbClr>
                </a:solidFill>
                <a:latin typeface="Segoe UI Light"/>
                <a:ea typeface="Segoe UI" pitchFamily="34" charset="0"/>
                <a:cs typeface="Segoe UI" pitchFamily="34" charset="0"/>
              </a:rPr>
              <a:t>Define value for the business and for users</a:t>
            </a:r>
          </a:p>
          <a:p>
            <a:pPr defTabSz="932472" fontAlgn="base">
              <a:lnSpc>
                <a:spcPct val="90000"/>
              </a:lnSpc>
              <a:spcBef>
                <a:spcPct val="0"/>
              </a:spcBef>
              <a:spcAft>
                <a:spcPct val="0"/>
              </a:spcAft>
            </a:pPr>
            <a:r>
              <a:rPr lang="en-US" sz="2000" dirty="0">
                <a:solidFill>
                  <a:srgbClr val="505050">
                    <a:lumMod val="50000"/>
                  </a:srgbClr>
                </a:solidFill>
                <a:latin typeface="Segoe UI Light"/>
                <a:ea typeface="Segoe UI" pitchFamily="34" charset="0"/>
                <a:cs typeface="Segoe UI" pitchFamily="34" charset="0"/>
              </a:rPr>
              <a:t>Not just “Facebook for business”</a:t>
            </a:r>
          </a:p>
          <a:p>
            <a:pPr defTabSz="932472" fontAlgn="base">
              <a:lnSpc>
                <a:spcPct val="90000"/>
              </a:lnSpc>
              <a:spcBef>
                <a:spcPct val="0"/>
              </a:spcBef>
              <a:spcAft>
                <a:spcPct val="0"/>
              </a:spcAft>
            </a:pPr>
            <a:r>
              <a:rPr lang="en-US" sz="2000" dirty="0">
                <a:solidFill>
                  <a:srgbClr val="505050">
                    <a:lumMod val="50000"/>
                  </a:srgbClr>
                </a:solidFill>
                <a:latin typeface="Segoe UI Light"/>
                <a:ea typeface="Segoe UI" pitchFamily="34" charset="0"/>
                <a:cs typeface="Segoe UI" pitchFamily="34" charset="0"/>
              </a:rPr>
              <a:t>No investment unless proven, tangible benefits/value</a:t>
            </a:r>
          </a:p>
          <a:p>
            <a:pPr defTabSz="932472" fontAlgn="base">
              <a:lnSpc>
                <a:spcPct val="90000"/>
              </a:lnSpc>
              <a:spcBef>
                <a:spcPct val="0"/>
              </a:spcBef>
              <a:spcAft>
                <a:spcPct val="0"/>
              </a:spcAft>
            </a:pPr>
            <a:r>
              <a:rPr lang="en-US" sz="2000" dirty="0">
                <a:solidFill>
                  <a:srgbClr val="505050">
                    <a:lumMod val="50000"/>
                  </a:srgbClr>
                </a:solidFill>
                <a:latin typeface="Segoe UI Light"/>
                <a:ea typeface="Segoe UI" pitchFamily="34" charset="0"/>
                <a:cs typeface="Segoe UI" pitchFamily="34" charset="0"/>
              </a:rPr>
              <a:t>Value in task completion, speed of information dissemination and productivity</a:t>
            </a:r>
          </a:p>
        </p:txBody>
      </p:sp>
      <p:sp>
        <p:nvSpPr>
          <p:cNvPr id="13" name="Rectangle 12"/>
          <p:cNvSpPr/>
          <p:nvPr/>
        </p:nvSpPr>
        <p:spPr bwMode="auto">
          <a:xfrm>
            <a:off x="2130426" y="2637693"/>
            <a:ext cx="9734550" cy="1461838"/>
          </a:xfrm>
          <a:prstGeom prst="rect">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4000" dirty="0">
                <a:solidFill>
                  <a:srgbClr val="505050">
                    <a:lumMod val="50000"/>
                  </a:srgbClr>
                </a:solidFill>
                <a:latin typeface="Segoe UI Light"/>
                <a:ea typeface="Segoe UI" pitchFamily="34" charset="0"/>
                <a:cs typeface="Segoe UI" pitchFamily="34" charset="0"/>
              </a:rPr>
              <a:t>Address the changing workforce</a:t>
            </a:r>
            <a:endParaRPr lang="en-US" sz="2000" dirty="0">
              <a:solidFill>
                <a:srgbClr val="505050">
                  <a:lumMod val="50000"/>
                </a:srgbClr>
              </a:solidFill>
              <a:latin typeface="Segoe UI Light"/>
              <a:ea typeface="Segoe UI" pitchFamily="34" charset="0"/>
              <a:cs typeface="Segoe UI" pitchFamily="34" charset="0"/>
            </a:endParaRPr>
          </a:p>
          <a:p>
            <a:pPr defTabSz="932472" fontAlgn="base">
              <a:lnSpc>
                <a:spcPct val="90000"/>
              </a:lnSpc>
              <a:spcBef>
                <a:spcPct val="0"/>
              </a:spcBef>
              <a:spcAft>
                <a:spcPct val="0"/>
              </a:spcAft>
            </a:pPr>
            <a:r>
              <a:rPr lang="en-US" sz="2000" dirty="0">
                <a:solidFill>
                  <a:srgbClr val="505050">
                    <a:lumMod val="50000"/>
                  </a:srgbClr>
                </a:solidFill>
                <a:latin typeface="Segoe UI Light"/>
                <a:ea typeface="Segoe UI" pitchFamily="34" charset="0"/>
                <a:cs typeface="Segoe UI" pitchFamily="34" charset="0"/>
              </a:rPr>
              <a:t>How consumers get things done at home carries into the workplace</a:t>
            </a:r>
          </a:p>
          <a:p>
            <a:pPr defTabSz="932472" fontAlgn="base">
              <a:lnSpc>
                <a:spcPct val="90000"/>
              </a:lnSpc>
              <a:spcBef>
                <a:spcPct val="0"/>
              </a:spcBef>
              <a:spcAft>
                <a:spcPct val="0"/>
              </a:spcAft>
            </a:pPr>
            <a:r>
              <a:rPr lang="en-US" sz="2000" dirty="0">
                <a:solidFill>
                  <a:srgbClr val="505050">
                    <a:lumMod val="50000"/>
                  </a:srgbClr>
                </a:solidFill>
                <a:latin typeface="Segoe UI Light"/>
                <a:ea typeface="Segoe UI" pitchFamily="34" charset="0"/>
                <a:cs typeface="Segoe UI" pitchFamily="34" charset="0"/>
              </a:rPr>
              <a:t>Consumer-driven habits developed at home drives productivity at work</a:t>
            </a:r>
          </a:p>
        </p:txBody>
      </p:sp>
      <p:sp>
        <p:nvSpPr>
          <p:cNvPr id="14" name="Rectangle 13"/>
          <p:cNvSpPr/>
          <p:nvPr/>
        </p:nvSpPr>
        <p:spPr bwMode="auto">
          <a:xfrm>
            <a:off x="2130426" y="4208513"/>
            <a:ext cx="9734550" cy="2241077"/>
          </a:xfrm>
          <a:prstGeom prst="rect">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4000" dirty="0">
                <a:solidFill>
                  <a:srgbClr val="505050">
                    <a:lumMod val="50000"/>
                  </a:srgbClr>
                </a:solidFill>
                <a:latin typeface="Segoe UI Light"/>
                <a:ea typeface="Segoe UI" pitchFamily="34" charset="0"/>
                <a:cs typeface="Segoe UI" pitchFamily="34" charset="0"/>
              </a:rPr>
              <a:t>Realize measurable increases in</a:t>
            </a:r>
          </a:p>
          <a:p>
            <a:pPr defTabSz="932472" fontAlgn="base">
              <a:lnSpc>
                <a:spcPct val="90000"/>
              </a:lnSpc>
              <a:spcBef>
                <a:spcPct val="0"/>
              </a:spcBef>
              <a:spcAft>
                <a:spcPct val="0"/>
              </a:spcAft>
            </a:pPr>
            <a:r>
              <a:rPr lang="en-US" sz="2000" dirty="0">
                <a:solidFill>
                  <a:srgbClr val="505050">
                    <a:lumMod val="50000"/>
                  </a:srgbClr>
                </a:solidFill>
                <a:latin typeface="Segoe UI Light"/>
                <a:ea typeface="Segoe UI" pitchFamily="34" charset="0"/>
                <a:cs typeface="Segoe UI" pitchFamily="34" charset="0"/>
              </a:rPr>
              <a:t>Productivity </a:t>
            </a:r>
          </a:p>
          <a:p>
            <a:pPr defTabSz="932472" fontAlgn="base">
              <a:lnSpc>
                <a:spcPct val="90000"/>
              </a:lnSpc>
              <a:spcBef>
                <a:spcPct val="0"/>
              </a:spcBef>
              <a:spcAft>
                <a:spcPct val="0"/>
              </a:spcAft>
            </a:pPr>
            <a:r>
              <a:rPr lang="en-US" sz="2000" dirty="0">
                <a:solidFill>
                  <a:srgbClr val="505050">
                    <a:lumMod val="50000"/>
                  </a:srgbClr>
                </a:solidFill>
                <a:latin typeface="Segoe UI Light"/>
                <a:ea typeface="Segoe UI" pitchFamily="34" charset="0"/>
                <a:cs typeface="Segoe UI" pitchFamily="34" charset="0"/>
              </a:rPr>
              <a:t>Interaction and professional relationships at work </a:t>
            </a:r>
          </a:p>
          <a:p>
            <a:pPr defTabSz="932472" fontAlgn="base">
              <a:lnSpc>
                <a:spcPct val="90000"/>
              </a:lnSpc>
              <a:spcBef>
                <a:spcPct val="0"/>
              </a:spcBef>
              <a:spcAft>
                <a:spcPct val="0"/>
              </a:spcAft>
            </a:pPr>
            <a:r>
              <a:rPr lang="en-US" sz="2000" dirty="0">
                <a:solidFill>
                  <a:srgbClr val="505050">
                    <a:lumMod val="50000"/>
                  </a:srgbClr>
                </a:solidFill>
                <a:latin typeface="Segoe UI Light"/>
                <a:ea typeface="Segoe UI" pitchFamily="34" charset="0"/>
                <a:cs typeface="Segoe UI" pitchFamily="34" charset="0"/>
              </a:rPr>
              <a:t>Quality of </a:t>
            </a:r>
            <a:r>
              <a:rPr lang="en-US" sz="2000" dirty="0" smtClean="0">
                <a:solidFill>
                  <a:srgbClr val="505050">
                    <a:lumMod val="50000"/>
                  </a:srgbClr>
                </a:solidFill>
                <a:latin typeface="Segoe UI Light"/>
                <a:ea typeface="Segoe UI" pitchFamily="34" charset="0"/>
                <a:cs typeface="Segoe UI" pitchFamily="34" charset="0"/>
              </a:rPr>
              <a:t>work</a:t>
            </a:r>
            <a:endParaRPr lang="en-US" sz="2000" dirty="0">
              <a:solidFill>
                <a:srgbClr val="505050">
                  <a:lumMod val="50000"/>
                </a:srgbClr>
              </a:solidFill>
              <a:latin typeface="Segoe UI Light"/>
              <a:ea typeface="Segoe UI" pitchFamily="34" charset="0"/>
              <a:cs typeface="Segoe UI" pitchFamily="34" charset="0"/>
            </a:endParaRPr>
          </a:p>
          <a:p>
            <a:pPr defTabSz="932472" fontAlgn="base">
              <a:lnSpc>
                <a:spcPct val="90000"/>
              </a:lnSpc>
              <a:spcBef>
                <a:spcPct val="0"/>
              </a:spcBef>
              <a:spcAft>
                <a:spcPct val="0"/>
              </a:spcAft>
            </a:pPr>
            <a:r>
              <a:rPr lang="en-US" sz="2000" dirty="0" smtClean="0">
                <a:solidFill>
                  <a:srgbClr val="505050">
                    <a:lumMod val="50000"/>
                  </a:srgbClr>
                </a:solidFill>
                <a:latin typeface="Segoe UI Light"/>
                <a:ea typeface="Segoe UI" pitchFamily="34" charset="0"/>
                <a:cs typeface="Segoe UI" pitchFamily="34" charset="0"/>
              </a:rPr>
              <a:t>Motivation </a:t>
            </a:r>
            <a:r>
              <a:rPr lang="en-US" sz="2000" dirty="0">
                <a:solidFill>
                  <a:srgbClr val="505050">
                    <a:lumMod val="50000"/>
                  </a:srgbClr>
                </a:solidFill>
                <a:latin typeface="Segoe UI Light"/>
                <a:ea typeface="Segoe UI" pitchFamily="34" charset="0"/>
                <a:cs typeface="Segoe UI" pitchFamily="34" charset="0"/>
              </a:rPr>
              <a:t>and job satisfaction</a:t>
            </a:r>
          </a:p>
        </p:txBody>
      </p:sp>
    </p:spTree>
    <p:extLst>
      <p:ext uri="{BB962C8B-B14F-4D97-AF65-F5344CB8AC3E}">
        <p14:creationId xmlns:p14="http://schemas.microsoft.com/office/powerpoint/2010/main" val="276269606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2"/>
          <p:cNvSpPr txBox="1">
            <a:spLocks/>
          </p:cNvSpPr>
          <p:nvPr/>
        </p:nvSpPr>
        <p:spPr>
          <a:xfrm>
            <a:off x="0" y="868680"/>
            <a:ext cx="1828800" cy="1828800"/>
          </a:xfrm>
          <a:prstGeom prst="rect">
            <a:avLst/>
          </a:prstGeom>
          <a:solidFill>
            <a:schemeClr val="tx2">
              <a:lumMod val="75000"/>
              <a:lumOff val="25000"/>
            </a:schemeClr>
          </a:solidFill>
        </p:spPr>
        <p:txBody>
          <a:bodyPr vert="horz" wrap="square" lIns="182880" tIns="137160" rIns="91440" bIns="45720" rtlCol="0" anchor="t">
            <a:normAutofit/>
          </a:bodyPr>
          <a:lstStyle>
            <a:defPPr>
              <a:defRPr lang="en-US"/>
            </a:defPPr>
            <a:lvl1pPr>
              <a:lnSpc>
                <a:spcPct val="90000"/>
              </a:lnSpc>
              <a:spcBef>
                <a:spcPct val="0"/>
              </a:spcBef>
              <a:buNone/>
              <a:defRPr sz="2800" b="0" cap="none" spc="-102" baseline="0">
                <a:ln w="3175">
                  <a:noFill/>
                </a:ln>
                <a:solidFill>
                  <a:schemeClr val="bg1"/>
                </a:solidFill>
                <a:effectLst/>
                <a:latin typeface="Segoe UI Light" panose="020B0502040204020203" pitchFamily="34" charset="0"/>
                <a:cs typeface="Segoe UI Light" panose="020B0502040204020203" pitchFamily="34" charset="0"/>
              </a:defRPr>
            </a:lvl1pPr>
          </a:lstStyle>
          <a:p>
            <a:r>
              <a:rPr lang="en-US" dirty="0">
                <a:solidFill>
                  <a:srgbClr val="FFFFFF"/>
                </a:solidFill>
              </a:rPr>
              <a:t>References and Next Steps</a:t>
            </a:r>
          </a:p>
        </p:txBody>
      </p:sp>
      <p:sp>
        <p:nvSpPr>
          <p:cNvPr id="5" name="Rectangle 4"/>
          <p:cNvSpPr/>
          <p:nvPr/>
        </p:nvSpPr>
        <p:spPr bwMode="auto">
          <a:xfrm>
            <a:off x="2130426" y="870448"/>
            <a:ext cx="9734550" cy="2195015"/>
          </a:xfrm>
          <a:prstGeom prst="rect">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4000" dirty="0" smtClean="0">
                <a:solidFill>
                  <a:srgbClr val="505050">
                    <a:lumMod val="50000"/>
                  </a:srgbClr>
                </a:solidFill>
                <a:latin typeface="Segoe UI Light"/>
                <a:ea typeface="Segoe UI" pitchFamily="34" charset="0"/>
                <a:cs typeface="Segoe UI" pitchFamily="34" charset="0"/>
              </a:rPr>
              <a:t>Research</a:t>
            </a:r>
            <a:endParaRPr lang="en-US" sz="4000" dirty="0">
              <a:solidFill>
                <a:srgbClr val="505050">
                  <a:lumMod val="50000"/>
                </a:srgbClr>
              </a:solidFill>
              <a:latin typeface="Segoe UI Light"/>
              <a:ea typeface="Segoe UI" pitchFamily="34" charset="0"/>
              <a:cs typeface="Segoe UI" pitchFamily="34" charset="0"/>
            </a:endParaRPr>
          </a:p>
          <a:p>
            <a:pPr defTabSz="932472" fontAlgn="base">
              <a:lnSpc>
                <a:spcPct val="90000"/>
              </a:lnSpc>
              <a:spcBef>
                <a:spcPct val="0"/>
              </a:spcBef>
              <a:spcAft>
                <a:spcPct val="0"/>
              </a:spcAft>
            </a:pPr>
            <a:r>
              <a:rPr lang="en-US" sz="2000" dirty="0" smtClean="0">
                <a:solidFill>
                  <a:srgbClr val="505050">
                    <a:lumMod val="50000"/>
                  </a:srgbClr>
                </a:solidFill>
                <a:latin typeface="Segoe UI Light"/>
                <a:ea typeface="Segoe UI" pitchFamily="34" charset="0"/>
                <a:cs typeface="Segoe UI" pitchFamily="34" charset="0"/>
              </a:rPr>
              <a:t>MCS Social white paper</a:t>
            </a:r>
          </a:p>
          <a:p>
            <a:pPr defTabSz="932472" fontAlgn="base">
              <a:lnSpc>
                <a:spcPct val="90000"/>
              </a:lnSpc>
              <a:spcBef>
                <a:spcPct val="0"/>
              </a:spcBef>
              <a:spcAft>
                <a:spcPct val="0"/>
              </a:spcAft>
            </a:pPr>
            <a:r>
              <a:rPr lang="en-US" sz="2000" dirty="0" smtClean="0">
                <a:solidFill>
                  <a:srgbClr val="505050">
                    <a:lumMod val="50000"/>
                  </a:srgbClr>
                </a:solidFill>
                <a:latin typeface="Segoe UI Light"/>
                <a:ea typeface="Segoe UI" pitchFamily="34" charset="0"/>
                <a:cs typeface="Segoe UI" pitchFamily="34" charset="0"/>
              </a:rPr>
              <a:t>Relevant Gartner research</a:t>
            </a:r>
          </a:p>
          <a:p>
            <a:pPr marL="284163" defTabSz="932472" fontAlgn="base">
              <a:lnSpc>
                <a:spcPct val="90000"/>
              </a:lnSpc>
              <a:spcBef>
                <a:spcPct val="0"/>
              </a:spcBef>
              <a:spcAft>
                <a:spcPct val="0"/>
              </a:spcAft>
            </a:pPr>
            <a:r>
              <a:rPr lang="en-US" sz="2000" dirty="0">
                <a:solidFill>
                  <a:srgbClr val="505050">
                    <a:lumMod val="50000"/>
                  </a:srgbClr>
                </a:solidFill>
                <a:latin typeface="Segoe UI Light"/>
                <a:ea typeface="Segoe UI" pitchFamily="34" charset="0"/>
                <a:cs typeface="Segoe UI" pitchFamily="34" charset="0"/>
              </a:rPr>
              <a:t>Maturity Model for Enterprise Collaboration and Social Software</a:t>
            </a:r>
          </a:p>
          <a:p>
            <a:pPr marL="284163" defTabSz="932472" fontAlgn="base">
              <a:lnSpc>
                <a:spcPct val="90000"/>
              </a:lnSpc>
              <a:spcBef>
                <a:spcPct val="0"/>
              </a:spcBef>
              <a:spcAft>
                <a:spcPct val="0"/>
              </a:spcAft>
            </a:pPr>
            <a:r>
              <a:rPr lang="en-US" sz="2000" dirty="0" smtClean="0">
                <a:solidFill>
                  <a:srgbClr val="505050">
                    <a:lumMod val="50000"/>
                  </a:srgbClr>
                </a:solidFill>
                <a:latin typeface="Segoe UI Light"/>
                <a:ea typeface="Segoe UI" pitchFamily="34" charset="0"/>
                <a:cs typeface="Segoe UI" pitchFamily="34" charset="0"/>
              </a:rPr>
              <a:t>Innovation </a:t>
            </a:r>
            <a:r>
              <a:rPr lang="en-US" sz="2000" dirty="0">
                <a:solidFill>
                  <a:srgbClr val="505050">
                    <a:lumMod val="50000"/>
                  </a:srgbClr>
                </a:solidFill>
                <a:latin typeface="Segoe UI Light"/>
                <a:ea typeface="Segoe UI" pitchFamily="34" charset="0"/>
                <a:cs typeface="Segoe UI" pitchFamily="34" charset="0"/>
              </a:rPr>
              <a:t>Insight: Gamification Adds Fun and Innovation to Inspire </a:t>
            </a:r>
            <a:r>
              <a:rPr lang="en-US" sz="2000" dirty="0" smtClean="0">
                <a:solidFill>
                  <a:srgbClr val="505050">
                    <a:lumMod val="50000"/>
                  </a:srgbClr>
                </a:solidFill>
                <a:latin typeface="Segoe UI Light"/>
                <a:ea typeface="Segoe UI" pitchFamily="34" charset="0"/>
                <a:cs typeface="Segoe UI" pitchFamily="34" charset="0"/>
              </a:rPr>
              <a:t>Engagement”</a:t>
            </a:r>
          </a:p>
          <a:p>
            <a:pPr marL="284163" defTabSz="932472" fontAlgn="base">
              <a:lnSpc>
                <a:spcPct val="90000"/>
              </a:lnSpc>
              <a:spcBef>
                <a:spcPct val="0"/>
              </a:spcBef>
              <a:spcAft>
                <a:spcPct val="0"/>
              </a:spcAft>
            </a:pPr>
            <a:r>
              <a:rPr lang="en-US" sz="2000" dirty="0" smtClean="0">
                <a:solidFill>
                  <a:srgbClr val="505050">
                    <a:lumMod val="50000"/>
                  </a:srgbClr>
                </a:solidFill>
                <a:latin typeface="Segoe UI Light"/>
                <a:ea typeface="Segoe UI" pitchFamily="34" charset="0"/>
                <a:cs typeface="Segoe UI" pitchFamily="34" charset="0"/>
              </a:rPr>
              <a:t>Gamification </a:t>
            </a:r>
            <a:r>
              <a:rPr lang="en-US" sz="2000" dirty="0">
                <a:solidFill>
                  <a:srgbClr val="505050">
                    <a:lumMod val="50000"/>
                  </a:srgbClr>
                </a:solidFill>
                <a:latin typeface="Segoe UI Light"/>
                <a:ea typeface="Segoe UI" pitchFamily="34" charset="0"/>
                <a:cs typeface="Segoe UI" pitchFamily="34" charset="0"/>
              </a:rPr>
              <a:t>2020: What Is the Future of Gamification</a:t>
            </a:r>
            <a:r>
              <a:rPr lang="en-US" sz="2000" dirty="0" smtClean="0">
                <a:solidFill>
                  <a:srgbClr val="505050">
                    <a:lumMod val="50000"/>
                  </a:srgbClr>
                </a:solidFill>
                <a:latin typeface="Segoe UI Light"/>
                <a:ea typeface="Segoe UI" pitchFamily="34" charset="0"/>
                <a:cs typeface="Segoe UI" pitchFamily="34" charset="0"/>
              </a:rPr>
              <a:t>?”</a:t>
            </a:r>
            <a:endParaRPr lang="en-US" sz="2000" dirty="0">
              <a:solidFill>
                <a:srgbClr val="505050">
                  <a:lumMod val="50000"/>
                </a:srgbClr>
              </a:solidFill>
              <a:latin typeface="Segoe UI Light"/>
              <a:ea typeface="Segoe UI" pitchFamily="34" charset="0"/>
              <a:cs typeface="Segoe UI" pitchFamily="34" charset="0"/>
            </a:endParaRPr>
          </a:p>
        </p:txBody>
      </p:sp>
      <p:sp>
        <p:nvSpPr>
          <p:cNvPr id="6" name="Rectangle 5"/>
          <p:cNvSpPr/>
          <p:nvPr/>
        </p:nvSpPr>
        <p:spPr bwMode="auto">
          <a:xfrm>
            <a:off x="2130426" y="3209230"/>
            <a:ext cx="9734550" cy="2163687"/>
          </a:xfrm>
          <a:prstGeom prst="rect">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4000" dirty="0" smtClean="0">
                <a:solidFill>
                  <a:srgbClr val="505050">
                    <a:lumMod val="50000"/>
                  </a:srgbClr>
                </a:solidFill>
                <a:latin typeface="Segoe UI Light"/>
                <a:ea typeface="Segoe UI" pitchFamily="34" charset="0"/>
                <a:cs typeface="Segoe UI" pitchFamily="34" charset="0"/>
              </a:rPr>
              <a:t>Sign up</a:t>
            </a:r>
            <a:endParaRPr lang="en-US" sz="4000" dirty="0">
              <a:solidFill>
                <a:srgbClr val="505050">
                  <a:lumMod val="50000"/>
                </a:srgbClr>
              </a:solidFill>
              <a:latin typeface="Segoe UI Light"/>
              <a:ea typeface="Segoe UI" pitchFamily="34" charset="0"/>
              <a:cs typeface="Segoe UI" pitchFamily="34" charset="0"/>
            </a:endParaRPr>
          </a:p>
          <a:p>
            <a:pPr defTabSz="932472" fontAlgn="base">
              <a:lnSpc>
                <a:spcPct val="90000"/>
              </a:lnSpc>
              <a:spcBef>
                <a:spcPct val="0"/>
              </a:spcBef>
              <a:spcAft>
                <a:spcPct val="0"/>
              </a:spcAft>
            </a:pPr>
            <a:r>
              <a:rPr lang="en-US" sz="2000" dirty="0">
                <a:solidFill>
                  <a:srgbClr val="505050">
                    <a:lumMod val="50000"/>
                  </a:srgbClr>
                </a:solidFill>
                <a:latin typeface="Segoe UI Light"/>
                <a:ea typeface="Segoe UI" pitchFamily="34" charset="0"/>
                <a:cs typeface="Segoe UI" pitchFamily="34" charset="0"/>
              </a:rPr>
              <a:t>Sign up to O365 </a:t>
            </a:r>
            <a:r>
              <a:rPr lang="en-US" sz="2000" b="1" dirty="0" smtClean="0">
                <a:solidFill>
                  <a:srgbClr val="505050">
                    <a:lumMod val="50000"/>
                  </a:srgbClr>
                </a:solidFill>
                <a:latin typeface="Segoe UI Light"/>
                <a:ea typeface="Segoe UI" pitchFamily="34" charset="0"/>
                <a:cs typeface="Segoe UI" pitchFamily="34" charset="0"/>
              </a:rPr>
              <a:t>and try it </a:t>
            </a:r>
            <a:r>
              <a:rPr lang="en-US" sz="2000" dirty="0" smtClean="0">
                <a:solidFill>
                  <a:srgbClr val="505050">
                    <a:lumMod val="50000"/>
                  </a:srgbClr>
                </a:solidFill>
                <a:latin typeface="Segoe UI Light"/>
                <a:ea typeface="Segoe UI" pitchFamily="34" charset="0"/>
                <a:cs typeface="Segoe UI" pitchFamily="34" charset="0"/>
              </a:rPr>
              <a:t>for your self</a:t>
            </a:r>
          </a:p>
          <a:p>
            <a:pPr marL="236538" defTabSz="932472" fontAlgn="base">
              <a:lnSpc>
                <a:spcPct val="90000"/>
              </a:lnSpc>
              <a:spcBef>
                <a:spcPct val="0"/>
              </a:spcBef>
              <a:spcAft>
                <a:spcPct val="0"/>
              </a:spcAft>
            </a:pPr>
            <a:r>
              <a:rPr lang="en-US" sz="2000" dirty="0" smtClean="0">
                <a:solidFill>
                  <a:srgbClr val="505050">
                    <a:lumMod val="50000"/>
                  </a:srgbClr>
                </a:solidFill>
                <a:ea typeface="Segoe UI" pitchFamily="34" charset="0"/>
                <a:cs typeface="Segoe UI" pitchFamily="34" charset="0"/>
              </a:rPr>
              <a:t>Provision </a:t>
            </a:r>
            <a:r>
              <a:rPr lang="en-US" sz="2000" dirty="0">
                <a:solidFill>
                  <a:srgbClr val="505050">
                    <a:lumMod val="50000"/>
                  </a:srgbClr>
                </a:solidFill>
                <a:ea typeface="Segoe UI" pitchFamily="34" charset="0"/>
                <a:cs typeface="Segoe UI" pitchFamily="34" charset="0"/>
              </a:rPr>
              <a:t>a trial O365 tenant</a:t>
            </a:r>
          </a:p>
          <a:p>
            <a:pPr defTabSz="932472" fontAlgn="base">
              <a:lnSpc>
                <a:spcPct val="90000"/>
              </a:lnSpc>
              <a:spcBef>
                <a:spcPct val="0"/>
              </a:spcBef>
              <a:spcAft>
                <a:spcPct val="0"/>
              </a:spcAft>
            </a:pPr>
            <a:r>
              <a:rPr lang="en-US" sz="2000" dirty="0" smtClean="0">
                <a:solidFill>
                  <a:srgbClr val="505050">
                    <a:lumMod val="50000"/>
                  </a:srgbClr>
                </a:solidFill>
                <a:latin typeface="Segoe UI Light"/>
                <a:ea typeface="Segoe UI" pitchFamily="34" charset="0"/>
                <a:cs typeface="Segoe UI" pitchFamily="34" charset="0"/>
              </a:rPr>
              <a:t>Sign up for Yammer</a:t>
            </a:r>
            <a:endParaRPr lang="en-US" sz="2000" dirty="0">
              <a:solidFill>
                <a:srgbClr val="505050">
                  <a:lumMod val="50000"/>
                </a:srgbClr>
              </a:solidFill>
              <a:latin typeface="Segoe UI Light"/>
              <a:ea typeface="Segoe UI" pitchFamily="34" charset="0"/>
              <a:cs typeface="Segoe UI" pitchFamily="34" charset="0"/>
            </a:endParaRPr>
          </a:p>
          <a:p>
            <a:pPr defTabSz="932472" fontAlgn="base">
              <a:lnSpc>
                <a:spcPct val="90000"/>
              </a:lnSpc>
              <a:spcBef>
                <a:spcPct val="0"/>
              </a:spcBef>
              <a:spcAft>
                <a:spcPct val="0"/>
              </a:spcAft>
            </a:pPr>
            <a:r>
              <a:rPr lang="en-US" sz="2000" dirty="0">
                <a:solidFill>
                  <a:srgbClr val="505050">
                    <a:lumMod val="50000"/>
                  </a:srgbClr>
                </a:solidFill>
                <a:latin typeface="Segoe UI Light"/>
                <a:ea typeface="Segoe UI" pitchFamily="34" charset="0"/>
                <a:cs typeface="Segoe UI" pitchFamily="34" charset="0"/>
              </a:rPr>
              <a:t>Adopt SharePoint</a:t>
            </a:r>
          </a:p>
          <a:p>
            <a:pPr defTabSz="932472" fontAlgn="base">
              <a:lnSpc>
                <a:spcPct val="90000"/>
              </a:lnSpc>
              <a:spcBef>
                <a:spcPct val="0"/>
              </a:spcBef>
              <a:spcAft>
                <a:spcPct val="0"/>
              </a:spcAft>
            </a:pPr>
            <a:r>
              <a:rPr lang="en-US" sz="2000" dirty="0">
                <a:solidFill>
                  <a:srgbClr val="505050">
                    <a:lumMod val="50000"/>
                  </a:srgbClr>
                </a:solidFill>
                <a:latin typeface="Segoe UI Light"/>
                <a:ea typeface="Segoe UI" pitchFamily="34" charset="0"/>
                <a:cs typeface="Segoe UI" pitchFamily="34" charset="0"/>
              </a:rPr>
              <a:t>Conduct </a:t>
            </a:r>
            <a:r>
              <a:rPr lang="en-US" sz="2000" dirty="0" smtClean="0">
                <a:solidFill>
                  <a:srgbClr val="505050">
                    <a:lumMod val="50000"/>
                  </a:srgbClr>
                </a:solidFill>
                <a:latin typeface="Segoe UI Light"/>
                <a:ea typeface="Segoe UI" pitchFamily="34" charset="0"/>
                <a:cs typeface="Segoe UI" pitchFamily="34" charset="0"/>
              </a:rPr>
              <a:t>POCs</a:t>
            </a:r>
            <a:endParaRPr lang="en-US" sz="2000" dirty="0">
              <a:solidFill>
                <a:srgbClr val="505050">
                  <a:lumMod val="50000"/>
                </a:srgbClr>
              </a:solidFill>
              <a:latin typeface="Segoe UI Light"/>
              <a:ea typeface="Segoe UI" pitchFamily="34" charset="0"/>
              <a:cs typeface="Segoe UI" pitchFamily="34" charset="0"/>
            </a:endParaRPr>
          </a:p>
        </p:txBody>
      </p:sp>
    </p:spTree>
    <p:extLst>
      <p:ext uri="{BB962C8B-B14F-4D97-AF65-F5344CB8AC3E}">
        <p14:creationId xmlns:p14="http://schemas.microsoft.com/office/powerpoint/2010/main" val="426691115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1"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215"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8" y="2498276"/>
            <a:ext cx="7071847" cy="4093723"/>
          </a:xfrm>
          <a:prstGeom prst="rect">
            <a:avLst/>
          </a:prstGeom>
        </p:spPr>
        <p:txBody>
          <a:bodyPr lIns="93278" tIns="46639" rIns="93278" bIns="46639"/>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Font typeface="Arial" pitchFamily="34" charset="0"/>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6"/>
            <a:ext cx="4736162" cy="1661200"/>
          </a:xfrm>
          <a:prstGeom prst="rect">
            <a:avLst/>
          </a:prstGeom>
        </p:spPr>
        <p:txBody>
          <a:bodyPr vert="horz" wrap="square" lIns="146274" tIns="91422" rIns="146274" bIns="91422"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5" y="2434322"/>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5" y="3374962"/>
            <a:ext cx="1572756" cy="2547596"/>
          </a:xfrm>
          <a:prstGeom prst="rect">
            <a:avLst/>
          </a:prstGeom>
        </p:spPr>
      </p:pic>
    </p:spTree>
    <p:extLst>
      <p:ext uri="{BB962C8B-B14F-4D97-AF65-F5344CB8AC3E}">
        <p14:creationId xmlns:p14="http://schemas.microsoft.com/office/powerpoint/2010/main" val="25349044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10421149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2"/>
          <p:cNvSpPr txBox="1">
            <a:spLocks/>
          </p:cNvSpPr>
          <p:nvPr/>
        </p:nvSpPr>
        <p:spPr>
          <a:xfrm>
            <a:off x="0" y="870448"/>
            <a:ext cx="1828800" cy="1828800"/>
          </a:xfrm>
          <a:prstGeom prst="rect">
            <a:avLst/>
          </a:prstGeom>
          <a:solidFill>
            <a:schemeClr val="tx2">
              <a:lumMod val="75000"/>
              <a:lumOff val="25000"/>
            </a:schemeClr>
          </a:solidFill>
        </p:spPr>
        <p:txBody>
          <a:bodyPr vert="horz" wrap="square" lIns="182880" tIns="137160" rIns="91440" bIns="4572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2800">
                <a:gradFill>
                  <a:gsLst>
                    <a:gs pos="1250">
                      <a:srgbClr val="FFFFFF"/>
                    </a:gs>
                    <a:gs pos="100000">
                      <a:srgbClr val="FFFFFF"/>
                    </a:gs>
                  </a:gsLst>
                  <a:lin ang="5400000" scaled="0"/>
                </a:gradFill>
                <a:cs typeface="Segoe UI Light" panose="020B0502040204020203" pitchFamily="34" charset="0"/>
              </a:rPr>
              <a:t>Individual</a:t>
            </a:r>
            <a:endParaRPr sz="3600">
              <a:gradFill>
                <a:gsLst>
                  <a:gs pos="1250">
                    <a:srgbClr val="FFFFFF"/>
                  </a:gs>
                  <a:gs pos="100000">
                    <a:srgbClr val="FFFFFF"/>
                  </a:gs>
                </a:gsLst>
                <a:lin ang="5400000" scaled="0"/>
              </a:gradFill>
              <a:cs typeface="Segoe UI Light" panose="020B0502040204020203" pitchFamily="34" charset="0"/>
            </a:endParaRPr>
          </a:p>
          <a:p>
            <a:r>
              <a:rPr sz="2800">
                <a:gradFill>
                  <a:gsLst>
                    <a:gs pos="1250">
                      <a:srgbClr val="FFFFFF"/>
                    </a:gs>
                    <a:gs pos="100000">
                      <a:srgbClr val="FFFFFF"/>
                    </a:gs>
                  </a:gsLst>
                  <a:lin ang="5400000" scaled="0"/>
                </a:gradFill>
                <a:cs typeface="Segoe UI Light" panose="020B0502040204020203" pitchFamily="34" charset="0"/>
              </a:rPr>
              <a:t>Needs</a:t>
            </a:r>
            <a:endParaRPr sz="3600">
              <a:gradFill>
                <a:gsLst>
                  <a:gs pos="1250">
                    <a:srgbClr val="FFFFFF"/>
                  </a:gs>
                  <a:gs pos="100000">
                    <a:srgbClr val="FFFFFF"/>
                  </a:gs>
                </a:gsLst>
                <a:lin ang="5400000" scaled="0"/>
              </a:gradFill>
              <a:cs typeface="Segoe UI Light" panose="020B0502040204020203" pitchFamily="34" charset="0"/>
            </a:endParaRPr>
          </a:p>
        </p:txBody>
      </p:sp>
      <p:pic>
        <p:nvPicPr>
          <p:cNvPr id="9" name="Picture 4" descr="\\MAGNUM\Projects\Microsoft\Cloud Power FY12\Design\Icons\PNGs\IT_guy.png"/>
          <p:cNvPicPr>
            <a:picLocks noChangeAspect="1" noChangeArrowheads="1"/>
          </p:cNvPicPr>
          <p:nvPr/>
        </p:nvPicPr>
        <p:blipFill>
          <a:blip r:embed="rId3" cstate="screen">
            <a:lum bright="100000"/>
            <a:extLst>
              <a:ext uri="{28A0092B-C50C-407E-A947-70E740481C1C}">
                <a14:useLocalDpi xmlns:a14="http://schemas.microsoft.com/office/drawing/2010/main"/>
              </a:ext>
            </a:extLst>
          </a:blip>
          <a:srcRect/>
          <a:stretch>
            <a:fillRect/>
          </a:stretch>
        </p:blipFill>
        <p:spPr bwMode="auto">
          <a:xfrm>
            <a:off x="1011099" y="1907002"/>
            <a:ext cx="740052" cy="740052"/>
          </a:xfrm>
          <a:prstGeom prst="rect">
            <a:avLst/>
          </a:prstGeom>
          <a:noFill/>
        </p:spPr>
      </p:pic>
      <p:sp>
        <p:nvSpPr>
          <p:cNvPr id="10" name="Rectangle 9"/>
          <p:cNvSpPr/>
          <p:nvPr/>
        </p:nvSpPr>
        <p:spPr bwMode="auto">
          <a:xfrm>
            <a:off x="2130426" y="870448"/>
            <a:ext cx="9734550" cy="1906734"/>
          </a:xfrm>
          <a:prstGeom prst="rect">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4000" dirty="0">
                <a:solidFill>
                  <a:srgbClr val="505050">
                    <a:lumMod val="50000"/>
                  </a:srgbClr>
                </a:solidFill>
                <a:latin typeface="Segoe UI Light"/>
                <a:ea typeface="Segoe UI" pitchFamily="34" charset="0"/>
                <a:cs typeface="Segoe UI" pitchFamily="34" charset="0"/>
              </a:rPr>
              <a:t>Getting things done</a:t>
            </a:r>
          </a:p>
          <a:p>
            <a:pPr defTabSz="932472" fontAlgn="base">
              <a:lnSpc>
                <a:spcPct val="90000"/>
              </a:lnSpc>
              <a:spcBef>
                <a:spcPct val="0"/>
              </a:spcBef>
              <a:spcAft>
                <a:spcPct val="0"/>
              </a:spcAft>
            </a:pPr>
            <a:r>
              <a:rPr lang="en-US" sz="2000" dirty="0">
                <a:solidFill>
                  <a:srgbClr val="505050">
                    <a:lumMod val="50000"/>
                  </a:srgbClr>
                </a:solidFill>
                <a:latin typeface="Segoe UI Light"/>
                <a:ea typeface="Segoe UI" pitchFamily="34" charset="0"/>
                <a:cs typeface="Segoe UI" pitchFamily="34" charset="0"/>
              </a:rPr>
              <a:t>Finding relevant information to the task at hand</a:t>
            </a:r>
          </a:p>
          <a:p>
            <a:pPr defTabSz="932472" fontAlgn="base">
              <a:lnSpc>
                <a:spcPct val="90000"/>
              </a:lnSpc>
              <a:spcBef>
                <a:spcPct val="0"/>
              </a:spcBef>
              <a:spcAft>
                <a:spcPct val="0"/>
              </a:spcAft>
            </a:pPr>
            <a:r>
              <a:rPr lang="en-US" sz="2000" dirty="0">
                <a:solidFill>
                  <a:srgbClr val="505050">
                    <a:lumMod val="50000"/>
                  </a:srgbClr>
                </a:solidFill>
                <a:latin typeface="Segoe UI Light"/>
                <a:ea typeface="Segoe UI" pitchFamily="34" charset="0"/>
                <a:cs typeface="Segoe UI" pitchFamily="34" charset="0"/>
              </a:rPr>
              <a:t>Understanding context and need </a:t>
            </a:r>
          </a:p>
          <a:p>
            <a:pPr defTabSz="932472" fontAlgn="base">
              <a:lnSpc>
                <a:spcPct val="90000"/>
              </a:lnSpc>
              <a:spcBef>
                <a:spcPct val="0"/>
              </a:spcBef>
              <a:spcAft>
                <a:spcPct val="0"/>
              </a:spcAft>
            </a:pPr>
            <a:r>
              <a:rPr lang="en-US" sz="2000" dirty="0">
                <a:solidFill>
                  <a:srgbClr val="505050">
                    <a:lumMod val="50000"/>
                  </a:srgbClr>
                </a:solidFill>
                <a:latin typeface="Segoe UI Light"/>
                <a:ea typeface="Segoe UI" pitchFamily="34" charset="0"/>
                <a:cs typeface="Segoe UI" pitchFamily="34" charset="0"/>
              </a:rPr>
              <a:t>Provide actionable answers</a:t>
            </a:r>
          </a:p>
          <a:p>
            <a:pPr defTabSz="932472" fontAlgn="base">
              <a:lnSpc>
                <a:spcPct val="90000"/>
              </a:lnSpc>
              <a:spcBef>
                <a:spcPct val="0"/>
              </a:spcBef>
              <a:spcAft>
                <a:spcPct val="0"/>
              </a:spcAft>
            </a:pPr>
            <a:r>
              <a:rPr lang="en-US" sz="2000" dirty="0">
                <a:solidFill>
                  <a:srgbClr val="505050">
                    <a:lumMod val="50000"/>
                  </a:srgbClr>
                </a:solidFill>
                <a:latin typeface="Segoe UI Light"/>
                <a:ea typeface="Segoe UI" pitchFamily="34" charset="0"/>
                <a:cs typeface="Segoe UI" pitchFamily="34" charset="0"/>
              </a:rPr>
              <a:t>Quality of solution and time to produce</a:t>
            </a:r>
          </a:p>
        </p:txBody>
      </p:sp>
      <p:sp>
        <p:nvSpPr>
          <p:cNvPr id="14" name="Rectangle 13"/>
          <p:cNvSpPr/>
          <p:nvPr/>
        </p:nvSpPr>
        <p:spPr bwMode="auto">
          <a:xfrm>
            <a:off x="2130426" y="2910359"/>
            <a:ext cx="9734550" cy="1245814"/>
          </a:xfrm>
          <a:prstGeom prst="rect">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4000" dirty="0">
                <a:solidFill>
                  <a:srgbClr val="505050">
                    <a:lumMod val="50000"/>
                  </a:srgbClr>
                </a:solidFill>
                <a:latin typeface="Segoe UI Light"/>
                <a:ea typeface="Segoe UI" pitchFamily="34" charset="0"/>
                <a:cs typeface="Segoe UI" pitchFamily="34" charset="0"/>
              </a:rPr>
              <a:t>Recognition</a:t>
            </a:r>
          </a:p>
          <a:p>
            <a:pPr defTabSz="932472" fontAlgn="base">
              <a:lnSpc>
                <a:spcPct val="90000"/>
              </a:lnSpc>
              <a:spcBef>
                <a:spcPct val="0"/>
              </a:spcBef>
              <a:spcAft>
                <a:spcPct val="0"/>
              </a:spcAft>
            </a:pPr>
            <a:r>
              <a:rPr lang="en-US" sz="2000" dirty="0">
                <a:solidFill>
                  <a:srgbClr val="505050">
                    <a:lumMod val="50000"/>
                  </a:srgbClr>
                </a:solidFill>
                <a:latin typeface="Segoe UI Light"/>
                <a:ea typeface="Segoe UI" pitchFamily="34" charset="0"/>
                <a:cs typeface="Segoe UI" pitchFamily="34" charset="0"/>
              </a:rPr>
              <a:t>Use tools to make sure people who contribute are recognized</a:t>
            </a:r>
          </a:p>
        </p:txBody>
      </p:sp>
      <p:sp>
        <p:nvSpPr>
          <p:cNvPr id="15" name="Rectangle 14"/>
          <p:cNvSpPr/>
          <p:nvPr/>
        </p:nvSpPr>
        <p:spPr bwMode="auto">
          <a:xfrm>
            <a:off x="2130426" y="4289350"/>
            <a:ext cx="9734550" cy="1430735"/>
          </a:xfrm>
          <a:prstGeom prst="rect">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4000" dirty="0">
                <a:solidFill>
                  <a:srgbClr val="505050">
                    <a:lumMod val="50000"/>
                  </a:srgbClr>
                </a:solidFill>
                <a:latin typeface="Segoe UI Light"/>
                <a:ea typeface="Segoe UI" pitchFamily="34" charset="0"/>
                <a:cs typeface="Segoe UI" pitchFamily="34" charset="0"/>
              </a:rPr>
              <a:t>Resistance to change</a:t>
            </a:r>
          </a:p>
          <a:p>
            <a:pPr defTabSz="932472" fontAlgn="base">
              <a:lnSpc>
                <a:spcPct val="90000"/>
              </a:lnSpc>
              <a:spcBef>
                <a:spcPct val="0"/>
              </a:spcBef>
              <a:spcAft>
                <a:spcPct val="0"/>
              </a:spcAft>
            </a:pPr>
            <a:r>
              <a:rPr lang="en-US" sz="2000" dirty="0">
                <a:solidFill>
                  <a:srgbClr val="505050">
                    <a:lumMod val="50000"/>
                  </a:srgbClr>
                </a:solidFill>
                <a:latin typeface="Segoe UI Light"/>
                <a:ea typeface="Segoe UI" pitchFamily="34" charset="0"/>
                <a:cs typeface="Segoe UI" pitchFamily="34" charset="0"/>
              </a:rPr>
              <a:t>Adoption of new tools and solutions are a barrier – how to use familiar tools to drive change</a:t>
            </a:r>
          </a:p>
        </p:txBody>
      </p:sp>
    </p:spTree>
    <p:extLst>
      <p:ext uri="{BB962C8B-B14F-4D97-AF65-F5344CB8AC3E}">
        <p14:creationId xmlns:p14="http://schemas.microsoft.com/office/powerpoint/2010/main" val="23303799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4" grpId="0" animBg="1"/>
      <p:bldP spid="1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Information versus Knowledge</a:t>
            </a:r>
            <a:endParaRPr lang="en-US" dirty="0"/>
          </a:p>
        </p:txBody>
      </p:sp>
      <p:sp>
        <p:nvSpPr>
          <p:cNvPr id="6" name="Title 32"/>
          <p:cNvSpPr txBox="1">
            <a:spLocks/>
          </p:cNvSpPr>
          <p:nvPr/>
        </p:nvSpPr>
        <p:spPr>
          <a:xfrm>
            <a:off x="522288" y="1371600"/>
            <a:ext cx="2671770" cy="2582863"/>
          </a:xfrm>
          <a:prstGeom prst="rect">
            <a:avLst/>
          </a:prstGeom>
          <a:solidFill>
            <a:schemeClr val="tx2">
              <a:lumMod val="50000"/>
            </a:schemeClr>
          </a:solidFill>
        </p:spPr>
        <p:txBody>
          <a:bodyPr vert="horz" wrap="square" lIns="182880" tIns="137160" rIns="91440" bIns="4572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3200" b="1">
                <a:solidFill>
                  <a:srgbClr val="FFFFFF"/>
                </a:solidFill>
                <a:cs typeface="Segoe UI Light" panose="020B0502040204020203" pitchFamily="34" charset="0"/>
              </a:rPr>
              <a:t>Information </a:t>
            </a:r>
            <a:endParaRPr sz="4000" b="1">
              <a:solidFill>
                <a:srgbClr val="FFFFFF"/>
              </a:solidFill>
              <a:cs typeface="Segoe UI Light" panose="020B0502040204020203" pitchFamily="34" charset="0"/>
            </a:endParaRPr>
          </a:p>
        </p:txBody>
      </p:sp>
      <p:sp>
        <p:nvSpPr>
          <p:cNvPr id="8" name="Title 32"/>
          <p:cNvSpPr txBox="1">
            <a:spLocks/>
          </p:cNvSpPr>
          <p:nvPr/>
        </p:nvSpPr>
        <p:spPr>
          <a:xfrm>
            <a:off x="3404391" y="1371600"/>
            <a:ext cx="2671770" cy="2582863"/>
          </a:xfrm>
          <a:prstGeom prst="rect">
            <a:avLst/>
          </a:prstGeom>
          <a:solidFill>
            <a:schemeClr val="tx2">
              <a:lumMod val="75000"/>
            </a:schemeClr>
          </a:solidFill>
        </p:spPr>
        <p:txBody>
          <a:bodyPr vert="horz" wrap="square" lIns="182880" tIns="137160" rIns="91440" bIns="45720" rtlCol="0" anchor="b">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2800">
                <a:solidFill>
                  <a:srgbClr val="FFFFFF"/>
                </a:solidFill>
                <a:cs typeface="Segoe UI Light" panose="020B0502040204020203" pitchFamily="34" charset="0"/>
              </a:rPr>
              <a:t>a collection of facts and figures</a:t>
            </a:r>
          </a:p>
        </p:txBody>
      </p:sp>
      <p:sp>
        <p:nvSpPr>
          <p:cNvPr id="9" name="Freeform 9"/>
          <p:cNvSpPr>
            <a:spLocks noEditPoints="1"/>
          </p:cNvSpPr>
          <p:nvPr/>
        </p:nvSpPr>
        <p:spPr bwMode="black">
          <a:xfrm>
            <a:off x="2259521" y="3086100"/>
            <a:ext cx="758916" cy="762000"/>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0" name="Title 32"/>
          <p:cNvSpPr txBox="1">
            <a:spLocks/>
          </p:cNvSpPr>
          <p:nvPr/>
        </p:nvSpPr>
        <p:spPr>
          <a:xfrm>
            <a:off x="522288" y="4125913"/>
            <a:ext cx="2671770" cy="2582863"/>
          </a:xfrm>
          <a:prstGeom prst="rect">
            <a:avLst/>
          </a:prstGeom>
          <a:solidFill>
            <a:schemeClr val="tx2">
              <a:lumMod val="50000"/>
            </a:schemeClr>
          </a:solidFill>
        </p:spPr>
        <p:txBody>
          <a:bodyPr vert="horz" wrap="square" lIns="182880" tIns="137160" rIns="91440" bIns="4572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2800" b="1">
                <a:solidFill>
                  <a:srgbClr val="FFFFFF"/>
                </a:solidFill>
                <a:cs typeface="Segoe UI Light" panose="020B0502040204020203" pitchFamily="34" charset="0"/>
              </a:rPr>
              <a:t>One way communication</a:t>
            </a:r>
          </a:p>
        </p:txBody>
      </p:sp>
      <p:sp>
        <p:nvSpPr>
          <p:cNvPr id="11" name="Title 32"/>
          <p:cNvSpPr txBox="1">
            <a:spLocks/>
          </p:cNvSpPr>
          <p:nvPr/>
        </p:nvSpPr>
        <p:spPr>
          <a:xfrm>
            <a:off x="3404391" y="4125913"/>
            <a:ext cx="2671770" cy="2582863"/>
          </a:xfrm>
          <a:prstGeom prst="rect">
            <a:avLst/>
          </a:prstGeom>
          <a:solidFill>
            <a:schemeClr val="tx2">
              <a:lumMod val="75000"/>
            </a:schemeClr>
          </a:solidFill>
        </p:spPr>
        <p:txBody>
          <a:bodyPr vert="horz" wrap="square" lIns="182880" tIns="137160" rIns="91440" bIns="45720" rtlCol="0" anchor="b">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2800">
                <a:solidFill>
                  <a:srgbClr val="FFFFFF"/>
                </a:solidFill>
                <a:cs typeface="Segoe UI Light" panose="020B0502040204020203" pitchFamily="34" charset="0"/>
              </a:rPr>
              <a:t>Share once </a:t>
            </a:r>
          </a:p>
          <a:p>
            <a:r>
              <a:rPr sz="2800">
                <a:solidFill>
                  <a:srgbClr val="FFFFFF"/>
                </a:solidFill>
                <a:cs typeface="Segoe UI Light" panose="020B0502040204020203" pitchFamily="34" charset="0"/>
              </a:rPr>
              <a:t>– use never</a:t>
            </a:r>
          </a:p>
        </p:txBody>
      </p:sp>
      <p:sp>
        <p:nvSpPr>
          <p:cNvPr id="12" name="Freeform 9"/>
          <p:cNvSpPr>
            <a:spLocks noEditPoints="1"/>
          </p:cNvSpPr>
          <p:nvPr/>
        </p:nvSpPr>
        <p:spPr bwMode="black">
          <a:xfrm>
            <a:off x="2259521" y="5840413"/>
            <a:ext cx="758916" cy="762000"/>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3" name="Title 32"/>
          <p:cNvSpPr txBox="1">
            <a:spLocks/>
          </p:cNvSpPr>
          <p:nvPr/>
        </p:nvSpPr>
        <p:spPr>
          <a:xfrm>
            <a:off x="6808788" y="1371600"/>
            <a:ext cx="5002212" cy="2582863"/>
          </a:xfrm>
          <a:prstGeom prst="rect">
            <a:avLst/>
          </a:prstGeom>
          <a:solidFill>
            <a:schemeClr val="accent6">
              <a:lumMod val="50000"/>
            </a:schemeClr>
          </a:solidFill>
        </p:spPr>
        <p:txBody>
          <a:bodyPr vert="horz" wrap="square" lIns="182880" tIns="137160" rIns="91440" bIns="4572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3200" b="1">
                <a:solidFill>
                  <a:srgbClr val="FFFFFF"/>
                </a:solidFill>
                <a:cs typeface="Segoe UI Light" panose="020B0502040204020203" pitchFamily="34" charset="0"/>
              </a:rPr>
              <a:t>Knowledge consists of insights and interpretations</a:t>
            </a:r>
          </a:p>
        </p:txBody>
      </p:sp>
      <p:sp>
        <p:nvSpPr>
          <p:cNvPr id="14" name="Freeform 9"/>
          <p:cNvSpPr>
            <a:spLocks noEditPoints="1"/>
          </p:cNvSpPr>
          <p:nvPr/>
        </p:nvSpPr>
        <p:spPr bwMode="black">
          <a:xfrm rot="5400000">
            <a:off x="6962730" y="3086100"/>
            <a:ext cx="758916" cy="762000"/>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5" name="Title 32"/>
          <p:cNvSpPr txBox="1">
            <a:spLocks/>
          </p:cNvSpPr>
          <p:nvPr/>
        </p:nvSpPr>
        <p:spPr>
          <a:xfrm>
            <a:off x="6808788" y="4114800"/>
            <a:ext cx="5002212" cy="2582863"/>
          </a:xfrm>
          <a:prstGeom prst="rect">
            <a:avLst/>
          </a:prstGeom>
          <a:solidFill>
            <a:schemeClr val="accent6">
              <a:lumMod val="75000"/>
            </a:schemeClr>
          </a:solidFill>
        </p:spPr>
        <p:txBody>
          <a:bodyPr vert="horz" wrap="square" lIns="182880" tIns="137160" rIns="91440" bIns="4572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3200" b="1">
                <a:solidFill>
                  <a:srgbClr val="FFFFFF"/>
                </a:solidFill>
                <a:cs typeface="Segoe UI Light" panose="020B0502040204020203" pitchFamily="34" charset="0"/>
              </a:rPr>
              <a:t>Dialogue</a:t>
            </a:r>
          </a:p>
          <a:p>
            <a:r>
              <a:rPr sz="3200" b="1">
                <a:solidFill>
                  <a:srgbClr val="FFFFFF"/>
                </a:solidFill>
                <a:cs typeface="Segoe UI Light" panose="020B0502040204020203" pitchFamily="34" charset="0"/>
              </a:rPr>
              <a:t>Personalized</a:t>
            </a:r>
          </a:p>
          <a:p>
            <a:r>
              <a:rPr sz="3200" b="1">
                <a:solidFill>
                  <a:srgbClr val="FFFFFF"/>
                </a:solidFill>
                <a:cs typeface="Segoe UI Light" panose="020B0502040204020203" pitchFamily="34" charset="0"/>
              </a:rPr>
              <a:t>Contextual</a:t>
            </a:r>
          </a:p>
        </p:txBody>
      </p:sp>
      <p:sp>
        <p:nvSpPr>
          <p:cNvPr id="3" name="Oval 2"/>
          <p:cNvSpPr/>
          <p:nvPr/>
        </p:nvSpPr>
        <p:spPr bwMode="auto">
          <a:xfrm>
            <a:off x="6087447" y="3715331"/>
            <a:ext cx="697719" cy="697719"/>
          </a:xfrm>
          <a:prstGeom prst="ellipse">
            <a:avLst/>
          </a:prstGeom>
          <a:noFill/>
          <a:ln w="5715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800" b="1" dirty="0">
                <a:solidFill>
                  <a:srgbClr val="505050"/>
                </a:solidFill>
                <a:ea typeface="Segoe UI" pitchFamily="34" charset="0"/>
                <a:cs typeface="Segoe UI" pitchFamily="34" charset="0"/>
              </a:rPr>
              <a:t>v</a:t>
            </a:r>
            <a:r>
              <a:rPr lang="en-US" sz="2800" b="1" dirty="0" smtClean="0">
                <a:solidFill>
                  <a:srgbClr val="505050"/>
                </a:solidFill>
                <a:ea typeface="Segoe UI" pitchFamily="34" charset="0"/>
                <a:cs typeface="Segoe UI" pitchFamily="34" charset="0"/>
              </a:rPr>
              <a:t>s</a:t>
            </a:r>
            <a:r>
              <a:rPr lang="en-US" sz="2800" b="1" dirty="0" smtClean="0">
                <a:solidFill>
                  <a:srgbClr val="505050">
                    <a:lumMod val="50000"/>
                  </a:srgbClr>
                </a:solidFill>
                <a:ea typeface="Segoe UI" pitchFamily="34" charset="0"/>
                <a:cs typeface="Segoe UI" pitchFamily="34" charset="0"/>
              </a:rPr>
              <a:t>.</a:t>
            </a:r>
          </a:p>
        </p:txBody>
      </p:sp>
      <p:pic>
        <p:nvPicPr>
          <p:cNvPr id="17" name="Picture 1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873586" y="2012905"/>
            <a:ext cx="671224" cy="828073"/>
          </a:xfrm>
          <a:prstGeom prst="rect">
            <a:avLst/>
          </a:prstGeom>
        </p:spPr>
      </p:pic>
      <p:pic>
        <p:nvPicPr>
          <p:cNvPr id="18" name="Picture 1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952039" y="2684245"/>
            <a:ext cx="1295399" cy="1016432"/>
          </a:xfrm>
          <a:prstGeom prst="rect">
            <a:avLst/>
          </a:prstGeom>
        </p:spPr>
      </p:pic>
      <p:pic>
        <p:nvPicPr>
          <p:cNvPr id="19" name="Picture 18"/>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873586" y="4690670"/>
            <a:ext cx="515598" cy="1077329"/>
          </a:xfrm>
          <a:prstGeom prst="rect">
            <a:avLst/>
          </a:prstGeom>
        </p:spPr>
      </p:pic>
      <p:pic>
        <p:nvPicPr>
          <p:cNvPr id="20" name="Picture 19"/>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817121" y="5283028"/>
            <a:ext cx="1303640" cy="1000469"/>
          </a:xfrm>
          <a:prstGeom prst="rect">
            <a:avLst/>
          </a:prstGeom>
        </p:spPr>
      </p:pic>
    </p:spTree>
    <p:extLst>
      <p:ext uri="{BB962C8B-B14F-4D97-AF65-F5344CB8AC3E}">
        <p14:creationId xmlns:p14="http://schemas.microsoft.com/office/powerpoint/2010/main" val="162218496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250"/>
                                        <p:tgtEl>
                                          <p:spTgt spid="9"/>
                                        </p:tgtEl>
                                      </p:cBhvr>
                                    </p:animEffect>
                                  </p:childTnLst>
                                </p:cTn>
                              </p:par>
                            </p:childTnLst>
                          </p:cTn>
                        </p:par>
                        <p:par>
                          <p:cTn id="12" fill="hold">
                            <p:stCondLst>
                              <p:cond delay="750"/>
                            </p:stCondLst>
                            <p:childTnLst>
                              <p:par>
                                <p:cTn id="13" presetID="22" presetClass="entr" presetSubtype="8"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par>
                          <p:cTn id="16" fill="hold">
                            <p:stCondLst>
                              <p:cond delay="1250"/>
                            </p:stCondLst>
                            <p:childTnLst>
                              <p:par>
                                <p:cTn id="17" presetID="10" presetClass="entr" presetSubtype="0"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par>
                          <p:cTn id="20" fill="hold">
                            <p:stCondLst>
                              <p:cond delay="1750"/>
                            </p:stCondLst>
                            <p:childTnLst>
                              <p:par>
                                <p:cTn id="21" presetID="22" presetClass="entr" presetSubtype="8"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left)">
                                      <p:cBhvr>
                                        <p:cTn id="23" dur="500"/>
                                        <p:tgtEl>
                                          <p:spTgt spid="10"/>
                                        </p:tgtEl>
                                      </p:cBhvr>
                                    </p:animEffect>
                                  </p:childTnLst>
                                </p:cTn>
                              </p:par>
                            </p:childTnLst>
                          </p:cTn>
                        </p:par>
                        <p:par>
                          <p:cTn id="24" fill="hold">
                            <p:stCondLst>
                              <p:cond delay="2250"/>
                            </p:stCondLst>
                            <p:childTnLst>
                              <p:par>
                                <p:cTn id="25" presetID="10" presetClass="entr" presetSubtype="0"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250"/>
                                        <p:tgtEl>
                                          <p:spTgt spid="12"/>
                                        </p:tgtEl>
                                      </p:cBhvr>
                                    </p:animEffect>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left)">
                                      <p:cBhvr>
                                        <p:cTn id="31" dur="500"/>
                                        <p:tgtEl>
                                          <p:spTgt spid="11"/>
                                        </p:tgtEl>
                                      </p:cBhvr>
                                    </p:animEffect>
                                  </p:childTnLst>
                                </p:cTn>
                              </p:par>
                            </p:childTnLst>
                          </p:cTn>
                        </p:par>
                        <p:par>
                          <p:cTn id="32" fill="hold">
                            <p:stCondLst>
                              <p:cond delay="3000"/>
                            </p:stCondLst>
                            <p:childTnLst>
                              <p:par>
                                <p:cTn id="33" presetID="10" presetClass="entr" presetSubtype="0"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500"/>
                                        <p:tgtEl>
                                          <p:spTgt spid="19"/>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fade">
                                      <p:cBhvr>
                                        <p:cTn id="40" dur="250"/>
                                        <p:tgtEl>
                                          <p:spTgt spid="3"/>
                                        </p:tgtEl>
                                      </p:cBhvr>
                                    </p:animEffect>
                                  </p:childTnLst>
                                </p:cTn>
                              </p:par>
                            </p:childTnLst>
                          </p:cTn>
                        </p:par>
                        <p:par>
                          <p:cTn id="41" fill="hold">
                            <p:stCondLst>
                              <p:cond delay="250"/>
                            </p:stCondLst>
                            <p:childTnLst>
                              <p:par>
                                <p:cTn id="42" presetID="9" presetClass="emph" presetSubtype="0" grpId="1" nodeType="afterEffect">
                                  <p:stCondLst>
                                    <p:cond delay="0"/>
                                  </p:stCondLst>
                                  <p:childTnLst>
                                    <p:set>
                                      <p:cBhvr rctx="PPT">
                                        <p:cTn id="43" dur="indefinite"/>
                                        <p:tgtEl>
                                          <p:spTgt spid="3"/>
                                        </p:tgtEl>
                                        <p:attrNameLst>
                                          <p:attrName>style.opacity</p:attrName>
                                        </p:attrNameLst>
                                      </p:cBhvr>
                                      <p:to>
                                        <p:strVal val="0.5"/>
                                      </p:to>
                                    </p:set>
                                    <p:animEffect filter="image" prLst="opacity: 0.5">
                                      <p:cBhvr rctx="IE">
                                        <p:cTn id="44" dur="indefinite"/>
                                        <p:tgtEl>
                                          <p:spTgt spid="3"/>
                                        </p:tgtEl>
                                      </p:cBhvr>
                                    </p:animEffect>
                                  </p:childTnLst>
                                </p:cTn>
                              </p:par>
                            </p:childTnLst>
                          </p:cTn>
                        </p:par>
                        <p:par>
                          <p:cTn id="45" fill="hold">
                            <p:stCondLst>
                              <p:cond delay="250"/>
                            </p:stCondLst>
                            <p:childTnLst>
                              <p:par>
                                <p:cTn id="46" presetID="22" presetClass="entr" presetSubtype="1" fill="hold" grpId="0" nodeType="after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wipe(up)">
                                      <p:cBhvr>
                                        <p:cTn id="48" dur="500"/>
                                        <p:tgtEl>
                                          <p:spTgt spid="13"/>
                                        </p:tgtEl>
                                      </p:cBhvr>
                                    </p:animEffect>
                                  </p:childTnLst>
                                </p:cTn>
                              </p:par>
                            </p:childTnLst>
                          </p:cTn>
                        </p:par>
                        <p:par>
                          <p:cTn id="49" fill="hold">
                            <p:stCondLst>
                              <p:cond delay="750"/>
                            </p:stCondLst>
                            <p:childTnLst>
                              <p:par>
                                <p:cTn id="50" presetID="10" presetClass="entr" presetSubtype="0" fill="hold" nodeType="after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fade">
                                      <p:cBhvr>
                                        <p:cTn id="52" dur="500"/>
                                        <p:tgtEl>
                                          <p:spTgt spid="18"/>
                                        </p:tgtEl>
                                      </p:cBhvr>
                                    </p:animEffect>
                                  </p:childTnLst>
                                </p:cTn>
                              </p:par>
                            </p:childTnLst>
                          </p:cTn>
                        </p:par>
                        <p:par>
                          <p:cTn id="53" fill="hold">
                            <p:stCondLst>
                              <p:cond delay="1250"/>
                            </p:stCondLst>
                            <p:childTnLst>
                              <p:par>
                                <p:cTn id="54" presetID="10" presetClass="entr" presetSubtype="0" fill="hold" grpId="0" nodeType="after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fade">
                                      <p:cBhvr>
                                        <p:cTn id="56" dur="250"/>
                                        <p:tgtEl>
                                          <p:spTgt spid="14"/>
                                        </p:tgtEl>
                                      </p:cBhvr>
                                    </p:animEffect>
                                  </p:childTnLst>
                                </p:cTn>
                              </p:par>
                            </p:childTnLst>
                          </p:cTn>
                        </p:par>
                        <p:par>
                          <p:cTn id="57" fill="hold">
                            <p:stCondLst>
                              <p:cond delay="1500"/>
                            </p:stCondLst>
                            <p:childTnLst>
                              <p:par>
                                <p:cTn id="58" presetID="22" presetClass="entr" presetSubtype="1" fill="hold" grpId="0" nodeType="afterEffect">
                                  <p:stCondLst>
                                    <p:cond delay="0"/>
                                  </p:stCondLst>
                                  <p:iterate type="wd">
                                    <p:tmPct val="30000"/>
                                  </p:iterate>
                                  <p:childTnLst>
                                    <p:set>
                                      <p:cBhvr>
                                        <p:cTn id="59" dur="1" fill="hold">
                                          <p:stCondLst>
                                            <p:cond delay="0"/>
                                          </p:stCondLst>
                                        </p:cTn>
                                        <p:tgtEl>
                                          <p:spTgt spid="15"/>
                                        </p:tgtEl>
                                        <p:attrNameLst>
                                          <p:attrName>style.visibility</p:attrName>
                                        </p:attrNameLst>
                                      </p:cBhvr>
                                      <p:to>
                                        <p:strVal val="visible"/>
                                      </p:to>
                                    </p:set>
                                    <p:animEffect transition="in" filter="wipe(up)">
                                      <p:cBhvr>
                                        <p:cTn id="60" dur="500"/>
                                        <p:tgtEl>
                                          <p:spTgt spid="15"/>
                                        </p:tgtEl>
                                      </p:cBhvr>
                                    </p:animEffect>
                                  </p:childTnLst>
                                </p:cTn>
                              </p:par>
                            </p:childTnLst>
                          </p:cTn>
                        </p:par>
                        <p:par>
                          <p:cTn id="61" fill="hold">
                            <p:stCondLst>
                              <p:cond delay="2300"/>
                            </p:stCondLst>
                            <p:childTnLst>
                              <p:par>
                                <p:cTn id="62" presetID="10" presetClass="entr" presetSubtype="0" fill="hold"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fade">
                                      <p:cBhvr>
                                        <p:cTn id="6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0" grpId="0" animBg="1"/>
      <p:bldP spid="11" grpId="0" animBg="1"/>
      <p:bldP spid="12" grpId="0" animBg="1"/>
      <p:bldP spid="13" grpId="0" animBg="1"/>
      <p:bldP spid="14" grpId="0" animBg="1"/>
      <p:bldP spid="15" grpId="0" animBg="1"/>
      <p:bldP spid="3" grpId="0" animBg="1"/>
      <p:bldP spid="3"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Trends &amp; changes in how </a:t>
            </a:r>
            <a:r>
              <a:rPr lang="en-US" dirty="0"/>
              <a:t>we work</a:t>
            </a:r>
            <a:br>
              <a:rPr lang="en-US" dirty="0"/>
            </a:br>
            <a:endParaRPr lang="en-US" dirty="0"/>
          </a:p>
        </p:txBody>
      </p:sp>
      <p:cxnSp>
        <p:nvCxnSpPr>
          <p:cNvPr id="41" name="Straight Connector 40"/>
          <p:cNvCxnSpPr/>
          <p:nvPr/>
        </p:nvCxnSpPr>
        <p:spPr>
          <a:xfrm rot="5400000">
            <a:off x="423114" y="3998912"/>
            <a:ext cx="4889500" cy="0"/>
          </a:xfrm>
          <a:prstGeom prst="line">
            <a:avLst/>
          </a:prstGeom>
          <a:noFill/>
          <a:ln w="19050" cap="flat" cmpd="sng" algn="ctr">
            <a:solidFill>
              <a:srgbClr val="FFFFFF">
                <a:lumMod val="65000"/>
              </a:srgbClr>
            </a:solidFill>
            <a:prstDash val="dash"/>
          </a:ln>
          <a:effectLst/>
        </p:spPr>
      </p:cxnSp>
      <p:grpSp>
        <p:nvGrpSpPr>
          <p:cNvPr id="42" name="Group 41"/>
          <p:cNvGrpSpPr/>
          <p:nvPr/>
        </p:nvGrpSpPr>
        <p:grpSpPr>
          <a:xfrm>
            <a:off x="7819575" y="1580434"/>
            <a:ext cx="3819975" cy="4863228"/>
            <a:chOff x="7629075" y="1436578"/>
            <a:chExt cx="3819975" cy="4863228"/>
          </a:xfrm>
        </p:grpSpPr>
        <p:cxnSp>
          <p:nvCxnSpPr>
            <p:cNvPr id="43" name="Straight Connector 42"/>
            <p:cNvCxnSpPr/>
            <p:nvPr/>
          </p:nvCxnSpPr>
          <p:spPr>
            <a:xfrm>
              <a:off x="7629075" y="1436578"/>
              <a:ext cx="0" cy="4863228"/>
            </a:xfrm>
            <a:prstGeom prst="line">
              <a:avLst/>
            </a:prstGeom>
            <a:noFill/>
            <a:ln w="19050" cap="flat" cmpd="sng" algn="ctr">
              <a:solidFill>
                <a:srgbClr val="FFFFFF">
                  <a:lumMod val="65000"/>
                </a:srgbClr>
              </a:solidFill>
              <a:prstDash val="dash"/>
            </a:ln>
            <a:effectLst/>
          </p:spPr>
        </p:cxnSp>
        <p:cxnSp>
          <p:nvCxnSpPr>
            <p:cNvPr id="44" name="Straight Connector 43"/>
            <p:cNvCxnSpPr/>
            <p:nvPr/>
          </p:nvCxnSpPr>
          <p:spPr>
            <a:xfrm flipH="1">
              <a:off x="7818438" y="3759806"/>
              <a:ext cx="3630612" cy="0"/>
            </a:xfrm>
            <a:prstGeom prst="line">
              <a:avLst/>
            </a:prstGeom>
            <a:noFill/>
            <a:ln w="19050" cap="flat" cmpd="sng" algn="ctr">
              <a:solidFill>
                <a:srgbClr val="FFFFFF">
                  <a:lumMod val="65000"/>
                </a:srgbClr>
              </a:solidFill>
              <a:prstDash val="dash"/>
            </a:ln>
            <a:effectLst/>
          </p:spPr>
        </p:cxnSp>
      </p:grpSp>
      <p:pic>
        <p:nvPicPr>
          <p:cNvPr id="45" name="Picture 2" descr="\\MAGNUM\Projects\Microsoft\Productivity Campaign\Customer pain crutch slides\Design\Consumerization of IT_1.png"/>
          <p:cNvPicPr>
            <a:picLocks noChangeAspect="1" noChangeArrowheads="1"/>
          </p:cNvPicPr>
          <p:nvPr/>
        </p:nvPicPr>
        <p:blipFill>
          <a:blip r:embed="rId2" cstate="screen">
            <a:duotone>
              <a:srgbClr val="012654">
                <a:shade val="45000"/>
                <a:satMod val="135000"/>
              </a:srgbClr>
              <a:prstClr val="white"/>
            </a:duotone>
            <a:extLst>
              <a:ext uri="{28A0092B-C50C-407E-A947-70E740481C1C}">
                <a14:useLocalDpi xmlns:a14="http://schemas.microsoft.com/office/drawing/2010/main"/>
              </a:ext>
            </a:extLst>
          </a:blip>
          <a:srcRect/>
          <a:stretch>
            <a:fillRect/>
          </a:stretch>
        </p:blipFill>
        <p:spPr bwMode="auto">
          <a:xfrm>
            <a:off x="455496" y="2062169"/>
            <a:ext cx="2188858" cy="4114271"/>
          </a:xfrm>
          <a:prstGeom prst="rect">
            <a:avLst/>
          </a:prstGeom>
          <a:noFill/>
        </p:spPr>
      </p:pic>
      <p:pic>
        <p:nvPicPr>
          <p:cNvPr id="46" name="Picture 3" descr="\\MAGNUM\Projects\Microsoft\Productivity Campaign\Customer pain crutch slides\Design\Consumerization of IT_2.png"/>
          <p:cNvPicPr>
            <a:picLocks noChangeAspect="1" noChangeArrowheads="1"/>
          </p:cNvPicPr>
          <p:nvPr/>
        </p:nvPicPr>
        <p:blipFill>
          <a:blip r:embed="rId3" cstate="screen">
            <a:duotone>
              <a:srgbClr val="012654">
                <a:shade val="45000"/>
                <a:satMod val="135000"/>
              </a:srgbClr>
              <a:prstClr val="white"/>
            </a:duotone>
            <a:extLst>
              <a:ext uri="{28A0092B-C50C-407E-A947-70E740481C1C}">
                <a14:useLocalDpi xmlns:a14="http://schemas.microsoft.com/office/drawing/2010/main"/>
              </a:ext>
            </a:extLst>
          </a:blip>
          <a:srcRect/>
          <a:stretch>
            <a:fillRect/>
          </a:stretch>
        </p:blipFill>
        <p:spPr bwMode="auto">
          <a:xfrm>
            <a:off x="3010706" y="1785152"/>
            <a:ext cx="2229856" cy="4393406"/>
          </a:xfrm>
          <a:prstGeom prst="rect">
            <a:avLst/>
          </a:prstGeom>
          <a:noFill/>
        </p:spPr>
      </p:pic>
      <p:cxnSp>
        <p:nvCxnSpPr>
          <p:cNvPr id="47" name="Straight Connector 46"/>
          <p:cNvCxnSpPr/>
          <p:nvPr/>
        </p:nvCxnSpPr>
        <p:spPr>
          <a:xfrm>
            <a:off x="5343720" y="1554162"/>
            <a:ext cx="0" cy="4953000"/>
          </a:xfrm>
          <a:prstGeom prst="line">
            <a:avLst/>
          </a:prstGeom>
          <a:noFill/>
          <a:ln w="19050" cap="flat" cmpd="sng" algn="ctr">
            <a:solidFill>
              <a:srgbClr val="FFFFFF">
                <a:lumMod val="65000"/>
              </a:srgbClr>
            </a:solidFill>
            <a:prstDash val="dash"/>
          </a:ln>
          <a:effectLst/>
        </p:spPr>
      </p:cxnSp>
      <p:sp>
        <p:nvSpPr>
          <p:cNvPr id="48" name="TextBox 47"/>
          <p:cNvSpPr txBox="1"/>
          <p:nvPr/>
        </p:nvSpPr>
        <p:spPr>
          <a:xfrm>
            <a:off x="5684837" y="5173662"/>
            <a:ext cx="2185356" cy="957527"/>
          </a:xfrm>
          <a:prstGeom prst="rect">
            <a:avLst/>
          </a:prstGeom>
          <a:noFill/>
        </p:spPr>
        <p:txBody>
          <a:bodyPr wrap="square" lIns="0" tIns="0" rIns="0" bIns="0" rtlCol="0">
            <a:spAutoFit/>
          </a:bodyPr>
          <a:lstStyle/>
          <a:p>
            <a:pPr defTabSz="911892">
              <a:lnSpc>
                <a:spcPts val="1800"/>
              </a:lnSpc>
            </a:pPr>
            <a:r>
              <a:rPr lang="en-US" sz="3600" b="1" kern="0" dirty="0">
                <a:solidFill>
                  <a:srgbClr val="FFFFFF">
                    <a:lumMod val="50000"/>
                  </a:srgbClr>
                </a:solidFill>
                <a:ea typeface="Segoe UI" pitchFamily="34" charset="0"/>
                <a:cs typeface="Segoe UI" pitchFamily="34" charset="0"/>
              </a:rPr>
              <a:t>82</a:t>
            </a:r>
            <a:r>
              <a:rPr lang="en-US" b="1" kern="0" dirty="0">
                <a:solidFill>
                  <a:srgbClr val="FFFFFF">
                    <a:lumMod val="50000"/>
                  </a:srgbClr>
                </a:solidFill>
                <a:ea typeface="Segoe UI" pitchFamily="34" charset="0"/>
                <a:cs typeface="Segoe UI" pitchFamily="34" charset="0"/>
              </a:rPr>
              <a:t>%</a:t>
            </a:r>
            <a:r>
              <a:rPr lang="en-US" sz="1900" b="1" kern="0" dirty="0">
                <a:solidFill>
                  <a:srgbClr val="FFFFFF">
                    <a:lumMod val="50000"/>
                  </a:srgbClr>
                </a:solidFill>
                <a:ea typeface="Segoe UI" pitchFamily="34" charset="0"/>
                <a:cs typeface="Segoe UI" pitchFamily="34" charset="0"/>
              </a:rPr>
              <a:t> </a:t>
            </a:r>
            <a:r>
              <a:rPr lang="en-US" sz="1500" kern="0" dirty="0">
                <a:solidFill>
                  <a:srgbClr val="FFFFFF">
                    <a:lumMod val="50000"/>
                  </a:srgbClr>
                </a:solidFill>
                <a:ea typeface="Segoe UI" pitchFamily="34" charset="0"/>
                <a:cs typeface="Segoe UI" pitchFamily="34" charset="0"/>
              </a:rPr>
              <a:t>of world’s online population engaged in </a:t>
            </a:r>
            <a:r>
              <a:rPr lang="en-US" sz="1500" b="1" kern="0" dirty="0">
                <a:solidFill>
                  <a:srgbClr val="FFFFFF">
                    <a:lumMod val="50000"/>
                  </a:srgbClr>
                </a:solidFill>
                <a:ea typeface="Segoe UI" pitchFamily="34" charset="0"/>
                <a:cs typeface="Segoe UI" pitchFamily="34" charset="0"/>
              </a:rPr>
              <a:t>social networking </a:t>
            </a:r>
            <a:endParaRPr lang="en-US" sz="1500" b="1" kern="0" dirty="0">
              <a:solidFill>
                <a:srgbClr val="FFFFFF">
                  <a:lumMod val="50000"/>
                </a:srgbClr>
              </a:solidFill>
              <a:cs typeface="Segoe UI" pitchFamily="34" charset="0"/>
            </a:endParaRPr>
          </a:p>
        </p:txBody>
      </p:sp>
      <p:grpSp>
        <p:nvGrpSpPr>
          <p:cNvPr id="49" name="Group 48"/>
          <p:cNvGrpSpPr/>
          <p:nvPr/>
        </p:nvGrpSpPr>
        <p:grpSpPr>
          <a:xfrm>
            <a:off x="8770937" y="4106862"/>
            <a:ext cx="2803454" cy="2667001"/>
            <a:chOff x="8351837" y="4144962"/>
            <a:chExt cx="2803454" cy="2667001"/>
          </a:xfrm>
        </p:grpSpPr>
        <p:sp>
          <p:nvSpPr>
            <p:cNvPr id="50" name="TextBox 49"/>
            <p:cNvSpPr txBox="1"/>
            <p:nvPr/>
          </p:nvSpPr>
          <p:spPr>
            <a:xfrm>
              <a:off x="8351837" y="5304499"/>
              <a:ext cx="1275572" cy="957527"/>
            </a:xfrm>
            <a:prstGeom prst="rect">
              <a:avLst/>
            </a:prstGeom>
            <a:noFill/>
          </p:spPr>
          <p:txBody>
            <a:bodyPr wrap="square" lIns="0" tIns="0" rIns="0" bIns="0" rtlCol="0">
              <a:spAutoFit/>
            </a:bodyPr>
            <a:lstStyle/>
            <a:p>
              <a:pPr defTabSz="911892">
                <a:lnSpc>
                  <a:spcPts val="1800"/>
                </a:lnSpc>
              </a:pPr>
              <a:r>
                <a:rPr lang="en-US" sz="3600" b="1" kern="0" dirty="0">
                  <a:solidFill>
                    <a:srgbClr val="FFFFFF">
                      <a:lumMod val="50000"/>
                    </a:srgbClr>
                  </a:solidFill>
                  <a:ea typeface="Segoe UI" pitchFamily="34" charset="0"/>
                  <a:cs typeface="Segoe UI" pitchFamily="34" charset="0"/>
                </a:rPr>
                <a:t>44</a:t>
              </a:r>
              <a:r>
                <a:rPr lang="en-US" b="1" kern="0" dirty="0">
                  <a:solidFill>
                    <a:srgbClr val="FFFFFF">
                      <a:lumMod val="50000"/>
                    </a:srgbClr>
                  </a:solidFill>
                  <a:ea typeface="Segoe UI" pitchFamily="34" charset="0"/>
                  <a:cs typeface="Segoe UI" pitchFamily="34" charset="0"/>
                </a:rPr>
                <a:t>%</a:t>
              </a:r>
              <a:r>
                <a:rPr lang="en-US" sz="1600" kern="0" dirty="0">
                  <a:solidFill>
                    <a:srgbClr val="FFFFFF">
                      <a:lumMod val="50000"/>
                    </a:srgbClr>
                  </a:solidFill>
                  <a:ea typeface="Segoe UI" pitchFamily="34" charset="0"/>
                  <a:cs typeface="Segoe UI" pitchFamily="34" charset="0"/>
                </a:rPr>
                <a:t> </a:t>
              </a:r>
              <a:r>
                <a:rPr lang="en-US" sz="1500" kern="0" dirty="0">
                  <a:solidFill>
                    <a:srgbClr val="FFFFFF">
                      <a:lumMod val="50000"/>
                    </a:srgbClr>
                  </a:solidFill>
                  <a:ea typeface="Segoe UI" pitchFamily="34" charset="0"/>
                  <a:cs typeface="Segoe UI" pitchFamily="34" charset="0"/>
                </a:rPr>
                <a:t>of consumers </a:t>
              </a:r>
              <a:r>
                <a:rPr lang="en-US" sz="1500" b="1" kern="0" dirty="0">
                  <a:solidFill>
                    <a:srgbClr val="FFFFFF">
                      <a:lumMod val="50000"/>
                    </a:srgbClr>
                  </a:solidFill>
                  <a:ea typeface="Segoe UI" pitchFamily="34" charset="0"/>
                  <a:cs typeface="Segoe UI" pitchFamily="34" charset="0"/>
                </a:rPr>
                <a:t>complain</a:t>
              </a:r>
              <a:r>
                <a:rPr lang="en-US" sz="1500" kern="0" dirty="0">
                  <a:solidFill>
                    <a:srgbClr val="FFFFFF">
                      <a:lumMod val="50000"/>
                    </a:srgbClr>
                  </a:solidFill>
                  <a:ea typeface="Segoe UI" pitchFamily="34" charset="0"/>
                  <a:cs typeface="Segoe UI" pitchFamily="34" charset="0"/>
                </a:rPr>
                <a:t> via social media</a:t>
              </a:r>
              <a:endParaRPr lang="en-US" sz="1500" kern="0" dirty="0">
                <a:solidFill>
                  <a:srgbClr val="FFFFFF">
                    <a:lumMod val="50000"/>
                  </a:srgbClr>
                </a:solidFill>
                <a:cs typeface="Segoe UI" pitchFamily="34" charset="0"/>
              </a:endParaRPr>
            </a:p>
          </p:txBody>
        </p:sp>
        <p:pic>
          <p:nvPicPr>
            <p:cNvPr id="51" name="Picture 50"/>
            <p:cNvPicPr>
              <a:picLocks noChangeAspect="1"/>
            </p:cNvPicPr>
            <p:nvPr/>
          </p:nvPicPr>
          <p:blipFill>
            <a:blip r:embed="rId4">
              <a:duotone>
                <a:prstClr val="black"/>
                <a:srgbClr val="8A94A8">
                  <a:tint val="45000"/>
                  <a:satMod val="400000"/>
                </a:srgbClr>
              </a:duotone>
              <a:extLst>
                <a:ext uri="{28A0092B-C50C-407E-A947-70E740481C1C}">
                  <a14:useLocalDpi xmlns:a14="http://schemas.microsoft.com/office/drawing/2010/main"/>
                </a:ext>
              </a:extLst>
            </a:blip>
            <a:stretch>
              <a:fillRect/>
            </a:stretch>
          </p:blipFill>
          <p:spPr>
            <a:xfrm>
              <a:off x="8488291" y="4144962"/>
              <a:ext cx="2667000" cy="2667001"/>
            </a:xfrm>
            <a:prstGeom prst="rect">
              <a:avLst/>
            </a:prstGeom>
          </p:spPr>
        </p:pic>
      </p:grpSp>
      <p:grpSp>
        <p:nvGrpSpPr>
          <p:cNvPr id="52" name="Group 51"/>
          <p:cNvGrpSpPr/>
          <p:nvPr/>
        </p:nvGrpSpPr>
        <p:grpSpPr>
          <a:xfrm>
            <a:off x="8466137" y="2113834"/>
            <a:ext cx="2877592" cy="1745706"/>
            <a:chOff x="8096246" y="2430462"/>
            <a:chExt cx="2877592" cy="1745706"/>
          </a:xfrm>
        </p:grpSpPr>
        <p:pic>
          <p:nvPicPr>
            <p:cNvPr id="53" name="Picture 5" descr="\\MAGNUM\Projects\Microsoft\Cloud Power FY12\Design\Icons\PNGs\Stop_watch.png"/>
            <p:cNvPicPr>
              <a:picLocks noChangeAspect="1" noChangeArrowheads="1"/>
            </p:cNvPicPr>
            <p:nvPr/>
          </p:nvPicPr>
          <p:blipFill>
            <a:blip r:embed="rId5" cstate="screen">
              <a:duotone>
                <a:srgbClr val="012654">
                  <a:shade val="45000"/>
                  <a:satMod val="135000"/>
                </a:srgbClr>
                <a:prstClr val="white"/>
              </a:duotone>
              <a:extLst>
                <a:ext uri="{28A0092B-C50C-407E-A947-70E740481C1C}">
                  <a14:useLocalDpi xmlns:a14="http://schemas.microsoft.com/office/drawing/2010/main"/>
                </a:ext>
              </a:extLst>
            </a:blip>
            <a:srcRect/>
            <a:stretch>
              <a:fillRect/>
            </a:stretch>
          </p:blipFill>
          <p:spPr bwMode="auto">
            <a:xfrm>
              <a:off x="9228137" y="2430462"/>
              <a:ext cx="1745701" cy="1745706"/>
            </a:xfrm>
            <a:prstGeom prst="rect">
              <a:avLst/>
            </a:prstGeom>
            <a:noFill/>
          </p:spPr>
        </p:pic>
        <p:sp>
          <p:nvSpPr>
            <p:cNvPr id="54" name="TextBox 53"/>
            <p:cNvSpPr txBox="1"/>
            <p:nvPr/>
          </p:nvSpPr>
          <p:spPr>
            <a:xfrm>
              <a:off x="8096246" y="3052216"/>
              <a:ext cx="1417108" cy="957527"/>
            </a:xfrm>
            <a:prstGeom prst="rect">
              <a:avLst/>
            </a:prstGeom>
            <a:noFill/>
          </p:spPr>
          <p:txBody>
            <a:bodyPr wrap="square" lIns="0" tIns="0" rIns="0" bIns="0" rtlCol="0">
              <a:spAutoFit/>
            </a:bodyPr>
            <a:lstStyle/>
            <a:p>
              <a:pPr defTabSz="911892">
                <a:lnSpc>
                  <a:spcPts val="1800"/>
                </a:lnSpc>
                <a:defRPr/>
              </a:pPr>
              <a:r>
                <a:rPr lang="en-US" sz="3600" b="1" kern="0" dirty="0">
                  <a:solidFill>
                    <a:srgbClr val="FFFFFF">
                      <a:lumMod val="50000"/>
                    </a:srgbClr>
                  </a:solidFill>
                  <a:ea typeface="Segoe UI" pitchFamily="34" charset="0"/>
                  <a:cs typeface="Segoe UI" pitchFamily="34" charset="0"/>
                </a:rPr>
                <a:t>20</a:t>
              </a:r>
              <a:r>
                <a:rPr lang="en-US" b="1" kern="0" dirty="0">
                  <a:solidFill>
                    <a:srgbClr val="FFFFFF">
                      <a:lumMod val="50000"/>
                    </a:srgbClr>
                  </a:solidFill>
                  <a:ea typeface="Segoe UI" pitchFamily="34" charset="0"/>
                  <a:cs typeface="Segoe UI" pitchFamily="34" charset="0"/>
                </a:rPr>
                <a:t>%</a:t>
              </a:r>
              <a:r>
                <a:rPr lang="en-US" sz="1600" kern="0" dirty="0">
                  <a:solidFill>
                    <a:srgbClr val="FFFFFF">
                      <a:lumMod val="50000"/>
                    </a:srgbClr>
                  </a:solidFill>
                  <a:ea typeface="Segoe UI" pitchFamily="34" charset="0"/>
                  <a:cs typeface="Segoe UI" pitchFamily="34" charset="0"/>
                </a:rPr>
                <a:t> </a:t>
              </a:r>
              <a:r>
                <a:rPr lang="en-US" sz="1500" kern="0" dirty="0">
                  <a:solidFill>
                    <a:srgbClr val="FFFFFF">
                      <a:lumMod val="50000"/>
                    </a:srgbClr>
                  </a:solidFill>
                  <a:ea typeface="Segoe UI" pitchFamily="34" charset="0"/>
                  <a:cs typeface="Segoe UI" pitchFamily="34" charset="0"/>
                </a:rPr>
                <a:t>expect a </a:t>
              </a:r>
              <a:r>
                <a:rPr lang="en-US" sz="1500" b="1" kern="0" dirty="0">
                  <a:solidFill>
                    <a:srgbClr val="FFFFFF">
                      <a:lumMod val="50000"/>
                    </a:srgbClr>
                  </a:solidFill>
                  <a:ea typeface="Segoe UI" pitchFamily="34" charset="0"/>
                  <a:cs typeface="Segoe UI" pitchFamily="34" charset="0"/>
                </a:rPr>
                <a:t>response</a:t>
              </a:r>
              <a:r>
                <a:rPr lang="en-US" sz="1500" kern="0" dirty="0">
                  <a:solidFill>
                    <a:srgbClr val="FFFFFF">
                      <a:lumMod val="50000"/>
                    </a:srgbClr>
                  </a:solidFill>
                  <a:ea typeface="Segoe UI" pitchFamily="34" charset="0"/>
                  <a:cs typeface="Segoe UI" pitchFamily="34" charset="0"/>
                </a:rPr>
                <a:t/>
              </a:r>
              <a:br>
                <a:rPr lang="en-US" sz="1500" kern="0" dirty="0">
                  <a:solidFill>
                    <a:srgbClr val="FFFFFF">
                      <a:lumMod val="50000"/>
                    </a:srgbClr>
                  </a:solidFill>
                  <a:ea typeface="Segoe UI" pitchFamily="34" charset="0"/>
                  <a:cs typeface="Segoe UI" pitchFamily="34" charset="0"/>
                </a:rPr>
              </a:br>
              <a:r>
                <a:rPr lang="en-US" sz="1500" kern="0" dirty="0">
                  <a:solidFill>
                    <a:srgbClr val="FFFFFF">
                      <a:lumMod val="50000"/>
                    </a:srgbClr>
                  </a:solidFill>
                  <a:ea typeface="Segoe UI" pitchFamily="34" charset="0"/>
                  <a:cs typeface="Segoe UI" pitchFamily="34" charset="0"/>
                </a:rPr>
                <a:t>within 1 hour via social media</a:t>
              </a:r>
              <a:endParaRPr lang="en-US" sz="1500" kern="0" dirty="0">
                <a:solidFill>
                  <a:srgbClr val="FFFFFF">
                    <a:lumMod val="50000"/>
                  </a:srgbClr>
                </a:solidFill>
                <a:cs typeface="Segoe UI" pitchFamily="34" charset="0"/>
              </a:endParaRPr>
            </a:p>
          </p:txBody>
        </p:sp>
      </p:grpSp>
      <p:sp>
        <p:nvSpPr>
          <p:cNvPr id="56" name="TextBox 55"/>
          <p:cNvSpPr txBox="1"/>
          <p:nvPr/>
        </p:nvSpPr>
        <p:spPr>
          <a:xfrm>
            <a:off x="8085137" y="1732834"/>
            <a:ext cx="3886200" cy="292388"/>
          </a:xfrm>
          <a:prstGeom prst="rect">
            <a:avLst/>
          </a:prstGeom>
          <a:noFill/>
        </p:spPr>
        <p:txBody>
          <a:bodyPr wrap="square" lIns="0" tIns="0" rIns="0" bIns="0" rtlCol="0">
            <a:spAutoFit/>
          </a:bodyPr>
          <a:lstStyle/>
          <a:p>
            <a:pPr defTabSz="911856">
              <a:defRPr/>
            </a:pPr>
            <a:r>
              <a:rPr lang="en-US" sz="1900" b="1" kern="0" dirty="0">
                <a:solidFill>
                  <a:srgbClr val="FFFFFF">
                    <a:lumMod val="50000"/>
                  </a:srgbClr>
                </a:solidFill>
                <a:ea typeface="Segoe UI" pitchFamily="34" charset="0"/>
                <a:cs typeface="Segoe UI" pitchFamily="34" charset="0"/>
              </a:rPr>
              <a:t>Rise of the </a:t>
            </a:r>
            <a:r>
              <a:rPr lang="en-US" sz="1900" b="1" kern="0" dirty="0" smtClean="0">
                <a:solidFill>
                  <a:srgbClr val="FFFFFF">
                    <a:lumMod val="50000"/>
                  </a:srgbClr>
                </a:solidFill>
                <a:ea typeface="Segoe UI" pitchFamily="34" charset="0"/>
                <a:cs typeface="Segoe UI" pitchFamily="34" charset="0"/>
              </a:rPr>
              <a:t>social </a:t>
            </a:r>
            <a:r>
              <a:rPr lang="en-US" sz="1900" b="1" kern="0" dirty="0">
                <a:solidFill>
                  <a:srgbClr val="FFFFFF">
                    <a:lumMod val="50000"/>
                  </a:srgbClr>
                </a:solidFill>
                <a:ea typeface="Segoe UI" pitchFamily="34" charset="0"/>
                <a:cs typeface="Segoe UI" pitchFamily="34" charset="0"/>
              </a:rPr>
              <a:t>customer</a:t>
            </a:r>
          </a:p>
        </p:txBody>
      </p:sp>
      <p:pic>
        <p:nvPicPr>
          <p:cNvPr id="57" name="Picture 56"/>
          <p:cNvPicPr>
            <a:picLocks noChangeAspect="1"/>
          </p:cNvPicPr>
          <p:nvPr/>
        </p:nvPicPr>
        <p:blipFill>
          <a:blip r:embed="rId6"/>
          <a:stretch>
            <a:fillRect/>
          </a:stretch>
        </p:blipFill>
        <p:spPr>
          <a:xfrm>
            <a:off x="5181801" y="2067626"/>
            <a:ext cx="2682472" cy="2859272"/>
          </a:xfrm>
          <a:prstGeom prst="rect">
            <a:avLst/>
          </a:prstGeom>
        </p:spPr>
      </p:pic>
    </p:spTree>
    <p:extLst>
      <p:ext uri="{BB962C8B-B14F-4D97-AF65-F5344CB8AC3E}">
        <p14:creationId xmlns:p14="http://schemas.microsoft.com/office/powerpoint/2010/main" val="56680230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1000"/>
                                        <p:tgtEl>
                                          <p:spTgt spid="45"/>
                                        </p:tgtEl>
                                      </p:cBhvr>
                                    </p:animEffect>
                                  </p:childTnLst>
                                </p:cTn>
                              </p:par>
                            </p:childTnLst>
                          </p:cTn>
                        </p:par>
                        <p:par>
                          <p:cTn id="8" fill="hold">
                            <p:stCondLst>
                              <p:cond delay="1000"/>
                            </p:stCondLst>
                            <p:childTnLst>
                              <p:par>
                                <p:cTn id="9" presetID="10" presetClass="entr" presetSubtype="0" fill="hold" nodeType="afterEffect">
                                  <p:stCondLst>
                                    <p:cond delay="50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500"/>
                                        <p:tgtEl>
                                          <p:spTgt spid="41"/>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46"/>
                                        </p:tgtEl>
                                        <p:attrNameLst>
                                          <p:attrName>style.visibility</p:attrName>
                                        </p:attrNameLst>
                                      </p:cBhvr>
                                      <p:to>
                                        <p:strVal val="visible"/>
                                      </p:to>
                                    </p:set>
                                    <p:animEffect transition="in" filter="fade">
                                      <p:cBhvr>
                                        <p:cTn id="15" dur="1000"/>
                                        <p:tgtEl>
                                          <p:spTgt spid="46"/>
                                        </p:tgtEl>
                                      </p:cBhvr>
                                    </p:animEffect>
                                  </p:childTnLst>
                                </p:cTn>
                              </p:par>
                            </p:childTnLst>
                          </p:cTn>
                        </p:par>
                        <p:par>
                          <p:cTn id="16" fill="hold">
                            <p:stCondLst>
                              <p:cond delay="3000"/>
                            </p:stCondLst>
                            <p:childTnLst>
                              <p:par>
                                <p:cTn id="17" presetID="10" presetClass="entr" presetSubtype="0" fill="hold" nodeType="afterEffect">
                                  <p:stCondLst>
                                    <p:cond delay="0"/>
                                  </p:stCondLst>
                                  <p:childTnLst>
                                    <p:set>
                                      <p:cBhvr>
                                        <p:cTn id="18" dur="1" fill="hold">
                                          <p:stCondLst>
                                            <p:cond delay="0"/>
                                          </p:stCondLst>
                                        </p:cTn>
                                        <p:tgtEl>
                                          <p:spTgt spid="47"/>
                                        </p:tgtEl>
                                        <p:attrNameLst>
                                          <p:attrName>style.visibility</p:attrName>
                                        </p:attrNameLst>
                                      </p:cBhvr>
                                      <p:to>
                                        <p:strVal val="visible"/>
                                      </p:to>
                                    </p:set>
                                    <p:animEffect transition="in" filter="fade">
                                      <p:cBhvr>
                                        <p:cTn id="19" dur="500"/>
                                        <p:tgtEl>
                                          <p:spTgt spid="4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8"/>
                                        </p:tgtEl>
                                        <p:attrNameLst>
                                          <p:attrName>style.visibility</p:attrName>
                                        </p:attrNameLst>
                                      </p:cBhvr>
                                      <p:to>
                                        <p:strVal val="visible"/>
                                      </p:to>
                                    </p:set>
                                    <p:animEffect transition="in" filter="fade">
                                      <p:cBhvr>
                                        <p:cTn id="22" dur="500"/>
                                        <p:tgtEl>
                                          <p:spTgt spid="48"/>
                                        </p:tgtEl>
                                      </p:cBhvr>
                                    </p:animEffect>
                                  </p:childTnLst>
                                </p:cTn>
                              </p:par>
                              <p:par>
                                <p:cTn id="23" presetID="10" presetClass="entr" presetSubtype="0" fill="hold" nodeType="withEffect">
                                  <p:stCondLst>
                                    <p:cond delay="0"/>
                                  </p:stCondLst>
                                  <p:childTnLst>
                                    <p:set>
                                      <p:cBhvr>
                                        <p:cTn id="24" dur="1" fill="hold">
                                          <p:stCondLst>
                                            <p:cond delay="0"/>
                                          </p:stCondLst>
                                        </p:cTn>
                                        <p:tgtEl>
                                          <p:spTgt spid="57"/>
                                        </p:tgtEl>
                                        <p:attrNameLst>
                                          <p:attrName>style.visibility</p:attrName>
                                        </p:attrNameLst>
                                      </p:cBhvr>
                                      <p:to>
                                        <p:strVal val="visible"/>
                                      </p:to>
                                    </p:set>
                                    <p:animEffect transition="in" filter="fade">
                                      <p:cBhvr>
                                        <p:cTn id="25" dur="500"/>
                                        <p:tgtEl>
                                          <p:spTgt spid="57"/>
                                        </p:tgtEl>
                                      </p:cBhvr>
                                    </p:animEffect>
                                  </p:childTnLst>
                                </p:cTn>
                              </p:par>
                            </p:childTnLst>
                          </p:cTn>
                        </p:par>
                        <p:par>
                          <p:cTn id="26" fill="hold">
                            <p:stCondLst>
                              <p:cond delay="3500"/>
                            </p:stCondLst>
                            <p:childTnLst>
                              <p:par>
                                <p:cTn id="27" presetID="10" presetClass="entr" presetSubtype="0" fill="hold" nodeType="afterEffect">
                                  <p:stCondLst>
                                    <p:cond delay="500"/>
                                  </p:stCondLst>
                                  <p:childTnLst>
                                    <p:set>
                                      <p:cBhvr>
                                        <p:cTn id="28" dur="1" fill="hold">
                                          <p:stCondLst>
                                            <p:cond delay="0"/>
                                          </p:stCondLst>
                                        </p:cTn>
                                        <p:tgtEl>
                                          <p:spTgt spid="42"/>
                                        </p:tgtEl>
                                        <p:attrNameLst>
                                          <p:attrName>style.visibility</p:attrName>
                                        </p:attrNameLst>
                                      </p:cBhvr>
                                      <p:to>
                                        <p:strVal val="visible"/>
                                      </p:to>
                                    </p:set>
                                    <p:animEffect transition="in" filter="fade">
                                      <p:cBhvr>
                                        <p:cTn id="29" dur="500"/>
                                        <p:tgtEl>
                                          <p:spTgt spid="42"/>
                                        </p:tgtEl>
                                      </p:cBhvr>
                                    </p:animEffect>
                                  </p:childTnLst>
                                </p:cTn>
                              </p:par>
                            </p:childTnLst>
                          </p:cTn>
                        </p:par>
                        <p:par>
                          <p:cTn id="30" fill="hold">
                            <p:stCondLst>
                              <p:cond delay="4500"/>
                            </p:stCondLst>
                            <p:childTnLst>
                              <p:par>
                                <p:cTn id="31" presetID="10" presetClass="entr" presetSubtype="0" fill="hold" grpId="0" nodeType="afterEffect">
                                  <p:stCondLst>
                                    <p:cond delay="0"/>
                                  </p:stCondLst>
                                  <p:childTnLst>
                                    <p:set>
                                      <p:cBhvr>
                                        <p:cTn id="32" dur="1" fill="hold">
                                          <p:stCondLst>
                                            <p:cond delay="0"/>
                                          </p:stCondLst>
                                        </p:cTn>
                                        <p:tgtEl>
                                          <p:spTgt spid="56"/>
                                        </p:tgtEl>
                                        <p:attrNameLst>
                                          <p:attrName>style.visibility</p:attrName>
                                        </p:attrNameLst>
                                      </p:cBhvr>
                                      <p:to>
                                        <p:strVal val="visible"/>
                                      </p:to>
                                    </p:set>
                                    <p:animEffect transition="in" filter="fade">
                                      <p:cBhvr>
                                        <p:cTn id="33" dur="500"/>
                                        <p:tgtEl>
                                          <p:spTgt spid="56"/>
                                        </p:tgtEl>
                                      </p:cBhvr>
                                    </p:animEffect>
                                  </p:childTnLst>
                                </p:cTn>
                              </p:par>
                            </p:childTnLst>
                          </p:cTn>
                        </p:par>
                        <p:par>
                          <p:cTn id="34" fill="hold">
                            <p:stCondLst>
                              <p:cond delay="5000"/>
                            </p:stCondLst>
                            <p:childTnLst>
                              <p:par>
                                <p:cTn id="35" presetID="10" presetClass="entr" presetSubtype="0" fill="hold" nodeType="afterEffect">
                                  <p:stCondLst>
                                    <p:cond delay="0"/>
                                  </p:stCondLst>
                                  <p:childTnLst>
                                    <p:set>
                                      <p:cBhvr>
                                        <p:cTn id="36" dur="1" fill="hold">
                                          <p:stCondLst>
                                            <p:cond delay="0"/>
                                          </p:stCondLst>
                                        </p:cTn>
                                        <p:tgtEl>
                                          <p:spTgt spid="52"/>
                                        </p:tgtEl>
                                        <p:attrNameLst>
                                          <p:attrName>style.visibility</p:attrName>
                                        </p:attrNameLst>
                                      </p:cBhvr>
                                      <p:to>
                                        <p:strVal val="visible"/>
                                      </p:to>
                                    </p:set>
                                    <p:animEffect transition="in" filter="fade">
                                      <p:cBhvr>
                                        <p:cTn id="37" dur="500"/>
                                        <p:tgtEl>
                                          <p:spTgt spid="52"/>
                                        </p:tgtEl>
                                      </p:cBhvr>
                                    </p:animEffect>
                                  </p:childTnLst>
                                </p:cTn>
                              </p:par>
                            </p:childTnLst>
                          </p:cTn>
                        </p:par>
                        <p:par>
                          <p:cTn id="38" fill="hold">
                            <p:stCondLst>
                              <p:cond delay="5500"/>
                            </p:stCondLst>
                            <p:childTnLst>
                              <p:par>
                                <p:cTn id="39" presetID="10" presetClass="entr" presetSubtype="0" fill="hold" nodeType="afterEffect">
                                  <p:stCondLst>
                                    <p:cond delay="0"/>
                                  </p:stCondLst>
                                  <p:childTnLst>
                                    <p:set>
                                      <p:cBhvr>
                                        <p:cTn id="40" dur="1" fill="hold">
                                          <p:stCondLst>
                                            <p:cond delay="0"/>
                                          </p:stCondLst>
                                        </p:cTn>
                                        <p:tgtEl>
                                          <p:spTgt spid="49"/>
                                        </p:tgtEl>
                                        <p:attrNameLst>
                                          <p:attrName>style.visibility</p:attrName>
                                        </p:attrNameLst>
                                      </p:cBhvr>
                                      <p:to>
                                        <p:strVal val="visible"/>
                                      </p:to>
                                    </p:set>
                                    <p:animEffect transition="in" filter="fade">
                                      <p:cBhvr>
                                        <p:cTn id="41"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5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3"/>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1" y="-1"/>
            <a:ext cx="12436475" cy="6995517"/>
          </a:xfrm>
          <a:prstGeom prst="rect">
            <a:avLst/>
          </a:prstGeom>
        </p:spPr>
      </p:pic>
      <p:sp>
        <p:nvSpPr>
          <p:cNvPr id="3" name="Title 12"/>
          <p:cNvSpPr txBox="1">
            <a:spLocks/>
          </p:cNvSpPr>
          <p:nvPr/>
        </p:nvSpPr>
        <p:spPr>
          <a:xfrm>
            <a:off x="-102" y="3419716"/>
            <a:ext cx="4465637" cy="1828800"/>
          </a:xfrm>
          <a:prstGeom prst="rect">
            <a:avLst/>
          </a:prstGeom>
          <a:solidFill>
            <a:schemeClr val="bg1">
              <a:alpha val="92000"/>
            </a:schemeClr>
          </a:solidFill>
          <a:ln>
            <a:noFill/>
          </a:ln>
        </p:spPr>
        <p:txBody>
          <a:bodyPr vert="horz" lIns="182880" tIns="137160" rIns="91440" bIns="45720" rtlCol="0" anchor="t" anchorCtr="0">
            <a:normAutofit lnSpcReduction="10000"/>
          </a:bodyPr>
          <a:lstStyle>
            <a:lvl1pPr eaLnBrk="1" hangingPunct="1">
              <a:defRPr sz="2400" baseline="0">
                <a:solidFill>
                  <a:schemeClr val="tx1">
                    <a:alpha val="87000"/>
                  </a:schemeClr>
                </a:solidFill>
                <a:latin typeface="+mn-lt"/>
                <a:cs typeface="Segoe UI Light"/>
              </a:defRPr>
            </a:lvl1pPr>
          </a:lstStyle>
          <a:p>
            <a:r>
              <a:rPr lang="en-US" dirty="0" smtClean="0">
                <a:solidFill>
                  <a:srgbClr val="FFFFFF">
                    <a:lumMod val="50000"/>
                    <a:alpha val="87000"/>
                  </a:srgbClr>
                </a:solidFill>
                <a:latin typeface="Segoe UI Light"/>
              </a:rPr>
              <a:t>What will social computing do for my organization and </a:t>
            </a:r>
            <a:r>
              <a:rPr lang="en-US" b="1" dirty="0" smtClean="0">
                <a:solidFill>
                  <a:srgbClr val="FFFFFF">
                    <a:lumMod val="50000"/>
                    <a:alpha val="87000"/>
                  </a:srgbClr>
                </a:solidFill>
                <a:latin typeface="Segoe UI Light"/>
              </a:rPr>
              <a:t>how can I measure it</a:t>
            </a:r>
            <a:r>
              <a:rPr lang="en-US" dirty="0" smtClean="0">
                <a:solidFill>
                  <a:srgbClr val="FFFFFF">
                    <a:lumMod val="50000"/>
                    <a:alpha val="87000"/>
                  </a:srgbClr>
                </a:solidFill>
                <a:latin typeface="Segoe UI Light"/>
              </a:rPr>
              <a:t>?</a:t>
            </a:r>
          </a:p>
          <a:p>
            <a:r>
              <a:rPr lang="en-US" dirty="0" smtClean="0">
                <a:solidFill>
                  <a:srgbClr val="FFFFFF">
                    <a:lumMod val="50000"/>
                    <a:alpha val="87000"/>
                  </a:srgbClr>
                </a:solidFill>
                <a:latin typeface="Segoe UI Light"/>
              </a:rPr>
              <a:t>How will I know adoption happened?</a:t>
            </a:r>
            <a:endParaRPr lang="en-US" dirty="0">
              <a:solidFill>
                <a:srgbClr val="FFFFFF">
                  <a:lumMod val="50000"/>
                  <a:alpha val="87000"/>
                </a:srgbClr>
              </a:solidFill>
              <a:latin typeface="Segoe UI Light"/>
            </a:endParaRPr>
          </a:p>
        </p:txBody>
      </p:sp>
      <p:sp>
        <p:nvSpPr>
          <p:cNvPr id="4" name="Rectangle 3"/>
          <p:cNvSpPr/>
          <p:nvPr/>
        </p:nvSpPr>
        <p:spPr bwMode="auto">
          <a:xfrm>
            <a:off x="0" y="1363662"/>
            <a:ext cx="2865437" cy="2056054"/>
          </a:xfrm>
          <a:prstGeom prst="rect">
            <a:avLst/>
          </a:prstGeom>
          <a:solidFill>
            <a:schemeClr val="tx2">
              <a:lumMod val="75000"/>
              <a:lumOff val="25000"/>
              <a:alpha val="92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 rIns="91440" bIns="45720"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200" dirty="0" smtClean="0">
                <a:gradFill>
                  <a:gsLst>
                    <a:gs pos="0">
                      <a:srgbClr val="FFFFFF"/>
                    </a:gs>
                    <a:gs pos="100000">
                      <a:srgbClr val="FFFFFF"/>
                    </a:gs>
                  </a:gsLst>
                  <a:lin ang="5400000" scaled="0"/>
                </a:gradFill>
                <a:latin typeface="Segoe UI Light"/>
                <a:ea typeface="Segoe UI" pitchFamily="34" charset="0"/>
                <a:cs typeface="Segoe UI" pitchFamily="34" charset="0"/>
              </a:rPr>
              <a:t>Desired Outcomes</a:t>
            </a:r>
            <a:endParaRPr lang="en-US" sz="3200"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Tree>
    <p:extLst>
      <p:ext uri="{BB962C8B-B14F-4D97-AF65-F5344CB8AC3E}">
        <p14:creationId xmlns:p14="http://schemas.microsoft.com/office/powerpoint/2010/main" val="2071702784"/>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1_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1_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5-30072_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Bart Bischoff; Jan Skjoy; Eric Charran </External_x0020_Speaker>
    <Session_x0020_Code xmlns="2295e2e7-0eeb-498e-8716-217bb2ee6ee3">SPC156</Session_x0020_Code>
    <ProductTaxHTField0 xmlns="2295e2e7-0eeb-498e-8716-217bb2ee6ee3">
      <Terms xmlns="http://schemas.microsoft.com/office/infopath/2007/PartnerControls"/>
    </ProductTaxHTField0>
    <Presentation_x0020_Date xmlns="2295e2e7-0eeb-498e-8716-217bb2ee6ee3">2012-11-14T08:00:00+00:00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Bart Bischoff, Jan Skjoy, Eric Charran </Speaker>
    <AverageRating xmlns="http://schemas.microsoft.com/sharepoint/v3" xsi:nil="true"/>
  </documentManagement>
</p:properties>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C80CC755-AD17-4860-AAFA-4F02D276247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990F116-B58F-4255-B05B-DA3808E0E5C6}">
  <ds:schemaRefs>
    <ds:schemaRef ds:uri="http://schemas.openxmlformats.org/package/2006/metadata/core-properties"/>
    <ds:schemaRef ds:uri="http://purl.org/dc/elements/1.1/"/>
    <ds:schemaRef ds:uri="http://purl.org/dc/terms/"/>
    <ds:schemaRef ds:uri="http://purl.org/dc/dcmitype/"/>
    <ds:schemaRef ds:uri="http://schemas.microsoft.com/office/2006/documentManagement/types"/>
    <ds:schemaRef ds:uri="http://schemas.microsoft.com/office/infopath/2007/PartnerControls"/>
    <ds:schemaRef ds:uri="http://www.w3.org/XML/1998/namespace"/>
    <ds:schemaRef ds:uri="http://schemas.microsoft.com/office/2006/metadata/properties"/>
    <ds:schemaRef ds:uri="2295e2e7-0eeb-498e-8716-217bb2ee6ee3"/>
    <ds:schemaRef ds:uri="230e9df3-be65-4c73-a93b-d1236ebd677e"/>
    <ds:schemaRef ds:uri="032d541b-1b4e-4d91-93c7-b10533c52f73"/>
    <ds:schemaRef ds:uri="http://schemas.microsoft.com/sharepoint/v3"/>
  </ds:schemaRefs>
</ds:datastoreItem>
</file>

<file path=docProps/app.xml><?xml version="1.0" encoding="utf-8"?>
<Properties xmlns="http://schemas.openxmlformats.org/officeDocument/2006/extended-properties" xmlns:vt="http://schemas.openxmlformats.org/officeDocument/2006/docPropsVTypes">
  <Template>SPC2012_Business_Template_16x9</Template>
  <TotalTime>1</TotalTime>
  <Words>4953</Words>
  <Application>Microsoft Office PowerPoint</Application>
  <PresentationFormat>Custom</PresentationFormat>
  <Paragraphs>441</Paragraphs>
  <Slides>52</Slides>
  <Notes>25</Notes>
  <HiddenSlides>0</HiddenSlides>
  <MMClips>5</MMClips>
  <ScaleCrop>false</ScaleCrop>
  <HeadingPairs>
    <vt:vector size="4" baseType="variant">
      <vt:variant>
        <vt:lpstr>Theme</vt:lpstr>
      </vt:variant>
      <vt:variant>
        <vt:i4>5</vt:i4>
      </vt:variant>
      <vt:variant>
        <vt:lpstr>Slide Titles</vt:lpstr>
      </vt:variant>
      <vt:variant>
        <vt:i4>52</vt:i4>
      </vt:variant>
    </vt:vector>
  </HeadingPairs>
  <TitlesOfParts>
    <vt:vector size="57" baseType="lpstr">
      <vt:lpstr>SPC2012_Business_Template_16x9</vt:lpstr>
      <vt:lpstr>5-30072_SPC2012_Business_Template_16x9_Light</vt:lpstr>
      <vt:lpstr>1_SPC2012_Business_Template_16x9</vt:lpstr>
      <vt:lpstr>1_5-30072_SPC2012_Business_Template_16x9_Light</vt:lpstr>
      <vt:lpstr>5-30072_SPC2012_Business_Template_16x9</vt:lpstr>
      <vt:lpstr>PowerPoint Presentation</vt:lpstr>
      <vt:lpstr>Strategies for Adopting Social Computing Technologies</vt:lpstr>
      <vt:lpstr>Introduction</vt:lpstr>
      <vt:lpstr>PowerPoint Presentation</vt:lpstr>
      <vt:lpstr>PowerPoint Presentation</vt:lpstr>
      <vt:lpstr>PowerPoint Presentation</vt:lpstr>
      <vt:lpstr>Information versus Knowledge</vt:lpstr>
      <vt:lpstr>Trends &amp; changes in how we work </vt:lpstr>
      <vt:lpstr>PowerPoint Presentation</vt:lpstr>
      <vt:lpstr>Outcomes</vt:lpstr>
      <vt:lpstr>PowerPoint Presentation</vt:lpstr>
      <vt:lpstr>PowerPoint Presentation</vt:lpstr>
      <vt:lpstr>PowerPoint Presentation</vt:lpstr>
      <vt:lpstr>Social Maturity Model</vt:lpstr>
      <vt:lpstr>Solution</vt:lpstr>
      <vt:lpstr>PowerPoint Presentation</vt:lpstr>
      <vt:lpstr>Level 1 – Reactive </vt:lpstr>
      <vt:lpstr>PowerPoint Presentation</vt:lpstr>
      <vt:lpstr>Demo Level 1 “The old way”</vt:lpstr>
      <vt:lpstr>Collaborating</vt:lpstr>
      <vt:lpstr>Consolidating</vt:lpstr>
      <vt:lpstr>Moving a little step forward</vt:lpstr>
      <vt:lpstr>PowerPoint Presentation</vt:lpstr>
      <vt:lpstr>Moving to Level 2 - Basic</vt:lpstr>
      <vt:lpstr>PowerPoint Presentation</vt:lpstr>
      <vt:lpstr>Demo Level 2 Problem resolution</vt:lpstr>
      <vt:lpstr>Problem resolution</vt:lpstr>
      <vt:lpstr>PowerPoint Presentation</vt:lpstr>
      <vt:lpstr>Moving to Level 3 - Emerging</vt:lpstr>
      <vt:lpstr>PowerPoint Presentation</vt:lpstr>
      <vt:lpstr>PowerPoint Presentation</vt:lpstr>
      <vt:lpstr>Demo Level 3 Task completion </vt:lpstr>
      <vt:lpstr>Task completion</vt:lpstr>
      <vt:lpstr>PowerPoint Presentation</vt:lpstr>
      <vt:lpstr>Moving to Level 4 - Expanded</vt:lpstr>
      <vt:lpstr>PowerPoint Presentation</vt:lpstr>
      <vt:lpstr>Demo Level 4  Custom Application with Social Context</vt:lpstr>
      <vt:lpstr>PowerPoint Presentation</vt:lpstr>
      <vt:lpstr>PowerPoint Presentation</vt:lpstr>
      <vt:lpstr>Moving to Level 5 - Pervasive</vt:lpstr>
      <vt:lpstr>PowerPoint Presentation</vt:lpstr>
      <vt:lpstr>Demo Level 5  Social Collaboration with Gamification</vt:lpstr>
      <vt:lpstr>Social Collaboration Challenge Idea </vt:lpstr>
      <vt:lpstr>Social Collaboration Challenge Experiment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Moving from Social theory to application by leveraging the Social adoption maturity model to help business users</dc:title>
  <dc:subject>SharePoint Conference 2012</dc:subject>
  <dc:creator>Shows</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1</cp:revision>
  <dcterms:created xsi:type="dcterms:W3CDTF">2012-11-15T02:37:40Z</dcterms:created>
  <dcterms:modified xsi:type="dcterms:W3CDTF">2012-12-06T16:10:43Z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