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0" r:id="rId7"/>
  </p:sldMasterIdLst>
  <p:notesMasterIdLst>
    <p:notesMasterId r:id="rId49"/>
  </p:notesMasterIdLst>
  <p:handoutMasterIdLst>
    <p:handoutMasterId r:id="rId50"/>
  </p:handoutMasterIdLst>
  <p:sldIdLst>
    <p:sldId id="1055" r:id="rId8"/>
    <p:sldId id="1132" r:id="rId9"/>
    <p:sldId id="1090" r:id="rId10"/>
    <p:sldId id="1091" r:id="rId11"/>
    <p:sldId id="1092" r:id="rId12"/>
    <p:sldId id="1093" r:id="rId13"/>
    <p:sldId id="1094" r:id="rId14"/>
    <p:sldId id="1095" r:id="rId15"/>
    <p:sldId id="1096" r:id="rId16"/>
    <p:sldId id="1097" r:id="rId17"/>
    <p:sldId id="1098" r:id="rId18"/>
    <p:sldId id="1099" r:id="rId19"/>
    <p:sldId id="1100" r:id="rId20"/>
    <p:sldId id="1101" r:id="rId21"/>
    <p:sldId id="1102" r:id="rId22"/>
    <p:sldId id="1103" r:id="rId23"/>
    <p:sldId id="1104" r:id="rId24"/>
    <p:sldId id="1105" r:id="rId25"/>
    <p:sldId id="1106" r:id="rId26"/>
    <p:sldId id="1107" r:id="rId27"/>
    <p:sldId id="1108" r:id="rId28"/>
    <p:sldId id="1109" r:id="rId29"/>
    <p:sldId id="1131" r:id="rId30"/>
    <p:sldId id="1111" r:id="rId31"/>
    <p:sldId id="1130" r:id="rId32"/>
    <p:sldId id="1113" r:id="rId33"/>
    <p:sldId id="1114" r:id="rId34"/>
    <p:sldId id="1115" r:id="rId35"/>
    <p:sldId id="1116" r:id="rId36"/>
    <p:sldId id="1129" r:id="rId37"/>
    <p:sldId id="1118" r:id="rId38"/>
    <p:sldId id="1120" r:id="rId39"/>
    <p:sldId id="1121" r:id="rId40"/>
    <p:sldId id="1128" r:id="rId41"/>
    <p:sldId id="1123" r:id="rId42"/>
    <p:sldId id="1124" r:id="rId43"/>
    <p:sldId id="1125" r:id="rId44"/>
    <p:sldId id="1070" r:id="rId45"/>
    <p:sldId id="1127" r:id="rId46"/>
    <p:sldId id="1133" r:id="rId47"/>
    <p:sldId id="1076"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0"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400" b="1" dirty="0" err="1" smtClean="0">
                <a:effectLst/>
              </a:rPr>
              <a:t>UMD</a:t>
            </a:r>
            <a:r>
              <a:rPr lang="en-US" sz="1400" b="1" smtClean="0">
                <a:effectLst/>
              </a:rPr>
              <a:t>/Mobile Broadband-Enabled Shipments by Type </a:t>
            </a:r>
            <a:r>
              <a:rPr lang="en-US" sz="1400" b="1" dirty="0" smtClean="0">
                <a:effectLst/>
              </a:rPr>
              <a:t/>
            </a:r>
            <a:br>
              <a:rPr lang="en-US" sz="1400" b="1" dirty="0" smtClean="0">
                <a:effectLst/>
              </a:rPr>
            </a:br>
            <a:r>
              <a:rPr lang="en-US" sz="1400" b="1" dirty="0" smtClean="0">
                <a:effectLst/>
              </a:rPr>
              <a:t>World Market Forecast: 2008 to 2016</a:t>
            </a:r>
            <a:endParaRPr lang="en-US" sz="1400" dirty="0">
              <a:effectLst/>
            </a:endParaRPr>
          </a:p>
        </c:rich>
      </c:tx>
      <c:layout>
        <c:manualLayout>
          <c:xMode val="edge"/>
          <c:yMode val="edge"/>
          <c:x val="9.3338717275725153E-2"/>
          <c:y val="2.1276595744680851E-2"/>
        </c:manualLayout>
      </c:layout>
      <c:overlay val="0"/>
    </c:title>
    <c:autoTitleDeleted val="0"/>
    <c:plotArea>
      <c:layout/>
      <c:barChart>
        <c:barDir val="col"/>
        <c:grouping val="stacked"/>
        <c:varyColors val="0"/>
        <c:ser>
          <c:idx val="0"/>
          <c:order val="0"/>
          <c:tx>
            <c:strRef>
              <c:f>Sheet1!$B$2</c:f>
              <c:strCache>
                <c:ptCount val="1"/>
                <c:pt idx="0">
                  <c:v>Netbook</c:v>
                </c:pt>
              </c:strCache>
            </c:strRef>
          </c:tx>
          <c:invertIfNegative val="0"/>
          <c:cat>
            <c:numRef>
              <c:f>Sheet1!$A$3:$A$11</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Sheet1!$B$3:$B$11</c:f>
              <c:numCache>
                <c:formatCode>General</c:formatCode>
                <c:ptCount val="9"/>
                <c:pt idx="0">
                  <c:v>15</c:v>
                </c:pt>
                <c:pt idx="1">
                  <c:v>40</c:v>
                </c:pt>
                <c:pt idx="2">
                  <c:v>30</c:v>
                </c:pt>
                <c:pt idx="3">
                  <c:v>35</c:v>
                </c:pt>
                <c:pt idx="4">
                  <c:v>30</c:v>
                </c:pt>
                <c:pt idx="5">
                  <c:v>28</c:v>
                </c:pt>
                <c:pt idx="6">
                  <c:v>26</c:v>
                </c:pt>
                <c:pt idx="7">
                  <c:v>25</c:v>
                </c:pt>
                <c:pt idx="8">
                  <c:v>21</c:v>
                </c:pt>
              </c:numCache>
            </c:numRef>
          </c:val>
        </c:ser>
        <c:ser>
          <c:idx val="1"/>
          <c:order val="1"/>
          <c:tx>
            <c:strRef>
              <c:f>Sheet1!$C$2</c:f>
              <c:strCache>
                <c:ptCount val="1"/>
                <c:pt idx="0">
                  <c:v>Tablets</c:v>
                </c:pt>
              </c:strCache>
            </c:strRef>
          </c:tx>
          <c:invertIfNegative val="0"/>
          <c:cat>
            <c:numRef>
              <c:f>Sheet1!$A$3:$A$11</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Sheet1!$C$3:$C$11</c:f>
              <c:numCache>
                <c:formatCode>General</c:formatCode>
                <c:ptCount val="9"/>
                <c:pt idx="0">
                  <c:v>0</c:v>
                </c:pt>
                <c:pt idx="1">
                  <c:v>0</c:v>
                </c:pt>
                <c:pt idx="2">
                  <c:v>20</c:v>
                </c:pt>
                <c:pt idx="3">
                  <c:v>55</c:v>
                </c:pt>
                <c:pt idx="4">
                  <c:v>94</c:v>
                </c:pt>
                <c:pt idx="5">
                  <c:v>125</c:v>
                </c:pt>
                <c:pt idx="6">
                  <c:v>155</c:v>
                </c:pt>
                <c:pt idx="7">
                  <c:v>170</c:v>
                </c:pt>
                <c:pt idx="8">
                  <c:v>180</c:v>
                </c:pt>
              </c:numCache>
            </c:numRef>
          </c:val>
        </c:ser>
        <c:ser>
          <c:idx val="2"/>
          <c:order val="2"/>
          <c:tx>
            <c:strRef>
              <c:f>Sheet1!$D$2</c:f>
              <c:strCache>
                <c:ptCount val="1"/>
                <c:pt idx="0">
                  <c:v>Other</c:v>
                </c:pt>
              </c:strCache>
            </c:strRef>
          </c:tx>
          <c:invertIfNegative val="0"/>
          <c:cat>
            <c:numRef>
              <c:f>Sheet1!$A$3:$A$11</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Sheet1!$D$3:$D$11</c:f>
              <c:numCache>
                <c:formatCode>General</c:formatCode>
                <c:ptCount val="9"/>
                <c:pt idx="0">
                  <c:v>0</c:v>
                </c:pt>
                <c:pt idx="1">
                  <c:v>0</c:v>
                </c:pt>
                <c:pt idx="2">
                  <c:v>0</c:v>
                </c:pt>
                <c:pt idx="3">
                  <c:v>1</c:v>
                </c:pt>
                <c:pt idx="4">
                  <c:v>0.5</c:v>
                </c:pt>
                <c:pt idx="5">
                  <c:v>0.5</c:v>
                </c:pt>
                <c:pt idx="6">
                  <c:v>0.5</c:v>
                </c:pt>
                <c:pt idx="7">
                  <c:v>0.5</c:v>
                </c:pt>
                <c:pt idx="8">
                  <c:v>0.5</c:v>
                </c:pt>
              </c:numCache>
            </c:numRef>
          </c:val>
        </c:ser>
        <c:ser>
          <c:idx val="3"/>
          <c:order val="3"/>
          <c:tx>
            <c:strRef>
              <c:f>Sheet1!$E$2</c:f>
              <c:strCache>
                <c:ptCount val="1"/>
                <c:pt idx="0">
                  <c:v>Mobile CE22</c:v>
                </c:pt>
              </c:strCache>
            </c:strRef>
          </c:tx>
          <c:invertIfNegative val="0"/>
          <c:cat>
            <c:numRef>
              <c:f>Sheet1!$A$3:$A$11</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Sheet1!$E$3:$E$11</c:f>
              <c:numCache>
                <c:formatCode>General</c:formatCode>
                <c:ptCount val="9"/>
                <c:pt idx="0">
                  <c:v>0.25</c:v>
                </c:pt>
                <c:pt idx="1">
                  <c:v>5</c:v>
                </c:pt>
                <c:pt idx="2">
                  <c:v>6</c:v>
                </c:pt>
                <c:pt idx="3">
                  <c:v>6</c:v>
                </c:pt>
                <c:pt idx="4">
                  <c:v>8</c:v>
                </c:pt>
                <c:pt idx="5">
                  <c:v>10</c:v>
                </c:pt>
                <c:pt idx="6">
                  <c:v>12</c:v>
                </c:pt>
                <c:pt idx="7">
                  <c:v>14</c:v>
                </c:pt>
                <c:pt idx="8">
                  <c:v>18</c:v>
                </c:pt>
              </c:numCache>
            </c:numRef>
          </c:val>
        </c:ser>
        <c:dLbls>
          <c:showLegendKey val="0"/>
          <c:showVal val="0"/>
          <c:showCatName val="0"/>
          <c:showSerName val="0"/>
          <c:showPercent val="0"/>
          <c:showBubbleSize val="0"/>
        </c:dLbls>
        <c:gapWidth val="55"/>
        <c:overlap val="100"/>
        <c:axId val="117027968"/>
        <c:axId val="117029504"/>
      </c:barChart>
      <c:catAx>
        <c:axId val="117027968"/>
        <c:scaling>
          <c:orientation val="minMax"/>
        </c:scaling>
        <c:delete val="0"/>
        <c:axPos val="b"/>
        <c:numFmt formatCode="General" sourceLinked="1"/>
        <c:majorTickMark val="none"/>
        <c:minorTickMark val="none"/>
        <c:tickLblPos val="nextTo"/>
        <c:txPr>
          <a:bodyPr/>
          <a:lstStyle/>
          <a:p>
            <a:pPr>
              <a:defRPr sz="1400">
                <a:solidFill>
                  <a:schemeClr val="tx1">
                    <a:alpha val="99000"/>
                  </a:schemeClr>
                </a:solidFill>
              </a:defRPr>
            </a:pPr>
            <a:endParaRPr lang="en-US"/>
          </a:p>
        </c:txPr>
        <c:crossAx val="117029504"/>
        <c:crosses val="autoZero"/>
        <c:auto val="0"/>
        <c:lblAlgn val="ctr"/>
        <c:lblOffset val="100"/>
        <c:noMultiLvlLbl val="0"/>
      </c:catAx>
      <c:valAx>
        <c:axId val="117029504"/>
        <c:scaling>
          <c:orientation val="minMax"/>
        </c:scaling>
        <c:delete val="0"/>
        <c:axPos val="l"/>
        <c:majorGridlines>
          <c:spPr>
            <a:ln>
              <a:noFill/>
            </a:ln>
          </c:spPr>
        </c:majorGridlines>
        <c:numFmt formatCode="General" sourceLinked="1"/>
        <c:majorTickMark val="none"/>
        <c:minorTickMark val="none"/>
        <c:tickLblPos val="nextTo"/>
        <c:txPr>
          <a:bodyPr/>
          <a:lstStyle/>
          <a:p>
            <a:pPr>
              <a:defRPr sz="1400"/>
            </a:pPr>
            <a:endParaRPr lang="en-US"/>
          </a:p>
        </c:txPr>
        <c:crossAx val="117027968"/>
        <c:crosses val="autoZero"/>
        <c:crossBetween val="between"/>
      </c:valAx>
      <c:spPr>
        <a:noFill/>
        <a:ln>
          <a:noFill/>
        </a:ln>
      </c:spPr>
    </c:plotArea>
    <c:legend>
      <c:legendPos val="r"/>
      <c:layout>
        <c:manualLayout>
          <c:xMode val="edge"/>
          <c:yMode val="edge"/>
          <c:x val="0.8114401324834396"/>
          <c:y val="0.36214656991405481"/>
          <c:w val="0.18597045561612491"/>
          <c:h val="0.30922432568269392"/>
        </c:manualLayout>
      </c:layout>
      <c:overlay val="0"/>
      <c:txPr>
        <a:bodyPr/>
        <a:lstStyle/>
        <a:p>
          <a:pPr>
            <a:defRPr sz="1200">
              <a:solidFill>
                <a:schemeClr val="tx1">
                  <a:alpha val="99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a:pPr>
            <a:r>
              <a:rPr lang="en-US" sz="1400" b="1" i="0" u="none" strike="noStrike" baseline="0" smtClean="0"/>
              <a:t>Total Worldwide Tablet Shipments </a:t>
            </a:r>
            <a:r>
              <a:rPr lang="en-US" sz="1400" smtClean="0"/>
              <a:t>Q2 2012</a:t>
            </a:r>
            <a:endParaRPr lang="en-US" sz="1400" dirty="0"/>
          </a:p>
        </c:rich>
      </c:tx>
      <c:layout>
        <c:manualLayout>
          <c:xMode val="edge"/>
          <c:yMode val="edge"/>
          <c:x val="0.21530022236185478"/>
          <c:y val="4.0241981921930556E-2"/>
        </c:manualLayout>
      </c:layout>
      <c:overlay val="0"/>
    </c:title>
    <c:autoTitleDeleted val="0"/>
    <c:plotArea>
      <c:layout/>
      <c:pieChart>
        <c:varyColors val="1"/>
        <c:ser>
          <c:idx val="0"/>
          <c:order val="0"/>
          <c:tx>
            <c:strRef>
              <c:f>Sheet1!$B$1</c:f>
              <c:strCache>
                <c:ptCount val="1"/>
                <c:pt idx="0">
                  <c:v>Tablet Market Share Q1 2012</c:v>
                </c:pt>
              </c:strCache>
            </c:strRef>
          </c:tx>
          <c:dLbls>
            <c:txPr>
              <a:bodyPr/>
              <a:lstStyle/>
              <a:p>
                <a:pPr>
                  <a:defRPr sz="1200" b="0"/>
                </a:pPr>
                <a:endParaRPr lang="en-US"/>
              </a:p>
            </c:txPr>
            <c:showLegendKey val="0"/>
            <c:showVal val="1"/>
            <c:showCatName val="0"/>
            <c:showSerName val="0"/>
            <c:showPercent val="0"/>
            <c:showBubbleSize val="0"/>
            <c:showLeaderLines val="1"/>
          </c:dLbls>
          <c:cat>
            <c:strRef>
              <c:f>Sheet1!$A$2:$A$6</c:f>
              <c:strCache>
                <c:ptCount val="5"/>
                <c:pt idx="0">
                  <c:v>Apple iPad</c:v>
                </c:pt>
                <c:pt idx="1">
                  <c:v>Windows &amp; Others</c:v>
                </c:pt>
                <c:pt idx="2">
                  <c:v>Samsung</c:v>
                </c:pt>
                <c:pt idx="3">
                  <c:v>Amazon</c:v>
                </c:pt>
                <c:pt idx="4">
                  <c:v>ASUS</c:v>
                </c:pt>
              </c:strCache>
            </c:strRef>
          </c:cat>
          <c:val>
            <c:numRef>
              <c:f>Sheet1!$B$2:$B$6</c:f>
              <c:numCache>
                <c:formatCode>0.0%</c:formatCode>
                <c:ptCount val="5"/>
                <c:pt idx="0">
                  <c:v>0.61499999999999999</c:v>
                </c:pt>
                <c:pt idx="1">
                  <c:v>0.24399999999999999</c:v>
                </c:pt>
                <c:pt idx="2">
                  <c:v>7.2999999999999995E-2</c:v>
                </c:pt>
                <c:pt idx="3">
                  <c:v>4.2000000000000003E-2</c:v>
                </c:pt>
                <c:pt idx="4">
                  <c:v>2.5999999999999999E-2</c:v>
                </c:pt>
              </c:numCache>
            </c:numRef>
          </c:val>
        </c:ser>
        <c:dLbls>
          <c:showLegendKey val="0"/>
          <c:showVal val="0"/>
          <c:showCatName val="0"/>
          <c:showSerName val="0"/>
          <c:showPercent val="0"/>
          <c:showBubbleSize val="0"/>
          <c:showLeaderLines val="1"/>
        </c:dLbls>
        <c:firstSliceAng val="0"/>
      </c:pieChart>
    </c:plotArea>
    <c:legend>
      <c:legendPos val="r"/>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158972-8F34-4B57-86BA-E91452873855}" type="doc">
      <dgm:prSet loTypeId="urn:microsoft.com/office/officeart/2005/8/layout/chevronAccent+Icon" loCatId="officeonline" qsTypeId="urn:microsoft.com/office/officeart/2005/8/quickstyle/3d3" qsCatId="3D" csTypeId="urn:microsoft.com/office/officeart/2005/8/colors/accent1_2" csCatId="accent1" phldr="1"/>
      <dgm:spPr/>
    </dgm:pt>
    <dgm:pt modelId="{21C1DD91-6F33-4922-BC43-34E2FACAAFB2}">
      <dgm:prSet phldrT="[Text]" custT="1"/>
      <dgm:spPr/>
      <dgm:t>
        <a:bodyPr/>
        <a:lstStyle/>
        <a:p>
          <a:r>
            <a:rPr lang="en-US" sz="1200" dirty="0" smtClean="0">
              <a:solidFill>
                <a:schemeClr val="tx1"/>
              </a:solidFill>
              <a:effectLst/>
              <a:latin typeface="+mn-lt"/>
              <a:ea typeface="+mn-ea"/>
              <a:cs typeface="+mn-cs"/>
            </a:rPr>
            <a:t>Ensuring our existing corporate BI web based solutions run in browsers across </a:t>
          </a:r>
          <a:r>
            <a:rPr lang="en-US" sz="1200" smtClean="0">
              <a:solidFill>
                <a:schemeClr val="tx1"/>
              </a:solidFill>
              <a:effectLst/>
              <a:latin typeface="+mn-lt"/>
              <a:ea typeface="+mn-ea"/>
              <a:cs typeface="+mn-cs"/>
            </a:rPr>
            <a:t>iOS</a:t>
          </a:r>
          <a:r>
            <a:rPr lang="en-US" sz="1200" dirty="0" smtClean="0">
              <a:solidFill>
                <a:schemeClr val="tx1"/>
              </a:solidFill>
              <a:effectLst/>
              <a:latin typeface="+mn-lt"/>
              <a:ea typeface="+mn-ea"/>
              <a:cs typeface="+mn-cs"/>
            </a:rPr>
            <a:t> and Windows devices</a:t>
          </a:r>
          <a:endParaRPr lang="en-US" sz="1200" dirty="0">
            <a:solidFill>
              <a:schemeClr val="tx1"/>
            </a:solidFill>
          </a:endParaRPr>
        </a:p>
      </dgm:t>
    </dgm:pt>
    <dgm:pt modelId="{6638AA23-BC8D-4FE6-AB3F-C06C8F3838CD}" type="parTrans" cxnId="{8FA11EC9-C351-4505-B421-B937B4B98E00}">
      <dgm:prSet/>
      <dgm:spPr/>
      <dgm:t>
        <a:bodyPr/>
        <a:lstStyle/>
        <a:p>
          <a:endParaRPr lang="en-US"/>
        </a:p>
      </dgm:t>
    </dgm:pt>
    <dgm:pt modelId="{0238DF0E-4253-451E-9186-C2D169DD952E}" type="sibTrans" cxnId="{8FA11EC9-C351-4505-B421-B937B4B98E00}">
      <dgm:prSet/>
      <dgm:spPr/>
      <dgm:t>
        <a:bodyPr/>
        <a:lstStyle/>
        <a:p>
          <a:endParaRPr lang="en-US"/>
        </a:p>
      </dgm:t>
    </dgm:pt>
    <dgm:pt modelId="{B98A6F81-212C-4FA4-AC11-5F956744D51F}">
      <dgm:prSet phldrT="[Text]" custT="1"/>
      <dgm:spPr/>
      <dgm:t>
        <a:bodyPr/>
        <a:lstStyle/>
        <a:p>
          <a:r>
            <a:rPr lang="en-US" sz="1200" dirty="0" smtClean="0">
              <a:solidFill>
                <a:schemeClr val="tx1"/>
              </a:solidFill>
              <a:effectLst/>
              <a:latin typeface="+mn-lt"/>
              <a:ea typeface="+mn-ea"/>
              <a:cs typeface="+mn-cs"/>
            </a:rPr>
            <a:t>Delivering great touch-based data exploration and visualization capabilities in a browser on </a:t>
          </a:r>
          <a:r>
            <a:rPr lang="en-US" sz="1200" smtClean="0">
              <a:solidFill>
                <a:schemeClr val="tx1"/>
              </a:solidFill>
              <a:effectLst/>
              <a:latin typeface="+mn-lt"/>
              <a:ea typeface="+mn-ea"/>
              <a:cs typeface="+mn-cs"/>
            </a:rPr>
            <a:t>iOS</a:t>
          </a:r>
          <a:r>
            <a:rPr lang="en-US" sz="1200" dirty="0" smtClean="0">
              <a:solidFill>
                <a:schemeClr val="tx1"/>
              </a:solidFill>
              <a:effectLst/>
              <a:latin typeface="+mn-lt"/>
              <a:ea typeface="+mn-ea"/>
              <a:cs typeface="+mn-cs"/>
            </a:rPr>
            <a:t>, Android and Microsoft platforms </a:t>
          </a:r>
          <a:endParaRPr lang="en-US" sz="1200" dirty="0">
            <a:solidFill>
              <a:schemeClr val="tx1"/>
            </a:solidFill>
          </a:endParaRPr>
        </a:p>
      </dgm:t>
    </dgm:pt>
    <dgm:pt modelId="{38F17283-B68B-49E8-9DC2-ED0D66A8EC3A}" type="parTrans" cxnId="{DE9100C0-5C7B-40F8-9356-7BD66892B9CF}">
      <dgm:prSet/>
      <dgm:spPr/>
      <dgm:t>
        <a:bodyPr/>
        <a:lstStyle/>
        <a:p>
          <a:endParaRPr lang="en-US"/>
        </a:p>
      </dgm:t>
    </dgm:pt>
    <dgm:pt modelId="{D43F7EB8-43F0-4086-B676-4370FB091B6A}" type="sibTrans" cxnId="{DE9100C0-5C7B-40F8-9356-7BD66892B9CF}">
      <dgm:prSet/>
      <dgm:spPr/>
      <dgm:t>
        <a:bodyPr/>
        <a:lstStyle/>
        <a:p>
          <a:endParaRPr lang="en-US"/>
        </a:p>
      </dgm:t>
    </dgm:pt>
    <dgm:pt modelId="{15528DB6-A9FD-4E56-9EC5-EE154EF74654}">
      <dgm:prSet phldrT="[Text]" custT="1"/>
      <dgm:spPr/>
      <dgm:t>
        <a:bodyPr/>
        <a:lstStyle/>
        <a:p>
          <a:r>
            <a:rPr lang="en-US" sz="1200" dirty="0" smtClean="0">
              <a:solidFill>
                <a:schemeClr val="tx1"/>
              </a:solidFill>
              <a:effectLst/>
              <a:latin typeface="+mn-lt"/>
              <a:ea typeface="+mn-ea"/>
              <a:cs typeface="+mn-cs"/>
            </a:rPr>
            <a:t>Delivering the best in class rich and immersive experience of the Microsoft BI platform on Windows 8 slates</a:t>
          </a:r>
          <a:endParaRPr lang="en-US" sz="1200" dirty="0">
            <a:solidFill>
              <a:schemeClr val="tx1"/>
            </a:solidFill>
          </a:endParaRPr>
        </a:p>
      </dgm:t>
    </dgm:pt>
    <dgm:pt modelId="{65DD3B14-BAA4-4C70-BB3F-537CD46C760B}" type="parTrans" cxnId="{FA293114-0F52-47BC-B169-D56ED720509D}">
      <dgm:prSet/>
      <dgm:spPr/>
      <dgm:t>
        <a:bodyPr/>
        <a:lstStyle/>
        <a:p>
          <a:endParaRPr lang="en-US"/>
        </a:p>
      </dgm:t>
    </dgm:pt>
    <dgm:pt modelId="{DBEB0682-0E14-4B60-BFA6-DDA17AC04447}" type="sibTrans" cxnId="{FA293114-0F52-47BC-B169-D56ED720509D}">
      <dgm:prSet/>
      <dgm:spPr/>
      <dgm:t>
        <a:bodyPr/>
        <a:lstStyle/>
        <a:p>
          <a:endParaRPr lang="en-US"/>
        </a:p>
      </dgm:t>
    </dgm:pt>
    <dgm:pt modelId="{80557237-2F49-4E59-B262-65D354BFEEEB}" type="pres">
      <dgm:prSet presAssocID="{86158972-8F34-4B57-86BA-E91452873855}" presName="Name0" presStyleCnt="0">
        <dgm:presLayoutVars>
          <dgm:dir/>
          <dgm:resizeHandles val="exact"/>
        </dgm:presLayoutVars>
      </dgm:prSet>
      <dgm:spPr/>
    </dgm:pt>
    <dgm:pt modelId="{585DD6A3-AA6D-467A-9BF4-BDB8A1E127C9}" type="pres">
      <dgm:prSet presAssocID="{21C1DD91-6F33-4922-BC43-34E2FACAAFB2}" presName="composite" presStyleCnt="0"/>
      <dgm:spPr/>
    </dgm:pt>
    <dgm:pt modelId="{BE3BC573-FAB9-434E-97BF-F366E0DE408D}" type="pres">
      <dgm:prSet presAssocID="{21C1DD91-6F33-4922-BC43-34E2FACAAFB2}" presName="bgChev" presStyleLbl="node1" presStyleIdx="0" presStyleCnt="3"/>
      <dgm:spPr>
        <a:solidFill>
          <a:schemeClr val="tx2"/>
        </a:solidFill>
      </dgm:spPr>
    </dgm:pt>
    <dgm:pt modelId="{35356879-CB9C-4E2C-9902-9A361E836F3B}" type="pres">
      <dgm:prSet presAssocID="{21C1DD91-6F33-4922-BC43-34E2FACAAFB2}" presName="txNode" presStyleLbl="fgAcc1" presStyleIdx="0" presStyleCnt="3" custScaleY="158385" custLinFactNeighborX="-4110" custLinFactNeighborY="50091">
        <dgm:presLayoutVars>
          <dgm:bulletEnabled val="1"/>
        </dgm:presLayoutVars>
      </dgm:prSet>
      <dgm:spPr/>
      <dgm:t>
        <a:bodyPr/>
        <a:lstStyle/>
        <a:p>
          <a:endParaRPr lang="en-US"/>
        </a:p>
      </dgm:t>
    </dgm:pt>
    <dgm:pt modelId="{8610BB19-4191-4173-B960-6DFA18ECB269}" type="pres">
      <dgm:prSet presAssocID="{0238DF0E-4253-451E-9186-C2D169DD952E}" presName="compositeSpace" presStyleCnt="0"/>
      <dgm:spPr/>
    </dgm:pt>
    <dgm:pt modelId="{FA5A6ED1-A332-4ECA-ACCA-02B637482886}" type="pres">
      <dgm:prSet presAssocID="{B98A6F81-212C-4FA4-AC11-5F956744D51F}" presName="composite" presStyleCnt="0"/>
      <dgm:spPr/>
    </dgm:pt>
    <dgm:pt modelId="{9B2BE667-EF2B-4824-B03B-0FE3547A1F2F}" type="pres">
      <dgm:prSet presAssocID="{B98A6F81-212C-4FA4-AC11-5F956744D51F}" presName="bgChev" presStyleLbl="node1" presStyleIdx="1" presStyleCnt="3"/>
      <dgm:spPr>
        <a:solidFill>
          <a:schemeClr val="tx2"/>
        </a:solidFill>
      </dgm:spPr>
    </dgm:pt>
    <dgm:pt modelId="{3C621C9C-DA67-4157-9490-D3789824742D}" type="pres">
      <dgm:prSet presAssocID="{B98A6F81-212C-4FA4-AC11-5F956744D51F}" presName="txNode" presStyleLbl="fgAcc1" presStyleIdx="1" presStyleCnt="3" custScaleY="158385" custLinFactNeighborX="-4110" custLinFactNeighborY="50091">
        <dgm:presLayoutVars>
          <dgm:bulletEnabled val="1"/>
        </dgm:presLayoutVars>
      </dgm:prSet>
      <dgm:spPr/>
      <dgm:t>
        <a:bodyPr/>
        <a:lstStyle/>
        <a:p>
          <a:endParaRPr lang="en-US"/>
        </a:p>
      </dgm:t>
    </dgm:pt>
    <dgm:pt modelId="{BAF68DC9-2FB3-476F-9DC2-F59923A2AE7D}" type="pres">
      <dgm:prSet presAssocID="{D43F7EB8-43F0-4086-B676-4370FB091B6A}" presName="compositeSpace" presStyleCnt="0"/>
      <dgm:spPr/>
    </dgm:pt>
    <dgm:pt modelId="{3401D0E6-6FC0-41A9-999F-3E69BC722E96}" type="pres">
      <dgm:prSet presAssocID="{15528DB6-A9FD-4E56-9EC5-EE154EF74654}" presName="composite" presStyleCnt="0"/>
      <dgm:spPr/>
    </dgm:pt>
    <dgm:pt modelId="{6817BBE8-DCB3-4C10-B3B1-CB79FE2398CB}" type="pres">
      <dgm:prSet presAssocID="{15528DB6-A9FD-4E56-9EC5-EE154EF74654}" presName="bgChev" presStyleLbl="node1" presStyleIdx="2" presStyleCnt="3"/>
      <dgm:spPr>
        <a:solidFill>
          <a:schemeClr val="tx2"/>
        </a:solidFill>
      </dgm:spPr>
    </dgm:pt>
    <dgm:pt modelId="{2C4BBFD0-711A-4620-AA32-5AD6C6A8D883}" type="pres">
      <dgm:prSet presAssocID="{15528DB6-A9FD-4E56-9EC5-EE154EF74654}" presName="txNode" presStyleLbl="fgAcc1" presStyleIdx="2" presStyleCnt="3" custScaleY="158385" custLinFactNeighborX="-4110" custLinFactNeighborY="50091">
        <dgm:presLayoutVars>
          <dgm:bulletEnabled val="1"/>
        </dgm:presLayoutVars>
      </dgm:prSet>
      <dgm:spPr/>
      <dgm:t>
        <a:bodyPr/>
        <a:lstStyle/>
        <a:p>
          <a:endParaRPr lang="en-US"/>
        </a:p>
      </dgm:t>
    </dgm:pt>
  </dgm:ptLst>
  <dgm:cxnLst>
    <dgm:cxn modelId="{E001D719-F0FF-47A2-9E21-00BFB9EF0241}" type="presOf" srcId="{21C1DD91-6F33-4922-BC43-34E2FACAAFB2}" destId="{35356879-CB9C-4E2C-9902-9A361E836F3B}" srcOrd="0" destOrd="0" presId="urn:microsoft.com/office/officeart/2005/8/layout/chevronAccent+Icon"/>
    <dgm:cxn modelId="{56B6357A-5739-4905-850C-B43DD3931512}" type="presOf" srcId="{86158972-8F34-4B57-86BA-E91452873855}" destId="{80557237-2F49-4E59-B262-65D354BFEEEB}" srcOrd="0" destOrd="0" presId="urn:microsoft.com/office/officeart/2005/8/layout/chevronAccent+Icon"/>
    <dgm:cxn modelId="{FA293114-0F52-47BC-B169-D56ED720509D}" srcId="{86158972-8F34-4B57-86BA-E91452873855}" destId="{15528DB6-A9FD-4E56-9EC5-EE154EF74654}" srcOrd="2" destOrd="0" parTransId="{65DD3B14-BAA4-4C70-BB3F-537CD46C760B}" sibTransId="{DBEB0682-0E14-4B60-BFA6-DDA17AC04447}"/>
    <dgm:cxn modelId="{6977015B-CE1E-4779-8099-C3E7299C57A8}" type="presOf" srcId="{B98A6F81-212C-4FA4-AC11-5F956744D51F}" destId="{3C621C9C-DA67-4157-9490-D3789824742D}" srcOrd="0" destOrd="0" presId="urn:microsoft.com/office/officeart/2005/8/layout/chevronAccent+Icon"/>
    <dgm:cxn modelId="{8FA11EC9-C351-4505-B421-B937B4B98E00}" srcId="{86158972-8F34-4B57-86BA-E91452873855}" destId="{21C1DD91-6F33-4922-BC43-34E2FACAAFB2}" srcOrd="0" destOrd="0" parTransId="{6638AA23-BC8D-4FE6-AB3F-C06C8F3838CD}" sibTransId="{0238DF0E-4253-451E-9186-C2D169DD952E}"/>
    <dgm:cxn modelId="{DE9100C0-5C7B-40F8-9356-7BD66892B9CF}" srcId="{86158972-8F34-4B57-86BA-E91452873855}" destId="{B98A6F81-212C-4FA4-AC11-5F956744D51F}" srcOrd="1" destOrd="0" parTransId="{38F17283-B68B-49E8-9DC2-ED0D66A8EC3A}" sibTransId="{D43F7EB8-43F0-4086-B676-4370FB091B6A}"/>
    <dgm:cxn modelId="{5F716FE4-4DEC-41C3-92C0-BAAE245DFC51}" type="presOf" srcId="{15528DB6-A9FD-4E56-9EC5-EE154EF74654}" destId="{2C4BBFD0-711A-4620-AA32-5AD6C6A8D883}" srcOrd="0" destOrd="0" presId="urn:microsoft.com/office/officeart/2005/8/layout/chevronAccent+Icon"/>
    <dgm:cxn modelId="{0FE41BCF-1619-4283-8D72-AE20A62F2B3C}" type="presParOf" srcId="{80557237-2F49-4E59-B262-65D354BFEEEB}" destId="{585DD6A3-AA6D-467A-9BF4-BDB8A1E127C9}" srcOrd="0" destOrd="0" presId="urn:microsoft.com/office/officeart/2005/8/layout/chevronAccent+Icon"/>
    <dgm:cxn modelId="{8F575560-8C95-436D-B006-B8D0D6582D5C}" type="presParOf" srcId="{585DD6A3-AA6D-467A-9BF4-BDB8A1E127C9}" destId="{BE3BC573-FAB9-434E-97BF-F366E0DE408D}" srcOrd="0" destOrd="0" presId="urn:microsoft.com/office/officeart/2005/8/layout/chevronAccent+Icon"/>
    <dgm:cxn modelId="{08ACCB05-13AE-417E-A2A7-8206885B99EF}" type="presParOf" srcId="{585DD6A3-AA6D-467A-9BF4-BDB8A1E127C9}" destId="{35356879-CB9C-4E2C-9902-9A361E836F3B}" srcOrd="1" destOrd="0" presId="urn:microsoft.com/office/officeart/2005/8/layout/chevronAccent+Icon"/>
    <dgm:cxn modelId="{25096EEB-7410-41F9-92AF-73A642E6AE8C}" type="presParOf" srcId="{80557237-2F49-4E59-B262-65D354BFEEEB}" destId="{8610BB19-4191-4173-B960-6DFA18ECB269}" srcOrd="1" destOrd="0" presId="urn:microsoft.com/office/officeart/2005/8/layout/chevronAccent+Icon"/>
    <dgm:cxn modelId="{E0BEA796-78A6-416D-87FF-B6FDB698870B}" type="presParOf" srcId="{80557237-2F49-4E59-B262-65D354BFEEEB}" destId="{FA5A6ED1-A332-4ECA-ACCA-02B637482886}" srcOrd="2" destOrd="0" presId="urn:microsoft.com/office/officeart/2005/8/layout/chevronAccent+Icon"/>
    <dgm:cxn modelId="{73D3A265-EA6F-4429-8D72-EE0E4936CB68}" type="presParOf" srcId="{FA5A6ED1-A332-4ECA-ACCA-02B637482886}" destId="{9B2BE667-EF2B-4824-B03B-0FE3547A1F2F}" srcOrd="0" destOrd="0" presId="urn:microsoft.com/office/officeart/2005/8/layout/chevronAccent+Icon"/>
    <dgm:cxn modelId="{24F7E5D5-7D2E-498F-8627-F020561E0F9E}" type="presParOf" srcId="{FA5A6ED1-A332-4ECA-ACCA-02B637482886}" destId="{3C621C9C-DA67-4157-9490-D3789824742D}" srcOrd="1" destOrd="0" presId="urn:microsoft.com/office/officeart/2005/8/layout/chevronAccent+Icon"/>
    <dgm:cxn modelId="{3DB4FE45-3182-46F1-BDBE-5E063F631260}" type="presParOf" srcId="{80557237-2F49-4E59-B262-65D354BFEEEB}" destId="{BAF68DC9-2FB3-476F-9DC2-F59923A2AE7D}" srcOrd="3" destOrd="0" presId="urn:microsoft.com/office/officeart/2005/8/layout/chevronAccent+Icon"/>
    <dgm:cxn modelId="{2BD09012-A9EA-410C-A6EA-9E34476DDDB0}" type="presParOf" srcId="{80557237-2F49-4E59-B262-65D354BFEEEB}" destId="{3401D0E6-6FC0-41A9-999F-3E69BC722E96}" srcOrd="4" destOrd="0" presId="urn:microsoft.com/office/officeart/2005/8/layout/chevronAccent+Icon"/>
    <dgm:cxn modelId="{75D11495-4837-4B75-AC24-74E6134F880E}" type="presParOf" srcId="{3401D0E6-6FC0-41A9-999F-3E69BC722E96}" destId="{6817BBE8-DCB3-4C10-B3B1-CB79FE2398CB}" srcOrd="0" destOrd="0" presId="urn:microsoft.com/office/officeart/2005/8/layout/chevronAccent+Icon"/>
    <dgm:cxn modelId="{A73DDFB4-2961-4F4E-9640-9DE6B7AEADC4}" type="presParOf" srcId="{3401D0E6-6FC0-41A9-999F-3E69BC722E96}" destId="{2C4BBFD0-711A-4620-AA32-5AD6C6A8D883}"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3BC573-FAB9-434E-97BF-F366E0DE408D}">
      <dsp:nvSpPr>
        <dsp:cNvPr id="0" name=""/>
        <dsp:cNvSpPr/>
      </dsp:nvSpPr>
      <dsp:spPr>
        <a:xfrm>
          <a:off x="1308" y="615357"/>
          <a:ext cx="3288203" cy="1269246"/>
        </a:xfrm>
        <a:prstGeom prst="chevron">
          <a:avLst>
            <a:gd name="adj" fmla="val 40000"/>
          </a:avLst>
        </a:prstGeom>
        <a:solidFill>
          <a:schemeClr val="tx2"/>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5356879-CB9C-4E2C-9902-9A361E836F3B}">
      <dsp:nvSpPr>
        <dsp:cNvPr id="0" name=""/>
        <dsp:cNvSpPr/>
      </dsp:nvSpPr>
      <dsp:spPr>
        <a:xfrm>
          <a:off x="764040" y="1124287"/>
          <a:ext cx="2776705" cy="2010296"/>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effectLst/>
              <a:latin typeface="+mn-lt"/>
              <a:ea typeface="+mn-ea"/>
              <a:cs typeface="+mn-cs"/>
            </a:rPr>
            <a:t>Ensuring our existing corporate BI web based solutions run in browsers across </a:t>
          </a:r>
          <a:r>
            <a:rPr lang="en-US" sz="1200" kern="1200" smtClean="0">
              <a:solidFill>
                <a:schemeClr val="tx1"/>
              </a:solidFill>
              <a:effectLst/>
              <a:latin typeface="+mn-lt"/>
              <a:ea typeface="+mn-ea"/>
              <a:cs typeface="+mn-cs"/>
            </a:rPr>
            <a:t>iOS</a:t>
          </a:r>
          <a:r>
            <a:rPr lang="en-US" sz="1200" kern="1200" dirty="0" smtClean="0">
              <a:solidFill>
                <a:schemeClr val="tx1"/>
              </a:solidFill>
              <a:effectLst/>
              <a:latin typeface="+mn-lt"/>
              <a:ea typeface="+mn-ea"/>
              <a:cs typeface="+mn-cs"/>
            </a:rPr>
            <a:t> and Windows devices</a:t>
          </a:r>
          <a:endParaRPr lang="en-US" sz="1200" kern="1200" dirty="0">
            <a:solidFill>
              <a:schemeClr val="tx1"/>
            </a:solidFill>
          </a:endParaRPr>
        </a:p>
      </dsp:txBody>
      <dsp:txXfrm>
        <a:off x="822920" y="1183167"/>
        <a:ext cx="2658945" cy="1892536"/>
      </dsp:txXfrm>
    </dsp:sp>
    <dsp:sp modelId="{9B2BE667-EF2B-4824-B03B-0FE3547A1F2F}">
      <dsp:nvSpPr>
        <dsp:cNvPr id="0" name=""/>
        <dsp:cNvSpPr/>
      </dsp:nvSpPr>
      <dsp:spPr>
        <a:xfrm>
          <a:off x="3757167" y="615357"/>
          <a:ext cx="3288203" cy="1269246"/>
        </a:xfrm>
        <a:prstGeom prst="chevron">
          <a:avLst>
            <a:gd name="adj" fmla="val 40000"/>
          </a:avLst>
        </a:prstGeom>
        <a:solidFill>
          <a:schemeClr val="tx2"/>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C621C9C-DA67-4157-9490-D3789824742D}">
      <dsp:nvSpPr>
        <dsp:cNvPr id="0" name=""/>
        <dsp:cNvSpPr/>
      </dsp:nvSpPr>
      <dsp:spPr>
        <a:xfrm>
          <a:off x="4519899" y="1124287"/>
          <a:ext cx="2776705" cy="2010296"/>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effectLst/>
              <a:latin typeface="+mn-lt"/>
              <a:ea typeface="+mn-ea"/>
              <a:cs typeface="+mn-cs"/>
            </a:rPr>
            <a:t>Delivering great touch-based data exploration and visualization capabilities in a browser on </a:t>
          </a:r>
          <a:r>
            <a:rPr lang="en-US" sz="1200" kern="1200" smtClean="0">
              <a:solidFill>
                <a:schemeClr val="tx1"/>
              </a:solidFill>
              <a:effectLst/>
              <a:latin typeface="+mn-lt"/>
              <a:ea typeface="+mn-ea"/>
              <a:cs typeface="+mn-cs"/>
            </a:rPr>
            <a:t>iOS</a:t>
          </a:r>
          <a:r>
            <a:rPr lang="en-US" sz="1200" kern="1200" dirty="0" smtClean="0">
              <a:solidFill>
                <a:schemeClr val="tx1"/>
              </a:solidFill>
              <a:effectLst/>
              <a:latin typeface="+mn-lt"/>
              <a:ea typeface="+mn-ea"/>
              <a:cs typeface="+mn-cs"/>
            </a:rPr>
            <a:t>, Android and Microsoft platforms </a:t>
          </a:r>
          <a:endParaRPr lang="en-US" sz="1200" kern="1200" dirty="0">
            <a:solidFill>
              <a:schemeClr val="tx1"/>
            </a:solidFill>
          </a:endParaRPr>
        </a:p>
      </dsp:txBody>
      <dsp:txXfrm>
        <a:off x="4578779" y="1183167"/>
        <a:ext cx="2658945" cy="1892536"/>
      </dsp:txXfrm>
    </dsp:sp>
    <dsp:sp modelId="{6817BBE8-DCB3-4C10-B3B1-CB79FE2398CB}">
      <dsp:nvSpPr>
        <dsp:cNvPr id="0" name=""/>
        <dsp:cNvSpPr/>
      </dsp:nvSpPr>
      <dsp:spPr>
        <a:xfrm>
          <a:off x="7513026" y="615357"/>
          <a:ext cx="3288203" cy="1269246"/>
        </a:xfrm>
        <a:prstGeom prst="chevron">
          <a:avLst>
            <a:gd name="adj" fmla="val 40000"/>
          </a:avLst>
        </a:prstGeom>
        <a:solidFill>
          <a:schemeClr val="tx2"/>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C4BBFD0-711A-4620-AA32-5AD6C6A8D883}">
      <dsp:nvSpPr>
        <dsp:cNvPr id="0" name=""/>
        <dsp:cNvSpPr/>
      </dsp:nvSpPr>
      <dsp:spPr>
        <a:xfrm>
          <a:off x="8275758" y="1124287"/>
          <a:ext cx="2776705" cy="2010296"/>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effectLst/>
              <a:latin typeface="+mn-lt"/>
              <a:ea typeface="+mn-ea"/>
              <a:cs typeface="+mn-cs"/>
            </a:rPr>
            <a:t>Delivering the best in class rich and immersive experience of the Microsoft BI platform on Windows 8 slates</a:t>
          </a:r>
          <a:endParaRPr lang="en-US" sz="1200" kern="1200" dirty="0">
            <a:solidFill>
              <a:schemeClr val="tx1"/>
            </a:solidFill>
          </a:endParaRPr>
        </a:p>
      </dsp:txBody>
      <dsp:txXfrm>
        <a:off x="8334638" y="1183167"/>
        <a:ext cx="2658945" cy="1892536"/>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318140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339709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9A1C7D-2BC5-48BF-BF32-D6CE70C4AA02}" type="slidenum">
              <a:rPr lang="en-US" smtClean="0"/>
              <a:t>18</a:t>
            </a:fld>
            <a:endParaRPr lang="en-US" dirty="0"/>
          </a:p>
        </p:txBody>
      </p:sp>
    </p:spTree>
    <p:extLst>
      <p:ext uri="{BB962C8B-B14F-4D97-AF65-F5344CB8AC3E}">
        <p14:creationId xmlns:p14="http://schemas.microsoft.com/office/powerpoint/2010/main" val="865227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633845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818482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398A88-240D-4623-81AB-47D6803554BC}"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21</a:t>
            </a:fld>
            <a:endParaRPr lang="en-US" dirty="0"/>
          </a:p>
        </p:txBody>
      </p:sp>
    </p:spTree>
    <p:extLst>
      <p:ext uri="{BB962C8B-B14F-4D97-AF65-F5344CB8AC3E}">
        <p14:creationId xmlns:p14="http://schemas.microsoft.com/office/powerpoint/2010/main" val="3249313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9A1C7D-2BC5-48BF-BF32-D6CE70C4AA02}" type="slidenum">
              <a:rPr lang="en-US" smtClean="0"/>
              <a:t>26</a:t>
            </a:fld>
            <a:endParaRPr lang="en-US" dirty="0"/>
          </a:p>
        </p:txBody>
      </p:sp>
    </p:spTree>
    <p:extLst>
      <p:ext uri="{BB962C8B-B14F-4D97-AF65-F5344CB8AC3E}">
        <p14:creationId xmlns:p14="http://schemas.microsoft.com/office/powerpoint/2010/main" val="4004298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9A1C7D-2BC5-48BF-BF32-D6CE70C4AA02}" type="slidenum">
              <a:rPr lang="en-US" smtClean="0"/>
              <a:t>27</a:t>
            </a:fld>
            <a:endParaRPr lang="en-US" dirty="0"/>
          </a:p>
        </p:txBody>
      </p:sp>
    </p:spTree>
    <p:extLst>
      <p:ext uri="{BB962C8B-B14F-4D97-AF65-F5344CB8AC3E}">
        <p14:creationId xmlns:p14="http://schemas.microsoft.com/office/powerpoint/2010/main" val="2699508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4348577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252212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7:47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2070305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9CCCEB3-CB72-4D64-8B7C-CF1D88503DC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5</a:t>
            </a:fld>
            <a:endParaRPr lang="en-US" dirty="0"/>
          </a:p>
        </p:txBody>
      </p:sp>
    </p:spTree>
    <p:extLst>
      <p:ext uri="{BB962C8B-B14F-4D97-AF65-F5344CB8AC3E}">
        <p14:creationId xmlns:p14="http://schemas.microsoft.com/office/powerpoint/2010/main" val="1581869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43C2CF-0327-4818-BADF-4858EDD487C0}"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6</a:t>
            </a:fld>
            <a:endParaRPr lang="en-US" dirty="0"/>
          </a:p>
        </p:txBody>
      </p:sp>
    </p:spTree>
    <p:extLst>
      <p:ext uri="{BB962C8B-B14F-4D97-AF65-F5344CB8AC3E}">
        <p14:creationId xmlns:p14="http://schemas.microsoft.com/office/powerpoint/2010/main" val="744283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650349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9A1C7D-2BC5-48BF-BF32-D6CE70C4AA02}" type="slidenum">
              <a:rPr lang="en-US" smtClean="0"/>
              <a:t>8</a:t>
            </a:fld>
            <a:endParaRPr lang="en-US" dirty="0"/>
          </a:p>
        </p:txBody>
      </p:sp>
    </p:spTree>
    <p:extLst>
      <p:ext uri="{BB962C8B-B14F-4D97-AF65-F5344CB8AC3E}">
        <p14:creationId xmlns:p14="http://schemas.microsoft.com/office/powerpoint/2010/main" val="2348894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9A1C7D-2BC5-48BF-BF32-D6CE70C4AA02}" type="slidenum">
              <a:rPr lang="en-US" smtClean="0"/>
              <a:t>10</a:t>
            </a:fld>
            <a:endParaRPr lang="en-US" dirty="0"/>
          </a:p>
        </p:txBody>
      </p:sp>
    </p:spTree>
    <p:extLst>
      <p:ext uri="{BB962C8B-B14F-4D97-AF65-F5344CB8AC3E}">
        <p14:creationId xmlns:p14="http://schemas.microsoft.com/office/powerpoint/2010/main" val="2057226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
        <p:nvSpPr>
          <p:cNvPr id="4" name="Slide Number Placeholder 3"/>
          <p:cNvSpPr>
            <a:spLocks noGrp="1"/>
          </p:cNvSpPr>
          <p:nvPr>
            <p:ph type="sldNum" sz="quarter" idx="10"/>
          </p:nvPr>
        </p:nvSpPr>
        <p:spPr/>
        <p:txBody>
          <a:bodyPr/>
          <a:lstStyle/>
          <a:p>
            <a:fld id="{A19A1C7D-2BC5-48BF-BF32-D6CE70C4AA02}" type="slidenum">
              <a:rPr lang="en-US" smtClean="0"/>
              <a:t>11</a:t>
            </a:fld>
            <a:endParaRPr lang="en-US" dirty="0"/>
          </a:p>
        </p:txBody>
      </p:sp>
    </p:spTree>
    <p:extLst>
      <p:ext uri="{BB962C8B-B14F-4D97-AF65-F5344CB8AC3E}">
        <p14:creationId xmlns:p14="http://schemas.microsoft.com/office/powerpoint/2010/main" val="18317870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968309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4405728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8243069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830313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584900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956183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2607615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9712496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7813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844058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7924707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912670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583295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164976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516610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412805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9157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91880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57486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136041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400376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66470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7574267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0809857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870143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4679661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618417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79341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476652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078507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929713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311137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489635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6"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178880"/>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8309601"/>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tera-wurfl.com/explore" TargetMode="External"/><Relationship Id="rId2" Type="http://schemas.openxmlformats.org/officeDocument/2006/relationships/notesSlide" Target="../notesSlides/notesSlide8.xml"/><Relationship Id="rId1" Type="http://schemas.openxmlformats.org/officeDocument/2006/relationships/slideLayout" Target="../slideLayouts/slideLayout25.xml"/><Relationship Id="rId4" Type="http://schemas.openxmlformats.org/officeDocument/2006/relationships/hyperlink" Target="http://www.mobilexweb.com/"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hyperlink" Target="http://technet.microsoft.com/en-us/library/hh697482.aspx" TargetMode="Externa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hyperlink" Target="http://www.mobileentree.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hyperlink" Target="http://kyleschaeffer.com/sharepoint/" TargetMode="External"/><Relationship Id="rId7" Type="http://schemas.openxmlformats.org/officeDocument/2006/relationships/hyperlink" Target="http://kyleschaeffer.com/wordpress/wp-content/uploads/2011/10/v5-small.jpg" TargetMode="External"/><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15.jpeg"/><Relationship Id="rId5" Type="http://schemas.openxmlformats.org/officeDocument/2006/relationships/hyperlink" Target="http://kyleschaeffer.com/wordpress/wp-content/uploads/2011/10/v5-medium.jpg" TargetMode="Externa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4.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hyperlink" Target="http://www.jenunderwood.com/blog.htm"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hotelherbert.com.au/wp-content/uploads/2010/01/pizza_ingredients1.jpg" TargetMode="Externa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hyperlink" Target="http://msdn.microsoft.com/en-us/library/ms156511.aspx" TargetMode="External"/><Relationship Id="rId2" Type="http://schemas.openxmlformats.org/officeDocument/2006/relationships/notesSlide" Target="../notesSlides/notesSlide18.xml"/><Relationship Id="rId1" Type="http://schemas.openxmlformats.org/officeDocument/2006/relationships/slideLayout" Target="../slideLayouts/slideLayout24.xml"/><Relationship Id="rId5" Type="http://schemas.openxmlformats.org/officeDocument/2006/relationships/image" Target="../media/image25.gif"/><Relationship Id="rId4" Type="http://schemas.openxmlformats.org/officeDocument/2006/relationships/hyperlink" Target="http://mobiweave.co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mobiweave.com/" TargetMode="External"/><Relationship Id="rId1" Type="http://schemas.openxmlformats.org/officeDocument/2006/relationships/slideLayout" Target="../slideLayouts/slideLayout25.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31.xml"/><Relationship Id="rId6" Type="http://schemas.microsoft.com/office/2007/relationships/hdphoto" Target="../media/hdphoto3.wdp"/><Relationship Id="rId5" Type="http://schemas.openxmlformats.org/officeDocument/2006/relationships/image" Target="../media/image30.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5.xml"/><Relationship Id="rId4" Type="http://schemas.microsoft.com/office/2007/relationships/hdphoto" Target="../media/hdphoto4.wdp"/></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www.componentart.com/" TargetMode="External"/><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lIns="111026" tIns="55513" rIns="111026" bIns="55513">
            <a:noAutofit/>
          </a:bodyPr>
          <a:lstStyle/>
          <a:p>
            <a:pPr marL="0" indent="0">
              <a:buNone/>
            </a:pPr>
            <a:r>
              <a:rPr lang="en-US" sz="2800"/>
              <a:t>Developmen</a:t>
            </a:r>
            <a:r>
              <a:rPr lang="en-US" sz="2800" smtClean="0"/>
              <a:t>t </a:t>
            </a:r>
            <a:endParaRPr lang="en-US" sz="2800" dirty="0"/>
          </a:p>
          <a:p>
            <a:pPr lvl="1"/>
            <a:r>
              <a:rPr lang="en-US" sz="1600"/>
              <a:t>Native Applications and Native through RDP (not covered)</a:t>
            </a:r>
            <a:endParaRPr lang="en-US" sz="1600" dirty="0"/>
          </a:p>
          <a:p>
            <a:pPr lvl="1"/>
            <a:r>
              <a:rPr lang="en-US" sz="1600" smtClean="0"/>
              <a:t>Browser  </a:t>
            </a:r>
            <a:r>
              <a:rPr lang="en-US" sz="1600"/>
              <a:t>(SharePoint, .NET, CSS, HTML5, jQuery, Sencha Touch, </a:t>
            </a:r>
            <a:r>
              <a:rPr lang="en-US" sz="1600" smtClean="0"/>
              <a:t>etc.) </a:t>
            </a:r>
            <a:endParaRPr lang="en-US" sz="1600" dirty="0"/>
          </a:p>
          <a:p>
            <a:pPr marL="0" indent="0">
              <a:buNone/>
            </a:pPr>
            <a:r>
              <a:rPr lang="en-US" sz="2800" dirty="0"/>
              <a:t>Tablet design driven by consumer usage, not business usage</a:t>
            </a:r>
          </a:p>
          <a:p>
            <a:pPr marL="0" indent="0">
              <a:buNone/>
            </a:pPr>
            <a:r>
              <a:rPr lang="en-US" sz="2800" dirty="0"/>
              <a:t>Security</a:t>
            </a:r>
          </a:p>
          <a:p>
            <a:pPr marL="0" indent="0">
              <a:buNone/>
            </a:pPr>
            <a:r>
              <a:rPr lang="en-US" sz="2800"/>
              <a:t>Variety </a:t>
            </a:r>
            <a:r>
              <a:rPr lang="en-US" sz="2800" dirty="0"/>
              <a:t>of </a:t>
            </a:r>
            <a:r>
              <a:rPr lang="en-US" sz="2800"/>
              <a:t>screen sizes, changing views and soft keyboards</a:t>
            </a:r>
            <a:endParaRPr lang="en-US" sz="2800" dirty="0"/>
          </a:p>
          <a:p>
            <a:pPr marL="0" indent="0">
              <a:buNone/>
            </a:pPr>
            <a:r>
              <a:rPr lang="en-US" sz="2800" dirty="0"/>
              <a:t>Device </a:t>
            </a:r>
            <a:r>
              <a:rPr lang="en-US" sz="2800"/>
              <a:t>navigation and browser capability differences</a:t>
            </a:r>
            <a:endParaRPr lang="en-US" sz="2800" dirty="0"/>
          </a:p>
          <a:p>
            <a:pPr marL="0" indent="0">
              <a:buNone/>
            </a:pPr>
            <a:r>
              <a:rPr lang="en-US" sz="2800" dirty="0"/>
              <a:t>Connectivity online/offline and wireless performance levels</a:t>
            </a:r>
          </a:p>
          <a:p>
            <a:pPr marL="0" indent="0">
              <a:buNone/>
            </a:pPr>
            <a:r>
              <a:rPr lang="en-US" sz="2800"/>
              <a:t>Testing</a:t>
            </a:r>
          </a:p>
          <a:p>
            <a:pPr lvl="1"/>
            <a:r>
              <a:rPr lang="en-US" sz="1600"/>
              <a:t>Device detection and browser capabilities </a:t>
            </a:r>
            <a:r>
              <a:rPr lang="en-US" sz="1600">
                <a:hlinkClick r:id="rId3"/>
              </a:rPr>
              <a:t>http://www.tera-wurfl.com/explore</a:t>
            </a:r>
            <a:r>
              <a:rPr lang="en-US" sz="1600"/>
              <a:t>  </a:t>
            </a:r>
          </a:p>
          <a:p>
            <a:pPr lvl="1"/>
            <a:r>
              <a:rPr lang="en-US" sz="1600"/>
              <a:t>Device emulation </a:t>
            </a:r>
            <a:r>
              <a:rPr lang="en-US" sz="1600">
                <a:hlinkClick r:id="rId4"/>
              </a:rPr>
              <a:t>http://www.mobilexweb.com</a:t>
            </a:r>
            <a:r>
              <a:rPr lang="en-US" sz="1600"/>
              <a:t> </a:t>
            </a:r>
          </a:p>
          <a:p>
            <a:pPr lvl="1"/>
            <a:r>
              <a:rPr lang="en-US" sz="1600"/>
              <a:t>Testing services such as Device Anywhere and Perfecto Mobile</a:t>
            </a:r>
          </a:p>
        </p:txBody>
      </p:sp>
      <p:sp>
        <p:nvSpPr>
          <p:cNvPr id="2" name="Title 1"/>
          <p:cNvSpPr>
            <a:spLocks noGrp="1"/>
          </p:cNvSpPr>
          <p:nvPr>
            <p:ph type="title"/>
          </p:nvPr>
        </p:nvSpPr>
        <p:spPr/>
        <p:txBody>
          <a:bodyPr/>
          <a:lstStyle/>
          <a:p>
            <a:r>
              <a:rPr lang="en-US" dirty="0" smtClean="0"/>
              <a:t>Mobile BI Development</a:t>
            </a:r>
            <a:endParaRPr lang="en-US" dirty="0"/>
          </a:p>
        </p:txBody>
      </p:sp>
    </p:spTree>
    <p:extLst>
      <p:ext uri="{BB962C8B-B14F-4D97-AF65-F5344CB8AC3E}">
        <p14:creationId xmlns:p14="http://schemas.microsoft.com/office/powerpoint/2010/main" val="3416597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Security #1 Concern</a:t>
            </a:r>
            <a:endParaRPr lang="en-US" dirty="0"/>
          </a:p>
        </p:txBody>
      </p:sp>
      <p:sp>
        <p:nvSpPr>
          <p:cNvPr id="3" name="Content Placeholder 2"/>
          <p:cNvSpPr>
            <a:spLocks noGrp="1"/>
          </p:cNvSpPr>
          <p:nvPr>
            <p:ph type="body" sz="quarter" idx="10"/>
          </p:nvPr>
        </p:nvSpPr>
        <p:spPr>
          <a:xfrm>
            <a:off x="274638" y="1212850"/>
            <a:ext cx="11887200" cy="5484812"/>
          </a:xfrm>
          <a:prstGeom prst="rect">
            <a:avLst/>
          </a:prstGeom>
        </p:spPr>
        <p:txBody>
          <a:bodyPr lIns="111026" tIns="55513" rIns="111026" bIns="55513">
            <a:normAutofit/>
          </a:bodyPr>
          <a:lstStyle/>
          <a:p>
            <a:r>
              <a:rPr lang="en-US">
                <a:gradFill>
                  <a:gsLst>
                    <a:gs pos="1250">
                      <a:schemeClr val="tx2"/>
                    </a:gs>
                    <a:gs pos="99000">
                      <a:schemeClr val="tx2"/>
                    </a:gs>
                  </a:gsLst>
                  <a:lin ang="5400000" scaled="0"/>
                </a:gradFill>
              </a:rPr>
              <a:t>Mobile </a:t>
            </a:r>
            <a:r>
              <a:rPr lang="en-US" dirty="0">
                <a:gradFill>
                  <a:gsLst>
                    <a:gs pos="1250">
                      <a:schemeClr val="tx2"/>
                    </a:gs>
                    <a:gs pos="99000">
                      <a:schemeClr val="tx2"/>
                    </a:gs>
                  </a:gsLst>
                  <a:lin ang="5400000" scaled="0"/>
                </a:gradFill>
              </a:rPr>
              <a:t>devices do get lost and stolen</a:t>
            </a:r>
          </a:p>
          <a:p>
            <a:r>
              <a:rPr lang="en-US">
                <a:gradFill>
                  <a:gsLst>
                    <a:gs pos="1250">
                      <a:schemeClr val="tx2"/>
                    </a:gs>
                    <a:gs pos="99000">
                      <a:schemeClr val="tx2"/>
                    </a:gs>
                  </a:gsLst>
                  <a:lin ang="5400000" scaled="0"/>
                </a:gradFill>
              </a:rPr>
              <a:t>Securing </a:t>
            </a:r>
            <a:r>
              <a:rPr lang="en-US" dirty="0">
                <a:gradFill>
                  <a:gsLst>
                    <a:gs pos="1250">
                      <a:schemeClr val="tx2"/>
                    </a:gs>
                    <a:gs pos="99000">
                      <a:schemeClr val="tx2"/>
                    </a:gs>
                  </a:gsLst>
                  <a:lin ang="5400000" scaled="0"/>
                </a:gradFill>
              </a:rPr>
              <a:t>data at rest on the device if native</a:t>
            </a:r>
          </a:p>
          <a:p>
            <a:pPr lvl="1"/>
            <a:r>
              <a:rPr lang="en-US">
                <a:latin typeface="+mj-lt"/>
              </a:rPr>
              <a:t>If data kept offline, consider data expiration “self-destruct” feature </a:t>
            </a:r>
          </a:p>
          <a:p>
            <a:pPr lvl="1"/>
            <a:r>
              <a:rPr lang="en-US">
                <a:latin typeface="+mj-lt"/>
              </a:rPr>
              <a:t>Manufacturer API features full-disk </a:t>
            </a:r>
            <a:r>
              <a:rPr lang="en-US" dirty="0">
                <a:latin typeface="+mj-lt"/>
              </a:rPr>
              <a:t>encryption, </a:t>
            </a:r>
            <a:r>
              <a:rPr lang="en-US">
                <a:latin typeface="+mj-lt"/>
              </a:rPr>
              <a:t>remote management, antivirus and firewall</a:t>
            </a:r>
            <a:endParaRPr lang="en-US" dirty="0">
              <a:latin typeface="+mj-lt"/>
            </a:endParaRPr>
          </a:p>
          <a:p>
            <a:r>
              <a:rPr lang="en-US">
                <a:gradFill>
                  <a:gsLst>
                    <a:gs pos="1250">
                      <a:schemeClr val="tx2"/>
                    </a:gs>
                    <a:gs pos="99000">
                      <a:schemeClr val="tx2"/>
                    </a:gs>
                  </a:gsLst>
                  <a:lin ang="5400000" scaled="0"/>
                </a:gradFill>
              </a:rPr>
              <a:t>Transmission </a:t>
            </a:r>
            <a:r>
              <a:rPr lang="en-US" dirty="0">
                <a:gradFill>
                  <a:gsLst>
                    <a:gs pos="1250">
                      <a:schemeClr val="tx2"/>
                    </a:gs>
                    <a:gs pos="99000">
                      <a:schemeClr val="tx2"/>
                    </a:gs>
                  </a:gsLst>
                  <a:lin ang="5400000" scaled="0"/>
                </a:gradFill>
              </a:rPr>
              <a:t>and Encryption</a:t>
            </a:r>
          </a:p>
          <a:p>
            <a:r>
              <a:rPr lang="en-US">
                <a:gradFill>
                  <a:gsLst>
                    <a:gs pos="1250">
                      <a:schemeClr val="tx2"/>
                    </a:gs>
                    <a:gs pos="99000">
                      <a:schemeClr val="tx2"/>
                    </a:gs>
                  </a:gsLst>
                  <a:lin ang="5400000" scaled="0"/>
                </a:gradFill>
              </a:rPr>
              <a:t>Windows Authentication </a:t>
            </a:r>
          </a:p>
          <a:p>
            <a:pPr lvl="1"/>
            <a:r>
              <a:rPr lang="en-US" smtClean="0">
                <a:latin typeface="+mj-lt"/>
              </a:rPr>
              <a:t>Requires device browser security protocol support</a:t>
            </a:r>
          </a:p>
          <a:p>
            <a:pPr lvl="1"/>
            <a:r>
              <a:rPr lang="en-US" smtClean="0">
                <a:latin typeface="+mj-lt"/>
              </a:rPr>
              <a:t>iPad uses Basic Authentication</a:t>
            </a:r>
          </a:p>
          <a:p>
            <a:pPr lvl="1"/>
            <a:r>
              <a:rPr lang="en-US" smtClean="0">
                <a:latin typeface="+mj-lt"/>
              </a:rPr>
              <a:t>Some default device browsers need to be replaced </a:t>
            </a:r>
            <a:endParaRPr lang="en-US">
              <a:latin typeface="+mj-lt"/>
            </a:endParaRPr>
          </a:p>
          <a:p>
            <a:endParaRPr lang="en-US" sz="2900" dirty="0"/>
          </a:p>
        </p:txBody>
      </p:sp>
    </p:spTree>
    <p:extLst>
      <p:ext uri="{BB962C8B-B14F-4D97-AF65-F5344CB8AC3E}">
        <p14:creationId xmlns:p14="http://schemas.microsoft.com/office/powerpoint/2010/main" val="3393023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Touch, Report Parameters and Wireless</a:t>
            </a:r>
            <a:endParaRPr lang="en-US" dirty="0"/>
          </a:p>
        </p:txBody>
      </p:sp>
      <p:sp>
        <p:nvSpPr>
          <p:cNvPr id="3" name="Content Placeholder 2"/>
          <p:cNvSpPr>
            <a:spLocks noGrp="1"/>
          </p:cNvSpPr>
          <p:nvPr>
            <p:ph type="body" sz="quarter" idx="10"/>
          </p:nvPr>
        </p:nvSpPr>
        <p:spPr>
          <a:prstGeom prst="rect">
            <a:avLst/>
          </a:prstGeom>
        </p:spPr>
        <p:txBody>
          <a:bodyPr lIns="111026" tIns="55513" rIns="111026" bIns="55513">
            <a:noAutofit/>
          </a:bodyPr>
          <a:lstStyle/>
          <a:p>
            <a:pPr marL="0" indent="0">
              <a:buNone/>
            </a:pPr>
            <a:r>
              <a:rPr lang="en-US" sz="3600">
                <a:gradFill>
                  <a:gsLst>
                    <a:gs pos="1250">
                      <a:schemeClr val="tx2"/>
                    </a:gs>
                    <a:gs pos="99000">
                      <a:schemeClr val="tx2"/>
                    </a:gs>
                  </a:gsLst>
                  <a:lin ang="5400000" scaled="0"/>
                </a:gradFill>
              </a:rPr>
              <a:t>User interface</a:t>
            </a:r>
          </a:p>
          <a:p>
            <a:pPr marL="358523" lvl="2" indent="-358523">
              <a:buNone/>
            </a:pPr>
            <a:r>
              <a:rPr lang="en-US" sz="1800">
                <a:latin typeface="+mj-lt"/>
              </a:rPr>
              <a:t>Design for touch, limit scrolling and pop up, soft keyboards</a:t>
            </a:r>
          </a:p>
          <a:p>
            <a:pPr marL="358523" lvl="2" indent="-358523">
              <a:buNone/>
            </a:pPr>
            <a:r>
              <a:rPr lang="en-US" sz="1800">
                <a:latin typeface="+mj-lt"/>
              </a:rPr>
              <a:t>Keep reports small to reduce load time</a:t>
            </a:r>
          </a:p>
          <a:p>
            <a:pPr marL="358523" lvl="2" indent="-358523">
              <a:buNone/>
            </a:pPr>
            <a:r>
              <a:rPr lang="en-US" sz="1800">
                <a:latin typeface="+mj-lt"/>
              </a:rPr>
              <a:t>Split larger report sections into linked reports</a:t>
            </a:r>
          </a:p>
          <a:p>
            <a:pPr marL="358523" lvl="2" indent="-358523">
              <a:buNone/>
            </a:pPr>
            <a:r>
              <a:rPr lang="en-US" sz="1800">
                <a:latin typeface="+mj-lt"/>
              </a:rPr>
              <a:t>Use simple hyperlink navigation</a:t>
            </a:r>
          </a:p>
          <a:p>
            <a:pPr marL="0" indent="0">
              <a:buNone/>
            </a:pPr>
            <a:r>
              <a:rPr lang="en-US" sz="3600">
                <a:gradFill>
                  <a:gsLst>
                    <a:gs pos="1250">
                      <a:schemeClr val="tx2"/>
                    </a:gs>
                    <a:gs pos="99000">
                      <a:schemeClr val="tx2"/>
                    </a:gs>
                  </a:gsLst>
                  <a:lin ang="5400000" scaled="0"/>
                </a:gradFill>
              </a:rPr>
              <a:t>Parameters</a:t>
            </a:r>
            <a:r>
              <a:rPr lang="en-US" sz="3600" smtClean="0"/>
              <a:t> </a:t>
            </a:r>
          </a:p>
          <a:p>
            <a:pPr marL="358523" lvl="2" indent="-358523"/>
            <a:r>
              <a:rPr lang="en-US" sz="1800">
                <a:latin typeface="+mj-lt"/>
              </a:rPr>
              <a:t>Parameter issues </a:t>
            </a:r>
            <a:r>
              <a:rPr lang="en-US" sz="1800" dirty="0">
                <a:latin typeface="+mj-lt"/>
              </a:rPr>
              <a:t>on many touch devices </a:t>
            </a:r>
          </a:p>
          <a:p>
            <a:pPr marL="358523" lvl="2" indent="-358523"/>
            <a:r>
              <a:rPr lang="en-US" sz="1800">
                <a:latin typeface="+mj-lt"/>
              </a:rPr>
              <a:t>Consider </a:t>
            </a:r>
            <a:r>
              <a:rPr lang="en-US" sz="1800" dirty="0">
                <a:latin typeface="+mj-lt"/>
              </a:rPr>
              <a:t>embedding </a:t>
            </a:r>
            <a:r>
              <a:rPr lang="en-US" sz="1800">
                <a:latin typeface="+mj-lt"/>
              </a:rPr>
              <a:t>parameters as </a:t>
            </a:r>
            <a:r>
              <a:rPr lang="en-US" sz="1800" dirty="0">
                <a:latin typeface="+mj-lt"/>
              </a:rPr>
              <a:t>clickable items or </a:t>
            </a:r>
            <a:r>
              <a:rPr lang="en-US" sz="1800">
                <a:latin typeface="+mj-lt"/>
              </a:rPr>
              <a:t>links </a:t>
            </a:r>
          </a:p>
          <a:p>
            <a:pPr marL="0" indent="0">
              <a:buNone/>
            </a:pPr>
            <a:r>
              <a:rPr lang="en-US" sz="3600" smtClean="0">
                <a:gradFill>
                  <a:gsLst>
                    <a:gs pos="1250">
                      <a:schemeClr val="tx2"/>
                    </a:gs>
                    <a:gs pos="99000">
                      <a:schemeClr val="tx2"/>
                    </a:gs>
                  </a:gsLst>
                  <a:lin ang="5400000" scaled="0"/>
                </a:gradFill>
              </a:rPr>
              <a:t>Performance</a:t>
            </a:r>
          </a:p>
          <a:p>
            <a:pPr marL="358523" lvl="2" indent="-358523"/>
            <a:r>
              <a:rPr lang="en-US" sz="1800">
                <a:latin typeface="+mj-lt"/>
              </a:rPr>
              <a:t>Expect many </a:t>
            </a:r>
            <a:r>
              <a:rPr lang="en-US" sz="1800" dirty="0">
                <a:latin typeface="+mj-lt"/>
              </a:rPr>
              <a:t>different levels </a:t>
            </a:r>
            <a:r>
              <a:rPr lang="en-US" sz="1800">
                <a:latin typeface="+mj-lt"/>
              </a:rPr>
              <a:t>of device performance</a:t>
            </a:r>
            <a:endParaRPr lang="en-US" sz="1800" dirty="0">
              <a:latin typeface="+mj-lt"/>
            </a:endParaRPr>
          </a:p>
          <a:p>
            <a:pPr marL="358523" lvl="2" indent="-358523"/>
            <a:r>
              <a:rPr lang="en-US" sz="1800" dirty="0">
                <a:latin typeface="+mj-lt"/>
              </a:rPr>
              <a:t>Less is often more </a:t>
            </a:r>
            <a:r>
              <a:rPr lang="en-US" sz="1800">
                <a:latin typeface="+mj-lt"/>
              </a:rPr>
              <a:t>over wireless connections</a:t>
            </a:r>
            <a:endParaRPr lang="en-US" sz="1800" dirty="0">
              <a:latin typeface="+mj-lt"/>
            </a:endParaRPr>
          </a:p>
          <a:p>
            <a:pPr marL="358523" lvl="2" indent="-358523"/>
            <a:r>
              <a:rPr lang="en-US" sz="1800" dirty="0">
                <a:latin typeface="+mj-lt"/>
              </a:rPr>
              <a:t>Target </a:t>
            </a:r>
            <a:r>
              <a:rPr lang="en-US" sz="1800">
                <a:latin typeface="+mj-lt"/>
              </a:rPr>
              <a:t>quick overviews </a:t>
            </a:r>
            <a:r>
              <a:rPr lang="en-US" sz="1800" dirty="0">
                <a:latin typeface="+mj-lt"/>
              </a:rPr>
              <a:t>versus </a:t>
            </a:r>
            <a:r>
              <a:rPr lang="en-US" sz="1800">
                <a:latin typeface="+mj-lt"/>
              </a:rPr>
              <a:t>detailed analysis</a:t>
            </a:r>
            <a:endParaRPr lang="en-US" sz="1800" dirty="0">
              <a:latin typeface="+mj-lt"/>
            </a:endParaRPr>
          </a:p>
          <a:p>
            <a:pPr marL="358523" lvl="2" indent="-358523"/>
            <a:r>
              <a:rPr lang="en-US" sz="1800" dirty="0">
                <a:latin typeface="+mj-lt"/>
              </a:rPr>
              <a:t>Provide an easy means </a:t>
            </a:r>
            <a:r>
              <a:rPr lang="en-US" sz="1800">
                <a:latin typeface="+mj-lt"/>
              </a:rPr>
              <a:t>to get to the detail</a:t>
            </a:r>
            <a:endParaRPr lang="en-US" sz="1800" dirty="0">
              <a:latin typeface="+mj-lt"/>
            </a:endParaRPr>
          </a:p>
        </p:txBody>
      </p:sp>
    </p:spTree>
    <p:extLst>
      <p:ext uri="{BB962C8B-B14F-4D97-AF65-F5344CB8AC3E}">
        <p14:creationId xmlns:p14="http://schemas.microsoft.com/office/powerpoint/2010/main" val="2016970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Practices</a:t>
            </a:r>
            <a:endParaRPr lang="en-US" dirty="0"/>
          </a:p>
        </p:txBody>
      </p:sp>
      <p:sp>
        <p:nvSpPr>
          <p:cNvPr id="3" name="Content Placeholder 2"/>
          <p:cNvSpPr>
            <a:spLocks noGrp="1"/>
          </p:cNvSpPr>
          <p:nvPr>
            <p:ph type="body" sz="quarter" idx="10"/>
          </p:nvPr>
        </p:nvSpPr>
        <p:spPr>
          <a:prstGeom prst="rect">
            <a:avLst/>
          </a:prstGeom>
        </p:spPr>
        <p:txBody>
          <a:bodyPr lIns="111026" tIns="55513" rIns="111026" bIns="55513">
            <a:noAutofit/>
          </a:bodyPr>
          <a:lstStyle/>
          <a:p>
            <a:pPr marL="0" indent="0">
              <a:buNone/>
            </a:pPr>
            <a:r>
              <a:rPr lang="en-US" sz="3600">
                <a:gradFill>
                  <a:gsLst>
                    <a:gs pos="1250">
                      <a:schemeClr val="tx2"/>
                    </a:gs>
                    <a:gs pos="99000">
                      <a:schemeClr val="tx2"/>
                    </a:gs>
                  </a:gsLst>
                  <a:lin ang="5400000" scaled="0"/>
                </a:gradFill>
              </a:rPr>
              <a:t>Font Choices</a:t>
            </a:r>
          </a:p>
          <a:p>
            <a:pPr marL="0" indent="0">
              <a:buNone/>
            </a:pPr>
            <a:r>
              <a:rPr lang="en-US" sz="2000"/>
              <a:t>iPad Safari only supports Scalable </a:t>
            </a:r>
            <a:r>
              <a:rPr lang="en-US" sz="2000" dirty="0"/>
              <a:t>Vector Graphics (SVG) fonts</a:t>
            </a:r>
          </a:p>
          <a:p>
            <a:pPr marL="0" lvl="1" indent="0">
              <a:buNone/>
            </a:pPr>
            <a:r>
              <a:rPr lang="en-US" sz="2000">
                <a:latin typeface="+mj-lt"/>
              </a:rPr>
              <a:t>Supported font examples include </a:t>
            </a:r>
            <a:r>
              <a:rPr lang="en-US" sz="2000" dirty="0">
                <a:latin typeface="+mj-lt"/>
              </a:rPr>
              <a:t>ArialMT and Verdana</a:t>
            </a:r>
          </a:p>
          <a:p>
            <a:pPr marL="0" lvl="1" indent="0">
              <a:buNone/>
            </a:pPr>
            <a:r>
              <a:rPr lang="en-US" sz="2000" dirty="0">
                <a:latin typeface="+mj-lt"/>
              </a:rPr>
              <a:t>Unsupported fonts display on </a:t>
            </a:r>
            <a:r>
              <a:rPr lang="en-US" sz="2000">
                <a:latin typeface="+mj-lt"/>
              </a:rPr>
              <a:t>iPad</a:t>
            </a:r>
            <a:r>
              <a:rPr lang="en-US" sz="2000" dirty="0">
                <a:latin typeface="+mj-lt"/>
              </a:rPr>
              <a:t> in Times </a:t>
            </a:r>
            <a:r>
              <a:rPr lang="en-US" sz="2000">
                <a:latin typeface="+mj-lt"/>
              </a:rPr>
              <a:t>New </a:t>
            </a:r>
            <a:r>
              <a:rPr lang="en-US" sz="2000" smtClean="0">
                <a:latin typeface="+mj-lt"/>
              </a:rPr>
              <a:t>Roman</a:t>
            </a:r>
          </a:p>
          <a:p>
            <a:pPr marL="0" indent="0">
              <a:buNone/>
            </a:pPr>
            <a:r>
              <a:rPr lang="en-US" sz="3600" smtClean="0">
                <a:gradFill>
                  <a:gsLst>
                    <a:gs pos="1250">
                      <a:schemeClr val="tx2"/>
                    </a:gs>
                    <a:gs pos="99000">
                      <a:schemeClr val="tx2"/>
                    </a:gs>
                  </a:gsLst>
                  <a:lin ang="5400000" scaled="0"/>
                </a:gradFill>
              </a:rPr>
              <a:t>Design simple navigation for touch </a:t>
            </a:r>
          </a:p>
          <a:p>
            <a:pPr marL="0" indent="0">
              <a:buNone/>
            </a:pPr>
            <a:r>
              <a:rPr lang="en-US" sz="2000" smtClean="0"/>
              <a:t>44 </a:t>
            </a:r>
            <a:r>
              <a:rPr lang="en-US" sz="2000"/>
              <a:t>x 44 pixels recommended touch area</a:t>
            </a:r>
          </a:p>
          <a:p>
            <a:pPr marL="0" indent="0">
              <a:buNone/>
            </a:pPr>
            <a:r>
              <a:rPr lang="en-US" sz="2000" b="1">
                <a:solidFill>
                  <a:schemeClr val="accent5"/>
                </a:solidFill>
              </a:rPr>
              <a:t>Tip! An Email Hyperlink (mailto:) can be used to send email from mobile reports</a:t>
            </a:r>
          </a:p>
          <a:p>
            <a:pPr marL="0" indent="0">
              <a:buNone/>
            </a:pPr>
            <a:r>
              <a:rPr lang="en-US" sz="2000"/>
              <a:t>Plan for more user training than other BI deployments</a:t>
            </a:r>
            <a:endParaRPr lang="en-US" sz="2000" dirty="0"/>
          </a:p>
          <a:p>
            <a:pPr marL="0" indent="0">
              <a:buNone/>
            </a:pPr>
            <a:r>
              <a:rPr lang="en-US" sz="2000"/>
              <a:t>Edits, exports and offline may </a:t>
            </a:r>
            <a:r>
              <a:rPr lang="en-US" sz="2000" dirty="0"/>
              <a:t>require </a:t>
            </a:r>
            <a:r>
              <a:rPr lang="en-US" sz="2000"/>
              <a:t>third-party apps</a:t>
            </a:r>
          </a:p>
          <a:p>
            <a:pPr marL="0" indent="0">
              <a:buNone/>
            </a:pPr>
            <a:r>
              <a:rPr lang="en-US" sz="2000"/>
              <a:t>Use device detection and custom master pages</a:t>
            </a:r>
          </a:p>
          <a:p>
            <a:pPr marL="0" indent="0">
              <a:buNone/>
            </a:pPr>
            <a:endParaRPr lang="en-US" sz="3400" dirty="0"/>
          </a:p>
        </p:txBody>
      </p:sp>
    </p:spTree>
    <p:extLst>
      <p:ext uri="{BB962C8B-B14F-4D97-AF65-F5344CB8AC3E}">
        <p14:creationId xmlns:p14="http://schemas.microsoft.com/office/powerpoint/2010/main" val="2616145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Email Hyperlink </a:t>
            </a:r>
            <a:r>
              <a:rPr lang="en-US" smtClean="0"/>
              <a:t>to Send Email</a:t>
            </a:r>
            <a:endParaRPr lang="en-US"/>
          </a:p>
        </p:txBody>
      </p:sp>
      <p:sp>
        <p:nvSpPr>
          <p:cNvPr id="4" name="Slide Number Placeholder 3"/>
          <p:cNvSpPr>
            <a:spLocks noGrp="1"/>
          </p:cNvSpPr>
          <p:nvPr>
            <p:ph type="sldNum" sz="quarter" idx="4294967295"/>
          </p:nvPr>
        </p:nvSpPr>
        <p:spPr>
          <a:xfrm>
            <a:off x="591133" y="6632707"/>
            <a:ext cx="673702" cy="372394"/>
          </a:xfrm>
          <a:prstGeom prst="rect">
            <a:avLst/>
          </a:prstGeom>
        </p:spPr>
        <p:txBody>
          <a:bodyPr lIns="111026" tIns="55513" rIns="111026" bIns="55513"/>
          <a:lstStyle/>
          <a:p>
            <a:fld id="{D372AB51-BDCC-4F95-83CF-1CBB2D34E9E5}" type="slidenum">
              <a:rPr lang="en-US" smtClean="0"/>
              <a:pPr/>
              <a:t>14</a:t>
            </a:fld>
            <a:endParaRPr lang="en-US" dirty="0"/>
          </a:p>
        </p:txBody>
      </p:sp>
      <p:pic>
        <p:nvPicPr>
          <p:cNvPr id="5"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b="7631"/>
          <a:stretch/>
        </p:blipFill>
        <p:spPr bwMode="auto">
          <a:xfrm>
            <a:off x="2713037" y="1363662"/>
            <a:ext cx="6942707" cy="5010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57865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Email Hyperlink to Send Email</a:t>
            </a:r>
          </a:p>
        </p:txBody>
      </p:sp>
      <p:sp>
        <p:nvSpPr>
          <p:cNvPr id="4" name="Slide Number Placeholder 3"/>
          <p:cNvSpPr>
            <a:spLocks noGrp="1"/>
          </p:cNvSpPr>
          <p:nvPr>
            <p:ph type="sldNum" sz="quarter" idx="4294967295"/>
          </p:nvPr>
        </p:nvSpPr>
        <p:spPr>
          <a:xfrm>
            <a:off x="591133" y="6632707"/>
            <a:ext cx="673702" cy="372394"/>
          </a:xfrm>
          <a:prstGeom prst="rect">
            <a:avLst/>
          </a:prstGeom>
        </p:spPr>
        <p:txBody>
          <a:bodyPr lIns="111026" tIns="55513" rIns="111026" bIns="55513"/>
          <a:lstStyle/>
          <a:p>
            <a:fld id="{D372AB51-BDCC-4F95-83CF-1CBB2D34E9E5}" type="slidenum">
              <a:rPr lang="en-US" smtClean="0"/>
              <a:pPr/>
              <a:t>15</a:t>
            </a:fld>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237" y="1287180"/>
            <a:ext cx="5292080" cy="368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07" t="1757" b="1861"/>
          <a:stretch/>
        </p:blipFill>
        <p:spPr bwMode="auto">
          <a:xfrm>
            <a:off x="6370637" y="3130532"/>
            <a:ext cx="5127828" cy="3547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275379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BI Roadmap </a:t>
            </a:r>
            <a:endParaRPr lang="en-US" dirty="0"/>
          </a:p>
        </p:txBody>
      </p:sp>
      <p:grpSp>
        <p:nvGrpSpPr>
          <p:cNvPr id="4" name="Group 3"/>
          <p:cNvGrpSpPr/>
          <p:nvPr/>
        </p:nvGrpSpPr>
        <p:grpSpPr>
          <a:xfrm>
            <a:off x="646756" y="771489"/>
            <a:ext cx="11167895" cy="4932460"/>
            <a:chOff x="475533" y="609600"/>
            <a:chExt cx="8211267" cy="4836183"/>
          </a:xfrm>
        </p:grpSpPr>
        <p:graphicFrame>
          <p:nvGraphicFramePr>
            <p:cNvPr id="5" name="Diagram 4"/>
            <p:cNvGraphicFramePr/>
            <p:nvPr>
              <p:extLst>
                <p:ext uri="{D42A27DB-BD31-4B8C-83A1-F6EECF244321}">
                  <p14:modId xmlns:p14="http://schemas.microsoft.com/office/powerpoint/2010/main" val="1524998684"/>
                </p:ext>
              </p:extLst>
            </p:nvPr>
          </p:nvGraphicFramePr>
          <p:xfrm>
            <a:off x="475533" y="609600"/>
            <a:ext cx="8211267" cy="307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962095" y="1219199"/>
              <a:ext cx="990600" cy="347034"/>
            </a:xfrm>
            <a:prstGeom prst="rect">
              <a:avLst/>
            </a:prstGeom>
            <a:noFill/>
          </p:spPr>
          <p:txBody>
            <a:bodyPr wrap="square" rtlCol="0">
              <a:spAutoFit/>
            </a:bodyPr>
            <a:lstStyle/>
            <a:p>
              <a:r>
                <a:rPr lang="en-US" sz="1700" b="1" i="1" dirty="0">
                  <a:solidFill>
                    <a:schemeClr val="bg1"/>
                  </a:solidFill>
                </a:rPr>
                <a:t>1HCY12*</a:t>
              </a:r>
              <a:endParaRPr lang="en-US" sz="1700" b="1" dirty="0">
                <a:solidFill>
                  <a:schemeClr val="bg1"/>
                </a:solidFill>
              </a:endParaRPr>
            </a:p>
          </p:txBody>
        </p:sp>
        <p:sp>
          <p:nvSpPr>
            <p:cNvPr id="8" name="TextBox 7"/>
            <p:cNvSpPr txBox="1"/>
            <p:nvPr/>
          </p:nvSpPr>
          <p:spPr>
            <a:xfrm>
              <a:off x="3460723" y="1207689"/>
              <a:ext cx="1620982" cy="347034"/>
            </a:xfrm>
            <a:prstGeom prst="rect">
              <a:avLst/>
            </a:prstGeom>
            <a:noFill/>
          </p:spPr>
          <p:txBody>
            <a:bodyPr wrap="square" rtlCol="0">
              <a:spAutoFit/>
            </a:bodyPr>
            <a:lstStyle/>
            <a:p>
              <a:r>
                <a:rPr lang="en-US" sz="1700" b="1" i="1" dirty="0">
                  <a:solidFill>
                    <a:schemeClr val="bg1"/>
                  </a:solidFill>
                </a:rPr>
                <a:t>2HCY12</a:t>
              </a:r>
              <a:endParaRPr lang="en-US" sz="1700" b="1" dirty="0">
                <a:solidFill>
                  <a:schemeClr val="bg1"/>
                </a:solidFill>
              </a:endParaRPr>
            </a:p>
          </p:txBody>
        </p:sp>
        <p:sp>
          <p:nvSpPr>
            <p:cNvPr id="9" name="TextBox 8"/>
            <p:cNvSpPr txBox="1"/>
            <p:nvPr/>
          </p:nvSpPr>
          <p:spPr>
            <a:xfrm>
              <a:off x="6412635" y="1219200"/>
              <a:ext cx="1801091" cy="347034"/>
            </a:xfrm>
            <a:prstGeom prst="rect">
              <a:avLst/>
            </a:prstGeom>
            <a:noFill/>
          </p:spPr>
          <p:txBody>
            <a:bodyPr wrap="square" rtlCol="0">
              <a:spAutoFit/>
            </a:bodyPr>
            <a:lstStyle/>
            <a:p>
              <a:r>
                <a:rPr lang="en-US" sz="1700" b="1" i="1" dirty="0">
                  <a:solidFill>
                    <a:schemeClr val="bg1"/>
                  </a:solidFill>
                </a:rPr>
                <a:t>Windows 8 Wave</a:t>
              </a:r>
              <a:endParaRPr lang="en-US" sz="1700" b="1" dirty="0">
                <a:solidFill>
                  <a:schemeClr val="bg1"/>
                </a:solidFill>
              </a:endParaRPr>
            </a:p>
          </p:txBody>
        </p:sp>
        <p:sp>
          <p:nvSpPr>
            <p:cNvPr id="10" name="Rectangle 9"/>
            <p:cNvSpPr/>
            <p:nvPr/>
          </p:nvSpPr>
          <p:spPr>
            <a:xfrm>
              <a:off x="1978170" y="3906761"/>
              <a:ext cx="5639382" cy="1539022"/>
            </a:xfrm>
            <a:prstGeom prst="rect">
              <a:avLst/>
            </a:prstGeom>
          </p:spPr>
          <p:txBody>
            <a:bodyPr wrap="square">
              <a:spAutoFit/>
            </a:bodyPr>
            <a:lstStyle/>
            <a:p>
              <a:r>
                <a:rPr lang="en-AU" sz="2400" i="1" smtClean="0">
                  <a:solidFill>
                    <a:schemeClr val="accent5"/>
                  </a:solidFill>
                </a:rPr>
                <a:t>“Microsoft </a:t>
              </a:r>
              <a:r>
                <a:rPr lang="en-AU" sz="2400" i="1" dirty="0">
                  <a:solidFill>
                    <a:schemeClr val="accent5"/>
                  </a:solidFill>
                </a:rPr>
                <a:t>recognizes that mobile BI is a significant trend in the </a:t>
              </a:r>
              <a:r>
                <a:rPr lang="en-AU" sz="2400" i="1" dirty="0" smtClean="0">
                  <a:solidFill>
                    <a:schemeClr val="accent5"/>
                  </a:solidFill>
                </a:rPr>
                <a:t>market</a:t>
              </a:r>
              <a:r>
                <a:rPr lang="en-AU" sz="2400" i="1" dirty="0">
                  <a:solidFill>
                    <a:schemeClr val="accent5"/>
                  </a:solidFill>
                </a:rPr>
                <a:t>. </a:t>
              </a:r>
              <a:r>
                <a:rPr lang="en-AU" sz="2400" i="1" dirty="0" smtClean="0">
                  <a:solidFill>
                    <a:schemeClr val="accent5"/>
                  </a:solidFill>
                </a:rPr>
                <a:t>Microsoft </a:t>
              </a:r>
              <a:r>
                <a:rPr lang="en-AU" sz="2400" i="1" dirty="0">
                  <a:solidFill>
                    <a:schemeClr val="accent5"/>
                  </a:solidFill>
                </a:rPr>
                <a:t>is committed to delivering highly interactive and immersive BI experiences across different devices to all users wherever they </a:t>
              </a:r>
              <a:r>
                <a:rPr lang="en-AU" sz="2400" i="1" smtClean="0">
                  <a:solidFill>
                    <a:schemeClr val="accent5"/>
                  </a:solidFill>
                </a:rPr>
                <a:t>are.”</a:t>
              </a:r>
              <a:endParaRPr lang="en-US" sz="2400" i="1" dirty="0">
                <a:solidFill>
                  <a:schemeClr val="accent5"/>
                </a:solidFill>
              </a:endParaRPr>
            </a:p>
          </p:txBody>
        </p:sp>
      </p:grpSp>
    </p:spTree>
    <p:extLst>
      <p:ext uri="{BB962C8B-B14F-4D97-AF65-F5344CB8AC3E}">
        <p14:creationId xmlns:p14="http://schemas.microsoft.com/office/powerpoint/2010/main" val="513008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SharePoint December 2011 CU for </a:t>
            </a:r>
            <a:r>
              <a:rPr lang="en-US"/>
              <a:t>iPad </a:t>
            </a:r>
            <a:endParaRPr lang="en-US" dirty="0"/>
          </a:p>
        </p:txBody>
      </p:sp>
      <p:sp>
        <p:nvSpPr>
          <p:cNvPr id="4" name="Content Placeholder 3"/>
          <p:cNvSpPr>
            <a:spLocks noGrp="1"/>
          </p:cNvSpPr>
          <p:nvPr>
            <p:ph idx="4294967295"/>
          </p:nvPr>
        </p:nvSpPr>
        <p:spPr>
          <a:xfrm>
            <a:off x="427038" y="1135062"/>
            <a:ext cx="11434586" cy="1732675"/>
          </a:xfrm>
          <a:prstGeom prst="rect">
            <a:avLst/>
          </a:prstGeom>
        </p:spPr>
        <p:txBody>
          <a:bodyPr lIns="111026" tIns="55513" rIns="111026" bIns="55513">
            <a:normAutofit/>
          </a:bodyPr>
          <a:lstStyle/>
          <a:p>
            <a:pPr marL="0" indent="0">
              <a:buNone/>
            </a:pPr>
            <a:r>
              <a:rPr lang="en-US" sz="1900"/>
              <a:t>Significant </a:t>
            </a:r>
            <a:r>
              <a:rPr lang="en-US" sz="1900" dirty="0"/>
              <a:t>milestone December  2011 CU “feature pack” for officially </a:t>
            </a:r>
            <a:br>
              <a:rPr lang="en-US" sz="1900" dirty="0"/>
            </a:br>
            <a:r>
              <a:rPr lang="en-US" sz="1900" dirty="0"/>
              <a:t>supported mobile BI  </a:t>
            </a:r>
            <a:r>
              <a:rPr lang="en-US" sz="1900" dirty="0">
                <a:hlinkClick r:id="rId2"/>
              </a:rPr>
              <a:t>http://technet.microsoft.com/en-us/library/hh697482.aspx</a:t>
            </a:r>
            <a:endParaRPr lang="en-US" sz="1900" dirty="0"/>
          </a:p>
        </p:txBody>
      </p:sp>
      <p:graphicFrame>
        <p:nvGraphicFramePr>
          <p:cNvPr id="6" name="Table 5"/>
          <p:cNvGraphicFramePr>
            <a:graphicFrameLocks noGrp="1"/>
          </p:cNvGraphicFramePr>
          <p:nvPr>
            <p:extLst>
              <p:ext uri="{D42A27DB-BD31-4B8C-83A1-F6EECF244321}">
                <p14:modId xmlns:p14="http://schemas.microsoft.com/office/powerpoint/2010/main" val="732027267"/>
              </p:ext>
            </p:extLst>
          </p:nvPr>
        </p:nvGraphicFramePr>
        <p:xfrm>
          <a:off x="1874837" y="1820862"/>
          <a:ext cx="8707800" cy="4974840"/>
        </p:xfrm>
        <a:graphic>
          <a:graphicData uri="http://schemas.openxmlformats.org/drawingml/2006/table">
            <a:tbl>
              <a:tblPr>
                <a:tableStyleId>{69CF1AB2-1976-4502-BF36-3FF5EA218861}</a:tableStyleId>
              </a:tblPr>
              <a:tblGrid>
                <a:gridCol w="5754004"/>
                <a:gridCol w="2953796"/>
              </a:tblGrid>
              <a:tr h="543258">
                <a:tc>
                  <a:txBody>
                    <a:bodyPr/>
                    <a:lstStyle/>
                    <a:p>
                      <a:pPr marL="0" marR="0" algn="l" defTabSz="457200" rtl="0" eaLnBrk="1" latinLnBrk="0" hangingPunct="1">
                        <a:lnSpc>
                          <a:spcPct val="115000"/>
                        </a:lnSpc>
                        <a:spcBef>
                          <a:spcPts val="0"/>
                        </a:spcBef>
                        <a:spcAft>
                          <a:spcPts val="0"/>
                        </a:spcAft>
                      </a:pPr>
                      <a:r>
                        <a:rPr lang="en-US" sz="1400" b="1" kern="1200" dirty="0" smtClean="0">
                          <a:solidFill>
                            <a:schemeClr val="tx1"/>
                          </a:solidFill>
                          <a:effectLst/>
                        </a:rPr>
                        <a:t>BI Items </a:t>
                      </a:r>
                      <a:endParaRPr lang="en-US" sz="1400" b="1" kern="1200" dirty="0">
                        <a:solidFill>
                          <a:schemeClr val="tx1"/>
                        </a:solidFill>
                        <a:effectLst/>
                        <a:latin typeface="+mn-lt"/>
                        <a:ea typeface="+mn-ea"/>
                        <a:cs typeface="+mn-cs"/>
                      </a:endParaRPr>
                    </a:p>
                  </a:txBody>
                  <a:tcPr marL="57022" marR="57022" marT="21380" marB="21380" anchor="ctr">
                    <a:solidFill>
                      <a:schemeClr val="accent1"/>
                    </a:solidFill>
                  </a:tcPr>
                </a:tc>
                <a:tc>
                  <a:txBody>
                    <a:bodyPr/>
                    <a:lstStyle/>
                    <a:p>
                      <a:pPr marL="0" marR="0" algn="l" defTabSz="457200" rtl="0" eaLnBrk="1" latinLnBrk="0" hangingPunct="1">
                        <a:lnSpc>
                          <a:spcPct val="115000"/>
                        </a:lnSpc>
                        <a:spcBef>
                          <a:spcPts val="0"/>
                        </a:spcBef>
                        <a:spcAft>
                          <a:spcPts val="0"/>
                        </a:spcAft>
                      </a:pPr>
                      <a:r>
                        <a:rPr lang="en-US" sz="1400" b="1" kern="1200" dirty="0" smtClean="0">
                          <a:solidFill>
                            <a:schemeClr val="tx1"/>
                          </a:solidFill>
                          <a:effectLst/>
                        </a:rPr>
                        <a:t>iPad Officially Supported</a:t>
                      </a:r>
                      <a:endParaRPr lang="en-US" sz="1400" b="1" kern="1200" dirty="0">
                        <a:solidFill>
                          <a:schemeClr val="tx1"/>
                        </a:solidFill>
                        <a:effectLst/>
                        <a:latin typeface="+mn-lt"/>
                        <a:ea typeface="+mn-ea"/>
                        <a:cs typeface="+mn-cs"/>
                      </a:endParaRPr>
                    </a:p>
                  </a:txBody>
                  <a:tcPr marL="57022" marR="57022" marT="21380" marB="21380" anchor="ctr">
                    <a:solidFill>
                      <a:schemeClr val="accent1"/>
                    </a:solidFill>
                  </a:tcPr>
                </a:tc>
              </a:tr>
              <a:tr h="793506">
                <a:tc>
                  <a:txBody>
                    <a:bodyPr/>
                    <a:lstStyle/>
                    <a:p>
                      <a:pPr marL="0" marR="0" algn="l" defTabSz="457200" rtl="0" eaLnBrk="1" latinLnBrk="0" hangingPunct="1">
                        <a:lnSpc>
                          <a:spcPct val="115000"/>
                        </a:lnSpc>
                        <a:spcBef>
                          <a:spcPts val="0"/>
                        </a:spcBef>
                        <a:spcAft>
                          <a:spcPts val="0"/>
                        </a:spcAft>
                      </a:pPr>
                      <a:r>
                        <a:rPr lang="en-US" sz="1400" kern="1200" dirty="0">
                          <a:effectLst/>
                        </a:rPr>
                        <a:t>Business Intelligence Center </a:t>
                      </a:r>
                      <a:r>
                        <a:rPr lang="en-US" sz="1400" kern="1200" dirty="0" smtClean="0">
                          <a:effectLst/>
                        </a:rPr>
                        <a:t>sites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smtClean="0">
                          <a:effectLst/>
                        </a:rPr>
                        <a:t>Yes</a:t>
                      </a:r>
                      <a:r>
                        <a:rPr lang="en-US" sz="1400" kern="1200" baseline="0" dirty="0" smtClean="0">
                          <a:effectLst/>
                        </a:rPr>
                        <a:t> for viewing, </a:t>
                      </a:r>
                      <a:br>
                        <a:rPr lang="en-US" sz="1400" kern="1200" baseline="0" dirty="0" smtClean="0">
                          <a:effectLst/>
                        </a:rPr>
                      </a:br>
                      <a:r>
                        <a:rPr lang="en-US" sz="1400" kern="1200" baseline="0" dirty="0" smtClean="0">
                          <a:effectLst/>
                        </a:rPr>
                        <a:t>No for creating Dashboard Designer</a:t>
                      </a:r>
                      <a:endParaRPr lang="en-US" sz="1400" kern="1200" dirty="0">
                        <a:solidFill>
                          <a:schemeClr val="dk1"/>
                        </a:solidFill>
                        <a:effectLst/>
                        <a:latin typeface="+mn-lt"/>
                        <a:ea typeface="+mn-ea"/>
                        <a:cs typeface="+mn-cs"/>
                      </a:endParaRPr>
                    </a:p>
                  </a:txBody>
                  <a:tcPr marL="57022" marR="57022" marT="21380" marB="21380" anchor="ctr"/>
                </a:tc>
              </a:tr>
              <a:tr h="293009">
                <a:tc>
                  <a:txBody>
                    <a:bodyPr/>
                    <a:lstStyle/>
                    <a:p>
                      <a:pPr marL="0" marR="0" algn="l" defTabSz="457200" rtl="0" eaLnBrk="1" latinLnBrk="0" hangingPunct="1">
                        <a:lnSpc>
                          <a:spcPct val="115000"/>
                        </a:lnSpc>
                        <a:spcBef>
                          <a:spcPts val="0"/>
                        </a:spcBef>
                        <a:spcAft>
                          <a:spcPts val="0"/>
                        </a:spcAft>
                      </a:pPr>
                      <a:r>
                        <a:rPr lang="en-US" sz="1400" kern="1200" dirty="0">
                          <a:effectLst/>
                        </a:rPr>
                        <a:t>Dashboards that contain filters and linked items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a:effectLst/>
                        </a:rPr>
                        <a:t>Yes</a:t>
                      </a:r>
                      <a:endParaRPr lang="en-US" sz="1400" kern="1200" dirty="0">
                        <a:solidFill>
                          <a:schemeClr val="dk1"/>
                        </a:solidFill>
                        <a:effectLst/>
                        <a:latin typeface="+mn-lt"/>
                        <a:ea typeface="+mn-ea"/>
                        <a:cs typeface="+mn-cs"/>
                      </a:endParaRPr>
                    </a:p>
                  </a:txBody>
                  <a:tcPr marL="57022" marR="57022" marT="21380" marB="21380" anchor="ctr"/>
                </a:tc>
              </a:tr>
              <a:tr h="1043755">
                <a:tc>
                  <a:txBody>
                    <a:bodyPr/>
                    <a:lstStyle/>
                    <a:p>
                      <a:pPr marL="0" marR="0" algn="l" defTabSz="457200" rtl="0" eaLnBrk="1" latinLnBrk="0" hangingPunct="1">
                        <a:lnSpc>
                          <a:spcPct val="115000"/>
                        </a:lnSpc>
                        <a:spcBef>
                          <a:spcPts val="0"/>
                        </a:spcBef>
                        <a:spcAft>
                          <a:spcPts val="0"/>
                        </a:spcAft>
                      </a:pPr>
                      <a:r>
                        <a:rPr lang="en-US" sz="1400" kern="1200" dirty="0">
                          <a:effectLst/>
                        </a:rPr>
                        <a:t>Excel Services Reports </a:t>
                      </a:r>
                      <a:r>
                        <a:rPr lang="en-US" sz="1400" kern="1200" dirty="0" smtClean="0">
                          <a:effectLst/>
                        </a:rPr>
                        <a:t>(include PivotChart, </a:t>
                      </a:r>
                      <a:r>
                        <a:rPr lang="en-US" sz="1400" kern="1200" dirty="0">
                          <a:effectLst/>
                        </a:rPr>
                        <a:t>PivotTable reports, named items, and workbooks </a:t>
                      </a:r>
                      <a:r>
                        <a:rPr lang="en-US" sz="1400" kern="1200" dirty="0" smtClean="0">
                          <a:effectLst/>
                        </a:rPr>
                        <a:t>displayed </a:t>
                      </a:r>
                      <a:r>
                        <a:rPr lang="en-US" sz="1400" kern="1200" dirty="0">
                          <a:effectLst/>
                        </a:rPr>
                        <a:t>in PerformancePoint Web Parts or in Excel Web Access Web Parts)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a:effectLst/>
                        </a:rPr>
                        <a:t>Yes</a:t>
                      </a:r>
                      <a:endParaRPr lang="en-US" sz="1400" kern="1200" dirty="0">
                        <a:solidFill>
                          <a:schemeClr val="dk1"/>
                        </a:solidFill>
                        <a:effectLst/>
                        <a:latin typeface="+mn-lt"/>
                        <a:ea typeface="+mn-ea"/>
                        <a:cs typeface="+mn-cs"/>
                      </a:endParaRPr>
                    </a:p>
                  </a:txBody>
                  <a:tcPr marL="57022" marR="57022" marT="21380" marB="21380" anchor="ctr"/>
                </a:tc>
              </a:tr>
              <a:tr h="543258">
                <a:tc>
                  <a:txBody>
                    <a:bodyPr/>
                    <a:lstStyle/>
                    <a:p>
                      <a:pPr marL="0" marR="0" algn="l" defTabSz="457200" rtl="0" eaLnBrk="1" latinLnBrk="0" hangingPunct="1">
                        <a:lnSpc>
                          <a:spcPct val="115000"/>
                        </a:lnSpc>
                        <a:spcBef>
                          <a:spcPts val="0"/>
                        </a:spcBef>
                        <a:spcAft>
                          <a:spcPts val="0"/>
                        </a:spcAft>
                      </a:pPr>
                      <a:r>
                        <a:rPr lang="en-US" sz="1400" kern="1200" dirty="0">
                          <a:effectLst/>
                        </a:rPr>
                        <a:t>Reporting Services </a:t>
                      </a:r>
                      <a:r>
                        <a:rPr lang="en-US" sz="1400" kern="1200" dirty="0" smtClean="0">
                          <a:effectLst/>
                        </a:rPr>
                        <a:t>Reports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smtClean="0">
                          <a:effectLst/>
                        </a:rPr>
                        <a:t>Yes, requires SQL Server 2012 SP1</a:t>
                      </a:r>
                      <a:endParaRPr lang="en-US" sz="1400" kern="1200" dirty="0">
                        <a:solidFill>
                          <a:schemeClr val="dk1"/>
                        </a:solidFill>
                        <a:effectLst/>
                        <a:latin typeface="+mn-lt"/>
                        <a:ea typeface="+mn-ea"/>
                        <a:cs typeface="+mn-cs"/>
                      </a:endParaRPr>
                    </a:p>
                  </a:txBody>
                  <a:tcPr marL="57022" marR="57022" marT="21380" marB="21380" anchor="ctr"/>
                </a:tc>
              </a:tr>
              <a:tr h="293009">
                <a:tc>
                  <a:txBody>
                    <a:bodyPr/>
                    <a:lstStyle/>
                    <a:p>
                      <a:pPr marL="0" marR="0" algn="l" defTabSz="457200" rtl="0" eaLnBrk="1" latinLnBrk="0" hangingPunct="1">
                        <a:lnSpc>
                          <a:spcPct val="115000"/>
                        </a:lnSpc>
                        <a:spcBef>
                          <a:spcPts val="0"/>
                        </a:spcBef>
                        <a:spcAft>
                          <a:spcPts val="0"/>
                        </a:spcAft>
                      </a:pPr>
                      <a:r>
                        <a:rPr lang="en-US" sz="1400" kern="1200" dirty="0">
                          <a:effectLst/>
                        </a:rPr>
                        <a:t>PerformancePoint Scorecards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a:effectLst/>
                        </a:rPr>
                        <a:t>Yes</a:t>
                      </a:r>
                      <a:endParaRPr lang="en-US" sz="1400" kern="1200" dirty="0">
                        <a:solidFill>
                          <a:schemeClr val="dk1"/>
                        </a:solidFill>
                        <a:effectLst/>
                        <a:latin typeface="+mn-lt"/>
                        <a:ea typeface="+mn-ea"/>
                        <a:cs typeface="+mn-cs"/>
                      </a:endParaRPr>
                    </a:p>
                  </a:txBody>
                  <a:tcPr marL="57022" marR="57022" marT="21380" marB="21380" anchor="ctr"/>
                </a:tc>
              </a:tr>
              <a:tr h="293009">
                <a:tc>
                  <a:txBody>
                    <a:bodyPr/>
                    <a:lstStyle/>
                    <a:p>
                      <a:pPr marL="0" marR="0" algn="l" defTabSz="457200" rtl="0" eaLnBrk="1" latinLnBrk="0" hangingPunct="1">
                        <a:lnSpc>
                          <a:spcPct val="115000"/>
                        </a:lnSpc>
                        <a:spcBef>
                          <a:spcPts val="0"/>
                        </a:spcBef>
                        <a:spcAft>
                          <a:spcPts val="0"/>
                        </a:spcAft>
                      </a:pPr>
                      <a:r>
                        <a:rPr lang="en-US" sz="1400" kern="1200" dirty="0">
                          <a:effectLst/>
                        </a:rPr>
                        <a:t>PerformancePoint KPI Details Reports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a:effectLst/>
                        </a:rPr>
                        <a:t>Yes</a:t>
                      </a:r>
                      <a:endParaRPr lang="en-US" sz="1400" kern="1200" dirty="0">
                        <a:solidFill>
                          <a:schemeClr val="dk1"/>
                        </a:solidFill>
                        <a:effectLst/>
                        <a:latin typeface="+mn-lt"/>
                        <a:ea typeface="+mn-ea"/>
                        <a:cs typeface="+mn-cs"/>
                      </a:endParaRPr>
                    </a:p>
                  </a:txBody>
                  <a:tcPr marL="57022" marR="57022" marT="21380" marB="21380" anchor="ctr"/>
                </a:tc>
              </a:tr>
              <a:tr h="293009">
                <a:tc>
                  <a:txBody>
                    <a:bodyPr/>
                    <a:lstStyle/>
                    <a:p>
                      <a:pPr marL="0" marR="0" algn="l" defTabSz="457200" rtl="0" eaLnBrk="1" latinLnBrk="0" hangingPunct="1">
                        <a:lnSpc>
                          <a:spcPct val="115000"/>
                        </a:lnSpc>
                        <a:spcBef>
                          <a:spcPts val="0"/>
                        </a:spcBef>
                        <a:spcAft>
                          <a:spcPts val="0"/>
                        </a:spcAft>
                      </a:pPr>
                      <a:r>
                        <a:rPr lang="en-US" sz="1400" kern="1200" dirty="0">
                          <a:effectLst/>
                        </a:rPr>
                        <a:t>PerformancePoint Analytic Charts and Grids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a:effectLst/>
                        </a:rPr>
                        <a:t>Yes</a:t>
                      </a:r>
                      <a:endParaRPr lang="en-US" sz="1400" kern="1200" dirty="0">
                        <a:solidFill>
                          <a:schemeClr val="dk1"/>
                        </a:solidFill>
                        <a:effectLst/>
                        <a:latin typeface="+mn-lt"/>
                        <a:ea typeface="+mn-ea"/>
                        <a:cs typeface="+mn-cs"/>
                      </a:endParaRPr>
                    </a:p>
                  </a:txBody>
                  <a:tcPr marL="57022" marR="57022" marT="21380" marB="21380" anchor="ctr"/>
                </a:tc>
              </a:tr>
              <a:tr h="293009">
                <a:tc>
                  <a:txBody>
                    <a:bodyPr/>
                    <a:lstStyle/>
                    <a:p>
                      <a:pPr marL="0" marR="0" algn="l" defTabSz="457200" rtl="0" eaLnBrk="1" latinLnBrk="0" hangingPunct="1">
                        <a:lnSpc>
                          <a:spcPct val="115000"/>
                        </a:lnSpc>
                        <a:spcBef>
                          <a:spcPts val="0"/>
                        </a:spcBef>
                        <a:spcAft>
                          <a:spcPts val="0"/>
                        </a:spcAft>
                      </a:pPr>
                      <a:r>
                        <a:rPr lang="en-US" sz="1400" kern="1200" dirty="0">
                          <a:effectLst/>
                        </a:rPr>
                        <a:t>PerformancePoint Strategy Maps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smtClean="0">
                          <a:effectLst/>
                        </a:rPr>
                        <a:t>Yes, requires Visio 2013 </a:t>
                      </a:r>
                      <a:endParaRPr lang="en-US" sz="1400" kern="1200" dirty="0">
                        <a:solidFill>
                          <a:schemeClr val="dk1"/>
                        </a:solidFill>
                        <a:effectLst/>
                        <a:latin typeface="+mn-lt"/>
                        <a:ea typeface="+mn-ea"/>
                        <a:cs typeface="+mn-cs"/>
                      </a:endParaRPr>
                    </a:p>
                  </a:txBody>
                  <a:tcPr marL="57022" marR="57022" marT="21380" marB="21380" anchor="ctr"/>
                </a:tc>
              </a:tr>
              <a:tr h="293009">
                <a:tc>
                  <a:txBody>
                    <a:bodyPr/>
                    <a:lstStyle/>
                    <a:p>
                      <a:pPr marL="0" marR="0" algn="l" defTabSz="457200" rtl="0" eaLnBrk="1" latinLnBrk="0" hangingPunct="1">
                        <a:lnSpc>
                          <a:spcPct val="115000"/>
                        </a:lnSpc>
                        <a:spcBef>
                          <a:spcPts val="0"/>
                        </a:spcBef>
                        <a:spcAft>
                          <a:spcPts val="0"/>
                        </a:spcAft>
                      </a:pPr>
                      <a:r>
                        <a:rPr lang="en-US" sz="1400" kern="1200" dirty="0">
                          <a:effectLst/>
                        </a:rPr>
                        <a:t>Web Page </a:t>
                      </a:r>
                      <a:r>
                        <a:rPr lang="en-US" sz="1400" kern="1200" dirty="0" smtClean="0">
                          <a:effectLst/>
                        </a:rPr>
                        <a:t>Reports</a:t>
                      </a:r>
                      <a:endParaRPr lang="en-US" sz="1400" kern="1200" dirty="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a:effectLst/>
                        </a:rPr>
                        <a:t>Yes</a:t>
                      </a:r>
                      <a:endParaRPr lang="en-US" sz="1400" kern="1200" dirty="0">
                        <a:solidFill>
                          <a:schemeClr val="dk1"/>
                        </a:solidFill>
                        <a:effectLst/>
                        <a:latin typeface="+mn-lt"/>
                        <a:ea typeface="+mn-ea"/>
                        <a:cs typeface="+mn-cs"/>
                      </a:endParaRPr>
                    </a:p>
                  </a:txBody>
                  <a:tcPr marL="57022" marR="57022" marT="21380" marB="21380" anchor="ctr"/>
                </a:tc>
              </a:tr>
              <a:tr h="293009">
                <a:tc>
                  <a:txBody>
                    <a:bodyPr/>
                    <a:lstStyle/>
                    <a:p>
                      <a:pPr marL="0" marR="0" indent="0" algn="l" defTabSz="457200" rtl="0" eaLnBrk="1" fontAlgn="auto" latinLnBrk="0" hangingPunct="1">
                        <a:lnSpc>
                          <a:spcPct val="115000"/>
                        </a:lnSpc>
                        <a:spcBef>
                          <a:spcPts val="0"/>
                        </a:spcBef>
                        <a:spcAft>
                          <a:spcPts val="0"/>
                        </a:spcAft>
                        <a:buClrTx/>
                        <a:buSzTx/>
                        <a:buFontTx/>
                        <a:buNone/>
                        <a:tabLst/>
                        <a:defRPr/>
                      </a:pPr>
                      <a:r>
                        <a:rPr lang="en-US" sz="1400" kern="1200" dirty="0" smtClean="0">
                          <a:effectLst/>
                        </a:rPr>
                        <a:t>Decomposition Trees</a:t>
                      </a:r>
                      <a:endParaRPr lang="en-US" sz="1400" kern="1200" dirty="0" smtClean="0">
                        <a:solidFill>
                          <a:schemeClr val="dk1"/>
                        </a:solidFill>
                        <a:effectLst/>
                        <a:latin typeface="+mn-lt"/>
                        <a:ea typeface="+mn-ea"/>
                        <a:cs typeface="+mn-cs"/>
                      </a:endParaRPr>
                    </a:p>
                  </a:txBody>
                  <a:tcPr marL="57022" marR="57022" marT="21380" marB="21380" anchor="ctr"/>
                </a:tc>
                <a:tc>
                  <a:txBody>
                    <a:bodyPr/>
                    <a:lstStyle/>
                    <a:p>
                      <a:pPr marL="0" marR="0" algn="l" defTabSz="457200" rtl="0" eaLnBrk="1" latinLnBrk="0" hangingPunct="1">
                        <a:lnSpc>
                          <a:spcPct val="115000"/>
                        </a:lnSpc>
                        <a:spcBef>
                          <a:spcPts val="0"/>
                        </a:spcBef>
                        <a:spcAft>
                          <a:spcPts val="0"/>
                        </a:spcAft>
                      </a:pPr>
                      <a:r>
                        <a:rPr lang="en-US" sz="1400" kern="1200" dirty="0" smtClean="0">
                          <a:effectLst/>
                        </a:rPr>
                        <a:t>No Silverlight</a:t>
                      </a:r>
                      <a:endParaRPr lang="en-US" sz="1400" kern="1200" dirty="0">
                        <a:solidFill>
                          <a:schemeClr val="dk1"/>
                        </a:solidFill>
                        <a:effectLst/>
                        <a:latin typeface="+mn-lt"/>
                        <a:ea typeface="+mn-ea"/>
                        <a:cs typeface="+mn-cs"/>
                      </a:endParaRPr>
                    </a:p>
                  </a:txBody>
                  <a:tcPr marL="57022" marR="57022" marT="21380" marB="21380" anchor="ctr"/>
                </a:tc>
              </a:tr>
            </a:tbl>
          </a:graphicData>
        </a:graphic>
      </p:graphicFrame>
    </p:spTree>
    <p:extLst>
      <p:ext uri="{BB962C8B-B14F-4D97-AF65-F5344CB8AC3E}">
        <p14:creationId xmlns:p14="http://schemas.microsoft.com/office/powerpoint/2010/main" val="415672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Mobile</a:t>
            </a:r>
            <a:endParaRPr lang="en-US" dirty="0"/>
          </a:p>
        </p:txBody>
      </p:sp>
      <p:sp>
        <p:nvSpPr>
          <p:cNvPr id="3" name="Content Placeholder 2"/>
          <p:cNvSpPr>
            <a:spLocks noGrp="1"/>
          </p:cNvSpPr>
          <p:nvPr>
            <p:ph idx="4294967295"/>
          </p:nvPr>
        </p:nvSpPr>
        <p:spPr>
          <a:xfrm>
            <a:off x="529661" y="1476623"/>
            <a:ext cx="5993376" cy="5207036"/>
          </a:xfrm>
          <a:prstGeom prst="rect">
            <a:avLst/>
          </a:prstGeom>
        </p:spPr>
        <p:txBody>
          <a:bodyPr lIns="111026" tIns="55513" rIns="111026" bIns="55513">
            <a:normAutofit/>
          </a:bodyPr>
          <a:lstStyle/>
          <a:p>
            <a:pPr marL="416349" indent="-416349"/>
            <a:r>
              <a:rPr lang="en-US" sz="2400"/>
              <a:t>Business Intelligence for iPad released in SharePoint December 2011 CU</a:t>
            </a:r>
          </a:p>
          <a:p>
            <a:pPr marL="416349" indent="-416349"/>
            <a:r>
              <a:rPr lang="en-US" sz="2400" smtClean="0"/>
              <a:t>Mobile </a:t>
            </a:r>
            <a:r>
              <a:rPr lang="en-US" sz="2400"/>
              <a:t>page </a:t>
            </a:r>
            <a:r>
              <a:rPr lang="en-US" sz="2400" smtClean="0"/>
              <a:t>default /_</a:t>
            </a:r>
            <a:r>
              <a:rPr lang="en-US" sz="2400"/>
              <a:t>layouts/mobile</a:t>
            </a:r>
            <a:r>
              <a:rPr lang="en-US" sz="2400" smtClean="0"/>
              <a:t>/</a:t>
            </a:r>
            <a:endParaRPr lang="en-US" sz="2400" dirty="0"/>
          </a:p>
          <a:p>
            <a:pPr marL="416349" indent="-416349"/>
            <a:r>
              <a:rPr lang="en-US" sz="2400" dirty="0" smtClean="0"/>
              <a:t>Out-of-the-box </a:t>
            </a:r>
            <a:r>
              <a:rPr lang="en-US" sz="2400" smtClean="0"/>
              <a:t>support for documents</a:t>
            </a:r>
            <a:r>
              <a:rPr lang="en-US" sz="2400" dirty="0"/>
              <a:t>, lists, </a:t>
            </a:r>
            <a:r>
              <a:rPr lang="en-US" sz="2400" dirty="0" smtClean="0"/>
              <a:t>calendars, searches, workflow </a:t>
            </a:r>
            <a:r>
              <a:rPr lang="en-US" sz="2400"/>
              <a:t>and </a:t>
            </a:r>
            <a:r>
              <a:rPr lang="en-US" sz="2400" smtClean="0"/>
              <a:t>alerts </a:t>
            </a:r>
            <a:endParaRPr lang="en-US" sz="2400" dirty="0" smtClean="0"/>
          </a:p>
          <a:p>
            <a:pPr marL="416349" indent="-416349"/>
            <a:r>
              <a:rPr lang="en-US" sz="2400" dirty="0" smtClean="0"/>
              <a:t>Office </a:t>
            </a:r>
            <a:r>
              <a:rPr lang="en-US" sz="2400" dirty="0"/>
              <a:t>Web </a:t>
            </a:r>
            <a:r>
              <a:rPr lang="en-US" sz="2400"/>
              <a:t>Apps </a:t>
            </a:r>
            <a:r>
              <a:rPr lang="en-US" sz="2400" smtClean="0"/>
              <a:t>supported on iPad </a:t>
            </a:r>
            <a:r>
              <a:rPr lang="en-US" sz="2400" dirty="0"/>
              <a:t>and </a:t>
            </a:r>
            <a:r>
              <a:rPr lang="en-US" sz="2400"/>
              <a:t>Android </a:t>
            </a:r>
            <a:r>
              <a:rPr lang="en-US" sz="2400" smtClean="0"/>
              <a:t>tablets</a:t>
            </a:r>
            <a:endParaRPr lang="en-US" sz="2400" dirty="0" smtClean="0"/>
          </a:p>
          <a:p>
            <a:pPr marL="416349" indent="-416349"/>
            <a:r>
              <a:rPr lang="en-US" sz="2400" dirty="0" smtClean="0"/>
              <a:t>SharePoint </a:t>
            </a:r>
            <a:r>
              <a:rPr lang="en-US" sz="2400" dirty="0"/>
              <a:t>supports a wide range of browsers </a:t>
            </a:r>
            <a:r>
              <a:rPr lang="en-US" sz="2400" dirty="0" smtClean="0"/>
              <a:t>with </a:t>
            </a:r>
            <a:r>
              <a:rPr lang="en-US" sz="2400" smtClean="0"/>
              <a:t>some limitations</a:t>
            </a:r>
            <a:endParaRPr lang="en-US" sz="2400" dirty="0" smtClean="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9361"/>
          <a:stretch/>
        </p:blipFill>
        <p:spPr bwMode="auto">
          <a:xfrm>
            <a:off x="7056437" y="1363662"/>
            <a:ext cx="5181600" cy="5147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166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Mobile</a:t>
            </a:r>
            <a:endParaRPr lang="en-US" dirty="0"/>
          </a:p>
        </p:txBody>
      </p:sp>
      <p:sp>
        <p:nvSpPr>
          <p:cNvPr id="3" name="Content Placeholder 2"/>
          <p:cNvSpPr>
            <a:spLocks noGrp="1"/>
          </p:cNvSpPr>
          <p:nvPr>
            <p:ph type="body" sz="quarter" idx="10"/>
          </p:nvPr>
        </p:nvSpPr>
        <p:spPr>
          <a:xfrm>
            <a:off x="274638" y="1212850"/>
            <a:ext cx="11887200" cy="5713412"/>
          </a:xfrm>
          <a:prstGeom prst="rect">
            <a:avLst/>
          </a:prstGeom>
        </p:spPr>
        <p:txBody>
          <a:bodyPr lIns="111026" tIns="55513" rIns="111026" bIns="55513">
            <a:normAutofit/>
          </a:bodyPr>
          <a:lstStyle/>
          <a:p>
            <a:pPr marL="0" indent="0">
              <a:buNone/>
            </a:pPr>
            <a:r>
              <a:rPr lang="en-US" sz="3200" dirty="0">
                <a:gradFill>
                  <a:gsLst>
                    <a:gs pos="1250">
                      <a:schemeClr val="tx2"/>
                    </a:gs>
                    <a:gs pos="99000">
                      <a:schemeClr val="tx2"/>
                    </a:gs>
                  </a:gsLst>
                  <a:lin ang="5400000" scaled="0"/>
                </a:gradFill>
              </a:rPr>
              <a:t>Customizable SharePoint Mobile Views </a:t>
            </a:r>
          </a:p>
          <a:p>
            <a:pPr lvl="1"/>
            <a:r>
              <a:rPr lang="en-US" dirty="0">
                <a:latin typeface="+mj-lt"/>
              </a:rPr>
              <a:t>Mobile search for finding people, content</a:t>
            </a:r>
            <a:r>
              <a:rPr lang="en-US">
                <a:latin typeface="+mj-lt"/>
              </a:rPr>
              <a:t>, </a:t>
            </a:r>
            <a:br>
              <a:rPr lang="en-US">
                <a:latin typeface="+mj-lt"/>
              </a:rPr>
            </a:br>
            <a:r>
              <a:rPr lang="en-US">
                <a:latin typeface="+mj-lt"/>
              </a:rPr>
              <a:t>LOB and </a:t>
            </a:r>
            <a:r>
              <a:rPr lang="en-US" dirty="0">
                <a:latin typeface="+mj-lt"/>
              </a:rPr>
              <a:t>BCS data </a:t>
            </a:r>
          </a:p>
          <a:p>
            <a:pPr lvl="1"/>
            <a:r>
              <a:rPr lang="en-US" dirty="0">
                <a:latin typeface="+mj-lt"/>
              </a:rPr>
              <a:t>SMS Alerts for changes to SharePoint content</a:t>
            </a:r>
          </a:p>
          <a:p>
            <a:pPr lvl="1"/>
            <a:r>
              <a:rPr lang="en-US" dirty="0">
                <a:latin typeface="+mj-lt"/>
              </a:rPr>
              <a:t>Note rich editing controls do not work with iOS 4.0</a:t>
            </a:r>
          </a:p>
          <a:p>
            <a:pPr marL="0" indent="0">
              <a:lnSpc>
                <a:spcPct val="100000"/>
              </a:lnSpc>
              <a:buNone/>
            </a:pPr>
            <a:r>
              <a:rPr lang="en-US" sz="3200" dirty="0">
                <a:gradFill>
                  <a:gsLst>
                    <a:gs pos="1250">
                      <a:schemeClr val="tx2"/>
                    </a:gs>
                    <a:gs pos="99000">
                      <a:schemeClr val="tx2"/>
                    </a:gs>
                  </a:gsLst>
                  <a:lin ang="5400000" scaled="0"/>
                </a:gradFill>
              </a:rPr>
              <a:t>Browser definition file</a:t>
            </a:r>
          </a:p>
          <a:p>
            <a:pPr marL="0" indent="0">
              <a:lnSpc>
                <a:spcPct val="110000"/>
              </a:lnSpc>
              <a:buNone/>
            </a:pPr>
            <a:r>
              <a:rPr lang="en-US" sz="3200">
                <a:gradFill>
                  <a:gsLst>
                    <a:gs pos="1250">
                      <a:schemeClr val="tx2"/>
                    </a:gs>
                    <a:gs pos="99000">
                      <a:schemeClr val="tx2"/>
                    </a:gs>
                  </a:gsLst>
                  <a:lin ang="5400000" scaled="0"/>
                </a:gradFill>
              </a:rPr>
              <a:t>D</a:t>
            </a:r>
            <a:r>
              <a:rPr lang="en-US" sz="3200" smtClean="0">
                <a:gradFill>
                  <a:gsLst>
                    <a:gs pos="1250">
                      <a:schemeClr val="tx2"/>
                    </a:gs>
                    <a:gs pos="99000">
                      <a:schemeClr val="tx2"/>
                    </a:gs>
                  </a:gsLst>
                  <a:lin ang="5400000" scaled="0"/>
                </a:gradFill>
              </a:rPr>
              <a:t>evice </a:t>
            </a:r>
            <a:r>
              <a:rPr lang="en-US" sz="3200" dirty="0">
                <a:gradFill>
                  <a:gsLst>
                    <a:gs pos="1250">
                      <a:schemeClr val="tx2"/>
                    </a:gs>
                    <a:gs pos="99000">
                      <a:schemeClr val="tx2"/>
                    </a:gs>
                  </a:gsLst>
                  <a:lin ang="5400000" scaled="0"/>
                </a:gradFill>
              </a:rPr>
              <a:t>detection </a:t>
            </a:r>
            <a:r>
              <a:rPr lang="en-US" sz="3200">
                <a:gradFill>
                  <a:gsLst>
                    <a:gs pos="1250">
                      <a:schemeClr val="tx2"/>
                    </a:gs>
                    <a:gs pos="99000">
                      <a:schemeClr val="tx2"/>
                    </a:gs>
                  </a:gsLst>
                  <a:lin ang="5400000" scaled="0"/>
                </a:gradFill>
              </a:rPr>
              <a:t>and </a:t>
            </a:r>
            <a:r>
              <a:rPr lang="en-US" sz="3200" smtClean="0">
                <a:gradFill>
                  <a:gsLst>
                    <a:gs pos="1250">
                      <a:schemeClr val="tx2"/>
                    </a:gs>
                    <a:gs pos="99000">
                      <a:schemeClr val="tx2"/>
                    </a:gs>
                  </a:gsLst>
                  <a:lin ang="5400000" scaled="0"/>
                </a:gradFill>
              </a:rPr>
              <a:t>master </a:t>
            </a:r>
            <a:r>
              <a:rPr lang="en-US" sz="3200" dirty="0">
                <a:gradFill>
                  <a:gsLst>
                    <a:gs pos="1250">
                      <a:schemeClr val="tx2"/>
                    </a:gs>
                    <a:gs pos="99000">
                      <a:schemeClr val="tx2"/>
                    </a:gs>
                  </a:gsLst>
                  <a:lin ang="5400000" scaled="0"/>
                </a:gradFill>
              </a:rPr>
              <a:t>pages</a:t>
            </a:r>
          </a:p>
          <a:p>
            <a:pPr marL="0" indent="0">
              <a:lnSpc>
                <a:spcPct val="110000"/>
              </a:lnSpc>
              <a:buNone/>
            </a:pPr>
            <a:r>
              <a:rPr lang="en-US" sz="3200" dirty="0">
                <a:gradFill>
                  <a:gsLst>
                    <a:gs pos="1250">
                      <a:schemeClr val="tx2"/>
                    </a:gs>
                    <a:gs pos="99000">
                      <a:schemeClr val="tx2"/>
                    </a:gs>
                  </a:gsLst>
                  <a:lin ang="5400000" scaled="0"/>
                </a:gradFill>
              </a:rPr>
              <a:t>Many options to </a:t>
            </a:r>
            <a:r>
              <a:rPr lang="en-US" sz="3200">
                <a:gradFill>
                  <a:gsLst>
                    <a:gs pos="1250">
                      <a:schemeClr val="tx2"/>
                    </a:gs>
                    <a:gs pos="99000">
                      <a:schemeClr val="tx2"/>
                    </a:gs>
                  </a:gsLst>
                  <a:lin ang="5400000" scaled="0"/>
                </a:gradFill>
              </a:rPr>
              <a:t>enhance </a:t>
            </a:r>
            <a:r>
              <a:rPr lang="en-US" sz="3200" smtClean="0">
                <a:gradFill>
                  <a:gsLst>
                    <a:gs pos="1250">
                      <a:schemeClr val="tx2"/>
                    </a:gs>
                    <a:gs pos="99000">
                      <a:schemeClr val="tx2"/>
                    </a:gs>
                  </a:gsLst>
                  <a:lin ang="5400000" scaled="0"/>
                </a:gradFill>
              </a:rPr>
              <a:t>base </a:t>
            </a:r>
            <a:r>
              <a:rPr lang="en-US" sz="3200" dirty="0">
                <a:gradFill>
                  <a:gsLst>
                    <a:gs pos="1250">
                      <a:schemeClr val="tx2"/>
                    </a:gs>
                    <a:gs pos="99000">
                      <a:schemeClr val="tx2"/>
                    </a:gs>
                  </a:gsLst>
                  <a:lin ang="5400000" scaled="0"/>
                </a:gradFill>
              </a:rPr>
              <a:t>platform </a:t>
            </a:r>
          </a:p>
          <a:p>
            <a:pPr lvl="1">
              <a:lnSpc>
                <a:spcPct val="100000"/>
              </a:lnSpc>
            </a:pPr>
            <a:r>
              <a:rPr lang="en-US" dirty="0">
                <a:latin typeface="+mj-lt"/>
              </a:rPr>
              <a:t>jQuery, Sencha Touch and other mobile frameworks</a:t>
            </a:r>
          </a:p>
          <a:p>
            <a:pPr lvl="1">
              <a:lnSpc>
                <a:spcPct val="100000"/>
              </a:lnSpc>
            </a:pPr>
            <a:r>
              <a:rPr lang="en-US" dirty="0">
                <a:latin typeface="+mj-lt"/>
              </a:rPr>
              <a:t>Infragistics SharePlus, SharePlus, Moprise, Blackberry Client </a:t>
            </a:r>
            <a:br>
              <a:rPr lang="en-US" dirty="0">
                <a:latin typeface="+mj-lt"/>
              </a:rPr>
            </a:br>
            <a:r>
              <a:rPr lang="en-US" dirty="0">
                <a:latin typeface="+mj-lt"/>
              </a:rPr>
              <a:t>and many others for general mobile SharePoint</a:t>
            </a:r>
          </a:p>
          <a:p>
            <a:pPr lvl="1">
              <a:lnSpc>
                <a:spcPct val="100000"/>
              </a:lnSpc>
            </a:pPr>
            <a:r>
              <a:rPr lang="en-US" dirty="0">
                <a:latin typeface="+mj-lt"/>
              </a:rPr>
              <a:t>Mobile Entrée general mobile SharePoint framework</a:t>
            </a:r>
            <a:br>
              <a:rPr lang="en-US" dirty="0">
                <a:latin typeface="+mj-lt"/>
              </a:rPr>
            </a:br>
            <a:r>
              <a:rPr lang="en-US" dirty="0">
                <a:latin typeface="+mj-lt"/>
              </a:rPr>
              <a:t>and mobile business intelligence features</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5483" y="3040062"/>
            <a:ext cx="4290154" cy="314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8597363" y="6240462"/>
            <a:ext cx="3442024" cy="390420"/>
          </a:xfrm>
          <a:prstGeom prst="rect">
            <a:avLst/>
          </a:prstGeom>
          <a:noFill/>
        </p:spPr>
        <p:txBody>
          <a:bodyPr wrap="none" lIns="111026" tIns="111026" rIns="111026" bIns="111026" rtlCol="0">
            <a:spAutoFit/>
          </a:bodyPr>
          <a:lstStyle/>
          <a:p>
            <a:pPr>
              <a:lnSpc>
                <a:spcPct val="90000"/>
              </a:lnSpc>
              <a:spcBef>
                <a:spcPct val="20000"/>
              </a:spcBef>
              <a:buSzPct val="90000"/>
            </a:pPr>
            <a:r>
              <a:rPr lang="en-US" sz="1200" dirty="0">
                <a:solidFill>
                  <a:schemeClr val="tx1">
                    <a:alpha val="99000"/>
                  </a:schemeClr>
                </a:solidFill>
              </a:rPr>
              <a:t>Source: Mobile Entrée , </a:t>
            </a:r>
            <a:r>
              <a:rPr lang="en-US" sz="1200" dirty="0">
                <a:solidFill>
                  <a:schemeClr val="tx1">
                    <a:alpha val="99000"/>
                  </a:schemeClr>
                </a:solidFill>
                <a:hlinkClick r:id="rId4"/>
              </a:rPr>
              <a:t>www.mobileentree.com</a:t>
            </a:r>
            <a:r>
              <a:rPr lang="en-US" sz="1200" dirty="0">
                <a:solidFill>
                  <a:schemeClr val="tx1">
                    <a:alpha val="99000"/>
                  </a:schemeClr>
                </a:solidFill>
              </a:rPr>
              <a:t> </a:t>
            </a:r>
          </a:p>
        </p:txBody>
      </p:sp>
    </p:spTree>
    <p:extLst>
      <p:ext uri="{BB962C8B-B14F-4D97-AF65-F5344CB8AC3E}">
        <p14:creationId xmlns:p14="http://schemas.microsoft.com/office/powerpoint/2010/main" val="511974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8" y="3954482"/>
            <a:ext cx="7315200" cy="1371580"/>
          </a:xfrm>
        </p:spPr>
        <p:txBody>
          <a:bodyPr/>
          <a:lstStyle/>
          <a:p>
            <a:r>
              <a:rPr lang="en-US" sz="4900" dirty="0"/>
              <a:t>Mobile Business Intelligence</a:t>
            </a:r>
          </a:p>
        </p:txBody>
      </p:sp>
      <p:sp>
        <p:nvSpPr>
          <p:cNvPr id="5" name="Text Placeholder 4"/>
          <p:cNvSpPr>
            <a:spLocks noGrp="1"/>
          </p:cNvSpPr>
          <p:nvPr>
            <p:ph type="body" sz="quarter" idx="12"/>
          </p:nvPr>
        </p:nvSpPr>
        <p:spPr>
          <a:xfrm>
            <a:off x="4846637" y="5173662"/>
            <a:ext cx="7315201" cy="1372151"/>
          </a:xfrm>
        </p:spPr>
        <p:txBody>
          <a:bodyPr/>
          <a:lstStyle/>
          <a:p>
            <a:r>
              <a:rPr lang="en-US" dirty="0"/>
              <a:t>Jen Underwood</a:t>
            </a:r>
          </a:p>
          <a:p>
            <a:r>
              <a:rPr lang="en-US" dirty="0"/>
              <a:t>Sr. Technical Product Manager</a:t>
            </a:r>
          </a:p>
          <a:p>
            <a:r>
              <a:rPr lang="en-US" dirty="0"/>
              <a:t>Microsoft</a:t>
            </a:r>
          </a:p>
        </p:txBody>
      </p:sp>
      <p:sp>
        <p:nvSpPr>
          <p:cNvPr id="6" name="Text Placeholder 5"/>
          <p:cNvSpPr>
            <a:spLocks noGrp="1"/>
          </p:cNvSpPr>
          <p:nvPr>
            <p:ph type="body" sz="quarter" idx="13"/>
          </p:nvPr>
        </p:nvSpPr>
        <p:spPr/>
        <p:txBody>
          <a:bodyPr/>
          <a:lstStyle/>
          <a:p>
            <a:r>
              <a:rPr lang="en-US" dirty="0" smtClean="0"/>
              <a:t>SPC155</a:t>
            </a:r>
            <a:endParaRPr lang="en-US" dirty="0"/>
          </a:p>
        </p:txBody>
      </p:sp>
    </p:spTree>
    <p:extLst>
      <p:ext uri="{BB962C8B-B14F-4D97-AF65-F5344CB8AC3E}">
        <p14:creationId xmlns:p14="http://schemas.microsoft.com/office/powerpoint/2010/main" val="28027727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Responsive Design HTML5 Master Page </a:t>
            </a:r>
            <a:endParaRPr lang="en-US"/>
          </a:p>
        </p:txBody>
      </p:sp>
      <p:sp>
        <p:nvSpPr>
          <p:cNvPr id="3" name="Content Placeholder 2"/>
          <p:cNvSpPr>
            <a:spLocks noGrp="1"/>
          </p:cNvSpPr>
          <p:nvPr>
            <p:ph idx="4294967295"/>
          </p:nvPr>
        </p:nvSpPr>
        <p:spPr>
          <a:xfrm>
            <a:off x="6757433" y="1476621"/>
            <a:ext cx="4490004" cy="2404501"/>
          </a:xfrm>
          <a:prstGeom prst="rect">
            <a:avLst/>
          </a:prstGeom>
        </p:spPr>
        <p:txBody>
          <a:bodyPr lIns="111026" tIns="55513" rIns="111026" bIns="55513">
            <a:noAutofit/>
          </a:bodyPr>
          <a:lstStyle/>
          <a:p>
            <a:pPr marL="0" indent="0">
              <a:buNone/>
            </a:pPr>
            <a:r>
              <a:rPr lang="en-US" sz="3300">
                <a:gradFill>
                  <a:gsLst>
                    <a:gs pos="1250">
                      <a:schemeClr val="tx2"/>
                    </a:gs>
                    <a:gs pos="99000">
                      <a:schemeClr val="tx2"/>
                    </a:gs>
                  </a:gsLst>
                  <a:lin ang="5400000" scaled="0"/>
                </a:gradFill>
              </a:rPr>
              <a:t>Example SharePoint responsive master page</a:t>
            </a:r>
          </a:p>
          <a:p>
            <a:pPr marL="0" indent="0">
              <a:buNone/>
            </a:pPr>
            <a:endParaRPr lang="en-US" smtClean="0"/>
          </a:p>
          <a:p>
            <a:pPr marL="0" indent="0">
              <a:buNone/>
            </a:pPr>
            <a:r>
              <a:rPr lang="en-US" sz="3300">
                <a:gradFill>
                  <a:gsLst>
                    <a:gs pos="1250">
                      <a:schemeClr val="tx2"/>
                    </a:gs>
                    <a:gs pos="99000">
                      <a:schemeClr val="tx2"/>
                    </a:gs>
                  </a:gsLst>
                  <a:lin ang="5400000" scaled="0"/>
                </a:gradFill>
              </a:rPr>
              <a:t>HTML5 and CSS3</a:t>
            </a:r>
          </a:p>
          <a:p>
            <a:pPr lvl="1"/>
            <a:r>
              <a:rPr lang="en-US" sz="1900"/>
              <a:t>CSS3 media queries </a:t>
            </a:r>
          </a:p>
          <a:p>
            <a:pPr lvl="1"/>
            <a:r>
              <a:rPr lang="en-US" sz="1900"/>
              <a:t>Intended for viewing only, limitations for collaboration</a:t>
            </a:r>
          </a:p>
        </p:txBody>
      </p:sp>
      <p:sp>
        <p:nvSpPr>
          <p:cNvPr id="8" name="TextBox 7"/>
          <p:cNvSpPr txBox="1"/>
          <p:nvPr/>
        </p:nvSpPr>
        <p:spPr>
          <a:xfrm>
            <a:off x="1002430" y="4260273"/>
            <a:ext cx="3450883" cy="600164"/>
          </a:xfrm>
          <a:prstGeom prst="rect">
            <a:avLst/>
          </a:prstGeom>
          <a:noFill/>
        </p:spPr>
        <p:txBody>
          <a:bodyPr wrap="square" lIns="91440" tIns="91440" rIns="91440" bIns="91440" rtlCol="0">
            <a:spAutoFit/>
          </a:bodyPr>
          <a:lstStyle/>
          <a:p>
            <a:pPr>
              <a:lnSpc>
                <a:spcPct val="90000"/>
              </a:lnSpc>
              <a:spcBef>
                <a:spcPct val="20000"/>
              </a:spcBef>
              <a:buSzPct val="90000"/>
            </a:pPr>
            <a:r>
              <a:rPr lang="en-US" sz="1000" dirty="0" smtClean="0">
                <a:solidFill>
                  <a:schemeClr val="tx1">
                    <a:alpha val="99000"/>
                  </a:schemeClr>
                </a:solidFill>
              </a:rPr>
              <a:t>Source</a:t>
            </a:r>
            <a:r>
              <a:rPr lang="en-US" sz="1000" smtClean="0">
                <a:solidFill>
                  <a:schemeClr val="tx1">
                    <a:alpha val="99000"/>
                  </a:schemeClr>
                </a:solidFill>
              </a:rPr>
              <a:t>: Kyle Schaeffer Blog, </a:t>
            </a:r>
            <a:r>
              <a:rPr lang="en-US" sz="1000">
                <a:solidFill>
                  <a:schemeClr val="tx1">
                    <a:alpha val="99000"/>
                  </a:schemeClr>
                </a:solidFill>
                <a:hlinkClick r:id="rId3"/>
              </a:rPr>
              <a:t>http://kyleschaeffer.com/sharepoint</a:t>
            </a:r>
            <a:r>
              <a:rPr lang="en-US" sz="1000" smtClean="0">
                <a:solidFill>
                  <a:schemeClr val="tx1">
                    <a:alpha val="99000"/>
                  </a:schemeClr>
                </a:solidFill>
                <a:hlinkClick r:id="rId3"/>
              </a:rPr>
              <a:t>/</a:t>
            </a:r>
            <a:br>
              <a:rPr lang="en-US" sz="1000" smtClean="0">
                <a:solidFill>
                  <a:schemeClr val="tx1">
                    <a:alpha val="99000"/>
                  </a:schemeClr>
                </a:solidFill>
                <a:hlinkClick r:id="rId3"/>
              </a:rPr>
            </a:br>
            <a:r>
              <a:rPr lang="en-US" sz="1000" smtClean="0">
                <a:solidFill>
                  <a:schemeClr val="tx1">
                    <a:alpha val="99000"/>
                  </a:schemeClr>
                </a:solidFill>
                <a:hlinkClick r:id="rId3"/>
              </a:rPr>
              <a:t>v5-responsive-html5-master-page </a:t>
            </a:r>
            <a:r>
              <a:rPr lang="en-US" sz="1000" smtClean="0">
                <a:solidFill>
                  <a:schemeClr val="tx1">
                    <a:alpha val="99000"/>
                  </a:schemeClr>
                </a:solidFill>
              </a:rPr>
              <a:t> </a:t>
            </a:r>
            <a:endParaRPr lang="en-US" sz="1000" dirty="0" smtClean="0">
              <a:solidFill>
                <a:schemeClr val="tx1">
                  <a:alpha val="99000"/>
                </a:schemeClr>
              </a:solidFill>
            </a:endParaRPr>
          </a:p>
        </p:txBody>
      </p:sp>
      <p:pic>
        <p:nvPicPr>
          <p:cNvPr id="9" name="Picture 2" descr="http://kyleschaeffer.com/wordpress/wp-content/uploads/2011/10/v5-lar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2880" y="1402773"/>
            <a:ext cx="4224770" cy="28263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kyleschaeffer.com/wordpress/wp-content/uploads/2011/10/v5-medium-254x300.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5982" y="2355225"/>
            <a:ext cx="2419350" cy="2857500"/>
          </a:xfrm>
          <a:prstGeom prst="rect">
            <a:avLst/>
          </a:prstGeom>
          <a:ln>
            <a:noFill/>
          </a:ln>
          <a:effectLst>
            <a:outerShdw blurRad="292100" dist="139700" dir="1092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6" descr="http://kyleschaeffer.com/wordpress/wp-content/uploads/2011/10/v5-small-139x300.jp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65662" y="3233257"/>
            <a:ext cx="1323975" cy="2857500"/>
          </a:xfrm>
          <a:prstGeom prst="rect">
            <a:avLst/>
          </a:prstGeom>
          <a:ln>
            <a:noFill/>
          </a:ln>
          <a:effectLst>
            <a:outerShdw blurRad="292100" dist="139700" dir="1092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016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Device Optimized Master Page</a:t>
            </a:r>
            <a:endParaRPr lang="en-US" dirty="0"/>
          </a:p>
        </p:txBody>
      </p:sp>
      <p:sp>
        <p:nvSpPr>
          <p:cNvPr id="3" name="Content Placeholder 2"/>
          <p:cNvSpPr>
            <a:spLocks noGrp="1"/>
          </p:cNvSpPr>
          <p:nvPr>
            <p:ph type="body" sz="quarter" idx="10"/>
          </p:nvPr>
        </p:nvSpPr>
        <p:spPr>
          <a:xfrm>
            <a:off x="274638" y="1212850"/>
            <a:ext cx="11887200" cy="5637212"/>
          </a:xfrm>
          <a:prstGeom prst="rect">
            <a:avLst/>
          </a:prstGeom>
        </p:spPr>
        <p:txBody>
          <a:bodyPr lIns="111026" tIns="55513" rIns="111026" bIns="55513">
            <a:normAutofit/>
          </a:bodyPr>
          <a:lstStyle/>
          <a:p>
            <a:pPr marL="0" indent="0">
              <a:buNone/>
            </a:pPr>
            <a:r>
              <a:rPr lang="en-US" sz="3300">
                <a:gradFill>
                  <a:gsLst>
                    <a:gs pos="1250">
                      <a:schemeClr val="tx2"/>
                    </a:gs>
                    <a:gs pos="99000">
                      <a:schemeClr val="tx2"/>
                    </a:gs>
                  </a:gsLst>
                  <a:lin ang="5400000" scaled="0"/>
                </a:gradFill>
              </a:rPr>
              <a:t>SharePoint 2010</a:t>
            </a:r>
          </a:p>
          <a:p>
            <a:pPr marL="0" indent="0">
              <a:buNone/>
            </a:pPr>
            <a:r>
              <a:rPr lang="en-US" sz="2000">
                <a:latin typeface="+mn-lt"/>
              </a:rPr>
              <a:t>Disable default mobile </a:t>
            </a:r>
            <a:r>
              <a:rPr lang="en-US" sz="2000" dirty="0">
                <a:latin typeface="+mn-lt"/>
              </a:rPr>
              <a:t>redirection </a:t>
            </a:r>
            <a:r>
              <a:rPr lang="en-US" sz="2000">
                <a:latin typeface="+mn-lt"/>
              </a:rPr>
              <a:t>to mbllists.aspx in </a:t>
            </a:r>
            <a:r>
              <a:rPr lang="en-US" sz="2000" dirty="0" err="1">
                <a:latin typeface="+mn-lt"/>
              </a:rPr>
              <a:t>compat.browser</a:t>
            </a:r>
            <a:endParaRPr lang="en-US" sz="2000" dirty="0">
              <a:latin typeface="+mn-lt"/>
            </a:endParaRPr>
          </a:p>
          <a:p>
            <a:pPr marL="0" indent="0">
              <a:buNone/>
            </a:pPr>
            <a:r>
              <a:rPr lang="en-US" sz="2000" dirty="0">
                <a:latin typeface="+mn-lt"/>
              </a:rPr>
              <a:t>Create an http module </a:t>
            </a:r>
            <a:r>
              <a:rPr lang="en-US" sz="2000">
                <a:latin typeface="+mn-lt"/>
              </a:rPr>
              <a:t>to detect and </a:t>
            </a:r>
            <a:r>
              <a:rPr lang="en-US" sz="2000" dirty="0">
                <a:latin typeface="+mn-lt"/>
              </a:rPr>
              <a:t>redirect to mobile friendly page</a:t>
            </a:r>
          </a:p>
          <a:p>
            <a:pPr marL="0" lvl="1" indent="0">
              <a:buNone/>
            </a:pPr>
            <a:r>
              <a:rPr lang="en-US" sz="2000" dirty="0"/>
              <a:t>Mobile friendly master </a:t>
            </a:r>
            <a:r>
              <a:rPr lang="en-US" sz="2000"/>
              <a:t>page with SharePoint Designer, touch fiendly CSS</a:t>
            </a:r>
          </a:p>
          <a:p>
            <a:pPr marL="0" lvl="1" indent="0">
              <a:buNone/>
            </a:pPr>
            <a:r>
              <a:rPr lang="en-US" sz="2000">
                <a:solidFill>
                  <a:schemeClr val="accent5"/>
                </a:solidFill>
              </a:rPr>
              <a:t>Tip</a:t>
            </a:r>
            <a:r>
              <a:rPr lang="en-US" sz="2000" dirty="0">
                <a:solidFill>
                  <a:schemeClr val="accent5"/>
                </a:solidFill>
              </a:rPr>
              <a:t>! Place unwanted </a:t>
            </a:r>
            <a:r>
              <a:rPr lang="en-US" sz="2000">
                <a:solidFill>
                  <a:schemeClr val="accent5"/>
                </a:solidFill>
              </a:rPr>
              <a:t>content at </a:t>
            </a:r>
            <a:r>
              <a:rPr lang="en-US" sz="2000" dirty="0">
                <a:solidFill>
                  <a:schemeClr val="accent5"/>
                </a:solidFill>
              </a:rPr>
              <a:t>bottom of </a:t>
            </a:r>
            <a:r>
              <a:rPr lang="en-US" sz="2000">
                <a:solidFill>
                  <a:schemeClr val="accent5"/>
                </a:solidFill>
              </a:rPr>
              <a:t>master page in hidden </a:t>
            </a:r>
            <a:r>
              <a:rPr lang="en-US" sz="2000" smtClean="0">
                <a:solidFill>
                  <a:schemeClr val="accent5"/>
                </a:solidFill>
              </a:rPr>
              <a:t>panel</a:t>
            </a:r>
            <a:br>
              <a:rPr lang="en-US" sz="2000" smtClean="0">
                <a:solidFill>
                  <a:schemeClr val="accent5"/>
                </a:solidFill>
              </a:rPr>
            </a:br>
            <a:endParaRPr lang="en-US" smtClean="0"/>
          </a:p>
          <a:p>
            <a:pPr marL="0" indent="0">
              <a:buNone/>
            </a:pPr>
            <a:r>
              <a:rPr lang="en-US" sz="3300">
                <a:gradFill>
                  <a:gsLst>
                    <a:gs pos="1250">
                      <a:schemeClr val="tx2"/>
                    </a:gs>
                    <a:gs pos="99000">
                      <a:schemeClr val="tx2"/>
                    </a:gs>
                  </a:gsLst>
                  <a:lin ang="5400000" scaled="0"/>
                </a:gradFill>
              </a:rPr>
              <a:t>SharePoint 2013 </a:t>
            </a:r>
          </a:p>
          <a:p>
            <a:pPr marL="0" indent="0">
              <a:buNone/>
            </a:pPr>
            <a:r>
              <a:rPr lang="en-US" sz="2000">
                <a:latin typeface="+mn-lt"/>
              </a:rPr>
              <a:t>New Device Channels feature makes mobile device targeting much easier</a:t>
            </a:r>
          </a:p>
          <a:p>
            <a:pPr marL="0" indent="0">
              <a:buNone/>
            </a:pPr>
            <a:r>
              <a:rPr lang="en-US" sz="2000">
                <a:latin typeface="+mn-lt"/>
              </a:rPr>
              <a:t>New Design Manager features simplify master page development</a:t>
            </a:r>
          </a:p>
          <a:p>
            <a:pPr marL="0" indent="0">
              <a:buNone/>
            </a:pPr>
            <a:r>
              <a:rPr lang="en-US" sz="2000">
                <a:latin typeface="+mn-lt"/>
              </a:rPr>
              <a:t>Import a Design Package which is a .wsp SharePoint solution file that contains your master pages, images, HTML, CSS</a:t>
            </a:r>
          </a:p>
          <a:p>
            <a:pPr marL="0" indent="0">
              <a:buNone/>
            </a:pPr>
            <a:r>
              <a:rPr lang="en-US" sz="2000">
                <a:latin typeface="+mn-lt"/>
              </a:rPr>
              <a:t>Upload an HTML design, automatically gets converted to a master page, then add the SharePoint content placeholders</a:t>
            </a:r>
            <a:r>
              <a:rPr lang="en-US" sz="3900" dirty="0"/>
              <a:t/>
            </a:r>
            <a:br>
              <a:rPr lang="en-US" sz="3900" dirty="0"/>
            </a:br>
            <a:endParaRPr lang="en-US" sz="3900" dirty="0"/>
          </a:p>
        </p:txBody>
      </p:sp>
    </p:spTree>
    <p:extLst>
      <p:ext uri="{BB962C8B-B14F-4D97-AF65-F5344CB8AC3E}">
        <p14:creationId xmlns:p14="http://schemas.microsoft.com/office/powerpoint/2010/main" val="1441575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Device Optimized Master Page</a:t>
            </a:r>
          </a:p>
        </p:txBody>
      </p:sp>
      <p:sp>
        <p:nvSpPr>
          <p:cNvPr id="4" name="Slide Number Placeholder 3"/>
          <p:cNvSpPr>
            <a:spLocks noGrp="1"/>
          </p:cNvSpPr>
          <p:nvPr>
            <p:ph type="sldNum" sz="quarter" idx="4294967295"/>
          </p:nvPr>
        </p:nvSpPr>
        <p:spPr>
          <a:xfrm>
            <a:off x="0" y="6632575"/>
            <a:ext cx="674688" cy="373063"/>
          </a:xfrm>
          <a:prstGeom prst="rect">
            <a:avLst/>
          </a:prstGeom>
        </p:spPr>
        <p:txBody>
          <a:bodyPr lIns="111026" tIns="55513" rIns="111026" bIns="55513"/>
          <a:lstStyle/>
          <a:p>
            <a:fld id="{D372AB51-BDCC-4F95-83CF-1CBB2D34E9E5}" type="slidenum">
              <a:rPr lang="en-US" smtClean="0"/>
              <a:pPr/>
              <a:t>22</a:t>
            </a:fld>
            <a:endParaRPr lang="en-US" dirty="0"/>
          </a:p>
        </p:txBody>
      </p:sp>
      <p:pic>
        <p:nvPicPr>
          <p:cNvPr id="7" name="Picture 7" descr="http://bniaulin.files.wordpress.com/2012/07/design-manager-5.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25000"/>
                    </a14:imgEffect>
                    <a14:imgEffect>
                      <a14:saturation sat="200000"/>
                    </a14:imgEffect>
                  </a14:imgLayer>
                </a14:imgProps>
              </a:ext>
              <a:ext uri="{28A0092B-C50C-407E-A947-70E740481C1C}">
                <a14:useLocalDpi xmlns:a14="http://schemas.microsoft.com/office/drawing/2010/main" val="0"/>
              </a:ext>
            </a:extLst>
          </a:blip>
          <a:srcRect r="22739" b="32225"/>
          <a:stretch/>
        </p:blipFill>
        <p:spPr bwMode="auto">
          <a:xfrm>
            <a:off x="731837" y="1431068"/>
            <a:ext cx="5895636" cy="419893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4237" y="4411662"/>
            <a:ext cx="7156954" cy="1971219"/>
          </a:xfrm>
          <a:prstGeom prst="rect">
            <a:avLst/>
          </a:prstGeom>
          <a:ln>
            <a:noFill/>
          </a:ln>
          <a:effectLst>
            <a:outerShdw blurRad="292100" dist="139700" dir="1092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242390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smtClean="0"/>
              <a:t>Responsive Design</a:t>
            </a:r>
            <a:endParaRPr lang="en-US" dirty="0"/>
          </a:p>
        </p:txBody>
      </p:sp>
    </p:spTree>
    <p:extLst>
      <p:ext uri="{BB962C8B-B14F-4D97-AF65-F5344CB8AC3E}">
        <p14:creationId xmlns:p14="http://schemas.microsoft.com/office/powerpoint/2010/main" val="3038368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7924" t="9532" r="4051"/>
          <a:stretch/>
        </p:blipFill>
        <p:spPr bwMode="auto">
          <a:xfrm>
            <a:off x="960437" y="1579155"/>
            <a:ext cx="4627666" cy="30133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PerformancePoint</a:t>
            </a:r>
            <a:endParaRPr lang="en-US" dirty="0"/>
          </a:p>
        </p:txBody>
      </p:sp>
      <p:sp>
        <p:nvSpPr>
          <p:cNvPr id="3" name="Content Placeholder 2"/>
          <p:cNvSpPr>
            <a:spLocks noGrp="1"/>
          </p:cNvSpPr>
          <p:nvPr>
            <p:ph idx="4294967295"/>
          </p:nvPr>
        </p:nvSpPr>
        <p:spPr>
          <a:xfrm>
            <a:off x="6753538" y="1653258"/>
            <a:ext cx="5461246" cy="4815804"/>
          </a:xfrm>
          <a:prstGeom prst="rect">
            <a:avLst/>
          </a:prstGeom>
        </p:spPr>
        <p:txBody>
          <a:bodyPr lIns="111026" tIns="55513" rIns="111026" bIns="55513">
            <a:noAutofit/>
          </a:bodyPr>
          <a:lstStyle/>
          <a:p>
            <a:pPr marL="0" indent="0">
              <a:buNone/>
            </a:pPr>
            <a:r>
              <a:rPr lang="en-US" sz="3300">
                <a:gradFill>
                  <a:gsLst>
                    <a:gs pos="1250">
                      <a:schemeClr val="tx2"/>
                    </a:gs>
                    <a:gs pos="99000">
                      <a:schemeClr val="tx2"/>
                    </a:gs>
                  </a:gsLst>
                  <a:lin ang="5400000" scaled="0"/>
                </a:gradFill>
              </a:rPr>
              <a:t>Fully interactive dashboards </a:t>
            </a:r>
          </a:p>
          <a:p>
            <a:pPr marL="0" lvl="1" indent="0">
              <a:buNone/>
            </a:pPr>
            <a:r>
              <a:rPr lang="en-US" sz="1900"/>
              <a:t>Drill down, filter, slice and dice analysis </a:t>
            </a:r>
          </a:p>
          <a:p>
            <a:pPr marL="0" lvl="1" indent="0">
              <a:buNone/>
            </a:pPr>
            <a:r>
              <a:rPr lang="en-US" sz="1900"/>
              <a:t>Analytic charts and grids</a:t>
            </a:r>
          </a:p>
          <a:p>
            <a:pPr marL="0" lvl="1" indent="0">
              <a:buNone/>
            </a:pPr>
            <a:endParaRPr lang="en-US" sz="1900"/>
          </a:p>
          <a:p>
            <a:pPr marL="0" indent="0">
              <a:buNone/>
            </a:pPr>
            <a:r>
              <a:rPr lang="en-US" sz="3300">
                <a:gradFill>
                  <a:gsLst>
                    <a:gs pos="1250">
                      <a:schemeClr val="tx2"/>
                    </a:gs>
                    <a:gs pos="99000">
                      <a:schemeClr val="tx2"/>
                    </a:gs>
                  </a:gsLst>
                  <a:lin ang="5400000" scaled="0"/>
                </a:gradFill>
              </a:rPr>
              <a:t>Explore data anywhere</a:t>
            </a:r>
          </a:p>
          <a:p>
            <a:pPr marL="0" lvl="1" indent="0">
              <a:buNone/>
            </a:pPr>
            <a:r>
              <a:rPr lang="en-US" sz="1900"/>
              <a:t>Windows tablets, iPads and phones</a:t>
            </a:r>
          </a:p>
          <a:p>
            <a:pPr marL="0" indent="0">
              <a:buNone/>
            </a:pPr>
            <a:r>
              <a:rPr lang="en-US" sz="2900">
                <a:solidFill>
                  <a:srgbClr val="72BA30"/>
                </a:solidFill>
              </a:rPr>
              <a:t/>
            </a:r>
            <a:br>
              <a:rPr lang="en-US" sz="2900">
                <a:solidFill>
                  <a:srgbClr val="72BA30"/>
                </a:solidFill>
              </a:rPr>
            </a:br>
            <a:r>
              <a:rPr lang="en-US" sz="3300">
                <a:gradFill>
                  <a:gsLst>
                    <a:gs pos="1250">
                      <a:schemeClr val="tx2"/>
                    </a:gs>
                    <a:gs pos="99000">
                      <a:schemeClr val="tx2"/>
                    </a:gs>
                  </a:gsLst>
                  <a:lin ang="5400000" scaled="0"/>
                </a:gradFill>
              </a:rPr>
              <a:t>Monitor performance </a:t>
            </a:r>
          </a:p>
          <a:p>
            <a:pPr marL="0" indent="0">
              <a:buNone/>
            </a:pPr>
            <a:r>
              <a:rPr lang="en-US" sz="1900">
                <a:latin typeface="+mn-lt"/>
              </a:rPr>
              <a:t>Scorecards and KPIs</a:t>
            </a:r>
          </a:p>
          <a:p>
            <a:pPr marL="0" indent="0">
              <a:buNone/>
            </a:pPr>
            <a:r>
              <a:rPr lang="en-US" sz="1900">
                <a:latin typeface="+mn-lt"/>
              </a:rPr>
              <a:t>Comments</a:t>
            </a:r>
          </a:p>
          <a:p>
            <a:endParaRPr lang="en-US" sz="2900" dirty="0"/>
          </a:p>
        </p:txBody>
      </p:sp>
      <p:grpSp>
        <p:nvGrpSpPr>
          <p:cNvPr id="5" name="Group 4"/>
          <p:cNvGrpSpPr/>
          <p:nvPr/>
        </p:nvGrpSpPr>
        <p:grpSpPr>
          <a:xfrm>
            <a:off x="1001324" y="4688687"/>
            <a:ext cx="2487945" cy="492122"/>
            <a:chOff x="2115502" y="5987534"/>
            <a:chExt cx="2438402" cy="482516"/>
          </a:xfrm>
        </p:grpSpPr>
        <p:sp>
          <p:nvSpPr>
            <p:cNvPr id="10" name="TextBox 9"/>
            <p:cNvSpPr txBox="1"/>
            <p:nvPr/>
          </p:nvSpPr>
          <p:spPr>
            <a:xfrm>
              <a:off x="2115502" y="6126034"/>
              <a:ext cx="181052" cy="344016"/>
            </a:xfrm>
            <a:prstGeom prst="rect">
              <a:avLst/>
            </a:prstGeom>
            <a:noFill/>
          </p:spPr>
          <p:txBody>
            <a:bodyPr wrap="none" lIns="91440" tIns="91440" rIns="91440" bIns="91440" rtlCol="0">
              <a:spAutoFit/>
            </a:bodyPr>
            <a:lstStyle/>
            <a:p>
              <a:pPr>
                <a:lnSpc>
                  <a:spcPct val="90000"/>
                </a:lnSpc>
                <a:spcBef>
                  <a:spcPct val="20000"/>
                </a:spcBef>
                <a:buSzPct val="90000"/>
              </a:pPr>
              <a:endParaRPr lang="en-US" sz="1200" dirty="0">
                <a:solidFill>
                  <a:schemeClr val="tx1">
                    <a:alpha val="99000"/>
                  </a:schemeClr>
                </a:solidFill>
              </a:endParaRPr>
            </a:p>
          </p:txBody>
        </p:sp>
        <p:sp>
          <p:nvSpPr>
            <p:cNvPr id="4" name="Rectangle 3"/>
            <p:cNvSpPr/>
            <p:nvPr/>
          </p:nvSpPr>
          <p:spPr>
            <a:xfrm>
              <a:off x="2223235" y="5987534"/>
              <a:ext cx="2330669" cy="316857"/>
            </a:xfrm>
            <a:prstGeom prst="rect">
              <a:avLst/>
            </a:prstGeom>
          </p:spPr>
          <p:txBody>
            <a:bodyPr wrap="none">
              <a:spAutoFit/>
            </a:bodyPr>
            <a:lstStyle/>
            <a:p>
              <a:r>
                <a:rPr lang="en-US" sz="1500" dirty="0"/>
                <a:t>PerformancePoint on iPad</a:t>
              </a:r>
            </a:p>
          </p:txBody>
        </p:sp>
      </p:grpSp>
    </p:spTree>
    <p:extLst>
      <p:ext uri="{BB962C8B-B14F-4D97-AF65-F5344CB8AC3E}">
        <p14:creationId xmlns:p14="http://schemas.microsoft.com/office/powerpoint/2010/main" val="1249002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smtClean="0"/>
              <a:t>Dashboards</a:t>
            </a:r>
            <a:endParaRPr lang="en-US" dirty="0"/>
          </a:p>
        </p:txBody>
      </p:sp>
    </p:spTree>
    <p:extLst>
      <p:ext uri="{BB962C8B-B14F-4D97-AF65-F5344CB8AC3E}">
        <p14:creationId xmlns:p14="http://schemas.microsoft.com/office/powerpoint/2010/main" val="3563798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Excel and Excel Services</a:t>
            </a:r>
          </a:p>
        </p:txBody>
      </p:sp>
      <p:sp>
        <p:nvSpPr>
          <p:cNvPr id="3" name="Content Placeholder 2"/>
          <p:cNvSpPr>
            <a:spLocks noGrp="1"/>
          </p:cNvSpPr>
          <p:nvPr>
            <p:ph type="body" sz="quarter" idx="10"/>
          </p:nvPr>
        </p:nvSpPr>
        <p:spPr>
          <a:xfrm>
            <a:off x="274638" y="1212850"/>
            <a:ext cx="11887200" cy="5484812"/>
          </a:xfrm>
          <a:prstGeom prst="rect">
            <a:avLst/>
          </a:prstGeom>
        </p:spPr>
        <p:txBody>
          <a:bodyPr lIns="111026" tIns="55513" rIns="111026" bIns="55513">
            <a:normAutofit/>
          </a:bodyPr>
          <a:lstStyle/>
          <a:p>
            <a:pPr marL="0" indent="0">
              <a:buNone/>
            </a:pPr>
            <a:r>
              <a:rPr lang="en-US" sz="3200" dirty="0">
                <a:gradFill>
                  <a:gsLst>
                    <a:gs pos="1250">
                      <a:schemeClr val="tx2"/>
                    </a:gs>
                    <a:gs pos="99000">
                      <a:schemeClr val="tx2"/>
                    </a:gs>
                  </a:gsLst>
                  <a:lin ang="5400000" scaled="0"/>
                </a:gradFill>
              </a:rPr>
              <a:t>Covered </a:t>
            </a:r>
            <a:r>
              <a:rPr lang="en-US" sz="3200">
                <a:gradFill>
                  <a:gsLst>
                    <a:gs pos="1250">
                      <a:schemeClr val="tx2"/>
                    </a:gs>
                    <a:gs pos="99000">
                      <a:schemeClr val="tx2"/>
                    </a:gs>
                  </a:gsLst>
                  <a:lin ang="5400000" scaled="0"/>
                </a:gradFill>
              </a:rPr>
              <a:t>in SharePoint </a:t>
            </a:r>
            <a:r>
              <a:rPr lang="en-US" sz="3200" dirty="0">
                <a:gradFill>
                  <a:gsLst>
                    <a:gs pos="1250">
                      <a:schemeClr val="tx2"/>
                    </a:gs>
                    <a:gs pos="99000">
                      <a:schemeClr val="tx2"/>
                    </a:gs>
                  </a:gsLst>
                  <a:lin ang="5400000" scaled="0"/>
                </a:gradFill>
              </a:rPr>
              <a:t>December 2011 CU updates</a:t>
            </a:r>
          </a:p>
          <a:p>
            <a:pPr marL="0" indent="0">
              <a:buNone/>
            </a:pPr>
            <a:r>
              <a:rPr lang="en-US" sz="3200">
                <a:gradFill>
                  <a:gsLst>
                    <a:gs pos="1250">
                      <a:schemeClr val="tx2"/>
                    </a:gs>
                    <a:gs pos="99000">
                      <a:schemeClr val="tx2"/>
                    </a:gs>
                  </a:gsLst>
                  <a:lin ang="5400000" scaled="0"/>
                </a:gradFill>
              </a:rPr>
              <a:t>Excel 2010+ reports</a:t>
            </a:r>
            <a:r>
              <a:rPr lang="en-US" sz="3200" dirty="0">
                <a:gradFill>
                  <a:gsLst>
                    <a:gs pos="1250">
                      <a:schemeClr val="tx2"/>
                    </a:gs>
                    <a:gs pos="99000">
                      <a:schemeClr val="tx2"/>
                    </a:gs>
                  </a:gsLst>
                  <a:lin ang="5400000" scaled="0"/>
                </a:gradFill>
              </a:rPr>
              <a:t>, dashboards, pivot tables, charts and more</a:t>
            </a:r>
          </a:p>
          <a:p>
            <a:pPr marL="0" indent="0">
              <a:buNone/>
            </a:pPr>
            <a:r>
              <a:rPr lang="en-US" sz="3200">
                <a:gradFill>
                  <a:gsLst>
                    <a:gs pos="1250">
                      <a:schemeClr val="tx2"/>
                    </a:gs>
                    <a:gs pos="99000">
                      <a:schemeClr val="tx2"/>
                    </a:gs>
                  </a:gsLst>
                  <a:lin ang="5400000" scaled="0"/>
                </a:gradFill>
              </a:rPr>
              <a:t>Excel 2010+ rendered </a:t>
            </a:r>
            <a:r>
              <a:rPr lang="en-US" sz="3200" dirty="0">
                <a:gradFill>
                  <a:gsLst>
                    <a:gs pos="1250">
                      <a:schemeClr val="tx2"/>
                    </a:gs>
                    <a:gs pos="99000">
                      <a:schemeClr val="tx2"/>
                    </a:gs>
                  </a:gsLst>
                  <a:lin ang="5400000" scaled="0"/>
                </a:gradFill>
              </a:rPr>
              <a:t>as interactive HTML in SharePoint</a:t>
            </a:r>
          </a:p>
          <a:p>
            <a:pPr marL="101600" indent="0">
              <a:buNone/>
            </a:pPr>
            <a:r>
              <a:rPr lang="en-US" sz="2000" dirty="0"/>
              <a:t>Windows mobile device users robust native app features</a:t>
            </a:r>
          </a:p>
          <a:p>
            <a:pPr marL="101600" indent="0">
              <a:buNone/>
            </a:pPr>
            <a:r>
              <a:rPr lang="en-US" sz="2000" dirty="0"/>
              <a:t>Non-Windows mobile device users </a:t>
            </a:r>
            <a:r>
              <a:rPr lang="en-US" sz="2000"/>
              <a:t>can </a:t>
            </a:r>
            <a:br>
              <a:rPr lang="en-US" sz="2000"/>
            </a:br>
            <a:r>
              <a:rPr lang="en-US" sz="2000"/>
              <a:t>use </a:t>
            </a:r>
            <a:r>
              <a:rPr lang="en-US" sz="2000" dirty="0"/>
              <a:t>mobile </a:t>
            </a:r>
            <a:r>
              <a:rPr lang="en-US" sz="2000"/>
              <a:t>view or </a:t>
            </a:r>
            <a:r>
              <a:rPr lang="en-US" sz="2000" dirty="0"/>
              <a:t>full </a:t>
            </a:r>
            <a:r>
              <a:rPr lang="en-US" sz="2000"/>
              <a:t>view even </a:t>
            </a:r>
            <a:r>
              <a:rPr lang="en-US" sz="2000" dirty="0"/>
              <a:t>if </a:t>
            </a:r>
            <a:r>
              <a:rPr lang="en-US" sz="2000"/>
              <a:t>Excel </a:t>
            </a:r>
            <a:br>
              <a:rPr lang="en-US" sz="2000"/>
            </a:br>
            <a:r>
              <a:rPr lang="en-US" sz="2000"/>
              <a:t>is </a:t>
            </a:r>
            <a:r>
              <a:rPr lang="en-US" sz="2000" dirty="0"/>
              <a:t>not </a:t>
            </a:r>
            <a:r>
              <a:rPr lang="en-US" sz="2000"/>
              <a:t>installed </a:t>
            </a:r>
          </a:p>
          <a:p>
            <a:pPr marL="0" indent="0">
              <a:lnSpc>
                <a:spcPct val="100000"/>
              </a:lnSpc>
              <a:buNone/>
            </a:pPr>
            <a:r>
              <a:rPr lang="en-US" sz="3200">
                <a:gradFill>
                  <a:gsLst>
                    <a:gs pos="1250">
                      <a:schemeClr val="tx2"/>
                    </a:gs>
                    <a:gs pos="99000">
                      <a:schemeClr val="tx2"/>
                    </a:gs>
                  </a:gsLst>
                  <a:lin ang="5400000" scaled="0"/>
                </a:gradFill>
              </a:rPr>
              <a:t>Full view of Excel Web App allows </a:t>
            </a:r>
            <a:br>
              <a:rPr lang="en-US" sz="3200">
                <a:gradFill>
                  <a:gsLst>
                    <a:gs pos="1250">
                      <a:schemeClr val="tx2"/>
                    </a:gs>
                    <a:gs pos="99000">
                      <a:schemeClr val="tx2"/>
                    </a:gs>
                  </a:gsLst>
                  <a:lin ang="5400000" scaled="0"/>
                </a:gradFill>
              </a:rPr>
            </a:br>
            <a:r>
              <a:rPr lang="en-US" sz="3200">
                <a:gradFill>
                  <a:gsLst>
                    <a:gs pos="1250">
                      <a:schemeClr val="tx2"/>
                    </a:gs>
                    <a:gs pos="99000">
                      <a:schemeClr val="tx2"/>
                    </a:gs>
                  </a:gsLst>
                  <a:lin ang="5400000" scaled="0"/>
                </a:gradFill>
              </a:rPr>
              <a:t>lightweight editing on Excel reports </a:t>
            </a:r>
            <a:br>
              <a:rPr lang="en-US" sz="3200">
                <a:gradFill>
                  <a:gsLst>
                    <a:gs pos="1250">
                      <a:schemeClr val="tx2"/>
                    </a:gs>
                    <a:gs pos="99000">
                      <a:schemeClr val="tx2"/>
                    </a:gs>
                  </a:gsLst>
                  <a:lin ang="5400000" scaled="0"/>
                </a:gradFill>
              </a:rPr>
            </a:br>
            <a:r>
              <a:rPr lang="en-US" sz="3200">
                <a:gradFill>
                  <a:gsLst>
                    <a:gs pos="1250">
                      <a:schemeClr val="tx2"/>
                    </a:gs>
                    <a:gs pos="99000">
                      <a:schemeClr val="tx2"/>
                    </a:gs>
                  </a:gsLst>
                  <a:lin ang="5400000" scaled="0"/>
                </a:gradFill>
              </a:rPr>
              <a:t>for “what-if” analysis</a:t>
            </a:r>
          </a:p>
          <a:p>
            <a:pPr marL="0" indent="0">
              <a:buNone/>
            </a:pPr>
            <a:endParaRPr lang="en-US" sz="2800"/>
          </a:p>
          <a:p>
            <a:endParaRPr lang="en-US" sz="2000" dirty="0"/>
          </a:p>
        </p:txBody>
      </p:sp>
      <p:sp>
        <p:nvSpPr>
          <p:cNvPr id="20" name="TextBox 19"/>
          <p:cNvSpPr txBox="1"/>
          <p:nvPr/>
        </p:nvSpPr>
        <p:spPr>
          <a:xfrm>
            <a:off x="7659105" y="6255059"/>
            <a:ext cx="224285" cy="390420"/>
          </a:xfrm>
          <a:prstGeom prst="rect">
            <a:avLst/>
          </a:prstGeom>
          <a:noFill/>
        </p:spPr>
        <p:txBody>
          <a:bodyPr wrap="none" lIns="111026" tIns="111026" rIns="111026" bIns="111026" rtlCol="0">
            <a:spAutoFit/>
          </a:bodyPr>
          <a:lstStyle/>
          <a:p>
            <a:pPr>
              <a:lnSpc>
                <a:spcPct val="90000"/>
              </a:lnSpc>
              <a:spcBef>
                <a:spcPct val="20000"/>
              </a:spcBef>
              <a:buSzPct val="90000"/>
            </a:pPr>
            <a:endParaRPr lang="en-US" sz="1200" dirty="0">
              <a:solidFill>
                <a:schemeClr val="tx1">
                  <a:alpha val="99000"/>
                </a:schemeClr>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7437" y="3117842"/>
            <a:ext cx="4497243" cy="379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8261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Excel PowerPivot</a:t>
            </a:r>
            <a:endParaRPr lang="en-US" dirty="0"/>
          </a:p>
        </p:txBody>
      </p:sp>
      <p:sp>
        <p:nvSpPr>
          <p:cNvPr id="3" name="Content Placeholder 2"/>
          <p:cNvSpPr>
            <a:spLocks noGrp="1"/>
          </p:cNvSpPr>
          <p:nvPr>
            <p:ph type="body" sz="quarter" idx="10"/>
          </p:nvPr>
        </p:nvSpPr>
        <p:spPr>
          <a:prstGeom prst="rect">
            <a:avLst/>
          </a:prstGeom>
        </p:spPr>
        <p:txBody>
          <a:bodyPr lIns="111026" tIns="55513" rIns="111026" bIns="55513">
            <a:noAutofit/>
          </a:bodyPr>
          <a:lstStyle/>
          <a:p>
            <a:pPr marL="0" indent="0">
              <a:buNone/>
            </a:pPr>
            <a:r>
              <a:rPr lang="en-US" sz="2800" u="sng" dirty="0" smtClean="0"/>
              <a:t>Many</a:t>
            </a:r>
            <a:r>
              <a:rPr lang="en-US" sz="2800" dirty="0" smtClean="0"/>
              <a:t> companies </a:t>
            </a:r>
            <a:r>
              <a:rPr lang="en-US" sz="2800" smtClean="0"/>
              <a:t>leveraging PowerPivot </a:t>
            </a:r>
            <a:r>
              <a:rPr lang="en-US" sz="2800" dirty="0" smtClean="0"/>
              <a:t>with iPad today!</a:t>
            </a:r>
          </a:p>
          <a:p>
            <a:pPr marL="0" indent="0">
              <a:buNone/>
            </a:pPr>
            <a:r>
              <a:rPr lang="en-US" sz="2800" smtClean="0"/>
              <a:t>PowerPivot on SharePoint and O365 can </a:t>
            </a:r>
            <a:r>
              <a:rPr lang="en-US" sz="2800" dirty="0" smtClean="0"/>
              <a:t>be </a:t>
            </a:r>
            <a:r>
              <a:rPr lang="en-US" sz="2800" dirty="0"/>
              <a:t>consumed via </a:t>
            </a:r>
            <a:r>
              <a:rPr lang="en-US" sz="2800" dirty="0" smtClean="0"/>
              <a:t>Windows, </a:t>
            </a:r>
            <a:r>
              <a:rPr lang="en-US" sz="2800" smtClean="0"/>
              <a:t>iOS and </a:t>
            </a:r>
            <a:r>
              <a:rPr lang="en-US" sz="2800" dirty="0" smtClean="0"/>
              <a:t>Android in </a:t>
            </a:r>
            <a:r>
              <a:rPr lang="en-US" sz="2800" dirty="0"/>
              <a:t>the </a:t>
            </a:r>
            <a:r>
              <a:rPr lang="en-US" sz="2800" dirty="0" smtClean="0"/>
              <a:t>web browser </a:t>
            </a:r>
          </a:p>
          <a:p>
            <a:pPr marL="0" indent="0">
              <a:buNone/>
            </a:pPr>
            <a:r>
              <a:rPr lang="en-US" sz="2800" dirty="0" smtClean="0"/>
              <a:t>Consider using Filters versus Slicers</a:t>
            </a:r>
          </a:p>
          <a:p>
            <a:pPr marL="0" indent="0">
              <a:buNone/>
            </a:pPr>
            <a:r>
              <a:rPr lang="en-US" sz="2800" smtClean="0"/>
              <a:t>PowerPivot Gallery, </a:t>
            </a:r>
            <a:r>
              <a:rPr lang="en-US" sz="2800" dirty="0" smtClean="0"/>
              <a:t>Theater</a:t>
            </a:r>
            <a:r>
              <a:rPr lang="en-US" sz="2800" dirty="0"/>
              <a:t>, </a:t>
            </a:r>
            <a:r>
              <a:rPr lang="en-US" sz="2800" dirty="0" smtClean="0"/>
              <a:t>Carousel</a:t>
            </a:r>
            <a:br>
              <a:rPr lang="en-US" sz="2800" dirty="0" smtClean="0"/>
            </a:br>
            <a:r>
              <a:rPr lang="en-US" sz="2800" dirty="0" smtClean="0"/>
              <a:t>view don’t </a:t>
            </a:r>
            <a:r>
              <a:rPr lang="en-US" sz="2800" dirty="0"/>
              <a:t>work </a:t>
            </a:r>
            <a:r>
              <a:rPr lang="en-US" sz="2800" dirty="0" smtClean="0"/>
              <a:t>since </a:t>
            </a:r>
            <a:r>
              <a:rPr lang="en-US" sz="2800" smtClean="0"/>
              <a:t>Silverlight </a:t>
            </a:r>
          </a:p>
          <a:p>
            <a:pPr marL="0" indent="0">
              <a:buNone/>
            </a:pPr>
            <a:r>
              <a:rPr lang="en-US" sz="2000" smtClean="0"/>
              <a:t>Easy </a:t>
            </a:r>
            <a:r>
              <a:rPr lang="en-US" sz="2000"/>
              <a:t>work around setting Default </a:t>
            </a:r>
            <a:r>
              <a:rPr lang="en-US" sz="2000" dirty="0"/>
              <a:t>View to </a:t>
            </a:r>
            <a:br>
              <a:rPr lang="en-US" sz="2000" dirty="0"/>
            </a:br>
            <a:r>
              <a:rPr lang="en-US" sz="2000" dirty="0"/>
              <a:t>“All Documents” </a:t>
            </a:r>
            <a:r>
              <a:rPr lang="en-US" sz="2000"/>
              <a:t>or using the Excel Web </a:t>
            </a:r>
            <a:br>
              <a:rPr lang="en-US" sz="2000"/>
            </a:br>
            <a:r>
              <a:rPr lang="en-US" sz="2000"/>
              <a:t>Access Web Part to display published </a:t>
            </a:r>
            <a:br>
              <a:rPr lang="en-US" sz="2000"/>
            </a:br>
            <a:r>
              <a:rPr lang="en-US" sz="2000"/>
              <a:t>Excel workbooks</a:t>
            </a:r>
            <a:endParaRPr lang="en-US" sz="2000" dirty="0"/>
          </a:p>
          <a:p>
            <a:endParaRPr lang="en-US" sz="1800" dirty="0"/>
          </a:p>
        </p:txBody>
      </p:sp>
      <p:sp>
        <p:nvSpPr>
          <p:cNvPr id="17" name="TextBox 16"/>
          <p:cNvSpPr txBox="1"/>
          <p:nvPr/>
        </p:nvSpPr>
        <p:spPr>
          <a:xfrm>
            <a:off x="7426271" y="5953484"/>
            <a:ext cx="224285" cy="390420"/>
          </a:xfrm>
          <a:prstGeom prst="rect">
            <a:avLst/>
          </a:prstGeom>
          <a:noFill/>
        </p:spPr>
        <p:txBody>
          <a:bodyPr wrap="none" lIns="111026" tIns="111026" rIns="111026" bIns="111026" rtlCol="0">
            <a:spAutoFit/>
          </a:bodyPr>
          <a:lstStyle/>
          <a:p>
            <a:pPr>
              <a:lnSpc>
                <a:spcPct val="90000"/>
              </a:lnSpc>
              <a:spcBef>
                <a:spcPct val="20000"/>
              </a:spcBef>
              <a:buSzPct val="90000"/>
            </a:pPr>
            <a:endParaRPr lang="en-US" sz="1200" dirty="0">
              <a:solidFill>
                <a:schemeClr val="tx1">
                  <a:alpha val="99000"/>
                </a:schemeClr>
              </a:solidFill>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0556" y="2735262"/>
            <a:ext cx="4319766" cy="4164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0173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Excel 2013 </a:t>
            </a:r>
            <a:endParaRPr lang="en-US"/>
          </a:p>
        </p:txBody>
      </p:sp>
      <p:sp>
        <p:nvSpPr>
          <p:cNvPr id="3" name="Content Placeholder 2"/>
          <p:cNvSpPr>
            <a:spLocks noGrp="1"/>
          </p:cNvSpPr>
          <p:nvPr>
            <p:ph type="body" sz="quarter" idx="10"/>
          </p:nvPr>
        </p:nvSpPr>
        <p:spPr>
          <a:xfrm>
            <a:off x="274639" y="1212848"/>
            <a:ext cx="5486399" cy="5713413"/>
          </a:xfrm>
          <a:prstGeom prst="rect">
            <a:avLst/>
          </a:prstGeom>
        </p:spPr>
        <p:txBody>
          <a:bodyPr lIns="111026" tIns="55513" rIns="111026" bIns="55513">
            <a:normAutofit/>
          </a:bodyPr>
          <a:lstStyle/>
          <a:p>
            <a:pPr marL="0" indent="0">
              <a:buNone/>
            </a:pPr>
            <a:r>
              <a:rPr lang="en-US" sz="3300">
                <a:gradFill>
                  <a:gsLst>
                    <a:gs pos="1250">
                      <a:schemeClr val="tx2"/>
                    </a:gs>
                    <a:gs pos="99000">
                      <a:schemeClr val="tx2"/>
                    </a:gs>
                  </a:gsLst>
                  <a:lin ang="5400000" scaled="0"/>
                </a:gradFill>
              </a:rPr>
              <a:t>Mobile support </a:t>
            </a:r>
            <a:r>
              <a:rPr lang="en-US" sz="3300" smtClean="0">
                <a:gradFill>
                  <a:gsLst>
                    <a:gs pos="1250">
                      <a:schemeClr val="tx2"/>
                    </a:gs>
                    <a:gs pos="99000">
                      <a:schemeClr val="tx2"/>
                    </a:gs>
                  </a:gsLst>
                  <a:lin ang="5400000" scaled="0"/>
                </a:gradFill>
              </a:rPr>
              <a:t/>
            </a:r>
            <a:br>
              <a:rPr lang="en-US" sz="3300" smtClean="0">
                <a:gradFill>
                  <a:gsLst>
                    <a:gs pos="1250">
                      <a:schemeClr val="tx2"/>
                    </a:gs>
                    <a:gs pos="99000">
                      <a:schemeClr val="tx2"/>
                    </a:gs>
                  </a:gsLst>
                  <a:lin ang="5400000" scaled="0"/>
                </a:gradFill>
              </a:rPr>
            </a:br>
            <a:r>
              <a:rPr lang="en-US" sz="2000" smtClean="0"/>
              <a:t>Windows</a:t>
            </a:r>
            <a:r>
              <a:rPr lang="en-US" sz="2000"/>
              <a:t>, iOS, Android, and </a:t>
            </a:r>
            <a:r>
              <a:rPr lang="en-US" sz="2000" smtClean="0"/>
              <a:t/>
            </a:r>
            <a:br>
              <a:rPr lang="en-US" sz="2000" smtClean="0"/>
            </a:br>
            <a:r>
              <a:rPr lang="en-US" sz="2000" smtClean="0"/>
              <a:t>other </a:t>
            </a:r>
            <a:r>
              <a:rPr lang="en-US" sz="2000"/>
              <a:t>mobile </a:t>
            </a:r>
            <a:r>
              <a:rPr lang="en-US" sz="2000" smtClean="0"/>
              <a:t>devices</a:t>
            </a:r>
            <a:br>
              <a:rPr lang="en-US" sz="2000" smtClean="0"/>
            </a:br>
            <a:r>
              <a:rPr lang="en-US" sz="2000" smtClean="0"/>
              <a:t/>
            </a:r>
            <a:br>
              <a:rPr lang="en-US" sz="2000" smtClean="0"/>
            </a:br>
            <a:r>
              <a:rPr lang="en-US" sz="3300" smtClean="0">
                <a:gradFill>
                  <a:gsLst>
                    <a:gs pos="1250">
                      <a:schemeClr val="tx2"/>
                    </a:gs>
                    <a:gs pos="99000">
                      <a:schemeClr val="tx2"/>
                    </a:gs>
                  </a:gsLst>
                  <a:lin ang="5400000" scaled="0"/>
                </a:gradFill>
              </a:rPr>
              <a:t>”Quick </a:t>
            </a:r>
            <a:r>
              <a:rPr lang="en-US" sz="3300">
                <a:gradFill>
                  <a:gsLst>
                    <a:gs pos="1250">
                      <a:schemeClr val="tx2"/>
                    </a:gs>
                    <a:gs pos="99000">
                      <a:schemeClr val="tx2"/>
                    </a:gs>
                  </a:gsLst>
                  <a:lin ang="5400000" scaled="0"/>
                </a:gradFill>
              </a:rPr>
              <a:t>Explore” </a:t>
            </a:r>
          </a:p>
          <a:p>
            <a:pPr marL="0" indent="0">
              <a:buNone/>
            </a:pPr>
            <a:r>
              <a:rPr lang="en-US" sz="2000"/>
              <a:t>Enhanced visual, browser based </a:t>
            </a:r>
            <a:r>
              <a:rPr lang="en-US" sz="2000" smtClean="0"/>
              <a:t/>
            </a:r>
            <a:br>
              <a:rPr lang="en-US" sz="2000" smtClean="0"/>
            </a:br>
            <a:r>
              <a:rPr lang="en-US" sz="2000" smtClean="0"/>
              <a:t>data exploration</a:t>
            </a:r>
            <a:br>
              <a:rPr lang="en-US" sz="2000" smtClean="0"/>
            </a:br>
            <a:endParaRPr lang="en-US" sz="2000"/>
          </a:p>
          <a:p>
            <a:pPr marL="0" indent="0">
              <a:buNone/>
            </a:pPr>
            <a:r>
              <a:rPr lang="en-US" sz="3300">
                <a:gradFill>
                  <a:gsLst>
                    <a:gs pos="1250">
                      <a:schemeClr val="tx2"/>
                    </a:gs>
                    <a:gs pos="99000">
                      <a:schemeClr val="tx2"/>
                    </a:gs>
                  </a:gsLst>
                  <a:lin ang="5400000" scaled="0"/>
                </a:gradFill>
              </a:rPr>
              <a:t>Edit Pivot Chart </a:t>
            </a:r>
          </a:p>
          <a:p>
            <a:pPr marL="0" indent="0">
              <a:buNone/>
            </a:pPr>
            <a:r>
              <a:rPr lang="en-US" sz="2000"/>
              <a:t>New pivot chart browser editing </a:t>
            </a:r>
            <a:r>
              <a:rPr lang="en-US" sz="2000" smtClean="0"/>
              <a:t/>
            </a:r>
            <a:br>
              <a:rPr lang="en-US" sz="2000" smtClean="0"/>
            </a:br>
            <a:r>
              <a:rPr lang="en-US" sz="2000" smtClean="0"/>
              <a:t>shows </a:t>
            </a:r>
            <a:r>
              <a:rPr lang="en-US" sz="2000"/>
              <a:t>pivot field lists and allows </a:t>
            </a:r>
            <a:r>
              <a:rPr lang="en-US" sz="2000" smtClean="0"/>
              <a:t/>
            </a:r>
            <a:br>
              <a:rPr lang="en-US" sz="2000" smtClean="0"/>
            </a:br>
            <a:r>
              <a:rPr lang="en-US" sz="2000" smtClean="0"/>
              <a:t>changing </a:t>
            </a:r>
            <a:r>
              <a:rPr lang="en-US" sz="2000"/>
              <a:t>reports</a:t>
            </a:r>
          </a:p>
          <a:p>
            <a:endParaRPr lang="en-US"/>
          </a:p>
        </p:txBody>
      </p:sp>
      <p:sp>
        <p:nvSpPr>
          <p:cNvPr id="4" name="Text Placeholder 3"/>
          <p:cNvSpPr>
            <a:spLocks noGrp="1"/>
          </p:cNvSpPr>
          <p:nvPr>
            <p:ph type="body" sz="quarter" idx="11"/>
          </p:nvPr>
        </p:nvSpPr>
        <p:spPr/>
        <p:txBody>
          <a:bodyPr/>
          <a:lstStyle/>
          <a:p>
            <a:endParaRPr lang="en-US"/>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4585" y="982662"/>
            <a:ext cx="6883896"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234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Mobile Friendly Office Apps “Agaves”</a:t>
            </a:r>
            <a:endParaRPr lang="en-US"/>
          </a:p>
        </p:txBody>
      </p:sp>
      <p:sp>
        <p:nvSpPr>
          <p:cNvPr id="3" name="Content Placeholder 2"/>
          <p:cNvSpPr>
            <a:spLocks noGrp="1"/>
          </p:cNvSpPr>
          <p:nvPr>
            <p:ph idx="4294967295"/>
          </p:nvPr>
        </p:nvSpPr>
        <p:spPr>
          <a:xfrm>
            <a:off x="6672314" y="1710261"/>
            <a:ext cx="5718123" cy="5292201"/>
          </a:xfrm>
          <a:prstGeom prst="rect">
            <a:avLst/>
          </a:prstGeom>
        </p:spPr>
        <p:txBody>
          <a:bodyPr lIns="111026" tIns="55513" rIns="111026" bIns="55513">
            <a:normAutofit/>
          </a:bodyPr>
          <a:lstStyle/>
          <a:p>
            <a:pPr marL="0" indent="0">
              <a:buNone/>
            </a:pPr>
            <a:r>
              <a:rPr lang="en-US" sz="3600">
                <a:gradFill>
                  <a:gsLst>
                    <a:gs pos="1250">
                      <a:schemeClr val="tx2"/>
                    </a:gs>
                    <a:gs pos="99000">
                      <a:schemeClr val="tx2"/>
                    </a:gs>
                  </a:gsLst>
                  <a:lin ang="5400000" scaled="0"/>
                </a:gradFill>
              </a:rPr>
              <a:t>Office Apps </a:t>
            </a:r>
            <a:endParaRPr lang="en-US" sz="3600" smtClean="0">
              <a:gradFill>
                <a:gsLst>
                  <a:gs pos="1250">
                    <a:schemeClr val="tx2"/>
                  </a:gs>
                  <a:gs pos="99000">
                    <a:schemeClr val="tx2"/>
                  </a:gs>
                </a:gsLst>
                <a:lin ang="5400000" scaled="0"/>
              </a:gradFill>
            </a:endParaRPr>
          </a:p>
          <a:p>
            <a:pPr marL="0" indent="0">
              <a:buNone/>
            </a:pPr>
            <a:r>
              <a:rPr lang="en-US" sz="2200" smtClean="0"/>
              <a:t>Standard </a:t>
            </a:r>
            <a:r>
              <a:rPr lang="en-US" sz="2200"/>
              <a:t>web technologies </a:t>
            </a:r>
            <a:r>
              <a:rPr lang="en-US" sz="2200" smtClean="0"/>
              <a:t>HTML, </a:t>
            </a:r>
            <a:r>
              <a:rPr lang="en-US" sz="2200"/>
              <a:t>XML, CSS, JavaScript, and REST APIs</a:t>
            </a:r>
          </a:p>
          <a:p>
            <a:pPr marL="0" indent="0">
              <a:buNone/>
            </a:pPr>
            <a:r>
              <a:rPr lang="en-US" sz="3600">
                <a:gradFill>
                  <a:gsLst>
                    <a:gs pos="1250">
                      <a:schemeClr val="tx2"/>
                    </a:gs>
                    <a:gs pos="99000">
                      <a:schemeClr val="tx2"/>
                    </a:gs>
                  </a:gsLst>
                  <a:lin ang="5400000" scaled="0"/>
                </a:gradFill>
              </a:rPr>
              <a:t>Office App APIs </a:t>
            </a:r>
          </a:p>
          <a:p>
            <a:pPr marL="0" indent="0">
              <a:buNone/>
            </a:pPr>
            <a:r>
              <a:rPr lang="en-US" sz="1700" smtClean="0"/>
              <a:t>Can </a:t>
            </a:r>
            <a:r>
              <a:rPr lang="en-US" sz="1700"/>
              <a:t>read/write and interact with Office client</a:t>
            </a:r>
          </a:p>
          <a:p>
            <a:pPr marL="0" indent="0">
              <a:buNone/>
            </a:pPr>
            <a:r>
              <a:rPr lang="en-US" sz="1700"/>
              <a:t>Office desktop clients or O365 Office Web Apps</a:t>
            </a:r>
          </a:p>
          <a:p>
            <a:pPr marL="0" indent="0">
              <a:buNone/>
            </a:pPr>
            <a:r>
              <a:rPr lang="en-US" sz="1700"/>
              <a:t>Mobile device friendly</a:t>
            </a:r>
          </a:p>
          <a:p>
            <a:pPr marL="0" indent="0">
              <a:buNone/>
            </a:pPr>
            <a:r>
              <a:rPr lang="en-US" sz="3600">
                <a:gradFill>
                  <a:gsLst>
                    <a:gs pos="1250">
                      <a:schemeClr val="tx2"/>
                    </a:gs>
                    <a:gs pos="99000">
                      <a:schemeClr val="tx2"/>
                    </a:gs>
                  </a:gsLst>
                  <a:lin ang="5400000" scaled="0"/>
                </a:gradFill>
              </a:rPr>
              <a:t>Get Creative </a:t>
            </a:r>
          </a:p>
          <a:p>
            <a:pPr marL="0" indent="0">
              <a:buNone/>
            </a:pPr>
            <a:r>
              <a:rPr lang="en-US" sz="1700"/>
              <a:t>JavaScript libraries like D3 or InfoVis Toolikt</a:t>
            </a:r>
          </a:p>
          <a:p>
            <a:pPr marL="0" indent="0">
              <a:buNone/>
            </a:pPr>
            <a:r>
              <a:rPr lang="en-US" sz="3600">
                <a:gradFill>
                  <a:gsLst>
                    <a:gs pos="1250">
                      <a:schemeClr val="tx2"/>
                    </a:gs>
                    <a:gs pos="99000">
                      <a:schemeClr val="tx2"/>
                    </a:gs>
                  </a:gsLst>
                  <a:lin ang="5400000" scaled="0"/>
                </a:gradFill>
              </a:rPr>
              <a:t>Get started </a:t>
            </a:r>
          </a:p>
          <a:p>
            <a:pPr marL="0" indent="0">
              <a:buNone/>
            </a:pPr>
            <a:r>
              <a:rPr lang="en-US" sz="1700" smtClean="0"/>
              <a:t>Sign up for an O365 </a:t>
            </a:r>
            <a:r>
              <a:rPr lang="en-US" sz="1700"/>
              <a:t>Developer account </a:t>
            </a:r>
          </a:p>
          <a:p>
            <a:endParaRPr lang="en-US"/>
          </a:p>
        </p:txBody>
      </p:sp>
      <p:sp>
        <p:nvSpPr>
          <p:cNvPr id="4" name="Slide Number Placeholder 3"/>
          <p:cNvSpPr>
            <a:spLocks noGrp="1"/>
          </p:cNvSpPr>
          <p:nvPr>
            <p:ph type="sldNum" sz="quarter" idx="4294967295"/>
          </p:nvPr>
        </p:nvSpPr>
        <p:spPr>
          <a:xfrm>
            <a:off x="591133" y="6632707"/>
            <a:ext cx="673702" cy="372394"/>
          </a:xfrm>
          <a:prstGeom prst="rect">
            <a:avLst/>
          </a:prstGeom>
        </p:spPr>
        <p:txBody>
          <a:bodyPr lIns="111026" tIns="55513" rIns="111026" bIns="55513"/>
          <a:lstStyle/>
          <a:p>
            <a:fld id="{D372AB51-BDCC-4F95-83CF-1CBB2D34E9E5}" type="slidenum">
              <a:rPr lang="en-US" smtClean="0"/>
              <a:pPr/>
              <a:t>29</a:t>
            </a:fld>
            <a:endParaRPr lang="en-US" dirty="0"/>
          </a:p>
        </p:txBody>
      </p:sp>
      <p:sp>
        <p:nvSpPr>
          <p:cNvPr id="5" name="Rectangle 4"/>
          <p:cNvSpPr/>
          <p:nvPr/>
        </p:nvSpPr>
        <p:spPr>
          <a:xfrm>
            <a:off x="427037" y="4424353"/>
            <a:ext cx="6218238" cy="444509"/>
          </a:xfrm>
          <a:prstGeom prst="rect">
            <a:avLst/>
          </a:prstGeom>
        </p:spPr>
        <p:txBody>
          <a:bodyPr lIns="111026" tIns="55513" rIns="111026" bIns="55513">
            <a:spAutoFit/>
          </a:bodyPr>
          <a:lstStyle/>
          <a:p>
            <a:pPr>
              <a:lnSpc>
                <a:spcPct val="90000"/>
              </a:lnSpc>
              <a:spcBef>
                <a:spcPct val="20000"/>
              </a:spcBef>
              <a:buSzPct val="90000"/>
            </a:pPr>
            <a:r>
              <a:rPr lang="en-US" sz="1200">
                <a:solidFill>
                  <a:schemeClr val="tx1">
                    <a:alpha val="99000"/>
                  </a:schemeClr>
                </a:solidFill>
              </a:rPr>
              <a:t>Source: Jen Underwood Blog, </a:t>
            </a:r>
            <a:r>
              <a:rPr lang="en-US" sz="1200">
                <a:solidFill>
                  <a:schemeClr val="tx1">
                    <a:alpha val="99000"/>
                  </a:schemeClr>
                </a:solidFill>
                <a:hlinkClick r:id="rId2"/>
              </a:rPr>
              <a:t>http://www.jenunderwood.com/blog.htm#ExtendExcelDataVisualizations</a:t>
            </a:r>
            <a:r>
              <a:rPr lang="en-US" sz="1200">
                <a:solidFill>
                  <a:schemeClr val="tx1">
                    <a:alpha val="99000"/>
                  </a:schemeClr>
                </a:solidFill>
              </a:rPr>
              <a:t> </a:t>
            </a:r>
            <a:endParaRPr lang="en-US" sz="1200" dirty="0">
              <a:solidFill>
                <a:schemeClr val="tx1">
                  <a:alpha val="99000"/>
                </a:schemeClr>
              </a:solidFill>
            </a:endParaRPr>
          </a:p>
        </p:txBody>
      </p:sp>
      <p:pic>
        <p:nvPicPr>
          <p:cNvPr id="7" name="Picture 2" descr="Treemap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729" y="1439862"/>
            <a:ext cx="5549108" cy="2867661"/>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97384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591133" y="6632707"/>
            <a:ext cx="673702" cy="372394"/>
          </a:xfrm>
          <a:prstGeom prst="rect">
            <a:avLst/>
          </a:prstGeom>
        </p:spPr>
        <p:txBody>
          <a:bodyPr lIns="111026" tIns="55513" rIns="111026" bIns="55513"/>
          <a:lstStyle/>
          <a:p>
            <a:fld id="{D372AB51-BDCC-4F95-83CF-1CBB2D34E9E5}" type="slidenum">
              <a:rPr lang="en-US" smtClean="0"/>
              <a:pPr/>
              <a:t>3</a:t>
            </a:fld>
            <a:endParaRPr lang="en-US" dirty="0"/>
          </a:p>
        </p:txBody>
      </p:sp>
      <p:grpSp>
        <p:nvGrpSpPr>
          <p:cNvPr id="7" name="Group 6"/>
          <p:cNvGrpSpPr/>
          <p:nvPr/>
        </p:nvGrpSpPr>
        <p:grpSpPr>
          <a:xfrm>
            <a:off x="1043667" y="478150"/>
            <a:ext cx="10562588" cy="6027287"/>
            <a:chOff x="5269425" y="2227784"/>
            <a:chExt cx="6015855" cy="4101165"/>
          </a:xfrm>
        </p:grpSpPr>
        <p:grpSp>
          <p:nvGrpSpPr>
            <p:cNvPr id="8" name="Group 7"/>
            <p:cNvGrpSpPr/>
            <p:nvPr/>
          </p:nvGrpSpPr>
          <p:grpSpPr>
            <a:xfrm>
              <a:off x="5269425" y="2227784"/>
              <a:ext cx="6015855" cy="4101165"/>
              <a:chOff x="6240323" y="2261580"/>
              <a:chExt cx="5072606" cy="3548865"/>
            </a:xfrm>
          </p:grpSpPr>
          <p:sp>
            <p:nvSpPr>
              <p:cNvPr id="10" name="TextBox 9"/>
              <p:cNvSpPr txBox="1"/>
              <p:nvPr/>
            </p:nvSpPr>
            <p:spPr>
              <a:xfrm>
                <a:off x="7176791" y="5592982"/>
                <a:ext cx="3340339" cy="217463"/>
              </a:xfrm>
              <a:prstGeom prst="rect">
                <a:avLst/>
              </a:prstGeom>
              <a:noFill/>
            </p:spPr>
            <p:txBody>
              <a:bodyPr wrap="square" lIns="91440" tIns="91440" rIns="91440" bIns="91440" rtlCol="0">
                <a:spAutoFit/>
              </a:bodyPr>
              <a:lstStyle/>
              <a:p>
                <a:r>
                  <a:rPr lang="en-US" sz="1200">
                    <a:solidFill>
                      <a:schemeClr val="bg1"/>
                    </a:solidFill>
                    <a:hlinkClick r:id="rId2"/>
                  </a:rPr>
                  <a:t>http</a:t>
                </a:r>
                <a:r>
                  <a:rPr lang="en-US" sz="1200" dirty="0">
                    <a:solidFill>
                      <a:schemeClr val="bg1"/>
                    </a:solidFill>
                    <a:hlinkClick r:id="rId2"/>
                  </a:rPr>
                  <a:t>://hotelherbert.com.au/wp-content/uploads/2010/01/pizza_ingredients1.jpg </a:t>
                </a:r>
                <a:r>
                  <a:rPr lang="en-US" sz="1200" dirty="0">
                    <a:solidFill>
                      <a:schemeClr val="bg1"/>
                    </a:solidFill>
                  </a:rPr>
                  <a:t> </a:t>
                </a:r>
              </a:p>
            </p:txBody>
          </p:sp>
          <p:grpSp>
            <p:nvGrpSpPr>
              <p:cNvPr id="11" name="Group 10"/>
              <p:cNvGrpSpPr/>
              <p:nvPr/>
            </p:nvGrpSpPr>
            <p:grpSpPr>
              <a:xfrm>
                <a:off x="6240323" y="2261580"/>
                <a:ext cx="5072606" cy="3364051"/>
                <a:chOff x="6240323" y="2261580"/>
                <a:chExt cx="5072606" cy="3364051"/>
              </a:xfrm>
            </p:grpSpPr>
            <p:pic>
              <p:nvPicPr>
                <p:cNvPr id="12" name="Picture 14" descr="http://hotelherbert.com.au/wp-content/uploads/2010/01/pizza_ingredient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323" y="2261580"/>
                  <a:ext cx="5029200" cy="336405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8602112" y="2574221"/>
                  <a:ext cx="2710817" cy="540938"/>
                </a:xfrm>
                <a:prstGeom prst="rect">
                  <a:avLst/>
                </a:prstGeom>
                <a:noFill/>
              </p:spPr>
              <p:txBody>
                <a:bodyPr wrap="square" lIns="91440" tIns="91440" rIns="91440" bIns="91440" rtlCol="0">
                  <a:spAutoFit/>
                </a:bodyPr>
                <a:lstStyle/>
                <a:p>
                  <a:pPr>
                    <a:lnSpc>
                      <a:spcPct val="90000"/>
                    </a:lnSpc>
                    <a:spcBef>
                      <a:spcPct val="20000"/>
                    </a:spcBef>
                    <a:buSzPct val="90000"/>
                  </a:pPr>
                  <a:r>
                    <a:rPr lang="en-US" sz="5300" b="1" dirty="0">
                      <a:ln w="12700">
                        <a:solidFill>
                          <a:schemeClr val="tx1"/>
                        </a:solidFill>
                      </a:ln>
                      <a:solidFill>
                        <a:schemeClr val="bg1"/>
                      </a:solidFill>
                      <a:effectLst>
                        <a:glow rad="228600">
                          <a:srgbClr val="FFFF00">
                            <a:alpha val="40000"/>
                          </a:srgbClr>
                        </a:glow>
                      </a:effectLst>
                    </a:rPr>
                    <a:t>SharePoint BI</a:t>
                  </a:r>
                </a:p>
              </p:txBody>
            </p:sp>
            <p:sp>
              <p:nvSpPr>
                <p:cNvPr id="14" name="TextBox 13"/>
                <p:cNvSpPr txBox="1"/>
                <p:nvPr/>
              </p:nvSpPr>
              <p:spPr>
                <a:xfrm>
                  <a:off x="7522319" y="2374474"/>
                  <a:ext cx="798468" cy="385996"/>
                </a:xfrm>
                <a:prstGeom prst="rect">
                  <a:avLst/>
                </a:prstGeom>
                <a:noFill/>
              </p:spPr>
              <p:txBody>
                <a:bodyPr wrap="none" lIns="91440" tIns="91440" rIns="91440" bIns="91440" rtlCol="0">
                  <a:spAutoFit/>
                </a:bodyPr>
                <a:lstStyle/>
                <a:p>
                  <a:pPr>
                    <a:lnSpc>
                      <a:spcPct val="90000"/>
                    </a:lnSpc>
                    <a:spcBef>
                      <a:spcPct val="20000"/>
                    </a:spcBef>
                    <a:buSzPct val="90000"/>
                  </a:pPr>
                  <a:r>
                    <a:rPr lang="en-US" sz="3400" b="1" dirty="0">
                      <a:ln w="12700">
                        <a:solidFill>
                          <a:schemeClr val="tx1"/>
                        </a:solidFill>
                      </a:ln>
                      <a:solidFill>
                        <a:schemeClr val="bg1"/>
                      </a:solidFill>
                      <a:effectLst>
                        <a:glow rad="228600">
                          <a:srgbClr val="FFFF00">
                            <a:alpha val="40000"/>
                          </a:srgbClr>
                        </a:glow>
                      </a:effectLst>
                    </a:rPr>
                    <a:t>HTML5</a:t>
                  </a:r>
                  <a:endParaRPr lang="en-US" sz="4400" b="1" dirty="0">
                    <a:ln w="12700">
                      <a:solidFill>
                        <a:schemeClr val="tx1"/>
                      </a:solidFill>
                    </a:ln>
                    <a:solidFill>
                      <a:schemeClr val="bg1"/>
                    </a:solidFill>
                    <a:effectLst>
                      <a:glow rad="228600">
                        <a:srgbClr val="FFFF00">
                          <a:alpha val="40000"/>
                        </a:srgbClr>
                      </a:glow>
                    </a:effectLst>
                  </a:endParaRPr>
                </a:p>
              </p:txBody>
            </p:sp>
            <p:sp>
              <p:nvSpPr>
                <p:cNvPr id="15" name="TextBox 14"/>
                <p:cNvSpPr txBox="1"/>
                <p:nvPr/>
              </p:nvSpPr>
              <p:spPr>
                <a:xfrm>
                  <a:off x="7213191" y="2631123"/>
                  <a:ext cx="453584" cy="385996"/>
                </a:xfrm>
                <a:prstGeom prst="rect">
                  <a:avLst/>
                </a:prstGeom>
                <a:noFill/>
              </p:spPr>
              <p:txBody>
                <a:bodyPr wrap="none" lIns="91440" tIns="91440" rIns="91440" bIns="91440" rtlCol="0">
                  <a:spAutoFit/>
                </a:bodyPr>
                <a:lstStyle/>
                <a:p>
                  <a:pPr>
                    <a:lnSpc>
                      <a:spcPct val="90000"/>
                    </a:lnSpc>
                    <a:spcBef>
                      <a:spcPct val="20000"/>
                    </a:spcBef>
                    <a:buSzPct val="90000"/>
                  </a:pPr>
                  <a:r>
                    <a:rPr lang="en-US" sz="3400" b="1" dirty="0">
                      <a:ln w="12700">
                        <a:solidFill>
                          <a:schemeClr val="tx1"/>
                        </a:solidFill>
                      </a:ln>
                      <a:solidFill>
                        <a:schemeClr val="bg1"/>
                      </a:solidFill>
                      <a:effectLst>
                        <a:glow rad="228600">
                          <a:srgbClr val="FFFF00">
                            <a:alpha val="40000"/>
                          </a:srgbClr>
                        </a:glow>
                      </a:effectLst>
                    </a:rPr>
                    <a:t>CSS</a:t>
                  </a:r>
                  <a:endParaRPr lang="en-US" sz="4400" b="1" dirty="0">
                    <a:ln w="12700">
                      <a:solidFill>
                        <a:schemeClr val="tx1"/>
                      </a:solidFill>
                    </a:ln>
                    <a:solidFill>
                      <a:schemeClr val="bg1"/>
                    </a:solidFill>
                    <a:effectLst>
                      <a:glow rad="228600">
                        <a:srgbClr val="FFFF00">
                          <a:alpha val="40000"/>
                        </a:srgbClr>
                      </a:glow>
                    </a:effectLst>
                  </a:endParaRPr>
                </a:p>
              </p:txBody>
            </p:sp>
          </p:grpSp>
        </p:grpSp>
        <p:sp>
          <p:nvSpPr>
            <p:cNvPr id="9" name="TextBox 8"/>
            <p:cNvSpPr txBox="1"/>
            <p:nvPr/>
          </p:nvSpPr>
          <p:spPr>
            <a:xfrm>
              <a:off x="7846507" y="3057862"/>
              <a:ext cx="1476763" cy="398947"/>
            </a:xfrm>
            <a:prstGeom prst="rect">
              <a:avLst/>
            </a:prstGeom>
            <a:noFill/>
          </p:spPr>
          <p:txBody>
            <a:bodyPr wrap="none" lIns="91440" tIns="91440" rIns="91440" bIns="91440" rtlCol="0">
              <a:spAutoFit/>
            </a:bodyPr>
            <a:lstStyle/>
            <a:p>
              <a:pPr>
                <a:lnSpc>
                  <a:spcPct val="90000"/>
                </a:lnSpc>
                <a:spcBef>
                  <a:spcPct val="20000"/>
                </a:spcBef>
                <a:buSzPct val="90000"/>
              </a:pPr>
              <a:r>
                <a:rPr lang="en-US" sz="2900" b="1">
                  <a:ln w="12700">
                    <a:solidFill>
                      <a:schemeClr val="tx1"/>
                    </a:solidFill>
                  </a:ln>
                  <a:solidFill>
                    <a:schemeClr val="bg1"/>
                  </a:solidFill>
                  <a:effectLst>
                    <a:glow rad="228600">
                      <a:srgbClr val="FFFF00">
                        <a:alpha val="40000"/>
                      </a:srgbClr>
                    </a:glow>
                  </a:effectLst>
                </a:rPr>
                <a:t>Excel Services</a:t>
              </a:r>
              <a:endParaRPr lang="en-US" sz="3900" b="1" dirty="0">
                <a:ln w="12700">
                  <a:solidFill>
                    <a:schemeClr val="tx1"/>
                  </a:solidFill>
                </a:ln>
                <a:solidFill>
                  <a:schemeClr val="bg1"/>
                </a:solidFill>
                <a:effectLst>
                  <a:glow rad="228600">
                    <a:srgbClr val="FFFF00">
                      <a:alpha val="40000"/>
                    </a:srgbClr>
                  </a:glow>
                </a:effectLst>
              </a:endParaRPr>
            </a:p>
          </p:txBody>
        </p:sp>
      </p:grpSp>
      <p:sp>
        <p:nvSpPr>
          <p:cNvPr id="16" name="TextBox 15"/>
          <p:cNvSpPr txBox="1"/>
          <p:nvPr/>
        </p:nvSpPr>
        <p:spPr>
          <a:xfrm>
            <a:off x="7795502" y="1964155"/>
            <a:ext cx="2182257" cy="473519"/>
          </a:xfrm>
          <a:prstGeom prst="rect">
            <a:avLst/>
          </a:prstGeom>
          <a:noFill/>
        </p:spPr>
        <p:txBody>
          <a:bodyPr wrap="none" lIns="111026" tIns="111026" rIns="111026" bIns="111026" rtlCol="0">
            <a:spAutoFit/>
          </a:bodyPr>
          <a:lstStyle/>
          <a:p>
            <a:pPr>
              <a:lnSpc>
                <a:spcPct val="90000"/>
              </a:lnSpc>
              <a:spcBef>
                <a:spcPct val="20000"/>
              </a:spcBef>
              <a:buSzPct val="90000"/>
            </a:pPr>
            <a:r>
              <a:rPr lang="en-US" b="1" smtClean="0">
                <a:ln w="12700">
                  <a:solidFill>
                    <a:schemeClr val="tx1"/>
                  </a:solidFill>
                </a:ln>
                <a:solidFill>
                  <a:schemeClr val="bg1"/>
                </a:solidFill>
                <a:effectLst>
                  <a:glow rad="228600">
                    <a:srgbClr val="FFFF00">
                      <a:alpha val="40000"/>
                    </a:srgbClr>
                  </a:glow>
                </a:effectLst>
              </a:rPr>
              <a:t>PerformancePoint</a:t>
            </a:r>
            <a:endParaRPr lang="en-US" sz="3900" b="1" dirty="0">
              <a:ln w="12700">
                <a:solidFill>
                  <a:schemeClr val="tx1"/>
                </a:solidFill>
              </a:ln>
              <a:solidFill>
                <a:schemeClr val="bg1"/>
              </a:solidFill>
              <a:effectLst>
                <a:glow rad="228600">
                  <a:srgbClr val="FFFF00">
                    <a:alpha val="40000"/>
                  </a:srgbClr>
                </a:glow>
              </a:effectLst>
            </a:endParaRPr>
          </a:p>
        </p:txBody>
      </p:sp>
    </p:spTree>
    <p:extLst>
      <p:ext uri="{BB962C8B-B14F-4D97-AF65-F5344CB8AC3E}">
        <p14:creationId xmlns:p14="http://schemas.microsoft.com/office/powerpoint/2010/main" val="236706345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smtClean="0"/>
              <a:t>Excel Services</a:t>
            </a:r>
            <a:endParaRPr lang="en-US" dirty="0"/>
          </a:p>
        </p:txBody>
      </p:sp>
    </p:spTree>
    <p:extLst>
      <p:ext uri="{BB962C8B-B14F-4D97-AF65-F5344CB8AC3E}">
        <p14:creationId xmlns:p14="http://schemas.microsoft.com/office/powerpoint/2010/main" val="1920035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Visio Services 2013</a:t>
            </a:r>
            <a:endParaRPr lang="en-US"/>
          </a:p>
        </p:txBody>
      </p:sp>
      <p:sp>
        <p:nvSpPr>
          <p:cNvPr id="3" name="Content Placeholder 2"/>
          <p:cNvSpPr>
            <a:spLocks noGrp="1"/>
          </p:cNvSpPr>
          <p:nvPr>
            <p:ph type="body" sz="quarter" idx="10"/>
          </p:nvPr>
        </p:nvSpPr>
        <p:spPr>
          <a:xfrm>
            <a:off x="274639" y="1212849"/>
            <a:ext cx="5486399" cy="5637213"/>
          </a:xfrm>
          <a:prstGeom prst="rect">
            <a:avLst/>
          </a:prstGeom>
        </p:spPr>
        <p:txBody>
          <a:bodyPr lIns="111026" tIns="55513" rIns="111026" bIns="55513">
            <a:normAutofit fontScale="92500" lnSpcReduction="10000"/>
          </a:bodyPr>
          <a:lstStyle/>
          <a:p>
            <a:pPr marL="0" indent="0">
              <a:buNone/>
            </a:pPr>
            <a:r>
              <a:rPr lang="en-US" sz="3600">
                <a:gradFill>
                  <a:gsLst>
                    <a:gs pos="1250">
                      <a:schemeClr val="tx2"/>
                    </a:gs>
                    <a:gs pos="99000">
                      <a:schemeClr val="tx2"/>
                    </a:gs>
                  </a:gsLst>
                  <a:lin ang="5400000" scaled="0"/>
                </a:gradFill>
              </a:rPr>
              <a:t>Unlimited Data Visualization </a:t>
            </a:r>
          </a:p>
          <a:p>
            <a:pPr marL="0" indent="0">
              <a:buNone/>
            </a:pPr>
            <a:r>
              <a:rPr lang="en-US" sz="2000"/>
              <a:t>Live data-driven diagrams </a:t>
            </a:r>
          </a:p>
          <a:p>
            <a:pPr marL="0" lvl="1" indent="0">
              <a:buNone/>
            </a:pPr>
            <a:r>
              <a:rPr lang="en-US" sz="2000">
                <a:latin typeface="+mj-lt"/>
              </a:rPr>
              <a:t>Visualization consumers do not need Visio client</a:t>
            </a:r>
          </a:p>
          <a:p>
            <a:pPr marL="0" lvl="1" indent="0">
              <a:buNone/>
            </a:pPr>
            <a:r>
              <a:rPr lang="en-US" sz="2000">
                <a:latin typeface="+mj-lt"/>
              </a:rPr>
              <a:t>Full fidelity across various mobile tablets, Windows, </a:t>
            </a:r>
            <a:r>
              <a:rPr lang="en-US" sz="2000" smtClean="0">
                <a:latin typeface="+mj-lt"/>
              </a:rPr>
              <a:t/>
            </a:r>
            <a:br>
              <a:rPr lang="en-US" sz="2000" smtClean="0">
                <a:latin typeface="+mj-lt"/>
              </a:rPr>
            </a:br>
            <a:r>
              <a:rPr lang="en-US" sz="2000" smtClean="0">
                <a:latin typeface="+mj-lt"/>
              </a:rPr>
              <a:t>iPad </a:t>
            </a:r>
            <a:r>
              <a:rPr lang="en-US" sz="2000">
                <a:latin typeface="+mj-lt"/>
              </a:rPr>
              <a:t>and mobile </a:t>
            </a:r>
            <a:r>
              <a:rPr lang="en-US" sz="2000" smtClean="0">
                <a:latin typeface="+mj-lt"/>
              </a:rPr>
              <a:t>phones</a:t>
            </a:r>
            <a:r>
              <a:rPr lang="en-US" sz="2000" smtClean="0"/>
              <a:t/>
            </a:r>
            <a:br>
              <a:rPr lang="en-US" sz="2000" smtClean="0"/>
            </a:br>
            <a:r>
              <a:rPr lang="en-US" sz="2900" smtClean="0">
                <a:solidFill>
                  <a:srgbClr val="72BA30"/>
                </a:solidFill>
              </a:rPr>
              <a:t/>
            </a:r>
            <a:br>
              <a:rPr lang="en-US" sz="2900" smtClean="0">
                <a:solidFill>
                  <a:srgbClr val="72BA30"/>
                </a:solidFill>
              </a:rPr>
            </a:br>
            <a:r>
              <a:rPr lang="en-US" sz="3600">
                <a:gradFill>
                  <a:gsLst>
                    <a:gs pos="1250">
                      <a:schemeClr val="tx2"/>
                    </a:gs>
                    <a:gs pos="99000">
                      <a:schemeClr val="tx2"/>
                    </a:gs>
                  </a:gsLst>
                  <a:lin ang="5400000" scaled="0"/>
                </a:gradFill>
                <a:latin typeface="+mj-lt"/>
              </a:rPr>
              <a:t>Accessible via SharePoint </a:t>
            </a:r>
            <a:r>
              <a:rPr lang="en-US" sz="3600" smtClean="0">
                <a:gradFill>
                  <a:gsLst>
                    <a:gs pos="1250">
                      <a:schemeClr val="tx2"/>
                    </a:gs>
                    <a:gs pos="99000">
                      <a:schemeClr val="tx2"/>
                    </a:gs>
                  </a:gsLst>
                  <a:lin ang="5400000" scaled="0"/>
                </a:gradFill>
                <a:latin typeface="+mj-lt"/>
              </a:rPr>
              <a:t/>
            </a:r>
            <a:br>
              <a:rPr lang="en-US" sz="3600" smtClean="0">
                <a:gradFill>
                  <a:gsLst>
                    <a:gs pos="1250">
                      <a:schemeClr val="tx2"/>
                    </a:gs>
                    <a:gs pos="99000">
                      <a:schemeClr val="tx2"/>
                    </a:gs>
                  </a:gsLst>
                  <a:lin ang="5400000" scaled="0"/>
                </a:gradFill>
                <a:latin typeface="+mj-lt"/>
              </a:rPr>
            </a:br>
            <a:r>
              <a:rPr lang="en-US" sz="3600" smtClean="0">
                <a:gradFill>
                  <a:gsLst>
                    <a:gs pos="1250">
                      <a:schemeClr val="tx2"/>
                    </a:gs>
                    <a:gs pos="99000">
                      <a:schemeClr val="tx2"/>
                    </a:gs>
                  </a:gsLst>
                  <a:lin ang="5400000" scaled="0"/>
                </a:gradFill>
                <a:latin typeface="+mj-lt"/>
              </a:rPr>
              <a:t>or </a:t>
            </a:r>
            <a:r>
              <a:rPr lang="en-US" sz="3600">
                <a:gradFill>
                  <a:gsLst>
                    <a:gs pos="1250">
                      <a:schemeClr val="tx2"/>
                    </a:gs>
                    <a:gs pos="99000">
                      <a:schemeClr val="tx2"/>
                    </a:gs>
                  </a:gsLst>
                  <a:lin ang="5400000" scaled="0"/>
                </a:gradFill>
                <a:latin typeface="+mj-lt"/>
              </a:rPr>
              <a:t>Office 365</a:t>
            </a:r>
          </a:p>
          <a:p>
            <a:pPr lvl="1">
              <a:lnSpc>
                <a:spcPct val="100000"/>
              </a:lnSpc>
            </a:pPr>
            <a:r>
              <a:rPr lang="en-US">
                <a:gradFill>
                  <a:gsLst>
                    <a:gs pos="1250">
                      <a:schemeClr val="tx1"/>
                    </a:gs>
                    <a:gs pos="99000">
                      <a:schemeClr val="tx1"/>
                    </a:gs>
                  </a:gsLst>
                  <a:lin ang="5400000" scaled="0"/>
                </a:gradFill>
                <a:latin typeface="+mj-lt"/>
              </a:rPr>
              <a:t>Refresh data from SharePoint Lists, SQL Server, </a:t>
            </a:r>
            <a:br>
              <a:rPr lang="en-US">
                <a:gradFill>
                  <a:gsLst>
                    <a:gs pos="1250">
                      <a:schemeClr val="tx1"/>
                    </a:gs>
                    <a:gs pos="99000">
                      <a:schemeClr val="tx1"/>
                    </a:gs>
                  </a:gsLst>
                  <a:lin ang="5400000" scaled="0"/>
                </a:gradFill>
                <a:latin typeface="+mj-lt"/>
              </a:rPr>
            </a:br>
            <a:r>
              <a:rPr lang="en-US">
                <a:gradFill>
                  <a:gsLst>
                    <a:gs pos="1250">
                      <a:schemeClr val="tx1"/>
                    </a:gs>
                    <a:gs pos="99000">
                      <a:schemeClr val="tx1"/>
                    </a:gs>
                  </a:gsLst>
                  <a:lin ang="5400000" scaled="0"/>
                </a:gradFill>
                <a:latin typeface="+mj-lt"/>
              </a:rPr>
              <a:t>Excel Services, OLEDB/ODBC, BCS External Lists, </a:t>
            </a:r>
            <a:br>
              <a:rPr lang="en-US">
                <a:gradFill>
                  <a:gsLst>
                    <a:gs pos="1250">
                      <a:schemeClr val="tx1"/>
                    </a:gs>
                    <a:gs pos="99000">
                      <a:schemeClr val="tx1"/>
                    </a:gs>
                  </a:gsLst>
                  <a:lin ang="5400000" scaled="0"/>
                </a:gradFill>
                <a:latin typeface="+mj-lt"/>
              </a:rPr>
            </a:br>
            <a:r>
              <a:rPr lang="en-US">
                <a:gradFill>
                  <a:gsLst>
                    <a:gs pos="1250">
                      <a:schemeClr val="tx1"/>
                    </a:gs>
                    <a:gs pos="99000">
                      <a:schemeClr val="tx1"/>
                    </a:gs>
                  </a:gsLst>
                  <a:lin ang="5400000" scaled="0"/>
                </a:gradFill>
                <a:latin typeface="+mj-lt"/>
              </a:rPr>
              <a:t>SQL Azure or Custom data sources</a:t>
            </a:r>
          </a:p>
          <a:p>
            <a:pPr marL="0" indent="0">
              <a:buNone/>
            </a:pPr>
            <a:r>
              <a:rPr lang="en-US" sz="2900">
                <a:solidFill>
                  <a:srgbClr val="72BA30"/>
                </a:solidFill>
              </a:rPr>
              <a:t/>
            </a:r>
            <a:br>
              <a:rPr lang="en-US" sz="2900">
                <a:solidFill>
                  <a:srgbClr val="72BA30"/>
                </a:solidFill>
              </a:rPr>
            </a:br>
            <a:r>
              <a:rPr lang="en-US" sz="3600">
                <a:gradFill>
                  <a:gsLst>
                    <a:gs pos="1250">
                      <a:schemeClr val="tx2"/>
                    </a:gs>
                    <a:gs pos="99000">
                      <a:schemeClr val="tx2"/>
                    </a:gs>
                  </a:gsLst>
                  <a:lin ang="5400000" scaled="0"/>
                </a:gradFill>
              </a:rPr>
              <a:t>Touch-friendly mobile design</a:t>
            </a:r>
          </a:p>
          <a:p>
            <a:pPr lvl="1">
              <a:lnSpc>
                <a:spcPct val="110000"/>
              </a:lnSpc>
            </a:pPr>
            <a:r>
              <a:rPr lang="en-US">
                <a:gradFill>
                  <a:gsLst>
                    <a:gs pos="1250">
                      <a:schemeClr val="tx1"/>
                    </a:gs>
                    <a:gs pos="99000">
                      <a:schemeClr val="tx1"/>
                    </a:gs>
                  </a:gsLst>
                  <a:lin ang="5400000" scaled="0"/>
                </a:gradFill>
                <a:latin typeface="+mj-lt"/>
              </a:rPr>
              <a:t>Commenting, annotations and co-authoring on </a:t>
            </a:r>
            <a:br>
              <a:rPr lang="en-US">
                <a:gradFill>
                  <a:gsLst>
                    <a:gs pos="1250">
                      <a:schemeClr val="tx1"/>
                    </a:gs>
                    <a:gs pos="99000">
                      <a:schemeClr val="tx1"/>
                    </a:gs>
                  </a:gsLst>
                  <a:lin ang="5400000" scaled="0"/>
                </a:gradFill>
                <a:latin typeface="+mj-lt"/>
              </a:rPr>
            </a:br>
            <a:r>
              <a:rPr lang="en-US">
                <a:gradFill>
                  <a:gsLst>
                    <a:gs pos="1250">
                      <a:schemeClr val="tx1"/>
                    </a:gs>
                    <a:gs pos="99000">
                      <a:schemeClr val="tx1"/>
                    </a:gs>
                  </a:gsLst>
                  <a:lin ang="5400000" scaled="0"/>
                </a:gradFill>
                <a:latin typeface="+mj-lt"/>
              </a:rPr>
              <a:t>mobile devices</a:t>
            </a:r>
          </a:p>
        </p:txBody>
      </p:sp>
      <p:sp>
        <p:nvSpPr>
          <p:cNvPr id="5" name="Text Placeholder 4"/>
          <p:cNvSpPr>
            <a:spLocks noGrp="1"/>
          </p:cNvSpPr>
          <p:nvPr>
            <p:ph type="body" sz="quarter" idx="1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5837" y="1058862"/>
            <a:ext cx="6112840" cy="578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8153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Reporting Services</a:t>
            </a:r>
            <a:endParaRPr lang="en-US" dirty="0"/>
          </a:p>
        </p:txBody>
      </p:sp>
      <p:sp>
        <p:nvSpPr>
          <p:cNvPr id="3" name="Content Placeholder 2"/>
          <p:cNvSpPr>
            <a:spLocks noGrp="1"/>
          </p:cNvSpPr>
          <p:nvPr>
            <p:ph type="body" sz="quarter" idx="10"/>
          </p:nvPr>
        </p:nvSpPr>
        <p:spPr>
          <a:prstGeom prst="rect">
            <a:avLst/>
          </a:prstGeom>
        </p:spPr>
        <p:txBody>
          <a:bodyPr lIns="111026" tIns="55513" rIns="111026" bIns="55513">
            <a:noAutofit/>
          </a:bodyPr>
          <a:lstStyle/>
          <a:p>
            <a:pPr marL="0" indent="0">
              <a:buNone/>
            </a:pPr>
            <a:r>
              <a:rPr lang="en-US" sz="2800" smtClean="0"/>
              <a:t>Viewing reports is supported on iPad SQL </a:t>
            </a:r>
            <a:r>
              <a:rPr lang="en-US" sz="2800"/>
              <a:t>Server 2012 </a:t>
            </a:r>
            <a:r>
              <a:rPr lang="en-US" sz="2800" smtClean="0"/>
              <a:t>SP1+</a:t>
            </a:r>
            <a:endParaRPr lang="en-US" sz="2800"/>
          </a:p>
          <a:p>
            <a:pPr marL="0" indent="0">
              <a:buNone/>
            </a:pPr>
            <a:r>
              <a:rPr lang="en-US" sz="2800" smtClean="0"/>
              <a:t>Prior to SQL Server 2012 SP1 it </a:t>
            </a:r>
            <a:r>
              <a:rPr lang="en-US" sz="2800" dirty="0" smtClean="0"/>
              <a:t>might work </a:t>
            </a:r>
            <a:r>
              <a:rPr lang="en-US" sz="2800" i="1" smtClean="0"/>
              <a:t>but  </a:t>
            </a:r>
            <a:r>
              <a:rPr lang="en-US" sz="2800" smtClean="0"/>
              <a:t>might </a:t>
            </a:r>
            <a:r>
              <a:rPr lang="en-US" sz="2800" dirty="0" smtClean="0"/>
              <a:t>not </a:t>
            </a:r>
            <a:r>
              <a:rPr lang="en-US" sz="2800" smtClean="0"/>
              <a:t>be supported</a:t>
            </a:r>
            <a:endParaRPr lang="en-US" sz="2800" dirty="0" smtClean="0"/>
          </a:p>
          <a:p>
            <a:pPr lvl="1"/>
            <a:r>
              <a:rPr lang="en-US" dirty="0">
                <a:latin typeface="+mj-lt"/>
              </a:rPr>
              <a:t>Currently supported </a:t>
            </a:r>
            <a:r>
              <a:rPr lang="en-US" dirty="0">
                <a:latin typeface="+mj-lt"/>
                <a:hlinkClick r:id="rId3"/>
              </a:rPr>
              <a:t>http://msdn.microsoft.com/en-us/library/ms156511.aspx</a:t>
            </a:r>
            <a:r>
              <a:rPr lang="en-US" dirty="0">
                <a:latin typeface="+mj-lt"/>
              </a:rPr>
              <a:t>  </a:t>
            </a:r>
          </a:p>
          <a:p>
            <a:pPr lvl="1"/>
            <a:r>
              <a:rPr lang="en-US">
                <a:latin typeface="+mj-lt"/>
              </a:rPr>
              <a:t>MobiWeave </a:t>
            </a:r>
            <a:r>
              <a:rPr lang="en-US" dirty="0">
                <a:latin typeface="+mj-lt"/>
                <a:hlinkClick r:id="rId4"/>
              </a:rPr>
              <a:t>http://mobiweave.com</a:t>
            </a:r>
            <a:r>
              <a:rPr lang="en-US" dirty="0">
                <a:latin typeface="+mj-lt"/>
              </a:rPr>
              <a:t> </a:t>
            </a:r>
            <a:r>
              <a:rPr lang="en-US">
                <a:latin typeface="+mj-lt"/>
              </a:rPr>
              <a:t>for iPad often used for </a:t>
            </a:r>
            <a:r>
              <a:rPr lang="en-US" smtClean="0">
                <a:latin typeface="+mj-lt"/>
              </a:rPr>
              <a:t>older </a:t>
            </a:r>
            <a:r>
              <a:rPr lang="en-US">
                <a:latin typeface="+mj-lt"/>
              </a:rPr>
              <a:t>versions</a:t>
            </a:r>
            <a:endParaRPr lang="en-US" dirty="0">
              <a:latin typeface="+mj-lt"/>
            </a:endParaRPr>
          </a:p>
          <a:p>
            <a:pPr marL="0" indent="0">
              <a:buNone/>
            </a:pPr>
            <a:r>
              <a:rPr lang="en-US" sz="2800" smtClean="0"/>
              <a:t>Embedding Reporting Services reports </a:t>
            </a:r>
          </a:p>
          <a:p>
            <a:pPr marL="0" indent="0">
              <a:buNone/>
            </a:pPr>
            <a:r>
              <a:rPr lang="en-US" sz="2800" smtClean="0"/>
              <a:t>.</a:t>
            </a:r>
            <a:r>
              <a:rPr lang="en-US" sz="2000">
                <a:gradFill>
                  <a:gsLst>
                    <a:gs pos="1250">
                      <a:schemeClr val="tx1"/>
                    </a:gs>
                    <a:gs pos="100000">
                      <a:schemeClr val="tx1"/>
                    </a:gs>
                  </a:gsLst>
                  <a:lin ang="5400000" scaled="0"/>
                </a:gradFill>
              </a:rPr>
              <a:t>NET </a:t>
            </a:r>
            <a:r>
              <a:rPr lang="en-US" sz="2000" dirty="0">
                <a:gradFill>
                  <a:gsLst>
                    <a:gs pos="1250">
                      <a:schemeClr val="tx1"/>
                    </a:gs>
                    <a:gs pos="100000">
                      <a:schemeClr val="tx1"/>
                    </a:gs>
                  </a:gsLst>
                  <a:lin ang="5400000" scaled="0"/>
                </a:gradFill>
              </a:rPr>
              <a:t>Report </a:t>
            </a:r>
            <a:r>
              <a:rPr lang="en-US" sz="2000">
                <a:gradFill>
                  <a:gsLst>
                    <a:gs pos="1250">
                      <a:schemeClr val="tx1"/>
                    </a:gs>
                    <a:gs pos="100000">
                      <a:schemeClr val="tx1"/>
                    </a:gs>
                  </a:gsLst>
                  <a:lin ang="5400000" scaled="0"/>
                </a:gradFill>
              </a:rPr>
              <a:t>Viewer control is another viable </a:t>
            </a:r>
            <a:r>
              <a:rPr lang="en-US" sz="2000" smtClean="0">
                <a:gradFill>
                  <a:gsLst>
                    <a:gs pos="1250">
                      <a:schemeClr val="tx1"/>
                    </a:gs>
                    <a:gs pos="100000">
                      <a:schemeClr val="tx1"/>
                    </a:gs>
                  </a:gsLst>
                  <a:lin ang="5400000" scaled="0"/>
                </a:gradFill>
              </a:rPr>
              <a:t>option </a:t>
            </a:r>
            <a:br>
              <a:rPr lang="en-US" sz="2000" smtClean="0">
                <a:gradFill>
                  <a:gsLst>
                    <a:gs pos="1250">
                      <a:schemeClr val="tx1"/>
                    </a:gs>
                    <a:gs pos="100000">
                      <a:schemeClr val="tx1"/>
                    </a:gs>
                  </a:gsLst>
                  <a:lin ang="5400000" scaled="0"/>
                </a:gradFill>
              </a:rPr>
            </a:br>
            <a:r>
              <a:rPr lang="en-US" sz="2000" smtClean="0">
                <a:gradFill>
                  <a:gsLst>
                    <a:gs pos="1250">
                      <a:schemeClr val="tx1"/>
                    </a:gs>
                    <a:gs pos="100000">
                      <a:schemeClr val="tx1"/>
                    </a:gs>
                  </a:gsLst>
                  <a:lin ang="5400000" scaled="0"/>
                </a:gradFill>
              </a:rPr>
              <a:t>for </a:t>
            </a:r>
            <a:r>
              <a:rPr lang="en-US" sz="2000">
                <a:gradFill>
                  <a:gsLst>
                    <a:gs pos="1250">
                      <a:schemeClr val="tx1"/>
                    </a:gs>
                    <a:gs pos="100000">
                      <a:schemeClr val="tx1"/>
                    </a:gs>
                  </a:gsLst>
                  <a:lin ang="5400000" scaled="0"/>
                </a:gradFill>
              </a:rPr>
              <a:t>older versions</a:t>
            </a:r>
          </a:p>
          <a:p>
            <a:endParaRPr lang="en-US" sz="2400" dirty="0"/>
          </a:p>
          <a:p>
            <a:pPr marL="333079" lvl="1" indent="0">
              <a:buNone/>
            </a:pPr>
            <a:endParaRPr lang="en-US" sz="1800" dirty="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1637" y="3116262"/>
            <a:ext cx="5299485" cy="3548258"/>
          </a:xfrm>
          <a:prstGeom prst="rect">
            <a:avLst/>
          </a:prstGeom>
        </p:spPr>
      </p:pic>
    </p:spTree>
    <p:extLst>
      <p:ext uri="{BB962C8B-B14F-4D97-AF65-F5344CB8AC3E}">
        <p14:creationId xmlns:p14="http://schemas.microsoft.com/office/powerpoint/2010/main" val="685442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Reporting Services prior </a:t>
            </a:r>
            <a:r>
              <a:rPr lang="en-US"/>
              <a:t>to </a:t>
            </a:r>
            <a:r>
              <a:rPr lang="en-US" smtClean="0"/>
              <a:t>2012 SP1</a:t>
            </a:r>
            <a:r>
              <a:rPr lang="en-US"/>
              <a:t/>
            </a:r>
            <a:br>
              <a:rPr lang="en-US"/>
            </a:br>
            <a:endParaRPr lang="en-US" dirty="0">
              <a:solidFill>
                <a:schemeClr val="tx1"/>
              </a:solidFill>
            </a:endParaRPr>
          </a:p>
        </p:txBody>
      </p:sp>
      <p:sp>
        <p:nvSpPr>
          <p:cNvPr id="4" name="Rectangle 3"/>
          <p:cNvSpPr/>
          <p:nvPr/>
        </p:nvSpPr>
        <p:spPr>
          <a:xfrm>
            <a:off x="5144181" y="1596227"/>
            <a:ext cx="7155684" cy="4251705"/>
          </a:xfrm>
          <a:prstGeom prst="rect">
            <a:avLst/>
          </a:prstGeom>
        </p:spPr>
        <p:txBody>
          <a:bodyPr wrap="square" lIns="111026" tIns="55513" rIns="111026" bIns="55513">
            <a:spAutoFit/>
          </a:bodyPr>
          <a:lstStyle/>
          <a:p>
            <a:pPr marL="346958" indent="-346958">
              <a:buFont typeface="Arial" pitchFamily="34" charset="0"/>
              <a:buChar char="•"/>
            </a:pPr>
            <a:r>
              <a:rPr lang="en-US" sz="2400" dirty="0">
                <a:solidFill>
                  <a:schemeClr val="tx1">
                    <a:lumMod val="75000"/>
                    <a:lumOff val="25000"/>
                  </a:schemeClr>
                </a:solidFill>
                <a:cs typeface="Segoe"/>
              </a:rPr>
              <a:t>MobiWeave </a:t>
            </a:r>
            <a:r>
              <a:rPr lang="en-US" sz="2400" dirty="0">
                <a:hlinkClick r:id="rId2"/>
              </a:rPr>
              <a:t>http://mobiweave.com</a:t>
            </a:r>
            <a:endParaRPr lang="en-US" sz="2400" dirty="0"/>
          </a:p>
          <a:p>
            <a:pPr marL="346958" indent="-346958">
              <a:buFont typeface="Arial" pitchFamily="34" charset="0"/>
              <a:buChar char="•"/>
            </a:pPr>
            <a:r>
              <a:rPr lang="en-US" sz="2400" dirty="0">
                <a:solidFill>
                  <a:schemeClr val="tx1">
                    <a:lumMod val="75000"/>
                    <a:lumOff val="25000"/>
                  </a:schemeClr>
                </a:solidFill>
                <a:cs typeface="Segoe"/>
              </a:rPr>
              <a:t>Reuse your existing SSRS reports and leverage your current SQL </a:t>
            </a:r>
            <a:r>
              <a:rPr lang="en-US" sz="2400">
                <a:solidFill>
                  <a:schemeClr val="tx1">
                    <a:lumMod val="75000"/>
                    <a:lumOff val="25000"/>
                  </a:schemeClr>
                </a:solidFill>
                <a:cs typeface="Segoe"/>
              </a:rPr>
              <a:t>Server BI</a:t>
            </a:r>
          </a:p>
          <a:p>
            <a:pPr marL="346958" indent="-346958">
              <a:buFont typeface="Arial" pitchFamily="34" charset="0"/>
              <a:buChar char="•"/>
            </a:pPr>
            <a:r>
              <a:rPr lang="en-US" sz="2400">
                <a:solidFill>
                  <a:schemeClr val="tx1">
                    <a:lumMod val="75000"/>
                    <a:lumOff val="25000"/>
                  </a:schemeClr>
                </a:solidFill>
                <a:cs typeface="Segoe"/>
              </a:rPr>
              <a:t>Supports </a:t>
            </a:r>
            <a:r>
              <a:rPr lang="en-US" sz="2400" dirty="0">
                <a:solidFill>
                  <a:schemeClr val="tx1">
                    <a:lumMod val="75000"/>
                    <a:lumOff val="25000"/>
                  </a:schemeClr>
                </a:solidFill>
                <a:cs typeface="Segoe"/>
              </a:rPr>
              <a:t>SSRS 2005, 2008, 2008 R2, </a:t>
            </a:r>
            <a:r>
              <a:rPr lang="en-US" sz="2400">
                <a:solidFill>
                  <a:schemeClr val="tx1">
                    <a:lumMod val="75000"/>
                    <a:lumOff val="25000"/>
                  </a:schemeClr>
                </a:solidFill>
                <a:cs typeface="Segoe"/>
              </a:rPr>
              <a:t>Azure SSRS, SSRS Native and SSRS SharePoint integrated mode</a:t>
            </a:r>
            <a:endParaRPr lang="en-US" sz="2400" dirty="0">
              <a:solidFill>
                <a:schemeClr val="tx1">
                  <a:lumMod val="75000"/>
                  <a:lumOff val="25000"/>
                </a:schemeClr>
              </a:solidFill>
              <a:cs typeface="Segoe"/>
            </a:endParaRPr>
          </a:p>
          <a:p>
            <a:pPr marL="346958" indent="-346958">
              <a:buFont typeface="Arial" pitchFamily="34" charset="0"/>
              <a:buChar char="•"/>
            </a:pPr>
            <a:r>
              <a:rPr lang="en-US" sz="2400" dirty="0">
                <a:solidFill>
                  <a:schemeClr val="tx1">
                    <a:lumMod val="75000"/>
                    <a:lumOff val="25000"/>
                  </a:schemeClr>
                </a:solidFill>
                <a:cs typeface="Segoe"/>
              </a:rPr>
              <a:t>Parameters support (including calendar)</a:t>
            </a:r>
          </a:p>
          <a:p>
            <a:pPr marL="346958" indent="-346958">
              <a:buFont typeface="Arial" pitchFamily="34" charset="0"/>
              <a:buChar char="•"/>
            </a:pPr>
            <a:r>
              <a:rPr lang="en-US" sz="2400" dirty="0">
                <a:solidFill>
                  <a:schemeClr val="tx1">
                    <a:lumMod val="75000"/>
                    <a:lumOff val="25000"/>
                  </a:schemeClr>
                </a:solidFill>
                <a:cs typeface="Segoe"/>
              </a:rPr>
              <a:t>Interactive mode with drill-down</a:t>
            </a:r>
          </a:p>
          <a:p>
            <a:pPr marL="346958" indent="-346958">
              <a:buFont typeface="Arial" pitchFamily="34" charset="0"/>
              <a:buChar char="•"/>
            </a:pPr>
            <a:r>
              <a:rPr lang="en-US" sz="2400">
                <a:solidFill>
                  <a:schemeClr val="tx1">
                    <a:lumMod val="75000"/>
                    <a:lumOff val="25000"/>
                  </a:schemeClr>
                </a:solidFill>
                <a:cs typeface="Segoe"/>
              </a:rPr>
              <a:t>Print </a:t>
            </a:r>
            <a:r>
              <a:rPr lang="en-US" sz="2400" dirty="0">
                <a:solidFill>
                  <a:schemeClr val="tx1">
                    <a:lumMod val="75000"/>
                    <a:lumOff val="25000"/>
                  </a:schemeClr>
                </a:solidFill>
                <a:cs typeface="Segoe"/>
              </a:rPr>
              <a:t>and Email Reports </a:t>
            </a:r>
          </a:p>
          <a:p>
            <a:pPr marL="346958" indent="-346958">
              <a:buFont typeface="Arial" pitchFamily="34" charset="0"/>
              <a:buChar char="•"/>
            </a:pPr>
            <a:r>
              <a:rPr lang="en-US" sz="2400" dirty="0">
                <a:solidFill>
                  <a:schemeClr val="tx1">
                    <a:lumMod val="75000"/>
                    <a:lumOff val="25000"/>
                  </a:schemeClr>
                </a:solidFill>
                <a:cs typeface="Segoe"/>
              </a:rPr>
              <a:t>Download it from the Apple App store</a:t>
            </a:r>
          </a:p>
          <a:p>
            <a:pPr marL="346958" indent="-346958">
              <a:buFont typeface="Arial" pitchFamily="34" charset="0"/>
              <a:buChar char="•"/>
            </a:pPr>
            <a:endParaRPr lang="en-US" sz="2900" dirty="0"/>
          </a:p>
        </p:txBody>
      </p:sp>
      <p:sp>
        <p:nvSpPr>
          <p:cNvPr id="10" name="TextBox 9"/>
          <p:cNvSpPr txBox="1"/>
          <p:nvPr/>
        </p:nvSpPr>
        <p:spPr>
          <a:xfrm>
            <a:off x="394817" y="5847932"/>
            <a:ext cx="3139827" cy="390420"/>
          </a:xfrm>
          <a:prstGeom prst="rect">
            <a:avLst/>
          </a:prstGeom>
          <a:noFill/>
        </p:spPr>
        <p:txBody>
          <a:bodyPr wrap="none" lIns="111026" tIns="111026" rIns="111026" bIns="111026" rtlCol="0">
            <a:spAutoFit/>
          </a:bodyPr>
          <a:lstStyle/>
          <a:p>
            <a:pPr>
              <a:lnSpc>
                <a:spcPct val="90000"/>
              </a:lnSpc>
              <a:spcBef>
                <a:spcPct val="20000"/>
              </a:spcBef>
              <a:buSzPct val="90000"/>
            </a:pPr>
            <a:r>
              <a:rPr lang="en-US" sz="1200" dirty="0">
                <a:solidFill>
                  <a:schemeClr val="tx1">
                    <a:alpha val="99000"/>
                  </a:schemeClr>
                </a:solidFill>
              </a:rPr>
              <a:t>Source:</a:t>
            </a:r>
            <a:r>
              <a:rPr lang="en-US" sz="1200" dirty="0"/>
              <a:t> M</a:t>
            </a:r>
            <a:r>
              <a:rPr lang="en-US" sz="1200" dirty="0">
                <a:solidFill>
                  <a:schemeClr val="tx1">
                    <a:alpha val="99000"/>
                  </a:schemeClr>
                </a:solidFill>
              </a:rPr>
              <a:t>obiWeav</a:t>
            </a:r>
            <a:r>
              <a:rPr lang="en-US" sz="1200" dirty="0"/>
              <a:t>e </a:t>
            </a:r>
            <a:r>
              <a:rPr lang="en-US" sz="1200" dirty="0">
                <a:hlinkClick r:id="rId2"/>
              </a:rPr>
              <a:t>http://mobiweave.com</a:t>
            </a:r>
            <a:endParaRPr lang="en-US" sz="1200" dirty="0">
              <a:solidFill>
                <a:schemeClr val="tx1">
                  <a:alpha val="99000"/>
                </a:schemeClr>
              </a:solidFill>
            </a:endParaRPr>
          </a:p>
        </p:txBody>
      </p:sp>
      <p:pic>
        <p:nvPicPr>
          <p:cNvPr id="7" name="Picture 6" descr="http://mobiweave.com/portals/1/screenshots/IphoneScreenshot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4816" y="1258313"/>
            <a:ext cx="3329883" cy="43669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mobiweave.com/portals/1/screenshots/IphoneScreenshot_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6829" y="3088920"/>
            <a:ext cx="1328807" cy="3063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974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smtClean="0"/>
              <a:t>Reporting Services</a:t>
            </a:r>
            <a:endParaRPr lang="en-US" dirty="0"/>
          </a:p>
        </p:txBody>
      </p:sp>
    </p:spTree>
    <p:extLst>
      <p:ext uri="{BB962C8B-B14F-4D97-AF65-F5344CB8AC3E}">
        <p14:creationId xmlns:p14="http://schemas.microsoft.com/office/powerpoint/2010/main" val="82897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66000"/>
                    </a14:imgEffect>
                    <a14:imgEffect>
                      <a14:brightnessContrast contrast="40000"/>
                    </a14:imgEffect>
                  </a14:imgLayer>
                </a14:imgProps>
              </a:ext>
              <a:ext uri="{28A0092B-C50C-407E-A947-70E740481C1C}">
                <a14:useLocalDpi xmlns:a14="http://schemas.microsoft.com/office/drawing/2010/main" val="0"/>
              </a:ext>
            </a:extLst>
          </a:blip>
          <a:srcRect t="5334" b="5455"/>
          <a:stretch/>
        </p:blipFill>
        <p:spPr bwMode="auto">
          <a:xfrm rot="20614591">
            <a:off x="1087068" y="3385217"/>
            <a:ext cx="5050306" cy="2379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a:t>Windows </a:t>
            </a:r>
            <a:r>
              <a:rPr lang="en-US" smtClean="0"/>
              <a:t>Tablets</a:t>
            </a:r>
            <a:endParaRPr lang="en-US"/>
          </a:p>
        </p:txBody>
      </p:sp>
      <p:sp>
        <p:nvSpPr>
          <p:cNvPr id="4" name="TextBox 3"/>
          <p:cNvSpPr txBox="1"/>
          <p:nvPr/>
        </p:nvSpPr>
        <p:spPr>
          <a:xfrm rot="1124496">
            <a:off x="8611035" y="5485485"/>
            <a:ext cx="2324604" cy="390420"/>
          </a:xfrm>
          <a:prstGeom prst="rect">
            <a:avLst/>
          </a:prstGeom>
          <a:noFill/>
        </p:spPr>
        <p:txBody>
          <a:bodyPr wrap="none" lIns="111026" tIns="111026" rIns="111026" bIns="111026" rtlCol="0">
            <a:spAutoFit/>
          </a:bodyPr>
          <a:lstStyle/>
          <a:p>
            <a:pPr>
              <a:lnSpc>
                <a:spcPct val="90000"/>
              </a:lnSpc>
              <a:spcBef>
                <a:spcPct val="20000"/>
              </a:spcBef>
              <a:buSzPct val="90000"/>
            </a:pPr>
            <a:r>
              <a:rPr lang="en-US" sz="1200" dirty="0">
                <a:solidFill>
                  <a:schemeClr val="tx1">
                    <a:alpha val="99000"/>
                  </a:schemeClr>
                </a:solidFill>
              </a:rPr>
              <a:t>Source: Jen </a:t>
            </a:r>
            <a:r>
              <a:rPr lang="en-US" sz="1200">
                <a:solidFill>
                  <a:schemeClr val="tx1">
                    <a:alpha val="99000"/>
                  </a:schemeClr>
                </a:solidFill>
              </a:rPr>
              <a:t>Underwood tablets</a:t>
            </a:r>
            <a:endParaRPr lang="en-US" sz="1200" dirty="0">
              <a:solidFill>
                <a:schemeClr val="tx1">
                  <a:alpha val="99000"/>
                </a:schemeClr>
              </a:solidFill>
            </a:endParaRPr>
          </a:p>
        </p:txBody>
      </p:sp>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99363">
            <a:off x="1560705" y="1669736"/>
            <a:ext cx="5226493" cy="2196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BEBA8EAE-BF5A-486C-A8C5-ECC9F3942E4B}">
                <a14:imgProps xmlns:a14="http://schemas.microsoft.com/office/drawing/2010/main">
                  <a14:imgLayer r:embed="rId6">
                    <a14:imgEffect>
                      <a14:colorTemperature colorTemp="47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rot="1205202">
            <a:off x="5956527" y="1896283"/>
            <a:ext cx="5712137" cy="31084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4259"/>
          <a:stretch/>
        </p:blipFill>
        <p:spPr bwMode="auto">
          <a:xfrm rot="409920">
            <a:off x="4582842" y="3694441"/>
            <a:ext cx="4080162" cy="2235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rot="361526">
            <a:off x="4361431" y="5830370"/>
            <a:ext cx="2952031" cy="556619"/>
          </a:xfrm>
          <a:prstGeom prst="rect">
            <a:avLst/>
          </a:prstGeom>
          <a:noFill/>
        </p:spPr>
        <p:txBody>
          <a:bodyPr wrap="square" lIns="111026" tIns="111026" rIns="111026" bIns="111026" rtlCol="0">
            <a:spAutoFit/>
          </a:bodyPr>
          <a:lstStyle/>
          <a:p>
            <a:pPr>
              <a:lnSpc>
                <a:spcPct val="90000"/>
              </a:lnSpc>
              <a:spcBef>
                <a:spcPct val="20000"/>
              </a:spcBef>
              <a:buSzPct val="90000"/>
            </a:pPr>
            <a:r>
              <a:rPr lang="en-US" sz="1200" dirty="0">
                <a:solidFill>
                  <a:schemeClr val="tx1">
                    <a:alpha val="99000"/>
                  </a:schemeClr>
                </a:solidFill>
              </a:rPr>
              <a:t>Source</a:t>
            </a:r>
            <a:r>
              <a:rPr lang="en-US" sz="1200">
                <a:solidFill>
                  <a:schemeClr val="tx1">
                    <a:alpha val="99000"/>
                  </a:schemeClr>
                </a:solidFill>
              </a:rPr>
              <a:t>: Windows 8 Consumer Preview  Guide</a:t>
            </a:r>
            <a:endParaRPr lang="en-US" sz="1200" dirty="0">
              <a:solidFill>
                <a:schemeClr val="tx1">
                  <a:alpha val="99000"/>
                </a:schemeClr>
              </a:solidFill>
            </a:endParaRPr>
          </a:p>
        </p:txBody>
      </p:sp>
    </p:spTree>
    <p:extLst>
      <p:ext uri="{BB962C8B-B14F-4D97-AF65-F5344CB8AC3E}">
        <p14:creationId xmlns:p14="http://schemas.microsoft.com/office/powerpoint/2010/main" val="1539277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Mobile BI with Windows Tablets</a:t>
            </a:r>
            <a:endParaRPr lang="en-US"/>
          </a:p>
        </p:txBody>
      </p:sp>
      <p:sp>
        <p:nvSpPr>
          <p:cNvPr id="4" name="Content Placeholder 3"/>
          <p:cNvSpPr>
            <a:spLocks noGrp="1"/>
          </p:cNvSpPr>
          <p:nvPr>
            <p:ph type="body" sz="quarter" idx="10"/>
          </p:nvPr>
        </p:nvSpPr>
        <p:spPr>
          <a:xfrm>
            <a:off x="274638" y="1212850"/>
            <a:ext cx="11887200" cy="4704137"/>
          </a:xfrm>
          <a:prstGeom prst="rect">
            <a:avLst/>
          </a:prstGeom>
        </p:spPr>
        <p:txBody>
          <a:bodyPr lIns="111026" tIns="55513" rIns="111026" bIns="55513"/>
          <a:lstStyle/>
          <a:p>
            <a:pPr marL="0" indent="0">
              <a:buNone/>
            </a:pPr>
            <a:r>
              <a:rPr lang="en-US" sz="3600">
                <a:gradFill>
                  <a:gsLst>
                    <a:gs pos="1250">
                      <a:schemeClr val="tx2"/>
                    </a:gs>
                    <a:gs pos="99000">
                      <a:schemeClr val="tx2"/>
                    </a:gs>
                  </a:gsLst>
                  <a:lin ang="5400000" scaled="0"/>
                </a:gradFill>
              </a:rPr>
              <a:t>First class experience on Windows Tablets</a:t>
            </a:r>
          </a:p>
          <a:p>
            <a:r>
              <a:rPr lang="en-US" sz="2000"/>
              <a:t>All BI options already covered in this session supported</a:t>
            </a:r>
          </a:p>
          <a:p>
            <a:r>
              <a:rPr lang="en-US" sz="2000"/>
              <a:t>+ Full Excel client application natively supported</a:t>
            </a:r>
          </a:p>
          <a:p>
            <a:r>
              <a:rPr lang="en-US" sz="2000"/>
              <a:t>+ Power View (Silverlight) </a:t>
            </a:r>
            <a:r>
              <a:rPr lang="en-US" sz="2000" smtClean="0"/>
              <a:t>supported</a:t>
            </a:r>
            <a:br>
              <a:rPr lang="en-US" sz="2000" smtClean="0"/>
            </a:br>
            <a:endParaRPr lang="en-US" sz="2000" smtClean="0"/>
          </a:p>
          <a:p>
            <a:r>
              <a:rPr lang="en-US" sz="3600" smtClean="0">
                <a:gradFill>
                  <a:gsLst>
                    <a:gs pos="1250">
                      <a:schemeClr val="tx2"/>
                    </a:gs>
                    <a:gs pos="99000">
                      <a:schemeClr val="tx2"/>
                    </a:gs>
                  </a:gsLst>
                  <a:lin ang="5400000" scaled="0"/>
                </a:gradFill>
              </a:rPr>
              <a:t>Windows </a:t>
            </a:r>
            <a:r>
              <a:rPr lang="en-US" sz="3600">
                <a:gradFill>
                  <a:gsLst>
                    <a:gs pos="1250">
                      <a:schemeClr val="tx2"/>
                    </a:gs>
                    <a:gs pos="99000">
                      <a:schemeClr val="tx2"/>
                    </a:gs>
                  </a:gsLst>
                  <a:lin ang="5400000" scaled="0"/>
                </a:gradFill>
              </a:rPr>
              <a:t>8 Custom Native App </a:t>
            </a:r>
            <a:r>
              <a:rPr lang="en-US" sz="3600" smtClean="0">
                <a:gradFill>
                  <a:gsLst>
                    <a:gs pos="1250">
                      <a:schemeClr val="tx2"/>
                    </a:gs>
                    <a:gs pos="99000">
                      <a:schemeClr val="tx2"/>
                    </a:gs>
                  </a:gsLst>
                  <a:lin ang="5400000" scaled="0"/>
                </a:gradFill>
              </a:rPr>
              <a:t/>
            </a:r>
            <a:br>
              <a:rPr lang="en-US" sz="3600" smtClean="0">
                <a:gradFill>
                  <a:gsLst>
                    <a:gs pos="1250">
                      <a:schemeClr val="tx2"/>
                    </a:gs>
                    <a:gs pos="99000">
                      <a:schemeClr val="tx2"/>
                    </a:gs>
                  </a:gsLst>
                  <a:lin ang="5400000" scaled="0"/>
                </a:gradFill>
              </a:rPr>
            </a:br>
            <a:r>
              <a:rPr lang="en-US" sz="3600" smtClean="0">
                <a:gradFill>
                  <a:gsLst>
                    <a:gs pos="1250">
                      <a:schemeClr val="tx2"/>
                    </a:gs>
                    <a:gs pos="99000">
                      <a:schemeClr val="tx2"/>
                    </a:gs>
                  </a:gsLst>
                  <a:lin ang="5400000" scaled="0"/>
                </a:gradFill>
              </a:rPr>
              <a:t>Development</a:t>
            </a:r>
            <a:endParaRPr lang="en-US" sz="3600">
              <a:gradFill>
                <a:gsLst>
                  <a:gs pos="1250">
                    <a:schemeClr val="tx2"/>
                  </a:gs>
                  <a:gs pos="99000">
                    <a:schemeClr val="tx2"/>
                  </a:gs>
                </a:gsLst>
                <a:lin ang="5400000" scaled="0"/>
              </a:gradFill>
            </a:endParaRPr>
          </a:p>
          <a:p>
            <a:pPr lvl="1"/>
            <a:r>
              <a:rPr lang="en-US">
                <a:gradFill>
                  <a:gsLst>
                    <a:gs pos="1250">
                      <a:schemeClr val="tx1"/>
                    </a:gs>
                    <a:gs pos="99000">
                      <a:schemeClr val="tx1"/>
                    </a:gs>
                  </a:gsLst>
                  <a:lin ang="5400000" scaled="0"/>
                </a:gradFill>
                <a:latin typeface="+mj-lt"/>
              </a:rPr>
              <a:t>Windows 8 “Toast” notications can used for proactive alerts</a:t>
            </a:r>
          </a:p>
          <a:p>
            <a:r>
              <a:rPr lang="en-US" sz="2000"/>
              <a:t>Live Tile informational or KPI updates </a:t>
            </a:r>
          </a:p>
          <a:p>
            <a:r>
              <a:rPr lang="en-US" sz="2000"/>
              <a:t>Integrate Excel and Power View client</a:t>
            </a:r>
          </a:p>
          <a:p>
            <a:endParaRPr lang="en-US"/>
          </a:p>
        </p:txBody>
      </p:sp>
      <p:pic>
        <p:nvPicPr>
          <p:cNvPr id="5"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827837" y="2659900"/>
            <a:ext cx="5118030" cy="3986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107134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8 Mobile BI Custom App </a:t>
            </a:r>
            <a:endParaRPr lang="en-US"/>
          </a:p>
        </p:txBody>
      </p:sp>
      <p:sp>
        <p:nvSpPr>
          <p:cNvPr id="6" name="TextBox 5"/>
          <p:cNvSpPr txBox="1"/>
          <p:nvPr/>
        </p:nvSpPr>
        <p:spPr>
          <a:xfrm>
            <a:off x="5394395" y="6459642"/>
            <a:ext cx="3400859" cy="390420"/>
          </a:xfrm>
          <a:prstGeom prst="rect">
            <a:avLst/>
          </a:prstGeom>
          <a:noFill/>
        </p:spPr>
        <p:txBody>
          <a:bodyPr wrap="none" lIns="111026" tIns="111026" rIns="111026" bIns="111026" rtlCol="0">
            <a:spAutoFit/>
          </a:bodyPr>
          <a:lstStyle/>
          <a:p>
            <a:pPr>
              <a:lnSpc>
                <a:spcPct val="90000"/>
              </a:lnSpc>
              <a:spcBef>
                <a:spcPct val="20000"/>
              </a:spcBef>
              <a:buSzPct val="90000"/>
            </a:pPr>
            <a:r>
              <a:rPr lang="en-US" sz="1200" dirty="0">
                <a:solidFill>
                  <a:schemeClr val="tx1">
                    <a:alpha val="99000"/>
                  </a:schemeClr>
                </a:solidFill>
              </a:rPr>
              <a:t>Source</a:t>
            </a:r>
            <a:r>
              <a:rPr lang="en-US" sz="1200">
                <a:solidFill>
                  <a:schemeClr val="tx1">
                    <a:alpha val="99000"/>
                  </a:schemeClr>
                </a:solidFill>
              </a:rPr>
              <a:t>: Colin Cole and Ross LaForte, Microsoft </a:t>
            </a:r>
            <a:endParaRPr lang="en-US" sz="1200" dirty="0">
              <a:solidFill>
                <a:schemeClr val="tx1">
                  <a:alpha val="99000"/>
                </a:schemeClr>
              </a:solidFill>
            </a:endParaRPr>
          </a:p>
        </p:txBody>
      </p:sp>
      <p:pic>
        <p:nvPicPr>
          <p:cNvPr id="8" name="Picture 7"/>
          <p:cNvPicPr/>
          <p:nvPr/>
        </p:nvPicPr>
        <p:blipFill>
          <a:blip r:embed="rId2"/>
          <a:stretch>
            <a:fillRect/>
          </a:stretch>
        </p:blipFill>
        <p:spPr>
          <a:xfrm>
            <a:off x="655637" y="1339700"/>
            <a:ext cx="5709478" cy="3148161"/>
          </a:xfrm>
          <a:prstGeom prst="rect">
            <a:avLst/>
          </a:prstGeom>
        </p:spPr>
      </p:pic>
      <p:pic>
        <p:nvPicPr>
          <p:cNvPr id="1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380037" y="3080680"/>
            <a:ext cx="6414114" cy="3312182"/>
          </a:xfrm>
          <a:prstGeom prst="rect">
            <a:avLst/>
          </a:prstGeom>
          <a:ln>
            <a:noFill/>
          </a:ln>
          <a:effectLst>
            <a:outerShdw blurRad="292100" dist="139700" dir="1248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042142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smtClean="0"/>
              <a:t>Windows Tablets</a:t>
            </a:r>
            <a:endParaRPr lang="en-US" dirty="0"/>
          </a:p>
        </p:txBody>
      </p:sp>
    </p:spTree>
    <p:extLst>
      <p:ext uri="{BB962C8B-B14F-4D97-AF65-F5344CB8AC3E}">
        <p14:creationId xmlns:p14="http://schemas.microsoft.com/office/powerpoint/2010/main" val="175072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Entire Ecosystem </a:t>
            </a:r>
            <a:r>
              <a:rPr lang="en-US" smtClean="0"/>
              <a:t>of More Options</a:t>
            </a:r>
            <a:endParaRPr lang="en-US" dirty="0"/>
          </a:p>
        </p:txBody>
      </p:sp>
      <p:sp>
        <p:nvSpPr>
          <p:cNvPr id="3" name="Content Placeholder 2"/>
          <p:cNvSpPr>
            <a:spLocks noGrp="1"/>
          </p:cNvSpPr>
          <p:nvPr>
            <p:ph type="body" sz="quarter" idx="10"/>
          </p:nvPr>
        </p:nvSpPr>
        <p:spPr>
          <a:xfrm>
            <a:off x="274638" y="1212849"/>
            <a:ext cx="11887200" cy="5306225"/>
          </a:xfrm>
          <a:prstGeom prst="rect">
            <a:avLst/>
          </a:prstGeom>
        </p:spPr>
        <p:txBody>
          <a:bodyPr lIns="111026" tIns="55513" rIns="111026" bIns="55513">
            <a:normAutofit/>
          </a:bodyPr>
          <a:lstStyle/>
          <a:p>
            <a:r>
              <a:rPr lang="en-US" sz="2400"/>
              <a:t>Mobile </a:t>
            </a:r>
            <a:r>
              <a:rPr lang="en-US" sz="2400" dirty="0"/>
              <a:t>Entrée </a:t>
            </a:r>
          </a:p>
          <a:p>
            <a:r>
              <a:rPr lang="en-US" sz="2400" dirty="0"/>
              <a:t>Extended Results</a:t>
            </a:r>
          </a:p>
          <a:p>
            <a:r>
              <a:rPr lang="en-US" sz="2400" dirty="0"/>
              <a:t>RoamBI</a:t>
            </a:r>
          </a:p>
          <a:p>
            <a:r>
              <a:rPr lang="en-US" sz="2400" dirty="0"/>
              <a:t>Transpara</a:t>
            </a:r>
          </a:p>
          <a:p>
            <a:r>
              <a:rPr lang="en-US" sz="2400" dirty="0"/>
              <a:t>Blue Granite</a:t>
            </a:r>
          </a:p>
          <a:p>
            <a:r>
              <a:rPr lang="en-US" sz="2400" dirty="0"/>
              <a:t>Decision Support Panel</a:t>
            </a:r>
          </a:p>
          <a:p>
            <a:r>
              <a:rPr lang="en-US" sz="2400" dirty="0"/>
              <a:t>InstallFree</a:t>
            </a:r>
          </a:p>
          <a:p>
            <a:r>
              <a:rPr lang="en-US" sz="2400" dirty="0"/>
              <a:t>Traditional .NET Vendors</a:t>
            </a:r>
          </a:p>
          <a:p>
            <a:pPr lvl="1"/>
            <a:r>
              <a:rPr lang="en-US" sz="2200" dirty="0"/>
              <a:t>ComponentArt</a:t>
            </a:r>
          </a:p>
          <a:p>
            <a:pPr lvl="1"/>
            <a:r>
              <a:rPr lang="en-US" sz="2200" dirty="0"/>
              <a:t>ComponentOne </a:t>
            </a:r>
          </a:p>
          <a:p>
            <a:pPr lvl="1"/>
            <a:r>
              <a:rPr lang="en-US" sz="2200" dirty="0"/>
              <a:t>Infragistics</a:t>
            </a:r>
          </a:p>
          <a:p>
            <a:r>
              <a:rPr lang="en-US" sz="2400" u="sng" dirty="0"/>
              <a:t>MANY OTHERS</a:t>
            </a:r>
            <a:r>
              <a:rPr lang="en-US" sz="2400" dirty="0"/>
              <a:t>!</a:t>
            </a:r>
          </a:p>
        </p:txBody>
      </p:sp>
      <p:sp>
        <p:nvSpPr>
          <p:cNvPr id="7" name="TextBox 6"/>
          <p:cNvSpPr txBox="1"/>
          <p:nvPr/>
        </p:nvSpPr>
        <p:spPr>
          <a:xfrm>
            <a:off x="4946330" y="6128655"/>
            <a:ext cx="3541539" cy="390420"/>
          </a:xfrm>
          <a:prstGeom prst="rect">
            <a:avLst/>
          </a:prstGeom>
          <a:noFill/>
        </p:spPr>
        <p:txBody>
          <a:bodyPr wrap="none" lIns="111026" tIns="111026" rIns="111026" bIns="111026" rtlCol="0">
            <a:spAutoFit/>
          </a:bodyPr>
          <a:lstStyle/>
          <a:p>
            <a:pPr>
              <a:lnSpc>
                <a:spcPct val="90000"/>
              </a:lnSpc>
              <a:spcBef>
                <a:spcPct val="20000"/>
              </a:spcBef>
              <a:buSzPct val="90000"/>
            </a:pPr>
            <a:r>
              <a:rPr lang="en-US" sz="1200" dirty="0">
                <a:solidFill>
                  <a:schemeClr val="tx1">
                    <a:alpha val="99000"/>
                  </a:schemeClr>
                </a:solidFill>
              </a:rPr>
              <a:t>Source: ComponentArt, </a:t>
            </a:r>
            <a:r>
              <a:rPr lang="en-US" sz="1200" dirty="0">
                <a:solidFill>
                  <a:schemeClr val="tx1">
                    <a:alpha val="99000"/>
                  </a:schemeClr>
                </a:solidFill>
                <a:hlinkClick r:id="rId3"/>
              </a:rPr>
              <a:t>www.componentart.com</a:t>
            </a:r>
            <a:r>
              <a:rPr lang="en-US" sz="1200" dirty="0">
                <a:solidFill>
                  <a:schemeClr val="tx1">
                    <a:alpha val="99000"/>
                  </a:schemeClr>
                </a:solidFill>
              </a:rPr>
              <a:t> </a:t>
            </a:r>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3257" y="1791023"/>
            <a:ext cx="6702419" cy="4348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8425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idx="4294967295"/>
          </p:nvPr>
        </p:nvSpPr>
        <p:spPr>
          <a:xfrm>
            <a:off x="591132" y="1372709"/>
            <a:ext cx="11192828" cy="5035817"/>
          </a:xfrm>
          <a:prstGeom prst="rect">
            <a:avLst/>
          </a:prstGeom>
        </p:spPr>
        <p:txBody>
          <a:bodyPr lIns="111026" tIns="55513" rIns="111026" bIns="55513">
            <a:normAutofit fontScale="92500" lnSpcReduction="10000"/>
          </a:bodyPr>
          <a:lstStyle/>
          <a:p>
            <a:pPr marL="0" lvl="2" indent="0">
              <a:buNone/>
            </a:pPr>
            <a:r>
              <a:rPr lang="en-US" sz="4000">
                <a:gradFill>
                  <a:gsLst>
                    <a:gs pos="1250">
                      <a:schemeClr val="tx2"/>
                    </a:gs>
                    <a:gs pos="99000">
                      <a:schemeClr val="tx2"/>
                    </a:gs>
                  </a:gsLst>
                  <a:lin ang="5400000" scaled="0"/>
                </a:gradFill>
                <a:latin typeface="+mj-lt"/>
              </a:rPr>
              <a:t>Mobile BI Overview</a:t>
            </a:r>
          </a:p>
          <a:p>
            <a:pPr marL="0" lvl="2" indent="0">
              <a:buNone/>
            </a:pPr>
            <a:r>
              <a:rPr lang="en-US" sz="4000">
                <a:gradFill>
                  <a:gsLst>
                    <a:gs pos="1250">
                      <a:schemeClr val="tx2"/>
                    </a:gs>
                    <a:gs pos="99000">
                      <a:schemeClr val="tx2"/>
                    </a:gs>
                  </a:gsLst>
                  <a:lin ang="5400000" scaled="0"/>
                </a:gradFill>
                <a:latin typeface="+mj-lt"/>
              </a:rPr>
              <a:t>Microsoft BI on Mobile Devices Today</a:t>
            </a:r>
          </a:p>
          <a:p>
            <a:pPr marL="0" lvl="2" indent="0">
              <a:buNone/>
            </a:pPr>
            <a:r>
              <a:rPr lang="en-US" sz="4000">
                <a:gradFill>
                  <a:gsLst>
                    <a:gs pos="1250">
                      <a:schemeClr val="tx2"/>
                    </a:gs>
                    <a:gs pos="99000">
                      <a:schemeClr val="tx2"/>
                    </a:gs>
                  </a:gsLst>
                  <a:lin ang="5400000" scaled="0"/>
                </a:gradFill>
                <a:latin typeface="+mj-lt"/>
              </a:rPr>
              <a:t>SharePoint BI</a:t>
            </a:r>
          </a:p>
          <a:p>
            <a:pPr marL="355600" lvl="1" indent="0">
              <a:buNone/>
            </a:pPr>
            <a:r>
              <a:rPr lang="en-US" sz="2200">
                <a:latin typeface="+mj-lt"/>
              </a:rPr>
              <a:t>SharePoint </a:t>
            </a:r>
          </a:p>
          <a:p>
            <a:pPr marL="355600" lvl="1" indent="0">
              <a:buNone/>
            </a:pPr>
            <a:r>
              <a:rPr lang="en-US" sz="2200">
                <a:latin typeface="+mj-lt"/>
              </a:rPr>
              <a:t>PerformancePoint</a:t>
            </a:r>
          </a:p>
          <a:p>
            <a:pPr marL="355600" lvl="1" indent="0">
              <a:buNone/>
            </a:pPr>
            <a:r>
              <a:rPr lang="en-US" sz="2200">
                <a:latin typeface="+mj-lt"/>
              </a:rPr>
              <a:t>Excel Services and PowerPivot </a:t>
            </a:r>
          </a:p>
          <a:p>
            <a:pPr marL="355600" lvl="1" indent="0">
              <a:buNone/>
            </a:pPr>
            <a:r>
              <a:rPr lang="en-US" sz="2200">
                <a:latin typeface="+mj-lt"/>
              </a:rPr>
              <a:t>Visio Services</a:t>
            </a:r>
          </a:p>
          <a:p>
            <a:pPr marL="0" lvl="2" indent="0">
              <a:buNone/>
            </a:pPr>
            <a:r>
              <a:rPr lang="en-US" sz="4000">
                <a:gradFill>
                  <a:gsLst>
                    <a:gs pos="1250">
                      <a:schemeClr val="tx2"/>
                    </a:gs>
                    <a:gs pos="99000">
                      <a:schemeClr val="tx2"/>
                    </a:gs>
                  </a:gsLst>
                  <a:lin ang="5400000" scaled="0"/>
                </a:gradFill>
                <a:latin typeface="+mj-lt"/>
              </a:rPr>
              <a:t>Reporting Services</a:t>
            </a:r>
          </a:p>
          <a:p>
            <a:pPr marL="0" lvl="2" indent="0">
              <a:buNone/>
            </a:pPr>
            <a:r>
              <a:rPr lang="en-US" sz="4000">
                <a:gradFill>
                  <a:gsLst>
                    <a:gs pos="1250">
                      <a:schemeClr val="tx2"/>
                    </a:gs>
                    <a:gs pos="99000">
                      <a:schemeClr val="tx2"/>
                    </a:gs>
                  </a:gsLst>
                  <a:lin ang="5400000" scaled="0"/>
                </a:gradFill>
                <a:latin typeface="+mj-lt"/>
              </a:rPr>
              <a:t>Windows Tablets </a:t>
            </a:r>
          </a:p>
          <a:p>
            <a:pPr marL="0" lvl="2" indent="0">
              <a:buNone/>
            </a:pPr>
            <a:r>
              <a:rPr lang="en-US" sz="4000">
                <a:gradFill>
                  <a:gsLst>
                    <a:gs pos="1250">
                      <a:schemeClr val="tx2"/>
                    </a:gs>
                    <a:gs pos="99000">
                      <a:schemeClr val="tx2"/>
                    </a:gs>
                  </a:gsLst>
                  <a:lin ang="5400000" scaled="0"/>
                </a:gradFill>
                <a:latin typeface="+mj-lt"/>
              </a:rPr>
              <a:t>Third Party options with Microsoft BI</a:t>
            </a:r>
          </a:p>
          <a:p>
            <a:pPr marL="0" lvl="2" indent="0">
              <a:buNone/>
            </a:pPr>
            <a:endParaRPr lang="en-US" sz="2900" dirty="0"/>
          </a:p>
        </p:txBody>
      </p:sp>
    </p:spTree>
    <p:extLst>
      <p:ext uri="{BB962C8B-B14F-4D97-AF65-F5344CB8AC3E}">
        <p14:creationId xmlns:p14="http://schemas.microsoft.com/office/powerpoint/2010/main" val="2004808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350827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 Pop Quiz</a:t>
            </a:r>
            <a:endParaRPr lang="en-US" dirty="0"/>
          </a:p>
        </p:txBody>
      </p:sp>
      <p:sp>
        <p:nvSpPr>
          <p:cNvPr id="3" name="Text Placeholder 2"/>
          <p:cNvSpPr>
            <a:spLocks noGrp="1"/>
          </p:cNvSpPr>
          <p:nvPr>
            <p:ph idx="4294967295"/>
          </p:nvPr>
        </p:nvSpPr>
        <p:spPr>
          <a:xfrm>
            <a:off x="591132" y="1372709"/>
            <a:ext cx="11192828" cy="5035817"/>
          </a:xfrm>
          <a:prstGeom prst="rect">
            <a:avLst/>
          </a:prstGeom>
        </p:spPr>
        <p:txBody>
          <a:bodyPr lIns="111026" tIns="55513" rIns="111026" bIns="55513"/>
          <a:lstStyle/>
          <a:p>
            <a:pPr marL="0" indent="0">
              <a:buNone/>
            </a:pPr>
            <a:r>
              <a:rPr lang="en-US" sz="3600" dirty="0" smtClean="0"/>
              <a:t>What percentage of BI functionality is predicted by </a:t>
            </a:r>
            <a:br>
              <a:rPr lang="en-US" sz="3600" dirty="0" smtClean="0"/>
            </a:br>
            <a:r>
              <a:rPr lang="en-US" sz="3600" dirty="0" smtClean="0"/>
              <a:t>Gartner to be consumed by mobile devices by 2013?</a:t>
            </a:r>
          </a:p>
          <a:p>
            <a:pPr marL="0" indent="0">
              <a:buNone/>
            </a:pPr>
            <a:endParaRPr lang="en-US" sz="3600" dirty="0"/>
          </a:p>
          <a:p>
            <a:pPr lvl="0">
              <a:buFont typeface="Wingdings" pitchFamily="2" charset="2"/>
              <a:buChar char="q"/>
            </a:pPr>
            <a:r>
              <a:rPr lang="en-US" sz="3600" dirty="0" smtClean="0"/>
              <a:t> Less than 10%</a:t>
            </a:r>
          </a:p>
          <a:p>
            <a:pPr lvl="0">
              <a:buFont typeface="Wingdings" pitchFamily="2" charset="2"/>
              <a:buChar char="q"/>
            </a:pPr>
            <a:r>
              <a:rPr lang="en-US" sz="3600" dirty="0" smtClean="0"/>
              <a:t> 10-30%</a:t>
            </a:r>
          </a:p>
          <a:p>
            <a:pPr lvl="0">
              <a:buFont typeface="Wingdings" pitchFamily="2" charset="2"/>
              <a:buChar char="q"/>
            </a:pPr>
            <a:r>
              <a:rPr lang="en-US" sz="3600" dirty="0" smtClean="0"/>
              <a:t> 31-50%</a:t>
            </a:r>
          </a:p>
          <a:p>
            <a:pPr lvl="0">
              <a:buFont typeface="Wingdings" pitchFamily="2" charset="2"/>
              <a:buChar char="q"/>
            </a:pPr>
            <a:r>
              <a:rPr lang="en-US" sz="3600" dirty="0" smtClean="0"/>
              <a:t> Over 50%</a:t>
            </a:r>
          </a:p>
          <a:p>
            <a:pPr lvl="0">
              <a:buFont typeface="Wingdings" pitchFamily="2" charset="2"/>
              <a:buChar char="q"/>
            </a:pPr>
            <a:endParaRPr lang="en-US" sz="3600" dirty="0" smtClean="0"/>
          </a:p>
          <a:p>
            <a:pPr lvl="0"/>
            <a:endParaRPr lang="en-US" sz="3600" b="1" dirty="0" smtClean="0">
              <a:cs typeface="Arial" pitchFamily="34" charset="0"/>
            </a:endParaRPr>
          </a:p>
          <a:p>
            <a:endParaRPr lang="en-US" sz="3600" dirty="0"/>
          </a:p>
        </p:txBody>
      </p:sp>
    </p:spTree>
    <p:extLst>
      <p:ext uri="{BB962C8B-B14F-4D97-AF65-F5344CB8AC3E}">
        <p14:creationId xmlns:p14="http://schemas.microsoft.com/office/powerpoint/2010/main" val="1744770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 Pop Quiz</a:t>
            </a:r>
            <a:endParaRPr lang="en-US" dirty="0"/>
          </a:p>
        </p:txBody>
      </p:sp>
      <p:sp>
        <p:nvSpPr>
          <p:cNvPr id="3" name="Text Placeholder 2"/>
          <p:cNvSpPr>
            <a:spLocks noGrp="1"/>
          </p:cNvSpPr>
          <p:nvPr>
            <p:ph idx="4294967295"/>
          </p:nvPr>
        </p:nvSpPr>
        <p:spPr>
          <a:xfrm>
            <a:off x="591132" y="1372709"/>
            <a:ext cx="11192828" cy="5035817"/>
          </a:xfrm>
          <a:prstGeom prst="rect">
            <a:avLst/>
          </a:prstGeom>
        </p:spPr>
        <p:txBody>
          <a:bodyPr lIns="111026" tIns="55513" rIns="111026" bIns="55513"/>
          <a:lstStyle/>
          <a:p>
            <a:pPr marL="0" indent="0">
              <a:buNone/>
            </a:pPr>
            <a:r>
              <a:rPr lang="en-US" sz="3600" dirty="0" smtClean="0"/>
              <a:t>What percentage of BI functionality is predicted by </a:t>
            </a:r>
            <a:br>
              <a:rPr lang="en-US" sz="3600" dirty="0" smtClean="0"/>
            </a:br>
            <a:r>
              <a:rPr lang="en-US" sz="3600" dirty="0" smtClean="0"/>
              <a:t>Gartner to be consumed by mobile devices by 2013?</a:t>
            </a:r>
          </a:p>
          <a:p>
            <a:pPr marL="0" indent="0">
              <a:buNone/>
            </a:pPr>
            <a:endParaRPr lang="en-US" sz="3600" dirty="0"/>
          </a:p>
          <a:p>
            <a:pPr lvl="0">
              <a:buFont typeface="Wingdings" pitchFamily="2" charset="2"/>
              <a:buChar char="q"/>
            </a:pPr>
            <a:r>
              <a:rPr lang="en-US" sz="3600" strike="sngStrike" dirty="0" smtClean="0"/>
              <a:t> Less than 10%</a:t>
            </a:r>
          </a:p>
          <a:p>
            <a:pPr lvl="0">
              <a:buFont typeface="Wingdings" pitchFamily="2" charset="2"/>
              <a:buChar char="q"/>
            </a:pPr>
            <a:r>
              <a:rPr lang="en-US" sz="3600" strike="sngStrike" dirty="0" smtClean="0"/>
              <a:t> 10-30%</a:t>
            </a:r>
          </a:p>
          <a:p>
            <a:pPr lvl="0">
              <a:buFont typeface="Wingdings" pitchFamily="2" charset="2"/>
              <a:buChar char="ü"/>
            </a:pPr>
            <a:r>
              <a:rPr lang="en-US" sz="7200" b="1" dirty="0">
                <a:solidFill>
                  <a:schemeClr val="accent6"/>
                </a:solidFill>
              </a:rPr>
              <a:t> 31-50%</a:t>
            </a:r>
          </a:p>
          <a:p>
            <a:pPr lvl="0">
              <a:buFont typeface="Wingdings" pitchFamily="2" charset="2"/>
              <a:buChar char="q"/>
            </a:pPr>
            <a:r>
              <a:rPr lang="en-US" sz="3600" strike="sngStrike" dirty="0" smtClean="0"/>
              <a:t> Over 50%</a:t>
            </a:r>
          </a:p>
          <a:p>
            <a:pPr lvl="0">
              <a:buFont typeface="Wingdings" pitchFamily="2" charset="2"/>
              <a:buChar char="q"/>
            </a:pPr>
            <a:endParaRPr lang="en-US" sz="3600" dirty="0" smtClean="0"/>
          </a:p>
          <a:p>
            <a:pPr lvl="0"/>
            <a:endParaRPr lang="en-US" sz="3600" b="1" dirty="0" smtClean="0">
              <a:cs typeface="Arial" pitchFamily="34" charset="0"/>
            </a:endParaRPr>
          </a:p>
          <a:p>
            <a:endParaRPr lang="en-US" sz="3600" dirty="0"/>
          </a:p>
        </p:txBody>
      </p:sp>
      <p:sp>
        <p:nvSpPr>
          <p:cNvPr id="4" name="Rectangle 3"/>
          <p:cNvSpPr/>
          <p:nvPr/>
        </p:nvSpPr>
        <p:spPr>
          <a:xfrm>
            <a:off x="5924375" y="2815473"/>
            <a:ext cx="6216618" cy="2204991"/>
          </a:xfrm>
          <a:prstGeom prst="rect">
            <a:avLst/>
          </a:prstGeom>
        </p:spPr>
        <p:txBody>
          <a:bodyPr lIns="111026" tIns="55513" rIns="111026" bIns="55513">
            <a:spAutoFit/>
          </a:bodyPr>
          <a:lstStyle/>
          <a:p>
            <a:pPr lvl="0" fontAlgn="t">
              <a:spcBef>
                <a:spcPct val="0"/>
              </a:spcBef>
              <a:spcAft>
                <a:spcPct val="0"/>
              </a:spcAft>
            </a:pPr>
            <a:r>
              <a:rPr lang="en-US" sz="3400" b="1" dirty="0">
                <a:solidFill>
                  <a:schemeClr val="accent6"/>
                </a:solidFill>
              </a:rPr>
              <a:t>Gartner predicts by 2013, </a:t>
            </a:r>
            <a:br>
              <a:rPr lang="en-US" sz="3400" b="1" dirty="0">
                <a:solidFill>
                  <a:schemeClr val="accent6"/>
                </a:solidFill>
              </a:rPr>
            </a:br>
            <a:r>
              <a:rPr lang="en-US" sz="3400" b="1" dirty="0">
                <a:solidFill>
                  <a:schemeClr val="accent6"/>
                </a:solidFill>
              </a:rPr>
              <a:t>33% of all BI functionality </a:t>
            </a:r>
            <a:br>
              <a:rPr lang="en-US" sz="3400" b="1" dirty="0">
                <a:solidFill>
                  <a:schemeClr val="accent6"/>
                </a:solidFill>
              </a:rPr>
            </a:br>
            <a:r>
              <a:rPr lang="en-US" sz="3400" b="1" dirty="0">
                <a:solidFill>
                  <a:schemeClr val="accent6"/>
                </a:solidFill>
              </a:rPr>
              <a:t>will be consumed </a:t>
            </a:r>
            <a:r>
              <a:rPr lang="en-US" sz="3400" b="1">
                <a:solidFill>
                  <a:schemeClr val="accent6"/>
                </a:solidFill>
              </a:rPr>
              <a:t>by various mobile </a:t>
            </a:r>
            <a:r>
              <a:rPr lang="en-US" sz="3400" b="1" dirty="0">
                <a:solidFill>
                  <a:schemeClr val="accent6"/>
                </a:solidFill>
              </a:rPr>
              <a:t>devices </a:t>
            </a:r>
            <a:endParaRPr lang="en-US" sz="3400" b="1" dirty="0">
              <a:solidFill>
                <a:schemeClr val="accent6"/>
              </a:solidFill>
              <a:cs typeface="Arial" pitchFamily="34" charset="0"/>
            </a:endParaRPr>
          </a:p>
        </p:txBody>
      </p:sp>
    </p:spTree>
    <p:extLst>
      <p:ext uri="{BB962C8B-B14F-4D97-AF65-F5344CB8AC3E}">
        <p14:creationId xmlns:p14="http://schemas.microsoft.com/office/powerpoint/2010/main" val="2410813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p:cTn id="21"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3" dur="5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Care Now</a:t>
            </a:r>
            <a:endParaRPr lang="en-US" dirty="0"/>
          </a:p>
        </p:txBody>
      </p:sp>
      <p:graphicFrame>
        <p:nvGraphicFramePr>
          <p:cNvPr id="13" name="Chart 12"/>
          <p:cNvGraphicFramePr/>
          <p:nvPr>
            <p:extLst>
              <p:ext uri="{D42A27DB-BD31-4B8C-83A1-F6EECF244321}">
                <p14:modId xmlns:p14="http://schemas.microsoft.com/office/powerpoint/2010/main" val="802066978"/>
              </p:ext>
            </p:extLst>
          </p:nvPr>
        </p:nvGraphicFramePr>
        <p:xfrm>
          <a:off x="448663" y="1398905"/>
          <a:ext cx="6064361" cy="3652696"/>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rot="16200000">
            <a:off x="-1114943" y="3160626"/>
            <a:ext cx="2867375" cy="431970"/>
          </a:xfrm>
          <a:prstGeom prst="rect">
            <a:avLst/>
          </a:prstGeom>
          <a:noFill/>
        </p:spPr>
        <p:txBody>
          <a:bodyPr wrap="square" lIns="111026" tIns="111026" rIns="111026" bIns="111026" rtlCol="0">
            <a:spAutoFit/>
          </a:bodyPr>
          <a:lstStyle/>
          <a:p>
            <a:pPr algn="ctr">
              <a:lnSpc>
                <a:spcPct val="90000"/>
              </a:lnSpc>
              <a:spcBef>
                <a:spcPct val="20000"/>
              </a:spcBef>
              <a:buSzPct val="90000"/>
            </a:pPr>
            <a:r>
              <a:rPr lang="en-US" sz="1500" dirty="0">
                <a:solidFill>
                  <a:schemeClr val="tx1">
                    <a:alpha val="99000"/>
                  </a:schemeClr>
                </a:solidFill>
              </a:rPr>
              <a:t>millions</a:t>
            </a:r>
            <a:endParaRPr lang="en-US" sz="1200" dirty="0">
              <a:solidFill>
                <a:schemeClr val="tx1">
                  <a:alpha val="99000"/>
                </a:schemeClr>
              </a:solidFill>
            </a:endParaRPr>
          </a:p>
        </p:txBody>
      </p:sp>
      <p:graphicFrame>
        <p:nvGraphicFramePr>
          <p:cNvPr id="17" name="Chart 16"/>
          <p:cNvGraphicFramePr/>
          <p:nvPr>
            <p:extLst>
              <p:ext uri="{D42A27DB-BD31-4B8C-83A1-F6EECF244321}">
                <p14:modId xmlns:p14="http://schemas.microsoft.com/office/powerpoint/2010/main" val="1894510185"/>
              </p:ext>
            </p:extLst>
          </p:nvPr>
        </p:nvGraphicFramePr>
        <p:xfrm>
          <a:off x="7151217" y="1398906"/>
          <a:ext cx="4820389" cy="3540608"/>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p:cNvSpPr txBox="1"/>
          <p:nvPr/>
        </p:nvSpPr>
        <p:spPr>
          <a:xfrm>
            <a:off x="872583" y="5010722"/>
            <a:ext cx="2313474" cy="431970"/>
          </a:xfrm>
          <a:prstGeom prst="rect">
            <a:avLst/>
          </a:prstGeom>
          <a:noFill/>
        </p:spPr>
        <p:txBody>
          <a:bodyPr wrap="square" lIns="111026" tIns="111026" rIns="111026" bIns="111026" rtlCol="0">
            <a:spAutoFit/>
          </a:bodyPr>
          <a:lstStyle/>
          <a:p>
            <a:pPr>
              <a:lnSpc>
                <a:spcPct val="90000"/>
              </a:lnSpc>
              <a:spcBef>
                <a:spcPct val="20000"/>
              </a:spcBef>
              <a:buSzPct val="90000"/>
            </a:pPr>
            <a:r>
              <a:rPr lang="en-US" sz="1500" dirty="0">
                <a:solidFill>
                  <a:schemeClr val="tx1">
                    <a:alpha val="99000"/>
                  </a:schemeClr>
                </a:solidFill>
              </a:rPr>
              <a:t>Source: ABI Research</a:t>
            </a:r>
            <a:endParaRPr lang="en-US" sz="1200" dirty="0">
              <a:solidFill>
                <a:schemeClr val="tx1">
                  <a:alpha val="99000"/>
                </a:schemeClr>
              </a:solidFill>
            </a:endParaRPr>
          </a:p>
        </p:txBody>
      </p:sp>
      <p:sp>
        <p:nvSpPr>
          <p:cNvPr id="19" name="TextBox 18"/>
          <p:cNvSpPr txBox="1"/>
          <p:nvPr/>
        </p:nvSpPr>
        <p:spPr>
          <a:xfrm>
            <a:off x="7462209" y="5010721"/>
            <a:ext cx="3887410" cy="431970"/>
          </a:xfrm>
          <a:prstGeom prst="rect">
            <a:avLst/>
          </a:prstGeom>
          <a:noFill/>
        </p:spPr>
        <p:txBody>
          <a:bodyPr wrap="square" lIns="111026" tIns="111026" rIns="111026" bIns="111026" rtlCol="0">
            <a:spAutoFit/>
          </a:bodyPr>
          <a:lstStyle/>
          <a:p>
            <a:pPr>
              <a:lnSpc>
                <a:spcPct val="90000"/>
              </a:lnSpc>
              <a:spcBef>
                <a:spcPct val="20000"/>
              </a:spcBef>
              <a:buSzPct val="90000"/>
            </a:pPr>
            <a:r>
              <a:rPr lang="en-US" sz="1500" dirty="0">
                <a:solidFill>
                  <a:schemeClr val="tx1">
                    <a:alpha val="99000"/>
                  </a:schemeClr>
                </a:solidFill>
              </a:rPr>
              <a:t>Source: </a:t>
            </a:r>
            <a:r>
              <a:rPr lang="en-US" sz="1500">
                <a:solidFill>
                  <a:schemeClr val="tx1">
                    <a:alpha val="99000"/>
                  </a:schemeClr>
                </a:solidFill>
              </a:rPr>
              <a:t>IDC Report Q2 2012</a:t>
            </a:r>
            <a:endParaRPr lang="en-US" sz="1200" dirty="0">
              <a:solidFill>
                <a:schemeClr val="tx1">
                  <a:alpha val="99000"/>
                </a:schemeClr>
              </a:solidFill>
            </a:endParaRPr>
          </a:p>
        </p:txBody>
      </p:sp>
      <p:sp>
        <p:nvSpPr>
          <p:cNvPr id="6" name="Rectangle 5"/>
          <p:cNvSpPr/>
          <p:nvPr/>
        </p:nvSpPr>
        <p:spPr>
          <a:xfrm>
            <a:off x="798634" y="3963566"/>
            <a:ext cx="4527450" cy="850774"/>
          </a:xfrm>
          <a:prstGeom prst="rect">
            <a:avLst/>
          </a:prstGeom>
          <a:noFill/>
        </p:spPr>
        <p:txBody>
          <a:bodyPr wrap="none" lIns="111026" tIns="55513" rIns="111026" bIns="55513">
            <a:spAutoFit/>
          </a:bodyPr>
          <a:lstStyle/>
          <a:p>
            <a:pPr algn="ctr"/>
            <a:r>
              <a:rPr lang="en-US" sz="4800" b="1">
                <a:ln w="18415" cmpd="sng">
                  <a:solidFill>
                    <a:srgbClr val="FFFFFF"/>
                  </a:solidFill>
                  <a:prstDash val="solid"/>
                </a:ln>
                <a:effectLst>
                  <a:outerShdw blurRad="63500" dir="3600000" algn="tl" rotWithShape="0">
                    <a:srgbClr val="000000">
                      <a:alpha val="70000"/>
                    </a:srgbClr>
                  </a:outerShdw>
                </a:effectLst>
              </a:rPr>
              <a:t>&gt;100% growth</a:t>
            </a:r>
          </a:p>
        </p:txBody>
      </p:sp>
      <p:sp>
        <p:nvSpPr>
          <p:cNvPr id="7" name="Rectangle 6"/>
          <p:cNvSpPr/>
          <p:nvPr/>
        </p:nvSpPr>
        <p:spPr>
          <a:xfrm>
            <a:off x="497742" y="5673338"/>
            <a:ext cx="11396116" cy="666108"/>
          </a:xfrm>
          <a:prstGeom prst="rect">
            <a:avLst/>
          </a:prstGeom>
        </p:spPr>
        <p:txBody>
          <a:bodyPr wrap="square" lIns="111026" tIns="55513" rIns="111026" bIns="55513">
            <a:spAutoFit/>
          </a:bodyPr>
          <a:lstStyle/>
          <a:p>
            <a:pPr algn="ctr"/>
            <a:r>
              <a:rPr lang="en-US" i="1" smtClean="0"/>
              <a:t>“The </a:t>
            </a:r>
            <a:r>
              <a:rPr lang="en-US" i="1"/>
              <a:t>worldwide tablet market is entering a new phase in the second half of 2012 </a:t>
            </a:r>
            <a:r>
              <a:rPr lang="en-US" i="1" smtClean="0"/>
              <a:t/>
            </a:r>
            <a:br>
              <a:rPr lang="en-US" i="1" smtClean="0"/>
            </a:br>
            <a:r>
              <a:rPr lang="en-US" i="1" smtClean="0"/>
              <a:t>that </a:t>
            </a:r>
            <a:r>
              <a:rPr lang="en-US" i="1"/>
              <a:t>will undoubtedly reshape the competitive </a:t>
            </a:r>
            <a:r>
              <a:rPr lang="en-US" i="1" smtClean="0"/>
              <a:t>landscape” – Bob O’Donnell, IDC</a:t>
            </a:r>
            <a:endParaRPr lang="en-US" i="1"/>
          </a:p>
        </p:txBody>
      </p:sp>
    </p:spTree>
    <p:extLst>
      <p:ext uri="{BB962C8B-B14F-4D97-AF65-F5344CB8AC3E}">
        <p14:creationId xmlns:p14="http://schemas.microsoft.com/office/powerpoint/2010/main" val="4055232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561012"/>
          </a:xfrm>
          <a:prstGeom prst="rect">
            <a:avLst/>
          </a:prstGeom>
        </p:spPr>
        <p:txBody>
          <a:bodyPr lIns="111026" tIns="55513" rIns="111026" bIns="55513">
            <a:normAutofit/>
          </a:bodyPr>
          <a:lstStyle/>
          <a:p>
            <a:pPr marL="0" lvl="2" indent="0">
              <a:buNone/>
            </a:pPr>
            <a:r>
              <a:rPr lang="en-US" sz="4000">
                <a:gradFill>
                  <a:gsLst>
                    <a:gs pos="1250">
                      <a:schemeClr val="tx2"/>
                    </a:gs>
                    <a:gs pos="99000">
                      <a:schemeClr val="tx2"/>
                    </a:gs>
                  </a:gsLst>
                  <a:lin ang="5400000" scaled="0"/>
                </a:gradFill>
                <a:latin typeface="+mj-lt"/>
              </a:rPr>
              <a:t>Deliver information anytime</a:t>
            </a:r>
            <a:r>
              <a:rPr lang="en-US" sz="4000" dirty="0">
                <a:gradFill>
                  <a:gsLst>
                    <a:gs pos="1250">
                      <a:schemeClr val="tx2"/>
                    </a:gs>
                    <a:gs pos="99000">
                      <a:schemeClr val="tx2"/>
                    </a:gs>
                  </a:gsLst>
                  <a:lin ang="5400000" scaled="0"/>
                </a:gradFill>
                <a:latin typeface="+mj-lt"/>
              </a:rPr>
              <a:t>, anywhere, any device</a:t>
            </a:r>
          </a:p>
          <a:p>
            <a:pPr marL="0" lvl="1" indent="0">
              <a:buNone/>
            </a:pPr>
            <a:r>
              <a:rPr lang="en-US" sz="2000" dirty="0">
                <a:latin typeface="+mj-lt"/>
              </a:rPr>
              <a:t>Proactive alerting, triggered distribution</a:t>
            </a:r>
          </a:p>
          <a:p>
            <a:pPr marL="0" lvl="1" indent="0">
              <a:buNone/>
            </a:pPr>
            <a:r>
              <a:rPr lang="en-US" sz="2000" dirty="0">
                <a:latin typeface="+mj-lt"/>
              </a:rPr>
              <a:t>Push role specific predefined reports, scheduled distribution</a:t>
            </a:r>
          </a:p>
          <a:p>
            <a:pPr marL="0" lvl="1" indent="0">
              <a:buNone/>
            </a:pPr>
            <a:r>
              <a:rPr lang="en-US" sz="2000" dirty="0">
                <a:latin typeface="+mj-lt"/>
              </a:rPr>
              <a:t>Pull workers specify the information, ad-hoc distribution</a:t>
            </a:r>
          </a:p>
          <a:p>
            <a:pPr marL="0" lvl="2" indent="0">
              <a:buNone/>
            </a:pPr>
            <a:r>
              <a:rPr lang="en-US" sz="4000" dirty="0">
                <a:gradFill>
                  <a:gsLst>
                    <a:gs pos="1250">
                      <a:schemeClr val="tx2"/>
                    </a:gs>
                    <a:gs pos="99000">
                      <a:schemeClr val="tx2"/>
                    </a:gs>
                  </a:gsLst>
                  <a:lin ang="5400000" scaled="0"/>
                </a:gradFill>
                <a:latin typeface="+mj-lt"/>
              </a:rPr>
              <a:t>Dominant mobile users</a:t>
            </a:r>
          </a:p>
          <a:p>
            <a:pPr marL="0" lvl="1" indent="0">
              <a:buNone/>
            </a:pPr>
            <a:r>
              <a:rPr lang="en-US" sz="2000" dirty="0">
                <a:latin typeface="+mj-lt"/>
              </a:rPr>
              <a:t>Executives</a:t>
            </a:r>
          </a:p>
          <a:p>
            <a:pPr marL="0" lvl="1" indent="0">
              <a:buNone/>
            </a:pPr>
            <a:r>
              <a:rPr lang="en-US" sz="2000" dirty="0">
                <a:latin typeface="+mj-lt"/>
              </a:rPr>
              <a:t>Sales people </a:t>
            </a:r>
          </a:p>
          <a:p>
            <a:pPr marL="0" lvl="1" indent="0">
              <a:buNone/>
            </a:pPr>
            <a:r>
              <a:rPr lang="en-US" sz="2000" dirty="0">
                <a:latin typeface="+mj-lt"/>
              </a:rPr>
              <a:t>Field service personnel</a:t>
            </a:r>
          </a:p>
          <a:p>
            <a:pPr marL="0" lvl="2" indent="0">
              <a:buNone/>
            </a:pPr>
            <a:r>
              <a:rPr lang="en-US" sz="4000" dirty="0">
                <a:gradFill>
                  <a:gsLst>
                    <a:gs pos="1250">
                      <a:schemeClr val="tx2"/>
                    </a:gs>
                    <a:gs pos="99000">
                      <a:schemeClr val="tx2"/>
                    </a:gs>
                  </a:gsLst>
                  <a:lin ang="5400000" scaled="0"/>
                </a:gradFill>
                <a:latin typeface="+mj-lt"/>
              </a:rPr>
              <a:t>Industry forces</a:t>
            </a:r>
          </a:p>
          <a:p>
            <a:pPr marL="0" lvl="1" indent="0">
              <a:buNone/>
            </a:pPr>
            <a:r>
              <a:rPr lang="en-US" sz="2000" dirty="0">
                <a:latin typeface="+mj-lt"/>
              </a:rPr>
              <a:t>Consumerization of IT</a:t>
            </a:r>
          </a:p>
          <a:p>
            <a:pPr marL="0" lvl="1" indent="0">
              <a:buNone/>
            </a:pPr>
            <a:r>
              <a:rPr lang="en-US" sz="2000" dirty="0">
                <a:latin typeface="+mj-lt"/>
              </a:rPr>
              <a:t>Device maturity</a:t>
            </a:r>
          </a:p>
          <a:p>
            <a:pPr marL="0" lvl="1" indent="0">
              <a:buNone/>
            </a:pPr>
            <a:r>
              <a:rPr lang="en-US" sz="2000" dirty="0">
                <a:latin typeface="+mj-lt"/>
              </a:rPr>
              <a:t>User expectations </a:t>
            </a:r>
          </a:p>
          <a:p>
            <a:pPr marL="0" lvl="1" indent="0">
              <a:buNone/>
            </a:pPr>
            <a:r>
              <a:rPr lang="en-US" sz="2000" dirty="0">
                <a:latin typeface="+mj-lt"/>
              </a:rPr>
              <a:t>Constant connectivity</a:t>
            </a:r>
          </a:p>
          <a:p>
            <a:pPr lvl="1"/>
            <a:endParaRPr lang="en-US" dirty="0"/>
          </a:p>
        </p:txBody>
      </p:sp>
      <p:sp>
        <p:nvSpPr>
          <p:cNvPr id="2" name="Title 1"/>
          <p:cNvSpPr>
            <a:spLocks noGrp="1"/>
          </p:cNvSpPr>
          <p:nvPr>
            <p:ph type="title"/>
          </p:nvPr>
        </p:nvSpPr>
        <p:spPr/>
        <p:txBody>
          <a:bodyPr/>
          <a:lstStyle/>
          <a:p>
            <a:r>
              <a:rPr lang="en-US" dirty="0" smtClean="0"/>
              <a:t>Mobile BI Overview</a:t>
            </a:r>
            <a:endParaRPr lang="en-US" dirty="0"/>
          </a:p>
        </p:txBody>
      </p:sp>
    </p:spTree>
    <p:extLst>
      <p:ext uri="{BB962C8B-B14F-4D97-AF65-F5344CB8AC3E}">
        <p14:creationId xmlns:p14="http://schemas.microsoft.com/office/powerpoint/2010/main" val="3074914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Most Mobile BI Users Want</a:t>
            </a:r>
            <a:endParaRPr lang="en-US" dirty="0"/>
          </a:p>
        </p:txBody>
      </p:sp>
      <p:sp>
        <p:nvSpPr>
          <p:cNvPr id="3" name="Content Placeholder 2"/>
          <p:cNvSpPr>
            <a:spLocks noGrp="1"/>
          </p:cNvSpPr>
          <p:nvPr>
            <p:ph idx="4294967295"/>
          </p:nvPr>
        </p:nvSpPr>
        <p:spPr>
          <a:xfrm>
            <a:off x="359409" y="1363661"/>
            <a:ext cx="11192828" cy="4377199"/>
          </a:xfrm>
          <a:prstGeom prst="rect">
            <a:avLst/>
          </a:prstGeom>
        </p:spPr>
        <p:txBody>
          <a:bodyPr lIns="111026" tIns="55513" rIns="111026" bIns="55513">
            <a:normAutofit/>
          </a:bodyPr>
          <a:lstStyle/>
          <a:p>
            <a:pPr marL="0" indent="0">
              <a:buNone/>
            </a:pPr>
            <a:r>
              <a:rPr lang="en-US" sz="2400" smtClean="0"/>
              <a:t>Keep in mind realities of screen sizes, device navigation issues, soft keyboards, what information should be delivered and how will users interact with it</a:t>
            </a:r>
            <a:endParaRPr lang="en-US" sz="2400" dirty="0" smtClean="0"/>
          </a:p>
          <a:p>
            <a:pPr lv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76745141"/>
              </p:ext>
            </p:extLst>
          </p:nvPr>
        </p:nvGraphicFramePr>
        <p:xfrm>
          <a:off x="2125657" y="2403814"/>
          <a:ext cx="8290984" cy="3730412"/>
        </p:xfrm>
        <a:graphic>
          <a:graphicData uri="http://schemas.openxmlformats.org/drawingml/2006/table">
            <a:tbl>
              <a:tblPr firstRow="1" bandRow="1">
                <a:tableStyleId>{7DF18680-E054-41AD-8BC1-D1AEF772440D}</a:tableStyleId>
              </a:tblPr>
              <a:tblGrid>
                <a:gridCol w="4145492"/>
                <a:gridCol w="4145492"/>
              </a:tblGrid>
              <a:tr h="427504">
                <a:tc>
                  <a:txBody>
                    <a:bodyPr/>
                    <a:lstStyle/>
                    <a:p>
                      <a:r>
                        <a:rPr lang="en-US" sz="2000" smtClean="0"/>
                        <a:t>Need</a:t>
                      </a:r>
                      <a:r>
                        <a:rPr lang="en-US" sz="2000" baseline="0" smtClean="0"/>
                        <a:t> to have</a:t>
                      </a:r>
                      <a:endParaRPr lang="en-US" sz="2000"/>
                    </a:p>
                  </a:txBody>
                  <a:tcPr marL="93298" marR="93298" marT="46630" marB="46630"/>
                </a:tc>
                <a:tc>
                  <a:txBody>
                    <a:bodyPr/>
                    <a:lstStyle/>
                    <a:p>
                      <a:r>
                        <a:rPr lang="en-US" sz="2000" smtClean="0"/>
                        <a:t>Nice to have</a:t>
                      </a:r>
                      <a:endParaRPr lang="en-US" sz="2000"/>
                    </a:p>
                  </a:txBody>
                  <a:tcPr marL="93298" marR="93298" marT="46630" marB="46630"/>
                </a:tc>
              </a:tr>
              <a:tr h="737884">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Basic real-time views and drill-down analysis</a:t>
                      </a:r>
                      <a:endParaRPr lang="en-US" sz="1600" b="0" kern="1200">
                        <a:solidFill>
                          <a:schemeClr val="tx1">
                            <a:lumMod val="75000"/>
                          </a:schemeClr>
                        </a:solidFill>
                        <a:latin typeface="+mn-lt"/>
                        <a:ea typeface="+mn-ea"/>
                        <a:cs typeface="Segoe"/>
                      </a:endParaRPr>
                    </a:p>
                  </a:txBody>
                  <a:tcPr marL="93298" marR="93298" marT="46630" marB="46630"/>
                </a:tc>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Mapping</a:t>
                      </a:r>
                      <a:endParaRPr lang="en-US" sz="1600" b="0" kern="1200">
                        <a:solidFill>
                          <a:schemeClr val="tx1">
                            <a:lumMod val="75000"/>
                          </a:schemeClr>
                        </a:solidFill>
                        <a:latin typeface="+mn-lt"/>
                        <a:ea typeface="+mn-ea"/>
                        <a:cs typeface="Segoe"/>
                      </a:endParaRPr>
                    </a:p>
                  </a:txBody>
                  <a:tcPr marL="93298" marR="93298" marT="46630" marB="46630"/>
                </a:tc>
              </a:tr>
              <a:tr h="427504">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Alerting</a:t>
                      </a:r>
                      <a:endParaRPr lang="en-US" sz="1600" b="0" kern="1200">
                        <a:solidFill>
                          <a:schemeClr val="tx1">
                            <a:lumMod val="75000"/>
                          </a:schemeClr>
                        </a:solidFill>
                        <a:latin typeface="+mn-lt"/>
                        <a:ea typeface="+mn-ea"/>
                        <a:cs typeface="Segoe"/>
                      </a:endParaRPr>
                    </a:p>
                  </a:txBody>
                  <a:tcPr marL="93298" marR="93298" marT="46630" marB="46630"/>
                </a:tc>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What-if analysis</a:t>
                      </a:r>
                      <a:endParaRPr lang="en-US" sz="1600" b="0" kern="1200">
                        <a:solidFill>
                          <a:schemeClr val="tx1">
                            <a:lumMod val="75000"/>
                          </a:schemeClr>
                        </a:solidFill>
                        <a:latin typeface="+mn-lt"/>
                        <a:ea typeface="+mn-ea"/>
                        <a:cs typeface="Segoe"/>
                      </a:endParaRPr>
                    </a:p>
                  </a:txBody>
                  <a:tcPr marL="93298" marR="93298" marT="46630" marB="46630"/>
                </a:tc>
              </a:tr>
              <a:tr h="427504">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KPI monitoring</a:t>
                      </a:r>
                      <a:endParaRPr lang="en-US" sz="1600" b="0" kern="1200">
                        <a:solidFill>
                          <a:schemeClr val="tx1">
                            <a:lumMod val="75000"/>
                          </a:schemeClr>
                        </a:solidFill>
                        <a:latin typeface="+mn-lt"/>
                        <a:ea typeface="+mn-ea"/>
                        <a:cs typeface="Segoe"/>
                      </a:endParaRPr>
                    </a:p>
                  </a:txBody>
                  <a:tcPr marL="93298" marR="93298" marT="46630" marB="46630"/>
                </a:tc>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Detail analysis</a:t>
                      </a:r>
                      <a:endParaRPr lang="en-US" sz="1600" b="0" kern="1200">
                        <a:solidFill>
                          <a:schemeClr val="tx1">
                            <a:lumMod val="75000"/>
                          </a:schemeClr>
                        </a:solidFill>
                        <a:latin typeface="+mn-lt"/>
                        <a:ea typeface="+mn-ea"/>
                        <a:cs typeface="Segoe"/>
                      </a:endParaRPr>
                    </a:p>
                  </a:txBody>
                  <a:tcPr marL="93298" marR="93298" marT="46630" marB="46630"/>
                </a:tc>
              </a:tr>
              <a:tr h="427504">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Minimal clicking</a:t>
                      </a:r>
                      <a:endParaRPr lang="en-US" sz="1600" b="0" kern="1200">
                        <a:solidFill>
                          <a:schemeClr val="tx1">
                            <a:lumMod val="75000"/>
                          </a:schemeClr>
                        </a:solidFill>
                        <a:latin typeface="+mn-lt"/>
                        <a:ea typeface="+mn-ea"/>
                        <a:cs typeface="Segoe"/>
                      </a:endParaRPr>
                    </a:p>
                  </a:txBody>
                  <a:tcPr marL="93298" marR="93298" marT="46630" marB="46630"/>
                </a:tc>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Minimal editing</a:t>
                      </a:r>
                      <a:endParaRPr lang="en-US" sz="1600" b="0" kern="1200">
                        <a:solidFill>
                          <a:schemeClr val="tx1">
                            <a:lumMod val="75000"/>
                          </a:schemeClr>
                        </a:solidFill>
                        <a:latin typeface="+mn-lt"/>
                        <a:ea typeface="+mn-ea"/>
                        <a:cs typeface="Segoe"/>
                      </a:endParaRPr>
                    </a:p>
                  </a:txBody>
                  <a:tcPr marL="93298" marR="93298" marT="46630" marB="46630"/>
                </a:tc>
              </a:tr>
              <a:tr h="427504">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Save views</a:t>
                      </a:r>
                      <a:endParaRPr lang="en-US" sz="1600" b="0" kern="1200">
                        <a:solidFill>
                          <a:schemeClr val="tx1">
                            <a:lumMod val="75000"/>
                          </a:schemeClr>
                        </a:solidFill>
                        <a:latin typeface="+mn-lt"/>
                        <a:ea typeface="+mn-ea"/>
                        <a:cs typeface="Segoe"/>
                      </a:endParaRPr>
                    </a:p>
                  </a:txBody>
                  <a:tcPr marL="93298" marR="93298" marT="46630" marB="46630"/>
                </a:tc>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Exports</a:t>
                      </a:r>
                      <a:endParaRPr lang="en-US" sz="1600" b="0" kern="1200">
                        <a:solidFill>
                          <a:schemeClr val="tx1">
                            <a:lumMod val="75000"/>
                          </a:schemeClr>
                        </a:solidFill>
                        <a:latin typeface="+mn-lt"/>
                        <a:ea typeface="+mn-ea"/>
                        <a:cs typeface="Segoe"/>
                      </a:endParaRPr>
                    </a:p>
                  </a:txBody>
                  <a:tcPr marL="93298" marR="93298" marT="46630" marB="46630"/>
                </a:tc>
              </a:tr>
              <a:tr h="427504">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Comment</a:t>
                      </a:r>
                      <a:endParaRPr lang="en-US" sz="1600" b="0" kern="1200">
                        <a:solidFill>
                          <a:schemeClr val="tx1">
                            <a:lumMod val="75000"/>
                          </a:schemeClr>
                        </a:solidFill>
                        <a:latin typeface="+mn-lt"/>
                        <a:ea typeface="+mn-ea"/>
                        <a:cs typeface="Segoe"/>
                      </a:endParaRPr>
                    </a:p>
                  </a:txBody>
                  <a:tcPr marL="93298" marR="93298" marT="46630" marB="46630"/>
                </a:tc>
                <a:tc>
                  <a:txBody>
                    <a:bodyPr/>
                    <a:lstStyle/>
                    <a:p>
                      <a:pPr marL="0" algn="l" defTabSz="914400" rtl="0" eaLnBrk="1" latinLnBrk="0" hangingPunct="1"/>
                      <a:endParaRPr lang="en-US" sz="1600" b="0" kern="1200">
                        <a:solidFill>
                          <a:schemeClr val="tx1">
                            <a:lumMod val="75000"/>
                          </a:schemeClr>
                        </a:solidFill>
                        <a:latin typeface="+mn-lt"/>
                        <a:ea typeface="+mn-ea"/>
                        <a:cs typeface="Segoe"/>
                      </a:endParaRPr>
                    </a:p>
                  </a:txBody>
                  <a:tcPr marL="93298" marR="93298" marT="46630" marB="46630"/>
                </a:tc>
              </a:tr>
              <a:tr h="427504">
                <a:tc>
                  <a:txBody>
                    <a:bodyPr/>
                    <a:lstStyle/>
                    <a:p>
                      <a:pPr marL="0" algn="l" defTabSz="914400" rtl="0" eaLnBrk="1" latinLnBrk="0" hangingPunct="1"/>
                      <a:r>
                        <a:rPr lang="en-US" sz="1600" b="0" kern="1200" smtClean="0">
                          <a:solidFill>
                            <a:schemeClr val="tx1">
                              <a:lumMod val="75000"/>
                            </a:schemeClr>
                          </a:solidFill>
                          <a:latin typeface="+mn-lt"/>
                          <a:ea typeface="+mn-ea"/>
                          <a:cs typeface="Segoe"/>
                        </a:rPr>
                        <a:t>Email</a:t>
                      </a:r>
                      <a:endParaRPr lang="en-US" sz="1600" b="0" kern="1200">
                        <a:solidFill>
                          <a:schemeClr val="tx1">
                            <a:lumMod val="75000"/>
                          </a:schemeClr>
                        </a:solidFill>
                        <a:latin typeface="+mn-lt"/>
                        <a:ea typeface="+mn-ea"/>
                        <a:cs typeface="Segoe"/>
                      </a:endParaRPr>
                    </a:p>
                  </a:txBody>
                  <a:tcPr marL="93298" marR="93298" marT="46630" marB="46630"/>
                </a:tc>
                <a:tc>
                  <a:txBody>
                    <a:bodyPr/>
                    <a:lstStyle/>
                    <a:p>
                      <a:pPr marL="0" algn="l" defTabSz="914400" rtl="0" eaLnBrk="1" latinLnBrk="0" hangingPunct="1"/>
                      <a:endParaRPr lang="en-US" sz="1600" b="0" kern="1200">
                        <a:solidFill>
                          <a:schemeClr val="tx1">
                            <a:lumMod val="75000"/>
                          </a:schemeClr>
                        </a:solidFill>
                        <a:latin typeface="+mn-lt"/>
                        <a:ea typeface="+mn-ea"/>
                        <a:cs typeface="Segoe"/>
                      </a:endParaRPr>
                    </a:p>
                  </a:txBody>
                  <a:tcPr marL="93298" marR="93298" marT="46630" marB="46630"/>
                </a:tc>
              </a:tr>
            </a:tbl>
          </a:graphicData>
        </a:graphic>
      </p:graphicFrame>
    </p:spTree>
    <p:extLst>
      <p:ext uri="{BB962C8B-B14F-4D97-AF65-F5344CB8AC3E}">
        <p14:creationId xmlns:p14="http://schemas.microsoft.com/office/powerpoint/2010/main" val="3207774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Jen Underwood</External_x0020_Speaker>
    <Session_x0020_Code xmlns="2295e2e7-0eeb-498e-8716-217bb2ee6ee3">SPC155</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Jen Underwood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schemas.microsoft.com/sharepoint/v3"/>
    <ds:schemaRef ds:uri="http://purl.org/dc/dcmitype/"/>
    <ds:schemaRef ds:uri="http://purl.org/dc/elements/1.1/"/>
    <ds:schemaRef ds:uri="230e9df3-be65-4c73-a93b-d1236ebd677e"/>
    <ds:schemaRef ds:uri="http://schemas.openxmlformats.org/package/2006/metadata/core-properties"/>
    <ds:schemaRef ds:uri="2295e2e7-0eeb-498e-8716-217bb2ee6ee3"/>
    <ds:schemaRef ds:uri="032d541b-1b4e-4d91-93c7-b10533c52f73"/>
    <ds:schemaRef ds:uri="http://purl.org/dc/terms/"/>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4F93621-2FB7-49E1-A6D2-F442498418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147</TotalTime>
  <Words>2237</Words>
  <Application>Microsoft Office PowerPoint</Application>
  <PresentationFormat>Custom</PresentationFormat>
  <Paragraphs>351</Paragraphs>
  <Slides>41</Slides>
  <Notes>20</Notes>
  <HiddenSlides>0</HiddenSlides>
  <MMClips>0</MMClips>
  <ScaleCrop>false</ScaleCrop>
  <HeadingPairs>
    <vt:vector size="4" baseType="variant">
      <vt:variant>
        <vt:lpstr>Theme</vt:lpstr>
      </vt:variant>
      <vt:variant>
        <vt:i4>4</vt:i4>
      </vt:variant>
      <vt:variant>
        <vt:lpstr>Slide Titles</vt:lpstr>
      </vt:variant>
      <vt:variant>
        <vt:i4>41</vt:i4>
      </vt:variant>
    </vt:vector>
  </HeadingPairs>
  <TitlesOfParts>
    <vt:vector size="45" baseType="lpstr">
      <vt:lpstr>SPC2012_IT-Pro_Template_16x9</vt:lpstr>
      <vt:lpstr>5-30072_SPC2012_IT-Pro_Template_16x9_Light</vt:lpstr>
      <vt:lpstr>1_SPC2012_IT-Pro_Template_16x9</vt:lpstr>
      <vt:lpstr>5-30072_SPC2012_Business_Template_16x9_Light</vt:lpstr>
      <vt:lpstr>PowerPoint Presentation</vt:lpstr>
      <vt:lpstr>Mobile Business Intelligence</vt:lpstr>
      <vt:lpstr>PowerPoint Presentation</vt:lpstr>
      <vt:lpstr>Agenda</vt:lpstr>
      <vt:lpstr>BI Pop Quiz</vt:lpstr>
      <vt:lpstr>BI Pop Quiz</vt:lpstr>
      <vt:lpstr>Why Care Now</vt:lpstr>
      <vt:lpstr>Mobile BI Overview</vt:lpstr>
      <vt:lpstr>What Most Mobile BI Users Want</vt:lpstr>
      <vt:lpstr>Mobile BI Development</vt:lpstr>
      <vt:lpstr>Security #1 Concern</vt:lpstr>
      <vt:lpstr>Touch, Report Parameters and Wireless</vt:lpstr>
      <vt:lpstr>Best Practices</vt:lpstr>
      <vt:lpstr>Email Hyperlink to Send Email</vt:lpstr>
      <vt:lpstr>Email Hyperlink to Send Email</vt:lpstr>
      <vt:lpstr>Mobile BI Roadmap </vt:lpstr>
      <vt:lpstr>SharePoint December 2011 CU for iPad </vt:lpstr>
      <vt:lpstr>SharePoint Mobile</vt:lpstr>
      <vt:lpstr>SharePoint Mobile</vt:lpstr>
      <vt:lpstr>Responsive Design HTML5 Master Page </vt:lpstr>
      <vt:lpstr>Device Optimized Master Page</vt:lpstr>
      <vt:lpstr>Device Optimized Master Page</vt:lpstr>
      <vt:lpstr>Demo</vt:lpstr>
      <vt:lpstr>PerformancePoint</vt:lpstr>
      <vt:lpstr>Demo</vt:lpstr>
      <vt:lpstr>Excel and Excel Services</vt:lpstr>
      <vt:lpstr>Excel PowerPivot</vt:lpstr>
      <vt:lpstr>Excel 2013 </vt:lpstr>
      <vt:lpstr>Mobile Friendly Office Apps “Agaves”</vt:lpstr>
      <vt:lpstr>Demo</vt:lpstr>
      <vt:lpstr>Visio Services 2013</vt:lpstr>
      <vt:lpstr>Reporting Services</vt:lpstr>
      <vt:lpstr>Reporting Services prior to 2012 SP1 </vt:lpstr>
      <vt:lpstr>Demo</vt:lpstr>
      <vt:lpstr>Windows Tablets</vt:lpstr>
      <vt:lpstr>Mobile BI with Windows Tablets</vt:lpstr>
      <vt:lpstr>Windows 8 Mobile BI Custom App </vt:lpstr>
      <vt:lpstr>Demo</vt:lpstr>
      <vt:lpstr>Entire Ecosystem of More Options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Business Intelligence</dc:title>
  <dc:subject>SharePoint Conference 2012</dc:subject>
  <dc:creator>Jen Underwood</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59</cp:revision>
  <dcterms:created xsi:type="dcterms:W3CDTF">2012-10-18T20:50:49Z</dcterms:created>
  <dcterms:modified xsi:type="dcterms:W3CDTF">2012-12-07T03:49:07Z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