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6" r:id="rId7"/>
  </p:sldMasterIdLst>
  <p:notesMasterIdLst>
    <p:notesMasterId r:id="rId54"/>
  </p:notesMasterIdLst>
  <p:handoutMasterIdLst>
    <p:handoutMasterId r:id="rId55"/>
  </p:handoutMasterIdLst>
  <p:sldIdLst>
    <p:sldId id="1094" r:id="rId8"/>
    <p:sldId id="1170" r:id="rId9"/>
    <p:sldId id="1152" r:id="rId10"/>
    <p:sldId id="1153" r:id="rId11"/>
    <p:sldId id="1151" r:id="rId12"/>
    <p:sldId id="1165" r:id="rId13"/>
    <p:sldId id="1163" r:id="rId14"/>
    <p:sldId id="1162" r:id="rId15"/>
    <p:sldId id="1132" r:id="rId16"/>
    <p:sldId id="1134" r:id="rId17"/>
    <p:sldId id="1135" r:id="rId18"/>
    <p:sldId id="1133" r:id="rId19"/>
    <p:sldId id="1098" r:id="rId20"/>
    <p:sldId id="1140" r:id="rId21"/>
    <p:sldId id="1104" r:id="rId22"/>
    <p:sldId id="1084" r:id="rId23"/>
    <p:sldId id="1085" r:id="rId24"/>
    <p:sldId id="1086" r:id="rId25"/>
    <p:sldId id="1087" r:id="rId26"/>
    <p:sldId id="1089" r:id="rId27"/>
    <p:sldId id="1088" r:id="rId28"/>
    <p:sldId id="1093" r:id="rId29"/>
    <p:sldId id="1161" r:id="rId30"/>
    <p:sldId id="1167" r:id="rId31"/>
    <p:sldId id="1099" r:id="rId32"/>
    <p:sldId id="1138" r:id="rId33"/>
    <p:sldId id="1108" r:id="rId34"/>
    <p:sldId id="1128" r:id="rId35"/>
    <p:sldId id="1113" r:id="rId36"/>
    <p:sldId id="1112" r:id="rId37"/>
    <p:sldId id="1114" r:id="rId38"/>
    <p:sldId id="1115" r:id="rId39"/>
    <p:sldId id="1116" r:id="rId40"/>
    <p:sldId id="1168" r:id="rId41"/>
    <p:sldId id="1127" r:id="rId42"/>
    <p:sldId id="1120" r:id="rId43"/>
    <p:sldId id="1121" r:id="rId44"/>
    <p:sldId id="1125" r:id="rId45"/>
    <p:sldId id="1143" r:id="rId46"/>
    <p:sldId id="1126" r:id="rId47"/>
    <p:sldId id="1146" r:id="rId48"/>
    <p:sldId id="1166" r:id="rId49"/>
    <p:sldId id="1150" r:id="rId50"/>
    <p:sldId id="1164" r:id="rId51"/>
    <p:sldId id="1169" r:id="rId52"/>
    <p:sldId id="1130" r:id="rId53"/>
  </p:sldIdLst>
  <p:sldSz cx="12436475" cy="6994525"/>
  <p:notesSz cx="7010400"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4"/>
            <p14:sldId id="1170"/>
            <p14:sldId id="1152"/>
            <p14:sldId id="1153"/>
            <p14:sldId id="1151"/>
            <p14:sldId id="1165"/>
            <p14:sldId id="1163"/>
            <p14:sldId id="1162"/>
            <p14:sldId id="1132"/>
            <p14:sldId id="1134"/>
            <p14:sldId id="1135"/>
            <p14:sldId id="1133"/>
            <p14:sldId id="1098"/>
            <p14:sldId id="1140"/>
            <p14:sldId id="1104"/>
            <p14:sldId id="1084"/>
            <p14:sldId id="1085"/>
            <p14:sldId id="1086"/>
            <p14:sldId id="1087"/>
            <p14:sldId id="1089"/>
            <p14:sldId id="1088"/>
            <p14:sldId id="1093"/>
            <p14:sldId id="1161"/>
            <p14:sldId id="1167"/>
            <p14:sldId id="1099"/>
            <p14:sldId id="1138"/>
            <p14:sldId id="1108"/>
            <p14:sldId id="1128"/>
            <p14:sldId id="1113"/>
            <p14:sldId id="1112"/>
            <p14:sldId id="1114"/>
            <p14:sldId id="1115"/>
            <p14:sldId id="1116"/>
            <p14:sldId id="1168"/>
            <p14:sldId id="1127"/>
            <p14:sldId id="1120"/>
            <p14:sldId id="1121"/>
            <p14:sldId id="1125"/>
            <p14:sldId id="1143"/>
            <p14:sldId id="1126"/>
            <p14:sldId id="1146"/>
            <p14:sldId id="1166"/>
            <p14:sldId id="1150"/>
            <p14:sldId id="1164"/>
            <p14:sldId id="1169"/>
            <p14:sldId id="1130"/>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91" autoAdjust="0"/>
    <p:restoredTop sz="97521" autoAdjust="0"/>
  </p:normalViewPr>
  <p:slideViewPr>
    <p:cSldViewPr>
      <p:cViewPr>
        <p:scale>
          <a:sx n="111" d="100"/>
          <a:sy n="111"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6" d="100"/>
        <a:sy n="56" d="100"/>
      </p:scale>
      <p:origin x="0" y="0"/>
    </p:cViewPr>
  </p:sorterViewPr>
  <p:notesViewPr>
    <p:cSldViewPr showGuides="1">
      <p:cViewPr varScale="1">
        <p:scale>
          <a:sx n="95" d="100"/>
          <a:sy n="95" d="100"/>
        </p:scale>
        <p:origin x="-3582"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829966"/>
            <a:ext cx="5923788" cy="337975"/>
          </a:xfrm>
          <a:prstGeom prst="rect">
            <a:avLst/>
          </a:prstGeom>
        </p:spPr>
        <p:txBody>
          <a:bodyPr vert="horz" lIns="93177" tIns="46589" rIns="93177" bIns="46589" rtlCol="0" anchor="b"/>
          <a:lstStyle>
            <a:lvl1pPr algn="l">
              <a:defRPr sz="1200"/>
            </a:lvl1pPr>
          </a:lstStyle>
          <a:p>
            <a:pPr marL="406034" defTabSz="931467"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6034" defTabSz="931467"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3" y="8829967"/>
            <a:ext cx="1096674" cy="464820"/>
          </a:xfrm>
          <a:prstGeom prst="rect">
            <a:avLst/>
          </a:prstGeom>
        </p:spPr>
        <p:txBody>
          <a:bodyPr vert="horz" lIns="93177" tIns="46589" rIns="93177" bIns="46589"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10" name="Footer Placeholder 9"/>
          <p:cNvSpPr>
            <a:spLocks noGrp="1"/>
          </p:cNvSpPr>
          <p:nvPr>
            <p:ph type="ftr" sz="quarter" idx="4"/>
          </p:nvPr>
        </p:nvSpPr>
        <p:spPr>
          <a:xfrm>
            <a:off x="0" y="8831580"/>
            <a:ext cx="6052312" cy="361897"/>
          </a:xfrm>
          <a:prstGeom prst="rect">
            <a:avLst/>
          </a:prstGeom>
        </p:spPr>
        <p:txBody>
          <a:bodyPr vert="horz" lIns="93177" tIns="46589" rIns="93177" bIns="46589" rtlCol="0" anchor="b"/>
          <a:lstStyle>
            <a:lvl1pPr marL="582359" indent="0" algn="l">
              <a:defRPr sz="1200"/>
            </a:lvl1p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40627" y="8829967"/>
            <a:ext cx="968150" cy="464820"/>
          </a:xfrm>
          <a:prstGeom prst="rect">
            <a:avLst/>
          </a:prstGeom>
        </p:spPr>
        <p:txBody>
          <a:bodyPr vert="horz" lIns="93177" tIns="46589" rIns="93177" bIns="46589"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10</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11</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12</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1D2EA0-9712-4C2E-8883-D0C2DC19D09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5127722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08013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C018EE-26AE-4264-8792-2ED5C307050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539746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703710-45BC-4321-816D-880008F00C9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388405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6469EE-1E16-4163-9257-B8ABB5A9B07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99753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929399-B838-4697-9645-857E6AFC148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231289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B06B939-D75D-4516-BE85-C49B7B1543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602786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84C3BE-2166-4F24-9F81-2B183E9239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5635124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CA995D-B97D-4011-9008-408BE250CA5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075373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4F8BA5-3DDF-4069-A1E8-8551E3E64C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174686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24</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ED2906-F6CA-4242-B14D-ACA4DC946CF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421282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08013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Tx/>
              <a:buChar cha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27</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606C92-0BFA-458E-ACDC-1A684661BF66}"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28</a:t>
            </a:fld>
            <a:endParaRPr lang="en-US" dirty="0"/>
          </a:p>
        </p:txBody>
      </p:sp>
    </p:spTree>
    <p:extLst>
      <p:ext uri="{BB962C8B-B14F-4D97-AF65-F5344CB8AC3E}">
        <p14:creationId xmlns:p14="http://schemas.microsoft.com/office/powerpoint/2010/main" val="16500988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E04BE2-67CE-4A0A-841B-84AADA82090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377545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783EE9-CBF5-44FC-B4B6-499F34A7DC9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54682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1A1B3D-501A-4303-AE29-E58681200FF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786479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E9F5C9-F9A8-45EC-BBA8-42B1A5CD9E5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6331228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3C4DC2-319D-4FB5-8652-1BD8E1DD529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533898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0F9085-AC72-4B67-B198-D1063D09D9B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246353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Tx/>
              <a:buChar cha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34</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9CCBE6-09D7-4492-A9F5-02D32161548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1706440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739445-02A3-465B-8988-C6781FC639D1}"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36</a:t>
            </a:fld>
            <a:endParaRPr lang="en-US" dirty="0"/>
          </a:p>
        </p:txBody>
      </p:sp>
    </p:spTree>
    <p:extLst>
      <p:ext uri="{BB962C8B-B14F-4D97-AF65-F5344CB8AC3E}">
        <p14:creationId xmlns:p14="http://schemas.microsoft.com/office/powerpoint/2010/main" val="2029451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739445-02A3-465B-8988-C6781FC639D1}"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37</a:t>
            </a:fld>
            <a:endParaRPr lang="en-US" dirty="0"/>
          </a:p>
        </p:txBody>
      </p:sp>
    </p:spTree>
    <p:extLst>
      <p:ext uri="{BB962C8B-B14F-4D97-AF65-F5344CB8AC3E}">
        <p14:creationId xmlns:p14="http://schemas.microsoft.com/office/powerpoint/2010/main" val="20294512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3553DF7-AF42-45F4-9691-D00A9E018CBE}"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38</a:t>
            </a:fld>
            <a:endParaRPr lang="en-US" dirty="0"/>
          </a:p>
        </p:txBody>
      </p:sp>
    </p:spTree>
    <p:extLst>
      <p:ext uri="{BB962C8B-B14F-4D97-AF65-F5344CB8AC3E}">
        <p14:creationId xmlns:p14="http://schemas.microsoft.com/office/powerpoint/2010/main" val="948722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39</a:t>
            </a:fld>
            <a:endParaRPr lang="en-US" dirty="0"/>
          </a:p>
        </p:txBody>
      </p:sp>
    </p:spTree>
    <p:extLst>
      <p:ext uri="{BB962C8B-B14F-4D97-AF65-F5344CB8AC3E}">
        <p14:creationId xmlns:p14="http://schemas.microsoft.com/office/powerpoint/2010/main" val="114250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659B5-2C94-4C2C-B381-D2A556AB01F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1440773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3553DF7-AF42-45F4-9691-D00A9E018CBE}"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40</a:t>
            </a:fld>
            <a:endParaRPr lang="en-US" dirty="0"/>
          </a:p>
        </p:txBody>
      </p:sp>
    </p:spTree>
    <p:extLst>
      <p:ext uri="{BB962C8B-B14F-4D97-AF65-F5344CB8AC3E}">
        <p14:creationId xmlns:p14="http://schemas.microsoft.com/office/powerpoint/2010/main" val="9487227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5FEE17-51D8-46DD-B683-14F54C156BE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42397574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1A497C-9F2B-4DE2-8A02-1C517D19E26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41505400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3037840" cy="46482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5:12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8" name="Footer Placeholder 3"/>
          <p:cNvSpPr>
            <a:spLocks noGrp="1"/>
          </p:cNvSpPr>
          <p:nvPr>
            <p:ph type="ftr" sz="quarter" idx="4"/>
          </p:nvPr>
        </p:nvSpPr>
        <p:spPr>
          <a:xfrm>
            <a:off x="0" y="8829967"/>
            <a:ext cx="6387253" cy="464820"/>
          </a:xfrm>
          <a:prstGeom prst="rect">
            <a:avLst/>
          </a:prstGeom>
        </p:spPr>
        <p:txBody>
          <a:bodyPr vert="horz" lIns="93177" tIns="46589" rIns="93177" bIns="46589"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16147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82707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730EBC1-EBB9-4D3D-A3C3-E1AEC5B50BF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133425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3DDD0-5D71-456B-B640-D7B21F2B44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797928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33BCCE-036D-4F9A-92CF-B222C75AC2A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155185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080137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5371470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2390103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600099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45906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62606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58124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611853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185388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545747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794687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0679276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2665833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171446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945212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4251865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10777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5186144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48395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75271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150808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432925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55242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560534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690768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207026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093516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01161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66839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07735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562674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518600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4083557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03811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6.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image" Target="../media/image7.png"/><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theme" Target="../theme/theme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1188407"/>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4293489"/>
      </p:ext>
    </p:extLst>
  </p:cSld>
  <p:clrMap bg1="dk1" tx1="lt1" bg2="dk2" tx2="lt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 id="2147484230" r:id="rId14"/>
    <p:sldLayoutId id="2147484231" r:id="rId15"/>
    <p:sldLayoutId id="2147484232" r:id="rId16"/>
    <p:sldLayoutId id="2147484233" r:id="rId17"/>
    <p:sldLayoutId id="2147484234" r:id="rId18"/>
    <p:sldLayoutId id="2147484235" r:id="rId19"/>
    <p:sldLayoutId id="2147484236" r:id="rId20"/>
    <p:sldLayoutId id="2147484237" r:id="rId21"/>
    <p:sldLayoutId id="2147484238" r:id="rId22"/>
    <p:sldLayoutId id="2147484239"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353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Why You Might Consider Search First Migration</a:t>
            </a:r>
            <a:endParaRPr lang="en-US" sz="4800" dirty="0"/>
          </a:p>
        </p:txBody>
      </p:sp>
      <p:sp>
        <p:nvSpPr>
          <p:cNvPr id="3" name="Content Placeholder 2"/>
          <p:cNvSpPr>
            <a:spLocks noGrp="1"/>
          </p:cNvSpPr>
          <p:nvPr>
            <p:ph type="body" sz="quarter" idx="10"/>
          </p:nvPr>
        </p:nvSpPr>
        <p:spPr>
          <a:prstGeom prst="rect">
            <a:avLst/>
          </a:prstGeom>
        </p:spPr>
        <p:txBody>
          <a:bodyPr vert="horz" lIns="93263" tIns="46631" rIns="93263" bIns="46631" rtlCol="0">
            <a:normAutofit fontScale="25000" lnSpcReduction="20000"/>
          </a:bodyPr>
          <a:lstStyle/>
          <a:p>
            <a:endParaRPr lang="en-US" dirty="0" smtClean="0"/>
          </a:p>
          <a:p>
            <a:pPr marL="0" indent="0">
              <a:buNone/>
            </a:pPr>
            <a:r>
              <a:rPr lang="en-US" sz="16000" dirty="0" smtClean="0"/>
              <a:t>Many Search Centers on SharePoint 2010</a:t>
            </a:r>
          </a:p>
          <a:p>
            <a:pPr marL="0" indent="0">
              <a:buNone/>
            </a:pPr>
            <a:r>
              <a:rPr lang="en-US" sz="16000" dirty="0" smtClean="0"/>
              <a:t>They are “difficult” to migrate, for various reasons</a:t>
            </a:r>
          </a:p>
          <a:p>
            <a:endParaRPr lang="en-US" sz="16000" dirty="0"/>
          </a:p>
          <a:p>
            <a:pPr marL="0" indent="0">
              <a:buNone/>
            </a:pPr>
            <a:endParaRPr lang="en-US" sz="16000" i="1" dirty="0" smtClean="0"/>
          </a:p>
          <a:p>
            <a:pPr marL="0" indent="0">
              <a:buNone/>
            </a:pPr>
            <a:r>
              <a:rPr lang="en-US" sz="16000" i="1" dirty="0" smtClean="0"/>
              <a:t>Aimed at “Multiple Search Application” environments…</a:t>
            </a:r>
            <a:endParaRPr lang="en-US" sz="16000" i="1" dirty="0"/>
          </a:p>
          <a:p>
            <a:pPr marL="0" indent="0">
              <a:buNone/>
            </a:pPr>
            <a:endParaRPr lang="en-US" sz="16000" dirty="0"/>
          </a:p>
        </p:txBody>
      </p:sp>
    </p:spTree>
    <p:extLst>
      <p:ext uri="{BB962C8B-B14F-4D97-AF65-F5344CB8AC3E}">
        <p14:creationId xmlns:p14="http://schemas.microsoft.com/office/powerpoint/2010/main" val="12967945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Why You Might Consider Migration</a:t>
            </a:r>
            <a:endParaRPr lang="en-US" dirty="0"/>
          </a:p>
        </p:txBody>
      </p:sp>
      <p:sp>
        <p:nvSpPr>
          <p:cNvPr id="3" name="Content Placeholder 2"/>
          <p:cNvSpPr>
            <a:spLocks noGrp="1"/>
          </p:cNvSpPr>
          <p:nvPr>
            <p:ph type="body" sz="quarter" idx="10"/>
          </p:nvPr>
        </p:nvSpPr>
        <p:spPr>
          <a:prstGeom prst="rect">
            <a:avLst/>
          </a:prstGeom>
        </p:spPr>
        <p:txBody>
          <a:bodyPr vert="horz" lIns="93263" tIns="46631" rIns="93263" bIns="46631" rtlCol="0">
            <a:noAutofit/>
          </a:bodyPr>
          <a:lstStyle/>
          <a:p>
            <a:pPr marL="0" indent="0">
              <a:buNone/>
            </a:pPr>
            <a:r>
              <a:rPr lang="en-US" dirty="0" smtClean="0"/>
              <a:t>A “mostly” OOTB Search Center</a:t>
            </a:r>
          </a:p>
          <a:p>
            <a:pPr marL="0" indent="0">
              <a:buNone/>
            </a:pPr>
            <a:r>
              <a:rPr lang="en-US" dirty="0" smtClean="0"/>
              <a:t>Many, MANY content sources</a:t>
            </a:r>
          </a:p>
          <a:p>
            <a:pPr marL="0" indent="0">
              <a:buNone/>
            </a:pPr>
            <a:r>
              <a:rPr lang="en-US" dirty="0" smtClean="0"/>
              <a:t>Complex Index Schema</a:t>
            </a:r>
          </a:p>
          <a:p>
            <a:pPr marL="0" indent="0">
              <a:buNone/>
            </a:pPr>
            <a:endParaRPr lang="en-US" dirty="0" smtClean="0"/>
          </a:p>
          <a:p>
            <a:pPr marL="0" indent="0">
              <a:buNone/>
            </a:pPr>
            <a:r>
              <a:rPr lang="en-US" i="1" dirty="0" smtClean="0"/>
              <a:t>Or maybe the installation/configuration </a:t>
            </a:r>
            <a:r>
              <a:rPr lang="en-US" i="1" dirty="0"/>
              <a:t>documentation </a:t>
            </a:r>
            <a:r>
              <a:rPr lang="en-US" i="1" dirty="0" smtClean="0"/>
              <a:t>&amp; scripting aren’t all they could have been…</a:t>
            </a:r>
          </a:p>
        </p:txBody>
      </p:sp>
    </p:spTree>
    <p:extLst>
      <p:ext uri="{BB962C8B-B14F-4D97-AF65-F5344CB8AC3E}">
        <p14:creationId xmlns:p14="http://schemas.microsoft.com/office/powerpoint/2010/main" val="129679458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000" dirty="0" smtClean="0"/>
              <a:t>Why You Might Consider Re-Implementation</a:t>
            </a:r>
            <a:endParaRPr lang="en-US" sz="5000" dirty="0"/>
          </a:p>
        </p:txBody>
      </p:sp>
      <p:sp>
        <p:nvSpPr>
          <p:cNvPr id="3" name="Content Placeholder 2"/>
          <p:cNvSpPr>
            <a:spLocks noGrp="1"/>
          </p:cNvSpPr>
          <p:nvPr>
            <p:ph type="body" sz="quarter" idx="10"/>
          </p:nvPr>
        </p:nvSpPr>
        <p:spPr>
          <a:prstGeom prst="rect">
            <a:avLst/>
          </a:prstGeom>
        </p:spPr>
        <p:txBody>
          <a:bodyPr vert="horz" lIns="93263" tIns="46631" rIns="93263" bIns="46631" rtlCol="0">
            <a:noAutofit/>
          </a:bodyPr>
          <a:lstStyle/>
          <a:p>
            <a:pPr marL="0" indent="0">
              <a:buNone/>
            </a:pPr>
            <a:r>
              <a:rPr lang="en-US" dirty="0" smtClean="0"/>
              <a:t>Installation/configuration automated via PowerShell </a:t>
            </a:r>
          </a:p>
          <a:p>
            <a:pPr marL="0" indent="0">
              <a:buNone/>
            </a:pPr>
            <a:r>
              <a:rPr lang="en-US" dirty="0" smtClean="0"/>
              <a:t>Well-documented business requirements</a:t>
            </a:r>
          </a:p>
          <a:p>
            <a:pPr marL="0" indent="0">
              <a:buNone/>
            </a:pPr>
            <a:r>
              <a:rPr lang="en-US" dirty="0" smtClean="0"/>
              <a:t>Detailed run-book</a:t>
            </a:r>
          </a:p>
          <a:p>
            <a:pPr marL="0" indent="0">
              <a:buNone/>
            </a:pPr>
            <a:r>
              <a:rPr lang="en-US" dirty="0" smtClean="0"/>
              <a:t>Search Center is at either end of the spectrum</a:t>
            </a:r>
          </a:p>
          <a:p>
            <a:pPr marL="342900" lvl="1" indent="0">
              <a:buNone/>
            </a:pPr>
            <a:r>
              <a:rPr lang="en-US" dirty="0" smtClean="0"/>
              <a:t>Either OOTB or highly customized</a:t>
            </a:r>
          </a:p>
          <a:p>
            <a:endParaRPr lang="en-US" dirty="0" smtClean="0"/>
          </a:p>
          <a:p>
            <a:pPr marL="0" indent="0">
              <a:buNone/>
            </a:pPr>
            <a:r>
              <a:rPr lang="en-US" i="1" dirty="0" smtClean="0"/>
              <a:t>If you find yourself asking “Why bother with migration?”</a:t>
            </a:r>
          </a:p>
          <a:p>
            <a:endParaRPr lang="en-US" dirty="0"/>
          </a:p>
        </p:txBody>
      </p:sp>
    </p:spTree>
    <p:extLst>
      <p:ext uri="{BB962C8B-B14F-4D97-AF65-F5344CB8AC3E}">
        <p14:creationId xmlns:p14="http://schemas.microsoft.com/office/powerpoint/2010/main" val="151114575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br>
              <a:rPr lang="en-US" dirty="0" smtClean="0"/>
            </a:br>
            <a:r>
              <a:rPr lang="en-US" dirty="0" smtClean="0"/>
              <a:t/>
            </a:r>
            <a:br>
              <a:rPr lang="en-US" dirty="0" smtClean="0"/>
            </a:br>
            <a:r>
              <a:rPr lang="en-US" sz="6000" dirty="0" smtClean="0"/>
              <a:t>SharePoint 2010 Search Migration</a:t>
            </a:r>
            <a:endParaRPr lang="en-US" sz="6000" dirty="0"/>
          </a:p>
        </p:txBody>
      </p:sp>
    </p:spTree>
    <p:extLst>
      <p:ext uri="{BB962C8B-B14F-4D97-AF65-F5344CB8AC3E}">
        <p14:creationId xmlns:p14="http://schemas.microsoft.com/office/powerpoint/2010/main" val="928457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33152"/>
            <a:ext cx="11643651" cy="978102"/>
          </a:xfrm>
        </p:spPr>
        <p:txBody>
          <a:bodyPr/>
          <a:lstStyle/>
          <a:p>
            <a:r>
              <a:rPr lang="en-US" dirty="0" smtClean="0"/>
              <a:t>FAST Search For Search Migration</a:t>
            </a:r>
            <a:endParaRPr lang="en-US" dirty="0"/>
          </a:p>
        </p:txBody>
      </p:sp>
      <p:sp>
        <p:nvSpPr>
          <p:cNvPr id="5" name="Oval 4"/>
          <p:cNvSpPr/>
          <p:nvPr/>
        </p:nvSpPr>
        <p:spPr bwMode="auto">
          <a:xfrm>
            <a:off x="414549" y="1169848"/>
            <a:ext cx="3523668" cy="1165754"/>
          </a:xfrm>
          <a:prstGeom prst="ellips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4800" b="1" dirty="0">
                <a:solidFill>
                  <a:schemeClr val="tx1"/>
                </a:solidFill>
              </a:rPr>
              <a:t>SP </a:t>
            </a:r>
            <a:r>
              <a:rPr lang="en-US" sz="4800" b="1" dirty="0" smtClean="0">
                <a:solidFill>
                  <a:schemeClr val="tx1"/>
                </a:solidFill>
              </a:rPr>
              <a:t>2010</a:t>
            </a:r>
            <a:endParaRPr lang="en-US" sz="1700" b="1" dirty="0">
              <a:solidFill>
                <a:schemeClr val="tx1"/>
              </a:solidFill>
            </a:endParaRPr>
          </a:p>
        </p:txBody>
      </p:sp>
      <p:grpSp>
        <p:nvGrpSpPr>
          <p:cNvPr id="23" name="Group 22"/>
          <p:cNvGrpSpPr/>
          <p:nvPr/>
        </p:nvGrpSpPr>
        <p:grpSpPr>
          <a:xfrm>
            <a:off x="2177164" y="1616424"/>
            <a:ext cx="3979068" cy="1961636"/>
            <a:chOff x="2177164" y="1616424"/>
            <a:chExt cx="3979068" cy="1961636"/>
          </a:xfrm>
        </p:grpSpPr>
        <p:sp>
          <p:nvSpPr>
            <p:cNvPr id="26" name="Shape 25"/>
            <p:cNvSpPr/>
            <p:nvPr/>
          </p:nvSpPr>
          <p:spPr>
            <a:xfrm rot="3413055">
              <a:off x="3542648" y="1787951"/>
              <a:ext cx="1930109" cy="1587055"/>
            </a:xfrm>
            <a:prstGeom prst="swooshArrow">
              <a:avLst>
                <a:gd name="adj1" fmla="val 16310"/>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27" name="Oval 26"/>
            <p:cNvSpPr/>
            <p:nvPr/>
          </p:nvSpPr>
          <p:spPr>
            <a:xfrm>
              <a:off x="4413516" y="2289015"/>
              <a:ext cx="62920" cy="62920"/>
            </a:xfrm>
            <a:prstGeom prst="ellipse">
              <a:avLst/>
            </a:prstGeom>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hemeClr val="accent4">
                <a:tint val="55000"/>
                <a:hueOff val="0"/>
                <a:satOff val="0"/>
                <a:lumOff val="0"/>
                <a:alphaOff val="0"/>
              </a:schemeClr>
            </a:fillRef>
            <a:effectRef idx="2">
              <a:schemeClr val="accent4">
                <a:tint val="55000"/>
                <a:hueOff val="0"/>
                <a:satOff val="0"/>
                <a:lumOff val="0"/>
                <a:alphaOff val="0"/>
              </a:schemeClr>
            </a:effectRef>
            <a:fontRef idx="minor">
              <a:schemeClr val="dk1">
                <a:hueOff val="0"/>
                <a:satOff val="0"/>
                <a:lumOff val="0"/>
                <a:alphaOff val="0"/>
              </a:schemeClr>
            </a:fontRef>
          </p:style>
        </p:sp>
        <p:sp>
          <p:nvSpPr>
            <p:cNvPr id="28" name="Freeform 27"/>
            <p:cNvSpPr/>
            <p:nvPr/>
          </p:nvSpPr>
          <p:spPr>
            <a:xfrm>
              <a:off x="2177164" y="2346795"/>
              <a:ext cx="3979068" cy="455551"/>
            </a:xfrm>
            <a:custGeom>
              <a:avLst/>
              <a:gdLst>
                <a:gd name="connsiteX0" fmla="*/ 0 w 3979068"/>
                <a:gd name="connsiteY0" fmla="*/ 0 h 455551"/>
                <a:gd name="connsiteX1" fmla="*/ 3979068 w 3979068"/>
                <a:gd name="connsiteY1" fmla="*/ 0 h 455551"/>
                <a:gd name="connsiteX2" fmla="*/ 3979068 w 3979068"/>
                <a:gd name="connsiteY2" fmla="*/ 455551 h 455551"/>
                <a:gd name="connsiteX3" fmla="*/ 0 w 3979068"/>
                <a:gd name="connsiteY3" fmla="*/ 455551 h 455551"/>
                <a:gd name="connsiteX4" fmla="*/ 0 w 3979068"/>
                <a:gd name="connsiteY4" fmla="*/ 0 h 455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9068" h="455551">
                  <a:moveTo>
                    <a:pt x="0" y="0"/>
                  </a:moveTo>
                  <a:lnTo>
                    <a:pt x="3979068" y="0"/>
                  </a:lnTo>
                  <a:lnTo>
                    <a:pt x="3979068" y="455551"/>
                  </a:lnTo>
                  <a:lnTo>
                    <a:pt x="0" y="455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b" anchorCtr="0">
              <a:noAutofit/>
            </a:bodyPr>
            <a:lstStyle/>
            <a:p>
              <a:pPr lvl="0" algn="l" defTabSz="711200">
                <a:lnSpc>
                  <a:spcPct val="90000"/>
                </a:lnSpc>
                <a:spcBef>
                  <a:spcPct val="0"/>
                </a:spcBef>
                <a:spcAft>
                  <a:spcPct val="35000"/>
                </a:spcAft>
              </a:pPr>
              <a:r>
                <a:rPr lang="en-US" sz="1600" kern="1200" dirty="0" smtClean="0">
                  <a:solidFill>
                    <a:schemeClr val="tx1"/>
                  </a:solidFill>
                </a:rPr>
                <a:t>3. Migrate From SP Search</a:t>
              </a:r>
              <a:endParaRPr lang="en-US" sz="1600" kern="1200" dirty="0">
                <a:solidFill>
                  <a:schemeClr val="tx1"/>
                </a:solidFill>
              </a:endParaRPr>
            </a:p>
          </p:txBody>
        </p:sp>
        <p:sp>
          <p:nvSpPr>
            <p:cNvPr id="29" name="Freeform 28"/>
            <p:cNvSpPr/>
            <p:nvPr/>
          </p:nvSpPr>
          <p:spPr>
            <a:xfrm>
              <a:off x="2280020" y="2735263"/>
              <a:ext cx="3327462" cy="461799"/>
            </a:xfrm>
            <a:custGeom>
              <a:avLst/>
              <a:gdLst>
                <a:gd name="connsiteX0" fmla="*/ 0 w 3327462"/>
                <a:gd name="connsiteY0" fmla="*/ 0 h 461799"/>
                <a:gd name="connsiteX1" fmla="*/ 3327462 w 3327462"/>
                <a:gd name="connsiteY1" fmla="*/ 0 h 461799"/>
                <a:gd name="connsiteX2" fmla="*/ 3327462 w 3327462"/>
                <a:gd name="connsiteY2" fmla="*/ 461799 h 461799"/>
                <a:gd name="connsiteX3" fmla="*/ 0 w 3327462"/>
                <a:gd name="connsiteY3" fmla="*/ 461799 h 461799"/>
                <a:gd name="connsiteX4" fmla="*/ 0 w 3327462"/>
                <a:gd name="connsiteY4" fmla="*/ 0 h 46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7462" h="461799">
                  <a:moveTo>
                    <a:pt x="0" y="0"/>
                  </a:moveTo>
                  <a:lnTo>
                    <a:pt x="3327462" y="0"/>
                  </a:lnTo>
                  <a:lnTo>
                    <a:pt x="3327462" y="461799"/>
                  </a:lnTo>
                  <a:lnTo>
                    <a:pt x="0" y="4617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a) Backup Content &amp; SSA DBs</a:t>
              </a:r>
              <a:endParaRPr lang="en-US" sz="1600" kern="1200" dirty="0">
                <a:solidFill>
                  <a:schemeClr val="tx1"/>
                </a:solidFill>
              </a:endParaRPr>
            </a:p>
          </p:txBody>
        </p:sp>
        <p:sp>
          <p:nvSpPr>
            <p:cNvPr id="30" name="Freeform 29"/>
            <p:cNvSpPr/>
            <p:nvPr/>
          </p:nvSpPr>
          <p:spPr>
            <a:xfrm>
              <a:off x="2280020" y="3116261"/>
              <a:ext cx="3709074" cy="461799"/>
            </a:xfrm>
            <a:custGeom>
              <a:avLst/>
              <a:gdLst>
                <a:gd name="connsiteX0" fmla="*/ 0 w 3709074"/>
                <a:gd name="connsiteY0" fmla="*/ 0 h 461799"/>
                <a:gd name="connsiteX1" fmla="*/ 3709074 w 3709074"/>
                <a:gd name="connsiteY1" fmla="*/ 0 h 461799"/>
                <a:gd name="connsiteX2" fmla="*/ 3709074 w 3709074"/>
                <a:gd name="connsiteY2" fmla="*/ 461799 h 461799"/>
                <a:gd name="connsiteX3" fmla="*/ 0 w 3709074"/>
                <a:gd name="connsiteY3" fmla="*/ 461799 h 461799"/>
                <a:gd name="connsiteX4" fmla="*/ 0 w 3709074"/>
                <a:gd name="connsiteY4" fmla="*/ 0 h 46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9074" h="461799">
                  <a:moveTo>
                    <a:pt x="0" y="0"/>
                  </a:moveTo>
                  <a:lnTo>
                    <a:pt x="3709074" y="0"/>
                  </a:lnTo>
                  <a:lnTo>
                    <a:pt x="3709074" y="461799"/>
                  </a:lnTo>
                  <a:lnTo>
                    <a:pt x="0" y="4617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t" anchorCtr="0">
              <a:noAutofit/>
            </a:bodyPr>
            <a:lstStyle/>
            <a:p>
              <a:pPr lvl="0" algn="l" defTabSz="711200">
                <a:lnSpc>
                  <a:spcPct val="90000"/>
                </a:lnSpc>
                <a:spcBef>
                  <a:spcPct val="0"/>
                </a:spcBef>
                <a:spcAft>
                  <a:spcPct val="35000"/>
                </a:spcAft>
              </a:pPr>
              <a:r>
                <a:rPr lang="en-US" sz="1600" kern="1200" dirty="0" smtClean="0">
                  <a:solidFill>
                    <a:schemeClr val="tx1"/>
                  </a:solidFill>
                </a:rPr>
                <a:t>b) Restore DBs &amp; SSA</a:t>
              </a:r>
            </a:p>
          </p:txBody>
        </p:sp>
      </p:grpSp>
      <p:sp>
        <p:nvSpPr>
          <p:cNvPr id="6" name="Oval 5"/>
          <p:cNvSpPr/>
          <p:nvPr/>
        </p:nvSpPr>
        <p:spPr bwMode="auto">
          <a:xfrm>
            <a:off x="9430993" y="3345922"/>
            <a:ext cx="2694569" cy="1165754"/>
          </a:xfrm>
          <a:prstGeom prst="ellipse">
            <a:avLst/>
          </a:prstGeom>
          <a:solidFill>
            <a:schemeClr val="accent2"/>
          </a:solidFill>
          <a:ln>
            <a:solidFill>
              <a:schemeClr val="accent2">
                <a:lumMod val="7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3600" b="1" dirty="0" smtClean="0">
                <a:solidFill>
                  <a:schemeClr val="tx1"/>
                </a:solidFill>
              </a:rPr>
              <a:t>SP 2013</a:t>
            </a:r>
            <a:endParaRPr lang="en-US" sz="1200" b="1" dirty="0">
              <a:solidFill>
                <a:schemeClr val="tx1"/>
              </a:solidFill>
            </a:endParaRPr>
          </a:p>
        </p:txBody>
      </p:sp>
      <p:sp>
        <p:nvSpPr>
          <p:cNvPr id="24" name="Freeform 23"/>
          <p:cNvSpPr/>
          <p:nvPr/>
        </p:nvSpPr>
        <p:spPr>
          <a:xfrm>
            <a:off x="6733660" y="3209555"/>
            <a:ext cx="2839721" cy="1503226"/>
          </a:xfrm>
          <a:custGeom>
            <a:avLst/>
            <a:gdLst>
              <a:gd name="connsiteX0" fmla="*/ 0 w 2839721"/>
              <a:gd name="connsiteY0" fmla="*/ 225484 h 1503226"/>
              <a:gd name="connsiteX1" fmla="*/ 2088108 w 2839721"/>
              <a:gd name="connsiteY1" fmla="*/ 225484 h 1503226"/>
              <a:gd name="connsiteX2" fmla="*/ 2088108 w 2839721"/>
              <a:gd name="connsiteY2" fmla="*/ 0 h 1503226"/>
              <a:gd name="connsiteX3" fmla="*/ 2839721 w 2839721"/>
              <a:gd name="connsiteY3" fmla="*/ 751613 h 1503226"/>
              <a:gd name="connsiteX4" fmla="*/ 2088108 w 2839721"/>
              <a:gd name="connsiteY4" fmla="*/ 1503226 h 1503226"/>
              <a:gd name="connsiteX5" fmla="*/ 2088108 w 2839721"/>
              <a:gd name="connsiteY5" fmla="*/ 1277742 h 1503226"/>
              <a:gd name="connsiteX6" fmla="*/ 0 w 2839721"/>
              <a:gd name="connsiteY6" fmla="*/ 1277742 h 1503226"/>
              <a:gd name="connsiteX7" fmla="*/ 0 w 2839721"/>
              <a:gd name="connsiteY7" fmla="*/ 225484 h 150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9721" h="1503226">
                <a:moveTo>
                  <a:pt x="0" y="225484"/>
                </a:moveTo>
                <a:lnTo>
                  <a:pt x="2088108" y="225484"/>
                </a:lnTo>
                <a:lnTo>
                  <a:pt x="2088108" y="0"/>
                </a:lnTo>
                <a:lnTo>
                  <a:pt x="2839721" y="751613"/>
                </a:lnTo>
                <a:lnTo>
                  <a:pt x="2088108" y="1503226"/>
                </a:lnTo>
                <a:lnTo>
                  <a:pt x="2088108" y="1277742"/>
                </a:lnTo>
                <a:lnTo>
                  <a:pt x="0" y="1277742"/>
                </a:lnTo>
                <a:lnTo>
                  <a:pt x="0" y="225484"/>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5490" tIns="234374" rIns="543910" bIns="234374"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2"/>
                </a:solidFill>
              </a:rPr>
              <a:t>Upgrade to SharePoint 2013 Search Center</a:t>
            </a:r>
            <a:endParaRPr lang="en-US" sz="1400" b="1" kern="1200" dirty="0">
              <a:solidFill>
                <a:schemeClr val="bg2"/>
              </a:solidFill>
            </a:endParaRPr>
          </a:p>
        </p:txBody>
      </p:sp>
      <p:sp>
        <p:nvSpPr>
          <p:cNvPr id="25" name="Freeform 24"/>
          <p:cNvSpPr/>
          <p:nvPr/>
        </p:nvSpPr>
        <p:spPr>
          <a:xfrm>
            <a:off x="4676408" y="3208736"/>
            <a:ext cx="2785274" cy="1504865"/>
          </a:xfrm>
          <a:custGeom>
            <a:avLst/>
            <a:gdLst>
              <a:gd name="connsiteX0" fmla="*/ 0 w 2785274"/>
              <a:gd name="connsiteY0" fmla="*/ 752433 h 1504865"/>
              <a:gd name="connsiteX1" fmla="*/ 1392637 w 2785274"/>
              <a:gd name="connsiteY1" fmla="*/ 0 h 1504865"/>
              <a:gd name="connsiteX2" fmla="*/ 2785274 w 2785274"/>
              <a:gd name="connsiteY2" fmla="*/ 752433 h 1504865"/>
              <a:gd name="connsiteX3" fmla="*/ 1392637 w 2785274"/>
              <a:gd name="connsiteY3" fmla="*/ 1504866 h 1504865"/>
              <a:gd name="connsiteX4" fmla="*/ 0 w 2785274"/>
              <a:gd name="connsiteY4" fmla="*/ 752433 h 150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274" h="1504865">
                <a:moveTo>
                  <a:pt x="0" y="752433"/>
                </a:moveTo>
                <a:cubicBezTo>
                  <a:pt x="0" y="336876"/>
                  <a:pt x="623505" y="0"/>
                  <a:pt x="1392637" y="0"/>
                </a:cubicBezTo>
                <a:cubicBezTo>
                  <a:pt x="2161769" y="0"/>
                  <a:pt x="2785274" y="336876"/>
                  <a:pt x="2785274" y="752433"/>
                </a:cubicBezTo>
                <a:cubicBezTo>
                  <a:pt x="2785274" y="1167990"/>
                  <a:pt x="2161769" y="1504866"/>
                  <a:pt x="1392637" y="1504866"/>
                </a:cubicBezTo>
                <a:cubicBezTo>
                  <a:pt x="623505" y="1504866"/>
                  <a:pt x="0" y="1167990"/>
                  <a:pt x="0" y="75243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0754" tIns="243242" rIns="430754" bIns="243242" numCol="1" spcCol="1270" anchor="ctr" anchorCtr="0">
            <a:noAutofit/>
          </a:bodyPr>
          <a:lstStyle/>
          <a:p>
            <a:pPr lvl="0" algn="ctr" defTabSz="1600200">
              <a:lnSpc>
                <a:spcPct val="90000"/>
              </a:lnSpc>
              <a:spcBef>
                <a:spcPct val="0"/>
              </a:spcBef>
              <a:spcAft>
                <a:spcPct val="35000"/>
              </a:spcAft>
            </a:pPr>
            <a:r>
              <a:rPr lang="en-US" sz="3600" b="1" kern="1200" dirty="0" smtClean="0">
                <a:gradFill>
                  <a:gsLst>
                    <a:gs pos="0">
                      <a:srgbClr val="FFFFFF"/>
                    </a:gs>
                    <a:gs pos="100000">
                      <a:srgbClr val="FFFFFF"/>
                    </a:gs>
                  </a:gsLst>
                  <a:lin ang="5400000" scaled="0"/>
                </a:gradFill>
              </a:rPr>
              <a:t>SP 2013</a:t>
            </a:r>
          </a:p>
          <a:p>
            <a:pPr lvl="0" algn="ctr" defTabSz="1600200">
              <a:lnSpc>
                <a:spcPct val="90000"/>
              </a:lnSpc>
              <a:spcBef>
                <a:spcPct val="0"/>
              </a:spcBef>
              <a:spcAft>
                <a:spcPct val="35000"/>
              </a:spcAft>
            </a:pPr>
            <a:r>
              <a:rPr lang="en-US" sz="1800" b="1" kern="1200" dirty="0" smtClean="0">
                <a:solidFill>
                  <a:schemeClr val="tx1"/>
                </a:solidFill>
              </a:rPr>
              <a:t>”SP 2010” </a:t>
            </a:r>
            <a:r>
              <a:rPr lang="en-US" sz="1800" b="1" kern="1200" dirty="0" smtClean="0">
                <a:gradFill>
                  <a:gsLst>
                    <a:gs pos="0">
                      <a:srgbClr val="FFFFFF"/>
                    </a:gs>
                    <a:gs pos="100000">
                      <a:srgbClr val="FFFFFF"/>
                    </a:gs>
                  </a:gsLst>
                  <a:lin ang="5400000" scaled="0"/>
                </a:gradFill>
              </a:rPr>
              <a:t>mode</a:t>
            </a:r>
            <a:endParaRPr lang="en-US" sz="2400" b="1" kern="1200" dirty="0"/>
          </a:p>
        </p:txBody>
      </p:sp>
    </p:spTree>
    <p:extLst>
      <p:ext uri="{BB962C8B-B14F-4D97-AF65-F5344CB8AC3E}">
        <p14:creationId xmlns:p14="http://schemas.microsoft.com/office/powerpoint/2010/main" val="41584205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SharePoint 2010 Migration</a:t>
            </a:r>
            <a:endParaRPr lang="en-US" dirty="0"/>
          </a:p>
        </p:txBody>
      </p:sp>
      <p:sp>
        <p:nvSpPr>
          <p:cNvPr id="5" name="Rectangle 4"/>
          <p:cNvSpPr/>
          <p:nvPr/>
        </p:nvSpPr>
        <p:spPr bwMode="auto">
          <a:xfrm>
            <a:off x="269008"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2010</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Backup Search Admin DB and Content DB</a:t>
            </a:r>
          </a:p>
        </p:txBody>
      </p:sp>
      <p:sp>
        <p:nvSpPr>
          <p:cNvPr id="6" name="Rectangle 5"/>
          <p:cNvSpPr/>
          <p:nvPr/>
        </p:nvSpPr>
        <p:spPr bwMode="auto">
          <a:xfrm>
            <a:off x="3017838"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SQL Server </a:t>
            </a:r>
            <a:r>
              <a:rPr lang="en-US" dirty="0" smtClean="0">
                <a:gradFill>
                  <a:gsLst>
                    <a:gs pos="0">
                      <a:srgbClr val="FFFFFF"/>
                    </a:gs>
                    <a:gs pos="100000">
                      <a:srgbClr val="FFFFFF"/>
                    </a:gs>
                  </a:gsLst>
                  <a:lin ang="5400000" scaled="0"/>
                </a:gradFill>
                <a:ea typeface="Segoe UI" pitchFamily="34" charset="0"/>
                <a:cs typeface="Segoe UI" pitchFamily="34" charset="0"/>
              </a:rPr>
              <a:t>2012</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DBs</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Grant DB Roles</a:t>
            </a: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Search Page</a:t>
            </a:r>
          </a:p>
        </p:txBody>
      </p:sp>
      <p:sp>
        <p:nvSpPr>
          <p:cNvPr id="8" name="Rectangle 7"/>
          <p:cNvSpPr/>
          <p:nvPr/>
        </p:nvSpPr>
        <p:spPr bwMode="auto">
          <a:xfrm>
            <a:off x="5754922"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a:t>
            </a:r>
            <a:r>
              <a:rPr lang="en-US" dirty="0" smtClean="0">
                <a:gradFill>
                  <a:gsLst>
                    <a:gs pos="0">
                      <a:srgbClr val="FFFFFF"/>
                    </a:gs>
                    <a:gs pos="100000">
                      <a:srgbClr val="FFFFFF"/>
                    </a:gs>
                  </a:gsLst>
                  <a:lin ang="5400000" scaled="0"/>
                </a:gradFill>
                <a:ea typeface="Segoe UI" pitchFamily="34" charset="0"/>
                <a:cs typeface="Segoe UI" pitchFamily="34" charset="0"/>
              </a:rPr>
              <a:t>SSA</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Mount Content DB</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9872095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Backup SharePoint 2010 DBs </a:t>
            </a:r>
            <a:endParaRPr lang="en-US" dirty="0"/>
          </a:p>
        </p:txBody>
      </p:sp>
      <p:sp>
        <p:nvSpPr>
          <p:cNvPr id="5" name="Text Placeholder 4"/>
          <p:cNvSpPr>
            <a:spLocks noGrp="1"/>
          </p:cNvSpPr>
          <p:nvPr>
            <p:ph type="body" sz="quarter" idx="10"/>
          </p:nvPr>
        </p:nvSpPr>
        <p:spPr>
          <a:xfrm>
            <a:off x="274638" y="1221157"/>
            <a:ext cx="11887199" cy="4247317"/>
          </a:xfrm>
        </p:spPr>
        <p:txBody>
          <a:bodyPr/>
          <a:lstStyle/>
          <a:p>
            <a:endParaRPr lang="en-US" dirty="0" smtClean="0"/>
          </a:p>
          <a:p>
            <a:r>
              <a:rPr lang="en-US" dirty="0" smtClean="0"/>
              <a:t>Backup </a:t>
            </a:r>
          </a:p>
          <a:p>
            <a:pPr marL="457200" indent="-457200">
              <a:buFont typeface="Arial" pitchFamily="34" charset="0"/>
              <a:buChar char="•"/>
            </a:pPr>
            <a:r>
              <a:rPr lang="en-US" dirty="0" smtClean="0"/>
              <a:t>Content Database</a:t>
            </a:r>
          </a:p>
          <a:p>
            <a:pPr marL="457200" indent="-457200">
              <a:buFont typeface="Arial" pitchFamily="34" charset="0"/>
              <a:buChar char="•"/>
            </a:pPr>
            <a:r>
              <a:rPr lang="en-US" dirty="0" smtClean="0"/>
              <a:t>Search Admin Database</a:t>
            </a:r>
          </a:p>
          <a:p>
            <a:endParaRPr lang="en-US" dirty="0"/>
          </a:p>
          <a:p>
            <a:r>
              <a:rPr lang="en-US" dirty="0"/>
              <a:t>T</a:t>
            </a:r>
            <a:r>
              <a:rPr lang="en-US" dirty="0" smtClean="0"/>
              <a:t>hen move them over to the new SQL Server instance…</a:t>
            </a:r>
          </a:p>
          <a:p>
            <a:r>
              <a:rPr lang="en-US" sz="2400" dirty="0" smtClean="0"/>
              <a:t>C</a:t>
            </a:r>
            <a:r>
              <a:rPr lang="en-US" sz="2400" dirty="0"/>
              <a:t>:\Program Files\Microsoft SQL Server\</a:t>
            </a:r>
            <a:r>
              <a:rPr lang="en-US" sz="2400" b="1" dirty="0"/>
              <a:t>MSSQL11</a:t>
            </a:r>
            <a:r>
              <a:rPr lang="en-US" sz="2400" dirty="0"/>
              <a:t>.MSSQLSERVER\MSSQL\Backup</a:t>
            </a:r>
          </a:p>
          <a:p>
            <a:endParaRPr lang="en-US" sz="2400" dirty="0"/>
          </a:p>
        </p:txBody>
      </p:sp>
    </p:spTree>
    <p:extLst>
      <p:ext uri="{BB962C8B-B14F-4D97-AF65-F5344CB8AC3E}">
        <p14:creationId xmlns:p14="http://schemas.microsoft.com/office/powerpoint/2010/main" val="111200517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Admin DB In SQL 2012</a:t>
            </a:r>
            <a:endParaRPr lang="en-US" dirty="0"/>
          </a:p>
        </p:txBody>
      </p:sp>
      <p:sp>
        <p:nvSpPr>
          <p:cNvPr id="5" name="Text Placeholder 4"/>
          <p:cNvSpPr>
            <a:spLocks noGrp="1"/>
          </p:cNvSpPr>
          <p:nvPr>
            <p:ph type="body" sz="quarter" idx="10"/>
          </p:nvPr>
        </p:nvSpPr>
        <p:spPr>
          <a:xfrm>
            <a:off x="274638" y="1221157"/>
            <a:ext cx="11887199" cy="5096780"/>
          </a:xfrm>
        </p:spPr>
        <p:txBody>
          <a:bodyPr/>
          <a:lstStyle/>
          <a:p>
            <a:endParaRPr lang="en-US" sz="2400" dirty="0"/>
          </a:p>
          <a:p>
            <a:r>
              <a:rPr lang="en-US" sz="2400" b="1" dirty="0"/>
              <a:t>RESTORE DATABASE </a:t>
            </a:r>
            <a:r>
              <a:rPr lang="en-US" sz="2400" dirty="0"/>
              <a:t>[</a:t>
            </a:r>
            <a:r>
              <a:rPr lang="en-US" sz="2400" b="1" dirty="0" err="1"/>
              <a:t>UpgradeAdminSearchDB</a:t>
            </a:r>
            <a:r>
              <a:rPr lang="en-US" sz="2400" dirty="0"/>
              <a:t>] </a:t>
            </a:r>
          </a:p>
          <a:p>
            <a:r>
              <a:rPr lang="en-US" sz="2400" b="1" dirty="0"/>
              <a:t>FROM</a:t>
            </a:r>
            <a:r>
              <a:rPr lang="en-US" sz="2400" dirty="0"/>
              <a:t>  </a:t>
            </a:r>
            <a:r>
              <a:rPr lang="en-US" sz="2400" b="1" dirty="0"/>
              <a:t>DISK</a:t>
            </a:r>
            <a:r>
              <a:rPr lang="en-US" sz="2400" dirty="0"/>
              <a:t> = N'C:\Program Files\Microsoft SQL Server\MSSQL11.MSSQLSERVER\MSSQL\Backup\</a:t>
            </a:r>
            <a:r>
              <a:rPr lang="en-US" sz="2400" b="1" dirty="0" err="1" smtClean="0"/>
              <a:t>Search_Service_Application_DB</a:t>
            </a:r>
            <a:r>
              <a:rPr lang="en-US" sz="2400" dirty="0"/>
              <a:t>' </a:t>
            </a:r>
          </a:p>
          <a:p>
            <a:r>
              <a:rPr lang="en-US" sz="2400" b="1" dirty="0"/>
              <a:t>WITH </a:t>
            </a:r>
            <a:r>
              <a:rPr lang="en-US" sz="2400" dirty="0"/>
              <a:t> </a:t>
            </a:r>
            <a:r>
              <a:rPr lang="en-US" sz="2400" b="1" dirty="0"/>
              <a:t>FILE</a:t>
            </a:r>
            <a:r>
              <a:rPr lang="en-US" sz="2400" dirty="0"/>
              <a:t> = 1,  </a:t>
            </a:r>
            <a:r>
              <a:rPr lang="en-US" sz="2400" b="1" dirty="0"/>
              <a:t>MOVE</a:t>
            </a:r>
            <a:r>
              <a:rPr lang="en-US" sz="2400" dirty="0"/>
              <a:t> N'Search_Service_Application_DB_fb3e40a8a6c5407cbe2f26525e168677' </a:t>
            </a:r>
          </a:p>
          <a:p>
            <a:r>
              <a:rPr lang="en-US" sz="2400" b="1" dirty="0"/>
              <a:t>TO</a:t>
            </a:r>
            <a:r>
              <a:rPr lang="en-US" sz="2400" dirty="0"/>
              <a:t> N'C:\Program Files\Microsoft SQL Server\MSSQL11.MSSQLSERVER\MSSQL\DATA\</a:t>
            </a:r>
            <a:r>
              <a:rPr lang="en-US" sz="2400" b="1" dirty="0" err="1"/>
              <a:t>UpgradeAdminSearchDB.mdf</a:t>
            </a:r>
            <a:r>
              <a:rPr lang="en-US" sz="2400" dirty="0"/>
              <a:t>',  </a:t>
            </a:r>
          </a:p>
          <a:p>
            <a:r>
              <a:rPr lang="en-US" sz="2400" b="1" dirty="0"/>
              <a:t>MOVE</a:t>
            </a:r>
            <a:r>
              <a:rPr lang="en-US" sz="2400" dirty="0"/>
              <a:t> N'Search_Service_Application_DB_fb3e40a8a6c5407cbe2f26525e168677_log' </a:t>
            </a:r>
          </a:p>
          <a:p>
            <a:r>
              <a:rPr lang="en-US" sz="2400" b="1" dirty="0"/>
              <a:t>TO</a:t>
            </a:r>
            <a:r>
              <a:rPr lang="en-US" sz="2400" dirty="0"/>
              <a:t> N'C:\Program Files\Microsoft SQL Server\MSSQL11.MSSQLSERVER\MSSQL\DATA\UpgradeAdminSearchDB_1.LDF',  </a:t>
            </a:r>
          </a:p>
          <a:p>
            <a:r>
              <a:rPr lang="en-US" sz="2400" b="1" dirty="0"/>
              <a:t>NOUNLOAD,  STATS = 10</a:t>
            </a:r>
          </a:p>
          <a:p>
            <a:r>
              <a:rPr lang="en-US" sz="2400" b="1" dirty="0"/>
              <a:t>GO</a:t>
            </a:r>
          </a:p>
        </p:txBody>
      </p:sp>
    </p:spTree>
    <p:extLst>
      <p:ext uri="{BB962C8B-B14F-4D97-AF65-F5344CB8AC3E}">
        <p14:creationId xmlns:p14="http://schemas.microsoft.com/office/powerpoint/2010/main" val="20523899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Content DB In SQL 2012</a:t>
            </a:r>
            <a:endParaRPr lang="en-US" dirty="0"/>
          </a:p>
        </p:txBody>
      </p:sp>
      <p:sp>
        <p:nvSpPr>
          <p:cNvPr id="5" name="Text Placeholder 4"/>
          <p:cNvSpPr>
            <a:spLocks noGrp="1"/>
          </p:cNvSpPr>
          <p:nvPr>
            <p:ph type="body" sz="quarter" idx="10"/>
          </p:nvPr>
        </p:nvSpPr>
        <p:spPr>
          <a:xfrm>
            <a:off x="274637" y="1592262"/>
            <a:ext cx="11887199" cy="4358116"/>
          </a:xfrm>
        </p:spPr>
        <p:txBody>
          <a:bodyPr/>
          <a:lstStyle/>
          <a:p>
            <a:r>
              <a:rPr lang="en-US" sz="2400" b="1" dirty="0"/>
              <a:t>RESTORE DATABASE </a:t>
            </a:r>
            <a:r>
              <a:rPr lang="en-US" sz="2400" dirty="0"/>
              <a:t>[</a:t>
            </a:r>
            <a:r>
              <a:rPr lang="en-US" sz="2400" b="1" dirty="0" err="1"/>
              <a:t>UpgradeContentDB</a:t>
            </a:r>
            <a:r>
              <a:rPr lang="en-US" sz="2400" dirty="0"/>
              <a:t>] </a:t>
            </a:r>
          </a:p>
          <a:p>
            <a:r>
              <a:rPr lang="en-US" sz="2400" b="1" dirty="0"/>
              <a:t>FROM  DISK </a:t>
            </a:r>
            <a:r>
              <a:rPr lang="en-US" sz="2400" dirty="0"/>
              <a:t>= N'C:\Program Files\Microsoft SQL Server\MSSQL11.MSSQLSERVER\MSSQL\Backup\</a:t>
            </a:r>
            <a:r>
              <a:rPr lang="en-US" sz="2400" b="1" dirty="0" smtClean="0"/>
              <a:t>Intranet_Content_01</a:t>
            </a:r>
            <a:r>
              <a:rPr lang="en-US" sz="2400" dirty="0"/>
              <a:t>' </a:t>
            </a:r>
          </a:p>
          <a:p>
            <a:r>
              <a:rPr lang="en-US" sz="2400" b="1" dirty="0"/>
              <a:t>WITH  FILE </a:t>
            </a:r>
            <a:r>
              <a:rPr lang="en-US" sz="2400" dirty="0"/>
              <a:t>= 1,  MOVE N'Intranet_Content_01' </a:t>
            </a:r>
          </a:p>
          <a:p>
            <a:r>
              <a:rPr lang="en-US" sz="2400" b="1" dirty="0"/>
              <a:t>TO</a:t>
            </a:r>
            <a:r>
              <a:rPr lang="en-US" sz="2400" dirty="0"/>
              <a:t> N'C:\Program Files\Microsoft SQL Server\MSSQL11.MSSQLSERVER\MSSQL\DATA\</a:t>
            </a:r>
            <a:r>
              <a:rPr lang="en-US" sz="2400" b="1" dirty="0" err="1"/>
              <a:t>UpgradeContentDB.mdf</a:t>
            </a:r>
            <a:r>
              <a:rPr lang="en-US" sz="2400" dirty="0"/>
              <a:t>',  </a:t>
            </a:r>
          </a:p>
          <a:p>
            <a:r>
              <a:rPr lang="en-US" sz="2400" b="1" dirty="0"/>
              <a:t>MOVE</a:t>
            </a:r>
            <a:r>
              <a:rPr lang="en-US" sz="2400" dirty="0"/>
              <a:t> N'Intranet_Content_01_log' </a:t>
            </a:r>
          </a:p>
          <a:p>
            <a:r>
              <a:rPr lang="en-US" sz="2400" b="1" dirty="0"/>
              <a:t>TO</a:t>
            </a:r>
            <a:r>
              <a:rPr lang="en-US" sz="2400" dirty="0"/>
              <a:t> N'C:\Program Files\Microsoft SQL Server\MSSQL11.MSSQLSERVER\MSSQL\DATA\UpgradeContentDB_1.LDF',  </a:t>
            </a:r>
          </a:p>
          <a:p>
            <a:r>
              <a:rPr lang="en-US" sz="2400" b="1" dirty="0"/>
              <a:t>NOUNLOAD,  STATS = 10</a:t>
            </a:r>
          </a:p>
          <a:p>
            <a:r>
              <a:rPr lang="en-US" sz="2400" b="1" dirty="0" smtClean="0"/>
              <a:t>GO</a:t>
            </a:r>
            <a:endParaRPr lang="en-US" sz="2400" b="1" dirty="0"/>
          </a:p>
        </p:txBody>
      </p:sp>
    </p:spTree>
    <p:extLst>
      <p:ext uri="{BB962C8B-B14F-4D97-AF65-F5344CB8AC3E}">
        <p14:creationId xmlns:p14="http://schemas.microsoft.com/office/powerpoint/2010/main" val="20523899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Grant DB Roles in SQL 2012</a:t>
            </a:r>
            <a:endParaRPr lang="en-US" dirty="0"/>
          </a:p>
        </p:txBody>
      </p:sp>
      <p:sp>
        <p:nvSpPr>
          <p:cNvPr id="5" name="Text Placeholder 4"/>
          <p:cNvSpPr>
            <a:spLocks noGrp="1"/>
          </p:cNvSpPr>
          <p:nvPr>
            <p:ph type="body" sz="quarter" idx="10"/>
          </p:nvPr>
        </p:nvSpPr>
        <p:spPr>
          <a:xfrm>
            <a:off x="274638" y="1221157"/>
            <a:ext cx="11887199" cy="5613845"/>
          </a:xfrm>
        </p:spPr>
        <p:txBody>
          <a:bodyPr/>
          <a:lstStyle/>
          <a:p>
            <a:r>
              <a:rPr lang="en-US" sz="1800" dirty="0"/>
              <a:t>USE [</a:t>
            </a:r>
            <a:r>
              <a:rPr lang="en-US" sz="1800" b="1" dirty="0" err="1"/>
              <a:t>UpgradeAdminSearchDB</a:t>
            </a:r>
            <a:r>
              <a:rPr lang="en-US" sz="1800" dirty="0"/>
              <a:t>]</a:t>
            </a:r>
          </a:p>
          <a:p>
            <a:r>
              <a:rPr lang="en-US" sz="1800" dirty="0"/>
              <a:t>GO</a:t>
            </a:r>
          </a:p>
          <a:p>
            <a:r>
              <a:rPr lang="en-US" sz="1800" b="1" dirty="0"/>
              <a:t>CREATE USER </a:t>
            </a:r>
            <a:r>
              <a:rPr lang="en-US" sz="1800" dirty="0"/>
              <a:t>[VIRTUAL\</a:t>
            </a:r>
            <a:r>
              <a:rPr lang="en-US" sz="1800" dirty="0" err="1"/>
              <a:t>spsvc</a:t>
            </a:r>
            <a:r>
              <a:rPr lang="en-US" sz="1800" dirty="0"/>
              <a:t>] FOR LOGIN [VIRTUAL\</a:t>
            </a:r>
            <a:r>
              <a:rPr lang="en-US" sz="1800" dirty="0" err="1"/>
              <a:t>spsvc</a:t>
            </a:r>
            <a:r>
              <a:rPr lang="en-US" sz="1800" dirty="0"/>
              <a:t>]</a:t>
            </a:r>
          </a:p>
          <a:p>
            <a:r>
              <a:rPr lang="en-US" sz="1800" dirty="0"/>
              <a:t>GO</a:t>
            </a:r>
          </a:p>
          <a:p>
            <a:r>
              <a:rPr lang="en-US" sz="1800" dirty="0"/>
              <a:t>USE [</a:t>
            </a:r>
            <a:r>
              <a:rPr lang="en-US" sz="1800" dirty="0" err="1"/>
              <a:t>UpgradeAdminSearchDB</a:t>
            </a:r>
            <a:r>
              <a:rPr lang="en-US" sz="1800" dirty="0"/>
              <a:t>]</a:t>
            </a:r>
          </a:p>
          <a:p>
            <a:r>
              <a:rPr lang="en-US" sz="1800" dirty="0"/>
              <a:t>GO</a:t>
            </a:r>
          </a:p>
          <a:p>
            <a:r>
              <a:rPr lang="en-US" sz="1800" b="1" dirty="0"/>
              <a:t>EXEC </a:t>
            </a:r>
            <a:r>
              <a:rPr lang="en-US" sz="1800" b="1" dirty="0" err="1"/>
              <a:t>sp_addrolemember</a:t>
            </a:r>
            <a:r>
              <a:rPr lang="en-US" sz="1800" b="1" dirty="0"/>
              <a:t> </a:t>
            </a:r>
            <a:r>
              <a:rPr lang="en-US" sz="1800" dirty="0" err="1"/>
              <a:t>N'db_owner</a:t>
            </a:r>
            <a:r>
              <a:rPr lang="en-US" sz="1800" dirty="0"/>
              <a:t>', N'VIRTUAL\</a:t>
            </a:r>
            <a:r>
              <a:rPr lang="en-US" sz="1800" dirty="0" err="1"/>
              <a:t>spsvc</a:t>
            </a:r>
            <a:r>
              <a:rPr lang="en-US" sz="1800" dirty="0"/>
              <a:t>'</a:t>
            </a:r>
          </a:p>
          <a:p>
            <a:r>
              <a:rPr lang="en-US" sz="1800" dirty="0"/>
              <a:t>GO</a:t>
            </a:r>
          </a:p>
          <a:p>
            <a:endParaRPr lang="en-US" sz="1800" dirty="0"/>
          </a:p>
          <a:p>
            <a:endParaRPr lang="en-US" sz="1800" dirty="0"/>
          </a:p>
          <a:p>
            <a:r>
              <a:rPr lang="en-US" sz="1800" dirty="0"/>
              <a:t>USE [</a:t>
            </a:r>
            <a:r>
              <a:rPr lang="en-US" sz="1800" b="1" dirty="0" err="1"/>
              <a:t>UpgradeContentDB</a:t>
            </a:r>
            <a:r>
              <a:rPr lang="en-US" sz="1800" dirty="0"/>
              <a:t>]</a:t>
            </a:r>
          </a:p>
          <a:p>
            <a:r>
              <a:rPr lang="en-US" sz="1800" dirty="0"/>
              <a:t>GO</a:t>
            </a:r>
          </a:p>
          <a:p>
            <a:r>
              <a:rPr lang="en-US" sz="1800" b="1" dirty="0"/>
              <a:t>CREATE USER </a:t>
            </a:r>
            <a:r>
              <a:rPr lang="en-US" sz="1800" dirty="0"/>
              <a:t>[VIRTUAL\</a:t>
            </a:r>
            <a:r>
              <a:rPr lang="en-US" sz="1800" dirty="0" err="1"/>
              <a:t>spsvc</a:t>
            </a:r>
            <a:r>
              <a:rPr lang="en-US" sz="1800" dirty="0"/>
              <a:t>] FOR LOGIN [VIRTUAL\</a:t>
            </a:r>
            <a:r>
              <a:rPr lang="en-US" sz="1800" dirty="0" err="1"/>
              <a:t>spsvc</a:t>
            </a:r>
            <a:r>
              <a:rPr lang="en-US" sz="1800" dirty="0"/>
              <a:t>]</a:t>
            </a:r>
          </a:p>
          <a:p>
            <a:r>
              <a:rPr lang="en-US" sz="1800" dirty="0"/>
              <a:t>GO</a:t>
            </a:r>
          </a:p>
          <a:p>
            <a:r>
              <a:rPr lang="en-US" sz="1800" dirty="0"/>
              <a:t>USE [</a:t>
            </a:r>
            <a:r>
              <a:rPr lang="en-US" sz="1800" dirty="0" err="1"/>
              <a:t>UpgradeContentDB</a:t>
            </a:r>
            <a:r>
              <a:rPr lang="en-US" sz="1800" dirty="0"/>
              <a:t>]</a:t>
            </a:r>
          </a:p>
          <a:p>
            <a:r>
              <a:rPr lang="en-US" sz="1800" dirty="0"/>
              <a:t>GO</a:t>
            </a:r>
          </a:p>
          <a:p>
            <a:r>
              <a:rPr lang="en-US" sz="1800" b="1" dirty="0"/>
              <a:t>EXEC </a:t>
            </a:r>
            <a:r>
              <a:rPr lang="en-US" sz="1800" b="1" dirty="0" err="1"/>
              <a:t>sp_addrolemember</a:t>
            </a:r>
            <a:r>
              <a:rPr lang="en-US" sz="1800" b="1" dirty="0"/>
              <a:t> </a:t>
            </a:r>
            <a:r>
              <a:rPr lang="en-US" sz="1800" dirty="0" err="1"/>
              <a:t>N'db_owner</a:t>
            </a:r>
            <a:r>
              <a:rPr lang="en-US" sz="1800" dirty="0"/>
              <a:t>', N'VIRTUAL\</a:t>
            </a:r>
            <a:r>
              <a:rPr lang="en-US" sz="1800" dirty="0" err="1"/>
              <a:t>spsvc</a:t>
            </a:r>
            <a:r>
              <a:rPr lang="en-US" sz="1800" dirty="0"/>
              <a:t>'</a:t>
            </a:r>
          </a:p>
          <a:p>
            <a:r>
              <a:rPr lang="en-US" sz="1800" dirty="0"/>
              <a:t>GO</a:t>
            </a:r>
          </a:p>
        </p:txBody>
      </p:sp>
    </p:spTree>
    <p:extLst>
      <p:ext uri="{BB962C8B-B14F-4D97-AF65-F5344CB8AC3E}">
        <p14:creationId xmlns:p14="http://schemas.microsoft.com/office/powerpoint/2010/main" val="20523899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Migration Strategies for Search in SharePoint 2013</a:t>
            </a:r>
            <a:endParaRPr lang="en-US" dirty="0"/>
          </a:p>
        </p:txBody>
      </p:sp>
      <p:sp>
        <p:nvSpPr>
          <p:cNvPr id="5" name="Text Placeholder 4"/>
          <p:cNvSpPr>
            <a:spLocks noGrp="1"/>
          </p:cNvSpPr>
          <p:nvPr>
            <p:ph type="body" sz="quarter" idx="12"/>
          </p:nvPr>
        </p:nvSpPr>
        <p:spPr/>
        <p:txBody>
          <a:bodyPr/>
          <a:lstStyle/>
          <a:p>
            <a:r>
              <a:rPr lang="en-US" sz="2800" dirty="0" smtClean="0"/>
              <a:t>Brent Groom (Senior Premier Field Engineer)</a:t>
            </a:r>
          </a:p>
          <a:p>
            <a:r>
              <a:rPr lang="en-US" sz="2800" dirty="0" smtClean="0"/>
              <a:t>Steve </a:t>
            </a:r>
            <a:r>
              <a:rPr lang="en-US" sz="2800" dirty="0" err="1" smtClean="0"/>
              <a:t>Kuenzli</a:t>
            </a:r>
            <a:r>
              <a:rPr lang="en-US" sz="2800" dirty="0" smtClean="0"/>
              <a:t> (Regional Architect)</a:t>
            </a:r>
          </a:p>
        </p:txBody>
      </p:sp>
      <p:sp>
        <p:nvSpPr>
          <p:cNvPr id="2" name="Text Placeholder 1"/>
          <p:cNvSpPr>
            <a:spLocks noGrp="1"/>
          </p:cNvSpPr>
          <p:nvPr>
            <p:ph type="body" sz="quarter" idx="13"/>
          </p:nvPr>
        </p:nvSpPr>
        <p:spPr/>
        <p:txBody>
          <a:bodyPr/>
          <a:lstStyle/>
          <a:p>
            <a:r>
              <a:rPr lang="en-US" dirty="0" smtClean="0"/>
              <a:t>SPC154</a:t>
            </a:r>
            <a:endParaRPr lang="en-US" dirty="0"/>
          </a:p>
        </p:txBody>
      </p:sp>
    </p:spTree>
    <p:extLst>
      <p:ext uri="{BB962C8B-B14F-4D97-AF65-F5344CB8AC3E}">
        <p14:creationId xmlns:p14="http://schemas.microsoft.com/office/powerpoint/2010/main" val="14593269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a:t>
            </a:r>
            <a:r>
              <a:rPr lang="en-US" dirty="0"/>
              <a:t>SharePoint 2013 SSA </a:t>
            </a:r>
            <a:r>
              <a:rPr lang="en-US" sz="3200" dirty="0" smtClean="0"/>
              <a:t>(full script)</a:t>
            </a:r>
            <a:endParaRPr lang="en-US" sz="3200" dirty="0"/>
          </a:p>
        </p:txBody>
      </p:sp>
      <p:sp>
        <p:nvSpPr>
          <p:cNvPr id="5" name="Text Placeholder 4"/>
          <p:cNvSpPr>
            <a:spLocks noGrp="1"/>
          </p:cNvSpPr>
          <p:nvPr>
            <p:ph type="body" sz="quarter" idx="10"/>
          </p:nvPr>
        </p:nvSpPr>
        <p:spPr>
          <a:xfrm>
            <a:off x="274638" y="1221157"/>
            <a:ext cx="11887199" cy="5650778"/>
          </a:xfrm>
        </p:spPr>
        <p:txBody>
          <a:bodyPr/>
          <a:lstStyle/>
          <a:p>
            <a:r>
              <a:rPr lang="en-US" sz="600" dirty="0"/>
              <a:t>Add-</a:t>
            </a:r>
            <a:r>
              <a:rPr lang="en-US" sz="600" dirty="0" err="1"/>
              <a:t>PSSnapin</a:t>
            </a:r>
            <a:r>
              <a:rPr lang="en-US" sz="600" dirty="0"/>
              <a:t> </a:t>
            </a:r>
            <a:r>
              <a:rPr lang="en-US" sz="600" dirty="0" err="1"/>
              <a:t>microsoft.sharepoint.powershell</a:t>
            </a:r>
            <a:r>
              <a:rPr lang="en-US" sz="600" dirty="0"/>
              <a:t> -</a:t>
            </a:r>
            <a:r>
              <a:rPr lang="en-US" sz="600" dirty="0" err="1"/>
              <a:t>ea</a:t>
            </a:r>
            <a:r>
              <a:rPr lang="en-US" sz="600" dirty="0"/>
              <a:t> 0</a:t>
            </a:r>
          </a:p>
          <a:p>
            <a:endParaRPr lang="en-US" sz="600" dirty="0"/>
          </a:p>
          <a:p>
            <a:r>
              <a:rPr lang="en-US" sz="600" dirty="0"/>
              <a:t>Write-Output "Upgrading the Search service application"</a:t>
            </a:r>
          </a:p>
          <a:p>
            <a:endParaRPr lang="en-US" sz="600" dirty="0"/>
          </a:p>
          <a:p>
            <a:r>
              <a:rPr lang="en-US" sz="600" dirty="0"/>
              <a:t>$</a:t>
            </a:r>
            <a:r>
              <a:rPr lang="en-US" sz="600" dirty="0" err="1"/>
              <a:t>searchAppName</a:t>
            </a:r>
            <a:r>
              <a:rPr lang="en-US" sz="600" dirty="0"/>
              <a:t>="Search Service Application Upgrade"</a:t>
            </a:r>
          </a:p>
          <a:p>
            <a:r>
              <a:rPr lang="en-US" sz="600" dirty="0"/>
              <a:t>$</a:t>
            </a:r>
            <a:r>
              <a:rPr lang="en-US" sz="600" dirty="0" err="1"/>
              <a:t>appPoolName</a:t>
            </a:r>
            <a:r>
              <a:rPr lang="en-US" sz="600" dirty="0"/>
              <a:t>=$</a:t>
            </a:r>
            <a:r>
              <a:rPr lang="en-US" sz="600" dirty="0" err="1"/>
              <a:t>searchAppName</a:t>
            </a:r>
            <a:r>
              <a:rPr lang="en-US" sz="600" dirty="0"/>
              <a:t> +" Pool"</a:t>
            </a:r>
          </a:p>
          <a:p>
            <a:r>
              <a:rPr lang="en-US" sz="600" dirty="0"/>
              <a:t>$</a:t>
            </a:r>
            <a:r>
              <a:rPr lang="en-US" sz="600" dirty="0" err="1"/>
              <a:t>spServer</a:t>
            </a:r>
            <a:r>
              <a:rPr lang="en-US" sz="600" dirty="0"/>
              <a:t> = "http://win2k8r2-sp"</a:t>
            </a:r>
          </a:p>
          <a:p>
            <a:r>
              <a:rPr lang="en-US" sz="600" dirty="0"/>
              <a:t>$</a:t>
            </a:r>
            <a:r>
              <a:rPr lang="en-US" sz="600" dirty="0" err="1"/>
              <a:t>databaseServer</a:t>
            </a:r>
            <a:r>
              <a:rPr lang="en-US" sz="600" dirty="0"/>
              <a:t> = "win2k8r2-sql"</a:t>
            </a:r>
          </a:p>
          <a:p>
            <a:endParaRPr lang="en-US" sz="600" dirty="0"/>
          </a:p>
          <a:p>
            <a:r>
              <a:rPr lang="en-US" sz="600" dirty="0"/>
              <a:t># These names were used in your SQL scripts...</a:t>
            </a:r>
          </a:p>
          <a:p>
            <a:r>
              <a:rPr lang="en-US" sz="600" dirty="0"/>
              <a:t>$</a:t>
            </a:r>
            <a:r>
              <a:rPr lang="en-US" sz="600" dirty="0" err="1"/>
              <a:t>databaseName</a:t>
            </a:r>
            <a:r>
              <a:rPr lang="en-US" sz="600" dirty="0"/>
              <a:t> = "</a:t>
            </a:r>
            <a:r>
              <a:rPr lang="en-US" sz="600" dirty="0" err="1"/>
              <a:t>UpgradeAdminSearchDB</a:t>
            </a:r>
            <a:r>
              <a:rPr lang="en-US" sz="600" dirty="0"/>
              <a:t>"</a:t>
            </a:r>
          </a:p>
          <a:p>
            <a:r>
              <a:rPr lang="en-US" sz="600" dirty="0"/>
              <a:t>$</a:t>
            </a:r>
            <a:r>
              <a:rPr lang="en-US" sz="600" dirty="0" err="1"/>
              <a:t>contentDatabaseName</a:t>
            </a:r>
            <a:r>
              <a:rPr lang="en-US" sz="600" dirty="0"/>
              <a:t> = "</a:t>
            </a:r>
            <a:r>
              <a:rPr lang="en-US" sz="600" dirty="0" err="1"/>
              <a:t>UpgradeContentDB</a:t>
            </a:r>
            <a:r>
              <a:rPr lang="en-US" sz="600" dirty="0"/>
              <a:t>"</a:t>
            </a:r>
          </a:p>
          <a:p>
            <a:r>
              <a:rPr lang="en-US" sz="600" dirty="0"/>
              <a:t>$</a:t>
            </a:r>
            <a:r>
              <a:rPr lang="en-US" sz="600" dirty="0" err="1"/>
              <a:t>spSvcAccount</a:t>
            </a:r>
            <a:r>
              <a:rPr lang="en-US" sz="600" dirty="0"/>
              <a:t> = "VIRTUAL\</a:t>
            </a:r>
            <a:r>
              <a:rPr lang="en-US" sz="600" dirty="0" err="1"/>
              <a:t>spsvc</a:t>
            </a:r>
            <a:r>
              <a:rPr lang="en-US" sz="600" dirty="0"/>
              <a:t>"</a:t>
            </a:r>
          </a:p>
          <a:p>
            <a:endParaRPr lang="en-US" sz="600" dirty="0"/>
          </a:p>
          <a:p>
            <a:r>
              <a:rPr lang="en-US" sz="600" dirty="0"/>
              <a:t>$password = Read-Host -</a:t>
            </a:r>
            <a:r>
              <a:rPr lang="en-US" sz="600" dirty="0" err="1"/>
              <a:t>assecurestring</a:t>
            </a:r>
            <a:r>
              <a:rPr lang="en-US" sz="600" dirty="0"/>
              <a:t> "Please enter your password"</a:t>
            </a:r>
          </a:p>
          <a:p>
            <a:r>
              <a:rPr lang="en-US" sz="600" dirty="0"/>
              <a:t>$password = [</a:t>
            </a:r>
            <a:r>
              <a:rPr lang="en-US" sz="600" dirty="0" err="1"/>
              <a:t>System.Runtime.InteropServices.Marshal</a:t>
            </a:r>
            <a:r>
              <a:rPr lang="en-US" sz="600" dirty="0"/>
              <a:t>]::</a:t>
            </a:r>
            <a:r>
              <a:rPr lang="en-US" sz="600" dirty="0" err="1"/>
              <a:t>PtrToStringAuto</a:t>
            </a:r>
            <a:r>
              <a:rPr lang="en-US" sz="600" dirty="0"/>
              <a:t>([</a:t>
            </a:r>
            <a:r>
              <a:rPr lang="en-US" sz="600" dirty="0" err="1"/>
              <a:t>System.Runtime.InteropServices.Marshal</a:t>
            </a:r>
            <a:r>
              <a:rPr lang="en-US" sz="600" dirty="0"/>
              <a:t>]::</a:t>
            </a:r>
            <a:r>
              <a:rPr lang="en-US" sz="600" dirty="0" err="1"/>
              <a:t>SecureStringToBSTR</a:t>
            </a:r>
            <a:r>
              <a:rPr lang="en-US" sz="600" dirty="0"/>
              <a:t>($password))</a:t>
            </a:r>
          </a:p>
          <a:p>
            <a:endParaRPr lang="en-US" sz="600" dirty="0"/>
          </a:p>
          <a:p>
            <a:r>
              <a:rPr lang="en-US" sz="600" dirty="0"/>
              <a:t>$</a:t>
            </a:r>
            <a:r>
              <a:rPr lang="en-US" sz="600" dirty="0" err="1"/>
              <a:t>managedAccount</a:t>
            </a:r>
            <a:r>
              <a:rPr lang="en-US" sz="600" dirty="0"/>
              <a:t> = Get-</a:t>
            </a:r>
            <a:r>
              <a:rPr lang="en-US" sz="600" dirty="0" err="1"/>
              <a:t>SPManagedAccount</a:t>
            </a:r>
            <a:r>
              <a:rPr lang="en-US" sz="600" dirty="0"/>
              <a:t> -Identity $</a:t>
            </a:r>
            <a:r>
              <a:rPr lang="en-US" sz="600" dirty="0" err="1"/>
              <a:t>spSvcAccount</a:t>
            </a:r>
            <a:r>
              <a:rPr lang="en-US" sz="600" dirty="0"/>
              <a:t> -</a:t>
            </a:r>
            <a:r>
              <a:rPr lang="en-US" sz="600" dirty="0" err="1"/>
              <a:t>ErrorAction</a:t>
            </a:r>
            <a:r>
              <a:rPr lang="en-US" sz="600" dirty="0"/>
              <a:t> </a:t>
            </a:r>
            <a:r>
              <a:rPr lang="en-US" sz="600" dirty="0" err="1"/>
              <a:t>SilentlyContinue</a:t>
            </a:r>
            <a:r>
              <a:rPr lang="en-US" sz="600" dirty="0"/>
              <a:t> -</a:t>
            </a:r>
            <a:r>
              <a:rPr lang="en-US" sz="600" dirty="0" err="1"/>
              <a:t>ErrorVariable</a:t>
            </a:r>
            <a:r>
              <a:rPr lang="en-US" sz="600" dirty="0"/>
              <a:t> EV</a:t>
            </a:r>
          </a:p>
          <a:p>
            <a:r>
              <a:rPr lang="en-US" sz="600" dirty="0"/>
              <a:t>if ($</a:t>
            </a:r>
            <a:r>
              <a:rPr lang="en-US" sz="600" dirty="0" err="1"/>
              <a:t>EV.Count</a:t>
            </a:r>
            <a:r>
              <a:rPr lang="en-US" sz="600" dirty="0"/>
              <a:t> -</a:t>
            </a:r>
            <a:r>
              <a:rPr lang="en-US" sz="600" dirty="0" err="1"/>
              <a:t>gt</a:t>
            </a:r>
            <a:r>
              <a:rPr lang="en-US" sz="600" dirty="0"/>
              <a:t> 0)</a:t>
            </a:r>
          </a:p>
          <a:p>
            <a:r>
              <a:rPr lang="en-US" sz="600" dirty="0"/>
              <a:t>{</a:t>
            </a:r>
          </a:p>
          <a:p>
            <a:r>
              <a:rPr lang="en-US" sz="600" dirty="0"/>
              <a:t>    $</a:t>
            </a:r>
            <a:r>
              <a:rPr lang="en-US" sz="600" dirty="0" err="1"/>
              <a:t>SearchAppPoolSecurePassword</a:t>
            </a:r>
            <a:r>
              <a:rPr lang="en-US" sz="600" dirty="0"/>
              <a:t> = </a:t>
            </a:r>
            <a:r>
              <a:rPr lang="en-US" sz="600" dirty="0" err="1"/>
              <a:t>ConvertTo-SecureString</a:t>
            </a:r>
            <a:r>
              <a:rPr lang="en-US" sz="600" dirty="0"/>
              <a:t> -</a:t>
            </a:r>
            <a:r>
              <a:rPr lang="en-US" sz="600" dirty="0" err="1"/>
              <a:t>AsPlainText</a:t>
            </a:r>
            <a:r>
              <a:rPr lang="en-US" sz="600" dirty="0"/>
              <a:t> -Force -String $password</a:t>
            </a:r>
          </a:p>
          <a:p>
            <a:r>
              <a:rPr lang="en-US" sz="600" dirty="0"/>
              <a:t>    $</a:t>
            </a:r>
            <a:r>
              <a:rPr lang="en-US" sz="600" dirty="0" err="1"/>
              <a:t>SearchAppPoolCred</a:t>
            </a:r>
            <a:r>
              <a:rPr lang="en-US" sz="600" dirty="0"/>
              <a:t> = New-Object -</a:t>
            </a:r>
            <a:r>
              <a:rPr lang="en-US" sz="600" dirty="0" err="1"/>
              <a:t>TypeName</a:t>
            </a:r>
            <a:r>
              <a:rPr lang="en-US" sz="600" dirty="0"/>
              <a:t> </a:t>
            </a:r>
            <a:r>
              <a:rPr lang="en-US" sz="600" dirty="0" err="1"/>
              <a:t>System.Management.Automation.PSCredential</a:t>
            </a:r>
            <a:r>
              <a:rPr lang="en-US" sz="600" dirty="0"/>
              <a:t> ($</a:t>
            </a:r>
            <a:r>
              <a:rPr lang="en-US" sz="600" dirty="0" err="1"/>
              <a:t>spSvcAccount</a:t>
            </a:r>
            <a:r>
              <a:rPr lang="en-US" sz="600" dirty="0"/>
              <a:t>, $</a:t>
            </a:r>
            <a:r>
              <a:rPr lang="en-US" sz="600" dirty="0" err="1"/>
              <a:t>SearchAppPoolSecurePassword</a:t>
            </a:r>
            <a:r>
              <a:rPr lang="en-US" sz="600" dirty="0"/>
              <a:t>)</a:t>
            </a:r>
          </a:p>
          <a:p>
            <a:r>
              <a:rPr lang="en-US" sz="600" dirty="0"/>
              <a:t>    $</a:t>
            </a:r>
            <a:r>
              <a:rPr lang="en-US" sz="600" dirty="0" err="1"/>
              <a:t>managedAccount</a:t>
            </a:r>
            <a:r>
              <a:rPr lang="en-US" sz="600" dirty="0"/>
              <a:t> = New-</a:t>
            </a:r>
            <a:r>
              <a:rPr lang="en-US" sz="600" dirty="0" err="1"/>
              <a:t>SPManagedAccount</a:t>
            </a:r>
            <a:r>
              <a:rPr lang="en-US" sz="600" dirty="0"/>
              <a:t> -Credential $</a:t>
            </a:r>
            <a:r>
              <a:rPr lang="en-US" sz="600" dirty="0" err="1"/>
              <a:t>SearchAppPoolCred</a:t>
            </a:r>
            <a:endParaRPr lang="en-US" sz="600" dirty="0"/>
          </a:p>
          <a:p>
            <a:r>
              <a:rPr lang="en-US" sz="600" dirty="0"/>
              <a:t>}</a:t>
            </a:r>
          </a:p>
          <a:p>
            <a:endParaRPr lang="en-US" sz="600" dirty="0"/>
          </a:p>
          <a:p>
            <a:r>
              <a:rPr lang="en-US" sz="600" dirty="0"/>
              <a:t>Write-Output " - </a:t>
            </a:r>
            <a:r>
              <a:rPr lang="en-US" sz="600" dirty="0" err="1"/>
              <a:t>ManagedAccount</a:t>
            </a:r>
            <a:r>
              <a:rPr lang="en-US" sz="600" dirty="0"/>
              <a:t>: $</a:t>
            </a:r>
            <a:r>
              <a:rPr lang="en-US" sz="600" dirty="0" err="1"/>
              <a:t>managedAccount.Username</a:t>
            </a:r>
            <a:r>
              <a:rPr lang="en-US" sz="600" dirty="0"/>
              <a:t>"</a:t>
            </a:r>
          </a:p>
          <a:p>
            <a:endParaRPr lang="en-US" sz="600" dirty="0"/>
          </a:p>
          <a:p>
            <a:r>
              <a:rPr lang="en-US" sz="600" dirty="0"/>
              <a:t>$</a:t>
            </a:r>
            <a:r>
              <a:rPr lang="en-US" sz="600" dirty="0" err="1"/>
              <a:t>appPool</a:t>
            </a:r>
            <a:r>
              <a:rPr lang="en-US" sz="600" dirty="0"/>
              <a:t>= Get-</a:t>
            </a:r>
            <a:r>
              <a:rPr lang="en-US" sz="600" dirty="0" err="1"/>
              <a:t>SpServiceApplicationPool</a:t>
            </a:r>
            <a:r>
              <a:rPr lang="en-US" sz="600" dirty="0"/>
              <a:t> $</a:t>
            </a:r>
            <a:r>
              <a:rPr lang="en-US" sz="600" dirty="0" err="1"/>
              <a:t>appPoolName</a:t>
            </a:r>
            <a:r>
              <a:rPr lang="en-US" sz="600" dirty="0"/>
              <a:t> -</a:t>
            </a:r>
            <a:r>
              <a:rPr lang="en-US" sz="600" dirty="0" err="1"/>
              <a:t>ErrorAction:SilentlyContinue</a:t>
            </a:r>
            <a:endParaRPr lang="en-US" sz="600" dirty="0"/>
          </a:p>
          <a:p>
            <a:r>
              <a:rPr lang="en-US" sz="600" dirty="0"/>
              <a:t>if($</a:t>
            </a:r>
            <a:r>
              <a:rPr lang="en-US" sz="600" dirty="0" err="1"/>
              <a:t>appPool</a:t>
            </a:r>
            <a:r>
              <a:rPr lang="en-US" sz="600" dirty="0"/>
              <a:t> -</a:t>
            </a:r>
            <a:r>
              <a:rPr lang="en-US" sz="600" dirty="0" err="1"/>
              <a:t>eq</a:t>
            </a:r>
            <a:r>
              <a:rPr lang="en-US" sz="600" dirty="0"/>
              <a:t> $null)</a:t>
            </a:r>
          </a:p>
          <a:p>
            <a:r>
              <a:rPr lang="en-US" sz="600" dirty="0"/>
              <a:t>{</a:t>
            </a:r>
          </a:p>
          <a:p>
            <a:r>
              <a:rPr lang="en-US" sz="600" dirty="0"/>
              <a:t>$</a:t>
            </a:r>
            <a:r>
              <a:rPr lang="en-US" sz="600" dirty="0" err="1"/>
              <a:t>appPool</a:t>
            </a:r>
            <a:r>
              <a:rPr lang="en-US" sz="600" dirty="0"/>
              <a:t> = New-</a:t>
            </a:r>
            <a:r>
              <a:rPr lang="en-US" sz="600" dirty="0" err="1"/>
              <a:t>SPServiceApplicationPool</a:t>
            </a:r>
            <a:r>
              <a:rPr lang="en-US" sz="600" dirty="0"/>
              <a:t> -name $</a:t>
            </a:r>
            <a:r>
              <a:rPr lang="en-US" sz="600" dirty="0" err="1"/>
              <a:t>appPoolName</a:t>
            </a:r>
            <a:r>
              <a:rPr lang="en-US" sz="600" dirty="0"/>
              <a:t> -account $</a:t>
            </a:r>
            <a:r>
              <a:rPr lang="en-US" sz="600" dirty="0" err="1"/>
              <a:t>managedAccount.Username</a:t>
            </a:r>
            <a:endParaRPr lang="en-US" sz="600" dirty="0"/>
          </a:p>
          <a:p>
            <a:r>
              <a:rPr lang="en-US" sz="600" dirty="0"/>
              <a:t>}</a:t>
            </a:r>
          </a:p>
          <a:p>
            <a:endParaRPr lang="en-US" sz="600" dirty="0"/>
          </a:p>
          <a:p>
            <a:r>
              <a:rPr lang="en-US" sz="600" dirty="0"/>
              <a:t>Write-Output " - App Pool: $</a:t>
            </a:r>
            <a:r>
              <a:rPr lang="en-US" sz="600" dirty="0" err="1"/>
              <a:t>appPool.Name</a:t>
            </a:r>
            <a:r>
              <a:rPr lang="en-US" sz="600" dirty="0"/>
              <a:t>"</a:t>
            </a:r>
          </a:p>
          <a:p>
            <a:endParaRPr lang="en-US" sz="600" dirty="0"/>
          </a:p>
          <a:p>
            <a:r>
              <a:rPr lang="en-US" sz="600" dirty="0"/>
              <a:t>$</a:t>
            </a:r>
            <a:r>
              <a:rPr lang="en-US" sz="600" dirty="0" err="1"/>
              <a:t>searchInstance</a:t>
            </a:r>
            <a:r>
              <a:rPr lang="en-US" sz="600" dirty="0"/>
              <a:t> = Get-</a:t>
            </a:r>
            <a:r>
              <a:rPr lang="en-US" sz="600" dirty="0" err="1"/>
              <a:t>SPEnterpriseSearchServiceInstance</a:t>
            </a:r>
            <a:r>
              <a:rPr lang="en-US" sz="600" dirty="0"/>
              <a:t> -local</a:t>
            </a:r>
          </a:p>
          <a:p>
            <a:r>
              <a:rPr lang="en-US" sz="600" dirty="0"/>
              <a:t>if($</a:t>
            </a:r>
            <a:r>
              <a:rPr lang="en-US" sz="600" dirty="0" err="1"/>
              <a:t>searchinstance.Status</a:t>
            </a:r>
            <a:r>
              <a:rPr lang="en-US" sz="600" dirty="0"/>
              <a:t> -</a:t>
            </a:r>
            <a:r>
              <a:rPr lang="en-US" sz="600" dirty="0" err="1"/>
              <a:t>eq</a:t>
            </a:r>
            <a:r>
              <a:rPr lang="en-US" sz="600" dirty="0"/>
              <a:t> 'Disabled')</a:t>
            </a:r>
          </a:p>
          <a:p>
            <a:r>
              <a:rPr lang="en-US" sz="600" dirty="0"/>
              <a:t>{</a:t>
            </a:r>
          </a:p>
          <a:p>
            <a:r>
              <a:rPr lang="en-US" sz="600" dirty="0"/>
              <a:t>Start-</a:t>
            </a:r>
            <a:r>
              <a:rPr lang="en-US" sz="600" dirty="0" err="1"/>
              <a:t>SPServiceInstance</a:t>
            </a:r>
            <a:r>
              <a:rPr lang="en-US" sz="600" dirty="0"/>
              <a:t> $</a:t>
            </a:r>
            <a:r>
              <a:rPr lang="en-US" sz="600" dirty="0" err="1"/>
              <a:t>searchinstance</a:t>
            </a:r>
            <a:endParaRPr lang="en-US" sz="600" dirty="0"/>
          </a:p>
          <a:p>
            <a:r>
              <a:rPr lang="en-US" sz="600" dirty="0"/>
              <a:t>}</a:t>
            </a:r>
          </a:p>
          <a:p>
            <a:endParaRPr lang="en-US" sz="600" dirty="0"/>
          </a:p>
          <a:p>
            <a:r>
              <a:rPr lang="en-US" sz="600" dirty="0"/>
              <a:t>$</a:t>
            </a:r>
            <a:r>
              <a:rPr lang="en-US" sz="600" dirty="0" err="1"/>
              <a:t>searchApp</a:t>
            </a:r>
            <a:r>
              <a:rPr lang="en-US" sz="600" dirty="0"/>
              <a:t> = Restore-</a:t>
            </a:r>
            <a:r>
              <a:rPr lang="en-US" sz="600" dirty="0" err="1"/>
              <a:t>SPEnterpriseSearchServiceApplication</a:t>
            </a:r>
            <a:r>
              <a:rPr lang="en-US" sz="600" dirty="0"/>
              <a:t> -Name $</a:t>
            </a:r>
            <a:r>
              <a:rPr lang="en-US" sz="600" dirty="0" err="1"/>
              <a:t>searchAppName</a:t>
            </a:r>
            <a:r>
              <a:rPr lang="en-US" sz="600" dirty="0"/>
              <a:t> -</a:t>
            </a:r>
            <a:r>
              <a:rPr lang="en-US" sz="600" dirty="0" err="1"/>
              <a:t>ApplicationPool</a:t>
            </a:r>
            <a:r>
              <a:rPr lang="en-US" sz="600" dirty="0"/>
              <a:t> $</a:t>
            </a:r>
            <a:r>
              <a:rPr lang="en-US" sz="600" dirty="0" err="1"/>
              <a:t>appPool</a:t>
            </a:r>
            <a:r>
              <a:rPr lang="en-US" sz="600" dirty="0"/>
              <a:t> -</a:t>
            </a:r>
            <a:r>
              <a:rPr lang="en-US" sz="600" dirty="0" err="1"/>
              <a:t>AdminSearchServiceInstance</a:t>
            </a:r>
            <a:r>
              <a:rPr lang="en-US" sz="600" dirty="0"/>
              <a:t> $</a:t>
            </a:r>
            <a:r>
              <a:rPr lang="en-US" sz="600" dirty="0" err="1"/>
              <a:t>searchInstance</a:t>
            </a:r>
            <a:r>
              <a:rPr lang="en-US" sz="600" dirty="0"/>
              <a:t> -</a:t>
            </a:r>
            <a:r>
              <a:rPr lang="en-US" sz="600" dirty="0" err="1"/>
              <a:t>DatabaseName</a:t>
            </a:r>
            <a:r>
              <a:rPr lang="en-US" sz="600" dirty="0"/>
              <a:t> $</a:t>
            </a:r>
            <a:r>
              <a:rPr lang="en-US" sz="600" dirty="0" err="1"/>
              <a:t>databaseName</a:t>
            </a:r>
            <a:r>
              <a:rPr lang="en-US" sz="600" dirty="0"/>
              <a:t> -</a:t>
            </a:r>
            <a:r>
              <a:rPr lang="en-US" sz="600" dirty="0" err="1"/>
              <a:t>DatabaseServer</a:t>
            </a:r>
            <a:r>
              <a:rPr lang="en-US" sz="600" dirty="0"/>
              <a:t> $</a:t>
            </a:r>
            <a:r>
              <a:rPr lang="en-US" sz="600" dirty="0" err="1"/>
              <a:t>databaseServer</a:t>
            </a:r>
            <a:endParaRPr lang="en-US" sz="600" dirty="0"/>
          </a:p>
          <a:p>
            <a:endParaRPr lang="en-US" sz="600" dirty="0"/>
          </a:p>
          <a:p>
            <a:r>
              <a:rPr lang="en-US" sz="600" dirty="0"/>
              <a:t>Write-Output " - Restored Search App: $</a:t>
            </a:r>
            <a:r>
              <a:rPr lang="en-US" sz="600" dirty="0" err="1"/>
              <a:t>searchApp.Name</a:t>
            </a:r>
            <a:r>
              <a:rPr lang="en-US" sz="600" dirty="0"/>
              <a:t>"</a:t>
            </a:r>
          </a:p>
          <a:p>
            <a:endParaRPr lang="en-US" sz="600" dirty="0"/>
          </a:p>
          <a:p>
            <a:r>
              <a:rPr lang="en-US" sz="600" dirty="0"/>
              <a:t>$</a:t>
            </a:r>
            <a:r>
              <a:rPr lang="en-US" sz="600" dirty="0" err="1"/>
              <a:t>searchAppProxyName</a:t>
            </a:r>
            <a:r>
              <a:rPr lang="en-US" sz="600" dirty="0"/>
              <a:t> = $</a:t>
            </a:r>
            <a:r>
              <a:rPr lang="en-US" sz="600" dirty="0" err="1"/>
              <a:t>searchApp.Name</a:t>
            </a:r>
            <a:r>
              <a:rPr lang="en-US" sz="600" dirty="0"/>
              <a:t> + " Proxy"</a:t>
            </a:r>
          </a:p>
          <a:p>
            <a:r>
              <a:rPr lang="en-US" sz="600" dirty="0"/>
              <a:t>$</a:t>
            </a:r>
            <a:r>
              <a:rPr lang="en-US" sz="600" dirty="0" err="1"/>
              <a:t>searchAppProxy</a:t>
            </a:r>
            <a:r>
              <a:rPr lang="en-US" sz="600" dirty="0"/>
              <a:t> = new-</a:t>
            </a:r>
            <a:r>
              <a:rPr lang="en-US" sz="600" dirty="0" err="1"/>
              <a:t>SPEnterpriseSearchServiceApplicationProxy</a:t>
            </a:r>
            <a:r>
              <a:rPr lang="en-US" sz="600" dirty="0"/>
              <a:t> -name $</a:t>
            </a:r>
            <a:r>
              <a:rPr lang="en-US" sz="600" dirty="0" err="1"/>
              <a:t>searchAppProxyName</a:t>
            </a:r>
            <a:r>
              <a:rPr lang="en-US" sz="600" dirty="0"/>
              <a:t> -Uri $</a:t>
            </a:r>
            <a:r>
              <a:rPr lang="en-US" sz="600" dirty="0" err="1"/>
              <a:t>searchApp.Uri.AbsoluteURI</a:t>
            </a:r>
            <a:endParaRPr lang="en-US" sz="600" dirty="0"/>
          </a:p>
          <a:p>
            <a:endParaRPr lang="en-US" sz="600" dirty="0"/>
          </a:p>
          <a:p>
            <a:r>
              <a:rPr lang="en-US" sz="600" dirty="0"/>
              <a:t>Write-Output " - Search Instance Proxy: $</a:t>
            </a:r>
            <a:r>
              <a:rPr lang="en-US" sz="600" dirty="0" err="1"/>
              <a:t>searchAppProxy.Name</a:t>
            </a:r>
            <a:r>
              <a:rPr lang="en-US" sz="600" dirty="0"/>
              <a:t>"</a:t>
            </a:r>
          </a:p>
          <a:p>
            <a:endParaRPr lang="en-US" sz="600" dirty="0"/>
          </a:p>
          <a:p>
            <a:r>
              <a:rPr lang="en-US" sz="600" dirty="0"/>
              <a:t># Now mount the content DB (also does schema change...)</a:t>
            </a:r>
          </a:p>
          <a:p>
            <a:r>
              <a:rPr lang="en-US" sz="600" dirty="0"/>
              <a:t>Mount-</a:t>
            </a:r>
            <a:r>
              <a:rPr lang="en-US" sz="600" dirty="0" err="1"/>
              <a:t>SPContentDatabase</a:t>
            </a:r>
            <a:r>
              <a:rPr lang="en-US" sz="600" dirty="0"/>
              <a:t> -Name $</a:t>
            </a:r>
            <a:r>
              <a:rPr lang="en-US" sz="600" dirty="0" err="1"/>
              <a:t>contentDatabaseName</a:t>
            </a:r>
            <a:r>
              <a:rPr lang="en-US" sz="600" dirty="0"/>
              <a:t> -</a:t>
            </a:r>
            <a:r>
              <a:rPr lang="en-US" sz="600" dirty="0" err="1"/>
              <a:t>WebApplication</a:t>
            </a:r>
            <a:r>
              <a:rPr lang="en-US" sz="600" dirty="0"/>
              <a:t> $</a:t>
            </a:r>
            <a:r>
              <a:rPr lang="en-US" sz="600" dirty="0" err="1"/>
              <a:t>spServer</a:t>
            </a:r>
            <a:r>
              <a:rPr lang="en-US" sz="600" dirty="0"/>
              <a:t> -</a:t>
            </a:r>
            <a:r>
              <a:rPr lang="en-US" sz="600" dirty="0" err="1"/>
              <a:t>DatabaseServer</a:t>
            </a:r>
            <a:r>
              <a:rPr lang="en-US" sz="600" dirty="0"/>
              <a:t> $</a:t>
            </a:r>
            <a:r>
              <a:rPr lang="en-US" sz="600" dirty="0" err="1"/>
              <a:t>databaseServer</a:t>
            </a:r>
            <a:endParaRPr lang="en-US" sz="600" dirty="0"/>
          </a:p>
          <a:p>
            <a:endParaRPr lang="en-US" sz="600" dirty="0"/>
          </a:p>
          <a:p>
            <a:r>
              <a:rPr lang="en-US" sz="600" dirty="0"/>
              <a:t>Write-Output "Done"</a:t>
            </a:r>
          </a:p>
        </p:txBody>
      </p:sp>
    </p:spTree>
    <p:extLst>
      <p:ext uri="{BB962C8B-B14F-4D97-AF65-F5344CB8AC3E}">
        <p14:creationId xmlns:p14="http://schemas.microsoft.com/office/powerpoint/2010/main" val="290825887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SharePoint 2013 SSA </a:t>
            </a:r>
            <a:r>
              <a:rPr lang="en-US" sz="3200" dirty="0" smtClean="0"/>
              <a:t>(key </a:t>
            </a:r>
            <a:r>
              <a:rPr lang="en-US" sz="3200" dirty="0" err="1" smtClean="0"/>
              <a:t>cmds</a:t>
            </a:r>
            <a:r>
              <a:rPr lang="en-US" sz="3200" dirty="0" smtClean="0"/>
              <a:t> only)</a:t>
            </a:r>
            <a:endParaRPr lang="en-US" sz="3200" dirty="0"/>
          </a:p>
        </p:txBody>
      </p:sp>
      <p:sp>
        <p:nvSpPr>
          <p:cNvPr id="5" name="Text Placeholder 4"/>
          <p:cNvSpPr>
            <a:spLocks noGrp="1"/>
          </p:cNvSpPr>
          <p:nvPr>
            <p:ph type="body" sz="quarter" idx="10"/>
          </p:nvPr>
        </p:nvSpPr>
        <p:spPr>
          <a:xfrm>
            <a:off x="274638" y="1221157"/>
            <a:ext cx="11887199" cy="5318379"/>
          </a:xfrm>
        </p:spPr>
        <p:txBody>
          <a:bodyPr/>
          <a:lstStyle/>
          <a:p>
            <a:r>
              <a:rPr lang="en-US" sz="2400" dirty="0" smtClean="0"/>
              <a:t>$</a:t>
            </a:r>
            <a:r>
              <a:rPr lang="en-US" sz="2400" dirty="0" err="1"/>
              <a:t>searchApp</a:t>
            </a:r>
            <a:r>
              <a:rPr lang="en-US" sz="2400" dirty="0"/>
              <a:t> = </a:t>
            </a:r>
            <a:r>
              <a:rPr lang="en-US" sz="2400" b="1" dirty="0"/>
              <a:t>Restore-</a:t>
            </a:r>
            <a:r>
              <a:rPr lang="en-US" sz="2400" b="1" dirty="0" err="1"/>
              <a:t>SPEnterpriseSearchServiceApplication</a:t>
            </a:r>
            <a:r>
              <a:rPr lang="en-US" sz="2400" b="1" dirty="0"/>
              <a:t> </a:t>
            </a:r>
            <a:endParaRPr lang="en-US" sz="2400" b="1" dirty="0" smtClean="0"/>
          </a:p>
          <a:p>
            <a:r>
              <a:rPr lang="en-US" sz="2400" dirty="0"/>
              <a:t>	</a:t>
            </a:r>
            <a:r>
              <a:rPr lang="en-US" sz="2400" dirty="0" smtClean="0"/>
              <a:t>-</a:t>
            </a:r>
            <a:r>
              <a:rPr lang="en-US" sz="2400" dirty="0"/>
              <a:t>Name $</a:t>
            </a:r>
            <a:r>
              <a:rPr lang="en-US" sz="2400" dirty="0" err="1"/>
              <a:t>searchAppName</a:t>
            </a:r>
            <a:r>
              <a:rPr lang="en-US" sz="2400" dirty="0"/>
              <a:t> </a:t>
            </a:r>
            <a:endParaRPr lang="en-US" sz="2400" dirty="0" smtClean="0"/>
          </a:p>
          <a:p>
            <a:r>
              <a:rPr lang="en-US" sz="2400" dirty="0"/>
              <a:t>	</a:t>
            </a:r>
            <a:r>
              <a:rPr lang="en-US" sz="2400" dirty="0" smtClean="0"/>
              <a:t>-</a:t>
            </a:r>
            <a:r>
              <a:rPr lang="en-US" sz="2400" dirty="0" err="1"/>
              <a:t>ApplicationPool</a:t>
            </a:r>
            <a:r>
              <a:rPr lang="en-US" sz="2400" dirty="0"/>
              <a:t> $</a:t>
            </a:r>
            <a:r>
              <a:rPr lang="en-US" sz="2400" dirty="0" err="1"/>
              <a:t>appPool</a:t>
            </a:r>
            <a:r>
              <a:rPr lang="en-US" sz="2400" dirty="0"/>
              <a:t> </a:t>
            </a:r>
            <a:endParaRPr lang="en-US" sz="2400" dirty="0" smtClean="0"/>
          </a:p>
          <a:p>
            <a:r>
              <a:rPr lang="en-US" sz="2400" dirty="0"/>
              <a:t>	</a:t>
            </a:r>
            <a:r>
              <a:rPr lang="en-US" sz="2400" dirty="0" smtClean="0"/>
              <a:t>-</a:t>
            </a:r>
            <a:r>
              <a:rPr lang="en-US" sz="2400" dirty="0" err="1"/>
              <a:t>AdminSearchServiceInstance</a:t>
            </a:r>
            <a:r>
              <a:rPr lang="en-US" sz="2400" dirty="0"/>
              <a:t> $</a:t>
            </a:r>
            <a:r>
              <a:rPr lang="en-US" sz="2400" dirty="0" err="1"/>
              <a:t>searchInstance</a:t>
            </a:r>
            <a:r>
              <a:rPr lang="en-US" sz="2400" dirty="0"/>
              <a:t> </a:t>
            </a:r>
            <a:endParaRPr lang="en-US" sz="2400" dirty="0" smtClean="0"/>
          </a:p>
          <a:p>
            <a:r>
              <a:rPr lang="en-US" sz="2400" dirty="0"/>
              <a:t>	</a:t>
            </a:r>
            <a:r>
              <a:rPr lang="en-US" sz="2400" dirty="0" smtClean="0"/>
              <a:t>-</a:t>
            </a:r>
            <a:r>
              <a:rPr lang="en-US" sz="2400" dirty="0" err="1"/>
              <a:t>DatabaseName</a:t>
            </a:r>
            <a:r>
              <a:rPr lang="en-US" sz="2400" dirty="0"/>
              <a:t> $</a:t>
            </a:r>
            <a:r>
              <a:rPr lang="en-US" sz="2400" dirty="0" err="1"/>
              <a:t>databaseName</a:t>
            </a:r>
            <a:r>
              <a:rPr lang="en-US" sz="2400" dirty="0"/>
              <a:t> </a:t>
            </a:r>
            <a:endParaRPr lang="en-US" sz="2400" dirty="0" smtClean="0"/>
          </a:p>
          <a:p>
            <a:r>
              <a:rPr lang="en-US" sz="2400" dirty="0"/>
              <a:t>	</a:t>
            </a:r>
            <a:r>
              <a:rPr lang="en-US" sz="2400" dirty="0" smtClean="0"/>
              <a:t>-</a:t>
            </a:r>
            <a:r>
              <a:rPr lang="en-US" sz="2400" dirty="0" err="1"/>
              <a:t>DatabaseServer</a:t>
            </a:r>
            <a:r>
              <a:rPr lang="en-US" sz="2400" dirty="0"/>
              <a:t> $</a:t>
            </a:r>
            <a:r>
              <a:rPr lang="en-US" sz="2400" dirty="0" err="1" smtClean="0"/>
              <a:t>databaseServer</a:t>
            </a:r>
            <a:endParaRPr lang="en-US" sz="2400" dirty="0"/>
          </a:p>
          <a:p>
            <a:endParaRPr lang="en-US" sz="2400" dirty="0" smtClean="0"/>
          </a:p>
          <a:p>
            <a:r>
              <a:rPr lang="en-US" sz="2400" dirty="0" smtClean="0"/>
              <a:t>$</a:t>
            </a:r>
            <a:r>
              <a:rPr lang="en-US" sz="2400" dirty="0" err="1"/>
              <a:t>searchAppProxy</a:t>
            </a:r>
            <a:r>
              <a:rPr lang="en-US" sz="2400" dirty="0"/>
              <a:t> = </a:t>
            </a:r>
            <a:r>
              <a:rPr lang="en-US" sz="2400" b="1" dirty="0" smtClean="0"/>
              <a:t>New-</a:t>
            </a:r>
            <a:r>
              <a:rPr lang="en-US" sz="2400" b="1" dirty="0" err="1" smtClean="0"/>
              <a:t>SPEnterpriseSearchServiceApplicationProxy</a:t>
            </a:r>
            <a:r>
              <a:rPr lang="en-US" sz="2400" b="1" dirty="0" smtClean="0"/>
              <a:t> </a:t>
            </a:r>
          </a:p>
          <a:p>
            <a:r>
              <a:rPr lang="en-US" sz="2400" dirty="0"/>
              <a:t>	</a:t>
            </a:r>
            <a:r>
              <a:rPr lang="en-US" sz="2400" dirty="0" smtClean="0"/>
              <a:t>-</a:t>
            </a:r>
            <a:r>
              <a:rPr lang="en-US" sz="2400" dirty="0"/>
              <a:t>name $</a:t>
            </a:r>
            <a:r>
              <a:rPr lang="en-US" sz="2400" dirty="0" err="1"/>
              <a:t>searchAppProxyName</a:t>
            </a:r>
            <a:r>
              <a:rPr lang="en-US" sz="2400" dirty="0"/>
              <a:t> </a:t>
            </a:r>
            <a:endParaRPr lang="en-US" sz="2400" dirty="0" smtClean="0"/>
          </a:p>
          <a:p>
            <a:r>
              <a:rPr lang="en-US" sz="2400" dirty="0"/>
              <a:t>	</a:t>
            </a:r>
            <a:r>
              <a:rPr lang="en-US" sz="2400" dirty="0" smtClean="0"/>
              <a:t>-</a:t>
            </a:r>
            <a:r>
              <a:rPr lang="en-US" sz="2400" dirty="0"/>
              <a:t>Uri $</a:t>
            </a:r>
            <a:r>
              <a:rPr lang="en-US" sz="2400" dirty="0" err="1" smtClean="0"/>
              <a:t>searchApp.Uri.AbsoluteURI</a:t>
            </a:r>
            <a:endParaRPr lang="en-US" sz="2400" dirty="0" smtClean="0"/>
          </a:p>
          <a:p>
            <a:endParaRPr lang="en-US" sz="2400" dirty="0" smtClean="0"/>
          </a:p>
          <a:p>
            <a:r>
              <a:rPr lang="en-US" sz="2400" b="1" dirty="0" smtClean="0"/>
              <a:t>Mount-</a:t>
            </a:r>
            <a:r>
              <a:rPr lang="en-US" sz="2400" b="1" dirty="0" err="1" smtClean="0"/>
              <a:t>SPContentDatabase</a:t>
            </a:r>
            <a:r>
              <a:rPr lang="en-US" sz="2400" dirty="0" smtClean="0"/>
              <a:t> </a:t>
            </a:r>
            <a:r>
              <a:rPr lang="en-US" sz="2400" dirty="0"/>
              <a:t>-Name $</a:t>
            </a:r>
            <a:r>
              <a:rPr lang="en-US" sz="2400" dirty="0" err="1"/>
              <a:t>contentDatabaseName</a:t>
            </a:r>
            <a:r>
              <a:rPr lang="en-US" sz="2400" dirty="0"/>
              <a:t> -</a:t>
            </a:r>
            <a:r>
              <a:rPr lang="en-US" sz="2400" dirty="0" err="1"/>
              <a:t>WebApplication</a:t>
            </a:r>
            <a:r>
              <a:rPr lang="en-US" sz="2400" dirty="0"/>
              <a:t> $</a:t>
            </a:r>
            <a:r>
              <a:rPr lang="en-US" sz="2400" dirty="0" err="1"/>
              <a:t>spServer</a:t>
            </a:r>
            <a:r>
              <a:rPr lang="en-US" sz="2400" dirty="0"/>
              <a:t> -</a:t>
            </a:r>
            <a:r>
              <a:rPr lang="en-US" sz="2400" dirty="0" err="1"/>
              <a:t>DatabaseServer</a:t>
            </a:r>
            <a:r>
              <a:rPr lang="en-US" sz="2400" dirty="0"/>
              <a:t> $</a:t>
            </a:r>
            <a:r>
              <a:rPr lang="en-US" sz="2400" dirty="0" err="1" smtClean="0"/>
              <a:t>databaseServer</a:t>
            </a:r>
            <a:endParaRPr lang="en-US" sz="2400" dirty="0"/>
          </a:p>
        </p:txBody>
      </p:sp>
    </p:spTree>
    <p:extLst>
      <p:ext uri="{BB962C8B-B14F-4D97-AF65-F5344CB8AC3E}">
        <p14:creationId xmlns:p14="http://schemas.microsoft.com/office/powerpoint/2010/main" val="20523899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Once the scripts have been run…</a:t>
            </a:r>
            <a:endParaRPr lang="en-US" dirty="0"/>
          </a:p>
        </p:txBody>
      </p:sp>
      <p:sp>
        <p:nvSpPr>
          <p:cNvPr id="5" name="Text Placeholder 4"/>
          <p:cNvSpPr>
            <a:spLocks noGrp="1"/>
          </p:cNvSpPr>
          <p:nvPr>
            <p:ph type="body" sz="quarter" idx="10"/>
          </p:nvPr>
        </p:nvSpPr>
        <p:spPr>
          <a:xfrm>
            <a:off x="274638" y="1221157"/>
            <a:ext cx="11887199" cy="5262979"/>
          </a:xfrm>
        </p:spPr>
        <p:txBody>
          <a:bodyPr/>
          <a:lstStyle/>
          <a:p>
            <a:endParaRPr lang="en-US" sz="4400" dirty="0" smtClean="0"/>
          </a:p>
          <a:p>
            <a:r>
              <a:rPr lang="en-US" sz="4400" dirty="0" smtClean="0"/>
              <a:t>Check Central </a:t>
            </a:r>
            <a:r>
              <a:rPr lang="en-US" sz="4400" dirty="0"/>
              <a:t>Administration </a:t>
            </a:r>
            <a:r>
              <a:rPr lang="en-US" sz="4400" dirty="0" smtClean="0"/>
              <a:t>to… </a:t>
            </a:r>
          </a:p>
          <a:p>
            <a:pPr marL="457200" indent="-457200">
              <a:buFont typeface="Arial" pitchFamily="34" charset="0"/>
              <a:buChar char="•"/>
            </a:pPr>
            <a:r>
              <a:rPr lang="en-US" sz="4400" dirty="0" smtClean="0"/>
              <a:t>Look at the mounted Content DB</a:t>
            </a:r>
            <a:endParaRPr lang="en-US" sz="4400" dirty="0"/>
          </a:p>
          <a:p>
            <a:pPr marL="457200" indent="-457200">
              <a:buFont typeface="Arial" pitchFamily="34" charset="0"/>
              <a:buChar char="•"/>
            </a:pPr>
            <a:r>
              <a:rPr lang="en-US" sz="4400" dirty="0"/>
              <a:t>Look at the Search </a:t>
            </a:r>
            <a:r>
              <a:rPr lang="en-US" sz="4400" dirty="0" smtClean="0"/>
              <a:t>Service Application</a:t>
            </a:r>
          </a:p>
          <a:p>
            <a:endParaRPr lang="en-US" sz="4400" dirty="0" smtClean="0"/>
          </a:p>
          <a:p>
            <a:r>
              <a:rPr lang="en-US" sz="4400" dirty="0" smtClean="0"/>
              <a:t>Start a crawl </a:t>
            </a:r>
          </a:p>
          <a:p>
            <a:pPr marL="457200" indent="-457200">
              <a:buFont typeface="Arial" pitchFamily="34" charset="0"/>
              <a:buChar char="•"/>
            </a:pPr>
            <a:r>
              <a:rPr lang="en-US" sz="4400" dirty="0"/>
              <a:t>(takes </a:t>
            </a:r>
            <a:r>
              <a:rPr lang="en-US" sz="4400" dirty="0" smtClean="0"/>
              <a:t>6-7 </a:t>
            </a:r>
            <a:r>
              <a:rPr lang="en-US" sz="4400" dirty="0"/>
              <a:t>minutes…)</a:t>
            </a:r>
          </a:p>
        </p:txBody>
      </p:sp>
    </p:spTree>
    <p:extLst>
      <p:ext uri="{BB962C8B-B14F-4D97-AF65-F5344CB8AC3E}">
        <p14:creationId xmlns:p14="http://schemas.microsoft.com/office/powerpoint/2010/main" val="125926098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Now that the crawl is complete… </a:t>
            </a:r>
            <a:endParaRPr lang="en-US" dirty="0"/>
          </a:p>
        </p:txBody>
      </p:sp>
      <p:sp>
        <p:nvSpPr>
          <p:cNvPr id="5" name="Text Placeholder 4"/>
          <p:cNvSpPr>
            <a:spLocks noGrp="1"/>
          </p:cNvSpPr>
          <p:nvPr>
            <p:ph type="body" sz="quarter" idx="10"/>
          </p:nvPr>
        </p:nvSpPr>
        <p:spPr>
          <a:xfrm>
            <a:off x="274638" y="1221157"/>
            <a:ext cx="11887199" cy="3434786"/>
          </a:xfrm>
        </p:spPr>
        <p:txBody>
          <a:bodyPr/>
          <a:lstStyle/>
          <a:p>
            <a:endParaRPr lang="en-US" dirty="0" smtClean="0"/>
          </a:p>
          <a:p>
            <a:r>
              <a:rPr lang="en-US" dirty="0" smtClean="0"/>
              <a:t>Execute a query vs. SharePoint 2010 mode search</a:t>
            </a:r>
          </a:p>
          <a:p>
            <a:endParaRPr lang="en-US" dirty="0" smtClean="0"/>
          </a:p>
          <a:p>
            <a:r>
              <a:rPr lang="en-US" dirty="0" smtClean="0"/>
              <a:t>Upgrade search site collection to 2013 (takes 3-4 </a:t>
            </a:r>
            <a:r>
              <a:rPr lang="en-US" dirty="0"/>
              <a:t>minutes</a:t>
            </a:r>
            <a:r>
              <a:rPr lang="en-US" dirty="0" smtClean="0"/>
              <a:t>…)</a:t>
            </a:r>
          </a:p>
          <a:p>
            <a:endParaRPr lang="en-US" dirty="0"/>
          </a:p>
          <a:p>
            <a:r>
              <a:rPr lang="en-US" dirty="0"/>
              <a:t>Execute the same query as </a:t>
            </a:r>
            <a:r>
              <a:rPr lang="en-US" dirty="0" smtClean="0"/>
              <a:t>before vs</a:t>
            </a:r>
            <a:r>
              <a:rPr lang="en-US" dirty="0"/>
              <a:t>. SharePoint 2013 </a:t>
            </a:r>
            <a:r>
              <a:rPr lang="en-US" dirty="0" smtClean="0"/>
              <a:t>search</a:t>
            </a:r>
            <a:endParaRPr lang="en-US" dirty="0"/>
          </a:p>
        </p:txBody>
      </p:sp>
    </p:spTree>
    <p:extLst>
      <p:ext uri="{BB962C8B-B14F-4D97-AF65-F5344CB8AC3E}">
        <p14:creationId xmlns:p14="http://schemas.microsoft.com/office/powerpoint/2010/main" val="23829960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Re-Cap: SharePoint 2010 Migration Steps</a:t>
            </a:r>
            <a:endParaRPr lang="en-US" dirty="0"/>
          </a:p>
        </p:txBody>
      </p:sp>
      <p:sp>
        <p:nvSpPr>
          <p:cNvPr id="5" name="Rectangle 4"/>
          <p:cNvSpPr/>
          <p:nvPr/>
        </p:nvSpPr>
        <p:spPr bwMode="auto">
          <a:xfrm>
            <a:off x="269008"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2010</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Backup Search Admin DB and Content DB</a:t>
            </a:r>
          </a:p>
        </p:txBody>
      </p:sp>
      <p:sp>
        <p:nvSpPr>
          <p:cNvPr id="6" name="Rectangle 5"/>
          <p:cNvSpPr/>
          <p:nvPr/>
        </p:nvSpPr>
        <p:spPr bwMode="auto">
          <a:xfrm>
            <a:off x="3017838"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SQL Server </a:t>
            </a:r>
            <a:r>
              <a:rPr lang="en-US" dirty="0" smtClean="0">
                <a:gradFill>
                  <a:gsLst>
                    <a:gs pos="0">
                      <a:srgbClr val="FFFFFF"/>
                    </a:gs>
                    <a:gs pos="100000">
                      <a:srgbClr val="FFFFFF"/>
                    </a:gs>
                  </a:gsLst>
                  <a:lin ang="5400000" scaled="0"/>
                </a:gradFill>
                <a:ea typeface="Segoe UI" pitchFamily="34" charset="0"/>
                <a:cs typeface="Segoe UI" pitchFamily="34" charset="0"/>
              </a:rPr>
              <a:t>2012</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DBs</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Grant DB Roles</a:t>
            </a: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Search Page</a:t>
            </a:r>
          </a:p>
        </p:txBody>
      </p:sp>
      <p:sp>
        <p:nvSpPr>
          <p:cNvPr id="8" name="Rectangle 7"/>
          <p:cNvSpPr/>
          <p:nvPr/>
        </p:nvSpPr>
        <p:spPr bwMode="auto">
          <a:xfrm>
            <a:off x="5754922"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2013</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a:t>
            </a:r>
            <a:r>
              <a:rPr lang="en-US" dirty="0" smtClean="0">
                <a:gradFill>
                  <a:gsLst>
                    <a:gs pos="0">
                      <a:srgbClr val="FFFFFF"/>
                    </a:gs>
                    <a:gs pos="100000">
                      <a:srgbClr val="FFFFFF"/>
                    </a:gs>
                  </a:gsLst>
                  <a:lin ang="5400000" scaled="0"/>
                </a:gradFill>
                <a:ea typeface="Segoe UI" pitchFamily="34" charset="0"/>
                <a:cs typeface="Segoe UI" pitchFamily="34" charset="0"/>
              </a:rPr>
              <a:t>SSA</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Mount Content DB</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6833904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br>
              <a:rPr lang="en-US" dirty="0" smtClean="0"/>
            </a:br>
            <a:r>
              <a:rPr lang="en-US" dirty="0" smtClean="0"/>
              <a:t/>
            </a:r>
            <a:br>
              <a:rPr lang="en-US" dirty="0" smtClean="0"/>
            </a:br>
            <a:r>
              <a:rPr lang="en-US" sz="6000" dirty="0" smtClean="0"/>
              <a:t>FAST Search for SharePoint Migration</a:t>
            </a:r>
            <a:endParaRPr lang="en-US" sz="5400" dirty="0"/>
          </a:p>
        </p:txBody>
      </p:sp>
    </p:spTree>
    <p:extLst>
      <p:ext uri="{BB962C8B-B14F-4D97-AF65-F5344CB8AC3E}">
        <p14:creationId xmlns:p14="http://schemas.microsoft.com/office/powerpoint/2010/main" val="2053264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74638" y="296863"/>
            <a:ext cx="11643651" cy="914400"/>
          </a:xfrm>
        </p:spPr>
        <p:txBody>
          <a:bodyPr/>
          <a:lstStyle/>
          <a:p>
            <a:r>
              <a:rPr lang="en-US" sz="4800" dirty="0" smtClean="0"/>
              <a:t>FAST Search For SharePoint 2010 Migration</a:t>
            </a:r>
            <a:endParaRPr lang="en-US" sz="4800" dirty="0"/>
          </a:p>
        </p:txBody>
      </p:sp>
      <p:sp>
        <p:nvSpPr>
          <p:cNvPr id="6" name="Oval 5"/>
          <p:cNvSpPr/>
          <p:nvPr/>
        </p:nvSpPr>
        <p:spPr bwMode="auto">
          <a:xfrm>
            <a:off x="9430993" y="3345922"/>
            <a:ext cx="2694569" cy="1165754"/>
          </a:xfrm>
          <a:prstGeom prst="ellipse">
            <a:avLst/>
          </a:prstGeom>
          <a:solidFill>
            <a:schemeClr val="accent2"/>
          </a:solidFill>
          <a:ln>
            <a:solidFill>
              <a:schemeClr val="accent2">
                <a:lumMod val="7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3600" b="1" dirty="0" smtClean="0">
                <a:solidFill>
                  <a:schemeClr val="tx1"/>
                </a:solidFill>
              </a:rPr>
              <a:t>SP 2013</a:t>
            </a:r>
            <a:endParaRPr lang="en-US" sz="1200" b="1" dirty="0">
              <a:solidFill>
                <a:schemeClr val="tx1"/>
              </a:solidFill>
            </a:endParaRPr>
          </a:p>
        </p:txBody>
      </p:sp>
      <p:sp>
        <p:nvSpPr>
          <p:cNvPr id="24" name="Freeform 23"/>
          <p:cNvSpPr/>
          <p:nvPr/>
        </p:nvSpPr>
        <p:spPr>
          <a:xfrm>
            <a:off x="6733660" y="3209555"/>
            <a:ext cx="2839721" cy="1503226"/>
          </a:xfrm>
          <a:custGeom>
            <a:avLst/>
            <a:gdLst>
              <a:gd name="connsiteX0" fmla="*/ 0 w 2839721"/>
              <a:gd name="connsiteY0" fmla="*/ 225484 h 1503226"/>
              <a:gd name="connsiteX1" fmla="*/ 2088108 w 2839721"/>
              <a:gd name="connsiteY1" fmla="*/ 225484 h 1503226"/>
              <a:gd name="connsiteX2" fmla="*/ 2088108 w 2839721"/>
              <a:gd name="connsiteY2" fmla="*/ 0 h 1503226"/>
              <a:gd name="connsiteX3" fmla="*/ 2839721 w 2839721"/>
              <a:gd name="connsiteY3" fmla="*/ 751613 h 1503226"/>
              <a:gd name="connsiteX4" fmla="*/ 2088108 w 2839721"/>
              <a:gd name="connsiteY4" fmla="*/ 1503226 h 1503226"/>
              <a:gd name="connsiteX5" fmla="*/ 2088108 w 2839721"/>
              <a:gd name="connsiteY5" fmla="*/ 1277742 h 1503226"/>
              <a:gd name="connsiteX6" fmla="*/ 0 w 2839721"/>
              <a:gd name="connsiteY6" fmla="*/ 1277742 h 1503226"/>
              <a:gd name="connsiteX7" fmla="*/ 0 w 2839721"/>
              <a:gd name="connsiteY7" fmla="*/ 225484 h 150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9721" h="1503226">
                <a:moveTo>
                  <a:pt x="0" y="225484"/>
                </a:moveTo>
                <a:lnTo>
                  <a:pt x="2088108" y="225484"/>
                </a:lnTo>
                <a:lnTo>
                  <a:pt x="2088108" y="0"/>
                </a:lnTo>
                <a:lnTo>
                  <a:pt x="2839721" y="751613"/>
                </a:lnTo>
                <a:lnTo>
                  <a:pt x="2088108" y="1503226"/>
                </a:lnTo>
                <a:lnTo>
                  <a:pt x="2088108" y="1277742"/>
                </a:lnTo>
                <a:lnTo>
                  <a:pt x="0" y="1277742"/>
                </a:lnTo>
                <a:lnTo>
                  <a:pt x="0" y="225484"/>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5490" tIns="234374" rIns="543910" bIns="234374"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2"/>
                </a:solidFill>
              </a:rPr>
              <a:t>Upgrade to SharePoint 2013 Search Center</a:t>
            </a:r>
            <a:endParaRPr lang="en-US" sz="1400" b="1" kern="1200" dirty="0">
              <a:solidFill>
                <a:schemeClr val="bg2"/>
              </a:solidFill>
            </a:endParaRPr>
          </a:p>
        </p:txBody>
      </p:sp>
      <p:sp>
        <p:nvSpPr>
          <p:cNvPr id="25" name="Freeform 24"/>
          <p:cNvSpPr/>
          <p:nvPr/>
        </p:nvSpPr>
        <p:spPr>
          <a:xfrm>
            <a:off x="4676408" y="3208736"/>
            <a:ext cx="2785274" cy="1504865"/>
          </a:xfrm>
          <a:custGeom>
            <a:avLst/>
            <a:gdLst>
              <a:gd name="connsiteX0" fmla="*/ 0 w 2785274"/>
              <a:gd name="connsiteY0" fmla="*/ 752433 h 1504865"/>
              <a:gd name="connsiteX1" fmla="*/ 1392637 w 2785274"/>
              <a:gd name="connsiteY1" fmla="*/ 0 h 1504865"/>
              <a:gd name="connsiteX2" fmla="*/ 2785274 w 2785274"/>
              <a:gd name="connsiteY2" fmla="*/ 752433 h 1504865"/>
              <a:gd name="connsiteX3" fmla="*/ 1392637 w 2785274"/>
              <a:gd name="connsiteY3" fmla="*/ 1504866 h 1504865"/>
              <a:gd name="connsiteX4" fmla="*/ 0 w 2785274"/>
              <a:gd name="connsiteY4" fmla="*/ 752433 h 150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274" h="1504865">
                <a:moveTo>
                  <a:pt x="0" y="752433"/>
                </a:moveTo>
                <a:cubicBezTo>
                  <a:pt x="0" y="336876"/>
                  <a:pt x="623505" y="0"/>
                  <a:pt x="1392637" y="0"/>
                </a:cubicBezTo>
                <a:cubicBezTo>
                  <a:pt x="2161769" y="0"/>
                  <a:pt x="2785274" y="336876"/>
                  <a:pt x="2785274" y="752433"/>
                </a:cubicBezTo>
                <a:cubicBezTo>
                  <a:pt x="2785274" y="1167990"/>
                  <a:pt x="2161769" y="1504866"/>
                  <a:pt x="1392637" y="1504866"/>
                </a:cubicBezTo>
                <a:cubicBezTo>
                  <a:pt x="623505" y="1504866"/>
                  <a:pt x="0" y="1167990"/>
                  <a:pt x="0" y="75243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0754" tIns="243242" rIns="430754" bIns="243242" numCol="1" spcCol="1270" anchor="ctr" anchorCtr="0">
            <a:noAutofit/>
          </a:bodyPr>
          <a:lstStyle/>
          <a:p>
            <a:pPr lvl="0" algn="ctr" defTabSz="1600200">
              <a:lnSpc>
                <a:spcPct val="90000"/>
              </a:lnSpc>
              <a:spcBef>
                <a:spcPct val="0"/>
              </a:spcBef>
              <a:spcAft>
                <a:spcPct val="35000"/>
              </a:spcAft>
            </a:pPr>
            <a:r>
              <a:rPr lang="en-US" sz="3600" b="1" kern="1200" dirty="0" smtClean="0">
                <a:gradFill>
                  <a:gsLst>
                    <a:gs pos="0">
                      <a:srgbClr val="FFFFFF"/>
                    </a:gs>
                    <a:gs pos="100000">
                      <a:srgbClr val="FFFFFF"/>
                    </a:gs>
                  </a:gsLst>
                  <a:lin ang="5400000" scaled="0"/>
                </a:gradFill>
              </a:rPr>
              <a:t>SP 2013</a:t>
            </a:r>
          </a:p>
          <a:p>
            <a:pPr lvl="0" algn="ctr" defTabSz="1600200">
              <a:lnSpc>
                <a:spcPct val="90000"/>
              </a:lnSpc>
              <a:spcBef>
                <a:spcPct val="0"/>
              </a:spcBef>
              <a:spcAft>
                <a:spcPct val="35000"/>
              </a:spcAft>
            </a:pPr>
            <a:r>
              <a:rPr lang="en-US" sz="1800" b="1" kern="1200" dirty="0" smtClean="0">
                <a:solidFill>
                  <a:schemeClr val="tx1"/>
                </a:solidFill>
              </a:rPr>
              <a:t>”SP 2010” </a:t>
            </a:r>
            <a:r>
              <a:rPr lang="en-US" sz="1800" b="1" kern="1200" dirty="0" smtClean="0">
                <a:gradFill>
                  <a:gsLst>
                    <a:gs pos="0">
                      <a:srgbClr val="FFFFFF"/>
                    </a:gs>
                    <a:gs pos="100000">
                      <a:srgbClr val="FFFFFF"/>
                    </a:gs>
                  </a:gsLst>
                  <a:lin ang="5400000" scaled="0"/>
                </a:gradFill>
              </a:rPr>
              <a:t>mode</a:t>
            </a:r>
            <a:endParaRPr lang="en-US" sz="2400" b="1" kern="1200" dirty="0"/>
          </a:p>
        </p:txBody>
      </p:sp>
      <p:sp>
        <p:nvSpPr>
          <p:cNvPr id="13" name="Oval 12"/>
          <p:cNvSpPr/>
          <p:nvPr/>
        </p:nvSpPr>
        <p:spPr bwMode="auto">
          <a:xfrm>
            <a:off x="494566" y="5133412"/>
            <a:ext cx="3523668" cy="1165754"/>
          </a:xfrm>
          <a:prstGeom prst="ellips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5800" b="1" dirty="0" smtClean="0">
                <a:solidFill>
                  <a:schemeClr val="tx1"/>
                </a:solidFill>
              </a:rPr>
              <a:t>FS4SP</a:t>
            </a:r>
            <a:endParaRPr lang="en-US" sz="1700" b="1" dirty="0">
              <a:solidFill>
                <a:schemeClr val="tx1"/>
              </a:solidFill>
            </a:endParaRPr>
          </a:p>
        </p:txBody>
      </p:sp>
      <p:grpSp>
        <p:nvGrpSpPr>
          <p:cNvPr id="3" name="Group 2"/>
          <p:cNvGrpSpPr/>
          <p:nvPr/>
        </p:nvGrpSpPr>
        <p:grpSpPr>
          <a:xfrm>
            <a:off x="808037" y="3696747"/>
            <a:ext cx="4540426" cy="2290607"/>
            <a:chOff x="1542976" y="3696747"/>
            <a:chExt cx="4540426" cy="2290607"/>
          </a:xfrm>
        </p:grpSpPr>
        <p:sp>
          <p:nvSpPr>
            <p:cNvPr id="7" name="Shape 6"/>
            <p:cNvSpPr/>
            <p:nvPr/>
          </p:nvSpPr>
          <p:spPr>
            <a:xfrm rot="18186945" flipV="1">
              <a:off x="4499522" y="4403474"/>
              <a:ext cx="1892031" cy="1275729"/>
            </a:xfrm>
            <a:prstGeom prst="swooshArrow">
              <a:avLst>
                <a:gd name="adj1" fmla="val 16310"/>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8" name="Oval 7"/>
            <p:cNvSpPr/>
            <p:nvPr/>
          </p:nvSpPr>
          <p:spPr>
            <a:xfrm>
              <a:off x="4111462" y="4660290"/>
              <a:ext cx="69005" cy="69005"/>
            </a:xfrm>
            <a:prstGeom prst="ellipse">
              <a:avLst/>
            </a:prstGeom>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hemeClr val="accent4">
                <a:tint val="55000"/>
                <a:hueOff val="0"/>
                <a:satOff val="0"/>
                <a:lumOff val="0"/>
                <a:alphaOff val="0"/>
              </a:schemeClr>
            </a:fillRef>
            <a:effectRef idx="2">
              <a:schemeClr val="accent4">
                <a:tint val="55000"/>
                <a:hueOff val="0"/>
                <a:satOff val="0"/>
                <a:lumOff val="0"/>
                <a:alphaOff val="0"/>
              </a:schemeClr>
            </a:effectRef>
            <a:fontRef idx="minor">
              <a:schemeClr val="dk1">
                <a:hueOff val="0"/>
                <a:satOff val="0"/>
                <a:lumOff val="0"/>
                <a:alphaOff val="0"/>
              </a:schemeClr>
            </a:fontRef>
          </p:style>
        </p:sp>
        <p:sp>
          <p:nvSpPr>
            <p:cNvPr id="11" name="Freeform 10"/>
            <p:cNvSpPr/>
            <p:nvPr/>
          </p:nvSpPr>
          <p:spPr>
            <a:xfrm>
              <a:off x="1546908" y="3696747"/>
              <a:ext cx="3770526" cy="506461"/>
            </a:xfrm>
            <a:custGeom>
              <a:avLst/>
              <a:gdLst>
                <a:gd name="connsiteX0" fmla="*/ 0 w 3770526"/>
                <a:gd name="connsiteY0" fmla="*/ 0 h 506461"/>
                <a:gd name="connsiteX1" fmla="*/ 3770526 w 3770526"/>
                <a:gd name="connsiteY1" fmla="*/ 0 h 506461"/>
                <a:gd name="connsiteX2" fmla="*/ 3770526 w 3770526"/>
                <a:gd name="connsiteY2" fmla="*/ 506461 h 506461"/>
                <a:gd name="connsiteX3" fmla="*/ 0 w 3770526"/>
                <a:gd name="connsiteY3" fmla="*/ 506461 h 506461"/>
                <a:gd name="connsiteX4" fmla="*/ 0 w 3770526"/>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526" h="506461">
                  <a:moveTo>
                    <a:pt x="0" y="0"/>
                  </a:moveTo>
                  <a:lnTo>
                    <a:pt x="3770526" y="0"/>
                  </a:lnTo>
                  <a:lnTo>
                    <a:pt x="3770526"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b" anchorCtr="0">
              <a:noAutofit/>
            </a:bodyPr>
            <a:lstStyle/>
            <a:p>
              <a:pPr lvl="0" algn="l" defTabSz="622300">
                <a:lnSpc>
                  <a:spcPct val="90000"/>
                </a:lnSpc>
                <a:spcBef>
                  <a:spcPct val="0"/>
                </a:spcBef>
                <a:spcAft>
                  <a:spcPct val="35000"/>
                </a:spcAft>
              </a:pPr>
              <a:r>
                <a:rPr lang="en-US" sz="1400" kern="1200" dirty="0" smtClean="0">
                  <a:solidFill>
                    <a:schemeClr val="tx1"/>
                  </a:solidFill>
                </a:rPr>
                <a:t>4. Migrate From FS4SP</a:t>
              </a:r>
              <a:endParaRPr lang="en-US" sz="1400" kern="1200" dirty="0">
                <a:solidFill>
                  <a:schemeClr val="tx1"/>
                </a:solidFill>
              </a:endParaRPr>
            </a:p>
          </p:txBody>
        </p:sp>
        <p:sp>
          <p:nvSpPr>
            <p:cNvPr id="15" name="Freeform 14"/>
            <p:cNvSpPr/>
            <p:nvPr/>
          </p:nvSpPr>
          <p:spPr>
            <a:xfrm>
              <a:off x="1546264" y="4085646"/>
              <a:ext cx="2181741" cy="506461"/>
            </a:xfrm>
            <a:custGeom>
              <a:avLst/>
              <a:gdLst>
                <a:gd name="connsiteX0" fmla="*/ 0 w 2181741"/>
                <a:gd name="connsiteY0" fmla="*/ 0 h 506461"/>
                <a:gd name="connsiteX1" fmla="*/ 2181741 w 2181741"/>
                <a:gd name="connsiteY1" fmla="*/ 0 h 506461"/>
                <a:gd name="connsiteX2" fmla="*/ 2181741 w 2181741"/>
                <a:gd name="connsiteY2" fmla="*/ 506461 h 506461"/>
                <a:gd name="connsiteX3" fmla="*/ 0 w 2181741"/>
                <a:gd name="connsiteY3" fmla="*/ 506461 h 506461"/>
                <a:gd name="connsiteX4" fmla="*/ 0 w 2181741"/>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741" h="506461">
                  <a:moveTo>
                    <a:pt x="0" y="0"/>
                  </a:moveTo>
                  <a:lnTo>
                    <a:pt x="2181741" y="0"/>
                  </a:lnTo>
                  <a:lnTo>
                    <a:pt x="2181741"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en-US" sz="1400" kern="1200" dirty="0" smtClean="0">
                  <a:solidFill>
                    <a:schemeClr val="tx1"/>
                  </a:solidFill>
                </a:rPr>
                <a:t>a) Backup/Restore DBs</a:t>
              </a:r>
              <a:endParaRPr lang="en-US" sz="1400" kern="1200" dirty="0">
                <a:solidFill>
                  <a:schemeClr val="tx1"/>
                </a:solidFill>
              </a:endParaRPr>
            </a:p>
          </p:txBody>
        </p:sp>
        <p:sp>
          <p:nvSpPr>
            <p:cNvPr id="16" name="Freeform 15"/>
            <p:cNvSpPr/>
            <p:nvPr/>
          </p:nvSpPr>
          <p:spPr>
            <a:xfrm>
              <a:off x="1542976" y="4362400"/>
              <a:ext cx="4507435" cy="506461"/>
            </a:xfrm>
            <a:custGeom>
              <a:avLst/>
              <a:gdLst>
                <a:gd name="connsiteX0" fmla="*/ 0 w 4507435"/>
                <a:gd name="connsiteY0" fmla="*/ 0 h 506461"/>
                <a:gd name="connsiteX1" fmla="*/ 4507435 w 4507435"/>
                <a:gd name="connsiteY1" fmla="*/ 0 h 506461"/>
                <a:gd name="connsiteX2" fmla="*/ 4507435 w 4507435"/>
                <a:gd name="connsiteY2" fmla="*/ 506461 h 506461"/>
                <a:gd name="connsiteX3" fmla="*/ 0 w 4507435"/>
                <a:gd name="connsiteY3" fmla="*/ 506461 h 506461"/>
                <a:gd name="connsiteX4" fmla="*/ 0 w 4507435"/>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435" h="506461">
                  <a:moveTo>
                    <a:pt x="0" y="0"/>
                  </a:moveTo>
                  <a:lnTo>
                    <a:pt x="4507435" y="0"/>
                  </a:lnTo>
                  <a:lnTo>
                    <a:pt x="4507435"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en-US" sz="1400" kern="1200" dirty="0" smtClean="0">
                  <a:solidFill>
                    <a:schemeClr val="tx1"/>
                  </a:solidFill>
                </a:rPr>
                <a:t>b) Custom PowerShell (convert DB tables)</a:t>
              </a:r>
              <a:endParaRPr lang="en-US" sz="1400" kern="1200" dirty="0">
                <a:solidFill>
                  <a:schemeClr val="tx1"/>
                </a:solidFill>
              </a:endParaRPr>
            </a:p>
          </p:txBody>
        </p:sp>
        <p:sp>
          <p:nvSpPr>
            <p:cNvPr id="19" name="Freeform 18"/>
            <p:cNvSpPr/>
            <p:nvPr/>
          </p:nvSpPr>
          <p:spPr>
            <a:xfrm>
              <a:off x="1558383" y="4768207"/>
              <a:ext cx="2221449" cy="318118"/>
            </a:xfrm>
            <a:custGeom>
              <a:avLst/>
              <a:gdLst>
                <a:gd name="connsiteX0" fmla="*/ 0 w 2221449"/>
                <a:gd name="connsiteY0" fmla="*/ 0 h 318118"/>
                <a:gd name="connsiteX1" fmla="*/ 2221449 w 2221449"/>
                <a:gd name="connsiteY1" fmla="*/ 0 h 318118"/>
                <a:gd name="connsiteX2" fmla="*/ 2221449 w 2221449"/>
                <a:gd name="connsiteY2" fmla="*/ 318118 h 318118"/>
                <a:gd name="connsiteX3" fmla="*/ 0 w 2221449"/>
                <a:gd name="connsiteY3" fmla="*/ 318118 h 318118"/>
                <a:gd name="connsiteX4" fmla="*/ 0 w 2221449"/>
                <a:gd name="connsiteY4" fmla="*/ 0 h 31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449" h="318118">
                  <a:moveTo>
                    <a:pt x="0" y="0"/>
                  </a:moveTo>
                  <a:lnTo>
                    <a:pt x="2221449" y="0"/>
                  </a:lnTo>
                  <a:lnTo>
                    <a:pt x="2221449" y="318118"/>
                  </a:lnTo>
                  <a:lnTo>
                    <a:pt x="0" y="3181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t" anchorCtr="0">
              <a:noAutofit/>
            </a:bodyPr>
            <a:lstStyle/>
            <a:p>
              <a:pPr lvl="0" algn="l" defTabSz="622300">
                <a:lnSpc>
                  <a:spcPct val="90000"/>
                </a:lnSpc>
                <a:spcBef>
                  <a:spcPct val="0"/>
                </a:spcBef>
                <a:spcAft>
                  <a:spcPct val="35000"/>
                </a:spcAft>
              </a:pPr>
              <a:r>
                <a:rPr lang="en-US" sz="1400" kern="1200" smtClean="0">
                  <a:solidFill>
                    <a:schemeClr val="tx1"/>
                  </a:solidFill>
                </a:rPr>
                <a:t>c</a:t>
              </a:r>
              <a:r>
                <a:rPr lang="en-US" sz="1400" kern="1200" dirty="0" smtClean="0">
                  <a:solidFill>
                    <a:schemeClr val="tx1"/>
                  </a:solidFill>
                </a:rPr>
                <a:t>) Migration </a:t>
              </a:r>
              <a:r>
                <a:rPr lang="en-US" sz="1400" kern="1200" dirty="0" err="1" smtClean="0">
                  <a:solidFill>
                    <a:schemeClr val="tx1"/>
                  </a:solidFill>
                </a:rPr>
                <a:t>CmdLet</a:t>
              </a:r>
              <a:endParaRPr lang="en-US" sz="1400" kern="1200" dirty="0">
                <a:solidFill>
                  <a:schemeClr val="tx1"/>
                </a:solidFill>
              </a:endParaRPr>
            </a:p>
          </p:txBody>
        </p:sp>
      </p:grpSp>
      <p:grpSp>
        <p:nvGrpSpPr>
          <p:cNvPr id="12" name="Group 11"/>
          <p:cNvGrpSpPr/>
          <p:nvPr/>
        </p:nvGrpSpPr>
        <p:grpSpPr>
          <a:xfrm>
            <a:off x="4018232" y="4545025"/>
            <a:ext cx="7971137" cy="1984175"/>
            <a:chOff x="4018232" y="4545025"/>
            <a:chExt cx="7971137" cy="1984175"/>
          </a:xfrm>
        </p:grpSpPr>
        <p:sp>
          <p:nvSpPr>
            <p:cNvPr id="18" name="Shape 17"/>
            <p:cNvSpPr/>
            <p:nvPr/>
          </p:nvSpPr>
          <p:spPr>
            <a:xfrm rot="16200000" flipV="1">
              <a:off x="6637355" y="1925902"/>
              <a:ext cx="1443274" cy="6681519"/>
            </a:xfrm>
            <a:prstGeom prst="swooshArrow">
              <a:avLst>
                <a:gd name="adj1" fmla="val 14184"/>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22" name="Rectangle 21"/>
            <p:cNvSpPr/>
            <p:nvPr/>
          </p:nvSpPr>
          <p:spPr>
            <a:xfrm>
              <a:off x="6911142" y="5599715"/>
              <a:ext cx="5078227" cy="929485"/>
            </a:xfrm>
            <a:prstGeom prst="rect">
              <a:avLst/>
            </a:prstGeom>
          </p:spPr>
          <p:txBody>
            <a:bodyPr wrap="square">
              <a:spAutoFit/>
            </a:bodyPr>
            <a:lstStyle/>
            <a:p>
              <a:pPr algn="ctr" defTabSz="755597">
                <a:lnSpc>
                  <a:spcPct val="90000"/>
                </a:lnSpc>
                <a:spcBef>
                  <a:spcPct val="0"/>
                </a:spcBef>
                <a:spcAft>
                  <a:spcPct val="35000"/>
                </a:spcAft>
              </a:pPr>
              <a:r>
                <a:rPr lang="en-US" sz="1600" dirty="0" smtClean="0"/>
                <a:t>d) Custom </a:t>
              </a:r>
              <a:r>
                <a:rPr lang="en-US" sz="1600" dirty="0"/>
                <a:t>PowerShell </a:t>
              </a:r>
            </a:p>
            <a:p>
              <a:pPr algn="ctr" defTabSz="755597">
                <a:lnSpc>
                  <a:spcPct val="90000"/>
                </a:lnSpc>
                <a:spcBef>
                  <a:spcPct val="0"/>
                </a:spcBef>
                <a:spcAft>
                  <a:spcPct val="35000"/>
                </a:spcAft>
              </a:pPr>
              <a:r>
                <a:rPr lang="en-US" sz="1600" dirty="0"/>
                <a:t>(to export/import “other” </a:t>
              </a:r>
              <a:r>
                <a:rPr lang="en-US" sz="1600" dirty="0" smtClean="0"/>
                <a:t>FS4SP </a:t>
              </a:r>
            </a:p>
            <a:p>
              <a:pPr algn="ctr" defTabSz="755597">
                <a:lnSpc>
                  <a:spcPct val="90000"/>
                </a:lnSpc>
                <a:spcBef>
                  <a:spcPct val="0"/>
                </a:spcBef>
                <a:spcAft>
                  <a:spcPct val="35000"/>
                </a:spcAft>
              </a:pPr>
              <a:r>
                <a:rPr lang="en-US" sz="1600" dirty="0" smtClean="0"/>
                <a:t>configuration</a:t>
              </a:r>
              <a:r>
                <a:rPr lang="en-US" sz="1600" dirty="0"/>
                <a:t>, as able…)</a:t>
              </a:r>
            </a:p>
          </p:txBody>
        </p:sp>
      </p:grpSp>
    </p:spTree>
    <p:extLst>
      <p:ext uri="{BB962C8B-B14F-4D97-AF65-F5344CB8AC3E}">
        <p14:creationId xmlns:p14="http://schemas.microsoft.com/office/powerpoint/2010/main" val="212388169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FAST Search for SharePoint 2010 Migration</a:t>
            </a:r>
            <a:endParaRPr lang="en-US" dirty="0"/>
          </a:p>
        </p:txBody>
      </p:sp>
      <p:sp>
        <p:nvSpPr>
          <p:cNvPr id="5" name="Rectangle 4"/>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2010</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Backup databases:</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FAST Search Admin DB </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Content SSA</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Query SSA</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6" name="Rectangle 5"/>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SQL Server 2012</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databases</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2013</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Search center</a:t>
            </a: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content sites</a:t>
            </a:r>
          </a:p>
        </p:txBody>
      </p:sp>
      <p:sp>
        <p:nvSpPr>
          <p:cNvPr id="8" name="Rectangle 7"/>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2013</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Execute migration scripts</a:t>
            </a:r>
          </a:p>
        </p:txBody>
      </p:sp>
    </p:spTree>
    <p:extLst>
      <p:ext uri="{BB962C8B-B14F-4D97-AF65-F5344CB8AC3E}">
        <p14:creationId xmlns:p14="http://schemas.microsoft.com/office/powerpoint/2010/main" val="89169781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96863"/>
            <a:ext cx="11630558" cy="914399"/>
          </a:xfrm>
        </p:spPr>
        <p:txBody>
          <a:bodyPr/>
          <a:lstStyle/>
          <a:p>
            <a:r>
              <a:rPr lang="en-US" dirty="0" smtClean="0"/>
              <a:t>FAST Search for SharePoint -&gt;SP2013 Migration Steps Overview</a:t>
            </a:r>
            <a:br>
              <a:rPr lang="en-US" dirty="0" smtClean="0"/>
            </a:br>
            <a:endParaRPr lang="en-US" dirty="0"/>
          </a:p>
        </p:txBody>
      </p:sp>
      <p:sp>
        <p:nvSpPr>
          <p:cNvPr id="3" name="Content Placeholder 2"/>
          <p:cNvSpPr>
            <a:spLocks noGrp="1"/>
          </p:cNvSpPr>
          <p:nvPr>
            <p:ph idx="4294967295"/>
          </p:nvPr>
        </p:nvSpPr>
        <p:spPr>
          <a:xfrm>
            <a:off x="274638" y="2125662"/>
            <a:ext cx="11630559" cy="4572001"/>
          </a:xfrm>
          <a:prstGeom prst="rect">
            <a:avLst/>
          </a:prstGeom>
        </p:spPr>
        <p:txBody>
          <a:bodyPr>
            <a:normAutofit fontScale="70000" lnSpcReduction="20000"/>
          </a:bodyPr>
          <a:lstStyle/>
          <a:p>
            <a:pPr marL="0" indent="0">
              <a:buNone/>
            </a:pPr>
            <a:r>
              <a:rPr lang="en-US" dirty="0" smtClean="0"/>
              <a:t>Before</a:t>
            </a:r>
          </a:p>
          <a:p>
            <a:pPr marL="342900" lvl="1" indent="0">
              <a:buNone/>
            </a:pPr>
            <a:r>
              <a:rPr lang="en-US" sz="2700" b="1" dirty="0"/>
              <a:t>Backup </a:t>
            </a:r>
            <a:r>
              <a:rPr lang="en-US" sz="2700" b="1" dirty="0" smtClean="0"/>
              <a:t>three databases</a:t>
            </a:r>
            <a:r>
              <a:rPr lang="en-US" sz="2700" dirty="0" smtClean="0"/>
              <a:t> – Content </a:t>
            </a:r>
            <a:r>
              <a:rPr lang="en-US" sz="2700" dirty="0"/>
              <a:t>SSA DB, FAST Admin DB, Query SSA </a:t>
            </a:r>
            <a:r>
              <a:rPr lang="en-US" sz="2700" dirty="0" smtClean="0"/>
              <a:t>DB (manual)</a:t>
            </a:r>
            <a:endParaRPr lang="en-US" sz="2700" dirty="0"/>
          </a:p>
          <a:p>
            <a:pPr marL="342900" lvl="1" indent="0">
              <a:buNone/>
            </a:pPr>
            <a:r>
              <a:rPr lang="en-US" sz="2700" b="1" dirty="0" smtClean="0"/>
              <a:t>Restore three databases </a:t>
            </a:r>
            <a:r>
              <a:rPr lang="en-US" sz="2700" dirty="0" smtClean="0"/>
              <a:t>– DB </a:t>
            </a:r>
            <a:r>
              <a:rPr lang="en-US" sz="2700" dirty="0"/>
              <a:t>BAK files to SP2013 SQL </a:t>
            </a:r>
            <a:r>
              <a:rPr lang="en-US" sz="2700" dirty="0" smtClean="0"/>
              <a:t>Server (manual – optional)</a:t>
            </a:r>
          </a:p>
          <a:p>
            <a:pPr marL="0" indent="0">
              <a:buNone/>
            </a:pPr>
            <a:r>
              <a:rPr lang="en-US" dirty="0" smtClean="0"/>
              <a:t>Migrate</a:t>
            </a:r>
            <a:endParaRPr lang="en-US" sz="2700" dirty="0" smtClean="0"/>
          </a:p>
          <a:p>
            <a:pPr marL="342900" lvl="1" indent="0">
              <a:buNone/>
            </a:pPr>
            <a:r>
              <a:rPr lang="en-US" sz="2700" b="1" dirty="0"/>
              <a:t>Restore three databases </a:t>
            </a:r>
            <a:r>
              <a:rPr lang="en-US" sz="2700" dirty="0"/>
              <a:t>– DB BAK files to SP2013 SQL </a:t>
            </a:r>
            <a:r>
              <a:rPr lang="en-US" sz="2700" dirty="0" smtClean="0"/>
              <a:t>Server (automated –optional, must choose one)</a:t>
            </a:r>
            <a:endParaRPr lang="en-US" sz="2700" dirty="0"/>
          </a:p>
          <a:p>
            <a:pPr marL="342900" lvl="1" indent="0">
              <a:buNone/>
            </a:pPr>
            <a:r>
              <a:rPr lang="en-US" sz="2700" b="1" dirty="0" smtClean="0"/>
              <a:t>Execute Migration script </a:t>
            </a:r>
            <a:r>
              <a:rPr lang="en-US" sz="2700" dirty="0" smtClean="0"/>
              <a:t>– Migrate </a:t>
            </a:r>
            <a:r>
              <a:rPr lang="en-US" sz="2700" dirty="0"/>
              <a:t>Settings (</a:t>
            </a:r>
            <a:r>
              <a:rPr lang="en-US" sz="2700" b="1" dirty="0">
                <a:solidFill>
                  <a:srgbClr val="92D050"/>
                </a:solidFill>
              </a:rPr>
              <a:t>once</a:t>
            </a:r>
            <a:r>
              <a:rPr lang="en-US" sz="2700" dirty="0"/>
              <a:t>)</a:t>
            </a:r>
          </a:p>
          <a:p>
            <a:pPr marL="571500" lvl="2" indent="0">
              <a:buNone/>
            </a:pPr>
            <a:r>
              <a:rPr lang="en-US" sz="2700" dirty="0" smtClean="0"/>
              <a:t>Merges the </a:t>
            </a:r>
            <a:r>
              <a:rPr lang="en-US" sz="2700" dirty="0"/>
              <a:t>three DBs </a:t>
            </a:r>
          </a:p>
          <a:p>
            <a:pPr marL="571500" lvl="2" indent="0">
              <a:buNone/>
            </a:pPr>
            <a:r>
              <a:rPr lang="en-US" sz="2700" dirty="0" smtClean="0"/>
              <a:t>Runs </a:t>
            </a:r>
            <a:r>
              <a:rPr lang="en-US" sz="2700" dirty="0"/>
              <a:t>PowerShell command to import settings into </a:t>
            </a:r>
            <a:r>
              <a:rPr lang="en-US" sz="2700" dirty="0" smtClean="0"/>
              <a:t>O15</a:t>
            </a:r>
          </a:p>
          <a:p>
            <a:pPr marL="571500" lvl="2" indent="0">
              <a:buNone/>
            </a:pPr>
            <a:r>
              <a:rPr lang="en-US" sz="2700" dirty="0" smtClean="0"/>
              <a:t>Configures crawled properties, managed properties and mappings</a:t>
            </a:r>
          </a:p>
          <a:p>
            <a:pPr marL="571500" lvl="2" indent="0">
              <a:buNone/>
            </a:pPr>
            <a:endParaRPr lang="en-US" sz="2700" dirty="0" smtClean="0"/>
          </a:p>
          <a:p>
            <a:pPr marL="0" indent="0">
              <a:buNone/>
            </a:pPr>
            <a:r>
              <a:rPr lang="en-US" sz="4700" dirty="0" smtClean="0"/>
              <a:t>After</a:t>
            </a:r>
            <a:endParaRPr lang="en-US" sz="4700" dirty="0"/>
          </a:p>
          <a:p>
            <a:pPr marL="342900" lvl="1" indent="0">
              <a:buNone/>
            </a:pPr>
            <a:r>
              <a:rPr lang="en-US" sz="2700" dirty="0"/>
              <a:t>Configure Search topology</a:t>
            </a:r>
          </a:p>
          <a:p>
            <a:pPr marL="342900" lvl="1" indent="0">
              <a:buNone/>
            </a:pPr>
            <a:r>
              <a:rPr lang="en-US" sz="2700" dirty="0"/>
              <a:t>Point O14 farms at SP2013 search service</a:t>
            </a:r>
          </a:p>
          <a:p>
            <a:pPr marL="342900" lvl="1" indent="0">
              <a:buNone/>
            </a:pPr>
            <a:r>
              <a:rPr lang="en-US" sz="2700" dirty="0"/>
              <a:t>Upgrade content DBs/farms</a:t>
            </a:r>
          </a:p>
          <a:p>
            <a:pPr marL="0" indent="0">
              <a:buNone/>
            </a:pPr>
            <a:endParaRPr lang="en-US" dirty="0" smtClean="0"/>
          </a:p>
          <a:p>
            <a:endParaRPr lang="en-US" sz="2700" dirty="0"/>
          </a:p>
        </p:txBody>
      </p:sp>
    </p:spTree>
    <p:extLst>
      <p:ext uri="{BB962C8B-B14F-4D97-AF65-F5344CB8AC3E}">
        <p14:creationId xmlns:p14="http://schemas.microsoft.com/office/powerpoint/2010/main" val="18304602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Databases SQL 2012</a:t>
            </a:r>
            <a:endParaRPr lang="en-US" dirty="0"/>
          </a:p>
        </p:txBody>
      </p:sp>
      <p:sp>
        <p:nvSpPr>
          <p:cNvPr id="5" name="Text Placeholder 4"/>
          <p:cNvSpPr>
            <a:spLocks noGrp="1"/>
          </p:cNvSpPr>
          <p:nvPr>
            <p:ph type="body" sz="quarter" idx="10"/>
          </p:nvPr>
        </p:nvSpPr>
        <p:spPr>
          <a:xfrm>
            <a:off x="274637" y="3192462"/>
            <a:ext cx="11887199" cy="572464"/>
          </a:xfrm>
        </p:spPr>
        <p:txBody>
          <a:bodyPr/>
          <a:lstStyle/>
          <a:p>
            <a:r>
              <a:rPr lang="en-US" sz="2800" dirty="0"/>
              <a:t>.\0-setupenv.ps1 -</a:t>
            </a:r>
            <a:r>
              <a:rPr lang="en-US" sz="2800" dirty="0" err="1"/>
              <a:t>runallscripts</a:t>
            </a:r>
            <a:r>
              <a:rPr lang="en-US" sz="2800" dirty="0"/>
              <a:t> -</a:t>
            </a:r>
            <a:r>
              <a:rPr lang="en-US" sz="2800" dirty="0" err="1"/>
              <a:t>sqlonly</a:t>
            </a:r>
            <a:r>
              <a:rPr lang="en-US" sz="2800" dirty="0"/>
              <a:t> –</a:t>
            </a:r>
            <a:r>
              <a:rPr lang="en-US" sz="2800" dirty="0" err="1"/>
              <a:t>restoredb</a:t>
            </a:r>
            <a:endParaRPr lang="en-US" sz="2800" dirty="0"/>
          </a:p>
        </p:txBody>
      </p:sp>
    </p:spTree>
    <p:extLst>
      <p:ext uri="{BB962C8B-B14F-4D97-AF65-F5344CB8AC3E}">
        <p14:creationId xmlns:p14="http://schemas.microsoft.com/office/powerpoint/2010/main" val="157440334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2" name="Text Placeholder 1"/>
          <p:cNvSpPr>
            <a:spLocks noGrp="1"/>
          </p:cNvSpPr>
          <p:nvPr>
            <p:ph type="body" sz="quarter" idx="10"/>
          </p:nvPr>
        </p:nvSpPr>
        <p:spPr>
          <a:xfrm>
            <a:off x="274638" y="1212850"/>
            <a:ext cx="11887200" cy="4801314"/>
          </a:xfrm>
        </p:spPr>
        <p:txBody>
          <a:bodyPr/>
          <a:lstStyle/>
          <a:p>
            <a:pPr marL="0" indent="0">
              <a:buNone/>
            </a:pPr>
            <a:r>
              <a:rPr lang="en-US" dirty="0" smtClean="0"/>
              <a:t>Search Migration Overview</a:t>
            </a:r>
            <a:endParaRPr lang="en-US" dirty="0"/>
          </a:p>
          <a:p>
            <a:pPr marL="0" indent="0">
              <a:buNone/>
            </a:pPr>
            <a:r>
              <a:rPr lang="en-US" dirty="0" smtClean="0"/>
              <a:t>Demo: SharePoint 2010 Search Migration</a:t>
            </a:r>
            <a:endParaRPr lang="en-US" dirty="0"/>
          </a:p>
          <a:p>
            <a:pPr marL="0" indent="0">
              <a:buNone/>
            </a:pPr>
            <a:r>
              <a:rPr lang="en-US" dirty="0" smtClean="0"/>
              <a:t>Demo: FAST Search For SharePoint Migration</a:t>
            </a:r>
            <a:endParaRPr lang="en-US" dirty="0"/>
          </a:p>
          <a:p>
            <a:pPr marL="0" indent="0">
              <a:buNone/>
            </a:pPr>
            <a:r>
              <a:rPr lang="en-US" dirty="0"/>
              <a:t>Discussion</a:t>
            </a:r>
          </a:p>
          <a:p>
            <a:pPr marL="0" indent="0">
              <a:buNone/>
            </a:pPr>
            <a:r>
              <a:rPr lang="en-US" dirty="0" smtClean="0"/>
              <a:t>Q/A</a:t>
            </a:r>
            <a:endParaRPr lang="en-US" sz="2400" dirty="0"/>
          </a:p>
          <a:p>
            <a:r>
              <a:rPr lang="en-US" dirty="0" smtClean="0"/>
              <a:t>Tweets #SPC154</a:t>
            </a:r>
            <a:endParaRPr lang="en-US" sz="2400" dirty="0"/>
          </a:p>
          <a:p>
            <a:endParaRPr lang="en-US" dirty="0"/>
          </a:p>
        </p:txBody>
      </p:sp>
    </p:spTree>
    <p:extLst>
      <p:ext uri="{BB962C8B-B14F-4D97-AF65-F5344CB8AC3E}">
        <p14:creationId xmlns:p14="http://schemas.microsoft.com/office/powerpoint/2010/main" val="299389958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Run migration on SharePoint 2013 Server</a:t>
            </a:r>
            <a:endParaRPr lang="en-US" dirty="0"/>
          </a:p>
        </p:txBody>
      </p:sp>
      <p:sp>
        <p:nvSpPr>
          <p:cNvPr id="5" name="Text Placeholder 4"/>
          <p:cNvSpPr>
            <a:spLocks noGrp="1"/>
          </p:cNvSpPr>
          <p:nvPr>
            <p:ph type="body" sz="quarter" idx="10"/>
          </p:nvPr>
        </p:nvSpPr>
        <p:spPr>
          <a:xfrm>
            <a:off x="198437" y="2506662"/>
            <a:ext cx="11887199" cy="572464"/>
          </a:xfrm>
        </p:spPr>
        <p:txBody>
          <a:bodyPr/>
          <a:lstStyle/>
          <a:p>
            <a:r>
              <a:rPr lang="en-US" sz="2800" dirty="0"/>
              <a:t>.\0-setupenv.ps1 -</a:t>
            </a:r>
            <a:r>
              <a:rPr lang="en-US" sz="2800" dirty="0" err="1"/>
              <a:t>runallscripts</a:t>
            </a:r>
            <a:r>
              <a:rPr lang="en-US" sz="2800" dirty="0"/>
              <a:t> –</a:t>
            </a:r>
            <a:r>
              <a:rPr lang="en-US" sz="2800" dirty="0" err="1" smtClean="0"/>
              <a:t>sponly</a:t>
            </a:r>
            <a:endParaRPr lang="en-US" sz="2800" dirty="0" smtClean="0"/>
          </a:p>
        </p:txBody>
      </p:sp>
    </p:spTree>
    <p:extLst>
      <p:ext uri="{BB962C8B-B14F-4D97-AF65-F5344CB8AC3E}">
        <p14:creationId xmlns:p14="http://schemas.microsoft.com/office/powerpoint/2010/main" val="309083574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Restore Databases – SQL 2012 Server</a:t>
            </a:r>
            <a:endParaRPr lang="en-US" sz="4800" dirty="0"/>
          </a:p>
        </p:txBody>
      </p:sp>
      <p:sp>
        <p:nvSpPr>
          <p:cNvPr id="5" name="Text Placeholder 4"/>
          <p:cNvSpPr>
            <a:spLocks noGrp="1"/>
          </p:cNvSpPr>
          <p:nvPr>
            <p:ph type="body" sz="quarter" idx="10"/>
          </p:nvPr>
        </p:nvSpPr>
        <p:spPr>
          <a:xfrm>
            <a:off x="27644" y="1439862"/>
            <a:ext cx="11887199" cy="5296835"/>
          </a:xfrm>
        </p:spPr>
        <p:txBody>
          <a:bodyPr/>
          <a:lstStyle/>
          <a:p>
            <a:r>
              <a:rPr lang="en-US" sz="1100" dirty="0" smtClean="0">
                <a:latin typeface="Courier New" pitchFamily="49" charset="0"/>
                <a:cs typeface="Courier New" pitchFamily="49" charset="0"/>
              </a:rPr>
              <a:t>function </a:t>
            </a:r>
            <a:r>
              <a:rPr lang="en-US" sz="1100" dirty="0" err="1">
                <a:latin typeface="Courier New" pitchFamily="49" charset="0"/>
                <a:cs typeface="Courier New" pitchFamily="49" charset="0"/>
              </a:rPr>
              <a:t>restoreDatabase</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string]$</a:t>
            </a:r>
            <a:r>
              <a:rPr lang="en-US" sz="1100" dirty="0" err="1">
                <a:latin typeface="Courier New" pitchFamily="49" charset="0"/>
                <a:cs typeface="Courier New" pitchFamily="49" charset="0"/>
              </a:rPr>
              <a:t>newDBName</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string]$</a:t>
            </a:r>
            <a:r>
              <a:rPr lang="en-US" sz="1100" dirty="0" err="1">
                <a:latin typeface="Courier New" pitchFamily="49" charset="0"/>
                <a:cs typeface="Courier New" pitchFamily="49" charset="0"/>
              </a:rPr>
              <a:t>origDBName</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string]$</a:t>
            </a:r>
            <a:r>
              <a:rPr lang="en-US" sz="1100" dirty="0" err="1">
                <a:latin typeface="Courier New" pitchFamily="49" charset="0"/>
                <a:cs typeface="Courier New" pitchFamily="49" charset="0"/>
              </a:rPr>
              <a:t>dirForBakFiles</a:t>
            </a:r>
            <a:r>
              <a:rPr lang="en-US" sz="1100" dirty="0" smtClean="0">
                <a:latin typeface="Courier New" pitchFamily="49" charset="0"/>
                <a:cs typeface="Courier New" pitchFamily="49" charset="0"/>
              </a:rPr>
              <a:t>, string</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restorefile</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string]$</a:t>
            </a:r>
            <a:r>
              <a:rPr lang="en-US" sz="1100" dirty="0" err="1">
                <a:latin typeface="Courier New" pitchFamily="49" charset="0"/>
                <a:cs typeface="Courier New" pitchFamily="49" charset="0"/>
              </a:rPr>
              <a:t>dirForNewDBFiles</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hashtable</a:t>
            </a:r>
            <a:r>
              <a:rPr lang="en-US" sz="1100" dirty="0">
                <a:latin typeface="Courier New" pitchFamily="49" charset="0"/>
                <a:cs typeface="Courier New" pitchFamily="49" charset="0"/>
              </a:rPr>
              <a:t>]$</a:t>
            </a:r>
            <a:r>
              <a:rPr lang="en-US" sz="1100" dirty="0" err="1" smtClean="0">
                <a:latin typeface="Courier New" pitchFamily="49" charset="0"/>
                <a:cs typeface="Courier New" pitchFamily="49" charset="0"/>
              </a:rPr>
              <a:t>dblogin</a:t>
            </a:r>
            <a:r>
              <a:rPr lang="en-US" sz="1100" dirty="0" smtClean="0">
                <a:latin typeface="Courier New" pitchFamily="49" charset="0"/>
                <a:cs typeface="Courier New" pitchFamily="49" charset="0"/>
              </a:rPr>
              <a:t>){</a:t>
            </a:r>
          </a:p>
          <a:p>
            <a:r>
              <a:rPr lang="en-US" sz="1100" dirty="0" smtClean="0">
                <a:latin typeface="Courier New" pitchFamily="49" charset="0"/>
                <a:cs typeface="Courier New" pitchFamily="49" charset="0"/>
              </a:rPr>
              <a:t>    "Restoring DB: $</a:t>
            </a:r>
            <a:r>
              <a:rPr lang="en-US" sz="1100" dirty="0" err="1" smtClean="0">
                <a:latin typeface="Courier New" pitchFamily="49" charset="0"/>
                <a:cs typeface="Courier New" pitchFamily="49" charset="0"/>
              </a:rPr>
              <a:t>origDBName</a:t>
            </a:r>
            <a:r>
              <a:rPr lang="en-US" sz="1100" dirty="0" smtClean="0">
                <a:latin typeface="Courier New" pitchFamily="49" charset="0"/>
                <a:cs typeface="Courier New" pitchFamily="49" charset="0"/>
              </a:rPr>
              <a:t> to $</a:t>
            </a:r>
            <a:r>
              <a:rPr lang="en-US" sz="1100" dirty="0" err="1" smtClean="0">
                <a:latin typeface="Courier New" pitchFamily="49" charset="0"/>
                <a:cs typeface="Courier New" pitchFamily="49" charset="0"/>
              </a:rPr>
              <a:t>newDBName</a:t>
            </a:r>
            <a:r>
              <a:rPr lang="en-US" sz="1100" dirty="0" smtClean="0">
                <a:latin typeface="Courier New" pitchFamily="49" charset="0"/>
                <a:cs typeface="Courier New" pitchFamily="49" charset="0"/>
              </a:rPr>
              <a:t>..."</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#if new name exists, must delete files otherwise error occurs demanding WITH REPLACE, but we are already using MOVE</a:t>
            </a:r>
          </a:p>
          <a:p>
            <a:r>
              <a:rPr lang="en-US" sz="1100" dirty="0">
                <a:latin typeface="Courier New" pitchFamily="49" charset="0"/>
                <a:cs typeface="Courier New" pitchFamily="49" charset="0"/>
              </a:rPr>
              <a:t>    if( test-path "$</a:t>
            </a:r>
            <a:r>
              <a:rPr lang="en-US" sz="1100" dirty="0" err="1">
                <a:latin typeface="Courier New" pitchFamily="49" charset="0"/>
                <a:cs typeface="Courier New" pitchFamily="49" charset="0"/>
              </a:rPr>
              <a:t>dirForNewDBFiles</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newDBName.mdf</a:t>
            </a:r>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console]::</a:t>
            </a:r>
            <a:r>
              <a:rPr lang="en-US" sz="1100" dirty="0" err="1">
                <a:latin typeface="Courier New" pitchFamily="49" charset="0"/>
                <a:cs typeface="Courier New" pitchFamily="49" charset="0"/>
              </a:rPr>
              <a:t>ForegroundColor</a:t>
            </a:r>
            <a:r>
              <a:rPr lang="en-US" sz="1100" dirty="0">
                <a:latin typeface="Courier New" pitchFamily="49" charset="0"/>
                <a:cs typeface="Courier New" pitchFamily="49" charset="0"/>
              </a:rPr>
              <a:t> = "Green"</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overwrite = read-host "Are you certain you want to replace existing database '$</a:t>
            </a:r>
            <a:r>
              <a:rPr lang="en-US" sz="1100" dirty="0" err="1">
                <a:latin typeface="Courier New" pitchFamily="49" charset="0"/>
                <a:cs typeface="Courier New" pitchFamily="49" charset="0"/>
              </a:rPr>
              <a:t>dirFOrNewDBFiles</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newDBName</a:t>
            </a:r>
            <a:r>
              <a:rPr lang="en-US" sz="1100" dirty="0">
                <a:latin typeface="Courier New" pitchFamily="49" charset="0"/>
                <a:cs typeface="Courier New" pitchFamily="49" charset="0"/>
              </a:rPr>
              <a:t>' (Y - Default)?"</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console]::</a:t>
            </a:r>
            <a:r>
              <a:rPr lang="en-US" sz="1100" dirty="0" err="1">
                <a:latin typeface="Courier New" pitchFamily="49" charset="0"/>
                <a:cs typeface="Courier New" pitchFamily="49" charset="0"/>
              </a:rPr>
              <a:t>ResetColor</a:t>
            </a:r>
            <a:r>
              <a:rPr lang="en-US" sz="1100" dirty="0">
                <a:latin typeface="Courier New" pitchFamily="49" charset="0"/>
                <a:cs typeface="Courier New" pitchFamily="49" charset="0"/>
              </a:rPr>
              <a:t>()</a:t>
            </a:r>
          </a:p>
          <a:p>
            <a:r>
              <a:rPr lang="en-US" sz="1100" dirty="0" smtClean="0">
                <a:latin typeface="Courier New" pitchFamily="49" charset="0"/>
                <a:cs typeface="Courier New" pitchFamily="49" charset="0"/>
              </a:rPr>
              <a:t>        if </a:t>
            </a:r>
            <a:r>
              <a:rPr lang="en-US" sz="1100" dirty="0">
                <a:latin typeface="Courier New" pitchFamily="49" charset="0"/>
                <a:cs typeface="Courier New" pitchFamily="49" charset="0"/>
              </a:rPr>
              <a:t>( !($overwrite -</a:t>
            </a:r>
            <a:r>
              <a:rPr lang="en-US" sz="1100" dirty="0" err="1">
                <a:latin typeface="Courier New" pitchFamily="49" charset="0"/>
                <a:cs typeface="Courier New" pitchFamily="49" charset="0"/>
              </a:rPr>
              <a:t>eq</a:t>
            </a:r>
            <a:r>
              <a:rPr lang="en-US" sz="1100" dirty="0">
                <a:latin typeface="Courier New" pitchFamily="49" charset="0"/>
                <a:cs typeface="Courier New" pitchFamily="49" charset="0"/>
              </a:rPr>
              <a:t> "N" ) ) </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err="1">
                <a:latin typeface="Courier New" pitchFamily="49" charset="0"/>
                <a:cs typeface="Courier New" pitchFamily="49" charset="0"/>
              </a:rPr>
              <a:t>sqlcmd</a:t>
            </a:r>
            <a:r>
              <a:rPr lang="en-US" sz="1100" dirty="0">
                <a:latin typeface="Courier New" pitchFamily="49" charset="0"/>
                <a:cs typeface="Courier New" pitchFamily="49" charset="0"/>
              </a:rPr>
              <a:t> = "ALTER DATABASE [$</a:t>
            </a:r>
            <a:r>
              <a:rPr lang="en-US" sz="1100" dirty="0" err="1">
                <a:latin typeface="Courier New" pitchFamily="49" charset="0"/>
                <a:cs typeface="Courier New" pitchFamily="49" charset="0"/>
              </a:rPr>
              <a:t>newDBName</a:t>
            </a:r>
            <a:r>
              <a:rPr lang="en-US" sz="1100" dirty="0">
                <a:latin typeface="Courier New" pitchFamily="49" charset="0"/>
                <a:cs typeface="Courier New" pitchFamily="49" charset="0"/>
              </a:rPr>
              <a:t>] SET OFFLINE WITH ROLLBACK IMMEDIATE;"</a:t>
            </a:r>
          </a:p>
          <a:p>
            <a:r>
              <a:rPr lang="en-US" sz="1100" dirty="0" smtClean="0">
                <a:latin typeface="Courier New" pitchFamily="49" charset="0"/>
                <a:cs typeface="Courier New" pitchFamily="49" charset="0"/>
              </a:rPr>
              <a:t>            invoke-</a:t>
            </a:r>
            <a:r>
              <a:rPr lang="en-US" sz="1100" dirty="0" err="1" smtClean="0">
                <a:latin typeface="Courier New" pitchFamily="49" charset="0"/>
                <a:cs typeface="Courier New" pitchFamily="49" charset="0"/>
              </a:rPr>
              <a:t>sqlcmd</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-Query "$</a:t>
            </a:r>
            <a:r>
              <a:rPr lang="en-US" sz="1100" dirty="0" err="1">
                <a:latin typeface="Courier New" pitchFamily="49" charset="0"/>
                <a:cs typeface="Courier New" pitchFamily="49" charset="0"/>
              </a:rPr>
              <a:t>sqlcmd</a:t>
            </a:r>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dblogin</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err="1">
                <a:latin typeface="Courier New" pitchFamily="49" charset="0"/>
                <a:cs typeface="Courier New" pitchFamily="49" charset="0"/>
              </a:rPr>
              <a:t>sqlcmd</a:t>
            </a:r>
            <a:r>
              <a:rPr lang="en-US" sz="1100" dirty="0">
                <a:latin typeface="Courier New" pitchFamily="49" charset="0"/>
                <a:cs typeface="Courier New" pitchFamily="49" charset="0"/>
              </a:rPr>
              <a:t> = "RESTORE DATABASE [$</a:t>
            </a:r>
            <a:r>
              <a:rPr lang="en-US" sz="1100" dirty="0" err="1">
                <a:latin typeface="Courier New" pitchFamily="49" charset="0"/>
                <a:cs typeface="Courier New" pitchFamily="49" charset="0"/>
              </a:rPr>
              <a:t>newDBName</a:t>
            </a:r>
            <a:r>
              <a:rPr lang="en-US" sz="1100" dirty="0">
                <a:latin typeface="Courier New" pitchFamily="49" charset="0"/>
                <a:cs typeface="Courier New" pitchFamily="49" charset="0"/>
              </a:rPr>
              <a:t>] FROM DISK = '$</a:t>
            </a:r>
            <a:r>
              <a:rPr lang="en-US" sz="1100" dirty="0" err="1">
                <a:latin typeface="Courier New" pitchFamily="49" charset="0"/>
                <a:cs typeface="Courier New" pitchFamily="49" charset="0"/>
              </a:rPr>
              <a:t>dirForBakFiles</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restorefile</a:t>
            </a:r>
            <a:r>
              <a:rPr lang="en-US" sz="1100" dirty="0">
                <a:latin typeface="Courier New" pitchFamily="49" charset="0"/>
                <a:cs typeface="Courier New" pitchFamily="49" charset="0"/>
              </a:rPr>
              <a:t>' WITH REPLACE" </a:t>
            </a:r>
          </a:p>
          <a:p>
            <a:r>
              <a:rPr lang="en-US" sz="1100" dirty="0" smtClean="0">
                <a:latin typeface="Courier New" pitchFamily="49" charset="0"/>
                <a:cs typeface="Courier New" pitchFamily="49" charset="0"/>
              </a:rPr>
              <a:t>            Write-host </a:t>
            </a:r>
            <a:r>
              <a:rPr lang="en-US" sz="1100" dirty="0">
                <a:latin typeface="Courier New" pitchFamily="49" charset="0"/>
                <a:cs typeface="Courier New" pitchFamily="49" charset="0"/>
              </a:rPr>
              <a:t>"...Replacing existing database." -fore yellow</a:t>
            </a:r>
          </a:p>
          <a:p>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else {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err="1">
                <a:latin typeface="Courier New" pitchFamily="49" charset="0"/>
                <a:cs typeface="Courier New" pitchFamily="49" charset="0"/>
              </a:rPr>
              <a:t>sqlcmd</a:t>
            </a:r>
            <a:r>
              <a:rPr lang="en-US" sz="1100" dirty="0">
                <a:latin typeface="Courier New" pitchFamily="49" charset="0"/>
                <a:cs typeface="Courier New" pitchFamily="49" charset="0"/>
              </a:rPr>
              <a:t> = ""</a:t>
            </a:r>
          </a:p>
          <a:p>
            <a:r>
              <a:rPr lang="en-US" sz="1100" dirty="0" smtClean="0">
                <a:latin typeface="Courier New" pitchFamily="49" charset="0"/>
                <a:cs typeface="Courier New" pitchFamily="49" charset="0"/>
              </a:rPr>
              <a:t>            write-host </a:t>
            </a:r>
            <a:r>
              <a:rPr lang="en-US" sz="1100" dirty="0">
                <a:latin typeface="Courier New" pitchFamily="49" charset="0"/>
                <a:cs typeface="Courier New" pitchFamily="49" charset="0"/>
              </a:rPr>
              <a:t>"...Not replacing existing database." -fore Yellow</a:t>
            </a:r>
          </a:p>
          <a:p>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t>
            </a:r>
          </a:p>
          <a:p>
            <a:r>
              <a:rPr lang="en-US" sz="1100" dirty="0">
                <a:latin typeface="Courier New" pitchFamily="49" charset="0"/>
                <a:cs typeface="Courier New" pitchFamily="49" charset="0"/>
              </a:rPr>
              <a:t>    else </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b="1" dirty="0" smtClean="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sqlcmd</a:t>
            </a:r>
            <a:r>
              <a:rPr lang="en-US" sz="1100" b="1" dirty="0">
                <a:solidFill>
                  <a:schemeClr val="accent1"/>
                </a:solidFill>
                <a:latin typeface="Courier New" pitchFamily="49" charset="0"/>
                <a:cs typeface="Courier New" pitchFamily="49" charset="0"/>
              </a:rPr>
              <a:t> = "RESTORE DATABASE [$</a:t>
            </a:r>
            <a:r>
              <a:rPr lang="en-US" sz="1100" b="1" dirty="0" err="1">
                <a:solidFill>
                  <a:schemeClr val="accent1"/>
                </a:solidFill>
                <a:latin typeface="Courier New" pitchFamily="49" charset="0"/>
                <a:cs typeface="Courier New" pitchFamily="49" charset="0"/>
              </a:rPr>
              <a:t>newDBName</a:t>
            </a:r>
            <a:r>
              <a:rPr lang="en-US" sz="1100" b="1" dirty="0">
                <a:solidFill>
                  <a:schemeClr val="accent1"/>
                </a:solidFill>
                <a:latin typeface="Courier New" pitchFamily="49" charset="0"/>
                <a:cs typeface="Courier New" pitchFamily="49" charset="0"/>
              </a:rPr>
              <a:t>] FROM DISK = '$($</a:t>
            </a:r>
            <a:r>
              <a:rPr lang="en-US" sz="1100" b="1" dirty="0" err="1">
                <a:solidFill>
                  <a:schemeClr val="accent1"/>
                </a:solidFill>
                <a:latin typeface="Courier New" pitchFamily="49" charset="0"/>
                <a:cs typeface="Courier New" pitchFamily="49" charset="0"/>
              </a:rPr>
              <a:t>dirForBakFiles</a:t>
            </a:r>
            <a:r>
              <a:rPr lang="en-US" sz="1100" b="1" dirty="0">
                <a:solidFill>
                  <a:schemeClr val="accent1"/>
                </a:solidFill>
                <a:latin typeface="Courier New" pitchFamily="49" charset="0"/>
                <a:cs typeface="Courier New" pitchFamily="49" charset="0"/>
              </a:rPr>
              <a:t>)\$</a:t>
            </a:r>
            <a:r>
              <a:rPr lang="en-US" sz="1100" b="1" dirty="0" err="1">
                <a:solidFill>
                  <a:schemeClr val="accent1"/>
                </a:solidFill>
                <a:latin typeface="Courier New" pitchFamily="49" charset="0"/>
                <a:cs typeface="Courier New" pitchFamily="49" charset="0"/>
              </a:rPr>
              <a:t>restorefile</a:t>
            </a:r>
            <a:r>
              <a:rPr lang="en-US" sz="1100" b="1" dirty="0">
                <a:solidFill>
                  <a:schemeClr val="accent1"/>
                </a:solidFill>
                <a:latin typeface="Courier New" pitchFamily="49" charset="0"/>
                <a:cs typeface="Courier New" pitchFamily="49" charset="0"/>
              </a:rPr>
              <a:t>' WITH  FILE = 1,  MOVE '$</a:t>
            </a:r>
            <a:r>
              <a:rPr lang="en-US" sz="1100" b="1" dirty="0" err="1">
                <a:solidFill>
                  <a:schemeClr val="accent1"/>
                </a:solidFill>
                <a:latin typeface="Courier New" pitchFamily="49" charset="0"/>
                <a:cs typeface="Courier New" pitchFamily="49" charset="0"/>
              </a:rPr>
              <a:t>origDBName</a:t>
            </a:r>
            <a:r>
              <a:rPr lang="en-US" sz="1100" b="1" dirty="0">
                <a:solidFill>
                  <a:schemeClr val="accent1"/>
                </a:solidFill>
                <a:latin typeface="Courier New" pitchFamily="49" charset="0"/>
                <a:cs typeface="Courier New" pitchFamily="49" charset="0"/>
              </a:rPr>
              <a:t>' TO </a:t>
            </a:r>
            <a:r>
              <a:rPr lang="en-US" sz="1100" b="1" dirty="0" smtClean="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dirForNewDBFiles</a:t>
            </a:r>
            <a:r>
              <a:rPr lang="en-US" sz="1100" b="1" dirty="0">
                <a:solidFill>
                  <a:schemeClr val="accent1"/>
                </a:solidFill>
                <a:latin typeface="Courier New" pitchFamily="49" charset="0"/>
                <a:cs typeface="Courier New" pitchFamily="49" charset="0"/>
              </a:rPr>
              <a:t>)\$</a:t>
            </a:r>
            <a:r>
              <a:rPr lang="en-US" sz="1100" b="1" dirty="0" err="1">
                <a:solidFill>
                  <a:schemeClr val="accent1"/>
                </a:solidFill>
                <a:latin typeface="Courier New" pitchFamily="49" charset="0"/>
                <a:cs typeface="Courier New" pitchFamily="49" charset="0"/>
              </a:rPr>
              <a:t>newDBName.mdf</a:t>
            </a:r>
            <a:r>
              <a:rPr lang="en-US" sz="1100" b="1" dirty="0">
                <a:solidFill>
                  <a:schemeClr val="accent1"/>
                </a:solidFill>
                <a:latin typeface="Courier New" pitchFamily="49" charset="0"/>
                <a:cs typeface="Courier New" pitchFamily="49" charset="0"/>
              </a:rPr>
              <a:t>',  MOVE '$($</a:t>
            </a:r>
            <a:r>
              <a:rPr lang="en-US" sz="1100" b="1" dirty="0" err="1">
                <a:solidFill>
                  <a:schemeClr val="accent1"/>
                </a:solidFill>
                <a:latin typeface="Courier New" pitchFamily="49" charset="0"/>
                <a:cs typeface="Courier New" pitchFamily="49" charset="0"/>
              </a:rPr>
              <a:t>origDBName</a:t>
            </a:r>
            <a:r>
              <a:rPr lang="en-US" sz="1100" b="1" dirty="0">
                <a:solidFill>
                  <a:schemeClr val="accent1"/>
                </a:solidFill>
                <a:latin typeface="Courier New" pitchFamily="49" charset="0"/>
                <a:cs typeface="Courier New" pitchFamily="49" charset="0"/>
              </a:rPr>
              <a:t>)_log' TO '$($</a:t>
            </a:r>
            <a:r>
              <a:rPr lang="en-US" sz="1100" b="1" dirty="0" err="1">
                <a:solidFill>
                  <a:schemeClr val="accent1"/>
                </a:solidFill>
                <a:latin typeface="Courier New" pitchFamily="49" charset="0"/>
                <a:cs typeface="Courier New" pitchFamily="49" charset="0"/>
              </a:rPr>
              <a:t>dirForNewDBFiles</a:t>
            </a:r>
            <a:r>
              <a:rPr lang="en-US" sz="1100" b="1" dirty="0">
                <a:solidFill>
                  <a:schemeClr val="accent1"/>
                </a:solidFill>
                <a:latin typeface="Courier New" pitchFamily="49" charset="0"/>
                <a:cs typeface="Courier New" pitchFamily="49" charset="0"/>
              </a:rPr>
              <a:t>)\$($</a:t>
            </a:r>
            <a:r>
              <a:rPr lang="en-US" sz="1100" b="1" dirty="0" err="1">
                <a:solidFill>
                  <a:schemeClr val="accent1"/>
                </a:solidFill>
                <a:latin typeface="Courier New" pitchFamily="49" charset="0"/>
                <a:cs typeface="Courier New" pitchFamily="49" charset="0"/>
              </a:rPr>
              <a:t>newDBName</a:t>
            </a:r>
            <a:r>
              <a:rPr lang="en-US" sz="1100" b="1" dirty="0">
                <a:solidFill>
                  <a:schemeClr val="accent1"/>
                </a:solidFill>
                <a:latin typeface="Courier New" pitchFamily="49" charset="0"/>
                <a:cs typeface="Courier New" pitchFamily="49" charset="0"/>
              </a:rPr>
              <a:t>)_1.LDF',  NOUNLOAD,  STATS = 10" </a:t>
            </a:r>
          </a:p>
          <a:p>
            <a:r>
              <a:rPr lang="en-US" sz="1100" dirty="0">
                <a:latin typeface="Courier New" pitchFamily="49" charset="0"/>
                <a:cs typeface="Courier New" pitchFamily="49" charset="0"/>
              </a:rPr>
              <a:t>    }</a:t>
            </a:r>
          </a:p>
          <a:p>
            <a:r>
              <a:rPr lang="en-US" sz="1100" dirty="0" smtClean="0">
                <a:latin typeface="Courier New" pitchFamily="49" charset="0"/>
                <a:cs typeface="Courier New" pitchFamily="49" charset="0"/>
              </a:rPr>
              <a:t>    if</a:t>
            </a:r>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sqlcmd</a:t>
            </a:r>
            <a:r>
              <a:rPr lang="en-US" sz="1100" dirty="0">
                <a:latin typeface="Courier New" pitchFamily="49" charset="0"/>
                <a:cs typeface="Courier New" pitchFamily="49" charset="0"/>
              </a:rPr>
              <a:t> ) { </a:t>
            </a:r>
            <a:endParaRPr lang="en-US" sz="1100" dirty="0" smtClean="0">
              <a:latin typeface="Courier New" pitchFamily="49" charset="0"/>
              <a:cs typeface="Courier New" pitchFamily="49" charset="0"/>
            </a:endParaRP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r>
              <a:rPr lang="en-US" sz="1100" b="1" dirty="0" smtClean="0">
                <a:solidFill>
                  <a:schemeClr val="accent1"/>
                </a:solidFill>
                <a:latin typeface="Courier New" pitchFamily="49" charset="0"/>
                <a:cs typeface="Courier New" pitchFamily="49" charset="0"/>
              </a:rPr>
              <a:t>invoke-</a:t>
            </a:r>
            <a:r>
              <a:rPr lang="en-US" sz="1100" b="1" dirty="0" err="1" smtClean="0">
                <a:solidFill>
                  <a:schemeClr val="accent1"/>
                </a:solidFill>
                <a:latin typeface="Courier New" pitchFamily="49" charset="0"/>
                <a:cs typeface="Courier New" pitchFamily="49" charset="0"/>
              </a:rPr>
              <a:t>sqlcmd</a:t>
            </a:r>
            <a:r>
              <a:rPr lang="en-US" sz="1100" b="1" dirty="0" smtClean="0">
                <a:solidFill>
                  <a:schemeClr val="accent1"/>
                </a:solidFill>
                <a:latin typeface="Courier New" pitchFamily="49" charset="0"/>
                <a:cs typeface="Courier New" pitchFamily="49" charset="0"/>
              </a:rPr>
              <a:t> </a:t>
            </a:r>
            <a:r>
              <a:rPr lang="en-US" sz="1100" b="1" dirty="0">
                <a:solidFill>
                  <a:schemeClr val="accent1"/>
                </a:solidFill>
                <a:latin typeface="Courier New" pitchFamily="49" charset="0"/>
                <a:cs typeface="Courier New" pitchFamily="49" charset="0"/>
              </a:rPr>
              <a:t>-Query "$</a:t>
            </a:r>
            <a:r>
              <a:rPr lang="en-US" sz="1100" b="1" dirty="0" err="1">
                <a:solidFill>
                  <a:schemeClr val="accent1"/>
                </a:solidFill>
                <a:latin typeface="Courier New" pitchFamily="49" charset="0"/>
                <a:cs typeface="Courier New" pitchFamily="49" charset="0"/>
              </a:rPr>
              <a:t>sqlcmd</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dblogin</a:t>
            </a:r>
            <a:r>
              <a:rPr lang="en-US" sz="1100" b="1" dirty="0">
                <a:solidFill>
                  <a:schemeClr val="accent1"/>
                </a:solidFill>
                <a:latin typeface="Courier New" pitchFamily="49" charset="0"/>
                <a:cs typeface="Courier New" pitchFamily="49" charset="0"/>
              </a:rPr>
              <a:t>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Restored DB: $</a:t>
            </a:r>
            <a:r>
              <a:rPr lang="en-US" sz="1100" dirty="0" err="1">
                <a:latin typeface="Courier New" pitchFamily="49" charset="0"/>
                <a:cs typeface="Courier New" pitchFamily="49" charset="0"/>
              </a:rPr>
              <a:t>origDBName</a:t>
            </a:r>
            <a:r>
              <a:rPr lang="en-US" sz="1100" dirty="0">
                <a:latin typeface="Courier New" pitchFamily="49" charset="0"/>
                <a:cs typeface="Courier New" pitchFamily="49" charset="0"/>
              </a:rPr>
              <a:t> to $</a:t>
            </a:r>
            <a:r>
              <a:rPr lang="en-US" sz="1100" dirty="0" err="1" smtClean="0">
                <a:latin typeface="Courier New" pitchFamily="49" charset="0"/>
                <a:cs typeface="Courier New" pitchFamily="49" charset="0"/>
              </a:rPr>
              <a:t>newDBName</a:t>
            </a:r>
            <a:r>
              <a:rPr lang="en-US" sz="1100" dirty="0" smtClean="0">
                <a:latin typeface="Courier New" pitchFamily="49" charset="0"/>
                <a:cs typeface="Courier New" pitchFamily="49" charset="0"/>
              </a:rPr>
              <a:t>“</a:t>
            </a: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a:t>
            </a:r>
          </a:p>
        </p:txBody>
      </p:sp>
    </p:spTree>
    <p:extLst>
      <p:ext uri="{BB962C8B-B14F-4D97-AF65-F5344CB8AC3E}">
        <p14:creationId xmlns:p14="http://schemas.microsoft.com/office/powerpoint/2010/main" val="76833984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SSA – SharePoint 2013 Server</a:t>
            </a:r>
            <a:endParaRPr lang="en-US" dirty="0"/>
          </a:p>
        </p:txBody>
      </p:sp>
      <p:sp>
        <p:nvSpPr>
          <p:cNvPr id="5" name="Text Placeholder 4"/>
          <p:cNvSpPr>
            <a:spLocks noGrp="1"/>
          </p:cNvSpPr>
          <p:nvPr>
            <p:ph type="body" sz="quarter" idx="10"/>
          </p:nvPr>
        </p:nvSpPr>
        <p:spPr>
          <a:xfrm>
            <a:off x="198437" y="1363662"/>
            <a:ext cx="11887199" cy="4061112"/>
          </a:xfrm>
        </p:spPr>
        <p:txBody>
          <a:bodyPr/>
          <a:lstStyle/>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Remove Any Existing Search Service Application in order to Restore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"Checking for existence of Search Service Application..."  #: '$</a:t>
            </a:r>
            <a:r>
              <a:rPr lang="en-US" sz="1100" dirty="0" err="1">
                <a:latin typeface="Courier New" pitchFamily="49" charset="0"/>
                <a:cs typeface="Courier New" pitchFamily="49" charset="0"/>
              </a:rPr>
              <a:t>SSAName</a:t>
            </a:r>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ssa</a:t>
            </a:r>
            <a:r>
              <a:rPr lang="en-US" sz="1100" dirty="0">
                <a:latin typeface="Courier New" pitchFamily="49" charset="0"/>
                <a:cs typeface="Courier New" pitchFamily="49" charset="0"/>
              </a:rPr>
              <a:t> = Get-</a:t>
            </a:r>
            <a:r>
              <a:rPr lang="en-US" sz="1100" dirty="0" err="1">
                <a:latin typeface="Courier New" pitchFamily="49" charset="0"/>
                <a:cs typeface="Courier New" pitchFamily="49" charset="0"/>
              </a:rPr>
              <a:t>SPEnterpriseSearchServiceApplication</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if ( $</a:t>
            </a:r>
            <a:r>
              <a:rPr lang="en-US" sz="1100" dirty="0" err="1">
                <a:latin typeface="Courier New" pitchFamily="49" charset="0"/>
                <a:cs typeface="Courier New" pitchFamily="49" charset="0"/>
              </a:rPr>
              <a:t>ssa</a:t>
            </a:r>
            <a:r>
              <a:rPr lang="en-US" sz="1100" dirty="0">
                <a:latin typeface="Courier New" pitchFamily="49" charset="0"/>
                <a:cs typeface="Courier New" pitchFamily="49" charset="0"/>
              </a:rPr>
              <a:t> ) </a:t>
            </a:r>
            <a:r>
              <a:rPr lang="en-US" sz="1100" dirty="0" smtClean="0">
                <a:latin typeface="Courier New" pitchFamily="49" charset="0"/>
                <a:cs typeface="Courier New" pitchFamily="49" charset="0"/>
              </a:rPr>
              <a:t>{</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Found SSA, removing Search Service Application for restore..."</a:t>
            </a:r>
          </a:p>
          <a:p>
            <a:r>
              <a:rPr lang="en-US" sz="1100" dirty="0" smtClean="0">
                <a:latin typeface="Courier New" pitchFamily="49" charset="0"/>
                <a:cs typeface="Courier New" pitchFamily="49" charset="0"/>
              </a:rPr>
              <a:t>        #******** </a:t>
            </a:r>
            <a:r>
              <a:rPr lang="en-US" sz="1100" dirty="0">
                <a:latin typeface="Courier New" pitchFamily="49" charset="0"/>
                <a:cs typeface="Courier New" pitchFamily="49" charset="0"/>
              </a:rPr>
              <a:t>need to detect if there is an active topology, else add one, if missing </a:t>
            </a:r>
            <a:r>
              <a:rPr lang="en-US" sz="1100" dirty="0" err="1">
                <a:latin typeface="Courier New" pitchFamily="49" charset="0"/>
                <a:cs typeface="Courier New" pitchFamily="49" charset="0"/>
              </a:rPr>
              <a:t>iwll</a:t>
            </a:r>
            <a:r>
              <a:rPr lang="en-US" sz="1100" dirty="0">
                <a:latin typeface="Courier New" pitchFamily="49" charset="0"/>
                <a:cs typeface="Courier New" pitchFamily="49" charset="0"/>
              </a:rPr>
              <a:t> remove fails</a:t>
            </a: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r>
              <a:rPr lang="en-US" sz="1100" b="1" dirty="0" smtClean="0">
                <a:solidFill>
                  <a:schemeClr val="accent1"/>
                </a:solidFill>
                <a:latin typeface="Courier New" pitchFamily="49" charset="0"/>
                <a:cs typeface="Courier New" pitchFamily="49" charset="0"/>
              </a:rPr>
              <a:t>Remove-</a:t>
            </a:r>
            <a:r>
              <a:rPr lang="en-US" sz="1100" b="1" dirty="0" err="1" smtClean="0">
                <a:solidFill>
                  <a:schemeClr val="accent1"/>
                </a:solidFill>
                <a:latin typeface="Courier New" pitchFamily="49" charset="0"/>
                <a:cs typeface="Courier New" pitchFamily="49" charset="0"/>
              </a:rPr>
              <a:t>SPEnterpriseSearchServiceApplication</a:t>
            </a:r>
            <a:r>
              <a:rPr lang="en-US" sz="1100" b="1" dirty="0" smtClean="0">
                <a:solidFill>
                  <a:schemeClr val="accent1"/>
                </a:solidFill>
                <a:latin typeface="Courier New" pitchFamily="49" charset="0"/>
                <a:cs typeface="Courier New" pitchFamily="49" charset="0"/>
              </a:rPr>
              <a:t> </a:t>
            </a:r>
            <a:r>
              <a:rPr lang="en-US" sz="1100" b="1" dirty="0">
                <a:solidFill>
                  <a:schemeClr val="accent1"/>
                </a:solidFill>
                <a:latin typeface="Courier New" pitchFamily="49" charset="0"/>
                <a:cs typeface="Courier New" pitchFamily="49" charset="0"/>
              </a:rPr>
              <a:t>-Identity "$($ssa.name)" -confirm:$false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ssa</a:t>
            </a:r>
            <a:r>
              <a:rPr lang="en-US" sz="1100" dirty="0">
                <a:latin typeface="Courier New" pitchFamily="49" charset="0"/>
                <a:cs typeface="Courier New" pitchFamily="49" charset="0"/>
              </a:rPr>
              <a:t> = Get-</a:t>
            </a:r>
            <a:r>
              <a:rPr lang="en-US" sz="1100" dirty="0" err="1">
                <a:latin typeface="Courier New" pitchFamily="49" charset="0"/>
                <a:cs typeface="Courier New" pitchFamily="49" charset="0"/>
              </a:rPr>
              <a:t>SPEnterpriseSearchServiceApplication</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if</a:t>
            </a:r>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ssa</a:t>
            </a:r>
            <a:r>
              <a:rPr lang="en-US" sz="1100" dirty="0">
                <a:latin typeface="Courier New" pitchFamily="49" charset="0"/>
                <a:cs typeface="Courier New" pitchFamily="49" charset="0"/>
              </a:rPr>
              <a:t> ) { throw  "...Removal of Search Service Application failed."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else{ "...Finished removal of existing Search Service Application." }        </a:t>
            </a:r>
          </a:p>
          <a:p>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else { "Search Service Application does not exist, ready for restore."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Retrieve and if missing Create Search Service Application Pool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searchInstance</a:t>
            </a:r>
            <a:r>
              <a:rPr lang="en-US" sz="1100" dirty="0">
                <a:latin typeface="Courier New" pitchFamily="49" charset="0"/>
                <a:cs typeface="Courier New" pitchFamily="49" charset="0"/>
              </a:rPr>
              <a:t> = Get-</a:t>
            </a:r>
            <a:r>
              <a:rPr lang="en-US" sz="1100" dirty="0" err="1">
                <a:latin typeface="Courier New" pitchFamily="49" charset="0"/>
                <a:cs typeface="Courier New" pitchFamily="49" charset="0"/>
              </a:rPr>
              <a:t>SPEnterpriseSearchServiceInstance</a:t>
            </a:r>
            <a:r>
              <a:rPr lang="en-US" sz="1100" dirty="0">
                <a:latin typeface="Courier New" pitchFamily="49" charset="0"/>
                <a:cs typeface="Courier New" pitchFamily="49" charset="0"/>
              </a:rPr>
              <a:t> –local</a:t>
            </a:r>
          </a:p>
          <a:p>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applicationPool</a:t>
            </a:r>
            <a:r>
              <a:rPr lang="en-US" sz="1100" dirty="0">
                <a:latin typeface="Courier New" pitchFamily="49" charset="0"/>
                <a:cs typeface="Courier New" pitchFamily="49" charset="0"/>
              </a:rPr>
              <a:t> = Get-</a:t>
            </a:r>
            <a:r>
              <a:rPr lang="en-US" sz="1100" dirty="0" err="1">
                <a:latin typeface="Courier New" pitchFamily="49" charset="0"/>
                <a:cs typeface="Courier New" pitchFamily="49" charset="0"/>
              </a:rPr>
              <a:t>SPServiceApplicationPool</a:t>
            </a:r>
            <a:r>
              <a:rPr lang="en-US" sz="1100" dirty="0">
                <a:latin typeface="Courier New" pitchFamily="49" charset="0"/>
                <a:cs typeface="Courier New" pitchFamily="49" charset="0"/>
              </a:rPr>
              <a:t> -Identity $</a:t>
            </a:r>
            <a:r>
              <a:rPr lang="en-US" sz="1100" dirty="0" err="1">
                <a:latin typeface="Courier New" pitchFamily="49" charset="0"/>
                <a:cs typeface="Courier New" pitchFamily="49" charset="0"/>
              </a:rPr>
              <a:t>ssapoolname</a:t>
            </a:r>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ErrorAction:SilentlyContinue</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if ( $</a:t>
            </a:r>
            <a:r>
              <a:rPr lang="en-US" sz="1100" dirty="0" err="1">
                <a:latin typeface="Courier New" pitchFamily="49" charset="0"/>
                <a:cs typeface="Courier New" pitchFamily="49" charset="0"/>
              </a:rPr>
              <a:t>applicationPool</a:t>
            </a:r>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eq</a:t>
            </a:r>
            <a:r>
              <a:rPr lang="en-US" sz="1100" dirty="0">
                <a:latin typeface="Courier New" pitchFamily="49" charset="0"/>
                <a:cs typeface="Courier New" pitchFamily="49" charset="0"/>
              </a:rPr>
              <a:t> $null</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"Creating new Service Application pool with name '$</a:t>
            </a:r>
            <a:r>
              <a:rPr lang="en-US" sz="1100" dirty="0" err="1">
                <a:latin typeface="Courier New" pitchFamily="49" charset="0"/>
                <a:cs typeface="Courier New" pitchFamily="49" charset="0"/>
              </a:rPr>
              <a:t>ssapoolname</a:t>
            </a:r>
            <a:r>
              <a:rPr lang="en-US" sz="1100" dirty="0">
                <a:latin typeface="Courier New" pitchFamily="49" charset="0"/>
                <a:cs typeface="Courier New" pitchFamily="49" charset="0"/>
              </a:rPr>
              <a:t>' and using account '$</a:t>
            </a:r>
            <a:r>
              <a:rPr lang="en-US" sz="1100" dirty="0" err="1">
                <a:latin typeface="Courier New" pitchFamily="49" charset="0"/>
                <a:cs typeface="Courier New" pitchFamily="49" charset="0"/>
              </a:rPr>
              <a:t>ssapoolaccount</a:t>
            </a:r>
            <a:r>
              <a:rPr lang="en-US" sz="1100" dirty="0">
                <a:latin typeface="Courier New" pitchFamily="49" charset="0"/>
                <a:cs typeface="Courier New" pitchFamily="49" charset="0"/>
              </a:rPr>
              <a:t>'"</a:t>
            </a:r>
          </a:p>
          <a:p>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applicationPool</a:t>
            </a:r>
            <a:r>
              <a:rPr lang="en-US" sz="1100" dirty="0">
                <a:latin typeface="Courier New" pitchFamily="49" charset="0"/>
                <a:cs typeface="Courier New" pitchFamily="49" charset="0"/>
              </a:rPr>
              <a:t> = New-</a:t>
            </a:r>
            <a:r>
              <a:rPr lang="en-US" sz="1100" dirty="0" err="1">
                <a:latin typeface="Courier New" pitchFamily="49" charset="0"/>
                <a:cs typeface="Courier New" pitchFamily="49" charset="0"/>
              </a:rPr>
              <a:t>SPServiceApplicationPool</a:t>
            </a:r>
            <a:r>
              <a:rPr lang="en-US" sz="1100" dirty="0">
                <a:latin typeface="Courier New" pitchFamily="49" charset="0"/>
                <a:cs typeface="Courier New" pitchFamily="49" charset="0"/>
              </a:rPr>
              <a:t> -Name $</a:t>
            </a:r>
            <a:r>
              <a:rPr lang="en-US" sz="1100" dirty="0" err="1">
                <a:latin typeface="Courier New" pitchFamily="49" charset="0"/>
                <a:cs typeface="Courier New" pitchFamily="49" charset="0"/>
              </a:rPr>
              <a:t>ssapoolname</a:t>
            </a:r>
            <a:r>
              <a:rPr lang="en-US" sz="1100" dirty="0">
                <a:latin typeface="Courier New" pitchFamily="49" charset="0"/>
                <a:cs typeface="Courier New" pitchFamily="49" charset="0"/>
              </a:rPr>
              <a:t> -account $</a:t>
            </a:r>
            <a:r>
              <a:rPr lang="en-US" sz="1100" dirty="0" err="1">
                <a:latin typeface="Courier New" pitchFamily="49" charset="0"/>
                <a:cs typeface="Courier New" pitchFamily="49" charset="0"/>
              </a:rPr>
              <a:t>ssapoolaccount</a:t>
            </a:r>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else { "Using existing Search Service Application Pool. " }   </a:t>
            </a:r>
          </a:p>
          <a:p>
            <a:endParaRPr lang="en-US" sz="1100" dirty="0" smtClean="0">
              <a:latin typeface="Courier New" pitchFamily="49" charset="0"/>
              <a:cs typeface="Courier New" pitchFamily="49" charset="0"/>
            </a:endParaRPr>
          </a:p>
        </p:txBody>
      </p:sp>
    </p:spTree>
    <p:extLst>
      <p:ext uri="{BB962C8B-B14F-4D97-AF65-F5344CB8AC3E}">
        <p14:creationId xmlns:p14="http://schemas.microsoft.com/office/powerpoint/2010/main" val="235467866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Restore SSA – SharePoint 2013 Server</a:t>
            </a:r>
            <a:endParaRPr lang="en-US" dirty="0"/>
          </a:p>
        </p:txBody>
      </p:sp>
      <p:sp>
        <p:nvSpPr>
          <p:cNvPr id="5" name="Text Placeholder 4"/>
          <p:cNvSpPr>
            <a:spLocks noGrp="1"/>
          </p:cNvSpPr>
          <p:nvPr>
            <p:ph type="body" sz="quarter" idx="10"/>
          </p:nvPr>
        </p:nvSpPr>
        <p:spPr>
          <a:xfrm>
            <a:off x="198437" y="1363662"/>
            <a:ext cx="11887199" cy="3874907"/>
          </a:xfrm>
        </p:spPr>
        <p:txBody>
          <a:bodyPr/>
          <a:lstStyle/>
          <a:p>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Restore Search Service Application that will pick up new Search Settings -----</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 = Get-Date</a:t>
            </a:r>
          </a:p>
          <a:p>
            <a:r>
              <a:rPr lang="en-US" sz="1100" dirty="0">
                <a:latin typeface="Courier New" pitchFamily="49" charset="0"/>
                <a:cs typeface="Courier New" pitchFamily="49" charset="0"/>
              </a:rPr>
              <a:t>    "Starting Restore-</a:t>
            </a:r>
            <a:r>
              <a:rPr lang="en-US" sz="1100" dirty="0" err="1">
                <a:latin typeface="Courier New" pitchFamily="49" charset="0"/>
                <a:cs typeface="Courier New" pitchFamily="49" charset="0"/>
              </a:rPr>
              <a:t>SPEnterpriseSearchServiceApplication</a:t>
            </a:r>
            <a:r>
              <a:rPr lang="en-US" sz="1100" dirty="0">
                <a:latin typeface="Courier New" pitchFamily="49" charset="0"/>
                <a:cs typeface="Courier New" pitchFamily="49" charset="0"/>
              </a:rPr>
              <a:t> at: $a"</a:t>
            </a:r>
          </a:p>
          <a:p>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ssa</a:t>
            </a:r>
            <a:r>
              <a:rPr lang="en-US" sz="1100" b="1" dirty="0">
                <a:solidFill>
                  <a:schemeClr val="accent1"/>
                </a:solidFill>
                <a:latin typeface="Courier New" pitchFamily="49" charset="0"/>
                <a:cs typeface="Courier New" pitchFamily="49" charset="0"/>
              </a:rPr>
              <a:t> = Restore-</a:t>
            </a:r>
            <a:r>
              <a:rPr lang="en-US" sz="1100" b="1" dirty="0" err="1">
                <a:solidFill>
                  <a:schemeClr val="accent1"/>
                </a:solidFill>
                <a:latin typeface="Courier New" pitchFamily="49" charset="0"/>
                <a:cs typeface="Courier New" pitchFamily="49" charset="0"/>
              </a:rPr>
              <a:t>SPEnterpriseSearchServiceApplication</a:t>
            </a:r>
            <a:r>
              <a:rPr lang="en-US" sz="1100" b="1" dirty="0">
                <a:solidFill>
                  <a:schemeClr val="accent1"/>
                </a:solidFill>
                <a:latin typeface="Courier New" pitchFamily="49" charset="0"/>
                <a:cs typeface="Courier New" pitchFamily="49" charset="0"/>
              </a:rPr>
              <a:t> -Name $</a:t>
            </a:r>
            <a:r>
              <a:rPr lang="en-US" sz="1100" b="1" dirty="0" err="1">
                <a:solidFill>
                  <a:schemeClr val="accent1"/>
                </a:solidFill>
                <a:latin typeface="Courier New" pitchFamily="49" charset="0"/>
                <a:cs typeface="Courier New" pitchFamily="49" charset="0"/>
              </a:rPr>
              <a:t>SSAName</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ApplicationPool</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applicationPool</a:t>
            </a:r>
            <a:r>
              <a:rPr lang="en-US" sz="1100" b="1" dirty="0">
                <a:solidFill>
                  <a:schemeClr val="accent1"/>
                </a:solidFill>
                <a:latin typeface="Courier New" pitchFamily="49" charset="0"/>
                <a:cs typeface="Courier New" pitchFamily="49" charset="0"/>
              </a:rPr>
              <a:t> –</a:t>
            </a:r>
            <a:r>
              <a:rPr lang="en-US" sz="1100" b="1" dirty="0" err="1" smtClean="0">
                <a:solidFill>
                  <a:schemeClr val="accent1"/>
                </a:solidFill>
                <a:latin typeface="Courier New" pitchFamily="49" charset="0"/>
                <a:cs typeface="Courier New" pitchFamily="49" charset="0"/>
              </a:rPr>
              <a:t>DatabaseName</a:t>
            </a:r>
            <a:endParaRPr lang="en-US" sz="1100" b="1" dirty="0" smtClean="0">
              <a:solidFill>
                <a:schemeClr val="accent1"/>
              </a:solidFill>
              <a:latin typeface="Courier New" pitchFamily="49" charset="0"/>
              <a:cs typeface="Courier New" pitchFamily="49" charset="0"/>
            </a:endParaRPr>
          </a:p>
          <a:p>
            <a:r>
              <a:rPr lang="en-US" sz="1100" b="1" dirty="0">
                <a:solidFill>
                  <a:schemeClr val="accent1"/>
                </a:solidFill>
                <a:latin typeface="Courier New" pitchFamily="49" charset="0"/>
                <a:cs typeface="Courier New" pitchFamily="49" charset="0"/>
              </a:rPr>
              <a:t> </a:t>
            </a:r>
            <a:r>
              <a:rPr lang="en-US" sz="1100" b="1" dirty="0" smtClean="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NewContentDBName</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DatabaseServer</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sqlinstance</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AdminSearchServiceInstance</a:t>
            </a:r>
            <a:r>
              <a:rPr lang="en-US" sz="1100" b="1" dirty="0">
                <a:solidFill>
                  <a:schemeClr val="accent1"/>
                </a:solidFill>
                <a:latin typeface="Courier New" pitchFamily="49" charset="0"/>
                <a:cs typeface="Courier New" pitchFamily="49" charset="0"/>
              </a:rPr>
              <a:t> $</a:t>
            </a:r>
            <a:r>
              <a:rPr lang="en-US" sz="1100" b="1" dirty="0" err="1">
                <a:solidFill>
                  <a:schemeClr val="accent1"/>
                </a:solidFill>
                <a:latin typeface="Courier New" pitchFamily="49" charset="0"/>
                <a:cs typeface="Courier New" pitchFamily="49" charset="0"/>
              </a:rPr>
              <a:t>searchInstance</a:t>
            </a:r>
            <a:endParaRPr lang="en-US" sz="1100" b="1" dirty="0">
              <a:solidFill>
                <a:schemeClr val="accent1"/>
              </a:solidFill>
              <a:latin typeface="Courier New" pitchFamily="49" charset="0"/>
              <a:cs typeface="Courier New" pitchFamily="49" charset="0"/>
            </a:endParaRPr>
          </a:p>
          <a:p>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global:ssa</a:t>
            </a:r>
            <a:r>
              <a:rPr lang="en-US" sz="1100" dirty="0">
                <a:latin typeface="Courier New" pitchFamily="49" charset="0"/>
                <a:cs typeface="Courier New" pitchFamily="49" charset="0"/>
              </a:rPr>
              <a:t> = $</a:t>
            </a:r>
            <a:r>
              <a:rPr lang="en-US" sz="1100" dirty="0" err="1">
                <a:latin typeface="Courier New" pitchFamily="49" charset="0"/>
                <a:cs typeface="Courier New" pitchFamily="49" charset="0"/>
              </a:rPr>
              <a:t>ssa</a:t>
            </a:r>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$a = Get-Date</a:t>
            </a:r>
          </a:p>
          <a:p>
            <a:r>
              <a:rPr lang="en-US" sz="1100" dirty="0">
                <a:latin typeface="Courier New" pitchFamily="49" charset="0"/>
                <a:cs typeface="Courier New" pitchFamily="49" charset="0"/>
              </a:rPr>
              <a:t>    "Finished Restore-</a:t>
            </a:r>
            <a:r>
              <a:rPr lang="en-US" sz="1100" dirty="0" err="1">
                <a:latin typeface="Courier New" pitchFamily="49" charset="0"/>
                <a:cs typeface="Courier New" pitchFamily="49" charset="0"/>
              </a:rPr>
              <a:t>SPEnterpriseSearchServiceApplication</a:t>
            </a:r>
            <a:r>
              <a:rPr lang="en-US" sz="1100" dirty="0">
                <a:latin typeface="Courier New" pitchFamily="49" charset="0"/>
                <a:cs typeface="Courier New" pitchFamily="49" charset="0"/>
              </a:rPr>
              <a:t> at: $a"</a:t>
            </a: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Create Proxy for New Search Service Application -----</a:t>
            </a:r>
          </a:p>
          <a:p>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    if ( $</a:t>
            </a:r>
            <a:r>
              <a:rPr lang="en-US" sz="1100" dirty="0" err="1">
                <a:latin typeface="Courier New" pitchFamily="49" charset="0"/>
                <a:cs typeface="Courier New" pitchFamily="49" charset="0"/>
              </a:rPr>
              <a:t>ssa</a:t>
            </a:r>
            <a:r>
              <a:rPr lang="en-US" sz="1100" dirty="0">
                <a:latin typeface="Courier New" pitchFamily="49" charset="0"/>
                <a:cs typeface="Courier New" pitchFamily="49" charset="0"/>
              </a:rPr>
              <a:t> )  </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a:t>
            </a:r>
            <a:r>
              <a:rPr lang="en-US" sz="1100" dirty="0" err="1">
                <a:latin typeface="Courier New" pitchFamily="49" charset="0"/>
                <a:cs typeface="Courier New" pitchFamily="49" charset="0"/>
              </a:rPr>
              <a:t>SSAProxyName</a:t>
            </a:r>
            <a:r>
              <a:rPr lang="en-US" sz="1100" dirty="0">
                <a:latin typeface="Courier New" pitchFamily="49" charset="0"/>
                <a:cs typeface="Courier New" pitchFamily="49" charset="0"/>
              </a:rPr>
              <a:t> = $</a:t>
            </a:r>
            <a:r>
              <a:rPr lang="en-US" sz="1100" dirty="0" err="1">
                <a:latin typeface="Courier New" pitchFamily="49" charset="0"/>
                <a:cs typeface="Courier New" pitchFamily="49" charset="0"/>
              </a:rPr>
              <a:t>ssa.Name</a:t>
            </a:r>
            <a:r>
              <a:rPr lang="en-US" sz="1100" dirty="0">
                <a:latin typeface="Courier New" pitchFamily="49" charset="0"/>
                <a:cs typeface="Courier New" pitchFamily="49" charset="0"/>
              </a:rPr>
              <a:t> + " Proxy"</a:t>
            </a:r>
          </a:p>
          <a:p>
            <a:r>
              <a:rPr lang="en-US" sz="1100" dirty="0">
                <a:latin typeface="Courier New" pitchFamily="49" charset="0"/>
                <a:cs typeface="Courier New" pitchFamily="49" charset="0"/>
              </a:rPr>
              <a:t>        $</a:t>
            </a:r>
            <a:r>
              <a:rPr lang="en-US" sz="1100" dirty="0" err="1">
                <a:latin typeface="Courier New" pitchFamily="49" charset="0"/>
                <a:cs typeface="Courier New" pitchFamily="49" charset="0"/>
              </a:rPr>
              <a:t>SSAProxy</a:t>
            </a:r>
            <a:r>
              <a:rPr lang="en-US" sz="1100" dirty="0">
                <a:latin typeface="Courier New" pitchFamily="49" charset="0"/>
                <a:cs typeface="Courier New" pitchFamily="49" charset="0"/>
              </a:rPr>
              <a:t> = new-</a:t>
            </a:r>
            <a:r>
              <a:rPr lang="en-US" sz="1100" dirty="0" err="1">
                <a:latin typeface="Courier New" pitchFamily="49" charset="0"/>
                <a:cs typeface="Courier New" pitchFamily="49" charset="0"/>
              </a:rPr>
              <a:t>spenterprisesearchserviceapplicationproxy</a:t>
            </a:r>
            <a:r>
              <a:rPr lang="en-US" sz="1100" dirty="0">
                <a:latin typeface="Courier New" pitchFamily="49" charset="0"/>
                <a:cs typeface="Courier New" pitchFamily="49" charset="0"/>
              </a:rPr>
              <a:t> -name $</a:t>
            </a:r>
            <a:r>
              <a:rPr lang="en-US" sz="1100" dirty="0" err="1">
                <a:latin typeface="Courier New" pitchFamily="49" charset="0"/>
                <a:cs typeface="Courier New" pitchFamily="49" charset="0"/>
              </a:rPr>
              <a:t>SSAProxyName</a:t>
            </a:r>
            <a:r>
              <a:rPr lang="en-US" sz="1100" dirty="0">
                <a:latin typeface="Courier New" pitchFamily="49" charset="0"/>
                <a:cs typeface="Courier New" pitchFamily="49" charset="0"/>
              </a:rPr>
              <a:t> -Uri $</a:t>
            </a:r>
            <a:r>
              <a:rPr lang="en-US" sz="1100" dirty="0" err="1">
                <a:latin typeface="Courier New" pitchFamily="49" charset="0"/>
                <a:cs typeface="Courier New" pitchFamily="49" charset="0"/>
              </a:rPr>
              <a:t>SSA.Uri.AbsoluteURI</a:t>
            </a:r>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"Created SSA </a:t>
            </a:r>
            <a:r>
              <a:rPr lang="en-US" sz="1100" dirty="0" err="1">
                <a:latin typeface="Courier New" pitchFamily="49" charset="0"/>
                <a:cs typeface="Courier New" pitchFamily="49" charset="0"/>
              </a:rPr>
              <a:t>SearchServiceApplication</a:t>
            </a:r>
            <a:r>
              <a:rPr lang="en-US" sz="1100" dirty="0">
                <a:latin typeface="Courier New" pitchFamily="49" charset="0"/>
                <a:cs typeface="Courier New" pitchFamily="49" charset="0"/>
              </a:rPr>
              <a:t> Proxy: '$</a:t>
            </a:r>
            <a:r>
              <a:rPr lang="en-US" sz="1100" dirty="0" err="1">
                <a:latin typeface="Courier New" pitchFamily="49" charset="0"/>
                <a:cs typeface="Courier New" pitchFamily="49" charset="0"/>
              </a:rPr>
              <a:t>SSAProxyName</a:t>
            </a:r>
            <a:r>
              <a:rPr lang="en-US" sz="1100" dirty="0">
                <a:latin typeface="Courier New" pitchFamily="49" charset="0"/>
                <a:cs typeface="Courier New" pitchFamily="49" charset="0"/>
              </a:rPr>
              <a:t>'"</a:t>
            </a:r>
          </a:p>
          <a:p>
            <a:r>
              <a:rPr lang="en-US" sz="1100" dirty="0">
                <a:latin typeface="Courier New" pitchFamily="49" charset="0"/>
                <a:cs typeface="Courier New" pitchFamily="49" charset="0"/>
              </a:rPr>
              <a:t>    }</a:t>
            </a:r>
          </a:p>
          <a:p>
            <a:r>
              <a:rPr lang="en-US" sz="1100" dirty="0">
                <a:latin typeface="Courier New" pitchFamily="49" charset="0"/>
                <a:cs typeface="Courier New" pitchFamily="49" charset="0"/>
              </a:rPr>
              <a:t>    else </a:t>
            </a:r>
            <a:r>
              <a:rPr lang="en-US" sz="1100" dirty="0" smtClean="0">
                <a:latin typeface="Courier New" pitchFamily="49" charset="0"/>
                <a:cs typeface="Courier New" pitchFamily="49" charset="0"/>
              </a:rPr>
              <a:t>{ </a:t>
            </a:r>
            <a:endParaRPr lang="en-US" sz="1100" dirty="0">
              <a:latin typeface="Courier New" pitchFamily="49" charset="0"/>
              <a:cs typeface="Courier New" pitchFamily="49" charset="0"/>
            </a:endParaRPr>
          </a:p>
          <a:p>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throw "Search Service Application Proxy could not be created, SSA restore failed, please investigate." </a:t>
            </a:r>
          </a:p>
          <a:p>
            <a:r>
              <a:rPr lang="en-US" sz="1100" dirty="0">
                <a:latin typeface="Courier New" pitchFamily="49" charset="0"/>
                <a:cs typeface="Courier New" pitchFamily="49" charset="0"/>
              </a:rPr>
              <a:t>    }</a:t>
            </a:r>
          </a:p>
          <a:p>
            <a:endParaRPr lang="en-US" sz="1100" dirty="0" smtClean="0">
              <a:latin typeface="Courier New" pitchFamily="49" charset="0"/>
              <a:cs typeface="Courier New" pitchFamily="49" charset="0"/>
            </a:endParaRPr>
          </a:p>
        </p:txBody>
      </p:sp>
    </p:spTree>
    <p:extLst>
      <p:ext uri="{BB962C8B-B14F-4D97-AF65-F5344CB8AC3E}">
        <p14:creationId xmlns:p14="http://schemas.microsoft.com/office/powerpoint/2010/main" val="383293901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Re-Cap: FS4SP 2010 Migration Steps</a:t>
            </a:r>
            <a:endParaRPr lang="en-US" dirty="0"/>
          </a:p>
        </p:txBody>
      </p:sp>
      <p:sp>
        <p:nvSpPr>
          <p:cNvPr id="5" name="Rectangle 4"/>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2010</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Backup databases:</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FAST Search Admin DB </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Content SSA</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Query SSA</a:t>
            </a:r>
          </a:p>
          <a:p>
            <a:pPr indent="-342900" defTabSz="932472" fontAlgn="base">
              <a:lnSpc>
                <a:spcPct val="90000"/>
              </a:lnSpc>
              <a:spcBef>
                <a:spcPct val="0"/>
              </a:spcBef>
              <a:spcAft>
                <a:spcPct val="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6" name="Rectangle 5"/>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SQL Server 2012</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Restore databases</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2013</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Search center</a:t>
            </a: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Upgrade content sites</a:t>
            </a:r>
          </a:p>
        </p:txBody>
      </p:sp>
      <p:sp>
        <p:nvSpPr>
          <p:cNvPr id="8" name="Rectangle 7"/>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2013</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Execute migration scripts</a:t>
            </a:r>
          </a:p>
        </p:txBody>
      </p:sp>
    </p:spTree>
    <p:extLst>
      <p:ext uri="{BB962C8B-B14F-4D97-AF65-F5344CB8AC3E}">
        <p14:creationId xmlns:p14="http://schemas.microsoft.com/office/powerpoint/2010/main" val="228408271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Discussion and Details</a:t>
            </a:r>
            <a:endParaRPr lang="en-US" dirty="0"/>
          </a:p>
        </p:txBody>
      </p:sp>
    </p:spTree>
    <p:extLst>
      <p:ext uri="{BB962C8B-B14F-4D97-AF65-F5344CB8AC3E}">
        <p14:creationId xmlns:p14="http://schemas.microsoft.com/office/powerpoint/2010/main" val="3652235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2013 Search: Familiar Features </a:t>
            </a:r>
          </a:p>
        </p:txBody>
      </p:sp>
      <p:sp>
        <p:nvSpPr>
          <p:cNvPr id="4" name="Content Placeholder 3"/>
          <p:cNvSpPr>
            <a:spLocks noGrp="1"/>
          </p:cNvSpPr>
          <p:nvPr>
            <p:ph type="body" sz="quarter" idx="10"/>
          </p:nvPr>
        </p:nvSpPr>
        <p:spPr>
          <a:prstGeom prst="rect">
            <a:avLst/>
          </a:prstGeom>
        </p:spPr>
        <p:txBody>
          <a:bodyPr>
            <a:noAutofit/>
          </a:bodyPr>
          <a:lstStyle/>
          <a:p>
            <a:pPr marL="0" indent="0">
              <a:buNone/>
            </a:pPr>
            <a:r>
              <a:rPr lang="en-US" sz="2800" dirty="0" smtClean="0"/>
              <a:t>Crawled </a:t>
            </a:r>
            <a:r>
              <a:rPr lang="en-US" sz="2800" dirty="0"/>
              <a:t>properties</a:t>
            </a:r>
          </a:p>
          <a:p>
            <a:pPr marL="0" indent="0">
              <a:buNone/>
            </a:pPr>
            <a:r>
              <a:rPr lang="en-US" sz="2800" dirty="0" smtClean="0"/>
              <a:t>Custom managed </a:t>
            </a:r>
            <a:r>
              <a:rPr lang="en-US" sz="2800" dirty="0"/>
              <a:t>properties created in addition to the default set</a:t>
            </a:r>
          </a:p>
          <a:p>
            <a:pPr marL="0" indent="0">
              <a:buNone/>
            </a:pPr>
            <a:r>
              <a:rPr lang="en-US" sz="2800" dirty="0"/>
              <a:t>Content sources</a:t>
            </a:r>
          </a:p>
          <a:p>
            <a:pPr marL="0" indent="0">
              <a:buNone/>
            </a:pPr>
            <a:r>
              <a:rPr lang="en-US" sz="2800" dirty="0"/>
              <a:t>Crawl rules</a:t>
            </a:r>
          </a:p>
          <a:p>
            <a:pPr marL="0" indent="0">
              <a:buNone/>
            </a:pPr>
            <a:r>
              <a:rPr lang="en-US" sz="2800" dirty="0"/>
              <a:t>Crawl schedules</a:t>
            </a:r>
          </a:p>
          <a:p>
            <a:pPr marL="0" indent="0">
              <a:buNone/>
            </a:pPr>
            <a:r>
              <a:rPr lang="en-US" sz="2800" dirty="0" smtClean="0"/>
              <a:t>Federated </a:t>
            </a:r>
            <a:r>
              <a:rPr lang="en-US" sz="2800" dirty="0"/>
              <a:t>locations</a:t>
            </a:r>
          </a:p>
          <a:p>
            <a:pPr marL="0" indent="0">
              <a:buNone/>
            </a:pPr>
            <a:r>
              <a:rPr lang="en-US" sz="2800" dirty="0"/>
              <a:t>File types</a:t>
            </a:r>
          </a:p>
          <a:p>
            <a:pPr marL="0" indent="0">
              <a:buNone/>
            </a:pPr>
            <a:r>
              <a:rPr lang="en-US" sz="2800" dirty="0"/>
              <a:t>Best </a:t>
            </a:r>
            <a:r>
              <a:rPr lang="en-US" sz="2800" dirty="0" smtClean="0"/>
              <a:t>Bets</a:t>
            </a:r>
          </a:p>
          <a:p>
            <a:pPr marL="0" indent="0">
              <a:buNone/>
            </a:pPr>
            <a:r>
              <a:rPr lang="en-US" sz="2800" dirty="0" smtClean="0"/>
              <a:t>Visual Best Bets (* converted </a:t>
            </a:r>
            <a:r>
              <a:rPr lang="en-US" sz="2800" dirty="0"/>
              <a:t>to regular Best Bets</a:t>
            </a:r>
            <a:r>
              <a:rPr lang="en-US" sz="2800" dirty="0" smtClean="0"/>
              <a:t>)</a:t>
            </a:r>
          </a:p>
          <a:p>
            <a:pPr marL="0" indent="0">
              <a:buNone/>
            </a:pPr>
            <a:r>
              <a:rPr lang="en-US" sz="2800" dirty="0" smtClean="0"/>
              <a:t>Synonyms (* applied to Best Bets, not query expansion)</a:t>
            </a:r>
            <a:endParaRPr lang="en-US" sz="2800" dirty="0"/>
          </a:p>
        </p:txBody>
      </p:sp>
    </p:spTree>
    <p:extLst>
      <p:ext uri="{BB962C8B-B14F-4D97-AF65-F5344CB8AC3E}">
        <p14:creationId xmlns:p14="http://schemas.microsoft.com/office/powerpoint/2010/main" val="304134802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Search: </a:t>
            </a:r>
            <a:r>
              <a:rPr lang="en-US" dirty="0"/>
              <a:t>A New </a:t>
            </a:r>
            <a:r>
              <a:rPr lang="en-US" dirty="0" smtClean="0"/>
              <a:t>Approach</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28024542"/>
              </p:ext>
            </p:extLst>
          </p:nvPr>
        </p:nvGraphicFramePr>
        <p:xfrm>
          <a:off x="427037" y="1552505"/>
          <a:ext cx="11658600" cy="4023360"/>
        </p:xfrm>
        <a:graphic>
          <a:graphicData uri="http://schemas.openxmlformats.org/drawingml/2006/table">
            <a:tbl>
              <a:tblPr firstRow="1" bandRow="1">
                <a:tableStyleId>{5C22544A-7EE6-4342-B048-85BDC9FD1C3A}</a:tableStyleId>
              </a:tblPr>
              <a:tblGrid>
                <a:gridCol w="6553200"/>
                <a:gridCol w="5105400"/>
              </a:tblGrid>
              <a:tr h="353017">
                <a:tc>
                  <a:txBody>
                    <a:bodyPr/>
                    <a:lstStyle/>
                    <a:p>
                      <a:r>
                        <a:rPr lang="en-US" sz="2400" dirty="0" smtClean="0"/>
                        <a:t>If you were doing this previously…</a:t>
                      </a:r>
                      <a:endParaRPr lang="en-US" sz="2400" dirty="0"/>
                    </a:p>
                  </a:txBody>
                  <a:tcPr/>
                </a:tc>
                <a:tc>
                  <a:txBody>
                    <a:bodyPr/>
                    <a:lstStyle/>
                    <a:p>
                      <a:r>
                        <a:rPr lang="en-US" sz="2400" dirty="0" smtClean="0"/>
                        <a:t>You want to use this now…</a:t>
                      </a:r>
                      <a:endParaRPr lang="en-US" sz="2400" dirty="0"/>
                    </a:p>
                  </a:txBody>
                  <a:tcPr/>
                </a:tc>
              </a:tr>
              <a:tr h="353017">
                <a:tc>
                  <a:txBody>
                    <a:bodyPr/>
                    <a:lstStyle/>
                    <a:p>
                      <a:r>
                        <a:rPr lang="en-US" sz="2400" dirty="0" smtClean="0"/>
                        <a:t>Best Bets / Visual Best Bets </a:t>
                      </a:r>
                      <a:endParaRPr lang="en-US" sz="2400" dirty="0"/>
                    </a:p>
                  </a:txBody>
                  <a:tcPr/>
                </a:tc>
                <a:tc>
                  <a:txBody>
                    <a:bodyPr/>
                    <a:lstStyle/>
                    <a:p>
                      <a:r>
                        <a:rPr lang="en-US" sz="2400" dirty="0" smtClean="0"/>
                        <a:t>Promoted Results (Query Rule…)</a:t>
                      </a:r>
                      <a:endParaRPr lang="en-US" sz="2400" dirty="0"/>
                    </a:p>
                  </a:txBody>
                  <a:tcPr/>
                </a:tc>
              </a:tr>
              <a:tr h="35301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Promotions/Demotions</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Query Rules</a:t>
                      </a:r>
                    </a:p>
                  </a:txBody>
                  <a:tcPr/>
                </a:tc>
              </a:tr>
              <a:tr h="353017">
                <a:tc>
                  <a:txBody>
                    <a:bodyPr/>
                    <a:lstStyle/>
                    <a:p>
                      <a:r>
                        <a:rPr lang="en-US" sz="2400" dirty="0" smtClean="0"/>
                        <a:t>Scale up (i.e. high density mode)</a:t>
                      </a:r>
                      <a:endParaRPr lang="en-US" sz="24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Scale out</a:t>
                      </a:r>
                    </a:p>
                  </a:txBody>
                  <a:tcPr/>
                </a:tc>
              </a:tr>
              <a:tr h="35301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Synonyms</a:t>
                      </a:r>
                    </a:p>
                  </a:txBody>
                  <a:tcPr/>
                </a:tc>
                <a:tc>
                  <a:txBody>
                    <a:bodyPr/>
                    <a:lstStyle/>
                    <a:p>
                      <a:r>
                        <a:rPr lang="en-US" sz="2400" dirty="0" smtClean="0"/>
                        <a:t>Query Rules</a:t>
                      </a:r>
                      <a:endParaRPr lang="en-US" sz="2400" dirty="0"/>
                    </a:p>
                  </a:txBody>
                  <a:tcPr/>
                </a:tc>
              </a:tr>
              <a:tr h="36062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Scopes (only work in SharePoint 2010 mode)</a:t>
                      </a:r>
                    </a:p>
                  </a:txBody>
                  <a:tcPr/>
                </a:tc>
                <a:tc>
                  <a:txBody>
                    <a:bodyPr/>
                    <a:lstStyle/>
                    <a:p>
                      <a:r>
                        <a:rPr lang="en-US" sz="2400" dirty="0" smtClean="0"/>
                        <a:t>Query Rules</a:t>
                      </a:r>
                      <a:endParaRPr lang="en-US" sz="2400" dirty="0"/>
                    </a:p>
                  </a:txBody>
                  <a:tcPr/>
                </a:tc>
              </a:tr>
              <a:tr h="60931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Custom Search Center UX </a:t>
                      </a:r>
                    </a:p>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(e.g. Web Part customizations, XSLT, etc.)</a:t>
                      </a:r>
                    </a:p>
                  </a:txBody>
                  <a:tcPr/>
                </a:tc>
                <a:tc>
                  <a:txBody>
                    <a:bodyPr/>
                    <a:lstStyle/>
                    <a:p>
                      <a:r>
                        <a:rPr lang="en-US" sz="2400" dirty="0" smtClean="0"/>
                        <a:t>The new application development model</a:t>
                      </a:r>
                      <a:endParaRPr lang="en-US" sz="2400" dirty="0"/>
                    </a:p>
                  </a:txBody>
                  <a:tcPr/>
                </a:tc>
              </a:tr>
              <a:tr h="4207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Pipeline Extensibility</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Content Enrichment</a:t>
                      </a:r>
                    </a:p>
                  </a:txBody>
                  <a:tcPr/>
                </a:tc>
              </a:tr>
            </a:tbl>
          </a:graphicData>
        </a:graphic>
      </p:graphicFrame>
      <p:sp>
        <p:nvSpPr>
          <p:cNvPr id="5" name="Rectangle 4"/>
          <p:cNvSpPr/>
          <p:nvPr/>
        </p:nvSpPr>
        <p:spPr>
          <a:xfrm>
            <a:off x="2373876" y="6164262"/>
            <a:ext cx="6816161" cy="646331"/>
          </a:xfrm>
          <a:prstGeom prst="rect">
            <a:avLst/>
          </a:prstGeom>
        </p:spPr>
        <p:txBody>
          <a:bodyPr wrap="none">
            <a:spAutoFit/>
          </a:bodyPr>
          <a:lstStyle/>
          <a:p>
            <a:r>
              <a:rPr lang="en-US" sz="3600" i="1" dirty="0" smtClean="0"/>
              <a:t>Bing </a:t>
            </a:r>
            <a:r>
              <a:rPr lang="en-US" sz="3600" i="1" dirty="0" smtClean="0">
                <a:sym typeface="Wingdings" pitchFamily="2" charset="2"/>
              </a:rPr>
              <a:t> S</a:t>
            </a:r>
            <a:r>
              <a:rPr lang="en-US" sz="3600" i="1" dirty="0" smtClean="0"/>
              <a:t>harePoint </a:t>
            </a:r>
            <a:r>
              <a:rPr lang="en-US" sz="3600" i="1" dirty="0"/>
              <a:t>2013 changes</a:t>
            </a:r>
          </a:p>
        </p:txBody>
      </p:sp>
    </p:spTree>
    <p:extLst>
      <p:ext uri="{BB962C8B-B14F-4D97-AF65-F5344CB8AC3E}">
        <p14:creationId xmlns:p14="http://schemas.microsoft.com/office/powerpoint/2010/main" val="187200480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TechNet Configuration Scripts</a:t>
            </a:r>
            <a:endParaRPr lang="en-US" dirty="0"/>
          </a:p>
        </p:txBody>
      </p:sp>
      <p:sp>
        <p:nvSpPr>
          <p:cNvPr id="3" name="Content Placeholder 2"/>
          <p:cNvSpPr>
            <a:spLocks noGrp="1"/>
          </p:cNvSpPr>
          <p:nvPr>
            <p:ph type="body" sz="quarter" idx="10"/>
          </p:nvPr>
        </p:nvSpPr>
        <p:spPr>
          <a:xfrm>
            <a:off x="274638" y="1212850"/>
            <a:ext cx="11887200" cy="3808412"/>
          </a:xfrm>
          <a:prstGeom prst="rect">
            <a:avLst/>
          </a:prstGeom>
        </p:spPr>
        <p:txBody>
          <a:bodyPr>
            <a:normAutofit/>
          </a:bodyPr>
          <a:lstStyle/>
          <a:p>
            <a:pPr marL="0" indent="0">
              <a:buNone/>
            </a:pPr>
            <a:r>
              <a:rPr lang="en-US" dirty="0" smtClean="0"/>
              <a:t>Maintain properties</a:t>
            </a:r>
          </a:p>
          <a:p>
            <a:pPr marL="0" indent="0">
              <a:buNone/>
            </a:pPr>
            <a:r>
              <a:rPr lang="en-US" dirty="0" smtClean="0"/>
              <a:t>Import Thesaurus</a:t>
            </a:r>
          </a:p>
          <a:p>
            <a:pPr marL="0" indent="0">
              <a:buNone/>
            </a:pPr>
            <a:r>
              <a:rPr lang="en-US" dirty="0" smtClean="0"/>
              <a:t>Import Query Rules</a:t>
            </a:r>
          </a:p>
          <a:p>
            <a:endParaRPr lang="en-US" dirty="0"/>
          </a:p>
          <a:p>
            <a:endParaRPr lang="en-US" dirty="0" smtClean="0"/>
          </a:p>
        </p:txBody>
      </p:sp>
      <p:sp>
        <p:nvSpPr>
          <p:cNvPr id="4" name="Rectangle 3"/>
          <p:cNvSpPr/>
          <p:nvPr/>
        </p:nvSpPr>
        <p:spPr>
          <a:xfrm>
            <a:off x="2713037" y="5637538"/>
            <a:ext cx="3733714" cy="646331"/>
          </a:xfrm>
          <a:prstGeom prst="rect">
            <a:avLst/>
          </a:prstGeom>
        </p:spPr>
        <p:txBody>
          <a:bodyPr wrap="none">
            <a:spAutoFit/>
          </a:bodyPr>
          <a:lstStyle/>
          <a:p>
            <a:r>
              <a:rPr lang="en-US" sz="3600" i="1" dirty="0" smtClean="0"/>
              <a:t>Bing </a:t>
            </a:r>
            <a:r>
              <a:rPr lang="en-US" sz="3600" i="1" dirty="0" smtClean="0">
                <a:sym typeface="Wingdings" pitchFamily="2" charset="2"/>
              </a:rPr>
              <a:t> SP2013ES</a:t>
            </a:r>
            <a:endParaRPr lang="en-US" sz="3600" i="1" dirty="0"/>
          </a:p>
        </p:txBody>
      </p:sp>
    </p:spTree>
    <p:extLst>
      <p:ext uri="{BB962C8B-B14F-4D97-AF65-F5344CB8AC3E}">
        <p14:creationId xmlns:p14="http://schemas.microsoft.com/office/powerpoint/2010/main" val="21001235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You should be able to…</a:t>
            </a:r>
            <a:endParaRPr lang="en-US" dirty="0"/>
          </a:p>
        </p:txBody>
      </p:sp>
      <p:sp>
        <p:nvSpPr>
          <p:cNvPr id="3" name="Content Placeholder 2"/>
          <p:cNvSpPr>
            <a:spLocks noGrp="1"/>
          </p:cNvSpPr>
          <p:nvPr>
            <p:ph type="body" sz="quarter" idx="10"/>
          </p:nvPr>
        </p:nvSpPr>
        <p:spPr>
          <a:xfrm>
            <a:off x="274638" y="1212850"/>
            <a:ext cx="11887200" cy="3884612"/>
          </a:xfrm>
          <a:prstGeom prst="rect">
            <a:avLst/>
          </a:prstGeom>
        </p:spPr>
        <p:txBody>
          <a:bodyPr vert="horz" lIns="93263" tIns="46631" rIns="93263" bIns="46631" rtlCol="0">
            <a:normAutofit/>
          </a:bodyPr>
          <a:lstStyle/>
          <a:p>
            <a:endParaRPr lang="en-US" dirty="0" smtClean="0"/>
          </a:p>
          <a:p>
            <a:pPr marL="0" indent="0">
              <a:buNone/>
            </a:pPr>
            <a:r>
              <a:rPr lang="en-US" dirty="0" smtClean="0"/>
              <a:t>Identify search migration strategies</a:t>
            </a:r>
          </a:p>
          <a:p>
            <a:pPr marL="0" indent="0">
              <a:buNone/>
            </a:pPr>
            <a:r>
              <a:rPr lang="en-US" dirty="0" smtClean="0"/>
              <a:t>Outline strategies for your scenario</a:t>
            </a:r>
            <a:endParaRPr lang="en-US" sz="2400" dirty="0" smtClean="0"/>
          </a:p>
          <a:p>
            <a:pPr marL="0" indent="0">
              <a:buNone/>
            </a:pPr>
            <a:r>
              <a:rPr lang="en-US" dirty="0" smtClean="0"/>
              <a:t>Explain SP 2010 to SP 2013 migration steps</a:t>
            </a:r>
          </a:p>
          <a:p>
            <a:pPr marL="342900" lvl="1" indent="0">
              <a:buNone/>
            </a:pPr>
            <a:r>
              <a:rPr lang="en-US" sz="2400" dirty="0" smtClean="0"/>
              <a:t>SharePoint 2010 Search</a:t>
            </a:r>
          </a:p>
          <a:p>
            <a:pPr marL="342900" lvl="1" indent="0">
              <a:buNone/>
            </a:pPr>
            <a:r>
              <a:rPr lang="en-US" sz="2400" dirty="0" smtClean="0"/>
              <a:t>FAST Search for SharePoint 2010</a:t>
            </a:r>
          </a:p>
        </p:txBody>
      </p:sp>
    </p:spTree>
    <p:extLst>
      <p:ext uri="{BB962C8B-B14F-4D97-AF65-F5344CB8AC3E}">
        <p14:creationId xmlns:p14="http://schemas.microsoft.com/office/powerpoint/2010/main" val="373971415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000" dirty="0"/>
              <a:t>At the end of this session you will be able to…</a:t>
            </a:r>
          </a:p>
        </p:txBody>
      </p:sp>
      <p:sp>
        <p:nvSpPr>
          <p:cNvPr id="2" name="Text Placeholder 1"/>
          <p:cNvSpPr>
            <a:spLocks noGrp="1"/>
          </p:cNvSpPr>
          <p:nvPr>
            <p:ph type="body" sz="quarter" idx="10"/>
          </p:nvPr>
        </p:nvSpPr>
        <p:spPr>
          <a:xfrm>
            <a:off x="274638" y="1212850"/>
            <a:ext cx="11887200" cy="3514808"/>
          </a:xfrm>
        </p:spPr>
        <p:txBody>
          <a:bodyPr/>
          <a:lstStyle/>
          <a:p>
            <a:pPr marL="0" indent="0">
              <a:buNone/>
            </a:pPr>
            <a:r>
              <a:rPr lang="en-US" dirty="0" smtClean="0"/>
              <a:t>Identify </a:t>
            </a:r>
            <a:r>
              <a:rPr lang="en-US" dirty="0"/>
              <a:t>search migration strategies</a:t>
            </a:r>
          </a:p>
          <a:p>
            <a:pPr marL="0" indent="0">
              <a:buNone/>
            </a:pPr>
            <a:r>
              <a:rPr lang="en-US" dirty="0"/>
              <a:t>Outline strategies for your scenario</a:t>
            </a:r>
            <a:endParaRPr lang="en-US" sz="2400" dirty="0"/>
          </a:p>
          <a:p>
            <a:pPr marL="0" indent="0">
              <a:buNone/>
            </a:pPr>
            <a:r>
              <a:rPr lang="en-US" dirty="0"/>
              <a:t>Explain SP 2010 to SP 2013 migration steps</a:t>
            </a:r>
          </a:p>
          <a:p>
            <a:pPr marL="342900" lvl="1" indent="0">
              <a:buNone/>
            </a:pPr>
            <a:r>
              <a:rPr lang="en-US" sz="2400" dirty="0"/>
              <a:t>SharePoint 2010 Search</a:t>
            </a:r>
          </a:p>
          <a:p>
            <a:pPr marL="342900" lvl="1" indent="0">
              <a:buNone/>
            </a:pPr>
            <a:r>
              <a:rPr lang="en-US" sz="2400" dirty="0"/>
              <a:t>FAST Search for SharePoint 2010</a:t>
            </a:r>
          </a:p>
          <a:p>
            <a:endParaRPr lang="en-US" sz="3600" dirty="0"/>
          </a:p>
        </p:txBody>
      </p:sp>
    </p:spTree>
    <p:extLst>
      <p:ext uri="{BB962C8B-B14F-4D97-AF65-F5344CB8AC3E}">
        <p14:creationId xmlns:p14="http://schemas.microsoft.com/office/powerpoint/2010/main" val="299389958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Bing…</a:t>
            </a:r>
            <a:endParaRPr lang="en-US" dirty="0"/>
          </a:p>
        </p:txBody>
      </p:sp>
      <p:sp>
        <p:nvSpPr>
          <p:cNvPr id="3" name="Content Placeholder 2"/>
          <p:cNvSpPr>
            <a:spLocks noGrp="1"/>
          </p:cNvSpPr>
          <p:nvPr>
            <p:ph type="body" sz="quarter" idx="10"/>
          </p:nvPr>
        </p:nvSpPr>
        <p:spPr>
          <a:xfrm>
            <a:off x="274638" y="1212850"/>
            <a:ext cx="11887200" cy="4113212"/>
          </a:xfrm>
          <a:prstGeom prst="rect">
            <a:avLst/>
          </a:prstGeom>
        </p:spPr>
        <p:txBody>
          <a:bodyPr>
            <a:normAutofit/>
          </a:bodyPr>
          <a:lstStyle/>
          <a:p>
            <a:r>
              <a:rPr lang="en-US" dirty="0" smtClean="0">
                <a:sym typeface="Wingdings" pitchFamily="2" charset="2"/>
              </a:rPr>
              <a:t>SP2013ES</a:t>
            </a:r>
            <a:endParaRPr lang="en-US" dirty="0" smtClean="0"/>
          </a:p>
          <a:p>
            <a:pPr lvl="1"/>
            <a:r>
              <a:rPr lang="en-US" dirty="0" smtClean="0"/>
              <a:t>Maintain managed properties</a:t>
            </a:r>
          </a:p>
          <a:p>
            <a:pPr lvl="1"/>
            <a:r>
              <a:rPr lang="en-US" dirty="0" smtClean="0"/>
              <a:t>Import Thesaurus</a:t>
            </a:r>
          </a:p>
          <a:p>
            <a:pPr lvl="1"/>
            <a:r>
              <a:rPr lang="en-US" dirty="0" smtClean="0"/>
              <a:t>Import Query Rules</a:t>
            </a:r>
          </a:p>
          <a:p>
            <a:pPr lvl="1"/>
            <a:r>
              <a:rPr lang="en-US" dirty="0" smtClean="0"/>
              <a:t>SharePoint 2013 Search Survival Guide</a:t>
            </a:r>
          </a:p>
          <a:p>
            <a:r>
              <a:rPr lang="en-US" dirty="0" smtClean="0">
                <a:sym typeface="Wingdings" pitchFamily="2" charset="2"/>
              </a:rPr>
              <a:t>SharePoint 2010 2013 Changes</a:t>
            </a:r>
          </a:p>
          <a:p>
            <a:pPr lvl="1"/>
            <a:r>
              <a:rPr lang="en-US" dirty="0"/>
              <a:t>Changes from SharePoint 2010 to SharePoint 2013</a:t>
            </a:r>
            <a:endParaRPr lang="en-US" dirty="0" smtClean="0">
              <a:sym typeface="Wingdings" pitchFamily="2" charset="2"/>
            </a:endParaRPr>
          </a:p>
          <a:p>
            <a:r>
              <a:rPr lang="en-US" dirty="0" smtClean="0">
                <a:sym typeface="Wingdings" pitchFamily="2" charset="2"/>
              </a:rPr>
              <a:t>SharePoint 2013 What’s New In Search</a:t>
            </a:r>
          </a:p>
          <a:p>
            <a:pPr lvl="1"/>
            <a:r>
              <a:rPr lang="en-US" dirty="0"/>
              <a:t>What's new in search in SharePoint Server 2013</a:t>
            </a:r>
            <a:endParaRPr lang="en-US" dirty="0" smtClean="0"/>
          </a:p>
          <a:p>
            <a:pPr lvl="1"/>
            <a:endParaRPr lang="en-US" dirty="0" smtClean="0"/>
          </a:p>
          <a:p>
            <a:endParaRPr lang="en-US" dirty="0" smtClean="0"/>
          </a:p>
          <a:p>
            <a:endParaRPr lang="en-US" dirty="0"/>
          </a:p>
          <a:p>
            <a:endParaRPr lang="en-US" dirty="0" smtClean="0"/>
          </a:p>
          <a:p>
            <a:endParaRPr lang="en-US" dirty="0"/>
          </a:p>
          <a:p>
            <a:endParaRPr lang="en-US" dirty="0" smtClean="0"/>
          </a:p>
        </p:txBody>
      </p:sp>
    </p:spTree>
    <p:extLst>
      <p:ext uri="{BB962C8B-B14F-4D97-AF65-F5344CB8AC3E}">
        <p14:creationId xmlns:p14="http://schemas.microsoft.com/office/powerpoint/2010/main" val="354269264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p:txBody>
          <a:bodyPr>
            <a:noAutofit/>
          </a:bodyPr>
          <a:lstStyle/>
          <a:p>
            <a:pPr fontAlgn="b">
              <a:spcAft>
                <a:spcPts val="400"/>
              </a:spcAft>
            </a:pPr>
            <a:r>
              <a:rPr lang="en-US" sz="2800" dirty="0"/>
              <a:t>HOL031 – Introduction to Search in SharePoint 2013</a:t>
            </a:r>
          </a:p>
          <a:p>
            <a:pPr fontAlgn="b">
              <a:spcAft>
                <a:spcPts val="400"/>
              </a:spcAft>
            </a:pPr>
            <a:r>
              <a:rPr lang="en-US" sz="2800" dirty="0"/>
              <a:t>HOL034 – Exploring Search Query Rules in SharePoint 2013</a:t>
            </a:r>
          </a:p>
          <a:p>
            <a:pPr fontAlgn="b">
              <a:spcAft>
                <a:spcPts val="400"/>
              </a:spcAft>
            </a:pPr>
            <a:r>
              <a:rPr lang="en-US" sz="2800" dirty="0"/>
              <a:t>HOL032 – Extending the Search experience in SharePoint 2013</a:t>
            </a:r>
          </a:p>
          <a:p>
            <a:pPr fontAlgn="b">
              <a:spcAft>
                <a:spcPts val="400"/>
              </a:spcAft>
            </a:pPr>
            <a:r>
              <a:rPr lang="en-US" sz="2800" dirty="0"/>
              <a:t>HOL033 – People Search in SharePoint 2013</a:t>
            </a:r>
          </a:p>
          <a:p>
            <a:pPr fontAlgn="b">
              <a:spcAft>
                <a:spcPts val="400"/>
              </a:spcAft>
            </a:pPr>
            <a:r>
              <a:rPr lang="en-US" sz="2800" dirty="0"/>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8" y="3954463"/>
            <a:ext cx="2741779"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2891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1" name="Rectangle 10"/>
          <p:cNvSpPr/>
          <p:nvPr/>
        </p:nvSpPr>
        <p:spPr bwMode="auto">
          <a:xfrm>
            <a:off x="274641" y="212693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Mon 3:45pm - SPC202 - Search Architecture in SharePoint 2013</a:t>
            </a:r>
            <a:br>
              <a:rPr lang="en-US" dirty="0"/>
            </a:br>
            <a:r>
              <a:rPr lang="en-US" dirty="0"/>
              <a:t>Speakers: Thomas Molbach, Rune Zakariassen </a:t>
            </a:r>
            <a:endParaRPr lang="en-US" dirty="0">
              <a:solidFill>
                <a:schemeClr val="bg1"/>
              </a:solidFill>
            </a:endParaRPr>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Mon 2:00pm - SPC259 - What's New in Search for SharePoint 2013</a:t>
            </a:r>
            <a:br>
              <a:rPr lang="en-US" dirty="0"/>
            </a:br>
            <a:r>
              <a:rPr lang="en-US" dirty="0"/>
              <a:t>Speakers: Glen Anderson, Cem Aykan </a:t>
            </a:r>
            <a:endParaRPr lang="en-US" dirty="0">
              <a:solidFill>
                <a:schemeClr val="bg1"/>
              </a:solidFill>
            </a:endParaRPr>
          </a:p>
        </p:txBody>
      </p:sp>
      <p:sp>
        <p:nvSpPr>
          <p:cNvPr id="25" name="Rectangle 24"/>
          <p:cNvSpPr/>
          <p:nvPr/>
        </p:nvSpPr>
        <p:spPr bwMode="auto">
          <a:xfrm>
            <a:off x="282011" y="3041015"/>
            <a:ext cx="9082513"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5:00pm - SPC172 - Overview of Capacity Planning, Sizing and High Availability for Search in SharePoint </a:t>
            </a:r>
            <a:r>
              <a:rPr lang="en-US" dirty="0" smtClean="0"/>
              <a:t>2013 - Speakers</a:t>
            </a:r>
            <a:r>
              <a:rPr lang="en-US" dirty="0"/>
              <a:t>: Barry Waldbaum,  Olaf Birkeland </a:t>
            </a:r>
            <a:endParaRPr lang="en-US" dirty="0">
              <a:solidFill>
                <a:schemeClr val="bg1"/>
              </a:solidFill>
            </a:endParaRPr>
          </a:p>
        </p:txBody>
      </p:sp>
      <p:sp>
        <p:nvSpPr>
          <p:cNvPr id="26" name="Rectangle 25"/>
          <p:cNvSpPr/>
          <p:nvPr/>
        </p:nvSpPr>
        <p:spPr bwMode="auto">
          <a:xfrm>
            <a:off x="274637" y="3955098"/>
            <a:ext cx="908988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9:00am - SPC143 - Making Great Search Based Applications with Query Rules in SharePoint </a:t>
            </a:r>
            <a:r>
              <a:rPr lang="en-US" dirty="0" smtClean="0"/>
              <a:t>2013 - Speaker: </a:t>
            </a:r>
            <a:r>
              <a:rPr lang="en-US" dirty="0"/>
              <a:t>Pedro DeRose </a:t>
            </a:r>
            <a:endParaRPr lang="en-US" dirty="0">
              <a:solidFill>
                <a:schemeClr val="bg1"/>
              </a:solidFill>
            </a:endParaRPr>
          </a:p>
        </p:txBody>
      </p:sp>
      <p:sp>
        <p:nvSpPr>
          <p:cNvPr id="32" name="Rectangle 31"/>
          <p:cNvSpPr/>
          <p:nvPr/>
        </p:nvSpPr>
        <p:spPr bwMode="auto">
          <a:xfrm>
            <a:off x="274640" y="578326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5:00pm - SPC145 - Optimize Search Relevance in SharePoint 2013</a:t>
            </a:r>
            <a:br>
              <a:rPr lang="en-US" dirty="0"/>
            </a:br>
            <a:r>
              <a:rPr lang="en-US" dirty="0"/>
              <a:t>Speakers: Jan Inge Bergseth, Victor </a:t>
            </a:r>
            <a:r>
              <a:rPr lang="en-US" dirty="0" err="1"/>
              <a:t>Poznanski</a:t>
            </a:r>
            <a:r>
              <a:rPr lang="en-US" dirty="0"/>
              <a:t/>
            </a:r>
            <a:br>
              <a:rPr lang="en-US" dirty="0"/>
            </a:br>
            <a:r>
              <a:rPr lang="en-US" dirty="0"/>
              <a:t> </a:t>
            </a:r>
            <a:endParaRPr lang="en-US" dirty="0">
              <a:solidFill>
                <a:schemeClr val="bg1"/>
              </a:solidFill>
            </a:endParaRPr>
          </a:p>
        </p:txBody>
      </p:sp>
      <p:sp>
        <p:nvSpPr>
          <p:cNvPr id="33" name="Rectangle 32"/>
          <p:cNvSpPr/>
          <p:nvPr/>
        </p:nvSpPr>
        <p:spPr bwMode="auto">
          <a:xfrm>
            <a:off x="274637" y="4869181"/>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3:15pm - SPC150 - Microsoft Early Learning: Moving Search to O365 and Building a Hybrid </a:t>
            </a:r>
            <a:r>
              <a:rPr lang="en-US" dirty="0" smtClean="0"/>
              <a:t>Experience - Speaker: </a:t>
            </a:r>
            <a:r>
              <a:rPr lang="en-US" dirty="0"/>
              <a:t>Rene Sanchez Almaguer</a:t>
            </a:r>
            <a:br>
              <a:rPr lang="en-US" dirty="0"/>
            </a:br>
            <a:endParaRPr lang="en-US" dirty="0">
              <a:solidFill>
                <a:schemeClr val="bg1"/>
              </a:solidFill>
            </a:endParaRPr>
          </a:p>
        </p:txBody>
      </p:sp>
    </p:spTree>
    <p:extLst>
      <p:ext uri="{BB962C8B-B14F-4D97-AF65-F5344CB8AC3E}">
        <p14:creationId xmlns:p14="http://schemas.microsoft.com/office/powerpoint/2010/main" val="373264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74636" y="2125663"/>
            <a:ext cx="11612563" cy="1831975"/>
          </a:xfrm>
        </p:spPr>
        <p:txBody>
          <a:bodyPr/>
          <a:lstStyle/>
          <a:p>
            <a:r>
              <a:rPr lang="en-US" sz="8800" dirty="0" smtClean="0"/>
              <a:t>Questions?</a:t>
            </a:r>
            <a:endParaRPr lang="en-US" sz="8800" dirty="0"/>
          </a:p>
        </p:txBody>
      </p:sp>
    </p:spTree>
    <p:extLst>
      <p:ext uri="{BB962C8B-B14F-4D97-AF65-F5344CB8AC3E}">
        <p14:creationId xmlns:p14="http://schemas.microsoft.com/office/powerpoint/2010/main" val="80355917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5054532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2018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4011928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6008448"/>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chemeClr val="tx1"/>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chemeClr val="tx1"/>
                </a:soli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chemeClr val="tx1"/>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chemeClr val="tx1"/>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784937" y="5466818"/>
            <a:ext cx="465255" cy="350756"/>
            <a:chOff x="5630863" y="225425"/>
            <a:chExt cx="1054100" cy="790575"/>
          </a:xfrm>
          <a:solidFill>
            <a:srgbClr val="FFFFFF"/>
          </a:solidFill>
        </p:grpSpPr>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Crawl</a:t>
            </a:r>
          </a:p>
        </p:txBody>
      </p:sp>
      <p:sp>
        <p:nvSpPr>
          <p:cNvPr id="62" name="Can 61"/>
          <p:cNvSpPr/>
          <p:nvPr/>
        </p:nvSpPr>
        <p:spPr bwMode="auto">
          <a:xfrm>
            <a:off x="7286232"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gradFill>
                  <a:gsLst>
                    <a:gs pos="0">
                      <a:srgbClr val="FFFFFF"/>
                    </a:gs>
                    <a:gs pos="100000">
                      <a:srgbClr val="FFFFFF"/>
                    </a:gs>
                  </a:gsLst>
                  <a:lin ang="5400000" scaled="0"/>
                </a:gradFill>
                <a:ea typeface="Segoe UI" pitchFamily="34" charset="0"/>
                <a:cs typeface="Segoe UI" pitchFamily="34" charset="0"/>
              </a:rPr>
              <a:t>Search</a:t>
            </a:r>
            <a:r>
              <a:rPr lang="nb-NO" sz="1400" dirty="0" smtClean="0">
                <a:gradFill>
                  <a:gsLst>
                    <a:gs pos="0">
                      <a:srgbClr val="FFFFFF"/>
                    </a:gs>
                    <a:gs pos="100000">
                      <a:srgbClr val="FFFFFF"/>
                    </a:gs>
                  </a:gsLst>
                  <a:lin ang="5400000" scaled="0"/>
                </a:gradFill>
                <a:ea typeface="Segoe UI" pitchFamily="34" charset="0"/>
                <a:cs typeface="Segoe UI" pitchFamily="34" charset="0"/>
              </a:rPr>
              <a:t> </a:t>
            </a:r>
            <a:r>
              <a:rPr lang="nb-NO" sz="1400" dirty="0" err="1" smtClean="0">
                <a:gradFill>
                  <a:gsLst>
                    <a:gs pos="0">
                      <a:srgbClr val="FFFFFF"/>
                    </a:gs>
                    <a:gs pos="100000">
                      <a:srgbClr val="FFFFFF"/>
                    </a:gs>
                  </a:gsLst>
                  <a:lin ang="5400000" scaled="0"/>
                </a:gradFill>
                <a:ea typeface="Segoe UI" pitchFamily="34" charset="0"/>
                <a:cs typeface="Segoe UI" pitchFamily="34" charset="0"/>
              </a:rPr>
              <a:t>Admin</a:t>
            </a:r>
            <a:endParaRPr lang="nb-NO" sz="1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2047990" y="1364684"/>
            <a:ext cx="1231352"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500" dirty="0" smtClean="0">
                <a:solidFill>
                  <a:schemeClr val="tx1"/>
                </a:solidFill>
              </a:rPr>
              <a:t>Content</a:t>
            </a:r>
          </a:p>
          <a:p>
            <a:pPr defTabSz="930521" fontAlgn="base">
              <a:spcBef>
                <a:spcPct val="0"/>
              </a:spcBef>
              <a:spcAft>
                <a:spcPct val="0"/>
              </a:spcAft>
            </a:pPr>
            <a:r>
              <a:rPr lang="nb-NO" sz="1500" dirty="0" smtClean="0">
                <a:solidFill>
                  <a:schemeClr val="tx1"/>
                </a:solidFill>
              </a:rPr>
              <a:t>Enrichment</a:t>
            </a:r>
          </a:p>
          <a:p>
            <a:pPr defTabSz="930521" fontAlgn="base">
              <a:spcBef>
                <a:spcPct val="0"/>
              </a:spcBef>
              <a:spcAft>
                <a:spcPct val="0"/>
              </a:spcAft>
            </a:pPr>
            <a:r>
              <a:rPr lang="en-US" sz="1500" dirty="0" smtClean="0">
                <a:solidFill>
                  <a:schemeClr val="tx1"/>
                </a:solidFill>
              </a:rPr>
              <a:t>Web Service</a:t>
            </a:r>
            <a:endParaRPr lang="en-US" sz="1500" dirty="0">
              <a:solidFill>
                <a:schemeClr val="tx1"/>
              </a:solidFill>
            </a:endParaRPr>
          </a:p>
        </p:txBody>
      </p:sp>
      <p:cxnSp>
        <p:nvCxnSpPr>
          <p:cNvPr id="76" name="Straight Connector 56"/>
          <p:cNvCxnSpPr>
            <a:stCxn id="17" idx="0"/>
            <a:endCxn id="75" idx="3"/>
          </p:cNvCxnSpPr>
          <p:nvPr/>
        </p:nvCxnSpPr>
        <p:spPr>
          <a:xfrm rot="16200000" flipV="1">
            <a:off x="3323970" y="1777256"/>
            <a:ext cx="653798" cy="743054"/>
          </a:xfrm>
          <a:prstGeom prst="bentConnector2">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44758" y="1135062"/>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solidFill>
                <a:schemeClr val="tx1"/>
              </a:soli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t>Unit of scale/role boundary</a:t>
            </a:r>
          </a:p>
        </p:txBody>
      </p:sp>
      <p:sp>
        <p:nvSpPr>
          <p:cNvPr id="90" name="Rectangle 89"/>
          <p:cNvSpPr/>
          <p:nvPr/>
        </p:nvSpPr>
        <p:spPr bwMode="auto">
          <a:xfrm>
            <a:off x="9307271" y="1602544"/>
            <a:ext cx="140308" cy="24414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t>Extensibility Points</a:t>
            </a:r>
            <a:endParaRPr lang="en-US" sz="1400" dirty="0"/>
          </a:p>
        </p:txBody>
      </p:sp>
      <p:sp>
        <p:nvSpPr>
          <p:cNvPr id="57" name="Rectangle 56"/>
          <p:cNvSpPr/>
          <p:nvPr/>
        </p:nvSpPr>
        <p:spPr>
          <a:xfrm>
            <a:off x="-142125" y="4290853"/>
            <a:ext cx="2375213" cy="2062103"/>
          </a:xfrm>
          <a:prstGeom prst="rect">
            <a:avLst/>
          </a:prstGeom>
        </p:spPr>
        <p:txBody>
          <a:bodyPr wrap="square">
            <a:spAutoFit/>
          </a:bodyPr>
          <a:lstStyle/>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HTTP</a:t>
            </a:r>
          </a:p>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File </a:t>
            </a:r>
            <a:r>
              <a:rPr lang="en-US" sz="1600" dirty="0">
                <a:ea typeface="Calibri" panose="020F0502020204030204" pitchFamily="34" charset="0"/>
                <a:cs typeface="Times New Roman" panose="02020603050405020304" pitchFamily="18" charset="0"/>
              </a:rPr>
              <a:t>shares</a:t>
            </a:r>
          </a:p>
          <a:p>
            <a:pPr marL="449580" marR="0">
              <a:spcBef>
                <a:spcPts val="0"/>
              </a:spcBef>
              <a:spcAft>
                <a:spcPts val="0"/>
              </a:spcAft>
            </a:pPr>
            <a:r>
              <a:rPr lang="en-US" sz="1600" dirty="0">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a:ea typeface="Calibri" panose="020F0502020204030204" pitchFamily="34" charset="0"/>
                <a:cs typeface="Times New Roman" panose="02020603050405020304" pitchFamily="18" charset="0"/>
              </a:rPr>
              <a:t>User profiles</a:t>
            </a:r>
          </a:p>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Lotus </a:t>
            </a:r>
            <a:r>
              <a:rPr lang="en-US" sz="1600" dirty="0">
                <a:ea typeface="Calibri" panose="020F0502020204030204" pitchFamily="34" charset="0"/>
                <a:cs typeface="Times New Roman" panose="02020603050405020304" pitchFamily="18" charset="0"/>
              </a:rPr>
              <a:t>Notes </a:t>
            </a:r>
          </a:p>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Documentum</a:t>
            </a:r>
          </a:p>
          <a:p>
            <a:pPr marL="449580"/>
            <a:r>
              <a:rPr lang="en-US" sz="1600" dirty="0">
                <a:ea typeface="Calibri" panose="020F0502020204030204" pitchFamily="34" charset="0"/>
                <a:cs typeface="Times New Roman" panose="02020603050405020304" pitchFamily="18" charset="0"/>
              </a:rPr>
              <a:t>Exchange folders</a:t>
            </a:r>
          </a:p>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Custom - BCS</a:t>
            </a:r>
            <a:endParaRPr lang="en-US" sz="1600" dirty="0"/>
          </a:p>
        </p:txBody>
      </p:sp>
      <p:sp>
        <p:nvSpPr>
          <p:cNvPr id="54" name="Rectangle 53"/>
          <p:cNvSpPr/>
          <p:nvPr/>
        </p:nvSpPr>
        <p:spPr>
          <a:xfrm>
            <a:off x="10714037" y="4355364"/>
            <a:ext cx="1627182" cy="1323439"/>
          </a:xfrm>
          <a:prstGeom prst="rect">
            <a:avLst/>
          </a:prstGeom>
        </p:spPr>
        <p:txBody>
          <a:bodyPr wrap="square">
            <a:spAutoFit/>
          </a:bodyPr>
          <a:lstStyle/>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cs typeface="Times New Roman" panose="02020603050405020304" pitchFamily="18" charset="0"/>
              </a:rPr>
              <a:t>SP Apps</a:t>
            </a:r>
          </a:p>
          <a:p>
            <a:pPr marL="449580" marR="0">
              <a:spcBef>
                <a:spcPts val="0"/>
              </a:spcBef>
              <a:spcAft>
                <a:spcPts val="0"/>
              </a:spcAft>
            </a:pPr>
            <a:r>
              <a:rPr lang="en-US" sz="1600" dirty="0" smtClean="0">
                <a:cs typeface="Times New Roman" panose="02020603050405020304" pitchFamily="18" charset="0"/>
              </a:rPr>
              <a:t>Devices</a:t>
            </a:r>
          </a:p>
          <a:p>
            <a:pPr marL="449580" marR="0">
              <a:spcBef>
                <a:spcPts val="0"/>
              </a:spcBef>
              <a:spcAft>
                <a:spcPts val="0"/>
              </a:spcAft>
            </a:pPr>
            <a:r>
              <a:rPr lang="en-US" sz="1600" dirty="0" smtClean="0">
                <a:cs typeface="Times New Roman" panose="02020603050405020304" pitchFamily="18" charset="0"/>
              </a:rPr>
              <a:t>Non-SP UX</a:t>
            </a:r>
          </a:p>
        </p:txBody>
      </p:sp>
      <p:sp>
        <p:nvSpPr>
          <p:cNvPr id="60" name="Rectangle 59"/>
          <p:cNvSpPr/>
          <p:nvPr/>
        </p:nvSpPr>
        <p:spPr>
          <a:xfrm>
            <a:off x="9830081" y="94083"/>
            <a:ext cx="2606393" cy="584775"/>
          </a:xfrm>
          <a:prstGeom prst="rect">
            <a:avLst/>
          </a:prstGeom>
        </p:spPr>
        <p:txBody>
          <a:bodyPr wrap="square">
            <a:spAutoFit/>
          </a:bodyPr>
          <a:lstStyle/>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SPC322 - Architecture</a:t>
            </a:r>
          </a:p>
          <a:p>
            <a:pPr marL="449580" marR="0">
              <a:spcBef>
                <a:spcPts val="0"/>
              </a:spcBef>
              <a:spcAft>
                <a:spcPts val="0"/>
              </a:spcAft>
            </a:pPr>
            <a:r>
              <a:rPr lang="en-US" sz="1600" dirty="0" smtClean="0">
                <a:ea typeface="Calibri" panose="020F0502020204030204" pitchFamily="34" charset="0"/>
                <a:cs typeface="Times New Roman" panose="02020603050405020304" pitchFamily="18" charset="0"/>
              </a:rPr>
              <a:t>SPC320 - Connectors</a:t>
            </a:r>
          </a:p>
        </p:txBody>
      </p:sp>
    </p:spTree>
    <p:extLst>
      <p:ext uri="{BB962C8B-B14F-4D97-AF65-F5344CB8AC3E}">
        <p14:creationId xmlns:p14="http://schemas.microsoft.com/office/powerpoint/2010/main" val="153511593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Examine Where You Are Migrating From…</a:t>
            </a:r>
          </a:p>
        </p:txBody>
      </p:sp>
      <p:sp>
        <p:nvSpPr>
          <p:cNvPr id="3" name="Text Placeholder 2"/>
          <p:cNvSpPr>
            <a:spLocks noGrp="1"/>
          </p:cNvSpPr>
          <p:nvPr>
            <p:ph type="body" sz="quarter" idx="10"/>
          </p:nvPr>
        </p:nvSpPr>
        <p:spPr>
          <a:xfrm>
            <a:off x="274638" y="1212850"/>
            <a:ext cx="11887200" cy="4124206"/>
          </a:xfrm>
        </p:spPr>
        <p:txBody>
          <a:bodyPr/>
          <a:lstStyle/>
          <a:p>
            <a:r>
              <a:rPr lang="en-US" dirty="0"/>
              <a:t>SharePoint 2010 Search </a:t>
            </a:r>
          </a:p>
          <a:p>
            <a:r>
              <a:rPr lang="en-US" dirty="0"/>
              <a:t>FAST Search For SharePoint 2010 </a:t>
            </a:r>
          </a:p>
          <a:p>
            <a:endParaRPr lang="en-US" dirty="0"/>
          </a:p>
          <a:p>
            <a:r>
              <a:rPr lang="en-US" dirty="0"/>
              <a:t>OOTB </a:t>
            </a:r>
          </a:p>
          <a:p>
            <a:r>
              <a:rPr lang="en-US" dirty="0"/>
              <a:t>Customized (&amp; if so, in what way?)</a:t>
            </a:r>
          </a:p>
          <a:p>
            <a:endParaRPr lang="en-US" dirty="0"/>
          </a:p>
        </p:txBody>
      </p:sp>
    </p:spTree>
    <p:extLst>
      <p:ext uri="{BB962C8B-B14F-4D97-AF65-F5344CB8AC3E}">
        <p14:creationId xmlns:p14="http://schemas.microsoft.com/office/powerpoint/2010/main" val="182557688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Search Migration Paths</a:t>
            </a:r>
            <a:endParaRPr lang="en-US" dirty="0"/>
          </a:p>
        </p:txBody>
      </p:sp>
      <p:sp>
        <p:nvSpPr>
          <p:cNvPr id="5" name="Rectangle 4"/>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Re-Implement</a:t>
            </a:r>
          </a:p>
        </p:txBody>
      </p:sp>
      <p:sp>
        <p:nvSpPr>
          <p:cNvPr id="6" name="Rectangle 5"/>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Search First </a:t>
            </a:r>
            <a:r>
              <a:rPr lang="en-US" sz="2400" dirty="0">
                <a:gradFill>
                  <a:gsLst>
                    <a:gs pos="0">
                      <a:srgbClr val="FFFFFF"/>
                    </a:gs>
                    <a:gs pos="100000">
                      <a:srgbClr val="FFFFFF"/>
                    </a:gs>
                  </a:gsLst>
                  <a:lin ang="5400000" scaled="0"/>
                </a:gradFill>
                <a:ea typeface="Segoe UI" pitchFamily="34" charset="0"/>
                <a:cs typeface="Segoe UI" pitchFamily="34" charset="0"/>
              </a:rPr>
              <a:t>Migration</a:t>
            </a:r>
          </a:p>
          <a:p>
            <a:pPr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Migrate from</a:t>
            </a: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FAST Search For SharePoint 2010 </a:t>
            </a:r>
          </a:p>
        </p:txBody>
      </p:sp>
      <p:sp>
        <p:nvSpPr>
          <p:cNvPr id="8" name="Rectangle 7"/>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Migrate from SharePoint </a:t>
            </a:r>
            <a:r>
              <a:rPr lang="en-US" sz="2400" dirty="0">
                <a:gradFill>
                  <a:gsLst>
                    <a:gs pos="0">
                      <a:srgbClr val="FFFFFF"/>
                    </a:gs>
                    <a:gs pos="100000">
                      <a:srgbClr val="FFFFFF"/>
                    </a:gs>
                  </a:gsLst>
                  <a:lin ang="5400000" scaled="0"/>
                </a:gradFill>
                <a:ea typeface="Segoe UI" pitchFamily="34" charset="0"/>
                <a:cs typeface="Segoe UI" pitchFamily="34" charset="0"/>
              </a:rPr>
              <a:t>2010 Search </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393703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Search Maturity Model</a:t>
            </a:r>
          </a:p>
        </p:txBody>
      </p:sp>
      <p:sp>
        <p:nvSpPr>
          <p:cNvPr id="2" name="Text Placeholder 1"/>
          <p:cNvSpPr>
            <a:spLocks noGrp="1"/>
          </p:cNvSpPr>
          <p:nvPr>
            <p:ph type="body" sz="quarter" idx="10"/>
          </p:nvPr>
        </p:nvSpPr>
        <p:spPr>
          <a:xfrm>
            <a:off x="198437" y="1212850"/>
            <a:ext cx="11887200" cy="2769989"/>
          </a:xfrm>
        </p:spPr>
        <p:txBody>
          <a:bodyPr/>
          <a:lstStyle/>
          <a:p>
            <a:pPr marL="101600" indent="0">
              <a:buNone/>
            </a:pPr>
            <a:r>
              <a:rPr lang="en-US" dirty="0" smtClean="0">
                <a:latin typeface="+mj-lt"/>
              </a:rPr>
              <a:t>Basic Search</a:t>
            </a:r>
          </a:p>
          <a:p>
            <a:pPr marL="101600" indent="0">
              <a:buNone/>
            </a:pPr>
            <a:r>
              <a:rPr lang="en-US" dirty="0">
                <a:latin typeface="+mj-lt"/>
              </a:rPr>
              <a:t>Enterprise Search</a:t>
            </a:r>
          </a:p>
          <a:p>
            <a:pPr marL="101600" indent="0">
              <a:buNone/>
            </a:pPr>
            <a:r>
              <a:rPr lang="en-US" dirty="0" smtClean="0">
                <a:latin typeface="+mj-lt"/>
              </a:rPr>
              <a:t>Search Driven Application</a:t>
            </a:r>
          </a:p>
          <a:p>
            <a:pPr marL="101600" indent="0">
              <a:buNone/>
            </a:pPr>
            <a:r>
              <a:rPr lang="en-US" dirty="0">
                <a:latin typeface="+mj-lt"/>
              </a:rPr>
              <a:t>Multiple Search </a:t>
            </a:r>
            <a:r>
              <a:rPr lang="en-US" dirty="0" smtClean="0">
                <a:latin typeface="+mj-lt"/>
              </a:rPr>
              <a:t>Applications</a:t>
            </a:r>
            <a:endParaRPr lang="en-US" dirty="0">
              <a:latin typeface="+mj-lt"/>
            </a:endParaRPr>
          </a:p>
        </p:txBody>
      </p:sp>
    </p:spTree>
    <p:extLst>
      <p:ext uri="{BB962C8B-B14F-4D97-AF65-F5344CB8AC3E}">
        <p14:creationId xmlns:p14="http://schemas.microsoft.com/office/powerpoint/2010/main" val="111511084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74638" y="233152"/>
            <a:ext cx="11643651" cy="982338"/>
          </a:xfrm>
        </p:spPr>
        <p:txBody>
          <a:bodyPr/>
          <a:lstStyle/>
          <a:p>
            <a:r>
              <a:rPr lang="en-US" dirty="0" smtClean="0"/>
              <a:t>Four Search Migration Paths</a:t>
            </a:r>
            <a:endParaRPr lang="en-US" dirty="0"/>
          </a:p>
        </p:txBody>
      </p:sp>
      <p:sp>
        <p:nvSpPr>
          <p:cNvPr id="5" name="Oval 4"/>
          <p:cNvSpPr/>
          <p:nvPr/>
        </p:nvSpPr>
        <p:spPr bwMode="auto">
          <a:xfrm>
            <a:off x="414549" y="1169848"/>
            <a:ext cx="3523668" cy="1165754"/>
          </a:xfrm>
          <a:prstGeom prst="ellips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4800" b="1" dirty="0">
                <a:solidFill>
                  <a:schemeClr val="tx1"/>
                </a:solidFill>
              </a:rPr>
              <a:t>SP </a:t>
            </a:r>
            <a:r>
              <a:rPr lang="en-US" sz="4800" b="1" dirty="0" smtClean="0">
                <a:solidFill>
                  <a:schemeClr val="tx1"/>
                </a:solidFill>
              </a:rPr>
              <a:t>2010</a:t>
            </a:r>
            <a:endParaRPr lang="en-US" sz="1700" b="1" dirty="0">
              <a:solidFill>
                <a:schemeClr val="tx1"/>
              </a:solidFill>
            </a:endParaRPr>
          </a:p>
        </p:txBody>
      </p:sp>
      <p:grpSp>
        <p:nvGrpSpPr>
          <p:cNvPr id="23" name="Group 22"/>
          <p:cNvGrpSpPr/>
          <p:nvPr/>
        </p:nvGrpSpPr>
        <p:grpSpPr>
          <a:xfrm>
            <a:off x="2177164" y="1616424"/>
            <a:ext cx="3979068" cy="1961636"/>
            <a:chOff x="2177164" y="1616424"/>
            <a:chExt cx="3979068" cy="1961636"/>
          </a:xfrm>
        </p:grpSpPr>
        <p:sp>
          <p:nvSpPr>
            <p:cNvPr id="26" name="Shape 25"/>
            <p:cNvSpPr/>
            <p:nvPr/>
          </p:nvSpPr>
          <p:spPr>
            <a:xfrm rot="3413055">
              <a:off x="3542648" y="1787951"/>
              <a:ext cx="1930109" cy="1587055"/>
            </a:xfrm>
            <a:prstGeom prst="swooshArrow">
              <a:avLst>
                <a:gd name="adj1" fmla="val 16310"/>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27" name="Oval 26"/>
            <p:cNvSpPr/>
            <p:nvPr/>
          </p:nvSpPr>
          <p:spPr>
            <a:xfrm>
              <a:off x="4413516" y="2289015"/>
              <a:ext cx="62920" cy="62920"/>
            </a:xfrm>
            <a:prstGeom prst="ellipse">
              <a:avLst/>
            </a:prstGeom>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hemeClr val="accent4">
                <a:tint val="55000"/>
                <a:hueOff val="0"/>
                <a:satOff val="0"/>
                <a:lumOff val="0"/>
                <a:alphaOff val="0"/>
              </a:schemeClr>
            </a:fillRef>
            <a:effectRef idx="2">
              <a:schemeClr val="accent4">
                <a:tint val="55000"/>
                <a:hueOff val="0"/>
                <a:satOff val="0"/>
                <a:lumOff val="0"/>
                <a:alphaOff val="0"/>
              </a:schemeClr>
            </a:effectRef>
            <a:fontRef idx="minor">
              <a:schemeClr val="dk1">
                <a:hueOff val="0"/>
                <a:satOff val="0"/>
                <a:lumOff val="0"/>
                <a:alphaOff val="0"/>
              </a:schemeClr>
            </a:fontRef>
          </p:style>
        </p:sp>
        <p:sp>
          <p:nvSpPr>
            <p:cNvPr id="28" name="Freeform 27"/>
            <p:cNvSpPr/>
            <p:nvPr/>
          </p:nvSpPr>
          <p:spPr>
            <a:xfrm>
              <a:off x="2177164" y="2346795"/>
              <a:ext cx="3979068" cy="455551"/>
            </a:xfrm>
            <a:custGeom>
              <a:avLst/>
              <a:gdLst>
                <a:gd name="connsiteX0" fmla="*/ 0 w 3979068"/>
                <a:gd name="connsiteY0" fmla="*/ 0 h 455551"/>
                <a:gd name="connsiteX1" fmla="*/ 3979068 w 3979068"/>
                <a:gd name="connsiteY1" fmla="*/ 0 h 455551"/>
                <a:gd name="connsiteX2" fmla="*/ 3979068 w 3979068"/>
                <a:gd name="connsiteY2" fmla="*/ 455551 h 455551"/>
                <a:gd name="connsiteX3" fmla="*/ 0 w 3979068"/>
                <a:gd name="connsiteY3" fmla="*/ 455551 h 455551"/>
                <a:gd name="connsiteX4" fmla="*/ 0 w 3979068"/>
                <a:gd name="connsiteY4" fmla="*/ 0 h 455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9068" h="455551">
                  <a:moveTo>
                    <a:pt x="0" y="0"/>
                  </a:moveTo>
                  <a:lnTo>
                    <a:pt x="3979068" y="0"/>
                  </a:lnTo>
                  <a:lnTo>
                    <a:pt x="3979068" y="455551"/>
                  </a:lnTo>
                  <a:lnTo>
                    <a:pt x="0" y="455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b" anchorCtr="0">
              <a:noAutofit/>
            </a:bodyPr>
            <a:lstStyle/>
            <a:p>
              <a:pPr lvl="0" algn="l" defTabSz="711200">
                <a:lnSpc>
                  <a:spcPct val="90000"/>
                </a:lnSpc>
                <a:spcBef>
                  <a:spcPct val="0"/>
                </a:spcBef>
                <a:spcAft>
                  <a:spcPct val="35000"/>
                </a:spcAft>
              </a:pPr>
              <a:r>
                <a:rPr lang="en-US" sz="1600" kern="1200" dirty="0" smtClean="0">
                  <a:solidFill>
                    <a:schemeClr val="tx1"/>
                  </a:solidFill>
                </a:rPr>
                <a:t>3. Migrate From SP Search</a:t>
              </a:r>
              <a:endParaRPr lang="en-US" sz="1600" kern="1200" dirty="0">
                <a:solidFill>
                  <a:schemeClr val="tx1"/>
                </a:solidFill>
              </a:endParaRPr>
            </a:p>
          </p:txBody>
        </p:sp>
        <p:sp>
          <p:nvSpPr>
            <p:cNvPr id="29" name="Freeform 28"/>
            <p:cNvSpPr/>
            <p:nvPr/>
          </p:nvSpPr>
          <p:spPr>
            <a:xfrm>
              <a:off x="2280020" y="2735263"/>
              <a:ext cx="3327462" cy="461799"/>
            </a:xfrm>
            <a:custGeom>
              <a:avLst/>
              <a:gdLst>
                <a:gd name="connsiteX0" fmla="*/ 0 w 3327462"/>
                <a:gd name="connsiteY0" fmla="*/ 0 h 461799"/>
                <a:gd name="connsiteX1" fmla="*/ 3327462 w 3327462"/>
                <a:gd name="connsiteY1" fmla="*/ 0 h 461799"/>
                <a:gd name="connsiteX2" fmla="*/ 3327462 w 3327462"/>
                <a:gd name="connsiteY2" fmla="*/ 461799 h 461799"/>
                <a:gd name="connsiteX3" fmla="*/ 0 w 3327462"/>
                <a:gd name="connsiteY3" fmla="*/ 461799 h 461799"/>
                <a:gd name="connsiteX4" fmla="*/ 0 w 3327462"/>
                <a:gd name="connsiteY4" fmla="*/ 0 h 46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7462" h="461799">
                  <a:moveTo>
                    <a:pt x="0" y="0"/>
                  </a:moveTo>
                  <a:lnTo>
                    <a:pt x="3327462" y="0"/>
                  </a:lnTo>
                  <a:lnTo>
                    <a:pt x="3327462" y="461799"/>
                  </a:lnTo>
                  <a:lnTo>
                    <a:pt x="0" y="4617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ctr" anchorCtr="0">
              <a:noAutofit/>
            </a:bodyPr>
            <a:lstStyle/>
            <a:p>
              <a:pPr lvl="0" algn="l" defTabSz="711200">
                <a:lnSpc>
                  <a:spcPct val="90000"/>
                </a:lnSpc>
                <a:spcBef>
                  <a:spcPct val="0"/>
                </a:spcBef>
                <a:spcAft>
                  <a:spcPct val="35000"/>
                </a:spcAft>
              </a:pPr>
              <a:r>
                <a:rPr lang="en-US" sz="1600" kern="1200" dirty="0" smtClean="0">
                  <a:solidFill>
                    <a:schemeClr val="tx1"/>
                  </a:solidFill>
                </a:rPr>
                <a:t>a) Backup Content &amp; SSA DBs</a:t>
              </a:r>
              <a:endParaRPr lang="en-US" sz="1600" kern="1200" dirty="0">
                <a:solidFill>
                  <a:schemeClr val="tx1"/>
                </a:solidFill>
              </a:endParaRPr>
            </a:p>
          </p:txBody>
        </p:sp>
        <p:sp>
          <p:nvSpPr>
            <p:cNvPr id="30" name="Freeform 29"/>
            <p:cNvSpPr/>
            <p:nvPr/>
          </p:nvSpPr>
          <p:spPr>
            <a:xfrm>
              <a:off x="2280020" y="3116261"/>
              <a:ext cx="3709074" cy="461799"/>
            </a:xfrm>
            <a:custGeom>
              <a:avLst/>
              <a:gdLst>
                <a:gd name="connsiteX0" fmla="*/ 0 w 3709074"/>
                <a:gd name="connsiteY0" fmla="*/ 0 h 461799"/>
                <a:gd name="connsiteX1" fmla="*/ 3709074 w 3709074"/>
                <a:gd name="connsiteY1" fmla="*/ 0 h 461799"/>
                <a:gd name="connsiteX2" fmla="*/ 3709074 w 3709074"/>
                <a:gd name="connsiteY2" fmla="*/ 461799 h 461799"/>
                <a:gd name="connsiteX3" fmla="*/ 0 w 3709074"/>
                <a:gd name="connsiteY3" fmla="*/ 461799 h 461799"/>
                <a:gd name="connsiteX4" fmla="*/ 0 w 3709074"/>
                <a:gd name="connsiteY4" fmla="*/ 0 h 46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9074" h="461799">
                  <a:moveTo>
                    <a:pt x="0" y="0"/>
                  </a:moveTo>
                  <a:lnTo>
                    <a:pt x="3709074" y="0"/>
                  </a:lnTo>
                  <a:lnTo>
                    <a:pt x="3709074" y="461799"/>
                  </a:lnTo>
                  <a:lnTo>
                    <a:pt x="0" y="4617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320" tIns="20320" rIns="20320" bIns="20320" numCol="1" spcCol="1270" anchor="t" anchorCtr="0">
              <a:noAutofit/>
            </a:bodyPr>
            <a:lstStyle/>
            <a:p>
              <a:pPr lvl="0" algn="l" defTabSz="711200">
                <a:lnSpc>
                  <a:spcPct val="90000"/>
                </a:lnSpc>
                <a:spcBef>
                  <a:spcPct val="0"/>
                </a:spcBef>
                <a:spcAft>
                  <a:spcPct val="35000"/>
                </a:spcAft>
              </a:pPr>
              <a:r>
                <a:rPr lang="en-US" sz="1600" kern="1200" dirty="0" smtClean="0">
                  <a:solidFill>
                    <a:schemeClr val="tx1"/>
                  </a:solidFill>
                </a:rPr>
                <a:t>b) Restore DBs &amp; SSA</a:t>
              </a:r>
            </a:p>
          </p:txBody>
        </p:sp>
      </p:grpSp>
      <p:sp>
        <p:nvSpPr>
          <p:cNvPr id="6" name="Oval 5"/>
          <p:cNvSpPr/>
          <p:nvPr/>
        </p:nvSpPr>
        <p:spPr bwMode="auto">
          <a:xfrm>
            <a:off x="9430993" y="3345922"/>
            <a:ext cx="2694569" cy="1165754"/>
          </a:xfrm>
          <a:prstGeom prst="ellipse">
            <a:avLst/>
          </a:prstGeom>
          <a:solidFill>
            <a:schemeClr val="accent2"/>
          </a:solidFill>
          <a:ln>
            <a:solidFill>
              <a:schemeClr val="accent2">
                <a:lumMod val="75000"/>
              </a:schemeClr>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3600" b="1" dirty="0" smtClean="0">
                <a:solidFill>
                  <a:schemeClr val="tx1"/>
                </a:solidFill>
              </a:rPr>
              <a:t>SP 2013</a:t>
            </a:r>
            <a:endParaRPr lang="en-US" sz="1200" b="1" dirty="0">
              <a:solidFill>
                <a:schemeClr val="tx1"/>
              </a:solidFill>
            </a:endParaRPr>
          </a:p>
        </p:txBody>
      </p:sp>
      <p:sp>
        <p:nvSpPr>
          <p:cNvPr id="24" name="Freeform 23"/>
          <p:cNvSpPr/>
          <p:nvPr/>
        </p:nvSpPr>
        <p:spPr>
          <a:xfrm>
            <a:off x="6733660" y="3209555"/>
            <a:ext cx="2839721" cy="1503226"/>
          </a:xfrm>
          <a:custGeom>
            <a:avLst/>
            <a:gdLst>
              <a:gd name="connsiteX0" fmla="*/ 0 w 2839721"/>
              <a:gd name="connsiteY0" fmla="*/ 225484 h 1503226"/>
              <a:gd name="connsiteX1" fmla="*/ 2088108 w 2839721"/>
              <a:gd name="connsiteY1" fmla="*/ 225484 h 1503226"/>
              <a:gd name="connsiteX2" fmla="*/ 2088108 w 2839721"/>
              <a:gd name="connsiteY2" fmla="*/ 0 h 1503226"/>
              <a:gd name="connsiteX3" fmla="*/ 2839721 w 2839721"/>
              <a:gd name="connsiteY3" fmla="*/ 751613 h 1503226"/>
              <a:gd name="connsiteX4" fmla="*/ 2088108 w 2839721"/>
              <a:gd name="connsiteY4" fmla="*/ 1503226 h 1503226"/>
              <a:gd name="connsiteX5" fmla="*/ 2088108 w 2839721"/>
              <a:gd name="connsiteY5" fmla="*/ 1277742 h 1503226"/>
              <a:gd name="connsiteX6" fmla="*/ 0 w 2839721"/>
              <a:gd name="connsiteY6" fmla="*/ 1277742 h 1503226"/>
              <a:gd name="connsiteX7" fmla="*/ 0 w 2839721"/>
              <a:gd name="connsiteY7" fmla="*/ 225484 h 150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9721" h="1503226">
                <a:moveTo>
                  <a:pt x="0" y="225484"/>
                </a:moveTo>
                <a:lnTo>
                  <a:pt x="2088108" y="225484"/>
                </a:lnTo>
                <a:lnTo>
                  <a:pt x="2088108" y="0"/>
                </a:lnTo>
                <a:lnTo>
                  <a:pt x="2839721" y="751613"/>
                </a:lnTo>
                <a:lnTo>
                  <a:pt x="2088108" y="1503226"/>
                </a:lnTo>
                <a:lnTo>
                  <a:pt x="2088108" y="1277742"/>
                </a:lnTo>
                <a:lnTo>
                  <a:pt x="0" y="1277742"/>
                </a:lnTo>
                <a:lnTo>
                  <a:pt x="0" y="225484"/>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45490" tIns="234374" rIns="543910" bIns="234374"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2"/>
                </a:solidFill>
              </a:rPr>
              <a:t>Upgrade to SharePoint 2013 Search Center</a:t>
            </a:r>
            <a:endParaRPr lang="en-US" sz="1400" b="1" kern="1200" dirty="0">
              <a:solidFill>
                <a:schemeClr val="bg2"/>
              </a:solidFill>
            </a:endParaRPr>
          </a:p>
        </p:txBody>
      </p:sp>
      <p:sp>
        <p:nvSpPr>
          <p:cNvPr id="25" name="Freeform 24"/>
          <p:cNvSpPr/>
          <p:nvPr/>
        </p:nvSpPr>
        <p:spPr>
          <a:xfrm>
            <a:off x="4676408" y="3208736"/>
            <a:ext cx="2785274" cy="1504865"/>
          </a:xfrm>
          <a:custGeom>
            <a:avLst/>
            <a:gdLst>
              <a:gd name="connsiteX0" fmla="*/ 0 w 2785274"/>
              <a:gd name="connsiteY0" fmla="*/ 752433 h 1504865"/>
              <a:gd name="connsiteX1" fmla="*/ 1392637 w 2785274"/>
              <a:gd name="connsiteY1" fmla="*/ 0 h 1504865"/>
              <a:gd name="connsiteX2" fmla="*/ 2785274 w 2785274"/>
              <a:gd name="connsiteY2" fmla="*/ 752433 h 1504865"/>
              <a:gd name="connsiteX3" fmla="*/ 1392637 w 2785274"/>
              <a:gd name="connsiteY3" fmla="*/ 1504866 h 1504865"/>
              <a:gd name="connsiteX4" fmla="*/ 0 w 2785274"/>
              <a:gd name="connsiteY4" fmla="*/ 752433 h 150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274" h="1504865">
                <a:moveTo>
                  <a:pt x="0" y="752433"/>
                </a:moveTo>
                <a:cubicBezTo>
                  <a:pt x="0" y="336876"/>
                  <a:pt x="623505" y="0"/>
                  <a:pt x="1392637" y="0"/>
                </a:cubicBezTo>
                <a:cubicBezTo>
                  <a:pt x="2161769" y="0"/>
                  <a:pt x="2785274" y="336876"/>
                  <a:pt x="2785274" y="752433"/>
                </a:cubicBezTo>
                <a:cubicBezTo>
                  <a:pt x="2785274" y="1167990"/>
                  <a:pt x="2161769" y="1504866"/>
                  <a:pt x="1392637" y="1504866"/>
                </a:cubicBezTo>
                <a:cubicBezTo>
                  <a:pt x="623505" y="1504866"/>
                  <a:pt x="0" y="1167990"/>
                  <a:pt x="0" y="752433"/>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0754" tIns="243242" rIns="430754" bIns="243242" numCol="1" spcCol="1270" anchor="ctr" anchorCtr="0">
            <a:noAutofit/>
          </a:bodyPr>
          <a:lstStyle/>
          <a:p>
            <a:pPr lvl="0" algn="ctr" defTabSz="1600200">
              <a:lnSpc>
                <a:spcPct val="90000"/>
              </a:lnSpc>
              <a:spcBef>
                <a:spcPct val="0"/>
              </a:spcBef>
              <a:spcAft>
                <a:spcPct val="35000"/>
              </a:spcAft>
            </a:pPr>
            <a:r>
              <a:rPr lang="en-US" sz="3600" b="1" kern="1200" dirty="0" smtClean="0">
                <a:gradFill>
                  <a:gsLst>
                    <a:gs pos="0">
                      <a:srgbClr val="FFFFFF"/>
                    </a:gs>
                    <a:gs pos="100000">
                      <a:srgbClr val="FFFFFF"/>
                    </a:gs>
                  </a:gsLst>
                  <a:lin ang="5400000" scaled="0"/>
                </a:gradFill>
              </a:rPr>
              <a:t>SP 2013</a:t>
            </a:r>
          </a:p>
          <a:p>
            <a:pPr lvl="0" algn="ctr" defTabSz="1600200">
              <a:lnSpc>
                <a:spcPct val="90000"/>
              </a:lnSpc>
              <a:spcBef>
                <a:spcPct val="0"/>
              </a:spcBef>
              <a:spcAft>
                <a:spcPct val="35000"/>
              </a:spcAft>
            </a:pPr>
            <a:r>
              <a:rPr lang="en-US" sz="1800" b="1" kern="1200" dirty="0" smtClean="0">
                <a:solidFill>
                  <a:schemeClr val="tx1"/>
                </a:solidFill>
              </a:rPr>
              <a:t>”SP 2010” </a:t>
            </a:r>
            <a:r>
              <a:rPr lang="en-US" sz="1800" b="1" kern="1200" dirty="0" smtClean="0">
                <a:gradFill>
                  <a:gsLst>
                    <a:gs pos="0">
                      <a:srgbClr val="FFFFFF"/>
                    </a:gs>
                    <a:gs pos="100000">
                      <a:srgbClr val="FFFFFF"/>
                    </a:gs>
                  </a:gsLst>
                  <a:lin ang="5400000" scaled="0"/>
                </a:gradFill>
              </a:rPr>
              <a:t>mode</a:t>
            </a:r>
            <a:endParaRPr lang="en-US" sz="2400" b="1" kern="1200" dirty="0"/>
          </a:p>
        </p:txBody>
      </p:sp>
      <p:sp>
        <p:nvSpPr>
          <p:cNvPr id="13" name="Oval 12"/>
          <p:cNvSpPr/>
          <p:nvPr/>
        </p:nvSpPr>
        <p:spPr bwMode="auto">
          <a:xfrm>
            <a:off x="494566" y="5133412"/>
            <a:ext cx="3523668" cy="1165754"/>
          </a:xfrm>
          <a:prstGeom prst="ellips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fontAlgn="base">
              <a:spcBef>
                <a:spcPct val="0"/>
              </a:spcBef>
              <a:spcAft>
                <a:spcPct val="0"/>
              </a:spcAft>
            </a:pPr>
            <a:r>
              <a:rPr lang="en-US" sz="5800" b="1" dirty="0" smtClean="0">
                <a:solidFill>
                  <a:schemeClr val="tx1"/>
                </a:solidFill>
              </a:rPr>
              <a:t>FS4SP</a:t>
            </a:r>
            <a:endParaRPr lang="en-US" sz="1700" b="1" dirty="0">
              <a:solidFill>
                <a:schemeClr val="tx1"/>
              </a:solidFill>
            </a:endParaRPr>
          </a:p>
        </p:txBody>
      </p:sp>
      <p:grpSp>
        <p:nvGrpSpPr>
          <p:cNvPr id="3" name="Group 2"/>
          <p:cNvGrpSpPr/>
          <p:nvPr/>
        </p:nvGrpSpPr>
        <p:grpSpPr>
          <a:xfrm>
            <a:off x="808037" y="3696747"/>
            <a:ext cx="4540426" cy="2290607"/>
            <a:chOff x="1542976" y="3696747"/>
            <a:chExt cx="4540426" cy="2290607"/>
          </a:xfrm>
        </p:grpSpPr>
        <p:sp>
          <p:nvSpPr>
            <p:cNvPr id="7" name="Shape 6"/>
            <p:cNvSpPr/>
            <p:nvPr/>
          </p:nvSpPr>
          <p:spPr>
            <a:xfrm rot="18186945" flipV="1">
              <a:off x="4499522" y="4403474"/>
              <a:ext cx="1892031" cy="1275729"/>
            </a:xfrm>
            <a:prstGeom prst="swooshArrow">
              <a:avLst>
                <a:gd name="adj1" fmla="val 16310"/>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8" name="Oval 7"/>
            <p:cNvSpPr/>
            <p:nvPr/>
          </p:nvSpPr>
          <p:spPr>
            <a:xfrm>
              <a:off x="4111462" y="4660290"/>
              <a:ext cx="69005" cy="69005"/>
            </a:xfrm>
            <a:prstGeom prst="ellipse">
              <a:avLst/>
            </a:prstGeom>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hemeClr val="accent4">
                <a:tint val="55000"/>
                <a:hueOff val="0"/>
                <a:satOff val="0"/>
                <a:lumOff val="0"/>
                <a:alphaOff val="0"/>
              </a:schemeClr>
            </a:fillRef>
            <a:effectRef idx="2">
              <a:schemeClr val="accent4">
                <a:tint val="55000"/>
                <a:hueOff val="0"/>
                <a:satOff val="0"/>
                <a:lumOff val="0"/>
                <a:alphaOff val="0"/>
              </a:schemeClr>
            </a:effectRef>
            <a:fontRef idx="minor">
              <a:schemeClr val="dk1">
                <a:hueOff val="0"/>
                <a:satOff val="0"/>
                <a:lumOff val="0"/>
                <a:alphaOff val="0"/>
              </a:schemeClr>
            </a:fontRef>
          </p:style>
        </p:sp>
        <p:sp>
          <p:nvSpPr>
            <p:cNvPr id="11" name="Freeform 10"/>
            <p:cNvSpPr/>
            <p:nvPr/>
          </p:nvSpPr>
          <p:spPr>
            <a:xfrm>
              <a:off x="1546908" y="3696747"/>
              <a:ext cx="3770526" cy="506461"/>
            </a:xfrm>
            <a:custGeom>
              <a:avLst/>
              <a:gdLst>
                <a:gd name="connsiteX0" fmla="*/ 0 w 3770526"/>
                <a:gd name="connsiteY0" fmla="*/ 0 h 506461"/>
                <a:gd name="connsiteX1" fmla="*/ 3770526 w 3770526"/>
                <a:gd name="connsiteY1" fmla="*/ 0 h 506461"/>
                <a:gd name="connsiteX2" fmla="*/ 3770526 w 3770526"/>
                <a:gd name="connsiteY2" fmla="*/ 506461 h 506461"/>
                <a:gd name="connsiteX3" fmla="*/ 0 w 3770526"/>
                <a:gd name="connsiteY3" fmla="*/ 506461 h 506461"/>
                <a:gd name="connsiteX4" fmla="*/ 0 w 3770526"/>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526" h="506461">
                  <a:moveTo>
                    <a:pt x="0" y="0"/>
                  </a:moveTo>
                  <a:lnTo>
                    <a:pt x="3770526" y="0"/>
                  </a:lnTo>
                  <a:lnTo>
                    <a:pt x="3770526"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b" anchorCtr="0">
              <a:noAutofit/>
            </a:bodyPr>
            <a:lstStyle/>
            <a:p>
              <a:pPr lvl="0" algn="l" defTabSz="622300">
                <a:lnSpc>
                  <a:spcPct val="90000"/>
                </a:lnSpc>
                <a:spcBef>
                  <a:spcPct val="0"/>
                </a:spcBef>
                <a:spcAft>
                  <a:spcPct val="35000"/>
                </a:spcAft>
              </a:pPr>
              <a:r>
                <a:rPr lang="en-US" sz="1400" kern="1200" dirty="0" smtClean="0">
                  <a:solidFill>
                    <a:schemeClr val="tx1"/>
                  </a:solidFill>
                </a:rPr>
                <a:t>4. Migrate From FS4SP</a:t>
              </a:r>
              <a:endParaRPr lang="en-US" sz="1400" kern="1200" dirty="0">
                <a:solidFill>
                  <a:schemeClr val="tx1"/>
                </a:solidFill>
              </a:endParaRPr>
            </a:p>
          </p:txBody>
        </p:sp>
        <p:sp>
          <p:nvSpPr>
            <p:cNvPr id="15" name="Freeform 14"/>
            <p:cNvSpPr/>
            <p:nvPr/>
          </p:nvSpPr>
          <p:spPr>
            <a:xfrm>
              <a:off x="1546264" y="4085646"/>
              <a:ext cx="2181741" cy="506461"/>
            </a:xfrm>
            <a:custGeom>
              <a:avLst/>
              <a:gdLst>
                <a:gd name="connsiteX0" fmla="*/ 0 w 2181741"/>
                <a:gd name="connsiteY0" fmla="*/ 0 h 506461"/>
                <a:gd name="connsiteX1" fmla="*/ 2181741 w 2181741"/>
                <a:gd name="connsiteY1" fmla="*/ 0 h 506461"/>
                <a:gd name="connsiteX2" fmla="*/ 2181741 w 2181741"/>
                <a:gd name="connsiteY2" fmla="*/ 506461 h 506461"/>
                <a:gd name="connsiteX3" fmla="*/ 0 w 2181741"/>
                <a:gd name="connsiteY3" fmla="*/ 506461 h 506461"/>
                <a:gd name="connsiteX4" fmla="*/ 0 w 2181741"/>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741" h="506461">
                  <a:moveTo>
                    <a:pt x="0" y="0"/>
                  </a:moveTo>
                  <a:lnTo>
                    <a:pt x="2181741" y="0"/>
                  </a:lnTo>
                  <a:lnTo>
                    <a:pt x="2181741"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en-US" sz="1400" kern="1200" dirty="0" smtClean="0">
                  <a:solidFill>
                    <a:schemeClr val="tx1"/>
                  </a:solidFill>
                </a:rPr>
                <a:t>a) Backup/Restore DBs</a:t>
              </a:r>
              <a:endParaRPr lang="en-US" sz="1400" kern="1200" dirty="0">
                <a:solidFill>
                  <a:schemeClr val="tx1"/>
                </a:solidFill>
              </a:endParaRPr>
            </a:p>
          </p:txBody>
        </p:sp>
        <p:sp>
          <p:nvSpPr>
            <p:cNvPr id="16" name="Freeform 15"/>
            <p:cNvSpPr/>
            <p:nvPr/>
          </p:nvSpPr>
          <p:spPr>
            <a:xfrm>
              <a:off x="1542976" y="4362400"/>
              <a:ext cx="4507435" cy="506461"/>
            </a:xfrm>
            <a:custGeom>
              <a:avLst/>
              <a:gdLst>
                <a:gd name="connsiteX0" fmla="*/ 0 w 4507435"/>
                <a:gd name="connsiteY0" fmla="*/ 0 h 506461"/>
                <a:gd name="connsiteX1" fmla="*/ 4507435 w 4507435"/>
                <a:gd name="connsiteY1" fmla="*/ 0 h 506461"/>
                <a:gd name="connsiteX2" fmla="*/ 4507435 w 4507435"/>
                <a:gd name="connsiteY2" fmla="*/ 506461 h 506461"/>
                <a:gd name="connsiteX3" fmla="*/ 0 w 4507435"/>
                <a:gd name="connsiteY3" fmla="*/ 506461 h 506461"/>
                <a:gd name="connsiteX4" fmla="*/ 0 w 4507435"/>
                <a:gd name="connsiteY4" fmla="*/ 0 h 506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435" h="506461">
                  <a:moveTo>
                    <a:pt x="0" y="0"/>
                  </a:moveTo>
                  <a:lnTo>
                    <a:pt x="4507435" y="0"/>
                  </a:lnTo>
                  <a:lnTo>
                    <a:pt x="4507435" y="506461"/>
                  </a:lnTo>
                  <a:lnTo>
                    <a:pt x="0" y="5064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en-US" sz="1400" kern="1200" dirty="0" smtClean="0">
                  <a:solidFill>
                    <a:schemeClr val="tx1"/>
                  </a:solidFill>
                </a:rPr>
                <a:t>b) Custom PowerShell (convert DB tables)</a:t>
              </a:r>
              <a:endParaRPr lang="en-US" sz="1400" kern="1200" dirty="0">
                <a:solidFill>
                  <a:schemeClr val="tx1"/>
                </a:solidFill>
              </a:endParaRPr>
            </a:p>
          </p:txBody>
        </p:sp>
        <p:sp>
          <p:nvSpPr>
            <p:cNvPr id="19" name="Freeform 18"/>
            <p:cNvSpPr/>
            <p:nvPr/>
          </p:nvSpPr>
          <p:spPr>
            <a:xfrm>
              <a:off x="1558383" y="4768207"/>
              <a:ext cx="2221449" cy="318118"/>
            </a:xfrm>
            <a:custGeom>
              <a:avLst/>
              <a:gdLst>
                <a:gd name="connsiteX0" fmla="*/ 0 w 2221449"/>
                <a:gd name="connsiteY0" fmla="*/ 0 h 318118"/>
                <a:gd name="connsiteX1" fmla="*/ 2221449 w 2221449"/>
                <a:gd name="connsiteY1" fmla="*/ 0 h 318118"/>
                <a:gd name="connsiteX2" fmla="*/ 2221449 w 2221449"/>
                <a:gd name="connsiteY2" fmla="*/ 318118 h 318118"/>
                <a:gd name="connsiteX3" fmla="*/ 0 w 2221449"/>
                <a:gd name="connsiteY3" fmla="*/ 318118 h 318118"/>
                <a:gd name="connsiteX4" fmla="*/ 0 w 2221449"/>
                <a:gd name="connsiteY4" fmla="*/ 0 h 31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449" h="318118">
                  <a:moveTo>
                    <a:pt x="0" y="0"/>
                  </a:moveTo>
                  <a:lnTo>
                    <a:pt x="2221449" y="0"/>
                  </a:lnTo>
                  <a:lnTo>
                    <a:pt x="2221449" y="318118"/>
                  </a:lnTo>
                  <a:lnTo>
                    <a:pt x="0" y="3181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780" tIns="17780" rIns="17780" bIns="17780" numCol="1" spcCol="1270" anchor="t" anchorCtr="0">
              <a:noAutofit/>
            </a:bodyPr>
            <a:lstStyle/>
            <a:p>
              <a:pPr lvl="0" algn="l" defTabSz="622300">
                <a:lnSpc>
                  <a:spcPct val="90000"/>
                </a:lnSpc>
                <a:spcBef>
                  <a:spcPct val="0"/>
                </a:spcBef>
                <a:spcAft>
                  <a:spcPct val="35000"/>
                </a:spcAft>
              </a:pPr>
              <a:r>
                <a:rPr lang="en-US" sz="1400" kern="1200" smtClean="0">
                  <a:solidFill>
                    <a:schemeClr val="tx1"/>
                  </a:solidFill>
                </a:rPr>
                <a:t>c</a:t>
              </a:r>
              <a:r>
                <a:rPr lang="en-US" sz="1400" kern="1200" dirty="0" smtClean="0">
                  <a:solidFill>
                    <a:schemeClr val="tx1"/>
                  </a:solidFill>
                </a:rPr>
                <a:t>) Migration </a:t>
              </a:r>
              <a:r>
                <a:rPr lang="en-US" sz="1400" kern="1200" dirty="0" err="1" smtClean="0">
                  <a:solidFill>
                    <a:schemeClr val="tx1"/>
                  </a:solidFill>
                </a:rPr>
                <a:t>CmdLet</a:t>
              </a:r>
              <a:endParaRPr lang="en-US" sz="1400" kern="1200" dirty="0">
                <a:solidFill>
                  <a:schemeClr val="tx1"/>
                </a:solidFill>
              </a:endParaRPr>
            </a:p>
          </p:txBody>
        </p:sp>
      </p:grpSp>
      <p:grpSp>
        <p:nvGrpSpPr>
          <p:cNvPr id="12" name="Group 11"/>
          <p:cNvGrpSpPr/>
          <p:nvPr/>
        </p:nvGrpSpPr>
        <p:grpSpPr>
          <a:xfrm>
            <a:off x="4018232" y="4545025"/>
            <a:ext cx="7971137" cy="1984175"/>
            <a:chOff x="4018232" y="4545025"/>
            <a:chExt cx="7971137" cy="1984175"/>
          </a:xfrm>
        </p:grpSpPr>
        <p:sp>
          <p:nvSpPr>
            <p:cNvPr id="18" name="Shape 17"/>
            <p:cNvSpPr/>
            <p:nvPr/>
          </p:nvSpPr>
          <p:spPr>
            <a:xfrm rot="16200000" flipV="1">
              <a:off x="6637355" y="1925902"/>
              <a:ext cx="1443274" cy="6681519"/>
            </a:xfrm>
            <a:prstGeom prst="swooshArrow">
              <a:avLst>
                <a:gd name="adj1" fmla="val 14184"/>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22" name="Rectangle 21"/>
            <p:cNvSpPr/>
            <p:nvPr/>
          </p:nvSpPr>
          <p:spPr>
            <a:xfrm>
              <a:off x="6911142" y="5599715"/>
              <a:ext cx="5078227" cy="929485"/>
            </a:xfrm>
            <a:prstGeom prst="rect">
              <a:avLst/>
            </a:prstGeom>
          </p:spPr>
          <p:txBody>
            <a:bodyPr wrap="square">
              <a:spAutoFit/>
            </a:bodyPr>
            <a:lstStyle/>
            <a:p>
              <a:pPr algn="ctr" defTabSz="755597">
                <a:lnSpc>
                  <a:spcPct val="90000"/>
                </a:lnSpc>
                <a:spcBef>
                  <a:spcPct val="0"/>
                </a:spcBef>
                <a:spcAft>
                  <a:spcPct val="35000"/>
                </a:spcAft>
              </a:pPr>
              <a:r>
                <a:rPr lang="en-US" sz="1600" dirty="0" smtClean="0"/>
                <a:t>d) Custom </a:t>
              </a:r>
              <a:r>
                <a:rPr lang="en-US" sz="1600" dirty="0"/>
                <a:t>PowerShell </a:t>
              </a:r>
            </a:p>
            <a:p>
              <a:pPr algn="ctr" defTabSz="755597">
                <a:lnSpc>
                  <a:spcPct val="90000"/>
                </a:lnSpc>
                <a:spcBef>
                  <a:spcPct val="0"/>
                </a:spcBef>
                <a:spcAft>
                  <a:spcPct val="35000"/>
                </a:spcAft>
              </a:pPr>
              <a:r>
                <a:rPr lang="en-US" sz="1600" dirty="0"/>
                <a:t>(to export/import “other” </a:t>
              </a:r>
              <a:r>
                <a:rPr lang="en-US" sz="1600" dirty="0" smtClean="0"/>
                <a:t>FS4SP </a:t>
              </a:r>
            </a:p>
            <a:p>
              <a:pPr algn="ctr" defTabSz="755597">
                <a:lnSpc>
                  <a:spcPct val="90000"/>
                </a:lnSpc>
                <a:spcBef>
                  <a:spcPct val="0"/>
                </a:spcBef>
                <a:spcAft>
                  <a:spcPct val="35000"/>
                </a:spcAft>
              </a:pPr>
              <a:r>
                <a:rPr lang="en-US" sz="1600" dirty="0" smtClean="0"/>
                <a:t>configuration</a:t>
              </a:r>
              <a:r>
                <a:rPr lang="en-US" sz="1600" dirty="0"/>
                <a:t>, as able…)</a:t>
              </a:r>
            </a:p>
          </p:txBody>
        </p:sp>
      </p:grpSp>
      <p:grpSp>
        <p:nvGrpSpPr>
          <p:cNvPr id="17" name="Group 16"/>
          <p:cNvGrpSpPr/>
          <p:nvPr/>
        </p:nvGrpSpPr>
        <p:grpSpPr>
          <a:xfrm>
            <a:off x="3938216" y="1322248"/>
            <a:ext cx="6761536" cy="1946414"/>
            <a:chOff x="3938216" y="1439862"/>
            <a:chExt cx="6761536" cy="1981200"/>
          </a:xfrm>
        </p:grpSpPr>
        <p:sp>
          <p:nvSpPr>
            <p:cNvPr id="20" name="Shape 19"/>
            <p:cNvSpPr/>
            <p:nvPr/>
          </p:nvSpPr>
          <p:spPr>
            <a:xfrm rot="10800000" flipV="1">
              <a:off x="3938216" y="1439862"/>
              <a:ext cx="6547217" cy="1981200"/>
            </a:xfrm>
            <a:prstGeom prst="swooshArrow">
              <a:avLst>
                <a:gd name="adj1" fmla="val 14184"/>
                <a:gd name="adj2" fmla="val 3137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shade val="50000"/>
                <a:hueOff val="0"/>
                <a:satOff val="0"/>
                <a:lumOff val="0"/>
                <a:alphaOff val="0"/>
              </a:schemeClr>
            </a:fillRef>
            <a:effectRef idx="2">
              <a:schemeClr val="accent4">
                <a:shade val="50000"/>
                <a:hueOff val="0"/>
                <a:satOff val="0"/>
                <a:lumOff val="0"/>
                <a:alphaOff val="0"/>
              </a:schemeClr>
            </a:effectRef>
            <a:fontRef idx="minor">
              <a:schemeClr val="lt1"/>
            </a:fontRef>
          </p:style>
        </p:sp>
        <p:sp>
          <p:nvSpPr>
            <p:cNvPr id="21" name="Rectangle 20"/>
            <p:cNvSpPr/>
            <p:nvPr/>
          </p:nvSpPr>
          <p:spPr>
            <a:xfrm>
              <a:off x="7121642" y="1652349"/>
              <a:ext cx="3578110" cy="1259374"/>
            </a:xfrm>
            <a:prstGeom prst="rect">
              <a:avLst/>
            </a:prstGeom>
          </p:spPr>
          <p:txBody>
            <a:bodyPr wrap="square">
              <a:spAutoFit/>
            </a:bodyPr>
            <a:lstStyle/>
            <a:p>
              <a:pPr defTabSz="755597">
                <a:lnSpc>
                  <a:spcPct val="90000"/>
                </a:lnSpc>
                <a:spcBef>
                  <a:spcPct val="0"/>
                </a:spcBef>
                <a:spcAft>
                  <a:spcPct val="35000"/>
                </a:spcAft>
              </a:pPr>
              <a:r>
                <a:rPr lang="en-US" sz="1600" dirty="0" smtClean="0"/>
                <a:t>2. Search First Migration</a:t>
              </a:r>
            </a:p>
            <a:p>
              <a:pPr marL="342900" indent="-342900" defTabSz="755597">
                <a:lnSpc>
                  <a:spcPct val="90000"/>
                </a:lnSpc>
                <a:spcBef>
                  <a:spcPct val="0"/>
                </a:spcBef>
                <a:spcAft>
                  <a:spcPct val="35000"/>
                </a:spcAft>
                <a:buFont typeface="+mj-lt"/>
                <a:buAutoNum type="alphaLcParenR"/>
              </a:pPr>
              <a:r>
                <a:rPr lang="en-US" sz="1600" dirty="0"/>
                <a:t>Implement SP 2013 </a:t>
              </a:r>
              <a:r>
                <a:rPr lang="en-US" sz="1600" dirty="0" smtClean="0"/>
                <a:t>Search</a:t>
              </a:r>
            </a:p>
            <a:p>
              <a:pPr marL="342900" indent="-342900" defTabSz="755597">
                <a:lnSpc>
                  <a:spcPct val="90000"/>
                </a:lnSpc>
                <a:spcBef>
                  <a:spcPct val="0"/>
                </a:spcBef>
                <a:spcAft>
                  <a:spcPct val="35000"/>
                </a:spcAft>
                <a:buFont typeface="+mj-lt"/>
                <a:buAutoNum type="alphaLcParenR"/>
              </a:pPr>
              <a:r>
                <a:rPr lang="en-US" sz="1600" dirty="0" smtClean="0"/>
                <a:t>Publish SP 2013 Search Service</a:t>
              </a:r>
            </a:p>
            <a:p>
              <a:pPr marL="342900" indent="-342900" defTabSz="755597">
                <a:lnSpc>
                  <a:spcPct val="90000"/>
                </a:lnSpc>
                <a:spcBef>
                  <a:spcPct val="0"/>
                </a:spcBef>
                <a:spcAft>
                  <a:spcPct val="35000"/>
                </a:spcAft>
                <a:buFont typeface="+mj-lt"/>
                <a:buAutoNum type="alphaLcParenR"/>
              </a:pPr>
              <a:r>
                <a:rPr lang="en-US" sz="1600" dirty="0" smtClean="0"/>
                <a:t>Consume in SP 2010</a:t>
              </a:r>
              <a:endParaRPr lang="en-US" sz="1600" dirty="0"/>
            </a:p>
          </p:txBody>
        </p:sp>
      </p:grpSp>
      <p:sp>
        <p:nvSpPr>
          <p:cNvPr id="2" name="Rectangle 1"/>
          <p:cNvSpPr/>
          <p:nvPr/>
        </p:nvSpPr>
        <p:spPr>
          <a:xfrm>
            <a:off x="9875837" y="3038739"/>
            <a:ext cx="2113532" cy="341632"/>
          </a:xfrm>
          <a:prstGeom prst="rect">
            <a:avLst/>
          </a:prstGeom>
        </p:spPr>
        <p:txBody>
          <a:bodyPr wrap="square">
            <a:spAutoFit/>
          </a:bodyPr>
          <a:lstStyle/>
          <a:p>
            <a:pPr defTabSz="755597">
              <a:lnSpc>
                <a:spcPct val="90000"/>
              </a:lnSpc>
              <a:spcBef>
                <a:spcPct val="0"/>
              </a:spcBef>
              <a:spcAft>
                <a:spcPct val="35000"/>
              </a:spcAft>
            </a:pPr>
            <a:r>
              <a:rPr lang="en-US" dirty="0" smtClean="0"/>
              <a:t>1. Re-Implement</a:t>
            </a:r>
            <a:endParaRPr lang="en-US" dirty="0"/>
          </a:p>
        </p:txBody>
      </p:sp>
    </p:spTree>
    <p:extLst>
      <p:ext uri="{BB962C8B-B14F-4D97-AF65-F5344CB8AC3E}">
        <p14:creationId xmlns:p14="http://schemas.microsoft.com/office/powerpoint/2010/main" val="4232004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par>
                                <p:cTn id="21" presetID="53"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par>
                                <p:cTn id="45" presetID="10" presetClass="exit" presetSubtype="0" fill="hold" grpId="2" nodeType="with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2" nodeType="with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24" grpId="0" animBg="1"/>
      <p:bldP spid="25" grpId="0" animBg="1"/>
      <p:bldP spid="13" grpId="0" animBg="1"/>
      <p:bldP spid="2" grpId="1"/>
      <p:bldP spid="2" grpId="2"/>
    </p:bld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Brent Groom, Steve Kuenzli</External_x0020_Speaker>
    <Session_x0020_Code xmlns="2295e2e7-0eeb-498e-8716-217bb2ee6ee3">SPC154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Brent Groom, Steve Kuenzli</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5FBF91C-58D5-48BF-BB7B-776F5BF401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032d541b-1b4e-4d91-93c7-b10533c52f73"/>
    <ds:schemaRef ds:uri="http://www.w3.org/XML/1998/namespace"/>
    <ds:schemaRef ds:uri="http://purl.org/dc/terms/"/>
    <ds:schemaRef ds:uri="http://schemas.microsoft.com/office/infopath/2007/PartnerControls"/>
    <ds:schemaRef ds:uri="http://purl.org/dc/dcmitype/"/>
    <ds:schemaRef ds:uri="http://schemas.microsoft.com/office/2006/metadata/properties"/>
    <ds:schemaRef ds:uri="http://schemas.microsoft.com/office/2006/documentManagement/types"/>
    <ds:schemaRef ds:uri="230e9df3-be65-4c73-a93b-d1236ebd677e"/>
    <ds:schemaRef ds:uri="http://schemas.openxmlformats.org/package/2006/metadata/core-properties"/>
    <ds:schemaRef ds:uri="2295e2e7-0eeb-498e-8716-217bb2ee6ee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2973</TotalTime>
  <Words>7405</Words>
  <Application>Microsoft Office PowerPoint</Application>
  <PresentationFormat>Custom</PresentationFormat>
  <Paragraphs>712</Paragraphs>
  <Slides>46</Slides>
  <Notes>43</Notes>
  <HiddenSlides>0</HiddenSlides>
  <MMClips>0</MMClips>
  <ScaleCrop>false</ScaleCrop>
  <HeadingPairs>
    <vt:vector size="4" baseType="variant">
      <vt:variant>
        <vt:lpstr>Theme</vt:lpstr>
      </vt:variant>
      <vt:variant>
        <vt:i4>4</vt:i4>
      </vt:variant>
      <vt:variant>
        <vt:lpstr>Slide Titles</vt:lpstr>
      </vt:variant>
      <vt:variant>
        <vt:i4>46</vt:i4>
      </vt:variant>
    </vt:vector>
  </HeadingPairs>
  <TitlesOfParts>
    <vt:vector size="50" baseType="lpstr">
      <vt:lpstr>SPC2012_IT-Pro_Template_16x9</vt:lpstr>
      <vt:lpstr>5-30072_SPC2012_IT-Pro_Template_16x9_Light</vt:lpstr>
      <vt:lpstr>5-30072_SPC2012_Business_Template_16x9_Light</vt:lpstr>
      <vt:lpstr>1_SPC2012_IT-Pro_Template_16x9</vt:lpstr>
      <vt:lpstr>PowerPoint Presentation</vt:lpstr>
      <vt:lpstr>Migration Strategies for Search in SharePoint 2013</vt:lpstr>
      <vt:lpstr>Agenda</vt:lpstr>
      <vt:lpstr>At the end of this session you will be able to…</vt:lpstr>
      <vt:lpstr>SharePoint 2013 Search Architecture</vt:lpstr>
      <vt:lpstr>Examine Where You Are Migrating From…</vt:lpstr>
      <vt:lpstr>Search Migration Paths</vt:lpstr>
      <vt:lpstr>Search Maturity Model</vt:lpstr>
      <vt:lpstr>Four Search Migration Paths</vt:lpstr>
      <vt:lpstr>Why You Might Consider Search First Migration</vt:lpstr>
      <vt:lpstr>Why You Might Consider Migration</vt:lpstr>
      <vt:lpstr>Why You Might Consider Re-Implementation</vt:lpstr>
      <vt:lpstr>Demo  SharePoint 2010 Search Migration</vt:lpstr>
      <vt:lpstr>FAST Search For Search Migration</vt:lpstr>
      <vt:lpstr>SharePoint 2010 Migration</vt:lpstr>
      <vt:lpstr>Backup SharePoint 2010 DBs </vt:lpstr>
      <vt:lpstr>Restore Admin DB In SQL 2012</vt:lpstr>
      <vt:lpstr>Restore Content DB In SQL 2012</vt:lpstr>
      <vt:lpstr>Grant DB Roles in SQL 2012</vt:lpstr>
      <vt:lpstr>Restore SharePoint 2013 SSA (full script)</vt:lpstr>
      <vt:lpstr>Restore SharePoint 2013 SSA (key cmds only)</vt:lpstr>
      <vt:lpstr>Once the scripts have been run…</vt:lpstr>
      <vt:lpstr>Now that the crawl is complete… </vt:lpstr>
      <vt:lpstr>Re-Cap: SharePoint 2010 Migration Steps</vt:lpstr>
      <vt:lpstr>Demo  FAST Search for SharePoint Migration</vt:lpstr>
      <vt:lpstr>FAST Search For SharePoint 2010 Migration</vt:lpstr>
      <vt:lpstr>FAST Search for SharePoint 2010 Migration</vt:lpstr>
      <vt:lpstr>FAST Search for SharePoint -&gt;SP2013 Migration Steps Overview </vt:lpstr>
      <vt:lpstr>Restore Databases SQL 2012</vt:lpstr>
      <vt:lpstr>Run migration on SharePoint 2013 Server</vt:lpstr>
      <vt:lpstr>Restore Databases – SQL 2012 Server</vt:lpstr>
      <vt:lpstr>Restore SSA – SharePoint 2013 Server</vt:lpstr>
      <vt:lpstr>Restore SSA – SharePoint 2013 Server</vt:lpstr>
      <vt:lpstr>Re-Cap: FS4SP 2010 Migration Steps</vt:lpstr>
      <vt:lpstr>Discussion and Details</vt:lpstr>
      <vt:lpstr>SharePoint 2013 Search: Familiar Features </vt:lpstr>
      <vt:lpstr>SharePoint 2013 Search: A New Approach</vt:lpstr>
      <vt:lpstr>Other TechNet Configuration Scripts</vt:lpstr>
      <vt:lpstr>You should be able to…</vt:lpstr>
      <vt:lpstr>Things To Bing…</vt:lpstr>
      <vt:lpstr>Search HOLs and events @ SPC</vt:lpstr>
      <vt:lpstr>Related Search Sessions @ SPC</vt:lpstr>
      <vt:lpstr>Questions?</vt:lpstr>
      <vt:lpstr>Thank You!</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Migration Strategies for Search in SharePoint 2013</dc:title>
  <dc:subject>SharePoint Conference 2012</dc:subject>
  <dc:creator>Steve Kuenzli</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161</cp:revision>
  <cp:lastPrinted>2012-11-09T18:26:54Z</cp:lastPrinted>
  <dcterms:created xsi:type="dcterms:W3CDTF">2012-10-20T19:48:39Z</dcterms:created>
  <dcterms:modified xsi:type="dcterms:W3CDTF">2012-12-07T01:13:39Z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