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41" r:id="rId8"/>
  </p:sldMasterIdLst>
  <p:notesMasterIdLst>
    <p:notesMasterId r:id="rId65"/>
  </p:notesMasterIdLst>
  <p:handoutMasterIdLst>
    <p:handoutMasterId r:id="rId66"/>
  </p:handoutMasterIdLst>
  <p:sldIdLst>
    <p:sldId id="1090" r:id="rId9"/>
    <p:sldId id="1091" r:id="rId10"/>
    <p:sldId id="1092" r:id="rId11"/>
    <p:sldId id="1093" r:id="rId12"/>
    <p:sldId id="1094" r:id="rId13"/>
    <p:sldId id="1095" r:id="rId14"/>
    <p:sldId id="1096" r:id="rId15"/>
    <p:sldId id="1097" r:id="rId16"/>
    <p:sldId id="1098" r:id="rId17"/>
    <p:sldId id="1099" r:id="rId18"/>
    <p:sldId id="1100" r:id="rId19"/>
    <p:sldId id="1101" r:id="rId20"/>
    <p:sldId id="1102" r:id="rId21"/>
    <p:sldId id="1103" r:id="rId22"/>
    <p:sldId id="1104" r:id="rId23"/>
    <p:sldId id="1105" r:id="rId24"/>
    <p:sldId id="1106" r:id="rId25"/>
    <p:sldId id="1107" r:id="rId26"/>
    <p:sldId id="1108" r:id="rId27"/>
    <p:sldId id="1109" r:id="rId28"/>
    <p:sldId id="1110" r:id="rId29"/>
    <p:sldId id="1111" r:id="rId30"/>
    <p:sldId id="1112" r:id="rId31"/>
    <p:sldId id="1113" r:id="rId32"/>
    <p:sldId id="1114" r:id="rId33"/>
    <p:sldId id="1115" r:id="rId34"/>
    <p:sldId id="1116" r:id="rId35"/>
    <p:sldId id="1117" r:id="rId36"/>
    <p:sldId id="1118" r:id="rId37"/>
    <p:sldId id="1119" r:id="rId38"/>
    <p:sldId id="1120" r:id="rId39"/>
    <p:sldId id="1121" r:id="rId40"/>
    <p:sldId id="1122" r:id="rId41"/>
    <p:sldId id="1123" r:id="rId42"/>
    <p:sldId id="1124" r:id="rId43"/>
    <p:sldId id="1125" r:id="rId44"/>
    <p:sldId id="1126" r:id="rId45"/>
    <p:sldId id="1127" r:id="rId46"/>
    <p:sldId id="1128" r:id="rId47"/>
    <p:sldId id="1129" r:id="rId48"/>
    <p:sldId id="1130" r:id="rId49"/>
    <p:sldId id="1131" r:id="rId50"/>
    <p:sldId id="1132" r:id="rId51"/>
    <p:sldId id="1133" r:id="rId52"/>
    <p:sldId id="1134" r:id="rId53"/>
    <p:sldId id="1135" r:id="rId54"/>
    <p:sldId id="1136" r:id="rId55"/>
    <p:sldId id="1137" r:id="rId56"/>
    <p:sldId id="1138" r:id="rId57"/>
    <p:sldId id="1139" r:id="rId58"/>
    <p:sldId id="1152" r:id="rId59"/>
    <p:sldId id="1140" r:id="rId60"/>
    <p:sldId id="1141" r:id="rId61"/>
    <p:sldId id="1142" r:id="rId62"/>
    <p:sldId id="1143" r:id="rId63"/>
    <p:sldId id="1144" r:id="rId64"/>
  </p:sldIdLst>
  <p:sldSz cx="12436475" cy="6994525"/>
  <p:notesSz cx="6858000" cy="9144000"/>
  <p:defaultTextStyle>
    <a:defPPr>
      <a:defRPr lang="en-US"/>
    </a:defPPr>
    <a:lvl1pPr marL="0" algn="l" defTabSz="932654" rtl="0" eaLnBrk="1" latinLnBrk="0" hangingPunct="1">
      <a:defRPr sz="1800" kern="1200">
        <a:solidFill>
          <a:schemeClr val="tx1"/>
        </a:solidFill>
        <a:latin typeface="+mn-lt"/>
        <a:ea typeface="+mn-ea"/>
        <a:cs typeface="+mn-cs"/>
      </a:defRPr>
    </a:lvl1pPr>
    <a:lvl2pPr marL="466327" algn="l" defTabSz="932654" rtl="0" eaLnBrk="1" latinLnBrk="0" hangingPunct="1">
      <a:defRPr sz="1800" kern="1200">
        <a:solidFill>
          <a:schemeClr val="tx1"/>
        </a:solidFill>
        <a:latin typeface="+mn-lt"/>
        <a:ea typeface="+mn-ea"/>
        <a:cs typeface="+mn-cs"/>
      </a:defRPr>
    </a:lvl2pPr>
    <a:lvl3pPr marL="932654" algn="l" defTabSz="932654" rtl="0" eaLnBrk="1" latinLnBrk="0" hangingPunct="1">
      <a:defRPr sz="1800" kern="1200">
        <a:solidFill>
          <a:schemeClr val="tx1"/>
        </a:solidFill>
        <a:latin typeface="+mn-lt"/>
        <a:ea typeface="+mn-ea"/>
        <a:cs typeface="+mn-cs"/>
      </a:defRPr>
    </a:lvl3pPr>
    <a:lvl4pPr marL="1398981" algn="l" defTabSz="932654" rtl="0" eaLnBrk="1" latinLnBrk="0" hangingPunct="1">
      <a:defRPr sz="1800" kern="1200">
        <a:solidFill>
          <a:schemeClr val="tx1"/>
        </a:solidFill>
        <a:latin typeface="+mn-lt"/>
        <a:ea typeface="+mn-ea"/>
        <a:cs typeface="+mn-cs"/>
      </a:defRPr>
    </a:lvl4pPr>
    <a:lvl5pPr marL="1865309" algn="l" defTabSz="932654" rtl="0" eaLnBrk="1" latinLnBrk="0" hangingPunct="1">
      <a:defRPr sz="1800" kern="1200">
        <a:solidFill>
          <a:schemeClr val="tx1"/>
        </a:solidFill>
        <a:latin typeface="+mn-lt"/>
        <a:ea typeface="+mn-ea"/>
        <a:cs typeface="+mn-cs"/>
      </a:defRPr>
    </a:lvl5pPr>
    <a:lvl6pPr marL="2331636" algn="l" defTabSz="932654" rtl="0" eaLnBrk="1" latinLnBrk="0" hangingPunct="1">
      <a:defRPr sz="1800" kern="1200">
        <a:solidFill>
          <a:schemeClr val="tx1"/>
        </a:solidFill>
        <a:latin typeface="+mn-lt"/>
        <a:ea typeface="+mn-ea"/>
        <a:cs typeface="+mn-cs"/>
      </a:defRPr>
    </a:lvl6pPr>
    <a:lvl7pPr marL="2797963" algn="l" defTabSz="932654" rtl="0" eaLnBrk="1" latinLnBrk="0" hangingPunct="1">
      <a:defRPr sz="1800" kern="1200">
        <a:solidFill>
          <a:schemeClr val="tx1"/>
        </a:solidFill>
        <a:latin typeface="+mn-lt"/>
        <a:ea typeface="+mn-ea"/>
        <a:cs typeface="+mn-cs"/>
      </a:defRPr>
    </a:lvl7pPr>
    <a:lvl8pPr marL="3264290" algn="l" defTabSz="932654" rtl="0" eaLnBrk="1" latinLnBrk="0" hangingPunct="1">
      <a:defRPr sz="1800" kern="1200">
        <a:solidFill>
          <a:schemeClr val="tx1"/>
        </a:solidFill>
        <a:latin typeface="+mn-lt"/>
        <a:ea typeface="+mn-ea"/>
        <a:cs typeface="+mn-cs"/>
      </a:defRPr>
    </a:lvl8pPr>
    <a:lvl9pPr marL="3730618" algn="l" defTabSz="932654"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Developer-Template" id="{6DD5C800-9A2C-4823-B056-4AFFC9A97500}">
          <p14:sldIdLst>
            <p14:sldId id="1090"/>
            <p14:sldId id="1091"/>
            <p14:sldId id="1092"/>
            <p14:sldId id="1093"/>
            <p14:sldId id="1094"/>
            <p14:sldId id="1095"/>
            <p14:sldId id="1096"/>
            <p14:sldId id="1097"/>
            <p14:sldId id="1098"/>
            <p14:sldId id="1099"/>
            <p14:sldId id="1100"/>
            <p14:sldId id="1101"/>
            <p14:sldId id="1102"/>
            <p14:sldId id="1103"/>
            <p14:sldId id="1104"/>
            <p14:sldId id="1105"/>
            <p14:sldId id="1106"/>
            <p14:sldId id="1107"/>
            <p14:sldId id="1108"/>
            <p14:sldId id="1109"/>
            <p14:sldId id="1110"/>
            <p14:sldId id="1111"/>
            <p14:sldId id="1112"/>
            <p14:sldId id="1113"/>
            <p14:sldId id="1114"/>
            <p14:sldId id="1115"/>
            <p14:sldId id="1116"/>
            <p14:sldId id="1117"/>
            <p14:sldId id="1118"/>
            <p14:sldId id="1119"/>
            <p14:sldId id="1120"/>
            <p14:sldId id="1121"/>
            <p14:sldId id="1122"/>
            <p14:sldId id="1123"/>
            <p14:sldId id="1124"/>
            <p14:sldId id="1125"/>
            <p14:sldId id="1126"/>
            <p14:sldId id="1127"/>
            <p14:sldId id="1128"/>
            <p14:sldId id="1129"/>
            <p14:sldId id="1130"/>
            <p14:sldId id="1131"/>
            <p14:sldId id="1132"/>
            <p14:sldId id="1133"/>
            <p14:sldId id="1134"/>
            <p14:sldId id="1135"/>
            <p14:sldId id="1136"/>
            <p14:sldId id="1137"/>
            <p14:sldId id="1138"/>
            <p14:sldId id="1139"/>
            <p14:sldId id="1152"/>
            <p14:sldId id="1140"/>
            <p14:sldId id="1141"/>
            <p14:sldId id="1142"/>
            <p14:sldId id="1143"/>
            <p14:sldId id="1144"/>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613" autoAdjust="0"/>
    <p:restoredTop sz="95238" autoAdjust="0"/>
  </p:normalViewPr>
  <p:slideViewPr>
    <p:cSldViewPr>
      <p:cViewPr varScale="1">
        <p:scale>
          <a:sx n="65" d="100"/>
          <a:sy n="65" d="100"/>
        </p:scale>
        <p:origin x="-1110" y="-10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presProps" Target="presProps.xml"/><Relationship Id="rId7" Type="http://schemas.openxmlformats.org/officeDocument/2006/relationships/slideMaster" Target="slideMasters/slideMaster4.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slide" Target="slides/slide53.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commentAuthors" Target="commentAuthor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4"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2" indent="-107946" algn="l" defTabSz="932654"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2" algn="l" defTabSz="932654"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5" indent="-149775" algn="l" defTabSz="932654"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7" indent="-117392" algn="l" defTabSz="932654"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36" algn="l" defTabSz="932654" rtl="0" eaLnBrk="1" latinLnBrk="0" hangingPunct="1">
      <a:defRPr sz="1200" kern="1200">
        <a:solidFill>
          <a:schemeClr val="tx1"/>
        </a:solidFill>
        <a:latin typeface="+mn-lt"/>
        <a:ea typeface="+mn-ea"/>
        <a:cs typeface="+mn-cs"/>
      </a:defRPr>
    </a:lvl6pPr>
    <a:lvl7pPr marL="2797963" algn="l" defTabSz="932654" rtl="0" eaLnBrk="1" latinLnBrk="0" hangingPunct="1">
      <a:defRPr sz="1200" kern="1200">
        <a:solidFill>
          <a:schemeClr val="tx1"/>
        </a:solidFill>
        <a:latin typeface="+mn-lt"/>
        <a:ea typeface="+mn-ea"/>
        <a:cs typeface="+mn-cs"/>
      </a:defRPr>
    </a:lvl7pPr>
    <a:lvl8pPr marL="3264290" algn="l" defTabSz="932654" rtl="0" eaLnBrk="1" latinLnBrk="0" hangingPunct="1">
      <a:defRPr sz="1200" kern="1200">
        <a:solidFill>
          <a:schemeClr val="tx1"/>
        </a:solidFill>
        <a:latin typeface="+mn-lt"/>
        <a:ea typeface="+mn-ea"/>
        <a:cs typeface="+mn-cs"/>
      </a:defRPr>
    </a:lvl8pPr>
    <a:lvl9pPr marL="3730618" algn="l" defTabSz="93265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7876915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9414434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6221508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1929776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3640617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18772870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30303355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50"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12768877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645337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2632368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4389634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6957814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5178235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30960334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36677578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32617472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27132318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2216252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5741424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13403453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6326425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3547246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9549190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20290965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29111072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9:43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52</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0089827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430345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573327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4621842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707646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8502944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FAFC01-4E2C-4FD3-9758-84B8DB5BED12}"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5513137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3" tIns="146290" rIns="182863" bIns="146290" numCol="1" spcCol="0" rtlCol="0" fromWordArt="0" anchor="t" anchorCtr="0" forceAA="0" compatLnSpc="1">
            <a:prstTxWarp prst="textNoShape">
              <a:avLst/>
            </a:prstTxWarp>
            <a:noAutofit/>
          </a:bodyPr>
          <a:lstStyle/>
          <a:p>
            <a:pPr lvl="0" algn="ctr" defTabSz="93238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290" tIns="91432" rIns="146290" bIns="91432" anchor="t" anchorCtr="0"/>
          <a:lstStyle>
            <a:lvl1pPr algn="l" defTabSz="932654"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6290" tIns="109717" rIns="146290" bIns="109717">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654"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2"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1" y="1028409"/>
            <a:ext cx="2376488" cy="467146"/>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11671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1" indent="-287311">
              <a:spcBef>
                <a:spcPts val="1224"/>
              </a:spcBef>
              <a:buClr>
                <a:schemeClr val="tx1"/>
              </a:buClr>
              <a:buFont typeface="Arial" pitchFamily="34" charset="0"/>
              <a:buChar char="•"/>
              <a:defRPr sz="3600"/>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311" indent="-287311">
              <a:spcBef>
                <a:spcPts val="1224"/>
              </a:spcBef>
              <a:buClr>
                <a:schemeClr val="tx1"/>
              </a:buClr>
              <a:buFont typeface="Arial" pitchFamily="34" charset="0"/>
              <a:buChar char="•"/>
              <a:defRPr sz="3600"/>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1" indent="-28731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311" indent="-28731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5" name="Group 4"/>
          <p:cNvGrpSpPr/>
          <p:nvPr userDrawn="1"/>
        </p:nvGrpSpPr>
        <p:grpSpPr>
          <a:xfrm>
            <a:off x="274639"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38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4" tIns="46634" rIns="46634" bIns="46634" numCol="1" spcCol="0" rtlCol="0" fromWordArt="0" anchor="ctr" anchorCtr="0" forceAA="0" compatLnSpc="1">
            <a:prstTxWarp prst="textNoShape">
              <a:avLst/>
            </a:prstTxWarp>
            <a:noAutofit/>
          </a:bodyPr>
          <a:lstStyle/>
          <a:p>
            <a:pPr algn="ctr" defTabSz="932384"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2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2"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86" indent="-29048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6" indent="-28096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32" indent="-29048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11" indent="-228579">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90" indent="-228579">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42" tIns="77722" rIns="155442" bIns="77722"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9" y="1212851"/>
            <a:ext cx="11887200" cy="204765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9" indent="0">
              <a:buNone/>
              <a:defRPr/>
            </a:lvl3pPr>
            <a:lvl4pPr marL="457157" indent="0">
              <a:buNone/>
              <a:defRPr/>
            </a:lvl4pPr>
            <a:lvl5pPr marL="685736"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9" y="1212851"/>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9" indent="0">
              <a:buNone/>
              <a:defRPr/>
            </a:lvl3pPr>
            <a:lvl4pPr marL="457157" indent="0">
              <a:buNone/>
              <a:defRPr/>
            </a:lvl4pPr>
            <a:lvl5pPr marL="685736"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11671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1" indent="-287311">
              <a:spcBef>
                <a:spcPts val="1224"/>
              </a:spcBef>
              <a:buClr>
                <a:schemeClr val="tx1"/>
              </a:buClr>
              <a:buFont typeface="Arial" pitchFamily="34" charset="0"/>
              <a:buChar char="•"/>
              <a:defRPr sz="3600"/>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311" indent="-287311">
              <a:spcBef>
                <a:spcPts val="1224"/>
              </a:spcBef>
              <a:buClr>
                <a:schemeClr val="tx1"/>
              </a:buClr>
              <a:buFont typeface="Arial" pitchFamily="34" charset="0"/>
              <a:buChar char="•"/>
              <a:defRPr sz="3600"/>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3" tIns="146290" rIns="182863" bIns="146290" numCol="1" spcCol="0" rtlCol="0" fromWordArt="0" anchor="t" anchorCtr="0" forceAA="0" compatLnSpc="1">
            <a:prstTxWarp prst="textNoShape">
              <a:avLst/>
            </a:prstTxWarp>
            <a:noAutofit/>
          </a:bodyPr>
          <a:lstStyle/>
          <a:p>
            <a:pPr lvl="0" algn="ctr" defTabSz="93238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3"/>
            <a:ext cx="8228300" cy="1371579"/>
          </a:xfrm>
          <a:noFill/>
        </p:spPr>
        <p:txBody>
          <a:bodyPr tIns="91432" bIns="91432" anchor="t" anchorCtr="0"/>
          <a:lstStyle>
            <a:lvl1pPr algn="l" defTabSz="932654"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63" tIns="146290" rIns="182863" bIns="146290">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654"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1" indent="-287311">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311" indent="-287311">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4" tIns="46634" rIns="46634" bIns="46634" numCol="1" spcCol="0" rtlCol="0" fromWordArt="0" anchor="ctr" anchorCtr="0" forceAA="0" compatLnSpc="1">
            <a:prstTxWarp prst="textNoShape">
              <a:avLst/>
            </a:prstTxWarp>
            <a:noAutofit/>
          </a:bodyPr>
          <a:lstStyle/>
          <a:p>
            <a:pPr algn="ctr" defTabSz="932384"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2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2"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9"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3" tIns="146283" rIns="182853" bIns="146283" numCol="1" spcCol="0" rtlCol="0" fromWordArt="0" anchor="t" anchorCtr="0" forceAA="0" compatLnSpc="1">
            <a:prstTxWarp prst="textNoShape">
              <a:avLst/>
            </a:prstTxWarp>
            <a:noAutofit/>
          </a:bodyPr>
          <a:lstStyle/>
          <a:p>
            <a:pPr algn="ctr" defTabSz="932296"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9216" tIns="93261" rIns="149216" bIns="93261" anchor="t" anchorCtr="0"/>
          <a:lstStyle>
            <a:lvl1pPr algn="l" defTabSz="932567"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9216" tIns="111912" rIns="149216" bIns="111912">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567"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3"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79209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5" name="Group 4"/>
          <p:cNvGrpSpPr/>
          <p:nvPr userDrawn="1"/>
        </p:nvGrpSpPr>
        <p:grpSpPr>
          <a:xfrm>
            <a:off x="274640"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296"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32567"/>
              <a:endParaRPr lang="en-US" dirty="0">
                <a:solidFill>
                  <a:srgbClr val="505050"/>
                </a:solidFill>
              </a:endParaRPr>
            </a:p>
          </p:txBody>
        </p:sp>
      </p:grpSp>
    </p:spTree>
    <p:extLst>
      <p:ext uri="{BB962C8B-B14F-4D97-AF65-F5344CB8AC3E}">
        <p14:creationId xmlns:p14="http://schemas.microsoft.com/office/powerpoint/2010/main" val="37765907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9"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4"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3" tIns="146283" rIns="182853" bIns="146283" numCol="1" spcCol="0" rtlCol="0" fromWordArt="0" anchor="t" anchorCtr="0" forceAA="0" compatLnSpc="1">
            <a:prstTxWarp prst="textNoShape">
              <a:avLst/>
            </a:prstTxWarp>
            <a:noAutofit/>
          </a:bodyPr>
          <a:lstStyle/>
          <a:p>
            <a:pPr algn="ctr" defTabSz="932296"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4"/>
            <a:ext cx="8228300" cy="1371579"/>
          </a:xfrm>
          <a:noFill/>
        </p:spPr>
        <p:txBody>
          <a:bodyPr tIns="93261" bIns="93261" anchor="t" anchorCtr="0"/>
          <a:lstStyle>
            <a:lvl1pPr algn="l" defTabSz="932567"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6520" tIns="149216" rIns="186520" bIns="149216">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567"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1273631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9"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4"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3" tIns="146283" rIns="182853" bIns="146283" numCol="1" spcCol="0" rtlCol="0" fromWordArt="0" anchor="t" anchorCtr="0" forceAA="0" compatLnSpc="1">
            <a:prstTxWarp prst="textNoShape">
              <a:avLst/>
            </a:prstTxWarp>
            <a:noAutofit/>
          </a:bodyPr>
          <a:lstStyle/>
          <a:p>
            <a:pPr algn="ctr" defTabSz="932296"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3261" bIns="9326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4418528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3261" bIns="9326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4902182"/>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3261" bIns="9326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67155615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3"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3" tIns="146290" rIns="182863" bIns="146290" numCol="1" spcCol="0" rtlCol="0" fromWordArt="0" anchor="t" anchorCtr="0" forceAA="0" compatLnSpc="1">
            <a:prstTxWarp prst="textNoShape">
              <a:avLst/>
            </a:prstTxWarp>
            <a:noAutofit/>
          </a:bodyPr>
          <a:lstStyle/>
          <a:p>
            <a:pPr lvl="0" algn="ctr" defTabSz="93238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32" bIns="9143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3261" bIns="9326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9194589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0" y="1212851"/>
            <a:ext cx="11887200" cy="2051344"/>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4346084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0" y="1212851"/>
            <a:ext cx="11887200" cy="2051344"/>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3867213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1"/>
            <a:ext cx="11887200" cy="2120403"/>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0995645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1"/>
            <a:ext cx="11887200" cy="2120403"/>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29264052"/>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86053975"/>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6281636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89843323"/>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11961237"/>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5677958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32" bIns="914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1625620"/>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1763690"/>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719519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1436348"/>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9"/>
            <a:ext cx="11887199" cy="2021523"/>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1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9"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34331025"/>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0" y="1212852"/>
            <a:ext cx="11887200" cy="2443746"/>
          </a:xfrm>
          <a:prstGeom prst="rect">
            <a:avLst/>
          </a:prstGeom>
        </p:spPr>
        <p:txBody>
          <a:bodyPr/>
          <a:lstStyle>
            <a:lvl1pPr marL="290458" indent="-29045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3" indent="-280936">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51" indent="-29045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9" indent="-22855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6" indent="-22855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3" y="6363076"/>
            <a:ext cx="12436476" cy="631450"/>
          </a:xfrm>
          <a:prstGeom prst="rect">
            <a:avLst/>
          </a:prstGeom>
          <a:solidFill>
            <a:srgbClr val="FFFF99"/>
          </a:solidFill>
        </p:spPr>
        <p:txBody>
          <a:bodyPr wrap="square" lIns="158551" tIns="79276" rIns="158551" bIns="79276"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23750682"/>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0" y="1212851"/>
            <a:ext cx="11887200" cy="2051344"/>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432937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0" y="1212851"/>
            <a:ext cx="11887200" cy="2051344"/>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30493405"/>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1"/>
            <a:ext cx="11887200" cy="2120403"/>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22002444"/>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1"/>
            <a:ext cx="11887200" cy="2120403"/>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9332393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32" bIns="914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10909089"/>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5838479"/>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58959268"/>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45720856"/>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03187158"/>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9443791"/>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9"/>
            <a:ext cx="11887199" cy="2021523"/>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1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9"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41387509"/>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9"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4"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3" tIns="146283" rIns="182853" bIns="146283" numCol="1" spcCol="0" rtlCol="0" fromWordArt="0" anchor="t" anchorCtr="0" forceAA="0" compatLnSpc="1">
            <a:prstTxWarp prst="textNoShape">
              <a:avLst/>
            </a:prstTxWarp>
            <a:noAutofit/>
          </a:bodyPr>
          <a:lstStyle/>
          <a:p>
            <a:pPr algn="ctr" defTabSz="932296"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4"/>
            <a:ext cx="8228300" cy="1371579"/>
          </a:xfrm>
          <a:noFill/>
        </p:spPr>
        <p:txBody>
          <a:bodyPr tIns="93261" bIns="93261" anchor="t" anchorCtr="0"/>
          <a:lstStyle>
            <a:lvl1pPr algn="l" defTabSz="932567"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6520" tIns="149216" rIns="186520" bIns="149216">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567"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37012282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61274584"/>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6058650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32" bIns="914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00125537"/>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85874883"/>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5878854"/>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85370206"/>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35896220"/>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13723382"/>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66865924"/>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841795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11887200" cy="2047651"/>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9" indent="0">
              <a:buNone/>
              <a:defRPr/>
            </a:lvl3pPr>
            <a:lvl4pPr marL="457157" indent="0">
              <a:buNone/>
              <a:defRPr/>
            </a:lvl4pPr>
            <a:lvl5pPr marL="68573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9" indent="0">
              <a:buNone/>
              <a:defRPr/>
            </a:lvl3pPr>
            <a:lvl4pPr marL="457157" indent="0">
              <a:buNone/>
              <a:defRPr/>
            </a:lvl4pPr>
            <a:lvl5pPr marL="68573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theme" Target="../theme/theme4.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7.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image" Target="../media/image7.png"/><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theme" Target="../theme/theme5.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290" tIns="91432" rIns="146290" bIns="9143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116710"/>
          </a:xfrm>
          <a:prstGeom prst="rect">
            <a:avLst/>
          </a:prstGeom>
        </p:spPr>
        <p:txBody>
          <a:bodyPr vert="horz" wrap="square" lIns="146290" tIns="91432" rIns="146290" bIns="9143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654"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8" marR="0" indent="-342868" algn="l" defTabSz="932654"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5" marR="0" indent="-241277" algn="l" defTabSz="93265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5"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604"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82"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99"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27"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55"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82"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4" rtl="0" eaLnBrk="1" latinLnBrk="0" hangingPunct="1">
        <a:defRPr sz="1800" kern="1200">
          <a:solidFill>
            <a:schemeClr val="tx1"/>
          </a:solidFill>
          <a:latin typeface="+mn-lt"/>
          <a:ea typeface="+mn-ea"/>
          <a:cs typeface="+mn-cs"/>
        </a:defRPr>
      </a:lvl1pPr>
      <a:lvl2pPr marL="466327" algn="l" defTabSz="932654" rtl="0" eaLnBrk="1" latinLnBrk="0" hangingPunct="1">
        <a:defRPr sz="1800" kern="1200">
          <a:solidFill>
            <a:schemeClr val="tx1"/>
          </a:solidFill>
          <a:latin typeface="+mn-lt"/>
          <a:ea typeface="+mn-ea"/>
          <a:cs typeface="+mn-cs"/>
        </a:defRPr>
      </a:lvl2pPr>
      <a:lvl3pPr marL="932654" algn="l" defTabSz="932654" rtl="0" eaLnBrk="1" latinLnBrk="0" hangingPunct="1">
        <a:defRPr sz="1800" kern="1200">
          <a:solidFill>
            <a:schemeClr val="tx1"/>
          </a:solidFill>
          <a:latin typeface="+mn-lt"/>
          <a:ea typeface="+mn-ea"/>
          <a:cs typeface="+mn-cs"/>
        </a:defRPr>
      </a:lvl3pPr>
      <a:lvl4pPr marL="1398981" algn="l" defTabSz="932654" rtl="0" eaLnBrk="1" latinLnBrk="0" hangingPunct="1">
        <a:defRPr sz="1800" kern="1200">
          <a:solidFill>
            <a:schemeClr val="tx1"/>
          </a:solidFill>
          <a:latin typeface="+mn-lt"/>
          <a:ea typeface="+mn-ea"/>
          <a:cs typeface="+mn-cs"/>
        </a:defRPr>
      </a:lvl4pPr>
      <a:lvl5pPr marL="1865309" algn="l" defTabSz="932654" rtl="0" eaLnBrk="1" latinLnBrk="0" hangingPunct="1">
        <a:defRPr sz="1800" kern="1200">
          <a:solidFill>
            <a:schemeClr val="tx1"/>
          </a:solidFill>
          <a:latin typeface="+mn-lt"/>
          <a:ea typeface="+mn-ea"/>
          <a:cs typeface="+mn-cs"/>
        </a:defRPr>
      </a:lvl5pPr>
      <a:lvl6pPr marL="2331636" algn="l" defTabSz="932654" rtl="0" eaLnBrk="1" latinLnBrk="0" hangingPunct="1">
        <a:defRPr sz="1800" kern="1200">
          <a:solidFill>
            <a:schemeClr val="tx1"/>
          </a:solidFill>
          <a:latin typeface="+mn-lt"/>
          <a:ea typeface="+mn-ea"/>
          <a:cs typeface="+mn-cs"/>
        </a:defRPr>
      </a:lvl6pPr>
      <a:lvl7pPr marL="2797963" algn="l" defTabSz="932654" rtl="0" eaLnBrk="1" latinLnBrk="0" hangingPunct="1">
        <a:defRPr sz="1800" kern="1200">
          <a:solidFill>
            <a:schemeClr val="tx1"/>
          </a:solidFill>
          <a:latin typeface="+mn-lt"/>
          <a:ea typeface="+mn-ea"/>
          <a:cs typeface="+mn-cs"/>
        </a:defRPr>
      </a:lvl7pPr>
      <a:lvl8pPr marL="3264290" algn="l" defTabSz="932654" rtl="0" eaLnBrk="1" latinLnBrk="0" hangingPunct="1">
        <a:defRPr sz="1800" kern="1200">
          <a:solidFill>
            <a:schemeClr val="tx1"/>
          </a:solidFill>
          <a:latin typeface="+mn-lt"/>
          <a:ea typeface="+mn-ea"/>
          <a:cs typeface="+mn-cs"/>
        </a:defRPr>
      </a:lvl8pPr>
      <a:lvl9pPr marL="3730618" algn="l" defTabSz="93265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8"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5"/>
            <a:ext cx="11889564" cy="917575"/>
          </a:xfrm>
          <a:prstGeom prst="rect">
            <a:avLst/>
          </a:prstGeom>
        </p:spPr>
        <p:txBody>
          <a:bodyPr vert="horz" wrap="square" lIns="146290" tIns="91432" rIns="146290" bIns="9143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1" y="1212851"/>
            <a:ext cx="11887198" cy="2116710"/>
          </a:xfrm>
          <a:prstGeom prst="rect">
            <a:avLst/>
          </a:prstGeom>
        </p:spPr>
        <p:txBody>
          <a:bodyPr vert="horz" wrap="square" lIns="146290" tIns="91432" rIns="146290" bIns="9143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654"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8" marR="0" indent="-342868" algn="l" defTabSz="932654"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5" marR="0" indent="-241277" algn="l" defTabSz="93265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5"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604"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82"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99"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27"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55"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82"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4" rtl="0" eaLnBrk="1" latinLnBrk="0" hangingPunct="1">
        <a:defRPr sz="1800" kern="1200">
          <a:solidFill>
            <a:schemeClr val="tx1"/>
          </a:solidFill>
          <a:latin typeface="+mn-lt"/>
          <a:ea typeface="+mn-ea"/>
          <a:cs typeface="+mn-cs"/>
        </a:defRPr>
      </a:lvl1pPr>
      <a:lvl2pPr marL="466327" algn="l" defTabSz="932654" rtl="0" eaLnBrk="1" latinLnBrk="0" hangingPunct="1">
        <a:defRPr sz="1800" kern="1200">
          <a:solidFill>
            <a:schemeClr val="tx1"/>
          </a:solidFill>
          <a:latin typeface="+mn-lt"/>
          <a:ea typeface="+mn-ea"/>
          <a:cs typeface="+mn-cs"/>
        </a:defRPr>
      </a:lvl2pPr>
      <a:lvl3pPr marL="932654" algn="l" defTabSz="932654" rtl="0" eaLnBrk="1" latinLnBrk="0" hangingPunct="1">
        <a:defRPr sz="1800" kern="1200">
          <a:solidFill>
            <a:schemeClr val="tx1"/>
          </a:solidFill>
          <a:latin typeface="+mn-lt"/>
          <a:ea typeface="+mn-ea"/>
          <a:cs typeface="+mn-cs"/>
        </a:defRPr>
      </a:lvl3pPr>
      <a:lvl4pPr marL="1398981" algn="l" defTabSz="932654" rtl="0" eaLnBrk="1" latinLnBrk="0" hangingPunct="1">
        <a:defRPr sz="1800" kern="1200">
          <a:solidFill>
            <a:schemeClr val="tx1"/>
          </a:solidFill>
          <a:latin typeface="+mn-lt"/>
          <a:ea typeface="+mn-ea"/>
          <a:cs typeface="+mn-cs"/>
        </a:defRPr>
      </a:lvl4pPr>
      <a:lvl5pPr marL="1865309" algn="l" defTabSz="932654" rtl="0" eaLnBrk="1" latinLnBrk="0" hangingPunct="1">
        <a:defRPr sz="1800" kern="1200">
          <a:solidFill>
            <a:schemeClr val="tx1"/>
          </a:solidFill>
          <a:latin typeface="+mn-lt"/>
          <a:ea typeface="+mn-ea"/>
          <a:cs typeface="+mn-cs"/>
        </a:defRPr>
      </a:lvl5pPr>
      <a:lvl6pPr marL="2331636" algn="l" defTabSz="932654" rtl="0" eaLnBrk="1" latinLnBrk="0" hangingPunct="1">
        <a:defRPr sz="1800" kern="1200">
          <a:solidFill>
            <a:schemeClr val="tx1"/>
          </a:solidFill>
          <a:latin typeface="+mn-lt"/>
          <a:ea typeface="+mn-ea"/>
          <a:cs typeface="+mn-cs"/>
        </a:defRPr>
      </a:lvl6pPr>
      <a:lvl7pPr marL="2797963" algn="l" defTabSz="932654" rtl="0" eaLnBrk="1" latinLnBrk="0" hangingPunct="1">
        <a:defRPr sz="1800" kern="1200">
          <a:solidFill>
            <a:schemeClr val="tx1"/>
          </a:solidFill>
          <a:latin typeface="+mn-lt"/>
          <a:ea typeface="+mn-ea"/>
          <a:cs typeface="+mn-cs"/>
        </a:defRPr>
      </a:lvl7pPr>
      <a:lvl8pPr marL="3264290" algn="l" defTabSz="932654" rtl="0" eaLnBrk="1" latinLnBrk="0" hangingPunct="1">
        <a:defRPr sz="1800" kern="1200">
          <a:solidFill>
            <a:schemeClr val="tx1"/>
          </a:solidFill>
          <a:latin typeface="+mn-lt"/>
          <a:ea typeface="+mn-ea"/>
          <a:cs typeface="+mn-cs"/>
        </a:defRPr>
      </a:lvl8pPr>
      <a:lvl9pPr marL="3730618" algn="l" defTabSz="93265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6"/>
            <a:ext cx="11889564" cy="917575"/>
          </a:xfrm>
          <a:prstGeom prst="rect">
            <a:avLst/>
          </a:prstGeom>
        </p:spPr>
        <p:txBody>
          <a:bodyPr vert="horz" wrap="square" lIns="149216" tIns="93261" rIns="149216" bIns="9326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2" y="1212852"/>
            <a:ext cx="11887198" cy="2120403"/>
          </a:xfrm>
          <a:prstGeom prst="rect">
            <a:avLst/>
          </a:prstGeom>
        </p:spPr>
        <p:txBody>
          <a:bodyPr vert="horz" wrap="square" lIns="149216" tIns="93261" rIns="149216" bIns="9326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5948560"/>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567"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6" marR="0" indent="-342836" algn="l" defTabSz="932567"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90" marR="0" indent="-241254" algn="l" defTabSz="93256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50"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8"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64"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57"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42"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26"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409"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7" rtl="0" eaLnBrk="1" latinLnBrk="0" hangingPunct="1">
        <a:defRPr sz="1800" kern="1200">
          <a:solidFill>
            <a:schemeClr val="tx1"/>
          </a:solidFill>
          <a:latin typeface="+mn-lt"/>
          <a:ea typeface="+mn-ea"/>
          <a:cs typeface="+mn-cs"/>
        </a:defRPr>
      </a:lvl1pPr>
      <a:lvl2pPr marL="466283" algn="l" defTabSz="932567" rtl="0" eaLnBrk="1" latinLnBrk="0" hangingPunct="1">
        <a:defRPr sz="1800" kern="1200">
          <a:solidFill>
            <a:schemeClr val="tx1"/>
          </a:solidFill>
          <a:latin typeface="+mn-lt"/>
          <a:ea typeface="+mn-ea"/>
          <a:cs typeface="+mn-cs"/>
        </a:defRPr>
      </a:lvl2pPr>
      <a:lvl3pPr marL="932567" algn="l" defTabSz="932567" rtl="0" eaLnBrk="1" latinLnBrk="0" hangingPunct="1">
        <a:defRPr sz="1800" kern="1200">
          <a:solidFill>
            <a:schemeClr val="tx1"/>
          </a:solidFill>
          <a:latin typeface="+mn-lt"/>
          <a:ea typeface="+mn-ea"/>
          <a:cs typeface="+mn-cs"/>
        </a:defRPr>
      </a:lvl3pPr>
      <a:lvl4pPr marL="1398849" algn="l" defTabSz="932567" rtl="0" eaLnBrk="1" latinLnBrk="0" hangingPunct="1">
        <a:defRPr sz="1800" kern="1200">
          <a:solidFill>
            <a:schemeClr val="tx1"/>
          </a:solidFill>
          <a:latin typeface="+mn-lt"/>
          <a:ea typeface="+mn-ea"/>
          <a:cs typeface="+mn-cs"/>
        </a:defRPr>
      </a:lvl4pPr>
      <a:lvl5pPr marL="1865133" algn="l" defTabSz="932567" rtl="0" eaLnBrk="1" latinLnBrk="0" hangingPunct="1">
        <a:defRPr sz="1800" kern="1200">
          <a:solidFill>
            <a:schemeClr val="tx1"/>
          </a:solidFill>
          <a:latin typeface="+mn-lt"/>
          <a:ea typeface="+mn-ea"/>
          <a:cs typeface="+mn-cs"/>
        </a:defRPr>
      </a:lvl5pPr>
      <a:lvl6pPr marL="2331417" algn="l" defTabSz="932567" rtl="0" eaLnBrk="1" latinLnBrk="0" hangingPunct="1">
        <a:defRPr sz="1800" kern="1200">
          <a:solidFill>
            <a:schemeClr val="tx1"/>
          </a:solidFill>
          <a:latin typeface="+mn-lt"/>
          <a:ea typeface="+mn-ea"/>
          <a:cs typeface="+mn-cs"/>
        </a:defRPr>
      </a:lvl6pPr>
      <a:lvl7pPr marL="2797700" algn="l" defTabSz="932567" rtl="0" eaLnBrk="1" latinLnBrk="0" hangingPunct="1">
        <a:defRPr sz="1800" kern="1200">
          <a:solidFill>
            <a:schemeClr val="tx1"/>
          </a:solidFill>
          <a:latin typeface="+mn-lt"/>
          <a:ea typeface="+mn-ea"/>
          <a:cs typeface="+mn-cs"/>
        </a:defRPr>
      </a:lvl7pPr>
      <a:lvl8pPr marL="3263983" algn="l" defTabSz="932567" rtl="0" eaLnBrk="1" latinLnBrk="0" hangingPunct="1">
        <a:defRPr sz="1800" kern="1200">
          <a:solidFill>
            <a:schemeClr val="tx1"/>
          </a:solidFill>
          <a:latin typeface="+mn-lt"/>
          <a:ea typeface="+mn-ea"/>
          <a:cs typeface="+mn-cs"/>
        </a:defRPr>
      </a:lvl8pPr>
      <a:lvl9pPr marL="3730268" algn="l" defTabSz="93256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9"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6"/>
            <a:ext cx="11889564" cy="917575"/>
          </a:xfrm>
          <a:prstGeom prst="rect">
            <a:avLst/>
          </a:prstGeom>
        </p:spPr>
        <p:txBody>
          <a:bodyPr vert="horz" wrap="square" lIns="149216" tIns="93261" rIns="149216" bIns="9326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2" y="1212852"/>
            <a:ext cx="11887198" cy="2120403"/>
          </a:xfrm>
          <a:prstGeom prst="rect">
            <a:avLst/>
          </a:prstGeom>
        </p:spPr>
        <p:txBody>
          <a:bodyPr vert="horz" wrap="square" lIns="149216" tIns="93261" rIns="149216" bIns="9326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71148868"/>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 id="2147484240" r:id="rId12"/>
  </p:sldLayoutIdLst>
  <p:transition>
    <p:fade/>
  </p:transition>
  <p:timing>
    <p:tnLst>
      <p:par>
        <p:cTn id="1" dur="indefinite" restart="never" nodeType="tmRoot"/>
      </p:par>
    </p:tnLst>
  </p:timing>
  <p:txStyles>
    <p:titleStyle>
      <a:lvl1pPr algn="l" defTabSz="932567"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6" marR="0" indent="-342836" algn="l" defTabSz="932567"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90" marR="0" indent="-241254" algn="l" defTabSz="93256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50"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8"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64"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57"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42"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26"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409"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7" rtl="0" eaLnBrk="1" latinLnBrk="0" hangingPunct="1">
        <a:defRPr sz="1800" kern="1200">
          <a:solidFill>
            <a:schemeClr val="tx1"/>
          </a:solidFill>
          <a:latin typeface="+mn-lt"/>
          <a:ea typeface="+mn-ea"/>
          <a:cs typeface="+mn-cs"/>
        </a:defRPr>
      </a:lvl1pPr>
      <a:lvl2pPr marL="466283" algn="l" defTabSz="932567" rtl="0" eaLnBrk="1" latinLnBrk="0" hangingPunct="1">
        <a:defRPr sz="1800" kern="1200">
          <a:solidFill>
            <a:schemeClr val="tx1"/>
          </a:solidFill>
          <a:latin typeface="+mn-lt"/>
          <a:ea typeface="+mn-ea"/>
          <a:cs typeface="+mn-cs"/>
        </a:defRPr>
      </a:lvl2pPr>
      <a:lvl3pPr marL="932567" algn="l" defTabSz="932567" rtl="0" eaLnBrk="1" latinLnBrk="0" hangingPunct="1">
        <a:defRPr sz="1800" kern="1200">
          <a:solidFill>
            <a:schemeClr val="tx1"/>
          </a:solidFill>
          <a:latin typeface="+mn-lt"/>
          <a:ea typeface="+mn-ea"/>
          <a:cs typeface="+mn-cs"/>
        </a:defRPr>
      </a:lvl3pPr>
      <a:lvl4pPr marL="1398849" algn="l" defTabSz="932567" rtl="0" eaLnBrk="1" latinLnBrk="0" hangingPunct="1">
        <a:defRPr sz="1800" kern="1200">
          <a:solidFill>
            <a:schemeClr val="tx1"/>
          </a:solidFill>
          <a:latin typeface="+mn-lt"/>
          <a:ea typeface="+mn-ea"/>
          <a:cs typeface="+mn-cs"/>
        </a:defRPr>
      </a:lvl4pPr>
      <a:lvl5pPr marL="1865133" algn="l" defTabSz="932567" rtl="0" eaLnBrk="1" latinLnBrk="0" hangingPunct="1">
        <a:defRPr sz="1800" kern="1200">
          <a:solidFill>
            <a:schemeClr val="tx1"/>
          </a:solidFill>
          <a:latin typeface="+mn-lt"/>
          <a:ea typeface="+mn-ea"/>
          <a:cs typeface="+mn-cs"/>
        </a:defRPr>
      </a:lvl5pPr>
      <a:lvl6pPr marL="2331417" algn="l" defTabSz="932567" rtl="0" eaLnBrk="1" latinLnBrk="0" hangingPunct="1">
        <a:defRPr sz="1800" kern="1200">
          <a:solidFill>
            <a:schemeClr val="tx1"/>
          </a:solidFill>
          <a:latin typeface="+mn-lt"/>
          <a:ea typeface="+mn-ea"/>
          <a:cs typeface="+mn-cs"/>
        </a:defRPr>
      </a:lvl6pPr>
      <a:lvl7pPr marL="2797700" algn="l" defTabSz="932567" rtl="0" eaLnBrk="1" latinLnBrk="0" hangingPunct="1">
        <a:defRPr sz="1800" kern="1200">
          <a:solidFill>
            <a:schemeClr val="tx1"/>
          </a:solidFill>
          <a:latin typeface="+mn-lt"/>
          <a:ea typeface="+mn-ea"/>
          <a:cs typeface="+mn-cs"/>
        </a:defRPr>
      </a:lvl7pPr>
      <a:lvl8pPr marL="3263983" algn="l" defTabSz="932567" rtl="0" eaLnBrk="1" latinLnBrk="0" hangingPunct="1">
        <a:defRPr sz="1800" kern="1200">
          <a:solidFill>
            <a:schemeClr val="tx1"/>
          </a:solidFill>
          <a:latin typeface="+mn-lt"/>
          <a:ea typeface="+mn-ea"/>
          <a:cs typeface="+mn-cs"/>
        </a:defRPr>
      </a:lvl8pPr>
      <a:lvl9pPr marL="3730268" algn="l" defTabSz="93256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31910297"/>
      </p:ext>
    </p:extLst>
  </p:cSld>
  <p:clrMap bg1="lt1" tx1="dk1" bg2="lt2" tx2="dk2" accent1="accent1" accent2="accent2" accent3="accent3" accent4="accent4" accent5="accent5" accent6="accent6" hlink="hlink" folHlink="folHlink"/>
  <p:sldLayoutIdLst>
    <p:sldLayoutId id="2147484242" r:id="rId1"/>
    <p:sldLayoutId id="2147484243" r:id="rId2"/>
    <p:sldLayoutId id="2147484244" r:id="rId3"/>
    <p:sldLayoutId id="2147484245" r:id="rId4"/>
    <p:sldLayoutId id="2147484246" r:id="rId5"/>
    <p:sldLayoutId id="2147484247" r:id="rId6"/>
    <p:sldLayoutId id="2147484248" r:id="rId7"/>
    <p:sldLayoutId id="2147484249" r:id="rId8"/>
    <p:sldLayoutId id="2147484250" r:id="rId9"/>
    <p:sldLayoutId id="2147484251"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6.xml"/></Relationships>
</file>

<file path=ppt/slides/_rels/slide11.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17.JPG"/><Relationship Id="rId7" Type="http://schemas.openxmlformats.org/officeDocument/2006/relationships/image" Target="../media/image21.JPG"/><Relationship Id="rId2" Type="http://schemas.openxmlformats.org/officeDocument/2006/relationships/notesSlide" Target="../notesSlides/notesSlide9.xml"/><Relationship Id="rId1" Type="http://schemas.openxmlformats.org/officeDocument/2006/relationships/slideLayout" Target="../slideLayouts/slideLayout64.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1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0.xml"/><Relationship Id="rId1" Type="http://schemas.openxmlformats.org/officeDocument/2006/relationships/slideLayout" Target="../slideLayouts/slideLayout38.xml"/><Relationship Id="rId4" Type="http://schemas.openxmlformats.org/officeDocument/2006/relationships/image" Target="../media/image24.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6.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3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7.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6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64.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64.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6.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7.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2.xml"/><Relationship Id="rId1" Type="http://schemas.openxmlformats.org/officeDocument/2006/relationships/slideLayout" Target="../slideLayouts/slideLayout57.xml"/><Relationship Id="rId5" Type="http://schemas.openxmlformats.org/officeDocument/2006/relationships/image" Target="../media/image31.PNG"/><Relationship Id="rId4" Type="http://schemas.openxmlformats.org/officeDocument/2006/relationships/image" Target="../media/image30.JP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57.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3.png"/><Relationship Id="rId1" Type="http://schemas.openxmlformats.org/officeDocument/2006/relationships/slideLayout" Target="../slideLayouts/slideLayout57.xml"/><Relationship Id="rId5" Type="http://schemas.openxmlformats.org/officeDocument/2006/relationships/image" Target="../media/image37.png"/><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3.xml"/><Relationship Id="rId1" Type="http://schemas.openxmlformats.org/officeDocument/2006/relationships/slideLayout" Target="../slideLayouts/slideLayout57.xml"/><Relationship Id="rId5" Type="http://schemas.openxmlformats.org/officeDocument/2006/relationships/image" Target="../media/image39.JPG"/><Relationship Id="rId4" Type="http://schemas.openxmlformats.org/officeDocument/2006/relationships/image" Target="../media/image38.JP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43.xml"/><Relationship Id="rId5" Type="http://schemas.openxmlformats.org/officeDocument/2006/relationships/image" Target="../media/image12.JPG"/><Relationship Id="rId4" Type="http://schemas.openxmlformats.org/officeDocument/2006/relationships/image" Target="../media/image11.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4.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50.xml"/><Relationship Id="rId4" Type="http://schemas.openxmlformats.org/officeDocument/2006/relationships/image" Target="../media/image41.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6.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6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42.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3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56.xml"/><Relationship Id="rId4" Type="http://schemas.openxmlformats.org/officeDocument/2006/relationships/image" Target="../media/image4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4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3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50.xml.rels><?xml version="1.0" encoding="UTF-8" standalone="yes"?>
<Relationships xmlns="http://schemas.openxmlformats.org/package/2006/relationships"><Relationship Id="rId2" Type="http://schemas.openxmlformats.org/officeDocument/2006/relationships/hyperlink" Target="http://technet.microsoft.com/en-us/library/ff607742(office.15).aspx" TargetMode="External"/><Relationship Id="rId1" Type="http://schemas.openxmlformats.org/officeDocument/2006/relationships/slideLayout" Target="../slideLayouts/slideLayout57.xml"/></Relationships>
</file>

<file path=ppt/slides/_rels/slide5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myspc.sharepointconference.com/" TargetMode="External"/><Relationship Id="rId1" Type="http://schemas.openxmlformats.org/officeDocument/2006/relationships/slideLayout" Target="../slideLayouts/slideLayout77.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5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2.xml"/><Relationship Id="rId1" Type="http://schemas.openxmlformats.org/officeDocument/2006/relationships/slideLayout" Target="../slideLayouts/slideLayout50.xml"/></Relationships>
</file>

<file path=ppt/slides/_rels/slide5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64.xml"/></Relationships>
</file>

<file path=ppt/slides/_rels/slide5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4.xml"/></Relationships>
</file>

<file path=ppt/slides/_rels/slide5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64.xml"/></Relationships>
</file>

<file path=ppt/slides/_rels/slide5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6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6.xml"/></Relationships>
</file>

<file path=ppt/slides/_rels/slide9.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tags" Target="../tags/tag3.xml"/><Relationship Id="rId7" Type="http://schemas.openxmlformats.org/officeDocument/2006/relationships/image" Target="../media/image13.JP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7.xml"/><Relationship Id="rId5" Type="http://schemas.openxmlformats.org/officeDocument/2006/relationships/slideLayout" Target="../slideLayouts/slideLayout38.xml"/><Relationship Id="rId10" Type="http://schemas.openxmlformats.org/officeDocument/2006/relationships/image" Target="../media/image16.jpeg"/><Relationship Id="rId4" Type="http://schemas.openxmlformats.org/officeDocument/2006/relationships/tags" Target="../tags/tag4.xml"/><Relationship Id="rId9"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14627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Your Move</a:t>
            </a:r>
            <a:endParaRPr lang="en-US" dirty="0"/>
          </a:p>
        </p:txBody>
      </p:sp>
      <p:sp>
        <p:nvSpPr>
          <p:cNvPr id="3" name="Content Placeholder 2"/>
          <p:cNvSpPr>
            <a:spLocks noGrp="1"/>
          </p:cNvSpPr>
          <p:nvPr>
            <p:ph type="body" sz="quarter" idx="10"/>
          </p:nvPr>
        </p:nvSpPr>
        <p:spPr>
          <a:xfrm>
            <a:off x="274641" y="1212851"/>
            <a:ext cx="11887200" cy="4465344"/>
          </a:xfrm>
        </p:spPr>
        <p:txBody>
          <a:bodyPr/>
          <a:lstStyle/>
          <a:p>
            <a:r>
              <a:rPr lang="en-US" dirty="0"/>
              <a:t>Why </a:t>
            </a:r>
            <a:r>
              <a:rPr lang="en-US" dirty="0" smtClean="0"/>
              <a:t>you </a:t>
            </a:r>
            <a:r>
              <a:rPr lang="en-US" dirty="0"/>
              <a:t>are moving?</a:t>
            </a:r>
          </a:p>
          <a:p>
            <a:r>
              <a:rPr lang="en-US" dirty="0"/>
              <a:t>Inventory your stuff </a:t>
            </a:r>
          </a:p>
          <a:p>
            <a:pPr lvl="1"/>
            <a:r>
              <a:rPr lang="en-US" dirty="0"/>
              <a:t>Count your sites and </a:t>
            </a:r>
            <a:r>
              <a:rPr lang="en-US" dirty="0" smtClean="0"/>
              <a:t>content</a:t>
            </a:r>
            <a:endParaRPr lang="en-US" dirty="0"/>
          </a:p>
          <a:p>
            <a:r>
              <a:rPr lang="en-US" dirty="0"/>
              <a:t>Identify your “move” type</a:t>
            </a:r>
          </a:p>
          <a:p>
            <a:r>
              <a:rPr lang="en-US" dirty="0" smtClean="0"/>
              <a:t>Prepare yourself</a:t>
            </a:r>
            <a:endParaRPr lang="en-US" dirty="0"/>
          </a:p>
          <a:p>
            <a:r>
              <a:rPr lang="en-US" sz="2000" dirty="0">
                <a:gradFill>
                  <a:gsLst>
                    <a:gs pos="1250">
                      <a:schemeClr val="tx1"/>
                    </a:gs>
                    <a:gs pos="100000">
                      <a:schemeClr val="tx1"/>
                    </a:gs>
                  </a:gsLst>
                  <a:lin ang="5400000" scaled="0"/>
                </a:gradFill>
                <a:latin typeface="+mn-lt"/>
              </a:rPr>
              <a:t>Be aware of new hardware requirements</a:t>
            </a:r>
          </a:p>
          <a:p>
            <a:r>
              <a:rPr lang="en-US" dirty="0" smtClean="0"/>
              <a:t>Pick </a:t>
            </a:r>
            <a:r>
              <a:rPr lang="en-US" dirty="0"/>
              <a:t>a good time to </a:t>
            </a:r>
            <a:r>
              <a:rPr lang="en-US" dirty="0" smtClean="0"/>
              <a:t>move</a:t>
            </a:r>
          </a:p>
          <a:p>
            <a:r>
              <a:rPr lang="en-US" sz="2000" dirty="0">
                <a:gradFill>
                  <a:gsLst>
                    <a:gs pos="1250">
                      <a:schemeClr val="tx1"/>
                    </a:gs>
                    <a:gs pos="100000">
                      <a:schemeClr val="tx1"/>
                    </a:gs>
                  </a:gsLst>
                  <a:lin ang="5400000" scaled="0"/>
                </a:gradFill>
                <a:latin typeface="+mn-lt"/>
              </a:rPr>
              <a:t>Test to ensure required timing</a:t>
            </a:r>
          </a:p>
        </p:txBody>
      </p:sp>
    </p:spTree>
    <p:extLst>
      <p:ext uri="{BB962C8B-B14F-4D97-AF65-F5344CB8AC3E}">
        <p14:creationId xmlns:p14="http://schemas.microsoft.com/office/powerpoint/2010/main" val="102580516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Avoi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1733" y="-290"/>
            <a:ext cx="4669258" cy="6999477"/>
          </a:xfrm>
          <a:prstGeom prst="rect">
            <a:avLst/>
          </a:prstGeom>
        </p:spPr>
      </p:pic>
      <p:grpSp>
        <p:nvGrpSpPr>
          <p:cNvPr id="23" name="Existing2new"/>
          <p:cNvGrpSpPr/>
          <p:nvPr/>
        </p:nvGrpSpPr>
        <p:grpSpPr>
          <a:xfrm>
            <a:off x="2233977" y="-39148"/>
            <a:ext cx="9318959" cy="7033675"/>
            <a:chOff x="2190062" y="-38386"/>
            <a:chExt cx="9135768" cy="6896386"/>
          </a:xfrm>
        </p:grpSpPr>
        <p:sp>
          <p:nvSpPr>
            <p:cNvPr id="5" name="Bent Arrow 4"/>
            <p:cNvSpPr/>
            <p:nvPr/>
          </p:nvSpPr>
          <p:spPr>
            <a:xfrm>
              <a:off x="2190062" y="1481650"/>
              <a:ext cx="1371600" cy="2377440"/>
            </a:xfrm>
            <a:prstGeom prst="ben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13"/>
              <a:endParaRPr lang="en-US" dirty="0">
                <a:solidFill>
                  <a:srgbClr val="FFFFFF"/>
                </a:solidFill>
              </a:endParaRPr>
            </a:p>
          </p:txBody>
        </p:sp>
        <p:pic>
          <p:nvPicPr>
            <p:cNvPr id="16" name="Just Mov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20577" y="-38386"/>
              <a:ext cx="4605253" cy="6896386"/>
            </a:xfrm>
            <a:prstGeom prst="rect">
              <a:avLst/>
            </a:prstGeom>
          </p:spPr>
        </p:pic>
        <p:sp>
          <p:nvSpPr>
            <p:cNvPr id="9" name="Rectangle 8"/>
            <p:cNvSpPr/>
            <p:nvPr/>
          </p:nvSpPr>
          <p:spPr>
            <a:xfrm>
              <a:off x="3572397" y="1481650"/>
              <a:ext cx="3554117" cy="71004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32513"/>
              <a:r>
                <a:rPr lang="en-US" sz="3300" dirty="0">
                  <a:solidFill>
                    <a:srgbClr val="FFFFFF"/>
                  </a:solidFill>
                  <a:cs typeface="Segoe UI" panose="020B0502040204020203" pitchFamily="34" charset="0"/>
                </a:rPr>
                <a:t>Existing to new</a:t>
              </a:r>
            </a:p>
          </p:txBody>
        </p:sp>
      </p:grpSp>
      <p:grpSp>
        <p:nvGrpSpPr>
          <p:cNvPr id="17" name="NewFromExisting"/>
          <p:cNvGrpSpPr/>
          <p:nvPr/>
        </p:nvGrpSpPr>
        <p:grpSpPr>
          <a:xfrm>
            <a:off x="2262391" y="0"/>
            <a:ext cx="9291448" cy="6994525"/>
            <a:chOff x="2217917" y="0"/>
            <a:chExt cx="9108798" cy="6858000"/>
          </a:xfrm>
        </p:grpSpPr>
        <p:pic>
          <p:nvPicPr>
            <p:cNvPr id="20" name="some old some new"/>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5877" y="0"/>
              <a:ext cx="4560838" cy="6858000"/>
            </a:xfrm>
            <a:prstGeom prst="rect">
              <a:avLst/>
            </a:prstGeom>
          </p:spPr>
        </p:pic>
        <p:sp>
          <p:nvSpPr>
            <p:cNvPr id="7" name="Bent Arrow 6"/>
            <p:cNvSpPr/>
            <p:nvPr/>
          </p:nvSpPr>
          <p:spPr>
            <a:xfrm rot="10800000" flipH="1">
              <a:off x="2217917" y="3768993"/>
              <a:ext cx="1372929" cy="1275349"/>
            </a:xfrm>
            <a:prstGeom prst="ben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13"/>
              <a:endParaRPr lang="en-US" dirty="0">
                <a:solidFill>
                  <a:srgbClr val="FFFFFF"/>
                </a:solidFill>
              </a:endParaRPr>
            </a:p>
          </p:txBody>
        </p:sp>
        <p:sp>
          <p:nvSpPr>
            <p:cNvPr id="11" name="Rectangle 10"/>
            <p:cNvSpPr/>
            <p:nvPr/>
          </p:nvSpPr>
          <p:spPr>
            <a:xfrm>
              <a:off x="3572397" y="4368136"/>
              <a:ext cx="3554117" cy="710045"/>
            </a:xfrm>
            <a:prstGeom prst="rect">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defTabSz="932513"/>
              <a:r>
                <a:rPr lang="en-US" sz="3300" dirty="0">
                  <a:solidFill>
                    <a:srgbClr val="FFFFFF"/>
                  </a:solidFill>
                  <a:cs typeface="Segoe UI" panose="020B0502040204020203" pitchFamily="34" charset="0"/>
                </a:rPr>
                <a:t>New from existing</a:t>
              </a:r>
            </a:p>
          </p:txBody>
        </p:sp>
      </p:grpSp>
      <p:grpSp>
        <p:nvGrpSpPr>
          <p:cNvPr id="25" name="New"/>
          <p:cNvGrpSpPr/>
          <p:nvPr/>
        </p:nvGrpSpPr>
        <p:grpSpPr>
          <a:xfrm>
            <a:off x="2233978" y="48575"/>
            <a:ext cx="10180124" cy="6919917"/>
            <a:chOff x="2190063" y="47625"/>
            <a:chExt cx="9980004" cy="6784848"/>
          </a:xfrm>
        </p:grpSpPr>
        <p:grpSp>
          <p:nvGrpSpPr>
            <p:cNvPr id="24" name="GradPic"/>
            <p:cNvGrpSpPr/>
            <p:nvPr/>
          </p:nvGrpSpPr>
          <p:grpSpPr>
            <a:xfrm>
              <a:off x="6345241" y="47625"/>
              <a:ext cx="5824826" cy="6784848"/>
              <a:chOff x="6345241" y="47625"/>
              <a:chExt cx="5824826" cy="6784848"/>
            </a:xfrm>
          </p:grpSpPr>
          <p:pic>
            <p:nvPicPr>
              <p:cNvPr id="4" name="Fresh start"/>
              <p:cNvPicPr>
                <a:picLocks noChangeAspect="1"/>
              </p:cNvPicPr>
              <p:nvPr/>
            </p:nvPicPr>
            <p:blipFill rotWithShape="1">
              <a:blip r:embed="rId6">
                <a:extLst>
                  <a:ext uri="{28A0092B-C50C-407E-A947-70E740481C1C}">
                    <a14:useLocalDpi xmlns:a14="http://schemas.microsoft.com/office/drawing/2010/main" val="0"/>
                  </a:ext>
                </a:extLst>
              </a:blip>
              <a:srcRect l="39941" r="6224"/>
              <a:stretch/>
            </p:blipFill>
            <p:spPr>
              <a:xfrm>
                <a:off x="6682504" y="47625"/>
                <a:ext cx="5487563" cy="6784848"/>
              </a:xfrm>
              <a:prstGeom prst="rect">
                <a:avLst/>
              </a:prstGeom>
            </p:spPr>
          </p:pic>
          <p:sp>
            <p:nvSpPr>
              <p:cNvPr id="19" name="Rectangle 18"/>
              <p:cNvSpPr/>
              <p:nvPr/>
            </p:nvSpPr>
            <p:spPr bwMode="auto">
              <a:xfrm>
                <a:off x="6345241" y="47625"/>
                <a:ext cx="1472671" cy="6784848"/>
              </a:xfrm>
              <a:prstGeom prst="rect">
                <a:avLst/>
              </a:prstGeom>
              <a:gradFill flip="none" rotWithShape="1">
                <a:gsLst>
                  <a:gs pos="0">
                    <a:srgbClr val="F8F6F3">
                      <a:alpha val="86000"/>
                    </a:srgbClr>
                  </a:gs>
                  <a:gs pos="59000">
                    <a:srgbClr val="B2ADA9">
                      <a:alpha val="82000"/>
                    </a:srgbClr>
                  </a:gs>
                  <a:gs pos="100000">
                    <a:srgbClr val="86837E">
                      <a:alpha val="79000"/>
                    </a:srgbClr>
                  </a:gs>
                </a:gsLst>
                <a:lin ang="0" scaled="1"/>
                <a:tileRect/>
              </a:gra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46637" rIns="0" bIns="46637" numCol="1" rtlCol="0" anchor="ctr" anchorCtr="0" compatLnSpc="1">
                <a:prstTxWarp prst="textNoShape">
                  <a:avLst/>
                </a:prstTxWarp>
              </a:bodyPr>
              <a:lstStyle/>
              <a:p>
                <a:pPr algn="ctr" defTabSz="950943"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6" name="Bent Arrow 5"/>
            <p:cNvSpPr/>
            <p:nvPr/>
          </p:nvSpPr>
          <p:spPr>
            <a:xfrm rot="10800000" flipH="1">
              <a:off x="2190063" y="3749567"/>
              <a:ext cx="1371600" cy="2377440"/>
            </a:xfrm>
            <a:prstGeom prst="ben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13"/>
              <a:endParaRPr lang="en-US" dirty="0">
                <a:solidFill>
                  <a:srgbClr val="FFFFFF"/>
                </a:solidFill>
              </a:endParaRPr>
            </a:p>
          </p:txBody>
        </p:sp>
        <p:sp>
          <p:nvSpPr>
            <p:cNvPr id="12" name="Rectangle 11"/>
            <p:cNvSpPr/>
            <p:nvPr/>
          </p:nvSpPr>
          <p:spPr>
            <a:xfrm>
              <a:off x="3572397" y="5407436"/>
              <a:ext cx="3554117" cy="710045"/>
            </a:xfrm>
            <a:prstGeom prst="rect">
              <a:avLst/>
            </a:prstGeom>
            <a:solidFill>
              <a:schemeClr val="accent5"/>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defTabSz="932513"/>
              <a:r>
                <a:rPr lang="en-US" sz="3300" dirty="0">
                  <a:solidFill>
                    <a:srgbClr val="FFFFFF"/>
                  </a:solidFill>
                  <a:cs typeface="Segoe UI" panose="020B0502040204020203" pitchFamily="34" charset="0"/>
                </a:rPr>
                <a:t>New</a:t>
              </a:r>
            </a:p>
          </p:txBody>
        </p:sp>
      </p:grpSp>
      <p:grpSp>
        <p:nvGrpSpPr>
          <p:cNvPr id="30" name="Balance"/>
          <p:cNvGrpSpPr/>
          <p:nvPr/>
        </p:nvGrpSpPr>
        <p:grpSpPr>
          <a:xfrm>
            <a:off x="416912" y="1820469"/>
            <a:ext cx="11587802" cy="4823354"/>
            <a:chOff x="342921" y="1757348"/>
            <a:chExt cx="11360010" cy="4729208"/>
          </a:xfrm>
        </p:grpSpPr>
        <p:pic>
          <p:nvPicPr>
            <p:cNvPr id="27" name="Picture 2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73723" y="1757348"/>
              <a:ext cx="4729208" cy="4729208"/>
            </a:xfrm>
            <a:prstGeom prst="rect">
              <a:avLst/>
            </a:prstGeom>
          </p:spPr>
        </p:pic>
        <p:sp>
          <p:nvSpPr>
            <p:cNvPr id="14" name="Left Arrow Callout 13"/>
            <p:cNvSpPr/>
            <p:nvPr/>
          </p:nvSpPr>
          <p:spPr>
            <a:xfrm>
              <a:off x="3809986" y="3436152"/>
              <a:ext cx="3108960" cy="1371600"/>
            </a:xfrm>
            <a:prstGeom prst="leftArrowCallout">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32513"/>
              <a:r>
                <a:rPr lang="en-US" sz="2900" dirty="0">
                  <a:solidFill>
                    <a:srgbClr val="FFFFFF"/>
                  </a:solidFill>
                  <a:cs typeface="Segoe UI" panose="020B0502040204020203" pitchFamily="34" charset="0"/>
                </a:rPr>
                <a:t>Time</a:t>
              </a:r>
            </a:p>
          </p:txBody>
        </p:sp>
        <p:sp>
          <p:nvSpPr>
            <p:cNvPr id="15" name="Right Arrow Callout 14"/>
            <p:cNvSpPr/>
            <p:nvPr/>
          </p:nvSpPr>
          <p:spPr>
            <a:xfrm>
              <a:off x="342921" y="3436152"/>
              <a:ext cx="3108960" cy="1371600"/>
            </a:xfrm>
            <a:prstGeom prst="rightArrowCallou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32513"/>
              <a:r>
                <a:rPr lang="en-US" sz="2900" dirty="0">
                  <a:solidFill>
                    <a:srgbClr val="FFFFFF"/>
                  </a:solidFill>
                  <a:cs typeface="Segoe UI" panose="020B0502040204020203" pitchFamily="34" charset="0"/>
                </a:rPr>
                <a:t>Complexity</a:t>
              </a:r>
            </a:p>
          </p:txBody>
        </p:sp>
        <p:sp>
          <p:nvSpPr>
            <p:cNvPr id="28" name="Up Arrow Callout 27"/>
            <p:cNvSpPr/>
            <p:nvPr/>
          </p:nvSpPr>
          <p:spPr>
            <a:xfrm>
              <a:off x="2064106" y="4795018"/>
              <a:ext cx="3108960" cy="1518781"/>
            </a:xfrm>
            <a:prstGeom prst="upArrowCallout">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932513"/>
              <a:r>
                <a:rPr lang="en-US" sz="2900" dirty="0">
                  <a:solidFill>
                    <a:srgbClr val="FFFFFF"/>
                  </a:solidFill>
                  <a:cs typeface="Segoe UI" panose="020B0502040204020203" pitchFamily="34" charset="0"/>
                </a:rPr>
                <a:t>Future Goals</a:t>
              </a:r>
            </a:p>
          </p:txBody>
        </p:sp>
        <p:sp>
          <p:nvSpPr>
            <p:cNvPr id="29" name="Down Arrow Callout 28"/>
            <p:cNvSpPr/>
            <p:nvPr/>
          </p:nvSpPr>
          <p:spPr>
            <a:xfrm>
              <a:off x="2064106" y="1898142"/>
              <a:ext cx="3108960" cy="1518781"/>
            </a:xfrm>
            <a:prstGeom prst="downArrowCallout">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932513"/>
              <a:r>
                <a:rPr lang="en-US" sz="2900" dirty="0">
                  <a:solidFill>
                    <a:srgbClr val="FFFFFF"/>
                  </a:solidFill>
                  <a:cs typeface="Segoe UI" panose="020B0502040204020203" pitchFamily="34" charset="0"/>
                </a:rPr>
                <a:t>Resources</a:t>
              </a:r>
            </a:p>
          </p:txBody>
        </p:sp>
      </p:grpSp>
      <p:grpSp>
        <p:nvGrpSpPr>
          <p:cNvPr id="13" name="ExistingToNew+"/>
          <p:cNvGrpSpPr/>
          <p:nvPr/>
        </p:nvGrpSpPr>
        <p:grpSpPr>
          <a:xfrm>
            <a:off x="2253412" y="1324258"/>
            <a:ext cx="10203984" cy="4106861"/>
            <a:chOff x="2209112" y="1298410"/>
            <a:chExt cx="10003395" cy="4026700"/>
          </a:xfrm>
        </p:grpSpPr>
        <p:pic>
          <p:nvPicPr>
            <p:cNvPr id="31" name="New+"/>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96000" y="1298410"/>
              <a:ext cx="6116507" cy="4026700"/>
            </a:xfrm>
            <a:prstGeom prst="rect">
              <a:avLst/>
            </a:prstGeom>
          </p:spPr>
        </p:pic>
        <p:sp>
          <p:nvSpPr>
            <p:cNvPr id="8" name="Bent Arrow 7"/>
            <p:cNvSpPr/>
            <p:nvPr/>
          </p:nvSpPr>
          <p:spPr>
            <a:xfrm>
              <a:off x="2209112" y="2671680"/>
              <a:ext cx="1398589" cy="1280160"/>
            </a:xfrm>
            <a:prstGeom prst="ben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13"/>
              <a:endParaRPr lang="en-US" dirty="0">
                <a:solidFill>
                  <a:srgbClr val="FFFFFF"/>
                </a:solidFill>
              </a:endParaRPr>
            </a:p>
          </p:txBody>
        </p:sp>
        <p:sp>
          <p:nvSpPr>
            <p:cNvPr id="10" name="Rectangle 9"/>
            <p:cNvSpPr/>
            <p:nvPr/>
          </p:nvSpPr>
          <p:spPr>
            <a:xfrm>
              <a:off x="3572397" y="2641814"/>
              <a:ext cx="3554117" cy="710045"/>
            </a:xfrm>
            <a:prstGeom prst="rect">
              <a:avLst/>
            </a:prstGeom>
            <a:solidFill>
              <a:schemeClr val="accent4"/>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defTabSz="932513"/>
              <a:r>
                <a:rPr lang="en-US" sz="3300" dirty="0">
                  <a:solidFill>
                    <a:srgbClr val="FFFFFF"/>
                  </a:solidFill>
                  <a:cs typeface="Segoe UI" panose="020B0502040204020203" pitchFamily="34" charset="0"/>
                </a:rPr>
                <a:t>Existing to new +</a:t>
              </a:r>
            </a:p>
          </p:txBody>
        </p:sp>
      </p:grpSp>
      <p:sp>
        <p:nvSpPr>
          <p:cNvPr id="3" name="Rectangle 2"/>
          <p:cNvSpPr/>
          <p:nvPr/>
        </p:nvSpPr>
        <p:spPr bwMode="auto">
          <a:xfrm>
            <a:off x="2" y="3818010"/>
            <a:ext cx="2581299" cy="438652"/>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274639" y="295277"/>
            <a:ext cx="8076260" cy="917575"/>
          </a:xfrm>
        </p:spPr>
        <p:txBody>
          <a:bodyPr/>
          <a:lstStyle/>
          <a:p>
            <a:r>
              <a:rPr lang="en-US" sz="4500" dirty="0"/>
              <a:t>Identifying Your Move Type</a:t>
            </a:r>
          </a:p>
        </p:txBody>
      </p:sp>
    </p:spTree>
    <p:extLst>
      <p:ext uri="{BB962C8B-B14F-4D97-AF65-F5344CB8AC3E}">
        <p14:creationId xmlns:p14="http://schemas.microsoft.com/office/powerpoint/2010/main" val="19191338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subTnLst>
                                    <p:set>
                                      <p:cBhvr override="childStyle">
                                        <p:cTn dur="1" fill="hold" display="0" masterRel="nextClick" afterEffect="1"/>
                                        <p:tgtEl>
                                          <p:spTgt spid="30"/>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subTnLst>
                                    <p:set>
                                      <p:cBhvr override="childStyle">
                                        <p:cTn dur="1" fill="hold" display="0" masterRel="nextClick" afterEffect="1"/>
                                        <p:tgtEl>
                                          <p:spTgt spid="23"/>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barn(inVertical)">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209269" y="2125665"/>
            <a:ext cx="4952569" cy="1831975"/>
          </a:xfrm>
        </p:spPr>
        <p:txBody>
          <a:bodyPr/>
          <a:lstStyle/>
          <a:p>
            <a:pPr rtl="0" eaLnBrk="1" fontAlgn="auto" latinLnBrk="0" hangingPunct="1"/>
            <a:r>
              <a:rPr lang="en-US" dirty="0"/>
              <a:t>“Moving” supplies</a:t>
            </a:r>
            <a:endParaRPr lang="en-US" dirty="0">
              <a:effectLst/>
            </a:endParaRPr>
          </a:p>
        </p:txBody>
      </p:sp>
      <p:pic>
        <p:nvPicPr>
          <p:cNvPr id="2" name="Picture 1" hidden="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3388" y="2"/>
            <a:ext cx="10260092" cy="6828405"/>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6995517" cy="6994525"/>
          </a:xfrm>
          <a:prstGeom prst="rect">
            <a:avLst/>
          </a:prstGeom>
        </p:spPr>
      </p:pic>
    </p:spTree>
    <p:extLst>
      <p:ext uri="{BB962C8B-B14F-4D97-AF65-F5344CB8AC3E}">
        <p14:creationId xmlns:p14="http://schemas.microsoft.com/office/powerpoint/2010/main" val="114306461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41" y="1212853"/>
            <a:ext cx="11887200" cy="2772946"/>
          </a:xfrm>
        </p:spPr>
        <p:txBody>
          <a:bodyPr/>
          <a:lstStyle/>
          <a:p>
            <a:pPr marL="0" indent="0">
              <a:buNone/>
            </a:pPr>
            <a:r>
              <a:rPr lang="en-US" dirty="0" smtClean="0"/>
              <a:t>WSP’s and source code</a:t>
            </a:r>
          </a:p>
          <a:p>
            <a:pPr marL="0" indent="0">
              <a:buNone/>
            </a:pPr>
            <a:r>
              <a:rPr lang="en-US" dirty="0" smtClean="0"/>
              <a:t>Wireframes and design assets</a:t>
            </a:r>
          </a:p>
          <a:p>
            <a:pPr marL="0" indent="0">
              <a:buNone/>
            </a:pPr>
            <a:r>
              <a:rPr lang="en-US" dirty="0" smtClean="0"/>
              <a:t>Content and functional </a:t>
            </a:r>
            <a:r>
              <a:rPr lang="en-US" dirty="0"/>
              <a:t>r</a:t>
            </a:r>
            <a:r>
              <a:rPr lang="en-US" dirty="0" smtClean="0"/>
              <a:t>equirements</a:t>
            </a:r>
          </a:p>
          <a:p>
            <a:pPr marL="0" indent="0">
              <a:buNone/>
            </a:pPr>
            <a:r>
              <a:rPr lang="en-US" dirty="0" smtClean="0"/>
              <a:t>Migration goals and design strategy</a:t>
            </a:r>
            <a:endParaRPr lang="en-US" dirty="0"/>
          </a:p>
        </p:txBody>
      </p:sp>
      <p:sp>
        <p:nvSpPr>
          <p:cNvPr id="2" name="Title 1"/>
          <p:cNvSpPr>
            <a:spLocks noGrp="1"/>
          </p:cNvSpPr>
          <p:nvPr>
            <p:ph type="title"/>
          </p:nvPr>
        </p:nvSpPr>
        <p:spPr/>
        <p:txBody>
          <a:bodyPr>
            <a:normAutofit/>
          </a:bodyPr>
          <a:lstStyle/>
          <a:p>
            <a:pPr rtl="0" eaLnBrk="1" latinLnBrk="0" hangingPunct="1"/>
            <a:r>
              <a:rPr lang="en-US" sz="4500" dirty="0">
                <a:solidFill>
                  <a:schemeClr val="tx1"/>
                </a:solidFill>
                <a:ea typeface="+mj-ea"/>
                <a:cs typeface="+mj-cs"/>
              </a:rPr>
              <a:t>Obtain your “moving supplies”</a:t>
            </a:r>
            <a:endParaRPr lang="en-US" dirty="0"/>
          </a:p>
        </p:txBody>
      </p:sp>
    </p:spTree>
    <p:extLst>
      <p:ext uri="{BB962C8B-B14F-4D97-AF65-F5344CB8AC3E}">
        <p14:creationId xmlns:p14="http://schemas.microsoft.com/office/powerpoint/2010/main" val="230419027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Rent the right sized “moving company”</a:t>
            </a:r>
            <a:endParaRPr lang="en-US" dirty="0"/>
          </a:p>
        </p:txBody>
      </p:sp>
      <p:sp>
        <p:nvSpPr>
          <p:cNvPr id="3" name="Content Placeholder 2"/>
          <p:cNvSpPr>
            <a:spLocks noGrp="1"/>
          </p:cNvSpPr>
          <p:nvPr>
            <p:ph type="body" sz="quarter" idx="10"/>
          </p:nvPr>
        </p:nvSpPr>
        <p:spPr>
          <a:xfrm>
            <a:off x="274641" y="1212850"/>
            <a:ext cx="11887200" cy="4126786"/>
          </a:xfrm>
        </p:spPr>
        <p:txBody>
          <a:bodyPr/>
          <a:lstStyle/>
          <a:p>
            <a:r>
              <a:rPr lang="en-US" dirty="0" smtClean="0"/>
              <a:t>Decision makers</a:t>
            </a:r>
          </a:p>
          <a:p>
            <a:r>
              <a:rPr lang="en-US" dirty="0" smtClean="0"/>
              <a:t>Information architect</a:t>
            </a:r>
          </a:p>
          <a:p>
            <a:r>
              <a:rPr lang="en-US" dirty="0" smtClean="0"/>
              <a:t>Search architect</a:t>
            </a:r>
          </a:p>
          <a:p>
            <a:r>
              <a:rPr lang="en-US" dirty="0" smtClean="0"/>
              <a:t>Content owners</a:t>
            </a:r>
          </a:p>
          <a:p>
            <a:r>
              <a:rPr lang="en-US" dirty="0" smtClean="0"/>
              <a:t>User experience/branding designer</a:t>
            </a:r>
          </a:p>
          <a:p>
            <a:r>
              <a:rPr lang="en-US" dirty="0" smtClean="0"/>
              <a:t>“Movers” and/or “moving” tools</a:t>
            </a:r>
            <a:endParaRPr lang="en-US" dirty="0"/>
          </a:p>
        </p:txBody>
      </p:sp>
    </p:spTree>
    <p:extLst>
      <p:ext uri="{BB962C8B-B14F-4D97-AF65-F5344CB8AC3E}">
        <p14:creationId xmlns:p14="http://schemas.microsoft.com/office/powerpoint/2010/main" val="1303523502"/>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7637" y="2151571"/>
            <a:ext cx="7481951" cy="1831975"/>
          </a:xfrm>
        </p:spPr>
        <p:txBody>
          <a:bodyPr>
            <a:normAutofit fontScale="90000"/>
          </a:bodyPr>
          <a:lstStyle/>
          <a:p>
            <a:r>
              <a:rPr lang="en-US" sz="7300" dirty="0"/>
              <a:t>The “move”</a:t>
            </a:r>
            <a:br>
              <a:rPr lang="en-US" sz="7300" dirty="0"/>
            </a:br>
            <a:r>
              <a:rPr lang="en-US" sz="7300" dirty="0"/>
              <a:t>	(Existing to New)</a:t>
            </a:r>
          </a:p>
        </p:txBody>
      </p:sp>
      <p:pic>
        <p:nvPicPr>
          <p:cNvPr id="3" name="Just Mov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
            <a:ext cx="4679886" cy="7007155"/>
          </a:xfrm>
          <a:prstGeom prst="rect">
            <a:avLst/>
          </a:prstGeom>
        </p:spPr>
      </p:pic>
    </p:spTree>
    <p:extLst>
      <p:ext uri="{BB962C8B-B14F-4D97-AF65-F5344CB8AC3E}">
        <p14:creationId xmlns:p14="http://schemas.microsoft.com/office/powerpoint/2010/main" val="2828381817"/>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41" y="1212853"/>
            <a:ext cx="11887200" cy="2442639"/>
          </a:xfrm>
        </p:spPr>
        <p:txBody>
          <a:bodyPr>
            <a:normAutofit fontScale="92500"/>
          </a:bodyPr>
          <a:lstStyle/>
          <a:p>
            <a:pPr marL="0" indent="0">
              <a:buNone/>
            </a:pPr>
            <a:r>
              <a:rPr lang="en-US" dirty="0" smtClean="0"/>
              <a:t>Contoso Pharmaceuticals has one public facing internet site. It has a good following but they went to a migration talk at SPC and now they want their site migrated to SP2013.  They are currently running SP2010.</a:t>
            </a:r>
          </a:p>
          <a:p>
            <a:pPr marL="0" indent="0">
              <a:buNone/>
            </a:pPr>
            <a:endParaRPr lang="en-US" dirty="0" smtClean="0"/>
          </a:p>
          <a:p>
            <a:endParaRPr lang="en-US" dirty="0"/>
          </a:p>
        </p:txBody>
      </p:sp>
      <p:sp>
        <p:nvSpPr>
          <p:cNvPr id="2" name="Title 1"/>
          <p:cNvSpPr>
            <a:spLocks noGrp="1"/>
          </p:cNvSpPr>
          <p:nvPr>
            <p:ph type="title"/>
          </p:nvPr>
        </p:nvSpPr>
        <p:spPr/>
        <p:txBody>
          <a:bodyPr/>
          <a:lstStyle/>
          <a:p>
            <a:r>
              <a:rPr lang="en-US" dirty="0" smtClean="0"/>
              <a:t>The story</a:t>
            </a:r>
            <a:endParaRPr lang="en-US" dirty="0"/>
          </a:p>
        </p:txBody>
      </p:sp>
      <p:sp>
        <p:nvSpPr>
          <p:cNvPr id="4" name="Rectangle 3"/>
          <p:cNvSpPr/>
          <p:nvPr/>
        </p:nvSpPr>
        <p:spPr>
          <a:xfrm>
            <a:off x="6117190" y="3855071"/>
            <a:ext cx="6218238" cy="1812783"/>
          </a:xfrm>
          <a:prstGeom prst="rect">
            <a:avLst/>
          </a:prstGeom>
        </p:spPr>
        <p:txBody>
          <a:bodyPr lIns="93252" tIns="46624" rIns="93252" bIns="46624">
            <a:spAutoFit/>
          </a:bodyPr>
          <a:lstStyle/>
          <a:p>
            <a:pPr defTabSz="932479">
              <a:lnSpc>
                <a:spcPct val="90000"/>
              </a:lnSpc>
              <a:spcBef>
                <a:spcPct val="20000"/>
              </a:spcBef>
              <a:buSzPct val="90000"/>
            </a:pPr>
            <a:r>
              <a:rPr lang="en-US" sz="4000" dirty="0">
                <a:gradFill>
                  <a:gsLst>
                    <a:gs pos="1250">
                      <a:srgbClr val="012654"/>
                    </a:gs>
                    <a:gs pos="99000">
                      <a:srgbClr val="012654"/>
                    </a:gs>
                  </a:gsLst>
                  <a:lin ang="5400000" scaled="0"/>
                </a:gradFill>
                <a:latin typeface="Segoe UI Light"/>
              </a:rPr>
              <a:t>Concerns</a:t>
            </a:r>
          </a:p>
          <a:p>
            <a:pPr indent="-123454" defTabSz="932479">
              <a:lnSpc>
                <a:spcPct val="90000"/>
              </a:lnSpc>
              <a:spcBef>
                <a:spcPct val="20000"/>
              </a:spcBef>
              <a:buSzPct val="90000"/>
            </a:pPr>
            <a:r>
              <a:rPr lang="en-US" sz="2400" dirty="0">
                <a:gradFill>
                  <a:gsLst>
                    <a:gs pos="1250">
                      <a:srgbClr val="505050"/>
                    </a:gs>
                    <a:gs pos="100000">
                      <a:srgbClr val="505050"/>
                    </a:gs>
                  </a:gsLst>
                  <a:lin ang="5400000" scaled="0"/>
                </a:gradFill>
              </a:rPr>
              <a:t>Would like to maintain existing UI and content</a:t>
            </a:r>
          </a:p>
          <a:p>
            <a:pPr indent="-123454" defTabSz="932479">
              <a:lnSpc>
                <a:spcPct val="90000"/>
              </a:lnSpc>
              <a:spcBef>
                <a:spcPct val="20000"/>
              </a:spcBef>
              <a:buSzPct val="90000"/>
            </a:pPr>
            <a:r>
              <a:rPr lang="en-US" sz="2400" dirty="0">
                <a:gradFill>
                  <a:gsLst>
                    <a:gs pos="1250">
                      <a:srgbClr val="505050"/>
                    </a:gs>
                    <a:gs pos="100000">
                      <a:srgbClr val="505050"/>
                    </a:gs>
                  </a:gsLst>
                  <a:lin ang="5400000" scaled="0"/>
                </a:gradFill>
              </a:rPr>
              <a:t>Must maintain all external URL’s for SEO</a:t>
            </a:r>
          </a:p>
        </p:txBody>
      </p:sp>
      <p:sp>
        <p:nvSpPr>
          <p:cNvPr id="6" name="Rectangle 5"/>
          <p:cNvSpPr/>
          <p:nvPr/>
        </p:nvSpPr>
        <p:spPr>
          <a:xfrm>
            <a:off x="391230" y="3797974"/>
            <a:ext cx="5477232" cy="2227136"/>
          </a:xfrm>
          <a:prstGeom prst="rect">
            <a:avLst/>
          </a:prstGeom>
        </p:spPr>
        <p:txBody>
          <a:bodyPr wrap="square" lIns="93252" tIns="46624" rIns="93252" bIns="46624">
            <a:spAutoFit/>
          </a:bodyPr>
          <a:lstStyle/>
          <a:p>
            <a:pPr defTabSz="932479">
              <a:lnSpc>
                <a:spcPct val="90000"/>
              </a:lnSpc>
              <a:spcBef>
                <a:spcPct val="20000"/>
              </a:spcBef>
              <a:buSzPct val="90000"/>
            </a:pPr>
            <a:r>
              <a:rPr lang="en-US" sz="4000" dirty="0">
                <a:gradFill>
                  <a:gsLst>
                    <a:gs pos="1250">
                      <a:srgbClr val="012654"/>
                    </a:gs>
                    <a:gs pos="99000">
                      <a:srgbClr val="012654"/>
                    </a:gs>
                  </a:gsLst>
                  <a:lin ang="5400000" scaled="0"/>
                </a:gradFill>
                <a:latin typeface="Segoe UI Light"/>
              </a:rPr>
              <a:t>Goals</a:t>
            </a:r>
          </a:p>
          <a:p>
            <a:pPr defTabSz="932479">
              <a:lnSpc>
                <a:spcPct val="90000"/>
              </a:lnSpc>
              <a:spcBef>
                <a:spcPct val="20000"/>
              </a:spcBef>
              <a:buSzPct val="90000"/>
            </a:pPr>
            <a:r>
              <a:rPr lang="en-US" sz="2400" b="1" dirty="0">
                <a:gradFill>
                  <a:gsLst>
                    <a:gs pos="1250">
                      <a:srgbClr val="505050"/>
                    </a:gs>
                    <a:gs pos="100000">
                      <a:srgbClr val="505050"/>
                    </a:gs>
                  </a:gsLst>
                  <a:lin ang="5400000" scaled="0"/>
                </a:gradFill>
              </a:rPr>
              <a:t>Phase 1 </a:t>
            </a:r>
            <a:r>
              <a:rPr lang="en-US" sz="2400" dirty="0">
                <a:gradFill>
                  <a:gsLst>
                    <a:gs pos="1250">
                      <a:srgbClr val="505050"/>
                    </a:gs>
                    <a:gs pos="100000">
                      <a:srgbClr val="505050"/>
                    </a:gs>
                  </a:gsLst>
                  <a:lin ang="5400000" scaled="0"/>
                </a:gradFill>
              </a:rPr>
              <a:t>– Just move to SP2013</a:t>
            </a:r>
          </a:p>
          <a:p>
            <a:pPr defTabSz="932479">
              <a:lnSpc>
                <a:spcPct val="90000"/>
              </a:lnSpc>
              <a:spcBef>
                <a:spcPct val="20000"/>
              </a:spcBef>
              <a:buSzPct val="90000"/>
            </a:pPr>
            <a:r>
              <a:rPr lang="en-US" sz="2400" dirty="0">
                <a:gradFill>
                  <a:gsLst>
                    <a:gs pos="1250">
                      <a:srgbClr val="505050"/>
                    </a:gs>
                    <a:gs pos="100000">
                      <a:srgbClr val="505050"/>
                    </a:gs>
                  </a:gsLst>
                  <a:lin ang="5400000" scaled="0"/>
                </a:gradFill>
              </a:rPr>
              <a:t>Phase 2 – Enable new SP2013 features</a:t>
            </a:r>
          </a:p>
          <a:p>
            <a:pPr defTabSz="932479">
              <a:lnSpc>
                <a:spcPct val="90000"/>
              </a:lnSpc>
              <a:spcBef>
                <a:spcPct val="20000"/>
              </a:spcBef>
              <a:buSzPct val="90000"/>
            </a:pPr>
            <a:r>
              <a:rPr lang="en-US" sz="2400" i="1" dirty="0">
                <a:gradFill>
                  <a:gsLst>
                    <a:gs pos="1250">
                      <a:srgbClr val="505050"/>
                    </a:gs>
                    <a:gs pos="100000">
                      <a:srgbClr val="505050"/>
                    </a:gs>
                  </a:gsLst>
                  <a:lin ang="5400000" scaled="0"/>
                </a:gradFill>
              </a:rPr>
              <a:t>Phase 3 – New user interface and redesign</a:t>
            </a:r>
          </a:p>
        </p:txBody>
      </p:sp>
    </p:spTree>
    <p:extLst>
      <p:ext uri="{BB962C8B-B14F-4D97-AF65-F5344CB8AC3E}">
        <p14:creationId xmlns:p14="http://schemas.microsoft.com/office/powerpoint/2010/main" val="74715695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41" y="1212851"/>
            <a:ext cx="11887200" cy="5123742"/>
          </a:xfrm>
        </p:spPr>
        <p:txBody>
          <a:bodyPr>
            <a:normAutofit fontScale="92500" lnSpcReduction="10000"/>
          </a:bodyPr>
          <a:lstStyle/>
          <a:p>
            <a:pPr marL="757667" indent="-757667">
              <a:buFont typeface="+mj-lt"/>
              <a:buAutoNum type="arabicPeriod"/>
            </a:pPr>
            <a:r>
              <a:rPr lang="en-US" dirty="0" smtClean="0"/>
              <a:t>Verify/Prepare 2010 environment</a:t>
            </a:r>
          </a:p>
          <a:p>
            <a:pPr marL="241231" lvl="1" indent="0">
              <a:buNone/>
            </a:pPr>
            <a:r>
              <a:rPr lang="en-US" dirty="0" smtClean="0"/>
              <a:t>	SharePoint &amp; SQL to the correct versions</a:t>
            </a:r>
          </a:p>
          <a:p>
            <a:pPr marL="757667" indent="-757667">
              <a:buFont typeface="+mj-lt"/>
              <a:buAutoNum type="arabicPeriod"/>
            </a:pPr>
            <a:r>
              <a:rPr lang="en-US" dirty="0" smtClean="0"/>
              <a:t>Set up 2013 environment</a:t>
            </a:r>
          </a:p>
          <a:p>
            <a:pPr marL="757667" indent="-757667">
              <a:buFont typeface="+mj-lt"/>
              <a:buAutoNum type="arabicPeriod"/>
            </a:pPr>
            <a:r>
              <a:rPr lang="en-US" dirty="0" smtClean="0"/>
              <a:t>Gather WSP’s and source</a:t>
            </a:r>
          </a:p>
          <a:p>
            <a:pPr marL="757667" indent="-757667">
              <a:buFont typeface="+mj-lt"/>
              <a:buAutoNum type="arabicPeriod"/>
            </a:pPr>
            <a:r>
              <a:rPr lang="en-US" b="1" dirty="0" smtClean="0">
                <a:solidFill>
                  <a:schemeClr val="accent2"/>
                </a:solidFill>
              </a:rPr>
              <a:t>Backup 2010 DB’s and restore to 2013 environment</a:t>
            </a:r>
          </a:p>
          <a:p>
            <a:pPr marL="757667" indent="-757667">
              <a:buFont typeface="+mj-lt"/>
              <a:buAutoNum type="arabicPeriod"/>
            </a:pPr>
            <a:r>
              <a:rPr lang="en-US" b="1" dirty="0" smtClean="0">
                <a:solidFill>
                  <a:schemeClr val="accent2"/>
                </a:solidFill>
              </a:rPr>
              <a:t>Install 2010 WSP’s</a:t>
            </a:r>
          </a:p>
          <a:p>
            <a:pPr marL="757667" indent="-757667">
              <a:buFont typeface="+mj-lt"/>
              <a:buAutoNum type="arabicPeriod"/>
            </a:pPr>
            <a:r>
              <a:rPr lang="en-US" b="1" dirty="0" smtClean="0">
                <a:solidFill>
                  <a:schemeClr val="accent2"/>
                </a:solidFill>
              </a:rPr>
              <a:t>Test and mount 2010 DB’s</a:t>
            </a:r>
          </a:p>
          <a:p>
            <a:pPr marL="757667" indent="-757667">
              <a:buFont typeface="+mj-lt"/>
              <a:buAutoNum type="arabicPeriod"/>
            </a:pPr>
            <a:r>
              <a:rPr lang="en-US" b="1" dirty="0" smtClean="0">
                <a:solidFill>
                  <a:schemeClr val="accent2"/>
                </a:solidFill>
              </a:rPr>
              <a:t>Migrate to Claims (now or later)</a:t>
            </a:r>
          </a:p>
          <a:p>
            <a:pPr marL="757667" indent="-757667">
              <a:buFont typeface="+mj-lt"/>
              <a:buAutoNum type="arabicPeriod"/>
            </a:pPr>
            <a:r>
              <a:rPr lang="en-US" dirty="0" smtClean="0"/>
              <a:t>Test</a:t>
            </a:r>
          </a:p>
        </p:txBody>
      </p:sp>
      <p:sp>
        <p:nvSpPr>
          <p:cNvPr id="2" name="Title 1"/>
          <p:cNvSpPr>
            <a:spLocks noGrp="1"/>
          </p:cNvSpPr>
          <p:nvPr>
            <p:ph type="title"/>
          </p:nvPr>
        </p:nvSpPr>
        <p:spPr/>
        <p:txBody>
          <a:bodyPr/>
          <a:lstStyle/>
          <a:p>
            <a:r>
              <a:rPr lang="en-US" dirty="0" smtClean="0"/>
              <a:t>Overall Process</a:t>
            </a:r>
            <a:endParaRPr lang="en-US" dirty="0"/>
          </a:p>
        </p:txBody>
      </p:sp>
    </p:spTree>
    <p:extLst>
      <p:ext uri="{BB962C8B-B14F-4D97-AF65-F5344CB8AC3E}">
        <p14:creationId xmlns:p14="http://schemas.microsoft.com/office/powerpoint/2010/main" val="310496340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Upgrade Site Collection</a:t>
            </a:r>
            <a:endParaRPr lang="en-US" dirty="0"/>
          </a:p>
        </p:txBody>
      </p:sp>
      <p:sp>
        <p:nvSpPr>
          <p:cNvPr id="5" name="Text Placeholder 4"/>
          <p:cNvSpPr>
            <a:spLocks noGrp="1"/>
          </p:cNvSpPr>
          <p:nvPr>
            <p:ph type="body" sz="quarter" idx="12"/>
          </p:nvPr>
        </p:nvSpPr>
        <p:spPr/>
        <p:txBody>
          <a:bodyPr/>
          <a:lstStyle/>
          <a:p>
            <a:r>
              <a:rPr lang="en-US" dirty="0" smtClean="0"/>
              <a:t>Israel Vega</a:t>
            </a:r>
            <a:endParaRPr lang="en-US" dirty="0"/>
          </a:p>
        </p:txBody>
      </p:sp>
    </p:spTree>
    <p:extLst>
      <p:ext uri="{BB962C8B-B14F-4D97-AF65-F5344CB8AC3E}">
        <p14:creationId xmlns:p14="http://schemas.microsoft.com/office/powerpoint/2010/main" val="4639033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Contoso Site in SP2010</a:t>
            </a:r>
            <a:endParaRPr lang="en-US" dirty="0"/>
          </a:p>
        </p:txBody>
      </p:sp>
      <p:pic>
        <p:nvPicPr>
          <p:cNvPr id="4" name="Snagit_PPT903B"/>
          <p:cNvPicPr>
            <a:picLocks noChangeAspect="1"/>
          </p:cNvPicPr>
          <p:nvPr/>
        </p:nvPicPr>
        <p:blipFill rotWithShape="1">
          <a:blip r:embed="rId3">
            <a:extLst>
              <a:ext uri="{28A0092B-C50C-407E-A947-70E740481C1C}">
                <a14:useLocalDpi xmlns:a14="http://schemas.microsoft.com/office/drawing/2010/main" val="0"/>
              </a:ext>
            </a:extLst>
          </a:blip>
          <a:srcRect t="7601" b="4638"/>
          <a:stretch/>
        </p:blipFill>
        <p:spPr>
          <a:xfrm>
            <a:off x="2444107" y="1381198"/>
            <a:ext cx="7550627" cy="5300492"/>
          </a:xfrm>
          <a:prstGeom prst="rect">
            <a:avLst/>
          </a:prstGeom>
        </p:spPr>
      </p:pic>
    </p:spTree>
    <p:extLst>
      <p:ext uri="{BB962C8B-B14F-4D97-AF65-F5344CB8AC3E}">
        <p14:creationId xmlns:p14="http://schemas.microsoft.com/office/powerpoint/2010/main" val="377758064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Migrating Internet Sites to SP2013</a:t>
            </a:r>
            <a:endParaRPr lang="en-US" dirty="0"/>
          </a:p>
        </p:txBody>
      </p:sp>
      <p:sp>
        <p:nvSpPr>
          <p:cNvPr id="5" name="Text Placeholder 4"/>
          <p:cNvSpPr>
            <a:spLocks noGrp="1"/>
          </p:cNvSpPr>
          <p:nvPr>
            <p:ph type="body" sz="quarter" idx="12"/>
          </p:nvPr>
        </p:nvSpPr>
        <p:spPr/>
        <p:txBody>
          <a:bodyPr/>
          <a:lstStyle/>
          <a:p>
            <a:r>
              <a:rPr lang="en-US" dirty="0" smtClean="0"/>
              <a:t>Israel Vega</a:t>
            </a:r>
          </a:p>
          <a:p>
            <a:pPr lvl="0"/>
            <a:r>
              <a:rPr lang="en-US" dirty="0" smtClean="0"/>
              <a:t>ivega@microsoft.com</a:t>
            </a:r>
          </a:p>
        </p:txBody>
      </p:sp>
      <p:sp>
        <p:nvSpPr>
          <p:cNvPr id="2" name="Text Placeholder 1"/>
          <p:cNvSpPr>
            <a:spLocks noGrp="1"/>
          </p:cNvSpPr>
          <p:nvPr>
            <p:ph type="body" sz="quarter" idx="13"/>
          </p:nvPr>
        </p:nvSpPr>
        <p:spPr/>
        <p:txBody>
          <a:bodyPr/>
          <a:lstStyle/>
          <a:p>
            <a:r>
              <a:rPr lang="en-US" dirty="0" smtClean="0"/>
              <a:t>SPC153</a:t>
            </a:r>
            <a:endParaRPr lang="en-US" dirty="0"/>
          </a:p>
        </p:txBody>
      </p:sp>
    </p:spTree>
    <p:extLst>
      <p:ext uri="{BB962C8B-B14F-4D97-AF65-F5344CB8AC3E}">
        <p14:creationId xmlns:p14="http://schemas.microsoft.com/office/powerpoint/2010/main" val="32900609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Contoso Site in SP2013</a:t>
            </a:r>
            <a:endParaRPr lang="en-US" dirty="0"/>
          </a:p>
        </p:txBody>
      </p:sp>
      <p:pic>
        <p:nvPicPr>
          <p:cNvPr id="4" name="Content Placeholder 3"/>
          <p:cNvPicPr>
            <a:picLocks noGrp="1" noChangeAspect="1"/>
          </p:cNvPicPr>
          <p:nvPr>
            <p:ph idx="4294967295"/>
          </p:nvPr>
        </p:nvPicPr>
        <p:blipFill>
          <a:blip r:embed="rId3"/>
          <a:stretch>
            <a:fillRect/>
          </a:stretch>
        </p:blipFill>
        <p:spPr>
          <a:xfrm>
            <a:off x="1387771" y="1670338"/>
            <a:ext cx="10077107" cy="4972266"/>
          </a:xfrm>
          <a:prstGeom prst="rect">
            <a:avLst/>
          </a:prstGeom>
        </p:spPr>
      </p:pic>
      <p:sp>
        <p:nvSpPr>
          <p:cNvPr id="3" name="Rectangle 2"/>
          <p:cNvSpPr/>
          <p:nvPr/>
        </p:nvSpPr>
        <p:spPr bwMode="auto">
          <a:xfrm>
            <a:off x="1290500" y="1670338"/>
            <a:ext cx="4203899" cy="340588"/>
          </a:xfrm>
          <a:prstGeom prst="rect">
            <a:avLst/>
          </a:prstGeom>
          <a:noFill/>
          <a:ln w="57150">
            <a:headEnd type="none" w="med" len="med"/>
            <a:tailEnd type="none" w="med" len="med"/>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ular Callout 4"/>
          <p:cNvSpPr/>
          <p:nvPr/>
        </p:nvSpPr>
        <p:spPr bwMode="auto">
          <a:xfrm>
            <a:off x="6849780" y="903460"/>
            <a:ext cx="4518503" cy="538134"/>
          </a:xfrm>
          <a:prstGeom prst="wedgeRectCallout">
            <a:avLst>
              <a:gd name="adj1" fmla="val -79838"/>
              <a:gd name="adj2" fmla="val 109957"/>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SP2013 Site Upgrade banner</a:t>
            </a:r>
          </a:p>
        </p:txBody>
      </p:sp>
    </p:spTree>
    <p:extLst>
      <p:ext uri="{BB962C8B-B14F-4D97-AF65-F5344CB8AC3E}">
        <p14:creationId xmlns:p14="http://schemas.microsoft.com/office/powerpoint/2010/main" val="52829583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Under the Hood – 2 Hives</a:t>
            </a:r>
            <a:endParaRPr lang="en-US" dirty="0"/>
          </a:p>
        </p:txBody>
      </p:sp>
      <p:pic>
        <p:nvPicPr>
          <p:cNvPr id="5" name="Picture 4"/>
          <p:cNvPicPr>
            <a:picLocks noChangeAspect="1"/>
          </p:cNvPicPr>
          <p:nvPr/>
        </p:nvPicPr>
        <p:blipFill>
          <a:blip r:embed="rId3"/>
          <a:stretch>
            <a:fillRect/>
          </a:stretch>
        </p:blipFill>
        <p:spPr>
          <a:xfrm>
            <a:off x="294875" y="2411153"/>
            <a:ext cx="3507475" cy="3351543"/>
          </a:xfrm>
          <a:prstGeom prst="rect">
            <a:avLst/>
          </a:prstGeom>
        </p:spPr>
      </p:pic>
      <p:pic>
        <p:nvPicPr>
          <p:cNvPr id="6" name="Picture 5"/>
          <p:cNvPicPr>
            <a:picLocks noChangeAspect="1"/>
          </p:cNvPicPr>
          <p:nvPr/>
        </p:nvPicPr>
        <p:blipFill>
          <a:blip r:embed="rId4"/>
          <a:stretch>
            <a:fillRect/>
          </a:stretch>
        </p:blipFill>
        <p:spPr>
          <a:xfrm>
            <a:off x="7960496" y="782189"/>
            <a:ext cx="4052970" cy="5840776"/>
          </a:xfrm>
          <a:prstGeom prst="rect">
            <a:avLst/>
          </a:prstGeom>
        </p:spPr>
      </p:pic>
      <p:sp>
        <p:nvSpPr>
          <p:cNvPr id="7" name="Rectangle 6"/>
          <p:cNvSpPr/>
          <p:nvPr/>
        </p:nvSpPr>
        <p:spPr bwMode="auto">
          <a:xfrm>
            <a:off x="3153371" y="1598486"/>
            <a:ext cx="4807124" cy="569209"/>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r>
              <a:rPr lang="en-US" sz="2000" dirty="0">
                <a:solidFill>
                  <a:srgbClr val="505050"/>
                </a:solidFill>
              </a:rPr>
              <a:t>Install-SPSolution -CompatibilityLevel</a:t>
            </a:r>
          </a:p>
        </p:txBody>
      </p:sp>
      <p:sp>
        <p:nvSpPr>
          <p:cNvPr id="18" name="Right Arrow 17"/>
          <p:cNvSpPr/>
          <p:nvPr/>
        </p:nvSpPr>
        <p:spPr bwMode="auto">
          <a:xfrm>
            <a:off x="7780273" y="4250026"/>
            <a:ext cx="993886" cy="384346"/>
          </a:xfrm>
          <a:prstGeom prst="rightArrow">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 name="Right Arrow 16"/>
          <p:cNvSpPr/>
          <p:nvPr/>
        </p:nvSpPr>
        <p:spPr bwMode="auto">
          <a:xfrm rot="10800000">
            <a:off x="2159485" y="3702575"/>
            <a:ext cx="993886" cy="384346"/>
          </a:xfrm>
          <a:prstGeom prst="rightArrow">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ounded Rectangle 13"/>
          <p:cNvSpPr/>
          <p:nvPr/>
        </p:nvSpPr>
        <p:spPr bwMode="auto">
          <a:xfrm>
            <a:off x="3153372" y="2808913"/>
            <a:ext cx="2176547" cy="2107390"/>
          </a:xfrm>
          <a:prstGeom prst="roundRect">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0" tIns="47562" rIns="0" bIns="47562" numCol="1" rtlCol="0" anchor="t" anchorCtr="0" compatLnSpc="1">
            <a:prstTxWarp prst="textNoShape">
              <a:avLst/>
            </a:prstTxWarp>
          </a:bodyPr>
          <a:lstStyle/>
          <a:p>
            <a:pPr marL="349692" indent="-349692" defTabSz="950943" fontAlgn="base">
              <a:spcBef>
                <a:spcPct val="0"/>
              </a:spcBef>
              <a:spcAft>
                <a:spcPct val="0"/>
              </a:spcAft>
              <a:buFont typeface="Arial" panose="020B0604020202020204" pitchFamily="34" charset="0"/>
              <a:buChar char="•"/>
            </a:pPr>
            <a:r>
              <a:rPr lang="en-US" sz="2000" dirty="0">
                <a:gradFill>
                  <a:gsLst>
                    <a:gs pos="0">
                      <a:srgbClr val="FFFFFF"/>
                    </a:gs>
                    <a:gs pos="100000">
                      <a:srgbClr val="FFFFFF"/>
                    </a:gs>
                  </a:gsLst>
                  <a:lin ang="5400000" scaled="0"/>
                </a:gradFill>
              </a:rPr>
              <a:t>14</a:t>
            </a:r>
          </a:p>
          <a:p>
            <a:pPr marL="349692" indent="-349692" defTabSz="950943" fontAlgn="base">
              <a:spcBef>
                <a:spcPct val="0"/>
              </a:spcBef>
              <a:spcAft>
                <a:spcPct val="0"/>
              </a:spcAft>
              <a:buFont typeface="Arial" panose="020B0604020202020204" pitchFamily="34" charset="0"/>
              <a:buChar char="•"/>
            </a:pPr>
            <a:r>
              <a:rPr lang="en-US" sz="2000" dirty="0">
                <a:gradFill>
                  <a:gsLst>
                    <a:gs pos="0">
                      <a:srgbClr val="FFFFFF"/>
                    </a:gs>
                    <a:gs pos="100000">
                      <a:srgbClr val="FFFFFF"/>
                    </a:gs>
                  </a:gsLst>
                  <a:lin ang="5400000" scaled="0"/>
                </a:gradFill>
              </a:rPr>
              <a:t>{14,15}</a:t>
            </a:r>
          </a:p>
          <a:p>
            <a:pPr marL="349692" indent="-349692" defTabSz="950943" fontAlgn="base">
              <a:spcBef>
                <a:spcPct val="0"/>
              </a:spcBef>
              <a:spcAft>
                <a:spcPct val="0"/>
              </a:spcAft>
              <a:buFont typeface="Arial" panose="020B0604020202020204" pitchFamily="34" charset="0"/>
              <a:buChar char="•"/>
            </a:pPr>
            <a:r>
              <a:rPr lang="en-US" sz="2000" dirty="0">
                <a:gradFill>
                  <a:gsLst>
                    <a:gs pos="0">
                      <a:srgbClr val="FFFFFF"/>
                    </a:gs>
                    <a:gs pos="100000">
                      <a:srgbClr val="FFFFFF"/>
                    </a:gs>
                  </a:gsLst>
                  <a:lin ang="5400000" scaled="0"/>
                </a:gradFill>
              </a:rPr>
              <a:t>“AllVersions”</a:t>
            </a:r>
          </a:p>
          <a:p>
            <a:pPr marL="349692" indent="-349692" defTabSz="950943" fontAlgn="base">
              <a:spcBef>
                <a:spcPct val="0"/>
              </a:spcBef>
              <a:spcAft>
                <a:spcPct val="0"/>
              </a:spcAft>
              <a:buFont typeface="Arial" panose="020B0604020202020204" pitchFamily="34" charset="0"/>
              <a:buChar char="•"/>
            </a:pPr>
            <a:r>
              <a:rPr lang="en-US" sz="2000" dirty="0">
                <a:gradFill>
                  <a:gsLst>
                    <a:gs pos="0">
                      <a:srgbClr val="FFFFFF"/>
                    </a:gs>
                    <a:gs pos="100000">
                      <a:srgbClr val="FFFFFF"/>
                    </a:gs>
                  </a:gsLst>
                  <a:lin ang="5400000" scaled="0"/>
                </a:gradFill>
              </a:rPr>
              <a:t>“All”</a:t>
            </a:r>
          </a:p>
          <a:p>
            <a:pPr marL="349692" indent="-349692" defTabSz="950943" fontAlgn="base">
              <a:spcBef>
                <a:spcPct val="0"/>
              </a:spcBef>
              <a:spcAft>
                <a:spcPct val="0"/>
              </a:spcAft>
              <a:buFont typeface="Arial" panose="020B0604020202020204" pitchFamily="34" charset="0"/>
              <a:buChar char="•"/>
            </a:pPr>
            <a:r>
              <a:rPr lang="en-US" sz="2000" dirty="0">
                <a:gradFill>
                  <a:gsLst>
                    <a:gs pos="0">
                      <a:srgbClr val="FFFFFF"/>
                    </a:gs>
                    <a:gs pos="100000">
                      <a:srgbClr val="FFFFFF"/>
                    </a:gs>
                  </a:gsLst>
                  <a:lin ang="5400000" scaled="0"/>
                </a:gradFill>
              </a:rPr>
              <a:t>“OldVersions”</a:t>
            </a:r>
          </a:p>
          <a:p>
            <a:pPr marL="349692" indent="-349692" defTabSz="950943" fontAlgn="base">
              <a:spcBef>
                <a:spcPct val="0"/>
              </a:spcBef>
              <a:spcAft>
                <a:spcPct val="0"/>
              </a:spcAft>
              <a:buFont typeface="Arial" panose="020B0604020202020204" pitchFamily="34" charset="0"/>
              <a:buChar char="•"/>
            </a:pPr>
            <a:r>
              <a:rPr lang="en-US" sz="2000" dirty="0">
                <a:gradFill>
                  <a:gsLst>
                    <a:gs pos="0">
                      <a:srgbClr val="FFFFFF"/>
                    </a:gs>
                    <a:gs pos="100000">
                      <a:srgbClr val="FFFFFF"/>
                    </a:gs>
                  </a:gsLst>
                  <a:lin ang="5400000" scaled="0"/>
                </a:gradFill>
              </a:rPr>
              <a:t>“Old”</a:t>
            </a:r>
          </a:p>
        </p:txBody>
      </p:sp>
      <p:sp>
        <p:nvSpPr>
          <p:cNvPr id="16" name="Rounded Rectangle 15"/>
          <p:cNvSpPr/>
          <p:nvPr/>
        </p:nvSpPr>
        <p:spPr bwMode="auto">
          <a:xfrm>
            <a:off x="5783952" y="2808913"/>
            <a:ext cx="2176547" cy="2107390"/>
          </a:xfrm>
          <a:prstGeom prst="roundRect">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0" tIns="47562" rIns="0" bIns="47562" numCol="1" rtlCol="0" anchor="t" anchorCtr="0" compatLnSpc="1">
            <a:prstTxWarp prst="textNoShape">
              <a:avLst/>
            </a:prstTxWarp>
          </a:bodyPr>
          <a:lstStyle/>
          <a:p>
            <a:pPr marL="349692" indent="-349692" defTabSz="950943" fontAlgn="base">
              <a:spcBef>
                <a:spcPct val="0"/>
              </a:spcBef>
              <a:spcAft>
                <a:spcPct val="0"/>
              </a:spcAft>
              <a:buFont typeface="Arial" panose="020B0604020202020204" pitchFamily="34" charset="0"/>
              <a:buChar char="•"/>
            </a:pPr>
            <a:r>
              <a:rPr lang="en-US" sz="2000" dirty="0">
                <a:gradFill>
                  <a:gsLst>
                    <a:gs pos="0">
                      <a:srgbClr val="FFFFFF"/>
                    </a:gs>
                    <a:gs pos="100000">
                      <a:srgbClr val="FFFFFF"/>
                    </a:gs>
                  </a:gsLst>
                  <a:lin ang="5400000" scaled="0"/>
                </a:gradFill>
              </a:rPr>
              <a:t>15</a:t>
            </a:r>
          </a:p>
          <a:p>
            <a:pPr marL="349692" indent="-349692" defTabSz="950943" fontAlgn="base">
              <a:spcBef>
                <a:spcPct val="0"/>
              </a:spcBef>
              <a:spcAft>
                <a:spcPct val="0"/>
              </a:spcAft>
              <a:buFont typeface="Arial" panose="020B0604020202020204" pitchFamily="34" charset="0"/>
              <a:buChar char="•"/>
            </a:pPr>
            <a:r>
              <a:rPr lang="en-US" sz="2000" dirty="0">
                <a:gradFill>
                  <a:gsLst>
                    <a:gs pos="0">
                      <a:srgbClr val="FFFFFF"/>
                    </a:gs>
                    <a:gs pos="100000">
                      <a:srgbClr val="FFFFFF"/>
                    </a:gs>
                  </a:gsLst>
                  <a:lin ang="5400000" scaled="0"/>
                </a:gradFill>
              </a:rPr>
              <a:t>{14,15}</a:t>
            </a:r>
          </a:p>
          <a:p>
            <a:pPr marL="349692" indent="-349692" defTabSz="950943" fontAlgn="base">
              <a:spcBef>
                <a:spcPct val="0"/>
              </a:spcBef>
              <a:spcAft>
                <a:spcPct val="0"/>
              </a:spcAft>
              <a:buFont typeface="Arial" panose="020B0604020202020204" pitchFamily="34" charset="0"/>
              <a:buChar char="•"/>
            </a:pPr>
            <a:r>
              <a:rPr lang="en-US" sz="2000" dirty="0">
                <a:gradFill>
                  <a:gsLst>
                    <a:gs pos="0">
                      <a:srgbClr val="FFFFFF"/>
                    </a:gs>
                    <a:gs pos="100000">
                      <a:srgbClr val="FFFFFF"/>
                    </a:gs>
                  </a:gsLst>
                  <a:lin ang="5400000" scaled="0"/>
                </a:gradFill>
              </a:rPr>
              <a:t>“AllVersions”</a:t>
            </a:r>
          </a:p>
          <a:p>
            <a:pPr marL="349692" indent="-349692" defTabSz="950943" fontAlgn="base">
              <a:spcBef>
                <a:spcPct val="0"/>
              </a:spcBef>
              <a:spcAft>
                <a:spcPct val="0"/>
              </a:spcAft>
              <a:buFont typeface="Arial" panose="020B0604020202020204" pitchFamily="34" charset="0"/>
              <a:buChar char="•"/>
            </a:pPr>
            <a:r>
              <a:rPr lang="en-US" sz="2000" dirty="0">
                <a:gradFill>
                  <a:gsLst>
                    <a:gs pos="0">
                      <a:srgbClr val="FFFFFF"/>
                    </a:gs>
                    <a:gs pos="100000">
                      <a:srgbClr val="FFFFFF"/>
                    </a:gs>
                  </a:gsLst>
                  <a:lin ang="5400000" scaled="0"/>
                </a:gradFill>
              </a:rPr>
              <a:t>“All”</a:t>
            </a:r>
          </a:p>
          <a:p>
            <a:pPr marL="349692" indent="-349692" defTabSz="950943" fontAlgn="base">
              <a:spcBef>
                <a:spcPct val="0"/>
              </a:spcBef>
              <a:spcAft>
                <a:spcPct val="0"/>
              </a:spcAft>
              <a:buFont typeface="Arial" panose="020B0604020202020204" pitchFamily="34" charset="0"/>
              <a:buChar char="•"/>
            </a:pPr>
            <a:r>
              <a:rPr lang="en-US" sz="2000" dirty="0">
                <a:gradFill>
                  <a:gsLst>
                    <a:gs pos="0">
                      <a:srgbClr val="FFFFFF"/>
                    </a:gs>
                    <a:gs pos="100000">
                      <a:srgbClr val="FFFFFF"/>
                    </a:gs>
                  </a:gsLst>
                  <a:lin ang="5400000" scaled="0"/>
                </a:gradFill>
              </a:rPr>
              <a:t>“NewVersion”</a:t>
            </a:r>
          </a:p>
          <a:p>
            <a:pPr marL="349692" indent="-349692" defTabSz="950943" fontAlgn="base">
              <a:spcBef>
                <a:spcPct val="0"/>
              </a:spcBef>
              <a:spcAft>
                <a:spcPct val="0"/>
              </a:spcAft>
              <a:buFont typeface="Arial" panose="020B0604020202020204" pitchFamily="34" charset="0"/>
              <a:buChar char="•"/>
            </a:pPr>
            <a:r>
              <a:rPr lang="en-US" sz="2000" dirty="0">
                <a:gradFill>
                  <a:gsLst>
                    <a:gs pos="0">
                      <a:srgbClr val="FFFFFF"/>
                    </a:gs>
                    <a:gs pos="100000">
                      <a:srgbClr val="FFFFFF"/>
                    </a:gs>
                  </a:gsLst>
                  <a:lin ang="5400000" scaled="0"/>
                </a:gradFill>
              </a:rPr>
              <a:t>“New”</a:t>
            </a:r>
          </a:p>
        </p:txBody>
      </p:sp>
      <p:cxnSp>
        <p:nvCxnSpPr>
          <p:cNvPr id="20" name="Straight Arrow Connector 19"/>
          <p:cNvCxnSpPr>
            <a:stCxn id="7" idx="2"/>
          </p:cNvCxnSpPr>
          <p:nvPr/>
        </p:nvCxnSpPr>
        <p:spPr>
          <a:xfrm flipH="1">
            <a:off x="4119584" y="2167693"/>
            <a:ext cx="1437350" cy="641220"/>
          </a:xfrm>
          <a:prstGeom prst="straightConnector1">
            <a:avLst/>
          </a:prstGeom>
          <a:ln w="57150">
            <a:headEnd type="none"/>
            <a:tailEnd type="triangle"/>
          </a:ln>
        </p:spPr>
        <p:style>
          <a:lnRef idx="3">
            <a:schemeClr val="accent2"/>
          </a:lnRef>
          <a:fillRef idx="0">
            <a:schemeClr val="accent2"/>
          </a:fillRef>
          <a:effectRef idx="2">
            <a:schemeClr val="accent2"/>
          </a:effectRef>
          <a:fontRef idx="minor">
            <a:schemeClr val="tx1"/>
          </a:fontRef>
        </p:style>
      </p:cxnSp>
      <p:cxnSp>
        <p:nvCxnSpPr>
          <p:cNvPr id="21" name="Straight Arrow Connector 20"/>
          <p:cNvCxnSpPr/>
          <p:nvPr/>
        </p:nvCxnSpPr>
        <p:spPr>
          <a:xfrm>
            <a:off x="5561777" y="2167693"/>
            <a:ext cx="1315291" cy="641220"/>
          </a:xfrm>
          <a:prstGeom prst="straightConnector1">
            <a:avLst/>
          </a:prstGeom>
          <a:ln w="57150">
            <a:solidFill>
              <a:schemeClr val="accent4">
                <a:alpha val="50000"/>
              </a:schemeClr>
            </a:solidFill>
            <a:headEnd type="none"/>
            <a:tailEnd type="triangle"/>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125201298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Upgrade Master Page to SP2013</a:t>
            </a:r>
            <a:endParaRPr lang="en-US" dirty="0"/>
          </a:p>
        </p:txBody>
      </p:sp>
      <p:sp>
        <p:nvSpPr>
          <p:cNvPr id="5" name="Text Placeholder 4"/>
          <p:cNvSpPr>
            <a:spLocks noGrp="1"/>
          </p:cNvSpPr>
          <p:nvPr>
            <p:ph type="body" sz="quarter" idx="12"/>
          </p:nvPr>
        </p:nvSpPr>
        <p:spPr/>
        <p:txBody>
          <a:bodyPr/>
          <a:lstStyle/>
          <a:p>
            <a:r>
              <a:rPr lang="en-US" dirty="0" smtClean="0"/>
              <a:t>Israel Vega</a:t>
            </a:r>
            <a:endParaRPr lang="en-US" dirty="0"/>
          </a:p>
        </p:txBody>
      </p:sp>
    </p:spTree>
    <p:extLst>
      <p:ext uri="{BB962C8B-B14F-4D97-AF65-F5344CB8AC3E}">
        <p14:creationId xmlns:p14="http://schemas.microsoft.com/office/powerpoint/2010/main" val="119320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New+"/>
          <p:cNvPicPr>
            <a:picLocks noChangeAspect="1"/>
          </p:cNvPicPr>
          <p:nvPr/>
        </p:nvPicPr>
        <p:blipFill rotWithShape="1">
          <a:blip r:embed="rId2">
            <a:extLst>
              <a:ext uri="{28A0092B-C50C-407E-A947-70E740481C1C}">
                <a14:useLocalDpi xmlns:a14="http://schemas.microsoft.com/office/drawing/2010/main" val="0"/>
              </a:ext>
            </a:extLst>
          </a:blip>
          <a:srcRect t="7278" b="7278"/>
          <a:stretch/>
        </p:blipFill>
        <p:spPr>
          <a:xfrm>
            <a:off x="3864193" y="722588"/>
            <a:ext cx="8572279" cy="4821223"/>
          </a:xfrm>
          <a:prstGeom prst="rect">
            <a:avLst/>
          </a:prstGeom>
        </p:spPr>
      </p:pic>
      <p:sp>
        <p:nvSpPr>
          <p:cNvPr id="4" name="Title 3"/>
          <p:cNvSpPr>
            <a:spLocks noGrp="1"/>
          </p:cNvSpPr>
          <p:nvPr>
            <p:ph type="title"/>
          </p:nvPr>
        </p:nvSpPr>
        <p:spPr>
          <a:xfrm>
            <a:off x="0" y="5543811"/>
            <a:ext cx="12436470" cy="1450527"/>
          </a:xfrm>
          <a:noFill/>
        </p:spPr>
        <p:txBody>
          <a:bodyPr/>
          <a:lstStyle/>
          <a:p>
            <a:r>
              <a:rPr lang="en-US" sz="7300" dirty="0"/>
              <a:t>The “move” - Existing to New +</a:t>
            </a:r>
          </a:p>
        </p:txBody>
      </p:sp>
    </p:spTree>
    <p:extLst>
      <p:ext uri="{BB962C8B-B14F-4D97-AF65-F5344CB8AC3E}">
        <p14:creationId xmlns:p14="http://schemas.microsoft.com/office/powerpoint/2010/main" val="3857772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41" y="1212853"/>
            <a:ext cx="11887200" cy="2442639"/>
          </a:xfrm>
        </p:spPr>
        <p:txBody>
          <a:bodyPr>
            <a:normAutofit fontScale="92500"/>
          </a:bodyPr>
          <a:lstStyle/>
          <a:p>
            <a:pPr marL="0" indent="0">
              <a:buNone/>
            </a:pPr>
            <a:r>
              <a:rPr lang="en-US" dirty="0" smtClean="0"/>
              <a:t>Contoso Pharmaceuticals has one public facing internet site. It has a good following but they went to a migration talk at SPC and now they want their site migrated to SP2013.  They are currently running SP2010.</a:t>
            </a:r>
          </a:p>
          <a:p>
            <a:pPr marL="0" indent="0">
              <a:buNone/>
            </a:pPr>
            <a:endParaRPr lang="en-US" dirty="0" smtClean="0"/>
          </a:p>
          <a:p>
            <a:endParaRPr lang="en-US" dirty="0"/>
          </a:p>
        </p:txBody>
      </p:sp>
      <p:sp>
        <p:nvSpPr>
          <p:cNvPr id="2" name="Title 1"/>
          <p:cNvSpPr>
            <a:spLocks noGrp="1"/>
          </p:cNvSpPr>
          <p:nvPr>
            <p:ph type="title"/>
          </p:nvPr>
        </p:nvSpPr>
        <p:spPr/>
        <p:txBody>
          <a:bodyPr/>
          <a:lstStyle/>
          <a:p>
            <a:r>
              <a:rPr lang="en-US" dirty="0" smtClean="0"/>
              <a:t>The story</a:t>
            </a:r>
            <a:endParaRPr lang="en-US" dirty="0"/>
          </a:p>
        </p:txBody>
      </p:sp>
      <p:sp>
        <p:nvSpPr>
          <p:cNvPr id="4" name="Rectangle 3"/>
          <p:cNvSpPr/>
          <p:nvPr/>
        </p:nvSpPr>
        <p:spPr>
          <a:xfrm>
            <a:off x="6117190" y="3797974"/>
            <a:ext cx="6218238" cy="2227136"/>
          </a:xfrm>
          <a:prstGeom prst="rect">
            <a:avLst/>
          </a:prstGeom>
        </p:spPr>
        <p:txBody>
          <a:bodyPr lIns="93252" tIns="46624" rIns="93252" bIns="46624">
            <a:spAutoFit/>
          </a:bodyPr>
          <a:lstStyle/>
          <a:p>
            <a:pPr defTabSz="932479">
              <a:lnSpc>
                <a:spcPct val="90000"/>
              </a:lnSpc>
              <a:spcBef>
                <a:spcPct val="20000"/>
              </a:spcBef>
              <a:buSzPct val="90000"/>
            </a:pPr>
            <a:r>
              <a:rPr lang="en-US" sz="4000" dirty="0">
                <a:gradFill>
                  <a:gsLst>
                    <a:gs pos="1250">
                      <a:srgbClr val="012654"/>
                    </a:gs>
                    <a:gs pos="99000">
                      <a:srgbClr val="012654"/>
                    </a:gs>
                  </a:gsLst>
                  <a:lin ang="5400000" scaled="0"/>
                </a:gradFill>
                <a:latin typeface="Segoe UI Light"/>
              </a:rPr>
              <a:t>Concerns</a:t>
            </a:r>
          </a:p>
          <a:p>
            <a:pPr indent="-123454" defTabSz="932479">
              <a:lnSpc>
                <a:spcPct val="90000"/>
              </a:lnSpc>
              <a:spcBef>
                <a:spcPct val="20000"/>
              </a:spcBef>
              <a:buSzPct val="90000"/>
            </a:pPr>
            <a:r>
              <a:rPr lang="en-US" sz="2400" dirty="0">
                <a:gradFill>
                  <a:gsLst>
                    <a:gs pos="1250">
                      <a:srgbClr val="505050"/>
                    </a:gs>
                    <a:gs pos="100000">
                      <a:srgbClr val="505050"/>
                    </a:gs>
                  </a:gsLst>
                  <a:lin ang="5400000" scaled="0"/>
                </a:gradFill>
              </a:rPr>
              <a:t>Don’t like “pages” in the URL</a:t>
            </a:r>
          </a:p>
          <a:p>
            <a:pPr indent="-123454" defTabSz="932479">
              <a:lnSpc>
                <a:spcPct val="90000"/>
              </a:lnSpc>
              <a:spcBef>
                <a:spcPct val="20000"/>
              </a:spcBef>
              <a:buSzPct val="90000"/>
            </a:pPr>
            <a:r>
              <a:rPr lang="en-US" sz="2400" dirty="0">
                <a:gradFill>
                  <a:gsLst>
                    <a:gs pos="1250">
                      <a:srgbClr val="505050"/>
                    </a:gs>
                    <a:gs pos="100000">
                      <a:srgbClr val="505050"/>
                    </a:gs>
                  </a:gsLst>
                  <a:lin ang="5400000" scaled="0"/>
                </a:gradFill>
              </a:rPr>
              <a:t>Want to support Designers that use “Non-PC’s"</a:t>
            </a:r>
          </a:p>
          <a:p>
            <a:pPr indent="-123454" defTabSz="932479">
              <a:lnSpc>
                <a:spcPct val="90000"/>
              </a:lnSpc>
              <a:spcBef>
                <a:spcPct val="20000"/>
              </a:spcBef>
              <a:buSzPct val="90000"/>
            </a:pPr>
            <a:endParaRPr lang="en-US" sz="2400" dirty="0">
              <a:gradFill>
                <a:gsLst>
                  <a:gs pos="1250">
                    <a:srgbClr val="505050"/>
                  </a:gs>
                  <a:gs pos="100000">
                    <a:srgbClr val="505050"/>
                  </a:gs>
                </a:gsLst>
                <a:lin ang="5400000" scaled="0"/>
              </a:gradFill>
            </a:endParaRPr>
          </a:p>
        </p:txBody>
      </p:sp>
      <p:sp>
        <p:nvSpPr>
          <p:cNvPr id="6" name="Rectangle 5"/>
          <p:cNvSpPr/>
          <p:nvPr/>
        </p:nvSpPr>
        <p:spPr>
          <a:xfrm>
            <a:off x="391230" y="3797974"/>
            <a:ext cx="5477232" cy="2227136"/>
          </a:xfrm>
          <a:prstGeom prst="rect">
            <a:avLst/>
          </a:prstGeom>
        </p:spPr>
        <p:txBody>
          <a:bodyPr wrap="square" lIns="93252" tIns="46624" rIns="93252" bIns="46624">
            <a:spAutoFit/>
          </a:bodyPr>
          <a:lstStyle/>
          <a:p>
            <a:pPr defTabSz="932479">
              <a:lnSpc>
                <a:spcPct val="90000"/>
              </a:lnSpc>
              <a:spcBef>
                <a:spcPct val="20000"/>
              </a:spcBef>
              <a:buSzPct val="90000"/>
            </a:pPr>
            <a:r>
              <a:rPr lang="en-US" sz="4000" dirty="0">
                <a:gradFill>
                  <a:gsLst>
                    <a:gs pos="1250">
                      <a:srgbClr val="012654"/>
                    </a:gs>
                    <a:gs pos="99000">
                      <a:srgbClr val="012654"/>
                    </a:gs>
                  </a:gsLst>
                  <a:lin ang="5400000" scaled="0"/>
                </a:gradFill>
                <a:latin typeface="Segoe UI Light"/>
              </a:rPr>
              <a:t>Goals</a:t>
            </a:r>
          </a:p>
          <a:p>
            <a:pPr defTabSz="932479">
              <a:lnSpc>
                <a:spcPct val="90000"/>
              </a:lnSpc>
              <a:spcBef>
                <a:spcPct val="20000"/>
              </a:spcBef>
              <a:buSzPct val="90000"/>
            </a:pPr>
            <a:r>
              <a:rPr lang="en-US" sz="2400" strike="sngStrike" dirty="0">
                <a:gradFill>
                  <a:gsLst>
                    <a:gs pos="1250">
                      <a:srgbClr val="505050"/>
                    </a:gs>
                    <a:gs pos="100000">
                      <a:srgbClr val="505050"/>
                    </a:gs>
                  </a:gsLst>
                  <a:lin ang="5400000" scaled="0"/>
                </a:gradFill>
              </a:rPr>
              <a:t>Phase 1 – Just move to SP2013</a:t>
            </a:r>
          </a:p>
          <a:p>
            <a:pPr defTabSz="932479">
              <a:lnSpc>
                <a:spcPct val="90000"/>
              </a:lnSpc>
              <a:spcBef>
                <a:spcPct val="20000"/>
              </a:spcBef>
              <a:buSzPct val="90000"/>
            </a:pPr>
            <a:r>
              <a:rPr lang="en-US" sz="2400" b="1" dirty="0">
                <a:gradFill>
                  <a:gsLst>
                    <a:gs pos="1250">
                      <a:srgbClr val="505050"/>
                    </a:gs>
                    <a:gs pos="100000">
                      <a:srgbClr val="505050"/>
                    </a:gs>
                  </a:gsLst>
                  <a:lin ang="5400000" scaled="0"/>
                </a:gradFill>
              </a:rPr>
              <a:t>Phase 2</a:t>
            </a:r>
            <a:r>
              <a:rPr lang="en-US" sz="2400" dirty="0">
                <a:gradFill>
                  <a:gsLst>
                    <a:gs pos="1250">
                      <a:srgbClr val="505050"/>
                    </a:gs>
                    <a:gs pos="100000">
                      <a:srgbClr val="505050"/>
                    </a:gs>
                  </a:gsLst>
                  <a:lin ang="5400000" scaled="0"/>
                </a:gradFill>
              </a:rPr>
              <a:t> – Enable new SP2013 features</a:t>
            </a:r>
          </a:p>
          <a:p>
            <a:pPr defTabSz="932479">
              <a:lnSpc>
                <a:spcPct val="90000"/>
              </a:lnSpc>
              <a:spcBef>
                <a:spcPct val="20000"/>
              </a:spcBef>
              <a:buSzPct val="90000"/>
            </a:pPr>
            <a:r>
              <a:rPr lang="en-US" sz="2400" i="1" dirty="0">
                <a:gradFill>
                  <a:gsLst>
                    <a:gs pos="1250">
                      <a:srgbClr val="505050"/>
                    </a:gs>
                    <a:gs pos="100000">
                      <a:srgbClr val="505050"/>
                    </a:gs>
                  </a:gsLst>
                  <a:lin ang="5400000" scaled="0"/>
                </a:gradFill>
              </a:rPr>
              <a:t>Phase 3 – New user interface and redesign</a:t>
            </a:r>
          </a:p>
        </p:txBody>
      </p:sp>
    </p:spTree>
    <p:extLst>
      <p:ext uri="{BB962C8B-B14F-4D97-AF65-F5344CB8AC3E}">
        <p14:creationId xmlns:p14="http://schemas.microsoft.com/office/powerpoint/2010/main" val="151224020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100" dirty="0"/>
              <a:t>HTML Design View for Existing MP and Page Layouts</a:t>
            </a:r>
          </a:p>
        </p:txBody>
      </p:sp>
      <p:sp>
        <p:nvSpPr>
          <p:cNvPr id="3" name="Text Placeholder 2"/>
          <p:cNvSpPr>
            <a:spLocks noGrp="1"/>
          </p:cNvSpPr>
          <p:nvPr>
            <p:ph type="body" sz="quarter" idx="10"/>
          </p:nvPr>
        </p:nvSpPr>
        <p:spPr>
          <a:xfrm>
            <a:off x="274641" y="1212850"/>
            <a:ext cx="11887200" cy="5357549"/>
          </a:xfrm>
        </p:spPr>
        <p:txBody>
          <a:bodyPr/>
          <a:lstStyle/>
          <a:p>
            <a:pPr marL="757667" indent="-757667">
              <a:buAutoNum type="arabicParenR"/>
            </a:pPr>
            <a:r>
              <a:rPr lang="en-US" dirty="0" smtClean="0"/>
              <a:t>Separate HTML from ASPX/MASTER</a:t>
            </a:r>
          </a:p>
          <a:p>
            <a:pPr marL="757667" indent="-757667">
              <a:buAutoNum type="arabicParenR"/>
            </a:pPr>
            <a:r>
              <a:rPr lang="en-US" dirty="0" smtClean="0"/>
              <a:t>Design and update your HTML design</a:t>
            </a:r>
          </a:p>
          <a:p>
            <a:pPr marL="757667" indent="-757667">
              <a:buAutoNum type="arabicParenR"/>
            </a:pPr>
            <a:r>
              <a:rPr lang="en-US" dirty="0" smtClean="0"/>
              <a:t>Encode your markup with snippets</a:t>
            </a:r>
          </a:p>
          <a:p>
            <a:pPr marL="757667" indent="-757667">
              <a:buAutoNum type="arabicParenR"/>
            </a:pPr>
            <a:r>
              <a:rPr lang="en-US" dirty="0" smtClean="0"/>
              <a:t>Upload your HTML design</a:t>
            </a:r>
          </a:p>
          <a:p>
            <a:pPr marL="757667" indent="-757667">
              <a:buAutoNum type="arabicParenR"/>
            </a:pPr>
            <a:r>
              <a:rPr lang="en-US" dirty="0" smtClean="0"/>
              <a:t>Rename your HTML to the OLD name (Do not associate)</a:t>
            </a:r>
          </a:p>
          <a:p>
            <a:pPr marL="757667" indent="-757667">
              <a:buAutoNum type="arabicParenR"/>
            </a:pPr>
            <a:r>
              <a:rPr lang="en-US" dirty="0" smtClean="0"/>
              <a:t>Save</a:t>
            </a:r>
          </a:p>
          <a:p>
            <a:pPr marL="757667" indent="-757667">
              <a:buAutoNum type="arabicParenR"/>
            </a:pPr>
            <a:r>
              <a:rPr lang="en-US" dirty="0" smtClean="0"/>
              <a:t>Edit the HTML design item and this time associate</a:t>
            </a:r>
          </a:p>
        </p:txBody>
      </p:sp>
    </p:spTree>
    <p:extLst>
      <p:ext uri="{BB962C8B-B14F-4D97-AF65-F5344CB8AC3E}">
        <p14:creationId xmlns:p14="http://schemas.microsoft.com/office/powerpoint/2010/main" val="403336319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HTML Design Model-Logical View</a:t>
            </a:r>
            <a:endParaRPr lang="en-US" dirty="0"/>
          </a:p>
        </p:txBody>
      </p:sp>
      <p:sp>
        <p:nvSpPr>
          <p:cNvPr id="37" name="Generate"/>
          <p:cNvSpPr/>
          <p:nvPr/>
        </p:nvSpPr>
        <p:spPr bwMode="auto">
          <a:xfrm>
            <a:off x="3468614" y="2710381"/>
            <a:ext cx="4740047" cy="510018"/>
          </a:xfrm>
          <a:prstGeom prst="rightArrow">
            <a:avLst/>
          </a:prstGeom>
          <a:solidFill>
            <a:schemeClr val="tx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6" name="Link"/>
          <p:cNvPicPr>
            <a:picLocks noChangeAspect="1"/>
          </p:cNvPicPr>
          <p:nvPr/>
        </p:nvPicPr>
        <p:blipFill>
          <a:blip r:embed="rId3">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a:xfrm>
            <a:off x="4164000" y="1787489"/>
            <a:ext cx="4044661" cy="2400106"/>
          </a:xfrm>
          <a:prstGeom prst="rect">
            <a:avLst/>
          </a:prstGeom>
        </p:spPr>
      </p:pic>
      <p:sp>
        <p:nvSpPr>
          <p:cNvPr id="7" name="Rectangle 6"/>
          <p:cNvSpPr/>
          <p:nvPr/>
        </p:nvSpPr>
        <p:spPr bwMode="auto">
          <a:xfrm>
            <a:off x="3948754" y="5784137"/>
            <a:ext cx="3903292" cy="532916"/>
          </a:xfrm>
          <a:prstGeom prst="rect">
            <a:avLst/>
          </a:prstGeom>
          <a:solidFill>
            <a:srgbClr val="64323F"/>
          </a:solidFill>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7562" rIns="0" bIns="47562" numCol="1" rtlCol="0" anchor="ctr" anchorCtr="0" compatLnSpc="1">
            <a:prstTxWarp prst="textNoShape">
              <a:avLst/>
            </a:prstTxWarp>
          </a:bodyPr>
          <a:lstStyle/>
          <a:p>
            <a:pPr algn="r" defTabSz="950943" fontAlgn="base">
              <a:spcBef>
                <a:spcPct val="0"/>
              </a:spcBef>
              <a:spcAft>
                <a:spcPct val="0"/>
              </a:spcAft>
            </a:pPr>
            <a:r>
              <a:rPr lang="en-US" sz="2000" dirty="0">
                <a:gradFill>
                  <a:gsLst>
                    <a:gs pos="0">
                      <a:srgbClr val="FFFFFF"/>
                    </a:gs>
                    <a:gs pos="100000">
                      <a:srgbClr val="FFFFFF"/>
                    </a:gs>
                  </a:gsLst>
                  <a:lin ang="5400000" scaled="0"/>
                </a:gradFill>
              </a:rPr>
              <a:t>Publishing List Item</a:t>
            </a:r>
          </a:p>
        </p:txBody>
      </p:sp>
      <p:pic>
        <p:nvPicPr>
          <p:cNvPr id="20" name="HTML+ASPX"/>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08662" y="1700411"/>
            <a:ext cx="3487206" cy="2487188"/>
          </a:xfrm>
          <a:prstGeom prst="rect">
            <a:avLst/>
          </a:prstGeom>
          <a:noFill/>
          <a:ln>
            <a:noFill/>
          </a:ln>
        </p:spPr>
      </p:pic>
      <p:sp>
        <p:nvSpPr>
          <p:cNvPr id="4" name="Rectangle 3"/>
          <p:cNvSpPr/>
          <p:nvPr/>
        </p:nvSpPr>
        <p:spPr bwMode="auto">
          <a:xfrm>
            <a:off x="8208659" y="3552713"/>
            <a:ext cx="3295080" cy="634884"/>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0" tIns="47562" rIns="0" bIns="47562" numCol="1" rtlCol="0" anchor="ctr" anchorCtr="0" compatLnSpc="1">
            <a:prstTxWarp prst="textNoShape">
              <a:avLst/>
            </a:prstTxWarp>
          </a:bodyPr>
          <a:lstStyle/>
          <a:p>
            <a:pPr algn="r" defTabSz="950943" fontAlgn="base">
              <a:spcBef>
                <a:spcPct val="0"/>
              </a:spcBef>
              <a:spcAft>
                <a:spcPct val="0"/>
              </a:spcAft>
            </a:pPr>
            <a:r>
              <a:rPr lang="en-US" sz="2000" dirty="0">
                <a:gradFill>
                  <a:gsLst>
                    <a:gs pos="0">
                      <a:srgbClr val="FFFFFF"/>
                    </a:gs>
                    <a:gs pos="100000">
                      <a:srgbClr val="FFFFFF"/>
                    </a:gs>
                  </a:gsLst>
                  <a:lin ang="5400000" scaled="0"/>
                </a:gradFill>
              </a:rPr>
              <a:t>.ASPX CODE</a:t>
            </a:r>
          </a:p>
        </p:txBody>
      </p:sp>
      <p:cxnSp>
        <p:nvCxnSpPr>
          <p:cNvPr id="17" name="LooseConnection"/>
          <p:cNvCxnSpPr/>
          <p:nvPr/>
        </p:nvCxnSpPr>
        <p:spPr>
          <a:xfrm flipH="1">
            <a:off x="4569353" y="3935018"/>
            <a:ext cx="3639306" cy="1466817"/>
          </a:xfrm>
          <a:prstGeom prst="line">
            <a:avLst/>
          </a:prstGeom>
          <a:ln w="76200">
            <a:solidFill>
              <a:schemeClr val="tx1"/>
            </a:solidFill>
            <a:prstDash val="sys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pic>
        <p:nvPicPr>
          <p:cNvPr id="8" name="Clip"/>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03423" y="5301240"/>
            <a:ext cx="965930" cy="965793"/>
          </a:xfrm>
          <a:prstGeom prst="rect">
            <a:avLst/>
          </a:prstGeom>
        </p:spPr>
      </p:pic>
      <p:sp>
        <p:nvSpPr>
          <p:cNvPr id="36" name="ASPX"/>
          <p:cNvSpPr/>
          <p:nvPr/>
        </p:nvSpPr>
        <p:spPr bwMode="auto">
          <a:xfrm>
            <a:off x="8208658" y="1700408"/>
            <a:ext cx="3295080" cy="2487189"/>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0" tIns="47562" rIns="0" bIns="47562" numCol="1" rtlCol="0" anchor="ctr" anchorCtr="0" compatLnSpc="1">
            <a:prstTxWarp prst="textNoShape">
              <a:avLst/>
            </a:prstTxWarp>
          </a:bodyPr>
          <a:lstStyle/>
          <a:p>
            <a:pPr algn="r" defTabSz="950943" fontAlgn="base">
              <a:spcBef>
                <a:spcPct val="0"/>
              </a:spcBef>
              <a:spcAft>
                <a:spcPct val="0"/>
              </a:spcAft>
            </a:pPr>
            <a:r>
              <a:rPr lang="en-US" sz="2000" dirty="0">
                <a:gradFill>
                  <a:gsLst>
                    <a:gs pos="0">
                      <a:srgbClr val="FFFFFF"/>
                    </a:gs>
                    <a:gs pos="100000">
                      <a:srgbClr val="FFFFFF"/>
                    </a:gs>
                  </a:gsLst>
                  <a:lin ang="5400000" scaled="0"/>
                </a:gradFill>
              </a:rPr>
              <a:t>.ASPX CODE</a:t>
            </a:r>
          </a:p>
        </p:txBody>
      </p:sp>
    </p:spTree>
    <p:extLst>
      <p:ext uri="{BB962C8B-B14F-4D97-AF65-F5344CB8AC3E}">
        <p14:creationId xmlns:p14="http://schemas.microsoft.com/office/powerpoint/2010/main" val="27203114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4.16667E-7 -3.33333E-6 L -0.59766 -0.00185 " pathEditMode="relative" rAng="0" ptsTypes="AA">
                                      <p:cBhvr>
                                        <p:cTn id="6" dur="2000" fill="hold"/>
                                        <p:tgtEl>
                                          <p:spTgt spid="20"/>
                                        </p:tgtEl>
                                        <p:attrNameLst>
                                          <p:attrName>ppt_x</p:attrName>
                                          <p:attrName>ppt_y</p:attrName>
                                        </p:attrNameLst>
                                      </p:cBhvr>
                                      <p:rCtr x="-29883" y="-93"/>
                                    </p:animMotion>
                                  </p:childTnLst>
                                </p:cTn>
                              </p:par>
                            </p:childTnLst>
                          </p:cTn>
                        </p:par>
                        <p:par>
                          <p:cTn id="7" fill="hold">
                            <p:stCondLst>
                              <p:cond delay="2000"/>
                            </p:stCondLst>
                            <p:childTnLst>
                              <p:par>
                                <p:cTn id="8" presetID="1" presetClass="entr" presetSubtype="0" fill="hold" grpId="1" nodeType="afterEffect">
                                  <p:stCondLst>
                                    <p:cond delay="0"/>
                                  </p:stCondLst>
                                  <p:childTnLst>
                                    <p:set>
                                      <p:cBhvr>
                                        <p:cTn id="9" dur="1" fill="hold">
                                          <p:stCondLst>
                                            <p:cond delay="0"/>
                                          </p:stCondLst>
                                        </p:cTn>
                                        <p:tgtEl>
                                          <p:spTgt spid="37"/>
                                        </p:tgtEl>
                                        <p:attrNameLst>
                                          <p:attrName>style.visibility</p:attrName>
                                        </p:attrNameLst>
                                      </p:cBhvr>
                                      <p:to>
                                        <p:strVal val="visible"/>
                                      </p:to>
                                    </p:set>
                                  </p:childTnLst>
                                </p:cTn>
                              </p:par>
                              <p:par>
                                <p:cTn id="10" presetID="63" presetClass="path" presetSubtype="0" accel="50000" decel="50000" fill="hold" grpId="0" nodeType="withEffect">
                                  <p:stCondLst>
                                    <p:cond delay="0"/>
                                  </p:stCondLst>
                                  <p:childTnLst>
                                    <p:animMotion origin="layout" path="M -0.14948 0.00116 L -1.04167E-6 -2.59259E-6 " pathEditMode="relative" rAng="0" ptsTypes="AA">
                                      <p:cBhvr>
                                        <p:cTn id="11" dur="2000" fill="hold"/>
                                        <p:tgtEl>
                                          <p:spTgt spid="37"/>
                                        </p:tgtEl>
                                        <p:attrNameLst>
                                          <p:attrName>ppt_x</p:attrName>
                                          <p:attrName>ppt_y</p:attrName>
                                        </p:attrNameLst>
                                      </p:cBhvr>
                                      <p:rCtr x="7474" y="-69"/>
                                    </p:animMotion>
                                  </p:childTnLst>
                                  <p:subTnLst>
                                    <p:set>
                                      <p:cBhvr override="childStyle">
                                        <p:cTn dur="1" fill="hold" display="0" masterRel="nextClick" afterEffect="1"/>
                                        <p:tgtEl>
                                          <p:spTgt spid="37"/>
                                        </p:tgtEl>
                                        <p:attrNameLst>
                                          <p:attrName>style.visibility</p:attrName>
                                        </p:attrNameLst>
                                      </p:cBhvr>
                                      <p:to>
                                        <p:strVal val="hidden"/>
                                      </p:to>
                                    </p:set>
                                  </p:subTnLst>
                                </p:cTn>
                              </p:par>
                              <p:par>
                                <p:cTn id="12" presetID="22" presetClass="entr" presetSubtype="4" fill="hold" grpId="0" nodeType="withEffect">
                                  <p:stCondLst>
                                    <p:cond delay="500"/>
                                  </p:stCondLst>
                                  <p:childTnLst>
                                    <p:set>
                                      <p:cBhvr>
                                        <p:cTn id="13" dur="1" fill="hold">
                                          <p:stCondLst>
                                            <p:cond delay="0"/>
                                          </p:stCondLst>
                                        </p:cTn>
                                        <p:tgtEl>
                                          <p:spTgt spid="36"/>
                                        </p:tgtEl>
                                        <p:attrNameLst>
                                          <p:attrName>style.visibility</p:attrName>
                                        </p:attrNameLst>
                                      </p:cBhvr>
                                      <p:to>
                                        <p:strVal val="visible"/>
                                      </p:to>
                                    </p:set>
                                    <p:animEffect transition="in" filter="wipe(down)">
                                      <p:cBhvr>
                                        <p:cTn id="14" dur="500"/>
                                        <p:tgtEl>
                                          <p:spTgt spid="36"/>
                                        </p:tgtEl>
                                      </p:cBhvr>
                                    </p:animEffec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7" grpId="1" animBg="1"/>
      <p:bldP spid="3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HTML Design Model-Master Page</a:t>
            </a:r>
            <a:endParaRPr lang="en-US" dirty="0"/>
          </a:p>
        </p:txBody>
      </p:sp>
      <p:pic>
        <p:nvPicPr>
          <p:cNvPr id="4" name="Picture 3"/>
          <p:cNvPicPr>
            <a:picLocks noChangeAspect="1"/>
          </p:cNvPicPr>
          <p:nvPr/>
        </p:nvPicPr>
        <p:blipFill>
          <a:blip r:embed="rId2"/>
          <a:stretch>
            <a:fillRect/>
          </a:stretch>
        </p:blipFill>
        <p:spPr>
          <a:xfrm>
            <a:off x="274639" y="2050480"/>
            <a:ext cx="5654710" cy="1428049"/>
          </a:xfrm>
          <a:prstGeom prst="rect">
            <a:avLst/>
          </a:prstGeom>
        </p:spPr>
      </p:pic>
      <p:pic>
        <p:nvPicPr>
          <p:cNvPr id="6" name="Picture 5"/>
          <p:cNvPicPr>
            <a:picLocks noChangeAspect="1"/>
          </p:cNvPicPr>
          <p:nvPr/>
        </p:nvPicPr>
        <p:blipFill>
          <a:blip r:embed="rId3"/>
          <a:stretch>
            <a:fillRect/>
          </a:stretch>
        </p:blipFill>
        <p:spPr>
          <a:xfrm>
            <a:off x="274639" y="3586130"/>
            <a:ext cx="5479822" cy="1301759"/>
          </a:xfrm>
          <a:prstGeom prst="rect">
            <a:avLst/>
          </a:prstGeom>
        </p:spPr>
      </p:pic>
      <p:pic>
        <p:nvPicPr>
          <p:cNvPr id="7" name="Picture 6"/>
          <p:cNvPicPr>
            <a:picLocks noChangeAspect="1"/>
          </p:cNvPicPr>
          <p:nvPr/>
        </p:nvPicPr>
        <p:blipFill>
          <a:blip r:embed="rId4"/>
          <a:stretch>
            <a:fillRect/>
          </a:stretch>
        </p:blipFill>
        <p:spPr>
          <a:xfrm>
            <a:off x="6324929" y="2167055"/>
            <a:ext cx="5489538" cy="1194898"/>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
        <p:nvSpPr>
          <p:cNvPr id="8" name="Rectangle 7"/>
          <p:cNvSpPr/>
          <p:nvPr/>
        </p:nvSpPr>
        <p:spPr bwMode="auto">
          <a:xfrm>
            <a:off x="2410750" y="6048680"/>
            <a:ext cx="7572926" cy="588428"/>
          </a:xfrm>
          <a:prstGeom prst="rect">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r>
              <a:rPr lang="en-US" sz="2000" dirty="0">
                <a:gradFill>
                  <a:gsLst>
                    <a:gs pos="0">
                      <a:srgbClr val="FFFFFF"/>
                    </a:gs>
                    <a:gs pos="100000">
                      <a:srgbClr val="FFFFFF"/>
                    </a:gs>
                  </a:gsLst>
                  <a:lin ang="5400000" scaled="0"/>
                </a:gradFill>
              </a:rPr>
              <a:t>Note-Checking this box will overwrite your .MASTER</a:t>
            </a:r>
          </a:p>
        </p:txBody>
      </p:sp>
      <p:cxnSp>
        <p:nvCxnSpPr>
          <p:cNvPr id="10" name="Straight Arrow Connector 9"/>
          <p:cNvCxnSpPr>
            <a:stCxn id="8" idx="0"/>
          </p:cNvCxnSpPr>
          <p:nvPr/>
        </p:nvCxnSpPr>
        <p:spPr>
          <a:xfrm flipH="1" flipV="1">
            <a:off x="2098658" y="4138749"/>
            <a:ext cx="4098558" cy="1909931"/>
          </a:xfrm>
          <a:prstGeom prst="straightConnector1">
            <a:avLst/>
          </a:prstGeom>
          <a:ln w="38100">
            <a:headEnd type="none"/>
            <a:tailEnd type="triangle"/>
          </a:ln>
        </p:spPr>
        <p:style>
          <a:lnRef idx="3">
            <a:schemeClr val="accent4"/>
          </a:lnRef>
          <a:fillRef idx="0">
            <a:schemeClr val="accent4"/>
          </a:fillRef>
          <a:effectRef idx="2">
            <a:schemeClr val="accent4"/>
          </a:effectRef>
          <a:fontRef idx="minor">
            <a:schemeClr val="tx1"/>
          </a:fontRef>
        </p:style>
      </p:cxnSp>
      <p:cxnSp>
        <p:nvCxnSpPr>
          <p:cNvPr id="14" name="Straight Arrow Connector 13"/>
          <p:cNvCxnSpPr/>
          <p:nvPr/>
        </p:nvCxnSpPr>
        <p:spPr>
          <a:xfrm flipV="1">
            <a:off x="2220801" y="3230382"/>
            <a:ext cx="5452063" cy="800762"/>
          </a:xfrm>
          <a:prstGeom prst="straightConnector1">
            <a:avLst/>
          </a:prstGeom>
          <a:ln w="38100">
            <a:headEnd type="none"/>
            <a:tailEnd type="triangle"/>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3226573111"/>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HTML Design Model-Page Layout</a:t>
            </a:r>
            <a:endParaRPr lang="en-US" dirty="0"/>
          </a:p>
        </p:txBody>
      </p:sp>
      <p:pic>
        <p:nvPicPr>
          <p:cNvPr id="6" name="Picture 5"/>
          <p:cNvPicPr>
            <a:picLocks noChangeAspect="1"/>
          </p:cNvPicPr>
          <p:nvPr/>
        </p:nvPicPr>
        <p:blipFill>
          <a:blip r:embed="rId2"/>
          <a:stretch>
            <a:fillRect/>
          </a:stretch>
        </p:blipFill>
        <p:spPr>
          <a:xfrm>
            <a:off x="274639" y="4907908"/>
            <a:ext cx="5479822" cy="1301759"/>
          </a:xfrm>
          <a:prstGeom prst="rect">
            <a:avLst/>
          </a:prstGeom>
        </p:spPr>
      </p:pic>
      <p:sp>
        <p:nvSpPr>
          <p:cNvPr id="8" name="Rectangle 7"/>
          <p:cNvSpPr/>
          <p:nvPr/>
        </p:nvSpPr>
        <p:spPr bwMode="auto">
          <a:xfrm>
            <a:off x="2432958" y="6277337"/>
            <a:ext cx="7572926" cy="588428"/>
          </a:xfrm>
          <a:prstGeom prst="rect">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r>
              <a:rPr lang="en-US" sz="2000" dirty="0">
                <a:gradFill>
                  <a:gsLst>
                    <a:gs pos="0">
                      <a:srgbClr val="FFFFFF"/>
                    </a:gs>
                    <a:gs pos="100000">
                      <a:srgbClr val="FFFFFF"/>
                    </a:gs>
                  </a:gsLst>
                  <a:lin ang="5400000" scaled="0"/>
                </a:gradFill>
              </a:rPr>
              <a:t>Note-Checking this box will overwrite your .ASPX</a:t>
            </a:r>
          </a:p>
        </p:txBody>
      </p:sp>
      <p:cxnSp>
        <p:nvCxnSpPr>
          <p:cNvPr id="10" name="Straight Arrow Connector 9"/>
          <p:cNvCxnSpPr>
            <a:stCxn id="8" idx="0"/>
          </p:cNvCxnSpPr>
          <p:nvPr/>
        </p:nvCxnSpPr>
        <p:spPr>
          <a:xfrm flipH="1" flipV="1">
            <a:off x="2098655" y="5398421"/>
            <a:ext cx="4120766" cy="878915"/>
          </a:xfrm>
          <a:prstGeom prst="straightConnector1">
            <a:avLst/>
          </a:prstGeom>
          <a:ln w="38100">
            <a:headEnd type="none"/>
            <a:tailEnd type="triangle"/>
          </a:ln>
        </p:spPr>
        <p:style>
          <a:lnRef idx="3">
            <a:schemeClr val="accent4"/>
          </a:lnRef>
          <a:fillRef idx="0">
            <a:schemeClr val="accent4"/>
          </a:fillRef>
          <a:effectRef idx="2">
            <a:schemeClr val="accent4"/>
          </a:effectRef>
          <a:fontRef idx="minor">
            <a:schemeClr val="tx1"/>
          </a:fontRef>
        </p:style>
      </p:cxnSp>
      <p:pic>
        <p:nvPicPr>
          <p:cNvPr id="17" name="Picture 16"/>
          <p:cNvPicPr>
            <a:picLocks noChangeAspect="1"/>
          </p:cNvPicPr>
          <p:nvPr/>
        </p:nvPicPr>
        <p:blipFill>
          <a:blip r:embed="rId3"/>
          <a:stretch>
            <a:fillRect/>
          </a:stretch>
        </p:blipFill>
        <p:spPr>
          <a:xfrm>
            <a:off x="274639" y="1797529"/>
            <a:ext cx="5985054" cy="1641770"/>
          </a:xfrm>
          <a:prstGeom prst="rect">
            <a:avLst/>
          </a:prstGeom>
        </p:spPr>
      </p:pic>
      <p:pic>
        <p:nvPicPr>
          <p:cNvPr id="18" name="Picture 17"/>
          <p:cNvPicPr>
            <a:picLocks noChangeAspect="1"/>
          </p:cNvPicPr>
          <p:nvPr/>
        </p:nvPicPr>
        <p:blipFill>
          <a:blip r:embed="rId4"/>
          <a:stretch>
            <a:fillRect/>
          </a:stretch>
        </p:blipFill>
        <p:spPr>
          <a:xfrm>
            <a:off x="274639" y="3517868"/>
            <a:ext cx="6023918" cy="1311473"/>
          </a:xfrm>
          <a:prstGeom prst="rect">
            <a:avLst/>
          </a:prstGeom>
        </p:spPr>
      </p:pic>
      <p:pic>
        <p:nvPicPr>
          <p:cNvPr id="19" name="Picture 18"/>
          <p:cNvPicPr>
            <a:picLocks noChangeAspect="1"/>
          </p:cNvPicPr>
          <p:nvPr/>
        </p:nvPicPr>
        <p:blipFill>
          <a:blip r:embed="rId5"/>
          <a:stretch>
            <a:fillRect/>
          </a:stretch>
        </p:blipFill>
        <p:spPr>
          <a:xfrm>
            <a:off x="6456205" y="1961882"/>
            <a:ext cx="5707998" cy="1346640"/>
          </a:xfrm>
          <a:prstGeom prst="rect">
            <a:avLst/>
          </a:prstGeom>
        </p:spPr>
      </p:pic>
      <p:cxnSp>
        <p:nvCxnSpPr>
          <p:cNvPr id="14" name="Straight Arrow Connector 13"/>
          <p:cNvCxnSpPr/>
          <p:nvPr/>
        </p:nvCxnSpPr>
        <p:spPr>
          <a:xfrm flipV="1">
            <a:off x="2188671" y="2842220"/>
            <a:ext cx="5728478" cy="2503012"/>
          </a:xfrm>
          <a:prstGeom prst="straightConnector1">
            <a:avLst/>
          </a:prstGeom>
          <a:ln w="38100">
            <a:headEnd type="none"/>
            <a:tailEnd type="triangle"/>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1690387507"/>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900" dirty="0"/>
              <a:t>Update Master page to SP2013 (Minimum)</a:t>
            </a:r>
          </a:p>
        </p:txBody>
      </p:sp>
      <p:grpSp>
        <p:nvGrpSpPr>
          <p:cNvPr id="6" name="Group 5"/>
          <p:cNvGrpSpPr/>
          <p:nvPr/>
        </p:nvGrpSpPr>
        <p:grpSpPr>
          <a:xfrm>
            <a:off x="4965369" y="1022588"/>
            <a:ext cx="2058619" cy="5470509"/>
            <a:chOff x="7316810" y="120735"/>
            <a:chExt cx="3200400" cy="6304879"/>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45599" y="120735"/>
              <a:ext cx="2924578" cy="221022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lightRig rig="twoPt" dir="t">
                <a:rot lat="0" lon="0" rev="7200000"/>
              </a:lightRig>
            </a:scene3d>
            <a:sp3d prstMaterial="matte">
              <a:bevelT w="22860" h="12700"/>
              <a:contourClr>
                <a:srgbClr val="FFFFFF"/>
              </a:contourClr>
            </a:sp3d>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6810" y="4142661"/>
              <a:ext cx="3200400" cy="2282953"/>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Moderately"/>
              <a:lightRig rig="twoPt" dir="t">
                <a:rot lat="0" lon="0" rev="7200000"/>
              </a:lightRig>
            </a:scene3d>
            <a:sp3d prstMaterial="matte">
              <a:bevelT w="22860" h="12700"/>
              <a:contourClr>
                <a:srgbClr val="FFFFFF"/>
              </a:contourClr>
            </a:sp3d>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63871" y="2091494"/>
              <a:ext cx="3106278" cy="22158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perspectiveFront"/>
              <a:lightRig rig="twoPt" dir="t">
                <a:rot lat="0" lon="0" rev="7200000"/>
              </a:lightRig>
            </a:scene3d>
            <a:sp3d>
              <a:bevelT w="25400" h="19050"/>
              <a:contourClr>
                <a:srgbClr val="FFFFFF"/>
              </a:contourClr>
            </a:sp3d>
          </p:spPr>
        </p:pic>
      </p:grpSp>
      <p:sp>
        <p:nvSpPr>
          <p:cNvPr id="2" name="Rectangle 1"/>
          <p:cNvSpPr/>
          <p:nvPr/>
        </p:nvSpPr>
        <p:spPr bwMode="auto">
          <a:xfrm>
            <a:off x="274639" y="1343395"/>
            <a:ext cx="3889360" cy="5149703"/>
          </a:xfrm>
          <a:prstGeom prst="rect">
            <a:avLst/>
          </a:prstGeom>
          <a:no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7562" rIns="0" bIns="47562" numCol="1" rtlCol="0" anchor="t" anchorCtr="0" compatLnSpc="1">
            <a:prstTxWarp prst="textNoShape">
              <a:avLst/>
            </a:prstTxWarp>
          </a:bodyPr>
          <a:lstStyle/>
          <a:p>
            <a:pPr algn="ctr" defTabSz="950943" fontAlgn="base">
              <a:spcBef>
                <a:spcPct val="0"/>
              </a:spcBef>
              <a:spcAft>
                <a:spcPct val="0"/>
              </a:spcAft>
            </a:pPr>
            <a:r>
              <a:rPr lang="en-US" sz="2000" dirty="0">
                <a:solidFill>
                  <a:srgbClr val="012654"/>
                </a:solidFill>
              </a:rPr>
              <a:t>YOURMP.Master</a:t>
            </a:r>
          </a:p>
        </p:txBody>
      </p:sp>
      <p:sp>
        <p:nvSpPr>
          <p:cNvPr id="10" name="Rectangle 9"/>
          <p:cNvSpPr/>
          <p:nvPr/>
        </p:nvSpPr>
        <p:spPr bwMode="auto">
          <a:xfrm>
            <a:off x="7825355" y="1343395"/>
            <a:ext cx="3889360" cy="5149703"/>
          </a:xfrm>
          <a:prstGeom prst="rect">
            <a:avLst/>
          </a:prstGeom>
          <a:no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7562" rIns="0" bIns="47562" numCol="1" rtlCol="0" anchor="t" anchorCtr="0" compatLnSpc="1">
            <a:prstTxWarp prst="textNoShape">
              <a:avLst/>
            </a:prstTxWarp>
          </a:bodyPr>
          <a:lstStyle/>
          <a:p>
            <a:pPr algn="ctr" defTabSz="950943" fontAlgn="base">
              <a:spcBef>
                <a:spcPct val="0"/>
              </a:spcBef>
              <a:spcAft>
                <a:spcPct val="0"/>
              </a:spcAft>
            </a:pPr>
            <a:r>
              <a:rPr lang="en-US" sz="2000" dirty="0">
                <a:solidFill>
                  <a:srgbClr val="012654"/>
                </a:solidFill>
              </a:rPr>
              <a:t>Seattle.Master</a:t>
            </a:r>
          </a:p>
        </p:txBody>
      </p:sp>
      <p:sp>
        <p:nvSpPr>
          <p:cNvPr id="42" name="Rectangle 41"/>
          <p:cNvSpPr/>
          <p:nvPr/>
        </p:nvSpPr>
        <p:spPr bwMode="auto">
          <a:xfrm>
            <a:off x="8277657" y="1731333"/>
            <a:ext cx="2984754" cy="559562"/>
          </a:xfrm>
          <a:prstGeom prst="rect">
            <a:avLst/>
          </a:prstGeom>
          <a:solidFill>
            <a:srgbClr val="7B4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r>
              <a:rPr lang="en-US" sz="1600" dirty="0">
                <a:gradFill>
                  <a:gsLst>
                    <a:gs pos="0">
                      <a:srgbClr val="FFFFFF"/>
                    </a:gs>
                    <a:gs pos="100000">
                      <a:srgbClr val="FFFFFF"/>
                    </a:gs>
                  </a:gsLst>
                  <a:lin ang="5400000" scaled="0"/>
                </a:gradFill>
              </a:rPr>
              <a:t>@Register Tags</a:t>
            </a:r>
          </a:p>
        </p:txBody>
      </p:sp>
      <p:sp>
        <p:nvSpPr>
          <p:cNvPr id="43" name="Rectangle 42"/>
          <p:cNvSpPr/>
          <p:nvPr/>
        </p:nvSpPr>
        <p:spPr bwMode="auto">
          <a:xfrm>
            <a:off x="8277657" y="2887118"/>
            <a:ext cx="2984754" cy="559562"/>
          </a:xfrm>
          <a:prstGeom prst="rect">
            <a:avLst/>
          </a:prstGeom>
          <a:solidFill>
            <a:srgbClr val="5D909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r>
              <a:rPr lang="en-US" sz="1600" dirty="0">
                <a:gradFill>
                  <a:gsLst>
                    <a:gs pos="0">
                      <a:srgbClr val="FFFFFF"/>
                    </a:gs>
                    <a:gs pos="100000">
                      <a:srgbClr val="FFFFFF"/>
                    </a:gs>
                  </a:gsLst>
                  <a:lin ang="5400000" scaled="0"/>
                </a:gradFill>
              </a:rPr>
              <a:t>SharePoint:ScriptLinks</a:t>
            </a:r>
          </a:p>
        </p:txBody>
      </p:sp>
      <p:sp>
        <p:nvSpPr>
          <p:cNvPr id="44" name="Rectangle 43"/>
          <p:cNvSpPr/>
          <p:nvPr/>
        </p:nvSpPr>
        <p:spPr bwMode="auto">
          <a:xfrm>
            <a:off x="8277657" y="2309225"/>
            <a:ext cx="2984754" cy="559562"/>
          </a:xfrm>
          <a:prstGeom prst="rect">
            <a:avLst/>
          </a:prstGeom>
          <a:solidFill>
            <a:srgbClr val="7B4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r>
              <a:rPr lang="en-US" sz="1600" dirty="0">
                <a:gradFill>
                  <a:gsLst>
                    <a:gs pos="0">
                      <a:srgbClr val="FFFFFF"/>
                    </a:gs>
                    <a:gs pos="100000">
                      <a:srgbClr val="FFFFFF"/>
                    </a:gs>
                  </a:gsLst>
                  <a:lin ang="5400000" scaled="0"/>
                </a:gradFill>
              </a:rPr>
              <a:t>@Assembly Tags</a:t>
            </a:r>
          </a:p>
        </p:txBody>
      </p:sp>
      <p:sp>
        <p:nvSpPr>
          <p:cNvPr id="45" name="Rectangle 44"/>
          <p:cNvSpPr/>
          <p:nvPr/>
        </p:nvSpPr>
        <p:spPr bwMode="auto">
          <a:xfrm>
            <a:off x="8277657" y="3465011"/>
            <a:ext cx="2984754" cy="559562"/>
          </a:xfrm>
          <a:prstGeom prst="rect">
            <a:avLst/>
          </a:prstGeom>
          <a:solidFill>
            <a:srgbClr val="5D909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r>
              <a:rPr lang="en-US" sz="1600" dirty="0">
                <a:gradFill>
                  <a:gsLst>
                    <a:gs pos="0">
                      <a:srgbClr val="FFFFFF"/>
                    </a:gs>
                    <a:gs pos="100000">
                      <a:srgbClr val="FFFFFF"/>
                    </a:gs>
                  </a:gsLst>
                  <a:lin ang="5400000" scaled="0"/>
                </a:gradFill>
              </a:rPr>
              <a:t>SharePoint:CSSLink</a:t>
            </a:r>
          </a:p>
        </p:txBody>
      </p:sp>
      <p:sp>
        <p:nvSpPr>
          <p:cNvPr id="46" name="Rectangle 45"/>
          <p:cNvSpPr/>
          <p:nvPr/>
        </p:nvSpPr>
        <p:spPr bwMode="auto">
          <a:xfrm>
            <a:off x="8277657" y="5776579"/>
            <a:ext cx="2984754" cy="559562"/>
          </a:xfrm>
          <a:prstGeom prst="rect">
            <a:avLst/>
          </a:prstGeom>
          <a:solidFill>
            <a:srgbClr val="5B5A2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r>
              <a:rPr lang="en-US" sz="1600" dirty="0">
                <a:gradFill>
                  <a:gsLst>
                    <a:gs pos="0">
                      <a:srgbClr val="FFFFFF"/>
                    </a:gs>
                    <a:gs pos="100000">
                      <a:srgbClr val="FFFFFF"/>
                    </a:gs>
                  </a:gsLst>
                  <a:lin ang="5400000" scaled="0"/>
                </a:gradFill>
              </a:rPr>
              <a:t>&lt;/ SharePoint:SPHtmlTag&gt;</a:t>
            </a:r>
          </a:p>
          <a:p>
            <a:pPr algn="ctr" defTabSz="950943" fontAlgn="base">
              <a:spcBef>
                <a:spcPct val="0"/>
              </a:spcBef>
              <a:spcAft>
                <a:spcPct val="0"/>
              </a:spcAft>
            </a:pPr>
            <a:r>
              <a:rPr lang="en-US" sz="1600" dirty="0">
                <a:gradFill>
                  <a:gsLst>
                    <a:gs pos="0">
                      <a:srgbClr val="FFFFFF"/>
                    </a:gs>
                    <a:gs pos="100000">
                      <a:srgbClr val="FFFFFF"/>
                    </a:gs>
                  </a:gsLst>
                  <a:lin ang="5400000" scaled="0"/>
                </a:gradFill>
              </a:rPr>
              <a:t>&lt;/SharePoint:SharePointForm&gt;</a:t>
            </a:r>
          </a:p>
        </p:txBody>
      </p:sp>
      <p:sp>
        <p:nvSpPr>
          <p:cNvPr id="47" name="Rectangle 46"/>
          <p:cNvSpPr/>
          <p:nvPr/>
        </p:nvSpPr>
        <p:spPr bwMode="auto">
          <a:xfrm>
            <a:off x="8277657" y="4042904"/>
            <a:ext cx="2984754" cy="559562"/>
          </a:xfrm>
          <a:prstGeom prst="rect">
            <a:avLst/>
          </a:prstGeom>
          <a:solidFill>
            <a:srgbClr val="5B5A2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r>
              <a:rPr lang="en-US" sz="1600" dirty="0">
                <a:gradFill>
                  <a:gsLst>
                    <a:gs pos="0">
                      <a:srgbClr val="FFFFFF"/>
                    </a:gs>
                    <a:gs pos="100000">
                      <a:srgbClr val="FFFFFF"/>
                    </a:gs>
                  </a:gsLst>
                  <a:lin ang="5400000" scaled="0"/>
                </a:gradFill>
              </a:rPr>
              <a:t>&lt;SharePoint:SPHtmlTag&gt;</a:t>
            </a:r>
          </a:p>
          <a:p>
            <a:pPr algn="ctr" defTabSz="950943" fontAlgn="base">
              <a:spcBef>
                <a:spcPct val="0"/>
              </a:spcBef>
              <a:spcAft>
                <a:spcPct val="0"/>
              </a:spcAft>
            </a:pPr>
            <a:r>
              <a:rPr lang="en-US" sz="1600" dirty="0">
                <a:gradFill>
                  <a:gsLst>
                    <a:gs pos="0">
                      <a:srgbClr val="FFFFFF"/>
                    </a:gs>
                    <a:gs pos="100000">
                      <a:srgbClr val="FFFFFF"/>
                    </a:gs>
                  </a:gsLst>
                  <a:lin ang="5400000" scaled="0"/>
                </a:gradFill>
              </a:rPr>
              <a:t>&lt;SharePoint:SharePointForm&gt;</a:t>
            </a:r>
          </a:p>
        </p:txBody>
      </p:sp>
      <p:sp>
        <p:nvSpPr>
          <p:cNvPr id="48" name="Rectangle 47"/>
          <p:cNvSpPr/>
          <p:nvPr/>
        </p:nvSpPr>
        <p:spPr bwMode="auto">
          <a:xfrm>
            <a:off x="8277657" y="4620797"/>
            <a:ext cx="2984754" cy="559562"/>
          </a:xfrm>
          <a:prstGeom prst="rect">
            <a:avLst/>
          </a:prstGeom>
          <a:solidFill>
            <a:srgbClr val="5B5A2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r>
              <a:rPr lang="en-US" sz="1600" dirty="0">
                <a:gradFill>
                  <a:gsLst>
                    <a:gs pos="0">
                      <a:srgbClr val="FFFFFF"/>
                    </a:gs>
                    <a:gs pos="100000">
                      <a:srgbClr val="FFFFFF"/>
                    </a:gs>
                  </a:gsLst>
                  <a:lin ang="5400000" scaled="0"/>
                </a:gradFill>
              </a:rPr>
              <a:t>Search Box</a:t>
            </a:r>
          </a:p>
        </p:txBody>
      </p:sp>
      <p:sp>
        <p:nvSpPr>
          <p:cNvPr id="49" name="Rectangle 48"/>
          <p:cNvSpPr/>
          <p:nvPr/>
        </p:nvSpPr>
        <p:spPr bwMode="auto">
          <a:xfrm>
            <a:off x="8277657" y="5198689"/>
            <a:ext cx="2984754" cy="559562"/>
          </a:xfrm>
          <a:prstGeom prst="rect">
            <a:avLst/>
          </a:prstGeom>
          <a:solidFill>
            <a:srgbClr val="5B5A2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r>
              <a:rPr lang="en-US" sz="1600" dirty="0">
                <a:gradFill>
                  <a:gsLst>
                    <a:gs pos="0">
                      <a:srgbClr val="FFFFFF"/>
                    </a:gs>
                    <a:gs pos="100000">
                      <a:srgbClr val="FFFFFF"/>
                    </a:gs>
                  </a:gsLst>
                  <a:lin ang="5400000" scaled="0"/>
                </a:gradFill>
              </a:rPr>
              <a:t>SharePoint Ribbon</a:t>
            </a:r>
          </a:p>
        </p:txBody>
      </p:sp>
      <p:cxnSp>
        <p:nvCxnSpPr>
          <p:cNvPr id="53" name="Straight Arrow Connector 52"/>
          <p:cNvCxnSpPr>
            <a:stCxn id="42" idx="1"/>
          </p:cNvCxnSpPr>
          <p:nvPr/>
        </p:nvCxnSpPr>
        <p:spPr>
          <a:xfrm flipH="1">
            <a:off x="3711698" y="2011116"/>
            <a:ext cx="4565962" cy="95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H="1" flipV="1">
            <a:off x="3711697" y="2577835"/>
            <a:ext cx="4570405" cy="22342"/>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H="1" flipV="1">
            <a:off x="3711697" y="3144299"/>
            <a:ext cx="4570405" cy="22342"/>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H="1" flipV="1">
            <a:off x="3711697" y="3722301"/>
            <a:ext cx="4570405" cy="22342"/>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H="1">
            <a:off x="7054257" y="4305308"/>
            <a:ext cx="1258114" cy="621978"/>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flipH="1">
            <a:off x="7054257" y="4927288"/>
            <a:ext cx="1258114" cy="2318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H="1">
            <a:off x="7054257" y="5461245"/>
            <a:ext cx="1258114" cy="5988"/>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H="1" flipV="1">
            <a:off x="7054257" y="5989044"/>
            <a:ext cx="1258114" cy="1439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bwMode="auto">
          <a:xfrm>
            <a:off x="726941" y="1731333"/>
            <a:ext cx="2984754" cy="962880"/>
          </a:xfrm>
          <a:prstGeom prst="rect">
            <a:avLst/>
          </a:prstGeom>
          <a:solidFill>
            <a:srgbClr val="7B405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r>
              <a:rPr lang="en-US" sz="2400" strike="sngStrike" dirty="0">
                <a:solidFill>
                  <a:srgbClr val="FFFFFF"/>
                </a:solidFill>
              </a:rPr>
              <a:t>Duplicate Tags</a:t>
            </a:r>
          </a:p>
        </p:txBody>
      </p:sp>
      <p:sp>
        <p:nvSpPr>
          <p:cNvPr id="81" name="Rectangle 80"/>
          <p:cNvSpPr/>
          <p:nvPr/>
        </p:nvSpPr>
        <p:spPr bwMode="auto">
          <a:xfrm>
            <a:off x="726941" y="4020264"/>
            <a:ext cx="2984754" cy="2315877"/>
          </a:xfrm>
          <a:prstGeom prst="rect">
            <a:avLst/>
          </a:prstGeom>
          <a:solidFill>
            <a:srgbClr val="5B5A29"/>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r>
              <a:rPr lang="en-US" sz="2400" strike="sngStrike" dirty="0">
                <a:solidFill>
                  <a:srgbClr val="FFFFFF"/>
                </a:solidFill>
              </a:rPr>
              <a:t>Duplicate Tags</a:t>
            </a:r>
          </a:p>
        </p:txBody>
      </p:sp>
      <p:sp>
        <p:nvSpPr>
          <p:cNvPr id="82" name="Rectangle 81"/>
          <p:cNvSpPr/>
          <p:nvPr/>
        </p:nvSpPr>
        <p:spPr bwMode="auto">
          <a:xfrm>
            <a:off x="726941" y="2865252"/>
            <a:ext cx="2984754" cy="962880"/>
          </a:xfrm>
          <a:prstGeom prst="rect">
            <a:avLst/>
          </a:prstGeom>
          <a:solidFill>
            <a:srgbClr val="5D9092"/>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r>
              <a:rPr lang="en-US" sz="2400" dirty="0">
                <a:solidFill>
                  <a:srgbClr val="FFFFFF"/>
                </a:solidFill>
              </a:rPr>
              <a:t>New</a:t>
            </a:r>
          </a:p>
        </p:txBody>
      </p:sp>
      <p:cxnSp>
        <p:nvCxnSpPr>
          <p:cNvPr id="32" name="Straight Arrow Connector 31"/>
          <p:cNvCxnSpPr/>
          <p:nvPr/>
        </p:nvCxnSpPr>
        <p:spPr>
          <a:xfrm flipH="1" flipV="1">
            <a:off x="3676984" y="4725625"/>
            <a:ext cx="1258115" cy="47306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8" idx="1"/>
          </p:cNvCxnSpPr>
          <p:nvPr/>
        </p:nvCxnSpPr>
        <p:spPr>
          <a:xfrm flipH="1" flipV="1">
            <a:off x="3676984" y="4957456"/>
            <a:ext cx="1288385" cy="545222"/>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flipV="1">
            <a:off x="3676984" y="5265568"/>
            <a:ext cx="1258115" cy="46894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flipV="1">
            <a:off x="3676984" y="5787380"/>
            <a:ext cx="1258115" cy="201664"/>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64774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17" name="surface check"/>
          <p:cNvSpPr txBox="1"/>
          <p:nvPr/>
        </p:nvSpPr>
        <p:spPr>
          <a:xfrm>
            <a:off x="4201295" y="3086189"/>
            <a:ext cx="560098" cy="602695"/>
          </a:xfrm>
          <a:prstGeom prst="rect">
            <a:avLst/>
          </a:prstGeom>
          <a:noFill/>
        </p:spPr>
        <p:txBody>
          <a:bodyPr wrap="square" lIns="93252" tIns="46624" rIns="93252" bIns="46624" rtlCol="0">
            <a:spAutoFit/>
          </a:bodyPr>
          <a:lstStyle/>
          <a:p>
            <a:pPr defTabSz="932513">
              <a:lnSpc>
                <a:spcPct val="90000"/>
              </a:lnSpc>
              <a:spcBef>
                <a:spcPts val="1020"/>
              </a:spcBef>
            </a:pPr>
            <a:r>
              <a:rPr lang="en-US" sz="3700" dirty="0">
                <a:solidFill>
                  <a:prstClr val="white"/>
                </a:solidFill>
                <a:latin typeface="Segoe UI Light" panose="020B0502040204020203" pitchFamily="34" charset="0"/>
                <a:cs typeface="Segoe UI Light" panose="020B0502040204020203" pitchFamily="34" charset="0"/>
                <a:sym typeface="Wingdings" panose="05000000000000000000" pitchFamily="2" charset="2"/>
              </a:rPr>
              <a:t></a:t>
            </a:r>
            <a:endParaRPr lang="en-US" dirty="0">
              <a:solidFill>
                <a:prstClr val="black"/>
              </a:solidFill>
            </a:endParaRPr>
          </a:p>
        </p:txBody>
      </p:sp>
      <p:pic>
        <p:nvPicPr>
          <p:cNvPr id="4" name="Surface pic"/>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7592" y="-2"/>
            <a:ext cx="6995518" cy="6994526"/>
          </a:xfrm>
          <a:prstGeom prst="rect">
            <a:avLst/>
          </a:prstGeom>
        </p:spPr>
      </p:pic>
      <p:sp>
        <p:nvSpPr>
          <p:cNvPr id="10" name="Surface"/>
          <p:cNvSpPr txBox="1"/>
          <p:nvPr/>
        </p:nvSpPr>
        <p:spPr>
          <a:xfrm>
            <a:off x="485266" y="2888430"/>
            <a:ext cx="3199456" cy="1008275"/>
          </a:xfrm>
          <a:prstGeom prst="rect">
            <a:avLst/>
          </a:prstGeom>
          <a:noFill/>
        </p:spPr>
        <p:txBody>
          <a:bodyPr wrap="square" lIns="93252" tIns="46624" rIns="93252" bIns="46624" rtlCol="0">
            <a:spAutoFit/>
          </a:bodyPr>
          <a:lstStyle/>
          <a:p>
            <a:pPr defTabSz="932513">
              <a:lnSpc>
                <a:spcPct val="90000"/>
              </a:lnSpc>
              <a:spcBef>
                <a:spcPts val="1020"/>
              </a:spcBef>
            </a:pPr>
            <a:r>
              <a:rPr lang="en-US" sz="3300" dirty="0">
                <a:solidFill>
                  <a:srgbClr val="FFFFFF"/>
                </a:solidFill>
                <a:latin typeface="Segoe UI Light" panose="020B0502040204020203" pitchFamily="34" charset="0"/>
                <a:cs typeface="Segoe UI Light" panose="020B0502040204020203" pitchFamily="34" charset="0"/>
              </a:rPr>
              <a:t>A Picture of a Surface</a:t>
            </a:r>
            <a:endParaRPr lang="en-US" sz="3300" dirty="0">
              <a:solidFill>
                <a:srgbClr val="FFFFFF"/>
              </a:solidFill>
            </a:endParaRPr>
          </a:p>
        </p:txBody>
      </p:sp>
      <p:sp>
        <p:nvSpPr>
          <p:cNvPr id="14" name="Puppy check"/>
          <p:cNvSpPr txBox="1"/>
          <p:nvPr/>
        </p:nvSpPr>
        <p:spPr>
          <a:xfrm>
            <a:off x="4201295" y="4246183"/>
            <a:ext cx="560098" cy="602695"/>
          </a:xfrm>
          <a:prstGeom prst="rect">
            <a:avLst/>
          </a:prstGeom>
          <a:noFill/>
        </p:spPr>
        <p:txBody>
          <a:bodyPr wrap="square" lIns="93252" tIns="46624" rIns="93252" bIns="46624" rtlCol="0">
            <a:spAutoFit/>
          </a:bodyPr>
          <a:lstStyle/>
          <a:p>
            <a:pPr defTabSz="932513">
              <a:lnSpc>
                <a:spcPct val="90000"/>
              </a:lnSpc>
              <a:spcBef>
                <a:spcPts val="1020"/>
              </a:spcBef>
            </a:pPr>
            <a:r>
              <a:rPr lang="en-US" sz="3700" dirty="0">
                <a:solidFill>
                  <a:prstClr val="white"/>
                </a:solidFill>
                <a:latin typeface="Segoe UI Light" panose="020B0502040204020203" pitchFamily="34" charset="0"/>
                <a:cs typeface="Segoe UI Light" panose="020B0502040204020203" pitchFamily="34" charset="0"/>
                <a:sym typeface="Wingdings" panose="05000000000000000000" pitchFamily="2" charset="2"/>
              </a:rPr>
              <a:t></a:t>
            </a:r>
            <a:endParaRPr lang="en-US" dirty="0">
              <a:solidFill>
                <a:prstClr val="black"/>
              </a:solidFill>
            </a:endParaRPr>
          </a:p>
        </p:txBody>
      </p:sp>
      <p:grpSp>
        <p:nvGrpSpPr>
          <p:cNvPr id="23" name="Puppy"/>
          <p:cNvGrpSpPr/>
          <p:nvPr/>
        </p:nvGrpSpPr>
        <p:grpSpPr>
          <a:xfrm>
            <a:off x="6218238" y="3"/>
            <a:ext cx="7004870" cy="6994526"/>
            <a:chOff x="6096000" y="0"/>
            <a:chExt cx="6867169" cy="6858001"/>
          </a:xfrm>
        </p:grpSpPr>
        <p:sp>
          <p:nvSpPr>
            <p:cNvPr id="20" name="Rectangle 19"/>
            <p:cNvSpPr/>
            <p:nvPr/>
          </p:nvSpPr>
          <p:spPr>
            <a:xfrm>
              <a:off x="6096000" y="1"/>
              <a:ext cx="6867169" cy="6857998"/>
            </a:xfrm>
            <a:prstGeom prst="rect">
              <a:avLst/>
            </a:prstGeom>
            <a:solidFill>
              <a:srgbClr val="EAEA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13"/>
              <a:endParaRPr lang="en-US" dirty="0">
                <a:solidFill>
                  <a:srgbClr val="FFFFFF"/>
                </a:solidFill>
              </a:endParaRPr>
            </a:p>
          </p:txBody>
        </p:sp>
        <p:pic>
          <p:nvPicPr>
            <p:cNvPr id="6" name="puppy pic"/>
            <p:cNvPicPr>
              <a:picLocks noChangeAspect="1"/>
            </p:cNvPicPr>
            <p:nvPr/>
          </p:nvPicPr>
          <p:blipFill rotWithShape="1">
            <a:blip r:embed="rId3" cstate="print">
              <a:extLst>
                <a:ext uri="{28A0092B-C50C-407E-A947-70E740481C1C}">
                  <a14:useLocalDpi xmlns:a14="http://schemas.microsoft.com/office/drawing/2010/main" val="0"/>
                </a:ext>
              </a:extLst>
            </a:blip>
            <a:srcRect l="6107" t="12048" r="3115"/>
            <a:stretch/>
          </p:blipFill>
          <p:spPr>
            <a:xfrm>
              <a:off x="7167384" y="0"/>
              <a:ext cx="4724401" cy="6858001"/>
            </a:xfrm>
            <a:prstGeom prst="rect">
              <a:avLst/>
            </a:prstGeom>
          </p:spPr>
        </p:pic>
      </p:grpSp>
      <p:pic>
        <p:nvPicPr>
          <p:cNvPr id="7" name="kitten pic"/>
          <p:cNvPicPr>
            <a:picLocks noChangeAspect="1"/>
          </p:cNvPicPr>
          <p:nvPr/>
        </p:nvPicPr>
        <p:blipFill rotWithShape="1">
          <a:blip r:embed="rId4">
            <a:extLst>
              <a:ext uri="{28A0092B-C50C-407E-A947-70E740481C1C}">
                <a14:useLocalDpi xmlns:a14="http://schemas.microsoft.com/office/drawing/2010/main" val="0"/>
              </a:ext>
            </a:extLst>
          </a:blip>
          <a:srcRect l="17491" r="11263"/>
          <a:stretch/>
        </p:blipFill>
        <p:spPr>
          <a:xfrm>
            <a:off x="6230778" y="-29231"/>
            <a:ext cx="6888349" cy="7023756"/>
          </a:xfrm>
          <a:prstGeom prst="rect">
            <a:avLst/>
          </a:prstGeom>
        </p:spPr>
      </p:pic>
      <p:sp>
        <p:nvSpPr>
          <p:cNvPr id="11" name="Kitten"/>
          <p:cNvSpPr txBox="1"/>
          <p:nvPr/>
        </p:nvSpPr>
        <p:spPr>
          <a:xfrm>
            <a:off x="485266" y="4048424"/>
            <a:ext cx="3199456" cy="1008275"/>
          </a:xfrm>
          <a:prstGeom prst="rect">
            <a:avLst/>
          </a:prstGeom>
          <a:noFill/>
        </p:spPr>
        <p:txBody>
          <a:bodyPr wrap="square" lIns="93252" tIns="46624" rIns="93252" bIns="46624" rtlCol="0">
            <a:spAutoFit/>
          </a:bodyPr>
          <a:lstStyle/>
          <a:p>
            <a:pPr defTabSz="932513">
              <a:lnSpc>
                <a:spcPct val="90000"/>
              </a:lnSpc>
              <a:spcBef>
                <a:spcPts val="1020"/>
              </a:spcBef>
            </a:pPr>
            <a:r>
              <a:rPr lang="en-US" sz="3300" dirty="0">
                <a:solidFill>
                  <a:srgbClr val="FFFFFF"/>
                </a:solidFill>
                <a:latin typeface="Segoe UI Light" panose="020B0502040204020203" pitchFamily="34" charset="0"/>
                <a:cs typeface="Segoe UI Light" panose="020B0502040204020203" pitchFamily="34" charset="0"/>
              </a:rPr>
              <a:t>Kittens &amp; Puppies</a:t>
            </a:r>
            <a:endParaRPr lang="en-US" sz="3300" dirty="0">
              <a:solidFill>
                <a:srgbClr val="FFFFFF"/>
              </a:solidFill>
            </a:endParaRPr>
          </a:p>
        </p:txBody>
      </p:sp>
      <p:sp>
        <p:nvSpPr>
          <p:cNvPr id="13" name="Cloud check"/>
          <p:cNvSpPr txBox="1"/>
          <p:nvPr/>
        </p:nvSpPr>
        <p:spPr>
          <a:xfrm>
            <a:off x="4201295" y="5451127"/>
            <a:ext cx="560098" cy="602695"/>
          </a:xfrm>
          <a:prstGeom prst="rect">
            <a:avLst/>
          </a:prstGeom>
          <a:noFill/>
        </p:spPr>
        <p:txBody>
          <a:bodyPr wrap="square" lIns="93252" tIns="46624" rIns="93252" bIns="46624" rtlCol="0">
            <a:spAutoFit/>
          </a:bodyPr>
          <a:lstStyle/>
          <a:p>
            <a:pPr defTabSz="932513">
              <a:lnSpc>
                <a:spcPct val="90000"/>
              </a:lnSpc>
              <a:spcBef>
                <a:spcPts val="1020"/>
              </a:spcBef>
            </a:pPr>
            <a:r>
              <a:rPr lang="en-US" sz="3700" dirty="0">
                <a:solidFill>
                  <a:prstClr val="white"/>
                </a:solidFill>
                <a:latin typeface="Segoe UI Light" panose="020B0502040204020203" pitchFamily="34" charset="0"/>
                <a:cs typeface="Segoe UI Light" panose="020B0502040204020203" pitchFamily="34" charset="0"/>
                <a:sym typeface="Wingdings" panose="05000000000000000000" pitchFamily="2" charset="2"/>
              </a:rPr>
              <a:t></a:t>
            </a:r>
            <a:endParaRPr lang="en-US" dirty="0">
              <a:solidFill>
                <a:prstClr val="black"/>
              </a:solidFill>
            </a:endParaRPr>
          </a:p>
        </p:txBody>
      </p:sp>
      <p:pic>
        <p:nvPicPr>
          <p:cNvPr id="25" name="Cloud pic"/>
          <p:cNvPicPr>
            <a:picLocks noChangeAspect="1"/>
          </p:cNvPicPr>
          <p:nvPr/>
        </p:nvPicPr>
        <p:blipFill rotWithShape="1">
          <a:blip r:embed="rId5">
            <a:extLst>
              <a:ext uri="{28A0092B-C50C-407E-A947-70E740481C1C}">
                <a14:useLocalDpi xmlns:a14="http://schemas.microsoft.com/office/drawing/2010/main" val="0"/>
              </a:ext>
            </a:extLst>
          </a:blip>
          <a:srcRect l="36110"/>
          <a:stretch/>
        </p:blipFill>
        <p:spPr>
          <a:xfrm>
            <a:off x="6218238" y="-24157"/>
            <a:ext cx="6900887" cy="7028204"/>
          </a:xfrm>
          <a:prstGeom prst="rect">
            <a:avLst/>
          </a:prstGeom>
          <a:ln>
            <a:noFill/>
          </a:ln>
        </p:spPr>
      </p:pic>
      <p:sp>
        <p:nvSpPr>
          <p:cNvPr id="12" name="Cloud"/>
          <p:cNvSpPr txBox="1"/>
          <p:nvPr/>
        </p:nvSpPr>
        <p:spPr>
          <a:xfrm>
            <a:off x="485266" y="5253368"/>
            <a:ext cx="3199456" cy="1008275"/>
          </a:xfrm>
          <a:prstGeom prst="rect">
            <a:avLst/>
          </a:prstGeom>
          <a:noFill/>
        </p:spPr>
        <p:txBody>
          <a:bodyPr wrap="square" lIns="93252" tIns="46624" rIns="93252" bIns="46624" rtlCol="0">
            <a:spAutoFit/>
          </a:bodyPr>
          <a:lstStyle/>
          <a:p>
            <a:pPr defTabSz="932513">
              <a:lnSpc>
                <a:spcPct val="90000"/>
              </a:lnSpc>
              <a:spcBef>
                <a:spcPts val="1020"/>
              </a:spcBef>
            </a:pPr>
            <a:r>
              <a:rPr lang="en-US" sz="3300" dirty="0">
                <a:solidFill>
                  <a:srgbClr val="FFFFFF"/>
                </a:solidFill>
                <a:latin typeface="Segoe UI Light" panose="020B0502040204020203" pitchFamily="34" charset="0"/>
                <a:cs typeface="Segoe UI Light" panose="020B0502040204020203" pitchFamily="34" charset="0"/>
              </a:rPr>
              <a:t>A Reference to the Cloud</a:t>
            </a:r>
            <a:endParaRPr lang="en-US" sz="3300" dirty="0">
              <a:solidFill>
                <a:srgbClr val="FFFFFF"/>
              </a:solidFill>
            </a:endParaRPr>
          </a:p>
        </p:txBody>
      </p:sp>
      <p:sp>
        <p:nvSpPr>
          <p:cNvPr id="18" name="Metro check"/>
          <p:cNvSpPr txBox="1"/>
          <p:nvPr/>
        </p:nvSpPr>
        <p:spPr>
          <a:xfrm>
            <a:off x="4201295" y="1875035"/>
            <a:ext cx="560098" cy="602695"/>
          </a:xfrm>
          <a:prstGeom prst="rect">
            <a:avLst/>
          </a:prstGeom>
          <a:noFill/>
        </p:spPr>
        <p:txBody>
          <a:bodyPr wrap="square" lIns="93252" tIns="46624" rIns="93252" bIns="46624" rtlCol="0">
            <a:spAutoFit/>
          </a:bodyPr>
          <a:lstStyle/>
          <a:p>
            <a:pPr defTabSz="932513">
              <a:lnSpc>
                <a:spcPct val="90000"/>
              </a:lnSpc>
              <a:spcBef>
                <a:spcPts val="1020"/>
              </a:spcBef>
            </a:pPr>
            <a:r>
              <a:rPr lang="en-US" sz="3700" dirty="0">
                <a:solidFill>
                  <a:prstClr val="white"/>
                </a:solidFill>
                <a:latin typeface="Segoe UI Light" panose="020B0502040204020203" pitchFamily="34" charset="0"/>
                <a:cs typeface="Segoe UI Light" panose="020B0502040204020203" pitchFamily="34" charset="0"/>
                <a:sym typeface="Wingdings" panose="05000000000000000000" pitchFamily="2" charset="2"/>
              </a:rPr>
              <a:t></a:t>
            </a:r>
            <a:endParaRPr lang="en-US" dirty="0">
              <a:solidFill>
                <a:prstClr val="black"/>
              </a:solidFill>
            </a:endParaRPr>
          </a:p>
        </p:txBody>
      </p:sp>
      <p:sp>
        <p:nvSpPr>
          <p:cNvPr id="3" name="Metro"/>
          <p:cNvSpPr>
            <a:spLocks noGrp="1"/>
          </p:cNvSpPr>
          <p:nvPr>
            <p:ph type="body" sz="quarter" idx="10"/>
          </p:nvPr>
        </p:nvSpPr>
        <p:spPr>
          <a:xfrm>
            <a:off x="485266" y="1685788"/>
            <a:ext cx="3163888" cy="981189"/>
          </a:xfrm>
        </p:spPr>
        <p:txBody>
          <a:bodyPr>
            <a:noAutofit/>
          </a:bodyPr>
          <a:lstStyle/>
          <a:p>
            <a:pPr marL="0" indent="0">
              <a:buNone/>
            </a:pPr>
            <a:r>
              <a:rPr lang="en-US" sz="3300" dirty="0">
                <a:solidFill>
                  <a:schemeClr val="tx1"/>
                </a:solidFill>
                <a:latin typeface="Segoe UI Light" panose="020B0502040204020203" pitchFamily="34" charset="0"/>
                <a:cs typeface="Segoe UI Light" panose="020B0502040204020203" pitchFamily="34" charset="0"/>
              </a:rPr>
              <a:t>A “Modern UI” slide</a:t>
            </a:r>
          </a:p>
        </p:txBody>
      </p:sp>
      <p:sp>
        <p:nvSpPr>
          <p:cNvPr id="2" name="Title 1"/>
          <p:cNvSpPr>
            <a:spLocks noGrp="1"/>
          </p:cNvSpPr>
          <p:nvPr>
            <p:ph type="title"/>
          </p:nvPr>
        </p:nvSpPr>
        <p:spPr>
          <a:xfrm>
            <a:off x="274641" y="295277"/>
            <a:ext cx="5839617" cy="917575"/>
          </a:xfrm>
        </p:spPr>
        <p:txBody>
          <a:bodyPr/>
          <a:lstStyle/>
          <a:p>
            <a:r>
              <a:rPr lang="en-US" sz="4500" dirty="0">
                <a:solidFill>
                  <a:schemeClr val="tx1"/>
                </a:solidFill>
                <a:latin typeface="Segoe UI Light" panose="020B0502040204020203" pitchFamily="34" charset="0"/>
                <a:cs typeface="Segoe UI Light" panose="020B0502040204020203" pitchFamily="34" charset="0"/>
              </a:rPr>
              <a:t>Every Great SPC 2012 Presentation Has…</a:t>
            </a:r>
          </a:p>
        </p:txBody>
      </p:sp>
    </p:spTree>
    <p:extLst>
      <p:ext uri="{BB962C8B-B14F-4D97-AF65-F5344CB8AC3E}">
        <p14:creationId xmlns:p14="http://schemas.microsoft.com/office/powerpoint/2010/main" val="5213323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P spid="14" grpId="0"/>
      <p:bldP spid="11" grpId="0"/>
      <p:bldP spid="13" grpId="0"/>
      <p:bldP spid="12" grpId="0"/>
      <p:bldP spid="18" grpId="0"/>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Upgrade to SP2013 HTML Design View</a:t>
            </a:r>
            <a:endParaRPr lang="en-US" dirty="0"/>
          </a:p>
        </p:txBody>
      </p:sp>
      <p:sp>
        <p:nvSpPr>
          <p:cNvPr id="5" name="Text Placeholder 4"/>
          <p:cNvSpPr>
            <a:spLocks noGrp="1"/>
          </p:cNvSpPr>
          <p:nvPr>
            <p:ph type="body" sz="quarter" idx="12"/>
          </p:nvPr>
        </p:nvSpPr>
        <p:spPr/>
        <p:txBody>
          <a:bodyPr/>
          <a:lstStyle/>
          <a:p>
            <a:r>
              <a:rPr lang="en-US" dirty="0" smtClean="0"/>
              <a:t>Israel Vega</a:t>
            </a:r>
            <a:endParaRPr lang="en-US" dirty="0"/>
          </a:p>
        </p:txBody>
      </p:sp>
    </p:spTree>
    <p:extLst>
      <p:ext uri="{BB962C8B-B14F-4D97-AF65-F5344CB8AC3E}">
        <p14:creationId xmlns:p14="http://schemas.microsoft.com/office/powerpoint/2010/main" val="881926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900" dirty="0"/>
              <a:t>Updating Content Placeholders (Markup)</a:t>
            </a:r>
          </a:p>
        </p:txBody>
      </p:sp>
      <p:sp>
        <p:nvSpPr>
          <p:cNvPr id="2" name="Text Placeholder 1"/>
          <p:cNvSpPr>
            <a:spLocks noGrp="1"/>
          </p:cNvSpPr>
          <p:nvPr>
            <p:ph type="body" sz="quarter" idx="10"/>
          </p:nvPr>
        </p:nvSpPr>
        <p:spPr>
          <a:xfrm>
            <a:off x="248729" y="1239684"/>
            <a:ext cx="11887199" cy="2872218"/>
          </a:xfrm>
        </p:spPr>
        <p:txBody>
          <a:bodyPr/>
          <a:lstStyle/>
          <a:p>
            <a:r>
              <a:rPr lang="en-US" sz="1800" dirty="0"/>
              <a:t>&lt;!--CS: Start OUR PLACEHOLDER NAME Snippet--&gt;</a:t>
            </a:r>
          </a:p>
          <a:p>
            <a:endParaRPr lang="en-US" sz="1800" dirty="0"/>
          </a:p>
          <a:p>
            <a:r>
              <a:rPr lang="en-US" sz="1800" dirty="0"/>
              <a:t>&lt;!--SPM:&lt;%@Register Tagprefix="SharePoint" Namespace="Microsoft.SharePoint.WebControls" Assembly="Microsoft.SharePoint, Version=15.0.0.0, Culture=neutral, PublicKeyToken=71e9bce111e9429c"%&gt;--&gt;</a:t>
            </a:r>
          </a:p>
          <a:p>
            <a:endParaRPr lang="en-US" sz="1800" dirty="0"/>
          </a:p>
          <a:p>
            <a:r>
              <a:rPr lang="en-US" sz="1800" dirty="0"/>
              <a:t>&lt;!--MS:&lt;asp:ContentPlaceHolder ID=“YOUR PLACEHOLDER NAME" runat="server"&gt;--&gt;</a:t>
            </a:r>
          </a:p>
          <a:p>
            <a:r>
              <a:rPr lang="en-US" sz="1800" dirty="0"/>
              <a:t>&lt;!--ME:&lt;/asp:ContentPlaceHolder&gt;--&gt;</a:t>
            </a:r>
          </a:p>
          <a:p>
            <a:endParaRPr lang="en-US" sz="1800" dirty="0"/>
          </a:p>
          <a:p>
            <a:r>
              <a:rPr lang="en-US" sz="1800" dirty="0"/>
              <a:t>&lt;!--CE: End OUR PLACEHOLDER NAME Snippet--&gt;</a:t>
            </a:r>
          </a:p>
        </p:txBody>
      </p:sp>
      <p:sp>
        <p:nvSpPr>
          <p:cNvPr id="4" name="Rectangle 3"/>
          <p:cNvSpPr/>
          <p:nvPr/>
        </p:nvSpPr>
        <p:spPr bwMode="auto">
          <a:xfrm>
            <a:off x="248731" y="1312555"/>
            <a:ext cx="1399103" cy="333895"/>
          </a:xfrm>
          <a:prstGeom prst="rect">
            <a:avLst/>
          </a:prstGeom>
          <a:noFill/>
          <a:ln w="38100">
            <a:headEnd type="none" w="med" len="med"/>
            <a:tailEnd type="none" w="med" len="med"/>
          </a:ln>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248731" y="1869706"/>
            <a:ext cx="1399103" cy="333895"/>
          </a:xfrm>
          <a:prstGeom prst="rect">
            <a:avLst/>
          </a:prstGeom>
          <a:noFill/>
          <a:ln w="38100">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248731" y="2736306"/>
            <a:ext cx="1399103" cy="692273"/>
          </a:xfrm>
          <a:prstGeom prst="rect">
            <a:avLst/>
          </a:prstGeom>
          <a:noFill/>
          <a:ln w="38100">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248731" y="3651835"/>
            <a:ext cx="1399103" cy="333895"/>
          </a:xfrm>
          <a:prstGeom prst="rect">
            <a:avLst/>
          </a:prstGeom>
          <a:noFill/>
          <a:ln w="38100">
            <a:headEnd type="none" w="med" len="med"/>
            <a:tailEnd type="none" w="med" len="med"/>
          </a:ln>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1911636" y="4542669"/>
            <a:ext cx="4702307" cy="450062"/>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defTabSz="950943"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Comment Start - “Hey Parser, Look at me”</a:t>
            </a:r>
          </a:p>
        </p:txBody>
      </p:sp>
      <p:sp>
        <p:nvSpPr>
          <p:cNvPr id="10" name="Rectangle 9"/>
          <p:cNvSpPr/>
          <p:nvPr/>
        </p:nvSpPr>
        <p:spPr bwMode="auto">
          <a:xfrm>
            <a:off x="2194282" y="5068540"/>
            <a:ext cx="5814055" cy="450062"/>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defTabSz="950943"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SharePoint Markup - “Hey Parser, I’m SharePoint-y”</a:t>
            </a:r>
          </a:p>
        </p:txBody>
      </p:sp>
      <p:sp>
        <p:nvSpPr>
          <p:cNvPr id="11" name="Rectangle 10"/>
          <p:cNvSpPr/>
          <p:nvPr/>
        </p:nvSpPr>
        <p:spPr bwMode="auto">
          <a:xfrm>
            <a:off x="2194281" y="5594416"/>
            <a:ext cx="5616201" cy="450062"/>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defTabSz="950943"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Markup Start/End - “Hey Parser, I’m ASP.NET-y”</a:t>
            </a:r>
          </a:p>
        </p:txBody>
      </p:sp>
      <p:sp>
        <p:nvSpPr>
          <p:cNvPr id="12" name="Rectangle 11"/>
          <p:cNvSpPr/>
          <p:nvPr/>
        </p:nvSpPr>
        <p:spPr bwMode="auto">
          <a:xfrm>
            <a:off x="1911638" y="6155101"/>
            <a:ext cx="5569093" cy="450062"/>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defTabSz="950943"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Comment End - “I’m done, stop looking at me”</a:t>
            </a:r>
          </a:p>
        </p:txBody>
      </p:sp>
      <p:cxnSp>
        <p:nvCxnSpPr>
          <p:cNvPr id="14" name="Elbow Connector 13"/>
          <p:cNvCxnSpPr>
            <a:stCxn id="4" idx="1"/>
            <a:endCxn id="9" idx="1"/>
          </p:cNvCxnSpPr>
          <p:nvPr/>
        </p:nvCxnSpPr>
        <p:spPr>
          <a:xfrm rot="10800000" flipH="1" flipV="1">
            <a:off x="248731" y="1479500"/>
            <a:ext cx="1662907" cy="3288198"/>
          </a:xfrm>
          <a:prstGeom prst="bentConnector3">
            <a:avLst>
              <a:gd name="adj1" fmla="val -10624"/>
            </a:avLst>
          </a:prstGeom>
          <a:ln w="28575">
            <a:headEnd type="none"/>
            <a:tailEnd type="triangle"/>
          </a:ln>
        </p:spPr>
        <p:style>
          <a:lnRef idx="1">
            <a:schemeClr val="accent4"/>
          </a:lnRef>
          <a:fillRef idx="0">
            <a:schemeClr val="accent4"/>
          </a:fillRef>
          <a:effectRef idx="0">
            <a:schemeClr val="accent4"/>
          </a:effectRef>
          <a:fontRef idx="minor">
            <a:schemeClr val="tx1"/>
          </a:fontRef>
        </p:style>
      </p:cxnSp>
      <p:cxnSp>
        <p:nvCxnSpPr>
          <p:cNvPr id="15" name="Elbow Connector 14"/>
          <p:cNvCxnSpPr>
            <a:stCxn id="7" idx="1"/>
            <a:endCxn id="12" idx="1"/>
          </p:cNvCxnSpPr>
          <p:nvPr/>
        </p:nvCxnSpPr>
        <p:spPr>
          <a:xfrm rot="10800000" flipH="1" flipV="1">
            <a:off x="248731" y="3818779"/>
            <a:ext cx="1662907" cy="2561350"/>
          </a:xfrm>
          <a:prstGeom prst="bentConnector3">
            <a:avLst>
              <a:gd name="adj1" fmla="val -12323"/>
            </a:avLst>
          </a:prstGeom>
          <a:ln w="28575">
            <a:headEnd type="none"/>
            <a:tailEnd type="triangle"/>
          </a:ln>
        </p:spPr>
        <p:style>
          <a:lnRef idx="1">
            <a:schemeClr val="accent4"/>
          </a:lnRef>
          <a:fillRef idx="0">
            <a:schemeClr val="accent4"/>
          </a:fillRef>
          <a:effectRef idx="0">
            <a:schemeClr val="accent4"/>
          </a:effectRef>
          <a:fontRef idx="minor">
            <a:schemeClr val="tx1"/>
          </a:fontRef>
        </p:style>
      </p:cxnSp>
      <p:cxnSp>
        <p:nvCxnSpPr>
          <p:cNvPr id="18" name="Elbow Connector 17"/>
          <p:cNvCxnSpPr>
            <a:stCxn id="6" idx="1"/>
            <a:endCxn id="11" idx="1"/>
          </p:cNvCxnSpPr>
          <p:nvPr/>
        </p:nvCxnSpPr>
        <p:spPr>
          <a:xfrm rot="10800000" flipH="1" flipV="1">
            <a:off x="248728" y="3082440"/>
            <a:ext cx="1945550" cy="2737004"/>
          </a:xfrm>
          <a:prstGeom prst="bentConnector3">
            <a:avLst>
              <a:gd name="adj1" fmla="val -9079"/>
            </a:avLst>
          </a:prstGeom>
          <a:ln w="28575">
            <a:headEnd type="none"/>
            <a:tailEnd type="triangle"/>
          </a:ln>
        </p:spPr>
        <p:style>
          <a:lnRef idx="1">
            <a:schemeClr val="accent2"/>
          </a:lnRef>
          <a:fillRef idx="0">
            <a:schemeClr val="accent2"/>
          </a:fillRef>
          <a:effectRef idx="0">
            <a:schemeClr val="accent2"/>
          </a:effectRef>
          <a:fontRef idx="minor">
            <a:schemeClr val="tx1"/>
          </a:fontRef>
        </p:style>
      </p:cxnSp>
      <p:cxnSp>
        <p:nvCxnSpPr>
          <p:cNvPr id="21" name="Elbow Connector 20"/>
          <p:cNvCxnSpPr>
            <a:stCxn id="5" idx="1"/>
            <a:endCxn id="10" idx="1"/>
          </p:cNvCxnSpPr>
          <p:nvPr/>
        </p:nvCxnSpPr>
        <p:spPr>
          <a:xfrm rot="10800000" flipH="1" flipV="1">
            <a:off x="248728" y="2036653"/>
            <a:ext cx="1945550" cy="3256920"/>
          </a:xfrm>
          <a:prstGeom prst="bentConnector3">
            <a:avLst>
              <a:gd name="adj1" fmla="val -5690"/>
            </a:avLst>
          </a:prstGeom>
          <a:ln w="28575">
            <a:headEnd type="none"/>
            <a:tailEnd type="triangle"/>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8008334" y="6310401"/>
            <a:ext cx="4265631" cy="565016"/>
          </a:xfrm>
          <a:prstGeom prst="rect">
            <a:avLst/>
          </a:prstGeom>
          <a:solidFill>
            <a:srgbClr val="FFFFFF"/>
          </a:solidFill>
          <a:ln w="10795" cap="flat" cmpd="sng" algn="ctr">
            <a:solidFill>
              <a:srgbClr val="505050"/>
            </a:solidFill>
            <a:prstDash val="solid"/>
          </a:ln>
          <a:effectLst/>
        </p:spPr>
        <p:txBody>
          <a:bodyPr wrap="square" lIns="93252" tIns="46624" rIns="93252" bIns="46624">
            <a:spAutoFit/>
          </a:bodyPr>
          <a:lstStyle/>
          <a:p>
            <a:pPr defTabSz="951217">
              <a:defRPr/>
            </a:pPr>
            <a:r>
              <a:rPr lang="en-US" sz="1500" kern="0" dirty="0">
                <a:solidFill>
                  <a:srgbClr val="505050"/>
                </a:solidFill>
              </a:rPr>
              <a:t>This script may have been </a:t>
            </a:r>
            <a:r>
              <a:rPr lang="en-US" sz="1500" b="1" kern="0" dirty="0">
                <a:solidFill>
                  <a:srgbClr val="505050"/>
                </a:solidFill>
              </a:rPr>
              <a:t>modified</a:t>
            </a:r>
            <a:r>
              <a:rPr lang="en-US" sz="1500" kern="0" dirty="0">
                <a:solidFill>
                  <a:srgbClr val="505050"/>
                </a:solidFill>
              </a:rPr>
              <a:t> from its original version </a:t>
            </a:r>
            <a:r>
              <a:rPr lang="en-US" sz="1500" b="1" kern="0" dirty="0">
                <a:solidFill>
                  <a:srgbClr val="505050"/>
                </a:solidFill>
              </a:rPr>
              <a:t>to fit</a:t>
            </a:r>
            <a:r>
              <a:rPr lang="en-US" sz="1500" kern="0" dirty="0">
                <a:solidFill>
                  <a:srgbClr val="505050"/>
                </a:solidFill>
              </a:rPr>
              <a:t> </a:t>
            </a:r>
            <a:r>
              <a:rPr lang="en-US" sz="1500" b="1" kern="0" dirty="0">
                <a:solidFill>
                  <a:srgbClr val="505050"/>
                </a:solidFill>
              </a:rPr>
              <a:t>your</a:t>
            </a:r>
            <a:r>
              <a:rPr lang="en-US" sz="1500" kern="0" dirty="0">
                <a:solidFill>
                  <a:srgbClr val="505050"/>
                </a:solidFill>
              </a:rPr>
              <a:t> </a:t>
            </a:r>
            <a:r>
              <a:rPr lang="en-US" sz="1500" b="1" kern="0" dirty="0">
                <a:solidFill>
                  <a:srgbClr val="505050"/>
                </a:solidFill>
              </a:rPr>
              <a:t>screen</a:t>
            </a:r>
            <a:endParaRPr lang="en-US" sz="1500" kern="0" dirty="0">
              <a:solidFill>
                <a:srgbClr val="505050"/>
              </a:solidFill>
            </a:endParaRPr>
          </a:p>
        </p:txBody>
      </p:sp>
    </p:spTree>
    <p:extLst>
      <p:ext uri="{BB962C8B-B14F-4D97-AF65-F5344CB8AC3E}">
        <p14:creationId xmlns:p14="http://schemas.microsoft.com/office/powerpoint/2010/main" val="581351931"/>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Update CSS and JS references</a:t>
            </a:r>
            <a:endParaRPr lang="en-US" dirty="0"/>
          </a:p>
        </p:txBody>
      </p:sp>
      <p:sp>
        <p:nvSpPr>
          <p:cNvPr id="2" name="Text Placeholder 1"/>
          <p:cNvSpPr>
            <a:spLocks noGrp="1"/>
          </p:cNvSpPr>
          <p:nvPr>
            <p:ph type="body" sz="quarter" idx="10"/>
          </p:nvPr>
        </p:nvSpPr>
        <p:spPr>
          <a:xfrm>
            <a:off x="274638" y="1221157"/>
            <a:ext cx="11887199" cy="3804512"/>
          </a:xfrm>
        </p:spPr>
        <p:txBody>
          <a:bodyPr/>
          <a:lstStyle/>
          <a:p>
            <a:r>
              <a:rPr lang="en-US" sz="2400" dirty="0">
                <a:solidFill>
                  <a:srgbClr val="006400"/>
                </a:solidFill>
                <a:highlight>
                  <a:srgbClr val="FFFFFF"/>
                </a:highlight>
                <a:latin typeface="Consolas" panose="020B0609020204030204" pitchFamily="49" charset="0"/>
              </a:rPr>
              <a:t>&lt;!--MS:&lt;SharePoint:CssLink runat="server" Version="15"&gt;--&gt;</a:t>
            </a:r>
            <a:endParaRPr lang="en-US" sz="2400" dirty="0">
              <a:solidFill>
                <a:srgbClr val="000000"/>
              </a:solidFill>
              <a:highlight>
                <a:srgbClr val="FFFFFF"/>
              </a:highlight>
              <a:latin typeface="Consolas" panose="020B0609020204030204" pitchFamily="49" charset="0"/>
            </a:endParaRPr>
          </a:p>
          <a:p>
            <a:r>
              <a:rPr lang="en-US" sz="2400" dirty="0">
                <a:solidFill>
                  <a:srgbClr val="006400"/>
                </a:solidFill>
                <a:highlight>
                  <a:srgbClr val="FFFFFF"/>
                </a:highlight>
                <a:latin typeface="Consolas" panose="020B0609020204030204" pitchFamily="49" charset="0"/>
              </a:rPr>
              <a:t>&lt;!--PS: Start Preview--&gt;</a:t>
            </a:r>
            <a:r>
              <a:rPr lang="en-US" sz="2400" dirty="0">
                <a:solidFill>
                  <a:srgbClr val="0000FF"/>
                </a:solidFill>
                <a:highlight>
                  <a:srgbClr val="FFFFFF"/>
                </a:highlight>
                <a:latin typeface="Consolas" panose="020B0609020204030204" pitchFamily="49" charset="0"/>
              </a:rPr>
              <a:t>&lt;</a:t>
            </a:r>
            <a:r>
              <a:rPr lang="en-US" sz="2400" dirty="0">
                <a:solidFill>
                  <a:srgbClr val="800000"/>
                </a:solidFill>
                <a:highlight>
                  <a:srgbClr val="FFFFFF"/>
                </a:highlight>
                <a:latin typeface="Consolas" panose="020B0609020204030204" pitchFamily="49" charset="0"/>
              </a:rPr>
              <a:t>link</a:t>
            </a:r>
            <a:r>
              <a:rPr lang="en-US" sz="2400" dirty="0">
                <a:solidFill>
                  <a:srgbClr val="000000"/>
                </a:solidFill>
                <a:highlight>
                  <a:srgbClr val="FFFFFF"/>
                </a:highlight>
                <a:latin typeface="Consolas" panose="020B0609020204030204" pitchFamily="49" charset="0"/>
              </a:rPr>
              <a:t> </a:t>
            </a:r>
            <a:r>
              <a:rPr lang="en-US" sz="2400" dirty="0">
                <a:solidFill>
                  <a:srgbClr val="FF0000"/>
                </a:solidFill>
                <a:highlight>
                  <a:srgbClr val="FFFFFF"/>
                </a:highlight>
                <a:latin typeface="Consolas" panose="020B0609020204030204" pitchFamily="49" charset="0"/>
              </a:rPr>
              <a:t>href</a:t>
            </a:r>
            <a:r>
              <a:rPr lang="en-US" sz="2400" dirty="0">
                <a:solidFill>
                  <a:srgbClr val="0000FF"/>
                </a:solidFill>
                <a:highlight>
                  <a:srgbClr val="FFFFFF"/>
                </a:highlight>
                <a:latin typeface="Consolas" panose="020B0609020204030204" pitchFamily="49" charset="0"/>
              </a:rPr>
              <a:t>="http://a-pharmaceuticals.contoso.com/_layouts/15/1033/styles/Themable/corev15.css?rev=xH1WkYcn4uR0F%2BdtbJmoAw%3D%3D"</a:t>
            </a:r>
            <a:r>
              <a:rPr lang="en-US" sz="2400" dirty="0">
                <a:solidFill>
                  <a:srgbClr val="000000"/>
                </a:solidFill>
                <a:highlight>
                  <a:srgbClr val="FFFFFF"/>
                </a:highlight>
                <a:latin typeface="Consolas" panose="020B0609020204030204" pitchFamily="49" charset="0"/>
              </a:rPr>
              <a:t> </a:t>
            </a:r>
            <a:r>
              <a:rPr lang="en-US" sz="2400" dirty="0">
                <a:solidFill>
                  <a:srgbClr val="FF0000"/>
                </a:solidFill>
                <a:highlight>
                  <a:srgbClr val="FFFFFF"/>
                </a:highlight>
                <a:latin typeface="Consolas" panose="020B0609020204030204" pitchFamily="49" charset="0"/>
              </a:rPr>
              <a:t>rel</a:t>
            </a:r>
            <a:r>
              <a:rPr lang="en-US" sz="2400" dirty="0">
                <a:solidFill>
                  <a:srgbClr val="0000FF"/>
                </a:solidFill>
                <a:highlight>
                  <a:srgbClr val="FFFFFF"/>
                </a:highlight>
                <a:latin typeface="Consolas" panose="020B0609020204030204" pitchFamily="49" charset="0"/>
              </a:rPr>
              <a:t>="stylesheet"</a:t>
            </a:r>
            <a:r>
              <a:rPr lang="en-US" sz="2400" dirty="0">
                <a:solidFill>
                  <a:srgbClr val="000000"/>
                </a:solidFill>
                <a:highlight>
                  <a:srgbClr val="FFFFFF"/>
                </a:highlight>
                <a:latin typeface="Consolas" panose="020B0609020204030204" pitchFamily="49" charset="0"/>
              </a:rPr>
              <a:t> </a:t>
            </a:r>
            <a:r>
              <a:rPr lang="en-US" sz="2400" dirty="0">
                <a:solidFill>
                  <a:srgbClr val="FF0000"/>
                </a:solidFill>
                <a:highlight>
                  <a:srgbClr val="FFFFFF"/>
                </a:highlight>
                <a:latin typeface="Consolas" panose="020B0609020204030204" pitchFamily="49" charset="0"/>
              </a:rPr>
              <a:t>type</a:t>
            </a:r>
            <a:r>
              <a:rPr lang="en-US" sz="2400" dirty="0">
                <a:solidFill>
                  <a:srgbClr val="0000FF"/>
                </a:solidFill>
                <a:highlight>
                  <a:srgbClr val="FFFFFF"/>
                </a:highlight>
                <a:latin typeface="Consolas" panose="020B0609020204030204" pitchFamily="49" charset="0"/>
              </a:rPr>
              <a:t>="text/css"</a:t>
            </a:r>
            <a:r>
              <a:rPr lang="en-US" sz="2400" dirty="0">
                <a:solidFill>
                  <a:srgbClr val="000000"/>
                </a:solidFill>
                <a:highlight>
                  <a:srgbClr val="FFFFFF"/>
                </a:highlight>
                <a:latin typeface="Consolas" panose="020B0609020204030204" pitchFamily="49" charset="0"/>
              </a:rPr>
              <a:t> </a:t>
            </a:r>
            <a:r>
              <a:rPr lang="en-US" sz="2400" dirty="0">
                <a:solidFill>
                  <a:srgbClr val="0000FF"/>
                </a:solidFill>
                <a:highlight>
                  <a:srgbClr val="FFFFFF"/>
                </a:highlight>
                <a:latin typeface="Consolas" panose="020B0609020204030204" pitchFamily="49" charset="0"/>
              </a:rPr>
              <a:t>/&gt;</a:t>
            </a:r>
          </a:p>
          <a:p>
            <a:r>
              <a:rPr lang="en-US" sz="2400" dirty="0">
                <a:solidFill>
                  <a:srgbClr val="0000FF"/>
                </a:solidFill>
                <a:highlight>
                  <a:srgbClr val="FFFFFF"/>
                </a:highlight>
                <a:latin typeface="Consolas" panose="020B0609020204030204" pitchFamily="49" charset="0"/>
              </a:rPr>
              <a:t>&lt; </a:t>
            </a:r>
            <a:r>
              <a:rPr lang="en-US" sz="2400" dirty="0">
                <a:solidFill>
                  <a:srgbClr val="800000"/>
                </a:solidFill>
                <a:highlight>
                  <a:srgbClr val="FFFFFF"/>
                </a:highlight>
                <a:latin typeface="Consolas" panose="020B0609020204030204" pitchFamily="49" charset="0"/>
              </a:rPr>
              <a:t>link</a:t>
            </a:r>
            <a:r>
              <a:rPr lang="en-US" sz="2400" dirty="0">
                <a:solidFill>
                  <a:srgbClr val="000000"/>
                </a:solidFill>
                <a:highlight>
                  <a:srgbClr val="FFFFFF"/>
                </a:highlight>
                <a:latin typeface="Consolas" panose="020B0609020204030204" pitchFamily="49" charset="0"/>
              </a:rPr>
              <a:t> </a:t>
            </a:r>
            <a:r>
              <a:rPr lang="en-US" sz="2400" dirty="0">
                <a:solidFill>
                  <a:srgbClr val="FF0000"/>
                </a:solidFill>
                <a:highlight>
                  <a:srgbClr val="FFFFFF"/>
                </a:highlight>
                <a:latin typeface="Consolas" panose="020B0609020204030204" pitchFamily="49" charset="0"/>
              </a:rPr>
              <a:t>href</a:t>
            </a:r>
            <a:r>
              <a:rPr lang="en-US" sz="2400" dirty="0">
                <a:solidFill>
                  <a:srgbClr val="0000FF"/>
                </a:solidFill>
                <a:highlight>
                  <a:srgbClr val="FFFFFF"/>
                </a:highlight>
                <a:latin typeface="Consolas" panose="020B0609020204030204" pitchFamily="49" charset="0"/>
              </a:rPr>
              <a:t>="http://a-pharmaceuticals.contoso.com/_layouts/15/1033/styles/OLD/Themable/layouts.css?rev=7hLKtEzanoUA8MNBqE0pPw%3D%3D"</a:t>
            </a:r>
            <a:r>
              <a:rPr lang="en-US" sz="2400" dirty="0">
                <a:solidFill>
                  <a:srgbClr val="000000"/>
                </a:solidFill>
                <a:highlight>
                  <a:srgbClr val="FFFFFF"/>
                </a:highlight>
                <a:latin typeface="Consolas" panose="020B0609020204030204" pitchFamily="49" charset="0"/>
              </a:rPr>
              <a:t> </a:t>
            </a:r>
            <a:r>
              <a:rPr lang="en-US" sz="2400" dirty="0">
                <a:solidFill>
                  <a:srgbClr val="FF0000"/>
                </a:solidFill>
                <a:highlight>
                  <a:srgbClr val="FFFFFF"/>
                </a:highlight>
                <a:latin typeface="Consolas" panose="020B0609020204030204" pitchFamily="49" charset="0"/>
              </a:rPr>
              <a:t>rel</a:t>
            </a:r>
            <a:r>
              <a:rPr lang="en-US" sz="2400" dirty="0">
                <a:solidFill>
                  <a:srgbClr val="0000FF"/>
                </a:solidFill>
                <a:highlight>
                  <a:srgbClr val="FFFFFF"/>
                </a:highlight>
                <a:latin typeface="Consolas" panose="020B0609020204030204" pitchFamily="49" charset="0"/>
              </a:rPr>
              <a:t>="stylesheet"</a:t>
            </a:r>
            <a:r>
              <a:rPr lang="en-US" sz="2400" dirty="0">
                <a:solidFill>
                  <a:srgbClr val="000000"/>
                </a:solidFill>
                <a:highlight>
                  <a:srgbClr val="FFFFFF"/>
                </a:highlight>
                <a:latin typeface="Consolas" panose="020B0609020204030204" pitchFamily="49" charset="0"/>
              </a:rPr>
              <a:t> </a:t>
            </a:r>
            <a:r>
              <a:rPr lang="en-US" sz="2400" dirty="0">
                <a:solidFill>
                  <a:srgbClr val="FF0000"/>
                </a:solidFill>
                <a:highlight>
                  <a:srgbClr val="FFFFFF"/>
                </a:highlight>
                <a:latin typeface="Consolas" panose="020B0609020204030204" pitchFamily="49" charset="0"/>
              </a:rPr>
              <a:t>type</a:t>
            </a:r>
            <a:r>
              <a:rPr lang="en-US" sz="2400" dirty="0">
                <a:solidFill>
                  <a:srgbClr val="0000FF"/>
                </a:solidFill>
                <a:highlight>
                  <a:srgbClr val="FFFFFF"/>
                </a:highlight>
                <a:latin typeface="Consolas" panose="020B0609020204030204" pitchFamily="49" charset="0"/>
              </a:rPr>
              <a:t>="text/css"</a:t>
            </a:r>
            <a:r>
              <a:rPr lang="en-US" sz="2400" dirty="0">
                <a:solidFill>
                  <a:srgbClr val="000000"/>
                </a:solidFill>
                <a:highlight>
                  <a:srgbClr val="FFFFFF"/>
                </a:highlight>
                <a:latin typeface="Consolas" panose="020B0609020204030204" pitchFamily="49" charset="0"/>
              </a:rPr>
              <a:t> </a:t>
            </a:r>
            <a:r>
              <a:rPr lang="en-US" sz="2400" dirty="0">
                <a:solidFill>
                  <a:srgbClr val="0000FF"/>
                </a:solidFill>
                <a:highlight>
                  <a:srgbClr val="FFFFFF"/>
                </a:highlight>
                <a:latin typeface="Consolas" panose="020B0609020204030204" pitchFamily="49" charset="0"/>
              </a:rPr>
              <a:t>/&gt;</a:t>
            </a:r>
            <a:r>
              <a:rPr lang="en-US" sz="2400" dirty="0">
                <a:solidFill>
                  <a:srgbClr val="006400"/>
                </a:solidFill>
                <a:highlight>
                  <a:srgbClr val="FFFFFF"/>
                </a:highlight>
                <a:latin typeface="Consolas" panose="020B0609020204030204" pitchFamily="49" charset="0"/>
              </a:rPr>
              <a:t>&lt;!--PE: End Preview--&gt;</a:t>
            </a:r>
            <a:endParaRPr lang="en-US" sz="2400" dirty="0">
              <a:solidFill>
                <a:srgbClr val="000000"/>
              </a:solidFill>
              <a:highlight>
                <a:srgbClr val="FFFFFF"/>
              </a:highlight>
              <a:latin typeface="Consolas" panose="020B0609020204030204" pitchFamily="49" charset="0"/>
            </a:endParaRPr>
          </a:p>
          <a:p>
            <a:r>
              <a:rPr lang="en-US" sz="2400" dirty="0">
                <a:solidFill>
                  <a:srgbClr val="006400"/>
                </a:solidFill>
                <a:highlight>
                  <a:srgbClr val="FFFFFF"/>
                </a:highlight>
                <a:latin typeface="Consolas" panose="020B0609020204030204" pitchFamily="49" charset="0"/>
              </a:rPr>
              <a:t>&lt;!--ME:&lt;/SharePoint:CssLink&gt;--&gt;</a:t>
            </a:r>
            <a:endParaRPr lang="en-US" sz="2400" dirty="0">
              <a:solidFill>
                <a:srgbClr val="000000"/>
              </a:solidFill>
              <a:highlight>
                <a:srgbClr val="FFFFFF"/>
              </a:highlight>
              <a:latin typeface="Consolas" panose="020B0609020204030204" pitchFamily="49" charset="0"/>
            </a:endParaRPr>
          </a:p>
        </p:txBody>
      </p:sp>
      <p:sp>
        <p:nvSpPr>
          <p:cNvPr id="4" name="Rectangle 3"/>
          <p:cNvSpPr/>
          <p:nvPr/>
        </p:nvSpPr>
        <p:spPr>
          <a:xfrm>
            <a:off x="7203649" y="6310402"/>
            <a:ext cx="5070319" cy="565016"/>
          </a:xfrm>
          <a:prstGeom prst="rect">
            <a:avLst/>
          </a:prstGeom>
          <a:solidFill>
            <a:srgbClr val="FFFFFF"/>
          </a:solidFill>
          <a:ln w="10795" cap="flat" cmpd="sng" algn="ctr">
            <a:solidFill>
              <a:srgbClr val="505050"/>
            </a:solidFill>
            <a:prstDash val="solid"/>
          </a:ln>
          <a:effectLst/>
        </p:spPr>
        <p:txBody>
          <a:bodyPr wrap="square" lIns="93252" tIns="46624" rIns="93252" bIns="46624">
            <a:spAutoFit/>
          </a:bodyPr>
          <a:lstStyle/>
          <a:p>
            <a:pPr defTabSz="951217">
              <a:defRPr/>
            </a:pPr>
            <a:r>
              <a:rPr lang="en-US" sz="1500" kern="0" dirty="0">
                <a:solidFill>
                  <a:srgbClr val="505050"/>
                </a:solidFill>
              </a:rPr>
              <a:t>This script may have been </a:t>
            </a:r>
            <a:r>
              <a:rPr lang="en-US" sz="1500" b="1" kern="0" dirty="0">
                <a:solidFill>
                  <a:srgbClr val="505050"/>
                </a:solidFill>
              </a:rPr>
              <a:t>modified</a:t>
            </a:r>
            <a:r>
              <a:rPr lang="en-US" sz="1500" kern="0" dirty="0">
                <a:solidFill>
                  <a:srgbClr val="505050"/>
                </a:solidFill>
              </a:rPr>
              <a:t> from its original version </a:t>
            </a:r>
            <a:r>
              <a:rPr lang="en-US" sz="1500" b="1" kern="0" dirty="0">
                <a:solidFill>
                  <a:srgbClr val="505050"/>
                </a:solidFill>
              </a:rPr>
              <a:t>to fit</a:t>
            </a:r>
            <a:r>
              <a:rPr lang="en-US" sz="1500" kern="0" dirty="0">
                <a:solidFill>
                  <a:srgbClr val="505050"/>
                </a:solidFill>
              </a:rPr>
              <a:t> </a:t>
            </a:r>
            <a:r>
              <a:rPr lang="en-US" sz="1500" b="1" kern="0" dirty="0">
                <a:solidFill>
                  <a:srgbClr val="505050"/>
                </a:solidFill>
              </a:rPr>
              <a:t>your</a:t>
            </a:r>
            <a:r>
              <a:rPr lang="en-US" sz="1500" kern="0" dirty="0">
                <a:solidFill>
                  <a:srgbClr val="505050"/>
                </a:solidFill>
              </a:rPr>
              <a:t> </a:t>
            </a:r>
            <a:r>
              <a:rPr lang="en-US" sz="1500" b="1" kern="0" dirty="0">
                <a:solidFill>
                  <a:srgbClr val="505050"/>
                </a:solidFill>
              </a:rPr>
              <a:t>screen</a:t>
            </a:r>
            <a:endParaRPr lang="en-US" sz="1500" kern="0" dirty="0">
              <a:solidFill>
                <a:srgbClr val="505050"/>
              </a:solidFill>
            </a:endParaRPr>
          </a:p>
        </p:txBody>
      </p:sp>
    </p:spTree>
    <p:extLst>
      <p:ext uri="{BB962C8B-B14F-4D97-AF65-F5344CB8AC3E}">
        <p14:creationId xmlns:p14="http://schemas.microsoft.com/office/powerpoint/2010/main" val="45927963"/>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Encoding “SPTokens” </a:t>
            </a:r>
          </a:p>
        </p:txBody>
      </p:sp>
      <p:sp>
        <p:nvSpPr>
          <p:cNvPr id="2" name="Text Placeholder 1"/>
          <p:cNvSpPr>
            <a:spLocks noGrp="1"/>
          </p:cNvSpPr>
          <p:nvPr>
            <p:ph type="body" sz="quarter" idx="10"/>
          </p:nvPr>
        </p:nvSpPr>
        <p:spPr>
          <a:xfrm>
            <a:off x="274638" y="1221160"/>
            <a:ext cx="11887199" cy="2016552"/>
          </a:xfrm>
        </p:spPr>
        <p:txBody>
          <a:bodyPr/>
          <a:lstStyle/>
          <a:p>
            <a:r>
              <a:rPr lang="en-US" b="1" dirty="0">
                <a:solidFill>
                  <a:srgbClr val="FF0000"/>
                </a:solidFill>
              </a:rPr>
              <a:t>&lt;!--SPM:</a:t>
            </a:r>
            <a:r>
              <a:rPr lang="en-US" dirty="0">
                <a:solidFill>
                  <a:srgbClr val="0000FF"/>
                </a:solidFill>
                <a:highlight>
                  <a:srgbClr val="FFFFFF"/>
                </a:highlight>
                <a:latin typeface="Consolas" panose="020B0609020204030204" pitchFamily="49" charset="0"/>
              </a:rPr>
              <a:t>&lt;</a:t>
            </a:r>
            <a:r>
              <a:rPr lang="en-US" dirty="0">
                <a:solidFill>
                  <a:srgbClr val="800000"/>
                </a:solidFill>
                <a:highlight>
                  <a:srgbClr val="FFFFFF"/>
                </a:highlight>
                <a:latin typeface="Consolas" panose="020B0609020204030204" pitchFamily="49" charset="0"/>
              </a:rPr>
              <a:t>asp</a:t>
            </a:r>
            <a:r>
              <a:rPr lang="en-US" dirty="0">
                <a:solidFill>
                  <a:srgbClr val="0000FF"/>
                </a:solidFill>
                <a:highlight>
                  <a:srgbClr val="FFFFFF"/>
                </a:highlight>
                <a:latin typeface="Consolas" panose="020B0609020204030204" pitchFamily="49" charset="0"/>
              </a:rPr>
              <a:t>:</a:t>
            </a:r>
            <a:r>
              <a:rPr lang="en-US" dirty="0">
                <a:solidFill>
                  <a:srgbClr val="800000"/>
                </a:solidFill>
                <a:highlight>
                  <a:srgbClr val="FFFFFF"/>
                </a:highlight>
                <a:latin typeface="Consolas" panose="020B0609020204030204" pitchFamily="49" charset="0"/>
              </a:rPr>
              <a:t>Image</a:t>
            </a:r>
            <a:r>
              <a:rPr lang="en-US" dirty="0">
                <a:solidFill>
                  <a:srgbClr val="000000"/>
                </a:solidFill>
                <a:highlight>
                  <a:srgbClr val="FFFFFF"/>
                </a:highlight>
                <a:latin typeface="Consolas" panose="020B0609020204030204" pitchFamily="49" charset="0"/>
              </a:rPr>
              <a:t> </a:t>
            </a:r>
            <a:r>
              <a:rPr lang="en-US" dirty="0">
                <a:solidFill>
                  <a:srgbClr val="FF0000"/>
                </a:solidFill>
                <a:highlight>
                  <a:srgbClr val="FFFFFF"/>
                </a:highlight>
                <a:latin typeface="Consolas" panose="020B0609020204030204" pitchFamily="49" charset="0"/>
              </a:rPr>
              <a:t>runat</a:t>
            </a:r>
            <a:r>
              <a:rPr lang="en-US" dirty="0">
                <a:solidFill>
                  <a:srgbClr val="0000FF"/>
                </a:solidFill>
                <a:highlight>
                  <a:srgbClr val="FFFFFF"/>
                </a:highlight>
                <a:latin typeface="Consolas" panose="020B0609020204030204" pitchFamily="49" charset="0"/>
              </a:rPr>
              <a:t>="server"</a:t>
            </a:r>
            <a:r>
              <a:rPr lang="en-US" dirty="0">
                <a:solidFill>
                  <a:srgbClr val="000000"/>
                </a:solidFill>
                <a:highlight>
                  <a:srgbClr val="FFFFFF"/>
                </a:highlight>
                <a:latin typeface="Consolas" panose="020B0609020204030204" pitchFamily="49" charset="0"/>
              </a:rPr>
              <a:t> </a:t>
            </a:r>
            <a:r>
              <a:rPr lang="en-US" dirty="0">
                <a:solidFill>
                  <a:srgbClr val="FF0000"/>
                </a:solidFill>
                <a:highlight>
                  <a:srgbClr val="FFFFFF"/>
                </a:highlight>
                <a:latin typeface="Consolas" panose="020B0609020204030204" pitchFamily="49" charset="0"/>
              </a:rPr>
              <a:t>ImageUrl</a:t>
            </a:r>
            <a:r>
              <a:rPr lang="en-US" dirty="0">
                <a:solidFill>
                  <a:srgbClr val="0000FF"/>
                </a:solidFill>
                <a:highlight>
                  <a:srgbClr val="FFFFFF"/>
                </a:highlight>
                <a:latin typeface="Consolas" panose="020B0609020204030204" pitchFamily="49" charset="0"/>
              </a:rPr>
              <a:t>="&amp;#60;%$ SPUrl:~sitecollection/Style Library/Pharmaceutical/images/logoSmall.png%&amp;#62;"/&gt; </a:t>
            </a:r>
            <a:r>
              <a:rPr lang="en-US" b="1" dirty="0">
                <a:solidFill>
                  <a:srgbClr val="FF0000"/>
                </a:solidFill>
              </a:rPr>
              <a:t>--&gt;</a:t>
            </a:r>
            <a:r>
              <a:rPr lang="en-US" dirty="0"/>
              <a:t> </a:t>
            </a:r>
          </a:p>
        </p:txBody>
      </p:sp>
      <p:sp>
        <p:nvSpPr>
          <p:cNvPr id="4" name="Rectangle 3"/>
          <p:cNvSpPr/>
          <p:nvPr/>
        </p:nvSpPr>
        <p:spPr>
          <a:xfrm>
            <a:off x="7203649" y="6310402"/>
            <a:ext cx="5070319" cy="565016"/>
          </a:xfrm>
          <a:prstGeom prst="rect">
            <a:avLst/>
          </a:prstGeom>
          <a:solidFill>
            <a:srgbClr val="FFFFFF"/>
          </a:solidFill>
          <a:ln w="10795" cap="flat" cmpd="sng" algn="ctr">
            <a:solidFill>
              <a:srgbClr val="505050"/>
            </a:solidFill>
            <a:prstDash val="solid"/>
          </a:ln>
          <a:effectLst/>
        </p:spPr>
        <p:txBody>
          <a:bodyPr wrap="square" lIns="93252" tIns="46624" rIns="93252" bIns="46624">
            <a:spAutoFit/>
          </a:bodyPr>
          <a:lstStyle/>
          <a:p>
            <a:pPr defTabSz="951217">
              <a:defRPr/>
            </a:pPr>
            <a:r>
              <a:rPr lang="en-US" sz="1500" kern="0" dirty="0">
                <a:solidFill>
                  <a:srgbClr val="505050"/>
                </a:solidFill>
              </a:rPr>
              <a:t>This script may have been </a:t>
            </a:r>
            <a:r>
              <a:rPr lang="en-US" sz="1500" b="1" kern="0" dirty="0">
                <a:solidFill>
                  <a:srgbClr val="505050"/>
                </a:solidFill>
              </a:rPr>
              <a:t>modified</a:t>
            </a:r>
            <a:r>
              <a:rPr lang="en-US" sz="1500" kern="0" dirty="0">
                <a:solidFill>
                  <a:srgbClr val="505050"/>
                </a:solidFill>
              </a:rPr>
              <a:t> from its original version </a:t>
            </a:r>
            <a:r>
              <a:rPr lang="en-US" sz="1500" b="1" kern="0" dirty="0">
                <a:solidFill>
                  <a:srgbClr val="505050"/>
                </a:solidFill>
              </a:rPr>
              <a:t>to fit</a:t>
            </a:r>
            <a:r>
              <a:rPr lang="en-US" sz="1500" kern="0" dirty="0">
                <a:solidFill>
                  <a:srgbClr val="505050"/>
                </a:solidFill>
              </a:rPr>
              <a:t> </a:t>
            </a:r>
            <a:r>
              <a:rPr lang="en-US" sz="1500" b="1" kern="0" dirty="0">
                <a:solidFill>
                  <a:srgbClr val="505050"/>
                </a:solidFill>
              </a:rPr>
              <a:t>your</a:t>
            </a:r>
            <a:r>
              <a:rPr lang="en-US" sz="1500" kern="0" dirty="0">
                <a:solidFill>
                  <a:srgbClr val="505050"/>
                </a:solidFill>
              </a:rPr>
              <a:t> </a:t>
            </a:r>
            <a:r>
              <a:rPr lang="en-US" sz="1500" b="1" kern="0" dirty="0">
                <a:solidFill>
                  <a:srgbClr val="505050"/>
                </a:solidFill>
              </a:rPr>
              <a:t>screen</a:t>
            </a:r>
            <a:endParaRPr lang="en-US" sz="1500" kern="0" dirty="0">
              <a:solidFill>
                <a:srgbClr val="505050"/>
              </a:solidFill>
            </a:endParaRPr>
          </a:p>
        </p:txBody>
      </p:sp>
    </p:spTree>
    <p:extLst>
      <p:ext uri="{BB962C8B-B14F-4D97-AF65-F5344CB8AC3E}">
        <p14:creationId xmlns:p14="http://schemas.microsoft.com/office/powerpoint/2010/main" val="1254299769"/>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079684" y="395518"/>
            <a:ext cx="8055772" cy="1126283"/>
          </a:xfrm>
          <a:prstGeom prst="rect">
            <a:avLst/>
          </a:prstGeom>
        </p:spPr>
      </p:pic>
      <p:pic>
        <p:nvPicPr>
          <p:cNvPr id="4" name="Snagit_PPTBC96"/>
          <p:cNvPicPr>
            <a:picLocks noChangeAspect="1"/>
          </p:cNvPicPr>
          <p:nvPr/>
        </p:nvPicPr>
        <p:blipFill rotWithShape="1">
          <a:blip r:embed="rId4">
            <a:extLst>
              <a:ext uri="{28A0092B-C50C-407E-A947-70E740481C1C}">
                <a14:useLocalDpi xmlns:a14="http://schemas.microsoft.com/office/drawing/2010/main" val="0"/>
              </a:ext>
            </a:extLst>
          </a:blip>
          <a:srcRect l="8858" t="7514" r="9628" b="6576"/>
          <a:stretch/>
        </p:blipFill>
        <p:spPr>
          <a:xfrm>
            <a:off x="4978627" y="1628315"/>
            <a:ext cx="6053082" cy="5102854"/>
          </a:xfrm>
          <a:prstGeom prst="rect">
            <a:avLst/>
          </a:prstGeom>
        </p:spPr>
      </p:pic>
      <p:cxnSp>
        <p:nvCxnSpPr>
          <p:cNvPr id="11" name="Straight Arrow Connector 10"/>
          <p:cNvCxnSpPr/>
          <p:nvPr/>
        </p:nvCxnSpPr>
        <p:spPr>
          <a:xfrm>
            <a:off x="4197308" y="774946"/>
            <a:ext cx="1562632" cy="1156645"/>
          </a:xfrm>
          <a:prstGeom prst="straightConnector1">
            <a:avLst/>
          </a:prstGeom>
          <a:ln w="28575">
            <a:tailEnd type="triangle"/>
          </a:ln>
        </p:spPr>
        <p:style>
          <a:lnRef idx="3">
            <a:schemeClr val="accent3"/>
          </a:lnRef>
          <a:fillRef idx="0">
            <a:schemeClr val="accent3"/>
          </a:fillRef>
          <a:effectRef idx="2">
            <a:schemeClr val="accent3"/>
          </a:effectRef>
          <a:fontRef idx="minor">
            <a:schemeClr val="tx1"/>
          </a:fontRef>
        </p:style>
      </p:cxnSp>
      <p:sp>
        <p:nvSpPr>
          <p:cNvPr id="5" name="Rectangle 4"/>
          <p:cNvSpPr/>
          <p:nvPr/>
        </p:nvSpPr>
        <p:spPr>
          <a:xfrm>
            <a:off x="2111891" y="450008"/>
            <a:ext cx="699552" cy="880792"/>
          </a:xfrm>
          <a:prstGeom prst="rect">
            <a:avLst/>
          </a:prstGeom>
          <a:noFill/>
          <a:ln w="57150"/>
        </p:spPr>
        <p:style>
          <a:lnRef idx="2">
            <a:schemeClr val="accent2"/>
          </a:lnRef>
          <a:fillRef idx="1">
            <a:schemeClr val="lt1"/>
          </a:fillRef>
          <a:effectRef idx="0">
            <a:schemeClr val="accent2"/>
          </a:effectRef>
          <a:fontRef idx="minor">
            <a:schemeClr val="dk1"/>
          </a:fontRef>
        </p:style>
        <p:txBody>
          <a:bodyPr lIns="93252" tIns="46624" rIns="93252" bIns="46624" rtlCol="0" anchor="ctr"/>
          <a:lstStyle/>
          <a:p>
            <a:pPr algn="ctr" defTabSz="932513"/>
            <a:endParaRPr lang="en-US" dirty="0">
              <a:solidFill>
                <a:srgbClr val="505050"/>
              </a:solidFill>
            </a:endParaRPr>
          </a:p>
        </p:txBody>
      </p:sp>
      <p:sp>
        <p:nvSpPr>
          <p:cNvPr id="6" name="Rectangle 5"/>
          <p:cNvSpPr/>
          <p:nvPr/>
        </p:nvSpPr>
        <p:spPr>
          <a:xfrm>
            <a:off x="4281573" y="538654"/>
            <a:ext cx="809619" cy="209270"/>
          </a:xfrm>
          <a:prstGeom prst="rect">
            <a:avLst/>
          </a:prstGeom>
          <a:noFill/>
          <a:ln w="57150"/>
        </p:spPr>
        <p:style>
          <a:lnRef idx="2">
            <a:schemeClr val="accent2"/>
          </a:lnRef>
          <a:fillRef idx="1">
            <a:schemeClr val="lt1"/>
          </a:fillRef>
          <a:effectRef idx="0">
            <a:schemeClr val="accent2"/>
          </a:effectRef>
          <a:fontRef idx="minor">
            <a:schemeClr val="dk1"/>
          </a:fontRef>
        </p:style>
        <p:txBody>
          <a:bodyPr lIns="93252" tIns="46624" rIns="93252" bIns="46624" rtlCol="0" anchor="ctr"/>
          <a:lstStyle/>
          <a:p>
            <a:pPr algn="ctr" defTabSz="932513"/>
            <a:endParaRPr lang="en-US" dirty="0">
              <a:solidFill>
                <a:srgbClr val="505050"/>
              </a:solidFill>
            </a:endParaRPr>
          </a:p>
        </p:txBody>
      </p:sp>
      <p:sp>
        <p:nvSpPr>
          <p:cNvPr id="8" name="Rectangle 7"/>
          <p:cNvSpPr/>
          <p:nvPr/>
        </p:nvSpPr>
        <p:spPr>
          <a:xfrm>
            <a:off x="2853574" y="761439"/>
            <a:ext cx="809619" cy="209270"/>
          </a:xfrm>
          <a:prstGeom prst="rect">
            <a:avLst/>
          </a:prstGeom>
          <a:noFill/>
          <a:ln w="57150"/>
        </p:spPr>
        <p:style>
          <a:lnRef idx="2">
            <a:schemeClr val="accent2"/>
          </a:lnRef>
          <a:fillRef idx="1">
            <a:schemeClr val="lt1"/>
          </a:fillRef>
          <a:effectRef idx="0">
            <a:schemeClr val="accent2"/>
          </a:effectRef>
          <a:fontRef idx="minor">
            <a:schemeClr val="dk1"/>
          </a:fontRef>
        </p:style>
        <p:txBody>
          <a:bodyPr lIns="93252" tIns="46624" rIns="93252" bIns="46624" rtlCol="0" anchor="ctr"/>
          <a:lstStyle/>
          <a:p>
            <a:pPr algn="ctr" defTabSz="932513"/>
            <a:endParaRPr lang="en-US" dirty="0">
              <a:solidFill>
                <a:srgbClr val="505050"/>
              </a:solidFill>
            </a:endParaRPr>
          </a:p>
        </p:txBody>
      </p:sp>
      <p:sp>
        <p:nvSpPr>
          <p:cNvPr id="9" name="Rectangle 8"/>
          <p:cNvSpPr/>
          <p:nvPr/>
        </p:nvSpPr>
        <p:spPr>
          <a:xfrm>
            <a:off x="5159201" y="768973"/>
            <a:ext cx="1214500" cy="209270"/>
          </a:xfrm>
          <a:prstGeom prst="rect">
            <a:avLst/>
          </a:prstGeom>
          <a:noFill/>
          <a:ln w="57150"/>
        </p:spPr>
        <p:style>
          <a:lnRef idx="2">
            <a:schemeClr val="accent2"/>
          </a:lnRef>
          <a:fillRef idx="1">
            <a:schemeClr val="lt1"/>
          </a:fillRef>
          <a:effectRef idx="0">
            <a:schemeClr val="accent2"/>
          </a:effectRef>
          <a:fontRef idx="minor">
            <a:schemeClr val="dk1"/>
          </a:fontRef>
        </p:style>
        <p:txBody>
          <a:bodyPr lIns="93252" tIns="46624" rIns="93252" bIns="46624" rtlCol="0" anchor="ctr"/>
          <a:lstStyle/>
          <a:p>
            <a:pPr algn="ctr" defTabSz="932513"/>
            <a:endParaRPr lang="en-US" dirty="0">
              <a:solidFill>
                <a:srgbClr val="505050"/>
              </a:solidFill>
            </a:endParaRPr>
          </a:p>
        </p:txBody>
      </p:sp>
      <p:cxnSp>
        <p:nvCxnSpPr>
          <p:cNvPr id="16" name="Straight Arrow Connector 15"/>
          <p:cNvCxnSpPr/>
          <p:nvPr/>
        </p:nvCxnSpPr>
        <p:spPr>
          <a:xfrm>
            <a:off x="4686383" y="985628"/>
            <a:ext cx="3387621" cy="815926"/>
          </a:xfrm>
          <a:prstGeom prst="straightConnector1">
            <a:avLst/>
          </a:prstGeom>
          <a:ln w="28575">
            <a:tailEnd type="triangle"/>
          </a:ln>
        </p:spPr>
        <p:style>
          <a:lnRef idx="3">
            <a:schemeClr val="accent3"/>
          </a:lnRef>
          <a:fillRef idx="0">
            <a:schemeClr val="accent3"/>
          </a:fillRef>
          <a:effectRef idx="2">
            <a:schemeClr val="accent3"/>
          </a:effectRef>
          <a:fontRef idx="minor">
            <a:schemeClr val="tx1"/>
          </a:fontRef>
        </p:style>
      </p:cxnSp>
      <p:sp>
        <p:nvSpPr>
          <p:cNvPr id="28" name="Rectangle 27"/>
          <p:cNvSpPr/>
          <p:nvPr/>
        </p:nvSpPr>
        <p:spPr>
          <a:xfrm>
            <a:off x="5091193" y="2182545"/>
            <a:ext cx="5693573" cy="231533"/>
          </a:xfrm>
          <a:prstGeom prst="rect">
            <a:avLst/>
          </a:prstGeom>
          <a:noFill/>
          <a:ln w="57150"/>
        </p:spPr>
        <p:style>
          <a:lnRef idx="2">
            <a:schemeClr val="accent2"/>
          </a:lnRef>
          <a:fillRef idx="1">
            <a:schemeClr val="lt1"/>
          </a:fillRef>
          <a:effectRef idx="0">
            <a:schemeClr val="accent2"/>
          </a:effectRef>
          <a:fontRef idx="minor">
            <a:schemeClr val="dk1"/>
          </a:fontRef>
        </p:style>
        <p:txBody>
          <a:bodyPr lIns="93252" tIns="46624" rIns="93252" bIns="46624" rtlCol="0" anchor="ctr"/>
          <a:lstStyle/>
          <a:p>
            <a:pPr algn="ctr" defTabSz="932513"/>
            <a:endParaRPr lang="en-US" dirty="0">
              <a:solidFill>
                <a:srgbClr val="505050"/>
              </a:solidFill>
            </a:endParaRPr>
          </a:p>
        </p:txBody>
      </p:sp>
      <p:sp>
        <p:nvSpPr>
          <p:cNvPr id="29" name="Rectangle 28"/>
          <p:cNvSpPr/>
          <p:nvPr/>
        </p:nvSpPr>
        <p:spPr>
          <a:xfrm>
            <a:off x="5091191" y="1828969"/>
            <a:ext cx="459890" cy="265939"/>
          </a:xfrm>
          <a:prstGeom prst="rect">
            <a:avLst/>
          </a:prstGeom>
          <a:noFill/>
          <a:ln w="57150"/>
        </p:spPr>
        <p:style>
          <a:lnRef idx="2">
            <a:schemeClr val="accent2"/>
          </a:lnRef>
          <a:fillRef idx="1">
            <a:schemeClr val="lt1"/>
          </a:fillRef>
          <a:effectRef idx="0">
            <a:schemeClr val="accent2"/>
          </a:effectRef>
          <a:fontRef idx="minor">
            <a:schemeClr val="dk1"/>
          </a:fontRef>
        </p:style>
        <p:txBody>
          <a:bodyPr lIns="93252" tIns="46624" rIns="93252" bIns="46624" rtlCol="0" anchor="ctr"/>
          <a:lstStyle/>
          <a:p>
            <a:pPr algn="ctr" defTabSz="932513"/>
            <a:endParaRPr lang="en-US" dirty="0">
              <a:solidFill>
                <a:srgbClr val="505050"/>
              </a:solidFill>
            </a:endParaRPr>
          </a:p>
        </p:txBody>
      </p:sp>
      <p:sp>
        <p:nvSpPr>
          <p:cNvPr id="30" name="Rectangle 29"/>
          <p:cNvSpPr/>
          <p:nvPr/>
        </p:nvSpPr>
        <p:spPr>
          <a:xfrm>
            <a:off x="5590769" y="1815511"/>
            <a:ext cx="1063055" cy="279399"/>
          </a:xfrm>
          <a:prstGeom prst="rect">
            <a:avLst/>
          </a:prstGeom>
          <a:noFill/>
          <a:ln w="57150"/>
        </p:spPr>
        <p:style>
          <a:lnRef idx="2">
            <a:schemeClr val="accent2"/>
          </a:lnRef>
          <a:fillRef idx="1">
            <a:schemeClr val="lt1"/>
          </a:fillRef>
          <a:effectRef idx="0">
            <a:schemeClr val="accent2"/>
          </a:effectRef>
          <a:fontRef idx="minor">
            <a:schemeClr val="dk1"/>
          </a:fontRef>
        </p:style>
        <p:txBody>
          <a:bodyPr lIns="93252" tIns="46624" rIns="93252" bIns="46624" rtlCol="0" anchor="ctr"/>
          <a:lstStyle/>
          <a:p>
            <a:pPr algn="ctr" defTabSz="932513"/>
            <a:endParaRPr lang="en-US" dirty="0">
              <a:solidFill>
                <a:srgbClr val="505050"/>
              </a:solidFill>
            </a:endParaRPr>
          </a:p>
        </p:txBody>
      </p:sp>
      <p:sp>
        <p:nvSpPr>
          <p:cNvPr id="31" name="Rectangle 30"/>
          <p:cNvSpPr/>
          <p:nvPr/>
        </p:nvSpPr>
        <p:spPr>
          <a:xfrm>
            <a:off x="9412048" y="1738348"/>
            <a:ext cx="1446822" cy="216859"/>
          </a:xfrm>
          <a:prstGeom prst="rect">
            <a:avLst/>
          </a:prstGeom>
          <a:noFill/>
          <a:ln w="57150"/>
        </p:spPr>
        <p:style>
          <a:lnRef idx="2">
            <a:schemeClr val="accent2"/>
          </a:lnRef>
          <a:fillRef idx="1">
            <a:schemeClr val="lt1"/>
          </a:fillRef>
          <a:effectRef idx="0">
            <a:schemeClr val="accent2"/>
          </a:effectRef>
          <a:fontRef idx="minor">
            <a:schemeClr val="dk1"/>
          </a:fontRef>
        </p:style>
        <p:txBody>
          <a:bodyPr lIns="93252" tIns="46624" rIns="93252" bIns="46624" rtlCol="0" anchor="ctr"/>
          <a:lstStyle/>
          <a:p>
            <a:pPr algn="ctr" defTabSz="932513"/>
            <a:endParaRPr lang="en-US" dirty="0">
              <a:solidFill>
                <a:srgbClr val="505050"/>
              </a:solidFill>
            </a:endParaRPr>
          </a:p>
        </p:txBody>
      </p:sp>
      <p:sp>
        <p:nvSpPr>
          <p:cNvPr id="7" name="Rectangle 6"/>
          <p:cNvSpPr/>
          <p:nvPr/>
        </p:nvSpPr>
        <p:spPr>
          <a:xfrm>
            <a:off x="4273445" y="776763"/>
            <a:ext cx="809619" cy="209270"/>
          </a:xfrm>
          <a:prstGeom prst="rect">
            <a:avLst/>
          </a:prstGeom>
          <a:noFill/>
          <a:ln w="57150"/>
        </p:spPr>
        <p:style>
          <a:lnRef idx="2">
            <a:schemeClr val="accent2"/>
          </a:lnRef>
          <a:fillRef idx="1">
            <a:schemeClr val="lt1"/>
          </a:fillRef>
          <a:effectRef idx="0">
            <a:schemeClr val="accent2"/>
          </a:effectRef>
          <a:fontRef idx="minor">
            <a:schemeClr val="dk1"/>
          </a:fontRef>
        </p:style>
        <p:txBody>
          <a:bodyPr lIns="93252" tIns="46624" rIns="93252" bIns="46624" rtlCol="0" anchor="ctr"/>
          <a:lstStyle/>
          <a:p>
            <a:pPr algn="ctr" defTabSz="932513"/>
            <a:endParaRPr lang="en-US" dirty="0">
              <a:solidFill>
                <a:srgbClr val="505050"/>
              </a:solidFill>
            </a:endParaRPr>
          </a:p>
        </p:txBody>
      </p:sp>
    </p:spTree>
    <p:extLst>
      <p:ext uri="{BB962C8B-B14F-4D97-AF65-F5344CB8AC3E}">
        <p14:creationId xmlns:p14="http://schemas.microsoft.com/office/powerpoint/2010/main" val="3238251070"/>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4500" dirty="0"/>
              <a:t>Upgrading to the New HTML Design Model-Tips</a:t>
            </a:r>
            <a:endParaRPr lang="en-US" dirty="0"/>
          </a:p>
        </p:txBody>
      </p:sp>
      <p:sp>
        <p:nvSpPr>
          <p:cNvPr id="2" name="Text Placeholder 1"/>
          <p:cNvSpPr>
            <a:spLocks noGrp="1"/>
          </p:cNvSpPr>
          <p:nvPr>
            <p:ph type="body" sz="quarter" idx="10"/>
          </p:nvPr>
        </p:nvSpPr>
        <p:spPr>
          <a:xfrm>
            <a:off x="274641" y="1212850"/>
            <a:ext cx="11887200" cy="5534132"/>
          </a:xfrm>
        </p:spPr>
        <p:txBody>
          <a:bodyPr>
            <a:normAutofit lnSpcReduction="10000"/>
          </a:bodyPr>
          <a:lstStyle/>
          <a:p>
            <a:r>
              <a:rPr lang="en-US" dirty="0" smtClean="0"/>
              <a:t>Inventory the placeholders in the MP</a:t>
            </a:r>
          </a:p>
          <a:p>
            <a:pPr lvl="1"/>
            <a:r>
              <a:rPr lang="en-US" dirty="0" smtClean="0"/>
              <a:t>Used, hidden and unused</a:t>
            </a:r>
          </a:p>
          <a:p>
            <a:r>
              <a:rPr lang="en-US" dirty="0" smtClean="0"/>
              <a:t>Create a new 15 “dev temp” site collection</a:t>
            </a:r>
          </a:p>
          <a:p>
            <a:r>
              <a:rPr lang="en-US" dirty="0" smtClean="0"/>
              <a:t>Copy your site assets</a:t>
            </a:r>
          </a:p>
          <a:p>
            <a:r>
              <a:rPr lang="en-US" dirty="0" smtClean="0"/>
              <a:t>Search</a:t>
            </a:r>
          </a:p>
          <a:p>
            <a:pPr lvl="1"/>
            <a:r>
              <a:rPr lang="en-US" dirty="0" smtClean="0"/>
              <a:t>Enable the search center template</a:t>
            </a:r>
          </a:p>
          <a:p>
            <a:pPr lvl="1"/>
            <a:r>
              <a:rPr lang="en-US" dirty="0" smtClean="0"/>
              <a:t>Create a new search center</a:t>
            </a:r>
          </a:p>
          <a:p>
            <a:pPr lvl="1"/>
            <a:r>
              <a:rPr lang="en-US" dirty="0" smtClean="0"/>
              <a:t>Enable publishing</a:t>
            </a:r>
          </a:p>
          <a:p>
            <a:r>
              <a:rPr lang="en-US" dirty="0" smtClean="0"/>
              <a:t>Update MP and Page Layouts</a:t>
            </a:r>
          </a:p>
          <a:p>
            <a:pPr lvl="1"/>
            <a:r>
              <a:rPr lang="en-US" dirty="0" smtClean="0"/>
              <a:t>Map </a:t>
            </a:r>
            <a:r>
              <a:rPr lang="en-US" dirty="0"/>
              <a:t>the </a:t>
            </a:r>
            <a:r>
              <a:rPr lang="en-US" dirty="0" smtClean="0"/>
              <a:t>snippets</a:t>
            </a:r>
          </a:p>
          <a:p>
            <a:r>
              <a:rPr lang="en-US" dirty="0" smtClean="0"/>
              <a:t>Reset master page (test)</a:t>
            </a:r>
            <a:endParaRPr lang="en-US" dirty="0"/>
          </a:p>
        </p:txBody>
      </p:sp>
    </p:spTree>
    <p:extLst>
      <p:ext uri="{BB962C8B-B14F-4D97-AF65-F5344CB8AC3E}">
        <p14:creationId xmlns:p14="http://schemas.microsoft.com/office/powerpoint/2010/main" val="2976354827"/>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4100" dirty="0"/>
              <a:t>What If I Don’t Move To The HTML Design Model?</a:t>
            </a:r>
          </a:p>
        </p:txBody>
      </p:sp>
      <p:sp>
        <p:nvSpPr>
          <p:cNvPr id="2" name="Text Placeholder 1"/>
          <p:cNvSpPr>
            <a:spLocks noGrp="1"/>
          </p:cNvSpPr>
          <p:nvPr>
            <p:ph type="body" sz="quarter" idx="10"/>
          </p:nvPr>
        </p:nvSpPr>
        <p:spPr>
          <a:xfrm>
            <a:off x="274641" y="1212850"/>
            <a:ext cx="11887200" cy="5534132"/>
          </a:xfrm>
        </p:spPr>
        <p:txBody>
          <a:bodyPr>
            <a:normAutofit/>
          </a:bodyPr>
          <a:lstStyle/>
          <a:p>
            <a:r>
              <a:rPr lang="en-US" dirty="0"/>
              <a:t>What do I </a:t>
            </a:r>
            <a:r>
              <a:rPr lang="en-US" dirty="0" smtClean="0"/>
              <a:t>lose</a:t>
            </a:r>
            <a:r>
              <a:rPr lang="en-US" dirty="0"/>
              <a:t>?</a:t>
            </a:r>
          </a:p>
          <a:p>
            <a:r>
              <a:rPr lang="en-US" dirty="0" smtClean="0"/>
              <a:t>How do I deploy and manage design assets?</a:t>
            </a:r>
          </a:p>
          <a:p>
            <a:r>
              <a:rPr lang="en-US" dirty="0" smtClean="0"/>
              <a:t>How do I manage design assets?</a:t>
            </a:r>
          </a:p>
        </p:txBody>
      </p:sp>
    </p:spTree>
    <p:extLst>
      <p:ext uri="{BB962C8B-B14F-4D97-AF65-F5344CB8AC3E}">
        <p14:creationId xmlns:p14="http://schemas.microsoft.com/office/powerpoint/2010/main" val="946532458"/>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Enabling Managed Navigation</a:t>
            </a:r>
            <a:endParaRPr lang="en-US" dirty="0"/>
          </a:p>
        </p:txBody>
      </p:sp>
      <p:sp>
        <p:nvSpPr>
          <p:cNvPr id="4" name="Text Placeholder 3"/>
          <p:cNvSpPr>
            <a:spLocks noGrp="1"/>
          </p:cNvSpPr>
          <p:nvPr>
            <p:ph type="body" sz="quarter" idx="10"/>
          </p:nvPr>
        </p:nvSpPr>
        <p:spPr>
          <a:xfrm>
            <a:off x="274641" y="1212851"/>
            <a:ext cx="11887200" cy="3449866"/>
          </a:xfrm>
        </p:spPr>
        <p:txBody>
          <a:bodyPr/>
          <a:lstStyle/>
          <a:p>
            <a:r>
              <a:rPr lang="en-US" dirty="0" smtClean="0"/>
              <a:t>Friendly URL’s AKA “FURLs”</a:t>
            </a:r>
          </a:p>
          <a:p>
            <a:r>
              <a:rPr lang="en-US" dirty="0" smtClean="0"/>
              <a:t>Add a tagging term set to your content types</a:t>
            </a:r>
          </a:p>
          <a:p>
            <a:r>
              <a:rPr lang="en-US" dirty="0" smtClean="0"/>
              <a:t>Create a term set for you site and attach</a:t>
            </a:r>
          </a:p>
          <a:p>
            <a:r>
              <a:rPr lang="en-US" dirty="0" smtClean="0"/>
              <a:t>Create your terms and category pages (optional)</a:t>
            </a:r>
          </a:p>
          <a:p>
            <a:endParaRPr lang="en-US" dirty="0"/>
          </a:p>
        </p:txBody>
      </p:sp>
    </p:spTree>
    <p:extLst>
      <p:ext uri="{BB962C8B-B14F-4D97-AF65-F5344CB8AC3E}">
        <p14:creationId xmlns:p14="http://schemas.microsoft.com/office/powerpoint/2010/main" val="433057034"/>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Enable Managed Navigation</a:t>
            </a:r>
            <a:endParaRPr lang="en-US" dirty="0"/>
          </a:p>
        </p:txBody>
      </p:sp>
      <p:sp>
        <p:nvSpPr>
          <p:cNvPr id="5" name="Text Placeholder 4"/>
          <p:cNvSpPr>
            <a:spLocks noGrp="1"/>
          </p:cNvSpPr>
          <p:nvPr>
            <p:ph type="body" sz="quarter" idx="12"/>
          </p:nvPr>
        </p:nvSpPr>
        <p:spPr/>
        <p:txBody>
          <a:bodyPr/>
          <a:lstStyle/>
          <a:p>
            <a:r>
              <a:rPr lang="en-US" dirty="0" smtClean="0"/>
              <a:t>Israel Vega</a:t>
            </a:r>
            <a:endParaRPr lang="en-US" dirty="0"/>
          </a:p>
        </p:txBody>
      </p:sp>
    </p:spTree>
    <p:extLst>
      <p:ext uri="{BB962C8B-B14F-4D97-AF65-F5344CB8AC3E}">
        <p14:creationId xmlns:p14="http://schemas.microsoft.com/office/powerpoint/2010/main" val="1697512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Upgrading the MMS Database</a:t>
            </a:r>
            <a:endParaRPr lang="en-US" dirty="0"/>
          </a:p>
        </p:txBody>
      </p:sp>
      <p:pic>
        <p:nvPicPr>
          <p:cNvPr id="5" name="Picture 4"/>
          <p:cNvPicPr>
            <a:picLocks noChangeAspect="1"/>
          </p:cNvPicPr>
          <p:nvPr/>
        </p:nvPicPr>
        <p:blipFill>
          <a:blip r:embed="rId3"/>
          <a:stretch>
            <a:fillRect/>
          </a:stretch>
        </p:blipFill>
        <p:spPr>
          <a:xfrm>
            <a:off x="5703484" y="1489546"/>
            <a:ext cx="6460721" cy="3022562"/>
          </a:xfrm>
          <a:prstGeom prst="rect">
            <a:avLst/>
          </a:prstGeom>
        </p:spPr>
      </p:pic>
      <p:sp>
        <p:nvSpPr>
          <p:cNvPr id="2" name="Rectangle 1"/>
          <p:cNvSpPr/>
          <p:nvPr/>
        </p:nvSpPr>
        <p:spPr>
          <a:xfrm>
            <a:off x="495158" y="3349599"/>
            <a:ext cx="6103085" cy="847540"/>
          </a:xfrm>
          <a:prstGeom prst="rect">
            <a:avLst/>
          </a:prstGeom>
        </p:spPr>
        <p:txBody>
          <a:bodyPr wrap="square" lIns="93252" tIns="46624" rIns="93252" bIns="46624">
            <a:spAutoFit/>
          </a:bodyPr>
          <a:lstStyle/>
          <a:p>
            <a:pPr defTabSz="932513"/>
            <a:r>
              <a:rPr lang="en-US" sz="1600" dirty="0">
                <a:solidFill>
                  <a:srgbClr val="FF4500"/>
                </a:solidFill>
                <a:latin typeface="Lucida Console" panose="020B0609040504020204" pitchFamily="49" charset="0"/>
              </a:rPr>
              <a:t>$mmsSA</a:t>
            </a:r>
            <a:r>
              <a:rPr lang="en-US" sz="1600" dirty="0">
                <a:solidFill>
                  <a:prstClr val="black"/>
                </a:solidFill>
                <a:latin typeface="Lucida Console" panose="020B0609040504020204" pitchFamily="49" charset="0"/>
              </a:rPr>
              <a:t> </a:t>
            </a:r>
            <a:r>
              <a:rPr lang="en-US" sz="1600" dirty="0">
                <a:solidFill>
                  <a:srgbClr val="A9A9A9"/>
                </a:solidFill>
                <a:latin typeface="Lucida Console" panose="020B0609040504020204" pitchFamily="49" charset="0"/>
              </a:rPr>
              <a:t>=</a:t>
            </a:r>
            <a:r>
              <a:rPr lang="en-US" sz="1600" dirty="0">
                <a:solidFill>
                  <a:prstClr val="black"/>
                </a:solidFill>
                <a:latin typeface="Lucida Console" panose="020B0609040504020204" pitchFamily="49" charset="0"/>
              </a:rPr>
              <a:t> </a:t>
            </a:r>
            <a:r>
              <a:rPr lang="en-US" sz="1600" dirty="0">
                <a:solidFill>
                  <a:srgbClr val="0000FF"/>
                </a:solidFill>
                <a:latin typeface="Lucida Console" panose="020B0609040504020204" pitchFamily="49" charset="0"/>
              </a:rPr>
              <a:t>New-SPMetadataServiceApplication</a:t>
            </a:r>
            <a:r>
              <a:rPr lang="en-US" sz="1600" dirty="0">
                <a:solidFill>
                  <a:prstClr val="black"/>
                </a:solidFill>
                <a:latin typeface="Lucida Console" panose="020B0609040504020204" pitchFamily="49" charset="0"/>
              </a:rPr>
              <a:t> </a:t>
            </a:r>
          </a:p>
          <a:p>
            <a:pPr defTabSz="932513"/>
            <a:r>
              <a:rPr lang="en-US" sz="1600" dirty="0">
                <a:solidFill>
                  <a:prstClr val="black"/>
                </a:solidFill>
                <a:latin typeface="Lucida Console" panose="020B0609040504020204" pitchFamily="49" charset="0"/>
              </a:rPr>
              <a:t>	</a:t>
            </a:r>
            <a:r>
              <a:rPr lang="en-US" sz="1600" dirty="0">
                <a:solidFill>
                  <a:srgbClr val="000080"/>
                </a:solidFill>
                <a:latin typeface="Lucida Console" panose="020B0609040504020204" pitchFamily="49" charset="0"/>
              </a:rPr>
              <a:t>-Name</a:t>
            </a:r>
            <a:r>
              <a:rPr lang="en-US" sz="1600" dirty="0">
                <a:solidFill>
                  <a:prstClr val="black"/>
                </a:solidFill>
                <a:latin typeface="Lucida Console" panose="020B0609040504020204" pitchFamily="49" charset="0"/>
              </a:rPr>
              <a:t> </a:t>
            </a:r>
            <a:r>
              <a:rPr lang="en-US" sz="1600" dirty="0">
                <a:solidFill>
                  <a:srgbClr val="FF4500"/>
                </a:solidFill>
                <a:latin typeface="Lucida Console" panose="020B0609040504020204" pitchFamily="49" charset="0"/>
              </a:rPr>
              <a:t>”ContosoPharamaMMS”</a:t>
            </a:r>
            <a:r>
              <a:rPr lang="en-US" sz="1600" dirty="0">
                <a:solidFill>
                  <a:prstClr val="black"/>
                </a:solidFill>
                <a:latin typeface="Lucida Console" panose="020B0609040504020204" pitchFamily="49" charset="0"/>
              </a:rPr>
              <a:t> </a:t>
            </a:r>
          </a:p>
          <a:p>
            <a:pPr defTabSz="932513"/>
            <a:r>
              <a:rPr lang="en-US" sz="1600" dirty="0">
                <a:solidFill>
                  <a:prstClr val="black"/>
                </a:solidFill>
                <a:latin typeface="Lucida Console" panose="020B0609040504020204" pitchFamily="49" charset="0"/>
              </a:rPr>
              <a:t>	</a:t>
            </a:r>
            <a:r>
              <a:rPr lang="en-US" sz="1600" dirty="0">
                <a:solidFill>
                  <a:srgbClr val="000080"/>
                </a:solidFill>
                <a:latin typeface="Lucida Console" panose="020B0609040504020204" pitchFamily="49" charset="0"/>
              </a:rPr>
              <a:t>-DatabaseName</a:t>
            </a:r>
            <a:r>
              <a:rPr lang="en-US" sz="1600" dirty="0">
                <a:solidFill>
                  <a:prstClr val="black"/>
                </a:solidFill>
                <a:latin typeface="Lucida Console" panose="020B0609040504020204" pitchFamily="49" charset="0"/>
              </a:rPr>
              <a:t> </a:t>
            </a:r>
            <a:r>
              <a:rPr lang="en-US" sz="1600" dirty="0">
                <a:solidFill>
                  <a:srgbClr val="FF4500"/>
                </a:solidFill>
                <a:latin typeface="Lucida Console" panose="020B0609040504020204" pitchFamily="49" charset="0"/>
              </a:rPr>
              <a:t>“ContosoPharma2010MMS_DB” </a:t>
            </a:r>
          </a:p>
        </p:txBody>
      </p:sp>
      <p:sp>
        <p:nvSpPr>
          <p:cNvPr id="6" name="Rectangle 5"/>
          <p:cNvSpPr/>
          <p:nvPr/>
        </p:nvSpPr>
        <p:spPr>
          <a:xfrm>
            <a:off x="7898574" y="6168229"/>
            <a:ext cx="4265631" cy="565016"/>
          </a:xfrm>
          <a:prstGeom prst="rect">
            <a:avLst/>
          </a:prstGeom>
          <a:solidFill>
            <a:srgbClr val="FFFFFF"/>
          </a:solidFill>
          <a:ln w="10795" cap="flat" cmpd="sng" algn="ctr">
            <a:solidFill>
              <a:srgbClr val="505050"/>
            </a:solidFill>
            <a:prstDash val="solid"/>
          </a:ln>
          <a:effectLst/>
        </p:spPr>
        <p:txBody>
          <a:bodyPr wrap="square" lIns="93252" tIns="46624" rIns="93252" bIns="46624">
            <a:spAutoFit/>
          </a:bodyPr>
          <a:lstStyle/>
          <a:p>
            <a:pPr defTabSz="951217">
              <a:defRPr/>
            </a:pPr>
            <a:r>
              <a:rPr lang="en-US" sz="1500" kern="0" dirty="0">
                <a:solidFill>
                  <a:srgbClr val="505050"/>
                </a:solidFill>
              </a:rPr>
              <a:t>This script may have been </a:t>
            </a:r>
            <a:r>
              <a:rPr lang="en-US" sz="1500" b="1" kern="0" dirty="0">
                <a:solidFill>
                  <a:srgbClr val="505050"/>
                </a:solidFill>
              </a:rPr>
              <a:t>modified</a:t>
            </a:r>
            <a:r>
              <a:rPr lang="en-US" sz="1500" kern="0" dirty="0">
                <a:solidFill>
                  <a:srgbClr val="505050"/>
                </a:solidFill>
              </a:rPr>
              <a:t> from its original version </a:t>
            </a:r>
            <a:r>
              <a:rPr lang="en-US" sz="1500" b="1" kern="0" dirty="0">
                <a:solidFill>
                  <a:srgbClr val="505050"/>
                </a:solidFill>
              </a:rPr>
              <a:t>to fit</a:t>
            </a:r>
            <a:r>
              <a:rPr lang="en-US" sz="1500" kern="0" dirty="0">
                <a:solidFill>
                  <a:srgbClr val="505050"/>
                </a:solidFill>
              </a:rPr>
              <a:t> </a:t>
            </a:r>
            <a:r>
              <a:rPr lang="en-US" sz="1500" b="1" kern="0" dirty="0">
                <a:solidFill>
                  <a:srgbClr val="505050"/>
                </a:solidFill>
              </a:rPr>
              <a:t>your</a:t>
            </a:r>
            <a:r>
              <a:rPr lang="en-US" sz="1500" kern="0" dirty="0">
                <a:solidFill>
                  <a:srgbClr val="505050"/>
                </a:solidFill>
              </a:rPr>
              <a:t> </a:t>
            </a:r>
            <a:r>
              <a:rPr lang="en-US" sz="1500" b="1" kern="0" dirty="0">
                <a:solidFill>
                  <a:srgbClr val="505050"/>
                </a:solidFill>
              </a:rPr>
              <a:t>screen</a:t>
            </a:r>
            <a:endParaRPr lang="en-US" sz="1500" kern="0" dirty="0">
              <a:solidFill>
                <a:srgbClr val="505050"/>
              </a:solidFill>
            </a:endParaRPr>
          </a:p>
        </p:txBody>
      </p:sp>
      <p:cxnSp>
        <p:nvCxnSpPr>
          <p:cNvPr id="7" name="Straight Arrow Connector 6"/>
          <p:cNvCxnSpPr/>
          <p:nvPr/>
        </p:nvCxnSpPr>
        <p:spPr>
          <a:xfrm flipV="1">
            <a:off x="5826719" y="3016569"/>
            <a:ext cx="2349112" cy="725358"/>
          </a:xfrm>
          <a:prstGeom prst="straightConnector1">
            <a:avLst/>
          </a:prstGeom>
          <a:ln w="38100">
            <a:solidFill>
              <a:schemeClr val="accent3">
                <a:alpha val="50000"/>
              </a:schemeClr>
            </a:solidFill>
            <a:headEnd type="triangle"/>
            <a:tailEnd type="triangle"/>
          </a:ln>
        </p:spPr>
        <p:style>
          <a:lnRef idx="3">
            <a:schemeClr val="accent3"/>
          </a:lnRef>
          <a:fillRef idx="0">
            <a:schemeClr val="accent3"/>
          </a:fillRef>
          <a:effectRef idx="2">
            <a:schemeClr val="accent3"/>
          </a:effectRef>
          <a:fontRef idx="minor">
            <a:schemeClr val="tx1"/>
          </a:fontRef>
        </p:style>
      </p:cxnSp>
      <p:cxnSp>
        <p:nvCxnSpPr>
          <p:cNvPr id="8" name="Straight Arrow Connector 7"/>
          <p:cNvCxnSpPr/>
          <p:nvPr/>
        </p:nvCxnSpPr>
        <p:spPr>
          <a:xfrm>
            <a:off x="6584730" y="4018624"/>
            <a:ext cx="1714338" cy="178515"/>
          </a:xfrm>
          <a:prstGeom prst="straightConnector1">
            <a:avLst/>
          </a:prstGeom>
          <a:ln w="38100">
            <a:solidFill>
              <a:schemeClr val="accent3">
                <a:alpha val="50000"/>
              </a:schemeClr>
            </a:solidFill>
            <a:headEnd type="triangle"/>
            <a:tailEnd type="triangle"/>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28689311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Pre-Move</a:t>
            </a:r>
            <a:endParaRPr lang="en-US" dirty="0"/>
          </a:p>
        </p:txBody>
      </p:sp>
      <p:sp>
        <p:nvSpPr>
          <p:cNvPr id="5" name="Text Placeholder 4"/>
          <p:cNvSpPr>
            <a:spLocks noGrp="1"/>
          </p:cNvSpPr>
          <p:nvPr>
            <p:ph type="body" sz="quarter" idx="12"/>
          </p:nvPr>
        </p:nvSpPr>
        <p:spPr/>
        <p:txBody>
          <a:bodyPr/>
          <a:lstStyle/>
          <a:p>
            <a:r>
              <a:rPr lang="en-US" dirty="0" smtClean="0"/>
              <a:t>Israel Vega</a:t>
            </a:r>
            <a:endParaRPr lang="en-US" dirty="0"/>
          </a:p>
        </p:txBody>
      </p:sp>
    </p:spTree>
    <p:extLst>
      <p:ext uri="{BB962C8B-B14F-4D97-AF65-F5344CB8AC3E}">
        <p14:creationId xmlns:p14="http://schemas.microsoft.com/office/powerpoint/2010/main" val="25242577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Updating the Navigation Control</a:t>
            </a:r>
            <a:endParaRPr lang="en-US" dirty="0"/>
          </a:p>
        </p:txBody>
      </p:sp>
      <p:sp>
        <p:nvSpPr>
          <p:cNvPr id="4" name="Text Placeholder 3"/>
          <p:cNvSpPr>
            <a:spLocks noGrp="1"/>
          </p:cNvSpPr>
          <p:nvPr>
            <p:ph type="body" sz="quarter" idx="10"/>
          </p:nvPr>
        </p:nvSpPr>
        <p:spPr>
          <a:xfrm>
            <a:off x="274639" y="2141963"/>
            <a:ext cx="11887199" cy="1883421"/>
          </a:xfrm>
        </p:spPr>
        <p:txBody>
          <a:bodyPr/>
          <a:lstStyle/>
          <a:p>
            <a:r>
              <a:rPr lang="en-US" sz="2400" dirty="0">
                <a:solidFill>
                  <a:srgbClr val="0000FF"/>
                </a:solidFill>
                <a:highlight>
                  <a:srgbClr val="FFFFFF"/>
                </a:highlight>
                <a:latin typeface="Consolas" panose="020B0609020204030204" pitchFamily="49" charset="0"/>
              </a:rPr>
              <a:t>&lt;</a:t>
            </a:r>
            <a:r>
              <a:rPr lang="en-US" sz="2400" b="1" dirty="0">
                <a:solidFill>
                  <a:srgbClr val="800000"/>
                </a:solidFill>
                <a:highlight>
                  <a:srgbClr val="FFFFFF"/>
                </a:highlight>
                <a:latin typeface="Consolas" panose="020B0609020204030204" pitchFamily="49" charset="0"/>
              </a:rPr>
              <a:t>publishingnavigation</a:t>
            </a:r>
            <a:r>
              <a:rPr lang="en-US" sz="2400" b="1" dirty="0">
                <a:solidFill>
                  <a:srgbClr val="0000FF"/>
                </a:solidFill>
                <a:highlight>
                  <a:srgbClr val="FFFFFF"/>
                </a:highlight>
                <a:latin typeface="Consolas" panose="020B0609020204030204" pitchFamily="49" charset="0"/>
              </a:rPr>
              <a:t>:</a:t>
            </a:r>
            <a:r>
              <a:rPr lang="en-US" sz="2400" b="1" dirty="0">
                <a:solidFill>
                  <a:srgbClr val="800000"/>
                </a:solidFill>
                <a:highlight>
                  <a:srgbClr val="FFFFFF"/>
                </a:highlight>
                <a:latin typeface="Consolas" panose="020B0609020204030204" pitchFamily="49" charset="0"/>
              </a:rPr>
              <a:t>portalsitemapdatasource</a:t>
            </a:r>
            <a:r>
              <a:rPr lang="en-US" sz="2400" dirty="0">
                <a:solidFill>
                  <a:srgbClr val="000000"/>
                </a:solidFill>
                <a:highlight>
                  <a:srgbClr val="FFFFFF"/>
                </a:highlight>
                <a:latin typeface="Consolas" panose="020B0609020204030204" pitchFamily="49" charset="0"/>
              </a:rPr>
              <a:t> </a:t>
            </a:r>
            <a:r>
              <a:rPr lang="en-US" sz="2400" dirty="0">
                <a:solidFill>
                  <a:srgbClr val="FF0000"/>
                </a:solidFill>
                <a:highlight>
                  <a:srgbClr val="FFFFFF"/>
                </a:highlight>
                <a:latin typeface="Consolas" panose="020B0609020204030204" pitchFamily="49" charset="0"/>
              </a:rPr>
              <a:t>id</a:t>
            </a:r>
            <a:r>
              <a:rPr lang="en-US" sz="2400" dirty="0">
                <a:solidFill>
                  <a:srgbClr val="0000FF"/>
                </a:solidFill>
                <a:highlight>
                  <a:srgbClr val="FFFFFF"/>
                </a:highlight>
                <a:latin typeface="Consolas" panose="020B0609020204030204" pitchFamily="49" charset="0"/>
              </a:rPr>
              <a:t>="topSiteMap"</a:t>
            </a:r>
            <a:r>
              <a:rPr lang="en-US" sz="2400" dirty="0">
                <a:solidFill>
                  <a:srgbClr val="000000"/>
                </a:solidFill>
                <a:highlight>
                  <a:srgbClr val="FFFFFF"/>
                </a:highlight>
                <a:latin typeface="Consolas" panose="020B0609020204030204" pitchFamily="49" charset="0"/>
              </a:rPr>
              <a:t> </a:t>
            </a:r>
            <a:r>
              <a:rPr lang="en-US" sz="2400" dirty="0">
                <a:solidFill>
                  <a:srgbClr val="FF0000"/>
                </a:solidFill>
                <a:highlight>
                  <a:srgbClr val="FFFFFF"/>
                </a:highlight>
                <a:latin typeface="Consolas" panose="020B0609020204030204" pitchFamily="49" charset="0"/>
              </a:rPr>
              <a:t>runat</a:t>
            </a:r>
            <a:r>
              <a:rPr lang="en-US" sz="2400" dirty="0">
                <a:solidFill>
                  <a:srgbClr val="0000FF"/>
                </a:solidFill>
                <a:highlight>
                  <a:srgbClr val="FFFFFF"/>
                </a:highlight>
                <a:latin typeface="Consolas" panose="020B0609020204030204" pitchFamily="49" charset="0"/>
              </a:rPr>
              <a:t>="server"</a:t>
            </a:r>
            <a:r>
              <a:rPr lang="en-US" sz="2400" dirty="0">
                <a:solidFill>
                  <a:srgbClr val="000000"/>
                </a:solidFill>
                <a:highlight>
                  <a:srgbClr val="FFFFFF"/>
                </a:highlight>
                <a:latin typeface="Consolas" panose="020B0609020204030204" pitchFamily="49" charset="0"/>
              </a:rPr>
              <a:t> </a:t>
            </a:r>
            <a:r>
              <a:rPr lang="en-US" sz="2400" dirty="0">
                <a:solidFill>
                  <a:srgbClr val="FF0000"/>
                </a:solidFill>
                <a:highlight>
                  <a:srgbClr val="FFFFFF"/>
                </a:highlight>
                <a:latin typeface="Consolas" panose="020B0609020204030204" pitchFamily="49" charset="0"/>
              </a:rPr>
              <a:t>enableviewstate</a:t>
            </a:r>
            <a:r>
              <a:rPr lang="en-US" sz="2400" dirty="0">
                <a:solidFill>
                  <a:srgbClr val="0000FF"/>
                </a:solidFill>
                <a:highlight>
                  <a:srgbClr val="FFFFFF"/>
                </a:highlight>
                <a:latin typeface="Consolas" panose="020B0609020204030204" pitchFamily="49" charset="0"/>
              </a:rPr>
              <a:t>="false“ </a:t>
            </a:r>
            <a:r>
              <a:rPr lang="en-US" sz="2400" dirty="0">
                <a:solidFill>
                  <a:srgbClr val="FF0000"/>
                </a:solidFill>
                <a:highlight>
                  <a:srgbClr val="FFFFFF"/>
                </a:highlight>
                <a:latin typeface="Consolas" panose="020B0609020204030204" pitchFamily="49" charset="0"/>
              </a:rPr>
              <a:t>sitemapprovider</a:t>
            </a:r>
            <a:r>
              <a:rPr lang="en-US" sz="2400" dirty="0">
                <a:solidFill>
                  <a:srgbClr val="0000FF"/>
                </a:solidFill>
                <a:highlight>
                  <a:srgbClr val="FFFFFF"/>
                </a:highlight>
                <a:latin typeface="Consolas" panose="020B0609020204030204" pitchFamily="49" charset="0"/>
              </a:rPr>
              <a:t>="</a:t>
            </a:r>
            <a:r>
              <a:rPr lang="en-US" sz="2400" b="1" dirty="0">
                <a:solidFill>
                  <a:srgbClr val="0000FF"/>
                </a:solidFill>
                <a:highlight>
                  <a:srgbClr val="FFFFFF"/>
                </a:highlight>
                <a:latin typeface="Consolas" panose="020B0609020204030204" pitchFamily="49" charset="0"/>
              </a:rPr>
              <a:t>GlobalNavigation</a:t>
            </a:r>
            <a:r>
              <a:rPr lang="en-US" sz="2400" dirty="0">
                <a:solidFill>
                  <a:srgbClr val="0000FF"/>
                </a:solidFill>
                <a:highlight>
                  <a:srgbClr val="FFFFFF"/>
                </a:highlight>
                <a:latin typeface="Consolas" panose="020B0609020204030204" pitchFamily="49" charset="0"/>
              </a:rPr>
              <a:t>"</a:t>
            </a:r>
            <a:r>
              <a:rPr lang="en-US" sz="2400" dirty="0">
                <a:solidFill>
                  <a:srgbClr val="000000"/>
                </a:solidFill>
                <a:highlight>
                  <a:srgbClr val="FFFFFF"/>
                </a:highlight>
                <a:latin typeface="Consolas" panose="020B0609020204030204" pitchFamily="49" charset="0"/>
              </a:rPr>
              <a:t> </a:t>
            </a:r>
            <a:r>
              <a:rPr lang="en-US" sz="2400" dirty="0">
                <a:solidFill>
                  <a:srgbClr val="FF0000"/>
                </a:solidFill>
                <a:highlight>
                  <a:srgbClr val="FFFFFF"/>
                </a:highlight>
                <a:latin typeface="Consolas" panose="020B0609020204030204" pitchFamily="49" charset="0"/>
              </a:rPr>
              <a:t>startfromcurrentnode</a:t>
            </a:r>
            <a:r>
              <a:rPr lang="en-US" sz="2400" dirty="0">
                <a:solidFill>
                  <a:srgbClr val="0000FF"/>
                </a:solidFill>
                <a:highlight>
                  <a:srgbClr val="FFFFFF"/>
                </a:highlight>
                <a:latin typeface="Consolas" panose="020B0609020204030204" pitchFamily="49" charset="0"/>
              </a:rPr>
              <a:t>="true"</a:t>
            </a:r>
            <a:r>
              <a:rPr lang="en-US" sz="2400" dirty="0">
                <a:solidFill>
                  <a:srgbClr val="000000"/>
                </a:solidFill>
                <a:highlight>
                  <a:srgbClr val="FFFFFF"/>
                </a:highlight>
                <a:latin typeface="Consolas" panose="020B0609020204030204" pitchFamily="49" charset="0"/>
              </a:rPr>
              <a:t> </a:t>
            </a:r>
            <a:r>
              <a:rPr lang="en-US" sz="2400" dirty="0">
                <a:solidFill>
                  <a:srgbClr val="FF0000"/>
                </a:solidFill>
                <a:highlight>
                  <a:srgbClr val="FFFFFF"/>
                </a:highlight>
                <a:latin typeface="Consolas" panose="020B0609020204030204" pitchFamily="49" charset="0"/>
              </a:rPr>
              <a:t>startingnodeoffset</a:t>
            </a:r>
            <a:r>
              <a:rPr lang="en-US" sz="2400" dirty="0">
                <a:solidFill>
                  <a:srgbClr val="0000FF"/>
                </a:solidFill>
                <a:highlight>
                  <a:srgbClr val="FFFFFF"/>
                </a:highlight>
                <a:latin typeface="Consolas" panose="020B0609020204030204" pitchFamily="49" charset="0"/>
              </a:rPr>
              <a:t>="0"</a:t>
            </a:r>
            <a:r>
              <a:rPr lang="en-US" sz="2400" dirty="0">
                <a:solidFill>
                  <a:srgbClr val="FF0000"/>
                </a:solidFill>
                <a:highlight>
                  <a:srgbClr val="FFFFFF"/>
                </a:highlight>
                <a:latin typeface="Consolas" panose="020B0609020204030204" pitchFamily="49" charset="0"/>
              </a:rPr>
              <a:t>showstartingnode</a:t>
            </a:r>
            <a:r>
              <a:rPr lang="en-US" sz="2400" dirty="0">
                <a:solidFill>
                  <a:srgbClr val="0000FF"/>
                </a:solidFill>
                <a:highlight>
                  <a:srgbClr val="FFFFFF"/>
                </a:highlight>
                <a:latin typeface="Consolas" panose="020B0609020204030204" pitchFamily="49" charset="0"/>
              </a:rPr>
              <a:t>="false"</a:t>
            </a:r>
            <a:r>
              <a:rPr lang="en-US" sz="2400" dirty="0">
                <a:solidFill>
                  <a:srgbClr val="000000"/>
                </a:solidFill>
                <a:highlight>
                  <a:srgbClr val="FFFFFF"/>
                </a:highlight>
                <a:latin typeface="Consolas" panose="020B0609020204030204" pitchFamily="49" charset="0"/>
              </a:rPr>
              <a:t> </a:t>
            </a:r>
            <a:r>
              <a:rPr lang="en-US" sz="2400" dirty="0">
                <a:solidFill>
                  <a:srgbClr val="FF0000"/>
                </a:solidFill>
                <a:highlight>
                  <a:srgbClr val="FFFFFF"/>
                </a:highlight>
                <a:latin typeface="Consolas" panose="020B0609020204030204" pitchFamily="49" charset="0"/>
              </a:rPr>
              <a:t>trimnoncurrenttypes</a:t>
            </a:r>
            <a:r>
              <a:rPr lang="en-US" sz="2400" dirty="0">
                <a:solidFill>
                  <a:srgbClr val="0000FF"/>
                </a:solidFill>
                <a:highlight>
                  <a:srgbClr val="FFFFFF"/>
                </a:highlight>
                <a:latin typeface="Consolas" panose="020B0609020204030204" pitchFamily="49" charset="0"/>
              </a:rPr>
              <a:t>="Heading"</a:t>
            </a:r>
            <a:r>
              <a:rPr lang="en-US" sz="2400" dirty="0">
                <a:solidFill>
                  <a:srgbClr val="000000"/>
                </a:solidFill>
                <a:highlight>
                  <a:srgbClr val="FFFFFF"/>
                </a:highlight>
                <a:latin typeface="Consolas" panose="020B0609020204030204" pitchFamily="49" charset="0"/>
              </a:rPr>
              <a:t> </a:t>
            </a:r>
            <a:r>
              <a:rPr lang="en-US" sz="2400" dirty="0">
                <a:solidFill>
                  <a:srgbClr val="0000FF"/>
                </a:solidFill>
                <a:highlight>
                  <a:srgbClr val="FFFFFF"/>
                </a:highlight>
                <a:latin typeface="Consolas" panose="020B0609020204030204" pitchFamily="49" charset="0"/>
              </a:rPr>
              <a:t>/&gt;</a:t>
            </a:r>
            <a:endParaRPr lang="en-US" sz="2400" dirty="0">
              <a:latin typeface="+mn-lt"/>
            </a:endParaRPr>
          </a:p>
        </p:txBody>
      </p:sp>
      <p:sp>
        <p:nvSpPr>
          <p:cNvPr id="6" name="Rectangle 5"/>
          <p:cNvSpPr/>
          <p:nvPr/>
        </p:nvSpPr>
        <p:spPr>
          <a:xfrm>
            <a:off x="274639" y="5022281"/>
            <a:ext cx="10881916" cy="1111219"/>
          </a:xfrm>
          <a:prstGeom prst="rect">
            <a:avLst/>
          </a:prstGeom>
        </p:spPr>
        <p:txBody>
          <a:bodyPr wrap="square" lIns="93252" tIns="46624" rIns="93252" bIns="46624">
            <a:spAutoFit/>
          </a:bodyPr>
          <a:lstStyle/>
          <a:p>
            <a:pPr defTabSz="932479">
              <a:lnSpc>
                <a:spcPct val="90000"/>
              </a:lnSpc>
              <a:spcBef>
                <a:spcPct val="20000"/>
              </a:spcBef>
              <a:buSzPct val="90000"/>
            </a:pPr>
            <a:r>
              <a:rPr lang="en-US" sz="2400" dirty="0">
                <a:solidFill>
                  <a:srgbClr val="0000FF"/>
                </a:solidFill>
                <a:highlight>
                  <a:srgbClr val="FFFFFF"/>
                </a:highlight>
                <a:latin typeface="Consolas" panose="020B0609020204030204" pitchFamily="49" charset="0"/>
              </a:rPr>
              <a:t>&lt;</a:t>
            </a:r>
            <a:r>
              <a:rPr lang="en-US" sz="2400" b="1" dirty="0">
                <a:solidFill>
                  <a:srgbClr val="800000"/>
                </a:solidFill>
                <a:highlight>
                  <a:srgbClr val="FFFFFF"/>
                </a:highlight>
                <a:latin typeface="Consolas" panose="020B0609020204030204" pitchFamily="49" charset="0"/>
              </a:rPr>
              <a:t>asp</a:t>
            </a:r>
            <a:r>
              <a:rPr lang="en-US" sz="2400" b="1" dirty="0">
                <a:solidFill>
                  <a:srgbClr val="0000FF"/>
                </a:solidFill>
                <a:highlight>
                  <a:srgbClr val="FFFFFF"/>
                </a:highlight>
                <a:latin typeface="Consolas" panose="020B0609020204030204" pitchFamily="49" charset="0"/>
              </a:rPr>
              <a:t>:</a:t>
            </a:r>
            <a:r>
              <a:rPr lang="en-US" sz="2400" b="1" dirty="0">
                <a:solidFill>
                  <a:srgbClr val="800000"/>
                </a:solidFill>
                <a:highlight>
                  <a:srgbClr val="FFFFFF"/>
                </a:highlight>
                <a:latin typeface="Consolas" panose="020B0609020204030204" pitchFamily="49" charset="0"/>
              </a:rPr>
              <a:t>SiteMapDataSource</a:t>
            </a:r>
            <a:r>
              <a:rPr lang="en-US" sz="2400" dirty="0">
                <a:solidFill>
                  <a:srgbClr val="000000"/>
                </a:solidFill>
                <a:highlight>
                  <a:srgbClr val="FFFFFF"/>
                </a:highlight>
                <a:latin typeface="Consolas" panose="020B0609020204030204" pitchFamily="49" charset="0"/>
              </a:rPr>
              <a:t> </a:t>
            </a:r>
            <a:r>
              <a:rPr lang="en-US" sz="2400" dirty="0">
                <a:solidFill>
                  <a:srgbClr val="FF0000"/>
                </a:solidFill>
                <a:highlight>
                  <a:srgbClr val="FFFFFF"/>
                </a:highlight>
                <a:latin typeface="Consolas" panose="020B0609020204030204" pitchFamily="49" charset="0"/>
              </a:rPr>
              <a:t>ShowStartingNode</a:t>
            </a:r>
            <a:r>
              <a:rPr lang="en-US" sz="2400" dirty="0">
                <a:solidFill>
                  <a:srgbClr val="0000FF"/>
                </a:solidFill>
                <a:highlight>
                  <a:srgbClr val="FFFFFF"/>
                </a:highlight>
                <a:latin typeface="Consolas" panose="020B0609020204030204" pitchFamily="49" charset="0"/>
              </a:rPr>
              <a:t>="False"</a:t>
            </a:r>
            <a:r>
              <a:rPr lang="en-US" sz="2400" dirty="0">
                <a:solidFill>
                  <a:srgbClr val="000000"/>
                </a:solidFill>
                <a:highlight>
                  <a:srgbClr val="FFFFFF"/>
                </a:highlight>
                <a:latin typeface="Consolas" panose="020B0609020204030204" pitchFamily="49" charset="0"/>
              </a:rPr>
              <a:t> </a:t>
            </a:r>
            <a:r>
              <a:rPr lang="en-US" sz="2400" dirty="0">
                <a:solidFill>
                  <a:srgbClr val="FF0000"/>
                </a:solidFill>
                <a:highlight>
                  <a:srgbClr val="FFFFFF"/>
                </a:highlight>
                <a:latin typeface="Consolas" panose="020B0609020204030204" pitchFamily="49" charset="0"/>
              </a:rPr>
              <a:t>SiteMapProvider</a:t>
            </a:r>
            <a:r>
              <a:rPr lang="en-US" sz="2400" dirty="0">
                <a:solidFill>
                  <a:srgbClr val="0000FF"/>
                </a:solidFill>
                <a:highlight>
                  <a:srgbClr val="FFFFFF"/>
                </a:highlight>
                <a:latin typeface="Consolas" panose="020B0609020204030204" pitchFamily="49" charset="0"/>
              </a:rPr>
              <a:t>="</a:t>
            </a:r>
            <a:r>
              <a:rPr lang="en-US" sz="2400" b="1" dirty="0">
                <a:solidFill>
                  <a:srgbClr val="0000FF"/>
                </a:solidFill>
                <a:highlight>
                  <a:srgbClr val="FFFFFF"/>
                </a:highlight>
                <a:latin typeface="Consolas" panose="020B0609020204030204" pitchFamily="49" charset="0"/>
              </a:rPr>
              <a:t>SPNavigationProvider</a:t>
            </a:r>
            <a:r>
              <a:rPr lang="en-US" sz="2400" dirty="0">
                <a:solidFill>
                  <a:srgbClr val="0000FF"/>
                </a:solidFill>
                <a:highlight>
                  <a:srgbClr val="FFFFFF"/>
                </a:highlight>
                <a:latin typeface="Consolas" panose="020B0609020204030204" pitchFamily="49" charset="0"/>
              </a:rPr>
              <a:t>"</a:t>
            </a:r>
            <a:r>
              <a:rPr lang="en-US" sz="2400" dirty="0">
                <a:solidFill>
                  <a:srgbClr val="000000"/>
                </a:solidFill>
                <a:highlight>
                  <a:srgbClr val="FFFFFF"/>
                </a:highlight>
                <a:latin typeface="Consolas" panose="020B0609020204030204" pitchFamily="49" charset="0"/>
              </a:rPr>
              <a:t> </a:t>
            </a:r>
            <a:r>
              <a:rPr lang="en-US" sz="2400" dirty="0">
                <a:solidFill>
                  <a:srgbClr val="FF0000"/>
                </a:solidFill>
                <a:highlight>
                  <a:srgbClr val="FFFFFF"/>
                </a:highlight>
                <a:latin typeface="Consolas" panose="020B0609020204030204" pitchFamily="49" charset="0"/>
              </a:rPr>
              <a:t>ID</a:t>
            </a:r>
            <a:r>
              <a:rPr lang="en-US" sz="2400" dirty="0">
                <a:solidFill>
                  <a:srgbClr val="0000FF"/>
                </a:solidFill>
                <a:highlight>
                  <a:srgbClr val="FFFFFF"/>
                </a:highlight>
                <a:latin typeface="Consolas" panose="020B0609020204030204" pitchFamily="49" charset="0"/>
              </a:rPr>
              <a:t>="SiteMapDataSource1"</a:t>
            </a:r>
            <a:r>
              <a:rPr lang="en-US" sz="2400" dirty="0">
                <a:solidFill>
                  <a:srgbClr val="000000"/>
                </a:solidFill>
                <a:highlight>
                  <a:srgbClr val="FFFFFF"/>
                </a:highlight>
                <a:latin typeface="Consolas" panose="020B0609020204030204" pitchFamily="49" charset="0"/>
              </a:rPr>
              <a:t> </a:t>
            </a:r>
            <a:r>
              <a:rPr lang="en-US" sz="2400" dirty="0">
                <a:solidFill>
                  <a:srgbClr val="FF0000"/>
                </a:solidFill>
                <a:highlight>
                  <a:srgbClr val="FFFFFF"/>
                </a:highlight>
                <a:latin typeface="Consolas" panose="020B0609020204030204" pitchFamily="49" charset="0"/>
              </a:rPr>
              <a:t>runat</a:t>
            </a:r>
            <a:r>
              <a:rPr lang="en-US" sz="2400" dirty="0">
                <a:solidFill>
                  <a:srgbClr val="0000FF"/>
                </a:solidFill>
                <a:highlight>
                  <a:srgbClr val="FFFFFF"/>
                </a:highlight>
                <a:latin typeface="Consolas" panose="020B0609020204030204" pitchFamily="49" charset="0"/>
              </a:rPr>
              <a:t>="server"&gt;&lt;/</a:t>
            </a:r>
            <a:r>
              <a:rPr lang="en-US" sz="2400" dirty="0">
                <a:solidFill>
                  <a:srgbClr val="800000"/>
                </a:solidFill>
                <a:highlight>
                  <a:srgbClr val="FFFFFF"/>
                </a:highlight>
                <a:latin typeface="Consolas" panose="020B0609020204030204" pitchFamily="49" charset="0"/>
              </a:rPr>
              <a:t>asp</a:t>
            </a:r>
            <a:r>
              <a:rPr lang="en-US" sz="2400" dirty="0">
                <a:solidFill>
                  <a:srgbClr val="0000FF"/>
                </a:solidFill>
                <a:highlight>
                  <a:srgbClr val="FFFFFF"/>
                </a:highlight>
                <a:latin typeface="Consolas" panose="020B0609020204030204" pitchFamily="49" charset="0"/>
              </a:rPr>
              <a:t>:</a:t>
            </a:r>
            <a:r>
              <a:rPr lang="en-US" sz="2400" dirty="0">
                <a:solidFill>
                  <a:srgbClr val="800000"/>
                </a:solidFill>
                <a:highlight>
                  <a:srgbClr val="FFFFFF"/>
                </a:highlight>
                <a:latin typeface="Consolas" panose="020B0609020204030204" pitchFamily="49" charset="0"/>
              </a:rPr>
              <a:t>SiteMapDataSource</a:t>
            </a:r>
            <a:r>
              <a:rPr lang="en-US" sz="2400" dirty="0">
                <a:solidFill>
                  <a:srgbClr val="0000FF"/>
                </a:solidFill>
                <a:highlight>
                  <a:srgbClr val="FFFFFF"/>
                </a:highlight>
                <a:latin typeface="Consolas" panose="020B0609020204030204" pitchFamily="49" charset="0"/>
              </a:rPr>
              <a:t>&gt;</a:t>
            </a:r>
            <a:endParaRPr lang="en-US" sz="2400" dirty="0">
              <a:gradFill>
                <a:gsLst>
                  <a:gs pos="1250">
                    <a:srgbClr val="000000"/>
                  </a:gs>
                  <a:gs pos="100000">
                    <a:srgbClr val="000000"/>
                  </a:gs>
                </a:gsLst>
                <a:lin ang="5400000" scaled="0"/>
              </a:gradFill>
              <a:cs typeface="Segoe UI" pitchFamily="34" charset="0"/>
            </a:endParaRPr>
          </a:p>
        </p:txBody>
      </p:sp>
      <p:sp>
        <p:nvSpPr>
          <p:cNvPr id="7" name="TextBox 6"/>
          <p:cNvSpPr txBox="1"/>
          <p:nvPr/>
        </p:nvSpPr>
        <p:spPr>
          <a:xfrm>
            <a:off x="274639" y="1534664"/>
            <a:ext cx="2133092" cy="55561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lIns="186503" tIns="149202" rIns="186503" bIns="149202" rtlCol="0">
            <a:spAutoFit/>
          </a:bodyPr>
          <a:lstStyle/>
          <a:p>
            <a:pPr defTabSz="932513">
              <a:lnSpc>
                <a:spcPct val="90000"/>
              </a:lnSpc>
              <a:spcAft>
                <a:spcPts val="612"/>
              </a:spcAft>
            </a:pPr>
            <a:r>
              <a:rPr lang="en-US" b="1" dirty="0" smtClean="0">
                <a:solidFill>
                  <a:srgbClr val="FFFFFF"/>
                </a:solidFill>
              </a:rPr>
              <a:t>FROM:</a:t>
            </a:r>
          </a:p>
        </p:txBody>
      </p:sp>
      <p:sp>
        <p:nvSpPr>
          <p:cNvPr id="8" name="TextBox 7"/>
          <p:cNvSpPr txBox="1"/>
          <p:nvPr/>
        </p:nvSpPr>
        <p:spPr>
          <a:xfrm>
            <a:off x="274639" y="4381916"/>
            <a:ext cx="2133092" cy="55561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lIns="186503" tIns="149202" rIns="186503" bIns="149202" rtlCol="0">
            <a:spAutoFit/>
          </a:bodyPr>
          <a:lstStyle/>
          <a:p>
            <a:pPr defTabSz="932513">
              <a:lnSpc>
                <a:spcPct val="90000"/>
              </a:lnSpc>
              <a:spcAft>
                <a:spcPts val="612"/>
              </a:spcAft>
            </a:pPr>
            <a:r>
              <a:rPr lang="en-US" b="1" dirty="0" smtClean="0">
                <a:solidFill>
                  <a:srgbClr val="FFFFFF"/>
                </a:solidFill>
              </a:rPr>
              <a:t>TO:</a:t>
            </a:r>
          </a:p>
        </p:txBody>
      </p:sp>
      <p:sp>
        <p:nvSpPr>
          <p:cNvPr id="12" name="Rectangle 11"/>
          <p:cNvSpPr/>
          <p:nvPr/>
        </p:nvSpPr>
        <p:spPr>
          <a:xfrm>
            <a:off x="7203649" y="6310402"/>
            <a:ext cx="5070319" cy="565016"/>
          </a:xfrm>
          <a:prstGeom prst="rect">
            <a:avLst/>
          </a:prstGeom>
          <a:solidFill>
            <a:srgbClr val="FFFFFF"/>
          </a:solidFill>
          <a:ln w="10795" cap="flat" cmpd="sng" algn="ctr">
            <a:solidFill>
              <a:srgbClr val="505050"/>
            </a:solidFill>
            <a:prstDash val="solid"/>
          </a:ln>
          <a:effectLst/>
        </p:spPr>
        <p:txBody>
          <a:bodyPr wrap="square" lIns="93252" tIns="46624" rIns="93252" bIns="46624">
            <a:spAutoFit/>
          </a:bodyPr>
          <a:lstStyle/>
          <a:p>
            <a:pPr defTabSz="951217">
              <a:defRPr/>
            </a:pPr>
            <a:r>
              <a:rPr lang="en-US" sz="1500" kern="0" dirty="0">
                <a:solidFill>
                  <a:srgbClr val="505050"/>
                </a:solidFill>
              </a:rPr>
              <a:t>This script may have been </a:t>
            </a:r>
            <a:r>
              <a:rPr lang="en-US" sz="1500" b="1" kern="0" dirty="0">
                <a:solidFill>
                  <a:srgbClr val="505050"/>
                </a:solidFill>
              </a:rPr>
              <a:t>modified</a:t>
            </a:r>
            <a:r>
              <a:rPr lang="en-US" sz="1500" kern="0" dirty="0">
                <a:solidFill>
                  <a:srgbClr val="505050"/>
                </a:solidFill>
              </a:rPr>
              <a:t> from its original version </a:t>
            </a:r>
            <a:r>
              <a:rPr lang="en-US" sz="1500" b="1" kern="0" dirty="0">
                <a:solidFill>
                  <a:srgbClr val="505050"/>
                </a:solidFill>
              </a:rPr>
              <a:t>to fit</a:t>
            </a:r>
            <a:r>
              <a:rPr lang="en-US" sz="1500" kern="0" dirty="0">
                <a:solidFill>
                  <a:srgbClr val="505050"/>
                </a:solidFill>
              </a:rPr>
              <a:t> </a:t>
            </a:r>
            <a:r>
              <a:rPr lang="en-US" sz="1500" b="1" kern="0" dirty="0">
                <a:solidFill>
                  <a:srgbClr val="505050"/>
                </a:solidFill>
              </a:rPr>
              <a:t>your</a:t>
            </a:r>
            <a:r>
              <a:rPr lang="en-US" sz="1500" kern="0" dirty="0">
                <a:solidFill>
                  <a:srgbClr val="505050"/>
                </a:solidFill>
              </a:rPr>
              <a:t> </a:t>
            </a:r>
            <a:r>
              <a:rPr lang="en-US" sz="1500" b="1" kern="0" dirty="0">
                <a:solidFill>
                  <a:srgbClr val="505050"/>
                </a:solidFill>
              </a:rPr>
              <a:t>screen</a:t>
            </a:r>
            <a:endParaRPr lang="en-US" sz="1500" kern="0" dirty="0">
              <a:solidFill>
                <a:srgbClr val="505050"/>
              </a:solidFill>
            </a:endParaRPr>
          </a:p>
        </p:txBody>
      </p:sp>
    </p:spTree>
    <p:extLst>
      <p:ext uri="{BB962C8B-B14F-4D97-AF65-F5344CB8AC3E}">
        <p14:creationId xmlns:p14="http://schemas.microsoft.com/office/powerpoint/2010/main" val="793982269"/>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If Your Site Template is Based on Blank#0</a:t>
            </a:r>
            <a:endParaRPr lang="en-US" dirty="0"/>
          </a:p>
        </p:txBody>
      </p:sp>
      <p:sp>
        <p:nvSpPr>
          <p:cNvPr id="4" name="Text Placeholder 3"/>
          <p:cNvSpPr>
            <a:spLocks noGrp="1"/>
          </p:cNvSpPr>
          <p:nvPr>
            <p:ph type="body" sz="quarter" idx="10"/>
          </p:nvPr>
        </p:nvSpPr>
        <p:spPr>
          <a:xfrm>
            <a:off x="274638" y="1221159"/>
            <a:ext cx="11887199" cy="5190490"/>
          </a:xfrm>
        </p:spPr>
        <p:txBody>
          <a:bodyPr>
            <a:normAutofit/>
          </a:bodyPr>
          <a:lstStyle/>
          <a:p>
            <a:r>
              <a:rPr lang="en-US" sz="2400" dirty="0">
                <a:solidFill>
                  <a:srgbClr val="0000FF"/>
                </a:solidFill>
                <a:latin typeface="Lucida Console" panose="020B0609040504020204" pitchFamily="49" charset="0"/>
              </a:rPr>
              <a:t>#Enable the ManagedMetada and TaxonomyFields Site Features</a:t>
            </a:r>
          </a:p>
          <a:p>
            <a:r>
              <a:rPr lang="en-US" sz="2400" dirty="0">
                <a:solidFill>
                  <a:srgbClr val="0000FF"/>
                </a:solidFill>
                <a:latin typeface="Lucida Console" panose="020B0609040504020204" pitchFamily="49" charset="0"/>
              </a:rPr>
              <a:t>Add-PSSnapin</a:t>
            </a:r>
            <a:r>
              <a:rPr lang="en-US" sz="2400" dirty="0">
                <a:solidFill>
                  <a:prstClr val="black"/>
                </a:solidFill>
                <a:latin typeface="Lucida Console" panose="020B0609040504020204" pitchFamily="49" charset="0"/>
              </a:rPr>
              <a:t> </a:t>
            </a:r>
            <a:r>
              <a:rPr lang="en-US" sz="2400" dirty="0">
                <a:solidFill>
                  <a:srgbClr val="8A2BE2"/>
                </a:solidFill>
                <a:latin typeface="Lucida Console" panose="020B0609040504020204" pitchFamily="49" charset="0"/>
              </a:rPr>
              <a:t>Microsoft.SharePoint.PowerShell</a:t>
            </a:r>
            <a:r>
              <a:rPr lang="en-US" sz="2400" dirty="0">
                <a:solidFill>
                  <a:prstClr val="black"/>
                </a:solidFill>
                <a:latin typeface="Lucida Console" panose="020B0609040504020204" pitchFamily="49" charset="0"/>
              </a:rPr>
              <a:t> </a:t>
            </a:r>
            <a:r>
              <a:rPr lang="en-US" sz="2400" dirty="0">
                <a:solidFill>
                  <a:srgbClr val="000080"/>
                </a:solidFill>
                <a:latin typeface="Lucida Console" panose="020B0609040504020204" pitchFamily="49" charset="0"/>
              </a:rPr>
              <a:t>-ErrorAction</a:t>
            </a:r>
            <a:r>
              <a:rPr lang="en-US" sz="2400" dirty="0">
                <a:solidFill>
                  <a:prstClr val="black"/>
                </a:solidFill>
                <a:latin typeface="Lucida Console" panose="020B0609040504020204" pitchFamily="49" charset="0"/>
              </a:rPr>
              <a:t> </a:t>
            </a:r>
            <a:r>
              <a:rPr lang="en-US" sz="2400" dirty="0">
                <a:solidFill>
                  <a:srgbClr val="8A2BE2"/>
                </a:solidFill>
                <a:latin typeface="Lucida Console" panose="020B0609040504020204" pitchFamily="49" charset="0"/>
              </a:rPr>
              <a:t>SilentlyContinue</a:t>
            </a:r>
            <a:endParaRPr lang="en-US" sz="2400" dirty="0">
              <a:solidFill>
                <a:prstClr val="black"/>
              </a:solidFill>
              <a:latin typeface="Lucida Console" panose="020B0609040504020204" pitchFamily="49" charset="0"/>
            </a:endParaRPr>
          </a:p>
          <a:p>
            <a:endParaRPr lang="en-US" sz="2400" dirty="0">
              <a:solidFill>
                <a:prstClr val="black"/>
              </a:solidFill>
              <a:latin typeface="Lucida Console" panose="020B0609040504020204" pitchFamily="49" charset="0"/>
            </a:endParaRPr>
          </a:p>
          <a:p>
            <a:r>
              <a:rPr lang="en-US" sz="2400" dirty="0">
                <a:solidFill>
                  <a:srgbClr val="FF4500"/>
                </a:solidFill>
                <a:latin typeface="Lucida Console" panose="020B0609040504020204" pitchFamily="49" charset="0"/>
              </a:rPr>
              <a:t>$authorSiteUrl</a:t>
            </a:r>
            <a:r>
              <a:rPr lang="en-US" sz="2400" dirty="0">
                <a:solidFill>
                  <a:prstClr val="black"/>
                </a:solidFill>
                <a:latin typeface="Lucida Console" panose="020B0609040504020204" pitchFamily="49" charset="0"/>
              </a:rPr>
              <a:t> </a:t>
            </a:r>
            <a:r>
              <a:rPr lang="en-US" sz="2400" dirty="0">
                <a:solidFill>
                  <a:srgbClr val="A9A9A9"/>
                </a:solidFill>
                <a:latin typeface="Lucida Console" panose="020B0609040504020204" pitchFamily="49" charset="0"/>
              </a:rPr>
              <a:t>=</a:t>
            </a:r>
            <a:r>
              <a:rPr lang="en-US" sz="2400" dirty="0">
                <a:solidFill>
                  <a:prstClr val="black"/>
                </a:solidFill>
                <a:latin typeface="Lucida Console" panose="020B0609040504020204" pitchFamily="49" charset="0"/>
              </a:rPr>
              <a:t> </a:t>
            </a:r>
            <a:r>
              <a:rPr lang="en-US" sz="2400" dirty="0">
                <a:solidFill>
                  <a:srgbClr val="8B0000"/>
                </a:solidFill>
                <a:latin typeface="Lucida Console" panose="020B0609040504020204" pitchFamily="49" charset="0"/>
              </a:rPr>
              <a:t>"http://a-pharma.contoso.com/"</a:t>
            </a:r>
            <a:endParaRPr lang="en-US" sz="2400" dirty="0">
              <a:solidFill>
                <a:prstClr val="black"/>
              </a:solidFill>
              <a:latin typeface="Lucida Console" panose="020B0609040504020204" pitchFamily="49" charset="0"/>
            </a:endParaRPr>
          </a:p>
          <a:p>
            <a:endParaRPr lang="en-US" sz="2400" dirty="0">
              <a:solidFill>
                <a:prstClr val="black"/>
              </a:solidFill>
              <a:latin typeface="Lucida Console" panose="020B0609040504020204" pitchFamily="49" charset="0"/>
            </a:endParaRPr>
          </a:p>
          <a:p>
            <a:r>
              <a:rPr lang="en-US" sz="2400" dirty="0">
                <a:solidFill>
                  <a:srgbClr val="FF4500"/>
                </a:solidFill>
                <a:latin typeface="Lucida Console" panose="020B0609040504020204" pitchFamily="49" charset="0"/>
              </a:rPr>
              <a:t>$metadataNavFeature</a:t>
            </a:r>
            <a:r>
              <a:rPr lang="en-US" sz="2400" dirty="0">
                <a:solidFill>
                  <a:prstClr val="black"/>
                </a:solidFill>
                <a:latin typeface="Lucida Console" panose="020B0609040504020204" pitchFamily="49" charset="0"/>
              </a:rPr>
              <a:t> </a:t>
            </a:r>
            <a:r>
              <a:rPr lang="en-US" sz="2400" dirty="0">
                <a:solidFill>
                  <a:srgbClr val="A9A9A9"/>
                </a:solidFill>
                <a:latin typeface="Lucida Console" panose="020B0609040504020204" pitchFamily="49" charset="0"/>
              </a:rPr>
              <a:t>=</a:t>
            </a:r>
            <a:r>
              <a:rPr lang="en-US" sz="2400" dirty="0">
                <a:solidFill>
                  <a:prstClr val="black"/>
                </a:solidFill>
                <a:latin typeface="Lucida Console" panose="020B0609040504020204" pitchFamily="49" charset="0"/>
              </a:rPr>
              <a:t> </a:t>
            </a:r>
            <a:r>
              <a:rPr lang="en-US" sz="2400" dirty="0">
                <a:solidFill>
                  <a:srgbClr val="8B0000"/>
                </a:solidFill>
                <a:latin typeface="Lucida Console" panose="020B0609040504020204" pitchFamily="49" charset="0"/>
              </a:rPr>
              <a:t>"7201D6A4-A5D3-49A1-8C19-19C4BAC6E668"</a:t>
            </a:r>
            <a:endParaRPr lang="en-US" sz="2400" dirty="0">
              <a:solidFill>
                <a:prstClr val="black"/>
              </a:solidFill>
              <a:latin typeface="Lucida Console" panose="020B0609040504020204" pitchFamily="49" charset="0"/>
            </a:endParaRPr>
          </a:p>
          <a:p>
            <a:r>
              <a:rPr lang="en-US" sz="2400" dirty="0">
                <a:solidFill>
                  <a:srgbClr val="FF4500"/>
                </a:solidFill>
                <a:latin typeface="Lucida Console" panose="020B0609040504020204" pitchFamily="49" charset="0"/>
              </a:rPr>
              <a:t>$taxonomyFeature</a:t>
            </a:r>
            <a:r>
              <a:rPr lang="en-US" sz="2400" dirty="0">
                <a:solidFill>
                  <a:prstClr val="black"/>
                </a:solidFill>
                <a:latin typeface="Lucida Console" panose="020B0609040504020204" pitchFamily="49" charset="0"/>
              </a:rPr>
              <a:t> </a:t>
            </a:r>
            <a:r>
              <a:rPr lang="en-US" sz="2400" dirty="0">
                <a:solidFill>
                  <a:srgbClr val="A9A9A9"/>
                </a:solidFill>
                <a:latin typeface="Lucida Console" panose="020B0609040504020204" pitchFamily="49" charset="0"/>
              </a:rPr>
              <a:t>=</a:t>
            </a:r>
            <a:r>
              <a:rPr lang="en-US" sz="2400" dirty="0">
                <a:solidFill>
                  <a:prstClr val="black"/>
                </a:solidFill>
                <a:latin typeface="Lucida Console" panose="020B0609040504020204" pitchFamily="49" charset="0"/>
              </a:rPr>
              <a:t> </a:t>
            </a:r>
            <a:r>
              <a:rPr lang="en-US" sz="2400" dirty="0">
                <a:solidFill>
                  <a:srgbClr val="8B0000"/>
                </a:solidFill>
                <a:latin typeface="Lucida Console" panose="020B0609040504020204" pitchFamily="49" charset="0"/>
              </a:rPr>
              <a:t>"73EF14B1-13A9-416b-A9B5-ECECA2B0604C"</a:t>
            </a:r>
            <a:endParaRPr lang="en-US" sz="2400" dirty="0">
              <a:solidFill>
                <a:prstClr val="black"/>
              </a:solidFill>
              <a:latin typeface="Lucida Console" panose="020B0609040504020204" pitchFamily="49" charset="0"/>
            </a:endParaRPr>
          </a:p>
          <a:p>
            <a:endParaRPr lang="en-US" sz="2400" dirty="0">
              <a:solidFill>
                <a:prstClr val="black"/>
              </a:solidFill>
              <a:latin typeface="Lucida Console" panose="020B0609040504020204" pitchFamily="49" charset="0"/>
            </a:endParaRPr>
          </a:p>
          <a:p>
            <a:r>
              <a:rPr lang="en-US" sz="2400" dirty="0">
                <a:solidFill>
                  <a:srgbClr val="0000FF"/>
                </a:solidFill>
                <a:latin typeface="Lucida Console" panose="020B0609040504020204" pitchFamily="49" charset="0"/>
              </a:rPr>
              <a:t>Enable-SPFeature</a:t>
            </a:r>
            <a:r>
              <a:rPr lang="en-US" sz="2400" dirty="0">
                <a:solidFill>
                  <a:prstClr val="black"/>
                </a:solidFill>
                <a:latin typeface="Lucida Console" panose="020B0609040504020204" pitchFamily="49" charset="0"/>
              </a:rPr>
              <a:t> </a:t>
            </a:r>
            <a:r>
              <a:rPr lang="en-US" sz="2400" dirty="0">
                <a:solidFill>
                  <a:srgbClr val="000080"/>
                </a:solidFill>
                <a:latin typeface="Lucida Console" panose="020B0609040504020204" pitchFamily="49" charset="0"/>
              </a:rPr>
              <a:t>-id</a:t>
            </a:r>
            <a:r>
              <a:rPr lang="en-US" sz="2400" dirty="0">
                <a:solidFill>
                  <a:prstClr val="black"/>
                </a:solidFill>
                <a:latin typeface="Lucida Console" panose="020B0609040504020204" pitchFamily="49" charset="0"/>
              </a:rPr>
              <a:t> </a:t>
            </a:r>
            <a:r>
              <a:rPr lang="en-US" sz="2400" dirty="0">
                <a:solidFill>
                  <a:srgbClr val="FF4500"/>
                </a:solidFill>
                <a:latin typeface="Lucida Console" panose="020B0609040504020204" pitchFamily="49" charset="0"/>
              </a:rPr>
              <a:t>$metadataNavFeature</a:t>
            </a:r>
            <a:r>
              <a:rPr lang="en-US" sz="2400" dirty="0">
                <a:solidFill>
                  <a:prstClr val="black"/>
                </a:solidFill>
                <a:latin typeface="Lucida Console" panose="020B0609040504020204" pitchFamily="49" charset="0"/>
              </a:rPr>
              <a:t> </a:t>
            </a:r>
            <a:r>
              <a:rPr lang="en-US" sz="2400" dirty="0">
                <a:solidFill>
                  <a:srgbClr val="000080"/>
                </a:solidFill>
                <a:latin typeface="Lucida Console" panose="020B0609040504020204" pitchFamily="49" charset="0"/>
              </a:rPr>
              <a:t>–url</a:t>
            </a:r>
            <a:r>
              <a:rPr lang="en-US" sz="2400" dirty="0">
                <a:solidFill>
                  <a:prstClr val="black"/>
                </a:solidFill>
                <a:latin typeface="Lucida Console" panose="020B0609040504020204" pitchFamily="49" charset="0"/>
              </a:rPr>
              <a:t> </a:t>
            </a:r>
            <a:r>
              <a:rPr lang="en-US" sz="2400" dirty="0">
                <a:solidFill>
                  <a:srgbClr val="FF4500"/>
                </a:solidFill>
                <a:latin typeface="Lucida Console" panose="020B0609040504020204" pitchFamily="49" charset="0"/>
              </a:rPr>
              <a:t>$authorSiteUrl</a:t>
            </a:r>
            <a:r>
              <a:rPr lang="en-US" sz="2400" dirty="0">
                <a:solidFill>
                  <a:prstClr val="black"/>
                </a:solidFill>
                <a:latin typeface="Lucida Console" panose="020B0609040504020204" pitchFamily="49" charset="0"/>
              </a:rPr>
              <a:t> </a:t>
            </a:r>
          </a:p>
          <a:p>
            <a:r>
              <a:rPr lang="en-US" sz="2400" dirty="0">
                <a:solidFill>
                  <a:srgbClr val="0000FF"/>
                </a:solidFill>
                <a:latin typeface="Lucida Console" panose="020B0609040504020204" pitchFamily="49" charset="0"/>
              </a:rPr>
              <a:t>Enable-SPFeature</a:t>
            </a:r>
            <a:r>
              <a:rPr lang="en-US" sz="2400" dirty="0">
                <a:solidFill>
                  <a:prstClr val="black"/>
                </a:solidFill>
                <a:latin typeface="Lucida Console" panose="020B0609040504020204" pitchFamily="49" charset="0"/>
              </a:rPr>
              <a:t> </a:t>
            </a:r>
            <a:r>
              <a:rPr lang="en-US" sz="2400" dirty="0">
                <a:solidFill>
                  <a:srgbClr val="000080"/>
                </a:solidFill>
                <a:latin typeface="Lucida Console" panose="020B0609040504020204" pitchFamily="49" charset="0"/>
              </a:rPr>
              <a:t>-id</a:t>
            </a:r>
            <a:r>
              <a:rPr lang="en-US" sz="2400" dirty="0">
                <a:solidFill>
                  <a:prstClr val="black"/>
                </a:solidFill>
                <a:latin typeface="Lucida Console" panose="020B0609040504020204" pitchFamily="49" charset="0"/>
              </a:rPr>
              <a:t> </a:t>
            </a:r>
            <a:r>
              <a:rPr lang="en-US" sz="2400" dirty="0">
                <a:solidFill>
                  <a:srgbClr val="FF4500"/>
                </a:solidFill>
                <a:latin typeface="Lucida Console" panose="020B0609040504020204" pitchFamily="49" charset="0"/>
              </a:rPr>
              <a:t>$taxonomyFeature</a:t>
            </a:r>
            <a:r>
              <a:rPr lang="en-US" sz="2400" dirty="0">
                <a:solidFill>
                  <a:prstClr val="black"/>
                </a:solidFill>
                <a:latin typeface="Lucida Console" panose="020B0609040504020204" pitchFamily="49" charset="0"/>
              </a:rPr>
              <a:t> </a:t>
            </a:r>
            <a:r>
              <a:rPr lang="en-US" sz="2400" dirty="0">
                <a:solidFill>
                  <a:srgbClr val="000080"/>
                </a:solidFill>
                <a:latin typeface="Lucida Console" panose="020B0609040504020204" pitchFamily="49" charset="0"/>
              </a:rPr>
              <a:t>-url</a:t>
            </a:r>
            <a:r>
              <a:rPr lang="en-US" sz="2400" dirty="0">
                <a:solidFill>
                  <a:prstClr val="black"/>
                </a:solidFill>
                <a:latin typeface="Lucida Console" panose="020B0609040504020204" pitchFamily="49" charset="0"/>
              </a:rPr>
              <a:t> </a:t>
            </a:r>
            <a:r>
              <a:rPr lang="en-US" sz="2400" dirty="0">
                <a:solidFill>
                  <a:srgbClr val="FF4500"/>
                </a:solidFill>
                <a:latin typeface="Lucida Console" panose="020B0609040504020204" pitchFamily="49" charset="0"/>
              </a:rPr>
              <a:t>$authorSiteUrl</a:t>
            </a:r>
            <a:r>
              <a:rPr lang="en-US" sz="2400" dirty="0">
                <a:solidFill>
                  <a:prstClr val="black"/>
                </a:solidFill>
                <a:latin typeface="Lucida Console" panose="020B0609040504020204" pitchFamily="49" charset="0"/>
              </a:rPr>
              <a:t>  </a:t>
            </a:r>
          </a:p>
        </p:txBody>
      </p:sp>
      <p:sp>
        <p:nvSpPr>
          <p:cNvPr id="5" name="Rectangle 4"/>
          <p:cNvSpPr/>
          <p:nvPr/>
        </p:nvSpPr>
        <p:spPr>
          <a:xfrm>
            <a:off x="7203649" y="6310402"/>
            <a:ext cx="5070319" cy="565016"/>
          </a:xfrm>
          <a:prstGeom prst="rect">
            <a:avLst/>
          </a:prstGeom>
          <a:solidFill>
            <a:srgbClr val="FFFFFF"/>
          </a:solidFill>
          <a:ln w="10795" cap="flat" cmpd="sng" algn="ctr">
            <a:solidFill>
              <a:srgbClr val="505050"/>
            </a:solidFill>
            <a:prstDash val="solid"/>
          </a:ln>
          <a:effectLst/>
        </p:spPr>
        <p:txBody>
          <a:bodyPr wrap="square" lIns="93252" tIns="46624" rIns="93252" bIns="46624">
            <a:spAutoFit/>
          </a:bodyPr>
          <a:lstStyle/>
          <a:p>
            <a:pPr defTabSz="951217">
              <a:defRPr/>
            </a:pPr>
            <a:r>
              <a:rPr lang="en-US" sz="1500" kern="0" dirty="0">
                <a:solidFill>
                  <a:srgbClr val="505050"/>
                </a:solidFill>
              </a:rPr>
              <a:t>This script may have been </a:t>
            </a:r>
            <a:r>
              <a:rPr lang="en-US" sz="1500" b="1" kern="0" dirty="0">
                <a:solidFill>
                  <a:srgbClr val="505050"/>
                </a:solidFill>
              </a:rPr>
              <a:t>modified</a:t>
            </a:r>
            <a:r>
              <a:rPr lang="en-US" sz="1500" kern="0" dirty="0">
                <a:solidFill>
                  <a:srgbClr val="505050"/>
                </a:solidFill>
              </a:rPr>
              <a:t> from its original version </a:t>
            </a:r>
            <a:r>
              <a:rPr lang="en-US" sz="1500" b="1" kern="0" dirty="0">
                <a:solidFill>
                  <a:srgbClr val="505050"/>
                </a:solidFill>
              </a:rPr>
              <a:t>to fit</a:t>
            </a:r>
            <a:r>
              <a:rPr lang="en-US" sz="1500" kern="0" dirty="0">
                <a:solidFill>
                  <a:srgbClr val="505050"/>
                </a:solidFill>
              </a:rPr>
              <a:t> </a:t>
            </a:r>
            <a:r>
              <a:rPr lang="en-US" sz="1500" b="1" kern="0" dirty="0">
                <a:solidFill>
                  <a:srgbClr val="505050"/>
                </a:solidFill>
              </a:rPr>
              <a:t>your</a:t>
            </a:r>
            <a:r>
              <a:rPr lang="en-US" sz="1500" kern="0" dirty="0">
                <a:solidFill>
                  <a:srgbClr val="505050"/>
                </a:solidFill>
              </a:rPr>
              <a:t> </a:t>
            </a:r>
            <a:r>
              <a:rPr lang="en-US" sz="1500" b="1" kern="0" dirty="0">
                <a:solidFill>
                  <a:srgbClr val="505050"/>
                </a:solidFill>
              </a:rPr>
              <a:t>screen</a:t>
            </a:r>
            <a:endParaRPr lang="en-US" sz="1500" kern="0" dirty="0">
              <a:solidFill>
                <a:srgbClr val="505050"/>
              </a:solidFill>
            </a:endParaRPr>
          </a:p>
        </p:txBody>
      </p:sp>
    </p:spTree>
    <p:extLst>
      <p:ext uri="{BB962C8B-B14F-4D97-AF65-F5344CB8AC3E}">
        <p14:creationId xmlns:p14="http://schemas.microsoft.com/office/powerpoint/2010/main" val="4095848809"/>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7746" b="7746"/>
          <a:stretch/>
        </p:blipFill>
        <p:spPr>
          <a:xfrm>
            <a:off x="0" y="0"/>
            <a:ext cx="12436475" cy="6994525"/>
          </a:xfrm>
          <a:prstGeom prst="rect">
            <a:avLst/>
          </a:prstGeom>
        </p:spPr>
      </p:pic>
      <p:sp>
        <p:nvSpPr>
          <p:cNvPr id="2" name="Title 1"/>
          <p:cNvSpPr>
            <a:spLocks noGrp="1"/>
          </p:cNvSpPr>
          <p:nvPr>
            <p:ph type="title"/>
          </p:nvPr>
        </p:nvSpPr>
        <p:spPr>
          <a:xfrm>
            <a:off x="0" y="5634478"/>
            <a:ext cx="12436475" cy="1360047"/>
          </a:xfrm>
          <a:gradFill>
            <a:gsLst>
              <a:gs pos="0">
                <a:schemeClr val="bg1">
                  <a:alpha val="92000"/>
                </a:schemeClr>
              </a:gs>
              <a:gs pos="71000">
                <a:schemeClr val="bg1">
                  <a:lumMod val="60000"/>
                  <a:lumOff val="40000"/>
                  <a:alpha val="35000"/>
                </a:schemeClr>
              </a:gs>
              <a:gs pos="100000">
                <a:schemeClr val="tx1">
                  <a:alpha val="35000"/>
                </a:schemeClr>
              </a:gs>
            </a:gsLst>
            <a:lin ang="5400000" scaled="1"/>
          </a:gradFill>
        </p:spPr>
        <p:txBody>
          <a:bodyPr/>
          <a:lstStyle/>
          <a:p>
            <a:r>
              <a:rPr lang="en-US" dirty="0" smtClean="0"/>
              <a:t>Settling in</a:t>
            </a:r>
            <a:endParaRPr lang="en-US" dirty="0"/>
          </a:p>
        </p:txBody>
      </p:sp>
    </p:spTree>
    <p:extLst>
      <p:ext uri="{BB962C8B-B14F-4D97-AF65-F5344CB8AC3E}">
        <p14:creationId xmlns:p14="http://schemas.microsoft.com/office/powerpoint/2010/main" val="1837501897"/>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41" y="1212852"/>
            <a:ext cx="11887200" cy="5136518"/>
          </a:xfrm>
        </p:spPr>
        <p:txBody>
          <a:bodyPr>
            <a:normAutofit fontScale="92500" lnSpcReduction="20000"/>
          </a:bodyPr>
          <a:lstStyle/>
          <a:p>
            <a:pPr marL="0" indent="0">
              <a:buNone/>
            </a:pPr>
            <a:r>
              <a:rPr lang="en-US" dirty="0" smtClean="0"/>
              <a:t>Will people find us?</a:t>
            </a:r>
          </a:p>
          <a:p>
            <a:pPr marL="342804" lvl="1" indent="0">
              <a:buNone/>
            </a:pPr>
            <a:r>
              <a:rPr lang="en-US" dirty="0" smtClean="0"/>
              <a:t>404, 301, 302, SEO</a:t>
            </a:r>
          </a:p>
          <a:p>
            <a:pPr marL="342804" lvl="1" indent="0">
              <a:buNone/>
            </a:pPr>
            <a:r>
              <a:rPr lang="en-US" dirty="0" smtClean="0"/>
              <a:t>Broken </a:t>
            </a:r>
            <a:r>
              <a:rPr lang="en-US" dirty="0"/>
              <a:t>links, </a:t>
            </a:r>
            <a:r>
              <a:rPr lang="en-US" dirty="0" smtClean="0"/>
              <a:t>orphaned content</a:t>
            </a:r>
          </a:p>
          <a:p>
            <a:pPr marL="0" indent="0">
              <a:buNone/>
            </a:pPr>
            <a:r>
              <a:rPr lang="en-US" dirty="0" smtClean="0"/>
              <a:t>Will our stuff fit and will I like it?</a:t>
            </a:r>
          </a:p>
          <a:p>
            <a:pPr marL="342804" lvl="1" indent="0">
              <a:buNone/>
            </a:pPr>
            <a:r>
              <a:rPr lang="en-US" dirty="0" smtClean="0"/>
              <a:t>Authoring Training</a:t>
            </a:r>
          </a:p>
          <a:p>
            <a:pPr marL="470848" lvl="2" indent="0">
              <a:spcBef>
                <a:spcPts val="1020"/>
              </a:spcBef>
              <a:buNone/>
            </a:pPr>
            <a:r>
              <a:rPr lang="en-US" dirty="0"/>
              <a:t>IA, URL/content </a:t>
            </a:r>
            <a:r>
              <a:rPr lang="en-US" dirty="0" smtClean="0"/>
              <a:t>migration</a:t>
            </a:r>
          </a:p>
          <a:p>
            <a:pPr marL="470848" lvl="2" indent="0">
              <a:spcBef>
                <a:spcPts val="1020"/>
              </a:spcBef>
              <a:buNone/>
            </a:pPr>
            <a:r>
              <a:rPr lang="en-US" dirty="0" smtClean="0"/>
              <a:t>Archive/data </a:t>
            </a:r>
            <a:r>
              <a:rPr lang="en-US" dirty="0"/>
              <a:t>retention</a:t>
            </a:r>
          </a:p>
          <a:p>
            <a:pPr marL="0" indent="0">
              <a:buNone/>
            </a:pPr>
            <a:r>
              <a:rPr lang="en-US" dirty="0" smtClean="0"/>
              <a:t>Did we do the right thing?</a:t>
            </a:r>
          </a:p>
          <a:p>
            <a:pPr marL="342804" lvl="1" indent="0">
              <a:buNone/>
            </a:pPr>
            <a:r>
              <a:rPr lang="en-US" dirty="0" smtClean="0"/>
              <a:t>Statistics and Ratings</a:t>
            </a:r>
          </a:p>
          <a:p>
            <a:pPr marL="342804" lvl="1" indent="0">
              <a:buNone/>
            </a:pPr>
            <a:r>
              <a:rPr lang="en-US" dirty="0" smtClean="0"/>
              <a:t>Performance</a:t>
            </a:r>
          </a:p>
          <a:p>
            <a:pPr marL="0" indent="0">
              <a:buNone/>
            </a:pPr>
            <a:r>
              <a:rPr lang="en-US" dirty="0" smtClean="0"/>
              <a:t>Where can we reduce the stress?</a:t>
            </a:r>
          </a:p>
          <a:p>
            <a:pPr marL="342804" lvl="1" indent="0">
              <a:buNone/>
            </a:pPr>
            <a:r>
              <a:rPr lang="en-US" dirty="0" smtClean="0"/>
              <a:t>User information, passwords, profiles</a:t>
            </a:r>
          </a:p>
          <a:p>
            <a:pPr marL="342804" lvl="1" indent="0">
              <a:buNone/>
            </a:pPr>
            <a:r>
              <a:rPr lang="en-US" dirty="0"/>
              <a:t>Cutover and </a:t>
            </a:r>
            <a:r>
              <a:rPr lang="en-US" dirty="0" smtClean="0"/>
              <a:t>content lockdown</a:t>
            </a:r>
          </a:p>
        </p:txBody>
      </p:sp>
      <p:sp>
        <p:nvSpPr>
          <p:cNvPr id="2" name="Title 1"/>
          <p:cNvSpPr>
            <a:spLocks noGrp="1"/>
          </p:cNvSpPr>
          <p:nvPr>
            <p:ph type="title"/>
          </p:nvPr>
        </p:nvSpPr>
        <p:spPr/>
        <p:txBody>
          <a:bodyPr/>
          <a:lstStyle/>
          <a:p>
            <a:r>
              <a:rPr lang="en-US" sz="4900" dirty="0"/>
              <a:t>Dealing With Post Migration Stress Syndrome</a:t>
            </a:r>
          </a:p>
        </p:txBody>
      </p:sp>
    </p:spTree>
    <p:extLst>
      <p:ext uri="{BB962C8B-B14F-4D97-AF65-F5344CB8AC3E}">
        <p14:creationId xmlns:p14="http://schemas.microsoft.com/office/powerpoint/2010/main" val="3458962882"/>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41" y="1212853"/>
            <a:ext cx="11887200" cy="2772946"/>
          </a:xfrm>
        </p:spPr>
        <p:txBody>
          <a:bodyPr/>
          <a:lstStyle/>
          <a:p>
            <a:pPr marL="0" indent="0">
              <a:buNone/>
            </a:pPr>
            <a:r>
              <a:rPr lang="en-US" dirty="0"/>
              <a:t>What if I am launching an SP2010 web site soon?</a:t>
            </a:r>
          </a:p>
          <a:p>
            <a:pPr marL="0" indent="0">
              <a:buNone/>
            </a:pPr>
            <a:r>
              <a:rPr lang="en-US" dirty="0"/>
              <a:t>What if I am starting a new project now?</a:t>
            </a:r>
          </a:p>
          <a:p>
            <a:pPr marL="0" indent="0">
              <a:buNone/>
            </a:pPr>
            <a:r>
              <a:rPr lang="en-US" dirty="0"/>
              <a:t>I don’t believe you, how do I get started?</a:t>
            </a:r>
          </a:p>
          <a:p>
            <a:pPr marL="0" indent="0">
              <a:buNone/>
            </a:pPr>
            <a:r>
              <a:rPr lang="en-US" dirty="0" smtClean="0"/>
              <a:t>What can I do with O365?</a:t>
            </a:r>
            <a:endParaRPr lang="en-US" dirty="0"/>
          </a:p>
        </p:txBody>
      </p:sp>
      <p:sp>
        <p:nvSpPr>
          <p:cNvPr id="2" name="Title 1"/>
          <p:cNvSpPr>
            <a:spLocks noGrp="1"/>
          </p:cNvSpPr>
          <p:nvPr>
            <p:ph type="title"/>
          </p:nvPr>
        </p:nvSpPr>
        <p:spPr/>
        <p:txBody>
          <a:bodyPr/>
          <a:lstStyle/>
          <a:p>
            <a:r>
              <a:rPr lang="en-US" dirty="0" smtClean="0"/>
              <a:t>Common Questions</a:t>
            </a:r>
            <a:endParaRPr lang="en-US" dirty="0"/>
          </a:p>
        </p:txBody>
      </p:sp>
    </p:spTree>
    <p:extLst>
      <p:ext uri="{BB962C8B-B14F-4D97-AF65-F5344CB8AC3E}">
        <p14:creationId xmlns:p14="http://schemas.microsoft.com/office/powerpoint/2010/main" val="1028352739"/>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41" y="1212851"/>
            <a:ext cx="11887200" cy="1825284"/>
          </a:xfrm>
        </p:spPr>
        <p:txBody>
          <a:bodyPr/>
          <a:lstStyle/>
          <a:p>
            <a:pPr marL="0" indent="0">
              <a:buNone/>
            </a:pPr>
            <a:r>
              <a:rPr lang="en-US" dirty="0"/>
              <a:t>Update Your WSPs and </a:t>
            </a:r>
            <a:r>
              <a:rPr lang="en-US" dirty="0" smtClean="0"/>
              <a:t>Deployment</a:t>
            </a:r>
          </a:p>
          <a:p>
            <a:pPr marL="342804" lvl="1" indent="0">
              <a:buNone/>
            </a:pPr>
            <a:r>
              <a:rPr lang="en-US" dirty="0" smtClean="0"/>
              <a:t>Don’t undo your changes</a:t>
            </a:r>
          </a:p>
          <a:p>
            <a:pPr marL="0" indent="0">
              <a:buNone/>
            </a:pPr>
            <a:r>
              <a:rPr lang="en-US" dirty="0"/>
              <a:t>What About Apps</a:t>
            </a:r>
            <a:r>
              <a:rPr lang="en-US" dirty="0" smtClean="0"/>
              <a:t>? </a:t>
            </a:r>
            <a:endParaRPr lang="en-US" dirty="0"/>
          </a:p>
        </p:txBody>
      </p:sp>
      <p:sp>
        <p:nvSpPr>
          <p:cNvPr id="3" name="Title 2"/>
          <p:cNvSpPr>
            <a:spLocks noGrp="1"/>
          </p:cNvSpPr>
          <p:nvPr>
            <p:ph type="title"/>
          </p:nvPr>
        </p:nvSpPr>
        <p:spPr/>
        <p:txBody>
          <a:bodyPr/>
          <a:lstStyle/>
          <a:p>
            <a:r>
              <a:rPr lang="en-US" dirty="0" smtClean="0"/>
              <a:t>Other Considerations</a:t>
            </a:r>
            <a:endParaRPr lang="en-US" dirty="0"/>
          </a:p>
        </p:txBody>
      </p:sp>
    </p:spTree>
    <p:extLst>
      <p:ext uri="{BB962C8B-B14F-4D97-AF65-F5344CB8AC3E}">
        <p14:creationId xmlns:p14="http://schemas.microsoft.com/office/powerpoint/2010/main" val="430910658"/>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5500" dirty="0"/>
              <a:t>Configuring the Publishing Cache Accounts</a:t>
            </a:r>
          </a:p>
        </p:txBody>
      </p:sp>
      <p:sp>
        <p:nvSpPr>
          <p:cNvPr id="3" name="Text Placeholder 2"/>
          <p:cNvSpPr>
            <a:spLocks noGrp="1"/>
          </p:cNvSpPr>
          <p:nvPr>
            <p:ph type="body" sz="quarter" idx="10"/>
          </p:nvPr>
        </p:nvSpPr>
        <p:spPr>
          <a:xfrm>
            <a:off x="274639" y="1212850"/>
            <a:ext cx="6298928" cy="5272854"/>
          </a:xfrm>
        </p:spPr>
        <p:txBody>
          <a:bodyPr>
            <a:normAutofit/>
          </a:bodyPr>
          <a:lstStyle/>
          <a:p>
            <a:r>
              <a:rPr lang="en-US" sz="4100" dirty="0">
                <a:solidFill>
                  <a:schemeClr val="tx2"/>
                </a:solidFill>
              </a:rPr>
              <a:t>For Windows and SAML Claims, this must be configured for publishing sites</a:t>
            </a:r>
          </a:p>
          <a:p>
            <a:pPr lvl="1" defTabSz="932296"/>
            <a:r>
              <a:rPr lang="en-US" dirty="0">
                <a:gradFill>
                  <a:gsLst>
                    <a:gs pos="100000">
                      <a:schemeClr val="tx1"/>
                    </a:gs>
                    <a:gs pos="6000">
                      <a:schemeClr val="tx1"/>
                    </a:gs>
                  </a:gsLst>
                  <a:lin ang="5400000" scaled="0"/>
                </a:gradFill>
              </a:rPr>
              <a:t>Set portalsuperuseraccount and portalsuperreaderaccount web application properties</a:t>
            </a:r>
          </a:p>
          <a:p>
            <a:pPr lvl="1" defTabSz="932296"/>
            <a:r>
              <a:rPr lang="en-US" dirty="0">
                <a:gradFill>
                  <a:gsLst>
                    <a:gs pos="100000">
                      <a:schemeClr val="tx1"/>
                    </a:gs>
                    <a:gs pos="6000">
                      <a:schemeClr val="tx1"/>
                    </a:gs>
                  </a:gsLst>
                  <a:lin ang="5400000" scaled="0"/>
                </a:gradFill>
              </a:rPr>
              <a:t>Also configure the web app policy</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28261" y="1213172"/>
            <a:ext cx="4349762" cy="3233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5523" y="5650366"/>
            <a:ext cx="4692161" cy="835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2240" y="4511103"/>
            <a:ext cx="4638730" cy="1074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Arrow Connector 6"/>
          <p:cNvCxnSpPr/>
          <p:nvPr/>
        </p:nvCxnSpPr>
        <p:spPr>
          <a:xfrm>
            <a:off x="4363873" y="4807348"/>
            <a:ext cx="3641857" cy="1260686"/>
          </a:xfrm>
          <a:prstGeom prst="straightConnector1">
            <a:avLst/>
          </a:prstGeom>
          <a:ln w="57150">
            <a:tailEnd type="arrow"/>
          </a:ln>
        </p:spPr>
        <p:style>
          <a:lnRef idx="3">
            <a:schemeClr val="accent3"/>
          </a:lnRef>
          <a:fillRef idx="0">
            <a:schemeClr val="accent3"/>
          </a:fillRef>
          <a:effectRef idx="2">
            <a:schemeClr val="accent3"/>
          </a:effectRef>
          <a:fontRef idx="minor">
            <a:schemeClr val="tx1"/>
          </a:fontRef>
        </p:style>
      </p:cxnSp>
      <p:cxnSp>
        <p:nvCxnSpPr>
          <p:cNvPr id="14" name="Straight Arrow Connector 13"/>
          <p:cNvCxnSpPr/>
          <p:nvPr/>
        </p:nvCxnSpPr>
        <p:spPr>
          <a:xfrm>
            <a:off x="5374335" y="4093430"/>
            <a:ext cx="2320527" cy="955143"/>
          </a:xfrm>
          <a:prstGeom prst="straightConnector1">
            <a:avLst/>
          </a:prstGeom>
          <a:ln w="57150">
            <a:tailEnd type="arrow"/>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1316582541"/>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5500" dirty="0"/>
              <a:t>Setting the Portal Super(*)Accounts</a:t>
            </a:r>
          </a:p>
        </p:txBody>
      </p:sp>
      <p:sp>
        <p:nvSpPr>
          <p:cNvPr id="5" name="Text Placeholder 4"/>
          <p:cNvSpPr>
            <a:spLocks noGrp="1"/>
          </p:cNvSpPr>
          <p:nvPr>
            <p:ph type="body" sz="quarter" idx="10"/>
          </p:nvPr>
        </p:nvSpPr>
        <p:spPr>
          <a:xfrm>
            <a:off x="274638" y="1313992"/>
            <a:ext cx="11887199" cy="5243528"/>
          </a:xfrm>
        </p:spPr>
        <p:txBody>
          <a:bodyPr>
            <a:normAutofit fontScale="62500" lnSpcReduction="20000"/>
          </a:bodyPr>
          <a:lstStyle/>
          <a:p>
            <a:r>
              <a:rPr lang="en-US" sz="2000" dirty="0">
                <a:solidFill>
                  <a:srgbClr val="FF4500"/>
                </a:solidFill>
                <a:latin typeface="Lucida Console"/>
              </a:rPr>
              <a:t>$PortalSuperReader</a:t>
            </a:r>
            <a:r>
              <a:rPr lang="en-US" sz="2000" dirty="0">
                <a:solidFill>
                  <a:prstClr val="black"/>
                </a:solidFill>
                <a:latin typeface="Lucida Console"/>
              </a:rPr>
              <a:t> </a:t>
            </a:r>
            <a:r>
              <a:rPr lang="en-US" sz="2000" dirty="0">
                <a:solidFill>
                  <a:srgbClr val="A9A9A9"/>
                </a:solidFill>
                <a:latin typeface="Lucida Console"/>
              </a:rPr>
              <a:t>=</a:t>
            </a:r>
            <a:r>
              <a:rPr lang="en-US" sz="2000" dirty="0">
                <a:solidFill>
                  <a:prstClr val="black"/>
                </a:solidFill>
                <a:latin typeface="Lucida Console"/>
              </a:rPr>
              <a:t> </a:t>
            </a:r>
            <a:r>
              <a:rPr lang="en-US" sz="2000" dirty="0">
                <a:solidFill>
                  <a:srgbClr val="8B0000"/>
                </a:solidFill>
                <a:latin typeface="Lucida Console"/>
              </a:rPr>
              <a:t>“domain\portalsuperreader"</a:t>
            </a:r>
            <a:r>
              <a:rPr lang="en-US" sz="2000" dirty="0">
                <a:solidFill>
                  <a:prstClr val="black"/>
                </a:solidFill>
                <a:latin typeface="Lucida Console"/>
              </a:rPr>
              <a:t> </a:t>
            </a:r>
          </a:p>
          <a:p>
            <a:r>
              <a:rPr lang="en-US" sz="2000" dirty="0">
                <a:solidFill>
                  <a:srgbClr val="FF4500"/>
                </a:solidFill>
                <a:latin typeface="Lucida Console"/>
              </a:rPr>
              <a:t>$PortalSuperUser</a:t>
            </a:r>
            <a:r>
              <a:rPr lang="en-US" sz="2000" dirty="0">
                <a:solidFill>
                  <a:prstClr val="black"/>
                </a:solidFill>
                <a:latin typeface="Lucida Console"/>
              </a:rPr>
              <a:t> </a:t>
            </a:r>
            <a:r>
              <a:rPr lang="en-US" sz="2000" dirty="0">
                <a:solidFill>
                  <a:srgbClr val="A9A9A9"/>
                </a:solidFill>
                <a:latin typeface="Lucida Console"/>
              </a:rPr>
              <a:t>=</a:t>
            </a:r>
            <a:r>
              <a:rPr lang="en-US" sz="2000" dirty="0">
                <a:solidFill>
                  <a:prstClr val="black"/>
                </a:solidFill>
                <a:latin typeface="Lucida Console"/>
              </a:rPr>
              <a:t> </a:t>
            </a:r>
            <a:r>
              <a:rPr lang="en-US" sz="2000" dirty="0">
                <a:solidFill>
                  <a:srgbClr val="8B0000"/>
                </a:solidFill>
                <a:latin typeface="Lucida Console"/>
              </a:rPr>
              <a:t>“domain\portalsuperuser“</a:t>
            </a:r>
            <a:endParaRPr lang="en-US" sz="2000" dirty="0">
              <a:solidFill>
                <a:prstClr val="black"/>
              </a:solidFill>
              <a:latin typeface="Lucida Console"/>
            </a:endParaRPr>
          </a:p>
          <a:p>
            <a:endParaRPr lang="en-US" sz="2000" dirty="0">
              <a:solidFill>
                <a:prstClr val="black"/>
              </a:solidFill>
              <a:latin typeface="Lucida Console"/>
            </a:endParaRPr>
          </a:p>
          <a:p>
            <a:r>
              <a:rPr lang="en-US" sz="2000" dirty="0">
                <a:solidFill>
                  <a:srgbClr val="FF4500"/>
                </a:solidFill>
                <a:latin typeface="Lucida Console"/>
              </a:rPr>
              <a:t>$wa</a:t>
            </a:r>
            <a:r>
              <a:rPr lang="en-US" sz="2000" dirty="0">
                <a:solidFill>
                  <a:prstClr val="black"/>
                </a:solidFill>
                <a:latin typeface="Lucida Console"/>
              </a:rPr>
              <a:t> </a:t>
            </a:r>
            <a:r>
              <a:rPr lang="en-US" sz="2000" dirty="0">
                <a:solidFill>
                  <a:srgbClr val="A9A9A9"/>
                </a:solidFill>
                <a:latin typeface="Lucida Console"/>
              </a:rPr>
              <a:t>=</a:t>
            </a:r>
            <a:r>
              <a:rPr lang="en-US" sz="2000" dirty="0">
                <a:solidFill>
                  <a:prstClr val="black"/>
                </a:solidFill>
                <a:latin typeface="Lucida Console"/>
              </a:rPr>
              <a:t> </a:t>
            </a:r>
            <a:r>
              <a:rPr lang="en-US" sz="2000" dirty="0">
                <a:solidFill>
                  <a:srgbClr val="0000FF"/>
                </a:solidFill>
                <a:latin typeface="Lucida Console"/>
              </a:rPr>
              <a:t>Get-SPWebApplication</a:t>
            </a:r>
            <a:r>
              <a:rPr lang="en-US" sz="2000" dirty="0">
                <a:solidFill>
                  <a:prstClr val="black"/>
                </a:solidFill>
                <a:latin typeface="Lucida Console"/>
              </a:rPr>
              <a:t> </a:t>
            </a:r>
            <a:r>
              <a:rPr lang="en-US" sz="2000" dirty="0">
                <a:solidFill>
                  <a:srgbClr val="000080"/>
                </a:solidFill>
                <a:latin typeface="Lucida Console"/>
              </a:rPr>
              <a:t>–Identity</a:t>
            </a:r>
            <a:r>
              <a:rPr lang="en-US" sz="2000" dirty="0">
                <a:solidFill>
                  <a:prstClr val="black"/>
                </a:solidFill>
                <a:latin typeface="Lucida Console"/>
              </a:rPr>
              <a:t> </a:t>
            </a:r>
            <a:r>
              <a:rPr lang="en-US" sz="2000" dirty="0">
                <a:solidFill>
                  <a:srgbClr val="8B0000"/>
                </a:solidFill>
                <a:latin typeface="Lucida Console"/>
              </a:rPr>
              <a:t>“&lt;&lt;web app URL&gt;&gt;“</a:t>
            </a:r>
            <a:endParaRPr lang="en-US" sz="2000" dirty="0">
              <a:solidFill>
                <a:prstClr val="black"/>
              </a:solidFill>
              <a:latin typeface="Lucida Console"/>
            </a:endParaRPr>
          </a:p>
          <a:p>
            <a:endParaRPr lang="en-US" sz="2000" dirty="0">
              <a:solidFill>
                <a:prstClr val="black"/>
              </a:solidFill>
              <a:latin typeface="Lucida Console"/>
            </a:endParaRPr>
          </a:p>
          <a:p>
            <a:r>
              <a:rPr lang="en-US" sz="2000" dirty="0">
                <a:solidFill>
                  <a:srgbClr val="FF4500"/>
                </a:solidFill>
                <a:latin typeface="Lucida Console"/>
              </a:rPr>
              <a:t>$PortalSuperUserClaim</a:t>
            </a:r>
            <a:r>
              <a:rPr lang="en-US" sz="2000" dirty="0">
                <a:solidFill>
                  <a:prstClr val="black"/>
                </a:solidFill>
                <a:latin typeface="Lucida Console"/>
              </a:rPr>
              <a:t> </a:t>
            </a:r>
            <a:r>
              <a:rPr lang="en-US" sz="2000" dirty="0">
                <a:solidFill>
                  <a:srgbClr val="A9A9A9"/>
                </a:solidFill>
                <a:latin typeface="Lucida Console"/>
              </a:rPr>
              <a:t>=</a:t>
            </a:r>
            <a:r>
              <a:rPr lang="en-US" sz="2000" dirty="0">
                <a:solidFill>
                  <a:prstClr val="black"/>
                </a:solidFill>
                <a:latin typeface="Lucida Console"/>
              </a:rPr>
              <a:t> </a:t>
            </a:r>
            <a:r>
              <a:rPr lang="en-US" sz="2000" dirty="0">
                <a:solidFill>
                  <a:srgbClr val="0000FF"/>
                </a:solidFill>
                <a:latin typeface="Lucida Console"/>
              </a:rPr>
              <a:t>New-SPClaimsPrincipal</a:t>
            </a:r>
            <a:r>
              <a:rPr lang="en-US" sz="2000" dirty="0">
                <a:solidFill>
                  <a:prstClr val="black"/>
                </a:solidFill>
                <a:latin typeface="Lucida Console"/>
              </a:rPr>
              <a:t> </a:t>
            </a:r>
            <a:r>
              <a:rPr lang="en-US" sz="2000" dirty="0">
                <a:solidFill>
                  <a:srgbClr val="000080"/>
                </a:solidFill>
                <a:latin typeface="Lucida Console"/>
              </a:rPr>
              <a:t>-Identity</a:t>
            </a:r>
            <a:r>
              <a:rPr lang="en-US" sz="2000" dirty="0">
                <a:solidFill>
                  <a:prstClr val="black"/>
                </a:solidFill>
                <a:latin typeface="Lucida Console"/>
              </a:rPr>
              <a:t> </a:t>
            </a:r>
            <a:r>
              <a:rPr lang="en-US" sz="2000" dirty="0">
                <a:solidFill>
                  <a:srgbClr val="FF4500"/>
                </a:solidFill>
                <a:latin typeface="Lucida Console"/>
              </a:rPr>
              <a:t>$PortalSuperUser</a:t>
            </a:r>
            <a:r>
              <a:rPr lang="en-US" sz="2000" dirty="0">
                <a:solidFill>
                  <a:prstClr val="black"/>
                </a:solidFill>
                <a:latin typeface="Lucida Console"/>
              </a:rPr>
              <a:t> </a:t>
            </a:r>
            <a:r>
              <a:rPr lang="en-US" sz="2000" dirty="0">
                <a:solidFill>
                  <a:srgbClr val="000080"/>
                </a:solidFill>
                <a:latin typeface="Lucida Console"/>
              </a:rPr>
              <a:t>-IdentityType</a:t>
            </a:r>
            <a:r>
              <a:rPr lang="en-US" sz="2000" dirty="0">
                <a:solidFill>
                  <a:prstClr val="black"/>
                </a:solidFill>
                <a:latin typeface="Lucida Console"/>
              </a:rPr>
              <a:t> </a:t>
            </a:r>
            <a:r>
              <a:rPr lang="en-US" sz="2000" dirty="0">
                <a:solidFill>
                  <a:srgbClr val="8A2BE2"/>
                </a:solidFill>
                <a:latin typeface="Lucida Console"/>
              </a:rPr>
              <a:t>WindowsSamAccountName</a:t>
            </a:r>
            <a:endParaRPr lang="en-US" sz="2000" dirty="0">
              <a:solidFill>
                <a:prstClr val="black"/>
              </a:solidFill>
              <a:latin typeface="Lucida Console"/>
            </a:endParaRPr>
          </a:p>
          <a:p>
            <a:r>
              <a:rPr lang="en-US" sz="2000" dirty="0">
                <a:solidFill>
                  <a:srgbClr val="FF4500"/>
                </a:solidFill>
                <a:latin typeface="Lucida Console"/>
              </a:rPr>
              <a:t>$PortalSuperUserClaim</a:t>
            </a:r>
            <a:r>
              <a:rPr lang="en-US" sz="2000" dirty="0">
                <a:solidFill>
                  <a:srgbClr val="A9A9A9"/>
                </a:solidFill>
                <a:latin typeface="Lucida Console"/>
              </a:rPr>
              <a:t>.</a:t>
            </a:r>
            <a:r>
              <a:rPr lang="en-US" sz="2000" dirty="0">
                <a:solidFill>
                  <a:prstClr val="black"/>
                </a:solidFill>
                <a:latin typeface="Lucida Console"/>
              </a:rPr>
              <a:t>ToEncodedString()</a:t>
            </a:r>
          </a:p>
          <a:p>
            <a:r>
              <a:rPr lang="en-US" sz="2000" dirty="0">
                <a:solidFill>
                  <a:srgbClr val="FF4500"/>
                </a:solidFill>
                <a:latin typeface="Lucida Console"/>
              </a:rPr>
              <a:t>$wa</a:t>
            </a:r>
            <a:r>
              <a:rPr lang="en-US" sz="2000" dirty="0">
                <a:solidFill>
                  <a:srgbClr val="A9A9A9"/>
                </a:solidFill>
                <a:latin typeface="Lucida Console"/>
              </a:rPr>
              <a:t>.</a:t>
            </a:r>
            <a:r>
              <a:rPr lang="en-US" sz="2000" dirty="0">
                <a:solidFill>
                  <a:prstClr val="black"/>
                </a:solidFill>
                <a:latin typeface="Lucida Console"/>
              </a:rPr>
              <a:t>Properties</a:t>
            </a:r>
            <a:r>
              <a:rPr lang="en-US" sz="2000" dirty="0">
                <a:solidFill>
                  <a:srgbClr val="A9A9A9"/>
                </a:solidFill>
                <a:latin typeface="Lucida Console"/>
              </a:rPr>
              <a:t>[</a:t>
            </a:r>
            <a:r>
              <a:rPr lang="en-US" sz="2000" dirty="0">
                <a:solidFill>
                  <a:srgbClr val="8B0000"/>
                </a:solidFill>
                <a:latin typeface="Lucida Console"/>
              </a:rPr>
              <a:t>"portalsuperuseraccount"</a:t>
            </a:r>
            <a:r>
              <a:rPr lang="en-US" sz="2000" dirty="0">
                <a:solidFill>
                  <a:srgbClr val="A9A9A9"/>
                </a:solidFill>
                <a:latin typeface="Lucida Console"/>
              </a:rPr>
              <a:t>]</a:t>
            </a:r>
            <a:r>
              <a:rPr lang="en-US" sz="2000" dirty="0">
                <a:solidFill>
                  <a:prstClr val="black"/>
                </a:solidFill>
                <a:latin typeface="Lucida Console"/>
              </a:rPr>
              <a:t> </a:t>
            </a:r>
            <a:r>
              <a:rPr lang="en-US" sz="2000" dirty="0">
                <a:solidFill>
                  <a:srgbClr val="A9A9A9"/>
                </a:solidFill>
                <a:latin typeface="Lucida Console"/>
              </a:rPr>
              <a:t>=</a:t>
            </a:r>
            <a:r>
              <a:rPr lang="en-US" sz="2000" dirty="0">
                <a:solidFill>
                  <a:prstClr val="black"/>
                </a:solidFill>
                <a:latin typeface="Lucida Console"/>
              </a:rPr>
              <a:t> </a:t>
            </a:r>
            <a:r>
              <a:rPr lang="en-US" sz="2000" dirty="0">
                <a:solidFill>
                  <a:srgbClr val="FF4500"/>
                </a:solidFill>
                <a:latin typeface="Lucida Console"/>
              </a:rPr>
              <a:t>$PortalSuperUserClaim</a:t>
            </a:r>
            <a:r>
              <a:rPr lang="en-US" sz="2000" dirty="0">
                <a:solidFill>
                  <a:srgbClr val="A9A9A9"/>
                </a:solidFill>
                <a:latin typeface="Lucida Console"/>
              </a:rPr>
              <a:t>.</a:t>
            </a:r>
            <a:r>
              <a:rPr lang="en-US" sz="2000" dirty="0">
                <a:solidFill>
                  <a:prstClr val="black"/>
                </a:solidFill>
                <a:latin typeface="Lucida Console"/>
              </a:rPr>
              <a:t>ToEncodedString()</a:t>
            </a:r>
          </a:p>
          <a:p>
            <a:endParaRPr lang="en-US" sz="2000" dirty="0">
              <a:solidFill>
                <a:prstClr val="black"/>
              </a:solidFill>
              <a:latin typeface="Lucida Console"/>
            </a:endParaRPr>
          </a:p>
          <a:p>
            <a:r>
              <a:rPr lang="en-US" sz="2000" dirty="0">
                <a:solidFill>
                  <a:srgbClr val="FF4500"/>
                </a:solidFill>
                <a:latin typeface="Lucida Console"/>
              </a:rPr>
              <a:t>$PortalSuperReaderClaim</a:t>
            </a:r>
            <a:r>
              <a:rPr lang="en-US" sz="2000" dirty="0">
                <a:solidFill>
                  <a:prstClr val="black"/>
                </a:solidFill>
                <a:latin typeface="Lucida Console"/>
              </a:rPr>
              <a:t> </a:t>
            </a:r>
            <a:r>
              <a:rPr lang="en-US" sz="2000" dirty="0">
                <a:solidFill>
                  <a:srgbClr val="A9A9A9"/>
                </a:solidFill>
                <a:latin typeface="Lucida Console"/>
              </a:rPr>
              <a:t>=</a:t>
            </a:r>
            <a:r>
              <a:rPr lang="en-US" sz="2000" dirty="0">
                <a:solidFill>
                  <a:prstClr val="black"/>
                </a:solidFill>
                <a:latin typeface="Lucida Console"/>
              </a:rPr>
              <a:t> </a:t>
            </a:r>
            <a:r>
              <a:rPr lang="en-US" sz="2000" dirty="0">
                <a:solidFill>
                  <a:srgbClr val="0000FF"/>
                </a:solidFill>
                <a:latin typeface="Lucida Console"/>
              </a:rPr>
              <a:t>New-SPClaimsPrincipal</a:t>
            </a:r>
            <a:r>
              <a:rPr lang="en-US" sz="2000" dirty="0">
                <a:solidFill>
                  <a:prstClr val="black"/>
                </a:solidFill>
                <a:latin typeface="Lucida Console"/>
              </a:rPr>
              <a:t> </a:t>
            </a:r>
            <a:r>
              <a:rPr lang="en-US" sz="2000" dirty="0">
                <a:solidFill>
                  <a:srgbClr val="000080"/>
                </a:solidFill>
                <a:latin typeface="Lucida Console"/>
              </a:rPr>
              <a:t>-Identity</a:t>
            </a:r>
            <a:r>
              <a:rPr lang="en-US" sz="2000" dirty="0">
                <a:solidFill>
                  <a:prstClr val="black"/>
                </a:solidFill>
                <a:latin typeface="Lucida Console"/>
              </a:rPr>
              <a:t> </a:t>
            </a:r>
            <a:r>
              <a:rPr lang="en-US" sz="2000" dirty="0">
                <a:solidFill>
                  <a:srgbClr val="FF4500"/>
                </a:solidFill>
                <a:latin typeface="Lucida Console"/>
              </a:rPr>
              <a:t>$PortalSuperReader</a:t>
            </a:r>
            <a:r>
              <a:rPr lang="en-US" sz="2000" dirty="0">
                <a:solidFill>
                  <a:prstClr val="black"/>
                </a:solidFill>
                <a:latin typeface="Lucida Console"/>
              </a:rPr>
              <a:t> </a:t>
            </a:r>
            <a:r>
              <a:rPr lang="en-US" sz="2000" dirty="0">
                <a:solidFill>
                  <a:srgbClr val="000080"/>
                </a:solidFill>
                <a:latin typeface="Lucida Console"/>
              </a:rPr>
              <a:t>-IdentityType</a:t>
            </a:r>
            <a:r>
              <a:rPr lang="en-US" sz="2000" dirty="0">
                <a:solidFill>
                  <a:prstClr val="black"/>
                </a:solidFill>
                <a:latin typeface="Lucida Console"/>
              </a:rPr>
              <a:t> </a:t>
            </a:r>
            <a:r>
              <a:rPr lang="en-US" sz="2000" dirty="0">
                <a:solidFill>
                  <a:srgbClr val="8A2BE2"/>
                </a:solidFill>
                <a:latin typeface="Lucida Console"/>
              </a:rPr>
              <a:t>WindowsSamAccountName</a:t>
            </a:r>
            <a:endParaRPr lang="en-US" sz="2000" dirty="0">
              <a:solidFill>
                <a:prstClr val="black"/>
              </a:solidFill>
              <a:latin typeface="Lucida Console"/>
            </a:endParaRPr>
          </a:p>
          <a:p>
            <a:r>
              <a:rPr lang="en-US" sz="2000" dirty="0">
                <a:solidFill>
                  <a:srgbClr val="FF4500"/>
                </a:solidFill>
                <a:latin typeface="Lucida Console"/>
              </a:rPr>
              <a:t>$PortalSuperReaderClaim</a:t>
            </a:r>
            <a:r>
              <a:rPr lang="en-US" sz="2000" dirty="0">
                <a:solidFill>
                  <a:srgbClr val="A9A9A9"/>
                </a:solidFill>
                <a:latin typeface="Lucida Console"/>
              </a:rPr>
              <a:t>.</a:t>
            </a:r>
            <a:r>
              <a:rPr lang="en-US" sz="2000" dirty="0">
                <a:solidFill>
                  <a:prstClr val="black"/>
                </a:solidFill>
                <a:latin typeface="Lucida Console"/>
              </a:rPr>
              <a:t>ToEncodedString()</a:t>
            </a:r>
          </a:p>
          <a:p>
            <a:r>
              <a:rPr lang="en-US" sz="2000" dirty="0">
                <a:solidFill>
                  <a:srgbClr val="FF4500"/>
                </a:solidFill>
                <a:latin typeface="Lucida Console"/>
              </a:rPr>
              <a:t>$wa</a:t>
            </a:r>
            <a:r>
              <a:rPr lang="en-US" sz="2000" dirty="0">
                <a:solidFill>
                  <a:srgbClr val="A9A9A9"/>
                </a:solidFill>
                <a:latin typeface="Lucida Console"/>
              </a:rPr>
              <a:t>.</a:t>
            </a:r>
            <a:r>
              <a:rPr lang="en-US" sz="2000" dirty="0">
                <a:solidFill>
                  <a:prstClr val="black"/>
                </a:solidFill>
                <a:latin typeface="Lucida Console"/>
              </a:rPr>
              <a:t>Properties</a:t>
            </a:r>
            <a:r>
              <a:rPr lang="en-US" sz="2000" dirty="0">
                <a:solidFill>
                  <a:srgbClr val="A9A9A9"/>
                </a:solidFill>
                <a:latin typeface="Lucida Console"/>
              </a:rPr>
              <a:t>[</a:t>
            </a:r>
            <a:r>
              <a:rPr lang="en-US" sz="2000" dirty="0">
                <a:solidFill>
                  <a:srgbClr val="8B0000"/>
                </a:solidFill>
                <a:latin typeface="Lucida Console"/>
              </a:rPr>
              <a:t>"portalsuperreaderaccount"</a:t>
            </a:r>
            <a:r>
              <a:rPr lang="en-US" sz="2000" dirty="0">
                <a:solidFill>
                  <a:srgbClr val="A9A9A9"/>
                </a:solidFill>
                <a:latin typeface="Lucida Console"/>
              </a:rPr>
              <a:t>]</a:t>
            </a:r>
            <a:r>
              <a:rPr lang="en-US" sz="2000" dirty="0">
                <a:solidFill>
                  <a:prstClr val="black"/>
                </a:solidFill>
                <a:latin typeface="Lucida Console"/>
              </a:rPr>
              <a:t> </a:t>
            </a:r>
            <a:r>
              <a:rPr lang="en-US" sz="2000" dirty="0">
                <a:solidFill>
                  <a:srgbClr val="A9A9A9"/>
                </a:solidFill>
                <a:latin typeface="Lucida Console"/>
              </a:rPr>
              <a:t>=</a:t>
            </a:r>
            <a:r>
              <a:rPr lang="en-US" sz="2000" dirty="0">
                <a:solidFill>
                  <a:prstClr val="black"/>
                </a:solidFill>
                <a:latin typeface="Lucida Console"/>
              </a:rPr>
              <a:t> </a:t>
            </a:r>
            <a:r>
              <a:rPr lang="en-US" sz="2000" dirty="0">
                <a:solidFill>
                  <a:srgbClr val="FF4500"/>
                </a:solidFill>
                <a:latin typeface="Lucida Console"/>
              </a:rPr>
              <a:t>$PortalSuperReaderClaim</a:t>
            </a:r>
            <a:r>
              <a:rPr lang="en-US" sz="2000" dirty="0">
                <a:solidFill>
                  <a:srgbClr val="A9A9A9"/>
                </a:solidFill>
                <a:latin typeface="Lucida Console"/>
              </a:rPr>
              <a:t>.</a:t>
            </a:r>
            <a:r>
              <a:rPr lang="en-US" sz="2000" dirty="0">
                <a:solidFill>
                  <a:prstClr val="black"/>
                </a:solidFill>
                <a:latin typeface="Lucida Console"/>
              </a:rPr>
              <a:t>ToEncodedString()</a:t>
            </a:r>
          </a:p>
          <a:p>
            <a:endParaRPr lang="en-US" sz="2000" dirty="0">
              <a:solidFill>
                <a:prstClr val="black"/>
              </a:solidFill>
              <a:latin typeface="Lucida Console"/>
            </a:endParaRPr>
          </a:p>
          <a:p>
            <a:r>
              <a:rPr lang="en-US" sz="2000" dirty="0">
                <a:solidFill>
                  <a:srgbClr val="006400"/>
                </a:solidFill>
                <a:latin typeface="Lucida Console"/>
              </a:rPr>
              <a:t>#Set the web application policies</a:t>
            </a:r>
            <a:endParaRPr lang="en-US" sz="2000" dirty="0">
              <a:solidFill>
                <a:prstClr val="black"/>
              </a:solidFill>
              <a:latin typeface="Lucida Console"/>
            </a:endParaRPr>
          </a:p>
          <a:p>
            <a:r>
              <a:rPr lang="en-US" sz="2000" dirty="0">
                <a:solidFill>
                  <a:srgbClr val="FF4500"/>
                </a:solidFill>
                <a:latin typeface="Lucida Console"/>
              </a:rPr>
              <a:t>$SRpolicy</a:t>
            </a:r>
            <a:r>
              <a:rPr lang="en-US" sz="2000" dirty="0">
                <a:solidFill>
                  <a:prstClr val="black"/>
                </a:solidFill>
                <a:latin typeface="Lucida Console"/>
              </a:rPr>
              <a:t> </a:t>
            </a:r>
            <a:r>
              <a:rPr lang="en-US" sz="2000" dirty="0">
                <a:solidFill>
                  <a:srgbClr val="A9A9A9"/>
                </a:solidFill>
                <a:latin typeface="Lucida Console"/>
              </a:rPr>
              <a:t>=</a:t>
            </a:r>
            <a:r>
              <a:rPr lang="en-US" sz="2000" dirty="0">
                <a:solidFill>
                  <a:prstClr val="black"/>
                </a:solidFill>
                <a:latin typeface="Lucida Console"/>
              </a:rPr>
              <a:t> </a:t>
            </a:r>
            <a:r>
              <a:rPr lang="en-US" sz="2000" dirty="0">
                <a:solidFill>
                  <a:srgbClr val="FF4500"/>
                </a:solidFill>
                <a:latin typeface="Lucida Console"/>
              </a:rPr>
              <a:t>$wa</a:t>
            </a:r>
            <a:r>
              <a:rPr lang="en-US" sz="2000" dirty="0">
                <a:solidFill>
                  <a:srgbClr val="A9A9A9"/>
                </a:solidFill>
                <a:latin typeface="Lucida Console"/>
              </a:rPr>
              <a:t>.</a:t>
            </a:r>
            <a:r>
              <a:rPr lang="en-US" sz="2000" dirty="0">
                <a:solidFill>
                  <a:prstClr val="black"/>
                </a:solidFill>
                <a:latin typeface="Lucida Console"/>
              </a:rPr>
              <a:t>Policies</a:t>
            </a:r>
            <a:r>
              <a:rPr lang="en-US" sz="2000" dirty="0">
                <a:solidFill>
                  <a:srgbClr val="A9A9A9"/>
                </a:solidFill>
                <a:latin typeface="Lucida Console"/>
              </a:rPr>
              <a:t>.</a:t>
            </a:r>
            <a:r>
              <a:rPr lang="en-US" sz="2000" dirty="0">
                <a:solidFill>
                  <a:prstClr val="black"/>
                </a:solidFill>
                <a:latin typeface="Lucida Console"/>
              </a:rPr>
              <a:t>Add(</a:t>
            </a:r>
            <a:r>
              <a:rPr lang="en-US" sz="2000" dirty="0">
                <a:solidFill>
                  <a:srgbClr val="FF4500"/>
                </a:solidFill>
                <a:latin typeface="Lucida Console"/>
              </a:rPr>
              <a:t>$PortalSuperReaderClaim</a:t>
            </a:r>
            <a:r>
              <a:rPr lang="en-US" sz="2000" dirty="0">
                <a:solidFill>
                  <a:srgbClr val="A9A9A9"/>
                </a:solidFill>
                <a:latin typeface="Lucida Console"/>
              </a:rPr>
              <a:t>.</a:t>
            </a:r>
            <a:r>
              <a:rPr lang="en-US" sz="2000" dirty="0">
                <a:solidFill>
                  <a:prstClr val="black"/>
                </a:solidFill>
                <a:latin typeface="Lucida Console"/>
              </a:rPr>
              <a:t>ToEncodedString()</a:t>
            </a:r>
            <a:r>
              <a:rPr lang="en-US" sz="2000" dirty="0">
                <a:solidFill>
                  <a:srgbClr val="A9A9A9"/>
                </a:solidFill>
                <a:latin typeface="Lucida Console"/>
              </a:rPr>
              <a:t>,</a:t>
            </a:r>
            <a:r>
              <a:rPr lang="en-US" sz="2000" dirty="0">
                <a:solidFill>
                  <a:prstClr val="black"/>
                </a:solidFill>
                <a:latin typeface="Lucida Console"/>
              </a:rPr>
              <a:t> </a:t>
            </a:r>
            <a:r>
              <a:rPr lang="en-US" sz="2000" dirty="0">
                <a:solidFill>
                  <a:srgbClr val="8B0000"/>
                </a:solidFill>
                <a:latin typeface="Lucida Console"/>
              </a:rPr>
              <a:t>"PortalSuperReader"</a:t>
            </a:r>
            <a:r>
              <a:rPr lang="en-US" sz="2000" dirty="0">
                <a:solidFill>
                  <a:prstClr val="black"/>
                </a:solidFill>
                <a:latin typeface="Lucida Console"/>
              </a:rPr>
              <a:t>)</a:t>
            </a:r>
          </a:p>
          <a:p>
            <a:r>
              <a:rPr lang="en-US" sz="2000" dirty="0">
                <a:solidFill>
                  <a:srgbClr val="FF4500"/>
                </a:solidFill>
                <a:latin typeface="Lucida Console"/>
              </a:rPr>
              <a:t>$SRpolicy</a:t>
            </a:r>
            <a:r>
              <a:rPr lang="en-US" sz="2000" dirty="0">
                <a:solidFill>
                  <a:srgbClr val="A9A9A9"/>
                </a:solidFill>
                <a:latin typeface="Lucida Console"/>
              </a:rPr>
              <a:t>.</a:t>
            </a:r>
            <a:r>
              <a:rPr lang="en-US" sz="2000" dirty="0">
                <a:solidFill>
                  <a:prstClr val="black"/>
                </a:solidFill>
                <a:latin typeface="Lucida Console"/>
              </a:rPr>
              <a:t>PolicyRoleBindings</a:t>
            </a:r>
            <a:r>
              <a:rPr lang="en-US" sz="2000" dirty="0">
                <a:solidFill>
                  <a:srgbClr val="A9A9A9"/>
                </a:solidFill>
                <a:latin typeface="Lucida Console"/>
              </a:rPr>
              <a:t>.</a:t>
            </a:r>
            <a:r>
              <a:rPr lang="en-US" sz="2000" dirty="0">
                <a:solidFill>
                  <a:prstClr val="black"/>
                </a:solidFill>
                <a:latin typeface="Lucida Console"/>
              </a:rPr>
              <a:t>Add(</a:t>
            </a:r>
            <a:r>
              <a:rPr lang="en-US" sz="2000" dirty="0">
                <a:solidFill>
                  <a:srgbClr val="FF4500"/>
                </a:solidFill>
                <a:latin typeface="Lucida Console"/>
              </a:rPr>
              <a:t>$wa</a:t>
            </a:r>
            <a:r>
              <a:rPr lang="en-US" sz="2000" dirty="0">
                <a:solidFill>
                  <a:srgbClr val="A9A9A9"/>
                </a:solidFill>
                <a:latin typeface="Lucida Console"/>
              </a:rPr>
              <a:t>.</a:t>
            </a:r>
            <a:r>
              <a:rPr lang="en-US" sz="2000" dirty="0">
                <a:solidFill>
                  <a:prstClr val="black"/>
                </a:solidFill>
                <a:latin typeface="Lucida Console"/>
              </a:rPr>
              <a:t>PolicyRoles</a:t>
            </a:r>
            <a:r>
              <a:rPr lang="en-US" sz="2000" dirty="0">
                <a:solidFill>
                  <a:srgbClr val="A9A9A9"/>
                </a:solidFill>
                <a:latin typeface="Lucida Console"/>
              </a:rPr>
              <a:t>.</a:t>
            </a:r>
            <a:r>
              <a:rPr lang="en-US" sz="2000" dirty="0">
                <a:solidFill>
                  <a:prstClr val="black"/>
                </a:solidFill>
                <a:latin typeface="Lucida Console"/>
              </a:rPr>
              <a:t>GetSpecialRole(</a:t>
            </a:r>
            <a:r>
              <a:rPr lang="en-US" sz="2000" dirty="0">
                <a:solidFill>
                  <a:srgbClr val="8B0000"/>
                </a:solidFill>
                <a:latin typeface="Lucida Console"/>
              </a:rPr>
              <a:t>"FullRead"</a:t>
            </a:r>
            <a:r>
              <a:rPr lang="en-US" sz="2000" dirty="0">
                <a:solidFill>
                  <a:prstClr val="black"/>
                </a:solidFill>
                <a:latin typeface="Lucida Console"/>
              </a:rPr>
              <a:t>)) </a:t>
            </a:r>
          </a:p>
          <a:p>
            <a:r>
              <a:rPr lang="en-US" sz="2000" dirty="0">
                <a:solidFill>
                  <a:prstClr val="black"/>
                </a:solidFill>
                <a:latin typeface="Lucida Console"/>
              </a:rPr>
              <a:t> </a:t>
            </a:r>
          </a:p>
          <a:p>
            <a:r>
              <a:rPr lang="en-US" sz="2000" dirty="0">
                <a:solidFill>
                  <a:srgbClr val="FF4500"/>
                </a:solidFill>
                <a:latin typeface="Lucida Console"/>
              </a:rPr>
              <a:t>$SUpolicy</a:t>
            </a:r>
            <a:r>
              <a:rPr lang="en-US" sz="2000" dirty="0">
                <a:solidFill>
                  <a:prstClr val="black"/>
                </a:solidFill>
                <a:latin typeface="Lucida Console"/>
              </a:rPr>
              <a:t> </a:t>
            </a:r>
            <a:r>
              <a:rPr lang="en-US" sz="2000" dirty="0">
                <a:solidFill>
                  <a:srgbClr val="A9A9A9"/>
                </a:solidFill>
                <a:latin typeface="Lucida Console"/>
              </a:rPr>
              <a:t>=</a:t>
            </a:r>
            <a:r>
              <a:rPr lang="en-US" sz="2000" dirty="0">
                <a:solidFill>
                  <a:prstClr val="black"/>
                </a:solidFill>
                <a:latin typeface="Lucida Console"/>
              </a:rPr>
              <a:t> </a:t>
            </a:r>
            <a:r>
              <a:rPr lang="en-US" sz="2000" dirty="0">
                <a:solidFill>
                  <a:srgbClr val="FF4500"/>
                </a:solidFill>
                <a:latin typeface="Lucida Console"/>
              </a:rPr>
              <a:t>$wa</a:t>
            </a:r>
            <a:r>
              <a:rPr lang="en-US" sz="2000" dirty="0">
                <a:solidFill>
                  <a:srgbClr val="A9A9A9"/>
                </a:solidFill>
                <a:latin typeface="Lucida Console"/>
              </a:rPr>
              <a:t>.</a:t>
            </a:r>
            <a:r>
              <a:rPr lang="en-US" sz="2000" dirty="0">
                <a:solidFill>
                  <a:prstClr val="black"/>
                </a:solidFill>
                <a:latin typeface="Lucida Console"/>
              </a:rPr>
              <a:t>Policies</a:t>
            </a:r>
            <a:r>
              <a:rPr lang="en-US" sz="2000" dirty="0">
                <a:solidFill>
                  <a:srgbClr val="A9A9A9"/>
                </a:solidFill>
                <a:latin typeface="Lucida Console"/>
              </a:rPr>
              <a:t>.</a:t>
            </a:r>
            <a:r>
              <a:rPr lang="en-US" sz="2000" dirty="0">
                <a:solidFill>
                  <a:prstClr val="black"/>
                </a:solidFill>
                <a:latin typeface="Lucida Console"/>
              </a:rPr>
              <a:t>Add(</a:t>
            </a:r>
            <a:r>
              <a:rPr lang="en-US" sz="2000" dirty="0">
                <a:solidFill>
                  <a:srgbClr val="FF4500"/>
                </a:solidFill>
                <a:latin typeface="Lucida Console"/>
              </a:rPr>
              <a:t>$PortalSuperUserClaim</a:t>
            </a:r>
            <a:r>
              <a:rPr lang="en-US" sz="2000" dirty="0">
                <a:solidFill>
                  <a:srgbClr val="A9A9A9"/>
                </a:solidFill>
                <a:latin typeface="Lucida Console"/>
              </a:rPr>
              <a:t>.</a:t>
            </a:r>
            <a:r>
              <a:rPr lang="en-US" sz="2000" dirty="0">
                <a:solidFill>
                  <a:prstClr val="black"/>
                </a:solidFill>
                <a:latin typeface="Lucida Console"/>
              </a:rPr>
              <a:t>ToEncodedString()</a:t>
            </a:r>
            <a:r>
              <a:rPr lang="en-US" sz="2000" dirty="0">
                <a:solidFill>
                  <a:srgbClr val="A9A9A9"/>
                </a:solidFill>
                <a:latin typeface="Lucida Console"/>
              </a:rPr>
              <a:t>,</a:t>
            </a:r>
            <a:r>
              <a:rPr lang="en-US" sz="2000" dirty="0">
                <a:solidFill>
                  <a:prstClr val="black"/>
                </a:solidFill>
                <a:latin typeface="Lucida Console"/>
              </a:rPr>
              <a:t> </a:t>
            </a:r>
            <a:r>
              <a:rPr lang="en-US" sz="2000" dirty="0">
                <a:solidFill>
                  <a:srgbClr val="8B0000"/>
                </a:solidFill>
                <a:latin typeface="Lucida Console"/>
              </a:rPr>
              <a:t>"PortalSuperUser"</a:t>
            </a:r>
            <a:r>
              <a:rPr lang="en-US" sz="2000" dirty="0">
                <a:solidFill>
                  <a:prstClr val="black"/>
                </a:solidFill>
                <a:latin typeface="Lucida Console"/>
              </a:rPr>
              <a:t>)</a:t>
            </a:r>
          </a:p>
          <a:p>
            <a:r>
              <a:rPr lang="en-US" sz="2000" dirty="0">
                <a:solidFill>
                  <a:srgbClr val="FF4500"/>
                </a:solidFill>
                <a:latin typeface="Lucida Console"/>
              </a:rPr>
              <a:t>$SUpolicy</a:t>
            </a:r>
            <a:r>
              <a:rPr lang="en-US" sz="2000" dirty="0">
                <a:solidFill>
                  <a:srgbClr val="A9A9A9"/>
                </a:solidFill>
                <a:latin typeface="Lucida Console"/>
              </a:rPr>
              <a:t>.</a:t>
            </a:r>
            <a:r>
              <a:rPr lang="en-US" sz="2000" dirty="0">
                <a:solidFill>
                  <a:prstClr val="black"/>
                </a:solidFill>
                <a:latin typeface="Lucida Console"/>
              </a:rPr>
              <a:t>PolicyRoleBindings</a:t>
            </a:r>
            <a:r>
              <a:rPr lang="en-US" sz="2000" dirty="0">
                <a:solidFill>
                  <a:srgbClr val="A9A9A9"/>
                </a:solidFill>
                <a:latin typeface="Lucida Console"/>
              </a:rPr>
              <a:t>.</a:t>
            </a:r>
            <a:r>
              <a:rPr lang="en-US" sz="2000" dirty="0">
                <a:solidFill>
                  <a:prstClr val="black"/>
                </a:solidFill>
                <a:latin typeface="Lucida Console"/>
              </a:rPr>
              <a:t>Add(</a:t>
            </a:r>
            <a:r>
              <a:rPr lang="en-US" sz="2000" dirty="0">
                <a:solidFill>
                  <a:srgbClr val="FF4500"/>
                </a:solidFill>
                <a:latin typeface="Lucida Console"/>
              </a:rPr>
              <a:t>$wa</a:t>
            </a:r>
            <a:r>
              <a:rPr lang="en-US" sz="2000" dirty="0">
                <a:solidFill>
                  <a:srgbClr val="A9A9A9"/>
                </a:solidFill>
                <a:latin typeface="Lucida Console"/>
              </a:rPr>
              <a:t>.</a:t>
            </a:r>
            <a:r>
              <a:rPr lang="en-US" sz="2000" dirty="0">
                <a:solidFill>
                  <a:prstClr val="black"/>
                </a:solidFill>
                <a:latin typeface="Lucida Console"/>
              </a:rPr>
              <a:t>PolicyRoles</a:t>
            </a:r>
            <a:r>
              <a:rPr lang="en-US" sz="2000" dirty="0">
                <a:solidFill>
                  <a:srgbClr val="A9A9A9"/>
                </a:solidFill>
                <a:latin typeface="Lucida Console"/>
              </a:rPr>
              <a:t>.</a:t>
            </a:r>
            <a:r>
              <a:rPr lang="en-US" sz="2000" dirty="0">
                <a:solidFill>
                  <a:prstClr val="black"/>
                </a:solidFill>
                <a:latin typeface="Lucida Console"/>
              </a:rPr>
              <a:t>GetSpecialRole(</a:t>
            </a:r>
            <a:r>
              <a:rPr lang="en-US" sz="2000" dirty="0">
                <a:solidFill>
                  <a:srgbClr val="8B0000"/>
                </a:solidFill>
                <a:latin typeface="Lucida Console"/>
              </a:rPr>
              <a:t>"FullControl"</a:t>
            </a:r>
            <a:r>
              <a:rPr lang="en-US" sz="2000" dirty="0">
                <a:solidFill>
                  <a:prstClr val="black"/>
                </a:solidFill>
                <a:latin typeface="Lucida Console"/>
              </a:rPr>
              <a:t>)) </a:t>
            </a:r>
          </a:p>
          <a:p>
            <a:endParaRPr lang="en-US" sz="2000" dirty="0">
              <a:solidFill>
                <a:prstClr val="black"/>
              </a:solidFill>
              <a:latin typeface="Lucida Console"/>
            </a:endParaRPr>
          </a:p>
          <a:p>
            <a:r>
              <a:rPr lang="en-US" sz="2000" dirty="0">
                <a:solidFill>
                  <a:srgbClr val="006400"/>
                </a:solidFill>
                <a:latin typeface="Lucida Console"/>
              </a:rPr>
              <a:t>#Update the web app</a:t>
            </a:r>
            <a:endParaRPr lang="en-US" sz="2000" dirty="0">
              <a:solidFill>
                <a:prstClr val="black"/>
              </a:solidFill>
              <a:latin typeface="Lucida Console"/>
            </a:endParaRPr>
          </a:p>
          <a:p>
            <a:r>
              <a:rPr lang="en-US" sz="2000" dirty="0">
                <a:solidFill>
                  <a:srgbClr val="FF4500"/>
                </a:solidFill>
                <a:latin typeface="Lucida Console"/>
              </a:rPr>
              <a:t>$wa</a:t>
            </a:r>
            <a:r>
              <a:rPr lang="en-US" sz="2000" dirty="0">
                <a:solidFill>
                  <a:srgbClr val="A9A9A9"/>
                </a:solidFill>
                <a:latin typeface="Lucida Console"/>
              </a:rPr>
              <a:t>.</a:t>
            </a:r>
            <a:r>
              <a:rPr lang="en-US" sz="2000" dirty="0">
                <a:solidFill>
                  <a:prstClr val="black"/>
                </a:solidFill>
                <a:latin typeface="Lucida Console"/>
              </a:rPr>
              <a:t>Update()</a:t>
            </a:r>
          </a:p>
          <a:p>
            <a:endParaRPr lang="en-US" sz="2000" dirty="0">
              <a:solidFill>
                <a:prstClr val="black"/>
              </a:solidFill>
              <a:latin typeface="Lucida Console"/>
            </a:endParaRPr>
          </a:p>
          <a:p>
            <a:r>
              <a:rPr lang="en-US" sz="2000" dirty="0">
                <a:solidFill>
                  <a:srgbClr val="006400"/>
                </a:solidFill>
                <a:latin typeface="Lucida Console"/>
              </a:rPr>
              <a:t>#IISReset</a:t>
            </a:r>
            <a:endParaRPr lang="en-US" sz="2000" dirty="0">
              <a:solidFill>
                <a:prstClr val="black"/>
              </a:solidFill>
              <a:latin typeface="Lucida Console"/>
            </a:endParaRPr>
          </a:p>
          <a:p>
            <a:r>
              <a:rPr lang="en-US" sz="2000" dirty="0">
                <a:solidFill>
                  <a:srgbClr val="0000FF"/>
                </a:solidFill>
                <a:latin typeface="Lucida Console"/>
              </a:rPr>
              <a:t>iisreset</a:t>
            </a:r>
            <a:endParaRPr lang="en-US" sz="2000" dirty="0">
              <a:solidFill>
                <a:prstClr val="black"/>
              </a:solidFill>
              <a:latin typeface="Lucida Console"/>
            </a:endParaRPr>
          </a:p>
        </p:txBody>
      </p:sp>
      <p:sp>
        <p:nvSpPr>
          <p:cNvPr id="2" name="Down Arrow Callout 1"/>
          <p:cNvSpPr/>
          <p:nvPr/>
        </p:nvSpPr>
        <p:spPr bwMode="auto">
          <a:xfrm>
            <a:off x="7854731" y="1135399"/>
            <a:ext cx="3652696" cy="1087882"/>
          </a:xfrm>
          <a:prstGeom prst="downArrowCallou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124290" tIns="62147" rIns="124290" bIns="62147" numCol="1" rtlCol="0" anchor="ctr" anchorCtr="0" compatLnSpc="1">
            <a:prstTxWarp prst="textNoShape">
              <a:avLst/>
            </a:prstTxWarp>
          </a:bodyPr>
          <a:lstStyle/>
          <a:p>
            <a:pPr algn="ctr" defTabSz="1242484" fontAlgn="base">
              <a:spcBef>
                <a:spcPct val="0"/>
              </a:spcBef>
              <a:spcAft>
                <a:spcPct val="0"/>
              </a:spcAft>
            </a:pPr>
            <a:r>
              <a:rPr lang="en-US" dirty="0">
                <a:gradFill>
                  <a:gsLst>
                    <a:gs pos="0">
                      <a:srgbClr val="FFFFFF"/>
                    </a:gs>
                    <a:gs pos="100000">
                      <a:srgbClr val="FFFFFF"/>
                    </a:gs>
                  </a:gsLst>
                  <a:lin ang="5400000" scaled="0"/>
                </a:gradFill>
              </a:rPr>
              <a:t>Encoded Windows Claim (User Logon Name)</a:t>
            </a:r>
          </a:p>
        </p:txBody>
      </p:sp>
      <p:sp>
        <p:nvSpPr>
          <p:cNvPr id="6" name="Down Arrow Callout 5"/>
          <p:cNvSpPr/>
          <p:nvPr/>
        </p:nvSpPr>
        <p:spPr bwMode="auto">
          <a:xfrm rot="5400000">
            <a:off x="10197597" y="3403604"/>
            <a:ext cx="901017" cy="3264113"/>
          </a:xfrm>
          <a:prstGeom prst="downArrowCallou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vert270" wrap="square" lIns="124290" tIns="62147" rIns="124290" bIns="62147" numCol="1" rtlCol="0" anchor="ctr" anchorCtr="0" compatLnSpc="1">
            <a:prstTxWarp prst="textNoShape">
              <a:avLst/>
            </a:prstTxWarp>
          </a:bodyPr>
          <a:lstStyle/>
          <a:p>
            <a:pPr algn="ctr" defTabSz="1242484" fontAlgn="base">
              <a:spcBef>
                <a:spcPct val="0"/>
              </a:spcBef>
              <a:spcAft>
                <a:spcPct val="0"/>
              </a:spcAft>
            </a:pPr>
            <a:r>
              <a:rPr lang="en-US" dirty="0">
                <a:gradFill>
                  <a:gsLst>
                    <a:gs pos="0">
                      <a:srgbClr val="FFFFFF"/>
                    </a:gs>
                    <a:gs pos="100000">
                      <a:srgbClr val="FFFFFF"/>
                    </a:gs>
                  </a:gsLst>
                  <a:lin ang="5400000" scaled="0"/>
                </a:gradFill>
              </a:rPr>
              <a:t>Web Application Policy</a:t>
            </a:r>
          </a:p>
        </p:txBody>
      </p:sp>
      <p:sp>
        <p:nvSpPr>
          <p:cNvPr id="7" name="Rectangle 6"/>
          <p:cNvSpPr/>
          <p:nvPr/>
        </p:nvSpPr>
        <p:spPr>
          <a:xfrm>
            <a:off x="7421270" y="6382765"/>
            <a:ext cx="4970647" cy="542323"/>
          </a:xfrm>
          <a:prstGeom prst="rect">
            <a:avLst/>
          </a:prstGeom>
        </p:spPr>
        <p:style>
          <a:lnRef idx="2">
            <a:schemeClr val="dk1"/>
          </a:lnRef>
          <a:fillRef idx="1">
            <a:schemeClr val="lt1"/>
          </a:fillRef>
          <a:effectRef idx="0">
            <a:schemeClr val="dk1"/>
          </a:effectRef>
          <a:fontRef idx="minor">
            <a:schemeClr val="dk1"/>
          </a:fontRef>
        </p:style>
        <p:txBody>
          <a:bodyPr wrap="square" lIns="93252" tIns="46624" rIns="93252" bIns="46624">
            <a:spAutoFit/>
          </a:bodyPr>
          <a:lstStyle/>
          <a:p>
            <a:pPr defTabSz="932513"/>
            <a:r>
              <a:rPr lang="en-US" sz="1400" dirty="0">
                <a:solidFill>
                  <a:srgbClr val="505050"/>
                </a:solidFill>
              </a:rPr>
              <a:t>This script may have been </a:t>
            </a:r>
            <a:r>
              <a:rPr lang="en-US" sz="1400" b="1" dirty="0">
                <a:solidFill>
                  <a:srgbClr val="505050"/>
                </a:solidFill>
              </a:rPr>
              <a:t>modified</a:t>
            </a:r>
            <a:r>
              <a:rPr lang="en-US" sz="1400" dirty="0">
                <a:solidFill>
                  <a:srgbClr val="505050"/>
                </a:solidFill>
              </a:rPr>
              <a:t> from its original version </a:t>
            </a:r>
            <a:r>
              <a:rPr lang="en-US" sz="1400" b="1" dirty="0">
                <a:solidFill>
                  <a:srgbClr val="505050"/>
                </a:solidFill>
              </a:rPr>
              <a:t>to fit</a:t>
            </a:r>
            <a:r>
              <a:rPr lang="en-US" sz="1400" dirty="0">
                <a:solidFill>
                  <a:srgbClr val="505050"/>
                </a:solidFill>
              </a:rPr>
              <a:t> </a:t>
            </a:r>
            <a:r>
              <a:rPr lang="en-US" sz="1400" b="1" dirty="0">
                <a:solidFill>
                  <a:srgbClr val="505050"/>
                </a:solidFill>
              </a:rPr>
              <a:t>your</a:t>
            </a:r>
            <a:r>
              <a:rPr lang="en-US" sz="1400" dirty="0">
                <a:solidFill>
                  <a:srgbClr val="505050"/>
                </a:solidFill>
              </a:rPr>
              <a:t> </a:t>
            </a:r>
            <a:r>
              <a:rPr lang="en-US" sz="1400" b="1" dirty="0">
                <a:solidFill>
                  <a:srgbClr val="505050"/>
                </a:solidFill>
              </a:rPr>
              <a:t>screen</a:t>
            </a:r>
            <a:endParaRPr lang="en-US" sz="1400" dirty="0">
              <a:solidFill>
                <a:srgbClr val="505050"/>
              </a:solidFill>
            </a:endParaRPr>
          </a:p>
        </p:txBody>
      </p:sp>
    </p:spTree>
    <p:extLst>
      <p:ext uri="{BB962C8B-B14F-4D97-AF65-F5344CB8AC3E}">
        <p14:creationId xmlns:p14="http://schemas.microsoft.com/office/powerpoint/2010/main" val="4273706534"/>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41" y="2125665"/>
            <a:ext cx="7368612" cy="1831975"/>
          </a:xfrm>
        </p:spPr>
        <p:txBody>
          <a:bodyPr/>
          <a:lstStyle/>
          <a:p>
            <a:r>
              <a:rPr lang="en-US" dirty="0" smtClean="0"/>
              <a:t>New from Existing</a:t>
            </a:r>
            <a:endParaRPr lang="en-US" dirty="0"/>
          </a:p>
        </p:txBody>
      </p:sp>
      <p:pic>
        <p:nvPicPr>
          <p:cNvPr id="3" name="some old some new"/>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84183" y="0"/>
            <a:ext cx="4652292" cy="6994525"/>
          </a:xfrm>
          <a:prstGeom prst="rect">
            <a:avLst/>
          </a:prstGeom>
        </p:spPr>
      </p:pic>
    </p:spTree>
    <p:extLst>
      <p:ext uri="{BB962C8B-B14F-4D97-AF65-F5344CB8AC3E}">
        <p14:creationId xmlns:p14="http://schemas.microsoft.com/office/powerpoint/2010/main" val="2937893392"/>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“Integration</a:t>
            </a:r>
            <a:r>
              <a:rPr lang="en-US" dirty="0"/>
              <a:t>” Technique-Use </a:t>
            </a:r>
            <a:r>
              <a:rPr lang="en-US" dirty="0" smtClean="0"/>
              <a:t>XSP</a:t>
            </a:r>
            <a:endParaRPr lang="en-US" dirty="0"/>
          </a:p>
        </p:txBody>
      </p:sp>
      <p:sp>
        <p:nvSpPr>
          <p:cNvPr id="2" name="Text Placeholder 1"/>
          <p:cNvSpPr>
            <a:spLocks noGrp="1"/>
          </p:cNvSpPr>
          <p:nvPr>
            <p:ph type="body" sz="quarter" idx="10"/>
          </p:nvPr>
        </p:nvSpPr>
        <p:spPr>
          <a:xfrm>
            <a:off x="274641" y="1212851"/>
            <a:ext cx="11887200" cy="5480626"/>
          </a:xfrm>
        </p:spPr>
        <p:txBody>
          <a:bodyPr/>
          <a:lstStyle/>
          <a:p>
            <a:r>
              <a:rPr lang="en-US" dirty="0"/>
              <a:t>If you </a:t>
            </a:r>
            <a:r>
              <a:rPr lang="en-US" dirty="0" smtClean="0"/>
              <a:t>DON’T </a:t>
            </a:r>
            <a:r>
              <a:rPr lang="en-US" dirty="0"/>
              <a:t>have MMS fields in SP2010</a:t>
            </a:r>
          </a:p>
          <a:p>
            <a:r>
              <a:rPr lang="en-US" dirty="0" smtClean="0"/>
              <a:t>	ADD </a:t>
            </a:r>
            <a:r>
              <a:rPr lang="en-US" dirty="0"/>
              <a:t>managed metadata field for tagging</a:t>
            </a:r>
          </a:p>
          <a:p>
            <a:r>
              <a:rPr lang="en-US" dirty="0"/>
              <a:t>Tag </a:t>
            </a:r>
            <a:r>
              <a:rPr lang="en-US" dirty="0" smtClean="0"/>
              <a:t>content</a:t>
            </a:r>
            <a:endParaRPr lang="en-US" dirty="0"/>
          </a:p>
          <a:p>
            <a:r>
              <a:rPr lang="en-US" dirty="0" smtClean="0"/>
              <a:t>Activate XSP</a:t>
            </a:r>
            <a:endParaRPr lang="en-US" dirty="0"/>
          </a:p>
          <a:p>
            <a:r>
              <a:rPr lang="en-US" dirty="0" smtClean="0"/>
              <a:t>Publish</a:t>
            </a:r>
          </a:p>
          <a:p>
            <a:r>
              <a:rPr lang="en-US" dirty="0" smtClean="0"/>
              <a:t>Full Crawl</a:t>
            </a:r>
            <a:endParaRPr lang="en-US" dirty="0"/>
          </a:p>
          <a:p>
            <a:r>
              <a:rPr lang="en-US" dirty="0"/>
              <a:t>Build a rendering </a:t>
            </a:r>
            <a:r>
              <a:rPr lang="en-US" dirty="0" smtClean="0"/>
              <a:t>site</a:t>
            </a:r>
          </a:p>
          <a:p>
            <a:r>
              <a:rPr lang="en-US" dirty="0" smtClean="0"/>
              <a:t>Consume</a:t>
            </a:r>
            <a:endParaRPr lang="en-US" dirty="0"/>
          </a:p>
        </p:txBody>
      </p:sp>
    </p:spTree>
    <p:extLst>
      <p:ext uri="{BB962C8B-B14F-4D97-AF65-F5344CB8AC3E}">
        <p14:creationId xmlns:p14="http://schemas.microsoft.com/office/powerpoint/2010/main" val="2605270649"/>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41" y="1212853"/>
            <a:ext cx="11887200" cy="3585302"/>
          </a:xfrm>
        </p:spPr>
        <p:txBody>
          <a:bodyPr/>
          <a:lstStyle/>
          <a:p>
            <a:pPr marL="0" indent="0">
              <a:buNone/>
            </a:pPr>
            <a:r>
              <a:rPr lang="en-US" dirty="0" smtClean="0"/>
              <a:t>UI and Branding</a:t>
            </a:r>
          </a:p>
          <a:p>
            <a:pPr marL="0" indent="0">
              <a:buNone/>
            </a:pPr>
            <a:r>
              <a:rPr lang="en-US" dirty="0" smtClean="0"/>
              <a:t>Rollup and syndication</a:t>
            </a:r>
          </a:p>
          <a:p>
            <a:pPr marL="342804" lvl="1" indent="0">
              <a:buNone/>
            </a:pPr>
            <a:r>
              <a:rPr lang="en-US" dirty="0" smtClean="0"/>
              <a:t>Search extensibility</a:t>
            </a:r>
          </a:p>
          <a:p>
            <a:pPr marL="0" indent="0">
              <a:buNone/>
            </a:pPr>
            <a:r>
              <a:rPr lang="en-US" dirty="0" smtClean="0"/>
              <a:t>Platform consolidation</a:t>
            </a:r>
          </a:p>
          <a:p>
            <a:pPr marL="342804" lvl="1" indent="0">
              <a:buNone/>
            </a:pPr>
            <a:r>
              <a:rPr lang="en-US" dirty="0" smtClean="0"/>
              <a:t>Custom Applications</a:t>
            </a:r>
          </a:p>
          <a:p>
            <a:pPr marL="0" indent="0">
              <a:buNone/>
            </a:pPr>
            <a:r>
              <a:rPr lang="en-US" dirty="0" smtClean="0"/>
              <a:t>Extranet and secure collaboration</a:t>
            </a:r>
            <a:endParaRPr lang="en-US" dirty="0"/>
          </a:p>
        </p:txBody>
      </p:sp>
      <p:sp>
        <p:nvSpPr>
          <p:cNvPr id="2" name="Title 1"/>
          <p:cNvSpPr>
            <a:spLocks noGrp="1"/>
          </p:cNvSpPr>
          <p:nvPr>
            <p:ph type="title"/>
          </p:nvPr>
        </p:nvSpPr>
        <p:spPr/>
        <p:txBody>
          <a:bodyPr/>
          <a:lstStyle/>
          <a:p>
            <a:r>
              <a:rPr lang="en-US" sz="4900" dirty="0"/>
              <a:t>Common Internet Site Customization Groups</a:t>
            </a:r>
          </a:p>
        </p:txBody>
      </p:sp>
    </p:spTree>
    <p:extLst>
      <p:ext uri="{BB962C8B-B14F-4D97-AF65-F5344CB8AC3E}">
        <p14:creationId xmlns:p14="http://schemas.microsoft.com/office/powerpoint/2010/main" val="2771598394"/>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Text Placeholder 2"/>
          <p:cNvSpPr>
            <a:spLocks noGrp="1"/>
          </p:cNvSpPr>
          <p:nvPr>
            <p:ph type="body" sz="quarter" idx="10"/>
          </p:nvPr>
        </p:nvSpPr>
        <p:spPr>
          <a:xfrm>
            <a:off x="274641" y="1212853"/>
            <a:ext cx="11887200" cy="2649869"/>
          </a:xfrm>
        </p:spPr>
        <p:txBody>
          <a:bodyPr/>
          <a:lstStyle/>
          <a:p>
            <a:r>
              <a:rPr lang="en-US" b="1" dirty="0"/>
              <a:t>Changes from SharePoint 2010 to SharePoint </a:t>
            </a:r>
            <a:r>
              <a:rPr lang="en-US" b="1" dirty="0" smtClean="0"/>
              <a:t>2013</a:t>
            </a:r>
          </a:p>
          <a:p>
            <a:r>
              <a:rPr lang="en-US" dirty="0">
                <a:hlinkClick r:id="rId2"/>
              </a:rPr>
              <a:t>http://</a:t>
            </a:r>
            <a:r>
              <a:rPr lang="en-US" dirty="0" smtClean="0">
                <a:hlinkClick r:id="rId2"/>
              </a:rPr>
              <a:t>technet.microsoft.com/en-us/library/ff607742%28office.15%29.aspx</a:t>
            </a:r>
            <a:endParaRPr lang="en-US" dirty="0" smtClean="0"/>
          </a:p>
          <a:p>
            <a:endParaRPr lang="en-US" dirty="0"/>
          </a:p>
        </p:txBody>
      </p:sp>
    </p:spTree>
    <p:extLst>
      <p:ext uri="{BB962C8B-B14F-4D97-AF65-F5344CB8AC3E}">
        <p14:creationId xmlns:p14="http://schemas.microsoft.com/office/powerpoint/2010/main" val="3046116022"/>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921972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2" y="6078669"/>
            <a:ext cx="10974388" cy="624995"/>
          </a:xfrm>
          <a:prstGeom prst="rect">
            <a:avLst/>
          </a:prstGeom>
          <a:noFill/>
          <a:ln w="12700">
            <a:noFill/>
            <a:miter lim="800000"/>
            <a:headEnd type="none" w="sm" len="sm"/>
            <a:tailEnd type="none" w="sm" len="sm"/>
          </a:ln>
          <a:effectLst/>
        </p:spPr>
        <p:txBody>
          <a:bodyPr vert="horz" wrap="square" lIns="182836" tIns="146269" rIns="182836" bIns="146269" numCol="1" anchor="t" anchorCtr="0" compatLnSpc="1">
            <a:prstTxWarp prst="textNoShape">
              <a:avLst/>
            </a:prstTxWarp>
            <a:spAutoFit/>
          </a:bodyPr>
          <a:lstStyle/>
          <a:p>
            <a:pPr defTabSz="932027"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027"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459231" y="3145093"/>
            <a:ext cx="3288506" cy="704345"/>
          </a:xfrm>
          <a:prstGeom prst="rect">
            <a:avLst/>
          </a:prstGeom>
        </p:spPr>
      </p:pic>
    </p:spTree>
    <p:extLst>
      <p:ext uri="{BB962C8B-B14F-4D97-AF65-F5344CB8AC3E}">
        <p14:creationId xmlns:p14="http://schemas.microsoft.com/office/powerpoint/2010/main" val="820125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Mapping a Drive - Mac</a:t>
            </a:r>
            <a:endParaRPr lang="en-US" dirty="0"/>
          </a:p>
        </p:txBody>
      </p:sp>
      <p:pic>
        <p:nvPicPr>
          <p:cNvPr id="3" name="Picture 2"/>
          <p:cNvPicPr>
            <a:picLocks noChangeAspect="1"/>
          </p:cNvPicPr>
          <p:nvPr/>
        </p:nvPicPr>
        <p:blipFill>
          <a:blip r:embed="rId2"/>
          <a:stretch>
            <a:fillRect/>
          </a:stretch>
        </p:blipFill>
        <p:spPr>
          <a:xfrm>
            <a:off x="194323" y="1392431"/>
            <a:ext cx="10477082" cy="4027511"/>
          </a:xfrm>
          <a:prstGeom prst="rect">
            <a:avLst/>
          </a:prstGeom>
        </p:spPr>
      </p:pic>
      <p:pic>
        <p:nvPicPr>
          <p:cNvPr id="4" name="Picture 3"/>
          <p:cNvPicPr>
            <a:picLocks noChangeAspect="1"/>
          </p:cNvPicPr>
          <p:nvPr/>
        </p:nvPicPr>
        <p:blipFill rotWithShape="1">
          <a:blip r:embed="rId3"/>
          <a:srcRect l="30469" t="42907"/>
          <a:stretch/>
        </p:blipFill>
        <p:spPr>
          <a:xfrm>
            <a:off x="6153467" y="3999821"/>
            <a:ext cx="6104884" cy="2994704"/>
          </a:xfrm>
          <a:prstGeom prst="rect">
            <a:avLst/>
          </a:prstGeom>
        </p:spPr>
      </p:pic>
    </p:spTree>
    <p:extLst>
      <p:ext uri="{BB962C8B-B14F-4D97-AF65-F5344CB8AC3E}">
        <p14:creationId xmlns:p14="http://schemas.microsoft.com/office/powerpoint/2010/main" val="1989884076"/>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500" dirty="0"/>
              <a:t>Accessing SharePoint Using Dreamweaver - Mac</a:t>
            </a:r>
          </a:p>
        </p:txBody>
      </p:sp>
      <p:pic>
        <p:nvPicPr>
          <p:cNvPr id="3" name="Picture 2"/>
          <p:cNvPicPr>
            <a:picLocks noChangeAspect="1"/>
          </p:cNvPicPr>
          <p:nvPr/>
        </p:nvPicPr>
        <p:blipFill>
          <a:blip r:embed="rId2"/>
          <a:stretch>
            <a:fillRect/>
          </a:stretch>
        </p:blipFill>
        <p:spPr>
          <a:xfrm>
            <a:off x="320632" y="1343859"/>
            <a:ext cx="7759841" cy="5328857"/>
          </a:xfrm>
          <a:prstGeom prst="rect">
            <a:avLst/>
          </a:prstGeom>
        </p:spPr>
      </p:pic>
    </p:spTree>
    <p:extLst>
      <p:ext uri="{BB962C8B-B14F-4D97-AF65-F5344CB8AC3E}">
        <p14:creationId xmlns:p14="http://schemas.microsoft.com/office/powerpoint/2010/main" val="900662675"/>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Dreamweaver Folder Structure - Mac</a:t>
            </a:r>
            <a:endParaRPr lang="en-US" dirty="0"/>
          </a:p>
        </p:txBody>
      </p:sp>
      <p:grpSp>
        <p:nvGrpSpPr>
          <p:cNvPr id="7" name="Group 6"/>
          <p:cNvGrpSpPr/>
          <p:nvPr/>
        </p:nvGrpSpPr>
        <p:grpSpPr>
          <a:xfrm>
            <a:off x="7079722" y="1700061"/>
            <a:ext cx="4861083" cy="4138426"/>
            <a:chOff x="7019925" y="1524000"/>
            <a:chExt cx="4765524" cy="4057649"/>
          </a:xfrm>
        </p:grpSpPr>
        <p:pic>
          <p:nvPicPr>
            <p:cNvPr id="3" name="Picture 2"/>
            <p:cNvPicPr>
              <a:picLocks noChangeAspect="1"/>
            </p:cNvPicPr>
            <p:nvPr/>
          </p:nvPicPr>
          <p:blipFill rotWithShape="1">
            <a:blip r:embed="rId2"/>
            <a:srcRect b="76852"/>
            <a:stretch/>
          </p:blipFill>
          <p:spPr>
            <a:xfrm>
              <a:off x="7019925" y="1524000"/>
              <a:ext cx="4765524" cy="1587500"/>
            </a:xfrm>
            <a:prstGeom prst="rect">
              <a:avLst/>
            </a:prstGeom>
          </p:spPr>
        </p:pic>
        <p:pic>
          <p:nvPicPr>
            <p:cNvPr id="5" name="Picture 4"/>
            <p:cNvPicPr>
              <a:picLocks noChangeAspect="1"/>
            </p:cNvPicPr>
            <p:nvPr/>
          </p:nvPicPr>
          <p:blipFill rotWithShape="1">
            <a:blip r:embed="rId2"/>
            <a:srcRect t="86898"/>
            <a:stretch/>
          </p:blipFill>
          <p:spPr>
            <a:xfrm>
              <a:off x="7019925" y="4683124"/>
              <a:ext cx="4765524" cy="898525"/>
            </a:xfrm>
            <a:prstGeom prst="rect">
              <a:avLst/>
            </a:prstGeom>
          </p:spPr>
        </p:pic>
        <p:pic>
          <p:nvPicPr>
            <p:cNvPr id="6" name="Picture 5"/>
            <p:cNvPicPr>
              <a:picLocks noChangeAspect="1"/>
            </p:cNvPicPr>
            <p:nvPr/>
          </p:nvPicPr>
          <p:blipFill rotWithShape="1">
            <a:blip r:embed="rId2"/>
            <a:srcRect t="46528" b="30093"/>
            <a:stretch/>
          </p:blipFill>
          <p:spPr>
            <a:xfrm>
              <a:off x="7019925" y="3079750"/>
              <a:ext cx="4765524" cy="1603376"/>
            </a:xfrm>
            <a:prstGeom prst="rect">
              <a:avLst/>
            </a:prstGeom>
          </p:spPr>
        </p:pic>
      </p:grpSp>
      <p:sp>
        <p:nvSpPr>
          <p:cNvPr id="8" name="Title 1"/>
          <p:cNvSpPr txBox="1">
            <a:spLocks/>
          </p:cNvSpPr>
          <p:nvPr/>
        </p:nvSpPr>
        <p:spPr>
          <a:xfrm>
            <a:off x="7629494" y="6254897"/>
            <a:ext cx="4311311" cy="507801"/>
          </a:xfrm>
          <a:prstGeom prst="rect">
            <a:avLst/>
          </a:prstGeom>
        </p:spPr>
        <p:txBody>
          <a:bodyPr vert="horz" wrap="square" lIns="149202" tIns="93252" rIns="149202" bIns="93252" rtlCol="0" anchor="t">
            <a:noAutofit/>
          </a:bodyPr>
          <a:lst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400">
                <a:gradFill>
                  <a:gsLst>
                    <a:gs pos="1250">
                      <a:srgbClr val="505050"/>
                    </a:gs>
                    <a:gs pos="100000">
                      <a:srgbClr val="505050"/>
                    </a:gs>
                  </a:gsLst>
                  <a:lin ang="5400000" scaled="0"/>
                </a:gradFill>
              </a:rPr>
              <a:t>Images modified to fit your screen</a:t>
            </a:r>
          </a:p>
        </p:txBody>
      </p:sp>
      <p:cxnSp>
        <p:nvCxnSpPr>
          <p:cNvPr id="9" name="Straight Arrow Connector 8"/>
          <p:cNvCxnSpPr/>
          <p:nvPr/>
        </p:nvCxnSpPr>
        <p:spPr>
          <a:xfrm>
            <a:off x="5570507" y="3562029"/>
            <a:ext cx="2058989" cy="12953"/>
          </a:xfrm>
          <a:prstGeom prst="straightConnector1">
            <a:avLst/>
          </a:prstGeom>
          <a:ln w="57150">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570507" y="4922072"/>
            <a:ext cx="2058989" cy="12953"/>
          </a:xfrm>
          <a:prstGeom prst="straightConnector1">
            <a:avLst/>
          </a:prstGeom>
          <a:ln w="57150">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bwMode="auto">
          <a:xfrm>
            <a:off x="1503800" y="3140402"/>
            <a:ext cx="4066706" cy="66614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r>
              <a:rPr lang="en-US" sz="2000" dirty="0">
                <a:gradFill>
                  <a:gsLst>
                    <a:gs pos="0">
                      <a:srgbClr val="FFFFFF"/>
                    </a:gs>
                    <a:gs pos="100000">
                      <a:srgbClr val="FFFFFF"/>
                    </a:gs>
                  </a:gsLst>
                  <a:lin ang="5400000" scaled="0"/>
                </a:gradFill>
              </a:rPr>
              <a:t>CBS Display Templates</a:t>
            </a:r>
          </a:p>
        </p:txBody>
      </p:sp>
      <p:sp>
        <p:nvSpPr>
          <p:cNvPr id="13" name="Rectangle 12"/>
          <p:cNvSpPr/>
          <p:nvPr/>
        </p:nvSpPr>
        <p:spPr bwMode="auto">
          <a:xfrm>
            <a:off x="1503800" y="4642003"/>
            <a:ext cx="4066706" cy="66614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r>
              <a:rPr lang="en-US" sz="2000" dirty="0">
                <a:gradFill>
                  <a:gsLst>
                    <a:gs pos="0">
                      <a:srgbClr val="FFFFFF"/>
                    </a:gs>
                    <a:gs pos="100000">
                      <a:srgbClr val="FFFFFF"/>
                    </a:gs>
                  </a:gsLst>
                  <a:lin ang="5400000" scaled="0"/>
                </a:gradFill>
              </a:rPr>
              <a:t>Master pages and page layouts</a:t>
            </a:r>
          </a:p>
        </p:txBody>
      </p:sp>
    </p:spTree>
    <p:extLst>
      <p:ext uri="{BB962C8B-B14F-4D97-AF65-F5344CB8AC3E}">
        <p14:creationId xmlns:p14="http://schemas.microsoft.com/office/powerpoint/2010/main" val="2111880891"/>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Invalid Database Backup Error</a:t>
            </a:r>
            <a:endParaRPr lang="en-US" dirty="0"/>
          </a:p>
        </p:txBody>
      </p:sp>
      <p:pic>
        <p:nvPicPr>
          <p:cNvPr id="7" name="Picture 6"/>
          <p:cNvPicPr>
            <a:picLocks noChangeAspect="1"/>
          </p:cNvPicPr>
          <p:nvPr/>
        </p:nvPicPr>
        <p:blipFill>
          <a:blip r:embed="rId2"/>
          <a:stretch>
            <a:fillRect/>
          </a:stretch>
        </p:blipFill>
        <p:spPr>
          <a:xfrm>
            <a:off x="734452" y="1598288"/>
            <a:ext cx="7980071" cy="2499895"/>
          </a:xfrm>
          <a:prstGeom prst="rect">
            <a:avLst/>
          </a:prstGeom>
        </p:spPr>
      </p:pic>
    </p:spTree>
    <p:extLst>
      <p:ext uri="{BB962C8B-B14F-4D97-AF65-F5344CB8AC3E}">
        <p14:creationId xmlns:p14="http://schemas.microsoft.com/office/powerpoint/2010/main" val="40852506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Internet Site Specific Features</a:t>
            </a:r>
            <a:endParaRPr lang="en-US" dirty="0"/>
          </a:p>
        </p:txBody>
      </p:sp>
      <p:sp>
        <p:nvSpPr>
          <p:cNvPr id="3" name="Content Placeholder 2"/>
          <p:cNvSpPr>
            <a:spLocks noGrp="1"/>
          </p:cNvSpPr>
          <p:nvPr>
            <p:ph type="body" sz="quarter" idx="10"/>
          </p:nvPr>
        </p:nvSpPr>
        <p:spPr>
          <a:xfrm>
            <a:off x="274642" y="1212851"/>
            <a:ext cx="5486399" cy="5545331"/>
          </a:xfrm>
        </p:spPr>
        <p:txBody>
          <a:bodyPr>
            <a:normAutofit fontScale="77500" lnSpcReduction="20000"/>
          </a:bodyPr>
          <a:lstStyle/>
          <a:p>
            <a:r>
              <a:rPr lang="en-US" b="1" dirty="0" smtClean="0">
                <a:solidFill>
                  <a:schemeClr val="accent2"/>
                </a:solidFill>
              </a:rPr>
              <a:t>Design tool support</a:t>
            </a:r>
          </a:p>
          <a:p>
            <a:r>
              <a:rPr lang="en-US" b="1" dirty="0" smtClean="0">
                <a:solidFill>
                  <a:schemeClr val="accent2"/>
                </a:solidFill>
              </a:rPr>
              <a:t>Design Manager</a:t>
            </a:r>
          </a:p>
          <a:p>
            <a:r>
              <a:rPr lang="en-US" dirty="0" smtClean="0"/>
              <a:t>Channels</a:t>
            </a:r>
          </a:p>
          <a:p>
            <a:r>
              <a:rPr lang="en-US" b="1" dirty="0" smtClean="0">
                <a:solidFill>
                  <a:schemeClr val="accent2"/>
                </a:solidFill>
              </a:rPr>
              <a:t>Custom 404 pages</a:t>
            </a:r>
          </a:p>
          <a:p>
            <a:r>
              <a:rPr lang="en-US" b="1" dirty="0" smtClean="0">
                <a:solidFill>
                  <a:schemeClr val="accent2"/>
                </a:solidFill>
              </a:rPr>
              <a:t>Snippet Gallery</a:t>
            </a:r>
          </a:p>
          <a:p>
            <a:r>
              <a:rPr lang="en-US" dirty="0" smtClean="0"/>
              <a:t>Display Templates</a:t>
            </a:r>
          </a:p>
          <a:p>
            <a:r>
              <a:rPr lang="en-US" dirty="0" smtClean="0"/>
              <a:t>Category/Rollup pages</a:t>
            </a:r>
          </a:p>
          <a:p>
            <a:r>
              <a:rPr lang="en-US" dirty="0" smtClean="0"/>
              <a:t>SEO</a:t>
            </a:r>
          </a:p>
          <a:p>
            <a:r>
              <a:rPr lang="en-US" dirty="0" smtClean="0"/>
              <a:t>No tables for web part zones</a:t>
            </a:r>
          </a:p>
          <a:p>
            <a:r>
              <a:rPr lang="en-US" b="1" dirty="0">
                <a:solidFill>
                  <a:schemeClr val="accent2"/>
                </a:solidFill>
              </a:rPr>
              <a:t>Clean URL’s</a:t>
            </a:r>
          </a:p>
          <a:p>
            <a:r>
              <a:rPr lang="en-US" dirty="0"/>
              <a:t>Home page redirects (301 </a:t>
            </a:r>
            <a:r>
              <a:rPr lang="en-US" dirty="0" smtClean="0"/>
              <a:t>vs. </a:t>
            </a:r>
            <a:r>
              <a:rPr lang="en-US" dirty="0"/>
              <a:t>302)</a:t>
            </a:r>
          </a:p>
          <a:p>
            <a:r>
              <a:rPr lang="en-US" dirty="0" smtClean="0"/>
              <a:t>CSS re-written and simplified</a:t>
            </a:r>
          </a:p>
          <a:p>
            <a:endParaRPr lang="en-US" dirty="0"/>
          </a:p>
        </p:txBody>
      </p:sp>
      <p:sp>
        <p:nvSpPr>
          <p:cNvPr id="4" name="Text Placeholder 3"/>
          <p:cNvSpPr>
            <a:spLocks noGrp="1"/>
          </p:cNvSpPr>
          <p:nvPr>
            <p:ph type="body" sz="quarter" idx="11"/>
          </p:nvPr>
        </p:nvSpPr>
        <p:spPr>
          <a:xfrm>
            <a:off x="6675439" y="1212850"/>
            <a:ext cx="5486399" cy="5545330"/>
          </a:xfrm>
        </p:spPr>
        <p:txBody>
          <a:bodyPr>
            <a:normAutofit fontScale="77500" lnSpcReduction="20000"/>
          </a:bodyPr>
          <a:lstStyle/>
          <a:p>
            <a:r>
              <a:rPr lang="en-US" dirty="0"/>
              <a:t>Client side rendering model for CBS</a:t>
            </a:r>
          </a:p>
          <a:p>
            <a:r>
              <a:rPr lang="en-US" dirty="0" smtClean="0"/>
              <a:t>Support </a:t>
            </a:r>
            <a:r>
              <a:rPr lang="en-US" dirty="0"/>
              <a:t>for ccTLD’s</a:t>
            </a:r>
          </a:p>
          <a:p>
            <a:r>
              <a:rPr lang="en-US" dirty="0"/>
              <a:t>Site maps</a:t>
            </a:r>
          </a:p>
          <a:p>
            <a:r>
              <a:rPr lang="en-US" dirty="0"/>
              <a:t>Mobile</a:t>
            </a:r>
          </a:p>
          <a:p>
            <a:r>
              <a:rPr lang="en-US" dirty="0"/>
              <a:t>Image </a:t>
            </a:r>
            <a:r>
              <a:rPr lang="en-US" dirty="0" smtClean="0"/>
              <a:t>renditions</a:t>
            </a:r>
            <a:endParaRPr lang="en-US" dirty="0"/>
          </a:p>
          <a:p>
            <a:r>
              <a:rPr lang="en-US" dirty="0"/>
              <a:t>Video </a:t>
            </a:r>
            <a:r>
              <a:rPr lang="en-US" dirty="0" smtClean="0"/>
              <a:t>renditions</a:t>
            </a:r>
            <a:endParaRPr lang="en-US" dirty="0"/>
          </a:p>
          <a:p>
            <a:r>
              <a:rPr lang="en-US" dirty="0"/>
              <a:t>Web master tools</a:t>
            </a:r>
          </a:p>
          <a:p>
            <a:r>
              <a:rPr lang="en-US" dirty="0"/>
              <a:t>Cross site publishing</a:t>
            </a:r>
          </a:p>
          <a:p>
            <a:r>
              <a:rPr lang="en-US" b="1" dirty="0">
                <a:solidFill>
                  <a:schemeClr val="accent2"/>
                </a:solidFill>
              </a:rPr>
              <a:t>Managed navigation</a:t>
            </a:r>
          </a:p>
          <a:p>
            <a:r>
              <a:rPr lang="en-US" dirty="0"/>
              <a:t>CSOM</a:t>
            </a:r>
          </a:p>
          <a:p>
            <a:r>
              <a:rPr lang="en-US" dirty="0"/>
              <a:t>Variations and </a:t>
            </a:r>
            <a:r>
              <a:rPr lang="en-US" dirty="0" smtClean="0"/>
              <a:t>translations</a:t>
            </a:r>
            <a:endParaRPr lang="en-US" dirty="0"/>
          </a:p>
        </p:txBody>
      </p:sp>
    </p:spTree>
    <p:extLst>
      <p:ext uri="{BB962C8B-B14F-4D97-AF65-F5344CB8AC3E}">
        <p14:creationId xmlns:p14="http://schemas.microsoft.com/office/powerpoint/2010/main" val="2319170922"/>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41" y="1212850"/>
            <a:ext cx="11887200" cy="5123742"/>
          </a:xfrm>
        </p:spPr>
        <p:txBody>
          <a:bodyPr>
            <a:normAutofit lnSpcReduction="10000"/>
          </a:bodyPr>
          <a:lstStyle/>
          <a:p>
            <a:pPr marL="0" indent="0">
              <a:buNone/>
            </a:pPr>
            <a:r>
              <a:rPr lang="en-US" dirty="0" smtClean="0"/>
              <a:t>Claims Based Authentication</a:t>
            </a:r>
          </a:p>
          <a:p>
            <a:pPr marL="342804" lvl="1" indent="0">
              <a:buNone/>
            </a:pPr>
            <a:r>
              <a:rPr lang="en-US" dirty="0" smtClean="0"/>
              <a:t>Move to windows claims – See other claims migration session</a:t>
            </a:r>
          </a:p>
          <a:p>
            <a:pPr marL="0" indent="0">
              <a:buNone/>
            </a:pPr>
            <a:r>
              <a:rPr lang="en-US" dirty="0" smtClean="0"/>
              <a:t>Search</a:t>
            </a:r>
          </a:p>
          <a:p>
            <a:pPr marL="342804" lvl="1" indent="0">
              <a:buNone/>
            </a:pPr>
            <a:r>
              <a:rPr lang="en-US" dirty="0" smtClean="0"/>
              <a:t>Search center template</a:t>
            </a:r>
          </a:p>
          <a:p>
            <a:pPr marL="342804" lvl="1" indent="0">
              <a:buNone/>
            </a:pPr>
            <a:r>
              <a:rPr lang="en-US" dirty="0" smtClean="0"/>
              <a:t>Search web parts</a:t>
            </a:r>
          </a:p>
          <a:p>
            <a:pPr marL="0" indent="0">
              <a:buNone/>
            </a:pPr>
            <a:r>
              <a:rPr lang="en-US" dirty="0" smtClean="0"/>
              <a:t>SPD Design view removed</a:t>
            </a:r>
          </a:p>
          <a:p>
            <a:pPr marL="0" indent="0">
              <a:buNone/>
            </a:pPr>
            <a:r>
              <a:rPr lang="en-US" dirty="0" smtClean="0"/>
              <a:t>No in-place upgrade</a:t>
            </a:r>
          </a:p>
          <a:p>
            <a:pPr marL="0" indent="0">
              <a:buNone/>
            </a:pPr>
            <a:r>
              <a:rPr lang="en-US" dirty="0" smtClean="0"/>
              <a:t>Web analytics</a:t>
            </a:r>
          </a:p>
          <a:p>
            <a:pPr marL="0" indent="0">
              <a:buNone/>
            </a:pPr>
            <a:r>
              <a:rPr lang="en-US" dirty="0" smtClean="0"/>
              <a:t>Workflow</a:t>
            </a:r>
            <a:endParaRPr lang="en-US" dirty="0"/>
          </a:p>
        </p:txBody>
      </p:sp>
      <p:sp>
        <p:nvSpPr>
          <p:cNvPr id="2" name="Title 1"/>
          <p:cNvSpPr>
            <a:spLocks noGrp="1"/>
          </p:cNvSpPr>
          <p:nvPr>
            <p:ph type="title"/>
          </p:nvPr>
        </p:nvSpPr>
        <p:spPr/>
        <p:txBody>
          <a:bodyPr>
            <a:normAutofit/>
          </a:bodyPr>
          <a:lstStyle/>
          <a:p>
            <a:r>
              <a:rPr lang="en-US" sz="4500" dirty="0"/>
              <a:t>Internet Site Migration Related Features</a:t>
            </a:r>
          </a:p>
        </p:txBody>
      </p:sp>
    </p:spTree>
    <p:extLst>
      <p:ext uri="{BB962C8B-B14F-4D97-AF65-F5344CB8AC3E}">
        <p14:creationId xmlns:p14="http://schemas.microsoft.com/office/powerpoint/2010/main" val="241350194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500" dirty="0"/>
              <a:t>Common Reasons for “Moving”</a:t>
            </a:r>
          </a:p>
        </p:txBody>
      </p:sp>
      <p:sp>
        <p:nvSpPr>
          <p:cNvPr id="3" name="Content Placeholder 2"/>
          <p:cNvSpPr>
            <a:spLocks noGrp="1"/>
          </p:cNvSpPr>
          <p:nvPr>
            <p:ph type="body" sz="quarter" idx="10"/>
          </p:nvPr>
        </p:nvSpPr>
        <p:spPr>
          <a:xfrm>
            <a:off x="274641" y="1212853"/>
            <a:ext cx="11887200" cy="3449997"/>
          </a:xfrm>
        </p:spPr>
        <p:txBody>
          <a:bodyPr/>
          <a:lstStyle/>
          <a:p>
            <a:r>
              <a:rPr lang="en-US" dirty="0" smtClean="0"/>
              <a:t>Better neighborhood</a:t>
            </a:r>
          </a:p>
          <a:p>
            <a:pPr lvl="1"/>
            <a:r>
              <a:rPr lang="en-US" dirty="0" smtClean="0"/>
              <a:t>Re-platform/platform consolidation</a:t>
            </a:r>
          </a:p>
          <a:p>
            <a:r>
              <a:rPr lang="en-US" dirty="0" smtClean="0"/>
              <a:t>Outgrew the space</a:t>
            </a:r>
          </a:p>
          <a:p>
            <a:pPr lvl="1"/>
            <a:r>
              <a:rPr lang="en-US" dirty="0" smtClean="0"/>
              <a:t>Feature removal/upgrade/replacement</a:t>
            </a:r>
          </a:p>
          <a:p>
            <a:r>
              <a:rPr lang="en-US" dirty="0" smtClean="0"/>
              <a:t>Inspired by a new space</a:t>
            </a:r>
          </a:p>
          <a:p>
            <a:pPr lvl="1"/>
            <a:r>
              <a:rPr lang="en-US" dirty="0" smtClean="0"/>
              <a:t>UI/UX/IA redesign</a:t>
            </a:r>
          </a:p>
          <a:p>
            <a:pPr lvl="1"/>
            <a:r>
              <a:rPr lang="en-US" dirty="0" smtClean="0"/>
              <a:t>Take advantage of new features</a:t>
            </a:r>
          </a:p>
        </p:txBody>
      </p:sp>
      <p:sp>
        <p:nvSpPr>
          <p:cNvPr id="5" name="Rectangle 4"/>
          <p:cNvSpPr/>
          <p:nvPr/>
        </p:nvSpPr>
        <p:spPr>
          <a:xfrm>
            <a:off x="1094952" y="4895292"/>
            <a:ext cx="9935662" cy="1035882"/>
          </a:xfrm>
          <a:prstGeom prst="rect">
            <a:avLst/>
          </a:prstGeom>
        </p:spPr>
        <p:txBody>
          <a:bodyPr wrap="square" lIns="93252" tIns="46624" rIns="93252" bIns="46624">
            <a:spAutoFit/>
          </a:bodyPr>
          <a:lstStyle/>
          <a:p>
            <a:pPr defTabSz="932513"/>
            <a:r>
              <a:rPr lang="en-US" sz="6100" dirty="0">
                <a:solidFill>
                  <a:srgbClr val="BA141A"/>
                </a:solidFill>
              </a:rPr>
              <a:t>I have to “move”, now what?</a:t>
            </a:r>
          </a:p>
        </p:txBody>
      </p:sp>
    </p:spTree>
    <p:extLst>
      <p:ext uri="{BB962C8B-B14F-4D97-AF65-F5344CB8AC3E}">
        <p14:creationId xmlns:p14="http://schemas.microsoft.com/office/powerpoint/2010/main" val="13337387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3505" y="823906"/>
            <a:ext cx="11887200" cy="1831975"/>
          </a:xfrm>
        </p:spPr>
        <p:txBody>
          <a:bodyPr/>
          <a:lstStyle/>
          <a:p>
            <a:r>
              <a:rPr lang="en-US" dirty="0"/>
              <a:t>Things to do before your move</a:t>
            </a:r>
          </a:p>
        </p:txBody>
      </p:sp>
      <p:pic>
        <p:nvPicPr>
          <p:cNvPr id="11" name="Picture 10"/>
          <p:cNvPicPr>
            <a:picLocks noChangeAspect="1"/>
          </p:cNvPicPr>
          <p:nvPr>
            <p:custDataLst>
              <p:tags r:id="rId1"/>
            </p:custDataLst>
          </p:nvPr>
        </p:nvPicPr>
        <p:blipFill>
          <a:blip r:embed="rId7">
            <a:extLst>
              <a:ext uri="{28A0092B-C50C-407E-A947-70E740481C1C}">
                <a14:useLocalDpi xmlns:a14="http://schemas.microsoft.com/office/drawing/2010/main" val="0"/>
              </a:ext>
            </a:extLst>
          </a:blip>
          <a:srcRect t="12500" b="12500"/>
          <a:stretch>
            <a:fillRect/>
          </a:stretch>
        </p:blipFill>
        <p:spPr>
          <a:xfrm>
            <a:off x="542874" y="3714668"/>
            <a:ext cx="2611660" cy="2611289"/>
          </a:xfrm>
          <a:prstGeom prst="rect">
            <a:avLst/>
          </a:prstGeom>
        </p:spPr>
      </p:pic>
      <p:pic>
        <p:nvPicPr>
          <p:cNvPr id="2" name="Picture 1"/>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rcRect t="146" b="147"/>
          <a:stretch>
            <a:fillRect/>
          </a:stretch>
        </p:blipFill>
        <p:spPr>
          <a:xfrm>
            <a:off x="6079592" y="3714668"/>
            <a:ext cx="2611660" cy="2611289"/>
          </a:xfrm>
          <a:prstGeom prst="rect">
            <a:avLst/>
          </a:prstGeom>
        </p:spPr>
      </p:pic>
      <p:pic>
        <p:nvPicPr>
          <p:cNvPr id="4" name="Picture 3"/>
          <p:cNvPicPr>
            <a:picLocks noChangeAspect="1"/>
          </p:cNvPicPr>
          <p:nvPr>
            <p:custDataLst>
              <p:tags r:id="rId3"/>
            </p:custDataLst>
          </p:nvPr>
        </p:nvPicPr>
        <p:blipFill>
          <a:blip r:embed="rId9" cstate="print">
            <a:extLst>
              <a:ext uri="{28A0092B-C50C-407E-A947-70E740481C1C}">
                <a14:useLocalDpi xmlns:a14="http://schemas.microsoft.com/office/drawing/2010/main" val="0"/>
              </a:ext>
            </a:extLst>
          </a:blip>
          <a:srcRect t="4608" b="4608"/>
          <a:stretch>
            <a:fillRect/>
          </a:stretch>
        </p:blipFill>
        <p:spPr>
          <a:xfrm>
            <a:off x="3311233" y="3714668"/>
            <a:ext cx="2611660" cy="2611289"/>
          </a:xfrm>
          <a:prstGeom prst="rect">
            <a:avLst/>
          </a:prstGeom>
        </p:spPr>
      </p:pic>
      <p:pic>
        <p:nvPicPr>
          <p:cNvPr id="5" name="Picture 4"/>
          <p:cNvPicPr>
            <a:picLocks noChangeAspect="1"/>
          </p:cNvPicPr>
          <p:nvPr>
            <p:custDataLst>
              <p:tags r:id="rId4"/>
            </p:custDataLst>
          </p:nvPr>
        </p:nvPicPr>
        <p:blipFill>
          <a:blip r:embed="rId10" cstate="print">
            <a:extLst>
              <a:ext uri="{28A0092B-C50C-407E-A947-70E740481C1C}">
                <a14:useLocalDpi xmlns:a14="http://schemas.microsoft.com/office/drawing/2010/main" val="0"/>
              </a:ext>
            </a:extLst>
          </a:blip>
          <a:srcRect t="5706" b="5706"/>
          <a:stretch>
            <a:fillRect/>
          </a:stretch>
        </p:blipFill>
        <p:spPr>
          <a:xfrm>
            <a:off x="8847951" y="3714668"/>
            <a:ext cx="2611660" cy="2611289"/>
          </a:xfrm>
          <a:prstGeom prst="rect">
            <a:avLst/>
          </a:prstGeom>
        </p:spPr>
      </p:pic>
    </p:spTree>
    <p:extLst>
      <p:ext uri="{BB962C8B-B14F-4D97-AF65-F5344CB8AC3E}">
        <p14:creationId xmlns:p14="http://schemas.microsoft.com/office/powerpoint/2010/main" val="10354155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200" fill="hold"/>
                                        <p:tgtEl>
                                          <p:spTgt spid="11"/>
                                        </p:tgtEl>
                                      </p:cBhvr>
                                      <p:by x="100000" y="100000"/>
                                      <p:from x="100000" y="0"/>
                                      <p:to x="100000" y="100000"/>
                                    </p:animScale>
                                  </p:childTnLst>
                                </p:cTn>
                              </p:par>
                            </p:childTnLst>
                          </p:cTn>
                        </p:par>
                        <p:par>
                          <p:cTn id="9" fill="hold">
                            <p:stCondLst>
                              <p:cond delay="200"/>
                            </p:stCondLst>
                            <p:childTnLst>
                              <p:par>
                                <p:cTn id="10" presetID="1"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childTnLst>
                                </p:cTn>
                              </p:par>
                              <p:par>
                                <p:cTn id="12" presetID="6" presetClass="emph" presetSubtype="0" fill="hold" nodeType="withEffect">
                                  <p:stCondLst>
                                    <p:cond delay="0"/>
                                  </p:stCondLst>
                                  <p:childTnLst>
                                    <p:animScale>
                                      <p:cBhvr>
                                        <p:cTn id="13" dur="200" fill="hold"/>
                                        <p:tgtEl>
                                          <p:spTgt spid="4"/>
                                        </p:tgtEl>
                                      </p:cBhvr>
                                      <p:by x="100000" y="100000"/>
                                      <p:from x="100000" y="0"/>
                                      <p:to x="100000" y="100000"/>
                                    </p:animScale>
                                  </p:childTnLst>
                                </p:cTn>
                              </p:par>
                            </p:childTnLst>
                          </p:cTn>
                        </p:par>
                        <p:par>
                          <p:cTn id="14" fill="hold">
                            <p:stCondLst>
                              <p:cond delay="400"/>
                            </p:stCondLst>
                            <p:childTnLst>
                              <p:par>
                                <p:cTn id="15" presetID="1"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6" presetClass="emph" presetSubtype="0" fill="hold" nodeType="withEffect">
                                  <p:stCondLst>
                                    <p:cond delay="0"/>
                                  </p:stCondLst>
                                  <p:childTnLst>
                                    <p:animScale>
                                      <p:cBhvr>
                                        <p:cTn id="18" dur="200" fill="hold"/>
                                        <p:tgtEl>
                                          <p:spTgt spid="2"/>
                                        </p:tgtEl>
                                      </p:cBhvr>
                                      <p:by x="100000" y="100000"/>
                                      <p:from x="100000" y="0"/>
                                      <p:to x="100000" y="100000"/>
                                    </p:animScale>
                                  </p:childTnLst>
                                </p:cTn>
                              </p:par>
                            </p:childTnLst>
                          </p:cTn>
                        </p:par>
                        <p:par>
                          <p:cTn id="19" fill="hold">
                            <p:stCondLst>
                              <p:cond delay="600"/>
                            </p:stCondLst>
                            <p:childTnLst>
                              <p:par>
                                <p:cTn id="20" presetID="1"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childTnLst>
                                </p:cTn>
                              </p:par>
                              <p:par>
                                <p:cTn id="22" presetID="6" presetClass="emph" presetSubtype="0" fill="hold" nodeType="withEffect">
                                  <p:stCondLst>
                                    <p:cond delay="0"/>
                                  </p:stCondLst>
                                  <p:childTnLst>
                                    <p:animScale>
                                      <p:cBhvr>
                                        <p:cTn id="23" dur="200" fill="hold"/>
                                        <p:tgtEl>
                                          <p:spTgt spid="5"/>
                                        </p:tgtEl>
                                      </p:cBhvr>
                                      <p:by x="100000" y="100000"/>
                                      <p:from x="100000" y="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Israel Vega; Luca Bandinelli </External_x0020_Speaker>
    <Session_x0020_Code xmlns="2295e2e7-0eeb-498e-8716-217bb2ee6ee3">SPC153</Session_x0020_Code>
    <ProductTaxHTField0 xmlns="2295e2e7-0eeb-498e-8716-217bb2ee6ee3">
      <Terms xmlns="http://schemas.microsoft.com/office/infopath/2007/PartnerControls"/>
    </ProductTaxHTField0>
    <Presentation_x0020_Date xmlns="2295e2e7-0eeb-498e-8716-217bb2ee6ee3">2012-11-15T08:00:00+00:00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Israel Vega, Luca Bandinelli</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6D456105-976C-4616-80CD-1AA89EB4A9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schemas.openxmlformats.org/package/2006/metadata/core-properties"/>
    <ds:schemaRef ds:uri="032d541b-1b4e-4d91-93c7-b10533c52f73"/>
    <ds:schemaRef ds:uri="2295e2e7-0eeb-498e-8716-217bb2ee6ee3"/>
    <ds:schemaRef ds:uri="http://schemas.microsoft.com/office/infopath/2007/PartnerControls"/>
    <ds:schemaRef ds:uri="http://purl.org/dc/terms/"/>
    <ds:schemaRef ds:uri="230e9df3-be65-4c73-a93b-d1236ebd677e"/>
    <ds:schemaRef ds:uri="http://schemas.microsoft.com/office/2006/metadata/properties"/>
    <ds:schemaRef ds:uri="http://purl.org/dc/dcmitype/"/>
    <ds:schemaRef ds:uri="http://schemas.microsoft.com/office/2006/documentManagement/types"/>
    <ds:schemaRef ds:uri="http://www.w3.org/XML/1998/namespace"/>
    <ds:schemaRef ds:uri="http://purl.org/dc/elements/1.1/"/>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2</TotalTime>
  <Words>2124</Words>
  <Application>Microsoft Office PowerPoint</Application>
  <PresentationFormat>Custom</PresentationFormat>
  <Paragraphs>375</Paragraphs>
  <Slides>56</Slides>
  <Notes>32</Notes>
  <HiddenSlides>0</HiddenSlides>
  <MMClips>0</MMClips>
  <ScaleCrop>false</ScaleCrop>
  <HeadingPairs>
    <vt:vector size="4" baseType="variant">
      <vt:variant>
        <vt:lpstr>Theme</vt:lpstr>
      </vt:variant>
      <vt:variant>
        <vt:i4>5</vt:i4>
      </vt:variant>
      <vt:variant>
        <vt:lpstr>Slide Titles</vt:lpstr>
      </vt:variant>
      <vt:variant>
        <vt:i4>56</vt:i4>
      </vt:variant>
    </vt:vector>
  </HeadingPairs>
  <TitlesOfParts>
    <vt:vector size="61" baseType="lpstr">
      <vt:lpstr>SPC2012_Developer_Template_16x9</vt:lpstr>
      <vt:lpstr>5-30072_SPC2012_Developer_Template_16x9_Light</vt:lpstr>
      <vt:lpstr>1_5-30072_SPC2012_Developer_Template_16x9</vt:lpstr>
      <vt:lpstr>1_5-30072_SPC2012_Developer_Template_16x9_Light</vt:lpstr>
      <vt:lpstr>5-30072_SPC2012_Business_Template_16x9_Light</vt:lpstr>
      <vt:lpstr>PowerPoint Presentation</vt:lpstr>
      <vt:lpstr>Migrating Internet Sites to SP2013</vt:lpstr>
      <vt:lpstr>Every Great SPC 2012 Presentation Has…</vt:lpstr>
      <vt:lpstr>Pre-Move</vt:lpstr>
      <vt:lpstr>Common Internet Site Customization Groups</vt:lpstr>
      <vt:lpstr>New Internet Site Specific Features</vt:lpstr>
      <vt:lpstr>Internet Site Migration Related Features</vt:lpstr>
      <vt:lpstr>Common Reasons for “Moving”</vt:lpstr>
      <vt:lpstr>Things to do before your move</vt:lpstr>
      <vt:lpstr>Before Your Move</vt:lpstr>
      <vt:lpstr>Identifying Your Move Type</vt:lpstr>
      <vt:lpstr>“Moving” supplies</vt:lpstr>
      <vt:lpstr>Obtain your “moving supplies”</vt:lpstr>
      <vt:lpstr>Rent the right sized “moving company”</vt:lpstr>
      <vt:lpstr>The “move”  (Existing to New)</vt:lpstr>
      <vt:lpstr>The story</vt:lpstr>
      <vt:lpstr>Overall Process</vt:lpstr>
      <vt:lpstr>Upgrade Site Collection</vt:lpstr>
      <vt:lpstr>Contoso Site in SP2010</vt:lpstr>
      <vt:lpstr>Contoso Site in SP2013</vt:lpstr>
      <vt:lpstr>Under the Hood – 2 Hives</vt:lpstr>
      <vt:lpstr>Upgrade Master Page to SP2013</vt:lpstr>
      <vt:lpstr>The “move” - Existing to New +</vt:lpstr>
      <vt:lpstr>The story</vt:lpstr>
      <vt:lpstr>HTML Design View for Existing MP and Page Layouts</vt:lpstr>
      <vt:lpstr>HTML Design Model-Logical View</vt:lpstr>
      <vt:lpstr>HTML Design Model-Master Page</vt:lpstr>
      <vt:lpstr>HTML Design Model-Page Layout</vt:lpstr>
      <vt:lpstr>Update Master page to SP2013 (Minimum)</vt:lpstr>
      <vt:lpstr>Upgrade to SP2013 HTML Design View</vt:lpstr>
      <vt:lpstr>Updating Content Placeholders (Markup)</vt:lpstr>
      <vt:lpstr>Update CSS and JS references</vt:lpstr>
      <vt:lpstr>Encoding “SPTokens” </vt:lpstr>
      <vt:lpstr>PowerPoint Presentation</vt:lpstr>
      <vt:lpstr>Upgrading to the New HTML Design Model-Tips</vt:lpstr>
      <vt:lpstr>What If I Don’t Move To The HTML Design Model?</vt:lpstr>
      <vt:lpstr>Enabling Managed Navigation</vt:lpstr>
      <vt:lpstr>Enable Managed Navigation</vt:lpstr>
      <vt:lpstr>Upgrading the MMS Database</vt:lpstr>
      <vt:lpstr>Updating the Navigation Control</vt:lpstr>
      <vt:lpstr>If Your Site Template is Based on Blank#0</vt:lpstr>
      <vt:lpstr>Settling in</vt:lpstr>
      <vt:lpstr>Dealing With Post Migration Stress Syndrome</vt:lpstr>
      <vt:lpstr>Common Questions</vt:lpstr>
      <vt:lpstr>Other Considerations</vt:lpstr>
      <vt:lpstr>Configuring the Publishing Cache Accounts</vt:lpstr>
      <vt:lpstr>Setting the Portal Super(*)Accounts</vt:lpstr>
      <vt:lpstr>New from Existing</vt:lpstr>
      <vt:lpstr>“Integration” Technique-Use XSP</vt:lpstr>
      <vt:lpstr>References</vt:lpstr>
      <vt:lpstr>PowerPoint Presentation</vt:lpstr>
      <vt:lpstr>PowerPoint Presentation</vt:lpstr>
      <vt:lpstr>Mapping a Drive - Mac</vt:lpstr>
      <vt:lpstr>Accessing SharePoint Using Dreamweaver - Mac</vt:lpstr>
      <vt:lpstr>Dreamweaver Folder Structure - Mac</vt:lpstr>
      <vt:lpstr>Invalid Database Backup Error</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Migrating your WCM Internet Sites to SharePoint 2013</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cp:revision>
  <dcterms:created xsi:type="dcterms:W3CDTF">2012-11-15T02:11:44Z</dcterms:created>
  <dcterms:modified xsi:type="dcterms:W3CDTF">2012-12-06T17:43:36Z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