
<file path=[Content_Types].xml><?xml version="1.0" encoding="utf-8"?>
<Types xmlns="http://schemas.openxmlformats.org/package/2006/content-types">
  <Default Extension="png" ContentType="image/png"/>
  <Default Extension="emf" ContentType="image/x-emf"/>
  <Default Extension="WMF" ContentType="image/x-w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8" r:id="rId7"/>
  </p:sldMasterIdLst>
  <p:notesMasterIdLst>
    <p:notesMasterId r:id="rId29"/>
  </p:notesMasterIdLst>
  <p:handoutMasterIdLst>
    <p:handoutMasterId r:id="rId30"/>
  </p:handoutMasterIdLst>
  <p:sldIdLst>
    <p:sldId id="1090" r:id="rId8"/>
    <p:sldId id="1091" r:id="rId9"/>
    <p:sldId id="1092" r:id="rId10"/>
    <p:sldId id="1093" r:id="rId11"/>
    <p:sldId id="1094" r:id="rId12"/>
    <p:sldId id="1095" r:id="rId13"/>
    <p:sldId id="1096" r:id="rId14"/>
    <p:sldId id="1097" r:id="rId15"/>
    <p:sldId id="1098" r:id="rId16"/>
    <p:sldId id="1099" r:id="rId17"/>
    <p:sldId id="1100" r:id="rId18"/>
    <p:sldId id="1101" r:id="rId19"/>
    <p:sldId id="1102" r:id="rId20"/>
    <p:sldId id="1103" r:id="rId21"/>
    <p:sldId id="1104" r:id="rId22"/>
    <p:sldId id="1105" r:id="rId23"/>
    <p:sldId id="1106" r:id="rId24"/>
    <p:sldId id="1107" r:id="rId25"/>
    <p:sldId id="1108" r:id="rId26"/>
    <p:sldId id="1109" r:id="rId27"/>
    <p:sldId id="1076" r:id="rId28"/>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IT-Pro-Template" id="{6DD5C800-9A2C-4823-B056-4AFFC9A97500}">
          <p14:sldIdLst>
            <p14:sldId id="1090"/>
            <p14:sldId id="1091"/>
            <p14:sldId id="1092"/>
            <p14:sldId id="1093"/>
            <p14:sldId id="1094"/>
            <p14:sldId id="1095"/>
            <p14:sldId id="1096"/>
            <p14:sldId id="1097"/>
            <p14:sldId id="1098"/>
            <p14:sldId id="1099"/>
            <p14:sldId id="1100"/>
            <p14:sldId id="1101"/>
            <p14:sldId id="1102"/>
            <p14:sldId id="1103"/>
            <p14:sldId id="1104"/>
            <p14:sldId id="1105"/>
            <p14:sldId id="1106"/>
            <p14:sldId id="1107"/>
            <p14:sldId id="1108"/>
            <p14:sldId id="1109"/>
            <p14:sldId id="1076"/>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390" autoAdjust="0"/>
    <p:restoredTop sz="95238" autoAdjust="0"/>
  </p:normalViewPr>
  <p:slideViewPr>
    <p:cSldViewPr>
      <p:cViewPr>
        <p:scale>
          <a:sx n="118" d="100"/>
          <a:sy n="118"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handoutMaster" Target="handoutMasters/handout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solidFill>
                  <a:prstClr val="black"/>
                </a:solidFill>
              </a:rPr>
              <a:t>SPC2012 – IT-Pro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8885949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5033393-9D04-4A67-B846-A17EC52E90F9}"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19366746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9F0B935-0913-4655-9F19-C35F6F6B3B17}"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12744039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BCF4C47-7E45-47F0-B473-FB39C98C0FF0}"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11153734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4C67E6E-4323-462F-8DDF-208A9F1F9526}"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19377682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3:23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21</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584993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6B29FE1-D324-4279-9FE9-1637345E9842}"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9584565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84C58AB-D948-4212-88F8-E153354106AD}"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8317436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2BAA02A-9A2E-4D52-980C-9E80F4756AA3}"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12409688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3F0F30E-3977-4DF1-B07B-E93961335C24}"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29447838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470C972-FA69-4A0D-BAF2-1CF9F3EB2EFB}"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31168449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4A0FD00-EE3D-4B84-93ED-F6557B029A2F}"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32612717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21D82DA-3894-44AF-BCDF-CF04D7CEA4E8}"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384925035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496257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368030559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04976573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90869049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443132050"/>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27209156"/>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248509294"/>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74008597"/>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0103848"/>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28553116"/>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37055270"/>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4382964"/>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37528971"/>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57442870"/>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57559509"/>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98589594"/>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4348602"/>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2914905"/>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4246663"/>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29389189"/>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07780776"/>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680838431"/>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98793007"/>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18893244"/>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41249361"/>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52498990"/>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89204830"/>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40649295"/>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66350597"/>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4186518"/>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20400899"/>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5363760"/>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image" Target="../media/image8.emf"/><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theme" Target="../theme/theme3.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image" Target="../media/image7.png"/><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theme" Target="../theme/theme4.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descr="16x9_grid.ai"/>
          <p:cNvPicPr>
            <a:picLocks noChangeAspect="1"/>
          </p:cNvPicPr>
          <p:nvPr userDrawn="1"/>
        </p:nvPicPr>
        <p:blipFill>
          <a:blip r:embed="rId24">
            <a:alphaModFix amt="50000"/>
            <a:extLst>
              <a:ext uri="{28A0092B-C50C-407E-A947-70E740481C1C}">
                <a14:useLocalDpi xmlns:a14="http://schemas.microsoft.com/office/drawing/2010/main"/>
              </a:ext>
            </a:extLst>
          </a:blip>
          <a:stretch>
            <a:fillRect/>
          </a:stretch>
        </p:blipFill>
        <p:spPr>
          <a:xfrm>
            <a:off x="-1" y="-1"/>
            <a:ext cx="12436475" cy="6995517"/>
          </a:xfrm>
          <a:prstGeom prst="rect">
            <a:avLst/>
          </a:prstGeom>
        </p:spPr>
      </p:pic>
    </p:spTree>
    <p:extLst>
      <p:ext uri="{BB962C8B-B14F-4D97-AF65-F5344CB8AC3E}">
        <p14:creationId xmlns:p14="http://schemas.microsoft.com/office/powerpoint/2010/main" val="2515979687"/>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72237336"/>
      </p:ext>
    </p:extLst>
  </p:cSld>
  <p:clrMap bg1="lt1" tx1="dk1" bg2="lt2" tx2="dk2" accent1="accent1" accent2="accent2" accent3="accent3" accent4="accent4" accent5="accent5" accent6="accent6" hlink="hlink" folHlink="folHlink"/>
  <p:sldLayoutIdLst>
    <p:sldLayoutId id="2147484229" r:id="rId1"/>
    <p:sldLayoutId id="2147484230" r:id="rId2"/>
    <p:sldLayoutId id="2147484231" r:id="rId3"/>
    <p:sldLayoutId id="2147484232" r:id="rId4"/>
    <p:sldLayoutId id="2147484233" r:id="rId5"/>
    <p:sldLayoutId id="2147484234" r:id="rId6"/>
    <p:sldLayoutId id="2147484235" r:id="rId7"/>
    <p:sldLayoutId id="2147484236" r:id="rId8"/>
    <p:sldLayoutId id="2147484237" r:id="rId9"/>
    <p:sldLayoutId id="2147484238"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44.xml"/></Relationships>
</file>

<file path=ppt/slides/_rels/slide11.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notesSlide" Target="../notesSlides/notesSlide9.xml"/><Relationship Id="rId1" Type="http://schemas.openxmlformats.org/officeDocument/2006/relationships/slideLayout" Target="../slideLayouts/slideLayout44.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0.xml"/><Relationship Id="rId1" Type="http://schemas.openxmlformats.org/officeDocument/2006/relationships/slideLayout" Target="../slideLayouts/slideLayout4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3.xml"/><Relationship Id="rId1" Type="http://schemas.openxmlformats.org/officeDocument/2006/relationships/slideLayout" Target="../slideLayouts/slideLayout4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myspc.sharepointconference.com/" TargetMode="External"/><Relationship Id="rId1" Type="http://schemas.openxmlformats.org/officeDocument/2006/relationships/slideLayout" Target="../slideLayouts/slideLayout65.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8.xml"/></Relationships>
</file>

<file path=ppt/slides/_rels/slide5.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notesSlide" Target="../notesSlides/notesSlide4.xml"/><Relationship Id="rId1" Type="http://schemas.openxmlformats.org/officeDocument/2006/relationships/slideLayout" Target="../slideLayouts/slideLayout49.xml"/><Relationship Id="rId6" Type="http://schemas.openxmlformats.org/officeDocument/2006/relationships/image" Target="../media/image12.WMF"/><Relationship Id="rId5" Type="http://schemas.openxmlformats.org/officeDocument/2006/relationships/image" Target="../media/image11.WMF"/><Relationship Id="rId4" Type="http://schemas.openxmlformats.org/officeDocument/2006/relationships/image" Target="../media/image10.WMF"/></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44.xml"/></Relationships>
</file>

<file path=ppt/slides/_rels/slide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6.xml"/><Relationship Id="rId1" Type="http://schemas.openxmlformats.org/officeDocument/2006/relationships/slideLayout" Target="../slideLayouts/slideLayout44.xml"/></Relationships>
</file>

<file path=ppt/slides/_rels/slide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7.xml"/><Relationship Id="rId1" Type="http://schemas.openxmlformats.org/officeDocument/2006/relationships/slideLayout" Target="../slideLayouts/slideLayout44.xml"/><Relationship Id="rId4" Type="http://schemas.openxmlformats.org/officeDocument/2006/relationships/image" Target="../media/image16.jpg"/></Relationships>
</file>

<file path=ppt/slides/_rels/slide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8.xml"/><Relationship Id="rId1" Type="http://schemas.openxmlformats.org/officeDocument/2006/relationships/slideLayout" Target="../slideLayouts/slideLayout4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32279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3717941"/>
          </a:xfrm>
        </p:spPr>
        <p:txBody>
          <a:bodyPr/>
          <a:lstStyle/>
          <a:p>
            <a:r>
              <a:rPr lang="en-US" dirty="0" smtClean="0"/>
              <a:t>Capabilities</a:t>
            </a:r>
          </a:p>
          <a:p>
            <a:pPr lvl="1"/>
            <a:r>
              <a:rPr lang="en-US" dirty="0" smtClean="0"/>
              <a:t>Blocked file types</a:t>
            </a:r>
          </a:p>
          <a:p>
            <a:pPr lvl="2"/>
            <a:r>
              <a:rPr lang="en-US" dirty="0" smtClean="0"/>
              <a:t>E.g. exe, </a:t>
            </a:r>
            <a:r>
              <a:rPr lang="en-US" dirty="0" err="1" smtClean="0"/>
              <a:t>iso</a:t>
            </a:r>
            <a:r>
              <a:rPr lang="en-US" dirty="0" smtClean="0"/>
              <a:t>… </a:t>
            </a:r>
          </a:p>
          <a:p>
            <a:pPr lvl="1"/>
            <a:r>
              <a:rPr lang="en-US" dirty="0" smtClean="0"/>
              <a:t>Sizing of individual items</a:t>
            </a:r>
          </a:p>
          <a:p>
            <a:pPr lvl="2"/>
            <a:r>
              <a:rPr lang="en-US" dirty="0" smtClean="0"/>
              <a:t>250MB (for now)</a:t>
            </a:r>
          </a:p>
          <a:p>
            <a:pPr lvl="1"/>
            <a:r>
              <a:rPr lang="en-US" dirty="0" smtClean="0"/>
              <a:t>Organization</a:t>
            </a:r>
          </a:p>
          <a:p>
            <a:pPr lvl="2"/>
            <a:r>
              <a:rPr lang="en-US" dirty="0" smtClean="0"/>
              <a:t>Consolidation of web applications</a:t>
            </a:r>
          </a:p>
          <a:p>
            <a:pPr lvl="2"/>
            <a:r>
              <a:rPr lang="en-US" dirty="0" smtClean="0"/>
              <a:t>Managed paths</a:t>
            </a:r>
          </a:p>
          <a:p>
            <a:pPr lvl="1"/>
            <a:endParaRPr lang="en-US" dirty="0"/>
          </a:p>
        </p:txBody>
      </p:sp>
      <p:sp>
        <p:nvSpPr>
          <p:cNvPr id="3" name="Title 2"/>
          <p:cNvSpPr>
            <a:spLocks noGrp="1"/>
          </p:cNvSpPr>
          <p:nvPr>
            <p:ph type="title"/>
          </p:nvPr>
        </p:nvSpPr>
        <p:spPr/>
        <p:txBody>
          <a:bodyPr/>
          <a:lstStyle/>
          <a:p>
            <a:r>
              <a:rPr lang="en-US" dirty="0" smtClean="0"/>
              <a:t>Planning: What can I bring with me?</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91534" y="1304974"/>
            <a:ext cx="2795255" cy="3632448"/>
          </a:xfrm>
          <a:prstGeom prst="rect">
            <a:avLst/>
          </a:prstGeom>
        </p:spPr>
      </p:pic>
    </p:spTree>
    <p:extLst>
      <p:ext uri="{BB962C8B-B14F-4D97-AF65-F5344CB8AC3E}">
        <p14:creationId xmlns:p14="http://schemas.microsoft.com/office/powerpoint/2010/main" val="3909496802"/>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675400"/>
          </a:xfrm>
        </p:spPr>
        <p:txBody>
          <a:bodyPr/>
          <a:lstStyle/>
          <a:p>
            <a:r>
              <a:rPr lang="en-US" dirty="0" smtClean="0"/>
              <a:t>Third party tools – need to know:</a:t>
            </a:r>
          </a:p>
          <a:p>
            <a:pPr lvl="1"/>
            <a:r>
              <a:rPr lang="en-US" dirty="0" smtClean="0"/>
              <a:t>Costs</a:t>
            </a:r>
          </a:p>
          <a:p>
            <a:pPr lvl="1"/>
            <a:r>
              <a:rPr lang="en-US" dirty="0" smtClean="0"/>
              <a:t>Capabilities</a:t>
            </a:r>
          </a:p>
          <a:p>
            <a:pPr lvl="2"/>
            <a:r>
              <a:rPr lang="en-US" dirty="0" smtClean="0"/>
              <a:t>Not everything can be migrated</a:t>
            </a:r>
          </a:p>
          <a:p>
            <a:pPr lvl="3"/>
            <a:r>
              <a:rPr lang="en-US" dirty="0" smtClean="0"/>
              <a:t>Work flow instances</a:t>
            </a:r>
          </a:p>
          <a:p>
            <a:pPr lvl="2"/>
            <a:r>
              <a:rPr lang="en-US" dirty="0" smtClean="0"/>
              <a:t>Some things can be migrated but require planning</a:t>
            </a:r>
          </a:p>
          <a:p>
            <a:pPr lvl="3"/>
            <a:r>
              <a:rPr lang="en-US" dirty="0" smtClean="0"/>
              <a:t>My Sites</a:t>
            </a:r>
          </a:p>
          <a:p>
            <a:pPr lvl="2"/>
            <a:r>
              <a:rPr lang="en-US" dirty="0" smtClean="0"/>
              <a:t>Can you upgrade in-flight</a:t>
            </a:r>
          </a:p>
          <a:p>
            <a:pPr lvl="2"/>
            <a:r>
              <a:rPr lang="en-US" dirty="0" smtClean="0"/>
              <a:t>What kind of throughput can you get in </a:t>
            </a:r>
            <a:r>
              <a:rPr lang="en-US" u="sng" dirty="0" smtClean="0"/>
              <a:t>your</a:t>
            </a:r>
            <a:r>
              <a:rPr lang="en-US" dirty="0" smtClean="0"/>
              <a:t> environment</a:t>
            </a:r>
          </a:p>
          <a:p>
            <a:pPr lvl="2"/>
            <a:r>
              <a:rPr lang="en-US" dirty="0" smtClean="0"/>
              <a:t>How can you manage deltas</a:t>
            </a:r>
          </a:p>
          <a:p>
            <a:r>
              <a:rPr lang="en-US" dirty="0" smtClean="0"/>
              <a:t>Need a POC or Pilot</a:t>
            </a:r>
          </a:p>
          <a:p>
            <a:pPr lvl="1"/>
            <a:r>
              <a:rPr lang="en-US" dirty="0" smtClean="0"/>
              <a:t>Base your final project plan on actuals from your environment</a:t>
            </a:r>
          </a:p>
          <a:p>
            <a:pPr lvl="1"/>
            <a:r>
              <a:rPr lang="en-US" dirty="0" smtClean="0"/>
              <a:t>Have power users / Subject Matter Experts sign off on the test results and schedule</a:t>
            </a:r>
          </a:p>
        </p:txBody>
      </p:sp>
      <p:sp>
        <p:nvSpPr>
          <p:cNvPr id="3" name="Title 2"/>
          <p:cNvSpPr>
            <a:spLocks noGrp="1"/>
          </p:cNvSpPr>
          <p:nvPr>
            <p:ph type="title"/>
          </p:nvPr>
        </p:nvSpPr>
        <p:spPr/>
        <p:txBody>
          <a:bodyPr/>
          <a:lstStyle/>
          <a:p>
            <a:r>
              <a:rPr lang="en-US" dirty="0" smtClean="0"/>
              <a:t>Planning: How do I get there?</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00808" y="1212849"/>
            <a:ext cx="1840687" cy="1765706"/>
          </a:xfrm>
          <a:prstGeom prst="rect">
            <a:avLst/>
          </a:prstGeom>
        </p:spPr>
      </p:pic>
    </p:spTree>
    <p:extLst>
      <p:ext uri="{BB962C8B-B14F-4D97-AF65-F5344CB8AC3E}">
        <p14:creationId xmlns:p14="http://schemas.microsoft.com/office/powerpoint/2010/main" val="3107831119"/>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863144"/>
          </a:xfrm>
        </p:spPr>
        <p:txBody>
          <a:bodyPr/>
          <a:lstStyle/>
          <a:p>
            <a:r>
              <a:rPr lang="en-US" sz="3600" dirty="0" smtClean="0"/>
              <a:t>Communication plan</a:t>
            </a:r>
          </a:p>
          <a:p>
            <a:pPr lvl="1"/>
            <a:r>
              <a:rPr lang="en-US" sz="2000" dirty="0" smtClean="0"/>
              <a:t>What is happening</a:t>
            </a:r>
          </a:p>
          <a:p>
            <a:pPr lvl="1"/>
            <a:r>
              <a:rPr lang="en-US" sz="2000" dirty="0" smtClean="0"/>
              <a:t>When </a:t>
            </a:r>
          </a:p>
          <a:p>
            <a:pPr lvl="1"/>
            <a:r>
              <a:rPr lang="en-US" sz="2000" dirty="0" smtClean="0"/>
              <a:t>Benefits</a:t>
            </a:r>
          </a:p>
          <a:p>
            <a:pPr lvl="1"/>
            <a:r>
              <a:rPr lang="en-US" sz="2000" dirty="0" smtClean="0"/>
              <a:t>Changes</a:t>
            </a:r>
          </a:p>
          <a:p>
            <a:pPr lvl="2"/>
            <a:r>
              <a:rPr lang="en-US" sz="1800" dirty="0" smtClean="0"/>
              <a:t>UI</a:t>
            </a:r>
          </a:p>
          <a:p>
            <a:pPr lvl="2"/>
            <a:r>
              <a:rPr lang="en-US" sz="1800" dirty="0" smtClean="0"/>
              <a:t>Addresses</a:t>
            </a:r>
          </a:p>
          <a:p>
            <a:pPr lvl="2"/>
            <a:r>
              <a:rPr lang="en-US" sz="1800" dirty="0" smtClean="0"/>
              <a:t>Links</a:t>
            </a:r>
          </a:p>
          <a:p>
            <a:pPr lvl="1"/>
            <a:r>
              <a:rPr lang="en-US" sz="2000" dirty="0" smtClean="0"/>
              <a:t>Freeze periods</a:t>
            </a:r>
          </a:p>
          <a:p>
            <a:pPr lvl="1"/>
            <a:r>
              <a:rPr lang="en-US" sz="2000" dirty="0" smtClean="0"/>
              <a:t>Anything manual</a:t>
            </a:r>
          </a:p>
          <a:p>
            <a:r>
              <a:rPr lang="en-US" sz="3600" dirty="0" smtClean="0"/>
              <a:t>User Education</a:t>
            </a:r>
          </a:p>
          <a:p>
            <a:pPr lvl="1"/>
            <a:r>
              <a:rPr lang="en-US" sz="2000" dirty="0" smtClean="0"/>
              <a:t>Tools</a:t>
            </a:r>
          </a:p>
          <a:p>
            <a:pPr lvl="1"/>
            <a:r>
              <a:rPr lang="en-US" sz="2000" dirty="0" smtClean="0"/>
              <a:t>Processes</a:t>
            </a:r>
          </a:p>
          <a:p>
            <a:pPr lvl="1"/>
            <a:r>
              <a:rPr lang="en-US" sz="2000" dirty="0" smtClean="0"/>
              <a:t>Opportunity to build excitement</a:t>
            </a:r>
          </a:p>
          <a:p>
            <a:pPr marL="0" indent="0">
              <a:buNone/>
            </a:pPr>
            <a:endParaRPr lang="en-US" sz="3600" dirty="0"/>
          </a:p>
        </p:txBody>
      </p:sp>
      <p:sp>
        <p:nvSpPr>
          <p:cNvPr id="3" name="Title 2"/>
          <p:cNvSpPr>
            <a:spLocks noGrp="1"/>
          </p:cNvSpPr>
          <p:nvPr>
            <p:ph type="title"/>
          </p:nvPr>
        </p:nvSpPr>
        <p:spPr/>
        <p:txBody>
          <a:bodyPr/>
          <a:lstStyle/>
          <a:p>
            <a:r>
              <a:rPr lang="en-US" dirty="0" smtClean="0"/>
              <a:t>Planning: Communications</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60619" y="1212848"/>
            <a:ext cx="3500612" cy="2500437"/>
          </a:xfrm>
          <a:prstGeom prst="rect">
            <a:avLst/>
          </a:prstGeom>
        </p:spPr>
      </p:pic>
    </p:spTree>
    <p:extLst>
      <p:ext uri="{BB962C8B-B14F-4D97-AF65-F5344CB8AC3E}">
        <p14:creationId xmlns:p14="http://schemas.microsoft.com/office/powerpoint/2010/main" val="180265904"/>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3040832"/>
          </a:xfrm>
        </p:spPr>
        <p:txBody>
          <a:bodyPr/>
          <a:lstStyle/>
          <a:p>
            <a:r>
              <a:rPr lang="en-US" dirty="0" smtClean="0"/>
              <a:t>Support </a:t>
            </a:r>
          </a:p>
          <a:p>
            <a:pPr lvl="1"/>
            <a:r>
              <a:rPr lang="en-US" dirty="0" smtClean="0"/>
              <a:t>Help</a:t>
            </a:r>
          </a:p>
          <a:p>
            <a:pPr lvl="1"/>
            <a:r>
              <a:rPr lang="en-US" dirty="0" smtClean="0"/>
              <a:t>Operations</a:t>
            </a:r>
          </a:p>
          <a:p>
            <a:r>
              <a:rPr lang="en-US" dirty="0" smtClean="0"/>
              <a:t>Processes</a:t>
            </a:r>
          </a:p>
          <a:p>
            <a:pPr lvl="1"/>
            <a:r>
              <a:rPr lang="en-US" dirty="0" smtClean="0"/>
              <a:t>Site Provisioning</a:t>
            </a:r>
          </a:p>
          <a:p>
            <a:pPr lvl="1"/>
            <a:r>
              <a:rPr lang="en-US" dirty="0" smtClean="0"/>
              <a:t>Customization models</a:t>
            </a:r>
          </a:p>
        </p:txBody>
      </p:sp>
      <p:sp>
        <p:nvSpPr>
          <p:cNvPr id="3" name="Title 2"/>
          <p:cNvSpPr>
            <a:spLocks noGrp="1"/>
          </p:cNvSpPr>
          <p:nvPr>
            <p:ph type="title"/>
          </p:nvPr>
        </p:nvSpPr>
        <p:spPr/>
        <p:txBody>
          <a:bodyPr/>
          <a:lstStyle/>
          <a:p>
            <a:r>
              <a:rPr lang="en-US" dirty="0" smtClean="0"/>
              <a:t>Planning: Organizational changes</a:t>
            </a:r>
            <a:endParaRPr lang="en-US" dirty="0"/>
          </a:p>
        </p:txBody>
      </p:sp>
    </p:spTree>
    <p:extLst>
      <p:ext uri="{BB962C8B-B14F-4D97-AF65-F5344CB8AC3E}">
        <p14:creationId xmlns:p14="http://schemas.microsoft.com/office/powerpoint/2010/main" val="3663889274"/>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029069"/>
          </a:xfrm>
        </p:spPr>
        <p:txBody>
          <a:bodyPr/>
          <a:lstStyle/>
          <a:p>
            <a:r>
              <a:rPr lang="en-US" dirty="0" smtClean="0"/>
              <a:t>Sunset customizations</a:t>
            </a:r>
          </a:p>
          <a:p>
            <a:r>
              <a:rPr lang="en-US" dirty="0" smtClean="0"/>
              <a:t>What remediation needs to be done in legacy production prior to migration</a:t>
            </a:r>
          </a:p>
          <a:p>
            <a:r>
              <a:rPr lang="en-US" dirty="0" smtClean="0"/>
              <a:t>Develop a map between the existing and target Information Architectures</a:t>
            </a:r>
          </a:p>
          <a:p>
            <a:pPr lvl="1"/>
            <a:r>
              <a:rPr lang="en-US" dirty="0" smtClean="0"/>
              <a:t>Collisions</a:t>
            </a:r>
          </a:p>
          <a:p>
            <a:pPr lvl="1"/>
            <a:r>
              <a:rPr lang="en-US" dirty="0" smtClean="0"/>
              <a:t>Optimizations</a:t>
            </a:r>
          </a:p>
          <a:p>
            <a:pPr lvl="2"/>
            <a:r>
              <a:rPr lang="en-US" dirty="0" smtClean="0"/>
              <a:t>Metadata versus folders</a:t>
            </a:r>
          </a:p>
          <a:p>
            <a:r>
              <a:rPr lang="en-US" dirty="0" smtClean="0"/>
              <a:t>Cleanup - archive or delete</a:t>
            </a:r>
            <a:endParaRPr lang="en-US" dirty="0"/>
          </a:p>
        </p:txBody>
      </p:sp>
      <p:sp>
        <p:nvSpPr>
          <p:cNvPr id="3" name="Title 2"/>
          <p:cNvSpPr>
            <a:spLocks noGrp="1"/>
          </p:cNvSpPr>
          <p:nvPr>
            <p:ph type="title"/>
          </p:nvPr>
        </p:nvSpPr>
        <p:spPr/>
        <p:txBody>
          <a:bodyPr/>
          <a:lstStyle/>
          <a:p>
            <a:r>
              <a:rPr lang="en-US" dirty="0" smtClean="0"/>
              <a:t>Prepare: Content</a:t>
            </a:r>
            <a:endParaRPr lang="en-US" dirty="0"/>
          </a:p>
        </p:txBody>
      </p:sp>
    </p:spTree>
    <p:extLst>
      <p:ext uri="{BB962C8B-B14F-4D97-AF65-F5344CB8AC3E}">
        <p14:creationId xmlns:p14="http://schemas.microsoft.com/office/powerpoint/2010/main" val="2145001115"/>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6303264"/>
          </a:xfrm>
        </p:spPr>
        <p:txBody>
          <a:bodyPr/>
          <a:lstStyle/>
          <a:p>
            <a:r>
              <a:rPr lang="en-US" dirty="0" smtClean="0"/>
              <a:t>Verify capabilities</a:t>
            </a:r>
          </a:p>
          <a:p>
            <a:r>
              <a:rPr lang="en-US" dirty="0" smtClean="0"/>
              <a:t>Understand the tools – test settings</a:t>
            </a:r>
          </a:p>
          <a:p>
            <a:r>
              <a:rPr lang="en-US" dirty="0" smtClean="0"/>
              <a:t>Verify fidelity</a:t>
            </a:r>
          </a:p>
          <a:p>
            <a:r>
              <a:rPr lang="en-US" dirty="0" smtClean="0"/>
              <a:t>Verify throughput</a:t>
            </a:r>
          </a:p>
          <a:p>
            <a:r>
              <a:rPr lang="en-US" dirty="0" smtClean="0"/>
              <a:t>Involve stakeholders in quality assurance and acceptance</a:t>
            </a:r>
          </a:p>
          <a:p>
            <a:r>
              <a:rPr lang="en-US" dirty="0" smtClean="0"/>
              <a:t>Incorporate learnings</a:t>
            </a:r>
          </a:p>
          <a:p>
            <a:pPr lvl="1"/>
            <a:r>
              <a:rPr lang="en-US" dirty="0" smtClean="0"/>
              <a:t>Project plan</a:t>
            </a:r>
          </a:p>
          <a:p>
            <a:pPr lvl="1"/>
            <a:r>
              <a:rPr lang="en-US" dirty="0" smtClean="0"/>
              <a:t>Communication plan</a:t>
            </a:r>
          </a:p>
          <a:p>
            <a:pPr lvl="1"/>
            <a:r>
              <a:rPr lang="en-US" dirty="0" smtClean="0"/>
              <a:t>User education</a:t>
            </a:r>
          </a:p>
          <a:p>
            <a:pPr lvl="1"/>
            <a:r>
              <a:rPr lang="en-US" dirty="0" smtClean="0"/>
              <a:t>Test plan</a:t>
            </a:r>
          </a:p>
        </p:txBody>
      </p:sp>
      <p:sp>
        <p:nvSpPr>
          <p:cNvPr id="3" name="Title 2"/>
          <p:cNvSpPr>
            <a:spLocks noGrp="1"/>
          </p:cNvSpPr>
          <p:nvPr>
            <p:ph type="title"/>
          </p:nvPr>
        </p:nvSpPr>
        <p:spPr/>
        <p:txBody>
          <a:bodyPr/>
          <a:lstStyle/>
          <a:p>
            <a:r>
              <a:rPr lang="en-US" dirty="0" smtClean="0"/>
              <a:t>Prepare: Conduct the pilot</a:t>
            </a:r>
            <a:endParaRPr lang="en-US" dirty="0"/>
          </a:p>
        </p:txBody>
      </p:sp>
    </p:spTree>
    <p:extLst>
      <p:ext uri="{BB962C8B-B14F-4D97-AF65-F5344CB8AC3E}">
        <p14:creationId xmlns:p14="http://schemas.microsoft.com/office/powerpoint/2010/main" val="715007290"/>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3459409"/>
          </a:xfrm>
        </p:spPr>
        <p:txBody>
          <a:bodyPr/>
          <a:lstStyle/>
          <a:p>
            <a:r>
              <a:rPr lang="en-US" dirty="0" smtClean="0"/>
              <a:t>Script everything possible</a:t>
            </a:r>
          </a:p>
          <a:p>
            <a:r>
              <a:rPr lang="en-US" dirty="0" smtClean="0"/>
              <a:t>Do everything possible to prevent the introduction of errors</a:t>
            </a:r>
          </a:p>
          <a:p>
            <a:r>
              <a:rPr lang="en-US" dirty="0" smtClean="0"/>
              <a:t>Cutover strategy</a:t>
            </a:r>
          </a:p>
          <a:p>
            <a:pPr lvl="1"/>
            <a:r>
              <a:rPr lang="en-US" dirty="0" smtClean="0"/>
              <a:t>Freeze periods</a:t>
            </a:r>
          </a:p>
          <a:p>
            <a:pPr lvl="1"/>
            <a:r>
              <a:rPr lang="en-US" dirty="0" smtClean="0"/>
              <a:t>Gradual or big bang</a:t>
            </a:r>
          </a:p>
        </p:txBody>
      </p:sp>
      <p:sp>
        <p:nvSpPr>
          <p:cNvPr id="3" name="Title 2"/>
          <p:cNvSpPr>
            <a:spLocks noGrp="1"/>
          </p:cNvSpPr>
          <p:nvPr>
            <p:ph type="title"/>
          </p:nvPr>
        </p:nvSpPr>
        <p:spPr/>
        <p:txBody>
          <a:bodyPr/>
          <a:lstStyle/>
          <a:p>
            <a:r>
              <a:rPr lang="en-US" dirty="0" smtClean="0"/>
              <a:t>Prepare</a:t>
            </a:r>
            <a:endParaRPr lang="en-US" dirty="0"/>
          </a:p>
        </p:txBody>
      </p:sp>
    </p:spTree>
    <p:extLst>
      <p:ext uri="{BB962C8B-B14F-4D97-AF65-F5344CB8AC3E}">
        <p14:creationId xmlns:p14="http://schemas.microsoft.com/office/powerpoint/2010/main" val="3440154419"/>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613845"/>
          </a:xfrm>
        </p:spPr>
        <p:txBody>
          <a:bodyPr/>
          <a:lstStyle/>
          <a:p>
            <a:r>
              <a:rPr lang="en-US" dirty="0" smtClean="0"/>
              <a:t>Migrate sites</a:t>
            </a:r>
          </a:p>
          <a:p>
            <a:r>
              <a:rPr lang="en-US" dirty="0" smtClean="0"/>
              <a:t>Freeze source farm – read only if possible</a:t>
            </a:r>
          </a:p>
          <a:p>
            <a:pPr lvl="1"/>
            <a:r>
              <a:rPr lang="en-US" dirty="0" smtClean="0"/>
              <a:t>Keep the source farm available</a:t>
            </a:r>
          </a:p>
          <a:p>
            <a:pPr lvl="2"/>
            <a:r>
              <a:rPr lang="en-US" dirty="0" smtClean="0"/>
              <a:t>Validation, contingency</a:t>
            </a:r>
          </a:p>
          <a:p>
            <a:r>
              <a:rPr lang="en-US" dirty="0" smtClean="0"/>
              <a:t>Sync deltas</a:t>
            </a:r>
          </a:p>
          <a:p>
            <a:r>
              <a:rPr lang="en-US" dirty="0" smtClean="0"/>
              <a:t>Testing and acceptance</a:t>
            </a:r>
          </a:p>
          <a:p>
            <a:r>
              <a:rPr lang="en-US" dirty="0" smtClean="0"/>
              <a:t>Address defects</a:t>
            </a:r>
          </a:p>
          <a:p>
            <a:r>
              <a:rPr lang="en-US" dirty="0" smtClean="0"/>
              <a:t>Cutover</a:t>
            </a:r>
          </a:p>
          <a:p>
            <a:r>
              <a:rPr lang="en-US" dirty="0" smtClean="0"/>
              <a:t>Support</a:t>
            </a:r>
            <a:endParaRPr lang="en-US" dirty="0"/>
          </a:p>
        </p:txBody>
      </p:sp>
      <p:sp>
        <p:nvSpPr>
          <p:cNvPr id="3" name="Title 2"/>
          <p:cNvSpPr>
            <a:spLocks noGrp="1"/>
          </p:cNvSpPr>
          <p:nvPr>
            <p:ph type="title"/>
          </p:nvPr>
        </p:nvSpPr>
        <p:spPr/>
        <p:txBody>
          <a:bodyPr/>
          <a:lstStyle/>
          <a:p>
            <a:r>
              <a:rPr lang="en-US" dirty="0" smtClean="0"/>
              <a:t>Migrate</a:t>
            </a:r>
            <a:endParaRPr lang="en-US" dirty="0"/>
          </a:p>
        </p:txBody>
      </p:sp>
    </p:spTree>
    <p:extLst>
      <p:ext uri="{BB962C8B-B14F-4D97-AF65-F5344CB8AC3E}">
        <p14:creationId xmlns:p14="http://schemas.microsoft.com/office/powerpoint/2010/main" val="25217302"/>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001095"/>
          </a:xfrm>
        </p:spPr>
        <p:txBody>
          <a:bodyPr/>
          <a:lstStyle/>
          <a:p>
            <a:r>
              <a:rPr lang="fi-FI" dirty="0" smtClean="0"/>
              <a:t>Planning and communication are significant components of the effort</a:t>
            </a:r>
          </a:p>
          <a:p>
            <a:r>
              <a:rPr lang="fi-FI" dirty="0" smtClean="0"/>
              <a:t>Have contingency plans in place</a:t>
            </a:r>
          </a:p>
          <a:p>
            <a:r>
              <a:rPr lang="fi-FI" dirty="0" smtClean="0"/>
              <a:t>Test the approach and tools</a:t>
            </a:r>
          </a:p>
          <a:p>
            <a:r>
              <a:rPr lang="fi-FI" dirty="0" smtClean="0"/>
              <a:t>Test the results</a:t>
            </a:r>
          </a:p>
          <a:p>
            <a:r>
              <a:rPr lang="fi-FI" dirty="0" smtClean="0"/>
              <a:t>Do great things</a:t>
            </a:r>
            <a:endParaRPr lang="fi-FI" dirty="0"/>
          </a:p>
        </p:txBody>
      </p:sp>
      <p:sp>
        <p:nvSpPr>
          <p:cNvPr id="3" name="Title 2"/>
          <p:cNvSpPr>
            <a:spLocks noGrp="1"/>
          </p:cNvSpPr>
          <p:nvPr>
            <p:ph type="title"/>
          </p:nvPr>
        </p:nvSpPr>
        <p:spPr/>
        <p:txBody>
          <a:bodyPr/>
          <a:lstStyle/>
          <a:p>
            <a:r>
              <a:rPr lang="fi-FI" dirty="0" smtClean="0"/>
              <a:t>Conclusion</a:t>
            </a:r>
            <a:endParaRPr lang="fi-FI" dirty="0"/>
          </a:p>
        </p:txBody>
      </p:sp>
    </p:spTree>
    <p:extLst>
      <p:ext uri="{BB962C8B-B14F-4D97-AF65-F5344CB8AC3E}">
        <p14:creationId xmlns:p14="http://schemas.microsoft.com/office/powerpoint/2010/main" val="320421503"/>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3" cstate="screen">
            <a:extLst>
              <a:ext uri="{28A0092B-C50C-407E-A947-70E740481C1C}">
                <a14:useLocalDpi xmlns:a14="http://schemas.microsoft.com/office/drawing/2010/main"/>
              </a:ext>
            </a:extLst>
          </a:blip>
          <a:srcRect l="50005"/>
          <a:stretch/>
        </p:blipFill>
        <p:spPr bwMode="ltGray">
          <a:xfrm>
            <a:off x="9418185" y="1213173"/>
            <a:ext cx="2720741" cy="5439909"/>
          </a:xfrm>
          <a:prstGeom prst="rect">
            <a:avLst/>
          </a:prstGeom>
        </p:spPr>
      </p:pic>
      <p:sp>
        <p:nvSpPr>
          <p:cNvPr id="17" name="Title 16"/>
          <p:cNvSpPr>
            <a:spLocks noGrp="1"/>
          </p:cNvSpPr>
          <p:nvPr>
            <p:ph type="title"/>
          </p:nvPr>
        </p:nvSpPr>
        <p:spPr/>
        <p:txBody>
          <a:bodyPr/>
          <a:lstStyle/>
          <a:p>
            <a:r>
              <a:rPr lang="en-US" dirty="0" smtClean="0"/>
              <a:t>Related O365 Sessions @ SPC</a:t>
            </a:r>
            <a:endParaRPr lang="en-US" dirty="0"/>
          </a:p>
        </p:txBody>
      </p:sp>
      <p:sp>
        <p:nvSpPr>
          <p:cNvPr id="19" name="Rectangle 18"/>
          <p:cNvSpPr/>
          <p:nvPr/>
        </p:nvSpPr>
        <p:spPr bwMode="auto">
          <a:xfrm>
            <a:off x="267086" y="3331787"/>
            <a:ext cx="9096987" cy="86855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0" tIns="146283" rIns="186530" bIns="146283"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Wed 1:45pm – SPC218 - SharePoint Online Hybrid: Configuring BCS and Duet Online </a:t>
            </a:r>
            <a:endParaRPr lang="en-US" dirty="0">
              <a:solidFill>
                <a:srgbClr val="505050"/>
              </a:solidFill>
            </a:endParaRPr>
          </a:p>
        </p:txBody>
      </p:sp>
      <p:sp>
        <p:nvSpPr>
          <p:cNvPr id="20" name="Rectangle 19"/>
          <p:cNvSpPr/>
          <p:nvPr/>
        </p:nvSpPr>
        <p:spPr bwMode="auto">
          <a:xfrm>
            <a:off x="267084" y="1297896"/>
            <a:ext cx="9096990" cy="86855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0" tIns="146283" rIns="186530" bIns="146283"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Tue </a:t>
            </a:r>
            <a:r>
              <a:rPr lang="en-US" dirty="0" smtClean="0">
                <a:solidFill>
                  <a:srgbClr val="FFFFFF"/>
                </a:solidFill>
              </a:rPr>
              <a:t>09:00am – SPC243 </a:t>
            </a:r>
            <a:r>
              <a:rPr lang="en-US" dirty="0">
                <a:solidFill>
                  <a:srgbClr val="FFFFFF"/>
                </a:solidFill>
              </a:rPr>
              <a:t>- Hybrid </a:t>
            </a:r>
            <a:r>
              <a:rPr lang="en-US" dirty="0" smtClean="0">
                <a:solidFill>
                  <a:srgbClr val="FFFFFF"/>
                </a:solidFill>
              </a:rPr>
              <a:t>Overview</a:t>
            </a:r>
            <a:endParaRPr lang="en-US" dirty="0">
              <a:solidFill>
                <a:srgbClr val="505050"/>
              </a:solidFill>
            </a:endParaRPr>
          </a:p>
        </p:txBody>
      </p:sp>
      <p:sp>
        <p:nvSpPr>
          <p:cNvPr id="33" name="Rectangle 32"/>
          <p:cNvSpPr/>
          <p:nvPr/>
        </p:nvSpPr>
        <p:spPr bwMode="auto">
          <a:xfrm>
            <a:off x="267084" y="4313631"/>
            <a:ext cx="9096990" cy="86855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0" tIns="146283" rIns="186530" bIns="146283"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Wed 3:15pm - SPC150 - Microsoft Early Learning: Moving Search to O365 and Building a Hybrid Experience</a:t>
            </a:r>
            <a:br>
              <a:rPr lang="en-US" dirty="0">
                <a:solidFill>
                  <a:srgbClr val="FFFFFF"/>
                </a:solidFill>
              </a:rPr>
            </a:br>
            <a:endParaRPr lang="en-US" dirty="0">
              <a:solidFill>
                <a:srgbClr val="505050"/>
              </a:solidFill>
            </a:endParaRPr>
          </a:p>
        </p:txBody>
      </p:sp>
      <p:sp>
        <p:nvSpPr>
          <p:cNvPr id="35" name="Rectangle 34"/>
          <p:cNvSpPr/>
          <p:nvPr/>
        </p:nvSpPr>
        <p:spPr bwMode="auto">
          <a:xfrm>
            <a:off x="267083" y="5319467"/>
            <a:ext cx="9096987" cy="81807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0" tIns="146283" rIns="186530" bIns="146283"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Thurs 9:00am - SPC140 - Deep dive on Server to Server </a:t>
            </a:r>
            <a:r>
              <a:rPr lang="en-US" dirty="0" err="1">
                <a:solidFill>
                  <a:srgbClr val="FFFFFF"/>
                </a:solidFill>
              </a:rPr>
              <a:t>OAuth</a:t>
            </a:r>
            <a:r>
              <a:rPr lang="en-US" dirty="0">
                <a:solidFill>
                  <a:srgbClr val="FFFFFF"/>
                </a:solidFill>
              </a:rPr>
              <a:t> Identity Platform</a:t>
            </a:r>
            <a:endParaRPr lang="en-US" dirty="0">
              <a:solidFill>
                <a:srgbClr val="505050"/>
              </a:solidFill>
            </a:endParaRPr>
          </a:p>
        </p:txBody>
      </p:sp>
      <p:sp>
        <p:nvSpPr>
          <p:cNvPr id="36" name="Rectangle 35"/>
          <p:cNvSpPr/>
          <p:nvPr/>
        </p:nvSpPr>
        <p:spPr bwMode="auto">
          <a:xfrm>
            <a:off x="267086" y="2325950"/>
            <a:ext cx="9096987" cy="86855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0" tIns="146283" rIns="186530" bIns="146283" numCol="1" spcCol="0" rtlCol="0" fromWordArt="0" anchor="t" anchorCtr="0" forceAA="0" compatLnSpc="1">
            <a:prstTxWarp prst="textNoShape">
              <a:avLst/>
            </a:prstTxWarp>
            <a:noAutofit/>
          </a:bodyPr>
          <a:lstStyle/>
          <a:p>
            <a:pPr fontAlgn="b">
              <a:spcAft>
                <a:spcPts val="400"/>
              </a:spcAft>
            </a:pPr>
            <a:r>
              <a:rPr lang="en-US">
                <a:solidFill>
                  <a:srgbClr val="FFFFFF"/>
                </a:solidFill>
              </a:rPr>
              <a:t>Tue 10:30am - SPC125 - Hybrid and Search in the Cloud </a:t>
            </a:r>
            <a:endParaRPr lang="en-US" dirty="0">
              <a:solidFill>
                <a:srgbClr val="505050"/>
              </a:solidFill>
            </a:endParaRPr>
          </a:p>
        </p:txBody>
      </p:sp>
    </p:spTree>
    <p:extLst>
      <p:ext uri="{BB962C8B-B14F-4D97-AF65-F5344CB8AC3E}">
        <p14:creationId xmlns:p14="http://schemas.microsoft.com/office/powerpoint/2010/main" val="1715015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600" dirty="0"/>
              <a:t>Migrating to SharePoint Online in Office 365 - Strategy and Best Practices</a:t>
            </a:r>
            <a:r>
              <a:rPr lang="en-US" sz="3600" dirty="0" smtClean="0"/>
              <a:t> </a:t>
            </a:r>
            <a:endParaRPr lang="en-US" sz="3600" dirty="0"/>
          </a:p>
        </p:txBody>
      </p:sp>
      <p:sp>
        <p:nvSpPr>
          <p:cNvPr id="5" name="Text Placeholder 4"/>
          <p:cNvSpPr>
            <a:spLocks noGrp="1"/>
          </p:cNvSpPr>
          <p:nvPr>
            <p:ph type="body" sz="quarter" idx="12"/>
          </p:nvPr>
        </p:nvSpPr>
        <p:spPr/>
        <p:txBody>
          <a:bodyPr/>
          <a:lstStyle/>
          <a:p>
            <a:r>
              <a:rPr lang="en-US" sz="2000" dirty="0" smtClean="0"/>
              <a:t>Phil Cohen, </a:t>
            </a:r>
            <a:r>
              <a:rPr lang="en-US" sz="2000" dirty="0" err="1" smtClean="0"/>
              <a:t>Kimmo</a:t>
            </a:r>
            <a:r>
              <a:rPr lang="en-US" sz="2000" dirty="0" smtClean="0"/>
              <a:t> </a:t>
            </a:r>
            <a:r>
              <a:rPr lang="en-US" sz="2000" dirty="0" err="1" smtClean="0"/>
              <a:t>Forss</a:t>
            </a:r>
            <a:endParaRPr lang="en-US" sz="2000" dirty="0" smtClean="0"/>
          </a:p>
          <a:p>
            <a:r>
              <a:rPr lang="en-US" sz="2000" dirty="0" smtClean="0"/>
              <a:t>Microsoft SharePoint Architects</a:t>
            </a:r>
          </a:p>
        </p:txBody>
      </p:sp>
      <p:sp>
        <p:nvSpPr>
          <p:cNvPr id="2" name="Text Placeholder 1"/>
          <p:cNvSpPr>
            <a:spLocks noGrp="1"/>
          </p:cNvSpPr>
          <p:nvPr>
            <p:ph type="body" sz="quarter" idx="13"/>
          </p:nvPr>
        </p:nvSpPr>
        <p:spPr/>
        <p:txBody>
          <a:bodyPr/>
          <a:lstStyle/>
          <a:p>
            <a:r>
              <a:rPr lang="en-US" dirty="0" smtClean="0"/>
              <a:t>SPC152</a:t>
            </a:r>
            <a:endParaRPr lang="en-US" dirty="0"/>
          </a:p>
        </p:txBody>
      </p:sp>
    </p:spTree>
    <p:extLst>
      <p:ext uri="{BB962C8B-B14F-4D97-AF65-F5344CB8AC3E}">
        <p14:creationId xmlns:p14="http://schemas.microsoft.com/office/powerpoint/2010/main" val="173716083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2061010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Agenda</a:t>
            </a:r>
            <a:endParaRPr lang="en-US" dirty="0"/>
          </a:p>
        </p:txBody>
      </p:sp>
      <p:sp>
        <p:nvSpPr>
          <p:cNvPr id="2" name="Rectangle 1"/>
          <p:cNvSpPr/>
          <p:nvPr/>
        </p:nvSpPr>
        <p:spPr bwMode="auto">
          <a:xfrm>
            <a:off x="2473821" y="1221846"/>
            <a:ext cx="2520280" cy="2491440"/>
          </a:xfrm>
          <a:prstGeom prst="rect">
            <a:avLst/>
          </a:prstGeom>
          <a:solidFill>
            <a:srgbClr val="0000A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80" tIns="45720" rIns="68580" bIns="45720" numCol="1" spcCol="0" rtlCol="0" fromWordArt="0" anchor="b" anchorCtr="0" forceAA="0" compatLnSpc="1">
            <a:prstTxWarp prst="textNoShape">
              <a:avLst/>
            </a:prstTxWarp>
            <a:noAutofit/>
          </a:bodyPr>
          <a:lstStyle/>
          <a:p>
            <a:r>
              <a:rPr lang="en-US" sz="1600" dirty="0" smtClean="0">
                <a:solidFill>
                  <a:srgbClr val="FFFFFF"/>
                </a:solidFill>
              </a:rPr>
              <a:t>Background</a:t>
            </a:r>
            <a:endParaRPr lang="en-US" sz="1600" dirty="0">
              <a:solidFill>
                <a:srgbClr val="FFFFFF"/>
              </a:solidFill>
            </a:endParaRPr>
          </a:p>
        </p:txBody>
      </p:sp>
      <p:sp>
        <p:nvSpPr>
          <p:cNvPr id="3" name="Rectangle 2"/>
          <p:cNvSpPr/>
          <p:nvPr/>
        </p:nvSpPr>
        <p:spPr bwMode="auto">
          <a:xfrm>
            <a:off x="4994101" y="1265014"/>
            <a:ext cx="2448272" cy="2448272"/>
          </a:xfrm>
          <a:prstGeom prst="rect">
            <a:avLst/>
          </a:prstGeom>
          <a:solidFill>
            <a:srgbClr val="00A6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0490" tIns="73660" rIns="110490" bIns="73660" numCol="1" spcCol="0" rtlCol="0" fromWordArt="0" anchor="b" anchorCtr="0" forceAA="0" compatLnSpc="1">
            <a:prstTxWarp prst="textNoShape">
              <a:avLst/>
            </a:prstTxWarp>
            <a:noAutofit/>
          </a:bodyPr>
          <a:lstStyle/>
          <a:p>
            <a:r>
              <a:rPr lang="en-US" sz="2400" dirty="0">
                <a:solidFill>
                  <a:srgbClr val="FFFFFF"/>
                </a:solidFill>
              </a:rPr>
              <a:t>2</a:t>
            </a:r>
            <a:r>
              <a:rPr lang="en-US" sz="2400" dirty="0" smtClean="0">
                <a:solidFill>
                  <a:srgbClr val="FFFFFF"/>
                </a:solidFill>
              </a:rPr>
              <a:t>. Plan</a:t>
            </a:r>
            <a:endParaRPr lang="en-US" sz="2400" dirty="0">
              <a:solidFill>
                <a:srgbClr val="FFFFFF"/>
              </a:solidFill>
            </a:endParaRPr>
          </a:p>
        </p:txBody>
      </p:sp>
      <p:sp>
        <p:nvSpPr>
          <p:cNvPr id="6" name="Rectangle 5"/>
          <p:cNvSpPr/>
          <p:nvPr/>
        </p:nvSpPr>
        <p:spPr bwMode="auto">
          <a:xfrm>
            <a:off x="2502661" y="3713286"/>
            <a:ext cx="2491440" cy="2480529"/>
          </a:xfrm>
          <a:prstGeom prst="rect">
            <a:avLst/>
          </a:prstGeom>
          <a:solidFill>
            <a:srgbClr val="00A6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9220" tIns="72390" rIns="109220" bIns="72390" numCol="1" spcCol="0" rtlCol="0" fromWordArt="0" anchor="b" anchorCtr="0" forceAA="0" compatLnSpc="1">
            <a:prstTxWarp prst="textNoShape">
              <a:avLst/>
            </a:prstTxWarp>
            <a:noAutofit/>
          </a:bodyPr>
          <a:lstStyle/>
          <a:p>
            <a:r>
              <a:rPr lang="en-US" sz="2300" dirty="0">
                <a:solidFill>
                  <a:srgbClr val="FFFFFF"/>
                </a:solidFill>
              </a:rPr>
              <a:t>4</a:t>
            </a:r>
            <a:r>
              <a:rPr lang="en-US" sz="2300" dirty="0" smtClean="0">
                <a:solidFill>
                  <a:srgbClr val="FFFFFF"/>
                </a:solidFill>
              </a:rPr>
              <a:t>. Migrate</a:t>
            </a:r>
            <a:endParaRPr lang="en-US" sz="2300" dirty="0">
              <a:solidFill>
                <a:srgbClr val="FFFFFF"/>
              </a:solidFill>
            </a:endParaRPr>
          </a:p>
        </p:txBody>
      </p:sp>
      <p:sp>
        <p:nvSpPr>
          <p:cNvPr id="8" name="Rectangle 7"/>
          <p:cNvSpPr/>
          <p:nvPr/>
        </p:nvSpPr>
        <p:spPr bwMode="auto">
          <a:xfrm>
            <a:off x="2473821" y="1265014"/>
            <a:ext cx="2491440" cy="2448272"/>
          </a:xfrm>
          <a:prstGeom prst="rect">
            <a:avLst/>
          </a:prstGeom>
          <a:solidFill>
            <a:srgbClr val="0000A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11760" tIns="74930" rIns="111760" bIns="74930" numCol="1" spcCol="0" rtlCol="0" fromWordArt="0" anchor="b" anchorCtr="0" forceAA="0" compatLnSpc="1">
            <a:prstTxWarp prst="textNoShape">
              <a:avLst/>
            </a:prstTxWarp>
            <a:noAutofit/>
          </a:bodyPr>
          <a:lstStyle/>
          <a:p>
            <a:r>
              <a:rPr lang="en-US" sz="2400" dirty="0" smtClean="0">
                <a:solidFill>
                  <a:srgbClr val="FFFFFF"/>
                </a:solidFill>
              </a:rPr>
              <a:t>1. Background</a:t>
            </a:r>
            <a:endParaRPr lang="en-US" sz="2400" dirty="0">
              <a:solidFill>
                <a:srgbClr val="FFFFFF"/>
              </a:solidFill>
            </a:endParaRPr>
          </a:p>
        </p:txBody>
      </p:sp>
      <p:sp>
        <p:nvSpPr>
          <p:cNvPr id="11" name="Rectangle 10"/>
          <p:cNvSpPr/>
          <p:nvPr/>
        </p:nvSpPr>
        <p:spPr bwMode="auto">
          <a:xfrm>
            <a:off x="4994101" y="3713286"/>
            <a:ext cx="2448272" cy="2520281"/>
          </a:xfrm>
          <a:prstGeom prst="rect">
            <a:avLst/>
          </a:prstGeom>
          <a:solidFill>
            <a:srgbClr val="0000A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7950" tIns="72390" rIns="107950" bIns="72390" numCol="1" spcCol="0" rtlCol="0" fromWordArt="0" anchor="b" anchorCtr="0" forceAA="0" compatLnSpc="1">
            <a:prstTxWarp prst="textNoShape">
              <a:avLst/>
            </a:prstTxWarp>
            <a:noAutofit/>
          </a:bodyPr>
          <a:lstStyle/>
          <a:p>
            <a:r>
              <a:rPr lang="en-US" sz="2300" dirty="0">
                <a:solidFill>
                  <a:srgbClr val="FFFFFF"/>
                </a:solidFill>
              </a:rPr>
              <a:t>3</a:t>
            </a:r>
            <a:r>
              <a:rPr lang="en-US" sz="2300" dirty="0" smtClean="0">
                <a:solidFill>
                  <a:srgbClr val="FFFFFF"/>
                </a:solidFill>
              </a:rPr>
              <a:t>. Prepare</a:t>
            </a:r>
            <a:endParaRPr lang="en-US" sz="2300" dirty="0">
              <a:solidFill>
                <a:srgbClr val="FFFFFF"/>
              </a:solidFill>
            </a:endParaRPr>
          </a:p>
        </p:txBody>
      </p:sp>
    </p:spTree>
    <p:extLst>
      <p:ext uri="{BB962C8B-B14F-4D97-AF65-F5344CB8AC3E}">
        <p14:creationId xmlns:p14="http://schemas.microsoft.com/office/powerpoint/2010/main" val="269728928"/>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Background</a:t>
            </a:r>
            <a:endParaRPr lang="en-US" dirty="0"/>
          </a:p>
        </p:txBody>
      </p:sp>
      <p:sp>
        <p:nvSpPr>
          <p:cNvPr id="5" name="Text Placeholder 4"/>
          <p:cNvSpPr>
            <a:spLocks noGrp="1"/>
          </p:cNvSpPr>
          <p:nvPr>
            <p:ph type="body" sz="quarter" idx="10"/>
          </p:nvPr>
        </p:nvSpPr>
        <p:spPr>
          <a:xfrm>
            <a:off x="274639" y="1212849"/>
            <a:ext cx="11889564" cy="5724644"/>
          </a:xfrm>
        </p:spPr>
        <p:txBody>
          <a:bodyPr/>
          <a:lstStyle/>
          <a:p>
            <a:r>
              <a:rPr lang="en-US" sz="3200" dirty="0" smtClean="0"/>
              <a:t>Change is hard</a:t>
            </a:r>
          </a:p>
          <a:p>
            <a:r>
              <a:rPr lang="en-US" sz="3200" dirty="0" smtClean="0"/>
              <a:t>People aspect</a:t>
            </a:r>
          </a:p>
          <a:p>
            <a:pPr marL="297971" lvl="1" indent="0">
              <a:buNone/>
            </a:pPr>
            <a:r>
              <a:rPr lang="en-US" sz="2000" dirty="0"/>
              <a:t>"Change is hard because people overestimate the value of what they have—and underestimate the value of what they may gain by giving that up</a:t>
            </a:r>
            <a:r>
              <a:rPr lang="en-US" sz="2000" dirty="0" smtClean="0"/>
              <a:t>.“ </a:t>
            </a:r>
            <a:r>
              <a:rPr lang="en-US" sz="2000" i="1" dirty="0" smtClean="0"/>
              <a:t>Flight </a:t>
            </a:r>
            <a:r>
              <a:rPr lang="en-US" sz="2000" i="1" dirty="0"/>
              <a:t>of the Buffalo (1994</a:t>
            </a:r>
            <a:r>
              <a:rPr lang="en-US" sz="2000" i="1" dirty="0" smtClean="0"/>
              <a:t>)</a:t>
            </a:r>
            <a:endParaRPr lang="en-US" sz="2000" i="1" dirty="0"/>
          </a:p>
          <a:p>
            <a:r>
              <a:rPr lang="en-US" sz="3200" dirty="0" smtClean="0"/>
              <a:t>Technical aspect</a:t>
            </a:r>
          </a:p>
          <a:p>
            <a:pPr marL="297971" lvl="1" indent="0">
              <a:buNone/>
            </a:pPr>
            <a:r>
              <a:rPr lang="en-US" sz="2000" dirty="0" smtClean="0"/>
              <a:t>When moving to the cloud we are doing a data migration, changing platforms or versions (frequently), changing operations, changing support processes, changing capabilities</a:t>
            </a:r>
          </a:p>
          <a:p>
            <a:r>
              <a:rPr lang="en-US" sz="3200" dirty="0" smtClean="0"/>
              <a:t>Conclusion</a:t>
            </a:r>
          </a:p>
          <a:p>
            <a:pPr lvl="1"/>
            <a:r>
              <a:rPr lang="en-US" sz="2000" dirty="0" smtClean="0"/>
              <a:t>Migrations require a lot of change</a:t>
            </a:r>
          </a:p>
          <a:p>
            <a:pPr lvl="1"/>
            <a:r>
              <a:rPr lang="en-US" sz="2000" dirty="0" smtClean="0"/>
              <a:t>Migrations == hard</a:t>
            </a:r>
          </a:p>
          <a:p>
            <a:pPr lvl="1"/>
            <a:r>
              <a:rPr lang="en-US" sz="2000" dirty="0" smtClean="0"/>
              <a:t>Share learnings from many migration projects to make them more predictable</a:t>
            </a:r>
          </a:p>
          <a:p>
            <a:pPr lvl="1"/>
            <a:endParaRPr lang="en-US" sz="2000" dirty="0" smtClean="0"/>
          </a:p>
          <a:p>
            <a:endParaRPr lang="en-US" sz="3200" dirty="0"/>
          </a:p>
        </p:txBody>
      </p:sp>
    </p:spTree>
    <p:extLst>
      <p:ext uri="{BB962C8B-B14F-4D97-AF65-F5344CB8AC3E}">
        <p14:creationId xmlns:p14="http://schemas.microsoft.com/office/powerpoint/2010/main" val="3141513635"/>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What do we do? </a:t>
            </a:r>
            <a:endParaRPr lang="en-US" dirty="0"/>
          </a:p>
        </p:txBody>
      </p:sp>
      <p:sp>
        <p:nvSpPr>
          <p:cNvPr id="6" name="Rectangle 5"/>
          <p:cNvSpPr/>
          <p:nvPr/>
        </p:nvSpPr>
        <p:spPr bwMode="auto">
          <a:xfrm>
            <a:off x="1969765" y="3043237"/>
            <a:ext cx="2736000" cy="2740025"/>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fi-FI" dirty="0" smtClean="0">
                <a:solidFill>
                  <a:srgbClr val="FFFFFF"/>
                </a:solidFill>
              </a:rPr>
              <a:t>Plan</a:t>
            </a:r>
            <a:endParaRPr lang="fi-FI" dirty="0">
              <a:solidFill>
                <a:srgbClr val="FFFFFF"/>
              </a:solidFill>
            </a:endParaRPr>
          </a:p>
        </p:txBody>
      </p:sp>
      <p:sp>
        <p:nvSpPr>
          <p:cNvPr id="8" name="Rectangle 7"/>
          <p:cNvSpPr/>
          <p:nvPr/>
        </p:nvSpPr>
        <p:spPr bwMode="auto">
          <a:xfrm>
            <a:off x="4869925" y="3043237"/>
            <a:ext cx="2733675" cy="2740025"/>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fi-FI" sz="2000" dirty="0" smtClean="0">
                <a:solidFill>
                  <a:srgbClr val="FFFFFF"/>
                </a:solidFill>
              </a:rPr>
              <a:t>Prepare</a:t>
            </a:r>
            <a:endParaRPr lang="fi-FI" sz="2000" dirty="0">
              <a:solidFill>
                <a:srgbClr val="FFFFFF"/>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03611" y="3202092"/>
            <a:ext cx="1109153" cy="1586153"/>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71828" y="4197248"/>
            <a:ext cx="1697766" cy="1586014"/>
          </a:xfrm>
          <a:prstGeom prst="rect">
            <a:avLst/>
          </a:prstGeom>
        </p:spPr>
      </p:pic>
      <p:sp>
        <p:nvSpPr>
          <p:cNvPr id="9" name="Rectangle 8"/>
          <p:cNvSpPr/>
          <p:nvPr/>
        </p:nvSpPr>
        <p:spPr bwMode="auto">
          <a:xfrm>
            <a:off x="7767620" y="3043237"/>
            <a:ext cx="2736000" cy="2740025"/>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fi-FI" dirty="0" smtClean="0">
                <a:solidFill>
                  <a:srgbClr val="FFFFFF"/>
                </a:solidFill>
              </a:rPr>
              <a:t>Migrate</a:t>
            </a:r>
            <a:endParaRPr lang="fi-FI" dirty="0">
              <a:solidFill>
                <a:srgbClr val="FFFFFF"/>
              </a:solidFill>
            </a:endParaRPr>
          </a:p>
        </p:txBody>
      </p:sp>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70716" y="3878262"/>
            <a:ext cx="1732091" cy="1639888"/>
          </a:xfrm>
          <a:prstGeom prst="rect">
            <a:avLst/>
          </a:prstGeom>
        </p:spPr>
      </p:pic>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154157" y="3815493"/>
            <a:ext cx="944688" cy="1674859"/>
          </a:xfrm>
          <a:prstGeom prst="rect">
            <a:avLst/>
          </a:prstGeom>
        </p:spPr>
      </p:pic>
    </p:spTree>
    <p:extLst>
      <p:ext uri="{BB962C8B-B14F-4D97-AF65-F5344CB8AC3E}">
        <p14:creationId xmlns:p14="http://schemas.microsoft.com/office/powerpoint/2010/main" val="2521464844"/>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74638" y="1212850"/>
            <a:ext cx="11887200" cy="4259628"/>
          </a:xfrm>
        </p:spPr>
        <p:txBody>
          <a:bodyPr/>
          <a:lstStyle/>
          <a:p>
            <a:r>
              <a:rPr lang="en-US" dirty="0" smtClean="0"/>
              <a:t>Assess the current environment</a:t>
            </a:r>
          </a:p>
          <a:p>
            <a:pPr lvl="1"/>
            <a:r>
              <a:rPr lang="en-US" dirty="0" smtClean="0"/>
              <a:t>Sources</a:t>
            </a:r>
          </a:p>
          <a:p>
            <a:pPr lvl="1"/>
            <a:r>
              <a:rPr lang="en-US" dirty="0" smtClean="0"/>
              <a:t>Content</a:t>
            </a:r>
          </a:p>
          <a:p>
            <a:pPr lvl="1"/>
            <a:r>
              <a:rPr lang="en-US" dirty="0" smtClean="0"/>
              <a:t>Business processes</a:t>
            </a:r>
          </a:p>
          <a:p>
            <a:pPr lvl="1"/>
            <a:r>
              <a:rPr lang="en-US" dirty="0" smtClean="0"/>
              <a:t>Capabilities</a:t>
            </a:r>
          </a:p>
          <a:p>
            <a:pPr lvl="1"/>
            <a:r>
              <a:rPr lang="en-US" dirty="0" smtClean="0"/>
              <a:t>Extensions</a:t>
            </a:r>
          </a:p>
          <a:p>
            <a:pPr lvl="2"/>
            <a:r>
              <a:rPr lang="en-US" dirty="0" smtClean="0"/>
              <a:t>3</a:t>
            </a:r>
            <a:r>
              <a:rPr lang="en-US" baseline="30000" dirty="0" smtClean="0"/>
              <a:t>rd</a:t>
            </a:r>
            <a:r>
              <a:rPr lang="en-US" dirty="0" smtClean="0"/>
              <a:t> party products</a:t>
            </a:r>
          </a:p>
          <a:p>
            <a:pPr lvl="2"/>
            <a:r>
              <a:rPr lang="en-US" dirty="0" smtClean="0"/>
              <a:t>Customizations</a:t>
            </a:r>
          </a:p>
          <a:p>
            <a:pPr lvl="1"/>
            <a:r>
              <a:rPr lang="en-US" dirty="0" smtClean="0"/>
              <a:t>Users</a:t>
            </a:r>
          </a:p>
          <a:p>
            <a:pPr marL="342900" lvl="1" indent="0">
              <a:buNone/>
            </a:pPr>
            <a:endParaRPr lang="en-US" dirty="0"/>
          </a:p>
        </p:txBody>
      </p:sp>
      <p:sp>
        <p:nvSpPr>
          <p:cNvPr id="5" name="Title 4"/>
          <p:cNvSpPr>
            <a:spLocks noGrp="1"/>
          </p:cNvSpPr>
          <p:nvPr>
            <p:ph type="title"/>
          </p:nvPr>
        </p:nvSpPr>
        <p:spPr/>
        <p:txBody>
          <a:bodyPr/>
          <a:lstStyle/>
          <a:p>
            <a:r>
              <a:rPr lang="en-US" dirty="0" smtClean="0"/>
              <a:t>Planning: Know what you have</a:t>
            </a:r>
            <a:endParaRPr lang="en-US" dirty="0"/>
          </a:p>
        </p:txBody>
      </p:sp>
      <p:pic>
        <p:nvPicPr>
          <p:cNvPr id="4" name="Picture 3" descr="C:\Users\Public\Documents\MS Graphics\WINDOWS VISTA ICONS\Saved Organize search.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61237" y="2495357"/>
            <a:ext cx="1694613" cy="16946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2297344"/>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259628"/>
          </a:xfrm>
        </p:spPr>
        <p:txBody>
          <a:bodyPr/>
          <a:lstStyle/>
          <a:p>
            <a:r>
              <a:rPr lang="en-US" dirty="0" smtClean="0"/>
              <a:t>Built-in</a:t>
            </a:r>
            <a:endParaRPr lang="en-US" dirty="0"/>
          </a:p>
          <a:p>
            <a:pPr lvl="1"/>
            <a:r>
              <a:rPr lang="en-US" dirty="0" err="1"/>
              <a:t>EnumAllWebs</a:t>
            </a:r>
            <a:endParaRPr lang="en-US" dirty="0"/>
          </a:p>
          <a:p>
            <a:pPr lvl="1"/>
            <a:r>
              <a:rPr lang="en-US" dirty="0" err="1" smtClean="0"/>
              <a:t>PreUpgradeCheck</a:t>
            </a:r>
            <a:endParaRPr lang="en-US" dirty="0" smtClean="0"/>
          </a:p>
          <a:p>
            <a:r>
              <a:rPr lang="en-US" dirty="0" smtClean="0"/>
              <a:t>3</a:t>
            </a:r>
            <a:r>
              <a:rPr lang="en-US" baseline="30000" dirty="0" smtClean="0"/>
              <a:t>rd</a:t>
            </a:r>
            <a:r>
              <a:rPr lang="en-US" dirty="0" smtClean="0"/>
              <a:t> </a:t>
            </a:r>
            <a:r>
              <a:rPr lang="en-US" dirty="0"/>
              <a:t>party </a:t>
            </a:r>
            <a:r>
              <a:rPr lang="en-US" dirty="0" smtClean="0"/>
              <a:t>tools</a:t>
            </a:r>
          </a:p>
          <a:p>
            <a:r>
              <a:rPr lang="en-US" dirty="0" smtClean="0"/>
              <a:t>Custom tools</a:t>
            </a:r>
          </a:p>
          <a:p>
            <a:r>
              <a:rPr lang="en-US" dirty="0" smtClean="0"/>
              <a:t>Surveys</a:t>
            </a:r>
            <a:endParaRPr lang="en-US" dirty="0"/>
          </a:p>
          <a:p>
            <a:endParaRPr lang="en-US" dirty="0"/>
          </a:p>
        </p:txBody>
      </p:sp>
      <p:sp>
        <p:nvSpPr>
          <p:cNvPr id="3" name="Title 2"/>
          <p:cNvSpPr>
            <a:spLocks noGrp="1"/>
          </p:cNvSpPr>
          <p:nvPr>
            <p:ph type="title"/>
          </p:nvPr>
        </p:nvSpPr>
        <p:spPr/>
        <p:txBody>
          <a:bodyPr/>
          <a:lstStyle/>
          <a:p>
            <a:r>
              <a:rPr lang="en-US" dirty="0" smtClean="0"/>
              <a:t>Planning: How to assess</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42373" y="1265013"/>
            <a:ext cx="3744416" cy="2671017"/>
          </a:xfrm>
          <a:prstGeom prst="rect">
            <a:avLst/>
          </a:prstGeom>
        </p:spPr>
      </p:pic>
    </p:spTree>
    <p:extLst>
      <p:ext uri="{BB962C8B-B14F-4D97-AF65-F5344CB8AC3E}">
        <p14:creationId xmlns:p14="http://schemas.microsoft.com/office/powerpoint/2010/main" val="794860975"/>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6951711" cy="5308748"/>
          </a:xfrm>
        </p:spPr>
        <p:txBody>
          <a:bodyPr/>
          <a:lstStyle/>
          <a:p>
            <a:r>
              <a:rPr lang="en-US" dirty="0" smtClean="0"/>
              <a:t>Understand the capabilities of the target platform</a:t>
            </a:r>
          </a:p>
          <a:p>
            <a:r>
              <a:rPr lang="en-US" dirty="0" smtClean="0"/>
              <a:t>How does the target differ from what you have now</a:t>
            </a:r>
          </a:p>
          <a:p>
            <a:pPr lvl="1"/>
            <a:r>
              <a:rPr lang="en-US" dirty="0" smtClean="0"/>
              <a:t>Service Descriptions</a:t>
            </a:r>
          </a:p>
          <a:p>
            <a:pPr lvl="1"/>
            <a:r>
              <a:rPr lang="en-US" dirty="0" smtClean="0"/>
              <a:t>Customization Guidance</a:t>
            </a:r>
          </a:p>
        </p:txBody>
      </p:sp>
      <p:sp>
        <p:nvSpPr>
          <p:cNvPr id="3" name="Title 2"/>
          <p:cNvSpPr>
            <a:spLocks noGrp="1"/>
          </p:cNvSpPr>
          <p:nvPr>
            <p:ph type="title"/>
          </p:nvPr>
        </p:nvSpPr>
        <p:spPr/>
        <p:txBody>
          <a:bodyPr/>
          <a:lstStyle/>
          <a:p>
            <a:r>
              <a:rPr lang="en-US" dirty="0" smtClean="0"/>
              <a:t>Planning: Know where you are going</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70498" y="4073326"/>
            <a:ext cx="3264363" cy="2448272"/>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06068" y="4073326"/>
            <a:ext cx="2683037" cy="2448272"/>
          </a:xfrm>
          <a:prstGeom prst="rect">
            <a:avLst/>
          </a:prstGeom>
        </p:spPr>
      </p:pic>
      <p:grpSp>
        <p:nvGrpSpPr>
          <p:cNvPr id="9" name="Group 8"/>
          <p:cNvGrpSpPr/>
          <p:nvPr/>
        </p:nvGrpSpPr>
        <p:grpSpPr>
          <a:xfrm>
            <a:off x="5930205" y="5513486"/>
            <a:ext cx="1584176" cy="627864"/>
            <a:chOff x="3409925" y="6305574"/>
            <a:chExt cx="1584176" cy="627864"/>
          </a:xfrm>
        </p:grpSpPr>
        <p:sp>
          <p:nvSpPr>
            <p:cNvPr id="7" name="TextBox 6"/>
            <p:cNvSpPr txBox="1"/>
            <p:nvPr/>
          </p:nvSpPr>
          <p:spPr>
            <a:xfrm>
              <a:off x="3409925" y="6305574"/>
              <a:ext cx="1584176" cy="627864"/>
            </a:xfrm>
            <a:prstGeom prst="rect">
              <a:avLst/>
            </a:prstGeom>
            <a:noFill/>
          </p:spPr>
          <p:txBody>
            <a:bodyPr wrap="square" lIns="182880" tIns="146304" rIns="182880" bIns="146304" rtlCol="0">
              <a:spAutoFit/>
            </a:bodyPr>
            <a:lstStyle/>
            <a:p>
              <a:pPr>
                <a:lnSpc>
                  <a:spcPct val="90000"/>
                </a:lnSpc>
                <a:spcAft>
                  <a:spcPts val="600"/>
                </a:spcAft>
              </a:pPr>
              <a:r>
                <a:rPr lang="en-US" sz="2400" b="1" dirty="0" smtClean="0">
                  <a:gradFill>
                    <a:gsLst>
                      <a:gs pos="2917">
                        <a:srgbClr val="FFFFFF"/>
                      </a:gs>
                      <a:gs pos="30000">
                        <a:srgbClr val="FFFFFF"/>
                      </a:gs>
                    </a:gsLst>
                    <a:lin ang="5400000" scaled="0"/>
                  </a:gradFill>
                </a:rPr>
                <a:t>Miami  </a:t>
              </a:r>
            </a:p>
          </p:txBody>
        </p:sp>
        <p:sp>
          <p:nvSpPr>
            <p:cNvPr id="8" name="Donut 7"/>
            <p:cNvSpPr/>
            <p:nvPr/>
          </p:nvSpPr>
          <p:spPr bwMode="auto">
            <a:xfrm>
              <a:off x="4706068" y="6521598"/>
              <a:ext cx="216025" cy="216024"/>
            </a:xfrm>
            <a:prstGeom prst="donu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498613697"/>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7383759" cy="5524772"/>
          </a:xfrm>
        </p:spPr>
        <p:txBody>
          <a:bodyPr>
            <a:normAutofit fontScale="92500" lnSpcReduction="20000"/>
          </a:bodyPr>
          <a:lstStyle/>
          <a:p>
            <a:r>
              <a:rPr lang="en-US" dirty="0" smtClean="0"/>
              <a:t>Most organizations think in this order</a:t>
            </a:r>
          </a:p>
          <a:p>
            <a:pPr lvl="1"/>
            <a:r>
              <a:rPr lang="en-US" dirty="0" smtClean="0"/>
              <a:t>Migrate, Archive, Delete</a:t>
            </a:r>
          </a:p>
          <a:p>
            <a:r>
              <a:rPr lang="en-US" dirty="0" smtClean="0"/>
              <a:t>Great chance to clean house</a:t>
            </a:r>
          </a:p>
          <a:p>
            <a:r>
              <a:rPr lang="en-US" dirty="0" smtClean="0"/>
              <a:t>Triage content</a:t>
            </a:r>
          </a:p>
          <a:p>
            <a:pPr lvl="1"/>
            <a:r>
              <a:rPr lang="en-US" dirty="0" smtClean="0"/>
              <a:t>Retention policies</a:t>
            </a:r>
          </a:p>
          <a:p>
            <a:pPr lvl="1"/>
            <a:r>
              <a:rPr lang="en-US" dirty="0" smtClean="0"/>
              <a:t>Legal requirements</a:t>
            </a:r>
          </a:p>
          <a:p>
            <a:pPr lvl="1"/>
            <a:r>
              <a:rPr lang="en-US" dirty="0" smtClean="0"/>
              <a:t>Value</a:t>
            </a:r>
          </a:p>
          <a:p>
            <a:r>
              <a:rPr lang="en-US" dirty="0" smtClean="0"/>
              <a:t>Migrating old or out of date content</a:t>
            </a:r>
          </a:p>
          <a:p>
            <a:pPr lvl="1"/>
            <a:r>
              <a:rPr lang="en-US" dirty="0" smtClean="0"/>
              <a:t>Legal exposure</a:t>
            </a:r>
          </a:p>
          <a:p>
            <a:pPr lvl="1"/>
            <a:r>
              <a:rPr lang="en-US" dirty="0" smtClean="0"/>
              <a:t>Diluted search results</a:t>
            </a:r>
          </a:p>
          <a:p>
            <a:pPr lvl="1"/>
            <a:r>
              <a:rPr lang="en-US" dirty="0" smtClean="0"/>
              <a:t>Longer than necessary migration events</a:t>
            </a:r>
          </a:p>
          <a:p>
            <a:pPr lvl="1"/>
            <a:r>
              <a:rPr lang="en-US" dirty="0" smtClean="0"/>
              <a:t>Unnecessary storage costs</a:t>
            </a:r>
          </a:p>
        </p:txBody>
      </p:sp>
      <p:sp>
        <p:nvSpPr>
          <p:cNvPr id="3" name="Title 2"/>
          <p:cNvSpPr>
            <a:spLocks noGrp="1"/>
          </p:cNvSpPr>
          <p:nvPr>
            <p:ph type="title"/>
          </p:nvPr>
        </p:nvSpPr>
        <p:spPr/>
        <p:txBody>
          <a:bodyPr/>
          <a:lstStyle/>
          <a:p>
            <a:r>
              <a:rPr lang="en-US" dirty="0" smtClean="0"/>
              <a:t>Planning: What am I bringing with me?</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06469" y="1265014"/>
            <a:ext cx="2937520" cy="2834707"/>
          </a:xfrm>
          <a:prstGeom prst="rect">
            <a:avLst/>
          </a:prstGeom>
        </p:spPr>
      </p:pic>
    </p:spTree>
    <p:extLst>
      <p:ext uri="{BB962C8B-B14F-4D97-AF65-F5344CB8AC3E}">
        <p14:creationId xmlns:p14="http://schemas.microsoft.com/office/powerpoint/2010/main" val="1027043227"/>
      </p:ext>
    </p:extLst>
  </p:cSld>
  <p:clrMapOvr>
    <a:masterClrMapping/>
  </p:clrMapOvr>
  <p:transition>
    <p:fade/>
  </p:transition>
</p:sld>
</file>

<file path=ppt/theme/theme1.xml><?xml version="1.0" encoding="utf-8"?>
<a:theme xmlns:a="http://schemas.openxmlformats.org/drawingml/2006/main" name="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Phil Cohen </External_x0020_Speaker>
    <Session_x0020_Code xmlns="2295e2e7-0eeb-498e-8716-217bb2ee6ee3">SPC152</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Phil Cohen </Speaker>
    <AverageRating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990F116-B58F-4255-B05B-DA3808E0E5C6}">
  <ds:schemaRefs>
    <ds:schemaRef ds:uri="2295e2e7-0eeb-498e-8716-217bb2ee6ee3"/>
    <ds:schemaRef ds:uri="http://schemas.openxmlformats.org/package/2006/metadata/core-properties"/>
    <ds:schemaRef ds:uri="230e9df3-be65-4c73-a93b-d1236ebd677e"/>
    <ds:schemaRef ds:uri="http://schemas.microsoft.com/office/2006/metadata/properties"/>
    <ds:schemaRef ds:uri="http://schemas.microsoft.com/office/2006/documentManagement/types"/>
    <ds:schemaRef ds:uri="http://purl.org/dc/elements/1.1/"/>
    <ds:schemaRef ds:uri="http://purl.org/dc/dcmitype/"/>
    <ds:schemaRef ds:uri="http://www.w3.org/XML/1998/namespace"/>
    <ds:schemaRef ds:uri="http://purl.org/dc/terms/"/>
    <ds:schemaRef ds:uri="http://schemas.microsoft.com/office/infopath/2007/PartnerControls"/>
    <ds:schemaRef ds:uri="032d541b-1b4e-4d91-93c7-b10533c52f73"/>
    <ds:schemaRef ds:uri="http://schemas.microsoft.com/sharepoint/v3"/>
  </ds:schemaRefs>
</ds:datastoreItem>
</file>

<file path=customXml/itemProps3.xml><?xml version="1.0" encoding="utf-8"?>
<ds:datastoreItem xmlns:ds="http://schemas.openxmlformats.org/officeDocument/2006/customXml" ds:itemID="{90D8D95A-245A-445D-B2DC-08711EE9CE7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SPC2012_IT-Pro_Template_16x9</Template>
  <TotalTime>5</TotalTime>
  <Words>2447</Words>
  <Application>Microsoft Office PowerPoint</Application>
  <PresentationFormat>Custom</PresentationFormat>
  <Paragraphs>225</Paragraphs>
  <Slides>21</Slides>
  <Notes>14</Notes>
  <HiddenSlides>0</HiddenSlides>
  <MMClips>0</MMClips>
  <ScaleCrop>false</ScaleCrop>
  <HeadingPairs>
    <vt:vector size="4" baseType="variant">
      <vt:variant>
        <vt:lpstr>Theme</vt:lpstr>
      </vt:variant>
      <vt:variant>
        <vt:i4>4</vt:i4>
      </vt:variant>
      <vt:variant>
        <vt:lpstr>Slide Titles</vt:lpstr>
      </vt:variant>
      <vt:variant>
        <vt:i4>21</vt:i4>
      </vt:variant>
    </vt:vector>
  </HeadingPairs>
  <TitlesOfParts>
    <vt:vector size="25" baseType="lpstr">
      <vt:lpstr>SPC2012_IT-Pro_Template_16x9</vt:lpstr>
      <vt:lpstr>5-30072_SPC2012_IT-Pro_Template_16x9_Light</vt:lpstr>
      <vt:lpstr>5-30072_SPC2012_IT-Pro_Template_16x9</vt:lpstr>
      <vt:lpstr>5-30072_SPC2012_Business_Template_16x9_Light</vt:lpstr>
      <vt:lpstr>PowerPoint Presentation</vt:lpstr>
      <vt:lpstr>Migrating to SharePoint Online in Office 365 - Strategy and Best Practices </vt:lpstr>
      <vt:lpstr>Agenda</vt:lpstr>
      <vt:lpstr>Background</vt:lpstr>
      <vt:lpstr>What do we do? </vt:lpstr>
      <vt:lpstr>Planning: Know what you have</vt:lpstr>
      <vt:lpstr>Planning: How to assess</vt:lpstr>
      <vt:lpstr>Planning: Know where you are going</vt:lpstr>
      <vt:lpstr>Planning: What am I bringing with me?</vt:lpstr>
      <vt:lpstr>Planning: What can I bring with me?</vt:lpstr>
      <vt:lpstr>Planning: How do I get there?</vt:lpstr>
      <vt:lpstr>Planning: Communications</vt:lpstr>
      <vt:lpstr>Planning: Organizational changes</vt:lpstr>
      <vt:lpstr>Prepare: Content</vt:lpstr>
      <vt:lpstr>Prepare: Conduct the pilot</vt:lpstr>
      <vt:lpstr>Prepare</vt:lpstr>
      <vt:lpstr>Migrate</vt:lpstr>
      <vt:lpstr>Conclusion</vt:lpstr>
      <vt:lpstr>Related O365 Sessions @ SPC</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Migrating to SharePoint Online in Office 365 - Strategy and Best Practices</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2</cp:revision>
  <dcterms:created xsi:type="dcterms:W3CDTF">2012-11-14T16:42:02Z</dcterms:created>
  <dcterms:modified xsi:type="dcterms:W3CDTF">2012-12-05T23:24:53Z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