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17" r:id="rId7"/>
  </p:sldMasterIdLst>
  <p:notesMasterIdLst>
    <p:notesMasterId r:id="rId37"/>
  </p:notesMasterIdLst>
  <p:handoutMasterIdLst>
    <p:handoutMasterId r:id="rId38"/>
  </p:handoutMasterIdLst>
  <p:sldIdLst>
    <p:sldId id="1055" r:id="rId8"/>
    <p:sldId id="1054" r:id="rId9"/>
    <p:sldId id="1112" r:id="rId10"/>
    <p:sldId id="1115" r:id="rId11"/>
    <p:sldId id="1091" r:id="rId12"/>
    <p:sldId id="1092" r:id="rId13"/>
    <p:sldId id="1093" r:id="rId14"/>
    <p:sldId id="1116" r:id="rId15"/>
    <p:sldId id="1117" r:id="rId16"/>
    <p:sldId id="1095" r:id="rId17"/>
    <p:sldId id="1096" r:id="rId18"/>
    <p:sldId id="1097" r:id="rId19"/>
    <p:sldId id="1098" r:id="rId20"/>
    <p:sldId id="1099" r:id="rId21"/>
    <p:sldId id="1100" r:id="rId22"/>
    <p:sldId id="1101" r:id="rId23"/>
    <p:sldId id="1104" r:id="rId24"/>
    <p:sldId id="1105" r:id="rId25"/>
    <p:sldId id="1102" r:id="rId26"/>
    <p:sldId id="1103" r:id="rId27"/>
    <p:sldId id="1106" r:id="rId28"/>
    <p:sldId id="1107" r:id="rId29"/>
    <p:sldId id="1108" r:id="rId30"/>
    <p:sldId id="1109" r:id="rId31"/>
    <p:sldId id="1110" r:id="rId32"/>
    <p:sldId id="1111" r:id="rId33"/>
    <p:sldId id="1113" r:id="rId34"/>
    <p:sldId id="1118" r:id="rId35"/>
    <p:sldId id="1119"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DD5C800-9A2C-4823-B056-4AFFC9A97500}">
          <p14:sldIdLst>
            <p14:sldId id="1055"/>
            <p14:sldId id="1054"/>
            <p14:sldId id="1112"/>
            <p14:sldId id="1115"/>
          </p14:sldIdLst>
        </p14:section>
        <p14:section name="Direction" id="{B51AD2B7-23CD-4561-8139-4898563DBF3D}">
          <p14:sldIdLst>
            <p14:sldId id="1091"/>
            <p14:sldId id="1092"/>
          </p14:sldIdLst>
        </p14:section>
        <p14:section name="Design" id="{623071C5-AC86-4EB5-AC0B-0B62EDF4E4FF}">
          <p14:sldIdLst>
            <p14:sldId id="1093"/>
            <p14:sldId id="1116"/>
            <p14:sldId id="1117"/>
          </p14:sldIdLst>
        </p14:section>
        <p14:section name="Development" id="{10B9693D-F949-4233-82CA-2318353724FE}">
          <p14:sldIdLst>
            <p14:sldId id="1095"/>
            <p14:sldId id="1096"/>
            <p14:sldId id="1097"/>
            <p14:sldId id="1098"/>
            <p14:sldId id="1099"/>
            <p14:sldId id="1100"/>
            <p14:sldId id="1101"/>
            <p14:sldId id="1104"/>
            <p14:sldId id="1105"/>
            <p14:sldId id="1102"/>
            <p14:sldId id="1103"/>
          </p14:sldIdLst>
        </p14:section>
        <p14:section name="Delivery" id="{5B0AF8CC-40A9-4233-989B-4C6C96FCCB39}">
          <p14:sldIdLst>
            <p14:sldId id="1106"/>
            <p14:sldId id="1107"/>
            <p14:sldId id="1108"/>
            <p14:sldId id="1109"/>
            <p14:sldId id="1110"/>
            <p14:sldId id="1111"/>
          </p14:sldIdLst>
        </p14:section>
        <p14:section name="Wrap Up" id="{7E15EB8D-667A-4802-B050-39E4703E0736}">
          <p14:sldIdLst>
            <p14:sldId id="1113"/>
            <p14:sldId id="1118"/>
            <p14:sldId id="1119"/>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72"/>
    <a:srgbClr val="F26522"/>
    <a:srgbClr val="000000"/>
    <a:srgbClr val="002050"/>
    <a:srgbClr val="442359"/>
    <a:srgbClr val="333333"/>
    <a:srgbClr val="FFFFFF"/>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390"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5:57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10333037" y="25907"/>
            <a:ext cx="2103438" cy="627864"/>
          </a:xfrm>
          <a:prstGeom prst="rect">
            <a:avLst/>
          </a:prstGeom>
          <a:noFill/>
        </p:spPr>
        <p:txBody>
          <a:bodyPr wrap="square" lIns="182880" tIns="146304" rIns="182880" bIns="146304" rtlCol="0">
            <a:spAutoFit/>
          </a:bodyPr>
          <a:lstStyle/>
          <a:p>
            <a:pPr algn="r">
              <a:lnSpc>
                <a:spcPct val="90000"/>
              </a:lnSpc>
              <a:spcAft>
                <a:spcPts val="600"/>
              </a:spcAft>
            </a:pPr>
            <a:r>
              <a:rPr lang="en-US" sz="2400" dirty="0" smtClean="0">
                <a:gradFill>
                  <a:gsLst>
                    <a:gs pos="2917">
                      <a:schemeClr val="tx1"/>
                    </a:gs>
                    <a:gs pos="30000">
                      <a:schemeClr val="tx1"/>
                    </a:gs>
                  </a:gsLst>
                  <a:lin ang="5400000" scaled="0"/>
                </a:gradFill>
              </a:rPr>
              <a:t>#SPC151</a:t>
            </a:r>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1961371"/>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1961371"/>
          </a:xfrm>
        </p:spPr>
        <p:txBody>
          <a:bodyPr/>
          <a:lstStyle>
            <a:lvl1pPr>
              <a:defRPr sz="2856"/>
            </a:lvl1pPr>
            <a:lvl2pPr>
              <a:defRPr sz="2448"/>
            </a:lvl2pPr>
            <a:lvl3pPr>
              <a:defRPr sz="2040"/>
            </a:lvl3pPr>
            <a:lvl4pPr>
              <a:defRPr sz="1836"/>
            </a:lvl4pPr>
            <a:lvl5pPr>
              <a:defRPr sz="1836"/>
            </a:lvl5pPr>
            <a:lvl6pPr>
              <a:defRPr sz="1836"/>
            </a:lvl6pPr>
            <a:lvl7pPr>
              <a:defRPr sz="1836"/>
            </a:lvl7pPr>
            <a:lvl8pPr>
              <a:defRPr sz="1836"/>
            </a:lvl8pPr>
            <a:lvl9pPr>
              <a:defRPr sz="183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855007" y="6482889"/>
            <a:ext cx="3342303" cy="372394"/>
          </a:xfrm>
          <a:prstGeom prst="rect">
            <a:avLst/>
          </a:prstGeom>
        </p:spPr>
        <p:txBody>
          <a:bodyPr/>
          <a:lstStyle/>
          <a:p>
            <a:fld id="{561333B2-74BF-4770-8933-DB67557C2D39}" type="datetimeFigureOut">
              <a:rPr lang="en-US" smtClean="0"/>
              <a:t>12/5/2012</a:t>
            </a:fld>
            <a:endParaRPr lang="en-US"/>
          </a:p>
        </p:txBody>
      </p:sp>
      <p:sp>
        <p:nvSpPr>
          <p:cNvPr id="6" name="Footer Placeholder 5"/>
          <p:cNvSpPr>
            <a:spLocks noGrp="1"/>
          </p:cNvSpPr>
          <p:nvPr>
            <p:ph type="ftr" sz="quarter" idx="11"/>
          </p:nvPr>
        </p:nvSpPr>
        <p:spPr>
          <a:xfrm>
            <a:off x="4741406" y="6482889"/>
            <a:ext cx="2953663" cy="372394"/>
          </a:xfrm>
          <a:prstGeom prst="rect">
            <a:avLst/>
          </a:prstGeom>
        </p:spPr>
        <p:txBody>
          <a:bodyPr/>
          <a:lstStyle/>
          <a:p>
            <a:endParaRPr lang="en-US"/>
          </a:p>
        </p:txBody>
      </p:sp>
      <p:sp>
        <p:nvSpPr>
          <p:cNvPr id="7" name="Slide Number Placeholder 6"/>
          <p:cNvSpPr>
            <a:spLocks noGrp="1"/>
          </p:cNvSpPr>
          <p:nvPr>
            <p:ph type="sldNum" sz="quarter" idx="12"/>
          </p:nvPr>
        </p:nvSpPr>
        <p:spPr>
          <a:xfrm>
            <a:off x="8239165" y="6482889"/>
            <a:ext cx="3342303" cy="372394"/>
          </a:xfrm>
          <a:prstGeom prst="rect">
            <a:avLst/>
          </a:prstGeom>
        </p:spPr>
        <p:txBody>
          <a:bodyPr/>
          <a:lstStyle/>
          <a:p>
            <a:fld id="{4FC00812-47DD-45E8-B5B1-C1C82970FAA5}" type="slidenum">
              <a:rPr lang="en-US" smtClean="0"/>
              <a:t>‹#›</a:t>
            </a:fld>
            <a:endParaRPr lang="en-US"/>
          </a:p>
        </p:txBody>
      </p:sp>
    </p:spTree>
    <p:extLst>
      <p:ext uri="{BB962C8B-B14F-4D97-AF65-F5344CB8AC3E}">
        <p14:creationId xmlns:p14="http://schemas.microsoft.com/office/powerpoint/2010/main" val="23905764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529154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490782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60688180"/>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8076733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361395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822585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6069036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3333495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675363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960282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9092856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127554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322216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161881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64182559"/>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6307591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835319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40654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921604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1059091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7989464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696087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526071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86656263"/>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486773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144088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51535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19803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91516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4589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258794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7146681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6.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7.png"/><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theme" Target="../theme/theme4.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94790867"/>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7666350"/>
      </p:ext>
    </p:extLst>
  </p:cSld>
  <p:clrMap bg1="dk1" tx1="lt1" bg2="dk2" tx2="lt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21.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7.jp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4.png"/><Relationship Id="rId1" Type="http://schemas.openxmlformats.org/officeDocument/2006/relationships/slideLayout" Target="../slideLayouts/slideLayout21.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6.png"/><Relationship Id="rId1" Type="http://schemas.openxmlformats.org/officeDocument/2006/relationships/slideLayout" Target="../slideLayouts/slideLayout21.xml"/><Relationship Id="rId4" Type="http://schemas.openxmlformats.org/officeDocument/2006/relationships/image" Target="../media/image45.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21.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jp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4" name="Title 3"/>
          <p:cNvSpPr>
            <a:spLocks noGrp="1"/>
          </p:cNvSpPr>
          <p:nvPr>
            <p:ph type="title"/>
          </p:nvPr>
        </p:nvSpPr>
        <p:spPr/>
        <p:txBody>
          <a:bodyPr/>
          <a:lstStyle/>
          <a:p>
            <a:r>
              <a:rPr lang="en-US" dirty="0" smtClean="0"/>
              <a:t>Development</a:t>
            </a:r>
            <a:endParaRPr lang="en-US" dirty="0"/>
          </a:p>
        </p:txBody>
      </p:sp>
      <p:sp>
        <p:nvSpPr>
          <p:cNvPr id="2" name="Text Placeholder 1"/>
          <p:cNvSpPr>
            <a:spLocks noGrp="1"/>
          </p:cNvSpPr>
          <p:nvPr>
            <p:ph type="body" sz="quarter" idx="10"/>
          </p:nvPr>
        </p:nvSpPr>
        <p:spPr/>
        <p:txBody>
          <a:bodyPr/>
          <a:lstStyle/>
          <a:p>
            <a:endParaRPr lang="en-US"/>
          </a:p>
        </p:txBody>
      </p:sp>
      <p:sp>
        <p:nvSpPr>
          <p:cNvPr id="7" name="Rectangle 6"/>
          <p:cNvSpPr/>
          <p:nvPr/>
        </p:nvSpPr>
        <p:spPr>
          <a:xfrm>
            <a:off x="6948776" y="1861968"/>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Direction</a:t>
            </a:r>
          </a:p>
        </p:txBody>
      </p:sp>
      <p:sp>
        <p:nvSpPr>
          <p:cNvPr id="8" name="Rectangle 7"/>
          <p:cNvSpPr/>
          <p:nvPr/>
        </p:nvSpPr>
        <p:spPr>
          <a:xfrm>
            <a:off x="9389088" y="1861968"/>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Design</a:t>
            </a:r>
          </a:p>
        </p:txBody>
      </p:sp>
      <p:sp>
        <p:nvSpPr>
          <p:cNvPr id="9" name="Rectangle 8"/>
          <p:cNvSpPr/>
          <p:nvPr/>
        </p:nvSpPr>
        <p:spPr>
          <a:xfrm>
            <a:off x="6948776" y="4181590"/>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Development</a:t>
            </a:r>
          </a:p>
        </p:txBody>
      </p:sp>
      <p:sp>
        <p:nvSpPr>
          <p:cNvPr id="10" name="Rectangle 9"/>
          <p:cNvSpPr/>
          <p:nvPr/>
        </p:nvSpPr>
        <p:spPr>
          <a:xfrm>
            <a:off x="9389088" y="4181590"/>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Delivery</a:t>
            </a:r>
          </a:p>
        </p:txBody>
      </p:sp>
      <p:grpSp>
        <p:nvGrpSpPr>
          <p:cNvPr id="12" name="Group 11"/>
          <p:cNvGrpSpPr/>
          <p:nvPr/>
        </p:nvGrpSpPr>
        <p:grpSpPr>
          <a:xfrm>
            <a:off x="579437" y="2049462"/>
            <a:ext cx="5392933" cy="4250469"/>
            <a:chOff x="579437" y="2049462"/>
            <a:chExt cx="5392933" cy="4250469"/>
          </a:xfrm>
        </p:grpSpPr>
        <p:sp>
          <p:nvSpPr>
            <p:cNvPr id="13" name="Rectangle 12"/>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The code is strong with this one.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Tree>
    <p:extLst>
      <p:ext uri="{BB962C8B-B14F-4D97-AF65-F5344CB8AC3E}">
        <p14:creationId xmlns:p14="http://schemas.microsoft.com/office/powerpoint/2010/main" val="24596354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1" y="1221156"/>
            <a:ext cx="12436475" cy="5773369"/>
          </a:xfrm>
          <a:prstGeom prst="rect">
            <a:avLst/>
          </a:prstGeom>
        </p:spPr>
      </p:pic>
      <p:sp>
        <p:nvSpPr>
          <p:cNvPr id="2" name="Title 1"/>
          <p:cNvSpPr>
            <a:spLocks noGrp="1"/>
          </p:cNvSpPr>
          <p:nvPr>
            <p:ph type="title"/>
          </p:nvPr>
        </p:nvSpPr>
        <p:spPr/>
        <p:txBody>
          <a:bodyPr/>
          <a:lstStyle/>
          <a:p>
            <a:r>
              <a:rPr lang="en-US" dirty="0" smtClean="0"/>
              <a:t>Apps</a:t>
            </a:r>
            <a:endParaRPr lang="en-US" dirty="0"/>
          </a:p>
        </p:txBody>
      </p:sp>
      <p:sp>
        <p:nvSpPr>
          <p:cNvPr id="5" name="Rectangle 4"/>
          <p:cNvSpPr/>
          <p:nvPr/>
        </p:nvSpPr>
        <p:spPr>
          <a:xfrm>
            <a:off x="6295955" y="1861967"/>
            <a:ext cx="5284751" cy="6574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dirty="0">
                <a:latin typeface="Segoe UI" panose="020B0502040204020203" pitchFamily="34" charset="0"/>
                <a:cs typeface="Segoe UI" panose="020B0502040204020203" pitchFamily="34" charset="0"/>
              </a:rPr>
              <a:t>SharePoint 2013</a:t>
            </a:r>
          </a:p>
        </p:txBody>
      </p:sp>
      <p:grpSp>
        <p:nvGrpSpPr>
          <p:cNvPr id="6" name="Group 5"/>
          <p:cNvGrpSpPr/>
          <p:nvPr/>
        </p:nvGrpSpPr>
        <p:grpSpPr>
          <a:xfrm>
            <a:off x="6295955" y="2621214"/>
            <a:ext cx="5284752" cy="489150"/>
            <a:chOff x="6172201" y="2570052"/>
            <a:chExt cx="5181600" cy="479602"/>
          </a:xfrm>
          <a:solidFill>
            <a:schemeClr val="tx2">
              <a:lumMod val="75000"/>
            </a:schemeClr>
          </a:solidFill>
        </p:grpSpPr>
        <p:sp>
          <p:nvSpPr>
            <p:cNvPr id="11" name="Rectangle 10"/>
            <p:cNvSpPr/>
            <p:nvPr/>
          </p:nvSpPr>
          <p:spPr>
            <a:xfrm>
              <a:off x="6172201" y="2570054"/>
              <a:ext cx="1600200" cy="47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Sites</a:t>
              </a:r>
            </a:p>
          </p:txBody>
        </p:sp>
        <p:sp>
          <p:nvSpPr>
            <p:cNvPr id="12" name="Rectangle 11"/>
            <p:cNvSpPr/>
            <p:nvPr/>
          </p:nvSpPr>
          <p:spPr>
            <a:xfrm>
              <a:off x="9753601" y="2570053"/>
              <a:ext cx="1600200" cy="47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Services</a:t>
              </a:r>
            </a:p>
          </p:txBody>
        </p:sp>
        <p:sp>
          <p:nvSpPr>
            <p:cNvPr id="13" name="Rectangle 12"/>
            <p:cNvSpPr/>
            <p:nvPr/>
          </p:nvSpPr>
          <p:spPr>
            <a:xfrm>
              <a:off x="7962899" y="2570052"/>
              <a:ext cx="1600200" cy="47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Content</a:t>
              </a:r>
            </a:p>
          </p:txBody>
        </p:sp>
      </p:grpSp>
      <p:sp>
        <p:nvSpPr>
          <p:cNvPr id="14" name="Rectangle 13"/>
          <p:cNvSpPr/>
          <p:nvPr/>
        </p:nvSpPr>
        <p:spPr>
          <a:xfrm>
            <a:off x="6295954" y="3212156"/>
            <a:ext cx="5284751" cy="48914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API</a:t>
            </a:r>
          </a:p>
        </p:txBody>
      </p:sp>
      <p:sp>
        <p:nvSpPr>
          <p:cNvPr id="15" name="Rectangle 14"/>
          <p:cNvSpPr/>
          <p:nvPr/>
        </p:nvSpPr>
        <p:spPr>
          <a:xfrm>
            <a:off x="6295951" y="4007232"/>
            <a:ext cx="5284751" cy="71093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err="1">
                <a:latin typeface="Segoe UI" panose="020B0502040204020203" pitchFamily="34" charset="0"/>
                <a:cs typeface="Segoe UI" panose="020B0502040204020203" pitchFamily="34" charset="0"/>
              </a:rPr>
              <a:t>Oauth</a:t>
            </a:r>
            <a:endParaRPr lang="en-US" sz="2040" dirty="0">
              <a:latin typeface="Segoe UI" panose="020B0502040204020203" pitchFamily="34" charset="0"/>
              <a:cs typeface="Segoe UI" panose="020B0502040204020203" pitchFamily="34" charset="0"/>
            </a:endParaRPr>
          </a:p>
        </p:txBody>
      </p:sp>
      <p:sp>
        <p:nvSpPr>
          <p:cNvPr id="16" name="Rectangle 15"/>
          <p:cNvSpPr/>
          <p:nvPr/>
        </p:nvSpPr>
        <p:spPr>
          <a:xfrm>
            <a:off x="6295951" y="5028996"/>
            <a:ext cx="5284751" cy="65745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dirty="0">
                <a:latin typeface="Segoe UI" panose="020B0502040204020203" pitchFamily="34" charset="0"/>
                <a:cs typeface="Segoe UI" panose="020B0502040204020203" pitchFamily="34" charset="0"/>
              </a:rPr>
              <a:t>App</a:t>
            </a:r>
          </a:p>
        </p:txBody>
      </p:sp>
      <p:grpSp>
        <p:nvGrpSpPr>
          <p:cNvPr id="9" name="Group 8"/>
          <p:cNvGrpSpPr/>
          <p:nvPr/>
        </p:nvGrpSpPr>
        <p:grpSpPr>
          <a:xfrm>
            <a:off x="6295955" y="5824072"/>
            <a:ext cx="5284752" cy="506790"/>
            <a:chOff x="6172201" y="5710393"/>
            <a:chExt cx="5181600" cy="496898"/>
          </a:xfrm>
        </p:grpSpPr>
        <p:sp>
          <p:nvSpPr>
            <p:cNvPr id="17" name="Rectangle 16"/>
            <p:cNvSpPr/>
            <p:nvPr/>
          </p:nvSpPr>
          <p:spPr>
            <a:xfrm>
              <a:off x="6172201" y="5710393"/>
              <a:ext cx="1600200" cy="4796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Package</a:t>
              </a:r>
            </a:p>
          </p:txBody>
        </p:sp>
        <p:sp>
          <p:nvSpPr>
            <p:cNvPr id="18" name="Rectangle 17"/>
            <p:cNvSpPr/>
            <p:nvPr/>
          </p:nvSpPr>
          <p:spPr>
            <a:xfrm>
              <a:off x="7962899" y="5712046"/>
              <a:ext cx="1600200" cy="4796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HTML/JS</a:t>
              </a:r>
            </a:p>
          </p:txBody>
        </p:sp>
        <p:sp>
          <p:nvSpPr>
            <p:cNvPr id="19" name="Rectangle 18"/>
            <p:cNvSpPr/>
            <p:nvPr/>
          </p:nvSpPr>
          <p:spPr>
            <a:xfrm>
              <a:off x="9753601" y="5727691"/>
              <a:ext cx="1600200" cy="4796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40" dirty="0">
                  <a:latin typeface="Segoe UI" panose="020B0502040204020203" pitchFamily="34" charset="0"/>
                  <a:cs typeface="Segoe UI" panose="020B0502040204020203" pitchFamily="34" charset="0"/>
                </a:rPr>
                <a:t>Data</a:t>
              </a:r>
            </a:p>
          </p:txBody>
        </p:sp>
      </p:grpSp>
      <p:sp>
        <p:nvSpPr>
          <p:cNvPr id="21" name="Down Arrow 20"/>
          <p:cNvSpPr/>
          <p:nvPr/>
        </p:nvSpPr>
        <p:spPr>
          <a:xfrm rot="10800000">
            <a:off x="8663995" y="4598016"/>
            <a:ext cx="548662" cy="515537"/>
          </a:xfrm>
          <a:prstGeom prst="downArrow">
            <a:avLst/>
          </a:prstGeom>
          <a:solidFill>
            <a:srgbClr val="FFC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p>
        </p:txBody>
      </p:sp>
      <p:sp>
        <p:nvSpPr>
          <p:cNvPr id="22" name="Down Arrow 21"/>
          <p:cNvSpPr/>
          <p:nvPr/>
        </p:nvSpPr>
        <p:spPr>
          <a:xfrm rot="10800000">
            <a:off x="8663992" y="3610154"/>
            <a:ext cx="548662" cy="489414"/>
          </a:xfrm>
          <a:prstGeom prst="downArrow">
            <a:avLst/>
          </a:prstGeom>
          <a:solidFill>
            <a:srgbClr val="FFC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p>
        </p:txBody>
      </p:sp>
      <p:grpSp>
        <p:nvGrpSpPr>
          <p:cNvPr id="7" name="Group 6"/>
          <p:cNvGrpSpPr/>
          <p:nvPr/>
        </p:nvGrpSpPr>
        <p:grpSpPr>
          <a:xfrm>
            <a:off x="6934795" y="3019893"/>
            <a:ext cx="4007070" cy="302506"/>
            <a:chOff x="6798571" y="2960948"/>
            <a:chExt cx="3928857" cy="296601"/>
          </a:xfrm>
          <a:solidFill>
            <a:srgbClr val="FFC000"/>
          </a:solidFill>
        </p:grpSpPr>
        <p:sp>
          <p:nvSpPr>
            <p:cNvPr id="23" name="Down Arrow 22"/>
            <p:cNvSpPr/>
            <p:nvPr/>
          </p:nvSpPr>
          <p:spPr>
            <a:xfrm rot="10800000">
              <a:off x="6798571" y="2960948"/>
              <a:ext cx="364227" cy="296601"/>
            </a:xfrm>
            <a:prstGeom prst="downArrow">
              <a:avLst/>
            </a:prstGeom>
            <a:grp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p>
          </p:txBody>
        </p:sp>
        <p:sp>
          <p:nvSpPr>
            <p:cNvPr id="24" name="Down Arrow 23"/>
            <p:cNvSpPr/>
            <p:nvPr/>
          </p:nvSpPr>
          <p:spPr>
            <a:xfrm rot="10800000">
              <a:off x="8589270" y="2960948"/>
              <a:ext cx="364227" cy="296601"/>
            </a:xfrm>
            <a:prstGeom prst="downArrow">
              <a:avLst/>
            </a:prstGeom>
            <a:grp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p>
          </p:txBody>
        </p:sp>
        <p:sp>
          <p:nvSpPr>
            <p:cNvPr id="25" name="Down Arrow 24"/>
            <p:cNvSpPr/>
            <p:nvPr/>
          </p:nvSpPr>
          <p:spPr>
            <a:xfrm rot="10800000">
              <a:off x="10363201" y="2960948"/>
              <a:ext cx="364227" cy="296601"/>
            </a:xfrm>
            <a:prstGeom prst="downArrow">
              <a:avLst/>
            </a:prstGeom>
            <a:grp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836"/>
            </a:p>
          </p:txBody>
        </p:sp>
      </p:grpSp>
      <p:grpSp>
        <p:nvGrpSpPr>
          <p:cNvPr id="8" name="Group 7"/>
          <p:cNvGrpSpPr/>
          <p:nvPr/>
        </p:nvGrpSpPr>
        <p:grpSpPr>
          <a:xfrm>
            <a:off x="6491418" y="3019889"/>
            <a:ext cx="3866413" cy="2093664"/>
            <a:chOff x="6363848" y="2960945"/>
            <a:chExt cx="3790945" cy="2052798"/>
          </a:xfrm>
        </p:grpSpPr>
        <p:sp>
          <p:nvSpPr>
            <p:cNvPr id="26" name="Down Arrow 25"/>
            <p:cNvSpPr/>
            <p:nvPr/>
          </p:nvSpPr>
          <p:spPr>
            <a:xfrm>
              <a:off x="6363848" y="2960945"/>
              <a:ext cx="264416" cy="205279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27" name="Down Arrow 26"/>
            <p:cNvSpPr/>
            <p:nvPr/>
          </p:nvSpPr>
          <p:spPr>
            <a:xfrm>
              <a:off x="9890377" y="2960946"/>
              <a:ext cx="264416" cy="205279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sp>
          <p:nvSpPr>
            <p:cNvPr id="28" name="Down Arrow 27"/>
            <p:cNvSpPr/>
            <p:nvPr/>
          </p:nvSpPr>
          <p:spPr>
            <a:xfrm>
              <a:off x="8039098" y="2960945"/>
              <a:ext cx="264416" cy="2052797"/>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836"/>
            </a:p>
          </p:txBody>
        </p:sp>
      </p:grpSp>
      <p:grpSp>
        <p:nvGrpSpPr>
          <p:cNvPr id="34" name="Group 33"/>
          <p:cNvGrpSpPr/>
          <p:nvPr/>
        </p:nvGrpSpPr>
        <p:grpSpPr>
          <a:xfrm>
            <a:off x="655637" y="1851597"/>
            <a:ext cx="5316733" cy="4448334"/>
            <a:chOff x="655637" y="1851597"/>
            <a:chExt cx="5316733" cy="4448334"/>
          </a:xfrm>
        </p:grpSpPr>
        <p:sp>
          <p:nvSpPr>
            <p:cNvPr id="31" name="Rectangle 30"/>
            <p:cNvSpPr/>
            <p:nvPr/>
          </p:nvSpPr>
          <p:spPr>
            <a:xfrm>
              <a:off x="655637" y="3630919"/>
              <a:ext cx="5316733" cy="2669012"/>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If you deploy me I shall become more powerful than you can possibly imagine.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637" y="1851597"/>
              <a:ext cx="3243321" cy="1779322"/>
            </a:xfrm>
            <a:prstGeom prst="rect">
              <a:avLst/>
            </a:prstGeom>
          </p:spPr>
        </p:pic>
      </p:grpSp>
    </p:spTree>
    <p:extLst>
      <p:ext uri="{BB962C8B-B14F-4D97-AF65-F5344CB8AC3E}">
        <p14:creationId xmlns:p14="http://schemas.microsoft.com/office/powerpoint/2010/main" val="11472359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5" grpId="0" animBg="1"/>
      <p:bldP spid="16"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Apps</a:t>
            </a:r>
            <a:endParaRPr lang="en-US" dirty="0"/>
          </a:p>
        </p:txBody>
      </p:sp>
      <p:sp>
        <p:nvSpPr>
          <p:cNvPr id="7" name="Text Placeholder 6"/>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Creating an </a:t>
            </a:r>
            <a:r>
              <a:rPr lang="en-US" sz="2448" dirty="0" err="1"/>
              <a:t>Autohosted</a:t>
            </a:r>
            <a:r>
              <a:rPr lang="en-US" sz="2448" dirty="0"/>
              <a:t> App</a:t>
            </a:r>
          </a:p>
        </p:txBody>
      </p:sp>
      <p:grpSp>
        <p:nvGrpSpPr>
          <p:cNvPr id="16" name="Group 15"/>
          <p:cNvGrpSpPr/>
          <p:nvPr/>
        </p:nvGrpSpPr>
        <p:grpSpPr>
          <a:xfrm>
            <a:off x="655637" y="1916706"/>
            <a:ext cx="5316733" cy="4383225"/>
            <a:chOff x="655637" y="1916706"/>
            <a:chExt cx="5316733" cy="4383225"/>
          </a:xfrm>
        </p:grpSpPr>
        <p:sp>
          <p:nvSpPr>
            <p:cNvPr id="12" name="Rectangle 11"/>
            <p:cNvSpPr/>
            <p:nvPr/>
          </p:nvSpPr>
          <p:spPr>
            <a:xfrm>
              <a:off x="655637" y="3587410"/>
              <a:ext cx="5316733" cy="2712521"/>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Help me, Azure.  You’re my only hope.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1916706"/>
              <a:ext cx="1752600" cy="1670704"/>
            </a:xfrm>
            <a:prstGeom prst="rect">
              <a:avLst/>
            </a:prstGeom>
          </p:spPr>
        </p:pic>
      </p:grpSp>
    </p:spTree>
    <p:extLst>
      <p:ext uri="{BB962C8B-B14F-4D97-AF65-F5344CB8AC3E}">
        <p14:creationId xmlns:p14="http://schemas.microsoft.com/office/powerpoint/2010/main" val="5126054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p:cNvPicPr>
            <a:picLocks noChangeAspect="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2" name="Title 1"/>
          <p:cNvSpPr>
            <a:spLocks noGrp="1"/>
          </p:cNvSpPr>
          <p:nvPr>
            <p:ph type="title"/>
          </p:nvPr>
        </p:nvSpPr>
        <p:spPr/>
        <p:txBody>
          <a:bodyPr/>
          <a:lstStyle/>
          <a:p>
            <a:r>
              <a:rPr lang="en-US" dirty="0" smtClean="0"/>
              <a:t>Data</a:t>
            </a:r>
            <a:endParaRPr lang="en-US" dirty="0"/>
          </a:p>
        </p:txBody>
      </p:sp>
      <p:sp>
        <p:nvSpPr>
          <p:cNvPr id="3" name="Text Placeholder 2"/>
          <p:cNvSpPr>
            <a:spLocks noGrp="1"/>
          </p:cNvSpPr>
          <p:nvPr>
            <p:ph type="body" sz="quarter" idx="10"/>
          </p:nvPr>
        </p:nvSpPr>
        <p:spPr/>
        <p:txBody>
          <a:bodyPr/>
          <a:lstStyle/>
          <a:p>
            <a:endParaRPr lang="en-US" dirty="0"/>
          </a:p>
        </p:txBody>
      </p:sp>
      <p:sp>
        <p:nvSpPr>
          <p:cNvPr id="8" name="Rectangle 7"/>
          <p:cNvSpPr/>
          <p:nvPr/>
        </p:nvSpPr>
        <p:spPr>
          <a:xfrm>
            <a:off x="8355453" y="1861968"/>
            <a:ext cx="1165754" cy="11657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App</a:t>
            </a:r>
          </a:p>
        </p:txBody>
      </p:sp>
      <p:sp>
        <p:nvSpPr>
          <p:cNvPr id="9" name="Rectangle 8"/>
          <p:cNvSpPr/>
          <p:nvPr/>
        </p:nvSpPr>
        <p:spPr>
          <a:xfrm>
            <a:off x="10439378" y="5134176"/>
            <a:ext cx="1165754" cy="11657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Office</a:t>
            </a:r>
          </a:p>
        </p:txBody>
      </p:sp>
      <p:sp>
        <p:nvSpPr>
          <p:cNvPr id="10" name="Rectangle 9"/>
          <p:cNvSpPr/>
          <p:nvPr/>
        </p:nvSpPr>
        <p:spPr>
          <a:xfrm>
            <a:off x="8355453" y="5134176"/>
            <a:ext cx="1165754" cy="11657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SP</a:t>
            </a:r>
          </a:p>
        </p:txBody>
      </p:sp>
      <p:sp>
        <p:nvSpPr>
          <p:cNvPr id="11" name="Rectangle 10"/>
          <p:cNvSpPr/>
          <p:nvPr/>
        </p:nvSpPr>
        <p:spPr>
          <a:xfrm>
            <a:off x="6295954" y="5164245"/>
            <a:ext cx="1165754" cy="11657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SQL</a:t>
            </a:r>
          </a:p>
        </p:txBody>
      </p:sp>
      <p:grpSp>
        <p:nvGrpSpPr>
          <p:cNvPr id="12" name="Group 11"/>
          <p:cNvGrpSpPr/>
          <p:nvPr/>
        </p:nvGrpSpPr>
        <p:grpSpPr>
          <a:xfrm>
            <a:off x="8938330" y="3027722"/>
            <a:ext cx="2165529" cy="2106454"/>
            <a:chOff x="8938330" y="3027722"/>
            <a:chExt cx="2165529" cy="2106454"/>
          </a:xfrm>
        </p:grpSpPr>
        <p:cxnSp>
          <p:nvCxnSpPr>
            <p:cNvPr id="17" name="Straight Arrow Connector 16"/>
            <p:cNvCxnSpPr>
              <a:stCxn id="8" idx="2"/>
              <a:endCxn id="9" idx="0"/>
            </p:cNvCxnSpPr>
            <p:nvPr/>
          </p:nvCxnSpPr>
          <p:spPr>
            <a:xfrm>
              <a:off x="8938330" y="3027722"/>
              <a:ext cx="2083925" cy="21064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771568" y="4204683"/>
              <a:ext cx="1332291" cy="338554"/>
            </a:xfrm>
            <a:prstGeom prst="rect">
              <a:avLst/>
            </a:prstGeom>
            <a:solidFill>
              <a:srgbClr val="008272"/>
            </a:solidFill>
            <a:ln w="28575">
              <a:solidFill>
                <a:schemeClr val="accent5">
                  <a:lumMod val="50000"/>
                </a:schemeClr>
              </a:solidFill>
            </a:ln>
          </p:spPr>
          <p:txBody>
            <a:bodyPr wrap="square" rtlCol="0">
              <a:spAutoFit/>
            </a:bodyPr>
            <a:lstStyle/>
            <a:p>
              <a:pPr algn="ctr"/>
              <a:r>
                <a:rPr lang="en-US" sz="1600" dirty="0"/>
                <a:t>HTML/XML</a:t>
              </a:r>
            </a:p>
          </p:txBody>
        </p:sp>
      </p:grpSp>
      <p:grpSp>
        <p:nvGrpSpPr>
          <p:cNvPr id="7" name="Group 6"/>
          <p:cNvGrpSpPr/>
          <p:nvPr/>
        </p:nvGrpSpPr>
        <p:grpSpPr>
          <a:xfrm>
            <a:off x="8306048" y="3027722"/>
            <a:ext cx="1332291" cy="2106454"/>
            <a:chOff x="8306048" y="3027722"/>
            <a:chExt cx="1332291" cy="2106454"/>
          </a:xfrm>
        </p:grpSpPr>
        <p:cxnSp>
          <p:nvCxnSpPr>
            <p:cNvPr id="19" name="Straight Arrow Connector 18"/>
            <p:cNvCxnSpPr>
              <a:stCxn id="8" idx="2"/>
              <a:endCxn id="10" idx="0"/>
            </p:cNvCxnSpPr>
            <p:nvPr/>
          </p:nvCxnSpPr>
          <p:spPr>
            <a:xfrm>
              <a:off x="8938331" y="3027722"/>
              <a:ext cx="0" cy="21064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8306048" y="4206245"/>
              <a:ext cx="1332291" cy="338554"/>
            </a:xfrm>
            <a:prstGeom prst="rect">
              <a:avLst/>
            </a:prstGeom>
            <a:solidFill>
              <a:srgbClr val="008272"/>
            </a:solidFill>
            <a:ln w="28575">
              <a:solidFill>
                <a:schemeClr val="accent5">
                  <a:lumMod val="50000"/>
                </a:schemeClr>
              </a:solidFill>
            </a:ln>
          </p:spPr>
          <p:txBody>
            <a:bodyPr wrap="square" rtlCol="0">
              <a:spAutoFit/>
            </a:bodyPr>
            <a:lstStyle/>
            <a:p>
              <a:pPr algn="ctr"/>
              <a:r>
                <a:rPr lang="en-US" sz="1600" dirty="0"/>
                <a:t>REST/CSOM</a:t>
              </a:r>
            </a:p>
          </p:txBody>
        </p:sp>
        <p:sp>
          <p:nvSpPr>
            <p:cNvPr id="23" name="TextBox 22"/>
            <p:cNvSpPr txBox="1"/>
            <p:nvPr/>
          </p:nvSpPr>
          <p:spPr>
            <a:xfrm>
              <a:off x="8306048" y="3939003"/>
              <a:ext cx="1047015" cy="276999"/>
            </a:xfrm>
            <a:prstGeom prst="rect">
              <a:avLst/>
            </a:prstGeom>
            <a:solidFill>
              <a:srgbClr val="F26522"/>
            </a:solidFill>
            <a:ln w="28575">
              <a:solidFill>
                <a:schemeClr val="accent5">
                  <a:lumMod val="50000"/>
                </a:schemeClr>
              </a:solidFill>
            </a:ln>
          </p:spPr>
          <p:txBody>
            <a:bodyPr wrap="square" rtlCol="0">
              <a:spAutoFit/>
            </a:bodyPr>
            <a:lstStyle/>
            <a:p>
              <a:r>
                <a:rPr lang="en-US" sz="1200" dirty="0"/>
                <a:t>OAUTH</a:t>
              </a:r>
            </a:p>
          </p:txBody>
        </p:sp>
      </p:grpSp>
      <p:grpSp>
        <p:nvGrpSpPr>
          <p:cNvPr id="6" name="Group 5"/>
          <p:cNvGrpSpPr/>
          <p:nvPr/>
        </p:nvGrpSpPr>
        <p:grpSpPr>
          <a:xfrm>
            <a:off x="6878831" y="3027722"/>
            <a:ext cx="2059499" cy="2136522"/>
            <a:chOff x="6878831" y="3027722"/>
            <a:chExt cx="2059499" cy="2136522"/>
          </a:xfrm>
        </p:grpSpPr>
        <p:cxnSp>
          <p:nvCxnSpPr>
            <p:cNvPr id="15" name="Straight Arrow Connector 14"/>
            <p:cNvCxnSpPr>
              <a:stCxn id="8" idx="2"/>
              <a:endCxn id="11" idx="0"/>
            </p:cNvCxnSpPr>
            <p:nvPr/>
          </p:nvCxnSpPr>
          <p:spPr>
            <a:xfrm flipH="1">
              <a:off x="6878831" y="3027722"/>
              <a:ext cx="2059499" cy="213652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912694" y="4204683"/>
              <a:ext cx="1260124" cy="338554"/>
            </a:xfrm>
            <a:prstGeom prst="rect">
              <a:avLst/>
            </a:prstGeom>
            <a:solidFill>
              <a:srgbClr val="008272"/>
            </a:solidFill>
            <a:ln w="28575">
              <a:solidFill>
                <a:schemeClr val="accent5">
                  <a:lumMod val="50000"/>
                </a:schemeClr>
              </a:solidFill>
            </a:ln>
          </p:spPr>
          <p:txBody>
            <a:bodyPr wrap="square" rtlCol="0">
              <a:spAutoFit/>
            </a:bodyPr>
            <a:lstStyle/>
            <a:p>
              <a:pPr algn="ctr"/>
              <a:r>
                <a:rPr lang="en-US" sz="1600" dirty="0"/>
                <a:t>JSON/XML</a:t>
              </a:r>
            </a:p>
          </p:txBody>
        </p:sp>
        <p:sp>
          <p:nvSpPr>
            <p:cNvPr id="24" name="TextBox 23"/>
            <p:cNvSpPr txBox="1"/>
            <p:nvPr/>
          </p:nvSpPr>
          <p:spPr>
            <a:xfrm>
              <a:off x="6912693" y="3921260"/>
              <a:ext cx="549015" cy="286306"/>
            </a:xfrm>
            <a:prstGeom prst="rect">
              <a:avLst/>
            </a:prstGeom>
            <a:solidFill>
              <a:srgbClr val="F26522"/>
            </a:solidFill>
            <a:ln w="28575">
              <a:solidFill>
                <a:schemeClr val="accent5">
                  <a:lumMod val="50000"/>
                </a:schemeClr>
              </a:solidFill>
            </a:ln>
          </p:spPr>
          <p:txBody>
            <a:bodyPr wrap="square" rtlCol="0">
              <a:spAutoFit/>
            </a:bodyPr>
            <a:lstStyle/>
            <a:p>
              <a:pPr algn="ctr"/>
              <a:r>
                <a:rPr lang="en-US" sz="1224" dirty="0"/>
                <a:t>WCF</a:t>
              </a:r>
            </a:p>
          </p:txBody>
        </p:sp>
      </p:grpSp>
      <p:grpSp>
        <p:nvGrpSpPr>
          <p:cNvPr id="5" name="Group 4"/>
          <p:cNvGrpSpPr/>
          <p:nvPr/>
        </p:nvGrpSpPr>
        <p:grpSpPr>
          <a:xfrm>
            <a:off x="503237" y="1859100"/>
            <a:ext cx="5469133" cy="4470899"/>
            <a:chOff x="503237" y="1859100"/>
            <a:chExt cx="5469133" cy="4470899"/>
          </a:xfrm>
        </p:grpSpPr>
        <p:sp>
          <p:nvSpPr>
            <p:cNvPr id="26" name="Rectangle 25"/>
            <p:cNvSpPr/>
            <p:nvPr/>
          </p:nvSpPr>
          <p:spPr>
            <a:xfrm>
              <a:off x="664896" y="3048673"/>
              <a:ext cx="5307474" cy="328132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Async</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or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async</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not.  </a:t>
              </a:r>
              <a:b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b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There is no sync.</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1859100"/>
              <a:ext cx="1819529" cy="1189573"/>
            </a:xfrm>
            <a:prstGeom prst="rect">
              <a:avLst/>
            </a:prstGeom>
          </p:spPr>
        </p:pic>
      </p:grpSp>
    </p:spTree>
    <p:extLst>
      <p:ext uri="{BB962C8B-B14F-4D97-AF65-F5344CB8AC3E}">
        <p14:creationId xmlns:p14="http://schemas.microsoft.com/office/powerpoint/2010/main" val="32545914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Data</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452390"/>
            <a:ext cx="4631930" cy="862581"/>
          </a:xfrm>
          <a:prstGeom prst="rect">
            <a:avLst/>
          </a:prstGeom>
          <a:noFill/>
        </p:spPr>
        <p:txBody>
          <a:bodyPr wrap="square" rtlCol="0">
            <a:spAutoFit/>
          </a:bodyPr>
          <a:lstStyle/>
          <a:p>
            <a:r>
              <a:rPr lang="en-US" sz="2448" dirty="0"/>
              <a:t>Accessing SQL Azure Data Using </a:t>
            </a:r>
            <a:r>
              <a:rPr lang="en-US" sz="2448" dirty="0" smtClean="0"/>
              <a:t>WCF and JSON</a:t>
            </a:r>
            <a:endParaRPr lang="en-US" sz="2448" dirty="0"/>
          </a:p>
        </p:txBody>
      </p:sp>
      <p:grpSp>
        <p:nvGrpSpPr>
          <p:cNvPr id="13" name="Group 12"/>
          <p:cNvGrpSpPr/>
          <p:nvPr/>
        </p:nvGrpSpPr>
        <p:grpSpPr>
          <a:xfrm>
            <a:off x="579437" y="2049462"/>
            <a:ext cx="5392933" cy="4250469"/>
            <a:chOff x="579437" y="2049462"/>
            <a:chExt cx="5392933" cy="4250469"/>
          </a:xfrm>
        </p:grpSpPr>
        <p:sp>
          <p:nvSpPr>
            <p:cNvPr id="14" name="Rectangle 13"/>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You have failed me for the last time ASMX.</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Tree>
    <p:extLst>
      <p:ext uri="{BB962C8B-B14F-4D97-AF65-F5344CB8AC3E}">
        <p14:creationId xmlns:p14="http://schemas.microsoft.com/office/powerpoint/2010/main" val="1505634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6" cy="5773368"/>
          </a:xfrm>
          <a:prstGeom prst="rect">
            <a:avLst/>
          </a:prstGeom>
        </p:spPr>
      </p:pic>
      <p:sp>
        <p:nvSpPr>
          <p:cNvPr id="2" name="Title 1"/>
          <p:cNvSpPr>
            <a:spLocks noGrp="1"/>
          </p:cNvSpPr>
          <p:nvPr>
            <p:ph type="title"/>
          </p:nvPr>
        </p:nvSpPr>
        <p:spPr/>
        <p:txBody>
          <a:bodyPr/>
          <a:lstStyle/>
          <a:p>
            <a:r>
              <a:rPr lang="en-US" dirty="0" smtClean="0"/>
              <a:t>Client Object Model</a:t>
            </a:r>
            <a:endParaRPr lang="en-US" dirty="0"/>
          </a:p>
        </p:txBody>
      </p:sp>
      <p:sp>
        <p:nvSpPr>
          <p:cNvPr id="3" name="Text Placeholder 2"/>
          <p:cNvSpPr>
            <a:spLocks noGrp="1"/>
          </p:cNvSpPr>
          <p:nvPr>
            <p:ph type="body" sz="quarter" idx="10"/>
          </p:nvPr>
        </p:nvSpPr>
        <p:spPr/>
        <p:txBody>
          <a:bodyPr/>
          <a:lstStyle/>
          <a:p>
            <a:endParaRPr lang="en-US" dirty="0"/>
          </a:p>
        </p:txBody>
      </p:sp>
      <p:sp>
        <p:nvSpPr>
          <p:cNvPr id="8" name="Rectangle 7"/>
          <p:cNvSpPr/>
          <p:nvPr/>
        </p:nvSpPr>
        <p:spPr>
          <a:xfrm>
            <a:off x="6862176" y="1861968"/>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.NET</a:t>
            </a:r>
          </a:p>
        </p:txBody>
      </p:sp>
      <p:sp>
        <p:nvSpPr>
          <p:cNvPr id="9" name="Rectangle 8"/>
          <p:cNvSpPr/>
          <p:nvPr/>
        </p:nvSpPr>
        <p:spPr>
          <a:xfrm>
            <a:off x="9389088" y="1861967"/>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err="1">
                <a:latin typeface="Segoe UI Semilight" panose="020B0402040204020203" pitchFamily="34" charset="0"/>
                <a:cs typeface="Segoe UI Semilight" panose="020B0402040204020203" pitchFamily="34" charset="0"/>
              </a:rPr>
              <a:t>Javascript</a:t>
            </a:r>
            <a:endParaRPr lang="en-US" sz="2448"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6862176" y="4193154"/>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Synchronous</a:t>
            </a:r>
          </a:p>
        </p:txBody>
      </p:sp>
      <p:sp>
        <p:nvSpPr>
          <p:cNvPr id="11" name="Rectangle 10"/>
          <p:cNvSpPr/>
          <p:nvPr/>
        </p:nvSpPr>
        <p:spPr>
          <a:xfrm>
            <a:off x="6862176" y="488025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Server</a:t>
            </a:r>
          </a:p>
        </p:txBody>
      </p:sp>
      <p:sp>
        <p:nvSpPr>
          <p:cNvPr id="12" name="Rectangle 11"/>
          <p:cNvSpPr/>
          <p:nvPr/>
        </p:nvSpPr>
        <p:spPr>
          <a:xfrm>
            <a:off x="6862176" y="5567359"/>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SP</a:t>
            </a:r>
          </a:p>
        </p:txBody>
      </p:sp>
      <p:sp>
        <p:nvSpPr>
          <p:cNvPr id="13" name="Rectangle 12"/>
          <p:cNvSpPr/>
          <p:nvPr/>
        </p:nvSpPr>
        <p:spPr>
          <a:xfrm>
            <a:off x="9389088" y="4193154"/>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Asynchronous</a:t>
            </a:r>
          </a:p>
        </p:txBody>
      </p:sp>
      <p:sp>
        <p:nvSpPr>
          <p:cNvPr id="14" name="Rectangle 13"/>
          <p:cNvSpPr/>
          <p:nvPr/>
        </p:nvSpPr>
        <p:spPr>
          <a:xfrm>
            <a:off x="9389088" y="488025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Client</a:t>
            </a:r>
          </a:p>
        </p:txBody>
      </p:sp>
      <p:sp>
        <p:nvSpPr>
          <p:cNvPr id="15" name="Rectangle 14"/>
          <p:cNvSpPr/>
          <p:nvPr/>
        </p:nvSpPr>
        <p:spPr>
          <a:xfrm>
            <a:off x="9389088" y="5567359"/>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Office / SP</a:t>
            </a:r>
          </a:p>
        </p:txBody>
      </p:sp>
      <p:grpSp>
        <p:nvGrpSpPr>
          <p:cNvPr id="21" name="Group 20"/>
          <p:cNvGrpSpPr/>
          <p:nvPr/>
        </p:nvGrpSpPr>
        <p:grpSpPr>
          <a:xfrm>
            <a:off x="539649" y="1861967"/>
            <a:ext cx="5432721" cy="4437963"/>
            <a:chOff x="539649" y="1861967"/>
            <a:chExt cx="5432721" cy="4437963"/>
          </a:xfrm>
        </p:grpSpPr>
        <p:sp>
          <p:nvSpPr>
            <p:cNvPr id="18" name="Rectangle 17"/>
            <p:cNvSpPr/>
            <p:nvPr/>
          </p:nvSpPr>
          <p:spPr>
            <a:xfrm>
              <a:off x="655637" y="3623455"/>
              <a:ext cx="5316733" cy="26764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These are not the clients we’re looking for.</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649" y="1861967"/>
              <a:ext cx="2782291" cy="1761489"/>
            </a:xfrm>
            <a:prstGeom prst="rect">
              <a:avLst/>
            </a:prstGeom>
          </p:spPr>
        </p:pic>
      </p:grpSp>
    </p:spTree>
    <p:extLst>
      <p:ext uri="{BB962C8B-B14F-4D97-AF65-F5344CB8AC3E}">
        <p14:creationId xmlns:p14="http://schemas.microsoft.com/office/powerpoint/2010/main" val="35736852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Client Object Model</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65784" y="5792341"/>
            <a:ext cx="4631930" cy="478376"/>
          </a:xfrm>
          <a:prstGeom prst="rect">
            <a:avLst/>
          </a:prstGeom>
          <a:noFill/>
        </p:spPr>
        <p:txBody>
          <a:bodyPr wrap="square" rtlCol="0">
            <a:spAutoFit/>
          </a:bodyPr>
          <a:lstStyle/>
          <a:p>
            <a:r>
              <a:rPr lang="en-US" sz="2448" dirty="0"/>
              <a:t>Set Client Context Using CSOM</a:t>
            </a:r>
          </a:p>
        </p:txBody>
      </p:sp>
      <p:grpSp>
        <p:nvGrpSpPr>
          <p:cNvPr id="10" name="Group 9"/>
          <p:cNvGrpSpPr/>
          <p:nvPr/>
        </p:nvGrpSpPr>
        <p:grpSpPr>
          <a:xfrm>
            <a:off x="655637" y="1820862"/>
            <a:ext cx="5316733" cy="4479069"/>
            <a:chOff x="655637" y="1820862"/>
            <a:chExt cx="5316733" cy="4479069"/>
          </a:xfrm>
        </p:grpSpPr>
        <p:sp>
          <p:nvSpPr>
            <p:cNvPr id="11" name="Rectangle 10"/>
            <p:cNvSpPr/>
            <p:nvPr/>
          </p:nvSpPr>
          <p:spPr>
            <a:xfrm>
              <a:off x="655637" y="3600235"/>
              <a:ext cx="5316733" cy="269969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Your query is no good to me without context.</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1820862"/>
              <a:ext cx="2286000" cy="1779373"/>
            </a:xfrm>
            <a:prstGeom prst="rect">
              <a:avLst/>
            </a:prstGeom>
          </p:spPr>
        </p:pic>
      </p:grpSp>
    </p:spTree>
    <p:extLst>
      <p:ext uri="{BB962C8B-B14F-4D97-AF65-F5344CB8AC3E}">
        <p14:creationId xmlns:p14="http://schemas.microsoft.com/office/powerpoint/2010/main" val="12026285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1" y="1221157"/>
            <a:ext cx="12436475" cy="5773368"/>
          </a:xfrm>
          <a:prstGeom prst="rect">
            <a:avLst/>
          </a:prstGeom>
        </p:spPr>
      </p:pic>
      <p:sp>
        <p:nvSpPr>
          <p:cNvPr id="2" name="Title 1"/>
          <p:cNvSpPr>
            <a:spLocks noGrp="1"/>
          </p:cNvSpPr>
          <p:nvPr>
            <p:ph type="title"/>
          </p:nvPr>
        </p:nvSpPr>
        <p:spPr/>
        <p:txBody>
          <a:bodyPr/>
          <a:lstStyle/>
          <a:p>
            <a:r>
              <a:rPr lang="en-US" dirty="0" err="1" smtClean="0"/>
              <a:t>OAuth</a:t>
            </a:r>
            <a:endParaRPr lang="en-US" dirty="0"/>
          </a:p>
        </p:txBody>
      </p:sp>
      <p:sp>
        <p:nvSpPr>
          <p:cNvPr id="3" name="Text Placeholder 2"/>
          <p:cNvSpPr>
            <a:spLocks noGrp="1"/>
          </p:cNvSpPr>
          <p:nvPr>
            <p:ph type="body" sz="quarter" idx="10"/>
          </p:nvPr>
        </p:nvSpPr>
        <p:spPr/>
        <p:txBody>
          <a:bodyPr/>
          <a:lstStyle/>
          <a:p>
            <a:endParaRPr lang="en-US"/>
          </a:p>
        </p:txBody>
      </p:sp>
      <p:grpSp>
        <p:nvGrpSpPr>
          <p:cNvPr id="8" name="Group 7"/>
          <p:cNvGrpSpPr/>
          <p:nvPr/>
        </p:nvGrpSpPr>
        <p:grpSpPr>
          <a:xfrm>
            <a:off x="579437" y="2049462"/>
            <a:ext cx="5392933" cy="4250469"/>
            <a:chOff x="579437" y="2049462"/>
            <a:chExt cx="5392933" cy="4250469"/>
          </a:xfrm>
        </p:grpSpPr>
        <p:sp>
          <p:nvSpPr>
            <p:cNvPr id="10" name="Rectangle 9"/>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I am your token.</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8516" y="1841609"/>
            <a:ext cx="5344271" cy="4458322"/>
          </a:xfrm>
          <a:prstGeom prst="rect">
            <a:avLst/>
          </a:prstGeom>
        </p:spPr>
      </p:pic>
    </p:spTree>
    <p:extLst>
      <p:ext uri="{BB962C8B-B14F-4D97-AF65-F5344CB8AC3E}">
        <p14:creationId xmlns:p14="http://schemas.microsoft.com/office/powerpoint/2010/main" val="18269509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err="1" smtClean="0"/>
              <a:t>OAuth</a:t>
            </a:r>
            <a:endParaRPr lang="en-US" dirty="0"/>
          </a:p>
        </p:txBody>
      </p:sp>
      <p:sp>
        <p:nvSpPr>
          <p:cNvPr id="8" name="Text Placeholder 7"/>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431520"/>
            <a:ext cx="4631930" cy="862581"/>
          </a:xfrm>
          <a:prstGeom prst="rect">
            <a:avLst/>
          </a:prstGeom>
          <a:noFill/>
        </p:spPr>
        <p:txBody>
          <a:bodyPr wrap="square" rtlCol="0">
            <a:spAutoFit/>
          </a:bodyPr>
          <a:lstStyle/>
          <a:p>
            <a:r>
              <a:rPr lang="en-US" sz="2448" dirty="0"/>
              <a:t>Token Handling and Authorization</a:t>
            </a:r>
          </a:p>
        </p:txBody>
      </p:sp>
      <p:grpSp>
        <p:nvGrpSpPr>
          <p:cNvPr id="14" name="Group 13"/>
          <p:cNvGrpSpPr/>
          <p:nvPr/>
        </p:nvGrpSpPr>
        <p:grpSpPr>
          <a:xfrm>
            <a:off x="638537" y="1861968"/>
            <a:ext cx="5333833" cy="4437963"/>
            <a:chOff x="638537" y="1861968"/>
            <a:chExt cx="5333833" cy="4437963"/>
          </a:xfrm>
        </p:grpSpPr>
        <p:sp>
          <p:nvSpPr>
            <p:cNvPr id="11" name="Rectangle 10"/>
            <p:cNvSpPr/>
            <p:nvPr/>
          </p:nvSpPr>
          <p:spPr>
            <a:xfrm>
              <a:off x="655637" y="3600235"/>
              <a:ext cx="5316733" cy="269969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Perhaps if you give me your token I’ll forget I found you.</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537" y="1861968"/>
              <a:ext cx="1303700" cy="1738267"/>
            </a:xfrm>
            <a:prstGeom prst="rect">
              <a:avLst/>
            </a:prstGeom>
          </p:spPr>
        </p:pic>
      </p:grpSp>
    </p:spTree>
    <p:extLst>
      <p:ext uri="{BB962C8B-B14F-4D97-AF65-F5344CB8AC3E}">
        <p14:creationId xmlns:p14="http://schemas.microsoft.com/office/powerpoint/2010/main" val="20038621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2" name="Title 1"/>
          <p:cNvSpPr>
            <a:spLocks noGrp="1"/>
          </p:cNvSpPr>
          <p:nvPr>
            <p:ph type="title"/>
          </p:nvPr>
        </p:nvSpPr>
        <p:spPr/>
        <p:txBody>
          <a:bodyPr/>
          <a:lstStyle/>
          <a:p>
            <a:r>
              <a:rPr lang="en-US" dirty="0" smtClean="0"/>
              <a:t>REST</a:t>
            </a:r>
            <a:endParaRPr lang="en-US" dirty="0"/>
          </a:p>
        </p:txBody>
      </p:sp>
      <p:sp>
        <p:nvSpPr>
          <p:cNvPr id="3" name="Text Placeholder 2"/>
          <p:cNvSpPr>
            <a:spLocks noGrp="1"/>
          </p:cNvSpPr>
          <p:nvPr>
            <p:ph type="body" sz="quarter" idx="10"/>
          </p:nvPr>
        </p:nvSpPr>
        <p:spPr/>
        <p:txBody>
          <a:bodyPr/>
          <a:lstStyle/>
          <a:p>
            <a:endParaRPr lang="en-US"/>
          </a:p>
        </p:txBody>
      </p:sp>
      <p:sp>
        <p:nvSpPr>
          <p:cNvPr id="5" name="Rectangle 4"/>
          <p:cNvSpPr/>
          <p:nvPr/>
        </p:nvSpPr>
        <p:spPr>
          <a:xfrm>
            <a:off x="6295955" y="1861967"/>
            <a:ext cx="5284751" cy="6693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dirty="0">
                <a:latin typeface="Segoe UI" panose="020B0502040204020203" pitchFamily="34" charset="0"/>
                <a:cs typeface="Segoe UI" panose="020B0502040204020203" pitchFamily="34" charset="0"/>
              </a:rPr>
              <a:t>Client</a:t>
            </a:r>
          </a:p>
        </p:txBody>
      </p:sp>
      <p:sp>
        <p:nvSpPr>
          <p:cNvPr id="7" name="Rectangle 6"/>
          <p:cNvSpPr/>
          <p:nvPr/>
        </p:nvSpPr>
        <p:spPr>
          <a:xfrm>
            <a:off x="6295955" y="3983548"/>
            <a:ext cx="5284753" cy="10258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dirty="0">
                <a:latin typeface="Segoe UI" panose="020B0502040204020203" pitchFamily="34" charset="0"/>
                <a:cs typeface="Segoe UI" panose="020B0502040204020203" pitchFamily="34" charset="0"/>
              </a:rPr>
              <a:t>Server Object Model</a:t>
            </a:r>
          </a:p>
        </p:txBody>
      </p:sp>
      <p:sp>
        <p:nvSpPr>
          <p:cNvPr id="8" name="Rectangle 7"/>
          <p:cNvSpPr/>
          <p:nvPr/>
        </p:nvSpPr>
        <p:spPr>
          <a:xfrm>
            <a:off x="6295955" y="3084183"/>
            <a:ext cx="5284751" cy="41210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err="1">
                <a:latin typeface="Segoe UI" panose="020B0502040204020203" pitchFamily="34" charset="0"/>
                <a:cs typeface="Segoe UI" panose="020B0502040204020203" pitchFamily="34" charset="0"/>
              </a:rPr>
              <a:t>client.svc</a:t>
            </a:r>
            <a:r>
              <a:rPr lang="en-US" sz="1836" dirty="0">
                <a:latin typeface="Segoe UI" panose="020B0502040204020203" pitchFamily="34" charset="0"/>
                <a:cs typeface="Segoe UI" panose="020B0502040204020203" pitchFamily="34" charset="0"/>
              </a:rPr>
              <a:t> web service</a:t>
            </a:r>
          </a:p>
        </p:txBody>
      </p:sp>
      <p:sp>
        <p:nvSpPr>
          <p:cNvPr id="9" name="Flowchart: Magnetic Disk 8"/>
          <p:cNvSpPr/>
          <p:nvPr/>
        </p:nvSpPr>
        <p:spPr>
          <a:xfrm>
            <a:off x="8285503" y="5330977"/>
            <a:ext cx="1305645" cy="1043581"/>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t>Content</a:t>
            </a:r>
            <a:br>
              <a:rPr lang="en-US" sz="1836" dirty="0"/>
            </a:br>
            <a:r>
              <a:rPr lang="en-US" sz="1836" dirty="0"/>
              <a:t>DB</a:t>
            </a:r>
          </a:p>
        </p:txBody>
      </p:sp>
      <p:sp>
        <p:nvSpPr>
          <p:cNvPr id="11" name="Up-Down Arrow 10"/>
          <p:cNvSpPr/>
          <p:nvPr/>
        </p:nvSpPr>
        <p:spPr>
          <a:xfrm>
            <a:off x="8725162" y="3426831"/>
            <a:ext cx="426333" cy="626176"/>
          </a:xfrm>
          <a:prstGeom prst="up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2" name="Up-Down Arrow 11"/>
          <p:cNvSpPr/>
          <p:nvPr/>
        </p:nvSpPr>
        <p:spPr>
          <a:xfrm>
            <a:off x="8725160" y="4879930"/>
            <a:ext cx="426333" cy="626176"/>
          </a:xfrm>
          <a:prstGeom prst="up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6" name="Group 5"/>
          <p:cNvGrpSpPr/>
          <p:nvPr/>
        </p:nvGrpSpPr>
        <p:grpSpPr>
          <a:xfrm>
            <a:off x="8725163" y="2502486"/>
            <a:ext cx="1385580" cy="626176"/>
            <a:chOff x="8553993" y="2453641"/>
            <a:chExt cx="1358535" cy="613954"/>
          </a:xfrm>
        </p:grpSpPr>
        <p:sp>
          <p:nvSpPr>
            <p:cNvPr id="10" name="Up-Down Arrow 9"/>
            <p:cNvSpPr/>
            <p:nvPr/>
          </p:nvSpPr>
          <p:spPr>
            <a:xfrm>
              <a:off x="8553993" y="2453641"/>
              <a:ext cx="418011" cy="613954"/>
            </a:xfrm>
            <a:prstGeom prst="up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13" name="TextBox 12"/>
            <p:cNvSpPr txBox="1"/>
            <p:nvPr/>
          </p:nvSpPr>
          <p:spPr>
            <a:xfrm>
              <a:off x="8972002" y="2581479"/>
              <a:ext cx="940526" cy="374846"/>
            </a:xfrm>
            <a:prstGeom prst="rect">
              <a:avLst/>
            </a:prstGeom>
            <a:noFill/>
            <a:ln>
              <a:noFill/>
            </a:ln>
          </p:spPr>
          <p:txBody>
            <a:bodyPr wrap="square" rtlCol="0">
              <a:spAutoFit/>
            </a:bodyPr>
            <a:lstStyle/>
            <a:p>
              <a:r>
                <a:rPr lang="en-US" sz="1836" dirty="0"/>
                <a:t>ODATA</a:t>
              </a:r>
            </a:p>
          </p:txBody>
        </p:sp>
      </p:grpSp>
      <p:grpSp>
        <p:nvGrpSpPr>
          <p:cNvPr id="21" name="Group 20"/>
          <p:cNvGrpSpPr/>
          <p:nvPr/>
        </p:nvGrpSpPr>
        <p:grpSpPr>
          <a:xfrm>
            <a:off x="655637" y="1777490"/>
            <a:ext cx="5316733" cy="4470715"/>
            <a:chOff x="655637" y="1777490"/>
            <a:chExt cx="5316733" cy="4470715"/>
          </a:xfrm>
        </p:grpSpPr>
        <p:sp>
          <p:nvSpPr>
            <p:cNvPr id="18" name="Rectangle 17"/>
            <p:cNvSpPr/>
            <p:nvPr/>
          </p:nvSpPr>
          <p:spPr>
            <a:xfrm>
              <a:off x="655637" y="3573462"/>
              <a:ext cx="5316733" cy="2674743"/>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All clear kid!</a:t>
              </a:r>
            </a:p>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Let’s get some ODATA </a:t>
              </a:r>
            </a:p>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and go home.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1777490"/>
              <a:ext cx="2133600" cy="1795972"/>
            </a:xfrm>
            <a:prstGeom prst="rect">
              <a:avLst/>
            </a:prstGeom>
          </p:spPr>
        </p:pic>
      </p:grpSp>
    </p:spTree>
    <p:extLst>
      <p:ext uri="{BB962C8B-B14F-4D97-AF65-F5344CB8AC3E}">
        <p14:creationId xmlns:p14="http://schemas.microsoft.com/office/powerpoint/2010/main" val="34271225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Migrating Legacy On-Premise Solutions to SharePoint Online and Windows Azure</a:t>
            </a:r>
            <a:r>
              <a:rPr lang="en-US" sz="3600" dirty="0" smtClean="0"/>
              <a:t/>
            </a:r>
            <a:br>
              <a:rPr lang="en-US" sz="3600" dirty="0" smtClean="0"/>
            </a:br>
            <a:endParaRPr lang="en-US" sz="3600" dirty="0"/>
          </a:p>
        </p:txBody>
      </p:sp>
      <p:sp>
        <p:nvSpPr>
          <p:cNvPr id="5" name="Text Placeholder 4"/>
          <p:cNvSpPr>
            <a:spLocks noGrp="1"/>
          </p:cNvSpPr>
          <p:nvPr>
            <p:ph type="body" sz="quarter" idx="12"/>
          </p:nvPr>
        </p:nvSpPr>
        <p:spPr/>
        <p:txBody>
          <a:bodyPr/>
          <a:lstStyle/>
          <a:p>
            <a:r>
              <a:rPr lang="en-US" sz="2800" dirty="0" smtClean="0"/>
              <a:t>Eric Shupps</a:t>
            </a:r>
          </a:p>
          <a:p>
            <a:r>
              <a:rPr lang="en-US" sz="2800" dirty="0" smtClean="0"/>
              <a:t>SharePoint Server MVP</a:t>
            </a:r>
          </a:p>
        </p:txBody>
      </p:sp>
      <p:sp>
        <p:nvSpPr>
          <p:cNvPr id="2" name="Text Placeholder 1"/>
          <p:cNvSpPr>
            <a:spLocks noGrp="1"/>
          </p:cNvSpPr>
          <p:nvPr>
            <p:ph type="body" sz="quarter" idx="13"/>
          </p:nvPr>
        </p:nvSpPr>
        <p:spPr/>
        <p:txBody>
          <a:bodyPr/>
          <a:lstStyle/>
          <a:p>
            <a:r>
              <a:rPr lang="en-US" dirty="0" smtClean="0"/>
              <a:t>SPC151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REST</a:t>
            </a:r>
            <a:endParaRPr lang="en-US" dirty="0"/>
          </a:p>
        </p:txBody>
      </p:sp>
      <p:sp>
        <p:nvSpPr>
          <p:cNvPr id="8" name="Text Placeholder 7"/>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Execute </a:t>
            </a:r>
            <a:r>
              <a:rPr lang="en-US" sz="2448" dirty="0" smtClean="0"/>
              <a:t>List Query </a:t>
            </a:r>
            <a:r>
              <a:rPr lang="en-US" sz="2448" dirty="0"/>
              <a:t>via REST</a:t>
            </a:r>
          </a:p>
        </p:txBody>
      </p:sp>
      <p:grpSp>
        <p:nvGrpSpPr>
          <p:cNvPr id="10" name="Group 9"/>
          <p:cNvGrpSpPr/>
          <p:nvPr/>
        </p:nvGrpSpPr>
        <p:grpSpPr>
          <a:xfrm>
            <a:off x="655637" y="1820862"/>
            <a:ext cx="5316733" cy="4479069"/>
            <a:chOff x="655637" y="1820862"/>
            <a:chExt cx="5316733" cy="4479069"/>
          </a:xfrm>
        </p:grpSpPr>
        <p:sp>
          <p:nvSpPr>
            <p:cNvPr id="11" name="Rectangle 10"/>
            <p:cNvSpPr/>
            <p:nvPr/>
          </p:nvSpPr>
          <p:spPr>
            <a:xfrm>
              <a:off x="655637" y="3600235"/>
              <a:ext cx="5316733" cy="269969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There is a price on your app and I’ve come to collect.</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1820862"/>
              <a:ext cx="2286000" cy="1779373"/>
            </a:xfrm>
            <a:prstGeom prst="rect">
              <a:avLst/>
            </a:prstGeom>
          </p:spPr>
        </p:pic>
      </p:grpSp>
    </p:spTree>
    <p:extLst>
      <p:ext uri="{BB962C8B-B14F-4D97-AF65-F5344CB8AC3E}">
        <p14:creationId xmlns:p14="http://schemas.microsoft.com/office/powerpoint/2010/main" val="20146644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4" name="Title 3"/>
          <p:cNvSpPr>
            <a:spLocks noGrp="1"/>
          </p:cNvSpPr>
          <p:nvPr>
            <p:ph type="title"/>
          </p:nvPr>
        </p:nvSpPr>
        <p:spPr/>
        <p:txBody>
          <a:bodyPr/>
          <a:lstStyle/>
          <a:p>
            <a:r>
              <a:rPr lang="en-US" dirty="0" smtClean="0"/>
              <a:t>Delivery</a:t>
            </a:r>
            <a:endParaRPr lang="en-US" dirty="0"/>
          </a:p>
        </p:txBody>
      </p:sp>
      <p:sp>
        <p:nvSpPr>
          <p:cNvPr id="2" name="Text Placeholder 1"/>
          <p:cNvSpPr>
            <a:spLocks noGrp="1"/>
          </p:cNvSpPr>
          <p:nvPr>
            <p:ph type="body" sz="quarter" idx="10"/>
          </p:nvPr>
        </p:nvSpPr>
        <p:spPr/>
        <p:txBody>
          <a:bodyPr/>
          <a:lstStyle/>
          <a:p>
            <a:endParaRPr lang="en-US"/>
          </a:p>
        </p:txBody>
      </p:sp>
      <p:sp>
        <p:nvSpPr>
          <p:cNvPr id="7" name="Rectangle 6"/>
          <p:cNvSpPr/>
          <p:nvPr/>
        </p:nvSpPr>
        <p:spPr>
          <a:xfrm>
            <a:off x="6948776" y="1861968"/>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Direction</a:t>
            </a:r>
          </a:p>
        </p:txBody>
      </p:sp>
      <p:sp>
        <p:nvSpPr>
          <p:cNvPr id="8" name="Rectangle 7"/>
          <p:cNvSpPr/>
          <p:nvPr/>
        </p:nvSpPr>
        <p:spPr>
          <a:xfrm>
            <a:off x="9389088" y="1861968"/>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Design</a:t>
            </a:r>
          </a:p>
        </p:txBody>
      </p:sp>
      <p:sp>
        <p:nvSpPr>
          <p:cNvPr id="9" name="Rectangle 8"/>
          <p:cNvSpPr/>
          <p:nvPr/>
        </p:nvSpPr>
        <p:spPr>
          <a:xfrm>
            <a:off x="6948776" y="4181590"/>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Development</a:t>
            </a:r>
          </a:p>
        </p:txBody>
      </p:sp>
      <p:sp>
        <p:nvSpPr>
          <p:cNvPr id="10" name="Rectangle 9"/>
          <p:cNvSpPr/>
          <p:nvPr/>
        </p:nvSpPr>
        <p:spPr>
          <a:xfrm>
            <a:off x="9389088" y="4181590"/>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Delivery</a:t>
            </a:r>
          </a:p>
        </p:txBody>
      </p:sp>
      <p:grpSp>
        <p:nvGrpSpPr>
          <p:cNvPr id="12" name="Group 11"/>
          <p:cNvGrpSpPr/>
          <p:nvPr/>
        </p:nvGrpSpPr>
        <p:grpSpPr>
          <a:xfrm>
            <a:off x="579437" y="2049462"/>
            <a:ext cx="5392933" cy="4250469"/>
            <a:chOff x="579437" y="2049462"/>
            <a:chExt cx="5392933" cy="4250469"/>
          </a:xfrm>
        </p:grpSpPr>
        <p:sp>
          <p:nvSpPr>
            <p:cNvPr id="13" name="Rectangle 12"/>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F5 do not fail me…again.</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Tree>
    <p:extLst>
      <p:ext uri="{BB962C8B-B14F-4D97-AF65-F5344CB8AC3E}">
        <p14:creationId xmlns:p14="http://schemas.microsoft.com/office/powerpoint/2010/main" val="6816869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21157"/>
            <a:ext cx="12436475" cy="5773368"/>
          </a:xfrm>
          <a:prstGeom prst="rect">
            <a:avLst/>
          </a:prstGeom>
        </p:spPr>
      </p:pic>
      <p:sp>
        <p:nvSpPr>
          <p:cNvPr id="2" name="Title 1"/>
          <p:cNvSpPr>
            <a:spLocks noGrp="1"/>
          </p:cNvSpPr>
          <p:nvPr>
            <p:ph type="title"/>
          </p:nvPr>
        </p:nvSpPr>
        <p:spPr/>
        <p:txBody>
          <a:bodyPr/>
          <a:lstStyle/>
          <a:p>
            <a:r>
              <a:rPr lang="en-US" dirty="0" smtClean="0"/>
              <a:t>Azure</a:t>
            </a:r>
            <a:endParaRPr lang="en-US" dirty="0"/>
          </a:p>
        </p:txBody>
      </p:sp>
      <p:sp>
        <p:nvSpPr>
          <p:cNvPr id="3" name="Text Placeholder 2"/>
          <p:cNvSpPr>
            <a:spLocks noGrp="1"/>
          </p:cNvSpPr>
          <p:nvPr>
            <p:ph type="body" sz="quarter" idx="10"/>
          </p:nvPr>
        </p:nvSpPr>
        <p:spPr/>
        <p:txBody>
          <a:bodyPr/>
          <a:lstStyle/>
          <a:p>
            <a:endParaRPr lang="en-US"/>
          </a:p>
        </p:txBody>
      </p:sp>
      <p:sp>
        <p:nvSpPr>
          <p:cNvPr id="6" name="Rectangle 5"/>
          <p:cNvSpPr/>
          <p:nvPr/>
        </p:nvSpPr>
        <p:spPr>
          <a:xfrm>
            <a:off x="855768" y="1724345"/>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SQL</a:t>
            </a:r>
          </a:p>
          <a:p>
            <a:pPr algn="ctr"/>
            <a:r>
              <a:rPr lang="en-US" sz="2448" dirty="0">
                <a:latin typeface="Segoe UI Semilight" panose="020B0402040204020203" pitchFamily="34" charset="0"/>
                <a:cs typeface="Segoe UI Semilight" panose="020B0402040204020203" pitchFamily="34" charset="0"/>
              </a:rPr>
              <a:t>Database</a:t>
            </a:r>
          </a:p>
        </p:txBody>
      </p:sp>
      <p:sp>
        <p:nvSpPr>
          <p:cNvPr id="7" name="Rectangle 6"/>
          <p:cNvSpPr/>
          <p:nvPr/>
        </p:nvSpPr>
        <p:spPr>
          <a:xfrm>
            <a:off x="3595846" y="1724345"/>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Virtual</a:t>
            </a:r>
            <a:br>
              <a:rPr lang="en-US" sz="2448" dirty="0">
                <a:latin typeface="Segoe UI Semilight" panose="020B0402040204020203" pitchFamily="34" charset="0"/>
                <a:cs typeface="Segoe UI Semilight" panose="020B0402040204020203" pitchFamily="34" charset="0"/>
              </a:rPr>
            </a:br>
            <a:r>
              <a:rPr lang="en-US" sz="2448" dirty="0">
                <a:latin typeface="Segoe UI Semilight" panose="020B0402040204020203" pitchFamily="34" charset="0"/>
                <a:cs typeface="Segoe UI Semilight" panose="020B0402040204020203" pitchFamily="34" charset="0"/>
              </a:rPr>
              <a:t>Machine</a:t>
            </a:r>
          </a:p>
        </p:txBody>
      </p:sp>
      <p:sp>
        <p:nvSpPr>
          <p:cNvPr id="8" name="Rectangle 7"/>
          <p:cNvSpPr/>
          <p:nvPr/>
        </p:nvSpPr>
        <p:spPr>
          <a:xfrm>
            <a:off x="6335924" y="1724344"/>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Web</a:t>
            </a:r>
            <a:br>
              <a:rPr lang="en-US" sz="2448" dirty="0">
                <a:latin typeface="Segoe UI Semilight" panose="020B0402040204020203" pitchFamily="34" charset="0"/>
                <a:cs typeface="Segoe UI Semilight" panose="020B0402040204020203" pitchFamily="34" charset="0"/>
              </a:rPr>
            </a:br>
            <a:r>
              <a:rPr lang="en-US" sz="2448" dirty="0">
                <a:latin typeface="Segoe UI Semilight" panose="020B0402040204020203" pitchFamily="34" charset="0"/>
                <a:cs typeface="Segoe UI Semilight" panose="020B0402040204020203" pitchFamily="34" charset="0"/>
              </a:rPr>
              <a:t>Role</a:t>
            </a:r>
          </a:p>
        </p:txBody>
      </p:sp>
      <p:sp>
        <p:nvSpPr>
          <p:cNvPr id="9" name="Rectangle 8"/>
          <p:cNvSpPr/>
          <p:nvPr/>
        </p:nvSpPr>
        <p:spPr>
          <a:xfrm>
            <a:off x="9076002" y="1724343"/>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Web</a:t>
            </a:r>
          </a:p>
          <a:p>
            <a:pPr algn="ctr"/>
            <a:r>
              <a:rPr lang="en-US" sz="2448" dirty="0">
                <a:latin typeface="Segoe UI Semilight" panose="020B0402040204020203" pitchFamily="34" charset="0"/>
                <a:cs typeface="Segoe UI Semilight" panose="020B0402040204020203" pitchFamily="34" charset="0"/>
              </a:rPr>
              <a:t>Site</a:t>
            </a:r>
          </a:p>
        </p:txBody>
      </p:sp>
      <p:sp>
        <p:nvSpPr>
          <p:cNvPr id="10" name="Rectangle 9"/>
          <p:cNvSpPr/>
          <p:nvPr/>
        </p:nvSpPr>
        <p:spPr>
          <a:xfrm>
            <a:off x="855768"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Web/Business</a:t>
            </a:r>
          </a:p>
        </p:txBody>
      </p:sp>
      <p:sp>
        <p:nvSpPr>
          <p:cNvPr id="11" name="Rectangle 10"/>
          <p:cNvSpPr/>
          <p:nvPr/>
        </p:nvSpPr>
        <p:spPr>
          <a:xfrm>
            <a:off x="855768"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Functional Limitations</a:t>
            </a:r>
          </a:p>
        </p:txBody>
      </p:sp>
      <p:sp>
        <p:nvSpPr>
          <p:cNvPr id="12" name="Rectangle 11"/>
          <p:cNvSpPr/>
          <p:nvPr/>
        </p:nvSpPr>
        <p:spPr>
          <a:xfrm>
            <a:off x="855768"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Requires Conversion</a:t>
            </a:r>
          </a:p>
        </p:txBody>
      </p:sp>
      <p:sp>
        <p:nvSpPr>
          <p:cNvPr id="13" name="Rectangle 12"/>
          <p:cNvSpPr/>
          <p:nvPr/>
        </p:nvSpPr>
        <p:spPr>
          <a:xfrm>
            <a:off x="855768"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Full Control</a:t>
            </a:r>
          </a:p>
        </p:txBody>
      </p:sp>
      <p:sp>
        <p:nvSpPr>
          <p:cNvPr id="14" name="Rectangle 13"/>
          <p:cNvSpPr/>
          <p:nvPr/>
        </p:nvSpPr>
        <p:spPr>
          <a:xfrm>
            <a:off x="3595846"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XS/S/M/L/XL</a:t>
            </a:r>
          </a:p>
        </p:txBody>
      </p:sp>
      <p:sp>
        <p:nvSpPr>
          <p:cNvPr id="15" name="Rectangle 14"/>
          <p:cNvSpPr/>
          <p:nvPr/>
        </p:nvSpPr>
        <p:spPr>
          <a:xfrm>
            <a:off x="3595846"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Persistent Storage</a:t>
            </a:r>
          </a:p>
        </p:txBody>
      </p:sp>
      <p:sp>
        <p:nvSpPr>
          <p:cNvPr id="16" name="Rectangle 15"/>
          <p:cNvSpPr/>
          <p:nvPr/>
        </p:nvSpPr>
        <p:spPr>
          <a:xfrm>
            <a:off x="3595846"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Virtual Networking</a:t>
            </a:r>
          </a:p>
        </p:txBody>
      </p:sp>
      <p:sp>
        <p:nvSpPr>
          <p:cNvPr id="17" name="Rectangle 16"/>
          <p:cNvSpPr/>
          <p:nvPr/>
        </p:nvSpPr>
        <p:spPr>
          <a:xfrm>
            <a:off x="3595846"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Full Control</a:t>
            </a:r>
          </a:p>
        </p:txBody>
      </p:sp>
      <p:sp>
        <p:nvSpPr>
          <p:cNvPr id="18" name="Rectangle 17"/>
          <p:cNvSpPr/>
          <p:nvPr/>
        </p:nvSpPr>
        <p:spPr>
          <a:xfrm>
            <a:off x="6335924"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Shared/Reserved</a:t>
            </a:r>
          </a:p>
        </p:txBody>
      </p:sp>
      <p:sp>
        <p:nvSpPr>
          <p:cNvPr id="19" name="Rectangle 18"/>
          <p:cNvSpPr/>
          <p:nvPr/>
        </p:nvSpPr>
        <p:spPr>
          <a:xfrm>
            <a:off x="6335924"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3</a:t>
            </a:r>
            <a:r>
              <a:rPr lang="en-US" sz="1632" baseline="30000" dirty="0">
                <a:latin typeface="Segoe UI Semilight" panose="020B0402040204020203" pitchFamily="34" charset="0"/>
                <a:cs typeface="Segoe UI Semilight" panose="020B0402040204020203" pitchFamily="34" charset="0"/>
              </a:rPr>
              <a:t>rd</a:t>
            </a:r>
            <a:r>
              <a:rPr lang="en-US" sz="1632" dirty="0">
                <a:latin typeface="Segoe UI Semilight" panose="020B0402040204020203" pitchFamily="34" charset="0"/>
                <a:cs typeface="Segoe UI Semilight" panose="020B0402040204020203" pitchFamily="34" charset="0"/>
              </a:rPr>
              <a:t> Party Assemblies</a:t>
            </a:r>
          </a:p>
        </p:txBody>
      </p:sp>
      <p:sp>
        <p:nvSpPr>
          <p:cNvPr id="20" name="Rectangle 19"/>
          <p:cNvSpPr/>
          <p:nvPr/>
        </p:nvSpPr>
        <p:spPr>
          <a:xfrm>
            <a:off x="6335924"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TFS/</a:t>
            </a:r>
            <a:r>
              <a:rPr lang="en-US" sz="1632" dirty="0" err="1">
                <a:latin typeface="Segoe UI Semilight" panose="020B0402040204020203" pitchFamily="34" charset="0"/>
                <a:cs typeface="Segoe UI Semilight" panose="020B0402040204020203" pitchFamily="34" charset="0"/>
              </a:rPr>
              <a:t>Git</a:t>
            </a:r>
            <a:r>
              <a:rPr lang="en-US" sz="1632" dirty="0">
                <a:latin typeface="Segoe UI Semilight" panose="020B0402040204020203" pitchFamily="34" charset="0"/>
                <a:cs typeface="Segoe UI Semilight" panose="020B0402040204020203" pitchFamily="34" charset="0"/>
              </a:rPr>
              <a:t>/Web Deploy</a:t>
            </a:r>
          </a:p>
        </p:txBody>
      </p:sp>
      <p:sp>
        <p:nvSpPr>
          <p:cNvPr id="21" name="Rectangle 20"/>
          <p:cNvSpPr/>
          <p:nvPr/>
        </p:nvSpPr>
        <p:spPr>
          <a:xfrm>
            <a:off x="6335924"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Limited Control</a:t>
            </a:r>
          </a:p>
        </p:txBody>
      </p:sp>
      <p:sp>
        <p:nvSpPr>
          <p:cNvPr id="22" name="Rectangle 21"/>
          <p:cNvSpPr/>
          <p:nvPr/>
        </p:nvSpPr>
        <p:spPr>
          <a:xfrm>
            <a:off x="9076002" y="4055530"/>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Free</a:t>
            </a:r>
          </a:p>
        </p:txBody>
      </p:sp>
      <p:sp>
        <p:nvSpPr>
          <p:cNvPr id="23" name="Rectangle 22"/>
          <p:cNvSpPr/>
          <p:nvPr/>
        </p:nvSpPr>
        <p:spPr>
          <a:xfrm>
            <a:off x="9076002" y="4742632"/>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Default Assemblies</a:t>
            </a:r>
          </a:p>
        </p:txBody>
      </p:sp>
      <p:sp>
        <p:nvSpPr>
          <p:cNvPr id="24" name="Rectangle 23"/>
          <p:cNvSpPr/>
          <p:nvPr/>
        </p:nvSpPr>
        <p:spPr>
          <a:xfrm>
            <a:off x="9076002" y="5429735"/>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TFS/</a:t>
            </a:r>
            <a:r>
              <a:rPr lang="en-US" sz="1632" dirty="0" err="1">
                <a:latin typeface="Segoe UI Semilight" panose="020B0402040204020203" pitchFamily="34" charset="0"/>
                <a:cs typeface="Segoe UI Semilight" panose="020B0402040204020203" pitchFamily="34" charset="0"/>
              </a:rPr>
              <a:t>Git</a:t>
            </a:r>
            <a:r>
              <a:rPr lang="en-US" sz="1632" dirty="0">
                <a:latin typeface="Segoe UI Semilight" panose="020B0402040204020203" pitchFamily="34" charset="0"/>
                <a:cs typeface="Segoe UI Semilight" panose="020B0402040204020203" pitchFamily="34" charset="0"/>
              </a:rPr>
              <a:t>/Web Deploy</a:t>
            </a:r>
          </a:p>
        </p:txBody>
      </p:sp>
      <p:sp>
        <p:nvSpPr>
          <p:cNvPr id="25" name="Rectangle 24"/>
          <p:cNvSpPr/>
          <p:nvPr/>
        </p:nvSpPr>
        <p:spPr>
          <a:xfrm>
            <a:off x="9076002" y="6116837"/>
            <a:ext cx="2191618"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No Control</a:t>
            </a:r>
          </a:p>
        </p:txBody>
      </p:sp>
    </p:spTree>
    <p:extLst>
      <p:ext uri="{BB962C8B-B14F-4D97-AF65-F5344CB8AC3E}">
        <p14:creationId xmlns:p14="http://schemas.microsoft.com/office/powerpoint/2010/main" val="38571564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additive="base">
                                        <p:cTn id="109" dur="500" fill="hold"/>
                                        <p:tgtEl>
                                          <p:spTgt spid="23"/>
                                        </p:tgtEl>
                                        <p:attrNameLst>
                                          <p:attrName>ppt_x</p:attrName>
                                        </p:attrNameLst>
                                      </p:cBhvr>
                                      <p:tavLst>
                                        <p:tav tm="0">
                                          <p:val>
                                            <p:strVal val="#ppt_x"/>
                                          </p:val>
                                        </p:tav>
                                        <p:tav tm="100000">
                                          <p:val>
                                            <p:strVal val="#ppt_x"/>
                                          </p:val>
                                        </p:tav>
                                      </p:tavLst>
                                    </p:anim>
                                    <p:anim calcmode="lin" valueType="num">
                                      <p:cBhvr additive="base">
                                        <p:cTn id="11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additive="base">
                                        <p:cTn id="115" dur="500" fill="hold"/>
                                        <p:tgtEl>
                                          <p:spTgt spid="24"/>
                                        </p:tgtEl>
                                        <p:attrNameLst>
                                          <p:attrName>ppt_x</p:attrName>
                                        </p:attrNameLst>
                                      </p:cBhvr>
                                      <p:tavLst>
                                        <p:tav tm="0">
                                          <p:val>
                                            <p:strVal val="#ppt_x"/>
                                          </p:val>
                                        </p:tav>
                                        <p:tav tm="100000">
                                          <p:val>
                                            <p:strVal val="#ppt_x"/>
                                          </p:val>
                                        </p:tav>
                                      </p:tavLst>
                                    </p:anim>
                                    <p:anim calcmode="lin" valueType="num">
                                      <p:cBhvr additive="base">
                                        <p:cTn id="1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ppt_x"/>
                                          </p:val>
                                        </p:tav>
                                        <p:tav tm="100000">
                                          <p:val>
                                            <p:strVal val="#ppt_x"/>
                                          </p:val>
                                        </p:tav>
                                      </p:tavLst>
                                    </p:anim>
                                    <p:anim calcmode="lin" valueType="num">
                                      <p:cBhvr additive="base">
                                        <p:cTn id="1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Azure</a:t>
            </a:r>
            <a:endParaRPr lang="en-US" dirty="0"/>
          </a:p>
        </p:txBody>
      </p:sp>
      <p:sp>
        <p:nvSpPr>
          <p:cNvPr id="8" name="Text Placeholder 7"/>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Deploying an Azure Web Role</a:t>
            </a:r>
          </a:p>
        </p:txBody>
      </p:sp>
      <p:grpSp>
        <p:nvGrpSpPr>
          <p:cNvPr id="6" name="Group 5"/>
          <p:cNvGrpSpPr/>
          <p:nvPr/>
        </p:nvGrpSpPr>
        <p:grpSpPr>
          <a:xfrm>
            <a:off x="655637" y="1795466"/>
            <a:ext cx="5316733" cy="4504465"/>
            <a:chOff x="655637" y="1795466"/>
            <a:chExt cx="5316733" cy="4504465"/>
          </a:xfrm>
        </p:grpSpPr>
        <p:sp>
          <p:nvSpPr>
            <p:cNvPr id="15" name="Rectangle 14"/>
            <p:cNvSpPr/>
            <p:nvPr/>
          </p:nvSpPr>
          <p:spPr>
            <a:xfrm>
              <a:off x="655637" y="3600235"/>
              <a:ext cx="5316733" cy="269969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Hurry up and deploy, will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ya</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We haven’t got all day!</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637" y="1795466"/>
              <a:ext cx="2133600" cy="1804769"/>
            </a:xfrm>
            <a:prstGeom prst="rect">
              <a:avLst/>
            </a:prstGeom>
          </p:spPr>
        </p:pic>
      </p:grpSp>
    </p:spTree>
    <p:extLst>
      <p:ext uri="{BB962C8B-B14F-4D97-AF65-F5344CB8AC3E}">
        <p14:creationId xmlns:p14="http://schemas.microsoft.com/office/powerpoint/2010/main" val="121857821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Effect>
                      <a14:saturation sat="3300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2" name="Title 1"/>
          <p:cNvSpPr>
            <a:spLocks noGrp="1"/>
          </p:cNvSpPr>
          <p:nvPr>
            <p:ph type="title"/>
          </p:nvPr>
        </p:nvSpPr>
        <p:spPr/>
        <p:txBody>
          <a:bodyPr>
            <a:normAutofit fontScale="90000"/>
          </a:bodyPr>
          <a:lstStyle/>
          <a:p>
            <a:r>
              <a:rPr lang="en-US" dirty="0" smtClean="0"/>
              <a:t>Office 365</a:t>
            </a:r>
            <a:endParaRPr lang="en-US" dirty="0"/>
          </a:p>
        </p:txBody>
      </p:sp>
      <p:sp>
        <p:nvSpPr>
          <p:cNvPr id="3" name="Text Placeholder 2"/>
          <p:cNvSpPr>
            <a:spLocks noGrp="1"/>
          </p:cNvSpPr>
          <p:nvPr>
            <p:ph type="body" sz="quarter" idx="10"/>
          </p:nvPr>
        </p:nvSpPr>
        <p:spPr/>
        <p:txBody>
          <a:bodyPr/>
          <a:lstStyle/>
          <a:p>
            <a:endParaRPr lang="en-US"/>
          </a:p>
        </p:txBody>
      </p:sp>
      <p:sp>
        <p:nvSpPr>
          <p:cNvPr id="15" name="Rectangle 14"/>
          <p:cNvSpPr/>
          <p:nvPr/>
        </p:nvSpPr>
        <p:spPr>
          <a:xfrm>
            <a:off x="9948650" y="3673745"/>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Multi</a:t>
            </a:r>
          </a:p>
          <a:p>
            <a:pPr algn="ctr"/>
            <a:r>
              <a:rPr lang="en-US" sz="2448" dirty="0">
                <a:latin typeface="Segoe UI Semilight" panose="020B0402040204020203" pitchFamily="34" charset="0"/>
                <a:cs typeface="Segoe UI Semilight" panose="020B0402040204020203" pitchFamily="34" charset="0"/>
              </a:rPr>
              <a:t>Web</a:t>
            </a:r>
          </a:p>
        </p:txBody>
      </p:sp>
      <p:sp>
        <p:nvSpPr>
          <p:cNvPr id="17" name="Rectangle 16"/>
          <p:cNvSpPr/>
          <p:nvPr/>
        </p:nvSpPr>
        <p:spPr>
          <a:xfrm>
            <a:off x="9948650"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App</a:t>
            </a:r>
          </a:p>
          <a:p>
            <a:pPr algn="ctr"/>
            <a:r>
              <a:rPr lang="en-US" sz="2448" dirty="0">
                <a:latin typeface="Segoe UI Semilight" panose="020B0402040204020203" pitchFamily="34" charset="0"/>
                <a:cs typeface="Segoe UI Semilight" panose="020B0402040204020203" pitchFamily="34" charset="0"/>
              </a:rPr>
              <a:t>Catalog</a:t>
            </a:r>
          </a:p>
        </p:txBody>
      </p:sp>
      <p:sp>
        <p:nvSpPr>
          <p:cNvPr id="19" name="Rectangle 18"/>
          <p:cNvSpPr/>
          <p:nvPr/>
        </p:nvSpPr>
        <p:spPr>
          <a:xfrm>
            <a:off x="8122302"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Unique App ID</a:t>
            </a:r>
          </a:p>
        </p:txBody>
      </p:sp>
      <p:sp>
        <p:nvSpPr>
          <p:cNvPr id="21" name="Rectangle 20"/>
          <p:cNvSpPr/>
          <p:nvPr/>
        </p:nvSpPr>
        <p:spPr>
          <a:xfrm>
            <a:off x="6295954" y="1861968"/>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HTTPS</a:t>
            </a:r>
          </a:p>
          <a:p>
            <a:pPr algn="ctr"/>
            <a:r>
              <a:rPr lang="en-US" sz="2448" dirty="0">
                <a:latin typeface="Segoe UI Semilight" panose="020B0402040204020203" pitchFamily="34" charset="0"/>
                <a:cs typeface="Segoe UI Semilight" panose="020B0402040204020203" pitchFamily="34" charset="0"/>
              </a:rPr>
              <a:t>Only</a:t>
            </a:r>
          </a:p>
        </p:txBody>
      </p:sp>
      <p:sp>
        <p:nvSpPr>
          <p:cNvPr id="23" name="Rectangle 22"/>
          <p:cNvSpPr/>
          <p:nvPr/>
        </p:nvSpPr>
        <p:spPr>
          <a:xfrm>
            <a:off x="8122302" y="3673745"/>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Single</a:t>
            </a:r>
          </a:p>
          <a:p>
            <a:pPr algn="ctr"/>
            <a:r>
              <a:rPr lang="en-US" sz="2448" dirty="0">
                <a:latin typeface="Segoe UI Semilight" panose="020B0402040204020203" pitchFamily="34" charset="0"/>
                <a:cs typeface="Segoe UI Semilight" panose="020B0402040204020203" pitchFamily="34" charset="0"/>
              </a:rPr>
              <a:t>Web</a:t>
            </a:r>
          </a:p>
        </p:txBody>
      </p:sp>
      <p:sp>
        <p:nvSpPr>
          <p:cNvPr id="25" name="Rectangle 24"/>
          <p:cNvSpPr/>
          <p:nvPr/>
        </p:nvSpPr>
        <p:spPr>
          <a:xfrm>
            <a:off x="6295954" y="3673745"/>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F5</a:t>
            </a:r>
          </a:p>
          <a:p>
            <a:pPr algn="ctr"/>
            <a:r>
              <a:rPr lang="en-US" sz="2448" dirty="0" err="1">
                <a:latin typeface="Segoe UI Semilight" panose="020B0402040204020203" pitchFamily="34" charset="0"/>
                <a:cs typeface="Segoe UI Semilight" panose="020B0402040204020203" pitchFamily="34" charset="0"/>
              </a:rPr>
              <a:t>Dev</a:t>
            </a:r>
            <a:endParaRPr lang="en-US" sz="2448" dirty="0">
              <a:latin typeface="Segoe UI Semilight" panose="020B0402040204020203" pitchFamily="34" charset="0"/>
              <a:cs typeface="Segoe UI Semilight" panose="020B0402040204020203" pitchFamily="34" charset="0"/>
            </a:endParaRPr>
          </a:p>
          <a:p>
            <a:pPr algn="ctr"/>
            <a:r>
              <a:rPr lang="en-US" sz="2448" dirty="0">
                <a:latin typeface="Segoe UI Semilight" panose="020B0402040204020203" pitchFamily="34" charset="0"/>
                <a:cs typeface="Segoe UI Semilight" panose="020B0402040204020203" pitchFamily="34" charset="0"/>
              </a:rPr>
              <a:t>Deploy</a:t>
            </a:r>
          </a:p>
        </p:txBody>
      </p:sp>
      <p:grpSp>
        <p:nvGrpSpPr>
          <p:cNvPr id="6" name="Group 5"/>
          <p:cNvGrpSpPr/>
          <p:nvPr/>
        </p:nvGrpSpPr>
        <p:grpSpPr>
          <a:xfrm>
            <a:off x="655637" y="1738648"/>
            <a:ext cx="5316733" cy="4561283"/>
            <a:chOff x="655637" y="1738648"/>
            <a:chExt cx="5316733" cy="4561283"/>
          </a:xfrm>
        </p:grpSpPr>
        <p:sp>
          <p:nvSpPr>
            <p:cNvPr id="18" name="Rectangle 17"/>
            <p:cNvSpPr/>
            <p:nvPr/>
          </p:nvSpPr>
          <p:spPr>
            <a:xfrm>
              <a:off x="655637" y="3600235"/>
              <a:ext cx="5316733" cy="269969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Meesa</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thinks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weesa</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in da cloud!</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637" y="1738648"/>
              <a:ext cx="1600200" cy="1861587"/>
            </a:xfrm>
            <a:prstGeom prst="rect">
              <a:avLst/>
            </a:prstGeom>
          </p:spPr>
        </p:pic>
      </p:grpSp>
    </p:spTree>
    <p:extLst>
      <p:ext uri="{BB962C8B-B14F-4D97-AF65-F5344CB8AC3E}">
        <p14:creationId xmlns:p14="http://schemas.microsoft.com/office/powerpoint/2010/main" val="133527235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1+#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P spid="21" grpId="0" animBg="1"/>
      <p:bldP spid="23" grpId="0" animBg="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2" name="Title 1"/>
          <p:cNvSpPr>
            <a:spLocks noGrp="1"/>
          </p:cNvSpPr>
          <p:nvPr>
            <p:ph type="title"/>
          </p:nvPr>
        </p:nvSpPr>
        <p:spPr/>
        <p:txBody>
          <a:bodyPr>
            <a:normAutofit fontScale="90000"/>
          </a:bodyPr>
          <a:lstStyle/>
          <a:p>
            <a:r>
              <a:rPr lang="en-US" dirty="0" smtClean="0"/>
              <a:t>Publication</a:t>
            </a:r>
            <a:endParaRPr lang="en-US" dirty="0"/>
          </a:p>
        </p:txBody>
      </p:sp>
      <p:sp>
        <p:nvSpPr>
          <p:cNvPr id="10" name="Text Placeholder 9"/>
          <p:cNvSpPr>
            <a:spLocks noGrp="1"/>
          </p:cNvSpPr>
          <p:nvPr>
            <p:ph type="body" sz="quarter" idx="10"/>
          </p:nvPr>
        </p:nvSpPr>
        <p:spPr/>
        <p:txBody>
          <a:bodyPr/>
          <a:lstStyle/>
          <a:p>
            <a:endParaRPr lang="en-US"/>
          </a:p>
        </p:txBody>
      </p:sp>
      <p:sp>
        <p:nvSpPr>
          <p:cNvPr id="5" name="Rectangle 4"/>
          <p:cNvSpPr/>
          <p:nvPr/>
        </p:nvSpPr>
        <p:spPr>
          <a:xfrm>
            <a:off x="9389088" y="4193154"/>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App</a:t>
            </a:r>
          </a:p>
          <a:p>
            <a:pPr algn="ctr"/>
            <a:r>
              <a:rPr lang="en-US" sz="2448" dirty="0">
                <a:latin typeface="Segoe UI Semilight" panose="020B0402040204020203" pitchFamily="34" charset="0"/>
                <a:cs typeface="Segoe UI Semilight" panose="020B0402040204020203" pitchFamily="34" charset="0"/>
              </a:rPr>
              <a:t>Catalog</a:t>
            </a:r>
          </a:p>
        </p:txBody>
      </p:sp>
      <p:sp>
        <p:nvSpPr>
          <p:cNvPr id="6" name="Rectangle 5"/>
          <p:cNvSpPr/>
          <p:nvPr/>
        </p:nvSpPr>
        <p:spPr>
          <a:xfrm>
            <a:off x="9389088" y="1861967"/>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Office</a:t>
            </a:r>
          </a:p>
          <a:p>
            <a:pPr algn="ctr"/>
            <a:r>
              <a:rPr lang="en-US" sz="2448" dirty="0">
                <a:latin typeface="Segoe UI Semilight" panose="020B0402040204020203" pitchFamily="34" charset="0"/>
                <a:cs typeface="Segoe UI Semilight" panose="020B0402040204020203" pitchFamily="34" charset="0"/>
              </a:rPr>
              <a:t>Store</a:t>
            </a:r>
          </a:p>
        </p:txBody>
      </p:sp>
      <p:sp>
        <p:nvSpPr>
          <p:cNvPr id="7" name="Rectangle 6"/>
          <p:cNvSpPr/>
          <p:nvPr/>
        </p:nvSpPr>
        <p:spPr>
          <a:xfrm>
            <a:off x="6295954" y="4193154"/>
            <a:ext cx="2937701"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Private</a:t>
            </a:r>
          </a:p>
        </p:txBody>
      </p:sp>
      <p:sp>
        <p:nvSpPr>
          <p:cNvPr id="8" name="Rectangle 7"/>
          <p:cNvSpPr/>
          <p:nvPr/>
        </p:nvSpPr>
        <p:spPr>
          <a:xfrm>
            <a:off x="6295954" y="4957393"/>
            <a:ext cx="2937701"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Package Validation</a:t>
            </a:r>
          </a:p>
        </p:txBody>
      </p:sp>
      <p:sp>
        <p:nvSpPr>
          <p:cNvPr id="9" name="Rectangle 8"/>
          <p:cNvSpPr/>
          <p:nvPr/>
        </p:nvSpPr>
        <p:spPr>
          <a:xfrm>
            <a:off x="6295954" y="5730653"/>
            <a:ext cx="2937701"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No Licensing</a:t>
            </a:r>
          </a:p>
        </p:txBody>
      </p:sp>
      <p:sp>
        <p:nvSpPr>
          <p:cNvPr id="14" name="Rectangle 13"/>
          <p:cNvSpPr/>
          <p:nvPr/>
        </p:nvSpPr>
        <p:spPr>
          <a:xfrm>
            <a:off x="6295954" y="1861967"/>
            <a:ext cx="2937701"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Public</a:t>
            </a:r>
          </a:p>
        </p:txBody>
      </p:sp>
      <p:sp>
        <p:nvSpPr>
          <p:cNvPr id="15" name="Rectangle 14"/>
          <p:cNvSpPr/>
          <p:nvPr/>
        </p:nvSpPr>
        <p:spPr>
          <a:xfrm>
            <a:off x="6295954" y="2626206"/>
            <a:ext cx="2937701"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App &amp; Package Validation</a:t>
            </a:r>
          </a:p>
        </p:txBody>
      </p:sp>
      <p:sp>
        <p:nvSpPr>
          <p:cNvPr id="16" name="Rectangle 15"/>
          <p:cNvSpPr/>
          <p:nvPr/>
        </p:nvSpPr>
        <p:spPr>
          <a:xfrm>
            <a:off x="6295954" y="3399466"/>
            <a:ext cx="2937701" cy="580841"/>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latin typeface="Segoe UI Semilight" panose="020B0402040204020203" pitchFamily="34" charset="0"/>
                <a:cs typeface="Segoe UI Semilight" panose="020B0402040204020203" pitchFamily="34" charset="0"/>
              </a:rPr>
              <a:t>Licensing Framework</a:t>
            </a:r>
          </a:p>
        </p:txBody>
      </p:sp>
      <p:grpSp>
        <p:nvGrpSpPr>
          <p:cNvPr id="17" name="Group 16"/>
          <p:cNvGrpSpPr/>
          <p:nvPr/>
        </p:nvGrpSpPr>
        <p:grpSpPr>
          <a:xfrm>
            <a:off x="655637" y="1738648"/>
            <a:ext cx="5316733" cy="4561283"/>
            <a:chOff x="655637" y="1738648"/>
            <a:chExt cx="5316733" cy="4561283"/>
          </a:xfrm>
        </p:grpSpPr>
        <p:sp>
          <p:nvSpPr>
            <p:cNvPr id="19" name="Rectangle 18"/>
            <p:cNvSpPr/>
            <p:nvPr/>
          </p:nvSpPr>
          <p:spPr>
            <a:xfrm>
              <a:off x="655637" y="3600235"/>
              <a:ext cx="5316733" cy="269969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Get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yousa</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apps outta </a:t>
              </a:r>
              <a:r>
                <a:rPr lang="en-US" sz="3200" b="1" dirty="0" err="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meesa</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 store!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637" y="1738648"/>
              <a:ext cx="1600200" cy="1861587"/>
            </a:xfrm>
            <a:prstGeom prst="rect">
              <a:avLst/>
            </a:prstGeom>
          </p:spPr>
        </p:pic>
      </p:grpSp>
    </p:spTree>
    <p:extLst>
      <p:ext uri="{BB962C8B-B14F-4D97-AF65-F5344CB8AC3E}">
        <p14:creationId xmlns:p14="http://schemas.microsoft.com/office/powerpoint/2010/main" val="28431525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ppt_x"/>
                                          </p:val>
                                        </p:tav>
                                        <p:tav tm="100000">
                                          <p:val>
                                            <p:strVal val="#ppt_x"/>
                                          </p:val>
                                        </p:tav>
                                      </p:tavLst>
                                    </p:anim>
                                    <p:anim calcmode="lin" valueType="num">
                                      <p:cBhvr additive="base">
                                        <p:cTn id="5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4" grpId="0" animBg="1"/>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Publication</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a:t>Deploying an App to Office 365</a:t>
            </a:r>
          </a:p>
        </p:txBody>
      </p:sp>
      <p:grpSp>
        <p:nvGrpSpPr>
          <p:cNvPr id="16" name="Group 15"/>
          <p:cNvGrpSpPr/>
          <p:nvPr/>
        </p:nvGrpSpPr>
        <p:grpSpPr>
          <a:xfrm>
            <a:off x="579437" y="2049462"/>
            <a:ext cx="5392933" cy="4250469"/>
            <a:chOff x="579437" y="2049462"/>
            <a:chExt cx="5392933" cy="4250469"/>
          </a:xfrm>
        </p:grpSpPr>
        <p:sp>
          <p:nvSpPr>
            <p:cNvPr id="17" name="Rectangle 16"/>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On premise does not concern me.  I want </a:t>
              </a:r>
              <a:r>
                <a:rPr lang="en-US" sz="3200" b="1"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 cloud </a:t>
              </a: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app, not excuses.</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Tree>
    <p:extLst>
      <p:ext uri="{BB962C8B-B14F-4D97-AF65-F5344CB8AC3E}">
        <p14:creationId xmlns:p14="http://schemas.microsoft.com/office/powerpoint/2010/main" val="73126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4" name="Title 3"/>
          <p:cNvSpPr>
            <a:spLocks noGrp="1"/>
          </p:cNvSpPr>
          <p:nvPr>
            <p:ph type="title"/>
          </p:nvPr>
        </p:nvSpPr>
        <p:spPr/>
        <p:txBody>
          <a:bodyPr/>
          <a:lstStyle/>
          <a:p>
            <a:r>
              <a:rPr lang="en-US" dirty="0" smtClean="0"/>
              <a:t>Comparison</a:t>
            </a:r>
            <a:endParaRPr lang="en-US" dirty="0"/>
          </a:p>
        </p:txBody>
      </p:sp>
      <p:sp>
        <p:nvSpPr>
          <p:cNvPr id="5" name="Text Placeholder 4"/>
          <p:cNvSpPr>
            <a:spLocks noGrp="1"/>
          </p:cNvSpPr>
          <p:nvPr>
            <p:ph type="body" sz="quarter" idx="10"/>
          </p:nvPr>
        </p:nvSpPr>
        <p:spPr/>
        <p:txBody>
          <a:bodyPr/>
          <a:lstStyle/>
          <a:p>
            <a:endParaRPr lang="en-US"/>
          </a:p>
        </p:txBody>
      </p:sp>
      <p:sp>
        <p:nvSpPr>
          <p:cNvPr id="2" name="Rectangle 1"/>
          <p:cNvSpPr/>
          <p:nvPr/>
        </p:nvSpPr>
        <p:spPr>
          <a:xfrm>
            <a:off x="6948776" y="1861968"/>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3" name="TextBox 2"/>
          <p:cNvSpPr txBox="1"/>
          <p:nvPr/>
        </p:nvSpPr>
        <p:spPr>
          <a:xfrm>
            <a:off x="6948776" y="5829985"/>
            <a:ext cx="4631930" cy="478376"/>
          </a:xfrm>
          <a:prstGeom prst="rect">
            <a:avLst/>
          </a:prstGeom>
          <a:noFill/>
        </p:spPr>
        <p:txBody>
          <a:bodyPr wrap="square" rtlCol="0">
            <a:spAutoFit/>
          </a:bodyPr>
          <a:lstStyle/>
          <a:p>
            <a:r>
              <a:rPr lang="en-US" sz="2448" dirty="0" smtClean="0"/>
              <a:t>Cloud App</a:t>
            </a:r>
            <a:endParaRPr lang="en-US" sz="2448" dirty="0"/>
          </a:p>
        </p:txBody>
      </p:sp>
      <p:sp>
        <p:nvSpPr>
          <p:cNvPr id="11" name="Rectangle 10"/>
          <p:cNvSpPr/>
          <p:nvPr/>
        </p:nvSpPr>
        <p:spPr>
          <a:xfrm>
            <a:off x="884237" y="1870399"/>
            <a:ext cx="4631930" cy="44379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507" dirty="0"/>
              <a:t>DEMO</a:t>
            </a:r>
          </a:p>
        </p:txBody>
      </p:sp>
      <p:sp>
        <p:nvSpPr>
          <p:cNvPr id="12" name="TextBox 11"/>
          <p:cNvSpPr txBox="1"/>
          <p:nvPr/>
        </p:nvSpPr>
        <p:spPr>
          <a:xfrm>
            <a:off x="884237" y="5838416"/>
            <a:ext cx="4631930" cy="478376"/>
          </a:xfrm>
          <a:prstGeom prst="rect">
            <a:avLst/>
          </a:prstGeom>
          <a:noFill/>
        </p:spPr>
        <p:txBody>
          <a:bodyPr wrap="square" rtlCol="0">
            <a:spAutoFit/>
          </a:bodyPr>
          <a:lstStyle/>
          <a:p>
            <a:r>
              <a:rPr lang="en-US" sz="2448" dirty="0" smtClean="0"/>
              <a:t>Legacy On Premise Solution</a:t>
            </a:r>
            <a:endParaRPr lang="en-US" sz="2448" dirty="0"/>
          </a:p>
        </p:txBody>
      </p:sp>
    </p:spTree>
    <p:extLst>
      <p:ext uri="{BB962C8B-B14F-4D97-AF65-F5344CB8AC3E}">
        <p14:creationId xmlns:p14="http://schemas.microsoft.com/office/powerpoint/2010/main" val="15111058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917661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516506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sp>
        <p:nvSpPr>
          <p:cNvPr id="18" name="Text Placeholder 17"/>
          <p:cNvSpPr>
            <a:spLocks noGrp="1"/>
          </p:cNvSpPr>
          <p:nvPr>
            <p:ph type="body" sz="quarter" idx="10"/>
          </p:nvPr>
        </p:nvSpPr>
        <p:spPr/>
        <p:txBody>
          <a:bodyPr/>
          <a:lstStyle/>
          <a:p>
            <a:endParaRPr lang="en-US"/>
          </a:p>
        </p:txBody>
      </p:sp>
      <p:sp>
        <p:nvSpPr>
          <p:cNvPr id="4" name="Rectangle 3"/>
          <p:cNvSpPr/>
          <p:nvPr/>
        </p:nvSpPr>
        <p:spPr>
          <a:xfrm>
            <a:off x="1191757" y="3590879"/>
            <a:ext cx="1611630" cy="15577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egoe UI Semilight" panose="020B0402040204020203" pitchFamily="34" charset="0"/>
                <a:cs typeface="Segoe UI Semilight" panose="020B0402040204020203" pitchFamily="34" charset="0"/>
              </a:rPr>
              <a:t>CKS:DEV</a:t>
            </a:r>
            <a:endParaRPr lang="en-US" dirty="0">
              <a:latin typeface="Segoe UI Semilight" panose="020B0402040204020203" pitchFamily="34" charset="0"/>
              <a:cs typeface="Segoe UI Semilight" panose="020B0402040204020203" pitchFamily="34" charset="0"/>
            </a:endParaRPr>
          </a:p>
        </p:txBody>
      </p:sp>
      <p:sp>
        <p:nvSpPr>
          <p:cNvPr id="5" name="Rectangle 4"/>
          <p:cNvSpPr/>
          <p:nvPr/>
        </p:nvSpPr>
        <p:spPr>
          <a:xfrm>
            <a:off x="2868157" y="1973263"/>
            <a:ext cx="1611630" cy="15577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egoe UI Semilight" panose="020B0402040204020203" pitchFamily="34" charset="0"/>
                <a:cs typeface="Segoe UI Semilight" panose="020B0402040204020203" pitchFamily="34" charset="0"/>
              </a:rPr>
              <a:t>The</a:t>
            </a:r>
          </a:p>
          <a:p>
            <a:pPr algn="ctr"/>
            <a:r>
              <a:rPr lang="en-US" dirty="0" smtClean="0">
                <a:latin typeface="Segoe UI Semilight" panose="020B0402040204020203" pitchFamily="34" charset="0"/>
                <a:cs typeface="Segoe UI Semilight" panose="020B0402040204020203" pitchFamily="34" charset="0"/>
              </a:rPr>
              <a:t>SharePoint</a:t>
            </a:r>
          </a:p>
          <a:p>
            <a:pPr algn="ctr"/>
            <a:r>
              <a:rPr lang="en-US" dirty="0" smtClean="0">
                <a:latin typeface="Segoe UI Semilight" panose="020B0402040204020203" pitchFamily="34" charset="0"/>
                <a:cs typeface="Segoe UI Semilight" panose="020B0402040204020203" pitchFamily="34" charset="0"/>
              </a:rPr>
              <a:t>Cowboy</a:t>
            </a:r>
            <a:endParaRPr lang="en-US" dirty="0">
              <a:latin typeface="Segoe UI Semilight" panose="020B0402040204020203" pitchFamily="34" charset="0"/>
              <a:cs typeface="Segoe UI Semilight" panose="020B0402040204020203" pitchFamily="34" charset="0"/>
            </a:endParaRPr>
          </a:p>
        </p:txBody>
      </p:sp>
      <p:sp>
        <p:nvSpPr>
          <p:cNvPr id="6" name="Rectangle 5"/>
          <p:cNvSpPr/>
          <p:nvPr/>
        </p:nvSpPr>
        <p:spPr>
          <a:xfrm>
            <a:off x="2870877" y="3590879"/>
            <a:ext cx="1611630" cy="15577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Segoe UI Semilight" panose="020B0402040204020203" pitchFamily="34" charset="0"/>
                <a:cs typeface="Segoe UI Semilight" panose="020B0402040204020203" pitchFamily="34" charset="0"/>
              </a:rPr>
              <a:t>Patterns</a:t>
            </a:r>
          </a:p>
          <a:p>
            <a:pPr algn="ctr"/>
            <a:r>
              <a:rPr lang="en-US" dirty="0" smtClean="0">
                <a:latin typeface="Segoe UI Semilight" panose="020B0402040204020203" pitchFamily="34" charset="0"/>
                <a:cs typeface="Segoe UI Semilight" panose="020B0402040204020203" pitchFamily="34" charset="0"/>
              </a:rPr>
              <a:t>&amp;</a:t>
            </a:r>
          </a:p>
          <a:p>
            <a:pPr algn="ctr"/>
            <a:r>
              <a:rPr lang="en-US" dirty="0" smtClean="0">
                <a:latin typeface="Segoe UI Semilight" panose="020B0402040204020203" pitchFamily="34" charset="0"/>
                <a:cs typeface="Segoe UI Semilight" panose="020B0402040204020203" pitchFamily="34" charset="0"/>
              </a:rPr>
              <a:t>Practices</a:t>
            </a:r>
            <a:endParaRPr lang="en-US" dirty="0">
              <a:latin typeface="Segoe UI Semilight" panose="020B0402040204020203" pitchFamily="34" charset="0"/>
              <a:cs typeface="Segoe UI Semilight" panose="020B0402040204020203" pitchFamily="34" charset="0"/>
            </a:endParaRPr>
          </a:p>
        </p:txBody>
      </p:sp>
      <p:pic>
        <p:nvPicPr>
          <p:cNvPr id="7" name="Picture 3" descr="mvplogo.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0138366" y="1973262"/>
            <a:ext cx="1001486" cy="1647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91758" y="1973262"/>
            <a:ext cx="1611630" cy="1557745"/>
          </a:xfrm>
          <a:prstGeom prst="rect">
            <a:avLst/>
          </a:prstGeom>
        </p:spPr>
      </p:pic>
      <p:sp>
        <p:nvSpPr>
          <p:cNvPr id="9" name="Rectangle 8"/>
          <p:cNvSpPr/>
          <p:nvPr/>
        </p:nvSpPr>
        <p:spPr>
          <a:xfrm>
            <a:off x="1191757" y="3116262"/>
            <a:ext cx="1611630" cy="4147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Segoe UI Semilight" panose="020B0402040204020203" pitchFamily="34" charset="0"/>
                <a:cs typeface="Segoe UI Semilight" panose="020B0402040204020203" pitchFamily="34" charset="0"/>
              </a:rPr>
              <a:t>Eric Shupps</a:t>
            </a:r>
            <a:endParaRPr lang="en-US" b="1"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1189036" y="5215573"/>
            <a:ext cx="3290751"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www.sharepointcowboy.com</a:t>
            </a:r>
            <a:endParaRPr lang="en-US" sz="1400" dirty="0">
              <a:latin typeface="Segoe UI Semilight" panose="020B0402040204020203" pitchFamily="34" charset="0"/>
              <a:cs typeface="Segoe UI Semilight" panose="020B0402040204020203"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541837" y="1973262"/>
            <a:ext cx="5541782" cy="3175362"/>
          </a:xfrm>
          <a:prstGeom prst="rect">
            <a:avLst/>
          </a:prstGeom>
        </p:spPr>
      </p:pic>
      <p:sp>
        <p:nvSpPr>
          <p:cNvPr id="12" name="Rectangle 11"/>
          <p:cNvSpPr/>
          <p:nvPr/>
        </p:nvSpPr>
        <p:spPr>
          <a:xfrm>
            <a:off x="4541838" y="5215573"/>
            <a:ext cx="2736213"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eshupps@binarywave.com</a:t>
            </a:r>
            <a:endParaRPr lang="en-US" sz="1400" dirty="0">
              <a:latin typeface="Segoe UI Semilight" panose="020B0402040204020203" pitchFamily="34" charset="0"/>
              <a:cs typeface="Segoe UI Semilight" panose="020B0402040204020203" pitchFamily="34" charset="0"/>
            </a:endParaRPr>
          </a:p>
        </p:txBody>
      </p:sp>
      <p:sp>
        <p:nvSpPr>
          <p:cNvPr id="13" name="Rectangle 12"/>
          <p:cNvSpPr/>
          <p:nvPr/>
        </p:nvSpPr>
        <p:spPr>
          <a:xfrm>
            <a:off x="7340102" y="5215571"/>
            <a:ext cx="2743517"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facebook.com/</a:t>
            </a:r>
            <a:r>
              <a:rPr lang="en-US" sz="1400" dirty="0" err="1" smtClean="0">
                <a:latin typeface="Segoe UI Semilight" panose="020B0402040204020203" pitchFamily="34" charset="0"/>
                <a:cs typeface="Segoe UI Semilight" panose="020B0402040204020203" pitchFamily="34" charset="0"/>
              </a:rPr>
              <a:t>sharepointcowboy</a:t>
            </a:r>
            <a:endParaRPr lang="en-US" sz="1400" dirty="0">
              <a:latin typeface="Segoe UI Semilight" panose="020B0402040204020203" pitchFamily="34" charset="0"/>
              <a:cs typeface="Segoe UI Semilight" panose="020B0402040204020203" pitchFamily="34" charset="0"/>
            </a:endParaRPr>
          </a:p>
        </p:txBody>
      </p:sp>
      <p:pic>
        <p:nvPicPr>
          <p:cNvPr id="14" name="Picture 13"/>
          <p:cNvPicPr>
            <a:picLocks noChangeAspect="1"/>
          </p:cNvPicPr>
          <p:nvPr/>
        </p:nvPicPr>
        <p:blipFill>
          <a:blip r:embed="rId5"/>
          <a:stretch>
            <a:fillRect/>
          </a:stretch>
        </p:blipFill>
        <p:spPr>
          <a:xfrm>
            <a:off x="10141087" y="3687340"/>
            <a:ext cx="998765" cy="1461284"/>
          </a:xfrm>
          <a:prstGeom prst="rect">
            <a:avLst/>
          </a:prstGeom>
        </p:spPr>
      </p:pic>
      <p:sp>
        <p:nvSpPr>
          <p:cNvPr id="16" name="Rectangle 15"/>
          <p:cNvSpPr/>
          <p:nvPr/>
        </p:nvSpPr>
        <p:spPr>
          <a:xfrm>
            <a:off x="10138366" y="5215571"/>
            <a:ext cx="1001486" cy="71083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latin typeface="Segoe UI Semilight" panose="020B0402040204020203" pitchFamily="34" charset="0"/>
                <a:cs typeface="Segoe UI Semilight" panose="020B0402040204020203" pitchFamily="34" charset="0"/>
              </a:rPr>
              <a:t>@</a:t>
            </a:r>
            <a:r>
              <a:rPr lang="en-US" sz="1400" dirty="0" err="1" smtClean="0">
                <a:latin typeface="Segoe UI Semilight" panose="020B0402040204020203" pitchFamily="34" charset="0"/>
                <a:cs typeface="Segoe UI Semilight" panose="020B0402040204020203" pitchFamily="34" charset="0"/>
              </a:rPr>
              <a:t>eshupps</a:t>
            </a:r>
            <a:endParaRPr lang="en-US" sz="14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94714040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7"/>
          </a:xfrm>
          <a:prstGeom prst="rect">
            <a:avLst/>
          </a:prstGeom>
        </p:spPr>
      </p:pic>
      <p:sp>
        <p:nvSpPr>
          <p:cNvPr id="4" name="Title 3"/>
          <p:cNvSpPr>
            <a:spLocks noGrp="1"/>
          </p:cNvSpPr>
          <p:nvPr>
            <p:ph type="title"/>
          </p:nvPr>
        </p:nvSpPr>
        <p:spPr/>
        <p:txBody>
          <a:bodyPr/>
          <a:lstStyle/>
          <a:p>
            <a:r>
              <a:rPr lang="en-US" dirty="0" smtClean="0"/>
              <a:t>Agenda</a:t>
            </a:r>
            <a:endParaRPr lang="en-US" dirty="0"/>
          </a:p>
        </p:txBody>
      </p:sp>
      <p:sp>
        <p:nvSpPr>
          <p:cNvPr id="7" name="Rectangle 6"/>
          <p:cNvSpPr/>
          <p:nvPr/>
        </p:nvSpPr>
        <p:spPr>
          <a:xfrm>
            <a:off x="6948776" y="1861968"/>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Direction</a:t>
            </a:r>
          </a:p>
        </p:txBody>
      </p:sp>
      <p:sp>
        <p:nvSpPr>
          <p:cNvPr id="8" name="Rectangle 7"/>
          <p:cNvSpPr/>
          <p:nvPr/>
        </p:nvSpPr>
        <p:spPr>
          <a:xfrm>
            <a:off x="9389088" y="1861968"/>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Design</a:t>
            </a:r>
          </a:p>
        </p:txBody>
      </p:sp>
      <p:sp>
        <p:nvSpPr>
          <p:cNvPr id="9" name="Rectangle 8"/>
          <p:cNvSpPr/>
          <p:nvPr/>
        </p:nvSpPr>
        <p:spPr>
          <a:xfrm>
            <a:off x="6948776" y="4181590"/>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Development</a:t>
            </a:r>
          </a:p>
        </p:txBody>
      </p:sp>
      <p:sp>
        <p:nvSpPr>
          <p:cNvPr id="10" name="Rectangle 9"/>
          <p:cNvSpPr/>
          <p:nvPr/>
        </p:nvSpPr>
        <p:spPr>
          <a:xfrm>
            <a:off x="9389088" y="4181590"/>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Delivery</a:t>
            </a:r>
          </a:p>
        </p:txBody>
      </p:sp>
      <p:grpSp>
        <p:nvGrpSpPr>
          <p:cNvPr id="17" name="Group 16"/>
          <p:cNvGrpSpPr/>
          <p:nvPr/>
        </p:nvGrpSpPr>
        <p:grpSpPr>
          <a:xfrm>
            <a:off x="579437" y="2049462"/>
            <a:ext cx="5392933" cy="4250469"/>
            <a:chOff x="579437" y="2049462"/>
            <a:chExt cx="5392933" cy="4250469"/>
          </a:xfrm>
        </p:grpSpPr>
        <p:sp>
          <p:nvSpPr>
            <p:cNvPr id="14" name="Rectangle 13"/>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Welcome to the dark side.</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
        <p:nvSpPr>
          <p:cNvPr id="11" name="Text Placeholder 2"/>
          <p:cNvSpPr>
            <a:spLocks noGrp="1"/>
          </p:cNvSpPr>
          <p:nvPr>
            <p:ph type="body" sz="quarter" idx="10"/>
          </p:nvPr>
        </p:nvSpPr>
        <p:spPr>
          <a:xfrm>
            <a:off x="274638" y="1221157"/>
            <a:ext cx="11887199" cy="1995931"/>
          </a:xfrm>
        </p:spPr>
        <p:txBody>
          <a:bodyPr/>
          <a:lstStyle/>
          <a:p>
            <a:endParaRPr lang="en-US" dirty="0"/>
          </a:p>
        </p:txBody>
      </p:sp>
    </p:spTree>
    <p:extLst>
      <p:ext uri="{BB962C8B-B14F-4D97-AF65-F5344CB8AC3E}">
        <p14:creationId xmlns:p14="http://schemas.microsoft.com/office/powerpoint/2010/main" val="42401446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4" name="Title 3"/>
          <p:cNvSpPr>
            <a:spLocks noGrp="1"/>
          </p:cNvSpPr>
          <p:nvPr>
            <p:ph type="title"/>
          </p:nvPr>
        </p:nvSpPr>
        <p:spPr/>
        <p:txBody>
          <a:bodyPr/>
          <a:lstStyle/>
          <a:p>
            <a:r>
              <a:rPr lang="en-US" dirty="0" smtClean="0"/>
              <a:t>Direction</a:t>
            </a:r>
            <a:endParaRPr lang="en-US" dirty="0"/>
          </a:p>
        </p:txBody>
      </p:sp>
      <p:sp>
        <p:nvSpPr>
          <p:cNvPr id="7" name="Rectangle 6"/>
          <p:cNvSpPr/>
          <p:nvPr/>
        </p:nvSpPr>
        <p:spPr>
          <a:xfrm>
            <a:off x="6948776" y="1861968"/>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Direction</a:t>
            </a:r>
          </a:p>
        </p:txBody>
      </p:sp>
      <p:sp>
        <p:nvSpPr>
          <p:cNvPr id="8" name="Rectangle 7"/>
          <p:cNvSpPr/>
          <p:nvPr/>
        </p:nvSpPr>
        <p:spPr>
          <a:xfrm>
            <a:off x="9389088" y="1861968"/>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Design</a:t>
            </a:r>
          </a:p>
        </p:txBody>
      </p:sp>
      <p:sp>
        <p:nvSpPr>
          <p:cNvPr id="9" name="Rectangle 8"/>
          <p:cNvSpPr/>
          <p:nvPr/>
        </p:nvSpPr>
        <p:spPr>
          <a:xfrm>
            <a:off x="6948776" y="4181590"/>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Development</a:t>
            </a:r>
          </a:p>
        </p:txBody>
      </p:sp>
      <p:sp>
        <p:nvSpPr>
          <p:cNvPr id="10" name="Rectangle 9"/>
          <p:cNvSpPr/>
          <p:nvPr/>
        </p:nvSpPr>
        <p:spPr>
          <a:xfrm>
            <a:off x="9389088" y="4181590"/>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Delivery</a:t>
            </a:r>
          </a:p>
        </p:txBody>
      </p:sp>
      <p:grpSp>
        <p:nvGrpSpPr>
          <p:cNvPr id="11" name="Group 10"/>
          <p:cNvGrpSpPr/>
          <p:nvPr/>
        </p:nvGrpSpPr>
        <p:grpSpPr>
          <a:xfrm>
            <a:off x="579437" y="2049462"/>
            <a:ext cx="5392933" cy="4250469"/>
            <a:chOff x="579437" y="2049462"/>
            <a:chExt cx="5392933" cy="4250469"/>
          </a:xfrm>
        </p:grpSpPr>
        <p:sp>
          <p:nvSpPr>
            <p:cNvPr id="12" name="Rectangle 11"/>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I find your lack of direction disturbing.</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Tree>
    <p:extLst>
      <p:ext uri="{BB962C8B-B14F-4D97-AF65-F5344CB8AC3E}">
        <p14:creationId xmlns:p14="http://schemas.microsoft.com/office/powerpoint/2010/main" val="11230332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Take Me To Your Leader</a:t>
            </a:r>
            <a:endParaRPr lang="en-US" dirty="0"/>
          </a:p>
        </p:txBody>
      </p:sp>
      <p:sp>
        <p:nvSpPr>
          <p:cNvPr id="12" name="Text Placeholder 11"/>
          <p:cNvSpPr>
            <a:spLocks noGrp="1"/>
          </p:cNvSpPr>
          <p:nvPr>
            <p:ph type="body" sz="quarter" idx="10"/>
          </p:nvPr>
        </p:nvSpPr>
        <p:spPr/>
        <p:txBody>
          <a:bodyPr/>
          <a:lstStyle/>
          <a:p>
            <a:endParaRPr lang="en-US"/>
          </a:p>
        </p:txBody>
      </p:sp>
      <p:sp>
        <p:nvSpPr>
          <p:cNvPr id="2" name="Rectangle 1"/>
          <p:cNvSpPr/>
          <p:nvPr/>
        </p:nvSpPr>
        <p:spPr>
          <a:xfrm>
            <a:off x="8900582" y="1878713"/>
            <a:ext cx="2691781" cy="6259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56" dirty="0">
                <a:latin typeface="Segoe UI" panose="020B0502040204020203" pitchFamily="34" charset="0"/>
                <a:cs typeface="Segoe UI" panose="020B0502040204020203" pitchFamily="34" charset="0"/>
              </a:rPr>
              <a:t>Cost</a:t>
            </a:r>
          </a:p>
        </p:txBody>
      </p:sp>
      <p:sp>
        <p:nvSpPr>
          <p:cNvPr id="22" name="Rectangle 21"/>
          <p:cNvSpPr/>
          <p:nvPr/>
        </p:nvSpPr>
        <p:spPr>
          <a:xfrm>
            <a:off x="8900582" y="2606939"/>
            <a:ext cx="2691781" cy="6259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56" dirty="0">
                <a:latin typeface="Segoe UI" panose="020B0502040204020203" pitchFamily="34" charset="0"/>
                <a:cs typeface="Segoe UI" panose="020B0502040204020203" pitchFamily="34" charset="0"/>
              </a:rPr>
              <a:t>Flexibility</a:t>
            </a:r>
          </a:p>
        </p:txBody>
      </p:sp>
      <p:sp>
        <p:nvSpPr>
          <p:cNvPr id="23" name="Rectangle 22"/>
          <p:cNvSpPr/>
          <p:nvPr/>
        </p:nvSpPr>
        <p:spPr>
          <a:xfrm>
            <a:off x="8900582" y="3335165"/>
            <a:ext cx="2691781" cy="6259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56" dirty="0">
                <a:latin typeface="Segoe UI" panose="020B0502040204020203" pitchFamily="34" charset="0"/>
                <a:cs typeface="Segoe UI" panose="020B0502040204020203" pitchFamily="34" charset="0"/>
              </a:rPr>
              <a:t>Scalability</a:t>
            </a:r>
          </a:p>
        </p:txBody>
      </p:sp>
      <p:sp>
        <p:nvSpPr>
          <p:cNvPr id="24" name="Rectangle 23"/>
          <p:cNvSpPr/>
          <p:nvPr/>
        </p:nvSpPr>
        <p:spPr>
          <a:xfrm>
            <a:off x="8900582" y="4100190"/>
            <a:ext cx="2691781" cy="6259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56" dirty="0">
                <a:latin typeface="Segoe UI" panose="020B0502040204020203" pitchFamily="34" charset="0"/>
                <a:cs typeface="Segoe UI" panose="020B0502040204020203" pitchFamily="34" charset="0"/>
              </a:rPr>
              <a:t>Performance</a:t>
            </a:r>
          </a:p>
        </p:txBody>
      </p:sp>
      <p:sp>
        <p:nvSpPr>
          <p:cNvPr id="25" name="Rectangle 24"/>
          <p:cNvSpPr/>
          <p:nvPr/>
        </p:nvSpPr>
        <p:spPr>
          <a:xfrm>
            <a:off x="8900582" y="4863806"/>
            <a:ext cx="2691781" cy="6259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56" dirty="0">
                <a:latin typeface="Segoe UI" panose="020B0502040204020203" pitchFamily="34" charset="0"/>
                <a:cs typeface="Segoe UI" panose="020B0502040204020203" pitchFamily="34" charset="0"/>
              </a:rPr>
              <a:t>Stability</a:t>
            </a:r>
          </a:p>
        </p:txBody>
      </p:sp>
      <p:sp>
        <p:nvSpPr>
          <p:cNvPr id="26" name="Rectangle 25"/>
          <p:cNvSpPr/>
          <p:nvPr/>
        </p:nvSpPr>
        <p:spPr>
          <a:xfrm>
            <a:off x="8900582" y="5624611"/>
            <a:ext cx="2691781" cy="6259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56" dirty="0">
                <a:latin typeface="Segoe UI" panose="020B0502040204020203" pitchFamily="34" charset="0"/>
                <a:cs typeface="Segoe UI" panose="020B0502040204020203" pitchFamily="34" charset="0"/>
              </a:rPr>
              <a:t>Recovery</a:t>
            </a:r>
          </a:p>
        </p:txBody>
      </p:sp>
      <p:pic>
        <p:nvPicPr>
          <p:cNvPr id="3" name="Picture 2"/>
          <p:cNvPicPr>
            <a:picLocks noChangeAspect="1"/>
          </p:cNvPicPr>
          <p:nvPr/>
        </p:nvPicPr>
        <p:blipFill>
          <a:blip r:embed="rId2"/>
          <a:stretch>
            <a:fillRect/>
          </a:stretch>
        </p:blipFill>
        <p:spPr>
          <a:xfrm>
            <a:off x="4966725" y="1855783"/>
            <a:ext cx="1748631" cy="1768060"/>
          </a:xfrm>
          <a:prstGeom prst="rect">
            <a:avLst/>
          </a:prstGeom>
        </p:spPr>
      </p:pic>
      <p:pic>
        <p:nvPicPr>
          <p:cNvPr id="5" name="Picture 4"/>
          <p:cNvPicPr>
            <a:picLocks noChangeAspect="1"/>
          </p:cNvPicPr>
          <p:nvPr/>
        </p:nvPicPr>
        <p:blipFill>
          <a:blip r:embed="rId3"/>
          <a:stretch>
            <a:fillRect/>
          </a:stretch>
        </p:blipFill>
        <p:spPr>
          <a:xfrm>
            <a:off x="2865272" y="1778184"/>
            <a:ext cx="1719487" cy="1748631"/>
          </a:xfrm>
          <a:prstGeom prst="rect">
            <a:avLst/>
          </a:prstGeom>
        </p:spPr>
      </p:pic>
      <p:pic>
        <p:nvPicPr>
          <p:cNvPr id="6" name="Picture 5"/>
          <p:cNvPicPr>
            <a:picLocks noChangeAspect="1"/>
          </p:cNvPicPr>
          <p:nvPr/>
        </p:nvPicPr>
        <p:blipFill>
          <a:blip r:embed="rId4"/>
          <a:stretch>
            <a:fillRect/>
          </a:stretch>
        </p:blipFill>
        <p:spPr>
          <a:xfrm>
            <a:off x="5056482" y="3232932"/>
            <a:ext cx="1777775" cy="1768060"/>
          </a:xfrm>
          <a:prstGeom prst="rect">
            <a:avLst/>
          </a:prstGeom>
        </p:spPr>
      </p:pic>
      <p:pic>
        <p:nvPicPr>
          <p:cNvPr id="7" name="Picture 6"/>
          <p:cNvPicPr>
            <a:picLocks noChangeAspect="1"/>
          </p:cNvPicPr>
          <p:nvPr/>
        </p:nvPicPr>
        <p:blipFill>
          <a:blip r:embed="rId5"/>
          <a:stretch>
            <a:fillRect/>
          </a:stretch>
        </p:blipFill>
        <p:spPr>
          <a:xfrm>
            <a:off x="680869" y="3225606"/>
            <a:ext cx="1719487" cy="1748631"/>
          </a:xfrm>
          <a:prstGeom prst="rect">
            <a:avLst/>
          </a:prstGeom>
        </p:spPr>
      </p:pic>
      <p:pic>
        <p:nvPicPr>
          <p:cNvPr id="8" name="Picture 7"/>
          <p:cNvPicPr>
            <a:picLocks noChangeAspect="1"/>
          </p:cNvPicPr>
          <p:nvPr/>
        </p:nvPicPr>
        <p:blipFill>
          <a:blip r:embed="rId6"/>
          <a:stretch>
            <a:fillRect/>
          </a:stretch>
        </p:blipFill>
        <p:spPr>
          <a:xfrm>
            <a:off x="2895578" y="3140761"/>
            <a:ext cx="1748631" cy="1738917"/>
          </a:xfrm>
          <a:prstGeom prst="rect">
            <a:avLst/>
          </a:prstGeom>
        </p:spPr>
      </p:pic>
      <p:pic>
        <p:nvPicPr>
          <p:cNvPr id="9" name="Picture 8"/>
          <p:cNvPicPr>
            <a:picLocks noChangeAspect="1"/>
          </p:cNvPicPr>
          <p:nvPr/>
        </p:nvPicPr>
        <p:blipFill>
          <a:blip r:embed="rId7"/>
          <a:stretch>
            <a:fillRect/>
          </a:stretch>
        </p:blipFill>
        <p:spPr>
          <a:xfrm>
            <a:off x="883884" y="2081690"/>
            <a:ext cx="1313458" cy="1253462"/>
          </a:xfrm>
          <a:prstGeom prst="rect">
            <a:avLst/>
          </a:prstGeom>
        </p:spPr>
      </p:pic>
      <p:pic>
        <p:nvPicPr>
          <p:cNvPr id="10" name="Picture 9"/>
          <p:cNvPicPr>
            <a:picLocks noChangeAspect="1"/>
          </p:cNvPicPr>
          <p:nvPr/>
        </p:nvPicPr>
        <p:blipFill>
          <a:blip r:embed="rId8"/>
          <a:stretch>
            <a:fillRect/>
          </a:stretch>
        </p:blipFill>
        <p:spPr>
          <a:xfrm>
            <a:off x="7131059" y="3257350"/>
            <a:ext cx="1748631" cy="1719487"/>
          </a:xfrm>
          <a:prstGeom prst="rect">
            <a:avLst/>
          </a:prstGeom>
        </p:spPr>
      </p:pic>
      <p:pic>
        <p:nvPicPr>
          <p:cNvPr id="11" name="Picture 10"/>
          <p:cNvPicPr>
            <a:picLocks noChangeAspect="1"/>
          </p:cNvPicPr>
          <p:nvPr/>
        </p:nvPicPr>
        <p:blipFill>
          <a:blip r:embed="rId9"/>
          <a:stretch>
            <a:fillRect/>
          </a:stretch>
        </p:blipFill>
        <p:spPr>
          <a:xfrm>
            <a:off x="7052025" y="1894772"/>
            <a:ext cx="1738917" cy="1690344"/>
          </a:xfrm>
          <a:prstGeom prst="rect">
            <a:avLst/>
          </a:prstGeom>
        </p:spPr>
      </p:pic>
      <p:sp>
        <p:nvSpPr>
          <p:cNvPr id="21" name="Rectangle 20"/>
          <p:cNvSpPr/>
          <p:nvPr/>
        </p:nvSpPr>
        <p:spPr>
          <a:xfrm>
            <a:off x="855769" y="5235426"/>
            <a:ext cx="1140363" cy="1015178"/>
          </a:xfrm>
          <a:prstGeom prst="rect">
            <a:avLst/>
          </a:prstGeom>
          <a:solidFill>
            <a:schemeClr val="bg1">
              <a:lumMod val="75000"/>
              <a:alpha val="65098"/>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Web </a:t>
            </a:r>
          </a:p>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Sites</a:t>
            </a:r>
          </a:p>
        </p:txBody>
      </p:sp>
      <p:sp>
        <p:nvSpPr>
          <p:cNvPr id="27" name="Rectangle 26"/>
          <p:cNvSpPr/>
          <p:nvPr/>
        </p:nvSpPr>
        <p:spPr>
          <a:xfrm>
            <a:off x="2159209" y="5235425"/>
            <a:ext cx="1140363" cy="1015178"/>
          </a:xfrm>
          <a:prstGeom prst="rect">
            <a:avLst/>
          </a:prstGeom>
          <a:solidFill>
            <a:schemeClr val="bg1">
              <a:lumMod val="75000"/>
              <a:alpha val="65098"/>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Virtual</a:t>
            </a:r>
          </a:p>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Machines</a:t>
            </a:r>
          </a:p>
        </p:txBody>
      </p:sp>
      <p:sp>
        <p:nvSpPr>
          <p:cNvPr id="28" name="Rectangle 27"/>
          <p:cNvSpPr/>
          <p:nvPr/>
        </p:nvSpPr>
        <p:spPr>
          <a:xfrm>
            <a:off x="3462650" y="5235425"/>
            <a:ext cx="1140363" cy="1015178"/>
          </a:xfrm>
          <a:prstGeom prst="rect">
            <a:avLst/>
          </a:prstGeom>
          <a:solidFill>
            <a:schemeClr val="bg1">
              <a:lumMod val="75000"/>
              <a:alpha val="65098"/>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Mobile</a:t>
            </a:r>
          </a:p>
        </p:txBody>
      </p:sp>
      <p:sp>
        <p:nvSpPr>
          <p:cNvPr id="29" name="Rectangle 28"/>
          <p:cNvSpPr/>
          <p:nvPr/>
        </p:nvSpPr>
        <p:spPr>
          <a:xfrm>
            <a:off x="4766091" y="5246180"/>
            <a:ext cx="1140363" cy="1015178"/>
          </a:xfrm>
          <a:prstGeom prst="rect">
            <a:avLst/>
          </a:prstGeom>
          <a:solidFill>
            <a:schemeClr val="bg1">
              <a:lumMod val="75000"/>
              <a:alpha val="65098"/>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Cloud</a:t>
            </a:r>
          </a:p>
        </p:txBody>
      </p:sp>
      <p:sp>
        <p:nvSpPr>
          <p:cNvPr id="30" name="Rectangle 29"/>
          <p:cNvSpPr/>
          <p:nvPr/>
        </p:nvSpPr>
        <p:spPr>
          <a:xfrm>
            <a:off x="6069531" y="5235424"/>
            <a:ext cx="1140363" cy="1015178"/>
          </a:xfrm>
          <a:prstGeom prst="rect">
            <a:avLst/>
          </a:prstGeom>
          <a:solidFill>
            <a:schemeClr val="bg1">
              <a:lumMod val="75000"/>
              <a:alpha val="65098"/>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Big</a:t>
            </a:r>
          </a:p>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Data</a:t>
            </a:r>
          </a:p>
        </p:txBody>
      </p:sp>
      <p:sp>
        <p:nvSpPr>
          <p:cNvPr id="31" name="Rectangle 30"/>
          <p:cNvSpPr/>
          <p:nvPr/>
        </p:nvSpPr>
        <p:spPr>
          <a:xfrm>
            <a:off x="7366613" y="5235423"/>
            <a:ext cx="1140363" cy="1015178"/>
          </a:xfrm>
          <a:prstGeom prst="rect">
            <a:avLst/>
          </a:prstGeom>
          <a:solidFill>
            <a:schemeClr val="bg1">
              <a:lumMod val="75000"/>
              <a:alpha val="65098"/>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28" dirty="0">
                <a:ln w="0"/>
                <a:solidFill>
                  <a:schemeClr val="tx1"/>
                </a:solidFill>
                <a:effectLst>
                  <a:outerShdw blurRad="38100" dist="19050" dir="2700000" algn="tl" rotWithShape="0">
                    <a:schemeClr val="tx1">
                      <a:alpha val="40000"/>
                    </a:schemeClr>
                  </a:outerShdw>
                </a:effectLst>
                <a:latin typeface="Segoe UI Semibold" panose="020B0702040204020203" pitchFamily="34" charset="0"/>
                <a:cs typeface="Segoe UI Semibold" panose="020B0702040204020203" pitchFamily="34" charset="0"/>
              </a:rPr>
              <a:t>Media</a:t>
            </a:r>
          </a:p>
        </p:txBody>
      </p:sp>
      <p:sp>
        <p:nvSpPr>
          <p:cNvPr id="13" name="Oval 12"/>
          <p:cNvSpPr/>
          <p:nvPr/>
        </p:nvSpPr>
        <p:spPr>
          <a:xfrm>
            <a:off x="1849666" y="5528944"/>
            <a:ext cx="449649" cy="449649"/>
          </a:xfrm>
          <a:prstGeom prst="ellipse">
            <a:avLst/>
          </a:prstGeom>
          <a:solidFill>
            <a:schemeClr val="tx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cxnSp>
        <p:nvCxnSpPr>
          <p:cNvPr id="18" name="Straight Connector 17"/>
          <p:cNvCxnSpPr/>
          <p:nvPr/>
        </p:nvCxnSpPr>
        <p:spPr>
          <a:xfrm flipH="1">
            <a:off x="2074490" y="5626464"/>
            <a:ext cx="4562" cy="25460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948589" y="5750075"/>
            <a:ext cx="25180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3185957" y="5525251"/>
            <a:ext cx="449649" cy="449649"/>
          </a:xfrm>
          <a:prstGeom prst="ellipse">
            <a:avLst/>
          </a:prstGeom>
          <a:solidFill>
            <a:schemeClr val="tx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cxnSp>
        <p:nvCxnSpPr>
          <p:cNvPr id="42" name="Straight Connector 41"/>
          <p:cNvCxnSpPr/>
          <p:nvPr/>
        </p:nvCxnSpPr>
        <p:spPr>
          <a:xfrm flipH="1">
            <a:off x="3410781" y="5622771"/>
            <a:ext cx="4562" cy="254608"/>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284880" y="5746382"/>
            <a:ext cx="251803"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4455796" y="5536942"/>
            <a:ext cx="449649" cy="449649"/>
          </a:xfrm>
          <a:prstGeom prst="ellipse">
            <a:avLst/>
          </a:prstGeom>
          <a:solidFill>
            <a:schemeClr val="tx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46" name="Group 45"/>
          <p:cNvGrpSpPr/>
          <p:nvPr/>
        </p:nvGrpSpPr>
        <p:grpSpPr>
          <a:xfrm>
            <a:off x="4554719" y="5634462"/>
            <a:ext cx="251803" cy="254608"/>
            <a:chOff x="7473033" y="650788"/>
            <a:chExt cx="246888" cy="249638"/>
          </a:xfrm>
          <a:solidFill>
            <a:schemeClr val="tx1">
              <a:lumMod val="50000"/>
            </a:schemeClr>
          </a:solidFill>
        </p:grpSpPr>
        <p:cxnSp>
          <p:nvCxnSpPr>
            <p:cNvPr id="47" name="Straight Connector 46"/>
            <p:cNvCxnSpPr/>
            <p:nvPr/>
          </p:nvCxnSpPr>
          <p:spPr>
            <a:xfrm flipH="1">
              <a:off x="7596477" y="650788"/>
              <a:ext cx="4473" cy="249638"/>
            </a:xfrm>
            <a:prstGeom prst="line">
              <a:avLst/>
            </a:prstGeom>
            <a:grpFill/>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7473033" y="771986"/>
              <a:ext cx="246888" cy="0"/>
            </a:xfrm>
            <a:prstGeom prst="line">
              <a:avLst/>
            </a:prstGeom>
            <a:grpFill/>
            <a:ln w="444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0" name="Oval 49"/>
          <p:cNvSpPr/>
          <p:nvPr/>
        </p:nvSpPr>
        <p:spPr>
          <a:xfrm>
            <a:off x="5759988" y="5536942"/>
            <a:ext cx="449649" cy="449649"/>
          </a:xfrm>
          <a:prstGeom prst="ellipse">
            <a:avLst/>
          </a:prstGeom>
          <a:solidFill>
            <a:schemeClr val="tx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51" name="Group 50"/>
          <p:cNvGrpSpPr/>
          <p:nvPr/>
        </p:nvGrpSpPr>
        <p:grpSpPr>
          <a:xfrm>
            <a:off x="5858911" y="5634462"/>
            <a:ext cx="251803" cy="254608"/>
            <a:chOff x="7473033" y="650788"/>
            <a:chExt cx="246888" cy="249638"/>
          </a:xfrm>
          <a:solidFill>
            <a:schemeClr val="tx1">
              <a:lumMod val="50000"/>
            </a:schemeClr>
          </a:solidFill>
        </p:grpSpPr>
        <p:cxnSp>
          <p:nvCxnSpPr>
            <p:cNvPr id="52" name="Straight Connector 51"/>
            <p:cNvCxnSpPr/>
            <p:nvPr/>
          </p:nvCxnSpPr>
          <p:spPr>
            <a:xfrm flipH="1">
              <a:off x="7596477" y="650788"/>
              <a:ext cx="4473" cy="249638"/>
            </a:xfrm>
            <a:prstGeom prst="line">
              <a:avLst/>
            </a:prstGeom>
            <a:grpFill/>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473033" y="771986"/>
              <a:ext cx="246888" cy="0"/>
            </a:xfrm>
            <a:prstGeom prst="line">
              <a:avLst/>
            </a:prstGeom>
            <a:grpFill/>
            <a:ln w="444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Oval 54"/>
          <p:cNvSpPr/>
          <p:nvPr/>
        </p:nvSpPr>
        <p:spPr>
          <a:xfrm>
            <a:off x="7065226" y="5507008"/>
            <a:ext cx="449649" cy="449649"/>
          </a:xfrm>
          <a:prstGeom prst="ellipse">
            <a:avLst/>
          </a:prstGeom>
          <a:solidFill>
            <a:schemeClr val="tx1">
              <a:lumMod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nvGrpSpPr>
          <p:cNvPr id="56" name="Group 55"/>
          <p:cNvGrpSpPr/>
          <p:nvPr/>
        </p:nvGrpSpPr>
        <p:grpSpPr>
          <a:xfrm>
            <a:off x="7164149" y="5604528"/>
            <a:ext cx="251803" cy="254608"/>
            <a:chOff x="7473033" y="650788"/>
            <a:chExt cx="246888" cy="249638"/>
          </a:xfrm>
          <a:solidFill>
            <a:schemeClr val="tx1">
              <a:lumMod val="50000"/>
            </a:schemeClr>
          </a:solidFill>
        </p:grpSpPr>
        <p:cxnSp>
          <p:nvCxnSpPr>
            <p:cNvPr id="57" name="Straight Connector 56"/>
            <p:cNvCxnSpPr/>
            <p:nvPr/>
          </p:nvCxnSpPr>
          <p:spPr>
            <a:xfrm flipH="1">
              <a:off x="7596477" y="650788"/>
              <a:ext cx="4473" cy="249638"/>
            </a:xfrm>
            <a:prstGeom prst="line">
              <a:avLst/>
            </a:prstGeom>
            <a:grpFill/>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7473033" y="771986"/>
              <a:ext cx="246888" cy="0"/>
            </a:xfrm>
            <a:prstGeom prst="line">
              <a:avLst/>
            </a:prstGeom>
            <a:grpFill/>
            <a:ln w="444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761515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1+#ppt_w/2"/>
                                          </p:val>
                                        </p:tav>
                                        <p:tav tm="100000">
                                          <p:val>
                                            <p:strVal val="#ppt_x"/>
                                          </p:val>
                                        </p:tav>
                                      </p:tavLst>
                                    </p:anim>
                                    <p:anim calcmode="lin" valueType="num">
                                      <p:cBhvr additive="base">
                                        <p:cTn id="14"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1+#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1+#ppt_w/2"/>
                                          </p:val>
                                        </p:tav>
                                        <p:tav tm="100000">
                                          <p:val>
                                            <p:strVal val="#ppt_x"/>
                                          </p:val>
                                        </p:tav>
                                      </p:tavLst>
                                    </p:anim>
                                    <p:anim calcmode="lin" valueType="num">
                                      <p:cBhvr additive="base">
                                        <p:cTn id="3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animBg="1"/>
      <p:bldP spid="23" grpId="0" animBg="1"/>
      <p:bldP spid="24"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5" cy="5773368"/>
          </a:xfrm>
          <a:prstGeom prst="rect">
            <a:avLst/>
          </a:prstGeom>
        </p:spPr>
      </p:pic>
      <p:sp>
        <p:nvSpPr>
          <p:cNvPr id="4" name="Title 3"/>
          <p:cNvSpPr>
            <a:spLocks noGrp="1"/>
          </p:cNvSpPr>
          <p:nvPr>
            <p:ph type="title"/>
          </p:nvPr>
        </p:nvSpPr>
        <p:spPr/>
        <p:txBody>
          <a:bodyPr/>
          <a:lstStyle/>
          <a:p>
            <a:r>
              <a:rPr lang="en-US" dirty="0" smtClean="0"/>
              <a:t>Design</a:t>
            </a:r>
            <a:endParaRPr lang="en-US" dirty="0"/>
          </a:p>
        </p:txBody>
      </p:sp>
      <p:sp>
        <p:nvSpPr>
          <p:cNvPr id="2" name="Text Placeholder 1"/>
          <p:cNvSpPr>
            <a:spLocks noGrp="1"/>
          </p:cNvSpPr>
          <p:nvPr>
            <p:ph type="body" sz="quarter" idx="10"/>
          </p:nvPr>
        </p:nvSpPr>
        <p:spPr/>
        <p:txBody>
          <a:bodyPr/>
          <a:lstStyle/>
          <a:p>
            <a:endParaRPr lang="en-US"/>
          </a:p>
        </p:txBody>
      </p:sp>
      <p:sp>
        <p:nvSpPr>
          <p:cNvPr id="7" name="Rectangle 6"/>
          <p:cNvSpPr/>
          <p:nvPr/>
        </p:nvSpPr>
        <p:spPr>
          <a:xfrm>
            <a:off x="6948776" y="1861968"/>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Direction</a:t>
            </a:r>
          </a:p>
        </p:txBody>
      </p:sp>
      <p:sp>
        <p:nvSpPr>
          <p:cNvPr id="8" name="Rectangle 7"/>
          <p:cNvSpPr/>
          <p:nvPr/>
        </p:nvSpPr>
        <p:spPr>
          <a:xfrm>
            <a:off x="9389088" y="1861968"/>
            <a:ext cx="2191618" cy="211834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Design</a:t>
            </a:r>
          </a:p>
        </p:txBody>
      </p:sp>
      <p:sp>
        <p:nvSpPr>
          <p:cNvPr id="9" name="Rectangle 8"/>
          <p:cNvSpPr/>
          <p:nvPr/>
        </p:nvSpPr>
        <p:spPr>
          <a:xfrm>
            <a:off x="6948776" y="4181590"/>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Development</a:t>
            </a:r>
          </a:p>
        </p:txBody>
      </p:sp>
      <p:sp>
        <p:nvSpPr>
          <p:cNvPr id="10" name="Rectangle 9"/>
          <p:cNvSpPr/>
          <p:nvPr/>
        </p:nvSpPr>
        <p:spPr>
          <a:xfrm>
            <a:off x="9389088" y="4181590"/>
            <a:ext cx="2191618" cy="2118341"/>
          </a:xfrm>
          <a:prstGeom prst="rect">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Delivery</a:t>
            </a:r>
          </a:p>
        </p:txBody>
      </p:sp>
      <p:grpSp>
        <p:nvGrpSpPr>
          <p:cNvPr id="11" name="Group 10"/>
          <p:cNvGrpSpPr/>
          <p:nvPr/>
        </p:nvGrpSpPr>
        <p:grpSpPr>
          <a:xfrm>
            <a:off x="579437" y="2049462"/>
            <a:ext cx="5392933" cy="4250469"/>
            <a:chOff x="579437" y="2049462"/>
            <a:chExt cx="5392933" cy="4250469"/>
          </a:xfrm>
        </p:grpSpPr>
        <p:sp>
          <p:nvSpPr>
            <p:cNvPr id="12" name="Rectangle 11"/>
            <p:cNvSpPr/>
            <p:nvPr/>
          </p:nvSpPr>
          <p:spPr>
            <a:xfrm>
              <a:off x="655637" y="3615177"/>
              <a:ext cx="5316733" cy="268475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Steve B. has taught you well.</a:t>
              </a:r>
              <a:endPar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37" y="2049462"/>
              <a:ext cx="1713606" cy="1565715"/>
            </a:xfrm>
            <a:prstGeom prst="rect">
              <a:avLst/>
            </a:prstGeom>
          </p:spPr>
        </p:pic>
      </p:grpSp>
    </p:spTree>
    <p:extLst>
      <p:ext uri="{BB962C8B-B14F-4D97-AF65-F5344CB8AC3E}">
        <p14:creationId xmlns:p14="http://schemas.microsoft.com/office/powerpoint/2010/main" val="2255815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21157"/>
            <a:ext cx="12436474" cy="5773368"/>
          </a:xfrm>
          <a:prstGeom prst="rect">
            <a:avLst/>
          </a:prstGeom>
        </p:spPr>
      </p:pic>
      <p:sp>
        <p:nvSpPr>
          <p:cNvPr id="2" name="Title 1"/>
          <p:cNvSpPr>
            <a:spLocks noGrp="1"/>
          </p:cNvSpPr>
          <p:nvPr>
            <p:ph type="title"/>
          </p:nvPr>
        </p:nvSpPr>
        <p:spPr/>
        <p:txBody>
          <a:bodyPr/>
          <a:lstStyle/>
          <a:p>
            <a:r>
              <a:rPr lang="en-US" dirty="0" smtClean="0"/>
              <a:t>Components – Legacy</a:t>
            </a:r>
            <a:endParaRPr lang="en-US" dirty="0"/>
          </a:p>
        </p:txBody>
      </p:sp>
      <p:sp>
        <p:nvSpPr>
          <p:cNvPr id="3" name="Text Placeholder 2"/>
          <p:cNvSpPr>
            <a:spLocks noGrp="1"/>
          </p:cNvSpPr>
          <p:nvPr>
            <p:ph type="body" sz="quarter" idx="10"/>
          </p:nvPr>
        </p:nvSpPr>
        <p:spPr/>
        <p:txBody>
          <a:bodyPr/>
          <a:lstStyle/>
          <a:p>
            <a:endParaRPr lang="en-US"/>
          </a:p>
        </p:txBody>
      </p:sp>
      <p:sp>
        <p:nvSpPr>
          <p:cNvPr id="11" name="Rectangle 10"/>
          <p:cNvSpPr/>
          <p:nvPr/>
        </p:nvSpPr>
        <p:spPr>
          <a:xfrm>
            <a:off x="6295954" y="1878711"/>
            <a:ext cx="5296409" cy="73446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dirty="0">
                <a:latin typeface="Segoe UI" panose="020B0502040204020203" pitchFamily="34" charset="0"/>
                <a:cs typeface="Segoe UI" panose="020B0502040204020203" pitchFamily="34" charset="0"/>
              </a:rPr>
              <a:t>Solution</a:t>
            </a:r>
          </a:p>
        </p:txBody>
      </p:sp>
      <p:sp>
        <p:nvSpPr>
          <p:cNvPr id="9" name="Rectangle 8"/>
          <p:cNvSpPr/>
          <p:nvPr/>
        </p:nvSpPr>
        <p:spPr>
          <a:xfrm>
            <a:off x="8122302" y="460638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Full</a:t>
            </a:r>
          </a:p>
          <a:p>
            <a:pPr algn="ctr"/>
            <a:r>
              <a:rPr lang="en-US" sz="2448" dirty="0" smtClean="0">
                <a:latin typeface="Segoe UI Semilight" panose="020B0402040204020203" pitchFamily="34" charset="0"/>
                <a:cs typeface="Segoe UI Semilight" panose="020B0402040204020203" pitchFamily="34" charset="0"/>
              </a:rPr>
              <a:t>Trust</a:t>
            </a:r>
            <a:endParaRPr lang="en-US" sz="2448"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9948650" y="460638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Sandbox</a:t>
            </a:r>
            <a:endParaRPr lang="en-US" sz="2448" dirty="0">
              <a:latin typeface="Segoe UI Semilight" panose="020B0402040204020203" pitchFamily="34" charset="0"/>
              <a:cs typeface="Segoe UI Semilight" panose="020B0402040204020203" pitchFamily="34" charset="0"/>
            </a:endParaRPr>
          </a:p>
        </p:txBody>
      </p:sp>
      <p:sp>
        <p:nvSpPr>
          <p:cNvPr id="7" name="Rectangle 6"/>
          <p:cNvSpPr/>
          <p:nvPr/>
        </p:nvSpPr>
        <p:spPr>
          <a:xfrm>
            <a:off x="9948650" y="2794604"/>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Feature</a:t>
            </a:r>
            <a:endParaRPr lang="en-US" sz="2448" dirty="0">
              <a:latin typeface="Segoe UI Semilight" panose="020B0402040204020203" pitchFamily="34" charset="0"/>
              <a:cs typeface="Segoe UI Semilight" panose="020B0402040204020203" pitchFamily="34" charset="0"/>
            </a:endParaRPr>
          </a:p>
        </p:txBody>
      </p:sp>
      <p:sp>
        <p:nvSpPr>
          <p:cNvPr id="6" name="Rectangle 5"/>
          <p:cNvSpPr/>
          <p:nvPr/>
        </p:nvSpPr>
        <p:spPr>
          <a:xfrm>
            <a:off x="8122302" y="2794604"/>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Manifest</a:t>
            </a:r>
            <a:endParaRPr lang="en-US" sz="2448" dirty="0">
              <a:latin typeface="Segoe UI Semilight" panose="020B0402040204020203" pitchFamily="34" charset="0"/>
              <a:cs typeface="Segoe UI Semilight" panose="020B0402040204020203" pitchFamily="34" charset="0"/>
            </a:endParaRPr>
          </a:p>
        </p:txBody>
      </p:sp>
      <p:sp>
        <p:nvSpPr>
          <p:cNvPr id="5" name="Rectangle 4"/>
          <p:cNvSpPr/>
          <p:nvPr/>
        </p:nvSpPr>
        <p:spPr>
          <a:xfrm>
            <a:off x="6295954" y="2794604"/>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Web</a:t>
            </a:r>
            <a:br>
              <a:rPr lang="en-US" sz="2448" dirty="0" smtClean="0">
                <a:latin typeface="Segoe UI Semilight" panose="020B0402040204020203" pitchFamily="34" charset="0"/>
                <a:cs typeface="Segoe UI Semilight" panose="020B0402040204020203" pitchFamily="34" charset="0"/>
              </a:rPr>
            </a:br>
            <a:r>
              <a:rPr lang="en-US" sz="2448" dirty="0" smtClean="0">
                <a:latin typeface="Segoe UI Semilight" panose="020B0402040204020203" pitchFamily="34" charset="0"/>
                <a:cs typeface="Segoe UI Semilight" panose="020B0402040204020203" pitchFamily="34" charset="0"/>
              </a:rPr>
              <a:t>Part</a:t>
            </a:r>
            <a:endParaRPr lang="en-US" sz="2448" dirty="0">
              <a:latin typeface="Segoe UI Semilight" panose="020B0402040204020203" pitchFamily="34" charset="0"/>
              <a:cs typeface="Segoe UI Semilight" panose="020B0402040204020203" pitchFamily="34" charset="0"/>
            </a:endParaRPr>
          </a:p>
        </p:txBody>
      </p:sp>
      <p:sp>
        <p:nvSpPr>
          <p:cNvPr id="8" name="Rectangle 7"/>
          <p:cNvSpPr/>
          <p:nvPr/>
        </p:nvSpPr>
        <p:spPr>
          <a:xfrm>
            <a:off x="6295954" y="460638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WSP</a:t>
            </a:r>
            <a:endParaRPr lang="en-US" sz="2448" dirty="0">
              <a:latin typeface="Segoe UI Semilight" panose="020B0402040204020203" pitchFamily="34" charset="0"/>
              <a:cs typeface="Segoe UI Semilight" panose="020B0402040204020203" pitchFamily="34" charset="0"/>
            </a:endParaRPr>
          </a:p>
        </p:txBody>
      </p:sp>
      <p:grpSp>
        <p:nvGrpSpPr>
          <p:cNvPr id="20" name="Group 19"/>
          <p:cNvGrpSpPr/>
          <p:nvPr/>
        </p:nvGrpSpPr>
        <p:grpSpPr>
          <a:xfrm>
            <a:off x="662081" y="1878711"/>
            <a:ext cx="5316733" cy="4359725"/>
            <a:chOff x="662081" y="1878711"/>
            <a:chExt cx="5316733" cy="4359725"/>
          </a:xfrm>
        </p:grpSpPr>
        <p:sp>
          <p:nvSpPr>
            <p:cNvPr id="16" name="Rectangle 15"/>
            <p:cNvSpPr/>
            <p:nvPr/>
          </p:nvSpPr>
          <p:spPr>
            <a:xfrm>
              <a:off x="662081" y="3136185"/>
              <a:ext cx="5316733" cy="3102251"/>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latin typeface="Segoe WP" panose="020B0502040204020203" pitchFamily="34" charset="0"/>
                </a:rPr>
                <a:t>I don’t think they like your solution.  I don’t like it either.</a:t>
              </a:r>
              <a:endParaRPr lang="en-US" sz="3200" b="1" dirty="0">
                <a:ln w="9525">
                  <a:solidFill>
                    <a:schemeClr val="bg1"/>
                  </a:solidFill>
                  <a:prstDash val="solid"/>
                </a:ln>
                <a:solidFill>
                  <a:srgbClr val="002060"/>
                </a:solidFill>
                <a:effectLst>
                  <a:outerShdw blurRad="12700" dist="38100" dir="2700000" algn="tl" rotWithShape="0">
                    <a:schemeClr val="bg1">
                      <a:lumMod val="50000"/>
                    </a:schemeClr>
                  </a:outerShdw>
                </a:effectLst>
                <a:latin typeface="Segoe WP" panose="020B0502040204020203" pitchFamily="34" charset="0"/>
              </a:endParaRPr>
            </a:p>
          </p:txBody>
        </p:sp>
        <p:pic>
          <p:nvPicPr>
            <p:cNvPr id="4" name="Picture 3"/>
            <p:cNvPicPr>
              <a:picLocks/>
            </p:cNvPicPr>
            <p:nvPr/>
          </p:nvPicPr>
          <p:blipFill>
            <a:blip r:embed="rId3">
              <a:extLst>
                <a:ext uri="{28A0092B-C50C-407E-A947-70E740481C1C}">
                  <a14:useLocalDpi xmlns:a14="http://schemas.microsoft.com/office/drawing/2010/main" val="0"/>
                </a:ext>
              </a:extLst>
            </a:blip>
            <a:stretch>
              <a:fillRect/>
            </a:stretch>
          </p:blipFill>
          <p:spPr>
            <a:xfrm>
              <a:off x="2232419" y="2445746"/>
              <a:ext cx="1172861" cy="690440"/>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081" y="1878711"/>
              <a:ext cx="1448002" cy="1257475"/>
            </a:xfrm>
            <a:prstGeom prst="rect">
              <a:avLst/>
            </a:prstGeom>
          </p:spPr>
        </p:pic>
      </p:grpSp>
    </p:spTree>
    <p:extLst>
      <p:ext uri="{BB962C8B-B14F-4D97-AF65-F5344CB8AC3E}">
        <p14:creationId xmlns:p14="http://schemas.microsoft.com/office/powerpoint/2010/main" val="14444950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0" grpId="0" animBg="1"/>
      <p:bldP spid="7" grpId="0" animBg="1"/>
      <p:bldP spid="6" grpId="0" animBg="1"/>
      <p:bldP spid="5"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12850"/>
            <a:ext cx="12436475" cy="5781676"/>
          </a:xfrm>
          <a:prstGeom prst="rect">
            <a:avLst/>
          </a:prstGeom>
        </p:spPr>
      </p:pic>
      <p:sp>
        <p:nvSpPr>
          <p:cNvPr id="2" name="Title 1"/>
          <p:cNvSpPr>
            <a:spLocks noGrp="1"/>
          </p:cNvSpPr>
          <p:nvPr>
            <p:ph type="title"/>
          </p:nvPr>
        </p:nvSpPr>
        <p:spPr/>
        <p:txBody>
          <a:bodyPr/>
          <a:lstStyle/>
          <a:p>
            <a:r>
              <a:rPr lang="en-US" dirty="0" smtClean="0"/>
              <a:t>Components - Apps</a:t>
            </a:r>
            <a:endParaRPr lang="en-US" dirty="0"/>
          </a:p>
        </p:txBody>
      </p:sp>
      <p:sp>
        <p:nvSpPr>
          <p:cNvPr id="3" name="Text Placeholder 2"/>
          <p:cNvSpPr>
            <a:spLocks noGrp="1"/>
          </p:cNvSpPr>
          <p:nvPr>
            <p:ph type="body" sz="quarter" idx="10"/>
          </p:nvPr>
        </p:nvSpPr>
        <p:spPr/>
        <p:txBody>
          <a:bodyPr/>
          <a:lstStyle/>
          <a:p>
            <a:endParaRPr lang="en-US" dirty="0"/>
          </a:p>
        </p:txBody>
      </p:sp>
      <p:sp>
        <p:nvSpPr>
          <p:cNvPr id="11" name="Rectangle 10"/>
          <p:cNvSpPr/>
          <p:nvPr/>
        </p:nvSpPr>
        <p:spPr>
          <a:xfrm>
            <a:off x="6295954" y="1878711"/>
            <a:ext cx="5296409" cy="73446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6" dirty="0">
                <a:latin typeface="Segoe UI" panose="020B0502040204020203" pitchFamily="34" charset="0"/>
                <a:cs typeface="Segoe UI" panose="020B0502040204020203" pitchFamily="34" charset="0"/>
              </a:rPr>
              <a:t>Solution</a:t>
            </a:r>
          </a:p>
        </p:txBody>
      </p:sp>
      <p:sp>
        <p:nvSpPr>
          <p:cNvPr id="9" name="Rectangle 8"/>
          <p:cNvSpPr/>
          <p:nvPr/>
        </p:nvSpPr>
        <p:spPr>
          <a:xfrm>
            <a:off x="8122302" y="460638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err="1" smtClean="0">
                <a:latin typeface="Segoe UI Semilight" panose="020B0402040204020203" pitchFamily="34" charset="0"/>
                <a:cs typeface="Segoe UI Semilight" panose="020B0402040204020203" pitchFamily="34" charset="0"/>
              </a:rPr>
              <a:t>OAuth</a:t>
            </a:r>
            <a:endParaRPr lang="en-US" sz="2448" dirty="0">
              <a:latin typeface="Segoe UI Semilight" panose="020B0402040204020203" pitchFamily="34" charset="0"/>
              <a:cs typeface="Segoe UI Semilight" panose="020B0402040204020203" pitchFamily="34" charset="0"/>
            </a:endParaRPr>
          </a:p>
        </p:txBody>
      </p:sp>
      <p:sp>
        <p:nvSpPr>
          <p:cNvPr id="10" name="Rectangle 9"/>
          <p:cNvSpPr/>
          <p:nvPr/>
        </p:nvSpPr>
        <p:spPr>
          <a:xfrm>
            <a:off x="9948650" y="460638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REST</a:t>
            </a:r>
            <a:endParaRPr lang="en-US" sz="2448" dirty="0">
              <a:latin typeface="Segoe UI Semilight" panose="020B0402040204020203" pitchFamily="34" charset="0"/>
              <a:cs typeface="Segoe UI Semilight" panose="020B0402040204020203" pitchFamily="34" charset="0"/>
            </a:endParaRPr>
          </a:p>
        </p:txBody>
      </p:sp>
      <p:sp>
        <p:nvSpPr>
          <p:cNvPr id="7" name="Rectangle 6"/>
          <p:cNvSpPr/>
          <p:nvPr/>
        </p:nvSpPr>
        <p:spPr>
          <a:xfrm>
            <a:off x="9948650" y="2794604"/>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Data</a:t>
            </a:r>
            <a:endParaRPr lang="en-US" sz="2448" dirty="0">
              <a:latin typeface="Segoe UI Semilight" panose="020B0402040204020203" pitchFamily="34" charset="0"/>
              <a:cs typeface="Segoe UI Semilight" panose="020B0402040204020203" pitchFamily="34" charset="0"/>
            </a:endParaRPr>
          </a:p>
        </p:txBody>
      </p:sp>
      <p:sp>
        <p:nvSpPr>
          <p:cNvPr id="6" name="Rectangle 5"/>
          <p:cNvSpPr/>
          <p:nvPr/>
        </p:nvSpPr>
        <p:spPr>
          <a:xfrm>
            <a:off x="8122302" y="2794604"/>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Web</a:t>
            </a:r>
          </a:p>
        </p:txBody>
      </p:sp>
      <p:sp>
        <p:nvSpPr>
          <p:cNvPr id="5" name="Rectangle 4"/>
          <p:cNvSpPr/>
          <p:nvPr/>
        </p:nvSpPr>
        <p:spPr>
          <a:xfrm>
            <a:off x="6295954" y="2794604"/>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a:latin typeface="Segoe UI Semilight" panose="020B0402040204020203" pitchFamily="34" charset="0"/>
                <a:cs typeface="Segoe UI Semilight" panose="020B0402040204020203" pitchFamily="34" charset="0"/>
              </a:rPr>
              <a:t>App</a:t>
            </a:r>
          </a:p>
        </p:txBody>
      </p:sp>
      <p:sp>
        <p:nvSpPr>
          <p:cNvPr id="8" name="Rectangle 7"/>
          <p:cNvSpPr/>
          <p:nvPr/>
        </p:nvSpPr>
        <p:spPr>
          <a:xfrm>
            <a:off x="6295954" y="4606381"/>
            <a:ext cx="1632056" cy="163205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48" dirty="0" smtClean="0">
                <a:latin typeface="Segoe UI Semilight" panose="020B0402040204020203" pitchFamily="34" charset="0"/>
                <a:cs typeface="Segoe UI Semilight" panose="020B0402040204020203" pitchFamily="34" charset="0"/>
              </a:rPr>
              <a:t>Client</a:t>
            </a:r>
            <a:endParaRPr lang="en-US" sz="2448" dirty="0">
              <a:latin typeface="Segoe UI Semilight" panose="020B0402040204020203" pitchFamily="34" charset="0"/>
              <a:cs typeface="Segoe UI Semilight" panose="020B0402040204020203" pitchFamily="34" charset="0"/>
            </a:endParaRPr>
          </a:p>
        </p:txBody>
      </p:sp>
      <p:grpSp>
        <p:nvGrpSpPr>
          <p:cNvPr id="20" name="Group 19"/>
          <p:cNvGrpSpPr/>
          <p:nvPr/>
        </p:nvGrpSpPr>
        <p:grpSpPr>
          <a:xfrm>
            <a:off x="654824" y="1878711"/>
            <a:ext cx="5316733" cy="4359725"/>
            <a:chOff x="654824" y="1878711"/>
            <a:chExt cx="5316733" cy="4359725"/>
          </a:xfrm>
        </p:grpSpPr>
        <p:sp>
          <p:nvSpPr>
            <p:cNvPr id="17" name="Rectangle 16"/>
            <p:cNvSpPr/>
            <p:nvPr/>
          </p:nvSpPr>
          <p:spPr>
            <a:xfrm>
              <a:off x="654824" y="3136185"/>
              <a:ext cx="5316733" cy="3102251"/>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9525">
                    <a:solidFill>
                      <a:schemeClr val="bg1"/>
                    </a:solidFill>
                    <a:prstDash val="solid"/>
                  </a:ln>
                  <a:solidFill>
                    <a:schemeClr val="bg2"/>
                  </a:solidFill>
                  <a:effectLst>
                    <a:outerShdw blurRad="12700" dist="38100" dir="2700000" algn="tl" rotWithShape="0">
                      <a:schemeClr val="bg1">
                        <a:lumMod val="50000"/>
                      </a:schemeClr>
                    </a:outerShdw>
                  </a:effectLst>
                  <a:latin typeface="Segoe WP" panose="020B0502040204020203" pitchFamily="34" charset="0"/>
                </a:rPr>
                <a:t>The odds of compiling your app are approximately 3,720 to 1.</a:t>
              </a: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824" y="1878711"/>
              <a:ext cx="1448002" cy="1257475"/>
            </a:xfrm>
            <a:prstGeom prst="rect">
              <a:avLst/>
            </a:prstGeom>
          </p:spPr>
        </p:pic>
      </p:grpSp>
    </p:spTree>
    <p:extLst>
      <p:ext uri="{BB962C8B-B14F-4D97-AF65-F5344CB8AC3E}">
        <p14:creationId xmlns:p14="http://schemas.microsoft.com/office/powerpoint/2010/main" val="25970871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0" grpId="0" animBg="1"/>
      <p:bldP spid="7" grpId="0" animBg="1"/>
      <p:bldP spid="6" grpId="0" animBg="1"/>
      <p:bldP spid="5" grpId="0" animBg="1"/>
      <p:bldP spid="8" grpId="0"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Eric Shupps </External_x0020_Speaker>
    <Session_x0020_Code xmlns="2295e2e7-0eeb-498e-8716-217bb2ee6ee3">SPC151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Eric Shupps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9E96E2-FEC6-47DF-87DE-69974BCC43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www.w3.org/XML/1998/namespace"/>
    <ds:schemaRef ds:uri="http://schemas.microsoft.com/sharepoint/v3"/>
    <ds:schemaRef ds:uri="http://purl.org/dc/elements/1.1/"/>
    <ds:schemaRef ds:uri="http://schemas.microsoft.com/office/infopath/2007/PartnerControls"/>
    <ds:schemaRef ds:uri="http://purl.org/dc/terms/"/>
    <ds:schemaRef ds:uri="http://purl.org/dc/dcmitype/"/>
    <ds:schemaRef ds:uri="2295e2e7-0eeb-498e-8716-217bb2ee6ee3"/>
    <ds:schemaRef ds:uri="http://schemas.microsoft.com/office/2006/documentManagement/types"/>
    <ds:schemaRef ds:uri="http://schemas.openxmlformats.org/package/2006/metadata/core-properties"/>
    <ds:schemaRef ds:uri="230e9df3-be65-4c73-a93b-d1236ebd677e"/>
    <ds:schemaRef ds:uri="032d541b-1b4e-4d91-93c7-b10533c52f7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315</TotalTime>
  <Words>956</Words>
  <Application>Microsoft Office PowerPoint</Application>
  <PresentationFormat>Custom</PresentationFormat>
  <Paragraphs>226</Paragraphs>
  <Slides>29</Slides>
  <Notes>3</Notes>
  <HiddenSlides>0</HiddenSlides>
  <MMClips>0</MMClips>
  <ScaleCrop>false</ScaleCrop>
  <HeadingPairs>
    <vt:vector size="4" baseType="variant">
      <vt:variant>
        <vt:lpstr>Theme</vt:lpstr>
      </vt:variant>
      <vt:variant>
        <vt:i4>4</vt:i4>
      </vt:variant>
      <vt:variant>
        <vt:lpstr>Slide Titles</vt:lpstr>
      </vt:variant>
      <vt:variant>
        <vt:i4>29</vt:i4>
      </vt:variant>
    </vt:vector>
  </HeadingPairs>
  <TitlesOfParts>
    <vt:vector size="33" baseType="lpstr">
      <vt:lpstr>5-30072_SPC2012_Developer_Template_16x9</vt:lpstr>
      <vt:lpstr>5-30072_SPC2012_Developer_Template_16x9_Light</vt:lpstr>
      <vt:lpstr>5-30072_SPC2012_Business_Template_16x9_Light</vt:lpstr>
      <vt:lpstr>SPC2012_IT-Pro_Template_16x9</vt:lpstr>
      <vt:lpstr>PowerPoint Presentation</vt:lpstr>
      <vt:lpstr>Migrating Legacy On-Premise Solutions to SharePoint Online and Windows Azure </vt:lpstr>
      <vt:lpstr>About Me</vt:lpstr>
      <vt:lpstr>Agenda</vt:lpstr>
      <vt:lpstr>Direction</vt:lpstr>
      <vt:lpstr>Take Me To Your Leader</vt:lpstr>
      <vt:lpstr>Design</vt:lpstr>
      <vt:lpstr>Components – Legacy</vt:lpstr>
      <vt:lpstr>Components - Apps</vt:lpstr>
      <vt:lpstr>Development</vt:lpstr>
      <vt:lpstr>Apps</vt:lpstr>
      <vt:lpstr>Apps</vt:lpstr>
      <vt:lpstr>Data</vt:lpstr>
      <vt:lpstr>Data</vt:lpstr>
      <vt:lpstr>Client Object Model</vt:lpstr>
      <vt:lpstr>Client Object Model</vt:lpstr>
      <vt:lpstr>OAuth</vt:lpstr>
      <vt:lpstr>OAuth</vt:lpstr>
      <vt:lpstr>REST</vt:lpstr>
      <vt:lpstr>REST</vt:lpstr>
      <vt:lpstr>Delivery</vt:lpstr>
      <vt:lpstr>Azure</vt:lpstr>
      <vt:lpstr>Azure</vt:lpstr>
      <vt:lpstr>Office 365</vt:lpstr>
      <vt:lpstr>Publication</vt:lpstr>
      <vt:lpstr>Publication</vt:lpstr>
      <vt:lpstr>Comparison</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Migrating Legacy On-Premise Solutions to SharePoint Online and Windows Azure</dc:title>
  <dc:subject>SharePoint Conference 2012</dc:subject>
  <dc:creator>Eric Shupps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63</cp:revision>
  <dcterms:created xsi:type="dcterms:W3CDTF">2012-10-27T16:33:37Z</dcterms:created>
  <dcterms:modified xsi:type="dcterms:W3CDTF">2012-12-06T01:58:21Z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