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39"/>
  </p:notesMasterIdLst>
  <p:handoutMasterIdLst>
    <p:handoutMasterId r:id="rId40"/>
  </p:handoutMasterIdLst>
  <p:sldIdLst>
    <p:sldId id="1055" r:id="rId8"/>
    <p:sldId id="1054" r:id="rId9"/>
    <p:sldId id="1090" r:id="rId10"/>
    <p:sldId id="1134" r:id="rId11"/>
    <p:sldId id="1133" r:id="rId12"/>
    <p:sldId id="1091" r:id="rId13"/>
    <p:sldId id="1092" r:id="rId14"/>
    <p:sldId id="1094" r:id="rId15"/>
    <p:sldId id="1095" r:id="rId16"/>
    <p:sldId id="1099" r:id="rId17"/>
    <p:sldId id="1097" r:id="rId18"/>
    <p:sldId id="1100" r:id="rId19"/>
    <p:sldId id="1139" r:id="rId20"/>
    <p:sldId id="1140" r:id="rId21"/>
    <p:sldId id="1104" r:id="rId22"/>
    <p:sldId id="1154" r:id="rId23"/>
    <p:sldId id="1147" r:id="rId24"/>
    <p:sldId id="1146" r:id="rId25"/>
    <p:sldId id="1145" r:id="rId26"/>
    <p:sldId id="1144" r:id="rId27"/>
    <p:sldId id="1156" r:id="rId28"/>
    <p:sldId id="1148" r:id="rId29"/>
    <p:sldId id="1155" r:id="rId30"/>
    <p:sldId id="1137" r:id="rId31"/>
    <p:sldId id="1109" r:id="rId32"/>
    <p:sldId id="1110" r:id="rId33"/>
    <p:sldId id="1151" r:id="rId34"/>
    <p:sldId id="1152" r:id="rId35"/>
    <p:sldId id="1157" r:id="rId36"/>
    <p:sldId id="1158" r:id="rId37"/>
    <p:sldId id="1112"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55"/>
            <p14:sldId id="1054"/>
            <p14:sldId id="1090"/>
            <p14:sldId id="1134"/>
            <p14:sldId id="1133"/>
            <p14:sldId id="1091"/>
            <p14:sldId id="1092"/>
            <p14:sldId id="1094"/>
            <p14:sldId id="1095"/>
            <p14:sldId id="1099"/>
            <p14:sldId id="1097"/>
            <p14:sldId id="1100"/>
            <p14:sldId id="1139"/>
            <p14:sldId id="1140"/>
            <p14:sldId id="1104"/>
            <p14:sldId id="1154"/>
            <p14:sldId id="1147"/>
            <p14:sldId id="1146"/>
            <p14:sldId id="1145"/>
            <p14:sldId id="1144"/>
            <p14:sldId id="1156"/>
            <p14:sldId id="1148"/>
            <p14:sldId id="1155"/>
            <p14:sldId id="1137"/>
            <p14:sldId id="1109"/>
            <p14:sldId id="1110"/>
            <p14:sldId id="1151"/>
            <p14:sldId id="1152"/>
            <p14:sldId id="1157"/>
            <p14:sldId id="1158"/>
            <p14:sldId id="1112"/>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88455"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3101"/>
        <p:guide pos="1325"/>
        <p:guide pos="7661"/>
        <p:guide pos="749"/>
        <p:guide pos="7085"/>
        <p:guide pos="3629"/>
        <p:guide pos="1901"/>
        <p:guide pos="2477"/>
        <p:guide pos="4205"/>
        <p:guide pos="4781"/>
        <p:guide pos="5357"/>
        <p:guide pos="5933"/>
        <p:guide pos="6509"/>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DA6F76-F8A7-4DA6-ABB7-3E4AFFB3EA3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931559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9541A3E-CEE7-48E3-8217-63901BE16BD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698772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31325D-D535-4855-A83A-37A945E0FB6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696326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34250FA-99C2-4560-9FBD-D0832C11B12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621007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9A31827-BD43-4424-B2B0-202B7A479FF7}"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7725542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9A31827-BD43-4424-B2B0-202B7A479FF7}"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772554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F6F1F21-006E-491A-BC1A-5D295FFF707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12766598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1529216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4294065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878568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0987005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1565627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487870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6448228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0418526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7874351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3967815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73271131"/>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2496426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653772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8332436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246672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112725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1618828"/>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41916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9346522"/>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397466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306327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67544295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31646703"/>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2633467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314433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293356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2222578"/>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86012580"/>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7167203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37045799"/>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08126822"/>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1504694"/>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7.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6.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485405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0425448"/>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3.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9.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jpeg"/><Relationship Id="rId1" Type="http://schemas.openxmlformats.org/officeDocument/2006/relationships/slideLayout" Target="../slideLayouts/slideLayout2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436475" cy="8288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bwMode="auto">
          <a:xfrm>
            <a:off x="8346079" y="-7938"/>
            <a:ext cx="4120558" cy="4575175"/>
          </a:xfrm>
          <a:prstGeom prst="rect">
            <a:avLst/>
          </a:prstGeom>
          <a:solidFill>
            <a:schemeClr val="accent2">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txBox="1">
            <a:spLocks/>
          </p:cNvSpPr>
          <p:nvPr/>
        </p:nvSpPr>
        <p:spPr>
          <a:xfrm>
            <a:off x="8351335" y="121329"/>
            <a:ext cx="11887702" cy="1684172"/>
          </a:xfrm>
          <a:prstGeom prst="rect">
            <a:avLst/>
          </a:prstGeom>
        </p:spPr>
        <p:txBody>
          <a:bodyPr vert="horz" wrap="square" lIns="130589" tIns="186556" rIns="130589"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lang="en-US" dirty="0" smtClean="0">
                <a:gradFill>
                  <a:gsLst>
                    <a:gs pos="5833">
                      <a:srgbClr val="FFFFFF"/>
                    </a:gs>
                    <a:gs pos="100000">
                      <a:srgbClr val="FFFFFF"/>
                    </a:gs>
                  </a:gsLst>
                  <a:lin ang="5400000" scaled="0"/>
                </a:gradFill>
                <a:cs typeface="Segoe UI" pitchFamily="34" charset="0"/>
              </a:rPr>
              <a:t>Upgrade</a:t>
            </a:r>
          </a:p>
          <a:p>
            <a:r>
              <a:rPr lang="en-US" dirty="0" smtClean="0">
                <a:gradFill>
                  <a:gsLst>
                    <a:gs pos="5833">
                      <a:srgbClr val="FFFFFF"/>
                    </a:gs>
                    <a:gs pos="100000">
                      <a:srgbClr val="FFFFFF"/>
                    </a:gs>
                  </a:gsLst>
                  <a:lin ang="5400000" scaled="0"/>
                </a:gradFill>
                <a:cs typeface="Segoe UI" pitchFamily="34" charset="0"/>
              </a:rPr>
              <a:t>process</a:t>
            </a:r>
            <a:endParaRPr dirty="0">
              <a:gradFill>
                <a:gsLst>
                  <a:gs pos="5833">
                    <a:srgbClr val="FFFFFF"/>
                  </a:gs>
                  <a:gs pos="100000">
                    <a:srgbClr val="FFFFFF"/>
                  </a:gs>
                </a:gsLst>
                <a:lin ang="5400000" scaled="0"/>
              </a:gradFill>
              <a:cs typeface="Segoe UI" pitchFamily="34" charset="0"/>
            </a:endParaRPr>
          </a:p>
        </p:txBody>
      </p:sp>
      <p:sp>
        <p:nvSpPr>
          <p:cNvPr id="10" name="TextBox 9"/>
          <p:cNvSpPr txBox="1"/>
          <p:nvPr/>
        </p:nvSpPr>
        <p:spPr>
          <a:xfrm>
            <a:off x="8346080" y="2279648"/>
            <a:ext cx="4572000" cy="2287589"/>
          </a:xfrm>
          <a:prstGeom prst="rect">
            <a:avLst/>
          </a:prstGeom>
          <a:noFill/>
        </p:spPr>
        <p:txBody>
          <a:bodyPr wrap="square" lIns="182880" tIns="146304" rIns="182880" bIns="146304" rtlCol="0">
            <a:noAutofit/>
          </a:bodyPr>
          <a:lstStyle/>
          <a:p>
            <a:pPr>
              <a:lnSpc>
                <a:spcPct val="90000"/>
              </a:lnSpc>
              <a:spcBef>
                <a:spcPct val="20000"/>
              </a:spcBef>
              <a:buSzPct val="90000"/>
            </a:pPr>
            <a:r>
              <a:rPr lang="en-US" sz="2800" dirty="0" smtClean="0">
                <a:gradFill>
                  <a:gsLst>
                    <a:gs pos="0">
                      <a:srgbClr val="FFFFFF"/>
                    </a:gs>
                    <a:gs pos="100000">
                      <a:srgbClr val="FFFFFF"/>
                    </a:gs>
                  </a:gsLst>
                  <a:lin ang="5400000" scaled="0"/>
                </a:gradFill>
                <a:latin typeface="+mj-lt"/>
              </a:rPr>
              <a:t>Build out staging farm</a:t>
            </a:r>
          </a:p>
          <a:p>
            <a:pPr>
              <a:lnSpc>
                <a:spcPct val="90000"/>
              </a:lnSpc>
              <a:spcBef>
                <a:spcPct val="20000"/>
              </a:spcBef>
              <a:buSzPct val="90000"/>
            </a:pPr>
            <a:r>
              <a:rPr lang="en-US" sz="2800" dirty="0" smtClean="0">
                <a:gradFill>
                  <a:gsLst>
                    <a:gs pos="0">
                      <a:srgbClr val="FFFFFF"/>
                    </a:gs>
                    <a:gs pos="100000">
                      <a:srgbClr val="FFFFFF"/>
                    </a:gs>
                  </a:gsLst>
                  <a:lin ang="5400000" scaled="0"/>
                </a:gradFill>
                <a:latin typeface="+mj-lt"/>
              </a:rPr>
              <a:t>Connect sites to 2013</a:t>
            </a:r>
          </a:p>
          <a:p>
            <a:pPr>
              <a:lnSpc>
                <a:spcPct val="90000"/>
              </a:lnSpc>
              <a:spcBef>
                <a:spcPct val="20000"/>
              </a:spcBef>
              <a:buSzPct val="90000"/>
            </a:pPr>
            <a:r>
              <a:rPr lang="en-US" sz="2800" dirty="0" smtClean="0">
                <a:gradFill>
                  <a:gsLst>
                    <a:gs pos="0">
                      <a:srgbClr val="FFFFFF"/>
                    </a:gs>
                    <a:gs pos="100000">
                      <a:srgbClr val="FFFFFF"/>
                    </a:gs>
                  </a:gsLst>
                  <a:lin ang="5400000" scaled="0"/>
                </a:gradFill>
                <a:latin typeface="+mj-lt"/>
              </a:rPr>
              <a:t>Build out production farm</a:t>
            </a:r>
          </a:p>
          <a:p>
            <a:pPr>
              <a:lnSpc>
                <a:spcPct val="90000"/>
              </a:lnSpc>
              <a:spcBef>
                <a:spcPct val="20000"/>
              </a:spcBef>
              <a:buSzPct val="90000"/>
            </a:pPr>
            <a:r>
              <a:rPr lang="en-US" sz="2800" dirty="0" smtClean="0">
                <a:gradFill>
                  <a:gsLst>
                    <a:gs pos="0">
                      <a:srgbClr val="FFFFFF"/>
                    </a:gs>
                    <a:gs pos="100000">
                      <a:srgbClr val="FFFFFF"/>
                    </a:gs>
                  </a:gsLst>
                  <a:lin ang="5400000" scaled="0"/>
                </a:gradFill>
                <a:latin typeface="+mj-lt"/>
              </a:rPr>
              <a:t>Configure staging for DR</a:t>
            </a:r>
          </a:p>
          <a:p>
            <a:pPr>
              <a:lnSpc>
                <a:spcPct val="90000"/>
              </a:lnSpc>
              <a:spcBef>
                <a:spcPct val="20000"/>
              </a:spcBef>
              <a:buSzPct val="90000"/>
            </a:pPr>
            <a:r>
              <a:rPr lang="en-US" sz="2800" dirty="0">
                <a:gradFill>
                  <a:gsLst>
                    <a:gs pos="0">
                      <a:srgbClr val="FFFFFF"/>
                    </a:gs>
                    <a:gs pos="100000">
                      <a:srgbClr val="FFFFFF"/>
                    </a:gs>
                  </a:gsLst>
                  <a:lin ang="5400000" scaled="0"/>
                </a:gradFill>
                <a:latin typeface="+mj-lt"/>
              </a:rPr>
              <a:t>	</a:t>
            </a:r>
          </a:p>
        </p:txBody>
      </p:sp>
    </p:spTree>
    <p:extLst>
      <p:ext uri="{BB962C8B-B14F-4D97-AF65-F5344CB8AC3E}">
        <p14:creationId xmlns:p14="http://schemas.microsoft.com/office/powerpoint/2010/main" val="215172719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0" y="4274609"/>
            <a:ext cx="12436475" cy="2651653"/>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0" y="1744661"/>
            <a:ext cx="12436475" cy="2510368"/>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SharePoint Search 2013 on premises</a:t>
            </a:r>
            <a:br>
              <a:rPr lang="en-US" dirty="0" smtClean="0"/>
            </a:br>
            <a:r>
              <a:rPr lang="en-US" sz="4000" dirty="0" smtClean="0">
                <a:gradFill>
                  <a:gsLst>
                    <a:gs pos="1250">
                      <a:schemeClr val="tx2"/>
                    </a:gs>
                    <a:gs pos="99000">
                      <a:schemeClr val="tx2"/>
                    </a:gs>
                  </a:gsLst>
                  <a:lin ang="5400000" scaled="0"/>
                </a:gradFill>
              </a:rPr>
              <a:t>Staging farm topology</a:t>
            </a:r>
            <a:r>
              <a:rPr lang="en-US" dirty="0" smtClean="0"/>
              <a:t/>
            </a:r>
            <a:br>
              <a:rPr lang="en-US" dirty="0" smtClean="0"/>
            </a:br>
            <a:endParaRPr lang="en-US" dirty="0"/>
          </a:p>
        </p:txBody>
      </p:sp>
      <p:sp>
        <p:nvSpPr>
          <p:cNvPr id="3" name="Text Placeholder 2"/>
          <p:cNvSpPr>
            <a:spLocks noGrp="1"/>
          </p:cNvSpPr>
          <p:nvPr>
            <p:ph type="body" sz="quarter" idx="10"/>
          </p:nvPr>
        </p:nvSpPr>
        <p:spPr>
          <a:xfrm>
            <a:off x="274638" y="1212850"/>
            <a:ext cx="11887200" cy="1415772"/>
          </a:xfrm>
        </p:spPr>
        <p:txBody>
          <a:bodyPr/>
          <a:lstStyle/>
          <a:p>
            <a:endParaRPr lang="en-US" dirty="0"/>
          </a:p>
          <a:p>
            <a:endParaRPr lang="en-US" dirty="0"/>
          </a:p>
        </p:txBody>
      </p:sp>
      <p:pic>
        <p:nvPicPr>
          <p:cNvPr id="205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8688" y="4293873"/>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3562" y="4293873"/>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8438" y="4293873"/>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1"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1636" y="4293872"/>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2"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5238" y="4325937"/>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3"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7238" y="4325937"/>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4"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6875" y="4325937"/>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5"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6675" y="4325937"/>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4" name="Picture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94838" y="5649720"/>
            <a:ext cx="8382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5" name="Picture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09238" y="5652494"/>
            <a:ext cx="8382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6" name="Picture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8688" y="3075656"/>
            <a:ext cx="790575"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7" name="Picture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13088" y="3075656"/>
            <a:ext cx="790575"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8" name="Picture 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27487" y="3054556"/>
            <a:ext cx="790575"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9"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0686" y="3056606"/>
            <a:ext cx="790575"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0" name="Picture 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6401" y="3063748"/>
            <a:ext cx="790575"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1" name="Picture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9737" y="3063748"/>
            <a:ext cx="790575"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27488" y="1837406"/>
            <a:ext cx="790575"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70686" y="1837406"/>
            <a:ext cx="790575"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8687" y="5697537"/>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3561" y="5697537"/>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8437" y="5697537"/>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0093" y="5685656"/>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5237" y="5678273"/>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7237" y="5658693"/>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6874" y="5652494"/>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6674" y="5650994"/>
            <a:ext cx="809625"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Rectangle 52"/>
          <p:cNvSpPr/>
          <p:nvPr/>
        </p:nvSpPr>
        <p:spPr bwMode="auto">
          <a:xfrm>
            <a:off x="9838418" y="4339682"/>
            <a:ext cx="2598057" cy="124695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dirty="0">
                <a:gradFill>
                  <a:gsLst>
                    <a:gs pos="0">
                      <a:srgbClr val="FFFFFF"/>
                    </a:gs>
                    <a:gs pos="100000">
                      <a:srgbClr val="FFFFFF"/>
                    </a:gs>
                  </a:gsLst>
                  <a:lin ang="5400000" scaled="0"/>
                </a:gradFill>
              </a:rPr>
              <a:t> </a:t>
            </a:r>
            <a:endParaRPr lang="en-US" dirty="0" smtClean="0">
              <a:gradFill>
                <a:gsLst>
                  <a:gs pos="0">
                    <a:srgbClr val="FFFFFF"/>
                  </a:gs>
                  <a:gs pos="100000">
                    <a:srgbClr val="FFFFFF"/>
                  </a:gs>
                </a:gsLst>
                <a:lin ang="5400000" scaled="0"/>
              </a:gradFill>
            </a:endParaRPr>
          </a:p>
          <a:p>
            <a:pPr defTabSz="932472" fontAlgn="base">
              <a:spcBef>
                <a:spcPct val="0"/>
              </a:spcBef>
              <a:spcAft>
                <a:spcPct val="0"/>
              </a:spcAft>
            </a:pPr>
            <a:r>
              <a:rPr lang="en-US" dirty="0">
                <a:gradFill>
                  <a:gsLst>
                    <a:gs pos="0">
                      <a:srgbClr val="FFFFFF"/>
                    </a:gs>
                    <a:gs pos="100000">
                      <a:srgbClr val="FFFFFF"/>
                    </a:gs>
                  </a:gsLst>
                  <a:lin ang="5400000" scaled="0"/>
                </a:gradFill>
              </a:rPr>
              <a:t> </a:t>
            </a:r>
            <a:r>
              <a:rPr lang="en-US" dirty="0" smtClean="0">
                <a:gradFill>
                  <a:gsLst>
                    <a:gs pos="0">
                      <a:srgbClr val="FFFFFF"/>
                    </a:gs>
                    <a:gs pos="100000">
                      <a:srgbClr val="FFFFFF"/>
                    </a:gs>
                  </a:gsLst>
                  <a:lin ang="5400000" scaled="0"/>
                </a:gradFill>
              </a:rPr>
              <a:t>Index partition</a:t>
            </a:r>
          </a:p>
          <a:p>
            <a:pPr defTabSz="932472" fontAlgn="base">
              <a:spcBef>
                <a:spcPct val="0"/>
              </a:spcBef>
              <a:spcAft>
                <a:spcPct val="0"/>
              </a:spcAft>
            </a:pPr>
            <a:r>
              <a:rPr lang="en-US" dirty="0" smtClean="0">
                <a:gradFill>
                  <a:gsLst>
                    <a:gs pos="0">
                      <a:srgbClr val="FFFFFF"/>
                    </a:gs>
                    <a:gs pos="100000">
                      <a:srgbClr val="FFFFFF"/>
                    </a:gs>
                  </a:gsLst>
                  <a:lin ang="5400000" scaled="0"/>
                </a:gradFill>
              </a:rPr>
              <a:t> QPC</a:t>
            </a:r>
          </a:p>
          <a:p>
            <a:pPr defTabSz="932472" fontAlgn="base">
              <a:spcBef>
                <a:spcPct val="0"/>
              </a:spcBef>
              <a:spcAft>
                <a:spcPct val="0"/>
              </a:spcAft>
            </a:pPr>
            <a:r>
              <a:rPr lang="en-US" dirty="0">
                <a:gradFill>
                  <a:gsLst>
                    <a:gs pos="0">
                      <a:srgbClr val="FFFFFF"/>
                    </a:gs>
                    <a:gs pos="100000">
                      <a:srgbClr val="FFFFFF"/>
                    </a:gs>
                  </a:gsLst>
                  <a:lin ang="5400000" scaled="0"/>
                </a:gradFill>
              </a:rPr>
              <a:t> </a:t>
            </a:r>
            <a:endParaRPr lang="en-US" dirty="0" smtClean="0">
              <a:gradFill>
                <a:gsLst>
                  <a:gs pos="0">
                    <a:srgbClr val="FFFFFF"/>
                  </a:gs>
                  <a:gs pos="100000">
                    <a:srgbClr val="FFFFFF"/>
                  </a:gs>
                </a:gsLst>
                <a:lin ang="5400000" scaled="0"/>
              </a:gradFill>
            </a:endParaRPr>
          </a:p>
          <a:p>
            <a:pP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4" name="Rectangle 53"/>
          <p:cNvSpPr/>
          <p:nvPr/>
        </p:nvSpPr>
        <p:spPr bwMode="auto">
          <a:xfrm>
            <a:off x="9838416" y="1793106"/>
            <a:ext cx="2598057" cy="124695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defTabSz="932472" fontAlgn="base">
              <a:spcBef>
                <a:spcPct val="0"/>
              </a:spcBef>
              <a:spcAft>
                <a:spcPct val="0"/>
              </a:spcAft>
            </a:pPr>
            <a:r>
              <a:rPr lang="en-US" dirty="0">
                <a:gradFill>
                  <a:gsLst>
                    <a:gs pos="0">
                      <a:srgbClr val="FFFFFF"/>
                    </a:gs>
                    <a:gs pos="100000">
                      <a:srgbClr val="FFFFFF"/>
                    </a:gs>
                  </a:gsLst>
                  <a:lin ang="5400000" scaled="0"/>
                </a:gradFill>
              </a:rPr>
              <a:t> </a:t>
            </a:r>
            <a:endParaRPr lang="en-US" dirty="0" smtClean="0">
              <a:gradFill>
                <a:gsLst>
                  <a:gs pos="0">
                    <a:srgbClr val="FFFFFF"/>
                  </a:gs>
                  <a:gs pos="100000">
                    <a:srgbClr val="FFFFFF"/>
                  </a:gs>
                </a:gsLst>
                <a:lin ang="5400000" scaled="0"/>
              </a:gradFill>
            </a:endParaRPr>
          </a:p>
          <a:p>
            <a:pPr defTabSz="932472" fontAlgn="base">
              <a:spcBef>
                <a:spcPct val="0"/>
              </a:spcBef>
              <a:spcAft>
                <a:spcPct val="0"/>
              </a:spcAft>
            </a:pPr>
            <a:r>
              <a:rPr lang="en-US" dirty="0">
                <a:gradFill>
                  <a:gsLst>
                    <a:gs pos="0">
                      <a:srgbClr val="FFFFFF"/>
                    </a:gs>
                    <a:gs pos="100000">
                      <a:srgbClr val="FFFFFF"/>
                    </a:gs>
                  </a:gsLst>
                  <a:lin ang="5400000" scaled="0"/>
                </a:gradFill>
              </a:rPr>
              <a:t> </a:t>
            </a:r>
            <a:r>
              <a:rPr lang="en-US" dirty="0" smtClean="0">
                <a:gradFill>
                  <a:gsLst>
                    <a:gs pos="0">
                      <a:srgbClr val="FFFFFF"/>
                    </a:gs>
                    <a:gs pos="100000">
                      <a:srgbClr val="FFFFFF"/>
                    </a:gs>
                  </a:gsLst>
                  <a:lin ang="5400000" scaled="0"/>
                </a:gradFill>
              </a:rPr>
              <a:t>Admin component</a:t>
            </a:r>
          </a:p>
          <a:p>
            <a:pPr defTabSz="932472" fontAlgn="base">
              <a:spcBef>
                <a:spcPct val="0"/>
              </a:spcBef>
              <a:spcAft>
                <a:spcPct val="0"/>
              </a:spcAft>
            </a:pPr>
            <a:r>
              <a:rPr lang="en-US" dirty="0">
                <a:gradFill>
                  <a:gsLst>
                    <a:gs pos="0">
                      <a:srgbClr val="FFFFFF"/>
                    </a:gs>
                    <a:gs pos="100000">
                      <a:srgbClr val="FFFFFF"/>
                    </a:gs>
                  </a:gsLst>
                  <a:lin ang="5400000" scaled="0"/>
                </a:gradFill>
              </a:rPr>
              <a:t> </a:t>
            </a:r>
            <a:r>
              <a:rPr lang="en-US" dirty="0" smtClean="0">
                <a:gradFill>
                  <a:gsLst>
                    <a:gs pos="0">
                      <a:srgbClr val="FFFFFF"/>
                    </a:gs>
                    <a:gs pos="100000">
                      <a:srgbClr val="FFFFFF"/>
                    </a:gs>
                  </a:gsLst>
                  <a:lin ang="5400000" scaled="0"/>
                </a:gradFill>
              </a:rPr>
              <a:t>Crawl server</a:t>
            </a:r>
          </a:p>
          <a:p>
            <a:pPr defTabSz="932472" fontAlgn="base">
              <a:spcBef>
                <a:spcPct val="0"/>
              </a:spcBef>
              <a:spcAft>
                <a:spcPct val="0"/>
              </a:spcAft>
            </a:pPr>
            <a:r>
              <a:rPr lang="en-US" dirty="0">
                <a:gradFill>
                  <a:gsLst>
                    <a:gs pos="0">
                      <a:srgbClr val="FFFFFF"/>
                    </a:gs>
                    <a:gs pos="100000">
                      <a:srgbClr val="FFFFFF"/>
                    </a:gs>
                  </a:gsLst>
                  <a:lin ang="5400000" scaled="0"/>
                </a:gradFill>
              </a:rPr>
              <a:t> </a:t>
            </a:r>
            <a:r>
              <a:rPr lang="en-US" dirty="0" smtClean="0">
                <a:gradFill>
                  <a:gsLst>
                    <a:gs pos="0">
                      <a:srgbClr val="FFFFFF"/>
                    </a:gs>
                    <a:gs pos="100000">
                      <a:srgbClr val="FFFFFF"/>
                    </a:gs>
                  </a:gsLst>
                  <a:lin ang="5400000" scaled="0"/>
                </a:gradFill>
              </a:rPr>
              <a:t>CPC</a:t>
            </a:r>
          </a:p>
          <a:p>
            <a:pPr defTabSz="932472" fontAlgn="base">
              <a:spcBef>
                <a:spcPct val="0"/>
              </a:spcBef>
              <a:spcAft>
                <a:spcPct val="0"/>
              </a:spcAft>
            </a:pPr>
            <a:r>
              <a:rPr lang="en-US" dirty="0">
                <a:gradFill>
                  <a:gsLst>
                    <a:gs pos="0">
                      <a:srgbClr val="FFFFFF"/>
                    </a:gs>
                    <a:gs pos="100000">
                      <a:srgbClr val="FFFFFF"/>
                    </a:gs>
                  </a:gsLst>
                  <a:lin ang="5400000" scaled="0"/>
                </a:gradFill>
              </a:rPr>
              <a:t> </a:t>
            </a:r>
            <a:r>
              <a:rPr lang="en-US" dirty="0" smtClean="0">
                <a:gradFill>
                  <a:gsLst>
                    <a:gs pos="0">
                      <a:srgbClr val="FFFFFF"/>
                    </a:gs>
                    <a:gs pos="100000">
                      <a:srgbClr val="FFFFFF"/>
                    </a:gs>
                  </a:gsLst>
                  <a:lin ang="5400000" scaled="0"/>
                </a:gradFill>
              </a:rPr>
              <a:t>APC</a:t>
            </a:r>
          </a:p>
          <a:p>
            <a:pP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6264636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fade">
                                      <p:cBhvr>
                                        <p:cTn id="18" dur="500"/>
                                        <p:tgtEl>
                                          <p:spTgt spid="53"/>
                                        </p:tgtEl>
                                      </p:cBhvr>
                                    </p:animEffect>
                                  </p:childTnLst>
                                </p:cTn>
                              </p:par>
                              <p:par>
                                <p:cTn id="19" presetID="10" presetClass="exit" presetSubtype="0" fill="hold" grpId="2" nodeType="with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par>
                                <p:cTn id="22" presetID="10" presetClass="exit" presetSubtype="0" fill="hold" grpId="2" nodeType="withEffect">
                                  <p:stCondLst>
                                    <p:cond delay="0"/>
                                  </p:stCondLst>
                                  <p:childTnLst>
                                    <p:animEffect transition="out" filter="fade">
                                      <p:cBhvr>
                                        <p:cTn id="23" dur="500"/>
                                        <p:tgtEl>
                                          <p:spTgt spid="54"/>
                                        </p:tgtEl>
                                      </p:cBhvr>
                                    </p:animEffect>
                                    <p:set>
                                      <p:cBhvr>
                                        <p:cTn id="24" dur="1" fill="hold">
                                          <p:stCondLst>
                                            <p:cond delay="4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1" animBg="1"/>
      <p:bldP spid="6" grpId="2" animBg="1"/>
      <p:bldP spid="53" grpId="0" animBg="1"/>
      <p:bldP spid="54" grpId="1" animBg="1"/>
      <p:bldP spid="54"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search to Office 365</a:t>
            </a:r>
            <a:endParaRPr lang="en-US" dirty="0"/>
          </a:p>
        </p:txBody>
      </p:sp>
    </p:spTree>
    <p:extLst>
      <p:ext uri="{BB962C8B-B14F-4D97-AF65-F5344CB8AC3E}">
        <p14:creationId xmlns:p14="http://schemas.microsoft.com/office/powerpoint/2010/main" val="68320280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migration to Office 365</a:t>
            </a:r>
            <a:r>
              <a:rPr lang="en-US" dirty="0"/>
              <a:t/>
            </a:r>
            <a:br>
              <a:rPr lang="en-US" dirty="0"/>
            </a:br>
            <a:endParaRPr lang="en-US" dirty="0"/>
          </a:p>
        </p:txBody>
      </p:sp>
      <p:sp>
        <p:nvSpPr>
          <p:cNvPr id="5" name="Rectangle 4"/>
          <p:cNvSpPr/>
          <p:nvPr/>
        </p:nvSpPr>
        <p:spPr bwMode="auto">
          <a:xfrm>
            <a:off x="1646237" y="2582863"/>
            <a:ext cx="2331721" cy="2743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gradFill>
                  <a:gsLst>
                    <a:gs pos="0">
                      <a:srgbClr val="FFFFFF"/>
                    </a:gs>
                    <a:gs pos="100000">
                      <a:srgbClr val="FFFFFF"/>
                    </a:gs>
                  </a:gsLst>
                  <a:lin ang="5400000" scaled="0"/>
                </a:gradFill>
                <a:ea typeface="Segoe UI" pitchFamily="34" charset="0"/>
                <a:cs typeface="Segoe UI" pitchFamily="34" charset="0"/>
              </a:rPr>
              <a:t>Schema migration	</a:t>
            </a:r>
          </a:p>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	</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8458516" y="2581275"/>
            <a:ext cx="2331721" cy="27432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gradFill>
                  <a:gsLst>
                    <a:gs pos="0">
                      <a:srgbClr val="FFFFFF"/>
                    </a:gs>
                    <a:gs pos="100000">
                      <a:srgbClr val="FFFFFF"/>
                    </a:gs>
                  </a:gsLst>
                  <a:lin ang="5400000" scaled="0"/>
                </a:gradFill>
                <a:ea typeface="Segoe UI" pitchFamily="34" charset="0"/>
                <a:cs typeface="Segoe UI" pitchFamily="34" charset="0"/>
              </a:rPr>
              <a:t>New governance process for managing schema 		</a:t>
            </a:r>
          </a:p>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		</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105716" y="2582863"/>
            <a:ext cx="2331721"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gradFill>
                  <a:gsLst>
                    <a:gs pos="0">
                      <a:srgbClr val="FFFFFF"/>
                    </a:gs>
                    <a:gs pos="100000">
                      <a:srgbClr val="FFFFFF"/>
                    </a:gs>
                  </a:gsLst>
                  <a:lin ang="5400000" scaled="0"/>
                </a:gradFill>
                <a:ea typeface="Segoe UI" pitchFamily="34" charset="0"/>
                <a:cs typeface="Segoe UI" pitchFamily="34" charset="0"/>
              </a:rPr>
              <a:t>Local search settings migration</a:t>
            </a:r>
          </a:p>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		</a:t>
            </a: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4212077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Schema management in Office 365</a:t>
            </a:r>
            <a:r>
              <a:rPr lang="en-US" dirty="0"/>
              <a:t/>
            </a:r>
            <a:br>
              <a:rPr lang="en-US" dirty="0"/>
            </a:br>
            <a:endParaRPr lang="en-US" dirty="0"/>
          </a:p>
        </p:txBody>
      </p:sp>
      <p:sp>
        <p:nvSpPr>
          <p:cNvPr id="3" name="Text Placeholder 2"/>
          <p:cNvSpPr>
            <a:spLocks noGrp="1"/>
          </p:cNvSpPr>
          <p:nvPr>
            <p:ph type="body" sz="quarter" idx="10"/>
          </p:nvPr>
        </p:nvSpPr>
        <p:spPr>
          <a:xfrm>
            <a:off x="274638" y="1212850"/>
            <a:ext cx="11887200" cy="6826484"/>
          </a:xfrm>
        </p:spPr>
        <p:txBody>
          <a:bodyPr/>
          <a:lstStyle/>
          <a:p>
            <a:r>
              <a:rPr lang="en-US" sz="3600" dirty="0"/>
              <a:t>Site collection administrators can create their own managed properties. </a:t>
            </a:r>
          </a:p>
          <a:p>
            <a:endParaRPr lang="en-US" sz="3600" dirty="0" smtClean="0"/>
          </a:p>
          <a:p>
            <a:r>
              <a:rPr lang="en-US" sz="3600" dirty="0"/>
              <a:t>Managed property placeholders at the tenant level can be re-used by each site collection using aliasing</a:t>
            </a:r>
          </a:p>
          <a:p>
            <a:endParaRPr lang="en-US" sz="3600" dirty="0" smtClean="0"/>
          </a:p>
          <a:p>
            <a:r>
              <a:rPr lang="en-US" sz="3600" dirty="0" smtClean="0"/>
              <a:t>‘</a:t>
            </a:r>
            <a:r>
              <a:rPr lang="en-US" sz="3600" dirty="0"/>
              <a:t>G</a:t>
            </a:r>
            <a:r>
              <a:rPr lang="en-US" sz="3600" dirty="0" smtClean="0"/>
              <a:t>lobal’ managed properties are created at the tenant level</a:t>
            </a:r>
          </a:p>
          <a:p>
            <a:endParaRPr lang="en-US" dirty="0" smtClean="0"/>
          </a:p>
          <a:p>
            <a:endParaRPr lang="en-US" dirty="0"/>
          </a:p>
          <a:p>
            <a:endParaRPr lang="en-US" dirty="0"/>
          </a:p>
          <a:p>
            <a:endParaRPr lang="en-US" dirty="0"/>
          </a:p>
        </p:txBody>
      </p:sp>
    </p:spTree>
    <p:extLst>
      <p:ext uri="{BB962C8B-B14F-4D97-AF65-F5344CB8AC3E}">
        <p14:creationId xmlns:p14="http://schemas.microsoft.com/office/powerpoint/2010/main" val="50745316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search configuration</a:t>
            </a:r>
            <a:endParaRPr lang="en-US" dirty="0"/>
          </a:p>
        </p:txBody>
      </p:sp>
    </p:spTree>
    <p:extLst>
      <p:ext uri="{BB962C8B-B14F-4D97-AF65-F5344CB8AC3E}">
        <p14:creationId xmlns:p14="http://schemas.microsoft.com/office/powerpoint/2010/main" val="343284517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configuration</a:t>
            </a:r>
            <a:endParaRPr lang="en-US" dirty="0"/>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7992" y="5212895"/>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loud 4"/>
          <p:cNvSpPr/>
          <p:nvPr/>
        </p:nvSpPr>
        <p:spPr bwMode="auto">
          <a:xfrm>
            <a:off x="5005584" y="1363662"/>
            <a:ext cx="2272904" cy="1142999"/>
          </a:xfrm>
          <a:prstGeom prst="cloud">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0" name="Straight Connector 9"/>
          <p:cNvCxnSpPr/>
          <p:nvPr/>
        </p:nvCxnSpPr>
        <p:spPr>
          <a:xfrm>
            <a:off x="2560637" y="3954462"/>
            <a:ext cx="7315200" cy="23134"/>
          </a:xfrm>
          <a:prstGeom prst="line">
            <a:avLst/>
          </a:prstGeom>
          <a:ln w="571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4944" y="3438522"/>
            <a:ext cx="678093" cy="1031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6829901" y="6011862"/>
            <a:ext cx="1525610"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2"/>
                </a:solidFill>
              </a:rPr>
              <a:t>http://search</a:t>
            </a:r>
          </a:p>
        </p:txBody>
      </p:sp>
      <p:sp>
        <p:nvSpPr>
          <p:cNvPr id="28" name="TextBox 27"/>
          <p:cNvSpPr txBox="1"/>
          <p:nvPr/>
        </p:nvSpPr>
        <p:spPr>
          <a:xfrm>
            <a:off x="5495705" y="1592262"/>
            <a:ext cx="1292662"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1"/>
                </a:solidFill>
              </a:rPr>
              <a:t>Office 365</a:t>
            </a:r>
          </a:p>
        </p:txBody>
      </p:sp>
      <p:sp>
        <p:nvSpPr>
          <p:cNvPr id="18" name="TextBox 17"/>
          <p:cNvSpPr txBox="1"/>
          <p:nvPr/>
        </p:nvSpPr>
        <p:spPr>
          <a:xfrm>
            <a:off x="534759" y="2010897"/>
            <a:ext cx="117243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Cloud</a:t>
            </a:r>
          </a:p>
        </p:txBody>
      </p:sp>
      <p:sp>
        <p:nvSpPr>
          <p:cNvPr id="19" name="TextBox 18"/>
          <p:cNvSpPr txBox="1"/>
          <p:nvPr/>
        </p:nvSpPr>
        <p:spPr>
          <a:xfrm flipH="1">
            <a:off x="534759" y="4732763"/>
            <a:ext cx="1706881"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On premises</a:t>
            </a:r>
          </a:p>
        </p:txBody>
      </p:sp>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68682" y="4732763"/>
            <a:ext cx="2028825"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3328509" y="6288079"/>
            <a:ext cx="2813527"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2"/>
                </a:solidFill>
              </a:rPr>
              <a:t>On premises search service</a:t>
            </a:r>
          </a:p>
        </p:txBody>
      </p:sp>
      <p:pic>
        <p:nvPicPr>
          <p:cNvPr id="2071" name="Picture 7" descr="C:\Users\renes\AppData\Local\Microsoft\Windows\Temporary Internet Files\Content.IE5\8Q0GTRU9\MC900434825[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55826" y="5111244"/>
            <a:ext cx="438782" cy="43878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7" descr="C:\Users\renes\AppData\Local\Microsoft\Windows\Temporary Internet Files\Content.IE5\8Q0GTRU9\MC900434825[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66037" y="5108368"/>
            <a:ext cx="438782" cy="438782"/>
          </a:xfrm>
          <a:prstGeom prst="rect">
            <a:avLst/>
          </a:prstGeom>
          <a:noFill/>
          <a:extLst>
            <a:ext uri="{909E8E84-426E-40DD-AFC4-6F175D3DCCD1}">
              <a14:hiddenFill xmlns:a14="http://schemas.microsoft.com/office/drawing/2010/main">
                <a:solidFill>
                  <a:srgbClr val="FFFFFF"/>
                </a:solidFill>
              </a14:hiddenFill>
            </a:ext>
          </a:extLst>
        </p:spPr>
      </p:pic>
      <p:sp>
        <p:nvSpPr>
          <p:cNvPr id="71" name="TextBox 70"/>
          <p:cNvSpPr txBox="1"/>
          <p:nvPr/>
        </p:nvSpPr>
        <p:spPr>
          <a:xfrm>
            <a:off x="6402826" y="3573462"/>
            <a:ext cx="14723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2"/>
                </a:solidFill>
              </a:rPr>
              <a:t>Proxy server</a:t>
            </a:r>
          </a:p>
        </p:txBody>
      </p:sp>
    </p:spTree>
    <p:extLst>
      <p:ext uri="{BB962C8B-B14F-4D97-AF65-F5344CB8AC3E}">
        <p14:creationId xmlns:p14="http://schemas.microsoft.com/office/powerpoint/2010/main" val="39132642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42154E-6 -1.521E-6 L -0.19521 -0.4252 " pathEditMode="relative" rAng="0" ptsTypes="AA">
                                      <p:cBhvr>
                                        <p:cTn id="6" dur="2000" fill="hold"/>
                                        <p:tgtEl>
                                          <p:spTgt spid="69"/>
                                        </p:tgtEl>
                                        <p:attrNameLst>
                                          <p:attrName>ppt_x</p:attrName>
                                          <p:attrName>ppt_y</p:attrName>
                                        </p:attrNameLst>
                                      </p:cBhvr>
                                      <p:rCtr x="-9760" y="-2127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Hybrid: on premises to cloud</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7303" y="1211262"/>
            <a:ext cx="7086600" cy="558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74603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Hybrid: on premises to cloud</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8556" y="2049462"/>
            <a:ext cx="10668000" cy="351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102451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Hybrid: on premises to cloud</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2686" y="1516062"/>
            <a:ext cx="7572375"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641203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smtClean="0"/>
              <a:t>Microsoft IT Early Learning: </a:t>
            </a:r>
            <a:br>
              <a:rPr lang="en-US" sz="3600" dirty="0" smtClean="0"/>
            </a:br>
            <a:r>
              <a:rPr lang="en-US" sz="3600" dirty="0" smtClean="0"/>
              <a:t>Moving Search to O365 and Building </a:t>
            </a:r>
            <a:br>
              <a:rPr lang="en-US" sz="3600" dirty="0" smtClean="0"/>
            </a:br>
            <a:r>
              <a:rPr lang="en-US" sz="3600" dirty="0" smtClean="0"/>
              <a:t>a Hybrid Experience</a:t>
            </a:r>
            <a:endParaRPr lang="en-US" sz="3600" dirty="0"/>
          </a:p>
        </p:txBody>
      </p:sp>
      <p:sp>
        <p:nvSpPr>
          <p:cNvPr id="5" name="Text Placeholder 4"/>
          <p:cNvSpPr>
            <a:spLocks noGrp="1"/>
          </p:cNvSpPr>
          <p:nvPr>
            <p:ph type="body" sz="quarter" idx="12"/>
          </p:nvPr>
        </p:nvSpPr>
        <p:spPr>
          <a:xfrm>
            <a:off x="4846637" y="5554662"/>
            <a:ext cx="7315201" cy="1143531"/>
          </a:xfrm>
        </p:spPr>
        <p:txBody>
          <a:bodyPr/>
          <a:lstStyle/>
          <a:p>
            <a:r>
              <a:rPr lang="en-US" dirty="0" smtClean="0"/>
              <a:t>Rene Sanchez </a:t>
            </a:r>
            <a:r>
              <a:rPr lang="en-US" dirty="0" err="1" smtClean="0"/>
              <a:t>Almaguer</a:t>
            </a:r>
            <a:endParaRPr lang="en-US" dirty="0" smtClean="0"/>
          </a:p>
          <a:p>
            <a:r>
              <a:rPr lang="en-US" dirty="0" smtClean="0"/>
              <a:t>Program Manager</a:t>
            </a:r>
          </a:p>
        </p:txBody>
      </p:sp>
      <p:sp>
        <p:nvSpPr>
          <p:cNvPr id="2" name="Text Placeholder 1"/>
          <p:cNvSpPr>
            <a:spLocks noGrp="1"/>
          </p:cNvSpPr>
          <p:nvPr>
            <p:ph type="body" sz="quarter" idx="13"/>
          </p:nvPr>
        </p:nvSpPr>
        <p:spPr/>
        <p:txBody>
          <a:bodyPr/>
          <a:lstStyle/>
          <a:p>
            <a:r>
              <a:rPr lang="en-US" smtClean="0"/>
              <a:t>SPC150</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Hybrid: on premises to cloud</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703" y="1439862"/>
            <a:ext cx="6457269" cy="5383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751157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configuration</a:t>
            </a:r>
            <a:endParaRPr lang="en-US" dirty="0"/>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7992" y="5212895"/>
            <a:ext cx="6572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loud 4"/>
          <p:cNvSpPr/>
          <p:nvPr/>
        </p:nvSpPr>
        <p:spPr bwMode="auto">
          <a:xfrm>
            <a:off x="5005584" y="1363662"/>
            <a:ext cx="2272904" cy="1142999"/>
          </a:xfrm>
          <a:prstGeom prst="cloud">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0" name="Straight Connector 9"/>
          <p:cNvCxnSpPr/>
          <p:nvPr/>
        </p:nvCxnSpPr>
        <p:spPr>
          <a:xfrm>
            <a:off x="2560637" y="3954462"/>
            <a:ext cx="7315200" cy="23134"/>
          </a:xfrm>
          <a:prstGeom prst="line">
            <a:avLst/>
          </a:prstGeom>
          <a:ln w="571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4944" y="3438522"/>
            <a:ext cx="678093" cy="1031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6829901" y="6011862"/>
            <a:ext cx="1525610"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2"/>
                </a:solidFill>
              </a:rPr>
              <a:t>http://search</a:t>
            </a:r>
          </a:p>
        </p:txBody>
      </p:sp>
      <p:sp>
        <p:nvSpPr>
          <p:cNvPr id="28" name="TextBox 27"/>
          <p:cNvSpPr txBox="1"/>
          <p:nvPr/>
        </p:nvSpPr>
        <p:spPr>
          <a:xfrm>
            <a:off x="5495705" y="1592262"/>
            <a:ext cx="1292662"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1"/>
                </a:solidFill>
              </a:rPr>
              <a:t>Office 365</a:t>
            </a:r>
          </a:p>
        </p:txBody>
      </p:sp>
      <p:pic>
        <p:nvPicPr>
          <p:cNvPr id="30" name="Picture 2" descr="C:\Users\renes\AppData\Local\Microsoft\Windows\Temporary Internet Files\Content.IE5\TE56E8XE\MC900432625[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24689" y="5216321"/>
            <a:ext cx="824733" cy="82473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534759" y="2010897"/>
            <a:ext cx="117243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Cloud</a:t>
            </a:r>
          </a:p>
        </p:txBody>
      </p:sp>
      <p:sp>
        <p:nvSpPr>
          <p:cNvPr id="19" name="TextBox 18"/>
          <p:cNvSpPr txBox="1"/>
          <p:nvPr/>
        </p:nvSpPr>
        <p:spPr>
          <a:xfrm flipH="1">
            <a:off x="534759" y="4732763"/>
            <a:ext cx="1706881"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On premises</a:t>
            </a:r>
          </a:p>
        </p:txBody>
      </p:sp>
      <p:cxnSp>
        <p:nvCxnSpPr>
          <p:cNvPr id="31" name="Straight Arrow Connector 30"/>
          <p:cNvCxnSpPr/>
          <p:nvPr/>
        </p:nvCxnSpPr>
        <p:spPr>
          <a:xfrm flipH="1">
            <a:off x="8047633" y="5633221"/>
            <a:ext cx="934103" cy="0"/>
          </a:xfrm>
          <a:prstGeom prst="straightConnector1">
            <a:avLst/>
          </a:prstGeom>
          <a:ln w="28575">
            <a:headEnd type="none"/>
            <a:tailEnd type="arrow"/>
          </a:ln>
        </p:spPr>
        <p:style>
          <a:lnRef idx="1">
            <a:schemeClr val="accent1"/>
          </a:lnRef>
          <a:fillRef idx="0">
            <a:schemeClr val="accent1"/>
          </a:fillRef>
          <a:effectRef idx="0">
            <a:schemeClr val="accent1"/>
          </a:effectRef>
          <a:fontRef idx="minor">
            <a:schemeClr val="tx1"/>
          </a:fontRef>
        </p:style>
      </p:cxnSp>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8682" y="4732763"/>
            <a:ext cx="2028825"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3328509" y="6288079"/>
            <a:ext cx="2813527"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2"/>
                </a:solidFill>
              </a:rPr>
              <a:t>On premises search service</a:t>
            </a:r>
          </a:p>
        </p:txBody>
      </p:sp>
      <p:cxnSp>
        <p:nvCxnSpPr>
          <p:cNvPr id="40" name="Straight Arrow Connector 39"/>
          <p:cNvCxnSpPr/>
          <p:nvPr/>
        </p:nvCxnSpPr>
        <p:spPr>
          <a:xfrm flipH="1">
            <a:off x="5979549" y="5783262"/>
            <a:ext cx="934103" cy="0"/>
          </a:xfrm>
          <a:prstGeom prst="straightConnector1">
            <a:avLst/>
          </a:prstGeom>
          <a:ln w="28575">
            <a:headEnd type="none"/>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flipV="1">
            <a:off x="6618120" y="4466988"/>
            <a:ext cx="632953" cy="627059"/>
          </a:xfrm>
          <a:prstGeom prst="straightConnector1">
            <a:avLst/>
          </a:prstGeom>
          <a:ln w="28575">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6218237" y="2638761"/>
            <a:ext cx="0" cy="735348"/>
          </a:xfrm>
          <a:prstGeom prst="straightConnector1">
            <a:avLst/>
          </a:prstGeom>
          <a:ln w="28575">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6218237" y="2685714"/>
            <a:ext cx="2065" cy="735348"/>
          </a:xfrm>
          <a:prstGeom prst="straightConnector1">
            <a:avLst/>
          </a:prstGeom>
          <a:ln w="28575">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a:off x="6029105" y="5783262"/>
            <a:ext cx="884547" cy="0"/>
          </a:xfrm>
          <a:prstGeom prst="straightConnector1">
            <a:avLst/>
          </a:prstGeom>
          <a:ln w="28575">
            <a:headEnd type="none"/>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6698863" y="4549741"/>
            <a:ext cx="516380" cy="544306"/>
          </a:xfrm>
          <a:prstGeom prst="straightConnector1">
            <a:avLst/>
          </a:prstGeom>
          <a:ln w="28575">
            <a:solidFill>
              <a:schemeClr val="accent2"/>
            </a:solidFill>
            <a:headEnd type="none"/>
            <a:tailEnd type="arrow"/>
          </a:ln>
        </p:spPr>
        <p:style>
          <a:lnRef idx="1">
            <a:schemeClr val="accent1"/>
          </a:lnRef>
          <a:fillRef idx="0">
            <a:schemeClr val="accent1"/>
          </a:fillRef>
          <a:effectRef idx="0">
            <a:schemeClr val="accent1"/>
          </a:effectRef>
          <a:fontRef idx="minor">
            <a:schemeClr val="tx1"/>
          </a:fontRef>
        </p:style>
      </p:cxnSp>
      <p:pic>
        <p:nvPicPr>
          <p:cNvPr id="2071" name="Picture 7" descr="C:\Users\renes\AppData\Local\Microsoft\Windows\Temporary Internet Files\Content.IE5\8Q0GTRU9\MC900434825[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55826" y="5111244"/>
            <a:ext cx="438782" cy="438782"/>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7" descr="C:\Users\renes\AppData\Local\Microsoft\Windows\Temporary Internet Files\Content.IE5\8Q0GTRU9\MC900434825[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66037" y="5108368"/>
            <a:ext cx="438782" cy="438782"/>
          </a:xfrm>
          <a:prstGeom prst="rect">
            <a:avLst/>
          </a:prstGeom>
          <a:noFill/>
          <a:extLst>
            <a:ext uri="{909E8E84-426E-40DD-AFC4-6F175D3DCCD1}">
              <a14:hiddenFill xmlns:a14="http://schemas.microsoft.com/office/drawing/2010/main">
                <a:solidFill>
                  <a:srgbClr val="FFFFFF"/>
                </a:solidFill>
              </a14:hiddenFill>
            </a:ext>
          </a:extLst>
        </p:spPr>
      </p:pic>
      <p:sp>
        <p:nvSpPr>
          <p:cNvPr id="71" name="TextBox 70"/>
          <p:cNvSpPr txBox="1"/>
          <p:nvPr/>
        </p:nvSpPr>
        <p:spPr>
          <a:xfrm>
            <a:off x="6402826" y="3573462"/>
            <a:ext cx="1472391" cy="517065"/>
          </a:xfrm>
          <a:prstGeom prst="rect">
            <a:avLst/>
          </a:prstGeom>
          <a:noFill/>
        </p:spPr>
        <p:txBody>
          <a:bodyPr wrap="none" lIns="182880" tIns="146304" rIns="182880" bIns="146304" rtlCol="0">
            <a:spAutoFit/>
          </a:bodyPr>
          <a:lstStyle/>
          <a:p>
            <a:pPr>
              <a:lnSpc>
                <a:spcPct val="90000"/>
              </a:lnSpc>
              <a:spcAft>
                <a:spcPts val="600"/>
              </a:spcAft>
            </a:pPr>
            <a:r>
              <a:rPr lang="en-US" sz="1600" dirty="0" smtClean="0">
                <a:solidFill>
                  <a:schemeClr val="bg2"/>
                </a:solidFill>
              </a:rPr>
              <a:t>Proxy server</a:t>
            </a:r>
          </a:p>
        </p:txBody>
      </p:sp>
      <p:pic>
        <p:nvPicPr>
          <p:cNvPr id="25" name="Picture 7" descr="C:\Users\renes\AppData\Local\Microsoft\Windows\Temporary Internet Files\Content.IE5\8Q0GTRU9\MC900434825[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20494" y="2067879"/>
            <a:ext cx="438782" cy="438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25960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41"/>
                                        </p:tgtEl>
                                      </p:cBhvr>
                                    </p:animEffect>
                                    <p:set>
                                      <p:cBhvr>
                                        <p:cTn id="20" dur="1" fill="hold">
                                          <p:stCondLst>
                                            <p:cond delay="499"/>
                                          </p:stCondLst>
                                        </p:cTn>
                                        <p:tgtEl>
                                          <p:spTgt spid="41"/>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45"/>
                                        </p:tgtEl>
                                      </p:cBhvr>
                                    </p:animEffect>
                                    <p:set>
                                      <p:cBhvr>
                                        <p:cTn id="28" dur="1" fill="hold">
                                          <p:stCondLst>
                                            <p:cond delay="499"/>
                                          </p:stCondLst>
                                        </p:cTn>
                                        <p:tgtEl>
                                          <p:spTgt spid="45"/>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47"/>
                                        </p:tgtEl>
                                      </p:cBhvr>
                                    </p:animEffect>
                                    <p:set>
                                      <p:cBhvr>
                                        <p:cTn id="36" dur="1" fill="hold">
                                          <p:stCondLst>
                                            <p:cond delay="499"/>
                                          </p:stCondLst>
                                        </p:cTn>
                                        <p:tgtEl>
                                          <p:spTgt spid="47"/>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par>
                                <p:cTn id="40" presetID="10" presetClass="exit" presetSubtype="0" fill="hold" nodeType="withEffect">
                                  <p:stCondLst>
                                    <p:cond delay="0"/>
                                  </p:stCondLst>
                                  <p:childTnLst>
                                    <p:animEffect transition="out" filter="fade">
                                      <p:cBhvr>
                                        <p:cTn id="41" dur="500"/>
                                        <p:tgtEl>
                                          <p:spTgt spid="40"/>
                                        </p:tgtEl>
                                      </p:cBhvr>
                                    </p:animEffect>
                                    <p:set>
                                      <p:cBhvr>
                                        <p:cTn id="42" dur="1" fill="hold">
                                          <p:stCondLst>
                                            <p:cond delay="499"/>
                                          </p:stCondLst>
                                        </p:cTn>
                                        <p:tgtEl>
                                          <p:spTgt spid="40"/>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on premises to cloud</a:t>
            </a:r>
            <a:endParaRPr lang="en-US"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6637" y="1159781"/>
            <a:ext cx="10458449" cy="5779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705105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Improvements</a:t>
            </a:r>
            <a:endParaRPr lang="en-US" dirty="0"/>
          </a:p>
        </p:txBody>
      </p:sp>
      <p:sp>
        <p:nvSpPr>
          <p:cNvPr id="4" name="Text Placeholder 3"/>
          <p:cNvSpPr>
            <a:spLocks noGrp="1"/>
          </p:cNvSpPr>
          <p:nvPr>
            <p:ph type="body" sz="quarter" idx="10"/>
          </p:nvPr>
        </p:nvSpPr>
        <p:spPr>
          <a:xfrm>
            <a:off x="274638" y="1212850"/>
            <a:ext cx="11887200" cy="3988784"/>
          </a:xfrm>
        </p:spPr>
        <p:txBody>
          <a:bodyPr/>
          <a:lstStyle/>
          <a:p>
            <a:r>
              <a:rPr lang="en-US" dirty="0" smtClean="0"/>
              <a:t>              </a:t>
            </a:r>
            <a:endParaRPr lang="en-US" sz="2400" dirty="0" smtClean="0"/>
          </a:p>
          <a:p>
            <a:r>
              <a:rPr lang="en-US" sz="2400" dirty="0" smtClean="0"/>
              <a:t>		  One SSA 					      Relevance tuning</a:t>
            </a:r>
          </a:p>
          <a:p>
            <a:r>
              <a:rPr lang="en-US" sz="2400" dirty="0" smtClean="0"/>
              <a:t>		  Schema in Office 365			     </a:t>
            </a:r>
            <a:r>
              <a:rPr lang="en-US" sz="2400" dirty="0"/>
              <a:t> </a:t>
            </a:r>
            <a:r>
              <a:rPr lang="en-US" sz="2400" dirty="0" smtClean="0"/>
              <a:t>		  					</a:t>
            </a:r>
          </a:p>
          <a:p>
            <a:endParaRPr lang="en-US" sz="2400" dirty="0" smtClean="0"/>
          </a:p>
          <a:p>
            <a:endParaRPr lang="en-US" sz="2400" dirty="0"/>
          </a:p>
          <a:p>
            <a:r>
              <a:rPr lang="en-US" sz="2400" dirty="0" smtClean="0"/>
              <a:t>                        Continuous crawls				      Result types</a:t>
            </a:r>
          </a:p>
          <a:p>
            <a:r>
              <a:rPr lang="en-US" sz="2400" dirty="0"/>
              <a:t> </a:t>
            </a:r>
            <a:r>
              <a:rPr lang="en-US" sz="2400" dirty="0" smtClean="0"/>
              <a:t>                       Crawl reports					      Display templates</a:t>
            </a:r>
          </a:p>
          <a:p>
            <a:r>
              <a:rPr lang="en-US" sz="2400" dirty="0"/>
              <a:t>	</a:t>
            </a:r>
            <a:r>
              <a:rPr lang="en-US" sz="2400" dirty="0" smtClean="0"/>
              <a:t>							      Query rules &amp; result blocks </a:t>
            </a:r>
            <a:endParaRPr lang="en-US" sz="2400" dirty="0"/>
          </a:p>
        </p:txBody>
      </p:sp>
      <p:sp>
        <p:nvSpPr>
          <p:cNvPr id="6" name="Rectangle 5"/>
          <p:cNvSpPr/>
          <p:nvPr/>
        </p:nvSpPr>
        <p:spPr bwMode="auto">
          <a:xfrm>
            <a:off x="427037" y="3592180"/>
            <a:ext cx="1879579" cy="18795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r>
              <a:rPr lang="en-US" dirty="0" smtClean="0"/>
              <a:t>Freshness</a:t>
            </a:r>
          </a:p>
        </p:txBody>
      </p:sp>
      <p:sp>
        <p:nvSpPr>
          <p:cNvPr id="7" name="Rectangle 6"/>
          <p:cNvSpPr/>
          <p:nvPr/>
        </p:nvSpPr>
        <p:spPr bwMode="auto">
          <a:xfrm>
            <a:off x="433580" y="1568108"/>
            <a:ext cx="1879579" cy="18795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r>
              <a:rPr lang="en-US" dirty="0" smtClean="0"/>
              <a:t>Easy to administer</a:t>
            </a:r>
          </a:p>
        </p:txBody>
      </p:sp>
      <p:sp>
        <p:nvSpPr>
          <p:cNvPr id="8" name="Rectangle 7"/>
          <p:cNvSpPr/>
          <p:nvPr/>
        </p:nvSpPr>
        <p:spPr bwMode="auto">
          <a:xfrm>
            <a:off x="6294437" y="3600088"/>
            <a:ext cx="1878374" cy="187837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r>
              <a:rPr lang="en-US" dirty="0" smtClean="0"/>
              <a:t>User experience</a:t>
            </a:r>
            <a:endParaRPr lang="en-US" dirty="0"/>
          </a:p>
        </p:txBody>
      </p:sp>
      <p:sp>
        <p:nvSpPr>
          <p:cNvPr id="10" name="Rectangle 9"/>
          <p:cNvSpPr/>
          <p:nvPr/>
        </p:nvSpPr>
        <p:spPr bwMode="auto">
          <a:xfrm>
            <a:off x="6298268" y="1569314"/>
            <a:ext cx="1878374" cy="187837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r>
              <a:rPr lang="en-US" dirty="0" smtClean="0"/>
              <a:t>Relevance</a:t>
            </a:r>
          </a:p>
        </p:txBody>
      </p:sp>
      <p:pic>
        <p:nvPicPr>
          <p:cNvPr id="11" name="Picture 7" descr="\\MAGNUM\Projects\Microsoft\Cloud Power FY12\Design\ICONS_PNG\Instant_online_access.png"/>
          <p:cNvPicPr>
            <a:picLocks noChangeAspect="1" noChangeArrowheads="1"/>
          </p:cNvPicPr>
          <p:nvPr/>
        </p:nvPicPr>
        <p:blipFill>
          <a:blip r:embed="rId3" cstate="print">
            <a:lum bright="100000"/>
          </a:blip>
          <a:stretch>
            <a:fillRect/>
          </a:stretch>
        </p:blipFill>
        <p:spPr bwMode="auto">
          <a:xfrm>
            <a:off x="6548078" y="1599868"/>
            <a:ext cx="1386417" cy="1386417"/>
          </a:xfrm>
          <a:prstGeom prst="rect">
            <a:avLst/>
          </a:prstGeom>
          <a:noFill/>
        </p:spPr>
      </p:pic>
      <p:pic>
        <p:nvPicPr>
          <p:cNvPr id="13" name="Picture 8" descr="\\MAGNUM\Projects\Microsoft\Cloud Power FY12\Design\Icons\PNGs\Cross Platform.png"/>
          <p:cNvPicPr>
            <a:picLocks noChangeAspect="1" noChangeArrowheads="1"/>
          </p:cNvPicPr>
          <p:nvPr/>
        </p:nvPicPr>
        <p:blipFill>
          <a:blip r:embed="rId4" cstate="print">
            <a:lum bright="100000"/>
          </a:blip>
          <a:stretch>
            <a:fillRect/>
          </a:stretch>
        </p:blipFill>
        <p:spPr bwMode="auto">
          <a:xfrm>
            <a:off x="743100" y="3762882"/>
            <a:ext cx="1148490" cy="1148490"/>
          </a:xfrm>
          <a:prstGeom prst="rect">
            <a:avLst/>
          </a:prstGeom>
          <a:noFill/>
        </p:spPr>
      </p:pic>
      <p:pic>
        <p:nvPicPr>
          <p:cNvPr id="15" name="Picture 30" descr="service-based.png"/>
          <p:cNvPicPr>
            <a:picLocks noChangeAspect="1"/>
          </p:cNvPicPr>
          <p:nvPr/>
        </p:nvPicPr>
        <p:blipFill>
          <a:blip r:embed="rId5" cstate="print"/>
          <a:srcRect/>
          <a:stretch>
            <a:fillRect/>
          </a:stretch>
        </p:blipFill>
        <p:spPr bwMode="auto">
          <a:xfrm>
            <a:off x="6645380" y="3722227"/>
            <a:ext cx="1173993" cy="1217046"/>
          </a:xfrm>
          <a:prstGeom prst="rect">
            <a:avLst/>
          </a:prstGeom>
          <a:noFill/>
          <a:ln>
            <a:noFill/>
          </a:ln>
        </p:spPr>
      </p:pic>
      <p:pic>
        <p:nvPicPr>
          <p:cNvPr id="14" name="Picture 2" descr="C:\Users\sigurdg\Desktop\end_user.png"/>
          <p:cNvPicPr>
            <a:picLocks noChangeAspect="1" noChangeArrowheads="1"/>
          </p:cNvPicPr>
          <p:nvPr/>
        </p:nvPicPr>
        <p:blipFill>
          <a:blip r:embed="rId6" cstate="print"/>
          <a:srcRect/>
          <a:stretch>
            <a:fillRect/>
          </a:stretch>
        </p:blipFill>
        <p:spPr bwMode="auto">
          <a:xfrm>
            <a:off x="805643" y="1776571"/>
            <a:ext cx="1023404" cy="1033010"/>
          </a:xfrm>
          <a:prstGeom prst="rect">
            <a:avLst/>
          </a:prstGeom>
          <a:noFill/>
        </p:spPr>
      </p:pic>
    </p:spTree>
    <p:extLst>
      <p:ext uri="{BB962C8B-B14F-4D97-AF65-F5344CB8AC3E}">
        <p14:creationId xmlns:p14="http://schemas.microsoft.com/office/powerpoint/2010/main" val="81041010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Lessons learned</a:t>
            </a:r>
            <a:br>
              <a:rPr lang="en-US" dirty="0" smtClean="0"/>
            </a:br>
            <a:r>
              <a:rPr lang="en-US" dirty="0" smtClean="0"/>
              <a:t/>
            </a:r>
            <a:br>
              <a:rPr lang="en-US" dirty="0" smtClean="0"/>
            </a:br>
            <a:endParaRPr lang="en-US" dirty="0"/>
          </a:p>
        </p:txBody>
      </p:sp>
      <p:sp>
        <p:nvSpPr>
          <p:cNvPr id="3" name="Text Placeholder 2"/>
          <p:cNvSpPr>
            <a:spLocks noGrp="1"/>
          </p:cNvSpPr>
          <p:nvPr>
            <p:ph type="body" sz="quarter" idx="10"/>
          </p:nvPr>
        </p:nvSpPr>
        <p:spPr>
          <a:xfrm>
            <a:off x="274638" y="1212850"/>
            <a:ext cx="11887200" cy="2794611"/>
          </a:xfrm>
        </p:spPr>
        <p:txBody>
          <a:bodyPr/>
          <a:lstStyle/>
          <a:p>
            <a:r>
              <a:rPr lang="en-US" sz="3200" dirty="0" smtClean="0"/>
              <a:t>Restore from backup works with similar topology</a:t>
            </a:r>
          </a:p>
          <a:p>
            <a:r>
              <a:rPr lang="en-US" sz="3200" dirty="0" smtClean="0"/>
              <a:t>Office doc previews </a:t>
            </a:r>
            <a:r>
              <a:rPr lang="en-US" sz="3200" dirty="0"/>
              <a:t>for </a:t>
            </a:r>
            <a:r>
              <a:rPr lang="en-US" sz="3200" dirty="0" smtClean="0"/>
              <a:t>SP2010 </a:t>
            </a:r>
            <a:r>
              <a:rPr lang="en-US" sz="3200" dirty="0"/>
              <a:t>content are not available in SP2013</a:t>
            </a:r>
          </a:p>
          <a:p>
            <a:r>
              <a:rPr lang="en-US" sz="3200" dirty="0"/>
              <a:t>Custom full-text index and rank profiles need to be recreated</a:t>
            </a:r>
          </a:p>
          <a:p>
            <a:r>
              <a:rPr lang="en-US" sz="3200" dirty="0" smtClean="0"/>
              <a:t>Visual Best Bets are upgraded into regular best bets</a:t>
            </a:r>
          </a:p>
          <a:p>
            <a:r>
              <a:rPr lang="en-US" sz="3200" dirty="0" smtClean="0"/>
              <a:t>Clicks are not migrated</a:t>
            </a:r>
            <a:endParaRPr lang="en-US" sz="4400" dirty="0"/>
          </a:p>
        </p:txBody>
      </p:sp>
    </p:spTree>
    <p:extLst>
      <p:ext uri="{BB962C8B-B14F-4D97-AF65-F5344CB8AC3E}">
        <p14:creationId xmlns:p14="http://schemas.microsoft.com/office/powerpoint/2010/main" val="68710269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next for MSIT search?</a:t>
            </a:r>
            <a:endParaRPr lang="en-US" dirty="0"/>
          </a:p>
        </p:txBody>
      </p:sp>
    </p:spTree>
    <p:extLst>
      <p:ext uri="{BB962C8B-B14F-4D97-AF65-F5344CB8AC3E}">
        <p14:creationId xmlns:p14="http://schemas.microsoft.com/office/powerpoint/2010/main" val="55788413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14" y="0"/>
            <a:ext cx="12660750" cy="7678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bwMode="auto">
          <a:xfrm>
            <a:off x="8346079" y="-7938"/>
            <a:ext cx="4120558" cy="4575175"/>
          </a:xfrm>
          <a:prstGeom prst="rect">
            <a:avLst/>
          </a:prstGeom>
          <a:solidFill>
            <a:schemeClr val="accent1">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txBox="1">
            <a:spLocks/>
          </p:cNvSpPr>
          <p:nvPr/>
        </p:nvSpPr>
        <p:spPr>
          <a:xfrm>
            <a:off x="8351335" y="121329"/>
            <a:ext cx="11887702" cy="936275"/>
          </a:xfrm>
          <a:prstGeom prst="rect">
            <a:avLst/>
          </a:prstGeom>
        </p:spPr>
        <p:txBody>
          <a:bodyPr vert="horz" wrap="square" lIns="130589" tIns="186556" rIns="130589"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lang="en-US" dirty="0" smtClean="0">
                <a:gradFill>
                  <a:gsLst>
                    <a:gs pos="5833">
                      <a:srgbClr val="FFFFFF"/>
                    </a:gs>
                    <a:gs pos="100000">
                      <a:srgbClr val="FFFFFF"/>
                    </a:gs>
                  </a:gsLst>
                  <a:lin ang="5400000" scaled="0"/>
                </a:gradFill>
                <a:cs typeface="Segoe UI" pitchFamily="34" charset="0"/>
              </a:rPr>
              <a:t>What’s next?</a:t>
            </a:r>
            <a:endParaRPr dirty="0">
              <a:gradFill>
                <a:gsLst>
                  <a:gs pos="5833">
                    <a:srgbClr val="FFFFFF"/>
                  </a:gs>
                  <a:gs pos="100000">
                    <a:srgbClr val="FFFFFF"/>
                  </a:gs>
                </a:gsLst>
                <a:lin ang="5400000" scaled="0"/>
              </a:gradFill>
              <a:cs typeface="Segoe UI" pitchFamily="34" charset="0"/>
            </a:endParaRPr>
          </a:p>
        </p:txBody>
      </p:sp>
      <p:sp>
        <p:nvSpPr>
          <p:cNvPr id="10" name="TextBox 9"/>
          <p:cNvSpPr txBox="1"/>
          <p:nvPr/>
        </p:nvSpPr>
        <p:spPr>
          <a:xfrm>
            <a:off x="8351837" y="1514473"/>
            <a:ext cx="4572000" cy="2287589"/>
          </a:xfrm>
          <a:prstGeom prst="rect">
            <a:avLst/>
          </a:prstGeom>
          <a:noFill/>
        </p:spPr>
        <p:txBody>
          <a:bodyPr wrap="square" lIns="182880" tIns="146304" rIns="182880" bIns="146304" rtlCol="0">
            <a:noAutofit/>
          </a:bodyPr>
          <a:lstStyle/>
          <a:p>
            <a:pPr>
              <a:lnSpc>
                <a:spcPct val="90000"/>
              </a:lnSpc>
              <a:spcBef>
                <a:spcPct val="20000"/>
              </a:spcBef>
              <a:buSzPct val="90000"/>
            </a:pPr>
            <a:r>
              <a:rPr lang="en-US" sz="2800" dirty="0" smtClean="0">
                <a:gradFill>
                  <a:gsLst>
                    <a:gs pos="0">
                      <a:srgbClr val="FFFFFF"/>
                    </a:gs>
                    <a:gs pos="100000">
                      <a:srgbClr val="FFFFFF"/>
                    </a:gs>
                  </a:gsLst>
                  <a:lin ang="5400000" scaled="0"/>
                </a:gradFill>
                <a:latin typeface="+mj-lt"/>
              </a:rPr>
              <a:t>Connect to SP2013</a:t>
            </a:r>
          </a:p>
          <a:p>
            <a:pPr>
              <a:lnSpc>
                <a:spcPct val="90000"/>
              </a:lnSpc>
              <a:spcBef>
                <a:spcPct val="20000"/>
              </a:spcBef>
              <a:buSzPct val="90000"/>
            </a:pPr>
            <a:r>
              <a:rPr lang="en-US" sz="2800" dirty="0" smtClean="0">
                <a:gradFill>
                  <a:gsLst>
                    <a:gs pos="0">
                      <a:srgbClr val="FFFFFF"/>
                    </a:gs>
                    <a:gs pos="100000">
                      <a:srgbClr val="FFFFFF"/>
                    </a:gs>
                  </a:gsLst>
                  <a:lin ang="5400000" scaled="0"/>
                </a:gradFill>
                <a:latin typeface="+mj-lt"/>
              </a:rPr>
              <a:t>Shut down FAST 2010</a:t>
            </a:r>
          </a:p>
          <a:p>
            <a:pPr>
              <a:lnSpc>
                <a:spcPct val="90000"/>
              </a:lnSpc>
              <a:spcBef>
                <a:spcPct val="20000"/>
              </a:spcBef>
              <a:buSzPct val="90000"/>
            </a:pPr>
            <a:r>
              <a:rPr lang="en-US" sz="2800" dirty="0" smtClean="0">
                <a:gradFill>
                  <a:gsLst>
                    <a:gs pos="0">
                      <a:srgbClr val="FFFFFF"/>
                    </a:gs>
                    <a:gs pos="100000">
                      <a:srgbClr val="FFFFFF"/>
                    </a:gs>
                  </a:gsLst>
                  <a:lin ang="5400000" scaled="0"/>
                </a:gradFill>
                <a:latin typeface="+mj-lt"/>
              </a:rPr>
              <a:t>Gather feedback</a:t>
            </a:r>
          </a:p>
          <a:p>
            <a:pPr>
              <a:lnSpc>
                <a:spcPct val="90000"/>
              </a:lnSpc>
              <a:spcBef>
                <a:spcPct val="20000"/>
              </a:spcBef>
              <a:buSzPct val="90000"/>
            </a:pPr>
            <a:r>
              <a:rPr lang="en-US" sz="2800" dirty="0" smtClean="0">
                <a:gradFill>
                  <a:gsLst>
                    <a:gs pos="0">
                      <a:srgbClr val="FFFFFF"/>
                    </a:gs>
                    <a:gs pos="100000">
                      <a:srgbClr val="FFFFFF"/>
                    </a:gs>
                  </a:gsLst>
                  <a:lin ang="5400000" scaled="0"/>
                </a:gradFill>
                <a:latin typeface="+mj-lt"/>
              </a:rPr>
              <a:t>Invest in UX and hybrid</a:t>
            </a:r>
          </a:p>
          <a:p>
            <a:pPr>
              <a:lnSpc>
                <a:spcPct val="90000"/>
              </a:lnSpc>
              <a:spcBef>
                <a:spcPct val="20000"/>
              </a:spcBef>
              <a:buSzPct val="90000"/>
            </a:pPr>
            <a:r>
              <a:rPr lang="en-US" sz="2800" dirty="0" smtClean="0">
                <a:gradFill>
                  <a:gsLst>
                    <a:gs pos="0">
                      <a:srgbClr val="FFFFFF"/>
                    </a:gs>
                    <a:gs pos="100000">
                      <a:srgbClr val="FFFFFF"/>
                    </a:gs>
                  </a:gsLst>
                  <a:lin ang="5400000" scaled="0"/>
                </a:gradFill>
                <a:latin typeface="+mj-lt"/>
              </a:rPr>
              <a:t>Continue migration to </a:t>
            </a:r>
          </a:p>
          <a:p>
            <a:pPr>
              <a:lnSpc>
                <a:spcPct val="90000"/>
              </a:lnSpc>
              <a:spcBef>
                <a:spcPct val="20000"/>
              </a:spcBef>
              <a:buSzPct val="90000"/>
            </a:pPr>
            <a:r>
              <a:rPr lang="en-US" sz="2800" dirty="0" smtClean="0">
                <a:gradFill>
                  <a:gsLst>
                    <a:gs pos="0">
                      <a:srgbClr val="FFFFFF"/>
                    </a:gs>
                    <a:gs pos="100000">
                      <a:srgbClr val="FFFFFF"/>
                    </a:gs>
                  </a:gsLst>
                  <a:lin ang="5400000" scaled="0"/>
                </a:gradFill>
                <a:latin typeface="+mj-lt"/>
              </a:rPr>
              <a:t>O365 </a:t>
            </a:r>
          </a:p>
          <a:p>
            <a:pPr>
              <a:lnSpc>
                <a:spcPct val="90000"/>
              </a:lnSpc>
              <a:spcBef>
                <a:spcPct val="20000"/>
              </a:spcBef>
              <a:buSzPct val="90000"/>
            </a:pPr>
            <a:r>
              <a:rPr lang="en-US" sz="2800" dirty="0">
                <a:gradFill>
                  <a:gsLst>
                    <a:gs pos="0">
                      <a:srgbClr val="FFFFFF"/>
                    </a:gs>
                    <a:gs pos="100000">
                      <a:srgbClr val="FFFFFF"/>
                    </a:gs>
                  </a:gsLst>
                  <a:lin ang="5400000" scaled="0"/>
                </a:gradFill>
                <a:latin typeface="+mj-lt"/>
              </a:rPr>
              <a:t>	</a:t>
            </a:r>
          </a:p>
        </p:txBody>
      </p:sp>
    </p:spTree>
    <p:extLst>
      <p:ext uri="{BB962C8B-B14F-4D97-AF65-F5344CB8AC3E}">
        <p14:creationId xmlns:p14="http://schemas.microsoft.com/office/powerpoint/2010/main" val="21643530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Search HOLs and events @ SPC</a:t>
            </a:r>
            <a:endParaRPr lang="en-US" dirty="0"/>
          </a:p>
        </p:txBody>
      </p:sp>
      <p:sp>
        <p:nvSpPr>
          <p:cNvPr id="6" name="Text Placeholder 5"/>
          <p:cNvSpPr>
            <a:spLocks noGrp="1"/>
          </p:cNvSpPr>
          <p:nvPr>
            <p:ph type="body" sz="quarter" idx="10"/>
          </p:nvPr>
        </p:nvSpPr>
        <p:spPr>
          <a:xfrm>
            <a:off x="274638" y="1212850"/>
            <a:ext cx="10972800" cy="2741613"/>
          </a:xfrm>
        </p:spPr>
        <p:txBody>
          <a:bodyPr>
            <a:normAutofit/>
          </a:bodyPr>
          <a:lstStyle/>
          <a:p>
            <a:pPr fontAlgn="b">
              <a:spcAft>
                <a:spcPts val="400"/>
              </a:spcAft>
            </a:pPr>
            <a:r>
              <a:rPr lang="en-US" sz="2800" dirty="0">
                <a:gradFill>
                  <a:gsLst>
                    <a:gs pos="1250">
                      <a:schemeClr val="tx1"/>
                    </a:gs>
                    <a:gs pos="99000">
                      <a:schemeClr val="tx1"/>
                    </a:gs>
                  </a:gsLst>
                  <a:lin ang="5400000" scaled="0"/>
                </a:gradFill>
                <a:latin typeface="+mn-lt"/>
              </a:rPr>
              <a:t>HOL031 – Introduction to Search in SharePoint 2013</a:t>
            </a:r>
          </a:p>
          <a:p>
            <a:pPr fontAlgn="b">
              <a:spcAft>
                <a:spcPts val="400"/>
              </a:spcAft>
            </a:pPr>
            <a:r>
              <a:rPr lang="en-US" sz="2800" dirty="0">
                <a:gradFill>
                  <a:gsLst>
                    <a:gs pos="1250">
                      <a:schemeClr val="tx1"/>
                    </a:gs>
                    <a:gs pos="99000">
                      <a:schemeClr val="tx1"/>
                    </a:gs>
                  </a:gsLst>
                  <a:lin ang="5400000" scaled="0"/>
                </a:gradFill>
                <a:latin typeface="+mn-lt"/>
              </a:rPr>
              <a:t>HOL034 – Exploring Search Query Rules in SharePoint 2013</a:t>
            </a:r>
          </a:p>
          <a:p>
            <a:pPr fontAlgn="b">
              <a:spcAft>
                <a:spcPts val="400"/>
              </a:spcAft>
            </a:pPr>
            <a:r>
              <a:rPr lang="en-US" sz="2800" dirty="0">
                <a:gradFill>
                  <a:gsLst>
                    <a:gs pos="1250">
                      <a:schemeClr val="tx1"/>
                    </a:gs>
                    <a:gs pos="99000">
                      <a:schemeClr val="tx1"/>
                    </a:gs>
                  </a:gsLst>
                  <a:lin ang="5400000" scaled="0"/>
                </a:gradFill>
                <a:latin typeface="+mn-lt"/>
              </a:rPr>
              <a:t>HOL032 – Extending the Search experience in SharePoint 2013</a:t>
            </a:r>
          </a:p>
          <a:p>
            <a:pPr fontAlgn="b">
              <a:spcAft>
                <a:spcPts val="400"/>
              </a:spcAft>
            </a:pPr>
            <a:r>
              <a:rPr lang="en-US" sz="2800" dirty="0">
                <a:gradFill>
                  <a:gsLst>
                    <a:gs pos="1250">
                      <a:schemeClr val="tx1"/>
                    </a:gs>
                    <a:gs pos="99000">
                      <a:schemeClr val="tx1"/>
                    </a:gs>
                  </a:gsLst>
                  <a:lin ang="5400000" scaled="0"/>
                </a:gradFill>
                <a:latin typeface="+mn-lt"/>
              </a:rPr>
              <a:t>HOL033 – People Search in SharePoint 2013</a:t>
            </a:r>
          </a:p>
          <a:p>
            <a:pPr fontAlgn="b">
              <a:spcAft>
                <a:spcPts val="400"/>
              </a:spcAft>
            </a:pPr>
            <a:r>
              <a:rPr lang="en-US" sz="2800" dirty="0">
                <a:gradFill>
                  <a:gsLst>
                    <a:gs pos="1250">
                      <a:schemeClr val="tx1"/>
                    </a:gs>
                    <a:gs pos="99000">
                      <a:schemeClr val="tx1"/>
                    </a:gs>
                  </a:gsLst>
                  <a:lin ang="5400000" scaled="0"/>
                </a:gradFill>
                <a:latin typeface="+mn-lt"/>
              </a:rPr>
              <a:t>HOL035 – SharePoint Server 2013 Search Connectors and Using BCS</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search!</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5545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Search Sessions @ SPC</a:t>
            </a:r>
            <a:endParaRPr lang="en-US" dirty="0"/>
          </a:p>
        </p:txBody>
      </p:sp>
      <p:sp>
        <p:nvSpPr>
          <p:cNvPr id="11" name="Rectangle 10"/>
          <p:cNvSpPr/>
          <p:nvPr/>
        </p:nvSpPr>
        <p:spPr bwMode="auto">
          <a:xfrm>
            <a:off x="261169" y="1197319"/>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Mon 3:45pm - SPC202 - Search Architecture in SharePoint 2013</a:t>
            </a:r>
            <a:br>
              <a:rPr lang="en-US" dirty="0"/>
            </a:br>
            <a:r>
              <a:rPr lang="en-US" dirty="0"/>
              <a:t>Speakers: Thomas Molbach, Rune Zakariassen </a:t>
            </a:r>
            <a:endParaRPr lang="en-US" dirty="0">
              <a:solidFill>
                <a:schemeClr val="bg1"/>
              </a:solidFill>
            </a:endParaRPr>
          </a:p>
        </p:txBody>
      </p:sp>
      <p:sp>
        <p:nvSpPr>
          <p:cNvPr id="19" name="Rectangle 18"/>
          <p:cNvSpPr/>
          <p:nvPr/>
        </p:nvSpPr>
        <p:spPr bwMode="auto">
          <a:xfrm>
            <a:off x="261166" y="3015206"/>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1:45pm - SPC154 - Migration Strategies for Search in SharePoint 2013 </a:t>
            </a:r>
            <a:br>
              <a:rPr lang="en-US" dirty="0"/>
            </a:br>
            <a:r>
              <a:rPr lang="en-US" dirty="0"/>
              <a:t>Speakers: Brent Groom, Steve Kuenzli </a:t>
            </a:r>
            <a:endParaRPr lang="en-US" dirty="0">
              <a:solidFill>
                <a:schemeClr val="bg1"/>
              </a:solidFill>
            </a:endParaRPr>
          </a:p>
        </p:txBody>
      </p:sp>
      <p:sp>
        <p:nvSpPr>
          <p:cNvPr id="20" name="Rectangle 19"/>
          <p:cNvSpPr/>
          <p:nvPr/>
        </p:nvSpPr>
        <p:spPr bwMode="auto">
          <a:xfrm>
            <a:off x="261166" y="2103212"/>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10:30am - SPC125 - Hybrid and Search in the Cloud </a:t>
            </a:r>
            <a:br>
              <a:rPr lang="en-US" dirty="0"/>
            </a:br>
            <a:r>
              <a:rPr lang="en-US" dirty="0" smtClean="0"/>
              <a:t>Speaker: </a:t>
            </a:r>
            <a:r>
              <a:rPr lang="en-US" dirty="0"/>
              <a:t>Brad Stevenson </a:t>
            </a:r>
            <a:endParaRPr lang="en-US" dirty="0">
              <a:solidFill>
                <a:schemeClr val="bg1"/>
              </a:solidFill>
            </a:endParaRPr>
          </a:p>
        </p:txBody>
      </p:sp>
      <p:sp>
        <p:nvSpPr>
          <p:cNvPr id="25" name="Rectangle 24"/>
          <p:cNvSpPr/>
          <p:nvPr/>
        </p:nvSpPr>
        <p:spPr bwMode="auto">
          <a:xfrm>
            <a:off x="261171" y="3933189"/>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5:00pm - SPC172 - Overview of Capacity Planning, Sizing and High Availability for Search in SharePoint </a:t>
            </a:r>
            <a:r>
              <a:rPr lang="en-US" dirty="0" smtClean="0"/>
              <a:t>2013 - Speakers</a:t>
            </a:r>
            <a:r>
              <a:rPr lang="en-US" dirty="0"/>
              <a:t>: Barry Waldbaum,  Olaf Birkeland </a:t>
            </a:r>
            <a:endParaRPr lang="en-US" dirty="0">
              <a:solidFill>
                <a:schemeClr val="bg1"/>
              </a:solidFill>
            </a:endParaRPr>
          </a:p>
        </p:txBody>
      </p:sp>
      <p:sp>
        <p:nvSpPr>
          <p:cNvPr id="26" name="Rectangle 25"/>
          <p:cNvSpPr/>
          <p:nvPr/>
        </p:nvSpPr>
        <p:spPr bwMode="auto">
          <a:xfrm>
            <a:off x="256402" y="4848589"/>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9:00am - SPC143 - Making Great Search Based Applications with Query Rules in SharePoint </a:t>
            </a:r>
            <a:r>
              <a:rPr lang="en-US" dirty="0" smtClean="0"/>
              <a:t>2013 - Speaker: </a:t>
            </a:r>
            <a:r>
              <a:rPr lang="en-US" dirty="0"/>
              <a:t>Pedro DeRose </a:t>
            </a:r>
            <a:endParaRPr lang="en-US" dirty="0">
              <a:solidFill>
                <a:schemeClr val="bg1"/>
              </a:solidFill>
            </a:endParaRPr>
          </a:p>
        </p:txBody>
      </p:sp>
      <p:sp>
        <p:nvSpPr>
          <p:cNvPr id="32" name="Rectangle 31"/>
          <p:cNvSpPr/>
          <p:nvPr/>
        </p:nvSpPr>
        <p:spPr bwMode="auto">
          <a:xfrm>
            <a:off x="256403" y="5765891"/>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5:00pm - SPC145 - Optimize Search Relevance in SharePoint 2013</a:t>
            </a:r>
            <a:br>
              <a:rPr lang="en-US" dirty="0"/>
            </a:br>
            <a:r>
              <a:rPr lang="en-US" dirty="0"/>
              <a:t>Speakers: Jan Inge Bergseth, Victor </a:t>
            </a:r>
            <a:r>
              <a:rPr lang="en-US" dirty="0" err="1"/>
              <a:t>Poznanski</a:t>
            </a:r>
            <a:r>
              <a:rPr lang="en-US" dirty="0"/>
              <a:t/>
            </a:r>
            <a:br>
              <a:rPr lang="en-US" dirty="0"/>
            </a:br>
            <a:r>
              <a:rPr lang="en-US" dirty="0"/>
              <a:t> </a:t>
            </a:r>
            <a:endParaRPr lang="en-US" dirty="0">
              <a:solidFill>
                <a:schemeClr val="bg1"/>
              </a:solidFill>
            </a:endParaRPr>
          </a:p>
        </p:txBody>
      </p:sp>
    </p:spTree>
    <p:extLst>
      <p:ext uri="{BB962C8B-B14F-4D97-AF65-F5344CB8AC3E}">
        <p14:creationId xmlns:p14="http://schemas.microsoft.com/office/powerpoint/2010/main" val="2710649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300708929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0"/>
          </p:nvPr>
        </p:nvSpPr>
        <p:spPr>
          <a:xfrm>
            <a:off x="274638" y="1212850"/>
            <a:ext cx="11887200" cy="3120854"/>
          </a:xfrm>
        </p:spPr>
        <p:txBody>
          <a:bodyPr/>
          <a:lstStyle/>
          <a:p>
            <a:r>
              <a:rPr lang="en-US" sz="3600" dirty="0" smtClean="0"/>
              <a:t>The new look of search</a:t>
            </a:r>
          </a:p>
          <a:p>
            <a:r>
              <a:rPr lang="en-US" sz="3600" dirty="0" smtClean="0"/>
              <a:t>Upgrading to SharePoint Search 2013</a:t>
            </a:r>
          </a:p>
          <a:p>
            <a:r>
              <a:rPr lang="en-US" sz="3600" dirty="0" smtClean="0"/>
              <a:t>Moving search to Office 365</a:t>
            </a:r>
          </a:p>
          <a:p>
            <a:r>
              <a:rPr lang="en-US" sz="3600" dirty="0" smtClean="0"/>
              <a:t>Hybrid search configuration</a:t>
            </a:r>
          </a:p>
          <a:p>
            <a:r>
              <a:rPr lang="en-US" sz="3600" dirty="0" smtClean="0"/>
              <a:t>What’s next for MSIT search?</a:t>
            </a:r>
          </a:p>
        </p:txBody>
      </p:sp>
    </p:spTree>
    <p:extLst>
      <p:ext uri="{BB962C8B-B14F-4D97-AF65-F5344CB8AC3E}">
        <p14:creationId xmlns:p14="http://schemas.microsoft.com/office/powerpoint/2010/main" val="141605316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11776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570460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service requirements</a:t>
            </a:r>
            <a:br>
              <a:rPr lang="en-US" dirty="0" smtClean="0"/>
            </a:b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rcRect l="33228"/>
          <a:stretch>
            <a:fillRect/>
          </a:stretch>
        </p:blipFill>
        <p:spPr>
          <a:xfrm>
            <a:off x="3196028" y="1773821"/>
            <a:ext cx="3874322" cy="3867095"/>
          </a:xfrm>
          <a:prstGeom prst="rect">
            <a:avLst/>
          </a:prstGeom>
        </p:spPr>
      </p:pic>
      <p:sp>
        <p:nvSpPr>
          <p:cNvPr id="6" name="Rectangle 5"/>
          <p:cNvSpPr/>
          <p:nvPr/>
        </p:nvSpPr>
        <p:spPr bwMode="auto">
          <a:xfrm>
            <a:off x="1212923" y="3760808"/>
            <a:ext cx="1879579" cy="18795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r>
              <a:rPr lang="en-US" dirty="0" smtClean="0"/>
              <a:t>Fresh search results</a:t>
            </a:r>
          </a:p>
        </p:txBody>
      </p:sp>
      <p:sp>
        <p:nvSpPr>
          <p:cNvPr id="7" name="Rectangle 6"/>
          <p:cNvSpPr/>
          <p:nvPr/>
        </p:nvSpPr>
        <p:spPr bwMode="auto">
          <a:xfrm>
            <a:off x="1212923" y="1772940"/>
            <a:ext cx="1879579" cy="18795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r>
              <a:rPr lang="en-US" dirty="0" smtClean="0"/>
              <a:t>Scalable</a:t>
            </a:r>
          </a:p>
        </p:txBody>
      </p:sp>
      <p:sp>
        <p:nvSpPr>
          <p:cNvPr id="12" name="Rectangle 11"/>
          <p:cNvSpPr/>
          <p:nvPr/>
        </p:nvSpPr>
        <p:spPr bwMode="auto">
          <a:xfrm>
            <a:off x="9143894" y="3758277"/>
            <a:ext cx="1878374" cy="187837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r>
              <a:rPr lang="en-US" dirty="0" smtClean="0"/>
              <a:t>Enterprise search portal</a:t>
            </a:r>
            <a:endParaRPr lang="en-US" dirty="0"/>
          </a:p>
        </p:txBody>
      </p:sp>
      <p:sp>
        <p:nvSpPr>
          <p:cNvPr id="13" name="Rectangle 12"/>
          <p:cNvSpPr/>
          <p:nvPr/>
        </p:nvSpPr>
        <p:spPr bwMode="auto">
          <a:xfrm>
            <a:off x="7162738" y="1771686"/>
            <a:ext cx="1878374" cy="187837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r>
              <a:rPr lang="en-US" dirty="0" smtClean="0"/>
              <a:t>Fast and reliable</a:t>
            </a:r>
          </a:p>
        </p:txBody>
      </p:sp>
      <p:sp>
        <p:nvSpPr>
          <p:cNvPr id="14" name="Rectangle 13"/>
          <p:cNvSpPr/>
          <p:nvPr/>
        </p:nvSpPr>
        <p:spPr bwMode="auto">
          <a:xfrm>
            <a:off x="7162738" y="3758278"/>
            <a:ext cx="1878374" cy="187837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r>
              <a:rPr lang="en-US" dirty="0" smtClean="0"/>
              <a:t>Relevance of results</a:t>
            </a:r>
          </a:p>
        </p:txBody>
      </p:sp>
      <p:pic>
        <p:nvPicPr>
          <p:cNvPr id="15" name="Picture 7" descr="\\MAGNUM\Projects\Microsoft\Cloud Power FY12\Design\ICONS_PNG\Instant_online_access.png"/>
          <p:cNvPicPr>
            <a:picLocks noChangeAspect="1" noChangeArrowheads="1"/>
          </p:cNvPicPr>
          <p:nvPr/>
        </p:nvPicPr>
        <p:blipFill>
          <a:blip r:embed="rId3" cstate="print">
            <a:lum bright="100000"/>
          </a:blip>
          <a:stretch>
            <a:fillRect/>
          </a:stretch>
        </p:blipFill>
        <p:spPr bwMode="auto">
          <a:xfrm>
            <a:off x="7412548" y="3788832"/>
            <a:ext cx="1386417" cy="1386417"/>
          </a:xfrm>
          <a:prstGeom prst="rect">
            <a:avLst/>
          </a:prstGeom>
          <a:noFill/>
        </p:spPr>
      </p:pic>
      <p:pic>
        <p:nvPicPr>
          <p:cNvPr id="16" name="Picture 2" descr="\\MAGNUM\Projects\Microsoft\Cloud Power FY12\Design\ICONS_PNG\Secure_Elastic.png"/>
          <p:cNvPicPr>
            <a:picLocks noChangeAspect="1" noChangeArrowheads="1"/>
          </p:cNvPicPr>
          <p:nvPr/>
        </p:nvPicPr>
        <p:blipFill>
          <a:blip r:embed="rId4" cstate="print">
            <a:lum bright="100000"/>
          </a:blip>
          <a:srcRect/>
          <a:stretch>
            <a:fillRect/>
          </a:stretch>
        </p:blipFill>
        <p:spPr bwMode="auto">
          <a:xfrm>
            <a:off x="1577548" y="2039100"/>
            <a:ext cx="1163416" cy="1163416"/>
          </a:xfrm>
          <a:prstGeom prst="rect">
            <a:avLst/>
          </a:prstGeom>
          <a:noFill/>
        </p:spPr>
      </p:pic>
      <p:pic>
        <p:nvPicPr>
          <p:cNvPr id="17" name="Picture 8" descr="\\MAGNUM\Projects\Microsoft\Cloud Power FY12\Design\Icons\PNGs\Cross Platform.png"/>
          <p:cNvPicPr>
            <a:picLocks noChangeAspect="1" noChangeArrowheads="1"/>
          </p:cNvPicPr>
          <p:nvPr/>
        </p:nvPicPr>
        <p:blipFill>
          <a:blip r:embed="rId5" cstate="print">
            <a:lum bright="100000"/>
          </a:blip>
          <a:stretch>
            <a:fillRect/>
          </a:stretch>
        </p:blipFill>
        <p:spPr bwMode="auto">
          <a:xfrm>
            <a:off x="1528986" y="3931510"/>
            <a:ext cx="1148490" cy="1148490"/>
          </a:xfrm>
          <a:prstGeom prst="rect">
            <a:avLst/>
          </a:prstGeom>
          <a:noFill/>
        </p:spPr>
      </p:pic>
      <p:pic>
        <p:nvPicPr>
          <p:cNvPr id="18" name="Picture 34" descr="Efficiency.png"/>
          <p:cNvPicPr>
            <a:picLocks noChangeAspect="1"/>
          </p:cNvPicPr>
          <p:nvPr/>
        </p:nvPicPr>
        <p:blipFill>
          <a:blip r:embed="rId6" cstate="print"/>
          <a:srcRect/>
          <a:stretch>
            <a:fillRect/>
          </a:stretch>
        </p:blipFill>
        <p:spPr bwMode="auto">
          <a:xfrm>
            <a:off x="7562448" y="1986841"/>
            <a:ext cx="1157840" cy="1124657"/>
          </a:xfrm>
          <a:prstGeom prst="rect">
            <a:avLst/>
          </a:prstGeom>
          <a:noFill/>
          <a:ln>
            <a:noFill/>
          </a:ln>
        </p:spPr>
      </p:pic>
      <p:pic>
        <p:nvPicPr>
          <p:cNvPr id="19" name="Picture 30" descr="service-based.png"/>
          <p:cNvPicPr>
            <a:picLocks noChangeAspect="1"/>
          </p:cNvPicPr>
          <p:nvPr/>
        </p:nvPicPr>
        <p:blipFill>
          <a:blip r:embed="rId7" cstate="print"/>
          <a:srcRect/>
          <a:stretch>
            <a:fillRect/>
          </a:stretch>
        </p:blipFill>
        <p:spPr bwMode="auto">
          <a:xfrm>
            <a:off x="9494837" y="3880416"/>
            <a:ext cx="1173993" cy="1217046"/>
          </a:xfrm>
          <a:prstGeom prst="rect">
            <a:avLst/>
          </a:prstGeom>
          <a:noFill/>
          <a:ln>
            <a:noFill/>
          </a:ln>
        </p:spPr>
      </p:pic>
      <p:sp>
        <p:nvSpPr>
          <p:cNvPr id="21" name="Rectangle 20"/>
          <p:cNvSpPr/>
          <p:nvPr/>
        </p:nvSpPr>
        <p:spPr bwMode="auto">
          <a:xfrm>
            <a:off x="9154105" y="1774146"/>
            <a:ext cx="1878374" cy="187837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r>
              <a:rPr lang="en-US" dirty="0" smtClean="0"/>
              <a:t>Easy to administer</a:t>
            </a:r>
          </a:p>
        </p:txBody>
      </p:sp>
      <p:pic>
        <p:nvPicPr>
          <p:cNvPr id="22" name="Picture 2" descr="C:\Users\sigurdg\Desktop\end_user.png"/>
          <p:cNvPicPr>
            <a:picLocks noChangeAspect="1" noChangeArrowheads="1"/>
          </p:cNvPicPr>
          <p:nvPr/>
        </p:nvPicPr>
        <p:blipFill>
          <a:blip r:embed="rId8" cstate="print"/>
          <a:srcRect/>
          <a:stretch>
            <a:fillRect/>
          </a:stretch>
        </p:blipFill>
        <p:spPr bwMode="auto">
          <a:xfrm>
            <a:off x="9570131" y="1986841"/>
            <a:ext cx="1023404" cy="1033010"/>
          </a:xfrm>
          <a:prstGeom prst="rect">
            <a:avLst/>
          </a:prstGeom>
          <a:noFill/>
        </p:spPr>
      </p:pic>
    </p:spTree>
    <p:extLst>
      <p:ext uri="{BB962C8B-B14F-4D97-AF65-F5344CB8AC3E}">
        <p14:creationId xmlns:p14="http://schemas.microsoft.com/office/powerpoint/2010/main" val="299932221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renes\AppData\Local\Microsoft\Windows\Temporary Internet Files\Content.IE5\8Q0GTRU9\MP90043315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 y="-142013"/>
            <a:ext cx="12549266" cy="1254926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8346079" y="-7938"/>
            <a:ext cx="4120558" cy="4575175"/>
          </a:xfrm>
          <a:prstGeom prst="rect">
            <a:avLst/>
          </a:prstGeom>
          <a:solidFill>
            <a:schemeClr val="accent2">
              <a:alpha val="88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1"/>
          <p:cNvSpPr txBox="1">
            <a:spLocks/>
          </p:cNvSpPr>
          <p:nvPr/>
        </p:nvSpPr>
        <p:spPr>
          <a:xfrm>
            <a:off x="8351335" y="121329"/>
            <a:ext cx="11887702" cy="2432069"/>
          </a:xfrm>
          <a:prstGeom prst="rect">
            <a:avLst/>
          </a:prstGeom>
        </p:spPr>
        <p:txBody>
          <a:bodyPr vert="horz" wrap="square" lIns="130589" tIns="186556" rIns="130589"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lang="en-US" dirty="0" smtClean="0">
                <a:gradFill>
                  <a:gsLst>
                    <a:gs pos="5833">
                      <a:srgbClr val="FFFFFF"/>
                    </a:gs>
                    <a:gs pos="100000">
                      <a:srgbClr val="FFFFFF"/>
                    </a:gs>
                  </a:gsLst>
                  <a:lin ang="5400000" scaled="0"/>
                </a:gradFill>
                <a:cs typeface="Segoe UI" pitchFamily="34" charset="0"/>
              </a:rPr>
              <a:t>Microsoft IT </a:t>
            </a:r>
          </a:p>
          <a:p>
            <a:r>
              <a:rPr lang="en-US" dirty="0" smtClean="0">
                <a:gradFill>
                  <a:gsLst>
                    <a:gs pos="5833">
                      <a:srgbClr val="FFFFFF"/>
                    </a:gs>
                    <a:gs pos="100000">
                      <a:srgbClr val="FFFFFF"/>
                    </a:gs>
                  </a:gsLst>
                  <a:lin ang="5400000" scaled="0"/>
                </a:gradFill>
                <a:cs typeface="Segoe UI" pitchFamily="34" charset="0"/>
              </a:rPr>
              <a:t>SharePoint</a:t>
            </a:r>
          </a:p>
          <a:p>
            <a:r>
              <a:rPr lang="en-US" dirty="0">
                <a:gradFill>
                  <a:gsLst>
                    <a:gs pos="5833">
                      <a:srgbClr val="FFFFFF"/>
                    </a:gs>
                    <a:gs pos="100000">
                      <a:srgbClr val="FFFFFF"/>
                    </a:gs>
                  </a:gsLst>
                  <a:lin ang="5400000" scaled="0"/>
                </a:gradFill>
                <a:cs typeface="Segoe UI" pitchFamily="34" charset="0"/>
              </a:rPr>
              <a:t>r</a:t>
            </a:r>
            <a:r>
              <a:rPr lang="en-US" dirty="0" smtClean="0">
                <a:gradFill>
                  <a:gsLst>
                    <a:gs pos="5833">
                      <a:srgbClr val="FFFFFF"/>
                    </a:gs>
                    <a:gs pos="100000">
                      <a:srgbClr val="FFFFFF"/>
                    </a:gs>
                  </a:gsLst>
                  <a:lin ang="5400000" scaled="0"/>
                </a:gradFill>
                <a:cs typeface="Segoe UI" pitchFamily="34" charset="0"/>
              </a:rPr>
              <a:t>oadmap</a:t>
            </a:r>
            <a:endParaRPr dirty="0">
              <a:gradFill>
                <a:gsLst>
                  <a:gs pos="5833">
                    <a:srgbClr val="FFFFFF"/>
                  </a:gs>
                  <a:gs pos="100000">
                    <a:srgbClr val="FFFFFF"/>
                  </a:gs>
                </a:gsLst>
                <a:lin ang="5400000" scaled="0"/>
              </a:gradFill>
              <a:cs typeface="Segoe UI" pitchFamily="34" charset="0"/>
            </a:endParaRPr>
          </a:p>
        </p:txBody>
      </p:sp>
      <p:sp>
        <p:nvSpPr>
          <p:cNvPr id="6" name="TextBox 5"/>
          <p:cNvSpPr txBox="1"/>
          <p:nvPr/>
        </p:nvSpPr>
        <p:spPr>
          <a:xfrm>
            <a:off x="8346080" y="2738438"/>
            <a:ext cx="4572000" cy="1828800"/>
          </a:xfrm>
          <a:prstGeom prst="rect">
            <a:avLst/>
          </a:prstGeom>
          <a:noFill/>
        </p:spPr>
        <p:txBody>
          <a:bodyPr wrap="square" lIns="182880" tIns="146304" rIns="182880" bIns="146304" rtlCol="0">
            <a:noAutofit/>
          </a:bodyPr>
          <a:lstStyle/>
          <a:p>
            <a:pPr>
              <a:lnSpc>
                <a:spcPct val="90000"/>
              </a:lnSpc>
              <a:spcBef>
                <a:spcPct val="20000"/>
              </a:spcBef>
              <a:buSzPct val="90000"/>
            </a:pPr>
            <a:r>
              <a:rPr lang="en-US" sz="2800" dirty="0" smtClean="0">
                <a:gradFill>
                  <a:gsLst>
                    <a:gs pos="0">
                      <a:srgbClr val="FFFFFF"/>
                    </a:gs>
                    <a:gs pos="100000">
                      <a:srgbClr val="FFFFFF"/>
                    </a:gs>
                  </a:gsLst>
                  <a:lin ang="5400000" scaled="0"/>
                </a:gradFill>
                <a:latin typeface="+mj-lt"/>
              </a:rPr>
              <a:t>Moving to the cloud</a:t>
            </a:r>
          </a:p>
          <a:p>
            <a:pPr>
              <a:lnSpc>
                <a:spcPct val="90000"/>
              </a:lnSpc>
              <a:spcBef>
                <a:spcPct val="20000"/>
              </a:spcBef>
              <a:buSzPct val="90000"/>
            </a:pPr>
            <a:r>
              <a:rPr lang="en-US" sz="2800" dirty="0" smtClean="0">
                <a:gradFill>
                  <a:gsLst>
                    <a:gs pos="0">
                      <a:srgbClr val="FFFFFF"/>
                    </a:gs>
                    <a:gs pos="100000">
                      <a:srgbClr val="FFFFFF"/>
                    </a:gs>
                  </a:gsLst>
                  <a:lin ang="5400000" scaled="0"/>
                </a:gradFill>
                <a:latin typeface="+mj-lt"/>
              </a:rPr>
              <a:t>FY13: 25% sites </a:t>
            </a:r>
          </a:p>
          <a:p>
            <a:pPr>
              <a:lnSpc>
                <a:spcPct val="90000"/>
              </a:lnSpc>
              <a:spcBef>
                <a:spcPct val="20000"/>
              </a:spcBef>
              <a:buSzPct val="90000"/>
            </a:pPr>
            <a:r>
              <a:rPr lang="en-US" sz="2800" dirty="0" smtClean="0">
                <a:gradFill>
                  <a:gsLst>
                    <a:gs pos="0">
                      <a:srgbClr val="FFFFFF"/>
                    </a:gs>
                    <a:gs pos="100000">
                      <a:srgbClr val="FFFFFF"/>
                    </a:gs>
                  </a:gsLst>
                  <a:lin ang="5400000" scaled="0"/>
                </a:gradFill>
                <a:latin typeface="+mj-lt"/>
              </a:rPr>
              <a:t>FY14: 80% sites</a:t>
            </a:r>
          </a:p>
          <a:p>
            <a:pPr>
              <a:lnSpc>
                <a:spcPct val="90000"/>
              </a:lnSpc>
              <a:spcBef>
                <a:spcPct val="20000"/>
              </a:spcBef>
              <a:buSzPct val="90000"/>
            </a:pPr>
            <a:r>
              <a:rPr lang="en-US" sz="2800" dirty="0">
                <a:gradFill>
                  <a:gsLst>
                    <a:gs pos="0">
                      <a:srgbClr val="FFFFFF"/>
                    </a:gs>
                    <a:gs pos="100000">
                      <a:srgbClr val="FFFFFF"/>
                    </a:gs>
                  </a:gsLst>
                  <a:lin ang="5400000" scaled="0"/>
                </a:gradFill>
                <a:latin typeface="+mj-lt"/>
              </a:rPr>
              <a:t>	</a:t>
            </a:r>
          </a:p>
        </p:txBody>
      </p:sp>
    </p:spTree>
    <p:extLst>
      <p:ext uri="{BB962C8B-B14F-4D97-AF65-F5344CB8AC3E}">
        <p14:creationId xmlns:p14="http://schemas.microsoft.com/office/powerpoint/2010/main" val="1864273434"/>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new look of search</a:t>
            </a:r>
            <a:endParaRPr lang="en-US" dirty="0"/>
          </a:p>
        </p:txBody>
      </p:sp>
    </p:spTree>
    <p:extLst>
      <p:ext uri="{BB962C8B-B14F-4D97-AF65-F5344CB8AC3E}">
        <p14:creationId xmlns:p14="http://schemas.microsoft.com/office/powerpoint/2010/main" val="368618500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‘old’ look</a:t>
            </a:r>
            <a:r>
              <a:rPr lang="en-US" dirty="0"/>
              <a:t/>
            </a:r>
            <a:br>
              <a:rPr lang="en-US" dirty="0"/>
            </a:b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637" y="1242867"/>
            <a:ext cx="11220537"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710160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new look of MS intranet search</a:t>
            </a:r>
            <a:endParaRPr lang="en-US" dirty="0"/>
          </a:p>
        </p:txBody>
      </p:sp>
      <p:sp>
        <p:nvSpPr>
          <p:cNvPr id="3" name="Text Placeholder 2"/>
          <p:cNvSpPr>
            <a:spLocks noGrp="1"/>
          </p:cNvSpPr>
          <p:nvPr>
            <p:ph type="body" sz="quarter" idx="12"/>
          </p:nvPr>
        </p:nvSpPr>
        <p:spPr/>
        <p:txBody>
          <a:bodyPr/>
          <a:lstStyle/>
          <a:p>
            <a:endParaRPr lang="en-US" dirty="0" smtClean="0"/>
          </a:p>
          <a:p>
            <a:r>
              <a:rPr lang="en-US" dirty="0" smtClean="0"/>
              <a:t>Demo</a:t>
            </a:r>
            <a:endParaRPr lang="en-US" dirty="0"/>
          </a:p>
        </p:txBody>
      </p:sp>
    </p:spTree>
    <p:extLst>
      <p:ext uri="{BB962C8B-B14F-4D97-AF65-F5344CB8AC3E}">
        <p14:creationId xmlns:p14="http://schemas.microsoft.com/office/powerpoint/2010/main" val="23750149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Upgrading to SharePoint Search 2013</a:t>
            </a:r>
            <a:endParaRPr lang="en-US" dirty="0"/>
          </a:p>
        </p:txBody>
      </p:sp>
    </p:spTree>
    <p:extLst>
      <p:ext uri="{BB962C8B-B14F-4D97-AF65-F5344CB8AC3E}">
        <p14:creationId xmlns:p14="http://schemas.microsoft.com/office/powerpoint/2010/main" val="15103720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ReneS">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Rene Sanchez Almaguer </External_x0020_Speaker>
    <Session_x0020_Code xmlns="2295e2e7-0eeb-498e-8716-217bb2ee6ee3">SPC150</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Rene Sanchez Almaguer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AECB80-79F9-4034-B08E-B077B071E7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http://purl.org/dc/terms/"/>
    <ds:schemaRef ds:uri="http://purl.org/dc/dcmitype/"/>
    <ds:schemaRef ds:uri="2295e2e7-0eeb-498e-8716-217bb2ee6ee3"/>
    <ds:schemaRef ds:uri="http://schemas.microsoft.com/office/2006/metadata/properties"/>
    <ds:schemaRef ds:uri="http://www.w3.org/XML/1998/namespace"/>
    <ds:schemaRef ds:uri="http://schemas.microsoft.com/sharepoint/v3"/>
    <ds:schemaRef ds:uri="http://schemas.microsoft.com/office/infopath/2007/PartnerControls"/>
    <ds:schemaRef ds:uri="http://schemas.microsoft.com/office/2006/documentManagement/types"/>
    <ds:schemaRef ds:uri="http://schemas.openxmlformats.org/package/2006/metadata/core-properties"/>
    <ds:schemaRef ds:uri="230e9df3-be65-4c73-a93b-d1236ebd677e"/>
    <ds:schemaRef ds:uri="032d541b-1b4e-4d91-93c7-b10533c52f73"/>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SPC2012_ReneS</Template>
  <TotalTime>2484</TotalTime>
  <Words>1865</Words>
  <Application>Microsoft Office PowerPoint</Application>
  <PresentationFormat>Custom</PresentationFormat>
  <Paragraphs>191</Paragraphs>
  <Slides>31</Slides>
  <Notes>10</Notes>
  <HiddenSlides>0</HiddenSlides>
  <MMClips>0</MMClips>
  <ScaleCrop>false</ScaleCrop>
  <HeadingPairs>
    <vt:vector size="4" baseType="variant">
      <vt:variant>
        <vt:lpstr>Theme</vt:lpstr>
      </vt:variant>
      <vt:variant>
        <vt:i4>4</vt:i4>
      </vt:variant>
      <vt:variant>
        <vt:lpstr>Slide Titles</vt:lpstr>
      </vt:variant>
      <vt:variant>
        <vt:i4>31</vt:i4>
      </vt:variant>
    </vt:vector>
  </HeadingPairs>
  <TitlesOfParts>
    <vt:vector size="35" baseType="lpstr">
      <vt:lpstr>SPC2012_ReneS</vt:lpstr>
      <vt:lpstr>5-30072_SPC2012_IT-Pro_Template_16x9_Light</vt:lpstr>
      <vt:lpstr>SPC2012_IT-Pro_Template_16x9</vt:lpstr>
      <vt:lpstr>5-30072_SPC2012_Business_Template_16x9_Light</vt:lpstr>
      <vt:lpstr>PowerPoint Presentation</vt:lpstr>
      <vt:lpstr>Microsoft IT Early Learning:  Moving Search to O365 and Building  a Hybrid Experience</vt:lpstr>
      <vt:lpstr>Agenda</vt:lpstr>
      <vt:lpstr>Search service requirements </vt:lpstr>
      <vt:lpstr>PowerPoint Presentation</vt:lpstr>
      <vt:lpstr>The new look of search</vt:lpstr>
      <vt:lpstr>The ‘old’ look </vt:lpstr>
      <vt:lpstr>The new look of MS intranet search</vt:lpstr>
      <vt:lpstr>Upgrading to SharePoint Search 2013</vt:lpstr>
      <vt:lpstr>PowerPoint Presentation</vt:lpstr>
      <vt:lpstr>SharePoint Search 2013 on premises Staging farm topology </vt:lpstr>
      <vt:lpstr>Moving search to Office 365</vt:lpstr>
      <vt:lpstr>Search migration to Office 365 </vt:lpstr>
      <vt:lpstr>Schema management in Office 365 </vt:lpstr>
      <vt:lpstr>Hybrid search configuration</vt:lpstr>
      <vt:lpstr>Hybrid configuration</vt:lpstr>
      <vt:lpstr>Hybrid: on premises to cloud</vt:lpstr>
      <vt:lpstr>Hybrid: on premises to cloud</vt:lpstr>
      <vt:lpstr>Hybrid: on premises to cloud</vt:lpstr>
      <vt:lpstr>Hybrid: on premises to cloud</vt:lpstr>
      <vt:lpstr>Hybrid configuration</vt:lpstr>
      <vt:lpstr>Hybrid: on premises to cloud</vt:lpstr>
      <vt:lpstr>Improvements</vt:lpstr>
      <vt:lpstr>Lessons learned  </vt:lpstr>
      <vt:lpstr>What’s next for MSIT search?</vt:lpstr>
      <vt:lpstr>PowerPoint Presentation</vt:lpstr>
      <vt:lpstr>Search HOLs and events @ SPC</vt:lpstr>
      <vt:lpstr>Related Search Sessions @ SPC</vt:lpstr>
      <vt:lpstr>Q&amp;A</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Early Learning: Moving Search to O365 and Building a Hybrid Experience</dc:title>
  <dc:subject>SharePoint Conference 2012</dc:subject>
  <dc:creator>Rene Sanchez Almaguer</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cp:revision>
  <dcterms:created xsi:type="dcterms:W3CDTF">2012-10-21T23:24:13Z</dcterms:created>
  <dcterms:modified xsi:type="dcterms:W3CDTF">2012-12-06T01:11:43Z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