
<file path=[Content_Types].xml><?xml version="1.0" encoding="utf-8"?>
<Types xmlns="http://schemas.openxmlformats.org/package/2006/content-types">
  <Default Extension="png" ContentType="image/png"/>
  <Default Extension="tmp"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Lst>
  <p:notesMasterIdLst>
    <p:notesMasterId r:id="rId34"/>
  </p:notesMasterIdLst>
  <p:handoutMasterIdLst>
    <p:handoutMasterId r:id="rId35"/>
  </p:handoutMasterIdLst>
  <p:sldIdLst>
    <p:sldId id="1055" r:id="rId6"/>
    <p:sldId id="1054" r:id="rId7"/>
    <p:sldId id="1105" r:id="rId8"/>
    <p:sldId id="1090" r:id="rId9"/>
    <p:sldId id="1091" r:id="rId10"/>
    <p:sldId id="1092" r:id="rId11"/>
    <p:sldId id="1093" r:id="rId12"/>
    <p:sldId id="1094" r:id="rId13"/>
    <p:sldId id="1095" r:id="rId14"/>
    <p:sldId id="1096" r:id="rId15"/>
    <p:sldId id="1108" r:id="rId16"/>
    <p:sldId id="1106" r:id="rId17"/>
    <p:sldId id="1097" r:id="rId18"/>
    <p:sldId id="1074" r:id="rId19"/>
    <p:sldId id="1101" r:id="rId20"/>
    <p:sldId id="1070" r:id="rId21"/>
    <p:sldId id="1077" r:id="rId22"/>
    <p:sldId id="1109" r:id="rId23"/>
    <p:sldId id="1107" r:id="rId24"/>
    <p:sldId id="1102" r:id="rId25"/>
    <p:sldId id="1098" r:id="rId26"/>
    <p:sldId id="1078" r:id="rId27"/>
    <p:sldId id="1103" r:id="rId28"/>
    <p:sldId id="1104" r:id="rId29"/>
    <p:sldId id="858" r:id="rId30"/>
    <p:sldId id="1111" r:id="rId31"/>
    <p:sldId id="1112" r:id="rId32"/>
    <p:sldId id="1076" r:id="rId3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Developer-Template" id="{6DD5C800-9A2C-4823-B056-4AFFC9A97500}">
          <p14:sldIdLst>
            <p14:sldId id="1055"/>
            <p14:sldId id="1054"/>
            <p14:sldId id="1105"/>
            <p14:sldId id="1090"/>
            <p14:sldId id="1091"/>
            <p14:sldId id="1092"/>
            <p14:sldId id="1093"/>
            <p14:sldId id="1094"/>
            <p14:sldId id="1095"/>
            <p14:sldId id="1096"/>
            <p14:sldId id="1108"/>
            <p14:sldId id="1106"/>
            <p14:sldId id="1097"/>
            <p14:sldId id="1074"/>
            <p14:sldId id="1101"/>
            <p14:sldId id="1070"/>
            <p14:sldId id="1077"/>
            <p14:sldId id="1109"/>
            <p14:sldId id="1107"/>
            <p14:sldId id="1102"/>
            <p14:sldId id="1098"/>
            <p14:sldId id="1078"/>
            <p14:sldId id="1103"/>
            <p14:sldId id="1104"/>
            <p14:sldId id="858"/>
            <p14:sldId id="1111"/>
            <p14:sldId id="1112"/>
            <p14:sldId id="1076"/>
          </p14:sldIdLst>
        </p14:section>
      </p14:sectionLst>
    </p:ex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76874" autoAdjust="0"/>
  </p:normalViewPr>
  <p:slideViewPr>
    <p:cSldViewPr>
      <p:cViewPr varScale="1">
        <p:scale>
          <a:sx n="52" d="100"/>
          <a:sy n="52" d="100"/>
        </p:scale>
        <p:origin x="-1362" y="-90"/>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6167BF0-C65E-4015-9DCC-97E6A4659A64}"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3246051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9:41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28</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6276822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6.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jpeg"/><Relationship Id="rId2" Type="http://schemas.openxmlformats.org/officeDocument/2006/relationships/image" Target="../media/image36.png"/><Relationship Id="rId1" Type="http://schemas.openxmlformats.org/officeDocument/2006/relationships/slideLayout" Target="../slideLayouts/slideLayout32.xml"/><Relationship Id="rId6" Type="http://schemas.openxmlformats.org/officeDocument/2006/relationships/image" Target="../media/image40.png"/><Relationship Id="rId5" Type="http://schemas.openxmlformats.org/officeDocument/2006/relationships/image" Target="../media/image39.tmp"/><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32.xml"/><Relationship Id="rId6" Type="http://schemas.openxmlformats.org/officeDocument/2006/relationships/image" Target="../media/image47.png"/><Relationship Id="rId5" Type="http://schemas.openxmlformats.org/officeDocument/2006/relationships/image" Target="../media/image36.pn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hyperlink" Target="http://msdn.microsoft.com/en-us/library/office/apps/fp142258(v=office.15).aspx" TargetMode="External"/><Relationship Id="rId2" Type="http://schemas.openxmlformats.org/officeDocument/2006/relationships/hyperlink" Target="http://msdn.microsoft.com/en-us/library/office/apps/fp160953.aspx" TargetMode="External"/><Relationship Id="rId1" Type="http://schemas.openxmlformats.org/officeDocument/2006/relationships/slideLayout" Target="../slideLayouts/slideLayout25.xml"/><Relationship Id="rId6" Type="http://schemas.openxmlformats.org/officeDocument/2006/relationships/hyperlink" Target="http://code.msdn.microsoft.com/officeapps/site/search?f%5b0%5d.Type=Technology&amp;f%5b0%5d.Value=apps%20for%20Office&amp;pageIndex=2" TargetMode="External"/><Relationship Id="rId5" Type="http://schemas.openxmlformats.org/officeDocument/2006/relationships/hyperlink" Target="http://msdn.microsoft.com/en-US/office/apps/fp123626" TargetMode="External"/><Relationship Id="rId4" Type="http://schemas.openxmlformats.org/officeDocument/2006/relationships/hyperlink" Target="http://msdn.microsoft.com/en-us/library/office/apps/fp161044.aspx"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hyperlink" Target="http://myspc.sharepointconference.com/" TargetMode="External"/><Relationship Id="rId1" Type="http://schemas.openxmlformats.org/officeDocument/2006/relationships/slideLayout" Target="../slideLayouts/slideLayout3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3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slideLayout" Target="../slideLayouts/slideLayout32.xml"/><Relationship Id="rId6" Type="http://schemas.microsoft.com/office/2007/relationships/hdphoto" Target="../media/hdphoto1.wdp"/><Relationship Id="rId5" Type="http://schemas.openxmlformats.org/officeDocument/2006/relationships/image" Target="../media/image16.jpe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Layout" Target="../slideLayouts/slideLayout32.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jpeg"/><Relationship Id="rId9" Type="http://schemas.openxmlformats.org/officeDocument/2006/relationships/image" Target="../media/image25.png"/></Relationships>
</file>

<file path=ppt/slides/_rels/slide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3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4740268" y="2031471"/>
            <a:ext cx="2606040" cy="2560321"/>
          </a:xfrm>
          <a:prstGeom prst="rect">
            <a:avLst/>
          </a:prstGeom>
          <a:solidFill>
            <a:schemeClr val="tx2"/>
          </a:solidFill>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 tIns="45718" rIns="91436" bIns="91440" numCol="1" rtlCol="0" anchor="t" anchorCtr="0" compatLnSpc="1">
            <a:prstTxWarp prst="textNoShape">
              <a:avLst/>
            </a:prstTxWarp>
          </a:bodyPr>
          <a:lstStyle/>
          <a:p>
            <a:pPr defTabSz="914099" fontAlgn="base">
              <a:lnSpc>
                <a:spcPct val="90000"/>
              </a:lnSpc>
              <a:spcBef>
                <a:spcPct val="0"/>
              </a:spcBef>
              <a:spcAft>
                <a:spcPts val="1200"/>
              </a:spcAft>
            </a:pPr>
            <a:r>
              <a:rPr lang="en-US" sz="2400" spc="-70" dirty="0" smtClean="0">
                <a:solidFill>
                  <a:schemeClr val="bg1"/>
                </a:solidFill>
                <a:latin typeface="+mj-lt"/>
              </a:rPr>
              <a:t>HTML5, CSS, JavaScript (in all its glory!)</a:t>
            </a:r>
            <a:endParaRPr lang="en-US" sz="2400" spc="-70" dirty="0">
              <a:solidFill>
                <a:schemeClr val="bg1"/>
              </a:solidFill>
              <a:latin typeface="+mj-lt"/>
            </a:endParaRPr>
          </a:p>
        </p:txBody>
      </p:sp>
      <p:sp>
        <p:nvSpPr>
          <p:cNvPr id="15" name="Rectangle 14"/>
          <p:cNvSpPr/>
          <p:nvPr/>
        </p:nvSpPr>
        <p:spPr bwMode="auto">
          <a:xfrm>
            <a:off x="7607491" y="2031471"/>
            <a:ext cx="2606040" cy="2560321"/>
          </a:xfrm>
          <a:prstGeom prst="rect">
            <a:avLst/>
          </a:prstGeom>
          <a:solidFill>
            <a:schemeClr val="tx2"/>
          </a:solidFill>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 tIns="45718" rIns="91436" bIns="91440" numCol="1" rtlCol="0" anchor="t" anchorCtr="0" compatLnSpc="1">
            <a:prstTxWarp prst="textNoShape">
              <a:avLst/>
            </a:prstTxWarp>
          </a:bodyPr>
          <a:lstStyle/>
          <a:p>
            <a:pPr defTabSz="914099" fontAlgn="base">
              <a:lnSpc>
                <a:spcPct val="90000"/>
              </a:lnSpc>
              <a:spcBef>
                <a:spcPct val="0"/>
              </a:spcBef>
              <a:spcAft>
                <a:spcPts val="1200"/>
              </a:spcAft>
            </a:pPr>
            <a:r>
              <a:rPr lang="en-US" sz="2400" spc="-70" dirty="0" smtClean="0">
                <a:solidFill>
                  <a:schemeClr val="bg1"/>
                </a:solidFill>
                <a:latin typeface="+mj-lt"/>
              </a:rPr>
              <a:t>Web applications hosted by any HTTP delivery mechanism</a:t>
            </a:r>
            <a:endParaRPr lang="en-US" sz="2400" spc="-70" dirty="0">
              <a:solidFill>
                <a:schemeClr val="bg1"/>
              </a:solidFill>
              <a:latin typeface="+mj-lt"/>
            </a:endParaRPr>
          </a:p>
        </p:txBody>
      </p:sp>
      <p:sp>
        <p:nvSpPr>
          <p:cNvPr id="16" name="Title 1"/>
          <p:cNvSpPr txBox="1">
            <a:spLocks/>
          </p:cNvSpPr>
          <p:nvPr/>
        </p:nvSpPr>
        <p:spPr>
          <a:xfrm>
            <a:off x="519112" y="228600"/>
            <a:ext cx="11149013" cy="747897"/>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What are apps for Office?</a:t>
            </a:r>
            <a:endParaRPr lang="en-US" dirty="0"/>
          </a:p>
        </p:txBody>
      </p:sp>
      <p:sp>
        <p:nvSpPr>
          <p:cNvPr id="17" name="TextBox 16"/>
          <p:cNvSpPr txBox="1"/>
          <p:nvPr/>
        </p:nvSpPr>
        <p:spPr>
          <a:xfrm>
            <a:off x="6768966" y="3411644"/>
            <a:ext cx="699550" cy="1477328"/>
          </a:xfrm>
          <a:prstGeom prst="rect">
            <a:avLst/>
          </a:prstGeom>
          <a:noFill/>
        </p:spPr>
        <p:txBody>
          <a:bodyPr wrap="none" lIns="0" tIns="0" rIns="0" bIns="0" rtlCol="0">
            <a:spAutoFit/>
          </a:bodyPr>
          <a:lstStyle/>
          <a:p>
            <a:r>
              <a:rPr lang="en-US" sz="9600" b="1" spc="-70" dirty="0" smtClean="0">
                <a:solidFill>
                  <a:schemeClr val="bg1"/>
                </a:solidFill>
              </a:rPr>
              <a:t>2</a:t>
            </a:r>
          </a:p>
        </p:txBody>
      </p:sp>
      <p:sp>
        <p:nvSpPr>
          <p:cNvPr id="18" name="TextBox 17"/>
          <p:cNvSpPr txBox="1"/>
          <p:nvPr/>
        </p:nvSpPr>
        <p:spPr>
          <a:xfrm>
            <a:off x="9653772" y="3420436"/>
            <a:ext cx="699550" cy="1477328"/>
          </a:xfrm>
          <a:prstGeom prst="rect">
            <a:avLst/>
          </a:prstGeom>
          <a:noFill/>
        </p:spPr>
        <p:txBody>
          <a:bodyPr wrap="none" lIns="0" tIns="0" rIns="0" bIns="0" rtlCol="0">
            <a:spAutoFit/>
          </a:bodyPr>
          <a:lstStyle/>
          <a:p>
            <a:r>
              <a:rPr lang="en-US" sz="9600" b="1" spc="-70" dirty="0" smtClean="0">
                <a:solidFill>
                  <a:schemeClr val="bg1"/>
                </a:solidFill>
              </a:rPr>
              <a:t>3</a:t>
            </a:r>
          </a:p>
        </p:txBody>
      </p:sp>
      <p:sp>
        <p:nvSpPr>
          <p:cNvPr id="19" name="Rectangle 18"/>
          <p:cNvSpPr/>
          <p:nvPr/>
        </p:nvSpPr>
        <p:spPr bwMode="auto">
          <a:xfrm>
            <a:off x="1871348" y="2031471"/>
            <a:ext cx="2606040" cy="2560321"/>
          </a:xfrm>
          <a:prstGeom prst="rect">
            <a:avLst/>
          </a:prstGeom>
          <a:solidFill>
            <a:schemeClr val="tx2"/>
          </a:solidFill>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 tIns="45718" rIns="91436" bIns="91440" numCol="1" rtlCol="0" anchor="t" anchorCtr="0" compatLnSpc="1">
            <a:prstTxWarp prst="textNoShape">
              <a:avLst/>
            </a:prstTxWarp>
          </a:bodyPr>
          <a:lstStyle/>
          <a:p>
            <a:pPr defTabSz="914099" fontAlgn="base">
              <a:lnSpc>
                <a:spcPct val="90000"/>
              </a:lnSpc>
              <a:spcBef>
                <a:spcPct val="0"/>
              </a:spcBef>
              <a:spcAft>
                <a:spcPts val="1200"/>
              </a:spcAft>
            </a:pPr>
            <a:r>
              <a:rPr lang="en-US" sz="2400" spc="-70" dirty="0" smtClean="0">
                <a:solidFill>
                  <a:schemeClr val="bg1"/>
                </a:solidFill>
                <a:latin typeface="+mj-lt"/>
              </a:rPr>
              <a:t>Document-based manifest driven applications.</a:t>
            </a:r>
            <a:endParaRPr lang="en-US" sz="2400" spc="-70" dirty="0">
              <a:solidFill>
                <a:schemeClr val="bg1"/>
              </a:solidFill>
              <a:latin typeface="+mj-lt"/>
            </a:endParaRPr>
          </a:p>
        </p:txBody>
      </p:sp>
      <p:sp>
        <p:nvSpPr>
          <p:cNvPr id="20" name="TextBox 19"/>
          <p:cNvSpPr txBox="1"/>
          <p:nvPr/>
        </p:nvSpPr>
        <p:spPr>
          <a:xfrm>
            <a:off x="3900046" y="3411644"/>
            <a:ext cx="699550" cy="1477328"/>
          </a:xfrm>
          <a:prstGeom prst="rect">
            <a:avLst/>
          </a:prstGeom>
          <a:noFill/>
        </p:spPr>
        <p:txBody>
          <a:bodyPr wrap="none" lIns="0" tIns="0" rIns="0" bIns="0" rtlCol="0">
            <a:spAutoFit/>
          </a:bodyPr>
          <a:lstStyle/>
          <a:p>
            <a:r>
              <a:rPr lang="en-US" sz="9600" b="1" spc="-70" dirty="0" smtClean="0">
                <a:solidFill>
                  <a:schemeClr val="bg1"/>
                </a:solidFill>
              </a:rPr>
              <a:t>1</a:t>
            </a:r>
          </a:p>
        </p:txBody>
      </p:sp>
      <p:pic>
        <p:nvPicPr>
          <p:cNvPr id="9" name="Picture 8"/>
          <p:cNvPicPr>
            <a:picLocks noChangeAspect="1"/>
          </p:cNvPicPr>
          <p:nvPr/>
        </p:nvPicPr>
        <p:blipFill>
          <a:blip r:embed="rId2"/>
          <a:stretch>
            <a:fillRect/>
          </a:stretch>
        </p:blipFill>
        <p:spPr>
          <a:xfrm>
            <a:off x="2831741" y="1912409"/>
            <a:ext cx="6423094" cy="2798443"/>
          </a:xfrm>
          <a:prstGeom prst="rect">
            <a:avLst/>
          </a:prstGeom>
        </p:spPr>
      </p:pic>
    </p:spTree>
    <p:extLst>
      <p:ext uri="{BB962C8B-B14F-4D97-AF65-F5344CB8AC3E}">
        <p14:creationId xmlns:p14="http://schemas.microsoft.com/office/powerpoint/2010/main" val="25547264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75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txBox="1">
            <a:spLocks/>
          </p:cNvSpPr>
          <p:nvPr/>
        </p:nvSpPr>
        <p:spPr>
          <a:xfrm>
            <a:off x="519112" y="228600"/>
            <a:ext cx="11149013" cy="747897"/>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app for Office Shapes</a:t>
            </a:r>
            <a:endParaRPr lang="en-US" dirty="0"/>
          </a:p>
        </p:txBody>
      </p:sp>
      <p:grpSp>
        <p:nvGrpSpPr>
          <p:cNvPr id="2" name="Group 1"/>
          <p:cNvGrpSpPr/>
          <p:nvPr/>
        </p:nvGrpSpPr>
        <p:grpSpPr>
          <a:xfrm>
            <a:off x="269009" y="2125663"/>
            <a:ext cx="2743200" cy="2741854"/>
            <a:chOff x="269009" y="2125663"/>
            <a:chExt cx="2743200" cy="2741854"/>
          </a:xfrm>
        </p:grpSpPr>
        <p:sp>
          <p:nvSpPr>
            <p:cNvPr id="9" name="Rectangle 8"/>
            <p:cNvSpPr/>
            <p:nvPr/>
          </p:nvSpPr>
          <p:spPr bwMode="auto">
            <a:xfrm>
              <a:off x="269009" y="2125663"/>
              <a:ext cx="2743200"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spcBef>
                  <a:spcPct val="0"/>
                </a:spcBef>
                <a:spcAft>
                  <a:spcPct val="0"/>
                </a:spcAft>
              </a:pPr>
              <a:r>
                <a:rPr lang="en-US" dirty="0" err="1" smtClean="0">
                  <a:gradFill>
                    <a:gsLst>
                      <a:gs pos="0">
                        <a:srgbClr val="FFFFFF"/>
                      </a:gs>
                      <a:gs pos="100000">
                        <a:srgbClr val="FFFFFF"/>
                      </a:gs>
                    </a:gsLst>
                    <a:lin ang="5400000" scaled="0"/>
                  </a:gradFill>
                  <a:ea typeface="Segoe UI" pitchFamily="34" charset="0"/>
                  <a:cs typeface="Segoe UI" pitchFamily="34" charset="0"/>
                </a:rPr>
                <a:t>TaskPane</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12" name="Picture 3" descr="\\MAGNUM\Projects\Microsoft\Cloud Power FY12\Design\ICONS_PNG\Document.png"/>
            <p:cNvPicPr>
              <a:picLocks noChangeAspect="1" noChangeArrowheads="1"/>
            </p:cNvPicPr>
            <p:nvPr/>
          </p:nvPicPr>
          <p:blipFill>
            <a:blip r:embed="rId2" cstate="print">
              <a:lum bright="100000"/>
            </a:blip>
            <a:stretch>
              <a:fillRect/>
            </a:stretch>
          </p:blipFill>
          <p:spPr bwMode="auto">
            <a:xfrm>
              <a:off x="731837" y="2354262"/>
              <a:ext cx="1752600" cy="1752600"/>
            </a:xfrm>
            <a:prstGeom prst="rect">
              <a:avLst/>
            </a:prstGeom>
            <a:noFill/>
          </p:spPr>
        </p:pic>
      </p:grpSp>
      <p:grpSp>
        <p:nvGrpSpPr>
          <p:cNvPr id="4" name="Group 3"/>
          <p:cNvGrpSpPr/>
          <p:nvPr/>
        </p:nvGrpSpPr>
        <p:grpSpPr>
          <a:xfrm>
            <a:off x="8509865" y="2125663"/>
            <a:ext cx="2743200" cy="2741854"/>
            <a:chOff x="8509865" y="2125663"/>
            <a:chExt cx="2743200" cy="2741854"/>
          </a:xfrm>
        </p:grpSpPr>
        <p:sp>
          <p:nvSpPr>
            <p:cNvPr id="11" name="Rectangle 10"/>
            <p:cNvSpPr/>
            <p:nvPr/>
          </p:nvSpPr>
          <p:spPr bwMode="auto">
            <a:xfrm>
              <a:off x="8509865" y="2125663"/>
              <a:ext cx="2743200"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Mail</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95665" y="2506662"/>
              <a:ext cx="13716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 name="Group 2"/>
          <p:cNvGrpSpPr/>
          <p:nvPr/>
        </p:nvGrpSpPr>
        <p:grpSpPr>
          <a:xfrm>
            <a:off x="4389437" y="2127621"/>
            <a:ext cx="2743200" cy="2741854"/>
            <a:chOff x="4389437" y="2127621"/>
            <a:chExt cx="2743200" cy="2741854"/>
          </a:xfrm>
        </p:grpSpPr>
        <p:sp>
          <p:nvSpPr>
            <p:cNvPr id="10" name="Rectangle 9"/>
            <p:cNvSpPr/>
            <p:nvPr/>
          </p:nvSpPr>
          <p:spPr bwMode="auto">
            <a:xfrm>
              <a:off x="4389437" y="2127621"/>
              <a:ext cx="2743200"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Content</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1" name="Freeform 131"/>
            <p:cNvSpPr>
              <a:spLocks noEditPoints="1"/>
            </p:cNvSpPr>
            <p:nvPr/>
          </p:nvSpPr>
          <p:spPr bwMode="black">
            <a:xfrm>
              <a:off x="5075237" y="2811462"/>
              <a:ext cx="1373984" cy="811865"/>
            </a:xfrm>
            <a:custGeom>
              <a:avLst/>
              <a:gdLst>
                <a:gd name="T0" fmla="*/ 63 w 78"/>
                <a:gd name="T1" fmla="*/ 46 h 46"/>
                <a:gd name="T2" fmla="*/ 15 w 78"/>
                <a:gd name="T3" fmla="*/ 46 h 46"/>
                <a:gd name="T4" fmla="*/ 15 w 78"/>
                <a:gd name="T5" fmla="*/ 37 h 46"/>
                <a:gd name="T6" fmla="*/ 63 w 78"/>
                <a:gd name="T7" fmla="*/ 37 h 46"/>
                <a:gd name="T8" fmla="*/ 63 w 78"/>
                <a:gd name="T9" fmla="*/ 46 h 46"/>
                <a:gd name="T10" fmla="*/ 70 w 78"/>
                <a:gd name="T11" fmla="*/ 0 h 46"/>
                <a:gd name="T12" fmla="*/ 15 w 78"/>
                <a:gd name="T13" fmla="*/ 0 h 46"/>
                <a:gd name="T14" fmla="*/ 15 w 78"/>
                <a:gd name="T15" fmla="*/ 9 h 46"/>
                <a:gd name="T16" fmla="*/ 70 w 78"/>
                <a:gd name="T17" fmla="*/ 9 h 46"/>
                <a:gd name="T18" fmla="*/ 70 w 78"/>
                <a:gd name="T19" fmla="*/ 0 h 46"/>
                <a:gd name="T20" fmla="*/ 78 w 78"/>
                <a:gd name="T21" fmla="*/ 18 h 46"/>
                <a:gd name="T22" fmla="*/ 15 w 78"/>
                <a:gd name="T23" fmla="*/ 18 h 46"/>
                <a:gd name="T24" fmla="*/ 15 w 78"/>
                <a:gd name="T25" fmla="*/ 28 h 46"/>
                <a:gd name="T26" fmla="*/ 78 w 78"/>
                <a:gd name="T27" fmla="*/ 28 h 46"/>
                <a:gd name="T28" fmla="*/ 78 w 78"/>
                <a:gd name="T29" fmla="*/ 18 h 46"/>
                <a:gd name="T30" fmla="*/ 4 w 78"/>
                <a:gd name="T31" fmla="*/ 9 h 46"/>
                <a:gd name="T32" fmla="*/ 9 w 78"/>
                <a:gd name="T33" fmla="*/ 4 h 46"/>
                <a:gd name="T34" fmla="*/ 4 w 78"/>
                <a:gd name="T35" fmla="*/ 0 h 46"/>
                <a:gd name="T36" fmla="*/ 0 w 78"/>
                <a:gd name="T37" fmla="*/ 4 h 46"/>
                <a:gd name="T38" fmla="*/ 4 w 78"/>
                <a:gd name="T39" fmla="*/ 9 h 46"/>
                <a:gd name="T40" fmla="*/ 4 w 78"/>
                <a:gd name="T41" fmla="*/ 18 h 46"/>
                <a:gd name="T42" fmla="*/ 0 w 78"/>
                <a:gd name="T43" fmla="*/ 23 h 46"/>
                <a:gd name="T44" fmla="*/ 4 w 78"/>
                <a:gd name="T45" fmla="*/ 28 h 46"/>
                <a:gd name="T46" fmla="*/ 9 w 78"/>
                <a:gd name="T47" fmla="*/ 23 h 46"/>
                <a:gd name="T48" fmla="*/ 4 w 78"/>
                <a:gd name="T49" fmla="*/ 18 h 46"/>
                <a:gd name="T50" fmla="*/ 4 w 78"/>
                <a:gd name="T51" fmla="*/ 37 h 46"/>
                <a:gd name="T52" fmla="*/ 0 w 78"/>
                <a:gd name="T53" fmla="*/ 41 h 46"/>
                <a:gd name="T54" fmla="*/ 4 w 78"/>
                <a:gd name="T55" fmla="*/ 46 h 46"/>
                <a:gd name="T56" fmla="*/ 9 w 78"/>
                <a:gd name="T57" fmla="*/ 41 h 46"/>
                <a:gd name="T58" fmla="*/ 4 w 78"/>
                <a:gd name="T59"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46">
                  <a:moveTo>
                    <a:pt x="63" y="46"/>
                  </a:moveTo>
                  <a:cubicBezTo>
                    <a:pt x="15" y="46"/>
                    <a:pt x="15" y="46"/>
                    <a:pt x="15" y="46"/>
                  </a:cubicBezTo>
                  <a:cubicBezTo>
                    <a:pt x="15" y="37"/>
                    <a:pt x="15" y="37"/>
                    <a:pt x="15" y="37"/>
                  </a:cubicBezTo>
                  <a:cubicBezTo>
                    <a:pt x="63" y="37"/>
                    <a:pt x="63" y="37"/>
                    <a:pt x="63" y="37"/>
                  </a:cubicBezTo>
                  <a:lnTo>
                    <a:pt x="63" y="46"/>
                  </a:lnTo>
                  <a:close/>
                  <a:moveTo>
                    <a:pt x="70" y="0"/>
                  </a:moveTo>
                  <a:cubicBezTo>
                    <a:pt x="15" y="0"/>
                    <a:pt x="15" y="0"/>
                    <a:pt x="15" y="0"/>
                  </a:cubicBezTo>
                  <a:cubicBezTo>
                    <a:pt x="15" y="9"/>
                    <a:pt x="15" y="9"/>
                    <a:pt x="15" y="9"/>
                  </a:cubicBezTo>
                  <a:cubicBezTo>
                    <a:pt x="70" y="9"/>
                    <a:pt x="70" y="9"/>
                    <a:pt x="70" y="9"/>
                  </a:cubicBezTo>
                  <a:lnTo>
                    <a:pt x="70" y="0"/>
                  </a:lnTo>
                  <a:close/>
                  <a:moveTo>
                    <a:pt x="78" y="18"/>
                  </a:moveTo>
                  <a:cubicBezTo>
                    <a:pt x="15" y="18"/>
                    <a:pt x="15" y="18"/>
                    <a:pt x="15" y="18"/>
                  </a:cubicBezTo>
                  <a:cubicBezTo>
                    <a:pt x="15" y="28"/>
                    <a:pt x="15" y="28"/>
                    <a:pt x="15" y="28"/>
                  </a:cubicBezTo>
                  <a:cubicBezTo>
                    <a:pt x="78" y="28"/>
                    <a:pt x="78" y="28"/>
                    <a:pt x="78" y="28"/>
                  </a:cubicBezTo>
                  <a:lnTo>
                    <a:pt x="78" y="18"/>
                  </a:lnTo>
                  <a:close/>
                  <a:moveTo>
                    <a:pt x="4" y="9"/>
                  </a:moveTo>
                  <a:cubicBezTo>
                    <a:pt x="7" y="9"/>
                    <a:pt x="9" y="7"/>
                    <a:pt x="9" y="4"/>
                  </a:cubicBezTo>
                  <a:cubicBezTo>
                    <a:pt x="9" y="2"/>
                    <a:pt x="7" y="0"/>
                    <a:pt x="4" y="0"/>
                  </a:cubicBezTo>
                  <a:cubicBezTo>
                    <a:pt x="2" y="0"/>
                    <a:pt x="0" y="2"/>
                    <a:pt x="0" y="4"/>
                  </a:cubicBezTo>
                  <a:cubicBezTo>
                    <a:pt x="0" y="7"/>
                    <a:pt x="2" y="9"/>
                    <a:pt x="4" y="9"/>
                  </a:cubicBezTo>
                  <a:moveTo>
                    <a:pt x="4" y="18"/>
                  </a:moveTo>
                  <a:cubicBezTo>
                    <a:pt x="2" y="18"/>
                    <a:pt x="0" y="20"/>
                    <a:pt x="0" y="23"/>
                  </a:cubicBezTo>
                  <a:cubicBezTo>
                    <a:pt x="0" y="26"/>
                    <a:pt x="2" y="28"/>
                    <a:pt x="4" y="28"/>
                  </a:cubicBezTo>
                  <a:cubicBezTo>
                    <a:pt x="7" y="28"/>
                    <a:pt x="9" y="26"/>
                    <a:pt x="9" y="23"/>
                  </a:cubicBezTo>
                  <a:cubicBezTo>
                    <a:pt x="9" y="20"/>
                    <a:pt x="7" y="18"/>
                    <a:pt x="4" y="18"/>
                  </a:cubicBezTo>
                  <a:moveTo>
                    <a:pt x="4" y="37"/>
                  </a:moveTo>
                  <a:cubicBezTo>
                    <a:pt x="2" y="37"/>
                    <a:pt x="0" y="39"/>
                    <a:pt x="0" y="41"/>
                  </a:cubicBezTo>
                  <a:cubicBezTo>
                    <a:pt x="0" y="44"/>
                    <a:pt x="2" y="46"/>
                    <a:pt x="4" y="46"/>
                  </a:cubicBezTo>
                  <a:cubicBezTo>
                    <a:pt x="7" y="46"/>
                    <a:pt x="9" y="44"/>
                    <a:pt x="9" y="41"/>
                  </a:cubicBezTo>
                  <a:cubicBezTo>
                    <a:pt x="9" y="39"/>
                    <a:pt x="7" y="37"/>
                    <a:pt x="4" y="37"/>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pic>
        <p:nvPicPr>
          <p:cNvPr id="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3492" y="1141325"/>
            <a:ext cx="7317056" cy="5853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2"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61768" y="1141325"/>
            <a:ext cx="7268779" cy="5853200"/>
          </a:xfrm>
          <a:prstGeom prst="rect">
            <a:avLst/>
          </a:prstGeom>
        </p:spPr>
      </p:pic>
      <p:grpSp>
        <p:nvGrpSpPr>
          <p:cNvPr id="24" name="Group 23"/>
          <p:cNvGrpSpPr/>
          <p:nvPr/>
        </p:nvGrpSpPr>
        <p:grpSpPr>
          <a:xfrm>
            <a:off x="1516493" y="1155158"/>
            <a:ext cx="8395855" cy="5125192"/>
            <a:chOff x="1655445" y="1019175"/>
            <a:chExt cx="5993130" cy="4019550"/>
          </a:xfrm>
        </p:grpSpPr>
        <p:pic>
          <p:nvPicPr>
            <p:cNvPr id="25" name="Picture 24"/>
            <p:cNvPicPr/>
            <p:nvPr/>
          </p:nvPicPr>
          <p:blipFill>
            <a:blip r:embed="rId6">
              <a:extLst>
                <a:ext uri="{28A0092B-C50C-407E-A947-70E740481C1C}">
                  <a14:useLocalDpi xmlns:a14="http://schemas.microsoft.com/office/drawing/2010/main" val="0"/>
                </a:ext>
              </a:extLst>
            </a:blip>
            <a:srcRect/>
            <a:stretch>
              <a:fillRect/>
            </a:stretch>
          </p:blipFill>
          <p:spPr bwMode="auto">
            <a:xfrm>
              <a:off x="1655445" y="1019175"/>
              <a:ext cx="5993130" cy="4019550"/>
            </a:xfrm>
            <a:prstGeom prst="rect">
              <a:avLst/>
            </a:prstGeom>
            <a:noFill/>
            <a:ln>
              <a:noFill/>
            </a:ln>
          </p:spPr>
        </p:pic>
        <p:pic>
          <p:nvPicPr>
            <p:cNvPr id="26" name="Picture 25"/>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4981576" y="1875600"/>
              <a:ext cx="2292855" cy="989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11862217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ppt_x"/>
                                          </p:val>
                                        </p:tav>
                                        <p:tav tm="100000">
                                          <p:val>
                                            <p:strVal val="#ppt_x"/>
                                          </p:val>
                                        </p:tav>
                                      </p:tavLst>
                                    </p:anim>
                                    <p:anim calcmode="lin" valueType="num">
                                      <p:cBhvr additive="base">
                                        <p:cTn id="1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xit" presetSubtype="0" fill="hold" nodeType="clickEffect">
                                  <p:stCondLst>
                                    <p:cond delay="0"/>
                                  </p:stCondLst>
                                  <p:childTnLst>
                                    <p:set>
                                      <p:cBhvr>
                                        <p:cTn id="17" dur="1" fill="hold">
                                          <p:stCondLst>
                                            <p:cond delay="0"/>
                                          </p:stCondLst>
                                        </p:cTn>
                                        <p:tgtEl>
                                          <p:spTgt spid="22"/>
                                        </p:tgtEl>
                                        <p:attrNameLst>
                                          <p:attrName>style.visibility</p:attrName>
                                        </p:attrNameLst>
                                      </p:cBhvr>
                                      <p:to>
                                        <p:strVal val="hidden"/>
                                      </p:to>
                                    </p:set>
                                  </p:childTnLst>
                                </p:cTn>
                              </p:par>
                            </p:childTnLst>
                          </p:cTn>
                        </p:par>
                        <p:par>
                          <p:cTn id="18" fill="hold">
                            <p:stCondLst>
                              <p:cond delay="0"/>
                            </p:stCondLst>
                            <p:childTnLst>
                              <p:par>
                                <p:cTn id="19" presetID="10"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ppt_x"/>
                                          </p:val>
                                        </p:tav>
                                        <p:tav tm="100000">
                                          <p:val>
                                            <p:strVal val="#ppt_x"/>
                                          </p:val>
                                        </p:tav>
                                      </p:tavLst>
                                    </p:anim>
                                    <p:anim calcmode="lin" valueType="num">
                                      <p:cBhvr additive="base">
                                        <p:cTn id="2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nodeType="clickEffect">
                                  <p:stCondLst>
                                    <p:cond delay="0"/>
                                  </p:stCondLst>
                                  <p:childTnLst>
                                    <p:set>
                                      <p:cBhvr>
                                        <p:cTn id="31" dur="1" fill="hold">
                                          <p:stCondLst>
                                            <p:cond delay="0"/>
                                          </p:stCondLst>
                                        </p:cTn>
                                        <p:tgtEl>
                                          <p:spTgt spid="23"/>
                                        </p:tgtEl>
                                        <p:attrNameLst>
                                          <p:attrName>style.visibility</p:attrName>
                                        </p:attrNameLst>
                                      </p:cBhvr>
                                      <p:to>
                                        <p:strVal val="hidden"/>
                                      </p:to>
                                    </p:set>
                                  </p:childTnLst>
                                </p:cTn>
                              </p:par>
                              <p:par>
                                <p:cTn id="32" presetID="10" presetClass="entr" presetSubtype="0"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ppt_x"/>
                                          </p:val>
                                        </p:tav>
                                        <p:tav tm="100000">
                                          <p:val>
                                            <p:strVal val="#ppt_x"/>
                                          </p:val>
                                        </p:tav>
                                      </p:tavLst>
                                    </p:anim>
                                    <p:anim calcmode="lin" valueType="num">
                                      <p:cBhvr additive="base">
                                        <p:cTn id="4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nodeType="clickEffect">
                                  <p:stCondLst>
                                    <p:cond delay="0"/>
                                  </p:stCondLst>
                                  <p:childTnLst>
                                    <p:set>
                                      <p:cBhvr>
                                        <p:cTn id="44" dur="1" fill="hold">
                                          <p:stCondLst>
                                            <p:cond delay="0"/>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 for Office Framework</a:t>
            </a:r>
            <a:endParaRPr lang="en-US" dirty="0"/>
          </a:p>
        </p:txBody>
      </p:sp>
      <p:sp>
        <p:nvSpPr>
          <p:cNvPr id="10" name="TextBox 9"/>
          <p:cNvSpPr txBox="1"/>
          <p:nvPr/>
        </p:nvSpPr>
        <p:spPr>
          <a:xfrm>
            <a:off x="2085251" y="3497262"/>
            <a:ext cx="2651760" cy="2757718"/>
          </a:xfrm>
          <a:prstGeom prst="rect">
            <a:avLst/>
          </a:prstGeom>
          <a:solidFill>
            <a:schemeClr val="bg1"/>
          </a:solidFill>
          <a:ln>
            <a:solidFill>
              <a:schemeClr val="accent1">
                <a:lumMod val="40000"/>
                <a:lumOff val="60000"/>
              </a:schemeClr>
            </a:solidFill>
          </a:ln>
        </p:spPr>
        <p:txBody>
          <a:bodyPr wrap="square" lIns="182880" tIns="91440" rIns="91440" bIns="45720" rtlCol="0">
            <a:noAutofit/>
          </a:bodyPr>
          <a:lstStyle/>
          <a:p>
            <a:pPr defTabSz="913222">
              <a:lnSpc>
                <a:spcPct val="90000"/>
              </a:lnSpc>
              <a:spcAft>
                <a:spcPts val="300"/>
              </a:spcAft>
            </a:pPr>
            <a:r>
              <a:rPr lang="en-US" sz="2400" spc="-50" dirty="0" smtClean="0">
                <a:solidFill>
                  <a:schemeClr val="bg1">
                    <a:lumMod val="10000"/>
                  </a:schemeClr>
                </a:solidFill>
                <a:latin typeface="Segoe UI Light"/>
              </a:rPr>
              <a:t>Web Sites</a:t>
            </a:r>
          </a:p>
          <a:p>
            <a:pPr defTabSz="913222">
              <a:lnSpc>
                <a:spcPct val="90000"/>
              </a:lnSpc>
              <a:spcBef>
                <a:spcPts val="600"/>
              </a:spcBef>
              <a:spcAft>
                <a:spcPts val="300"/>
              </a:spcAft>
            </a:pPr>
            <a:endParaRPr lang="en-US" spc="-50" dirty="0" smtClean="0">
              <a:solidFill>
                <a:srgbClr val="505050"/>
              </a:solidFill>
            </a:endParaRPr>
          </a:p>
          <a:p>
            <a:pPr defTabSz="913222">
              <a:lnSpc>
                <a:spcPct val="90000"/>
              </a:lnSpc>
              <a:spcBef>
                <a:spcPts val="600"/>
              </a:spcBef>
              <a:spcAft>
                <a:spcPts val="300"/>
              </a:spcAft>
            </a:pPr>
            <a:r>
              <a:rPr lang="en-US" spc="-50" dirty="0" smtClean="0">
                <a:solidFill>
                  <a:srgbClr val="505050"/>
                </a:solidFill>
              </a:rPr>
              <a:t>High </a:t>
            </a:r>
            <a:r>
              <a:rPr lang="en-US" spc="-50" dirty="0">
                <a:solidFill>
                  <a:srgbClr val="505050"/>
                </a:solidFill>
              </a:rPr>
              <a:t>density </a:t>
            </a:r>
            <a:r>
              <a:rPr lang="en-US" spc="-50" dirty="0" smtClean="0">
                <a:solidFill>
                  <a:srgbClr val="505050"/>
                </a:solidFill>
              </a:rPr>
              <a:t> and scalable</a:t>
            </a:r>
          </a:p>
          <a:p>
            <a:pPr defTabSz="913222">
              <a:lnSpc>
                <a:spcPct val="90000"/>
              </a:lnSpc>
              <a:spcBef>
                <a:spcPts val="600"/>
              </a:spcBef>
              <a:spcAft>
                <a:spcPts val="300"/>
              </a:spcAft>
            </a:pPr>
            <a:r>
              <a:rPr lang="en-US" spc="-50" dirty="0" smtClean="0">
                <a:solidFill>
                  <a:srgbClr val="505050"/>
                </a:solidFill>
              </a:rPr>
              <a:t>Easy </a:t>
            </a:r>
            <a:r>
              <a:rPr lang="en-US" spc="-50" dirty="0">
                <a:solidFill>
                  <a:srgbClr val="505050"/>
                </a:solidFill>
              </a:rPr>
              <a:t>deployment </a:t>
            </a:r>
            <a:r>
              <a:rPr lang="en-US" spc="-50" dirty="0" smtClean="0">
                <a:solidFill>
                  <a:srgbClr val="505050"/>
                </a:solidFill>
              </a:rPr>
              <a:t>and administration</a:t>
            </a:r>
          </a:p>
          <a:p>
            <a:pPr defTabSz="913222">
              <a:lnSpc>
                <a:spcPct val="90000"/>
              </a:lnSpc>
              <a:spcBef>
                <a:spcPts val="600"/>
              </a:spcBef>
              <a:spcAft>
                <a:spcPts val="300"/>
              </a:spcAft>
            </a:pPr>
            <a:r>
              <a:rPr lang="en-US" spc="-50" dirty="0" smtClean="0">
                <a:solidFill>
                  <a:srgbClr val="505050"/>
                </a:solidFill>
              </a:rPr>
              <a:t>Fully self-service</a:t>
            </a:r>
            <a:endParaRPr lang="en-US" spc="-50" dirty="0">
              <a:solidFill>
                <a:srgbClr val="505050"/>
              </a:solidFill>
            </a:endParaRPr>
          </a:p>
        </p:txBody>
      </p:sp>
      <p:sp>
        <p:nvSpPr>
          <p:cNvPr id="11" name="Title 1"/>
          <p:cNvSpPr txBox="1">
            <a:spLocks noChangeAspect="1"/>
          </p:cNvSpPr>
          <p:nvPr/>
        </p:nvSpPr>
        <p:spPr bwMode="ltGray">
          <a:xfrm rot="16200000" flipV="1">
            <a:off x="5541853" y="-1292153"/>
            <a:ext cx="1332811" cy="824601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5B76FF"/>
          </a:solidFill>
          <a:ln>
            <a:noFill/>
          </a:ln>
          <a:extLst/>
        </p:spPr>
        <p:txBody>
          <a:bodyPr vert="horz" wrap="square" lIns="1188720" tIns="868680" rIns="1188720" bIns="868680" numCol="1" rtlCol="0" anchor="ctr" anchorCtr="0" compatLnSpc="1">
            <a:prstTxWarp prst="textNoShape">
              <a:avLst/>
            </a:prstTxWarp>
            <a:noAutofit/>
          </a:bodyPr>
          <a:lstStyle>
            <a:lvl1pPr algn="l" defTabSz="914363" rtl="0" eaLnBrk="1" latinLnBrk="0" hangingPunct="1">
              <a:lnSpc>
                <a:spcPct val="90000"/>
              </a:lnSpc>
              <a:spcBef>
                <a:spcPct val="0"/>
              </a:spcBef>
              <a:buNone/>
              <a:defRPr lang="en-US" sz="6000" b="0" kern="1200" cap="none" spc="-200" baseline="0" dirty="0">
                <a:ln w="3175">
                  <a:noFill/>
                </a:ln>
                <a:gradFill>
                  <a:gsLst>
                    <a:gs pos="100000">
                      <a:schemeClr val="bg1"/>
                    </a:gs>
                    <a:gs pos="0">
                      <a:schemeClr val="bg1"/>
                    </a:gs>
                  </a:gsLst>
                  <a:lin ang="5400000" scaled="0"/>
                </a:gradFill>
                <a:effectLst/>
                <a:latin typeface="+mj-lt"/>
                <a:ea typeface="+mn-ea"/>
                <a:cs typeface="Arial" charset="0"/>
              </a:defRPr>
            </a:lvl1pPr>
          </a:lstStyle>
          <a:p>
            <a:pPr defTabSz="914400" fontAlgn="base">
              <a:spcBef>
                <a:spcPts val="1200"/>
              </a:spcBef>
              <a:spcAft>
                <a:spcPct val="0"/>
              </a:spcAft>
            </a:pPr>
            <a:endParaRPr sz="5400">
              <a:gradFill>
                <a:gsLst>
                  <a:gs pos="100000">
                    <a:srgbClr val="EFEFEF"/>
                  </a:gs>
                  <a:gs pos="0">
                    <a:srgbClr val="EFEFEF"/>
                  </a:gs>
                </a:gsLst>
                <a:lin ang="5400000" scaled="0"/>
              </a:gradFill>
            </a:endParaRPr>
          </a:p>
        </p:txBody>
      </p:sp>
      <p:sp>
        <p:nvSpPr>
          <p:cNvPr id="12" name="Rectangle 11"/>
          <p:cNvSpPr/>
          <p:nvPr/>
        </p:nvSpPr>
        <p:spPr>
          <a:xfrm>
            <a:off x="3946752" y="2553142"/>
            <a:ext cx="4709494" cy="461665"/>
          </a:xfrm>
          <a:prstGeom prst="rect">
            <a:avLst/>
          </a:prstGeom>
        </p:spPr>
        <p:txBody>
          <a:bodyPr wrap="none">
            <a:spAutoFit/>
          </a:bodyPr>
          <a:lstStyle/>
          <a:p>
            <a:r>
              <a:rPr lang="en-US" sz="2400" dirty="0" smtClean="0">
                <a:solidFill>
                  <a:srgbClr val="FFFFFF"/>
                </a:solidFill>
              </a:rPr>
              <a:t>Web Extensions Framework (</a:t>
            </a:r>
            <a:r>
              <a:rPr lang="en-US" sz="2400" dirty="0" err="1" smtClean="0">
                <a:solidFill>
                  <a:srgbClr val="FFFFFF"/>
                </a:solidFill>
              </a:rPr>
              <a:t>Wef</a:t>
            </a:r>
            <a:r>
              <a:rPr lang="en-US" sz="2400" dirty="0" smtClean="0">
                <a:solidFill>
                  <a:srgbClr val="FFFFFF"/>
                </a:solidFill>
              </a:rPr>
              <a:t>)</a:t>
            </a:r>
            <a:endParaRPr lang="en-US" sz="2400" dirty="0">
              <a:solidFill>
                <a:srgbClr val="FFFFFF"/>
              </a:solidFill>
            </a:endParaRPr>
          </a:p>
        </p:txBody>
      </p:sp>
      <p:grpSp>
        <p:nvGrpSpPr>
          <p:cNvPr id="13" name="Group 12"/>
          <p:cNvGrpSpPr/>
          <p:nvPr/>
        </p:nvGrpSpPr>
        <p:grpSpPr>
          <a:xfrm>
            <a:off x="3276764" y="1702229"/>
            <a:ext cx="5919629" cy="470314"/>
            <a:chOff x="3076575" y="1344974"/>
            <a:chExt cx="5919629" cy="470314"/>
          </a:xfrm>
        </p:grpSpPr>
        <p:sp>
          <p:nvSpPr>
            <p:cNvPr id="14" name="Rectangle 13"/>
            <p:cNvSpPr/>
            <p:nvPr/>
          </p:nvSpPr>
          <p:spPr bwMode="auto">
            <a:xfrm>
              <a:off x="3076575" y="1349849"/>
              <a:ext cx="5919629" cy="465439"/>
            </a:xfrm>
            <a:prstGeom prst="rect">
              <a:avLst/>
            </a:prstGeom>
            <a:solidFill>
              <a:srgbClr val="2348FF"/>
            </a:solidFill>
            <a:ln>
              <a:noFill/>
            </a:ln>
          </p:spPr>
          <p:txBody>
            <a:bodyPr vert="horz" wrap="square" lIns="1188720" tIns="868680" rIns="1188720" bIns="868680" numCol="1" rtlCol="0" anchor="ctr" anchorCtr="0" compatLnSpc="1">
              <a:prstTxWarp prst="textNoShape">
                <a:avLst/>
              </a:prstTxWarp>
              <a:noAutofit/>
            </a:bodyPr>
            <a:lstStyle/>
            <a:p>
              <a:pPr defTabSz="914400" fontAlgn="base">
                <a:lnSpc>
                  <a:spcPct val="90000"/>
                </a:lnSpc>
                <a:spcBef>
                  <a:spcPts val="1200"/>
                </a:spcBef>
                <a:spcAft>
                  <a:spcPct val="0"/>
                </a:spcAft>
              </a:pPr>
              <a:endParaRPr lang="en-US" sz="5400" spc="-200">
                <a:ln w="3175">
                  <a:noFill/>
                </a:ln>
                <a:gradFill>
                  <a:gsLst>
                    <a:gs pos="100000">
                      <a:srgbClr val="EFEFEF"/>
                    </a:gs>
                    <a:gs pos="0">
                      <a:srgbClr val="EFEFEF"/>
                    </a:gs>
                  </a:gsLst>
                  <a:lin ang="5400000" scaled="0"/>
                </a:gradFill>
                <a:latin typeface="+mj-lt"/>
                <a:cs typeface="Arial" charset="0"/>
              </a:endParaRPr>
            </a:p>
          </p:txBody>
        </p:sp>
        <p:sp>
          <p:nvSpPr>
            <p:cNvPr id="15" name="Rectangle 14"/>
            <p:cNvSpPr/>
            <p:nvPr/>
          </p:nvSpPr>
          <p:spPr>
            <a:xfrm>
              <a:off x="4900444" y="1344974"/>
              <a:ext cx="2061783" cy="461665"/>
            </a:xfrm>
            <a:prstGeom prst="rect">
              <a:avLst/>
            </a:prstGeom>
          </p:spPr>
          <p:txBody>
            <a:bodyPr wrap="none">
              <a:spAutoFit/>
            </a:bodyPr>
            <a:lstStyle/>
            <a:p>
              <a:r>
                <a:rPr lang="en-US" sz="2400" dirty="0" smtClean="0">
                  <a:solidFill>
                    <a:srgbClr val="FFFFFF"/>
                  </a:solidFill>
                </a:rPr>
                <a:t>app for Office</a:t>
              </a:r>
              <a:endParaRPr lang="en-US" sz="2400" dirty="0">
                <a:solidFill>
                  <a:srgbClr val="FFFFFF"/>
                </a:solidFill>
              </a:endParaRPr>
            </a:p>
          </p:txBody>
        </p:sp>
      </p:grpSp>
      <p:sp>
        <p:nvSpPr>
          <p:cNvPr id="16" name="TextBox 15"/>
          <p:cNvSpPr txBox="1"/>
          <p:nvPr/>
        </p:nvSpPr>
        <p:spPr>
          <a:xfrm>
            <a:off x="7677739" y="3485835"/>
            <a:ext cx="2651760" cy="2751512"/>
          </a:xfrm>
          <a:prstGeom prst="rect">
            <a:avLst/>
          </a:prstGeom>
          <a:solidFill>
            <a:schemeClr val="bg1"/>
          </a:solidFill>
          <a:ln>
            <a:solidFill>
              <a:schemeClr val="accent1">
                <a:lumMod val="40000"/>
                <a:lumOff val="60000"/>
              </a:schemeClr>
            </a:solidFill>
          </a:ln>
        </p:spPr>
        <p:txBody>
          <a:bodyPr wrap="square" lIns="182880" tIns="91440" rIns="91440" bIns="45720" rtlCol="0">
            <a:noAutofit/>
          </a:bodyPr>
          <a:lstStyle>
            <a:defPPr>
              <a:defRPr lang="en-US"/>
            </a:defPPr>
            <a:lvl1pPr defTabSz="913222">
              <a:lnSpc>
                <a:spcPct val="90000"/>
              </a:lnSpc>
              <a:spcAft>
                <a:spcPts val="300"/>
              </a:spcAft>
              <a:defRPr sz="2400" spc="-50">
                <a:solidFill>
                  <a:schemeClr val="bg1">
                    <a:lumMod val="10000"/>
                  </a:schemeClr>
                </a:solidFill>
                <a:latin typeface="Segoe UI Light"/>
              </a:defRPr>
            </a:lvl1pPr>
          </a:lstStyle>
          <a:p>
            <a:r>
              <a:rPr lang="en-US" dirty="0"/>
              <a:t>Virtual Machines</a:t>
            </a:r>
          </a:p>
          <a:p>
            <a:endParaRPr lang="en-US" dirty="0"/>
          </a:p>
          <a:p>
            <a:pPr>
              <a:spcBef>
                <a:spcPts val="600"/>
              </a:spcBef>
            </a:pPr>
            <a:r>
              <a:rPr lang="en-US" sz="1800" dirty="0">
                <a:solidFill>
                  <a:srgbClr val="505050"/>
                </a:solidFill>
                <a:latin typeface="+mn-lt"/>
              </a:rPr>
              <a:t>Offer preconfigured workloads</a:t>
            </a:r>
          </a:p>
          <a:p>
            <a:pPr>
              <a:spcBef>
                <a:spcPts val="600"/>
              </a:spcBef>
            </a:pPr>
            <a:r>
              <a:rPr lang="en-US" sz="1800" dirty="0">
                <a:solidFill>
                  <a:srgbClr val="505050"/>
                </a:solidFill>
                <a:latin typeface="+mn-lt"/>
              </a:rPr>
              <a:t>Windows and Linux</a:t>
            </a:r>
          </a:p>
          <a:p>
            <a:pPr>
              <a:spcBef>
                <a:spcPts val="600"/>
              </a:spcBef>
            </a:pPr>
            <a:r>
              <a:rPr lang="en-US" sz="1800" dirty="0">
                <a:solidFill>
                  <a:srgbClr val="505050"/>
                </a:solidFill>
                <a:latin typeface="+mn-lt"/>
              </a:rPr>
              <a:t>Fully self-service</a:t>
            </a:r>
          </a:p>
        </p:txBody>
      </p:sp>
      <p:sp>
        <p:nvSpPr>
          <p:cNvPr id="18" name="TextBox 17"/>
          <p:cNvSpPr txBox="1"/>
          <p:nvPr/>
        </p:nvSpPr>
        <p:spPr>
          <a:xfrm>
            <a:off x="2088789" y="3488950"/>
            <a:ext cx="3958862" cy="2751512"/>
          </a:xfrm>
          <a:prstGeom prst="rect">
            <a:avLst/>
          </a:prstGeom>
          <a:solidFill>
            <a:schemeClr val="tx1">
              <a:lumMod val="50000"/>
            </a:schemeClr>
          </a:solidFill>
          <a:ln>
            <a:noFill/>
          </a:ln>
        </p:spPr>
        <p:txBody>
          <a:bodyPr wrap="square" lIns="91440" tIns="91440" rIns="91440" bIns="45720" rtlCol="0" anchor="b" anchorCtr="0">
            <a:noAutofit/>
          </a:bodyPr>
          <a:lstStyle/>
          <a:p>
            <a:pPr defTabSz="913222">
              <a:lnSpc>
                <a:spcPct val="90000"/>
              </a:lnSpc>
              <a:spcAft>
                <a:spcPts val="300"/>
              </a:spcAft>
            </a:pPr>
            <a:r>
              <a:rPr lang="en-US" sz="2400" spc="-50" dirty="0" smtClean="0">
                <a:solidFill>
                  <a:schemeClr val="bg1"/>
                </a:solidFill>
                <a:latin typeface="Segoe UI Light"/>
              </a:rPr>
              <a:t>Rich Clients</a:t>
            </a:r>
            <a:endParaRPr lang="en-US" spc="-50" dirty="0" smtClean="0">
              <a:solidFill>
                <a:schemeClr val="bg1"/>
              </a:solidFill>
            </a:endParaRPr>
          </a:p>
        </p:txBody>
      </p:sp>
      <p:sp>
        <p:nvSpPr>
          <p:cNvPr id="19" name="TextBox 18"/>
          <p:cNvSpPr txBox="1"/>
          <p:nvPr/>
        </p:nvSpPr>
        <p:spPr>
          <a:xfrm>
            <a:off x="6142037" y="3492039"/>
            <a:ext cx="4191000" cy="2751512"/>
          </a:xfrm>
          <a:prstGeom prst="rect">
            <a:avLst/>
          </a:prstGeom>
          <a:solidFill>
            <a:schemeClr val="tx1">
              <a:lumMod val="50000"/>
            </a:schemeClr>
          </a:solidFill>
          <a:ln>
            <a:noFill/>
          </a:ln>
        </p:spPr>
        <p:txBody>
          <a:bodyPr wrap="square" lIns="91440" tIns="91440" rIns="91440" bIns="45720" rtlCol="0" anchor="b" anchorCtr="0">
            <a:noAutofit/>
          </a:bodyPr>
          <a:lstStyle>
            <a:defPPr>
              <a:defRPr lang="en-US"/>
            </a:defPPr>
            <a:lvl1pPr defTabSz="913222">
              <a:lnSpc>
                <a:spcPct val="90000"/>
              </a:lnSpc>
              <a:spcAft>
                <a:spcPts val="300"/>
              </a:spcAft>
              <a:defRPr sz="2400" spc="-50">
                <a:solidFill>
                  <a:schemeClr val="bg1">
                    <a:lumMod val="10000"/>
                  </a:schemeClr>
                </a:solidFill>
                <a:latin typeface="Segoe UI Light"/>
              </a:defRPr>
            </a:lvl1pPr>
          </a:lstStyle>
          <a:p>
            <a:r>
              <a:rPr lang="en-US" dirty="0" smtClean="0">
                <a:solidFill>
                  <a:schemeClr val="bg1"/>
                </a:solidFill>
              </a:rPr>
              <a:t>Web Browsers</a:t>
            </a:r>
            <a:endParaRPr lang="en-US" dirty="0">
              <a:solidFill>
                <a:schemeClr val="bg1"/>
              </a:solidFill>
            </a:endParaRPr>
          </a:p>
        </p:txBody>
      </p:sp>
      <p:sp>
        <p:nvSpPr>
          <p:cNvPr id="25" name="Rectangle 24"/>
          <p:cNvSpPr/>
          <p:nvPr/>
        </p:nvSpPr>
        <p:spPr bwMode="auto">
          <a:xfrm>
            <a:off x="2088789" y="3497262"/>
            <a:ext cx="8240710" cy="696064"/>
          </a:xfrm>
          <a:prstGeom prst="rect">
            <a:avLst/>
          </a:prstGeom>
          <a:solidFill>
            <a:schemeClr val="accent1"/>
          </a:solidFill>
          <a:ln>
            <a:noFill/>
          </a:ln>
        </p:spPr>
        <p:txBody>
          <a:bodyPr vert="horz" wrap="square" lIns="91440" tIns="0" rIns="0" bIns="0" numCol="1" rtlCol="0" anchor="ctr" anchorCtr="0" compatLnSpc="1">
            <a:prstTxWarp prst="textNoShape">
              <a:avLst/>
            </a:prstTxWarp>
          </a:bodyPr>
          <a:lstStyle/>
          <a:p>
            <a:pPr algn="ctr"/>
            <a:r>
              <a:rPr lang="en-US" sz="3600" dirty="0" smtClean="0">
                <a:solidFill>
                  <a:srgbClr val="FFFFFF"/>
                </a:solidFill>
              </a:rPr>
              <a:t>Office JSOM</a:t>
            </a:r>
            <a:endParaRPr lang="en-US" sz="3600" dirty="0">
              <a:solidFill>
                <a:srgbClr val="FFFFFF"/>
              </a:solidFill>
            </a:endParaRPr>
          </a:p>
        </p:txBody>
      </p:sp>
      <p:sp>
        <p:nvSpPr>
          <p:cNvPr id="26" name="Rectangle 25"/>
          <p:cNvSpPr/>
          <p:nvPr/>
        </p:nvSpPr>
        <p:spPr bwMode="auto">
          <a:xfrm>
            <a:off x="2088789" y="4191945"/>
            <a:ext cx="8240710" cy="908326"/>
          </a:xfrm>
          <a:prstGeom prst="rect">
            <a:avLst/>
          </a:prstGeom>
          <a:solidFill>
            <a:schemeClr val="accent4">
              <a:lumMod val="75000"/>
              <a:lumOff val="25000"/>
            </a:schemeClr>
          </a:solidFill>
          <a:ln>
            <a:noFill/>
          </a:ln>
        </p:spPr>
        <p:txBody>
          <a:bodyPr vert="horz" wrap="square" lIns="91440" tIns="0" rIns="0" bIns="0" numCol="1" rtlCol="0" anchor="ctr" anchorCtr="0" compatLnSpc="1">
            <a:prstTxWarp prst="textNoShape">
              <a:avLst/>
            </a:prstTxWarp>
          </a:bodyPr>
          <a:lstStyle/>
          <a:p>
            <a:pPr lvl="0" algn="ctr"/>
            <a:r>
              <a:rPr lang="en-US" sz="2400" dirty="0" smtClean="0">
                <a:solidFill>
                  <a:srgbClr val="FFFFFF"/>
                </a:solidFill>
              </a:rPr>
              <a:t>Application Specific JSON</a:t>
            </a:r>
            <a:br>
              <a:rPr lang="en-US" sz="2400" dirty="0" smtClean="0">
                <a:solidFill>
                  <a:srgbClr val="FFFFFF"/>
                </a:solidFill>
              </a:rPr>
            </a:br>
            <a:r>
              <a:rPr lang="en-US" sz="2400" dirty="0" smtClean="0">
                <a:solidFill>
                  <a:srgbClr val="FFFFFF"/>
                </a:solidFill>
              </a:rPr>
              <a:t>(Outlook JSON, etc…)</a:t>
            </a:r>
          </a:p>
        </p:txBody>
      </p:sp>
      <p:sp>
        <p:nvSpPr>
          <p:cNvPr id="27" name="Up-Down Arrow 26"/>
          <p:cNvSpPr/>
          <p:nvPr/>
        </p:nvSpPr>
        <p:spPr bwMode="auto">
          <a:xfrm>
            <a:off x="10015688" y="4020298"/>
            <a:ext cx="192122" cy="347472"/>
          </a:xfrm>
          <a:prstGeom prst="upDownArrow">
            <a:avLst/>
          </a:prstGeom>
          <a:solidFill>
            <a:srgbClr val="FFFFFF"/>
          </a:solidFill>
          <a:ln>
            <a:noFill/>
          </a:ln>
        </p:spPr>
        <p:txBody>
          <a:bodyPr vert="horz" wrap="square" lIns="91440" tIns="45720" rIns="91440" bIns="45720" numCol="1" rtlCol="0" anchor="t" anchorCtr="0" compatLnSpc="1">
            <a:prstTxWarp prst="textNoShape">
              <a:avLst/>
            </a:prstTxWarp>
          </a:bodyPr>
          <a:lstStyle/>
          <a:p>
            <a:pPr algn="ctr"/>
            <a:endParaRPr lang="en-US"/>
          </a:p>
        </p:txBody>
      </p:sp>
      <p:sp>
        <p:nvSpPr>
          <p:cNvPr id="28" name="Rectangle 27"/>
          <p:cNvSpPr/>
          <p:nvPr/>
        </p:nvSpPr>
        <p:spPr bwMode="auto">
          <a:xfrm>
            <a:off x="2088789" y="5052050"/>
            <a:ext cx="8240710" cy="635634"/>
          </a:xfrm>
          <a:prstGeom prst="rect">
            <a:avLst/>
          </a:prstGeom>
          <a:solidFill>
            <a:schemeClr val="accent4">
              <a:lumMod val="50000"/>
              <a:lumOff val="50000"/>
            </a:schemeClr>
          </a:solidFill>
          <a:ln>
            <a:noFill/>
          </a:ln>
        </p:spPr>
        <p:txBody>
          <a:bodyPr vert="horz" wrap="square" lIns="0" tIns="0" rIns="0" bIns="0" numCol="1" rtlCol="0" anchor="ctr" anchorCtr="0" compatLnSpc="1">
            <a:prstTxWarp prst="textNoShape">
              <a:avLst/>
            </a:prstTxWarp>
          </a:bodyPr>
          <a:lstStyle/>
          <a:p>
            <a:pPr algn="ctr"/>
            <a:r>
              <a:rPr lang="en-US" sz="2400" dirty="0" smtClean="0">
                <a:solidFill>
                  <a:srgbClr val="FFFFFF"/>
                </a:solidFill>
              </a:rPr>
              <a:t>app API’s</a:t>
            </a:r>
            <a:br>
              <a:rPr lang="en-US" sz="2400" dirty="0" smtClean="0">
                <a:solidFill>
                  <a:srgbClr val="FFFFFF"/>
                </a:solidFill>
              </a:rPr>
            </a:br>
            <a:r>
              <a:rPr lang="en-US" dirty="0" smtClean="0">
                <a:solidFill>
                  <a:srgbClr val="FFFFFF"/>
                </a:solidFill>
              </a:rPr>
              <a:t>(third party </a:t>
            </a:r>
            <a:r>
              <a:rPr lang="en-US" dirty="0" err="1" smtClean="0">
                <a:solidFill>
                  <a:srgbClr val="FFFFFF"/>
                </a:solidFill>
              </a:rPr>
              <a:t>api’s</a:t>
            </a:r>
            <a:r>
              <a:rPr lang="en-US" dirty="0" smtClean="0">
                <a:solidFill>
                  <a:srgbClr val="FFFFFF"/>
                </a:solidFill>
              </a:rPr>
              <a:t>)</a:t>
            </a:r>
            <a:endParaRPr lang="en-US" sz="2400" dirty="0">
              <a:solidFill>
                <a:srgbClr val="FFFFFF"/>
              </a:solidFill>
            </a:endParaRPr>
          </a:p>
        </p:txBody>
      </p:sp>
      <p:sp>
        <p:nvSpPr>
          <p:cNvPr id="29" name="Up-Down Arrow 28"/>
          <p:cNvSpPr/>
          <p:nvPr/>
        </p:nvSpPr>
        <p:spPr bwMode="auto">
          <a:xfrm>
            <a:off x="10015688" y="4875161"/>
            <a:ext cx="192122" cy="347472"/>
          </a:xfrm>
          <a:prstGeom prst="upDownArrow">
            <a:avLst/>
          </a:prstGeom>
          <a:solidFill>
            <a:srgbClr val="FFFFFF"/>
          </a:solidFill>
          <a:ln>
            <a:noFill/>
          </a:ln>
        </p:spPr>
        <p:txBody>
          <a:bodyPr vert="horz" wrap="square" lIns="91440" tIns="45720" rIns="91440" bIns="45720" numCol="1" rtlCol="0" anchor="t" anchorCtr="0" compatLnSpc="1">
            <a:prstTxWarp prst="textNoShape">
              <a:avLst/>
            </a:prstTxWarp>
          </a:bodyPr>
          <a:lstStyle/>
          <a:p>
            <a:pPr algn="ctr"/>
            <a:endParaRPr lang="en-US"/>
          </a:p>
        </p:txBody>
      </p:sp>
      <p:sp>
        <p:nvSpPr>
          <p:cNvPr id="30" name="Up-Down Arrow 29"/>
          <p:cNvSpPr/>
          <p:nvPr/>
        </p:nvSpPr>
        <p:spPr bwMode="auto">
          <a:xfrm>
            <a:off x="10015432" y="3323051"/>
            <a:ext cx="192122" cy="347472"/>
          </a:xfrm>
          <a:prstGeom prst="upDownArrow">
            <a:avLst/>
          </a:prstGeom>
          <a:solidFill>
            <a:srgbClr val="FFFFFF"/>
          </a:solidFill>
          <a:ln>
            <a:noFill/>
          </a:ln>
        </p:spPr>
        <p:txBody>
          <a:bodyPr vert="horz" wrap="square" lIns="91440" tIns="45720" rIns="91440" bIns="45720" numCol="1" rtlCol="0" anchor="t" anchorCtr="0" compatLnSpc="1">
            <a:prstTxWarp prst="textNoShape">
              <a:avLst/>
            </a:prstTxWarp>
          </a:bodyPr>
          <a:lstStyle/>
          <a:p>
            <a:pPr algn="ctr"/>
            <a:endParaRPr lang="en-US"/>
          </a:p>
        </p:txBody>
      </p:sp>
      <p:sp>
        <p:nvSpPr>
          <p:cNvPr id="32" name="Up-Down Arrow 31"/>
          <p:cNvSpPr/>
          <p:nvPr/>
        </p:nvSpPr>
        <p:spPr bwMode="auto">
          <a:xfrm>
            <a:off x="4423310" y="4031677"/>
            <a:ext cx="192122" cy="342715"/>
          </a:xfrm>
          <a:prstGeom prst="upDownArrow">
            <a:avLst/>
          </a:prstGeom>
          <a:solidFill>
            <a:srgbClr val="FFFFFF"/>
          </a:solidFill>
          <a:ln>
            <a:noFill/>
          </a:ln>
        </p:spPr>
        <p:txBody>
          <a:bodyPr vert="horz" wrap="square" lIns="91440" tIns="45720" rIns="91440" bIns="45720" numCol="1" rtlCol="0" anchor="t" anchorCtr="0" compatLnSpc="1">
            <a:prstTxWarp prst="textNoShape">
              <a:avLst/>
            </a:prstTxWarp>
          </a:bodyPr>
          <a:lstStyle/>
          <a:p>
            <a:pPr algn="ctr"/>
            <a:endParaRPr lang="en-US"/>
          </a:p>
        </p:txBody>
      </p:sp>
      <p:sp>
        <p:nvSpPr>
          <p:cNvPr id="33" name="Up-Down Arrow 32"/>
          <p:cNvSpPr/>
          <p:nvPr/>
        </p:nvSpPr>
        <p:spPr bwMode="auto">
          <a:xfrm>
            <a:off x="4425895" y="4891638"/>
            <a:ext cx="192122" cy="347472"/>
          </a:xfrm>
          <a:prstGeom prst="upDownArrow">
            <a:avLst/>
          </a:prstGeom>
          <a:solidFill>
            <a:srgbClr val="FFFFFF"/>
          </a:solidFill>
          <a:ln>
            <a:noFill/>
          </a:ln>
        </p:spPr>
        <p:txBody>
          <a:bodyPr vert="horz" wrap="square" lIns="91440" tIns="45720" rIns="91440" bIns="45720" numCol="1" rtlCol="0" anchor="t" anchorCtr="0" compatLnSpc="1">
            <a:prstTxWarp prst="textNoShape">
              <a:avLst/>
            </a:prstTxWarp>
          </a:bodyPr>
          <a:lstStyle/>
          <a:p>
            <a:pPr algn="ctr"/>
            <a:endParaRPr lang="en-US"/>
          </a:p>
        </p:txBody>
      </p:sp>
      <p:sp>
        <p:nvSpPr>
          <p:cNvPr id="34" name="Up-Down Arrow 33"/>
          <p:cNvSpPr/>
          <p:nvPr/>
        </p:nvSpPr>
        <p:spPr bwMode="auto">
          <a:xfrm>
            <a:off x="4423630" y="3334480"/>
            <a:ext cx="192122" cy="347472"/>
          </a:xfrm>
          <a:prstGeom prst="upDownArrow">
            <a:avLst/>
          </a:prstGeom>
          <a:solidFill>
            <a:srgbClr val="FFFFFF"/>
          </a:solidFill>
          <a:ln>
            <a:noFill/>
          </a:ln>
        </p:spPr>
        <p:txBody>
          <a:bodyPr vert="horz" wrap="square" lIns="91440" tIns="45720" rIns="91440" bIns="45720" numCol="1" rtlCol="0" anchor="t" anchorCtr="0" compatLnSpc="1">
            <a:prstTxWarp prst="textNoShape">
              <a:avLst/>
            </a:prstTxWarp>
          </a:bodyPr>
          <a:lstStyle/>
          <a:p>
            <a:pPr algn="ctr"/>
            <a:endParaRPr lang="en-US"/>
          </a:p>
        </p:txBody>
      </p:sp>
      <p:sp>
        <p:nvSpPr>
          <p:cNvPr id="36" name="Up-Down Arrow 35"/>
          <p:cNvSpPr/>
          <p:nvPr/>
        </p:nvSpPr>
        <p:spPr bwMode="auto">
          <a:xfrm>
            <a:off x="9999976" y="4894172"/>
            <a:ext cx="192122" cy="347472"/>
          </a:xfrm>
          <a:prstGeom prst="upDownArrow">
            <a:avLst/>
          </a:prstGeom>
          <a:solidFill>
            <a:srgbClr val="FFFFFF"/>
          </a:solidFill>
          <a:ln>
            <a:noFill/>
          </a:ln>
        </p:spPr>
        <p:txBody>
          <a:bodyPr vert="horz" wrap="square" lIns="91440" tIns="45720" rIns="91440" bIns="45720" numCol="1" rtlCol="0" anchor="t" anchorCtr="0" compatLnSpc="1">
            <a:prstTxWarp prst="textNoShape">
              <a:avLst/>
            </a:prstTxWarp>
          </a:bodyPr>
          <a:lstStyle/>
          <a:p>
            <a:pPr algn="ctr"/>
            <a:endParaRPr lang="en-US"/>
          </a:p>
        </p:txBody>
      </p:sp>
    </p:spTree>
    <p:extLst>
      <p:ext uri="{BB962C8B-B14F-4D97-AF65-F5344CB8AC3E}">
        <p14:creationId xmlns:p14="http://schemas.microsoft.com/office/powerpoint/2010/main" val="98243623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app Manifest</a:t>
            </a:r>
            <a:endParaRPr lang="en-US" dirty="0"/>
          </a:p>
        </p:txBody>
      </p:sp>
      <p:sp>
        <p:nvSpPr>
          <p:cNvPr id="5" name="Text Placeholder 4"/>
          <p:cNvSpPr>
            <a:spLocks noGrp="1"/>
          </p:cNvSpPr>
          <p:nvPr>
            <p:ph type="body" sz="quarter" idx="12"/>
          </p:nvPr>
        </p:nvSpPr>
        <p:spPr/>
        <p:txBody>
          <a:bodyPr/>
          <a:lstStyle/>
          <a:p>
            <a:r>
              <a:rPr lang="en-US" dirty="0" smtClean="0"/>
              <a:t>Where the journey begins…</a:t>
            </a:r>
            <a:endParaRPr lang="en-US" dirty="0"/>
          </a:p>
        </p:txBody>
      </p:sp>
    </p:spTree>
    <p:extLst>
      <p:ext uri="{BB962C8B-B14F-4D97-AF65-F5344CB8AC3E}">
        <p14:creationId xmlns:p14="http://schemas.microsoft.com/office/powerpoint/2010/main" val="337689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a:t>
            </a:r>
            <a:r>
              <a:rPr lang="en-US" dirty="0" smtClean="0"/>
              <a:t>pp for Office Manifesto</a:t>
            </a:r>
            <a:endParaRPr lang="en-US" dirty="0"/>
          </a:p>
        </p:txBody>
      </p:sp>
    </p:spTree>
    <p:extLst>
      <p:ext uri="{BB962C8B-B14F-4D97-AF65-F5344CB8AC3E}">
        <p14:creationId xmlns:p14="http://schemas.microsoft.com/office/powerpoint/2010/main" val="4226128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57"/>
          <p:cNvSpPr/>
          <p:nvPr/>
        </p:nvSpPr>
        <p:spPr bwMode="auto">
          <a:xfrm>
            <a:off x="9070016" y="3413158"/>
            <a:ext cx="2742957"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736" tIns="146304" rIns="173736" bIns="146304" numCol="1" spcCol="0" rtlCol="0" fromWordArt="0" anchor="b"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Aesthetic Design</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7" name="Rectangle 56"/>
          <p:cNvSpPr/>
          <p:nvPr/>
        </p:nvSpPr>
        <p:spPr bwMode="auto">
          <a:xfrm>
            <a:off x="5936249" y="3421062"/>
            <a:ext cx="2742957"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736" tIns="146304" rIns="173736" bIns="146304" numCol="1" spcCol="0" rtlCol="0" fromWordArt="0" anchor="b"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Service Consumption</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6" name="Rectangle 55"/>
          <p:cNvSpPr/>
          <p:nvPr/>
        </p:nvSpPr>
        <p:spPr bwMode="auto">
          <a:xfrm>
            <a:off x="9070017" y="211442"/>
            <a:ext cx="2742957"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736" tIns="146304" rIns="173736" bIns="146304" numCol="1" spcCol="0" rtlCol="0" fromWordArt="0" anchor="b"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Capability Consumption</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5" name="Rectangle 54"/>
          <p:cNvSpPr/>
          <p:nvPr/>
        </p:nvSpPr>
        <p:spPr bwMode="auto">
          <a:xfrm>
            <a:off x="5882075" y="190863"/>
            <a:ext cx="2742957"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736" tIns="146304" rIns="173736" bIns="146304" numCol="1" spcCol="0" rtlCol="0" fromWordArt="0" anchor="b"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Consumption</a:t>
            </a:r>
            <a:br>
              <a:rPr lang="en-US" dirty="0" smtClean="0">
                <a:gradFill>
                  <a:gsLst>
                    <a:gs pos="0">
                      <a:srgbClr val="FFFFFF"/>
                    </a:gs>
                    <a:gs pos="100000">
                      <a:srgbClr val="FFFFFF"/>
                    </a:gs>
                  </a:gsLst>
                  <a:lin ang="5400000" scaled="0"/>
                </a:gradFill>
                <a:ea typeface="Segoe UI" pitchFamily="34" charset="0"/>
                <a:cs typeface="Segoe UI" pitchFamily="34" charset="0"/>
              </a:rPr>
            </a:br>
            <a:r>
              <a:rPr lang="en-US" dirty="0" smtClean="0">
                <a:gradFill>
                  <a:gsLst>
                    <a:gs pos="0">
                      <a:srgbClr val="FFFFFF"/>
                    </a:gs>
                    <a:gs pos="100000">
                      <a:srgbClr val="FFFFFF"/>
                    </a:gs>
                  </a:gsLst>
                  <a:lin ang="5400000" scaled="0"/>
                </a:gradFill>
                <a:ea typeface="Segoe UI" pitchFamily="34" charset="0"/>
                <a:cs typeface="Segoe UI" pitchFamily="34" charset="0"/>
              </a:rPr>
              <a:t>Declaration</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24" name="Rectangle 123"/>
          <p:cNvSpPr/>
          <p:nvPr/>
        </p:nvSpPr>
        <p:spPr bwMode="auto">
          <a:xfrm>
            <a:off x="0" y="0"/>
            <a:ext cx="5608637"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5" name="Text Placeholder 2"/>
          <p:cNvSpPr txBox="1">
            <a:spLocks/>
          </p:cNvSpPr>
          <p:nvPr/>
        </p:nvSpPr>
        <p:spPr>
          <a:xfrm>
            <a:off x="520699" y="1447801"/>
            <a:ext cx="5433533" cy="1178442"/>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4800" dirty="0">
                <a:solidFill>
                  <a:schemeClr val="bg1"/>
                </a:solidFill>
              </a:rPr>
              <a:t>a</a:t>
            </a:r>
            <a:r>
              <a:rPr lang="en-US" sz="4800" dirty="0" smtClean="0">
                <a:solidFill>
                  <a:schemeClr val="bg1"/>
                </a:solidFill>
              </a:rPr>
              <a:t>pp Manifest</a:t>
            </a:r>
            <a:endParaRPr lang="en-US" sz="4800" dirty="0">
              <a:solidFill>
                <a:schemeClr val="bg1"/>
              </a:solidFill>
            </a:endParaRPr>
          </a:p>
        </p:txBody>
      </p:sp>
      <p:sp>
        <p:nvSpPr>
          <p:cNvPr id="129" name="Content Placeholder 8"/>
          <p:cNvSpPr txBox="1">
            <a:spLocks/>
          </p:cNvSpPr>
          <p:nvPr/>
        </p:nvSpPr>
        <p:spPr>
          <a:xfrm>
            <a:off x="522264" y="2936727"/>
            <a:ext cx="4446229" cy="1364936"/>
          </a:xfrm>
          <a:prstGeom prst="rect">
            <a:avLst/>
          </a:prstGeom>
        </p:spPr>
        <p:txBody>
          <a:bodyPr vert="horz" lIns="0" tIns="0" rIns="0" bIns="0" rtlCol="0">
            <a:noAutofit/>
          </a:bodyPr>
          <a:lstStyle>
            <a:defPPr>
              <a:defRPr lang="en-US"/>
            </a:defPPr>
            <a:lvl1pPr marR="0" indent="0" fontAlgn="auto">
              <a:lnSpc>
                <a:spcPct val="90000"/>
              </a:lnSpc>
              <a:spcBef>
                <a:spcPts val="1200"/>
              </a:spcBef>
              <a:spcAft>
                <a:spcPts val="0"/>
              </a:spcAft>
              <a:buClrTx/>
              <a:buSzPct val="80000"/>
              <a:buFont typeface="Arial" pitchFamily="34" charset="0"/>
              <a:buNone/>
              <a:tabLst/>
              <a:defRPr sz="1600" spc="0" baseline="0">
                <a:solidFill>
                  <a:schemeClr val="bg1"/>
                </a:solidFill>
                <a:cs typeface="Segoe UI" pitchFamily="34" charset="0"/>
              </a:defRPr>
            </a:lvl1pPr>
            <a:lvl2pPr marL="914240" marR="0" indent="-380933" fontAlgn="auto">
              <a:lnSpc>
                <a:spcPct val="90000"/>
              </a:lnSpc>
              <a:spcBef>
                <a:spcPct val="20000"/>
              </a:spcBef>
              <a:spcAft>
                <a:spcPts val="0"/>
              </a:spcAft>
              <a:buClrTx/>
              <a:buSzPct val="90000"/>
              <a:buFont typeface="Wingdings" pitchFamily="2" charset="2"/>
              <a:buChar char=""/>
              <a:tabLst/>
              <a:defRPr sz="2100" spc="0" baseline="0">
                <a:solidFill>
                  <a:schemeClr val="bg2">
                    <a:lumMod val="50000"/>
                  </a:schemeClr>
                </a:solidFill>
                <a:cs typeface="Arial" pitchFamily="34" charset="0"/>
              </a:defRPr>
            </a:lvl2pPr>
            <a:lvl3pPr marL="914240" marR="0" indent="-228560" fontAlgn="auto">
              <a:lnSpc>
                <a:spcPct val="90000"/>
              </a:lnSpc>
              <a:spcBef>
                <a:spcPct val="20000"/>
              </a:spcBef>
              <a:spcAft>
                <a:spcPts val="0"/>
              </a:spcAft>
              <a:buClrTx/>
              <a:buSzPct val="90000"/>
              <a:buFont typeface="Wingdings" pitchFamily="2" charset="2"/>
              <a:buChar char=""/>
              <a:tabLst>
                <a:tab pos="798513" algn="l"/>
              </a:tabLst>
              <a:defRPr sz="1900" spc="0" baseline="0">
                <a:solidFill>
                  <a:schemeClr val="bg2">
                    <a:lumMod val="50000"/>
                  </a:schemeClr>
                </a:solidFill>
                <a:cs typeface="Arial" pitchFamily="34" charset="0"/>
              </a:defRPr>
            </a:lvl3pPr>
            <a:lvl4pPr marL="1218987" marR="0" indent="-228560" fontAlgn="auto">
              <a:lnSpc>
                <a:spcPct val="90000"/>
              </a:lnSpc>
              <a:spcBef>
                <a:spcPct val="20000"/>
              </a:spcBef>
              <a:spcAft>
                <a:spcPts val="0"/>
              </a:spcAft>
              <a:buClrTx/>
              <a:buSzPct val="90000"/>
              <a:buFont typeface="Wingdings" pitchFamily="2" charset="2"/>
              <a:buChar char=""/>
              <a:tabLst/>
              <a:defRPr sz="1600" spc="0" baseline="0">
                <a:solidFill>
                  <a:schemeClr val="bg2">
                    <a:lumMod val="50000"/>
                  </a:schemeClr>
                </a:solidFill>
                <a:cs typeface="Arial" pitchFamily="34" charset="0"/>
              </a:defRPr>
            </a:lvl4pPr>
            <a:lvl5pPr marL="1447547" marR="0" indent="-228560" fontAlgn="auto">
              <a:lnSpc>
                <a:spcPct val="90000"/>
              </a:lnSpc>
              <a:spcBef>
                <a:spcPct val="20000"/>
              </a:spcBef>
              <a:spcAft>
                <a:spcPts val="0"/>
              </a:spcAft>
              <a:buClrTx/>
              <a:buSzPct val="90000"/>
              <a:buFont typeface="Wingdings" pitchFamily="2" charset="2"/>
              <a:buChar char=""/>
              <a:tabLst>
                <a:tab pos="1255713" algn="l"/>
              </a:tabLst>
              <a:defRPr sz="1600" spc="0" baseline="0">
                <a:solidFill>
                  <a:schemeClr val="bg2">
                    <a:lumMod val="50000"/>
                  </a:schemeClr>
                </a:solidFill>
                <a:cs typeface="Arial" pitchFamily="34" charset="0"/>
              </a:defRPr>
            </a:lvl5pPr>
            <a:lvl6pPr marL="2514499" indent="-228591">
              <a:spcBef>
                <a:spcPct val="20000"/>
              </a:spcBef>
              <a:buFont typeface="Arial" pitchFamily="34" charset="0"/>
              <a:buChar char="•"/>
              <a:defRPr sz="2100"/>
            </a:lvl6pPr>
            <a:lvl7pPr marL="2971681" indent="-228591">
              <a:spcBef>
                <a:spcPct val="20000"/>
              </a:spcBef>
              <a:buFont typeface="Arial" pitchFamily="34" charset="0"/>
              <a:buChar char="•"/>
              <a:defRPr sz="2100"/>
            </a:lvl7pPr>
            <a:lvl8pPr marL="3428863" indent="-228591">
              <a:spcBef>
                <a:spcPct val="20000"/>
              </a:spcBef>
              <a:buFont typeface="Arial" pitchFamily="34" charset="0"/>
              <a:buChar char="•"/>
              <a:defRPr sz="2100"/>
            </a:lvl8pPr>
            <a:lvl9pPr marL="3886045" indent="-228591">
              <a:spcBef>
                <a:spcPct val="20000"/>
              </a:spcBef>
              <a:buFont typeface="Arial" pitchFamily="34" charset="0"/>
              <a:buChar char="•"/>
              <a:defRPr sz="2100"/>
            </a:lvl9pPr>
          </a:lstStyle>
          <a:p>
            <a:r>
              <a:rPr lang="en-US" dirty="0" smtClean="0"/>
              <a:t>Uniquely identify an app for Office.</a:t>
            </a:r>
          </a:p>
          <a:p>
            <a:r>
              <a:rPr lang="en-US" dirty="0" smtClean="0"/>
              <a:t>Assert the requested capabilities your app needs.</a:t>
            </a:r>
            <a:endParaRPr lang="en-US" dirty="0"/>
          </a:p>
          <a:p>
            <a:r>
              <a:rPr lang="en-US" dirty="0" smtClean="0"/>
              <a:t>Determine cross domain support.</a:t>
            </a:r>
          </a:p>
          <a:p>
            <a:r>
              <a:rPr lang="en-US" dirty="0" smtClean="0"/>
              <a:t>Determine your app type.</a:t>
            </a:r>
          </a:p>
          <a:p>
            <a:r>
              <a:rPr lang="en-US" dirty="0" smtClean="0"/>
              <a:t>Control the initial user experience.</a:t>
            </a:r>
            <a:endParaRPr lang="en-US" dirty="0"/>
          </a:p>
        </p:txBody>
      </p:sp>
      <p:sp>
        <p:nvSpPr>
          <p:cNvPr id="41" name="Freeform 128"/>
          <p:cNvSpPr>
            <a:spLocks noEditPoints="1"/>
          </p:cNvSpPr>
          <p:nvPr/>
        </p:nvSpPr>
        <p:spPr bwMode="black">
          <a:xfrm>
            <a:off x="6518562" y="719117"/>
            <a:ext cx="1371600" cy="1146175"/>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44" name="Freeform 132"/>
          <p:cNvSpPr>
            <a:spLocks noEditPoints="1"/>
          </p:cNvSpPr>
          <p:nvPr/>
        </p:nvSpPr>
        <p:spPr bwMode="black">
          <a:xfrm>
            <a:off x="10027562" y="727054"/>
            <a:ext cx="827868" cy="1300126"/>
          </a:xfrm>
          <a:custGeom>
            <a:avLst/>
            <a:gdLst>
              <a:gd name="T0" fmla="*/ 42 w 49"/>
              <a:gd name="T1" fmla="*/ 7 h 80"/>
              <a:gd name="T2" fmla="*/ 25 w 49"/>
              <a:gd name="T3" fmla="*/ 0 h 80"/>
              <a:gd name="T4" fmla="*/ 8 w 49"/>
              <a:gd name="T5" fmla="*/ 7 h 80"/>
              <a:gd name="T6" fmla="*/ 0 w 49"/>
              <a:gd name="T7" fmla="*/ 24 h 80"/>
              <a:gd name="T8" fmla="*/ 4 w 49"/>
              <a:gd name="T9" fmla="*/ 39 h 80"/>
              <a:gd name="T10" fmla="*/ 16 w 49"/>
              <a:gd name="T11" fmla="*/ 55 h 80"/>
              <a:gd name="T12" fmla="*/ 23 w 49"/>
              <a:gd name="T13" fmla="*/ 80 h 80"/>
              <a:gd name="T14" fmla="*/ 27 w 49"/>
              <a:gd name="T15" fmla="*/ 80 h 80"/>
              <a:gd name="T16" fmla="*/ 37 w 49"/>
              <a:gd name="T17" fmla="*/ 49 h 80"/>
              <a:gd name="T18" fmla="*/ 45 w 49"/>
              <a:gd name="T19" fmla="*/ 39 h 80"/>
              <a:gd name="T20" fmla="*/ 49 w 49"/>
              <a:gd name="T21" fmla="*/ 24 h 80"/>
              <a:gd name="T22" fmla="*/ 42 w 49"/>
              <a:gd name="T23" fmla="*/ 7 h 80"/>
              <a:gd name="T24" fmla="*/ 25 w 49"/>
              <a:gd name="T25" fmla="*/ 37 h 80"/>
              <a:gd name="T26" fmla="*/ 13 w 49"/>
              <a:gd name="T27" fmla="*/ 25 h 80"/>
              <a:gd name="T28" fmla="*/ 25 w 49"/>
              <a:gd name="T29" fmla="*/ 14 h 80"/>
              <a:gd name="T30" fmla="*/ 36 w 49"/>
              <a:gd name="T31" fmla="*/ 25 h 80"/>
              <a:gd name="T32" fmla="*/ 25 w 49"/>
              <a:gd name="T33" fmla="*/ 3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80">
                <a:moveTo>
                  <a:pt x="42" y="7"/>
                </a:moveTo>
                <a:cubicBezTo>
                  <a:pt x="37" y="3"/>
                  <a:pt x="31" y="0"/>
                  <a:pt x="25" y="0"/>
                </a:cubicBezTo>
                <a:cubicBezTo>
                  <a:pt x="18" y="0"/>
                  <a:pt x="12" y="3"/>
                  <a:pt x="8" y="7"/>
                </a:cubicBezTo>
                <a:cubicBezTo>
                  <a:pt x="3" y="12"/>
                  <a:pt x="0" y="18"/>
                  <a:pt x="0" y="24"/>
                </a:cubicBezTo>
                <a:cubicBezTo>
                  <a:pt x="0" y="30"/>
                  <a:pt x="2" y="35"/>
                  <a:pt x="4" y="39"/>
                </a:cubicBezTo>
                <a:cubicBezTo>
                  <a:pt x="8" y="45"/>
                  <a:pt x="12" y="49"/>
                  <a:pt x="16" y="55"/>
                </a:cubicBezTo>
                <a:cubicBezTo>
                  <a:pt x="20" y="61"/>
                  <a:pt x="23" y="68"/>
                  <a:pt x="23" y="80"/>
                </a:cubicBezTo>
                <a:cubicBezTo>
                  <a:pt x="27" y="80"/>
                  <a:pt x="27" y="80"/>
                  <a:pt x="27" y="80"/>
                </a:cubicBezTo>
                <a:cubicBezTo>
                  <a:pt x="27" y="64"/>
                  <a:pt x="32" y="56"/>
                  <a:pt x="37" y="49"/>
                </a:cubicBezTo>
                <a:cubicBezTo>
                  <a:pt x="40" y="46"/>
                  <a:pt x="43" y="43"/>
                  <a:pt x="45" y="39"/>
                </a:cubicBezTo>
                <a:cubicBezTo>
                  <a:pt x="48" y="35"/>
                  <a:pt x="49" y="30"/>
                  <a:pt x="49" y="24"/>
                </a:cubicBezTo>
                <a:cubicBezTo>
                  <a:pt x="49" y="18"/>
                  <a:pt x="46" y="12"/>
                  <a:pt x="42" y="7"/>
                </a:cubicBezTo>
                <a:close/>
                <a:moveTo>
                  <a:pt x="25" y="37"/>
                </a:moveTo>
                <a:cubicBezTo>
                  <a:pt x="18" y="37"/>
                  <a:pt x="13" y="31"/>
                  <a:pt x="13" y="25"/>
                </a:cubicBezTo>
                <a:cubicBezTo>
                  <a:pt x="13" y="19"/>
                  <a:pt x="18" y="14"/>
                  <a:pt x="25" y="14"/>
                </a:cubicBezTo>
                <a:cubicBezTo>
                  <a:pt x="31" y="14"/>
                  <a:pt x="36" y="19"/>
                  <a:pt x="36" y="25"/>
                </a:cubicBezTo>
                <a:cubicBezTo>
                  <a:pt x="36" y="31"/>
                  <a:pt x="31" y="37"/>
                  <a:pt x="25" y="37"/>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47" name="Picture 46"/>
          <p:cNvPicPr>
            <a:picLocks noChangeAspect="1"/>
          </p:cNvPicPr>
          <p:nvPr/>
        </p:nvPicPr>
        <p:blipFill>
          <a:blip r:embed="rId2" cstate="print">
            <a:lum bright="100000" contrast="100000"/>
          </a:blip>
          <a:stretch>
            <a:fillRect/>
          </a:stretch>
        </p:blipFill>
        <p:spPr>
          <a:xfrm>
            <a:off x="6567126" y="4240738"/>
            <a:ext cx="1398902" cy="833516"/>
          </a:xfrm>
          <a:prstGeom prst="rect">
            <a:avLst/>
          </a:prstGeom>
          <a:noFill/>
          <a:ln>
            <a:noFill/>
          </a:ln>
          <a:effectLst/>
        </p:spPr>
      </p:pic>
      <p:sp>
        <p:nvSpPr>
          <p:cNvPr id="48" name="Freeform 104"/>
          <p:cNvSpPr>
            <a:spLocks noEditPoints="1"/>
          </p:cNvSpPr>
          <p:nvPr/>
        </p:nvSpPr>
        <p:spPr bwMode="black">
          <a:xfrm>
            <a:off x="7338629" y="3781425"/>
            <a:ext cx="775353" cy="693737"/>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nvGrpSpPr>
          <p:cNvPr id="50" name="Group 49"/>
          <p:cNvGrpSpPr/>
          <p:nvPr/>
        </p:nvGrpSpPr>
        <p:grpSpPr bwMode="black">
          <a:xfrm>
            <a:off x="9433484" y="3982075"/>
            <a:ext cx="1929259" cy="1330942"/>
            <a:chOff x="5687773" y="4282519"/>
            <a:chExt cx="610739" cy="421442"/>
          </a:xfrm>
        </p:grpSpPr>
        <p:sp>
          <p:nvSpPr>
            <p:cNvPr id="51" name="Freeform 119"/>
            <p:cNvSpPr>
              <a:spLocks/>
            </p:cNvSpPr>
            <p:nvPr/>
          </p:nvSpPr>
          <p:spPr bwMode="black">
            <a:xfrm>
              <a:off x="6110772" y="4282519"/>
              <a:ext cx="187740" cy="253956"/>
            </a:xfrm>
            <a:custGeom>
              <a:avLst/>
              <a:gdLst>
                <a:gd name="T0" fmla="*/ 102 w 102"/>
                <a:gd name="T1" fmla="*/ 138 h 138"/>
                <a:gd name="T2" fmla="*/ 102 w 102"/>
                <a:gd name="T3" fmla="*/ 123 h 138"/>
                <a:gd name="T4" fmla="*/ 102 w 102"/>
                <a:gd name="T5" fmla="*/ 123 h 138"/>
                <a:gd name="T6" fmla="*/ 102 w 102"/>
                <a:gd name="T7" fmla="*/ 115 h 138"/>
                <a:gd name="T8" fmla="*/ 84 w 102"/>
                <a:gd name="T9" fmla="*/ 94 h 138"/>
                <a:gd name="T10" fmla="*/ 68 w 102"/>
                <a:gd name="T11" fmla="*/ 58 h 138"/>
                <a:gd name="T12" fmla="*/ 68 w 102"/>
                <a:gd name="T13" fmla="*/ 58 h 138"/>
                <a:gd name="T14" fmla="*/ 68 w 102"/>
                <a:gd name="T15" fmla="*/ 22 h 138"/>
                <a:gd name="T16" fmla="*/ 68 w 102"/>
                <a:gd name="T17" fmla="*/ 7 h 138"/>
                <a:gd name="T18" fmla="*/ 50 w 102"/>
                <a:gd name="T19" fmla="*/ 0 h 138"/>
                <a:gd name="T20" fmla="*/ 32 w 102"/>
                <a:gd name="T21" fmla="*/ 7 h 138"/>
                <a:gd name="T22" fmla="*/ 32 w 102"/>
                <a:gd name="T23" fmla="*/ 22 h 138"/>
                <a:gd name="T24" fmla="*/ 32 w 102"/>
                <a:gd name="T25" fmla="*/ 58 h 138"/>
                <a:gd name="T26" fmla="*/ 32 w 102"/>
                <a:gd name="T27" fmla="*/ 58 h 138"/>
                <a:gd name="T28" fmla="*/ 15 w 102"/>
                <a:gd name="T29" fmla="*/ 94 h 138"/>
                <a:gd name="T30" fmla="*/ 0 w 102"/>
                <a:gd name="T31" fmla="*/ 112 h 138"/>
                <a:gd name="T32" fmla="*/ 0 w 102"/>
                <a:gd name="T33" fmla="*/ 138 h 138"/>
                <a:gd name="T34" fmla="*/ 102 w 102"/>
                <a:gd name="T3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138">
                  <a:moveTo>
                    <a:pt x="102" y="138"/>
                  </a:moveTo>
                  <a:cubicBezTo>
                    <a:pt x="102" y="123"/>
                    <a:pt x="102" y="123"/>
                    <a:pt x="102" y="123"/>
                  </a:cubicBezTo>
                  <a:cubicBezTo>
                    <a:pt x="102" y="123"/>
                    <a:pt x="102" y="123"/>
                    <a:pt x="102" y="123"/>
                  </a:cubicBezTo>
                  <a:cubicBezTo>
                    <a:pt x="102" y="115"/>
                    <a:pt x="102" y="115"/>
                    <a:pt x="102" y="115"/>
                  </a:cubicBezTo>
                  <a:cubicBezTo>
                    <a:pt x="102" y="103"/>
                    <a:pt x="97" y="94"/>
                    <a:pt x="84" y="94"/>
                  </a:cubicBezTo>
                  <a:cubicBezTo>
                    <a:pt x="68" y="94"/>
                    <a:pt x="68" y="79"/>
                    <a:pt x="68" y="58"/>
                  </a:cubicBezTo>
                  <a:cubicBezTo>
                    <a:pt x="68" y="58"/>
                    <a:pt x="68" y="58"/>
                    <a:pt x="68" y="58"/>
                  </a:cubicBezTo>
                  <a:cubicBezTo>
                    <a:pt x="68" y="22"/>
                    <a:pt x="68" y="22"/>
                    <a:pt x="68" y="22"/>
                  </a:cubicBezTo>
                  <a:cubicBezTo>
                    <a:pt x="68" y="7"/>
                    <a:pt x="68" y="7"/>
                    <a:pt x="68" y="7"/>
                  </a:cubicBezTo>
                  <a:cubicBezTo>
                    <a:pt x="68" y="3"/>
                    <a:pt x="60" y="0"/>
                    <a:pt x="50" y="0"/>
                  </a:cubicBezTo>
                  <a:cubicBezTo>
                    <a:pt x="40" y="0"/>
                    <a:pt x="32" y="3"/>
                    <a:pt x="32" y="7"/>
                  </a:cubicBezTo>
                  <a:cubicBezTo>
                    <a:pt x="32" y="22"/>
                    <a:pt x="32" y="22"/>
                    <a:pt x="32" y="22"/>
                  </a:cubicBezTo>
                  <a:cubicBezTo>
                    <a:pt x="32" y="58"/>
                    <a:pt x="32" y="58"/>
                    <a:pt x="32" y="58"/>
                  </a:cubicBezTo>
                  <a:cubicBezTo>
                    <a:pt x="32" y="58"/>
                    <a:pt x="32" y="58"/>
                    <a:pt x="32" y="58"/>
                  </a:cubicBezTo>
                  <a:cubicBezTo>
                    <a:pt x="32" y="83"/>
                    <a:pt x="34" y="94"/>
                    <a:pt x="15" y="94"/>
                  </a:cubicBezTo>
                  <a:cubicBezTo>
                    <a:pt x="5" y="94"/>
                    <a:pt x="0" y="102"/>
                    <a:pt x="0" y="112"/>
                  </a:cubicBezTo>
                  <a:cubicBezTo>
                    <a:pt x="0" y="113"/>
                    <a:pt x="0" y="138"/>
                    <a:pt x="0" y="138"/>
                  </a:cubicBezTo>
                  <a:lnTo>
                    <a:pt x="102" y="138"/>
                  </a:lnTo>
                  <a:close/>
                </a:path>
              </a:pathLst>
            </a:custGeom>
            <a:solidFill>
              <a:srgbClr val="FFFFFF"/>
            </a:solidFill>
            <a:ln>
              <a:noFill/>
            </a:ln>
          </p:spPr>
          <p:txBody>
            <a:bodyPr vert="horz" wrap="square" lIns="91416" tIns="45708" rIns="91416" bIns="45708" numCol="1" anchor="t" anchorCtr="0" compatLnSpc="1">
              <a:prstTxWarp prst="textNoShape">
                <a:avLst/>
              </a:prstTxWarp>
            </a:bodyPr>
            <a:lstStyle/>
            <a:p>
              <a:endParaRPr lang="en-US" sz="1600"/>
            </a:p>
          </p:txBody>
        </p:sp>
        <p:sp>
          <p:nvSpPr>
            <p:cNvPr id="52" name="Freeform 120"/>
            <p:cNvSpPr>
              <a:spLocks/>
            </p:cNvSpPr>
            <p:nvPr/>
          </p:nvSpPr>
          <p:spPr bwMode="black">
            <a:xfrm>
              <a:off x="6110772" y="4553613"/>
              <a:ext cx="187740" cy="147232"/>
            </a:xfrm>
            <a:custGeom>
              <a:avLst/>
              <a:gdLst>
                <a:gd name="T0" fmla="*/ 102 w 102"/>
                <a:gd name="T1" fmla="*/ 0 h 80"/>
                <a:gd name="T2" fmla="*/ 0 w 102"/>
                <a:gd name="T3" fmla="*/ 0 h 80"/>
                <a:gd name="T4" fmla="*/ 0 w 102"/>
                <a:gd name="T5" fmla="*/ 77 h 80"/>
                <a:gd name="T6" fmla="*/ 4 w 102"/>
                <a:gd name="T7" fmla="*/ 80 h 80"/>
                <a:gd name="T8" fmla="*/ 7 w 102"/>
                <a:gd name="T9" fmla="*/ 78 h 80"/>
                <a:gd name="T10" fmla="*/ 10 w 102"/>
                <a:gd name="T11" fmla="*/ 80 h 80"/>
                <a:gd name="T12" fmla="*/ 13 w 102"/>
                <a:gd name="T13" fmla="*/ 77 h 80"/>
                <a:gd name="T14" fmla="*/ 17 w 102"/>
                <a:gd name="T15" fmla="*/ 80 h 80"/>
                <a:gd name="T16" fmla="*/ 20 w 102"/>
                <a:gd name="T17" fmla="*/ 78 h 80"/>
                <a:gd name="T18" fmla="*/ 23 w 102"/>
                <a:gd name="T19" fmla="*/ 80 h 80"/>
                <a:gd name="T20" fmla="*/ 26 w 102"/>
                <a:gd name="T21" fmla="*/ 78 h 80"/>
                <a:gd name="T22" fmla="*/ 29 w 102"/>
                <a:gd name="T23" fmla="*/ 80 h 80"/>
                <a:gd name="T24" fmla="*/ 32 w 102"/>
                <a:gd name="T25" fmla="*/ 78 h 80"/>
                <a:gd name="T26" fmla="*/ 35 w 102"/>
                <a:gd name="T27" fmla="*/ 80 h 80"/>
                <a:gd name="T28" fmla="*/ 38 w 102"/>
                <a:gd name="T29" fmla="*/ 77 h 80"/>
                <a:gd name="T30" fmla="*/ 42 w 102"/>
                <a:gd name="T31" fmla="*/ 80 h 80"/>
                <a:gd name="T32" fmla="*/ 45 w 102"/>
                <a:gd name="T33" fmla="*/ 78 h 80"/>
                <a:gd name="T34" fmla="*/ 48 w 102"/>
                <a:gd name="T35" fmla="*/ 80 h 80"/>
                <a:gd name="T36" fmla="*/ 51 w 102"/>
                <a:gd name="T37" fmla="*/ 78 h 80"/>
                <a:gd name="T38" fmla="*/ 54 w 102"/>
                <a:gd name="T39" fmla="*/ 80 h 80"/>
                <a:gd name="T40" fmla="*/ 57 w 102"/>
                <a:gd name="T41" fmla="*/ 78 h 80"/>
                <a:gd name="T42" fmla="*/ 60 w 102"/>
                <a:gd name="T43" fmla="*/ 80 h 80"/>
                <a:gd name="T44" fmla="*/ 64 w 102"/>
                <a:gd name="T45" fmla="*/ 77 h 80"/>
                <a:gd name="T46" fmla="*/ 67 w 102"/>
                <a:gd name="T47" fmla="*/ 80 h 80"/>
                <a:gd name="T48" fmla="*/ 70 w 102"/>
                <a:gd name="T49" fmla="*/ 78 h 80"/>
                <a:gd name="T50" fmla="*/ 73 w 102"/>
                <a:gd name="T51" fmla="*/ 80 h 80"/>
                <a:gd name="T52" fmla="*/ 76 w 102"/>
                <a:gd name="T53" fmla="*/ 78 h 80"/>
                <a:gd name="T54" fmla="*/ 79 w 102"/>
                <a:gd name="T55" fmla="*/ 80 h 80"/>
                <a:gd name="T56" fmla="*/ 82 w 102"/>
                <a:gd name="T57" fmla="*/ 78 h 80"/>
                <a:gd name="T58" fmla="*/ 85 w 102"/>
                <a:gd name="T59" fmla="*/ 80 h 80"/>
                <a:gd name="T60" fmla="*/ 89 w 102"/>
                <a:gd name="T61" fmla="*/ 77 h 80"/>
                <a:gd name="T62" fmla="*/ 92 w 102"/>
                <a:gd name="T63" fmla="*/ 80 h 80"/>
                <a:gd name="T64" fmla="*/ 95 w 102"/>
                <a:gd name="T65" fmla="*/ 78 h 80"/>
                <a:gd name="T66" fmla="*/ 98 w 102"/>
                <a:gd name="T67" fmla="*/ 80 h 80"/>
                <a:gd name="T68" fmla="*/ 102 w 102"/>
                <a:gd name="T69" fmla="*/ 77 h 80"/>
                <a:gd name="T70" fmla="*/ 102 w 102"/>
                <a:gd name="T71"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2" h="80">
                  <a:moveTo>
                    <a:pt x="102" y="0"/>
                  </a:moveTo>
                  <a:cubicBezTo>
                    <a:pt x="0" y="0"/>
                    <a:pt x="0" y="0"/>
                    <a:pt x="0" y="0"/>
                  </a:cubicBezTo>
                  <a:cubicBezTo>
                    <a:pt x="0" y="77"/>
                    <a:pt x="0" y="77"/>
                    <a:pt x="0" y="77"/>
                  </a:cubicBezTo>
                  <a:cubicBezTo>
                    <a:pt x="0" y="79"/>
                    <a:pt x="2" y="80"/>
                    <a:pt x="4" y="80"/>
                  </a:cubicBezTo>
                  <a:cubicBezTo>
                    <a:pt x="5" y="80"/>
                    <a:pt x="6" y="79"/>
                    <a:pt x="7" y="78"/>
                  </a:cubicBezTo>
                  <a:cubicBezTo>
                    <a:pt x="7" y="79"/>
                    <a:pt x="8" y="80"/>
                    <a:pt x="10" y="80"/>
                  </a:cubicBezTo>
                  <a:cubicBezTo>
                    <a:pt x="12" y="80"/>
                    <a:pt x="13" y="79"/>
                    <a:pt x="13" y="77"/>
                  </a:cubicBezTo>
                  <a:cubicBezTo>
                    <a:pt x="13" y="79"/>
                    <a:pt x="15" y="80"/>
                    <a:pt x="17" y="80"/>
                  </a:cubicBezTo>
                  <a:cubicBezTo>
                    <a:pt x="18" y="80"/>
                    <a:pt x="19" y="79"/>
                    <a:pt x="20" y="78"/>
                  </a:cubicBezTo>
                  <a:cubicBezTo>
                    <a:pt x="20" y="79"/>
                    <a:pt x="21" y="80"/>
                    <a:pt x="23" y="80"/>
                  </a:cubicBezTo>
                  <a:cubicBezTo>
                    <a:pt x="24" y="80"/>
                    <a:pt x="25" y="79"/>
                    <a:pt x="26" y="78"/>
                  </a:cubicBezTo>
                  <a:cubicBezTo>
                    <a:pt x="26" y="79"/>
                    <a:pt x="27" y="80"/>
                    <a:pt x="29" y="80"/>
                  </a:cubicBezTo>
                  <a:cubicBezTo>
                    <a:pt x="30" y="80"/>
                    <a:pt x="31" y="79"/>
                    <a:pt x="32" y="78"/>
                  </a:cubicBezTo>
                  <a:cubicBezTo>
                    <a:pt x="32" y="79"/>
                    <a:pt x="33" y="80"/>
                    <a:pt x="35" y="80"/>
                  </a:cubicBezTo>
                  <a:cubicBezTo>
                    <a:pt x="37" y="80"/>
                    <a:pt x="38" y="79"/>
                    <a:pt x="38" y="77"/>
                  </a:cubicBezTo>
                  <a:cubicBezTo>
                    <a:pt x="38" y="79"/>
                    <a:pt x="40" y="80"/>
                    <a:pt x="42" y="80"/>
                  </a:cubicBezTo>
                  <a:cubicBezTo>
                    <a:pt x="43" y="80"/>
                    <a:pt x="44" y="79"/>
                    <a:pt x="45" y="78"/>
                  </a:cubicBezTo>
                  <a:cubicBezTo>
                    <a:pt x="45" y="79"/>
                    <a:pt x="46" y="80"/>
                    <a:pt x="48" y="80"/>
                  </a:cubicBezTo>
                  <a:cubicBezTo>
                    <a:pt x="49" y="80"/>
                    <a:pt x="51" y="79"/>
                    <a:pt x="51" y="78"/>
                  </a:cubicBezTo>
                  <a:cubicBezTo>
                    <a:pt x="51" y="79"/>
                    <a:pt x="53" y="80"/>
                    <a:pt x="54" y="80"/>
                  </a:cubicBezTo>
                  <a:cubicBezTo>
                    <a:pt x="56" y="80"/>
                    <a:pt x="57" y="79"/>
                    <a:pt x="57" y="78"/>
                  </a:cubicBezTo>
                  <a:cubicBezTo>
                    <a:pt x="58" y="79"/>
                    <a:pt x="59" y="80"/>
                    <a:pt x="60" y="80"/>
                  </a:cubicBezTo>
                  <a:cubicBezTo>
                    <a:pt x="62" y="80"/>
                    <a:pt x="64" y="79"/>
                    <a:pt x="64" y="77"/>
                  </a:cubicBezTo>
                  <a:cubicBezTo>
                    <a:pt x="64" y="79"/>
                    <a:pt x="65" y="80"/>
                    <a:pt x="67" y="80"/>
                  </a:cubicBezTo>
                  <a:cubicBezTo>
                    <a:pt x="69" y="80"/>
                    <a:pt x="70" y="79"/>
                    <a:pt x="70" y="78"/>
                  </a:cubicBezTo>
                  <a:cubicBezTo>
                    <a:pt x="71" y="79"/>
                    <a:pt x="72" y="80"/>
                    <a:pt x="73" y="80"/>
                  </a:cubicBezTo>
                  <a:cubicBezTo>
                    <a:pt x="75" y="80"/>
                    <a:pt x="76" y="79"/>
                    <a:pt x="76" y="78"/>
                  </a:cubicBezTo>
                  <a:cubicBezTo>
                    <a:pt x="77" y="79"/>
                    <a:pt x="78" y="80"/>
                    <a:pt x="79" y="80"/>
                  </a:cubicBezTo>
                  <a:cubicBezTo>
                    <a:pt x="81" y="80"/>
                    <a:pt x="82" y="79"/>
                    <a:pt x="82" y="78"/>
                  </a:cubicBezTo>
                  <a:cubicBezTo>
                    <a:pt x="83" y="79"/>
                    <a:pt x="84" y="80"/>
                    <a:pt x="85" y="80"/>
                  </a:cubicBezTo>
                  <a:cubicBezTo>
                    <a:pt x="87" y="80"/>
                    <a:pt x="89" y="79"/>
                    <a:pt x="89" y="77"/>
                  </a:cubicBezTo>
                  <a:cubicBezTo>
                    <a:pt x="89" y="79"/>
                    <a:pt x="90" y="80"/>
                    <a:pt x="92" y="80"/>
                  </a:cubicBezTo>
                  <a:cubicBezTo>
                    <a:pt x="94" y="80"/>
                    <a:pt x="95" y="79"/>
                    <a:pt x="95" y="78"/>
                  </a:cubicBezTo>
                  <a:cubicBezTo>
                    <a:pt x="96" y="79"/>
                    <a:pt x="97" y="80"/>
                    <a:pt x="98" y="80"/>
                  </a:cubicBezTo>
                  <a:cubicBezTo>
                    <a:pt x="100" y="80"/>
                    <a:pt x="102" y="79"/>
                    <a:pt x="102" y="77"/>
                  </a:cubicBezTo>
                  <a:lnTo>
                    <a:pt x="102" y="0"/>
                  </a:lnTo>
                  <a:close/>
                </a:path>
              </a:pathLst>
            </a:custGeom>
            <a:solidFill>
              <a:srgbClr val="FFFFFF"/>
            </a:solidFill>
            <a:ln>
              <a:noFill/>
            </a:ln>
          </p:spPr>
          <p:txBody>
            <a:bodyPr vert="horz" wrap="square" lIns="91416" tIns="45708" rIns="91416" bIns="45708" numCol="1" anchor="t" anchorCtr="0" compatLnSpc="1">
              <a:prstTxWarp prst="textNoShape">
                <a:avLst/>
              </a:prstTxWarp>
            </a:bodyPr>
            <a:lstStyle/>
            <a:p>
              <a:endParaRPr lang="en-US" sz="1600"/>
            </a:p>
          </p:txBody>
        </p:sp>
        <p:sp>
          <p:nvSpPr>
            <p:cNvPr id="53" name="Freeform 121"/>
            <p:cNvSpPr>
              <a:spLocks noEditPoints="1"/>
            </p:cNvSpPr>
            <p:nvPr/>
          </p:nvSpPr>
          <p:spPr bwMode="black">
            <a:xfrm>
              <a:off x="5687773" y="4437541"/>
              <a:ext cx="406640" cy="266420"/>
            </a:xfrm>
            <a:custGeom>
              <a:avLst/>
              <a:gdLst>
                <a:gd name="T0" fmla="*/ 200 w 221"/>
                <a:gd name="T1" fmla="*/ 0 h 145"/>
                <a:gd name="T2" fmla="*/ 79 w 221"/>
                <a:gd name="T3" fmla="*/ 0 h 145"/>
                <a:gd name="T4" fmla="*/ 57 w 221"/>
                <a:gd name="T5" fmla="*/ 10 h 145"/>
                <a:gd name="T6" fmla="*/ 57 w 221"/>
                <a:gd name="T7" fmla="*/ 29 h 145"/>
                <a:gd name="T8" fmla="*/ 4 w 221"/>
                <a:gd name="T9" fmla="*/ 76 h 145"/>
                <a:gd name="T10" fmla="*/ 57 w 221"/>
                <a:gd name="T11" fmla="*/ 67 h 145"/>
                <a:gd name="T12" fmla="*/ 57 w 221"/>
                <a:gd name="T13" fmla="*/ 127 h 145"/>
                <a:gd name="T14" fmla="*/ 79 w 221"/>
                <a:gd name="T15" fmla="*/ 145 h 145"/>
                <a:gd name="T16" fmla="*/ 200 w 221"/>
                <a:gd name="T17" fmla="*/ 145 h 145"/>
                <a:gd name="T18" fmla="*/ 221 w 221"/>
                <a:gd name="T19" fmla="*/ 127 h 145"/>
                <a:gd name="T20" fmla="*/ 221 w 221"/>
                <a:gd name="T21" fmla="*/ 10 h 145"/>
                <a:gd name="T22" fmla="*/ 200 w 221"/>
                <a:gd name="T23" fmla="*/ 0 h 145"/>
                <a:gd name="T24" fmla="*/ 18 w 221"/>
                <a:gd name="T25" fmla="*/ 67 h 145"/>
                <a:gd name="T26" fmla="*/ 57 w 221"/>
                <a:gd name="T27" fmla="*/ 34 h 145"/>
                <a:gd name="T28" fmla="*/ 57 w 221"/>
                <a:gd name="T29" fmla="*/ 57 h 145"/>
                <a:gd name="T30" fmla="*/ 18 w 221"/>
                <a:gd name="T31" fmla="*/ 6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1" h="145">
                  <a:moveTo>
                    <a:pt x="200" y="0"/>
                  </a:moveTo>
                  <a:cubicBezTo>
                    <a:pt x="79" y="0"/>
                    <a:pt x="79" y="0"/>
                    <a:pt x="79" y="0"/>
                  </a:cubicBezTo>
                  <a:cubicBezTo>
                    <a:pt x="67" y="0"/>
                    <a:pt x="57" y="0"/>
                    <a:pt x="57" y="10"/>
                  </a:cubicBezTo>
                  <a:cubicBezTo>
                    <a:pt x="57" y="29"/>
                    <a:pt x="57" y="29"/>
                    <a:pt x="57" y="29"/>
                  </a:cubicBezTo>
                  <a:cubicBezTo>
                    <a:pt x="22" y="49"/>
                    <a:pt x="0" y="68"/>
                    <a:pt x="4" y="76"/>
                  </a:cubicBezTo>
                  <a:cubicBezTo>
                    <a:pt x="8" y="83"/>
                    <a:pt x="24" y="81"/>
                    <a:pt x="57" y="67"/>
                  </a:cubicBezTo>
                  <a:cubicBezTo>
                    <a:pt x="57" y="127"/>
                    <a:pt x="57" y="127"/>
                    <a:pt x="57" y="127"/>
                  </a:cubicBezTo>
                  <a:cubicBezTo>
                    <a:pt x="57" y="137"/>
                    <a:pt x="67" y="145"/>
                    <a:pt x="79" y="145"/>
                  </a:cubicBezTo>
                  <a:cubicBezTo>
                    <a:pt x="200" y="145"/>
                    <a:pt x="200" y="145"/>
                    <a:pt x="200" y="145"/>
                  </a:cubicBezTo>
                  <a:cubicBezTo>
                    <a:pt x="212" y="145"/>
                    <a:pt x="221" y="137"/>
                    <a:pt x="221" y="127"/>
                  </a:cubicBezTo>
                  <a:cubicBezTo>
                    <a:pt x="221" y="10"/>
                    <a:pt x="221" y="10"/>
                    <a:pt x="221" y="10"/>
                  </a:cubicBezTo>
                  <a:cubicBezTo>
                    <a:pt x="221" y="0"/>
                    <a:pt x="212" y="0"/>
                    <a:pt x="200" y="0"/>
                  </a:cubicBezTo>
                  <a:close/>
                  <a:moveTo>
                    <a:pt x="18" y="67"/>
                  </a:moveTo>
                  <a:cubicBezTo>
                    <a:pt x="15" y="62"/>
                    <a:pt x="31" y="49"/>
                    <a:pt x="57" y="34"/>
                  </a:cubicBezTo>
                  <a:cubicBezTo>
                    <a:pt x="57" y="57"/>
                    <a:pt x="57" y="57"/>
                    <a:pt x="57" y="57"/>
                  </a:cubicBezTo>
                  <a:cubicBezTo>
                    <a:pt x="32" y="68"/>
                    <a:pt x="20" y="71"/>
                    <a:pt x="18" y="67"/>
                  </a:cubicBezTo>
                  <a:close/>
                </a:path>
              </a:pathLst>
            </a:custGeom>
            <a:solidFill>
              <a:srgbClr val="FFFFFF"/>
            </a:solidFill>
            <a:ln>
              <a:noFill/>
            </a:ln>
          </p:spPr>
          <p:txBody>
            <a:bodyPr vert="horz" wrap="square" lIns="91416" tIns="45708" rIns="91416" bIns="45708" numCol="1" anchor="t" anchorCtr="0" compatLnSpc="1">
              <a:prstTxWarp prst="textNoShape">
                <a:avLst/>
              </a:prstTxWarp>
            </a:bodyPr>
            <a:lstStyle/>
            <a:p>
              <a:endParaRPr lang="en-US" sz="1600"/>
            </a:p>
          </p:txBody>
        </p:sp>
        <p:sp>
          <p:nvSpPr>
            <p:cNvPr id="54" name="Freeform 122"/>
            <p:cNvSpPr>
              <a:spLocks/>
            </p:cNvSpPr>
            <p:nvPr/>
          </p:nvSpPr>
          <p:spPr bwMode="black">
            <a:xfrm>
              <a:off x="5792938" y="4389243"/>
              <a:ext cx="301475" cy="33497"/>
            </a:xfrm>
            <a:custGeom>
              <a:avLst/>
              <a:gdLst>
                <a:gd name="T0" fmla="*/ 143 w 164"/>
                <a:gd name="T1" fmla="*/ 0 h 18"/>
                <a:gd name="T2" fmla="*/ 22 w 164"/>
                <a:gd name="T3" fmla="*/ 0 h 18"/>
                <a:gd name="T4" fmla="*/ 0 w 164"/>
                <a:gd name="T5" fmla="*/ 1 h 18"/>
                <a:gd name="T6" fmla="*/ 0 w 164"/>
                <a:gd name="T7" fmla="*/ 16 h 18"/>
                <a:gd name="T8" fmla="*/ 22 w 164"/>
                <a:gd name="T9" fmla="*/ 18 h 18"/>
                <a:gd name="T10" fmla="*/ 143 w 164"/>
                <a:gd name="T11" fmla="*/ 18 h 18"/>
                <a:gd name="T12" fmla="*/ 164 w 164"/>
                <a:gd name="T13" fmla="*/ 16 h 18"/>
                <a:gd name="T14" fmla="*/ 164 w 164"/>
                <a:gd name="T15" fmla="*/ 1 h 18"/>
                <a:gd name="T16" fmla="*/ 143 w 164"/>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8">
                  <a:moveTo>
                    <a:pt x="143" y="0"/>
                  </a:moveTo>
                  <a:cubicBezTo>
                    <a:pt x="22" y="0"/>
                    <a:pt x="22" y="0"/>
                    <a:pt x="22" y="0"/>
                  </a:cubicBezTo>
                  <a:cubicBezTo>
                    <a:pt x="10" y="0"/>
                    <a:pt x="0" y="0"/>
                    <a:pt x="0" y="1"/>
                  </a:cubicBezTo>
                  <a:cubicBezTo>
                    <a:pt x="0" y="16"/>
                    <a:pt x="0" y="16"/>
                    <a:pt x="0" y="16"/>
                  </a:cubicBezTo>
                  <a:cubicBezTo>
                    <a:pt x="0" y="17"/>
                    <a:pt x="10" y="18"/>
                    <a:pt x="22" y="18"/>
                  </a:cubicBezTo>
                  <a:cubicBezTo>
                    <a:pt x="143" y="18"/>
                    <a:pt x="143" y="18"/>
                    <a:pt x="143" y="18"/>
                  </a:cubicBezTo>
                  <a:cubicBezTo>
                    <a:pt x="155" y="18"/>
                    <a:pt x="164" y="17"/>
                    <a:pt x="164" y="16"/>
                  </a:cubicBezTo>
                  <a:cubicBezTo>
                    <a:pt x="164" y="1"/>
                    <a:pt x="164" y="1"/>
                    <a:pt x="164" y="1"/>
                  </a:cubicBezTo>
                  <a:cubicBezTo>
                    <a:pt x="164" y="0"/>
                    <a:pt x="155" y="0"/>
                    <a:pt x="143" y="0"/>
                  </a:cubicBezTo>
                  <a:close/>
                </a:path>
              </a:pathLst>
            </a:custGeom>
            <a:solidFill>
              <a:srgbClr val="FFFFFF"/>
            </a:solidFill>
            <a:ln>
              <a:noFill/>
            </a:ln>
          </p:spPr>
          <p:txBody>
            <a:bodyPr vert="horz" wrap="square" lIns="91416" tIns="45708" rIns="91416" bIns="45708" numCol="1" anchor="t" anchorCtr="0" compatLnSpc="1">
              <a:prstTxWarp prst="textNoShape">
                <a:avLst/>
              </a:prstTxWarp>
            </a:bodyPr>
            <a:lstStyle/>
            <a:p>
              <a:endParaRPr lang="en-US" sz="1600"/>
            </a:p>
          </p:txBody>
        </p:sp>
      </p:grpSp>
    </p:spTree>
    <p:extLst>
      <p:ext uri="{BB962C8B-B14F-4D97-AF65-F5344CB8AC3E}">
        <p14:creationId xmlns:p14="http://schemas.microsoft.com/office/powerpoint/2010/main" val="168177723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First Look at</a:t>
            </a:r>
            <a:br>
              <a:rPr lang="en-US" dirty="0" smtClean="0"/>
            </a:br>
            <a:r>
              <a:rPr lang="en-US" dirty="0" smtClean="0"/>
              <a:t>app for Office</a:t>
            </a:r>
            <a:endParaRPr lang="en-US" dirty="0"/>
          </a:p>
        </p:txBody>
      </p:sp>
      <p:sp>
        <p:nvSpPr>
          <p:cNvPr id="5" name="Text Placeholder 4"/>
          <p:cNvSpPr>
            <a:spLocks noGrp="1"/>
          </p:cNvSpPr>
          <p:nvPr>
            <p:ph type="body" sz="quarter" idx="12"/>
          </p:nvPr>
        </p:nvSpPr>
        <p:spPr/>
        <p:txBody>
          <a:bodyPr/>
          <a:lstStyle/>
          <a:p>
            <a:r>
              <a:rPr lang="en-US" dirty="0" smtClean="0"/>
              <a:t>Election Tracker</a:t>
            </a:r>
            <a:endParaRPr lang="en-US" dirty="0"/>
          </a:p>
        </p:txBody>
      </p:sp>
    </p:spTree>
    <p:extLst>
      <p:ext uri="{BB962C8B-B14F-4D97-AF65-F5344CB8AC3E}">
        <p14:creationId xmlns:p14="http://schemas.microsoft.com/office/powerpoint/2010/main" val="1750723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7200" dirty="0" smtClean="0"/>
              <a:t>app for Office User Experience</a:t>
            </a:r>
            <a:endParaRPr lang="en-US" sz="7200" dirty="0"/>
          </a:p>
        </p:txBody>
      </p:sp>
    </p:spTree>
    <p:extLst>
      <p:ext uri="{BB962C8B-B14F-4D97-AF65-F5344CB8AC3E}">
        <p14:creationId xmlns:p14="http://schemas.microsoft.com/office/powerpoint/2010/main" val="1818388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 for Office Execution</a:t>
            </a:r>
            <a:endParaRPr lang="en-US" dirty="0"/>
          </a:p>
        </p:txBody>
      </p:sp>
      <p:grpSp>
        <p:nvGrpSpPr>
          <p:cNvPr id="4" name="Group 3"/>
          <p:cNvGrpSpPr/>
          <p:nvPr/>
        </p:nvGrpSpPr>
        <p:grpSpPr>
          <a:xfrm>
            <a:off x="6009338" y="1438458"/>
            <a:ext cx="5314299" cy="4954404"/>
            <a:chOff x="6009338" y="1438458"/>
            <a:chExt cx="5314299" cy="4954404"/>
          </a:xfrm>
        </p:grpSpPr>
        <p:pic>
          <p:nvPicPr>
            <p:cNvPr id="6" name="Picture 5"/>
            <p:cNvPicPr>
              <a:picLocks noChangeAspect="1"/>
            </p:cNvPicPr>
            <p:nvPr/>
          </p:nvPicPr>
          <p:blipFill>
            <a:blip r:embed="rId2"/>
            <a:stretch>
              <a:fillRect/>
            </a:stretch>
          </p:blipFill>
          <p:spPr>
            <a:xfrm>
              <a:off x="6599237" y="1438458"/>
              <a:ext cx="3954059" cy="3461081"/>
            </a:xfrm>
            <a:prstGeom prst="rect">
              <a:avLst/>
            </a:prstGeom>
          </p:spPr>
        </p:pic>
        <p:sp>
          <p:nvSpPr>
            <p:cNvPr id="8" name="Striped Right Arrow 7"/>
            <p:cNvSpPr/>
            <p:nvPr/>
          </p:nvSpPr>
          <p:spPr bwMode="auto">
            <a:xfrm>
              <a:off x="6009338" y="5495553"/>
              <a:ext cx="5314299" cy="897309"/>
            </a:xfrm>
            <a:prstGeom prst="stripedRightArrow">
              <a:avLst>
                <a:gd name="adj1" fmla="val 100000"/>
                <a:gd name="adj2" fmla="val 76881"/>
              </a:avLst>
            </a:prstGeom>
            <a:solidFill>
              <a:schemeClr val="accent5"/>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274320" tIns="274320" rIns="91436" bIns="45718" numCol="1" rtlCol="0" anchor="t" anchorCtr="0" compatLnSpc="1">
              <a:prstTxWarp prst="textNoShape">
                <a:avLst/>
              </a:prstTxWarp>
            </a:bodyPr>
            <a:lstStyle/>
            <a:p>
              <a:pPr defTabSz="914099" fontAlgn="base">
                <a:lnSpc>
                  <a:spcPct val="90000"/>
                </a:lnSpc>
                <a:spcBef>
                  <a:spcPct val="0"/>
                </a:spcBef>
                <a:spcAft>
                  <a:spcPct val="0"/>
                </a:spcAft>
              </a:pPr>
              <a:r>
                <a:rPr lang="en-US" sz="3200" spc="-50" dirty="0" smtClean="0">
                  <a:solidFill>
                    <a:schemeClr val="bg1"/>
                  </a:solidFill>
                  <a:latin typeface="+mj-lt"/>
                </a:rPr>
                <a:t>Web Client</a:t>
              </a:r>
              <a:endParaRPr lang="en-US" sz="3200" spc="-50" dirty="0">
                <a:solidFill>
                  <a:schemeClr val="bg1"/>
                </a:solidFill>
                <a:latin typeface="+mj-lt"/>
              </a:endParaRPr>
            </a:p>
          </p:txBody>
        </p:sp>
      </p:grpSp>
      <p:grpSp>
        <p:nvGrpSpPr>
          <p:cNvPr id="3" name="Group 2"/>
          <p:cNvGrpSpPr/>
          <p:nvPr/>
        </p:nvGrpSpPr>
        <p:grpSpPr>
          <a:xfrm>
            <a:off x="599139" y="1469137"/>
            <a:ext cx="5455246" cy="4923725"/>
            <a:chOff x="599139" y="1469137"/>
            <a:chExt cx="5455246" cy="4923725"/>
          </a:xfrm>
        </p:grpSpPr>
        <p:pic>
          <p:nvPicPr>
            <p:cNvPr id="5" name="Picture 4"/>
            <p:cNvPicPr>
              <a:picLocks noChangeAspect="1"/>
            </p:cNvPicPr>
            <p:nvPr/>
          </p:nvPicPr>
          <p:blipFill>
            <a:blip r:embed="rId3"/>
            <a:stretch>
              <a:fillRect/>
            </a:stretch>
          </p:blipFill>
          <p:spPr>
            <a:xfrm>
              <a:off x="599139" y="1469137"/>
              <a:ext cx="5105400" cy="3399724"/>
            </a:xfrm>
            <a:prstGeom prst="rect">
              <a:avLst/>
            </a:prstGeom>
          </p:spPr>
        </p:pic>
        <p:sp>
          <p:nvSpPr>
            <p:cNvPr id="9" name="Striped Right Arrow 8"/>
            <p:cNvSpPr/>
            <p:nvPr/>
          </p:nvSpPr>
          <p:spPr bwMode="auto">
            <a:xfrm flipH="1">
              <a:off x="644187" y="5504336"/>
              <a:ext cx="5410198" cy="888526"/>
            </a:xfrm>
            <a:prstGeom prst="stripedRightArrow">
              <a:avLst>
                <a:gd name="adj1" fmla="val 100000"/>
                <a:gd name="adj2" fmla="val 76881"/>
              </a:avLst>
            </a:prstGeom>
            <a:solidFill>
              <a:srgbClr val="682166"/>
            </a:solidFill>
            <a:ln w="25400" cap="flat" cmpd="sng" algn="ctr">
              <a:noFill/>
              <a:prstDash val="solid"/>
            </a:ln>
            <a:effectLst/>
          </p:spPr>
          <p:txBody>
            <a:bodyPr rtlCol="0" anchor="ctr"/>
            <a:lstStyle/>
            <a:p>
              <a:pPr algn="ctr" defTabSz="914400"/>
              <a:r>
                <a:rPr lang="en-US" sz="3200" spc="-50" dirty="0">
                  <a:solidFill>
                    <a:schemeClr val="bg1"/>
                  </a:solidFill>
                  <a:latin typeface="+mj-lt"/>
                </a:rPr>
                <a:t>Rich Client</a:t>
              </a:r>
            </a:p>
          </p:txBody>
        </p:sp>
      </p:grpSp>
    </p:spTree>
    <p:extLst>
      <p:ext uri="{BB962C8B-B14F-4D97-AF65-F5344CB8AC3E}">
        <p14:creationId xmlns:p14="http://schemas.microsoft.com/office/powerpoint/2010/main" val="42723552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app Execution</a:t>
            </a:r>
            <a:endParaRPr lang="en-US" dirty="0"/>
          </a:p>
        </p:txBody>
      </p:sp>
      <p:sp>
        <p:nvSpPr>
          <p:cNvPr id="5" name="Text Placeholder 4"/>
          <p:cNvSpPr>
            <a:spLocks noGrp="1"/>
          </p:cNvSpPr>
          <p:nvPr>
            <p:ph type="body" sz="quarter" idx="12"/>
          </p:nvPr>
        </p:nvSpPr>
        <p:spPr/>
        <p:txBody>
          <a:bodyPr/>
          <a:lstStyle/>
          <a:p>
            <a:r>
              <a:rPr lang="en-US" dirty="0" smtClean="0"/>
              <a:t>Election Tracker</a:t>
            </a:r>
            <a:endParaRPr lang="en-US" dirty="0"/>
          </a:p>
        </p:txBody>
      </p:sp>
    </p:spTree>
    <p:extLst>
      <p:ext uri="{BB962C8B-B14F-4D97-AF65-F5344CB8AC3E}">
        <p14:creationId xmlns:p14="http://schemas.microsoft.com/office/powerpoint/2010/main" val="3259541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Mastering </a:t>
            </a:r>
            <a:r>
              <a:rPr lang="en-US" dirty="0"/>
              <a:t>a</a:t>
            </a:r>
            <a:r>
              <a:rPr lang="en-US" dirty="0" smtClean="0"/>
              <a:t>pp for Office Development </a:t>
            </a:r>
            <a:br>
              <a:rPr lang="en-US" dirty="0" smtClean="0"/>
            </a:br>
            <a:endParaRPr lang="en-US" dirty="0"/>
          </a:p>
        </p:txBody>
      </p:sp>
      <p:sp>
        <p:nvSpPr>
          <p:cNvPr id="5" name="Text Placeholder 4"/>
          <p:cNvSpPr>
            <a:spLocks noGrp="1"/>
          </p:cNvSpPr>
          <p:nvPr>
            <p:ph type="body" sz="quarter" idx="12"/>
          </p:nvPr>
        </p:nvSpPr>
        <p:spPr/>
        <p:txBody>
          <a:bodyPr/>
          <a:lstStyle/>
          <a:p>
            <a:r>
              <a:rPr lang="en-US" dirty="0" smtClean="0"/>
              <a:t>Ali Powell</a:t>
            </a:r>
          </a:p>
          <a:p>
            <a:r>
              <a:rPr lang="en-US" dirty="0" smtClean="0"/>
              <a:t>Principal Consultant</a:t>
            </a:r>
            <a:br>
              <a:rPr lang="en-US" dirty="0" smtClean="0"/>
            </a:br>
            <a:r>
              <a:rPr lang="en-US" sz="2800" dirty="0" smtClean="0"/>
              <a:t>alip@microsoft.com</a:t>
            </a:r>
            <a:endParaRPr lang="en-US" dirty="0" smtClean="0"/>
          </a:p>
        </p:txBody>
      </p:sp>
      <p:sp>
        <p:nvSpPr>
          <p:cNvPr id="2" name="Rectangle 1"/>
          <p:cNvSpPr/>
          <p:nvPr/>
        </p:nvSpPr>
        <p:spPr>
          <a:xfrm>
            <a:off x="11124375" y="1211263"/>
            <a:ext cx="1037463" cy="400110"/>
          </a:xfrm>
          <a:prstGeom prst="rect">
            <a:avLst/>
          </a:prstGeom>
        </p:spPr>
        <p:txBody>
          <a:bodyPr wrap="none">
            <a:spAutoFit/>
          </a:bodyPr>
          <a:lstStyle/>
          <a:p>
            <a:pPr algn="r"/>
            <a:r>
              <a:rPr lang="en-US" sz="2000" dirty="0" smtClean="0"/>
              <a:t>SPC147</a:t>
            </a:r>
            <a:endParaRPr lang="en-US" sz="2000"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9069896" y="3311748"/>
            <a:ext cx="274320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Crossing </a:t>
            </a:r>
            <a:r>
              <a:rPr lang="en-US" dirty="0" err="1" smtClean="0">
                <a:gradFill>
                  <a:gsLst>
                    <a:gs pos="0">
                      <a:srgbClr val="FFFFFF"/>
                    </a:gs>
                    <a:gs pos="100000">
                      <a:srgbClr val="FFFFFF"/>
                    </a:gs>
                  </a:gsLst>
                  <a:lin ang="5400000" scaled="0"/>
                </a:gradFill>
                <a:ea typeface="Segoe UI" pitchFamily="34" charset="0"/>
                <a:cs typeface="Segoe UI" pitchFamily="34" charset="0"/>
              </a:rPr>
              <a:t>AppDomains</a:t>
            </a:r>
            <a:r>
              <a:rPr lang="en-US" dirty="0" smtClean="0">
                <a:gradFill>
                  <a:gsLst>
                    <a:gs pos="0">
                      <a:srgbClr val="FFFFFF"/>
                    </a:gs>
                    <a:gs pos="100000">
                      <a:srgbClr val="FFFFFF"/>
                    </a:gs>
                  </a:gsLst>
                  <a:lin ang="5400000" scaled="0"/>
                </a:gradFill>
                <a:ea typeface="Segoe UI" pitchFamily="34" charset="0"/>
                <a:cs typeface="Segoe UI" pitchFamily="34" charset="0"/>
              </a:rPr>
              <a:t> </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p:nvSpPr>
        <p:spPr bwMode="auto">
          <a:xfrm>
            <a:off x="5928958" y="3319686"/>
            <a:ext cx="274320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Resource Awareness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p:nvPr/>
        </p:nvSpPr>
        <p:spPr bwMode="auto">
          <a:xfrm>
            <a:off x="9113837" y="222008"/>
            <a:ext cx="274320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Avoid Pitfalls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p:nvSpPr>
        <p:spPr bwMode="auto">
          <a:xfrm>
            <a:off x="5913437" y="222653"/>
            <a:ext cx="274320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Target </a:t>
            </a:r>
            <a:r>
              <a:rPr lang="en-US" dirty="0" smtClean="0">
                <a:gradFill>
                  <a:gsLst>
                    <a:gs pos="0">
                      <a:srgbClr val="FFFFFF"/>
                    </a:gs>
                    <a:gs pos="100000">
                      <a:srgbClr val="FFFFFF"/>
                    </a:gs>
                  </a:gsLst>
                  <a:lin ang="5400000" scaled="0"/>
                </a:gradFill>
                <a:ea typeface="Segoe UI" pitchFamily="34" charset="0"/>
                <a:cs typeface="Segoe UI" pitchFamily="34" charset="0"/>
              </a:rPr>
              <a:t>Capabilities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p:nvSpPr>
        <p:spPr bwMode="auto">
          <a:xfrm>
            <a:off x="-1" y="-6593"/>
            <a:ext cx="5684837" cy="685665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25" name="Text Placeholder 2"/>
          <p:cNvSpPr txBox="1">
            <a:spLocks/>
          </p:cNvSpPr>
          <p:nvPr/>
        </p:nvSpPr>
        <p:spPr>
          <a:xfrm>
            <a:off x="520699" y="1447801"/>
            <a:ext cx="5433533" cy="1178442"/>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t>a</a:t>
            </a:r>
            <a:r>
              <a:rPr lang="en-US" dirty="0" smtClean="0"/>
              <a:t>pp User Experience</a:t>
            </a:r>
            <a:endParaRPr lang="en-US" dirty="0"/>
          </a:p>
        </p:txBody>
      </p:sp>
      <p:sp>
        <p:nvSpPr>
          <p:cNvPr id="129" name="Content Placeholder 8"/>
          <p:cNvSpPr txBox="1">
            <a:spLocks/>
          </p:cNvSpPr>
          <p:nvPr/>
        </p:nvSpPr>
        <p:spPr>
          <a:xfrm>
            <a:off x="522264" y="2936727"/>
            <a:ext cx="4446229" cy="1364936"/>
          </a:xfrm>
          <a:prstGeom prst="rect">
            <a:avLst/>
          </a:prstGeom>
        </p:spPr>
        <p:txBody>
          <a:bodyPr vert="horz" lIns="0" tIns="0" rIns="0" bIns="0" rtlCol="0">
            <a:noAutofit/>
          </a:bodyPr>
          <a:lstStyle>
            <a:defPPr>
              <a:defRPr lang="en-US"/>
            </a:defPPr>
            <a:lvl1pPr marR="0" indent="0" fontAlgn="auto">
              <a:lnSpc>
                <a:spcPct val="90000"/>
              </a:lnSpc>
              <a:spcBef>
                <a:spcPts val="1200"/>
              </a:spcBef>
              <a:spcAft>
                <a:spcPts val="0"/>
              </a:spcAft>
              <a:buClrTx/>
              <a:buSzPct val="80000"/>
              <a:buFont typeface="Arial" pitchFamily="34" charset="0"/>
              <a:buNone/>
              <a:tabLst/>
              <a:defRPr sz="1600" spc="0" baseline="0">
                <a:solidFill>
                  <a:schemeClr val="bg1"/>
                </a:solidFill>
                <a:cs typeface="Segoe UI" pitchFamily="34" charset="0"/>
              </a:defRPr>
            </a:lvl1pPr>
            <a:lvl2pPr marL="914240" marR="0" indent="-380933" fontAlgn="auto">
              <a:lnSpc>
                <a:spcPct val="90000"/>
              </a:lnSpc>
              <a:spcBef>
                <a:spcPct val="20000"/>
              </a:spcBef>
              <a:spcAft>
                <a:spcPts val="0"/>
              </a:spcAft>
              <a:buClrTx/>
              <a:buSzPct val="90000"/>
              <a:buFont typeface="Wingdings" pitchFamily="2" charset="2"/>
              <a:buChar char=""/>
              <a:tabLst/>
              <a:defRPr sz="2100" spc="0" baseline="0">
                <a:solidFill>
                  <a:schemeClr val="bg2">
                    <a:lumMod val="50000"/>
                  </a:schemeClr>
                </a:solidFill>
                <a:cs typeface="Arial" pitchFamily="34" charset="0"/>
              </a:defRPr>
            </a:lvl2pPr>
            <a:lvl3pPr marL="914240" marR="0" indent="-228560" fontAlgn="auto">
              <a:lnSpc>
                <a:spcPct val="90000"/>
              </a:lnSpc>
              <a:spcBef>
                <a:spcPct val="20000"/>
              </a:spcBef>
              <a:spcAft>
                <a:spcPts val="0"/>
              </a:spcAft>
              <a:buClrTx/>
              <a:buSzPct val="90000"/>
              <a:buFont typeface="Wingdings" pitchFamily="2" charset="2"/>
              <a:buChar char=""/>
              <a:tabLst>
                <a:tab pos="798513" algn="l"/>
              </a:tabLst>
              <a:defRPr sz="1900" spc="0" baseline="0">
                <a:solidFill>
                  <a:schemeClr val="bg2">
                    <a:lumMod val="50000"/>
                  </a:schemeClr>
                </a:solidFill>
                <a:cs typeface="Arial" pitchFamily="34" charset="0"/>
              </a:defRPr>
            </a:lvl3pPr>
            <a:lvl4pPr marL="1218987" marR="0" indent="-228560" fontAlgn="auto">
              <a:lnSpc>
                <a:spcPct val="90000"/>
              </a:lnSpc>
              <a:spcBef>
                <a:spcPct val="20000"/>
              </a:spcBef>
              <a:spcAft>
                <a:spcPts val="0"/>
              </a:spcAft>
              <a:buClrTx/>
              <a:buSzPct val="90000"/>
              <a:buFont typeface="Wingdings" pitchFamily="2" charset="2"/>
              <a:buChar char=""/>
              <a:tabLst/>
              <a:defRPr sz="1600" spc="0" baseline="0">
                <a:solidFill>
                  <a:schemeClr val="bg2">
                    <a:lumMod val="50000"/>
                  </a:schemeClr>
                </a:solidFill>
                <a:cs typeface="Arial" pitchFamily="34" charset="0"/>
              </a:defRPr>
            </a:lvl4pPr>
            <a:lvl5pPr marL="1447547" marR="0" indent="-228560" fontAlgn="auto">
              <a:lnSpc>
                <a:spcPct val="90000"/>
              </a:lnSpc>
              <a:spcBef>
                <a:spcPct val="20000"/>
              </a:spcBef>
              <a:spcAft>
                <a:spcPts val="0"/>
              </a:spcAft>
              <a:buClrTx/>
              <a:buSzPct val="90000"/>
              <a:buFont typeface="Wingdings" pitchFamily="2" charset="2"/>
              <a:buChar char=""/>
              <a:tabLst>
                <a:tab pos="1255713" algn="l"/>
              </a:tabLst>
              <a:defRPr sz="1600" spc="0" baseline="0">
                <a:solidFill>
                  <a:schemeClr val="bg2">
                    <a:lumMod val="50000"/>
                  </a:schemeClr>
                </a:solidFill>
                <a:cs typeface="Arial" pitchFamily="34" charset="0"/>
              </a:defRPr>
            </a:lvl5pPr>
            <a:lvl6pPr marL="2514499" indent="-228591">
              <a:spcBef>
                <a:spcPct val="20000"/>
              </a:spcBef>
              <a:buFont typeface="Arial" pitchFamily="34" charset="0"/>
              <a:buChar char="•"/>
              <a:defRPr sz="2100"/>
            </a:lvl6pPr>
            <a:lvl7pPr marL="2971681" indent="-228591">
              <a:spcBef>
                <a:spcPct val="20000"/>
              </a:spcBef>
              <a:buFont typeface="Arial" pitchFamily="34" charset="0"/>
              <a:buChar char="•"/>
              <a:defRPr sz="2100"/>
            </a:lvl7pPr>
            <a:lvl8pPr marL="3428863" indent="-228591">
              <a:spcBef>
                <a:spcPct val="20000"/>
              </a:spcBef>
              <a:buFont typeface="Arial" pitchFamily="34" charset="0"/>
              <a:buChar char="•"/>
              <a:defRPr sz="2100"/>
            </a:lvl8pPr>
            <a:lvl9pPr marL="3886045" indent="-228591">
              <a:spcBef>
                <a:spcPct val="20000"/>
              </a:spcBef>
              <a:buFont typeface="Arial" pitchFamily="34" charset="0"/>
              <a:buChar char="•"/>
              <a:defRPr sz="2100"/>
            </a:lvl9pPr>
          </a:lstStyle>
          <a:p>
            <a:r>
              <a:rPr lang="en-US" dirty="0" smtClean="0"/>
              <a:t>Target capabilities by discovering your host.</a:t>
            </a:r>
          </a:p>
          <a:p>
            <a:r>
              <a:rPr lang="en-US" dirty="0" smtClean="0"/>
              <a:t>Avoid the common Pitfalls.</a:t>
            </a:r>
            <a:endParaRPr lang="en-US" dirty="0"/>
          </a:p>
          <a:p>
            <a:r>
              <a:rPr lang="en-US" dirty="0" smtClean="0"/>
              <a:t>Your app is being watched, in a good way.</a:t>
            </a:r>
          </a:p>
          <a:p>
            <a:r>
              <a:rPr lang="en-US" dirty="0" smtClean="0"/>
              <a:t>Resource sharing leverage </a:t>
            </a:r>
            <a:r>
              <a:rPr lang="en-US" dirty="0" err="1" smtClean="0"/>
              <a:t>oAuth</a:t>
            </a:r>
            <a:r>
              <a:rPr lang="en-US" dirty="0" smtClean="0"/>
              <a:t>.</a:t>
            </a:r>
          </a:p>
          <a:p>
            <a:r>
              <a:rPr lang="en-US" dirty="0" smtClean="0"/>
              <a:t>Give your app style.</a:t>
            </a:r>
            <a:endParaRPr lang="en-US" dirty="0"/>
          </a:p>
        </p:txBody>
      </p:sp>
      <p:sp>
        <p:nvSpPr>
          <p:cNvPr id="27" name="Freeform 103"/>
          <p:cNvSpPr>
            <a:spLocks noEditPoints="1"/>
          </p:cNvSpPr>
          <p:nvPr/>
        </p:nvSpPr>
        <p:spPr bwMode="black">
          <a:xfrm>
            <a:off x="9952037" y="677862"/>
            <a:ext cx="1118730" cy="1219200"/>
          </a:xfrm>
          <a:custGeom>
            <a:avLst/>
            <a:gdLst>
              <a:gd name="T0" fmla="*/ 47 w 95"/>
              <a:gd name="T1" fmla="*/ 0 h 95"/>
              <a:gd name="T2" fmla="*/ 0 w 95"/>
              <a:gd name="T3" fmla="*/ 47 h 95"/>
              <a:gd name="T4" fmla="*/ 47 w 95"/>
              <a:gd name="T5" fmla="*/ 95 h 95"/>
              <a:gd name="T6" fmla="*/ 95 w 95"/>
              <a:gd name="T7" fmla="*/ 47 h 95"/>
              <a:gd name="T8" fmla="*/ 47 w 95"/>
              <a:gd name="T9" fmla="*/ 0 h 95"/>
              <a:gd name="T10" fmla="*/ 24 w 95"/>
              <a:gd name="T11" fmla="*/ 24 h 95"/>
              <a:gd name="T12" fmla="*/ 22 w 95"/>
              <a:gd name="T13" fmla="*/ 20 h 95"/>
              <a:gd name="T14" fmla="*/ 26 w 95"/>
              <a:gd name="T15" fmla="*/ 13 h 95"/>
              <a:gd name="T16" fmla="*/ 34 w 95"/>
              <a:gd name="T17" fmla="*/ 14 h 95"/>
              <a:gd name="T18" fmla="*/ 35 w 95"/>
              <a:gd name="T19" fmla="*/ 18 h 95"/>
              <a:gd name="T20" fmla="*/ 29 w 95"/>
              <a:gd name="T21" fmla="*/ 20 h 95"/>
              <a:gd name="T22" fmla="*/ 24 w 95"/>
              <a:gd name="T23" fmla="*/ 24 h 95"/>
              <a:gd name="T24" fmla="*/ 30 w 95"/>
              <a:gd name="T25" fmla="*/ 43 h 95"/>
              <a:gd name="T26" fmla="*/ 26 w 95"/>
              <a:gd name="T27" fmla="*/ 34 h 95"/>
              <a:gd name="T28" fmla="*/ 30 w 95"/>
              <a:gd name="T29" fmla="*/ 25 h 95"/>
              <a:gd name="T30" fmla="*/ 34 w 95"/>
              <a:gd name="T31" fmla="*/ 34 h 95"/>
              <a:gd name="T32" fmla="*/ 30 w 95"/>
              <a:gd name="T33" fmla="*/ 43 h 95"/>
              <a:gd name="T34" fmla="*/ 47 w 95"/>
              <a:gd name="T35" fmla="*/ 87 h 95"/>
              <a:gd name="T36" fmla="*/ 33 w 95"/>
              <a:gd name="T37" fmla="*/ 75 h 95"/>
              <a:gd name="T38" fmla="*/ 47 w 95"/>
              <a:gd name="T39" fmla="*/ 62 h 95"/>
              <a:gd name="T40" fmla="*/ 61 w 95"/>
              <a:gd name="T41" fmla="*/ 75 h 95"/>
              <a:gd name="T42" fmla="*/ 47 w 95"/>
              <a:gd name="T43" fmla="*/ 87 h 95"/>
              <a:gd name="T44" fmla="*/ 65 w 95"/>
              <a:gd name="T45" fmla="*/ 43 h 95"/>
              <a:gd name="T46" fmla="*/ 61 w 95"/>
              <a:gd name="T47" fmla="*/ 34 h 95"/>
              <a:gd name="T48" fmla="*/ 65 w 95"/>
              <a:gd name="T49" fmla="*/ 25 h 95"/>
              <a:gd name="T50" fmla="*/ 69 w 95"/>
              <a:gd name="T51" fmla="*/ 34 h 95"/>
              <a:gd name="T52" fmla="*/ 65 w 95"/>
              <a:gd name="T53" fmla="*/ 43 h 95"/>
              <a:gd name="T54" fmla="*/ 71 w 95"/>
              <a:gd name="T55" fmla="*/ 24 h 95"/>
              <a:gd name="T56" fmla="*/ 66 w 95"/>
              <a:gd name="T57" fmla="*/ 20 h 95"/>
              <a:gd name="T58" fmla="*/ 59 w 95"/>
              <a:gd name="T59" fmla="*/ 18 h 95"/>
              <a:gd name="T60" fmla="*/ 61 w 95"/>
              <a:gd name="T61" fmla="*/ 14 h 95"/>
              <a:gd name="T62" fmla="*/ 69 w 95"/>
              <a:gd name="T63" fmla="*/ 13 h 95"/>
              <a:gd name="T64" fmla="*/ 73 w 95"/>
              <a:gd name="T65" fmla="*/ 20 h 95"/>
              <a:gd name="T66" fmla="*/ 71 w 95"/>
              <a:gd name="T67" fmla="*/ 2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95">
                <a:moveTo>
                  <a:pt x="47" y="0"/>
                </a:moveTo>
                <a:cubicBezTo>
                  <a:pt x="21" y="0"/>
                  <a:pt x="0" y="21"/>
                  <a:pt x="0" y="47"/>
                </a:cubicBezTo>
                <a:cubicBezTo>
                  <a:pt x="0" y="74"/>
                  <a:pt x="21" y="95"/>
                  <a:pt x="47" y="95"/>
                </a:cubicBezTo>
                <a:cubicBezTo>
                  <a:pt x="74" y="95"/>
                  <a:pt x="95" y="74"/>
                  <a:pt x="95" y="47"/>
                </a:cubicBezTo>
                <a:cubicBezTo>
                  <a:pt x="95" y="21"/>
                  <a:pt x="74" y="0"/>
                  <a:pt x="47" y="0"/>
                </a:cubicBezTo>
                <a:close/>
                <a:moveTo>
                  <a:pt x="24" y="24"/>
                </a:moveTo>
                <a:cubicBezTo>
                  <a:pt x="23" y="24"/>
                  <a:pt x="22" y="23"/>
                  <a:pt x="22" y="20"/>
                </a:cubicBezTo>
                <a:cubicBezTo>
                  <a:pt x="22" y="18"/>
                  <a:pt x="23" y="15"/>
                  <a:pt x="26" y="13"/>
                </a:cubicBezTo>
                <a:cubicBezTo>
                  <a:pt x="29" y="12"/>
                  <a:pt x="32" y="13"/>
                  <a:pt x="34" y="14"/>
                </a:cubicBezTo>
                <a:cubicBezTo>
                  <a:pt x="36" y="15"/>
                  <a:pt x="36" y="17"/>
                  <a:pt x="35" y="18"/>
                </a:cubicBezTo>
                <a:cubicBezTo>
                  <a:pt x="34" y="19"/>
                  <a:pt x="31" y="18"/>
                  <a:pt x="29" y="20"/>
                </a:cubicBezTo>
                <a:cubicBezTo>
                  <a:pt x="27" y="21"/>
                  <a:pt x="26" y="23"/>
                  <a:pt x="24" y="24"/>
                </a:cubicBezTo>
                <a:close/>
                <a:moveTo>
                  <a:pt x="30" y="43"/>
                </a:moveTo>
                <a:cubicBezTo>
                  <a:pt x="28" y="43"/>
                  <a:pt x="26" y="39"/>
                  <a:pt x="26" y="34"/>
                </a:cubicBezTo>
                <a:cubicBezTo>
                  <a:pt x="26" y="29"/>
                  <a:pt x="28" y="25"/>
                  <a:pt x="30" y="25"/>
                </a:cubicBezTo>
                <a:cubicBezTo>
                  <a:pt x="32" y="25"/>
                  <a:pt x="34" y="29"/>
                  <a:pt x="34" y="34"/>
                </a:cubicBezTo>
                <a:cubicBezTo>
                  <a:pt x="34" y="39"/>
                  <a:pt x="32" y="43"/>
                  <a:pt x="30" y="43"/>
                </a:cubicBezTo>
                <a:close/>
                <a:moveTo>
                  <a:pt x="47" y="87"/>
                </a:moveTo>
                <a:cubicBezTo>
                  <a:pt x="38" y="87"/>
                  <a:pt x="33" y="82"/>
                  <a:pt x="33" y="75"/>
                </a:cubicBezTo>
                <a:cubicBezTo>
                  <a:pt x="33" y="68"/>
                  <a:pt x="38" y="62"/>
                  <a:pt x="47" y="62"/>
                </a:cubicBezTo>
                <a:cubicBezTo>
                  <a:pt x="57" y="62"/>
                  <a:pt x="61" y="68"/>
                  <a:pt x="61" y="75"/>
                </a:cubicBezTo>
                <a:cubicBezTo>
                  <a:pt x="61" y="82"/>
                  <a:pt x="57" y="87"/>
                  <a:pt x="47" y="87"/>
                </a:cubicBezTo>
                <a:close/>
                <a:moveTo>
                  <a:pt x="65" y="43"/>
                </a:moveTo>
                <a:cubicBezTo>
                  <a:pt x="63" y="43"/>
                  <a:pt x="61" y="39"/>
                  <a:pt x="61" y="34"/>
                </a:cubicBezTo>
                <a:cubicBezTo>
                  <a:pt x="61" y="29"/>
                  <a:pt x="63" y="25"/>
                  <a:pt x="65" y="25"/>
                </a:cubicBezTo>
                <a:cubicBezTo>
                  <a:pt x="67" y="25"/>
                  <a:pt x="69" y="29"/>
                  <a:pt x="69" y="34"/>
                </a:cubicBezTo>
                <a:cubicBezTo>
                  <a:pt x="69" y="39"/>
                  <a:pt x="67" y="43"/>
                  <a:pt x="65" y="43"/>
                </a:cubicBezTo>
                <a:close/>
                <a:moveTo>
                  <a:pt x="71" y="24"/>
                </a:moveTo>
                <a:cubicBezTo>
                  <a:pt x="68" y="23"/>
                  <a:pt x="68" y="21"/>
                  <a:pt x="66" y="20"/>
                </a:cubicBezTo>
                <a:cubicBezTo>
                  <a:pt x="63" y="18"/>
                  <a:pt x="61" y="19"/>
                  <a:pt x="59" y="18"/>
                </a:cubicBezTo>
                <a:cubicBezTo>
                  <a:pt x="59" y="17"/>
                  <a:pt x="59" y="15"/>
                  <a:pt x="61" y="14"/>
                </a:cubicBezTo>
                <a:cubicBezTo>
                  <a:pt x="63" y="13"/>
                  <a:pt x="66" y="12"/>
                  <a:pt x="69" y="13"/>
                </a:cubicBezTo>
                <a:cubicBezTo>
                  <a:pt x="72" y="15"/>
                  <a:pt x="73" y="18"/>
                  <a:pt x="73" y="20"/>
                </a:cubicBezTo>
                <a:cubicBezTo>
                  <a:pt x="73" y="23"/>
                  <a:pt x="72" y="24"/>
                  <a:pt x="71" y="24"/>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31" name="Freeform 95"/>
          <p:cNvSpPr>
            <a:spLocks/>
          </p:cNvSpPr>
          <p:nvPr/>
        </p:nvSpPr>
        <p:spPr bwMode="black">
          <a:xfrm>
            <a:off x="6675437" y="857142"/>
            <a:ext cx="1061989" cy="1181318"/>
          </a:xfrm>
          <a:custGeom>
            <a:avLst/>
            <a:gdLst>
              <a:gd name="T0" fmla="*/ 59 w 67"/>
              <a:gd name="T1" fmla="*/ 0 h 67"/>
              <a:gd name="T2" fmla="*/ 9 w 67"/>
              <a:gd name="T3" fmla="*/ 0 h 67"/>
              <a:gd name="T4" fmla="*/ 0 w 67"/>
              <a:gd name="T5" fmla="*/ 9 h 67"/>
              <a:gd name="T6" fmla="*/ 0 w 67"/>
              <a:gd name="T7" fmla="*/ 41 h 67"/>
              <a:gd name="T8" fmla="*/ 9 w 67"/>
              <a:gd name="T9" fmla="*/ 50 h 67"/>
              <a:gd name="T10" fmla="*/ 21 w 67"/>
              <a:gd name="T11" fmla="*/ 50 h 67"/>
              <a:gd name="T12" fmla="*/ 47 w 67"/>
              <a:gd name="T13" fmla="*/ 67 h 67"/>
              <a:gd name="T14" fmla="*/ 41 w 67"/>
              <a:gd name="T15" fmla="*/ 50 h 67"/>
              <a:gd name="T16" fmla="*/ 59 w 67"/>
              <a:gd name="T17" fmla="*/ 50 h 67"/>
              <a:gd name="T18" fmla="*/ 67 w 67"/>
              <a:gd name="T19" fmla="*/ 41 h 67"/>
              <a:gd name="T20" fmla="*/ 67 w 67"/>
              <a:gd name="T21" fmla="*/ 9 h 67"/>
              <a:gd name="T22" fmla="*/ 59 w 67"/>
              <a:gd name="T23"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67">
                <a:moveTo>
                  <a:pt x="59" y="0"/>
                </a:moveTo>
                <a:cubicBezTo>
                  <a:pt x="9" y="0"/>
                  <a:pt x="9" y="0"/>
                  <a:pt x="9" y="0"/>
                </a:cubicBezTo>
                <a:cubicBezTo>
                  <a:pt x="4" y="0"/>
                  <a:pt x="0" y="4"/>
                  <a:pt x="0" y="9"/>
                </a:cubicBezTo>
                <a:cubicBezTo>
                  <a:pt x="0" y="41"/>
                  <a:pt x="0" y="41"/>
                  <a:pt x="0" y="41"/>
                </a:cubicBezTo>
                <a:cubicBezTo>
                  <a:pt x="0" y="46"/>
                  <a:pt x="4" y="50"/>
                  <a:pt x="9" y="50"/>
                </a:cubicBezTo>
                <a:cubicBezTo>
                  <a:pt x="21" y="50"/>
                  <a:pt x="21" y="50"/>
                  <a:pt x="21" y="50"/>
                </a:cubicBezTo>
                <a:cubicBezTo>
                  <a:pt x="47" y="67"/>
                  <a:pt x="47" y="67"/>
                  <a:pt x="47" y="67"/>
                </a:cubicBezTo>
                <a:cubicBezTo>
                  <a:pt x="41" y="50"/>
                  <a:pt x="41" y="50"/>
                  <a:pt x="41" y="50"/>
                </a:cubicBezTo>
                <a:cubicBezTo>
                  <a:pt x="59" y="50"/>
                  <a:pt x="59" y="50"/>
                  <a:pt x="59" y="50"/>
                </a:cubicBezTo>
                <a:cubicBezTo>
                  <a:pt x="63" y="50"/>
                  <a:pt x="67" y="46"/>
                  <a:pt x="67" y="41"/>
                </a:cubicBezTo>
                <a:cubicBezTo>
                  <a:pt x="67" y="9"/>
                  <a:pt x="67" y="9"/>
                  <a:pt x="67" y="9"/>
                </a:cubicBezTo>
                <a:cubicBezTo>
                  <a:pt x="67" y="4"/>
                  <a:pt x="63" y="0"/>
                  <a:pt x="59" y="0"/>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32" name="Freeform 118"/>
          <p:cNvSpPr>
            <a:spLocks noEditPoints="1"/>
          </p:cNvSpPr>
          <p:nvPr/>
        </p:nvSpPr>
        <p:spPr bwMode="black">
          <a:xfrm>
            <a:off x="6598338" y="4030662"/>
            <a:ext cx="1224430" cy="865084"/>
          </a:xfrm>
          <a:custGeom>
            <a:avLst/>
            <a:gdLst>
              <a:gd name="T0" fmla="*/ 40 w 80"/>
              <a:gd name="T1" fmla="*/ 0 h 56"/>
              <a:gd name="T2" fmla="*/ 0 w 80"/>
              <a:gd name="T3" fmla="*/ 28 h 56"/>
              <a:gd name="T4" fmla="*/ 40 w 80"/>
              <a:gd name="T5" fmla="*/ 56 h 56"/>
              <a:gd name="T6" fmla="*/ 80 w 80"/>
              <a:gd name="T7" fmla="*/ 28 h 56"/>
              <a:gd name="T8" fmla="*/ 40 w 80"/>
              <a:gd name="T9" fmla="*/ 0 h 56"/>
              <a:gd name="T10" fmla="*/ 40 w 80"/>
              <a:gd name="T11" fmla="*/ 48 h 56"/>
              <a:gd name="T12" fmla="*/ 20 w 80"/>
              <a:gd name="T13" fmla="*/ 28 h 56"/>
              <a:gd name="T14" fmla="*/ 40 w 80"/>
              <a:gd name="T15" fmla="*/ 8 h 56"/>
              <a:gd name="T16" fmla="*/ 60 w 80"/>
              <a:gd name="T17" fmla="*/ 28 h 56"/>
              <a:gd name="T18" fmla="*/ 40 w 80"/>
              <a:gd name="T19" fmla="*/ 48 h 56"/>
              <a:gd name="T20" fmla="*/ 52 w 80"/>
              <a:gd name="T21" fmla="*/ 28 h 56"/>
              <a:gd name="T22" fmla="*/ 40 w 80"/>
              <a:gd name="T23" fmla="*/ 40 h 56"/>
              <a:gd name="T24" fmla="*/ 28 w 80"/>
              <a:gd name="T25" fmla="*/ 28 h 56"/>
              <a:gd name="T26" fmla="*/ 40 w 80"/>
              <a:gd name="T27" fmla="*/ 16 h 56"/>
              <a:gd name="T28" fmla="*/ 52 w 80"/>
              <a:gd name="T29"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56">
                <a:moveTo>
                  <a:pt x="40" y="0"/>
                </a:moveTo>
                <a:cubicBezTo>
                  <a:pt x="15" y="0"/>
                  <a:pt x="0" y="28"/>
                  <a:pt x="0" y="28"/>
                </a:cubicBezTo>
                <a:cubicBezTo>
                  <a:pt x="0" y="28"/>
                  <a:pt x="15" y="56"/>
                  <a:pt x="40" y="56"/>
                </a:cubicBezTo>
                <a:cubicBezTo>
                  <a:pt x="65" y="56"/>
                  <a:pt x="80" y="28"/>
                  <a:pt x="80" y="28"/>
                </a:cubicBezTo>
                <a:cubicBezTo>
                  <a:pt x="80" y="28"/>
                  <a:pt x="65" y="0"/>
                  <a:pt x="40" y="0"/>
                </a:cubicBezTo>
                <a:close/>
                <a:moveTo>
                  <a:pt x="40" y="48"/>
                </a:moveTo>
                <a:cubicBezTo>
                  <a:pt x="29" y="48"/>
                  <a:pt x="20" y="39"/>
                  <a:pt x="20" y="28"/>
                </a:cubicBezTo>
                <a:cubicBezTo>
                  <a:pt x="20" y="17"/>
                  <a:pt x="29" y="8"/>
                  <a:pt x="40" y="8"/>
                </a:cubicBezTo>
                <a:cubicBezTo>
                  <a:pt x="51" y="8"/>
                  <a:pt x="60" y="17"/>
                  <a:pt x="60" y="28"/>
                </a:cubicBezTo>
                <a:cubicBezTo>
                  <a:pt x="60" y="39"/>
                  <a:pt x="51" y="48"/>
                  <a:pt x="40" y="48"/>
                </a:cubicBezTo>
                <a:close/>
                <a:moveTo>
                  <a:pt x="52" y="28"/>
                </a:moveTo>
                <a:cubicBezTo>
                  <a:pt x="52" y="35"/>
                  <a:pt x="46" y="40"/>
                  <a:pt x="40" y="40"/>
                </a:cubicBezTo>
                <a:cubicBezTo>
                  <a:pt x="33" y="40"/>
                  <a:pt x="28" y="35"/>
                  <a:pt x="28" y="28"/>
                </a:cubicBezTo>
                <a:cubicBezTo>
                  <a:pt x="28" y="22"/>
                  <a:pt x="33" y="16"/>
                  <a:pt x="40" y="16"/>
                </a:cubicBezTo>
                <a:cubicBezTo>
                  <a:pt x="46" y="16"/>
                  <a:pt x="52" y="22"/>
                  <a:pt x="52" y="28"/>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33" name="Freeform 137"/>
          <p:cNvSpPr>
            <a:spLocks/>
          </p:cNvSpPr>
          <p:nvPr/>
        </p:nvSpPr>
        <p:spPr bwMode="black">
          <a:xfrm>
            <a:off x="9939415" y="3878262"/>
            <a:ext cx="1079422" cy="1065922"/>
          </a:xfrm>
          <a:custGeom>
            <a:avLst/>
            <a:gdLst>
              <a:gd name="T0" fmla="*/ 23 w 83"/>
              <a:gd name="T1" fmla="*/ 76 h 77"/>
              <a:gd name="T2" fmla="*/ 31 w 83"/>
              <a:gd name="T3" fmla="*/ 77 h 77"/>
              <a:gd name="T4" fmla="*/ 52 w 83"/>
              <a:gd name="T5" fmla="*/ 43 h 77"/>
              <a:gd name="T6" fmla="*/ 79 w 83"/>
              <a:gd name="T7" fmla="*/ 43 h 77"/>
              <a:gd name="T8" fmla="*/ 83 w 83"/>
              <a:gd name="T9" fmla="*/ 38 h 77"/>
              <a:gd name="T10" fmla="*/ 79 w 83"/>
              <a:gd name="T11" fmla="*/ 33 h 77"/>
              <a:gd name="T12" fmla="*/ 52 w 83"/>
              <a:gd name="T13" fmla="*/ 33 h 77"/>
              <a:gd name="T14" fmla="*/ 31 w 83"/>
              <a:gd name="T15" fmla="*/ 0 h 77"/>
              <a:gd name="T16" fmla="*/ 23 w 83"/>
              <a:gd name="T17" fmla="*/ 1 h 77"/>
              <a:gd name="T18" fmla="*/ 33 w 83"/>
              <a:gd name="T19" fmla="*/ 33 h 77"/>
              <a:gd name="T20" fmla="*/ 14 w 83"/>
              <a:gd name="T21" fmla="*/ 33 h 77"/>
              <a:gd name="T22" fmla="*/ 8 w 83"/>
              <a:gd name="T23" fmla="*/ 27 h 77"/>
              <a:gd name="T24" fmla="*/ 0 w 83"/>
              <a:gd name="T25" fmla="*/ 27 h 77"/>
              <a:gd name="T26" fmla="*/ 5 w 83"/>
              <a:gd name="T27" fmla="*/ 38 h 77"/>
              <a:gd name="T28" fmla="*/ 0 w 83"/>
              <a:gd name="T29" fmla="*/ 50 h 77"/>
              <a:gd name="T30" fmla="*/ 8 w 83"/>
              <a:gd name="T31" fmla="*/ 50 h 77"/>
              <a:gd name="T32" fmla="*/ 14 w 83"/>
              <a:gd name="T33" fmla="*/ 43 h 77"/>
              <a:gd name="T34" fmla="*/ 33 w 83"/>
              <a:gd name="T35" fmla="*/ 43 h 77"/>
              <a:gd name="T36" fmla="*/ 23 w 83"/>
              <a:gd name="T37" fmla="*/ 7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 h="77">
                <a:moveTo>
                  <a:pt x="23" y="76"/>
                </a:moveTo>
                <a:cubicBezTo>
                  <a:pt x="31" y="77"/>
                  <a:pt x="31" y="77"/>
                  <a:pt x="31" y="77"/>
                </a:cubicBezTo>
                <a:cubicBezTo>
                  <a:pt x="52" y="43"/>
                  <a:pt x="52" y="43"/>
                  <a:pt x="52" y="43"/>
                </a:cubicBezTo>
                <a:cubicBezTo>
                  <a:pt x="79" y="43"/>
                  <a:pt x="79" y="43"/>
                  <a:pt x="79" y="43"/>
                </a:cubicBezTo>
                <a:cubicBezTo>
                  <a:pt x="81" y="43"/>
                  <a:pt x="83" y="41"/>
                  <a:pt x="83" y="38"/>
                </a:cubicBezTo>
                <a:cubicBezTo>
                  <a:pt x="83" y="36"/>
                  <a:pt x="81" y="33"/>
                  <a:pt x="79" y="33"/>
                </a:cubicBezTo>
                <a:cubicBezTo>
                  <a:pt x="52" y="33"/>
                  <a:pt x="52" y="33"/>
                  <a:pt x="52" y="33"/>
                </a:cubicBezTo>
                <a:cubicBezTo>
                  <a:pt x="31" y="0"/>
                  <a:pt x="31" y="0"/>
                  <a:pt x="31" y="0"/>
                </a:cubicBezTo>
                <a:cubicBezTo>
                  <a:pt x="23" y="1"/>
                  <a:pt x="23" y="1"/>
                  <a:pt x="23" y="1"/>
                </a:cubicBezTo>
                <a:cubicBezTo>
                  <a:pt x="33" y="33"/>
                  <a:pt x="33" y="33"/>
                  <a:pt x="33" y="33"/>
                </a:cubicBezTo>
                <a:cubicBezTo>
                  <a:pt x="14" y="33"/>
                  <a:pt x="14" y="33"/>
                  <a:pt x="14" y="33"/>
                </a:cubicBezTo>
                <a:cubicBezTo>
                  <a:pt x="8" y="27"/>
                  <a:pt x="8" y="27"/>
                  <a:pt x="8" y="27"/>
                </a:cubicBezTo>
                <a:cubicBezTo>
                  <a:pt x="0" y="27"/>
                  <a:pt x="0" y="27"/>
                  <a:pt x="0" y="27"/>
                </a:cubicBezTo>
                <a:cubicBezTo>
                  <a:pt x="5" y="38"/>
                  <a:pt x="5" y="38"/>
                  <a:pt x="5" y="38"/>
                </a:cubicBezTo>
                <a:cubicBezTo>
                  <a:pt x="0" y="50"/>
                  <a:pt x="0" y="50"/>
                  <a:pt x="0" y="50"/>
                </a:cubicBezTo>
                <a:cubicBezTo>
                  <a:pt x="8" y="50"/>
                  <a:pt x="8" y="50"/>
                  <a:pt x="8" y="50"/>
                </a:cubicBezTo>
                <a:cubicBezTo>
                  <a:pt x="14" y="43"/>
                  <a:pt x="14" y="43"/>
                  <a:pt x="14" y="43"/>
                </a:cubicBezTo>
                <a:cubicBezTo>
                  <a:pt x="33" y="43"/>
                  <a:pt x="33" y="43"/>
                  <a:pt x="33" y="43"/>
                </a:cubicBezTo>
                <a:lnTo>
                  <a:pt x="23" y="76"/>
                </a:ln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363772575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app for Office</a:t>
            </a:r>
            <a:br>
              <a:rPr lang="en-US" dirty="0" smtClean="0"/>
            </a:br>
            <a:r>
              <a:rPr lang="en-US" dirty="0" smtClean="0"/>
              <a:t>User Experience</a:t>
            </a:r>
            <a:endParaRPr lang="en-US" dirty="0"/>
          </a:p>
        </p:txBody>
      </p:sp>
      <p:sp>
        <p:nvSpPr>
          <p:cNvPr id="5" name="Text Placeholder 4"/>
          <p:cNvSpPr>
            <a:spLocks noGrp="1"/>
          </p:cNvSpPr>
          <p:nvPr>
            <p:ph type="body" sz="quarter" idx="12"/>
          </p:nvPr>
        </p:nvSpPr>
        <p:spPr/>
        <p:txBody>
          <a:bodyPr/>
          <a:lstStyle/>
          <a:p>
            <a:r>
              <a:rPr lang="en-US" dirty="0" smtClean="0"/>
              <a:t>Where not to go.</a:t>
            </a:r>
            <a:endParaRPr lang="en-US" dirty="0"/>
          </a:p>
        </p:txBody>
      </p:sp>
    </p:spTree>
    <p:extLst>
      <p:ext uri="{BB962C8B-B14F-4D97-AF65-F5344CB8AC3E}">
        <p14:creationId xmlns:p14="http://schemas.microsoft.com/office/powerpoint/2010/main" val="512937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 for Office Scenarios</a:t>
            </a:r>
            <a:endParaRPr lang="en-US" dirty="0"/>
          </a:p>
        </p:txBody>
      </p:sp>
    </p:spTree>
    <p:extLst>
      <p:ext uri="{BB962C8B-B14F-4D97-AF65-F5344CB8AC3E}">
        <p14:creationId xmlns:p14="http://schemas.microsoft.com/office/powerpoint/2010/main" val="450983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p:cNvSpPr/>
          <p:nvPr/>
        </p:nvSpPr>
        <p:spPr bwMode="auto">
          <a:xfrm>
            <a:off x="9130877" y="191940"/>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SharePoint Centric</a:t>
            </a:r>
          </a:p>
        </p:txBody>
      </p:sp>
      <p:sp>
        <p:nvSpPr>
          <p:cNvPr id="40" name="Rectangle 39"/>
          <p:cNvSpPr/>
          <p:nvPr/>
        </p:nvSpPr>
        <p:spPr bwMode="auto">
          <a:xfrm>
            <a:off x="5932090" y="3365759"/>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Context Centric</a:t>
            </a:r>
          </a:p>
        </p:txBody>
      </p:sp>
      <p:sp>
        <p:nvSpPr>
          <p:cNvPr id="13" name="Rectangle 12"/>
          <p:cNvSpPr/>
          <p:nvPr/>
        </p:nvSpPr>
        <p:spPr bwMode="auto">
          <a:xfrm>
            <a:off x="2177" y="0"/>
            <a:ext cx="5606459" cy="685006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5" name="Text Placeholder 2"/>
          <p:cNvSpPr txBox="1">
            <a:spLocks/>
          </p:cNvSpPr>
          <p:nvPr/>
        </p:nvSpPr>
        <p:spPr>
          <a:xfrm>
            <a:off x="238666" y="1467855"/>
            <a:ext cx="5433533" cy="1178442"/>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solidFill>
                  <a:schemeClr val="bg1"/>
                </a:solidFill>
              </a:rPr>
              <a:t>a</a:t>
            </a:r>
            <a:r>
              <a:rPr lang="en-US" dirty="0" smtClean="0">
                <a:solidFill>
                  <a:schemeClr val="bg1"/>
                </a:solidFill>
              </a:rPr>
              <a:t>pp for Office scenarios</a:t>
            </a:r>
            <a:endParaRPr lang="en-US" dirty="0">
              <a:solidFill>
                <a:schemeClr val="bg1"/>
              </a:solidFill>
            </a:endParaRPr>
          </a:p>
        </p:txBody>
      </p:sp>
      <p:sp>
        <p:nvSpPr>
          <p:cNvPr id="129" name="Content Placeholder 8"/>
          <p:cNvSpPr txBox="1">
            <a:spLocks/>
          </p:cNvSpPr>
          <p:nvPr/>
        </p:nvSpPr>
        <p:spPr>
          <a:xfrm>
            <a:off x="522264" y="2936727"/>
            <a:ext cx="4925558" cy="1364936"/>
          </a:xfrm>
          <a:prstGeom prst="rect">
            <a:avLst/>
          </a:prstGeom>
        </p:spPr>
        <p:txBody>
          <a:bodyPr vert="horz" lIns="0" tIns="0" rIns="0" bIns="0" rtlCol="0">
            <a:noAutofit/>
          </a:bodyPr>
          <a:lstStyle>
            <a:defPPr>
              <a:defRPr lang="en-US"/>
            </a:defPPr>
            <a:lvl1pPr marR="0" indent="0" fontAlgn="auto">
              <a:lnSpc>
                <a:spcPct val="90000"/>
              </a:lnSpc>
              <a:spcBef>
                <a:spcPts val="1200"/>
              </a:spcBef>
              <a:spcAft>
                <a:spcPts val="0"/>
              </a:spcAft>
              <a:buClrTx/>
              <a:buSzPct val="80000"/>
              <a:buFont typeface="Arial" pitchFamily="34" charset="0"/>
              <a:buNone/>
              <a:tabLst/>
              <a:defRPr sz="1600" spc="0" baseline="0">
                <a:solidFill>
                  <a:schemeClr val="bg1"/>
                </a:solidFill>
                <a:cs typeface="Segoe UI" pitchFamily="34" charset="0"/>
              </a:defRPr>
            </a:lvl1pPr>
            <a:lvl2pPr marL="914240" marR="0" indent="-380933" fontAlgn="auto">
              <a:lnSpc>
                <a:spcPct val="90000"/>
              </a:lnSpc>
              <a:spcBef>
                <a:spcPct val="20000"/>
              </a:spcBef>
              <a:spcAft>
                <a:spcPts val="0"/>
              </a:spcAft>
              <a:buClrTx/>
              <a:buSzPct val="90000"/>
              <a:buFont typeface="Wingdings" pitchFamily="2" charset="2"/>
              <a:buChar char=""/>
              <a:tabLst/>
              <a:defRPr sz="2100" spc="0" baseline="0">
                <a:solidFill>
                  <a:schemeClr val="bg2">
                    <a:lumMod val="50000"/>
                  </a:schemeClr>
                </a:solidFill>
                <a:cs typeface="Arial" pitchFamily="34" charset="0"/>
              </a:defRPr>
            </a:lvl2pPr>
            <a:lvl3pPr marL="914240" marR="0" indent="-228560" fontAlgn="auto">
              <a:lnSpc>
                <a:spcPct val="90000"/>
              </a:lnSpc>
              <a:spcBef>
                <a:spcPct val="20000"/>
              </a:spcBef>
              <a:spcAft>
                <a:spcPts val="0"/>
              </a:spcAft>
              <a:buClrTx/>
              <a:buSzPct val="90000"/>
              <a:buFont typeface="Wingdings" pitchFamily="2" charset="2"/>
              <a:buChar char=""/>
              <a:tabLst>
                <a:tab pos="798513" algn="l"/>
              </a:tabLst>
              <a:defRPr sz="1900" spc="0" baseline="0">
                <a:solidFill>
                  <a:schemeClr val="bg2">
                    <a:lumMod val="50000"/>
                  </a:schemeClr>
                </a:solidFill>
                <a:cs typeface="Arial" pitchFamily="34" charset="0"/>
              </a:defRPr>
            </a:lvl3pPr>
            <a:lvl4pPr marL="1218987" marR="0" indent="-228560" fontAlgn="auto">
              <a:lnSpc>
                <a:spcPct val="90000"/>
              </a:lnSpc>
              <a:spcBef>
                <a:spcPct val="20000"/>
              </a:spcBef>
              <a:spcAft>
                <a:spcPts val="0"/>
              </a:spcAft>
              <a:buClrTx/>
              <a:buSzPct val="90000"/>
              <a:buFont typeface="Wingdings" pitchFamily="2" charset="2"/>
              <a:buChar char=""/>
              <a:tabLst/>
              <a:defRPr sz="1600" spc="0" baseline="0">
                <a:solidFill>
                  <a:schemeClr val="bg2">
                    <a:lumMod val="50000"/>
                  </a:schemeClr>
                </a:solidFill>
                <a:cs typeface="Arial" pitchFamily="34" charset="0"/>
              </a:defRPr>
            </a:lvl4pPr>
            <a:lvl5pPr marL="1447547" marR="0" indent="-228560" fontAlgn="auto">
              <a:lnSpc>
                <a:spcPct val="90000"/>
              </a:lnSpc>
              <a:spcBef>
                <a:spcPct val="20000"/>
              </a:spcBef>
              <a:spcAft>
                <a:spcPts val="0"/>
              </a:spcAft>
              <a:buClrTx/>
              <a:buSzPct val="90000"/>
              <a:buFont typeface="Wingdings" pitchFamily="2" charset="2"/>
              <a:buChar char=""/>
              <a:tabLst>
                <a:tab pos="1255713" algn="l"/>
              </a:tabLst>
              <a:defRPr sz="1600" spc="0" baseline="0">
                <a:solidFill>
                  <a:schemeClr val="bg2">
                    <a:lumMod val="50000"/>
                  </a:schemeClr>
                </a:solidFill>
                <a:cs typeface="Arial" pitchFamily="34" charset="0"/>
              </a:defRPr>
            </a:lvl5pPr>
            <a:lvl6pPr marL="2514499" indent="-228591">
              <a:spcBef>
                <a:spcPct val="20000"/>
              </a:spcBef>
              <a:buFont typeface="Arial" pitchFamily="34" charset="0"/>
              <a:buChar char="•"/>
              <a:defRPr sz="2100"/>
            </a:lvl6pPr>
            <a:lvl7pPr marL="2971681" indent="-228591">
              <a:spcBef>
                <a:spcPct val="20000"/>
              </a:spcBef>
              <a:buFont typeface="Arial" pitchFamily="34" charset="0"/>
              <a:buChar char="•"/>
              <a:defRPr sz="2100"/>
            </a:lvl7pPr>
            <a:lvl8pPr marL="3428863" indent="-228591">
              <a:spcBef>
                <a:spcPct val="20000"/>
              </a:spcBef>
              <a:buFont typeface="Arial" pitchFamily="34" charset="0"/>
              <a:buChar char="•"/>
              <a:defRPr sz="2100"/>
            </a:lvl8pPr>
            <a:lvl9pPr marL="3886045" indent="-228591">
              <a:spcBef>
                <a:spcPct val="20000"/>
              </a:spcBef>
              <a:buFont typeface="Arial" pitchFamily="34" charset="0"/>
              <a:buChar char="•"/>
              <a:defRPr sz="2100"/>
            </a:lvl9pPr>
          </a:lstStyle>
          <a:p>
            <a:r>
              <a:rPr lang="en-US" dirty="0" smtClean="0"/>
              <a:t>SharePoint Centric:</a:t>
            </a:r>
            <a:endParaRPr lang="en-US" dirty="0"/>
          </a:p>
          <a:p>
            <a:r>
              <a:rPr lang="en-US" dirty="0" smtClean="0"/>
              <a:t>	Business Process</a:t>
            </a:r>
          </a:p>
          <a:p>
            <a:r>
              <a:rPr lang="en-US" dirty="0" smtClean="0"/>
              <a:t>	Team Collaboration</a:t>
            </a:r>
          </a:p>
          <a:p>
            <a:r>
              <a:rPr lang="en-US" dirty="0" smtClean="0"/>
              <a:t>	Workflow</a:t>
            </a:r>
          </a:p>
          <a:p>
            <a:r>
              <a:rPr lang="en-US" dirty="0" smtClean="0"/>
              <a:t>Document Centric:</a:t>
            </a:r>
          </a:p>
          <a:p>
            <a:r>
              <a:rPr lang="en-US" dirty="0" smtClean="0"/>
              <a:t>	Data Visualization / Analysis &amp; </a:t>
            </a:r>
            <a:r>
              <a:rPr lang="en-US" dirty="0" err="1" smtClean="0"/>
              <a:t>Mashups</a:t>
            </a:r>
            <a:endParaRPr lang="en-US" dirty="0" smtClean="0"/>
          </a:p>
          <a:p>
            <a:r>
              <a:rPr lang="en-US" dirty="0"/>
              <a:t>	</a:t>
            </a:r>
            <a:r>
              <a:rPr lang="en-US" dirty="0" smtClean="0"/>
              <a:t>Reference Tools</a:t>
            </a:r>
          </a:p>
          <a:p>
            <a:r>
              <a:rPr lang="en-US" dirty="0"/>
              <a:t>	</a:t>
            </a:r>
            <a:r>
              <a:rPr lang="en-US" dirty="0" smtClean="0"/>
              <a:t>Contextual Content &amp; Services</a:t>
            </a:r>
          </a:p>
          <a:p>
            <a:r>
              <a:rPr lang="en-US" dirty="0" smtClean="0"/>
              <a:t>	Content Authoring</a:t>
            </a:r>
          </a:p>
          <a:p>
            <a:r>
              <a:rPr lang="en-US" dirty="0" smtClean="0"/>
              <a:t>	Dashboards</a:t>
            </a:r>
          </a:p>
        </p:txBody>
      </p:sp>
      <p:sp>
        <p:nvSpPr>
          <p:cNvPr id="17" name="Rectangle 16"/>
          <p:cNvSpPr/>
          <p:nvPr/>
        </p:nvSpPr>
        <p:spPr bwMode="auto">
          <a:xfrm>
            <a:off x="5928958" y="220661"/>
            <a:ext cx="1295399" cy="122714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7376759" y="220661"/>
            <a:ext cx="1295399" cy="122714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7376758" y="1897063"/>
            <a:ext cx="1295399" cy="10668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5954232" y="1897145"/>
            <a:ext cx="1295399" cy="106671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35"/>
          <p:cNvSpPr/>
          <p:nvPr/>
        </p:nvSpPr>
        <p:spPr bwMode="auto">
          <a:xfrm>
            <a:off x="9113838" y="3331066"/>
            <a:ext cx="1295399" cy="122714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bwMode="auto">
          <a:xfrm>
            <a:off x="10561639" y="3331066"/>
            <a:ext cx="1295399" cy="122714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8" name="Rectangle 37"/>
          <p:cNvSpPr/>
          <p:nvPr/>
        </p:nvSpPr>
        <p:spPr bwMode="auto">
          <a:xfrm>
            <a:off x="10561638" y="4925410"/>
            <a:ext cx="1295399" cy="1148858"/>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9" name="Rectangle 38"/>
          <p:cNvSpPr/>
          <p:nvPr/>
        </p:nvSpPr>
        <p:spPr bwMode="auto">
          <a:xfrm>
            <a:off x="9139112" y="4895746"/>
            <a:ext cx="1295399" cy="1178521"/>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2" name="Freeform 128"/>
          <p:cNvSpPr>
            <a:spLocks noEditPoints="1"/>
          </p:cNvSpPr>
          <p:nvPr/>
        </p:nvSpPr>
        <p:spPr bwMode="black">
          <a:xfrm>
            <a:off x="6286770" y="525462"/>
            <a:ext cx="664798" cy="522651"/>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43" name="Freeform 138"/>
          <p:cNvSpPr>
            <a:spLocks noEditPoints="1"/>
          </p:cNvSpPr>
          <p:nvPr/>
        </p:nvSpPr>
        <p:spPr bwMode="black">
          <a:xfrm>
            <a:off x="7749888" y="501851"/>
            <a:ext cx="525749" cy="633211"/>
          </a:xfrm>
          <a:custGeom>
            <a:avLst/>
            <a:gdLst>
              <a:gd name="T0" fmla="*/ 64 w 64"/>
              <a:gd name="T1" fmla="*/ 9 h 80"/>
              <a:gd name="T2" fmla="*/ 64 w 64"/>
              <a:gd name="T3" fmla="*/ 32 h 80"/>
              <a:gd name="T4" fmla="*/ 40 w 64"/>
              <a:gd name="T5" fmla="*/ 33 h 80"/>
              <a:gd name="T6" fmla="*/ 32 w 64"/>
              <a:gd name="T7" fmla="*/ 25 h 80"/>
              <a:gd name="T8" fmla="*/ 47 w 64"/>
              <a:gd name="T9" fmla="*/ 24 h 80"/>
              <a:gd name="T10" fmla="*/ 37 w 64"/>
              <a:gd name="T11" fmla="*/ 18 h 80"/>
              <a:gd name="T12" fmla="*/ 12 w 64"/>
              <a:gd name="T13" fmla="*/ 35 h 80"/>
              <a:gd name="T14" fmla="*/ 0 w 64"/>
              <a:gd name="T15" fmla="*/ 35 h 80"/>
              <a:gd name="T16" fmla="*/ 39 w 64"/>
              <a:gd name="T17" fmla="*/ 7 h 80"/>
              <a:gd name="T18" fmla="*/ 55 w 64"/>
              <a:gd name="T19" fmla="*/ 15 h 80"/>
              <a:gd name="T20" fmla="*/ 56 w 64"/>
              <a:gd name="T21" fmla="*/ 0 h 80"/>
              <a:gd name="T22" fmla="*/ 64 w 64"/>
              <a:gd name="T23" fmla="*/ 9 h 80"/>
              <a:gd name="T24" fmla="*/ 26 w 64"/>
              <a:gd name="T25" fmla="*/ 62 h 80"/>
              <a:gd name="T26" fmla="*/ 15 w 64"/>
              <a:gd name="T27" fmla="*/ 56 h 80"/>
              <a:gd name="T28" fmla="*/ 32 w 64"/>
              <a:gd name="T29" fmla="*/ 56 h 80"/>
              <a:gd name="T30" fmla="*/ 24 w 64"/>
              <a:gd name="T31" fmla="*/ 47 h 80"/>
              <a:gd name="T32" fmla="*/ 0 w 64"/>
              <a:gd name="T33" fmla="*/ 48 h 80"/>
              <a:gd name="T34" fmla="*/ 0 w 64"/>
              <a:gd name="T35" fmla="*/ 72 h 80"/>
              <a:gd name="T36" fmla="*/ 8 w 64"/>
              <a:gd name="T37" fmla="*/ 80 h 80"/>
              <a:gd name="T38" fmla="*/ 9 w 64"/>
              <a:gd name="T39" fmla="*/ 66 h 80"/>
              <a:gd name="T40" fmla="*/ 24 w 64"/>
              <a:gd name="T41" fmla="*/ 73 h 80"/>
              <a:gd name="T42" fmla="*/ 64 w 64"/>
              <a:gd name="T43" fmla="*/ 45 h 80"/>
              <a:gd name="T44" fmla="*/ 51 w 64"/>
              <a:gd name="T45" fmla="*/ 45 h 80"/>
              <a:gd name="T46" fmla="*/ 26 w 64"/>
              <a:gd name="T47" fmla="*/ 6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80">
                <a:moveTo>
                  <a:pt x="64" y="9"/>
                </a:moveTo>
                <a:cubicBezTo>
                  <a:pt x="64" y="32"/>
                  <a:pt x="64" y="32"/>
                  <a:pt x="64" y="32"/>
                </a:cubicBezTo>
                <a:cubicBezTo>
                  <a:pt x="40" y="33"/>
                  <a:pt x="40" y="33"/>
                  <a:pt x="40" y="33"/>
                </a:cubicBezTo>
                <a:cubicBezTo>
                  <a:pt x="32" y="25"/>
                  <a:pt x="32" y="25"/>
                  <a:pt x="32" y="25"/>
                </a:cubicBezTo>
                <a:cubicBezTo>
                  <a:pt x="47" y="24"/>
                  <a:pt x="47" y="24"/>
                  <a:pt x="47" y="24"/>
                </a:cubicBezTo>
                <a:cubicBezTo>
                  <a:pt x="45" y="21"/>
                  <a:pt x="41" y="19"/>
                  <a:pt x="37" y="18"/>
                </a:cubicBezTo>
                <a:cubicBezTo>
                  <a:pt x="26" y="16"/>
                  <a:pt x="14" y="24"/>
                  <a:pt x="12" y="35"/>
                </a:cubicBezTo>
                <a:cubicBezTo>
                  <a:pt x="0" y="35"/>
                  <a:pt x="0" y="35"/>
                  <a:pt x="0" y="35"/>
                </a:cubicBezTo>
                <a:cubicBezTo>
                  <a:pt x="4" y="14"/>
                  <a:pt x="22" y="4"/>
                  <a:pt x="39" y="7"/>
                </a:cubicBezTo>
                <a:cubicBezTo>
                  <a:pt x="45" y="8"/>
                  <a:pt x="51" y="11"/>
                  <a:pt x="55" y="15"/>
                </a:cubicBezTo>
                <a:cubicBezTo>
                  <a:pt x="56" y="0"/>
                  <a:pt x="56" y="0"/>
                  <a:pt x="56" y="0"/>
                </a:cubicBezTo>
                <a:lnTo>
                  <a:pt x="64" y="9"/>
                </a:lnTo>
                <a:close/>
                <a:moveTo>
                  <a:pt x="26" y="62"/>
                </a:moveTo>
                <a:cubicBezTo>
                  <a:pt x="22" y="61"/>
                  <a:pt x="18" y="59"/>
                  <a:pt x="15" y="56"/>
                </a:cubicBezTo>
                <a:cubicBezTo>
                  <a:pt x="32" y="56"/>
                  <a:pt x="32" y="56"/>
                  <a:pt x="32" y="56"/>
                </a:cubicBezTo>
                <a:cubicBezTo>
                  <a:pt x="24" y="47"/>
                  <a:pt x="24" y="47"/>
                  <a:pt x="24" y="47"/>
                </a:cubicBezTo>
                <a:cubicBezTo>
                  <a:pt x="0" y="48"/>
                  <a:pt x="0" y="48"/>
                  <a:pt x="0" y="48"/>
                </a:cubicBezTo>
                <a:cubicBezTo>
                  <a:pt x="0" y="72"/>
                  <a:pt x="0" y="72"/>
                  <a:pt x="0" y="72"/>
                </a:cubicBezTo>
                <a:cubicBezTo>
                  <a:pt x="8" y="80"/>
                  <a:pt x="8" y="80"/>
                  <a:pt x="8" y="80"/>
                </a:cubicBezTo>
                <a:cubicBezTo>
                  <a:pt x="9" y="66"/>
                  <a:pt x="9" y="66"/>
                  <a:pt x="9" y="66"/>
                </a:cubicBezTo>
                <a:cubicBezTo>
                  <a:pt x="13" y="70"/>
                  <a:pt x="18" y="72"/>
                  <a:pt x="24" y="73"/>
                </a:cubicBezTo>
                <a:cubicBezTo>
                  <a:pt x="42" y="77"/>
                  <a:pt x="60" y="66"/>
                  <a:pt x="64" y="45"/>
                </a:cubicBezTo>
                <a:cubicBezTo>
                  <a:pt x="51" y="45"/>
                  <a:pt x="51" y="45"/>
                  <a:pt x="51" y="45"/>
                </a:cubicBezTo>
                <a:cubicBezTo>
                  <a:pt x="49" y="57"/>
                  <a:pt x="38" y="64"/>
                  <a:pt x="26" y="62"/>
                </a:cubicBezTo>
                <a:close/>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44" name="Freeform 95"/>
          <p:cNvSpPr>
            <a:spLocks/>
          </p:cNvSpPr>
          <p:nvPr/>
        </p:nvSpPr>
        <p:spPr bwMode="black">
          <a:xfrm>
            <a:off x="6294437" y="2125662"/>
            <a:ext cx="562854" cy="568485"/>
          </a:xfrm>
          <a:custGeom>
            <a:avLst/>
            <a:gdLst>
              <a:gd name="T0" fmla="*/ 59 w 67"/>
              <a:gd name="T1" fmla="*/ 0 h 67"/>
              <a:gd name="T2" fmla="*/ 9 w 67"/>
              <a:gd name="T3" fmla="*/ 0 h 67"/>
              <a:gd name="T4" fmla="*/ 0 w 67"/>
              <a:gd name="T5" fmla="*/ 9 h 67"/>
              <a:gd name="T6" fmla="*/ 0 w 67"/>
              <a:gd name="T7" fmla="*/ 41 h 67"/>
              <a:gd name="T8" fmla="*/ 9 w 67"/>
              <a:gd name="T9" fmla="*/ 50 h 67"/>
              <a:gd name="T10" fmla="*/ 21 w 67"/>
              <a:gd name="T11" fmla="*/ 50 h 67"/>
              <a:gd name="T12" fmla="*/ 47 w 67"/>
              <a:gd name="T13" fmla="*/ 67 h 67"/>
              <a:gd name="T14" fmla="*/ 41 w 67"/>
              <a:gd name="T15" fmla="*/ 50 h 67"/>
              <a:gd name="T16" fmla="*/ 59 w 67"/>
              <a:gd name="T17" fmla="*/ 50 h 67"/>
              <a:gd name="T18" fmla="*/ 67 w 67"/>
              <a:gd name="T19" fmla="*/ 41 h 67"/>
              <a:gd name="T20" fmla="*/ 67 w 67"/>
              <a:gd name="T21" fmla="*/ 9 h 67"/>
              <a:gd name="T22" fmla="*/ 59 w 67"/>
              <a:gd name="T23"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67">
                <a:moveTo>
                  <a:pt x="59" y="0"/>
                </a:moveTo>
                <a:cubicBezTo>
                  <a:pt x="9" y="0"/>
                  <a:pt x="9" y="0"/>
                  <a:pt x="9" y="0"/>
                </a:cubicBezTo>
                <a:cubicBezTo>
                  <a:pt x="4" y="0"/>
                  <a:pt x="0" y="4"/>
                  <a:pt x="0" y="9"/>
                </a:cubicBezTo>
                <a:cubicBezTo>
                  <a:pt x="0" y="41"/>
                  <a:pt x="0" y="41"/>
                  <a:pt x="0" y="41"/>
                </a:cubicBezTo>
                <a:cubicBezTo>
                  <a:pt x="0" y="46"/>
                  <a:pt x="4" y="50"/>
                  <a:pt x="9" y="50"/>
                </a:cubicBezTo>
                <a:cubicBezTo>
                  <a:pt x="21" y="50"/>
                  <a:pt x="21" y="50"/>
                  <a:pt x="21" y="50"/>
                </a:cubicBezTo>
                <a:cubicBezTo>
                  <a:pt x="47" y="67"/>
                  <a:pt x="47" y="67"/>
                  <a:pt x="47" y="67"/>
                </a:cubicBezTo>
                <a:cubicBezTo>
                  <a:pt x="41" y="50"/>
                  <a:pt x="41" y="50"/>
                  <a:pt x="41" y="50"/>
                </a:cubicBezTo>
                <a:cubicBezTo>
                  <a:pt x="59" y="50"/>
                  <a:pt x="59" y="50"/>
                  <a:pt x="59" y="50"/>
                </a:cubicBezTo>
                <a:cubicBezTo>
                  <a:pt x="63" y="50"/>
                  <a:pt x="67" y="46"/>
                  <a:pt x="67" y="41"/>
                </a:cubicBezTo>
                <a:cubicBezTo>
                  <a:pt x="67" y="9"/>
                  <a:pt x="67" y="9"/>
                  <a:pt x="67" y="9"/>
                </a:cubicBezTo>
                <a:cubicBezTo>
                  <a:pt x="67" y="4"/>
                  <a:pt x="63" y="0"/>
                  <a:pt x="59" y="0"/>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45" name="Freeform 24"/>
          <p:cNvSpPr>
            <a:spLocks noEditPoints="1"/>
          </p:cNvSpPr>
          <p:nvPr/>
        </p:nvSpPr>
        <p:spPr bwMode="black">
          <a:xfrm>
            <a:off x="7625073" y="2005755"/>
            <a:ext cx="726764" cy="729507"/>
          </a:xfrm>
          <a:custGeom>
            <a:avLst/>
            <a:gdLst>
              <a:gd name="T0" fmla="*/ 126 w 259"/>
              <a:gd name="T1" fmla="*/ 53 h 300"/>
              <a:gd name="T2" fmla="*/ 120 w 259"/>
              <a:gd name="T3" fmla="*/ 38 h 300"/>
              <a:gd name="T4" fmla="*/ 77 w 259"/>
              <a:gd name="T5" fmla="*/ 43 h 300"/>
              <a:gd name="T6" fmla="*/ 105 w 259"/>
              <a:gd name="T7" fmla="*/ 53 h 300"/>
              <a:gd name="T8" fmla="*/ 105 w 259"/>
              <a:gd name="T9" fmla="*/ 53 h 300"/>
              <a:gd name="T10" fmla="*/ 84 w 259"/>
              <a:gd name="T11" fmla="*/ 136 h 300"/>
              <a:gd name="T12" fmla="*/ 79 w 259"/>
              <a:gd name="T13" fmla="*/ 124 h 300"/>
              <a:gd name="T14" fmla="*/ 45 w 259"/>
              <a:gd name="T15" fmla="*/ 128 h 300"/>
              <a:gd name="T16" fmla="*/ 67 w 259"/>
              <a:gd name="T17" fmla="*/ 136 h 300"/>
              <a:gd name="T18" fmla="*/ 67 w 259"/>
              <a:gd name="T19" fmla="*/ 136 h 300"/>
              <a:gd name="T20" fmla="*/ 35 w 259"/>
              <a:gd name="T21" fmla="*/ 69 h 300"/>
              <a:gd name="T22" fmla="*/ 32 w 259"/>
              <a:gd name="T23" fmla="*/ 63 h 300"/>
              <a:gd name="T24" fmla="*/ 15 w 259"/>
              <a:gd name="T25" fmla="*/ 65 h 300"/>
              <a:gd name="T26" fmla="*/ 26 w 259"/>
              <a:gd name="T27" fmla="*/ 69 h 300"/>
              <a:gd name="T28" fmla="*/ 26 w 259"/>
              <a:gd name="T29" fmla="*/ 69 h 300"/>
              <a:gd name="T30" fmla="*/ 233 w 259"/>
              <a:gd name="T31" fmla="*/ 19 h 300"/>
              <a:gd name="T32" fmla="*/ 231 w 259"/>
              <a:gd name="T33" fmla="*/ 13 h 300"/>
              <a:gd name="T34" fmla="*/ 214 w 259"/>
              <a:gd name="T35" fmla="*/ 15 h 300"/>
              <a:gd name="T36" fmla="*/ 225 w 259"/>
              <a:gd name="T37" fmla="*/ 19 h 300"/>
              <a:gd name="T38" fmla="*/ 225 w 259"/>
              <a:gd name="T39" fmla="*/ 19 h 300"/>
              <a:gd name="T40" fmla="*/ 248 w 259"/>
              <a:gd name="T41" fmla="*/ 141 h 300"/>
              <a:gd name="T42" fmla="*/ 246 w 259"/>
              <a:gd name="T43" fmla="*/ 135 h 300"/>
              <a:gd name="T44" fmla="*/ 229 w 259"/>
              <a:gd name="T45" fmla="*/ 136 h 300"/>
              <a:gd name="T46" fmla="*/ 240 w 259"/>
              <a:gd name="T47" fmla="*/ 141 h 300"/>
              <a:gd name="T48" fmla="*/ 240 w 259"/>
              <a:gd name="T49" fmla="*/ 141 h 300"/>
              <a:gd name="T50" fmla="*/ 20 w 259"/>
              <a:gd name="T51" fmla="*/ 162 h 300"/>
              <a:gd name="T52" fmla="*/ 17 w 259"/>
              <a:gd name="T53" fmla="*/ 156 h 300"/>
              <a:gd name="T54" fmla="*/ 0 w 259"/>
              <a:gd name="T55" fmla="*/ 158 h 300"/>
              <a:gd name="T56" fmla="*/ 11 w 259"/>
              <a:gd name="T57" fmla="*/ 162 h 300"/>
              <a:gd name="T58" fmla="*/ 11 w 259"/>
              <a:gd name="T59" fmla="*/ 162 h 300"/>
              <a:gd name="T60" fmla="*/ 226 w 259"/>
              <a:gd name="T61" fmla="*/ 100 h 300"/>
              <a:gd name="T62" fmla="*/ 219 w 259"/>
              <a:gd name="T63" fmla="*/ 82 h 300"/>
              <a:gd name="T64" fmla="*/ 168 w 259"/>
              <a:gd name="T65" fmla="*/ 88 h 300"/>
              <a:gd name="T66" fmla="*/ 201 w 259"/>
              <a:gd name="T67" fmla="*/ 100 h 300"/>
              <a:gd name="T68" fmla="*/ 201 w 259"/>
              <a:gd name="T69" fmla="*/ 100 h 300"/>
              <a:gd name="T70" fmla="*/ 223 w 259"/>
              <a:gd name="T71" fmla="*/ 146 h 300"/>
              <a:gd name="T72" fmla="*/ 156 w 259"/>
              <a:gd name="T73" fmla="*/ 178 h 300"/>
              <a:gd name="T74" fmla="*/ 150 w 259"/>
              <a:gd name="T75" fmla="*/ 178 h 300"/>
              <a:gd name="T76" fmla="*/ 206 w 259"/>
              <a:gd name="T77" fmla="*/ 17 h 300"/>
              <a:gd name="T78" fmla="*/ 120 w 259"/>
              <a:gd name="T79" fmla="*/ 69 h 300"/>
              <a:gd name="T80" fmla="*/ 54 w 259"/>
              <a:gd name="T81" fmla="*/ 62 h 300"/>
              <a:gd name="T82" fmla="*/ 103 w 259"/>
              <a:gd name="T83" fmla="*/ 178 h 300"/>
              <a:gd name="T84" fmla="*/ 97 w 259"/>
              <a:gd name="T85" fmla="*/ 178 h 300"/>
              <a:gd name="T86" fmla="*/ 36 w 259"/>
              <a:gd name="T87" fmla="*/ 160 h 300"/>
              <a:gd name="T88" fmla="*/ 22 w 259"/>
              <a:gd name="T89" fmla="*/ 236 h 300"/>
              <a:gd name="T90" fmla="*/ 60 w 259"/>
              <a:gd name="T91" fmla="*/ 294 h 300"/>
              <a:gd name="T92" fmla="*/ 212 w 259"/>
              <a:gd name="T93" fmla="*/ 195 h 300"/>
              <a:gd name="T94" fmla="*/ 250 w 259"/>
              <a:gd name="T95" fmla="*/ 231 h 300"/>
              <a:gd name="T96" fmla="*/ 113 w 259"/>
              <a:gd name="T97" fmla="*/ 21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9" h="300">
                <a:moveTo>
                  <a:pt x="115" y="81"/>
                </a:moveTo>
                <a:cubicBezTo>
                  <a:pt x="115" y="81"/>
                  <a:pt x="115" y="52"/>
                  <a:pt x="120" y="47"/>
                </a:cubicBezTo>
                <a:cubicBezTo>
                  <a:pt x="125" y="42"/>
                  <a:pt x="153" y="43"/>
                  <a:pt x="153" y="43"/>
                </a:cubicBezTo>
                <a:cubicBezTo>
                  <a:pt x="153" y="43"/>
                  <a:pt x="131" y="48"/>
                  <a:pt x="126" y="53"/>
                </a:cubicBezTo>
                <a:cubicBezTo>
                  <a:pt x="120" y="58"/>
                  <a:pt x="115" y="81"/>
                  <a:pt x="115" y="81"/>
                </a:cubicBezTo>
                <a:close/>
                <a:moveTo>
                  <a:pt x="126" y="32"/>
                </a:moveTo>
                <a:cubicBezTo>
                  <a:pt x="120" y="27"/>
                  <a:pt x="115" y="5"/>
                  <a:pt x="115" y="5"/>
                </a:cubicBezTo>
                <a:cubicBezTo>
                  <a:pt x="115" y="5"/>
                  <a:pt x="115" y="33"/>
                  <a:pt x="120" y="38"/>
                </a:cubicBezTo>
                <a:cubicBezTo>
                  <a:pt x="125" y="43"/>
                  <a:pt x="153" y="43"/>
                  <a:pt x="153" y="43"/>
                </a:cubicBezTo>
                <a:cubicBezTo>
                  <a:pt x="153" y="43"/>
                  <a:pt x="131" y="38"/>
                  <a:pt x="126" y="32"/>
                </a:cubicBezTo>
                <a:close/>
                <a:moveTo>
                  <a:pt x="105" y="32"/>
                </a:moveTo>
                <a:cubicBezTo>
                  <a:pt x="100" y="38"/>
                  <a:pt x="77" y="43"/>
                  <a:pt x="77" y="43"/>
                </a:cubicBezTo>
                <a:cubicBezTo>
                  <a:pt x="77" y="43"/>
                  <a:pt x="105" y="43"/>
                  <a:pt x="111" y="38"/>
                </a:cubicBezTo>
                <a:cubicBezTo>
                  <a:pt x="116" y="33"/>
                  <a:pt x="115" y="5"/>
                  <a:pt x="115" y="5"/>
                </a:cubicBezTo>
                <a:cubicBezTo>
                  <a:pt x="115" y="5"/>
                  <a:pt x="110" y="27"/>
                  <a:pt x="105" y="32"/>
                </a:cubicBezTo>
                <a:close/>
                <a:moveTo>
                  <a:pt x="105" y="53"/>
                </a:moveTo>
                <a:cubicBezTo>
                  <a:pt x="110" y="58"/>
                  <a:pt x="115" y="81"/>
                  <a:pt x="115" y="81"/>
                </a:cubicBezTo>
                <a:cubicBezTo>
                  <a:pt x="115" y="81"/>
                  <a:pt x="116" y="52"/>
                  <a:pt x="111" y="47"/>
                </a:cubicBezTo>
                <a:cubicBezTo>
                  <a:pt x="105" y="42"/>
                  <a:pt x="77" y="43"/>
                  <a:pt x="77" y="43"/>
                </a:cubicBezTo>
                <a:cubicBezTo>
                  <a:pt x="77" y="43"/>
                  <a:pt x="100" y="48"/>
                  <a:pt x="105" y="53"/>
                </a:cubicBezTo>
                <a:close/>
                <a:moveTo>
                  <a:pt x="75" y="158"/>
                </a:moveTo>
                <a:cubicBezTo>
                  <a:pt x="75" y="158"/>
                  <a:pt x="75" y="136"/>
                  <a:pt x="79" y="131"/>
                </a:cubicBezTo>
                <a:cubicBezTo>
                  <a:pt x="83" y="127"/>
                  <a:pt x="106" y="128"/>
                  <a:pt x="106" y="128"/>
                </a:cubicBezTo>
                <a:cubicBezTo>
                  <a:pt x="106" y="128"/>
                  <a:pt x="88" y="132"/>
                  <a:pt x="84" y="136"/>
                </a:cubicBezTo>
                <a:cubicBezTo>
                  <a:pt x="79" y="140"/>
                  <a:pt x="75" y="158"/>
                  <a:pt x="75" y="158"/>
                </a:cubicBezTo>
                <a:close/>
                <a:moveTo>
                  <a:pt x="84" y="119"/>
                </a:moveTo>
                <a:cubicBezTo>
                  <a:pt x="79" y="115"/>
                  <a:pt x="75" y="97"/>
                  <a:pt x="75" y="97"/>
                </a:cubicBezTo>
                <a:cubicBezTo>
                  <a:pt x="75" y="97"/>
                  <a:pt x="75" y="120"/>
                  <a:pt x="79" y="124"/>
                </a:cubicBezTo>
                <a:cubicBezTo>
                  <a:pt x="83" y="128"/>
                  <a:pt x="106" y="128"/>
                  <a:pt x="106" y="128"/>
                </a:cubicBezTo>
                <a:cubicBezTo>
                  <a:pt x="106" y="128"/>
                  <a:pt x="88" y="124"/>
                  <a:pt x="84" y="119"/>
                </a:cubicBezTo>
                <a:close/>
                <a:moveTo>
                  <a:pt x="67" y="119"/>
                </a:moveTo>
                <a:cubicBezTo>
                  <a:pt x="63" y="124"/>
                  <a:pt x="45" y="128"/>
                  <a:pt x="45" y="128"/>
                </a:cubicBezTo>
                <a:cubicBezTo>
                  <a:pt x="45" y="128"/>
                  <a:pt x="68" y="128"/>
                  <a:pt x="72" y="124"/>
                </a:cubicBezTo>
                <a:cubicBezTo>
                  <a:pt x="76" y="120"/>
                  <a:pt x="75" y="97"/>
                  <a:pt x="75" y="97"/>
                </a:cubicBezTo>
                <a:cubicBezTo>
                  <a:pt x="75" y="97"/>
                  <a:pt x="71" y="115"/>
                  <a:pt x="67" y="119"/>
                </a:cubicBezTo>
                <a:close/>
                <a:moveTo>
                  <a:pt x="67" y="136"/>
                </a:moveTo>
                <a:cubicBezTo>
                  <a:pt x="71" y="140"/>
                  <a:pt x="75" y="158"/>
                  <a:pt x="75" y="158"/>
                </a:cubicBezTo>
                <a:cubicBezTo>
                  <a:pt x="75" y="158"/>
                  <a:pt x="76" y="136"/>
                  <a:pt x="72" y="131"/>
                </a:cubicBezTo>
                <a:cubicBezTo>
                  <a:pt x="68" y="127"/>
                  <a:pt x="45" y="128"/>
                  <a:pt x="45" y="128"/>
                </a:cubicBezTo>
                <a:cubicBezTo>
                  <a:pt x="45" y="128"/>
                  <a:pt x="63" y="132"/>
                  <a:pt x="67" y="136"/>
                </a:cubicBezTo>
                <a:close/>
                <a:moveTo>
                  <a:pt x="31" y="80"/>
                </a:moveTo>
                <a:cubicBezTo>
                  <a:pt x="31" y="80"/>
                  <a:pt x="30" y="69"/>
                  <a:pt x="32" y="67"/>
                </a:cubicBezTo>
                <a:cubicBezTo>
                  <a:pt x="35" y="65"/>
                  <a:pt x="46" y="65"/>
                  <a:pt x="46" y="65"/>
                </a:cubicBezTo>
                <a:cubicBezTo>
                  <a:pt x="46" y="65"/>
                  <a:pt x="37" y="67"/>
                  <a:pt x="35" y="69"/>
                </a:cubicBezTo>
                <a:cubicBezTo>
                  <a:pt x="33" y="71"/>
                  <a:pt x="31" y="80"/>
                  <a:pt x="31" y="80"/>
                </a:cubicBezTo>
                <a:close/>
                <a:moveTo>
                  <a:pt x="35" y="61"/>
                </a:moveTo>
                <a:cubicBezTo>
                  <a:pt x="33" y="59"/>
                  <a:pt x="31" y="50"/>
                  <a:pt x="31" y="50"/>
                </a:cubicBezTo>
                <a:cubicBezTo>
                  <a:pt x="31" y="50"/>
                  <a:pt x="30" y="61"/>
                  <a:pt x="32" y="63"/>
                </a:cubicBezTo>
                <a:cubicBezTo>
                  <a:pt x="35" y="65"/>
                  <a:pt x="46" y="65"/>
                  <a:pt x="46" y="65"/>
                </a:cubicBezTo>
                <a:cubicBezTo>
                  <a:pt x="46" y="65"/>
                  <a:pt x="37" y="63"/>
                  <a:pt x="35" y="61"/>
                </a:cubicBezTo>
                <a:close/>
                <a:moveTo>
                  <a:pt x="26" y="61"/>
                </a:moveTo>
                <a:cubicBezTo>
                  <a:pt x="24" y="63"/>
                  <a:pt x="15" y="65"/>
                  <a:pt x="15" y="65"/>
                </a:cubicBezTo>
                <a:cubicBezTo>
                  <a:pt x="15" y="65"/>
                  <a:pt x="27" y="65"/>
                  <a:pt x="29" y="63"/>
                </a:cubicBezTo>
                <a:cubicBezTo>
                  <a:pt x="31" y="61"/>
                  <a:pt x="31" y="50"/>
                  <a:pt x="31" y="50"/>
                </a:cubicBezTo>
                <a:cubicBezTo>
                  <a:pt x="31" y="50"/>
                  <a:pt x="29" y="59"/>
                  <a:pt x="26" y="61"/>
                </a:cubicBezTo>
                <a:close/>
                <a:moveTo>
                  <a:pt x="26" y="69"/>
                </a:moveTo>
                <a:cubicBezTo>
                  <a:pt x="29" y="71"/>
                  <a:pt x="31" y="80"/>
                  <a:pt x="31" y="80"/>
                </a:cubicBezTo>
                <a:cubicBezTo>
                  <a:pt x="31" y="80"/>
                  <a:pt x="31" y="69"/>
                  <a:pt x="29" y="67"/>
                </a:cubicBezTo>
                <a:cubicBezTo>
                  <a:pt x="27" y="65"/>
                  <a:pt x="15" y="65"/>
                  <a:pt x="15" y="65"/>
                </a:cubicBezTo>
                <a:cubicBezTo>
                  <a:pt x="15" y="65"/>
                  <a:pt x="24" y="67"/>
                  <a:pt x="26" y="69"/>
                </a:cubicBezTo>
                <a:close/>
                <a:moveTo>
                  <a:pt x="229" y="30"/>
                </a:moveTo>
                <a:cubicBezTo>
                  <a:pt x="229" y="30"/>
                  <a:pt x="229" y="19"/>
                  <a:pt x="231" y="17"/>
                </a:cubicBezTo>
                <a:cubicBezTo>
                  <a:pt x="233" y="15"/>
                  <a:pt x="244" y="15"/>
                  <a:pt x="244" y="15"/>
                </a:cubicBezTo>
                <a:cubicBezTo>
                  <a:pt x="244" y="15"/>
                  <a:pt x="235" y="17"/>
                  <a:pt x="233" y="19"/>
                </a:cubicBezTo>
                <a:cubicBezTo>
                  <a:pt x="231" y="21"/>
                  <a:pt x="229" y="30"/>
                  <a:pt x="229" y="30"/>
                </a:cubicBezTo>
                <a:close/>
                <a:moveTo>
                  <a:pt x="233" y="11"/>
                </a:moveTo>
                <a:cubicBezTo>
                  <a:pt x="231" y="9"/>
                  <a:pt x="229" y="0"/>
                  <a:pt x="229" y="0"/>
                </a:cubicBezTo>
                <a:cubicBezTo>
                  <a:pt x="229" y="0"/>
                  <a:pt x="229" y="11"/>
                  <a:pt x="231" y="13"/>
                </a:cubicBezTo>
                <a:cubicBezTo>
                  <a:pt x="233" y="15"/>
                  <a:pt x="244" y="15"/>
                  <a:pt x="244" y="15"/>
                </a:cubicBezTo>
                <a:cubicBezTo>
                  <a:pt x="244" y="15"/>
                  <a:pt x="235" y="13"/>
                  <a:pt x="233" y="11"/>
                </a:cubicBezTo>
                <a:close/>
                <a:moveTo>
                  <a:pt x="225" y="11"/>
                </a:moveTo>
                <a:cubicBezTo>
                  <a:pt x="223" y="13"/>
                  <a:pt x="214" y="15"/>
                  <a:pt x="214" y="15"/>
                </a:cubicBezTo>
                <a:cubicBezTo>
                  <a:pt x="214" y="15"/>
                  <a:pt x="225" y="15"/>
                  <a:pt x="227" y="13"/>
                </a:cubicBezTo>
                <a:cubicBezTo>
                  <a:pt x="229" y="11"/>
                  <a:pt x="229" y="0"/>
                  <a:pt x="229" y="0"/>
                </a:cubicBezTo>
                <a:cubicBezTo>
                  <a:pt x="229" y="0"/>
                  <a:pt x="227" y="9"/>
                  <a:pt x="225" y="11"/>
                </a:cubicBezTo>
                <a:close/>
                <a:moveTo>
                  <a:pt x="225" y="19"/>
                </a:moveTo>
                <a:cubicBezTo>
                  <a:pt x="227" y="21"/>
                  <a:pt x="229" y="30"/>
                  <a:pt x="229" y="30"/>
                </a:cubicBezTo>
                <a:cubicBezTo>
                  <a:pt x="229" y="30"/>
                  <a:pt x="229" y="19"/>
                  <a:pt x="227" y="17"/>
                </a:cubicBezTo>
                <a:cubicBezTo>
                  <a:pt x="225" y="15"/>
                  <a:pt x="214" y="15"/>
                  <a:pt x="214" y="15"/>
                </a:cubicBezTo>
                <a:cubicBezTo>
                  <a:pt x="214" y="15"/>
                  <a:pt x="223" y="17"/>
                  <a:pt x="225" y="19"/>
                </a:cubicBezTo>
                <a:close/>
                <a:moveTo>
                  <a:pt x="244" y="152"/>
                </a:moveTo>
                <a:cubicBezTo>
                  <a:pt x="244" y="152"/>
                  <a:pt x="244" y="140"/>
                  <a:pt x="246" y="138"/>
                </a:cubicBezTo>
                <a:cubicBezTo>
                  <a:pt x="248" y="136"/>
                  <a:pt x="259" y="136"/>
                  <a:pt x="259" y="136"/>
                </a:cubicBezTo>
                <a:cubicBezTo>
                  <a:pt x="259" y="136"/>
                  <a:pt x="250" y="138"/>
                  <a:pt x="248" y="141"/>
                </a:cubicBezTo>
                <a:cubicBezTo>
                  <a:pt x="246" y="143"/>
                  <a:pt x="244" y="152"/>
                  <a:pt x="244" y="152"/>
                </a:cubicBezTo>
                <a:close/>
                <a:moveTo>
                  <a:pt x="248" y="132"/>
                </a:moveTo>
                <a:cubicBezTo>
                  <a:pt x="246" y="130"/>
                  <a:pt x="244" y="121"/>
                  <a:pt x="244" y="121"/>
                </a:cubicBezTo>
                <a:cubicBezTo>
                  <a:pt x="244" y="121"/>
                  <a:pt x="244" y="133"/>
                  <a:pt x="246" y="135"/>
                </a:cubicBezTo>
                <a:cubicBezTo>
                  <a:pt x="248" y="137"/>
                  <a:pt x="259" y="136"/>
                  <a:pt x="259" y="136"/>
                </a:cubicBezTo>
                <a:cubicBezTo>
                  <a:pt x="259" y="136"/>
                  <a:pt x="250" y="134"/>
                  <a:pt x="248" y="132"/>
                </a:cubicBezTo>
                <a:close/>
                <a:moveTo>
                  <a:pt x="240" y="132"/>
                </a:moveTo>
                <a:cubicBezTo>
                  <a:pt x="238" y="134"/>
                  <a:pt x="229" y="136"/>
                  <a:pt x="229" y="136"/>
                </a:cubicBezTo>
                <a:cubicBezTo>
                  <a:pt x="229" y="136"/>
                  <a:pt x="240" y="137"/>
                  <a:pt x="242" y="135"/>
                </a:cubicBezTo>
                <a:cubicBezTo>
                  <a:pt x="244" y="133"/>
                  <a:pt x="244" y="121"/>
                  <a:pt x="244" y="121"/>
                </a:cubicBezTo>
                <a:cubicBezTo>
                  <a:pt x="244" y="121"/>
                  <a:pt x="242" y="130"/>
                  <a:pt x="240" y="132"/>
                </a:cubicBezTo>
                <a:close/>
                <a:moveTo>
                  <a:pt x="240" y="141"/>
                </a:moveTo>
                <a:cubicBezTo>
                  <a:pt x="242" y="143"/>
                  <a:pt x="244" y="152"/>
                  <a:pt x="244" y="152"/>
                </a:cubicBezTo>
                <a:cubicBezTo>
                  <a:pt x="244" y="152"/>
                  <a:pt x="244" y="140"/>
                  <a:pt x="242" y="138"/>
                </a:cubicBezTo>
                <a:cubicBezTo>
                  <a:pt x="240" y="136"/>
                  <a:pt x="229" y="136"/>
                  <a:pt x="229" y="136"/>
                </a:cubicBezTo>
                <a:cubicBezTo>
                  <a:pt x="229" y="136"/>
                  <a:pt x="238" y="138"/>
                  <a:pt x="240" y="141"/>
                </a:cubicBezTo>
                <a:close/>
                <a:moveTo>
                  <a:pt x="15" y="173"/>
                </a:moveTo>
                <a:cubicBezTo>
                  <a:pt x="15" y="173"/>
                  <a:pt x="15" y="162"/>
                  <a:pt x="17" y="160"/>
                </a:cubicBezTo>
                <a:cubicBezTo>
                  <a:pt x="19" y="158"/>
                  <a:pt x="31" y="158"/>
                  <a:pt x="31" y="158"/>
                </a:cubicBezTo>
                <a:cubicBezTo>
                  <a:pt x="31" y="158"/>
                  <a:pt x="22" y="160"/>
                  <a:pt x="20" y="162"/>
                </a:cubicBezTo>
                <a:cubicBezTo>
                  <a:pt x="17" y="164"/>
                  <a:pt x="15" y="173"/>
                  <a:pt x="15" y="173"/>
                </a:cubicBezTo>
                <a:close/>
                <a:moveTo>
                  <a:pt x="20" y="154"/>
                </a:moveTo>
                <a:cubicBezTo>
                  <a:pt x="17" y="152"/>
                  <a:pt x="15" y="143"/>
                  <a:pt x="15" y="143"/>
                </a:cubicBezTo>
                <a:cubicBezTo>
                  <a:pt x="15" y="143"/>
                  <a:pt x="15" y="154"/>
                  <a:pt x="17" y="156"/>
                </a:cubicBezTo>
                <a:cubicBezTo>
                  <a:pt x="19" y="158"/>
                  <a:pt x="31" y="158"/>
                  <a:pt x="31" y="158"/>
                </a:cubicBezTo>
                <a:cubicBezTo>
                  <a:pt x="31" y="158"/>
                  <a:pt x="22" y="156"/>
                  <a:pt x="20" y="154"/>
                </a:cubicBezTo>
                <a:close/>
                <a:moveTo>
                  <a:pt x="11" y="154"/>
                </a:moveTo>
                <a:cubicBezTo>
                  <a:pt x="9" y="156"/>
                  <a:pt x="0" y="158"/>
                  <a:pt x="0" y="158"/>
                </a:cubicBezTo>
                <a:cubicBezTo>
                  <a:pt x="0" y="158"/>
                  <a:pt x="11" y="158"/>
                  <a:pt x="14" y="156"/>
                </a:cubicBezTo>
                <a:cubicBezTo>
                  <a:pt x="16" y="154"/>
                  <a:pt x="15" y="143"/>
                  <a:pt x="15" y="143"/>
                </a:cubicBezTo>
                <a:cubicBezTo>
                  <a:pt x="15" y="143"/>
                  <a:pt x="13" y="152"/>
                  <a:pt x="11" y="154"/>
                </a:cubicBezTo>
                <a:close/>
                <a:moveTo>
                  <a:pt x="11" y="162"/>
                </a:moveTo>
                <a:cubicBezTo>
                  <a:pt x="13" y="164"/>
                  <a:pt x="15" y="173"/>
                  <a:pt x="15" y="173"/>
                </a:cubicBezTo>
                <a:cubicBezTo>
                  <a:pt x="15" y="173"/>
                  <a:pt x="16" y="162"/>
                  <a:pt x="14" y="160"/>
                </a:cubicBezTo>
                <a:cubicBezTo>
                  <a:pt x="11" y="158"/>
                  <a:pt x="0" y="158"/>
                  <a:pt x="0" y="158"/>
                </a:cubicBezTo>
                <a:cubicBezTo>
                  <a:pt x="0" y="158"/>
                  <a:pt x="9" y="160"/>
                  <a:pt x="11" y="162"/>
                </a:cubicBezTo>
                <a:close/>
                <a:moveTo>
                  <a:pt x="214" y="133"/>
                </a:moveTo>
                <a:cubicBezTo>
                  <a:pt x="214" y="133"/>
                  <a:pt x="213" y="99"/>
                  <a:pt x="219" y="93"/>
                </a:cubicBezTo>
                <a:cubicBezTo>
                  <a:pt x="226" y="87"/>
                  <a:pt x="259" y="88"/>
                  <a:pt x="259" y="88"/>
                </a:cubicBezTo>
                <a:cubicBezTo>
                  <a:pt x="259" y="88"/>
                  <a:pt x="232" y="94"/>
                  <a:pt x="226" y="100"/>
                </a:cubicBezTo>
                <a:cubicBezTo>
                  <a:pt x="220" y="106"/>
                  <a:pt x="214" y="133"/>
                  <a:pt x="214" y="133"/>
                </a:cubicBezTo>
                <a:close/>
                <a:moveTo>
                  <a:pt x="226" y="75"/>
                </a:moveTo>
                <a:cubicBezTo>
                  <a:pt x="220" y="69"/>
                  <a:pt x="214" y="42"/>
                  <a:pt x="214" y="42"/>
                </a:cubicBezTo>
                <a:cubicBezTo>
                  <a:pt x="214" y="42"/>
                  <a:pt x="213" y="76"/>
                  <a:pt x="219" y="82"/>
                </a:cubicBezTo>
                <a:cubicBezTo>
                  <a:pt x="226" y="88"/>
                  <a:pt x="259" y="88"/>
                  <a:pt x="259" y="88"/>
                </a:cubicBezTo>
                <a:cubicBezTo>
                  <a:pt x="259" y="88"/>
                  <a:pt x="232" y="81"/>
                  <a:pt x="226" y="75"/>
                </a:cubicBezTo>
                <a:close/>
                <a:moveTo>
                  <a:pt x="201" y="75"/>
                </a:moveTo>
                <a:cubicBezTo>
                  <a:pt x="195" y="81"/>
                  <a:pt x="168" y="88"/>
                  <a:pt x="168" y="88"/>
                </a:cubicBezTo>
                <a:cubicBezTo>
                  <a:pt x="168" y="88"/>
                  <a:pt x="202" y="88"/>
                  <a:pt x="208" y="82"/>
                </a:cubicBezTo>
                <a:cubicBezTo>
                  <a:pt x="215" y="76"/>
                  <a:pt x="214" y="42"/>
                  <a:pt x="214" y="42"/>
                </a:cubicBezTo>
                <a:cubicBezTo>
                  <a:pt x="214" y="42"/>
                  <a:pt x="208" y="69"/>
                  <a:pt x="201" y="75"/>
                </a:cubicBezTo>
                <a:close/>
                <a:moveTo>
                  <a:pt x="201" y="100"/>
                </a:moveTo>
                <a:cubicBezTo>
                  <a:pt x="208" y="106"/>
                  <a:pt x="214" y="133"/>
                  <a:pt x="214" y="133"/>
                </a:cubicBezTo>
                <a:cubicBezTo>
                  <a:pt x="214" y="133"/>
                  <a:pt x="215" y="99"/>
                  <a:pt x="208" y="93"/>
                </a:cubicBezTo>
                <a:cubicBezTo>
                  <a:pt x="202" y="87"/>
                  <a:pt x="168" y="88"/>
                  <a:pt x="168" y="88"/>
                </a:cubicBezTo>
                <a:cubicBezTo>
                  <a:pt x="168" y="88"/>
                  <a:pt x="195" y="94"/>
                  <a:pt x="201" y="100"/>
                </a:cubicBezTo>
                <a:close/>
                <a:moveTo>
                  <a:pt x="250" y="231"/>
                </a:moveTo>
                <a:cubicBezTo>
                  <a:pt x="212" y="178"/>
                  <a:pt x="212" y="178"/>
                  <a:pt x="212" y="178"/>
                </a:cubicBezTo>
                <a:cubicBezTo>
                  <a:pt x="189" y="178"/>
                  <a:pt x="189" y="178"/>
                  <a:pt x="189" y="178"/>
                </a:cubicBezTo>
                <a:cubicBezTo>
                  <a:pt x="193" y="160"/>
                  <a:pt x="207" y="146"/>
                  <a:pt x="223" y="146"/>
                </a:cubicBezTo>
                <a:cubicBezTo>
                  <a:pt x="224" y="146"/>
                  <a:pt x="226" y="144"/>
                  <a:pt x="226" y="143"/>
                </a:cubicBezTo>
                <a:cubicBezTo>
                  <a:pt x="226" y="141"/>
                  <a:pt x="224" y="140"/>
                  <a:pt x="223" y="140"/>
                </a:cubicBezTo>
                <a:cubicBezTo>
                  <a:pt x="203" y="140"/>
                  <a:pt x="187" y="156"/>
                  <a:pt x="183" y="178"/>
                </a:cubicBezTo>
                <a:cubicBezTo>
                  <a:pt x="156" y="178"/>
                  <a:pt x="156" y="178"/>
                  <a:pt x="156" y="178"/>
                </a:cubicBezTo>
                <a:cubicBezTo>
                  <a:pt x="158" y="140"/>
                  <a:pt x="173" y="110"/>
                  <a:pt x="190" y="110"/>
                </a:cubicBezTo>
                <a:cubicBezTo>
                  <a:pt x="191" y="110"/>
                  <a:pt x="193" y="109"/>
                  <a:pt x="193" y="107"/>
                </a:cubicBezTo>
                <a:cubicBezTo>
                  <a:pt x="193" y="105"/>
                  <a:pt x="191" y="104"/>
                  <a:pt x="190" y="104"/>
                </a:cubicBezTo>
                <a:cubicBezTo>
                  <a:pt x="169" y="104"/>
                  <a:pt x="152" y="136"/>
                  <a:pt x="150" y="178"/>
                </a:cubicBezTo>
                <a:cubicBezTo>
                  <a:pt x="139" y="178"/>
                  <a:pt x="139" y="178"/>
                  <a:pt x="139" y="178"/>
                </a:cubicBezTo>
                <a:cubicBezTo>
                  <a:pt x="141" y="92"/>
                  <a:pt x="170" y="23"/>
                  <a:pt x="206" y="23"/>
                </a:cubicBezTo>
                <a:cubicBezTo>
                  <a:pt x="208" y="23"/>
                  <a:pt x="210" y="21"/>
                  <a:pt x="210" y="20"/>
                </a:cubicBezTo>
                <a:cubicBezTo>
                  <a:pt x="210" y="18"/>
                  <a:pt x="208" y="17"/>
                  <a:pt x="206" y="17"/>
                </a:cubicBezTo>
                <a:cubicBezTo>
                  <a:pt x="166" y="17"/>
                  <a:pt x="135" y="87"/>
                  <a:pt x="133" y="178"/>
                </a:cubicBezTo>
                <a:cubicBezTo>
                  <a:pt x="129" y="178"/>
                  <a:pt x="129" y="178"/>
                  <a:pt x="129" y="178"/>
                </a:cubicBezTo>
                <a:cubicBezTo>
                  <a:pt x="129" y="66"/>
                  <a:pt x="127" y="66"/>
                  <a:pt x="124" y="66"/>
                </a:cubicBezTo>
                <a:cubicBezTo>
                  <a:pt x="122" y="66"/>
                  <a:pt x="120" y="68"/>
                  <a:pt x="120" y="69"/>
                </a:cubicBezTo>
                <a:cubicBezTo>
                  <a:pt x="120" y="70"/>
                  <a:pt x="121" y="70"/>
                  <a:pt x="121" y="71"/>
                </a:cubicBezTo>
                <a:cubicBezTo>
                  <a:pt x="122" y="76"/>
                  <a:pt x="123" y="118"/>
                  <a:pt x="123" y="178"/>
                </a:cubicBezTo>
                <a:cubicBezTo>
                  <a:pt x="120" y="178"/>
                  <a:pt x="120" y="178"/>
                  <a:pt x="120" y="178"/>
                </a:cubicBezTo>
                <a:cubicBezTo>
                  <a:pt x="118" y="114"/>
                  <a:pt x="89" y="62"/>
                  <a:pt x="54" y="62"/>
                </a:cubicBezTo>
                <a:cubicBezTo>
                  <a:pt x="52" y="62"/>
                  <a:pt x="51" y="63"/>
                  <a:pt x="51" y="65"/>
                </a:cubicBezTo>
                <a:cubicBezTo>
                  <a:pt x="51" y="67"/>
                  <a:pt x="52" y="68"/>
                  <a:pt x="54" y="68"/>
                </a:cubicBezTo>
                <a:cubicBezTo>
                  <a:pt x="86" y="68"/>
                  <a:pt x="112" y="117"/>
                  <a:pt x="113" y="178"/>
                </a:cubicBezTo>
                <a:cubicBezTo>
                  <a:pt x="103" y="178"/>
                  <a:pt x="103" y="178"/>
                  <a:pt x="103" y="178"/>
                </a:cubicBezTo>
                <a:cubicBezTo>
                  <a:pt x="103" y="161"/>
                  <a:pt x="98" y="144"/>
                  <a:pt x="89" y="144"/>
                </a:cubicBezTo>
                <a:cubicBezTo>
                  <a:pt x="87" y="144"/>
                  <a:pt x="86" y="145"/>
                  <a:pt x="86" y="147"/>
                </a:cubicBezTo>
                <a:cubicBezTo>
                  <a:pt x="86" y="149"/>
                  <a:pt x="87" y="150"/>
                  <a:pt x="89" y="150"/>
                </a:cubicBezTo>
                <a:cubicBezTo>
                  <a:pt x="91" y="150"/>
                  <a:pt x="97" y="161"/>
                  <a:pt x="97" y="178"/>
                </a:cubicBezTo>
                <a:cubicBezTo>
                  <a:pt x="86" y="178"/>
                  <a:pt x="86" y="178"/>
                  <a:pt x="86" y="178"/>
                </a:cubicBezTo>
                <a:cubicBezTo>
                  <a:pt x="79" y="164"/>
                  <a:pt x="59" y="154"/>
                  <a:pt x="36" y="154"/>
                </a:cubicBezTo>
                <a:cubicBezTo>
                  <a:pt x="34" y="154"/>
                  <a:pt x="33" y="156"/>
                  <a:pt x="33" y="157"/>
                </a:cubicBezTo>
                <a:cubicBezTo>
                  <a:pt x="33" y="159"/>
                  <a:pt x="34" y="160"/>
                  <a:pt x="36" y="160"/>
                </a:cubicBezTo>
                <a:cubicBezTo>
                  <a:pt x="55" y="160"/>
                  <a:pt x="72" y="168"/>
                  <a:pt x="79" y="178"/>
                </a:cubicBezTo>
                <a:cubicBezTo>
                  <a:pt x="60" y="178"/>
                  <a:pt x="60" y="178"/>
                  <a:pt x="60" y="178"/>
                </a:cubicBezTo>
                <a:cubicBezTo>
                  <a:pt x="22" y="231"/>
                  <a:pt x="22" y="231"/>
                  <a:pt x="22" y="231"/>
                </a:cubicBezTo>
                <a:cubicBezTo>
                  <a:pt x="21" y="233"/>
                  <a:pt x="21" y="235"/>
                  <a:pt x="22" y="236"/>
                </a:cubicBezTo>
                <a:cubicBezTo>
                  <a:pt x="27" y="238"/>
                  <a:pt x="27" y="238"/>
                  <a:pt x="27" y="238"/>
                </a:cubicBezTo>
                <a:cubicBezTo>
                  <a:pt x="28" y="239"/>
                  <a:pt x="30" y="239"/>
                  <a:pt x="31" y="238"/>
                </a:cubicBezTo>
                <a:cubicBezTo>
                  <a:pt x="60" y="195"/>
                  <a:pt x="60" y="195"/>
                  <a:pt x="60" y="195"/>
                </a:cubicBezTo>
                <a:cubicBezTo>
                  <a:pt x="60" y="294"/>
                  <a:pt x="60" y="294"/>
                  <a:pt x="60" y="294"/>
                </a:cubicBezTo>
                <a:cubicBezTo>
                  <a:pt x="60" y="297"/>
                  <a:pt x="63" y="300"/>
                  <a:pt x="66" y="300"/>
                </a:cubicBezTo>
                <a:cubicBezTo>
                  <a:pt x="206" y="300"/>
                  <a:pt x="206" y="300"/>
                  <a:pt x="206" y="300"/>
                </a:cubicBezTo>
                <a:cubicBezTo>
                  <a:pt x="209" y="300"/>
                  <a:pt x="212" y="297"/>
                  <a:pt x="212" y="294"/>
                </a:cubicBezTo>
                <a:cubicBezTo>
                  <a:pt x="212" y="195"/>
                  <a:pt x="212" y="195"/>
                  <a:pt x="212" y="195"/>
                </a:cubicBezTo>
                <a:cubicBezTo>
                  <a:pt x="242" y="238"/>
                  <a:pt x="242" y="238"/>
                  <a:pt x="242" y="238"/>
                </a:cubicBezTo>
                <a:cubicBezTo>
                  <a:pt x="243" y="239"/>
                  <a:pt x="244" y="239"/>
                  <a:pt x="246" y="238"/>
                </a:cubicBezTo>
                <a:cubicBezTo>
                  <a:pt x="250" y="236"/>
                  <a:pt x="250" y="236"/>
                  <a:pt x="250" y="236"/>
                </a:cubicBezTo>
                <a:cubicBezTo>
                  <a:pt x="251" y="235"/>
                  <a:pt x="251" y="233"/>
                  <a:pt x="250" y="231"/>
                </a:cubicBezTo>
                <a:close/>
                <a:moveTo>
                  <a:pt x="159" y="226"/>
                </a:moveTo>
                <a:cubicBezTo>
                  <a:pt x="113" y="226"/>
                  <a:pt x="113" y="226"/>
                  <a:pt x="113" y="226"/>
                </a:cubicBezTo>
                <a:cubicBezTo>
                  <a:pt x="110" y="226"/>
                  <a:pt x="107" y="223"/>
                  <a:pt x="107" y="220"/>
                </a:cubicBezTo>
                <a:cubicBezTo>
                  <a:pt x="107" y="216"/>
                  <a:pt x="110" y="214"/>
                  <a:pt x="113" y="214"/>
                </a:cubicBezTo>
                <a:cubicBezTo>
                  <a:pt x="159" y="214"/>
                  <a:pt x="159" y="214"/>
                  <a:pt x="159" y="214"/>
                </a:cubicBezTo>
                <a:cubicBezTo>
                  <a:pt x="162" y="214"/>
                  <a:pt x="165" y="216"/>
                  <a:pt x="165" y="220"/>
                </a:cubicBezTo>
                <a:cubicBezTo>
                  <a:pt x="165" y="223"/>
                  <a:pt x="162" y="226"/>
                  <a:pt x="159" y="226"/>
                </a:cubicBezTo>
                <a:close/>
              </a:path>
            </a:pathLst>
          </a:custGeom>
          <a:solidFill>
            <a:srgbClr val="FFFFFF"/>
          </a:solidFill>
          <a:ln>
            <a:noFill/>
          </a:ln>
        </p:spPr>
        <p:txBody>
          <a:bodyPr vert="horz" wrap="square" lIns="82284" tIns="41142" rIns="82284" bIns="41142" numCol="1" anchor="t" anchorCtr="0" compatLnSpc="1">
            <a:prstTxWarp prst="textNoShape">
              <a:avLst/>
            </a:prstTxWarp>
          </a:bodyPr>
          <a:lstStyle/>
          <a:p>
            <a:endParaRPr lang="en-US" sz="1600"/>
          </a:p>
        </p:txBody>
      </p:sp>
      <p:sp>
        <p:nvSpPr>
          <p:cNvPr id="46" name="Freeform 105"/>
          <p:cNvSpPr>
            <a:spLocks/>
          </p:cNvSpPr>
          <p:nvPr/>
        </p:nvSpPr>
        <p:spPr bwMode="black">
          <a:xfrm>
            <a:off x="10099048" y="525462"/>
            <a:ext cx="614989" cy="1524000"/>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pic>
        <p:nvPicPr>
          <p:cNvPr id="47" name="Picture 7" descr="\\MAGNUM\Projects\Microsoft\Cloud Power FY12\Design\Icons\PNGs\Repair.png"/>
          <p:cNvPicPr>
            <a:picLocks noChangeAspect="1" noChangeArrowheads="1"/>
          </p:cNvPicPr>
          <p:nvPr/>
        </p:nvPicPr>
        <p:blipFill>
          <a:blip r:embed="rId2" cstate="print">
            <a:lum bright="100000"/>
          </a:blip>
          <a:srcRect/>
          <a:stretch>
            <a:fillRect/>
          </a:stretch>
        </p:blipFill>
        <p:spPr bwMode="auto">
          <a:xfrm>
            <a:off x="9234864" y="3428541"/>
            <a:ext cx="1053346" cy="1053346"/>
          </a:xfrm>
          <a:prstGeom prst="rect">
            <a:avLst/>
          </a:prstGeom>
          <a:noFill/>
        </p:spPr>
      </p:pic>
      <p:pic>
        <p:nvPicPr>
          <p:cNvPr id="49" name="Picture 48"/>
          <p:cNvPicPr>
            <a:picLocks noChangeAspect="1"/>
          </p:cNvPicPr>
          <p:nvPr/>
        </p:nvPicPr>
        <p:blipFill rotWithShape="1">
          <a:blip r:embed="rId3" cstate="print">
            <a:extLst>
              <a:ext uri="{28A0092B-C50C-407E-A947-70E740481C1C}">
                <a14:useLocalDpi xmlns:a14="http://schemas.microsoft.com/office/drawing/2010/main" val="0"/>
              </a:ext>
            </a:extLst>
          </a:blip>
          <a:srcRect t="-1" r="-9452" b="-4026"/>
          <a:stretch/>
        </p:blipFill>
        <p:spPr>
          <a:xfrm>
            <a:off x="6574287" y="3908624"/>
            <a:ext cx="1396550" cy="1355282"/>
          </a:xfrm>
          <a:prstGeom prst="rect">
            <a:avLst/>
          </a:prstGeom>
        </p:spPr>
      </p:pic>
      <p:pic>
        <p:nvPicPr>
          <p:cNvPr id="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37837" y="3434504"/>
            <a:ext cx="1053358" cy="1053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3" descr="\\MAGNUM\Projects\Microsoft\Cloud Power FY12\Design\ICONS_PNG\Document.png"/>
          <p:cNvPicPr>
            <a:picLocks noChangeAspect="1" noChangeArrowheads="1"/>
          </p:cNvPicPr>
          <p:nvPr/>
        </p:nvPicPr>
        <p:blipFill>
          <a:blip r:embed="rId5" cstate="print">
            <a:lum bright="100000"/>
          </a:blip>
          <a:stretch>
            <a:fillRect/>
          </a:stretch>
        </p:blipFill>
        <p:spPr bwMode="auto">
          <a:xfrm>
            <a:off x="9190037" y="4863072"/>
            <a:ext cx="1226307" cy="1226307"/>
          </a:xfrm>
          <a:prstGeom prst="rect">
            <a:avLst/>
          </a:prstGeom>
          <a:noFill/>
        </p:spPr>
      </p:pic>
      <p:pic>
        <p:nvPicPr>
          <p:cNvPr id="52" name="Picture 51" descr="\\MAGNUM\Projects\Microsoft\Cloud Power FY12\Design\Icons\PNGs\Server_2.png"/>
          <p:cNvPicPr>
            <a:picLocks noChangeAspect="1" noChangeArrowheads="1"/>
          </p:cNvPicPr>
          <p:nvPr/>
        </p:nvPicPr>
        <p:blipFill>
          <a:blip r:embed="rId6" cstate="print">
            <a:lum bright="100000"/>
          </a:blip>
          <a:srcRect/>
          <a:stretch>
            <a:fillRect/>
          </a:stretch>
        </p:blipFill>
        <p:spPr bwMode="auto">
          <a:xfrm>
            <a:off x="10701498" y="5021262"/>
            <a:ext cx="1003139" cy="1003139"/>
          </a:xfrm>
          <a:prstGeom prst="rect">
            <a:avLst/>
          </a:prstGeom>
          <a:noFill/>
        </p:spPr>
      </p:pic>
    </p:spTree>
    <p:extLst>
      <p:ext uri="{BB962C8B-B14F-4D97-AF65-F5344CB8AC3E}">
        <p14:creationId xmlns:p14="http://schemas.microsoft.com/office/powerpoint/2010/main" val="160037211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2177" y="0"/>
            <a:ext cx="5606459" cy="685006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5" name="Text Placeholder 2"/>
          <p:cNvSpPr txBox="1">
            <a:spLocks/>
          </p:cNvSpPr>
          <p:nvPr/>
        </p:nvSpPr>
        <p:spPr>
          <a:xfrm>
            <a:off x="238666" y="1467855"/>
            <a:ext cx="5433533" cy="1178442"/>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solidFill>
                  <a:schemeClr val="bg1"/>
                </a:solidFill>
              </a:rPr>
              <a:t>Key Takeaways</a:t>
            </a:r>
          </a:p>
          <a:p>
            <a:r>
              <a:rPr lang="en-US" sz="2000" dirty="0" smtClean="0">
                <a:solidFill>
                  <a:schemeClr val="bg1"/>
                </a:solidFill>
              </a:rPr>
              <a:t>Apps can </a:t>
            </a:r>
            <a:r>
              <a:rPr lang="en-US" sz="2000" dirty="0">
                <a:solidFill>
                  <a:schemeClr val="bg1"/>
                </a:solidFill>
              </a:rPr>
              <a:t>be developed with any tool capable of editing </a:t>
            </a:r>
            <a:r>
              <a:rPr lang="en-US" sz="2000" dirty="0" smtClean="0">
                <a:solidFill>
                  <a:schemeClr val="bg1"/>
                </a:solidFill>
              </a:rPr>
              <a:t>text.</a:t>
            </a:r>
            <a:endParaRPr lang="en-US" sz="2000" dirty="0">
              <a:solidFill>
                <a:schemeClr val="bg1"/>
              </a:solidFill>
            </a:endParaRPr>
          </a:p>
          <a:p>
            <a:r>
              <a:rPr lang="en-US" sz="2000" dirty="0">
                <a:solidFill>
                  <a:schemeClr val="bg1"/>
                </a:solidFill>
              </a:rPr>
              <a:t>Visual </a:t>
            </a:r>
            <a:r>
              <a:rPr lang="en-US" sz="2000" dirty="0" smtClean="0">
                <a:solidFill>
                  <a:schemeClr val="bg1"/>
                </a:solidFill>
              </a:rPr>
              <a:t>Studio 2012 </a:t>
            </a:r>
            <a:r>
              <a:rPr lang="en-US" sz="2000" dirty="0">
                <a:solidFill>
                  <a:schemeClr val="bg1"/>
                </a:solidFill>
              </a:rPr>
              <a:t>has </a:t>
            </a:r>
            <a:r>
              <a:rPr lang="en-US" sz="2000" dirty="0" smtClean="0">
                <a:solidFill>
                  <a:schemeClr val="bg1"/>
                </a:solidFill>
              </a:rPr>
              <a:t>apps for Office project </a:t>
            </a:r>
            <a:r>
              <a:rPr lang="en-US" sz="2000" dirty="0">
                <a:solidFill>
                  <a:schemeClr val="bg1"/>
                </a:solidFill>
              </a:rPr>
              <a:t>templates that facilitate </a:t>
            </a:r>
            <a:r>
              <a:rPr lang="en-US" sz="2000" dirty="0" smtClean="0">
                <a:solidFill>
                  <a:schemeClr val="bg1"/>
                </a:solidFill>
              </a:rPr>
              <a:t>development.</a:t>
            </a:r>
            <a:endParaRPr lang="en-US" sz="2000" dirty="0">
              <a:solidFill>
                <a:schemeClr val="bg1"/>
              </a:solidFill>
            </a:endParaRPr>
          </a:p>
          <a:p>
            <a:r>
              <a:rPr lang="en-US" sz="2000" dirty="0">
                <a:solidFill>
                  <a:schemeClr val="bg1"/>
                </a:solidFill>
              </a:rPr>
              <a:t>Use the task pane/ content templates for document-centric </a:t>
            </a:r>
            <a:r>
              <a:rPr lang="en-US" sz="2000" dirty="0" smtClean="0">
                <a:solidFill>
                  <a:schemeClr val="bg1"/>
                </a:solidFill>
              </a:rPr>
              <a:t>apps.</a:t>
            </a:r>
            <a:endParaRPr lang="en-US" sz="2000" dirty="0">
              <a:solidFill>
                <a:schemeClr val="bg1"/>
              </a:solidFill>
            </a:endParaRPr>
          </a:p>
          <a:p>
            <a:r>
              <a:rPr lang="en-US" sz="2000" dirty="0">
                <a:solidFill>
                  <a:schemeClr val="bg1"/>
                </a:solidFill>
              </a:rPr>
              <a:t>Use the </a:t>
            </a:r>
            <a:r>
              <a:rPr lang="en-US" sz="2000" dirty="0" smtClean="0">
                <a:solidFill>
                  <a:schemeClr val="bg1"/>
                </a:solidFill>
              </a:rPr>
              <a:t>Mail apps for </a:t>
            </a:r>
            <a:r>
              <a:rPr lang="en-US" sz="2000" dirty="0">
                <a:solidFill>
                  <a:schemeClr val="bg1"/>
                </a:solidFill>
              </a:rPr>
              <a:t>mailbox-centric </a:t>
            </a:r>
            <a:r>
              <a:rPr lang="en-US" sz="2000" dirty="0" smtClean="0">
                <a:solidFill>
                  <a:schemeClr val="bg1"/>
                </a:solidFill>
              </a:rPr>
              <a:t>applications. </a:t>
            </a:r>
          </a:p>
          <a:p>
            <a:r>
              <a:rPr lang="en-US" sz="2000" dirty="0" smtClean="0">
                <a:solidFill>
                  <a:schemeClr val="bg1"/>
                </a:solidFill>
              </a:rPr>
              <a:t>apps are HTML, JavaScript, and CSS. </a:t>
            </a:r>
            <a:endParaRPr lang="en-US" sz="2000" dirty="0">
              <a:solidFill>
                <a:schemeClr val="bg1"/>
              </a:solidFill>
            </a:endParaRPr>
          </a:p>
          <a:p>
            <a:pPr marL="0" indent="0">
              <a:buNone/>
            </a:pPr>
            <a:endParaRPr lang="en-US" dirty="0">
              <a:solidFill>
                <a:schemeClr val="bg1"/>
              </a:solidFill>
            </a:endParaRPr>
          </a:p>
        </p:txBody>
      </p:sp>
      <p:sp>
        <p:nvSpPr>
          <p:cNvPr id="129" name="Content Placeholder 8"/>
          <p:cNvSpPr txBox="1">
            <a:spLocks/>
          </p:cNvSpPr>
          <p:nvPr/>
        </p:nvSpPr>
        <p:spPr>
          <a:xfrm>
            <a:off x="522264" y="2936727"/>
            <a:ext cx="4925558" cy="1364936"/>
          </a:xfrm>
          <a:prstGeom prst="rect">
            <a:avLst/>
          </a:prstGeom>
        </p:spPr>
        <p:txBody>
          <a:bodyPr vert="horz" lIns="0" tIns="0" rIns="0" bIns="0" rtlCol="0">
            <a:noAutofit/>
          </a:bodyPr>
          <a:lstStyle>
            <a:defPPr>
              <a:defRPr lang="en-US"/>
            </a:defPPr>
            <a:lvl1pPr marR="0" indent="0" fontAlgn="auto">
              <a:lnSpc>
                <a:spcPct val="90000"/>
              </a:lnSpc>
              <a:spcBef>
                <a:spcPts val="1200"/>
              </a:spcBef>
              <a:spcAft>
                <a:spcPts val="0"/>
              </a:spcAft>
              <a:buClrTx/>
              <a:buSzPct val="80000"/>
              <a:buFont typeface="Arial" pitchFamily="34" charset="0"/>
              <a:buNone/>
              <a:tabLst/>
              <a:defRPr sz="1600" spc="0" baseline="0">
                <a:solidFill>
                  <a:schemeClr val="bg1"/>
                </a:solidFill>
                <a:cs typeface="Segoe UI" pitchFamily="34" charset="0"/>
              </a:defRPr>
            </a:lvl1pPr>
            <a:lvl2pPr marL="914240" marR="0" indent="-380933" fontAlgn="auto">
              <a:lnSpc>
                <a:spcPct val="90000"/>
              </a:lnSpc>
              <a:spcBef>
                <a:spcPct val="20000"/>
              </a:spcBef>
              <a:spcAft>
                <a:spcPts val="0"/>
              </a:spcAft>
              <a:buClrTx/>
              <a:buSzPct val="90000"/>
              <a:buFont typeface="Wingdings" pitchFamily="2" charset="2"/>
              <a:buChar char=""/>
              <a:tabLst/>
              <a:defRPr sz="2100" spc="0" baseline="0">
                <a:solidFill>
                  <a:schemeClr val="bg2">
                    <a:lumMod val="50000"/>
                  </a:schemeClr>
                </a:solidFill>
                <a:cs typeface="Arial" pitchFamily="34" charset="0"/>
              </a:defRPr>
            </a:lvl2pPr>
            <a:lvl3pPr marL="914240" marR="0" indent="-228560" fontAlgn="auto">
              <a:lnSpc>
                <a:spcPct val="90000"/>
              </a:lnSpc>
              <a:spcBef>
                <a:spcPct val="20000"/>
              </a:spcBef>
              <a:spcAft>
                <a:spcPts val="0"/>
              </a:spcAft>
              <a:buClrTx/>
              <a:buSzPct val="90000"/>
              <a:buFont typeface="Wingdings" pitchFamily="2" charset="2"/>
              <a:buChar char=""/>
              <a:tabLst>
                <a:tab pos="798513" algn="l"/>
              </a:tabLst>
              <a:defRPr sz="1900" spc="0" baseline="0">
                <a:solidFill>
                  <a:schemeClr val="bg2">
                    <a:lumMod val="50000"/>
                  </a:schemeClr>
                </a:solidFill>
                <a:cs typeface="Arial" pitchFamily="34" charset="0"/>
              </a:defRPr>
            </a:lvl3pPr>
            <a:lvl4pPr marL="1218987" marR="0" indent="-228560" fontAlgn="auto">
              <a:lnSpc>
                <a:spcPct val="90000"/>
              </a:lnSpc>
              <a:spcBef>
                <a:spcPct val="20000"/>
              </a:spcBef>
              <a:spcAft>
                <a:spcPts val="0"/>
              </a:spcAft>
              <a:buClrTx/>
              <a:buSzPct val="90000"/>
              <a:buFont typeface="Wingdings" pitchFamily="2" charset="2"/>
              <a:buChar char=""/>
              <a:tabLst/>
              <a:defRPr sz="1600" spc="0" baseline="0">
                <a:solidFill>
                  <a:schemeClr val="bg2">
                    <a:lumMod val="50000"/>
                  </a:schemeClr>
                </a:solidFill>
                <a:cs typeface="Arial" pitchFamily="34" charset="0"/>
              </a:defRPr>
            </a:lvl4pPr>
            <a:lvl5pPr marL="1447547" marR="0" indent="-228560" fontAlgn="auto">
              <a:lnSpc>
                <a:spcPct val="90000"/>
              </a:lnSpc>
              <a:spcBef>
                <a:spcPct val="20000"/>
              </a:spcBef>
              <a:spcAft>
                <a:spcPts val="0"/>
              </a:spcAft>
              <a:buClrTx/>
              <a:buSzPct val="90000"/>
              <a:buFont typeface="Wingdings" pitchFamily="2" charset="2"/>
              <a:buChar char=""/>
              <a:tabLst>
                <a:tab pos="1255713" algn="l"/>
              </a:tabLst>
              <a:defRPr sz="1600" spc="0" baseline="0">
                <a:solidFill>
                  <a:schemeClr val="bg2">
                    <a:lumMod val="50000"/>
                  </a:schemeClr>
                </a:solidFill>
                <a:cs typeface="Arial" pitchFamily="34" charset="0"/>
              </a:defRPr>
            </a:lvl5pPr>
            <a:lvl6pPr marL="2514499" indent="-228591">
              <a:spcBef>
                <a:spcPct val="20000"/>
              </a:spcBef>
              <a:buFont typeface="Arial" pitchFamily="34" charset="0"/>
              <a:buChar char="•"/>
              <a:defRPr sz="2100"/>
            </a:lvl6pPr>
            <a:lvl7pPr marL="2971681" indent="-228591">
              <a:spcBef>
                <a:spcPct val="20000"/>
              </a:spcBef>
              <a:buFont typeface="Arial" pitchFamily="34" charset="0"/>
              <a:buChar char="•"/>
              <a:defRPr sz="2100"/>
            </a:lvl7pPr>
            <a:lvl8pPr marL="3428863" indent="-228591">
              <a:spcBef>
                <a:spcPct val="20000"/>
              </a:spcBef>
              <a:buFont typeface="Arial" pitchFamily="34" charset="0"/>
              <a:buChar char="•"/>
              <a:defRPr sz="2100"/>
            </a:lvl8pPr>
            <a:lvl9pPr marL="3886045" indent="-228591">
              <a:spcBef>
                <a:spcPct val="20000"/>
              </a:spcBef>
              <a:buFont typeface="Arial" pitchFamily="34" charset="0"/>
              <a:buChar char="•"/>
              <a:defRPr sz="2100"/>
            </a:lvl9pPr>
          </a:lstStyle>
          <a:p>
            <a:endParaRPr lang="en-US" dirty="0" smtClean="0"/>
          </a:p>
        </p:txBody>
      </p:sp>
      <p:sp>
        <p:nvSpPr>
          <p:cNvPr id="104" name="Rectangle 103"/>
          <p:cNvSpPr/>
          <p:nvPr/>
        </p:nvSpPr>
        <p:spPr bwMode="auto">
          <a:xfrm>
            <a:off x="5967909" y="2742895"/>
            <a:ext cx="1659201" cy="144016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apps</a:t>
            </a:r>
          </a:p>
        </p:txBody>
      </p:sp>
      <p:sp>
        <p:nvSpPr>
          <p:cNvPr id="107" name="Rectangle 106"/>
          <p:cNvSpPr/>
          <p:nvPr/>
        </p:nvSpPr>
        <p:spPr bwMode="auto">
          <a:xfrm>
            <a:off x="8199437" y="2742895"/>
            <a:ext cx="1659201" cy="144016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Capabilities</a:t>
            </a:r>
          </a:p>
        </p:txBody>
      </p:sp>
      <p:sp>
        <p:nvSpPr>
          <p:cNvPr id="108" name="Rectangle 107"/>
          <p:cNvSpPr/>
          <p:nvPr/>
        </p:nvSpPr>
        <p:spPr bwMode="auto">
          <a:xfrm>
            <a:off x="10430965" y="2704947"/>
            <a:ext cx="1659201" cy="144016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Hosts</a:t>
            </a:r>
          </a:p>
        </p:txBody>
      </p:sp>
      <p:sp>
        <p:nvSpPr>
          <p:cNvPr id="2" name="TextBox 1"/>
          <p:cNvSpPr txBox="1"/>
          <p:nvPr/>
        </p:nvSpPr>
        <p:spPr>
          <a:xfrm>
            <a:off x="7333788" y="4106862"/>
            <a:ext cx="1170449" cy="572464"/>
          </a:xfrm>
          <a:prstGeom prst="rect">
            <a:avLst/>
          </a:prstGeom>
          <a:noFill/>
        </p:spPr>
        <p:txBody>
          <a:bodyPr wrap="none" lIns="182880" tIns="146304" rIns="182880" bIns="146304" rtlCol="0">
            <a:spAutoFit/>
          </a:bodyPr>
          <a:lstStyle/>
          <a:p>
            <a:pPr>
              <a:lnSpc>
                <a:spcPct val="90000"/>
              </a:lnSpc>
              <a:spcAft>
                <a:spcPts val="600"/>
              </a:spcAft>
            </a:pPr>
            <a:r>
              <a:rPr lang="en-US" sz="2000" dirty="0">
                <a:gradFill>
                  <a:gsLst>
                    <a:gs pos="2917">
                      <a:schemeClr val="tx1"/>
                    </a:gs>
                    <a:gs pos="30000">
                      <a:schemeClr val="tx1"/>
                    </a:gs>
                  </a:gsLst>
                  <a:lin ang="5400000" scaled="0"/>
                </a:gradFill>
              </a:rPr>
              <a:t>r</a:t>
            </a:r>
            <a:r>
              <a:rPr lang="en-US" sz="2000" dirty="0" smtClean="0">
                <a:gradFill>
                  <a:gsLst>
                    <a:gs pos="2917">
                      <a:schemeClr val="tx1"/>
                    </a:gs>
                    <a:gs pos="30000">
                      <a:schemeClr val="tx1"/>
                    </a:gs>
                  </a:gsLst>
                  <a:lin ang="5400000" scaled="0"/>
                </a:gradFill>
              </a:rPr>
              <a:t>equire</a:t>
            </a:r>
          </a:p>
        </p:txBody>
      </p:sp>
      <p:sp>
        <p:nvSpPr>
          <p:cNvPr id="109" name="TextBox 108"/>
          <p:cNvSpPr txBox="1"/>
          <p:nvPr/>
        </p:nvSpPr>
        <p:spPr>
          <a:xfrm>
            <a:off x="9372707" y="4106862"/>
            <a:ext cx="1563377" cy="572464"/>
          </a:xfrm>
          <a:prstGeom prst="rect">
            <a:avLst/>
          </a:prstGeom>
          <a:noFill/>
        </p:spPr>
        <p:txBody>
          <a:bodyPr wrap="none" lIns="182880" tIns="146304" rIns="182880" bIns="146304" rtlCol="0">
            <a:spAutoFit/>
          </a:bodyPr>
          <a:lstStyle/>
          <a:p>
            <a:pPr>
              <a:lnSpc>
                <a:spcPct val="90000"/>
              </a:lnSpc>
              <a:spcAft>
                <a:spcPts val="600"/>
              </a:spcAft>
            </a:pPr>
            <a:r>
              <a:rPr lang="en-US" sz="2000" dirty="0">
                <a:gradFill>
                  <a:gsLst>
                    <a:gs pos="2917">
                      <a:schemeClr val="tx1"/>
                    </a:gs>
                    <a:gs pos="30000">
                      <a:schemeClr val="tx1"/>
                    </a:gs>
                  </a:gsLst>
                  <a:lin ang="5400000" scaled="0"/>
                </a:gradFill>
              </a:rPr>
              <a:t>t</a:t>
            </a:r>
            <a:r>
              <a:rPr lang="en-US" sz="2000" dirty="0" smtClean="0">
                <a:gradFill>
                  <a:gsLst>
                    <a:gs pos="2917">
                      <a:schemeClr val="tx1"/>
                    </a:gs>
                    <a:gs pos="30000">
                      <a:schemeClr val="tx1"/>
                    </a:gs>
                  </a:gsLst>
                  <a:lin ang="5400000" scaled="0"/>
                </a:gradFill>
              </a:rPr>
              <a:t>hat target</a:t>
            </a:r>
          </a:p>
        </p:txBody>
      </p:sp>
      <p:pic>
        <p:nvPicPr>
          <p:cNvPr id="3" name="Picture 2"/>
          <p:cNvPicPr>
            <a:picLocks noChangeAspect="1"/>
          </p:cNvPicPr>
          <p:nvPr/>
        </p:nvPicPr>
        <p:blipFill>
          <a:blip r:embed="rId2"/>
          <a:stretch>
            <a:fillRect/>
          </a:stretch>
        </p:blipFill>
        <p:spPr>
          <a:xfrm>
            <a:off x="5862067" y="138284"/>
            <a:ext cx="6423094" cy="2798443"/>
          </a:xfrm>
          <a:prstGeom prst="rect">
            <a:avLst/>
          </a:prstGeom>
        </p:spPr>
      </p:pic>
      <p:graphicFrame>
        <p:nvGraphicFramePr>
          <p:cNvPr id="14" name="Content Placeholder 5"/>
          <p:cNvGraphicFramePr>
            <a:graphicFrameLocks/>
          </p:cNvGraphicFramePr>
          <p:nvPr>
            <p:extLst>
              <p:ext uri="{D42A27DB-BD31-4B8C-83A1-F6EECF244321}">
                <p14:modId xmlns:p14="http://schemas.microsoft.com/office/powerpoint/2010/main" val="3060155586"/>
              </p:ext>
            </p:extLst>
          </p:nvPr>
        </p:nvGraphicFramePr>
        <p:xfrm>
          <a:off x="5798504" y="217297"/>
          <a:ext cx="6481530" cy="2719430"/>
        </p:xfrm>
        <a:graphic>
          <a:graphicData uri="http://schemas.openxmlformats.org/drawingml/2006/table">
            <a:tbl>
              <a:tblPr firstRow="1" bandRow="1">
                <a:tableStyleId>{C083E6E3-FA7D-4D7B-A595-EF9225AFEA82}</a:tableStyleId>
              </a:tblPr>
              <a:tblGrid>
                <a:gridCol w="1296306"/>
                <a:gridCol w="1296306"/>
                <a:gridCol w="1296306"/>
                <a:gridCol w="1296306"/>
                <a:gridCol w="1296306"/>
              </a:tblGrid>
              <a:tr h="850838">
                <a:tc>
                  <a:txBody>
                    <a:bodyPr/>
                    <a:lstStyle/>
                    <a:p>
                      <a:pPr algn="ctr"/>
                      <a:r>
                        <a:rPr lang="en-US" sz="2000" b="0" dirty="0" smtClean="0">
                          <a:solidFill>
                            <a:schemeClr val="tx1">
                              <a:lumMod val="50000"/>
                              <a:lumOff val="50000"/>
                            </a:schemeClr>
                          </a:solidFill>
                          <a:latin typeface="+mn-lt"/>
                        </a:rPr>
                        <a:t>Type</a:t>
                      </a:r>
                      <a:r>
                        <a:rPr lang="en-US" sz="2000" b="0" baseline="0" dirty="0" smtClean="0">
                          <a:solidFill>
                            <a:schemeClr val="tx1">
                              <a:lumMod val="50000"/>
                              <a:lumOff val="50000"/>
                            </a:schemeClr>
                          </a:solidFill>
                          <a:latin typeface="+mn-lt"/>
                        </a:rPr>
                        <a:t> of app</a:t>
                      </a:r>
                      <a:endParaRPr lang="en-US" sz="2000" b="0" dirty="0">
                        <a:solidFill>
                          <a:schemeClr val="tx1">
                            <a:lumMod val="50000"/>
                            <a:lumOff val="50000"/>
                          </a:schemeClr>
                        </a:solidFill>
                        <a:latin typeface="+mn-lt"/>
                      </a:endParaRPr>
                    </a:p>
                  </a:txBody>
                  <a:tcPr marL="109233" marR="109233"/>
                </a:tc>
                <a:tc>
                  <a:txBody>
                    <a:bodyPr/>
                    <a:lstStyle/>
                    <a:p>
                      <a:pPr algn="ctr"/>
                      <a:r>
                        <a:rPr lang="en-US" sz="2000" b="0" dirty="0" smtClean="0">
                          <a:solidFill>
                            <a:schemeClr val="tx1">
                              <a:lumMod val="50000"/>
                              <a:lumOff val="50000"/>
                            </a:schemeClr>
                          </a:solidFill>
                          <a:latin typeface="+mn-lt"/>
                        </a:rPr>
                        <a:t>Word</a:t>
                      </a:r>
                      <a:endParaRPr lang="en-US" sz="2000" b="0" dirty="0">
                        <a:solidFill>
                          <a:schemeClr val="tx1">
                            <a:lumMod val="50000"/>
                            <a:lumOff val="50000"/>
                          </a:schemeClr>
                        </a:solidFill>
                        <a:latin typeface="+mn-lt"/>
                      </a:endParaRPr>
                    </a:p>
                  </a:txBody>
                  <a:tcPr marL="109233" marR="109233"/>
                </a:tc>
                <a:tc>
                  <a:txBody>
                    <a:bodyPr/>
                    <a:lstStyle/>
                    <a:p>
                      <a:pPr algn="ctr"/>
                      <a:r>
                        <a:rPr lang="en-US" sz="2000" b="0" dirty="0" smtClean="0">
                          <a:solidFill>
                            <a:schemeClr val="tx1">
                              <a:lumMod val="50000"/>
                              <a:lumOff val="50000"/>
                            </a:schemeClr>
                          </a:solidFill>
                          <a:latin typeface="+mn-lt"/>
                        </a:rPr>
                        <a:t>Excel/</a:t>
                      </a:r>
                      <a:br>
                        <a:rPr lang="en-US" sz="2000" b="0" dirty="0" smtClean="0">
                          <a:solidFill>
                            <a:schemeClr val="tx1">
                              <a:lumMod val="50000"/>
                              <a:lumOff val="50000"/>
                            </a:schemeClr>
                          </a:solidFill>
                          <a:latin typeface="+mn-lt"/>
                        </a:rPr>
                      </a:br>
                      <a:r>
                        <a:rPr lang="en-US" sz="2000" b="0" dirty="0" smtClean="0">
                          <a:solidFill>
                            <a:schemeClr val="tx1">
                              <a:lumMod val="50000"/>
                              <a:lumOff val="50000"/>
                            </a:schemeClr>
                          </a:solidFill>
                          <a:latin typeface="+mn-lt"/>
                        </a:rPr>
                        <a:t>WAC</a:t>
                      </a:r>
                      <a:endParaRPr lang="en-US" sz="2000" b="0" dirty="0">
                        <a:solidFill>
                          <a:schemeClr val="tx1">
                            <a:lumMod val="50000"/>
                            <a:lumOff val="50000"/>
                          </a:schemeClr>
                        </a:solidFill>
                        <a:latin typeface="+mn-lt"/>
                      </a:endParaRPr>
                    </a:p>
                  </a:txBody>
                  <a:tcPr marL="109233" marR="109233"/>
                </a:tc>
                <a:tc>
                  <a:txBody>
                    <a:bodyPr/>
                    <a:lstStyle/>
                    <a:p>
                      <a:pPr algn="ctr"/>
                      <a:r>
                        <a:rPr lang="en-US" sz="2000" b="0" dirty="0" smtClean="0">
                          <a:solidFill>
                            <a:schemeClr val="tx1">
                              <a:lumMod val="50000"/>
                              <a:lumOff val="50000"/>
                            </a:schemeClr>
                          </a:solidFill>
                          <a:latin typeface="+mn-lt"/>
                        </a:rPr>
                        <a:t>Outlook/OWA</a:t>
                      </a:r>
                      <a:endParaRPr lang="en-US" sz="2000" b="0" dirty="0">
                        <a:solidFill>
                          <a:schemeClr val="tx1">
                            <a:lumMod val="50000"/>
                            <a:lumOff val="50000"/>
                          </a:schemeClr>
                        </a:solidFill>
                        <a:latin typeface="+mn-lt"/>
                      </a:endParaRPr>
                    </a:p>
                  </a:txBody>
                  <a:tcPr marL="109233" marR="109233"/>
                </a:tc>
                <a:tc>
                  <a:txBody>
                    <a:bodyPr/>
                    <a:lstStyle/>
                    <a:p>
                      <a:pPr algn="ctr"/>
                      <a:r>
                        <a:rPr lang="en-US" sz="2000" b="0" dirty="0" smtClean="0">
                          <a:solidFill>
                            <a:schemeClr val="tx1">
                              <a:lumMod val="50000"/>
                              <a:lumOff val="50000"/>
                            </a:schemeClr>
                          </a:solidFill>
                          <a:latin typeface="+mn-lt"/>
                        </a:rPr>
                        <a:t>Project</a:t>
                      </a:r>
                      <a:endParaRPr lang="en-US" sz="2000" b="0" dirty="0">
                        <a:solidFill>
                          <a:schemeClr val="tx1">
                            <a:lumMod val="50000"/>
                            <a:lumOff val="50000"/>
                          </a:schemeClr>
                        </a:solidFill>
                        <a:latin typeface="+mn-lt"/>
                      </a:endParaRPr>
                    </a:p>
                  </a:txBody>
                  <a:tcPr marL="109233" marR="109233"/>
                </a:tc>
              </a:tr>
              <a:tr h="508877">
                <a:tc>
                  <a:txBody>
                    <a:bodyPr/>
                    <a:lstStyle/>
                    <a:p>
                      <a:pPr algn="l"/>
                      <a:r>
                        <a:rPr lang="en-US" sz="2000" b="0" dirty="0" smtClean="0">
                          <a:solidFill>
                            <a:schemeClr val="tx1">
                              <a:lumMod val="50000"/>
                              <a:lumOff val="50000"/>
                            </a:schemeClr>
                          </a:solidFill>
                          <a:latin typeface="+mn-lt"/>
                        </a:rPr>
                        <a:t>Content</a:t>
                      </a:r>
                      <a:endParaRPr lang="en-US" sz="2000" b="0" dirty="0">
                        <a:solidFill>
                          <a:schemeClr val="tx1">
                            <a:lumMod val="50000"/>
                            <a:lumOff val="50000"/>
                          </a:schemeClr>
                        </a:solidFill>
                        <a:latin typeface="+mn-lt"/>
                      </a:endParaRPr>
                    </a:p>
                  </a:txBody>
                  <a:tcPr marL="109233" marR="109233" anchor="ctr"/>
                </a:tc>
                <a:tc>
                  <a:txBody>
                    <a:bodyPr/>
                    <a:lstStyle/>
                    <a:p>
                      <a:pPr algn="ctr"/>
                      <a:endParaRPr lang="en-US" sz="2000" b="0" dirty="0">
                        <a:solidFill>
                          <a:schemeClr val="tx1">
                            <a:lumMod val="50000"/>
                            <a:lumOff val="50000"/>
                          </a:schemeClr>
                        </a:solidFill>
                        <a:latin typeface="+mn-lt"/>
                      </a:endParaRPr>
                    </a:p>
                  </a:txBody>
                  <a:tcPr marL="109233" marR="109233" anchor="ctr"/>
                </a:tc>
                <a:tc>
                  <a:txBody>
                    <a:bodyPr/>
                    <a:lstStyle/>
                    <a:p>
                      <a:pPr algn="ctr"/>
                      <a:r>
                        <a:rPr lang="en-US" sz="2000" b="0" dirty="0" smtClean="0">
                          <a:solidFill>
                            <a:schemeClr val="tx1">
                              <a:lumMod val="50000"/>
                              <a:lumOff val="50000"/>
                            </a:schemeClr>
                          </a:solidFill>
                          <a:latin typeface="+mn-lt"/>
                        </a:rPr>
                        <a:t>X</a:t>
                      </a:r>
                      <a:endParaRPr lang="en-US" sz="2000" b="0" dirty="0">
                        <a:solidFill>
                          <a:schemeClr val="tx1">
                            <a:lumMod val="50000"/>
                            <a:lumOff val="50000"/>
                          </a:schemeClr>
                        </a:solidFill>
                        <a:latin typeface="+mn-lt"/>
                      </a:endParaRPr>
                    </a:p>
                  </a:txBody>
                  <a:tcPr marL="109233" marR="109233" anchor="ctr"/>
                </a:tc>
                <a:tc>
                  <a:txBody>
                    <a:bodyPr/>
                    <a:lstStyle/>
                    <a:p>
                      <a:pPr algn="ctr"/>
                      <a:endParaRPr lang="en-US" sz="2000" b="0" dirty="0">
                        <a:solidFill>
                          <a:schemeClr val="tx1">
                            <a:lumMod val="50000"/>
                            <a:lumOff val="50000"/>
                          </a:schemeClr>
                        </a:solidFill>
                        <a:latin typeface="+mn-lt"/>
                      </a:endParaRPr>
                    </a:p>
                  </a:txBody>
                  <a:tcPr marL="109233" marR="109233" anchor="ctr"/>
                </a:tc>
                <a:tc>
                  <a:txBody>
                    <a:bodyPr/>
                    <a:lstStyle/>
                    <a:p>
                      <a:pPr algn="ctr"/>
                      <a:endParaRPr lang="en-US" sz="2000" b="0" dirty="0">
                        <a:solidFill>
                          <a:schemeClr val="tx1">
                            <a:lumMod val="50000"/>
                            <a:lumOff val="50000"/>
                          </a:schemeClr>
                        </a:solidFill>
                        <a:latin typeface="+mn-lt"/>
                      </a:endParaRPr>
                    </a:p>
                  </a:txBody>
                  <a:tcPr marL="109233" marR="109233" anchor="ctr"/>
                </a:tc>
              </a:tr>
              <a:tr h="850838">
                <a:tc>
                  <a:txBody>
                    <a:bodyPr/>
                    <a:lstStyle/>
                    <a:p>
                      <a:pPr algn="l"/>
                      <a:r>
                        <a:rPr lang="en-US" sz="2000" b="0" dirty="0" smtClean="0">
                          <a:solidFill>
                            <a:schemeClr val="tx1">
                              <a:lumMod val="50000"/>
                              <a:lumOff val="50000"/>
                            </a:schemeClr>
                          </a:solidFill>
                          <a:latin typeface="+mn-lt"/>
                        </a:rPr>
                        <a:t>Task Pane</a:t>
                      </a:r>
                      <a:endParaRPr lang="en-US" sz="2000" b="0" dirty="0">
                        <a:solidFill>
                          <a:schemeClr val="tx1">
                            <a:lumMod val="50000"/>
                            <a:lumOff val="50000"/>
                          </a:schemeClr>
                        </a:solidFill>
                        <a:latin typeface="+mn-lt"/>
                      </a:endParaRPr>
                    </a:p>
                  </a:txBody>
                  <a:tcPr marL="109233" marR="109233" anchor="ctr"/>
                </a:tc>
                <a:tc>
                  <a:txBody>
                    <a:bodyPr/>
                    <a:lstStyle/>
                    <a:p>
                      <a:pPr marL="0" marR="0" indent="0" algn="ctr" defTabSz="1097418" rtl="0" eaLnBrk="1" fontAlgn="auto" latinLnBrk="0" hangingPunct="1">
                        <a:lnSpc>
                          <a:spcPct val="100000"/>
                        </a:lnSpc>
                        <a:spcBef>
                          <a:spcPts val="0"/>
                        </a:spcBef>
                        <a:spcAft>
                          <a:spcPts val="0"/>
                        </a:spcAft>
                        <a:buClrTx/>
                        <a:buSzTx/>
                        <a:buFontTx/>
                        <a:buNone/>
                        <a:tabLst/>
                        <a:defRPr/>
                      </a:pPr>
                      <a:r>
                        <a:rPr lang="en-US" sz="2000" b="0" kern="1200" dirty="0" smtClean="0">
                          <a:solidFill>
                            <a:schemeClr val="tx1">
                              <a:lumMod val="50000"/>
                              <a:lumOff val="50000"/>
                            </a:schemeClr>
                          </a:solidFill>
                          <a:latin typeface="+mn-lt"/>
                          <a:ea typeface="+mn-ea"/>
                          <a:cs typeface="+mn-cs"/>
                        </a:rPr>
                        <a:t>X</a:t>
                      </a:r>
                    </a:p>
                  </a:txBody>
                  <a:tcPr marL="109233" marR="109233" anchor="ctr"/>
                </a:tc>
                <a:tc>
                  <a:txBody>
                    <a:bodyPr/>
                    <a:lstStyle/>
                    <a:p>
                      <a:pPr marL="0" marR="0" indent="0" algn="ctr" defTabSz="1097418" rtl="0" eaLnBrk="1" fontAlgn="auto" latinLnBrk="0" hangingPunct="1">
                        <a:lnSpc>
                          <a:spcPct val="100000"/>
                        </a:lnSpc>
                        <a:spcBef>
                          <a:spcPts val="0"/>
                        </a:spcBef>
                        <a:spcAft>
                          <a:spcPts val="0"/>
                        </a:spcAft>
                        <a:buClrTx/>
                        <a:buSzTx/>
                        <a:buFontTx/>
                        <a:buNone/>
                        <a:tabLst/>
                        <a:defRPr/>
                      </a:pPr>
                      <a:r>
                        <a:rPr lang="en-US" sz="2000" b="0" kern="1200" dirty="0" smtClean="0">
                          <a:solidFill>
                            <a:schemeClr val="tx1">
                              <a:lumMod val="50000"/>
                              <a:lumOff val="50000"/>
                            </a:schemeClr>
                          </a:solidFill>
                          <a:latin typeface="+mn-lt"/>
                          <a:ea typeface="+mn-ea"/>
                          <a:cs typeface="+mn-cs"/>
                        </a:rPr>
                        <a:t>X*</a:t>
                      </a:r>
                    </a:p>
                  </a:txBody>
                  <a:tcPr marL="109233" marR="109233" anchor="ctr"/>
                </a:tc>
                <a:tc>
                  <a:txBody>
                    <a:bodyPr/>
                    <a:lstStyle/>
                    <a:p>
                      <a:pPr marL="0" algn="ctr" defTabSz="1097418" rtl="0" eaLnBrk="1" latinLnBrk="0" hangingPunct="1"/>
                      <a:endParaRPr lang="en-US" sz="2000" b="0" kern="1200" dirty="0">
                        <a:solidFill>
                          <a:schemeClr val="tx1">
                            <a:lumMod val="50000"/>
                            <a:lumOff val="50000"/>
                          </a:schemeClr>
                        </a:solidFill>
                        <a:latin typeface="+mn-lt"/>
                        <a:ea typeface="+mn-ea"/>
                        <a:cs typeface="+mn-cs"/>
                      </a:endParaRPr>
                    </a:p>
                  </a:txBody>
                  <a:tcPr marL="109233" marR="109233" anchor="ctr"/>
                </a:tc>
                <a:tc>
                  <a:txBody>
                    <a:bodyPr/>
                    <a:lstStyle/>
                    <a:p>
                      <a:pPr marL="0" algn="ctr" defTabSz="1097418" rtl="0" eaLnBrk="1" latinLnBrk="0" hangingPunct="1"/>
                      <a:r>
                        <a:rPr lang="en-US" sz="2000" b="0" kern="1200" dirty="0" smtClean="0">
                          <a:solidFill>
                            <a:schemeClr val="tx1">
                              <a:lumMod val="50000"/>
                              <a:lumOff val="50000"/>
                            </a:schemeClr>
                          </a:solidFill>
                          <a:latin typeface="+mn-lt"/>
                          <a:ea typeface="+mn-ea"/>
                          <a:cs typeface="+mn-cs"/>
                        </a:rPr>
                        <a:t>X</a:t>
                      </a:r>
                      <a:endParaRPr lang="en-US" sz="2000" b="0" kern="1200" dirty="0">
                        <a:solidFill>
                          <a:schemeClr val="tx1">
                            <a:lumMod val="50000"/>
                            <a:lumOff val="50000"/>
                          </a:schemeClr>
                        </a:solidFill>
                        <a:latin typeface="+mn-lt"/>
                        <a:ea typeface="+mn-ea"/>
                        <a:cs typeface="+mn-cs"/>
                      </a:endParaRPr>
                    </a:p>
                  </a:txBody>
                  <a:tcPr marL="109233" marR="109233" anchor="ctr"/>
                </a:tc>
              </a:tr>
              <a:tr h="508877">
                <a:tc>
                  <a:txBody>
                    <a:bodyPr/>
                    <a:lstStyle/>
                    <a:p>
                      <a:pPr algn="l"/>
                      <a:r>
                        <a:rPr lang="en-US" sz="2000" b="0" dirty="0" smtClean="0">
                          <a:solidFill>
                            <a:schemeClr val="tx1">
                              <a:lumMod val="50000"/>
                              <a:lumOff val="50000"/>
                            </a:schemeClr>
                          </a:solidFill>
                          <a:latin typeface="+mn-lt"/>
                        </a:rPr>
                        <a:t>Mail</a:t>
                      </a:r>
                      <a:endParaRPr lang="en-US" sz="2000" b="0" dirty="0">
                        <a:solidFill>
                          <a:schemeClr val="tx1">
                            <a:lumMod val="50000"/>
                            <a:lumOff val="50000"/>
                          </a:schemeClr>
                        </a:solidFill>
                        <a:latin typeface="+mn-lt"/>
                      </a:endParaRPr>
                    </a:p>
                  </a:txBody>
                  <a:tcPr marL="109233" marR="109233" anchor="ctr"/>
                </a:tc>
                <a:tc>
                  <a:txBody>
                    <a:bodyPr/>
                    <a:lstStyle/>
                    <a:p>
                      <a:pPr marL="0" algn="ctr" defTabSz="1097418" rtl="0" eaLnBrk="1" latinLnBrk="0" hangingPunct="1"/>
                      <a:endParaRPr lang="en-US" sz="2000" b="0" kern="1200" dirty="0">
                        <a:solidFill>
                          <a:schemeClr val="tx1">
                            <a:lumMod val="50000"/>
                            <a:lumOff val="50000"/>
                          </a:schemeClr>
                        </a:solidFill>
                        <a:latin typeface="+mn-lt"/>
                        <a:ea typeface="+mn-ea"/>
                        <a:cs typeface="+mn-cs"/>
                      </a:endParaRPr>
                    </a:p>
                  </a:txBody>
                  <a:tcPr marL="109233" marR="109233" anchor="ctr"/>
                </a:tc>
                <a:tc>
                  <a:txBody>
                    <a:bodyPr/>
                    <a:lstStyle/>
                    <a:p>
                      <a:pPr marL="0" algn="ctr" defTabSz="1097418" rtl="0" eaLnBrk="1" latinLnBrk="0" hangingPunct="1"/>
                      <a:endParaRPr lang="en-US" sz="2000" b="0" kern="1200" dirty="0">
                        <a:solidFill>
                          <a:schemeClr val="tx1">
                            <a:lumMod val="50000"/>
                            <a:lumOff val="50000"/>
                          </a:schemeClr>
                        </a:solidFill>
                        <a:latin typeface="+mn-lt"/>
                        <a:ea typeface="+mn-ea"/>
                        <a:cs typeface="+mn-cs"/>
                      </a:endParaRPr>
                    </a:p>
                  </a:txBody>
                  <a:tcPr marL="109233" marR="109233" anchor="ctr"/>
                </a:tc>
                <a:tc>
                  <a:txBody>
                    <a:bodyPr/>
                    <a:lstStyle/>
                    <a:p>
                      <a:pPr marL="0" algn="ctr" defTabSz="1097418" rtl="0" eaLnBrk="1" latinLnBrk="0" hangingPunct="1"/>
                      <a:r>
                        <a:rPr lang="en-US" sz="2000" b="0" kern="1200" dirty="0" smtClean="0">
                          <a:solidFill>
                            <a:schemeClr val="tx1">
                              <a:lumMod val="50000"/>
                              <a:lumOff val="50000"/>
                            </a:schemeClr>
                          </a:solidFill>
                          <a:latin typeface="+mn-lt"/>
                          <a:ea typeface="+mn-ea"/>
                          <a:cs typeface="+mn-cs"/>
                        </a:rPr>
                        <a:t>X</a:t>
                      </a:r>
                      <a:endParaRPr lang="en-US" sz="2000" b="0" kern="1200" dirty="0">
                        <a:solidFill>
                          <a:schemeClr val="tx1">
                            <a:lumMod val="50000"/>
                            <a:lumOff val="50000"/>
                          </a:schemeClr>
                        </a:solidFill>
                        <a:latin typeface="+mn-lt"/>
                        <a:ea typeface="+mn-ea"/>
                        <a:cs typeface="+mn-cs"/>
                      </a:endParaRPr>
                    </a:p>
                  </a:txBody>
                  <a:tcPr marL="109233" marR="109233" anchor="ctr"/>
                </a:tc>
                <a:tc>
                  <a:txBody>
                    <a:bodyPr/>
                    <a:lstStyle/>
                    <a:p>
                      <a:pPr marL="0" algn="ctr" defTabSz="1097418" rtl="0" eaLnBrk="1" latinLnBrk="0" hangingPunct="1"/>
                      <a:endParaRPr lang="en-US" sz="2000" b="0" kern="1200" dirty="0">
                        <a:solidFill>
                          <a:schemeClr val="tx1">
                            <a:lumMod val="50000"/>
                            <a:lumOff val="50000"/>
                          </a:schemeClr>
                        </a:solidFill>
                        <a:latin typeface="+mn-lt"/>
                        <a:ea typeface="+mn-ea"/>
                        <a:cs typeface="+mn-cs"/>
                      </a:endParaRPr>
                    </a:p>
                  </a:txBody>
                  <a:tcPr marL="109233" marR="109233" anchor="ctr"/>
                </a:tc>
              </a:tr>
            </a:tbl>
          </a:graphicData>
        </a:graphic>
      </p:graphicFrame>
    </p:spTree>
    <p:extLst>
      <p:ext uri="{BB962C8B-B14F-4D97-AF65-F5344CB8AC3E}">
        <p14:creationId xmlns:p14="http://schemas.microsoft.com/office/powerpoint/2010/main" val="31012544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09"/>
                                        </p:tgtEl>
                                        <p:attrNameLst>
                                          <p:attrName>style.visibility</p:attrName>
                                        </p:attrNameLst>
                                      </p:cBhvr>
                                      <p:to>
                                        <p:strVal val="visible"/>
                                      </p:to>
                                    </p:set>
                                    <p:anim calcmode="lin" valueType="num">
                                      <p:cBhvr additive="base">
                                        <p:cTn id="21" dur="500" fill="hold"/>
                                        <p:tgtEl>
                                          <p:spTgt spid="109"/>
                                        </p:tgtEl>
                                        <p:attrNameLst>
                                          <p:attrName>ppt_x</p:attrName>
                                        </p:attrNameLst>
                                      </p:cBhvr>
                                      <p:tavLst>
                                        <p:tav tm="0">
                                          <p:val>
                                            <p:strVal val="#ppt_x"/>
                                          </p:val>
                                        </p:tav>
                                        <p:tav tm="100000">
                                          <p:val>
                                            <p:strVal val="#ppt_x"/>
                                          </p:val>
                                        </p:tav>
                                      </p:tavLst>
                                    </p:anim>
                                    <p:anim calcmode="lin" valueType="num">
                                      <p:cBhvr additive="base">
                                        <p:cTn id="22" dur="500" fill="hold"/>
                                        <p:tgtEl>
                                          <p:spTgt spid="109"/>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grpId="1" nodeType="clickEffect">
                                  <p:stCondLst>
                                    <p:cond delay="0"/>
                                  </p:stCondLst>
                                  <p:childTnLst>
                                    <p:animMotion origin="layout" path="M 0 0 L 0 0.25 E" pathEditMode="relative" ptsTypes="">
                                      <p:cBhvr>
                                        <p:cTn id="30" dur="2000" fill="hold"/>
                                        <p:tgtEl>
                                          <p:spTgt spid="104"/>
                                        </p:tgtEl>
                                        <p:attrNameLst>
                                          <p:attrName>ppt_x</p:attrName>
                                          <p:attrName>ppt_y</p:attrName>
                                        </p:attrNameLst>
                                      </p:cBhvr>
                                    </p:animMotion>
                                  </p:childTnLst>
                                </p:cTn>
                              </p:par>
                              <p:par>
                                <p:cTn id="31" presetID="42" presetClass="path" presetSubtype="0" accel="50000" decel="50000" fill="hold" grpId="1" nodeType="withEffect">
                                  <p:stCondLst>
                                    <p:cond delay="0"/>
                                  </p:stCondLst>
                                  <p:childTnLst>
                                    <p:animMotion origin="layout" path="M 0 0 L 0 0.25 E" pathEditMode="relative" ptsTypes="">
                                      <p:cBhvr>
                                        <p:cTn id="32" dur="2000" fill="hold"/>
                                        <p:tgtEl>
                                          <p:spTgt spid="2"/>
                                        </p:tgtEl>
                                        <p:attrNameLst>
                                          <p:attrName>ppt_x</p:attrName>
                                          <p:attrName>ppt_y</p:attrName>
                                        </p:attrNameLst>
                                      </p:cBhvr>
                                    </p:animMotion>
                                  </p:childTnLst>
                                </p:cTn>
                              </p:par>
                              <p:par>
                                <p:cTn id="33" presetID="42" presetClass="path" presetSubtype="0" accel="50000" decel="50000" fill="hold" grpId="1" nodeType="withEffect">
                                  <p:stCondLst>
                                    <p:cond delay="0"/>
                                  </p:stCondLst>
                                  <p:childTnLst>
                                    <p:animMotion origin="layout" path="M 0 0 L 0 0.25 E" pathEditMode="relative" ptsTypes="">
                                      <p:cBhvr>
                                        <p:cTn id="34" dur="2000" fill="hold"/>
                                        <p:tgtEl>
                                          <p:spTgt spid="107"/>
                                        </p:tgtEl>
                                        <p:attrNameLst>
                                          <p:attrName>ppt_x</p:attrName>
                                          <p:attrName>ppt_y</p:attrName>
                                        </p:attrNameLst>
                                      </p:cBhvr>
                                    </p:animMotion>
                                  </p:childTnLst>
                                </p:cTn>
                              </p:par>
                              <p:par>
                                <p:cTn id="35" presetID="42" presetClass="path" presetSubtype="0" accel="50000" decel="50000" fill="hold" grpId="1" nodeType="withEffect">
                                  <p:stCondLst>
                                    <p:cond delay="0"/>
                                  </p:stCondLst>
                                  <p:childTnLst>
                                    <p:animMotion origin="layout" path="M 0 0 L 0 0.25 E" pathEditMode="relative" ptsTypes="">
                                      <p:cBhvr>
                                        <p:cTn id="36" dur="2000" fill="hold"/>
                                        <p:tgtEl>
                                          <p:spTgt spid="109"/>
                                        </p:tgtEl>
                                        <p:attrNameLst>
                                          <p:attrName>ppt_x</p:attrName>
                                          <p:attrName>ppt_y</p:attrName>
                                        </p:attrNameLst>
                                      </p:cBhvr>
                                    </p:animMotion>
                                  </p:childTnLst>
                                </p:cTn>
                              </p:par>
                              <p:par>
                                <p:cTn id="37" presetID="42" presetClass="path" presetSubtype="0" accel="50000" decel="50000" fill="hold" grpId="1" nodeType="withEffect">
                                  <p:stCondLst>
                                    <p:cond delay="0"/>
                                  </p:stCondLst>
                                  <p:childTnLst>
                                    <p:animMotion origin="layout" path="M 0 0 L 0 0.25 E" pathEditMode="relative" ptsTypes="">
                                      <p:cBhvr>
                                        <p:cTn id="38" dur="2000" fill="hold"/>
                                        <p:tgtEl>
                                          <p:spTgt spid="108"/>
                                        </p:tgtEl>
                                        <p:attrNameLst>
                                          <p:attrName>ppt_x</p:attrName>
                                          <p:attrName>ppt_y</p:attrName>
                                        </p:attrNameLst>
                                      </p:cBhvr>
                                    </p:animMotion>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3"/>
                                        </p:tgtEl>
                                        <p:attrNameLst>
                                          <p:attrName>style.visibility</p:attrName>
                                        </p:attrNameLst>
                                      </p:cBhvr>
                                      <p:to>
                                        <p:strVal val="hidden"/>
                                      </p:to>
                                    </p:set>
                                  </p:childTnLst>
                                </p:cTn>
                              </p:par>
                            </p:childTnLst>
                          </p:cTn>
                        </p:par>
                        <p:par>
                          <p:cTn id="47" fill="hold">
                            <p:stCondLst>
                              <p:cond delay="0"/>
                            </p:stCondLst>
                            <p:childTnLst>
                              <p:par>
                                <p:cTn id="48" presetID="10" presetClass="entr" presetSubtype="0"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animBg="1"/>
      <p:bldP spid="104" grpId="1" animBg="1"/>
      <p:bldP spid="107" grpId="0" animBg="1"/>
      <p:bldP spid="107" grpId="1" animBg="1"/>
      <p:bldP spid="108" grpId="0" animBg="1"/>
      <p:bldP spid="108" grpId="1" animBg="1"/>
      <p:bldP spid="2" grpId="0"/>
      <p:bldP spid="2" grpId="1"/>
      <p:bldP spid="109" grpId="0"/>
      <p:bldP spid="109"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1625" y="-1"/>
            <a:ext cx="12439719" cy="6994526"/>
          </a:xfrm>
          <a:prstGeom prst="rect">
            <a:avLst/>
          </a:prstGeom>
        </p:spPr>
      </p:pic>
      <p:sp>
        <p:nvSpPr>
          <p:cNvPr id="22" name="Rectangle 21"/>
          <p:cNvSpPr/>
          <p:nvPr/>
        </p:nvSpPr>
        <p:spPr bwMode="auto">
          <a:xfrm>
            <a:off x="274637" y="295275"/>
            <a:ext cx="6403975" cy="3662363"/>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Enrich SharePoint Apps with app for Office.</a:t>
            </a:r>
            <a:b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b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
            </a:r>
            <a:b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b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Extent the reach of SharePoint Apps</a:t>
            </a:r>
            <a:endParaRPr lang="en-US" sz="4000" dirty="0">
              <a:gradFill>
                <a:gsLst>
                  <a:gs pos="0">
                    <a:srgbClr val="FFFFFF"/>
                  </a:gs>
                  <a:gs pos="100000">
                    <a:srgbClr val="FFFFFF"/>
                  </a:gs>
                </a:gsLst>
                <a:lin ang="5400000" scaled="0"/>
              </a:gradFill>
              <a:latin typeface="+mj-lt"/>
              <a:ea typeface="Segoe UI" pitchFamily="34" charset="0"/>
              <a:cs typeface="Segoe UI" pitchFamily="34" charset="0"/>
            </a:endParaRPr>
          </a:p>
        </p:txBody>
      </p:sp>
    </p:spTree>
    <p:extLst>
      <p:ext uri="{BB962C8B-B14F-4D97-AF65-F5344CB8AC3E}">
        <p14:creationId xmlns:p14="http://schemas.microsoft.com/office/powerpoint/2010/main" val="1763582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6974217"/>
          </a:xfrm>
        </p:spPr>
        <p:txBody>
          <a:bodyPr/>
          <a:lstStyle/>
          <a:p>
            <a:r>
              <a:rPr lang="en-US" dirty="0" smtClean="0"/>
              <a:t>JavaScript </a:t>
            </a:r>
            <a:r>
              <a:rPr lang="en-US" dirty="0"/>
              <a:t>API for Office</a:t>
            </a:r>
            <a:r>
              <a:rPr lang="en-US" sz="2800" dirty="0"/>
              <a:t/>
            </a:r>
            <a:br>
              <a:rPr lang="en-US" sz="2800" dirty="0"/>
            </a:br>
            <a:r>
              <a:rPr lang="en-US" sz="2800" dirty="0">
                <a:hlinkClick r:id="rId2"/>
              </a:rPr>
              <a:t>http://</a:t>
            </a:r>
            <a:r>
              <a:rPr lang="en-US" sz="2800" dirty="0" smtClean="0">
                <a:hlinkClick r:id="rId2"/>
              </a:rPr>
              <a:t>msdn.microsoft.com/en-us/library/office/apps/fp160953.aspx</a:t>
            </a:r>
            <a:endParaRPr lang="en-US" sz="2800" dirty="0" smtClean="0"/>
          </a:p>
          <a:p>
            <a:r>
              <a:rPr lang="en-US" dirty="0"/>
              <a:t>Resource Usage Settings</a:t>
            </a:r>
            <a:r>
              <a:rPr lang="en-US" sz="2800" dirty="0"/>
              <a:t/>
            </a:r>
            <a:br>
              <a:rPr lang="en-US" sz="2800" dirty="0"/>
            </a:br>
            <a:r>
              <a:rPr lang="en-US" sz="2800" dirty="0">
                <a:hlinkClick r:id="rId3"/>
              </a:rPr>
              <a:t>http://msdn.microsoft.com/en-us/library/office/apps/fp142258(v=office.15).</a:t>
            </a:r>
            <a:r>
              <a:rPr lang="en-US" sz="2800" dirty="0" smtClean="0">
                <a:hlinkClick r:id="rId3"/>
              </a:rPr>
              <a:t>aspx</a:t>
            </a:r>
            <a:endParaRPr lang="en-US" sz="2800" dirty="0" smtClean="0"/>
          </a:p>
          <a:p>
            <a:r>
              <a:rPr lang="en-US" sz="2800" dirty="0"/>
              <a:t>Apps for Office XML manifest</a:t>
            </a:r>
            <a:br>
              <a:rPr lang="en-US" sz="2800" dirty="0"/>
            </a:br>
            <a:r>
              <a:rPr lang="en-US" sz="2800" dirty="0">
                <a:hlinkClick r:id="rId4"/>
              </a:rPr>
              <a:t>http://</a:t>
            </a:r>
            <a:r>
              <a:rPr lang="en-US" sz="2800" dirty="0" smtClean="0">
                <a:hlinkClick r:id="rId4"/>
              </a:rPr>
              <a:t>msdn.microsoft.com/en-us/library/office/apps/fp161044.aspx</a:t>
            </a:r>
            <a:endParaRPr lang="en-US" sz="2800" dirty="0" smtClean="0"/>
          </a:p>
          <a:p>
            <a:r>
              <a:rPr lang="en-US" sz="2800" dirty="0" smtClean="0"/>
              <a:t>Apps for </a:t>
            </a:r>
            <a:r>
              <a:rPr lang="en-US" sz="2800" dirty="0"/>
              <a:t>Office Training</a:t>
            </a:r>
            <a:br>
              <a:rPr lang="en-US" sz="2800" dirty="0"/>
            </a:br>
            <a:r>
              <a:rPr lang="en-US" sz="2800" dirty="0">
                <a:hlinkClick r:id="rId5"/>
              </a:rPr>
              <a:t>http://</a:t>
            </a:r>
            <a:r>
              <a:rPr lang="en-US" sz="2800" dirty="0" smtClean="0">
                <a:hlinkClick r:id="rId5"/>
              </a:rPr>
              <a:t>msdn.microsoft.com/en-US/office/apps/fp123626</a:t>
            </a:r>
            <a:endParaRPr lang="en-US" sz="2800" dirty="0" smtClean="0"/>
          </a:p>
          <a:p>
            <a:r>
              <a:rPr lang="en-US" sz="2800" dirty="0" smtClean="0"/>
              <a:t>Apps </a:t>
            </a:r>
            <a:r>
              <a:rPr lang="en-US" sz="2800" dirty="0"/>
              <a:t>for Office Samples</a:t>
            </a:r>
            <a:br>
              <a:rPr lang="en-US" sz="2800" dirty="0"/>
            </a:br>
            <a:r>
              <a:rPr lang="en-US" sz="2800" dirty="0">
                <a:hlinkClick r:id="rId6"/>
              </a:rPr>
              <a:t>http://code.msdn.microsoft.com/officeapps/site/search?f%5B0%5D.Type=Technology&amp;f%5B0%5D.Value=apps%20for%20Office&amp;pageIndex=2</a:t>
            </a:r>
            <a:endParaRPr lang="en-US" sz="2800" dirty="0"/>
          </a:p>
          <a:p>
            <a:endParaRPr lang="en-US" sz="2800" dirty="0"/>
          </a:p>
          <a:p>
            <a:endParaRPr lang="en-US" sz="2800" dirty="0"/>
          </a:p>
          <a:p>
            <a:endParaRPr lang="en-US" sz="2800" dirty="0"/>
          </a:p>
        </p:txBody>
      </p:sp>
      <p:sp>
        <p:nvSpPr>
          <p:cNvPr id="3" name="Title 2"/>
          <p:cNvSpPr>
            <a:spLocks noGrp="1"/>
          </p:cNvSpPr>
          <p:nvPr>
            <p:ph type="title"/>
          </p:nvPr>
        </p:nvSpPr>
        <p:spPr/>
        <p:txBody>
          <a:bodyPr/>
          <a:lstStyle/>
          <a:p>
            <a:r>
              <a:rPr lang="en-US" dirty="0" smtClean="0"/>
              <a:t>More information</a:t>
            </a:r>
            <a:endParaRPr lang="en-US" dirty="0"/>
          </a:p>
        </p:txBody>
      </p:sp>
    </p:spTree>
    <p:extLst>
      <p:ext uri="{BB962C8B-B14F-4D97-AF65-F5344CB8AC3E}">
        <p14:creationId xmlns:p14="http://schemas.microsoft.com/office/powerpoint/2010/main" val="322742830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85083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801314"/>
          </a:xfrm>
        </p:spPr>
        <p:txBody>
          <a:bodyPr/>
          <a:lstStyle/>
          <a:p>
            <a:r>
              <a:rPr lang="en-US" dirty="0" smtClean="0"/>
              <a:t>Office Development Landscape</a:t>
            </a:r>
          </a:p>
          <a:p>
            <a:r>
              <a:rPr lang="en-US" dirty="0" smtClean="0"/>
              <a:t>app for Office Manifest</a:t>
            </a:r>
          </a:p>
          <a:p>
            <a:r>
              <a:rPr lang="en-US" dirty="0" smtClean="0"/>
              <a:t>app for Office User Experience</a:t>
            </a:r>
          </a:p>
          <a:p>
            <a:r>
              <a:rPr lang="en-US" dirty="0"/>
              <a:t>a</a:t>
            </a:r>
            <a:r>
              <a:rPr lang="en-US" dirty="0" smtClean="0"/>
              <a:t>pp for Office Scenarios</a:t>
            </a:r>
          </a:p>
          <a:p>
            <a:endParaRPr lang="en-US" dirty="0" smtClean="0"/>
          </a:p>
          <a:p>
            <a:endParaRPr lang="en-US" dirty="0" smtClean="0"/>
          </a:p>
          <a:p>
            <a:endParaRPr lang="en-US" dirty="0"/>
          </a:p>
        </p:txBody>
      </p:sp>
      <p:sp>
        <p:nvSpPr>
          <p:cNvPr id="3" name="Title 2"/>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262578182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71629" y="1516385"/>
            <a:ext cx="3588433" cy="4149867"/>
            <a:chOff x="435149" y="1516385"/>
            <a:chExt cx="3588433" cy="4149867"/>
          </a:xfrm>
        </p:grpSpPr>
        <p:sp>
          <p:nvSpPr>
            <p:cNvPr id="3" name="Rectangle 2"/>
            <p:cNvSpPr/>
            <p:nvPr/>
          </p:nvSpPr>
          <p:spPr>
            <a:xfrm>
              <a:off x="488939" y="1516385"/>
              <a:ext cx="2559654" cy="553998"/>
            </a:xfrm>
            <a:prstGeom prst="rect">
              <a:avLst/>
            </a:prstGeom>
          </p:spPr>
          <p:txBody>
            <a:bodyPr wrap="square" lIns="0" tIns="0" rIns="0" bIns="0">
              <a:spAutoFit/>
            </a:bodyPr>
            <a:lstStyle/>
            <a:p>
              <a:pPr defTabSz="1218936"/>
              <a:r>
                <a:rPr lang="en-US" sz="3600" dirty="0" smtClean="0">
                  <a:solidFill>
                    <a:srgbClr val="EB3C00">
                      <a:alpha val="99000"/>
                    </a:srgbClr>
                  </a:solidFill>
                  <a:latin typeface="+mj-lt"/>
                </a:rPr>
                <a:t>Devices</a:t>
              </a:r>
              <a:endParaRPr lang="en-US" sz="3600" dirty="0">
                <a:solidFill>
                  <a:srgbClr val="EB3C00">
                    <a:alpha val="99000"/>
                  </a:srgbClr>
                </a:solidFill>
                <a:latin typeface="+mj-lt"/>
              </a:endParaRPr>
            </a:p>
          </p:txBody>
        </p:sp>
        <p:sp>
          <p:nvSpPr>
            <p:cNvPr id="4" name="Rectangle 3"/>
            <p:cNvSpPr/>
            <p:nvPr/>
          </p:nvSpPr>
          <p:spPr>
            <a:xfrm>
              <a:off x="435149" y="3706190"/>
              <a:ext cx="3534644" cy="1015663"/>
            </a:xfrm>
            <a:prstGeom prst="rect">
              <a:avLst/>
            </a:prstGeom>
          </p:spPr>
          <p:txBody>
            <a:bodyPr wrap="square" lIns="182880" tIns="0" rIns="0" bIns="0">
              <a:spAutoFit/>
            </a:bodyPr>
            <a:lstStyle/>
            <a:p>
              <a:pPr defTabSz="1949639" fontAlgn="base">
                <a:spcBef>
                  <a:spcPct val="0"/>
                </a:spcBef>
                <a:spcAft>
                  <a:spcPct val="0"/>
                </a:spcAft>
              </a:pPr>
              <a:r>
                <a:rPr lang="en-US" sz="6600" b="1" spc="-200" dirty="0" smtClean="0">
                  <a:ln w="3175">
                    <a:noFill/>
                  </a:ln>
                  <a:solidFill>
                    <a:schemeClr val="tx1">
                      <a:lumMod val="65000"/>
                      <a:lumOff val="35000"/>
                    </a:schemeClr>
                  </a:solidFill>
                  <a:latin typeface="Segoe UI Light"/>
                  <a:cs typeface="Arial" charset="0"/>
                </a:rPr>
                <a:t>1</a:t>
              </a:r>
              <a:r>
                <a:rPr lang="en-US" sz="4400" spc="-200" dirty="0">
                  <a:ln w="3175">
                    <a:noFill/>
                  </a:ln>
                  <a:solidFill>
                    <a:schemeClr val="tx1">
                      <a:lumMod val="65000"/>
                      <a:lumOff val="35000"/>
                    </a:schemeClr>
                  </a:solidFill>
                  <a:latin typeface="Segoe UI Light"/>
                  <a:cs typeface="Arial" charset="0"/>
                </a:rPr>
                <a:t> </a:t>
              </a:r>
              <a:r>
                <a:rPr lang="en-US" sz="4800" spc="-200" dirty="0" smtClean="0">
                  <a:ln w="3175">
                    <a:noFill/>
                  </a:ln>
                  <a:solidFill>
                    <a:schemeClr val="tx1">
                      <a:lumMod val="65000"/>
                      <a:lumOff val="35000"/>
                    </a:schemeClr>
                  </a:solidFill>
                  <a:latin typeface="Segoe UI Light"/>
                  <a:cs typeface="Arial" charset="0"/>
                </a:rPr>
                <a:t>billion</a:t>
              </a:r>
              <a:endParaRPr lang="en-US" sz="8800" spc="-200" dirty="0">
                <a:ln w="3175">
                  <a:noFill/>
                </a:ln>
                <a:solidFill>
                  <a:schemeClr val="tx1">
                    <a:lumMod val="65000"/>
                    <a:lumOff val="35000"/>
                  </a:schemeClr>
                </a:solidFill>
                <a:latin typeface="Segoe UI Light"/>
                <a:cs typeface="Arial" charset="0"/>
              </a:endParaRPr>
            </a:p>
          </p:txBody>
        </p:sp>
        <p:grpSp>
          <p:nvGrpSpPr>
            <p:cNvPr id="5" name="Group 4"/>
            <p:cNvGrpSpPr/>
            <p:nvPr/>
          </p:nvGrpSpPr>
          <p:grpSpPr>
            <a:xfrm>
              <a:off x="488824" y="2113978"/>
              <a:ext cx="3534758" cy="1500589"/>
              <a:chOff x="366713" y="1585482"/>
              <a:chExt cx="2651760" cy="1125442"/>
            </a:xfrm>
          </p:grpSpPr>
          <p:sp>
            <p:nvSpPr>
              <p:cNvPr id="7" name="Rectangle 6"/>
              <p:cNvSpPr/>
              <p:nvPr/>
            </p:nvSpPr>
            <p:spPr>
              <a:xfrm>
                <a:off x="366713" y="1585482"/>
                <a:ext cx="2651760" cy="1125442"/>
              </a:xfrm>
              <a:prstGeom prst="rect">
                <a:avLst/>
              </a:prstGeom>
              <a:solidFill>
                <a:schemeClr val="bg1">
                  <a:lumMod val="95000"/>
                </a:schemeClr>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defTabSz="1218936"/>
                <a:endParaRPr lang="en-US" sz="2400">
                  <a:solidFill>
                    <a:prstClr val="white"/>
                  </a:solidFill>
                </a:endParaRPr>
              </a:p>
            </p:txBody>
          </p:sp>
          <p:pic>
            <p:nvPicPr>
              <p:cNvPr id="8" name="Picture 3"/>
              <p:cNvPicPr>
                <a:picLocks noChangeAspect="1" noChangeArrowheads="1"/>
              </p:cNvPicPr>
              <p:nvPr/>
            </p:nvPicPr>
            <p:blipFill rotWithShape="1">
              <a:blip r:embed="rId2" cstate="email">
                <a:extLst>
                  <a:ext uri="{28A0092B-C50C-407E-A947-70E740481C1C}">
                    <a14:useLocalDpi xmlns:a14="http://schemas.microsoft.com/office/drawing/2010/main"/>
                  </a:ext>
                </a:extLst>
              </a:blip>
              <a:stretch/>
            </p:blipFill>
            <p:spPr bwMode="auto">
              <a:xfrm>
                <a:off x="1951451" y="1851117"/>
                <a:ext cx="1005840" cy="6479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3546" y="1871449"/>
                <a:ext cx="365760" cy="578940"/>
              </a:xfrm>
              <a:prstGeom prst="rect">
                <a:avLst/>
              </a:prstGeom>
            </p:spPr>
          </p:pic>
          <p:grpSp>
            <p:nvGrpSpPr>
              <p:cNvPr id="10" name="Group 9"/>
              <p:cNvGrpSpPr/>
              <p:nvPr/>
            </p:nvGrpSpPr>
            <p:grpSpPr>
              <a:xfrm>
                <a:off x="945833" y="1787841"/>
                <a:ext cx="1234440" cy="720726"/>
                <a:chOff x="1010608" y="1787841"/>
                <a:chExt cx="1234440" cy="720726"/>
              </a:xfrm>
            </p:grpSpPr>
            <p:pic>
              <p:nvPicPr>
                <p:cNvPr id="11" name="Picture 10"/>
                <p:cNvPicPr>
                  <a:picLocks noChangeAspect="1"/>
                </p:cNvPicPr>
                <p:nvPr/>
              </p:nvPicPr>
              <p:blipFill rotWithShape="1">
                <a:blip r:embed="rId4" cstate="print">
                  <a:extLst>
                    <a:ext uri="{28A0092B-C50C-407E-A947-70E740481C1C}">
                      <a14:useLocalDpi xmlns:a14="http://schemas.microsoft.com/office/drawing/2010/main" val="0"/>
                    </a:ext>
                  </a:extLst>
                </a:blip>
                <a:srcRect t="7638" b="12231"/>
                <a:stretch/>
              </p:blipFill>
              <p:spPr>
                <a:xfrm>
                  <a:off x="1010608" y="1787841"/>
                  <a:ext cx="1234440" cy="720726"/>
                </a:xfrm>
                <a:prstGeom prst="rect">
                  <a:avLst/>
                </a:prstGeom>
                <a:noFill/>
                <a:ln>
                  <a:noFill/>
                </a:ln>
              </p:spPr>
            </p:pic>
            <p:pic>
              <p:nvPicPr>
                <p:cNvPr id="12"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2" b="1954"/>
                <a:stretch/>
              </p:blipFill>
              <p:spPr bwMode="auto">
                <a:xfrm>
                  <a:off x="1215923" y="1843900"/>
                  <a:ext cx="822960" cy="4578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
          <p:nvSpPr>
            <p:cNvPr id="6" name="Rectangle 5"/>
            <p:cNvSpPr/>
            <p:nvPr/>
          </p:nvSpPr>
          <p:spPr>
            <a:xfrm>
              <a:off x="478066" y="4650589"/>
              <a:ext cx="3237787" cy="1015663"/>
            </a:xfrm>
            <a:prstGeom prst="rect">
              <a:avLst/>
            </a:prstGeom>
          </p:spPr>
          <p:txBody>
            <a:bodyPr wrap="square" lIns="182880" tIns="0" bIns="0">
              <a:spAutoFit/>
            </a:bodyPr>
            <a:lstStyle/>
            <a:p>
              <a:pPr defTabSz="1949639" fontAlgn="base">
                <a:spcBef>
                  <a:spcPct val="0"/>
                </a:spcBef>
                <a:spcAft>
                  <a:spcPct val="0"/>
                </a:spcAft>
              </a:pPr>
              <a:r>
                <a:rPr lang="en-US" sz="2200" dirty="0" smtClean="0">
                  <a:solidFill>
                    <a:prstClr val="black">
                      <a:lumMod val="65000"/>
                      <a:lumOff val="35000"/>
                    </a:prstClr>
                  </a:solidFill>
                  <a:latin typeface="Segoe UI Semibold" pitchFamily="34" charset="0"/>
                  <a:cs typeface="Segoe UI Semibold" pitchFamily="34" charset="0"/>
                </a:rPr>
                <a:t>smartphones</a:t>
              </a:r>
              <a:r>
                <a:rPr lang="en-US" sz="2200" dirty="0" smtClean="0">
                  <a:solidFill>
                    <a:prstClr val="black">
                      <a:lumMod val="65000"/>
                      <a:lumOff val="35000"/>
                    </a:prstClr>
                  </a:solidFill>
                  <a:latin typeface="Segoe UI Semibold" pitchFamily="34" charset="0"/>
                </a:rPr>
                <a:t> </a:t>
              </a:r>
              <a:r>
                <a:rPr lang="en-US" sz="2200" dirty="0" smtClean="0">
                  <a:solidFill>
                    <a:prstClr val="black">
                      <a:lumMod val="65000"/>
                      <a:lumOff val="35000"/>
                    </a:prstClr>
                  </a:solidFill>
                  <a:latin typeface="Segoe UI Light"/>
                </a:rPr>
                <a:t>by 2016, 350M of those being used at work</a:t>
              </a:r>
              <a:endParaRPr lang="en-US" sz="2200" dirty="0">
                <a:solidFill>
                  <a:prstClr val="black">
                    <a:lumMod val="65000"/>
                    <a:lumOff val="35000"/>
                  </a:prstClr>
                </a:solidFill>
                <a:latin typeface="Segoe UI Light"/>
                <a:ea typeface="Segoe UI" pitchFamily="34" charset="0"/>
                <a:cs typeface="Segoe UI" pitchFamily="34" charset="0"/>
              </a:endParaRPr>
            </a:p>
          </p:txBody>
        </p:sp>
      </p:grpSp>
      <p:grpSp>
        <p:nvGrpSpPr>
          <p:cNvPr id="13" name="Group 12"/>
          <p:cNvGrpSpPr/>
          <p:nvPr/>
        </p:nvGrpSpPr>
        <p:grpSpPr>
          <a:xfrm>
            <a:off x="4308947" y="1516385"/>
            <a:ext cx="3534876" cy="4149866"/>
            <a:chOff x="4172467" y="1516385"/>
            <a:chExt cx="3534876" cy="4149866"/>
          </a:xfrm>
        </p:grpSpPr>
        <p:pic>
          <p:nvPicPr>
            <p:cNvPr id="14" name="Picture 4" descr="C:\Users\v-junyo\Documents\Jun_Mesh\Microsoft Files\DesignTools\Brand Photos\Windows 7\Commercial\COMMERCIAL\WIN12_Claudia_04.png"/>
            <p:cNvPicPr>
              <a:picLocks noChangeAspect="1" noChangeArrowheads="1"/>
            </p:cNvPicPr>
            <p:nvPr/>
          </p:nvPicPr>
          <p:blipFill rotWithShape="1">
            <a:blip r:embed="rId6">
              <a:extLst>
                <a:ext uri="{28A0092B-C50C-407E-A947-70E740481C1C}">
                  <a14:useLocalDpi xmlns:a14="http://schemas.microsoft.com/office/drawing/2010/main" val="0"/>
                </a:ext>
              </a:extLst>
            </a:blip>
            <a:srcRect/>
            <a:stretch/>
          </p:blipFill>
          <p:spPr bwMode="auto">
            <a:xfrm>
              <a:off x="4172467" y="2113980"/>
              <a:ext cx="3534757" cy="1500589"/>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4172584" y="1516385"/>
              <a:ext cx="2774610" cy="553998"/>
            </a:xfrm>
            <a:prstGeom prst="rect">
              <a:avLst/>
            </a:prstGeom>
          </p:spPr>
          <p:txBody>
            <a:bodyPr wrap="square" lIns="0" tIns="0" rIns="0" bIns="0">
              <a:spAutoFit/>
            </a:bodyPr>
            <a:lstStyle/>
            <a:p>
              <a:pPr defTabSz="1218936"/>
              <a:r>
                <a:rPr lang="en-US" sz="3600" dirty="0" smtClean="0">
                  <a:solidFill>
                    <a:srgbClr val="EB3C00">
                      <a:alpha val="99000"/>
                    </a:srgbClr>
                  </a:solidFill>
                  <a:latin typeface="+mj-lt"/>
                </a:rPr>
                <a:t>People</a:t>
              </a:r>
              <a:endParaRPr lang="en-US" sz="3600" dirty="0">
                <a:solidFill>
                  <a:srgbClr val="EB3C00">
                    <a:alpha val="99000"/>
                  </a:srgbClr>
                </a:solidFill>
                <a:latin typeface="+mj-lt"/>
              </a:endParaRPr>
            </a:p>
          </p:txBody>
        </p:sp>
        <p:sp>
          <p:nvSpPr>
            <p:cNvPr id="16" name="Rectangle 15"/>
            <p:cNvSpPr/>
            <p:nvPr/>
          </p:nvSpPr>
          <p:spPr>
            <a:xfrm>
              <a:off x="4172467" y="3706190"/>
              <a:ext cx="3534757" cy="1015663"/>
            </a:xfrm>
            <a:prstGeom prst="rect">
              <a:avLst/>
            </a:prstGeom>
          </p:spPr>
          <p:txBody>
            <a:bodyPr wrap="square" lIns="182880" tIns="0" rIns="0" bIns="0">
              <a:spAutoFit/>
            </a:bodyPr>
            <a:lstStyle/>
            <a:p>
              <a:pPr defTabSz="1949639" fontAlgn="base">
                <a:spcBef>
                  <a:spcPct val="0"/>
                </a:spcBef>
                <a:spcAft>
                  <a:spcPct val="0"/>
                </a:spcAft>
              </a:pPr>
              <a:r>
                <a:rPr lang="en-US" sz="6600" b="1" spc="-200" dirty="0">
                  <a:ln w="3175">
                    <a:noFill/>
                  </a:ln>
                  <a:solidFill>
                    <a:schemeClr val="tx1">
                      <a:lumMod val="65000"/>
                      <a:lumOff val="35000"/>
                    </a:schemeClr>
                  </a:solidFill>
                  <a:latin typeface="Segoe UI Light"/>
                  <a:cs typeface="Arial" charset="0"/>
                </a:rPr>
                <a:t>82</a:t>
              </a:r>
              <a:r>
                <a:rPr lang="en-US" sz="4800" spc="-200" dirty="0" smtClean="0">
                  <a:ln w="3175">
                    <a:noFill/>
                  </a:ln>
                  <a:solidFill>
                    <a:schemeClr val="tx1">
                      <a:lumMod val="65000"/>
                      <a:lumOff val="35000"/>
                    </a:schemeClr>
                  </a:solidFill>
                  <a:latin typeface="Segoe UI Light"/>
                  <a:cs typeface="Arial" charset="0"/>
                </a:rPr>
                <a:t>% </a:t>
              </a:r>
              <a:endParaRPr lang="en-US" sz="6600" spc="800" dirty="0">
                <a:ln w="3175">
                  <a:noFill/>
                </a:ln>
                <a:solidFill>
                  <a:schemeClr val="tx1">
                    <a:lumMod val="65000"/>
                    <a:lumOff val="35000"/>
                  </a:schemeClr>
                </a:solidFill>
                <a:latin typeface="Segoe UI Light"/>
                <a:cs typeface="Arial" charset="0"/>
              </a:endParaRPr>
            </a:p>
          </p:txBody>
        </p:sp>
        <p:sp>
          <p:nvSpPr>
            <p:cNvPr id="17" name="Rectangle 16"/>
            <p:cNvSpPr/>
            <p:nvPr/>
          </p:nvSpPr>
          <p:spPr>
            <a:xfrm>
              <a:off x="4192924" y="4650588"/>
              <a:ext cx="3514419" cy="1015663"/>
            </a:xfrm>
            <a:prstGeom prst="rect">
              <a:avLst/>
            </a:prstGeom>
          </p:spPr>
          <p:txBody>
            <a:bodyPr wrap="square" lIns="182880" tIns="0" rIns="0" bIns="0">
              <a:spAutoFit/>
            </a:bodyPr>
            <a:lstStyle/>
            <a:p>
              <a:pPr defTabSz="1949639" fontAlgn="base">
                <a:spcBef>
                  <a:spcPct val="0"/>
                </a:spcBef>
                <a:spcAft>
                  <a:spcPct val="0"/>
                </a:spcAft>
              </a:pPr>
              <a:r>
                <a:rPr lang="en-US" sz="2200" dirty="0">
                  <a:solidFill>
                    <a:prstClr val="black">
                      <a:lumMod val="65000"/>
                      <a:lumOff val="35000"/>
                    </a:prstClr>
                  </a:solidFill>
                  <a:latin typeface="Segoe UI Light"/>
                  <a:ea typeface="Segoe UI" pitchFamily="34" charset="0"/>
                  <a:cs typeface="Segoe UI" pitchFamily="34" charset="0"/>
                </a:rPr>
                <a:t>of the world's online population engages in </a:t>
              </a:r>
              <a:r>
                <a:rPr lang="en-US" sz="2200" dirty="0">
                  <a:solidFill>
                    <a:prstClr val="black">
                      <a:lumMod val="65000"/>
                      <a:lumOff val="35000"/>
                    </a:prstClr>
                  </a:solidFill>
                  <a:latin typeface="Segoe UI Semibold" pitchFamily="34" charset="0"/>
                  <a:cs typeface="Segoe UI Semibold" pitchFamily="34" charset="0"/>
                </a:rPr>
                <a:t>social networking</a:t>
              </a:r>
            </a:p>
          </p:txBody>
        </p:sp>
      </p:grpSp>
      <p:grpSp>
        <p:nvGrpSpPr>
          <p:cNvPr id="18" name="Group 17"/>
          <p:cNvGrpSpPr/>
          <p:nvPr/>
        </p:nvGrpSpPr>
        <p:grpSpPr>
          <a:xfrm>
            <a:off x="7992708" y="1516385"/>
            <a:ext cx="3534759" cy="4179557"/>
            <a:chOff x="7992708" y="1516385"/>
            <a:chExt cx="3534759" cy="4179557"/>
          </a:xfrm>
        </p:grpSpPr>
        <p:pic>
          <p:nvPicPr>
            <p:cNvPr id="19" name="Picture 2" descr="\\sfp\Public\Mitchell\iStock_000008114474Medium.jpg"/>
            <p:cNvPicPr>
              <a:picLocks noChangeAspect="1" noChangeArrowheads="1"/>
            </p:cNvPicPr>
            <p:nvPr/>
          </p:nvPicPr>
          <p:blipFill rotWithShape="1">
            <a:blip r:embed="rId7">
              <a:extLst>
                <a:ext uri="{28A0092B-C50C-407E-A947-70E740481C1C}">
                  <a14:useLocalDpi xmlns:a14="http://schemas.microsoft.com/office/drawing/2010/main" val="0"/>
                </a:ext>
              </a:extLst>
            </a:blip>
            <a:srcRect/>
            <a:stretch/>
          </p:blipFill>
          <p:spPr bwMode="auto">
            <a:xfrm>
              <a:off x="7992708" y="2113979"/>
              <a:ext cx="3534759" cy="1500587"/>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Group 19"/>
            <p:cNvGrpSpPr/>
            <p:nvPr/>
          </p:nvGrpSpPr>
          <p:grpSpPr>
            <a:xfrm>
              <a:off x="7992708" y="1516385"/>
              <a:ext cx="3225625" cy="4179557"/>
              <a:chOff x="7856228" y="1516385"/>
              <a:chExt cx="3225625" cy="4179557"/>
            </a:xfrm>
          </p:grpSpPr>
          <p:sp>
            <p:nvSpPr>
              <p:cNvPr id="21" name="Rectangle 20"/>
              <p:cNvSpPr/>
              <p:nvPr/>
            </p:nvSpPr>
            <p:spPr>
              <a:xfrm>
                <a:off x="7856228" y="1516385"/>
                <a:ext cx="2559653" cy="553998"/>
              </a:xfrm>
              <a:prstGeom prst="rect">
                <a:avLst/>
              </a:prstGeom>
            </p:spPr>
            <p:txBody>
              <a:bodyPr wrap="square" lIns="0" tIns="0" rIns="0" bIns="0">
                <a:spAutoFit/>
              </a:bodyPr>
              <a:lstStyle/>
              <a:p>
                <a:pPr defTabSz="1218936"/>
                <a:r>
                  <a:rPr lang="en-US" sz="3600" dirty="0" smtClean="0">
                    <a:solidFill>
                      <a:srgbClr val="EB3C00">
                        <a:alpha val="99000"/>
                      </a:srgbClr>
                    </a:solidFill>
                    <a:latin typeface="+mj-lt"/>
                  </a:rPr>
                  <a:t>Cloud</a:t>
                </a:r>
                <a:endParaRPr lang="en-US" sz="3600" dirty="0">
                  <a:solidFill>
                    <a:srgbClr val="EB3C00">
                      <a:alpha val="99000"/>
                    </a:srgbClr>
                  </a:solidFill>
                  <a:latin typeface="+mj-lt"/>
                </a:endParaRPr>
              </a:p>
            </p:txBody>
          </p:sp>
          <p:sp>
            <p:nvSpPr>
              <p:cNvPr id="22" name="Rectangle 21"/>
              <p:cNvSpPr/>
              <p:nvPr/>
            </p:nvSpPr>
            <p:spPr>
              <a:xfrm>
                <a:off x="7920417" y="3706190"/>
                <a:ext cx="2388241" cy="1015663"/>
              </a:xfrm>
              <a:prstGeom prst="rect">
                <a:avLst/>
              </a:prstGeom>
            </p:spPr>
            <p:txBody>
              <a:bodyPr wrap="square" lIns="182880" tIns="0" rIns="0" bIns="0">
                <a:spAutoFit/>
              </a:bodyPr>
              <a:lstStyle/>
              <a:p>
                <a:pPr defTabSz="1949639" fontAlgn="base">
                  <a:spcBef>
                    <a:spcPct val="0"/>
                  </a:spcBef>
                  <a:spcAft>
                    <a:spcPct val="0"/>
                  </a:spcAft>
                </a:pPr>
                <a:r>
                  <a:rPr lang="en-US" sz="6600" b="1" spc="-200" dirty="0" smtClean="0">
                    <a:ln w="3175">
                      <a:noFill/>
                    </a:ln>
                    <a:solidFill>
                      <a:schemeClr val="tx1">
                        <a:lumMod val="65000"/>
                        <a:lumOff val="35000"/>
                      </a:schemeClr>
                    </a:solidFill>
                    <a:latin typeface="Segoe UI Light"/>
                    <a:cs typeface="Arial" charset="0"/>
                  </a:rPr>
                  <a:t>50</a:t>
                </a:r>
                <a:r>
                  <a:rPr lang="en-US" sz="4800" spc="-200" dirty="0" smtClean="0">
                    <a:ln w="3175">
                      <a:noFill/>
                    </a:ln>
                    <a:solidFill>
                      <a:schemeClr val="tx1">
                        <a:lumMod val="65000"/>
                        <a:lumOff val="35000"/>
                      </a:schemeClr>
                    </a:solidFill>
                    <a:latin typeface="Segoe UI Light"/>
                    <a:cs typeface="Arial" charset="0"/>
                  </a:rPr>
                  <a:t>%</a:t>
                </a:r>
                <a:endParaRPr lang="en-US" sz="5400" spc="-400" dirty="0">
                  <a:ln w="3175">
                    <a:noFill/>
                  </a:ln>
                  <a:solidFill>
                    <a:schemeClr val="tx1">
                      <a:lumMod val="65000"/>
                      <a:lumOff val="35000"/>
                    </a:schemeClr>
                  </a:solidFill>
                  <a:latin typeface="Segoe UI Light"/>
                  <a:cs typeface="Arial" charset="0"/>
                </a:endParaRPr>
              </a:p>
            </p:txBody>
          </p:sp>
          <p:sp>
            <p:nvSpPr>
              <p:cNvPr id="23" name="Rectangle 22"/>
              <p:cNvSpPr/>
              <p:nvPr/>
            </p:nvSpPr>
            <p:spPr>
              <a:xfrm>
                <a:off x="7941359" y="4680279"/>
                <a:ext cx="3140494" cy="1015663"/>
              </a:xfrm>
              <a:prstGeom prst="rect">
                <a:avLst/>
              </a:prstGeom>
            </p:spPr>
            <p:txBody>
              <a:bodyPr wrap="square" lIns="182880" tIns="0" rIns="0" bIns="0">
                <a:spAutoFit/>
              </a:bodyPr>
              <a:lstStyle/>
              <a:p>
                <a:pPr defTabSz="1949639" fontAlgn="base">
                  <a:spcBef>
                    <a:spcPct val="0"/>
                  </a:spcBef>
                  <a:spcAft>
                    <a:spcPct val="0"/>
                  </a:spcAft>
                </a:pPr>
                <a:r>
                  <a:rPr lang="en-US" sz="2200" dirty="0" smtClean="0">
                    <a:solidFill>
                      <a:prstClr val="black">
                        <a:lumMod val="65000"/>
                        <a:lumOff val="35000"/>
                      </a:prstClr>
                    </a:solidFill>
                    <a:latin typeface="Segoe UI Light"/>
                    <a:ea typeface="Segoe UI" pitchFamily="34" charset="0"/>
                    <a:cs typeface="Segoe UI" pitchFamily="34" charset="0"/>
                  </a:rPr>
                  <a:t>of enterprise </a:t>
                </a:r>
                <a:r>
                  <a:rPr lang="en-US" sz="2200" dirty="0">
                    <a:solidFill>
                      <a:prstClr val="black">
                        <a:lumMod val="65000"/>
                        <a:lumOff val="35000"/>
                      </a:prstClr>
                    </a:solidFill>
                    <a:latin typeface="Segoe UI Light"/>
                    <a:ea typeface="Segoe UI" pitchFamily="34" charset="0"/>
                    <a:cs typeface="Segoe UI" pitchFamily="34" charset="0"/>
                  </a:rPr>
                  <a:t>customers </a:t>
                </a:r>
                <a:br>
                  <a:rPr lang="en-US" sz="2200" dirty="0">
                    <a:solidFill>
                      <a:prstClr val="black">
                        <a:lumMod val="65000"/>
                        <a:lumOff val="35000"/>
                      </a:prstClr>
                    </a:solidFill>
                    <a:latin typeface="Segoe UI Light"/>
                    <a:ea typeface="Segoe UI" pitchFamily="34" charset="0"/>
                    <a:cs typeface="Segoe UI" pitchFamily="34" charset="0"/>
                  </a:rPr>
                </a:br>
                <a:r>
                  <a:rPr lang="en-US" sz="2200" dirty="0" smtClean="0">
                    <a:solidFill>
                      <a:prstClr val="black">
                        <a:lumMod val="65000"/>
                        <a:lumOff val="35000"/>
                      </a:prstClr>
                    </a:solidFill>
                    <a:latin typeface="Segoe UI Light"/>
                    <a:ea typeface="Segoe UI" pitchFamily="34" charset="0"/>
                    <a:cs typeface="Segoe UI" pitchFamily="34" charset="0"/>
                  </a:rPr>
                  <a:t>are </a:t>
                </a:r>
                <a:r>
                  <a:rPr lang="en-US" sz="2200" b="1" dirty="0" smtClean="0">
                    <a:solidFill>
                      <a:prstClr val="black">
                        <a:lumMod val="65000"/>
                        <a:lumOff val="35000"/>
                      </a:prstClr>
                    </a:solidFill>
                    <a:latin typeface="Segoe UI Light"/>
                    <a:ea typeface="Segoe UI" pitchFamily="34" charset="0"/>
                    <a:cs typeface="Segoe UI" pitchFamily="34" charset="0"/>
                  </a:rPr>
                  <a:t>“</a:t>
                </a:r>
                <a:r>
                  <a:rPr lang="en-US" sz="2200" dirty="0" smtClean="0">
                    <a:solidFill>
                      <a:prstClr val="black">
                        <a:lumMod val="65000"/>
                        <a:lumOff val="35000"/>
                      </a:prstClr>
                    </a:solidFill>
                    <a:latin typeface="Segoe UI Semibold" pitchFamily="34" charset="0"/>
                    <a:ea typeface="Segoe UI" pitchFamily="34" charset="0"/>
                    <a:cs typeface="Segoe UI Semibold" pitchFamily="34" charset="0"/>
                  </a:rPr>
                  <a:t>on the road</a:t>
                </a:r>
                <a:r>
                  <a:rPr lang="en-US" sz="2200" b="1" dirty="0" smtClean="0">
                    <a:solidFill>
                      <a:prstClr val="black">
                        <a:lumMod val="65000"/>
                        <a:lumOff val="35000"/>
                      </a:prstClr>
                    </a:solidFill>
                    <a:latin typeface="Segoe UI Light"/>
                    <a:ea typeface="Segoe UI" pitchFamily="34" charset="0"/>
                    <a:cs typeface="Segoe UI" pitchFamily="34" charset="0"/>
                  </a:rPr>
                  <a:t>” </a:t>
                </a:r>
                <a:r>
                  <a:rPr lang="en-US" sz="2200" dirty="0" smtClean="0">
                    <a:solidFill>
                      <a:prstClr val="black">
                        <a:lumMod val="65000"/>
                        <a:lumOff val="35000"/>
                      </a:prstClr>
                    </a:solidFill>
                    <a:latin typeface="Segoe UI Light"/>
                    <a:ea typeface="Segoe UI" pitchFamily="34" charset="0"/>
                    <a:cs typeface="Segoe UI" pitchFamily="34" charset="0"/>
                  </a:rPr>
                  <a:t>to cloud</a:t>
                </a:r>
                <a:endParaRPr lang="en-US" sz="2200" dirty="0">
                  <a:solidFill>
                    <a:prstClr val="black">
                      <a:lumMod val="65000"/>
                      <a:lumOff val="35000"/>
                    </a:prstClr>
                  </a:solidFill>
                  <a:latin typeface="Segoe UI Light"/>
                  <a:ea typeface="Segoe UI" pitchFamily="34" charset="0"/>
                  <a:cs typeface="Segoe UI" pitchFamily="34" charset="0"/>
                </a:endParaRPr>
              </a:p>
            </p:txBody>
          </p:sp>
        </p:grpSp>
      </p:grpSp>
      <p:sp>
        <p:nvSpPr>
          <p:cNvPr id="24" name="Title 9"/>
          <p:cNvSpPr txBox="1">
            <a:spLocks/>
          </p:cNvSpPr>
          <p:nvPr/>
        </p:nvSpPr>
        <p:spPr>
          <a:xfrm>
            <a:off x="519112" y="228600"/>
            <a:ext cx="11149013" cy="747897"/>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Trends impacting the apps we develop</a:t>
            </a:r>
            <a:endParaRPr lang="en-US" dirty="0"/>
          </a:p>
        </p:txBody>
      </p:sp>
    </p:spTree>
    <p:extLst>
      <p:ext uri="{BB962C8B-B14F-4D97-AF65-F5344CB8AC3E}">
        <p14:creationId xmlns:p14="http://schemas.microsoft.com/office/powerpoint/2010/main" val="5013486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1+#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1+#ppt_w/2"/>
                                          </p:val>
                                        </p:tav>
                                        <p:tav tm="100000">
                                          <p:val>
                                            <p:strVal val="#ppt_x"/>
                                          </p:val>
                                        </p:tav>
                                      </p:tavLst>
                                    </p:anim>
                                    <p:anim calcmode="lin" valueType="num">
                                      <p:cBhvr additive="base">
                                        <p:cTn id="12" dur="75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5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750" fill="hold"/>
                                        <p:tgtEl>
                                          <p:spTgt spid="18"/>
                                        </p:tgtEl>
                                        <p:attrNameLst>
                                          <p:attrName>ppt_x</p:attrName>
                                        </p:attrNameLst>
                                      </p:cBhvr>
                                      <p:tavLst>
                                        <p:tav tm="0">
                                          <p:val>
                                            <p:strVal val="1+#ppt_w/2"/>
                                          </p:val>
                                        </p:tav>
                                        <p:tav tm="100000">
                                          <p:val>
                                            <p:strVal val="#ppt_x"/>
                                          </p:val>
                                        </p:tav>
                                      </p:tavLst>
                                    </p:anim>
                                    <p:anim calcmode="lin" valueType="num">
                                      <p:cBhvr additive="base">
                                        <p:cTn id="16"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6"/>
          <p:cNvSpPr txBox="1">
            <a:spLocks/>
          </p:cNvSpPr>
          <p:nvPr/>
        </p:nvSpPr>
        <p:spPr>
          <a:xfrm>
            <a:off x="519112" y="228600"/>
            <a:ext cx="11149013" cy="747897"/>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4400" dirty="0" smtClean="0"/>
              <a:t>New apps, New Scenarios, New </a:t>
            </a:r>
            <a:r>
              <a:rPr lang="en-US" sz="4400" dirty="0"/>
              <a:t>U</a:t>
            </a:r>
            <a:r>
              <a:rPr lang="en-US" sz="4400" dirty="0" smtClean="0"/>
              <a:t>ser </a:t>
            </a:r>
            <a:r>
              <a:rPr lang="en-US" sz="4400" dirty="0"/>
              <a:t>E</a:t>
            </a:r>
            <a:r>
              <a:rPr lang="en-US" sz="4400" dirty="0" smtClean="0"/>
              <a:t>xperiences</a:t>
            </a:r>
            <a:endParaRPr lang="en-US" sz="4400" dirty="0"/>
          </a:p>
        </p:txBody>
      </p:sp>
      <p:grpSp>
        <p:nvGrpSpPr>
          <p:cNvPr id="26" name="Group 25"/>
          <p:cNvGrpSpPr/>
          <p:nvPr/>
        </p:nvGrpSpPr>
        <p:grpSpPr>
          <a:xfrm>
            <a:off x="1463368" y="1226611"/>
            <a:ext cx="2745942" cy="3574860"/>
            <a:chOff x="493712" y="1226611"/>
            <a:chExt cx="2745942" cy="3574860"/>
          </a:xfrm>
        </p:grpSpPr>
        <p:grpSp>
          <p:nvGrpSpPr>
            <p:cNvPr id="27" name="Group 26"/>
            <p:cNvGrpSpPr/>
            <p:nvPr/>
          </p:nvGrpSpPr>
          <p:grpSpPr>
            <a:xfrm>
              <a:off x="493712" y="1226611"/>
              <a:ext cx="2745942" cy="3574860"/>
              <a:chOff x="493712" y="1226611"/>
              <a:chExt cx="2745942" cy="3574860"/>
            </a:xfrm>
          </p:grpSpPr>
          <p:sp>
            <p:nvSpPr>
              <p:cNvPr id="29" name="Rectangle 28"/>
              <p:cNvSpPr/>
              <p:nvPr/>
            </p:nvSpPr>
            <p:spPr bwMode="auto">
              <a:xfrm>
                <a:off x="493712" y="3887071"/>
                <a:ext cx="2745941" cy="91440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 tIns="45718" rIns="91436" bIns="91440" numCol="1" rtlCol="0" anchor="t" anchorCtr="0" compatLnSpc="1">
                <a:prstTxWarp prst="textNoShape">
                  <a:avLst/>
                </a:prstTxWarp>
              </a:bodyPr>
              <a:lstStyle/>
              <a:p>
                <a:pPr defTabSz="914099" fontAlgn="base">
                  <a:lnSpc>
                    <a:spcPct val="90000"/>
                  </a:lnSpc>
                  <a:spcBef>
                    <a:spcPct val="0"/>
                  </a:spcBef>
                  <a:spcAft>
                    <a:spcPct val="0"/>
                  </a:spcAft>
                </a:pPr>
                <a:endParaRPr lang="en-US" sz="2800" dirty="0" smtClean="0">
                  <a:gradFill>
                    <a:gsLst>
                      <a:gs pos="0">
                        <a:srgbClr val="FFFFFF"/>
                      </a:gs>
                      <a:gs pos="100000">
                        <a:srgbClr val="FFFFFF"/>
                      </a:gs>
                    </a:gsLst>
                    <a:lin ang="5400000" scaled="0"/>
                  </a:gradFill>
                  <a:latin typeface="+mj-lt"/>
                  <a:ea typeface="Segoe UI" pitchFamily="34" charset="0"/>
                  <a:cs typeface="Segoe UI" pitchFamily="34" charset="0"/>
                </a:endParaRPr>
              </a:p>
              <a:p>
                <a:pPr defTabSz="914099" fontAlgn="base">
                  <a:lnSpc>
                    <a:spcPct val="90000"/>
                  </a:lnSpc>
                  <a:spcBef>
                    <a:spcPct val="0"/>
                  </a:spcBef>
                  <a:spcAft>
                    <a:spcPct val="0"/>
                  </a:spcAft>
                </a:pPr>
                <a:r>
                  <a:rPr lang="en-US" sz="2800" dirty="0" smtClean="0">
                    <a:gradFill>
                      <a:gsLst>
                        <a:gs pos="0">
                          <a:srgbClr val="FFFFFF"/>
                        </a:gs>
                        <a:gs pos="100000">
                          <a:srgbClr val="FFFFFF"/>
                        </a:gs>
                      </a:gsLst>
                      <a:lin ang="5400000" scaled="0"/>
                    </a:gradFill>
                    <a:latin typeface="+mj-lt"/>
                    <a:ea typeface="Segoe UI" pitchFamily="34" charset="0"/>
                    <a:cs typeface="Segoe UI" pitchFamily="34" charset="0"/>
                  </a:rPr>
                  <a:t>Devices</a:t>
                </a:r>
                <a:endParaRPr lang="en-US" sz="2800" dirty="0">
                  <a:gradFill>
                    <a:gsLst>
                      <a:gs pos="0">
                        <a:srgbClr val="FFFFFF"/>
                      </a:gs>
                      <a:gs pos="100000">
                        <a:srgbClr val="FFFFFF"/>
                      </a:gs>
                    </a:gsLst>
                    <a:lin ang="5400000" scaled="0"/>
                  </a:gradFill>
                  <a:latin typeface="+mj-lt"/>
                  <a:ea typeface="Segoe UI" pitchFamily="34" charset="0"/>
                  <a:cs typeface="Segoe UI" pitchFamily="34" charset="0"/>
                </a:endParaRPr>
              </a:p>
            </p:txBody>
          </p:sp>
          <p:pic>
            <p:nvPicPr>
              <p:cNvPr id="30" name="Picture 29"/>
              <p:cNvPicPr>
                <a:picLocks noChangeArrowheads="1"/>
              </p:cNvPicPr>
              <p:nvPr/>
            </p:nvPicPr>
            <p:blipFill rotWithShape="1">
              <a:blip r:embed="rId2">
                <a:extLst>
                  <a:ext uri="{28A0092B-C50C-407E-A947-70E740481C1C}">
                    <a14:useLocalDpi xmlns:a14="http://schemas.microsoft.com/office/drawing/2010/main" val="0"/>
                  </a:ext>
                </a:extLst>
              </a:blip>
              <a:srcRect t="-408"/>
              <a:stretch/>
            </p:blipFill>
            <p:spPr bwMode="auto">
              <a:xfrm>
                <a:off x="496454" y="1226611"/>
                <a:ext cx="2743200" cy="2743200"/>
              </a:xfrm>
              <a:prstGeom prst="rect">
                <a:avLst/>
              </a:prstGeom>
              <a:noFill/>
              <a:ln>
                <a:noFill/>
              </a:ln>
              <a:effectLst/>
              <a:extLst>
                <a:ext uri="{909E8E84-426E-40DD-AFC4-6F175D3DCCD1}">
                  <a14:hiddenFill xmlns:a14="http://schemas.microsoft.com/office/drawing/2010/main">
                    <a:solidFill>
                      <a:srgbClr val="FFFFFF"/>
                    </a:solidFill>
                  </a14:hiddenFill>
                </a:ext>
              </a:extLst>
            </p:spPr>
          </p:pic>
        </p:grpSp>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4876" y="4120846"/>
              <a:ext cx="823034" cy="532262"/>
            </a:xfrm>
            <a:prstGeom prst="rect">
              <a:avLst/>
            </a:prstGeom>
          </p:spPr>
        </p:pic>
      </p:grpSp>
      <p:grpSp>
        <p:nvGrpSpPr>
          <p:cNvPr id="31" name="Group 30"/>
          <p:cNvGrpSpPr/>
          <p:nvPr/>
        </p:nvGrpSpPr>
        <p:grpSpPr>
          <a:xfrm>
            <a:off x="7206095" y="1232595"/>
            <a:ext cx="2745942" cy="3576341"/>
            <a:chOff x="6219568" y="1705134"/>
            <a:chExt cx="2745942" cy="3576341"/>
          </a:xfrm>
        </p:grpSpPr>
        <p:sp>
          <p:nvSpPr>
            <p:cNvPr id="32" name="Rectangle 31"/>
            <p:cNvSpPr/>
            <p:nvPr/>
          </p:nvSpPr>
          <p:spPr bwMode="auto">
            <a:xfrm>
              <a:off x="6219569" y="4451874"/>
              <a:ext cx="2745941" cy="829601"/>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 tIns="45718" rIns="91436" bIns="91440" numCol="1" rtlCol="0" anchor="b" anchorCtr="0" compatLnSpc="1">
              <a:prstTxWarp prst="textNoShape">
                <a:avLst/>
              </a:prstTxWarp>
            </a:bodyPr>
            <a:lstStyle/>
            <a:p>
              <a:pPr defTabSz="914099" fontAlgn="base">
                <a:lnSpc>
                  <a:spcPct val="90000"/>
                </a:lnSpc>
                <a:spcBef>
                  <a:spcPct val="0"/>
                </a:spcBef>
                <a:spcAft>
                  <a:spcPct val="0"/>
                </a:spcAft>
              </a:pPr>
              <a:r>
                <a:rPr lang="en-US" sz="2800" dirty="0">
                  <a:gradFill>
                    <a:gsLst>
                      <a:gs pos="0">
                        <a:srgbClr val="FFFFFF"/>
                      </a:gs>
                      <a:gs pos="100000">
                        <a:srgbClr val="FFFFFF"/>
                      </a:gs>
                    </a:gsLst>
                    <a:lin ang="5400000" scaled="0"/>
                  </a:gradFill>
                  <a:latin typeface="+mj-lt"/>
                  <a:ea typeface="Segoe UI" pitchFamily="34" charset="0"/>
                  <a:cs typeface="Segoe UI" pitchFamily="34" charset="0"/>
                </a:rPr>
                <a:t>Social</a:t>
              </a:r>
            </a:p>
          </p:txBody>
        </p:sp>
        <p:grpSp>
          <p:nvGrpSpPr>
            <p:cNvPr id="33" name="Group 32"/>
            <p:cNvGrpSpPr/>
            <p:nvPr/>
          </p:nvGrpSpPr>
          <p:grpSpPr>
            <a:xfrm>
              <a:off x="8062754" y="4553228"/>
              <a:ext cx="639749" cy="598446"/>
              <a:chOff x="7962395" y="4519775"/>
              <a:chExt cx="639749" cy="598446"/>
            </a:xfrm>
          </p:grpSpPr>
          <p:grpSp>
            <p:nvGrpSpPr>
              <p:cNvPr id="35" name="Group 34"/>
              <p:cNvGrpSpPr/>
              <p:nvPr/>
            </p:nvGrpSpPr>
            <p:grpSpPr>
              <a:xfrm>
                <a:off x="7962395" y="4519775"/>
                <a:ext cx="639749" cy="592391"/>
                <a:chOff x="4823943" y="3934642"/>
                <a:chExt cx="639749" cy="592391"/>
              </a:xfrm>
            </p:grpSpPr>
            <p:sp>
              <p:nvSpPr>
                <p:cNvPr id="37" name="Freeform 114"/>
                <p:cNvSpPr>
                  <a:spLocks noChangeAspect="1" noEditPoints="1"/>
                </p:cNvSpPr>
                <p:nvPr/>
              </p:nvSpPr>
              <p:spPr bwMode="black">
                <a:xfrm>
                  <a:off x="5175824" y="3934642"/>
                  <a:ext cx="287868" cy="227451"/>
                </a:xfrm>
                <a:custGeom>
                  <a:avLst/>
                  <a:gdLst>
                    <a:gd name="T0" fmla="*/ 22 w 75"/>
                    <a:gd name="T1" fmla="*/ 22 h 59"/>
                    <a:gd name="T2" fmla="*/ 33 w 75"/>
                    <a:gd name="T3" fmla="*/ 11 h 59"/>
                    <a:gd name="T4" fmla="*/ 22 w 75"/>
                    <a:gd name="T5" fmla="*/ 0 h 59"/>
                    <a:gd name="T6" fmla="*/ 11 w 75"/>
                    <a:gd name="T7" fmla="*/ 11 h 59"/>
                    <a:gd name="T8" fmla="*/ 22 w 75"/>
                    <a:gd name="T9" fmla="*/ 22 h 59"/>
                    <a:gd name="T10" fmla="*/ 45 w 75"/>
                    <a:gd name="T11" fmla="*/ 22 h 59"/>
                    <a:gd name="T12" fmla="*/ 56 w 75"/>
                    <a:gd name="T13" fmla="*/ 11 h 59"/>
                    <a:gd name="T14" fmla="*/ 45 w 75"/>
                    <a:gd name="T15" fmla="*/ 0 h 59"/>
                    <a:gd name="T16" fmla="*/ 34 w 75"/>
                    <a:gd name="T17" fmla="*/ 11 h 59"/>
                    <a:gd name="T18" fmla="*/ 45 w 75"/>
                    <a:gd name="T19" fmla="*/ 22 h 59"/>
                    <a:gd name="T20" fmla="*/ 3 w 75"/>
                    <a:gd name="T21" fmla="*/ 25 h 59"/>
                    <a:gd name="T22" fmla="*/ 0 w 75"/>
                    <a:gd name="T23" fmla="*/ 27 h 59"/>
                    <a:gd name="T24" fmla="*/ 0 w 75"/>
                    <a:gd name="T25" fmla="*/ 38 h 59"/>
                    <a:gd name="T26" fmla="*/ 3 w 75"/>
                    <a:gd name="T27" fmla="*/ 41 h 59"/>
                    <a:gd name="T28" fmla="*/ 5 w 75"/>
                    <a:gd name="T29" fmla="*/ 38 h 59"/>
                    <a:gd name="T30" fmla="*/ 5 w 75"/>
                    <a:gd name="T31" fmla="*/ 27 h 59"/>
                    <a:gd name="T32" fmla="*/ 3 w 75"/>
                    <a:gd name="T33" fmla="*/ 25 h 59"/>
                    <a:gd name="T34" fmla="*/ 75 w 75"/>
                    <a:gd name="T35" fmla="*/ 23 h 59"/>
                    <a:gd name="T36" fmla="*/ 75 w 75"/>
                    <a:gd name="T37" fmla="*/ 56 h 59"/>
                    <a:gd name="T38" fmla="*/ 73 w 75"/>
                    <a:gd name="T39" fmla="*/ 57 h 59"/>
                    <a:gd name="T40" fmla="*/ 65 w 75"/>
                    <a:gd name="T41" fmla="*/ 51 h 59"/>
                    <a:gd name="T42" fmla="*/ 64 w 75"/>
                    <a:gd name="T43" fmla="*/ 49 h 59"/>
                    <a:gd name="T44" fmla="*/ 60 w 75"/>
                    <a:gd name="T45" fmla="*/ 49 h 59"/>
                    <a:gd name="T46" fmla="*/ 60 w 75"/>
                    <a:gd name="T47" fmla="*/ 56 h 59"/>
                    <a:gd name="T48" fmla="*/ 57 w 75"/>
                    <a:gd name="T49" fmla="*/ 59 h 59"/>
                    <a:gd name="T50" fmla="*/ 11 w 75"/>
                    <a:gd name="T51" fmla="*/ 59 h 59"/>
                    <a:gd name="T52" fmla="*/ 8 w 75"/>
                    <a:gd name="T53" fmla="*/ 55 h 59"/>
                    <a:gd name="T54" fmla="*/ 8 w 75"/>
                    <a:gd name="T55" fmla="*/ 27 h 59"/>
                    <a:gd name="T56" fmla="*/ 11 w 75"/>
                    <a:gd name="T57" fmla="*/ 23 h 59"/>
                    <a:gd name="T58" fmla="*/ 57 w 75"/>
                    <a:gd name="T59" fmla="*/ 23 h 59"/>
                    <a:gd name="T60" fmla="*/ 60 w 75"/>
                    <a:gd name="T61" fmla="*/ 27 h 59"/>
                    <a:gd name="T62" fmla="*/ 60 w 75"/>
                    <a:gd name="T63" fmla="*/ 30 h 59"/>
                    <a:gd name="T64" fmla="*/ 64 w 75"/>
                    <a:gd name="T65" fmla="*/ 30 h 59"/>
                    <a:gd name="T66" fmla="*/ 65 w 75"/>
                    <a:gd name="T67" fmla="*/ 29 h 59"/>
                    <a:gd name="T68" fmla="*/ 73 w 75"/>
                    <a:gd name="T69" fmla="*/ 22 h 59"/>
                    <a:gd name="T70" fmla="*/ 75 w 75"/>
                    <a:gd name="T71" fmla="*/ 2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 h="59">
                      <a:moveTo>
                        <a:pt x="22" y="22"/>
                      </a:moveTo>
                      <a:cubicBezTo>
                        <a:pt x="28" y="22"/>
                        <a:pt x="33" y="17"/>
                        <a:pt x="33" y="11"/>
                      </a:cubicBezTo>
                      <a:cubicBezTo>
                        <a:pt x="33" y="5"/>
                        <a:pt x="28" y="0"/>
                        <a:pt x="22" y="0"/>
                      </a:cubicBezTo>
                      <a:cubicBezTo>
                        <a:pt x="16" y="0"/>
                        <a:pt x="11" y="5"/>
                        <a:pt x="11" y="11"/>
                      </a:cubicBezTo>
                      <a:cubicBezTo>
                        <a:pt x="11" y="17"/>
                        <a:pt x="16" y="22"/>
                        <a:pt x="22" y="22"/>
                      </a:cubicBezTo>
                      <a:moveTo>
                        <a:pt x="45" y="22"/>
                      </a:moveTo>
                      <a:cubicBezTo>
                        <a:pt x="51" y="22"/>
                        <a:pt x="56" y="17"/>
                        <a:pt x="56" y="11"/>
                      </a:cubicBezTo>
                      <a:cubicBezTo>
                        <a:pt x="56" y="5"/>
                        <a:pt x="51" y="0"/>
                        <a:pt x="45" y="0"/>
                      </a:cubicBezTo>
                      <a:cubicBezTo>
                        <a:pt x="39" y="0"/>
                        <a:pt x="34" y="5"/>
                        <a:pt x="34" y="11"/>
                      </a:cubicBezTo>
                      <a:cubicBezTo>
                        <a:pt x="34" y="17"/>
                        <a:pt x="39" y="22"/>
                        <a:pt x="45" y="22"/>
                      </a:cubicBezTo>
                      <a:moveTo>
                        <a:pt x="3" y="25"/>
                      </a:moveTo>
                      <a:cubicBezTo>
                        <a:pt x="1" y="25"/>
                        <a:pt x="0" y="26"/>
                        <a:pt x="0" y="27"/>
                      </a:cubicBezTo>
                      <a:cubicBezTo>
                        <a:pt x="0" y="38"/>
                        <a:pt x="0" y="38"/>
                        <a:pt x="0" y="38"/>
                      </a:cubicBezTo>
                      <a:cubicBezTo>
                        <a:pt x="0" y="39"/>
                        <a:pt x="1" y="41"/>
                        <a:pt x="3" y="41"/>
                      </a:cubicBezTo>
                      <a:cubicBezTo>
                        <a:pt x="4" y="41"/>
                        <a:pt x="5" y="39"/>
                        <a:pt x="5" y="38"/>
                      </a:cubicBezTo>
                      <a:cubicBezTo>
                        <a:pt x="5" y="27"/>
                        <a:pt x="5" y="27"/>
                        <a:pt x="5" y="27"/>
                      </a:cubicBezTo>
                      <a:cubicBezTo>
                        <a:pt x="5" y="26"/>
                        <a:pt x="4" y="25"/>
                        <a:pt x="3" y="25"/>
                      </a:cubicBezTo>
                      <a:moveTo>
                        <a:pt x="75" y="23"/>
                      </a:moveTo>
                      <a:cubicBezTo>
                        <a:pt x="75" y="56"/>
                        <a:pt x="75" y="56"/>
                        <a:pt x="75" y="56"/>
                      </a:cubicBezTo>
                      <a:cubicBezTo>
                        <a:pt x="75" y="58"/>
                        <a:pt x="74" y="58"/>
                        <a:pt x="73" y="57"/>
                      </a:cubicBezTo>
                      <a:cubicBezTo>
                        <a:pt x="65" y="51"/>
                        <a:pt x="65" y="51"/>
                        <a:pt x="65" y="51"/>
                      </a:cubicBezTo>
                      <a:cubicBezTo>
                        <a:pt x="64" y="50"/>
                        <a:pt x="64" y="50"/>
                        <a:pt x="64" y="49"/>
                      </a:cubicBezTo>
                      <a:cubicBezTo>
                        <a:pt x="60" y="49"/>
                        <a:pt x="60" y="49"/>
                        <a:pt x="60" y="49"/>
                      </a:cubicBezTo>
                      <a:cubicBezTo>
                        <a:pt x="60" y="56"/>
                        <a:pt x="60" y="56"/>
                        <a:pt x="60" y="56"/>
                      </a:cubicBezTo>
                      <a:cubicBezTo>
                        <a:pt x="60" y="58"/>
                        <a:pt x="59" y="59"/>
                        <a:pt x="57" y="59"/>
                      </a:cubicBezTo>
                      <a:cubicBezTo>
                        <a:pt x="11" y="59"/>
                        <a:pt x="11" y="59"/>
                        <a:pt x="11" y="59"/>
                      </a:cubicBezTo>
                      <a:cubicBezTo>
                        <a:pt x="9" y="59"/>
                        <a:pt x="8" y="57"/>
                        <a:pt x="8" y="55"/>
                      </a:cubicBezTo>
                      <a:cubicBezTo>
                        <a:pt x="8" y="27"/>
                        <a:pt x="8" y="27"/>
                        <a:pt x="8" y="27"/>
                      </a:cubicBezTo>
                      <a:cubicBezTo>
                        <a:pt x="8" y="25"/>
                        <a:pt x="9" y="23"/>
                        <a:pt x="11" y="23"/>
                      </a:cubicBezTo>
                      <a:cubicBezTo>
                        <a:pt x="57" y="23"/>
                        <a:pt x="57" y="23"/>
                        <a:pt x="57" y="23"/>
                      </a:cubicBezTo>
                      <a:cubicBezTo>
                        <a:pt x="59" y="23"/>
                        <a:pt x="60" y="25"/>
                        <a:pt x="60" y="27"/>
                      </a:cubicBezTo>
                      <a:cubicBezTo>
                        <a:pt x="60" y="30"/>
                        <a:pt x="60" y="30"/>
                        <a:pt x="60" y="30"/>
                      </a:cubicBezTo>
                      <a:cubicBezTo>
                        <a:pt x="64" y="30"/>
                        <a:pt x="64" y="30"/>
                        <a:pt x="64" y="30"/>
                      </a:cubicBezTo>
                      <a:cubicBezTo>
                        <a:pt x="64" y="30"/>
                        <a:pt x="64" y="29"/>
                        <a:pt x="65" y="29"/>
                      </a:cubicBezTo>
                      <a:cubicBezTo>
                        <a:pt x="73" y="22"/>
                        <a:pt x="73" y="22"/>
                        <a:pt x="73" y="22"/>
                      </a:cubicBezTo>
                      <a:cubicBezTo>
                        <a:pt x="74" y="21"/>
                        <a:pt x="75" y="21"/>
                        <a:pt x="75" y="23"/>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363"/>
                  <a:endParaRPr lang="en-US">
                    <a:solidFill>
                      <a:srgbClr val="000000"/>
                    </a:solidFill>
                  </a:endParaRPr>
                </a:p>
              </p:txBody>
            </p:sp>
            <p:sp>
              <p:nvSpPr>
                <p:cNvPr id="38" name="Freeform 12"/>
                <p:cNvSpPr>
                  <a:spLocks noChangeAspect="1"/>
                </p:cNvSpPr>
                <p:nvPr/>
              </p:nvSpPr>
              <p:spPr bwMode="black">
                <a:xfrm>
                  <a:off x="5249438" y="4257751"/>
                  <a:ext cx="193895" cy="269282"/>
                </a:xfrm>
                <a:custGeom>
                  <a:avLst/>
                  <a:gdLst>
                    <a:gd name="T0" fmla="*/ 642 w 811"/>
                    <a:gd name="T1" fmla="*/ 692 h 1128"/>
                    <a:gd name="T2" fmla="*/ 499 w 811"/>
                    <a:gd name="T3" fmla="*/ 758 h 1128"/>
                    <a:gd name="T4" fmla="*/ 465 w 811"/>
                    <a:gd name="T5" fmla="*/ 735 h 1128"/>
                    <a:gd name="T6" fmla="*/ 301 w 811"/>
                    <a:gd name="T7" fmla="*/ 382 h 1128"/>
                    <a:gd name="T8" fmla="*/ 305 w 811"/>
                    <a:gd name="T9" fmla="*/ 341 h 1128"/>
                    <a:gd name="T10" fmla="*/ 459 w 811"/>
                    <a:gd name="T11" fmla="*/ 269 h 1128"/>
                    <a:gd name="T12" fmla="*/ 474 w 811"/>
                    <a:gd name="T13" fmla="*/ 232 h 1128"/>
                    <a:gd name="T14" fmla="*/ 378 w 811"/>
                    <a:gd name="T15" fmla="*/ 19 h 1128"/>
                    <a:gd name="T16" fmla="*/ 341 w 811"/>
                    <a:gd name="T17" fmla="*/ 0 h 1128"/>
                    <a:gd name="T18" fmla="*/ 236 w 811"/>
                    <a:gd name="T19" fmla="*/ 28 h 1128"/>
                    <a:gd name="T20" fmla="*/ 192 w 811"/>
                    <a:gd name="T21" fmla="*/ 49 h 1128"/>
                    <a:gd name="T22" fmla="*/ 117 w 811"/>
                    <a:gd name="T23" fmla="*/ 543 h 1128"/>
                    <a:gd name="T24" fmla="*/ 313 w 811"/>
                    <a:gd name="T25" fmla="*/ 932 h 1128"/>
                    <a:gd name="T26" fmla="*/ 686 w 811"/>
                    <a:gd name="T27" fmla="*/ 1060 h 1128"/>
                    <a:gd name="T28" fmla="*/ 730 w 811"/>
                    <a:gd name="T29" fmla="*/ 1039 h 1128"/>
                    <a:gd name="T30" fmla="*/ 789 w 811"/>
                    <a:gd name="T31" fmla="*/ 999 h 1128"/>
                    <a:gd name="T32" fmla="*/ 796 w 811"/>
                    <a:gd name="T33" fmla="*/ 944 h 1128"/>
                    <a:gd name="T34" fmla="*/ 689 w 811"/>
                    <a:gd name="T35" fmla="*/ 708 h 1128"/>
                    <a:gd name="T36" fmla="*/ 642 w 811"/>
                    <a:gd name="T37" fmla="*/ 692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1" h="1128">
                      <a:moveTo>
                        <a:pt x="642" y="692"/>
                      </a:moveTo>
                      <a:cubicBezTo>
                        <a:pt x="616" y="704"/>
                        <a:pt x="499" y="758"/>
                        <a:pt x="499" y="758"/>
                      </a:cubicBezTo>
                      <a:cubicBezTo>
                        <a:pt x="488" y="763"/>
                        <a:pt x="473" y="753"/>
                        <a:pt x="465" y="735"/>
                      </a:cubicBezTo>
                      <a:cubicBezTo>
                        <a:pt x="301" y="382"/>
                        <a:pt x="301" y="382"/>
                        <a:pt x="301" y="382"/>
                      </a:cubicBezTo>
                      <a:cubicBezTo>
                        <a:pt x="292" y="364"/>
                        <a:pt x="294" y="346"/>
                        <a:pt x="305" y="341"/>
                      </a:cubicBezTo>
                      <a:cubicBezTo>
                        <a:pt x="305" y="341"/>
                        <a:pt x="441" y="279"/>
                        <a:pt x="459" y="269"/>
                      </a:cubicBezTo>
                      <a:cubicBezTo>
                        <a:pt x="470" y="264"/>
                        <a:pt x="483" y="251"/>
                        <a:pt x="474" y="232"/>
                      </a:cubicBezTo>
                      <a:cubicBezTo>
                        <a:pt x="452" y="180"/>
                        <a:pt x="385" y="29"/>
                        <a:pt x="378" y="19"/>
                      </a:cubicBezTo>
                      <a:cubicBezTo>
                        <a:pt x="369" y="8"/>
                        <a:pt x="363" y="0"/>
                        <a:pt x="341" y="0"/>
                      </a:cubicBezTo>
                      <a:cubicBezTo>
                        <a:pt x="306" y="0"/>
                        <a:pt x="269" y="13"/>
                        <a:pt x="236" y="28"/>
                      </a:cubicBezTo>
                      <a:cubicBezTo>
                        <a:pt x="192" y="49"/>
                        <a:pt x="192" y="49"/>
                        <a:pt x="192" y="49"/>
                      </a:cubicBezTo>
                      <a:cubicBezTo>
                        <a:pt x="0" y="158"/>
                        <a:pt x="62" y="427"/>
                        <a:pt x="117" y="543"/>
                      </a:cubicBezTo>
                      <a:cubicBezTo>
                        <a:pt x="173" y="662"/>
                        <a:pt x="313" y="932"/>
                        <a:pt x="313" y="932"/>
                      </a:cubicBezTo>
                      <a:cubicBezTo>
                        <a:pt x="381" y="1070"/>
                        <a:pt x="547" y="1128"/>
                        <a:pt x="686" y="1060"/>
                      </a:cubicBezTo>
                      <a:cubicBezTo>
                        <a:pt x="730" y="1039"/>
                        <a:pt x="730" y="1039"/>
                        <a:pt x="730" y="1039"/>
                      </a:cubicBezTo>
                      <a:cubicBezTo>
                        <a:pt x="756" y="1026"/>
                        <a:pt x="769" y="1018"/>
                        <a:pt x="789" y="999"/>
                      </a:cubicBezTo>
                      <a:cubicBezTo>
                        <a:pt x="795" y="994"/>
                        <a:pt x="811" y="977"/>
                        <a:pt x="796" y="944"/>
                      </a:cubicBezTo>
                      <a:cubicBezTo>
                        <a:pt x="767" y="880"/>
                        <a:pt x="698" y="726"/>
                        <a:pt x="689" y="708"/>
                      </a:cubicBezTo>
                      <a:cubicBezTo>
                        <a:pt x="680" y="693"/>
                        <a:pt x="661" y="684"/>
                        <a:pt x="642" y="692"/>
                      </a:cubicBezTo>
                      <a:close/>
                    </a:path>
                  </a:pathLst>
                </a:custGeom>
                <a:solidFill>
                  <a:srgbClr val="FFFFFF"/>
                </a:solidFill>
                <a:ln>
                  <a:noFill/>
                </a:ln>
                <a:extLst/>
              </p:spPr>
              <p:txBody>
                <a:bodyPr vert="horz" wrap="square" lIns="82305" tIns="41153" rIns="82305" bIns="41153" numCol="1" anchor="t" anchorCtr="0" compatLnSpc="1">
                  <a:prstTxWarp prst="textNoShape">
                    <a:avLst/>
                  </a:prstTxWarp>
                </a:bodyPr>
                <a:lstStyle/>
                <a:p>
                  <a:pPr defTabSz="914363"/>
                  <a:endParaRPr lang="en-US" sz="1600">
                    <a:solidFill>
                      <a:srgbClr val="000000"/>
                    </a:solidFill>
                  </a:endParaRPr>
                </a:p>
              </p:txBody>
            </p:sp>
            <p:sp>
              <p:nvSpPr>
                <p:cNvPr id="39" name="Freeform 95"/>
                <p:cNvSpPr>
                  <a:spLocks/>
                </p:cNvSpPr>
                <p:nvPr/>
              </p:nvSpPr>
              <p:spPr bwMode="black">
                <a:xfrm>
                  <a:off x="4823943" y="3965320"/>
                  <a:ext cx="268767" cy="236704"/>
                </a:xfrm>
                <a:custGeom>
                  <a:avLst/>
                  <a:gdLst>
                    <a:gd name="T0" fmla="*/ 59 w 67"/>
                    <a:gd name="T1" fmla="*/ 0 h 67"/>
                    <a:gd name="T2" fmla="*/ 9 w 67"/>
                    <a:gd name="T3" fmla="*/ 0 h 67"/>
                    <a:gd name="T4" fmla="*/ 0 w 67"/>
                    <a:gd name="T5" fmla="*/ 9 h 67"/>
                    <a:gd name="T6" fmla="*/ 0 w 67"/>
                    <a:gd name="T7" fmla="*/ 41 h 67"/>
                    <a:gd name="T8" fmla="*/ 9 w 67"/>
                    <a:gd name="T9" fmla="*/ 50 h 67"/>
                    <a:gd name="T10" fmla="*/ 21 w 67"/>
                    <a:gd name="T11" fmla="*/ 50 h 67"/>
                    <a:gd name="T12" fmla="*/ 47 w 67"/>
                    <a:gd name="T13" fmla="*/ 67 h 67"/>
                    <a:gd name="T14" fmla="*/ 41 w 67"/>
                    <a:gd name="T15" fmla="*/ 50 h 67"/>
                    <a:gd name="T16" fmla="*/ 59 w 67"/>
                    <a:gd name="T17" fmla="*/ 50 h 67"/>
                    <a:gd name="T18" fmla="*/ 67 w 67"/>
                    <a:gd name="T19" fmla="*/ 41 h 67"/>
                    <a:gd name="T20" fmla="*/ 67 w 67"/>
                    <a:gd name="T21" fmla="*/ 9 h 67"/>
                    <a:gd name="T22" fmla="*/ 59 w 67"/>
                    <a:gd name="T23"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67">
                      <a:moveTo>
                        <a:pt x="59" y="0"/>
                      </a:moveTo>
                      <a:cubicBezTo>
                        <a:pt x="9" y="0"/>
                        <a:pt x="9" y="0"/>
                        <a:pt x="9" y="0"/>
                      </a:cubicBezTo>
                      <a:cubicBezTo>
                        <a:pt x="4" y="0"/>
                        <a:pt x="0" y="4"/>
                        <a:pt x="0" y="9"/>
                      </a:cubicBezTo>
                      <a:cubicBezTo>
                        <a:pt x="0" y="41"/>
                        <a:pt x="0" y="41"/>
                        <a:pt x="0" y="41"/>
                      </a:cubicBezTo>
                      <a:cubicBezTo>
                        <a:pt x="0" y="46"/>
                        <a:pt x="4" y="50"/>
                        <a:pt x="9" y="50"/>
                      </a:cubicBezTo>
                      <a:cubicBezTo>
                        <a:pt x="21" y="50"/>
                        <a:pt x="21" y="50"/>
                        <a:pt x="21" y="50"/>
                      </a:cubicBezTo>
                      <a:cubicBezTo>
                        <a:pt x="47" y="67"/>
                        <a:pt x="47" y="67"/>
                        <a:pt x="47" y="67"/>
                      </a:cubicBezTo>
                      <a:cubicBezTo>
                        <a:pt x="41" y="50"/>
                        <a:pt x="41" y="50"/>
                        <a:pt x="41" y="50"/>
                      </a:cubicBezTo>
                      <a:cubicBezTo>
                        <a:pt x="59" y="50"/>
                        <a:pt x="59" y="50"/>
                        <a:pt x="59" y="50"/>
                      </a:cubicBezTo>
                      <a:cubicBezTo>
                        <a:pt x="63" y="50"/>
                        <a:pt x="67" y="46"/>
                        <a:pt x="67" y="41"/>
                      </a:cubicBezTo>
                      <a:cubicBezTo>
                        <a:pt x="67" y="9"/>
                        <a:pt x="67" y="9"/>
                        <a:pt x="67" y="9"/>
                      </a:cubicBezTo>
                      <a:cubicBezTo>
                        <a:pt x="67" y="4"/>
                        <a:pt x="63" y="0"/>
                        <a:pt x="59" y="0"/>
                      </a:cubicBezTo>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363"/>
                  <a:endParaRPr lang="en-US">
                    <a:solidFill>
                      <a:srgbClr val="000000"/>
                    </a:solidFill>
                  </a:endParaRPr>
                </a:p>
              </p:txBody>
            </p:sp>
          </p:grpSp>
          <p:sp>
            <p:nvSpPr>
              <p:cNvPr id="36" name="Freeform 14"/>
              <p:cNvSpPr>
                <a:spLocks noEditPoints="1"/>
              </p:cNvSpPr>
              <p:nvPr/>
            </p:nvSpPr>
            <p:spPr bwMode="black">
              <a:xfrm>
                <a:off x="7991518" y="4859152"/>
                <a:ext cx="244800" cy="259069"/>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z="1000" spc="-122">
                  <a:solidFill>
                    <a:schemeClr val="tx1">
                      <a:lumMod val="50000"/>
                    </a:schemeClr>
                  </a:solidFill>
                  <a:latin typeface="Segoe Light" pitchFamily="34" charset="0"/>
                </a:endParaRPr>
              </a:p>
            </p:txBody>
          </p:sp>
        </p:grpSp>
        <p:pic>
          <p:nvPicPr>
            <p:cNvPr id="34" name="Picture 2" descr="C:\Users\v-junyo\Documents\Jun_Mesh\Microsoft Files\DesignTools\Brand Photos\Office Brand - No_exp\NEW\OFF12_Joi_01.png"/>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6219568" y="1705134"/>
              <a:ext cx="2745941" cy="27467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0" name="Group 39"/>
          <p:cNvGrpSpPr/>
          <p:nvPr/>
        </p:nvGrpSpPr>
        <p:grpSpPr>
          <a:xfrm>
            <a:off x="4334732" y="1232597"/>
            <a:ext cx="2745941" cy="3568877"/>
            <a:chOff x="3365076" y="1232597"/>
            <a:chExt cx="2745941" cy="3568877"/>
          </a:xfrm>
        </p:grpSpPr>
        <p:pic>
          <p:nvPicPr>
            <p:cNvPr id="41" name="Picture 4" descr="http://farm7.staticflickr.com/6198/6149648253_a3f453cb9e_z.jpg"/>
            <p:cNvPicPr>
              <a:picLocks noChangeAspect="1" noChangeArrowheads="1"/>
            </p:cNvPicPr>
            <p:nvPr/>
          </p:nvPicPr>
          <p:blipFill rotWithShape="1">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1" t="5733" r="18331" b="39762"/>
            <a:stretch/>
          </p:blipFill>
          <p:spPr bwMode="auto">
            <a:xfrm>
              <a:off x="3365076" y="1232597"/>
              <a:ext cx="2745941" cy="2746738"/>
            </a:xfrm>
            <a:prstGeom prst="rect">
              <a:avLst/>
            </a:prstGeom>
            <a:noFill/>
            <a:extLst>
              <a:ext uri="{909E8E84-426E-40DD-AFC4-6F175D3DCCD1}">
                <a14:hiddenFill xmlns:a14="http://schemas.microsoft.com/office/drawing/2010/main">
                  <a:solidFill>
                    <a:srgbClr val="FFFFFF"/>
                  </a:solidFill>
                </a14:hiddenFill>
              </a:ext>
            </a:extLst>
          </p:spPr>
        </p:pic>
        <p:grpSp>
          <p:nvGrpSpPr>
            <p:cNvPr id="42" name="Group 41"/>
            <p:cNvGrpSpPr/>
            <p:nvPr/>
          </p:nvGrpSpPr>
          <p:grpSpPr>
            <a:xfrm>
              <a:off x="3365076" y="3979336"/>
              <a:ext cx="2745941" cy="822138"/>
              <a:chOff x="3346615" y="4451875"/>
              <a:chExt cx="2745941" cy="822138"/>
            </a:xfrm>
          </p:grpSpPr>
          <p:sp>
            <p:nvSpPr>
              <p:cNvPr id="43" name="Rectangle 42"/>
              <p:cNvSpPr/>
              <p:nvPr/>
            </p:nvSpPr>
            <p:spPr bwMode="auto">
              <a:xfrm>
                <a:off x="3346615" y="4451875"/>
                <a:ext cx="2745941" cy="822138"/>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4008" tIns="45718" rIns="91436" bIns="91440" numCol="1" rtlCol="0" anchor="b" anchorCtr="0" compatLnSpc="1">
                <a:prstTxWarp prst="textNoShape">
                  <a:avLst/>
                </a:prstTxWarp>
              </a:bodyPr>
              <a:lstStyle/>
              <a:p>
                <a:pPr defTabSz="914099" fontAlgn="base">
                  <a:lnSpc>
                    <a:spcPct val="90000"/>
                  </a:lnSpc>
                  <a:spcBef>
                    <a:spcPct val="0"/>
                  </a:spcBef>
                  <a:spcAft>
                    <a:spcPct val="0"/>
                  </a:spcAft>
                </a:pPr>
                <a:r>
                  <a:rPr lang="en-US" sz="2800" dirty="0">
                    <a:gradFill>
                      <a:gsLst>
                        <a:gs pos="0">
                          <a:srgbClr val="FFFFFF"/>
                        </a:gs>
                        <a:gs pos="100000">
                          <a:srgbClr val="FFFFFF"/>
                        </a:gs>
                      </a:gsLst>
                      <a:lin ang="5400000" scaled="0"/>
                    </a:gradFill>
                    <a:latin typeface="+mj-lt"/>
                    <a:ea typeface="Segoe UI" pitchFamily="34" charset="0"/>
                    <a:cs typeface="Segoe UI" pitchFamily="34" charset="0"/>
                  </a:rPr>
                  <a:t>Cloud</a:t>
                </a:r>
              </a:p>
            </p:txBody>
          </p:sp>
          <p:pic>
            <p:nvPicPr>
              <p:cNvPr id="44" name="Picture 43" descr="C:\Users\chrisw\Desktop\Cloud Services 3.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4936006" y="4538785"/>
                <a:ext cx="904219" cy="623474"/>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45" name="Rectangle 44"/>
          <p:cNvSpPr/>
          <p:nvPr/>
        </p:nvSpPr>
        <p:spPr bwMode="auto">
          <a:xfrm>
            <a:off x="1454415" y="4810413"/>
            <a:ext cx="2738619" cy="1899187"/>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182880" rIns="91436" bIns="91440" numCol="1" rtlCol="0" anchor="t" anchorCtr="0" compatLnSpc="1">
            <a:prstTxWarp prst="textNoShape">
              <a:avLst/>
            </a:prstTxWarp>
          </a:bodyPr>
          <a:lstStyle/>
          <a:p>
            <a:pPr defTabSz="914099" fontAlgn="base">
              <a:lnSpc>
                <a:spcPct val="90000"/>
              </a:lnSpc>
              <a:spcBef>
                <a:spcPct val="0"/>
              </a:spcBef>
              <a:spcAft>
                <a:spcPts val="1200"/>
              </a:spcAft>
            </a:pPr>
            <a:r>
              <a:rPr lang="en-US" sz="1600" spc="-70" dirty="0" smtClean="0">
                <a:gradFill>
                  <a:gsLst>
                    <a:gs pos="100000">
                      <a:srgbClr val="797A7D"/>
                    </a:gs>
                    <a:gs pos="0">
                      <a:srgbClr val="797A7D"/>
                    </a:gs>
                  </a:gsLst>
                  <a:lin ang="5400000" scaled="0"/>
                </a:gradFill>
                <a:latin typeface="Segoe UI" pitchFamily="34" charset="0"/>
                <a:ea typeface="Segoe UI" pitchFamily="34" charset="0"/>
                <a:cs typeface="Segoe UI" pitchFamily="34" charset="0"/>
              </a:rPr>
              <a:t>Fast and fluid experience with touch, pen, mouse &amp; keyboard</a:t>
            </a:r>
          </a:p>
          <a:p>
            <a:pPr defTabSz="914099" fontAlgn="base">
              <a:lnSpc>
                <a:spcPct val="90000"/>
              </a:lnSpc>
              <a:spcBef>
                <a:spcPct val="0"/>
              </a:spcBef>
              <a:spcAft>
                <a:spcPts val="1200"/>
              </a:spcAft>
            </a:pPr>
            <a:r>
              <a:rPr lang="en-US" sz="1600" spc="-70" dirty="0" smtClean="0">
                <a:gradFill>
                  <a:gsLst>
                    <a:gs pos="100000">
                      <a:srgbClr val="797A7D"/>
                    </a:gs>
                    <a:gs pos="0">
                      <a:srgbClr val="797A7D"/>
                    </a:gs>
                  </a:gsLst>
                  <a:lin ang="5400000" scaled="0"/>
                </a:gradFill>
                <a:latin typeface="Segoe UI" pitchFamily="34" charset="0"/>
                <a:ea typeface="Segoe UI" pitchFamily="34" charset="0"/>
                <a:cs typeface="Segoe UI" pitchFamily="34" charset="0"/>
              </a:rPr>
              <a:t>Immersive touch-optimized Windows 8 apps</a:t>
            </a:r>
            <a:endParaRPr lang="en-US" sz="1600" spc="-70" dirty="0">
              <a:gradFill>
                <a:gsLst>
                  <a:gs pos="100000">
                    <a:srgbClr val="797A7D"/>
                  </a:gs>
                  <a:gs pos="0">
                    <a:srgbClr val="797A7D"/>
                  </a:gs>
                </a:gsLst>
                <a:lin ang="5400000" scaled="0"/>
              </a:gradFill>
              <a:latin typeface="Segoe UI" pitchFamily="34" charset="0"/>
              <a:ea typeface="Segoe UI" pitchFamily="34" charset="0"/>
              <a:cs typeface="Segoe UI" pitchFamily="34" charset="0"/>
            </a:endParaRPr>
          </a:p>
          <a:p>
            <a:pPr defTabSz="914099" fontAlgn="base">
              <a:lnSpc>
                <a:spcPct val="90000"/>
              </a:lnSpc>
              <a:spcBef>
                <a:spcPct val="0"/>
              </a:spcBef>
              <a:spcAft>
                <a:spcPts val="1200"/>
              </a:spcAft>
            </a:pPr>
            <a:r>
              <a:rPr lang="en-US" sz="1600" spc="-70" dirty="0" smtClean="0">
                <a:gradFill>
                  <a:gsLst>
                    <a:gs pos="100000">
                      <a:srgbClr val="797A7D"/>
                    </a:gs>
                    <a:gs pos="0">
                      <a:srgbClr val="797A7D"/>
                    </a:gs>
                  </a:gsLst>
                  <a:lin ang="5400000" scaled="0"/>
                </a:gradFill>
                <a:latin typeface="Segoe UI" pitchFamily="34" charset="0"/>
                <a:ea typeface="Segoe UI" pitchFamily="34" charset="0"/>
                <a:cs typeface="Segoe UI" pitchFamily="34" charset="0"/>
              </a:rPr>
              <a:t>Support for Windows phone, </a:t>
            </a:r>
            <a:r>
              <a:rPr lang="en-US" sz="1600" spc="-70" dirty="0" err="1" smtClean="0">
                <a:gradFill>
                  <a:gsLst>
                    <a:gs pos="100000">
                      <a:srgbClr val="797A7D"/>
                    </a:gs>
                    <a:gs pos="0">
                      <a:srgbClr val="797A7D"/>
                    </a:gs>
                  </a:gsLst>
                  <a:lin ang="5400000" scaled="0"/>
                </a:gradFill>
                <a:latin typeface="Segoe UI" pitchFamily="34" charset="0"/>
                <a:ea typeface="Segoe UI" pitchFamily="34" charset="0"/>
                <a:cs typeface="Segoe UI" pitchFamily="34" charset="0"/>
              </a:rPr>
              <a:t>iOS</a:t>
            </a:r>
            <a:r>
              <a:rPr lang="en-US" sz="1600" spc="-70" dirty="0" smtClean="0">
                <a:gradFill>
                  <a:gsLst>
                    <a:gs pos="100000">
                      <a:srgbClr val="797A7D"/>
                    </a:gs>
                    <a:gs pos="0">
                      <a:srgbClr val="797A7D"/>
                    </a:gs>
                  </a:gsLst>
                  <a:lin ang="5400000" scaled="0"/>
                </a:gradFill>
                <a:latin typeface="Segoe UI" pitchFamily="34" charset="0"/>
                <a:ea typeface="Segoe UI" pitchFamily="34" charset="0"/>
                <a:cs typeface="Segoe UI" pitchFamily="34" charset="0"/>
              </a:rPr>
              <a:t> &amp; Android phones</a:t>
            </a:r>
            <a:endParaRPr lang="en-US" sz="1600" spc="-70" dirty="0">
              <a:gradFill>
                <a:gsLst>
                  <a:gs pos="100000">
                    <a:srgbClr val="797A7D"/>
                  </a:gs>
                  <a:gs pos="0">
                    <a:srgbClr val="797A7D"/>
                  </a:gs>
                </a:gsLst>
                <a:lin ang="5400000" scaled="0"/>
              </a:gradFill>
              <a:latin typeface="Segoe UI" pitchFamily="34" charset="0"/>
              <a:ea typeface="Segoe UI" pitchFamily="34" charset="0"/>
              <a:cs typeface="Segoe UI" pitchFamily="34" charset="0"/>
            </a:endParaRPr>
          </a:p>
        </p:txBody>
      </p:sp>
      <p:sp>
        <p:nvSpPr>
          <p:cNvPr id="46" name="Rectangle 45"/>
          <p:cNvSpPr/>
          <p:nvPr/>
        </p:nvSpPr>
        <p:spPr bwMode="auto">
          <a:xfrm>
            <a:off x="4323337" y="4810413"/>
            <a:ext cx="2353945" cy="1963695"/>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182880" rIns="91436" bIns="91440" numCol="1" rtlCol="0" anchor="t" anchorCtr="0" compatLnSpc="1">
            <a:prstTxWarp prst="textNoShape">
              <a:avLst/>
            </a:prstTxWarp>
          </a:bodyPr>
          <a:lstStyle/>
          <a:p>
            <a:pPr defTabSz="914099" fontAlgn="base">
              <a:lnSpc>
                <a:spcPct val="90000"/>
              </a:lnSpc>
              <a:spcBef>
                <a:spcPct val="0"/>
              </a:spcBef>
              <a:spcAft>
                <a:spcPts val="1200"/>
              </a:spcAft>
            </a:pPr>
            <a:r>
              <a:rPr lang="en-US" sz="1600" spc="-70" dirty="0" smtClean="0">
                <a:gradFill>
                  <a:gsLst>
                    <a:gs pos="100000">
                      <a:srgbClr val="797A7D"/>
                    </a:gs>
                    <a:gs pos="0">
                      <a:srgbClr val="797A7D"/>
                    </a:gs>
                  </a:gsLst>
                  <a:lin ang="5400000" scaled="0"/>
                </a:gradFill>
                <a:latin typeface="Segoe UI" pitchFamily="34" charset="0"/>
                <a:ea typeface="Segoe UI" pitchFamily="34" charset="0"/>
                <a:cs typeface="Segoe UI" pitchFamily="34" charset="0"/>
              </a:rPr>
              <a:t>Office - on demand,  roaming &amp; up-to-date</a:t>
            </a:r>
          </a:p>
          <a:p>
            <a:pPr defTabSz="914099" fontAlgn="base">
              <a:lnSpc>
                <a:spcPct val="90000"/>
              </a:lnSpc>
              <a:spcBef>
                <a:spcPct val="0"/>
              </a:spcBef>
              <a:spcAft>
                <a:spcPts val="1200"/>
              </a:spcAft>
            </a:pPr>
            <a:r>
              <a:rPr lang="en-US" sz="1600" spc="-70" dirty="0" smtClean="0">
                <a:gradFill>
                  <a:gsLst>
                    <a:gs pos="100000">
                      <a:srgbClr val="797A7D"/>
                    </a:gs>
                    <a:gs pos="0">
                      <a:srgbClr val="797A7D"/>
                    </a:gs>
                  </a:gsLst>
                  <a:lin ang="5400000" scaled="0"/>
                </a:gradFill>
                <a:latin typeface="Segoe UI" pitchFamily="34" charset="0"/>
                <a:ea typeface="Segoe UI" pitchFamily="34" charset="0"/>
                <a:cs typeface="Segoe UI" pitchFamily="34" charset="0"/>
              </a:rPr>
              <a:t>New cloud </a:t>
            </a:r>
            <a:r>
              <a:rPr lang="en-US" sz="1600" spc="-70" dirty="0">
                <a:gradFill>
                  <a:gsLst>
                    <a:gs pos="100000">
                      <a:srgbClr val="797A7D"/>
                    </a:gs>
                    <a:gs pos="0">
                      <a:srgbClr val="797A7D"/>
                    </a:gs>
                  </a:gsLst>
                  <a:lin ang="5400000" scaled="0"/>
                </a:gradFill>
                <a:latin typeface="Segoe UI" pitchFamily="34" charset="0"/>
                <a:ea typeface="Segoe UI" pitchFamily="34" charset="0"/>
                <a:cs typeface="Segoe UI" pitchFamily="34" charset="0"/>
              </a:rPr>
              <a:t>app </a:t>
            </a:r>
            <a:r>
              <a:rPr lang="en-US" sz="1600" spc="-70" dirty="0" smtClean="0">
                <a:gradFill>
                  <a:gsLst>
                    <a:gs pos="100000">
                      <a:srgbClr val="797A7D"/>
                    </a:gs>
                    <a:gs pos="0">
                      <a:srgbClr val="797A7D"/>
                    </a:gs>
                  </a:gsLst>
                  <a:lin ang="5400000" scaled="0"/>
                </a:gradFill>
                <a:latin typeface="Segoe UI" pitchFamily="34" charset="0"/>
                <a:ea typeface="Segoe UI" pitchFamily="34" charset="0"/>
                <a:cs typeface="Segoe UI" pitchFamily="34" charset="0"/>
              </a:rPr>
              <a:t>development model</a:t>
            </a:r>
          </a:p>
          <a:p>
            <a:pPr defTabSz="914099" fontAlgn="base">
              <a:lnSpc>
                <a:spcPct val="90000"/>
              </a:lnSpc>
              <a:spcBef>
                <a:spcPct val="0"/>
              </a:spcBef>
              <a:spcAft>
                <a:spcPts val="1200"/>
              </a:spcAft>
            </a:pPr>
            <a:r>
              <a:rPr lang="en-US" sz="1600" spc="-70" dirty="0" smtClean="0">
                <a:gradFill>
                  <a:gsLst>
                    <a:gs pos="100000">
                      <a:srgbClr val="797A7D"/>
                    </a:gs>
                    <a:gs pos="0">
                      <a:srgbClr val="797A7D"/>
                    </a:gs>
                  </a:gsLst>
                  <a:lin ang="5400000" scaled="0"/>
                </a:gradFill>
                <a:latin typeface="Segoe UI" pitchFamily="34" charset="0"/>
                <a:ea typeface="Segoe UI" pitchFamily="34" charset="0"/>
                <a:cs typeface="Segoe UI" pitchFamily="34" charset="0"/>
              </a:rPr>
              <a:t>Enterprise-grade reliability  and standards</a:t>
            </a:r>
            <a:endParaRPr lang="en-US" sz="1600" spc="-70" dirty="0">
              <a:gradFill>
                <a:gsLst>
                  <a:gs pos="100000">
                    <a:srgbClr val="797A7D"/>
                  </a:gs>
                  <a:gs pos="0">
                    <a:srgbClr val="797A7D"/>
                  </a:gs>
                </a:gsLst>
                <a:lin ang="5400000" scaled="0"/>
              </a:gradFill>
              <a:latin typeface="Segoe UI" pitchFamily="34" charset="0"/>
              <a:ea typeface="Segoe UI" pitchFamily="34" charset="0"/>
              <a:cs typeface="Segoe UI" pitchFamily="34" charset="0"/>
            </a:endParaRPr>
          </a:p>
        </p:txBody>
      </p:sp>
      <p:sp>
        <p:nvSpPr>
          <p:cNvPr id="47" name="Rectangle 46"/>
          <p:cNvSpPr/>
          <p:nvPr/>
        </p:nvSpPr>
        <p:spPr bwMode="auto">
          <a:xfrm>
            <a:off x="7190559" y="4810413"/>
            <a:ext cx="2686259" cy="1899188"/>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182880" rIns="91436" bIns="91440" numCol="1" rtlCol="0" anchor="t" anchorCtr="0" compatLnSpc="1">
            <a:prstTxWarp prst="textNoShape">
              <a:avLst/>
            </a:prstTxWarp>
          </a:bodyPr>
          <a:lstStyle/>
          <a:p>
            <a:pPr defTabSz="914099" fontAlgn="base">
              <a:lnSpc>
                <a:spcPct val="90000"/>
              </a:lnSpc>
              <a:spcBef>
                <a:spcPct val="0"/>
              </a:spcBef>
              <a:spcAft>
                <a:spcPts val="1200"/>
              </a:spcAft>
            </a:pPr>
            <a:r>
              <a:rPr lang="en-US" sz="1600" spc="-70" dirty="0" smtClean="0">
                <a:gradFill>
                  <a:gsLst>
                    <a:gs pos="100000">
                      <a:srgbClr val="797A7D"/>
                    </a:gs>
                    <a:gs pos="0">
                      <a:srgbClr val="797A7D"/>
                    </a:gs>
                  </a:gsLst>
                  <a:lin ang="5400000" scaled="0"/>
                </a:gradFill>
                <a:latin typeface="Segoe UI" pitchFamily="34" charset="0"/>
                <a:ea typeface="Segoe UI" pitchFamily="34" charset="0"/>
                <a:cs typeface="Segoe UI" pitchFamily="34" charset="0"/>
              </a:rPr>
              <a:t>Newsfeeds</a:t>
            </a:r>
            <a:r>
              <a:rPr lang="en-US" sz="1600" spc="-70" dirty="0">
                <a:gradFill>
                  <a:gsLst>
                    <a:gs pos="100000">
                      <a:srgbClr val="797A7D"/>
                    </a:gs>
                    <a:gs pos="0">
                      <a:srgbClr val="797A7D"/>
                    </a:gs>
                  </a:gsLst>
                  <a:lin ang="5400000" scaled="0"/>
                </a:gradFill>
                <a:latin typeface="Segoe UI" pitchFamily="34" charset="0"/>
                <a:ea typeface="Segoe UI" pitchFamily="34" charset="0"/>
                <a:cs typeface="Segoe UI" pitchFamily="34" charset="0"/>
              </a:rPr>
              <a:t> </a:t>
            </a:r>
            <a:r>
              <a:rPr lang="en-US" sz="1600" spc="-70" dirty="0" smtClean="0">
                <a:gradFill>
                  <a:gsLst>
                    <a:gs pos="100000">
                      <a:srgbClr val="797A7D"/>
                    </a:gs>
                    <a:gs pos="0">
                      <a:srgbClr val="797A7D"/>
                    </a:gs>
                  </a:gsLst>
                  <a:lin ang="5400000" scaled="0"/>
                </a:gradFill>
                <a:latin typeface="Segoe UI" pitchFamily="34" charset="0"/>
                <a:ea typeface="Segoe UI" pitchFamily="34" charset="0"/>
                <a:cs typeface="Segoe UI" pitchFamily="34" charset="0"/>
              </a:rPr>
              <a:t>&amp; microblogging, extend with </a:t>
            </a:r>
            <a:r>
              <a:rPr lang="en-US" sz="1600" spc="-70" dirty="0">
                <a:gradFill>
                  <a:gsLst>
                    <a:gs pos="100000">
                      <a:srgbClr val="797A7D"/>
                    </a:gs>
                    <a:gs pos="0">
                      <a:srgbClr val="797A7D"/>
                    </a:gs>
                  </a:gsLst>
                  <a:lin ang="5400000" scaled="0"/>
                </a:gradFill>
                <a:latin typeface="Segoe UI" pitchFamily="34" charset="0"/>
                <a:ea typeface="Segoe UI" pitchFamily="34" charset="0"/>
                <a:cs typeface="Segoe UI" pitchFamily="34" charset="0"/>
              </a:rPr>
              <a:t>Yammer</a:t>
            </a:r>
          </a:p>
          <a:p>
            <a:pPr defTabSz="914099" fontAlgn="base">
              <a:lnSpc>
                <a:spcPct val="90000"/>
              </a:lnSpc>
              <a:spcBef>
                <a:spcPct val="0"/>
              </a:spcBef>
              <a:spcAft>
                <a:spcPts val="1200"/>
              </a:spcAft>
            </a:pPr>
            <a:r>
              <a:rPr lang="en-US" sz="1600" spc="-70" dirty="0" smtClean="0">
                <a:gradFill>
                  <a:gsLst>
                    <a:gs pos="100000">
                      <a:srgbClr val="797A7D"/>
                    </a:gs>
                    <a:gs pos="0">
                      <a:srgbClr val="797A7D"/>
                    </a:gs>
                  </a:gsLst>
                  <a:lin ang="5400000" scaled="0"/>
                </a:gradFill>
                <a:latin typeface="Segoe UI" pitchFamily="34" charset="0"/>
                <a:ea typeface="Segoe UI" pitchFamily="34" charset="0"/>
                <a:cs typeface="Segoe UI" pitchFamily="34" charset="0"/>
              </a:rPr>
              <a:t>Pervasive social capabilities across Office</a:t>
            </a:r>
          </a:p>
          <a:p>
            <a:pPr defTabSz="914099" fontAlgn="base">
              <a:lnSpc>
                <a:spcPct val="90000"/>
              </a:lnSpc>
              <a:spcBef>
                <a:spcPct val="0"/>
              </a:spcBef>
              <a:spcAft>
                <a:spcPts val="1200"/>
              </a:spcAft>
            </a:pPr>
            <a:r>
              <a:rPr lang="en-US" sz="1600" spc="-70" dirty="0" smtClean="0">
                <a:gradFill>
                  <a:gsLst>
                    <a:gs pos="100000">
                      <a:srgbClr val="797A7D"/>
                    </a:gs>
                    <a:gs pos="0">
                      <a:srgbClr val="797A7D"/>
                    </a:gs>
                  </a:gsLst>
                  <a:lin ang="5400000" scaled="0"/>
                </a:gradFill>
                <a:latin typeface="Segoe UI" pitchFamily="34" charset="0"/>
                <a:ea typeface="Segoe UI" pitchFamily="34" charset="0"/>
                <a:cs typeface="Segoe UI" pitchFamily="34" charset="0"/>
              </a:rPr>
              <a:t>Multiparty HD video &amp; Skype federation</a:t>
            </a:r>
            <a:endParaRPr lang="en-US" sz="1600" spc="-70" dirty="0">
              <a:gradFill>
                <a:gsLst>
                  <a:gs pos="100000">
                    <a:srgbClr val="797A7D"/>
                  </a:gs>
                  <a:gs pos="0">
                    <a:srgbClr val="797A7D"/>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801554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1000" fill="hold"/>
                                        <p:tgtEl>
                                          <p:spTgt spid="26"/>
                                        </p:tgtEl>
                                        <p:attrNameLst>
                                          <p:attrName>ppt_x</p:attrName>
                                        </p:attrNameLst>
                                      </p:cBhvr>
                                      <p:tavLst>
                                        <p:tav tm="0">
                                          <p:val>
                                            <p:strVal val="#ppt_x"/>
                                          </p:val>
                                        </p:tav>
                                        <p:tav tm="100000">
                                          <p:val>
                                            <p:strVal val="#ppt_x"/>
                                          </p:val>
                                        </p:tav>
                                      </p:tavLst>
                                    </p:anim>
                                    <p:anim calcmode="lin" valueType="num">
                                      <p:cBhvr additive="base">
                                        <p:cTn id="8" dur="10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000" fill="hold"/>
                                        <p:tgtEl>
                                          <p:spTgt spid="40"/>
                                        </p:tgtEl>
                                        <p:attrNameLst>
                                          <p:attrName>ppt_x</p:attrName>
                                        </p:attrNameLst>
                                      </p:cBhvr>
                                      <p:tavLst>
                                        <p:tav tm="0">
                                          <p:val>
                                            <p:strVal val="#ppt_x"/>
                                          </p:val>
                                        </p:tav>
                                        <p:tav tm="100000">
                                          <p:val>
                                            <p:strVal val="#ppt_x"/>
                                          </p:val>
                                        </p:tav>
                                      </p:tavLst>
                                    </p:anim>
                                    <p:anim calcmode="lin" valueType="num">
                                      <p:cBhvr additive="base">
                                        <p:cTn id="12" dur="10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1000" fill="hold"/>
                                        <p:tgtEl>
                                          <p:spTgt spid="31"/>
                                        </p:tgtEl>
                                        <p:attrNameLst>
                                          <p:attrName>ppt_x</p:attrName>
                                        </p:attrNameLst>
                                      </p:cBhvr>
                                      <p:tavLst>
                                        <p:tav tm="0">
                                          <p:val>
                                            <p:strVal val="#ppt_x"/>
                                          </p:val>
                                        </p:tav>
                                        <p:tav tm="100000">
                                          <p:val>
                                            <p:strVal val="#ppt_x"/>
                                          </p:val>
                                        </p:tav>
                                      </p:tavLst>
                                    </p:anim>
                                    <p:anim calcmode="lin" valueType="num">
                                      <p:cBhvr additive="base">
                                        <p:cTn id="16" dur="1000" fill="hold"/>
                                        <p:tgtEl>
                                          <p:spTgt spid="3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500"/>
                                        <p:tgtEl>
                                          <p:spTgt spid="4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45"/>
                                        </p:tgtEl>
                                      </p:cBhvr>
                                    </p:animEffect>
                                    <p:set>
                                      <p:cBhvr>
                                        <p:cTn id="25" dur="1" fill="hold">
                                          <p:stCondLst>
                                            <p:cond delay="499"/>
                                          </p:stCondLst>
                                        </p:cTn>
                                        <p:tgtEl>
                                          <p:spTgt spid="45"/>
                                        </p:tgtEl>
                                        <p:attrNameLst>
                                          <p:attrName>style.visibility</p:attrName>
                                        </p:attrNameLst>
                                      </p:cBhvr>
                                      <p:to>
                                        <p:strVal val="hidden"/>
                                      </p:to>
                                    </p:set>
                                  </p:childTnLst>
                                </p:cTn>
                              </p:par>
                              <p:par>
                                <p:cTn id="26" presetID="10" presetClass="entr" presetSubtype="0" fill="hold" grpId="0" nodeType="with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fade">
                                      <p:cBhvr>
                                        <p:cTn id="28" dur="500"/>
                                        <p:tgtEl>
                                          <p:spTgt spid="4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46"/>
                                        </p:tgtEl>
                                      </p:cBhvr>
                                    </p:animEffect>
                                    <p:set>
                                      <p:cBhvr>
                                        <p:cTn id="33" dur="1" fill="hold">
                                          <p:stCondLst>
                                            <p:cond delay="499"/>
                                          </p:stCondLst>
                                        </p:cTn>
                                        <p:tgtEl>
                                          <p:spTgt spid="46"/>
                                        </p:tgtEl>
                                        <p:attrNameLst>
                                          <p:attrName>style.visibility</p:attrName>
                                        </p:attrNameLst>
                                      </p:cBhvr>
                                      <p:to>
                                        <p:strVal val="hidden"/>
                                      </p:to>
                                    </p:set>
                                  </p:childTnLst>
                                </p:cTn>
                              </p:par>
                              <p:par>
                                <p:cTn id="34" presetID="10" presetClass="entr" presetSubtype="0"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500"/>
                                        <p:tgtEl>
                                          <p:spTgt spid="4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47"/>
                                        </p:tgtEl>
                                      </p:cBhvr>
                                    </p:animEffect>
                                    <p:set>
                                      <p:cBhvr>
                                        <p:cTn id="41" dur="1" fill="hold">
                                          <p:stCondLst>
                                            <p:cond delay="499"/>
                                          </p:stCondLst>
                                        </p:cTn>
                                        <p:tgtEl>
                                          <p:spTgt spid="4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5" grpId="1"/>
      <p:bldP spid="46" grpId="0"/>
      <p:bldP spid="46" grpId="1"/>
      <p:bldP spid="47" grpId="0"/>
      <p:bldP spid="4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itle 2"/>
          <p:cNvSpPr txBox="1">
            <a:spLocks/>
          </p:cNvSpPr>
          <p:nvPr/>
        </p:nvSpPr>
        <p:spPr>
          <a:xfrm>
            <a:off x="519112" y="228600"/>
            <a:ext cx="11149013" cy="747897"/>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mtClean="0"/>
              <a:t>Office Mobile across platforms</a:t>
            </a:r>
            <a:endParaRPr lang="en-US"/>
          </a:p>
        </p:txBody>
      </p:sp>
      <p:grpSp>
        <p:nvGrpSpPr>
          <p:cNvPr id="49" name="Group 48"/>
          <p:cNvGrpSpPr/>
          <p:nvPr/>
        </p:nvGrpSpPr>
        <p:grpSpPr>
          <a:xfrm>
            <a:off x="2816148" y="2192604"/>
            <a:ext cx="1490212" cy="2903608"/>
            <a:chOff x="2405430" y="2111719"/>
            <a:chExt cx="1117950" cy="2178273"/>
          </a:xfrm>
        </p:grpSpPr>
        <p:pic>
          <p:nvPicPr>
            <p:cNvPr id="50" name="Picture 4" descr="C:\Users\v-junyo\Documents\amanda&amp;zum\Content\OneNote\iPhone_OneNote_97x18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5430" y="2111719"/>
              <a:ext cx="1117950" cy="2178273"/>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491029" y="2499694"/>
              <a:ext cx="965804" cy="144870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2" name="Group 51"/>
          <p:cNvGrpSpPr/>
          <p:nvPr/>
        </p:nvGrpSpPr>
        <p:grpSpPr>
          <a:xfrm>
            <a:off x="10010418" y="2192604"/>
            <a:ext cx="1490212" cy="2903608"/>
            <a:chOff x="7604177" y="2152285"/>
            <a:chExt cx="1117950" cy="2178273"/>
          </a:xfrm>
        </p:grpSpPr>
        <p:pic>
          <p:nvPicPr>
            <p:cNvPr id="53" name="Picture 2" descr="C:\Users\v-junyo\Documents\amanda&amp;zum\Content\OneNote\Android_OneNote_97x18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04177" y="2152285"/>
              <a:ext cx="1117950" cy="2178273"/>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9"/>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7691790" y="2466384"/>
              <a:ext cx="940005" cy="156667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5" name="Group 54"/>
          <p:cNvGrpSpPr/>
          <p:nvPr/>
        </p:nvGrpSpPr>
        <p:grpSpPr>
          <a:xfrm>
            <a:off x="4645047" y="1236185"/>
            <a:ext cx="5001284" cy="3923527"/>
            <a:chOff x="4063348" y="1059823"/>
            <a:chExt cx="3751940" cy="2943412"/>
          </a:xfrm>
        </p:grpSpPr>
        <p:pic>
          <p:nvPicPr>
            <p:cNvPr id="56" name="Picture 5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4467612" y="655559"/>
              <a:ext cx="2943412" cy="3751940"/>
            </a:xfrm>
            <a:prstGeom prst="rect">
              <a:avLst/>
            </a:prstGeom>
            <a:noFill/>
            <a:ln>
              <a:noFill/>
            </a:ln>
          </p:spPr>
        </p:pic>
        <p:pic>
          <p:nvPicPr>
            <p:cNvPr id="57" name="Picture 5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60959" y="1411914"/>
              <a:ext cx="2968003" cy="2239228"/>
            </a:xfrm>
            <a:prstGeom prst="rect">
              <a:avLst/>
            </a:prstGeom>
          </p:spPr>
        </p:pic>
      </p:grpSp>
      <p:grpSp>
        <p:nvGrpSpPr>
          <p:cNvPr id="58" name="Group 57"/>
          <p:cNvGrpSpPr/>
          <p:nvPr/>
        </p:nvGrpSpPr>
        <p:grpSpPr>
          <a:xfrm>
            <a:off x="843335" y="1967515"/>
            <a:ext cx="1583326" cy="3128697"/>
            <a:chOff x="727879" y="2111835"/>
            <a:chExt cx="1583326" cy="3128697"/>
          </a:xfrm>
        </p:grpSpPr>
        <p:pic>
          <p:nvPicPr>
            <p:cNvPr id="59" name="Picture 5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27879" y="2111835"/>
              <a:ext cx="1583326" cy="3128697"/>
            </a:xfrm>
            <a:prstGeom prst="roundRect">
              <a:avLst>
                <a:gd name="adj" fmla="val 834"/>
              </a:avLst>
            </a:prstGeom>
            <a:noFill/>
            <a:ln w="9525">
              <a:noFill/>
              <a:miter lim="800000"/>
              <a:headEnd/>
              <a:tailEnd/>
            </a:ln>
            <a:effectLst/>
          </p:spPr>
        </p:pic>
        <p:pic>
          <p:nvPicPr>
            <p:cNvPr id="60" name="Picture 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863312" y="2529262"/>
              <a:ext cx="1307369" cy="2178944"/>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60"/>
            <p:cNvPicPr>
              <a:picLocks noChangeAspect="1"/>
            </p:cNvPicPr>
            <p:nvPr/>
          </p:nvPicPr>
          <p:blipFill rotWithShape="1">
            <a:blip r:embed="rId10" cstate="print">
              <a:extLst>
                <a:ext uri="{28A0092B-C50C-407E-A947-70E740481C1C}">
                  <a14:useLocalDpi xmlns:a14="http://schemas.microsoft.com/office/drawing/2010/main" val="0"/>
                </a:ext>
              </a:extLst>
            </a:blip>
            <a:srcRect t="17194"/>
            <a:stretch/>
          </p:blipFill>
          <p:spPr>
            <a:xfrm>
              <a:off x="863312" y="2901545"/>
              <a:ext cx="1305254" cy="1806661"/>
            </a:xfrm>
            <a:prstGeom prst="rect">
              <a:avLst/>
            </a:prstGeom>
          </p:spPr>
        </p:pic>
      </p:grpSp>
      <p:sp>
        <p:nvSpPr>
          <p:cNvPr id="62" name="TextBox 61"/>
          <p:cNvSpPr txBox="1"/>
          <p:nvPr/>
        </p:nvSpPr>
        <p:spPr>
          <a:xfrm>
            <a:off x="3193267" y="5536778"/>
            <a:ext cx="783869" cy="307777"/>
          </a:xfrm>
          <a:prstGeom prst="rect">
            <a:avLst/>
          </a:prstGeom>
          <a:noFill/>
        </p:spPr>
        <p:txBody>
          <a:bodyPr wrap="none" lIns="0" tIns="0" rIns="0" bIns="0" rtlCol="0">
            <a:spAutoFit/>
          </a:bodyPr>
          <a:lstStyle/>
          <a:p>
            <a:r>
              <a:rPr lang="en-US" sz="2000" dirty="0">
                <a:solidFill>
                  <a:schemeClr val="tx1">
                    <a:lumMod val="65000"/>
                    <a:lumOff val="35000"/>
                  </a:schemeClr>
                </a:solidFill>
              </a:rPr>
              <a:t>iPhone</a:t>
            </a:r>
          </a:p>
        </p:txBody>
      </p:sp>
      <p:sp>
        <p:nvSpPr>
          <p:cNvPr id="63" name="TextBox 62"/>
          <p:cNvSpPr txBox="1"/>
          <p:nvPr/>
        </p:nvSpPr>
        <p:spPr>
          <a:xfrm>
            <a:off x="10358660" y="5536778"/>
            <a:ext cx="911916" cy="307777"/>
          </a:xfrm>
          <a:prstGeom prst="rect">
            <a:avLst/>
          </a:prstGeom>
          <a:noFill/>
        </p:spPr>
        <p:txBody>
          <a:bodyPr wrap="none" lIns="0" tIns="0" rIns="0" bIns="0" rtlCol="0">
            <a:spAutoFit/>
          </a:bodyPr>
          <a:lstStyle/>
          <a:p>
            <a:r>
              <a:rPr lang="en-US" sz="2000" dirty="0">
                <a:solidFill>
                  <a:schemeClr val="tx1">
                    <a:lumMod val="65000"/>
                    <a:lumOff val="35000"/>
                  </a:schemeClr>
                </a:solidFill>
              </a:rPr>
              <a:t>Android</a:t>
            </a:r>
          </a:p>
        </p:txBody>
      </p:sp>
      <p:sp>
        <p:nvSpPr>
          <p:cNvPr id="64" name="TextBox 63"/>
          <p:cNvSpPr txBox="1"/>
          <p:nvPr/>
        </p:nvSpPr>
        <p:spPr>
          <a:xfrm>
            <a:off x="6913689" y="5536778"/>
            <a:ext cx="479041" cy="307777"/>
          </a:xfrm>
          <a:prstGeom prst="rect">
            <a:avLst/>
          </a:prstGeom>
          <a:noFill/>
        </p:spPr>
        <p:txBody>
          <a:bodyPr wrap="none" lIns="0" tIns="0" rIns="0" bIns="0" rtlCol="0">
            <a:spAutoFit/>
          </a:bodyPr>
          <a:lstStyle/>
          <a:p>
            <a:pPr algn="ctr"/>
            <a:r>
              <a:rPr lang="en-US" sz="2000" dirty="0" err="1">
                <a:solidFill>
                  <a:schemeClr val="tx1">
                    <a:lumMod val="65000"/>
                    <a:lumOff val="35000"/>
                  </a:schemeClr>
                </a:solidFill>
              </a:rPr>
              <a:t>iPad</a:t>
            </a:r>
            <a:endParaRPr lang="en-US" sz="2000" dirty="0">
              <a:solidFill>
                <a:schemeClr val="tx1">
                  <a:lumMod val="65000"/>
                  <a:lumOff val="35000"/>
                </a:schemeClr>
              </a:solidFill>
            </a:endParaRPr>
          </a:p>
        </p:txBody>
      </p:sp>
      <p:sp>
        <p:nvSpPr>
          <p:cNvPr id="65" name="TextBox 64"/>
          <p:cNvSpPr txBox="1"/>
          <p:nvPr/>
        </p:nvSpPr>
        <p:spPr>
          <a:xfrm>
            <a:off x="721755" y="5536778"/>
            <a:ext cx="1835439" cy="307777"/>
          </a:xfrm>
          <a:prstGeom prst="rect">
            <a:avLst/>
          </a:prstGeom>
          <a:noFill/>
        </p:spPr>
        <p:txBody>
          <a:bodyPr wrap="none" lIns="0" tIns="0" rIns="0" bIns="0" rtlCol="0">
            <a:spAutoFit/>
          </a:bodyPr>
          <a:lstStyle/>
          <a:p>
            <a:r>
              <a:rPr lang="en-US" sz="2000" dirty="0">
                <a:solidFill>
                  <a:schemeClr val="tx1">
                    <a:lumMod val="65000"/>
                    <a:lumOff val="35000"/>
                  </a:schemeClr>
                </a:solidFill>
              </a:rPr>
              <a:t>Windows Phone</a:t>
            </a:r>
          </a:p>
        </p:txBody>
      </p:sp>
      <p:cxnSp>
        <p:nvCxnSpPr>
          <p:cNvPr id="66" name="Straight Connector 65"/>
          <p:cNvCxnSpPr/>
          <p:nvPr/>
        </p:nvCxnSpPr>
        <p:spPr>
          <a:xfrm>
            <a:off x="442450" y="5416070"/>
            <a:ext cx="11206703" cy="0"/>
          </a:xfrm>
          <a:prstGeom prst="line">
            <a:avLst/>
          </a:prstGeom>
          <a:ln>
            <a:solidFill>
              <a:schemeClr val="tx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71019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0-#ppt_w/2"/>
                                          </p:val>
                                        </p:tav>
                                        <p:tav tm="100000">
                                          <p:val>
                                            <p:strVal val="#ppt_x"/>
                                          </p:val>
                                        </p:tav>
                                      </p:tavLst>
                                    </p:anim>
                                    <p:anim calcmode="lin" valueType="num">
                                      <p:cBhvr additive="base">
                                        <p:cTn id="8" dur="500" fill="hold"/>
                                        <p:tgtEl>
                                          <p:spTgt spid="66"/>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500" fill="hold"/>
                                        <p:tgtEl>
                                          <p:spTgt spid="58"/>
                                        </p:tgtEl>
                                        <p:attrNameLst>
                                          <p:attrName>ppt_x</p:attrName>
                                        </p:attrNameLst>
                                      </p:cBhvr>
                                      <p:tavLst>
                                        <p:tav tm="0">
                                          <p:val>
                                            <p:strVal val="#ppt_x"/>
                                          </p:val>
                                        </p:tav>
                                        <p:tav tm="100000">
                                          <p:val>
                                            <p:strVal val="#ppt_x"/>
                                          </p:val>
                                        </p:tav>
                                      </p:tavLst>
                                    </p:anim>
                                    <p:anim calcmode="lin" valueType="num">
                                      <p:cBhvr additive="base">
                                        <p:cTn id="12" dur="500" fill="hold"/>
                                        <p:tgtEl>
                                          <p:spTgt spid="5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5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ppt_x"/>
                                          </p:val>
                                        </p:tav>
                                        <p:tav tm="100000">
                                          <p:val>
                                            <p:strVal val="#ppt_x"/>
                                          </p:val>
                                        </p:tav>
                                      </p:tavLst>
                                    </p:anim>
                                    <p:anim calcmode="lin" valueType="num">
                                      <p:cBhvr additive="base">
                                        <p:cTn id="16" dur="500" fill="hold"/>
                                        <p:tgtEl>
                                          <p:spTgt spid="49"/>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500"/>
                                  </p:stCondLst>
                                  <p:childTnLst>
                                    <p:set>
                                      <p:cBhvr>
                                        <p:cTn id="18" dur="1" fill="hold">
                                          <p:stCondLst>
                                            <p:cond delay="0"/>
                                          </p:stCondLst>
                                        </p:cTn>
                                        <p:tgtEl>
                                          <p:spTgt spid="55"/>
                                        </p:tgtEl>
                                        <p:attrNameLst>
                                          <p:attrName>style.visibility</p:attrName>
                                        </p:attrNameLst>
                                      </p:cBhvr>
                                      <p:to>
                                        <p:strVal val="visible"/>
                                      </p:to>
                                    </p:set>
                                    <p:anim calcmode="lin" valueType="num">
                                      <p:cBhvr additive="base">
                                        <p:cTn id="19" dur="500" fill="hold"/>
                                        <p:tgtEl>
                                          <p:spTgt spid="55"/>
                                        </p:tgtEl>
                                        <p:attrNameLst>
                                          <p:attrName>ppt_x</p:attrName>
                                        </p:attrNameLst>
                                      </p:cBhvr>
                                      <p:tavLst>
                                        <p:tav tm="0">
                                          <p:val>
                                            <p:strVal val="#ppt_x"/>
                                          </p:val>
                                        </p:tav>
                                        <p:tav tm="100000">
                                          <p:val>
                                            <p:strVal val="#ppt_x"/>
                                          </p:val>
                                        </p:tav>
                                      </p:tavLst>
                                    </p:anim>
                                    <p:anim calcmode="lin" valueType="num">
                                      <p:cBhvr additive="base">
                                        <p:cTn id="20" dur="500" fill="hold"/>
                                        <p:tgtEl>
                                          <p:spTgt spid="55"/>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75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ppt_x"/>
                                          </p:val>
                                        </p:tav>
                                        <p:tav tm="100000">
                                          <p:val>
                                            <p:strVal val="#ppt_x"/>
                                          </p:val>
                                        </p:tav>
                                      </p:tavLst>
                                    </p:anim>
                                    <p:anim calcmode="lin" valueType="num">
                                      <p:cBhvr additive="base">
                                        <p:cTn id="24" dur="500" fill="hold"/>
                                        <p:tgtEl>
                                          <p:spTgt spid="52"/>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250"/>
                                  </p:stCondLst>
                                  <p:childTnLst>
                                    <p:set>
                                      <p:cBhvr>
                                        <p:cTn id="26" dur="1" fill="hold">
                                          <p:stCondLst>
                                            <p:cond delay="0"/>
                                          </p:stCondLst>
                                        </p:cTn>
                                        <p:tgtEl>
                                          <p:spTgt spid="65"/>
                                        </p:tgtEl>
                                        <p:attrNameLst>
                                          <p:attrName>style.visibility</p:attrName>
                                        </p:attrNameLst>
                                      </p:cBhvr>
                                      <p:to>
                                        <p:strVal val="visible"/>
                                      </p:to>
                                    </p:set>
                                    <p:animEffect transition="in" filter="fade">
                                      <p:cBhvr>
                                        <p:cTn id="27" dur="500"/>
                                        <p:tgtEl>
                                          <p:spTgt spid="65"/>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500"/>
                                        <p:tgtEl>
                                          <p:spTgt spid="62"/>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64"/>
                                        </p:tgtEl>
                                        <p:attrNameLst>
                                          <p:attrName>style.visibility</p:attrName>
                                        </p:attrNameLst>
                                      </p:cBhvr>
                                      <p:to>
                                        <p:strVal val="visible"/>
                                      </p:to>
                                    </p:set>
                                    <p:animEffect transition="in" filter="fade">
                                      <p:cBhvr>
                                        <p:cTn id="33" dur="500"/>
                                        <p:tgtEl>
                                          <p:spTgt spid="64"/>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p:bldP spid="6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2">
            <a:extLst>
              <a:ext uri="{28A0092B-C50C-407E-A947-70E740481C1C}">
                <a14:useLocalDpi xmlns:a14="http://schemas.microsoft.com/office/drawing/2010/main" val="0"/>
              </a:ext>
            </a:extLst>
          </a:blip>
          <a:srcRect t="6726" b="7210"/>
          <a:stretch/>
        </p:blipFill>
        <p:spPr>
          <a:xfrm>
            <a:off x="1586" y="-18152"/>
            <a:ext cx="12185652" cy="6989529"/>
          </a:xfrm>
          <a:prstGeom prst="rect">
            <a:avLst/>
          </a:prstGeom>
        </p:spPr>
      </p:pic>
      <p:sp>
        <p:nvSpPr>
          <p:cNvPr id="22" name="Rectangle 21"/>
          <p:cNvSpPr/>
          <p:nvPr/>
        </p:nvSpPr>
        <p:spPr>
          <a:xfrm>
            <a:off x="58131" y="5829271"/>
            <a:ext cx="12848597" cy="707702"/>
          </a:xfrm>
          <a:prstGeom prst="rect">
            <a:avLst/>
          </a:prstGeom>
        </p:spPr>
        <p:txBody>
          <a:bodyPr wrap="square">
            <a:spAutoFit/>
          </a:bodyPr>
          <a:lstStyle/>
          <a:p>
            <a:pPr defTabSz="914089"/>
            <a:r>
              <a:rPr lang="en-US" sz="3999" spc="-100" dirty="0">
                <a:gradFill>
                  <a:gsLst>
                    <a:gs pos="0">
                      <a:srgbClr val="FBFBFB"/>
                    </a:gs>
                    <a:gs pos="100000">
                      <a:srgbClr val="FBFBFB"/>
                    </a:gs>
                  </a:gsLst>
                  <a:lin ang="5400000" scaled="0"/>
                </a:gradFill>
                <a:latin typeface="Segoe UI Light" pitchFamily="34" charset="0"/>
              </a:rPr>
              <a:t>apps are everywhere…</a:t>
            </a:r>
          </a:p>
        </p:txBody>
      </p:sp>
    </p:spTree>
    <p:extLst>
      <p:ext uri="{BB962C8B-B14F-4D97-AF65-F5344CB8AC3E}">
        <p14:creationId xmlns:p14="http://schemas.microsoft.com/office/powerpoint/2010/main" val="3317743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10000"/>
                                  </p:iterate>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1 - box"/>
          <p:cNvGrpSpPr/>
          <p:nvPr/>
        </p:nvGrpSpPr>
        <p:grpSpPr>
          <a:xfrm>
            <a:off x="10091340" y="2572097"/>
            <a:ext cx="1707607" cy="1707607"/>
            <a:chOff x="388391" y="230608"/>
            <a:chExt cx="1708052" cy="1708052"/>
          </a:xfrm>
        </p:grpSpPr>
        <p:sp>
          <p:nvSpPr>
            <p:cNvPr id="5" name="Rectangle 4"/>
            <p:cNvSpPr/>
            <p:nvPr/>
          </p:nvSpPr>
          <p:spPr bwMode="auto">
            <a:xfrm>
              <a:off x="388391" y="230608"/>
              <a:ext cx="1708052" cy="170805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6" rIns="91412" bIns="45706" numCol="1" rtlCol="0" anchor="ctr" anchorCtr="0" compatLnSpc="1">
              <a:prstTxWarp prst="textNoShape">
                <a:avLst/>
              </a:prstTxWarp>
            </a:bodyPr>
            <a:lstStyle/>
            <a:p>
              <a:pPr algn="ctr" defTabSz="913825" fontAlgn="base">
                <a:spcBef>
                  <a:spcPct val="0"/>
                </a:spcBef>
                <a:spcAft>
                  <a:spcPct val="0"/>
                </a:spcAft>
              </a:pPr>
              <a:endParaRPr lang="en-US" sz="2199" dirty="0">
                <a:gradFill>
                  <a:gsLst>
                    <a:gs pos="0">
                      <a:srgbClr val="FFFFFF"/>
                    </a:gs>
                    <a:gs pos="100000">
                      <a:srgbClr val="FFFFFF"/>
                    </a:gs>
                  </a:gsLst>
                  <a:lin ang="5400000" scaled="0"/>
                </a:gradFill>
              </a:endParaRPr>
            </a:p>
          </p:txBody>
        </p:sp>
        <p:grpSp>
          <p:nvGrpSpPr>
            <p:cNvPr id="6" name="Group 5"/>
            <p:cNvGrpSpPr/>
            <p:nvPr/>
          </p:nvGrpSpPr>
          <p:grpSpPr>
            <a:xfrm>
              <a:off x="896532" y="625980"/>
              <a:ext cx="684623" cy="591473"/>
              <a:chOff x="896532" y="785004"/>
              <a:chExt cx="684623" cy="591473"/>
            </a:xfrm>
          </p:grpSpPr>
          <p:sp>
            <p:nvSpPr>
              <p:cNvPr id="8" name="Oval 10"/>
              <p:cNvSpPr>
                <a:spLocks noChangeArrowheads="1"/>
              </p:cNvSpPr>
              <p:nvPr/>
            </p:nvSpPr>
            <p:spPr bwMode="auto">
              <a:xfrm>
                <a:off x="1135916" y="785004"/>
                <a:ext cx="218446" cy="218809"/>
              </a:xfrm>
              <a:prstGeom prst="ellipse">
                <a:avLst/>
              </a:prstGeom>
              <a:solidFill>
                <a:schemeClr val="tx1"/>
              </a:solidFill>
              <a:ln>
                <a:noFill/>
              </a:ln>
            </p:spPr>
            <p:txBody>
              <a:bodyPr vert="horz" wrap="square" lIns="91416" tIns="45708" rIns="91416" bIns="45708" numCol="1" anchor="t" anchorCtr="0" compatLnSpc="1">
                <a:prstTxWarp prst="textNoShape">
                  <a:avLst/>
                </a:prstTxWarp>
              </a:bodyPr>
              <a:lstStyle/>
              <a:p>
                <a:endParaRPr lang="en-US" sz="1799"/>
              </a:p>
            </p:txBody>
          </p:sp>
          <p:sp>
            <p:nvSpPr>
              <p:cNvPr id="9" name="Freeform 11"/>
              <p:cNvSpPr>
                <a:spLocks/>
              </p:cNvSpPr>
              <p:nvPr/>
            </p:nvSpPr>
            <p:spPr bwMode="auto">
              <a:xfrm>
                <a:off x="1046650" y="1029577"/>
                <a:ext cx="390807" cy="346900"/>
              </a:xfrm>
              <a:custGeom>
                <a:avLst/>
                <a:gdLst>
                  <a:gd name="T0" fmla="*/ 420 w 456"/>
                  <a:gd name="T1" fmla="*/ 125 h 405"/>
                  <a:gd name="T2" fmla="*/ 311 w 456"/>
                  <a:gd name="T3" fmla="*/ 0 h 405"/>
                  <a:gd name="T4" fmla="*/ 233 w 456"/>
                  <a:gd name="T5" fmla="*/ 97 h 405"/>
                  <a:gd name="T6" fmla="*/ 223 w 456"/>
                  <a:gd name="T7" fmla="*/ 97 h 405"/>
                  <a:gd name="T8" fmla="*/ 145 w 456"/>
                  <a:gd name="T9" fmla="*/ 0 h 405"/>
                  <a:gd name="T10" fmla="*/ 37 w 456"/>
                  <a:gd name="T11" fmla="*/ 125 h 405"/>
                  <a:gd name="T12" fmla="*/ 30 w 456"/>
                  <a:gd name="T13" fmla="*/ 307 h 405"/>
                  <a:gd name="T14" fmla="*/ 220 w 456"/>
                  <a:gd name="T15" fmla="*/ 405 h 405"/>
                  <a:gd name="T16" fmla="*/ 236 w 456"/>
                  <a:gd name="T17" fmla="*/ 405 h 405"/>
                  <a:gd name="T18" fmla="*/ 427 w 456"/>
                  <a:gd name="T19" fmla="*/ 307 h 405"/>
                  <a:gd name="T20" fmla="*/ 420 w 456"/>
                  <a:gd name="T21" fmla="*/ 12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405">
                    <a:moveTo>
                      <a:pt x="420" y="125"/>
                    </a:moveTo>
                    <a:cubicBezTo>
                      <a:pt x="369" y="38"/>
                      <a:pt x="327" y="0"/>
                      <a:pt x="311" y="0"/>
                    </a:cubicBezTo>
                    <a:cubicBezTo>
                      <a:pt x="296" y="0"/>
                      <a:pt x="247" y="97"/>
                      <a:pt x="233" y="97"/>
                    </a:cubicBezTo>
                    <a:cubicBezTo>
                      <a:pt x="223" y="97"/>
                      <a:pt x="223" y="97"/>
                      <a:pt x="223" y="97"/>
                    </a:cubicBezTo>
                    <a:cubicBezTo>
                      <a:pt x="210" y="97"/>
                      <a:pt x="161" y="0"/>
                      <a:pt x="145" y="0"/>
                    </a:cubicBezTo>
                    <a:cubicBezTo>
                      <a:pt x="130" y="0"/>
                      <a:pt x="88" y="38"/>
                      <a:pt x="37" y="125"/>
                    </a:cubicBezTo>
                    <a:cubicBezTo>
                      <a:pt x="13" y="165"/>
                      <a:pt x="0" y="251"/>
                      <a:pt x="30" y="307"/>
                    </a:cubicBezTo>
                    <a:cubicBezTo>
                      <a:pt x="64" y="372"/>
                      <a:pt x="149" y="405"/>
                      <a:pt x="220" y="405"/>
                    </a:cubicBezTo>
                    <a:cubicBezTo>
                      <a:pt x="236" y="405"/>
                      <a:pt x="236" y="405"/>
                      <a:pt x="236" y="405"/>
                    </a:cubicBezTo>
                    <a:cubicBezTo>
                      <a:pt x="308" y="405"/>
                      <a:pt x="393" y="372"/>
                      <a:pt x="427" y="307"/>
                    </a:cubicBezTo>
                    <a:cubicBezTo>
                      <a:pt x="456" y="251"/>
                      <a:pt x="444" y="165"/>
                      <a:pt x="420" y="125"/>
                    </a:cubicBezTo>
                    <a:close/>
                  </a:path>
                </a:pathLst>
              </a:custGeom>
              <a:solidFill>
                <a:schemeClr val="tx1"/>
              </a:solidFill>
              <a:ln>
                <a:noFill/>
              </a:ln>
            </p:spPr>
            <p:txBody>
              <a:bodyPr vert="horz" wrap="square" lIns="91416" tIns="45708" rIns="91416" bIns="45708" numCol="1" anchor="t" anchorCtr="0" compatLnSpc="1">
                <a:prstTxWarp prst="textNoShape">
                  <a:avLst/>
                </a:prstTxWarp>
              </a:bodyPr>
              <a:lstStyle/>
              <a:p>
                <a:endParaRPr lang="en-US" sz="1799"/>
              </a:p>
            </p:txBody>
          </p:sp>
          <p:grpSp>
            <p:nvGrpSpPr>
              <p:cNvPr id="10" name="Group 9"/>
              <p:cNvGrpSpPr/>
              <p:nvPr/>
            </p:nvGrpSpPr>
            <p:grpSpPr>
              <a:xfrm>
                <a:off x="896532" y="873216"/>
                <a:ext cx="201230" cy="369682"/>
                <a:chOff x="851065" y="755975"/>
                <a:chExt cx="287391" cy="527971"/>
              </a:xfrm>
            </p:grpSpPr>
            <p:sp>
              <p:nvSpPr>
                <p:cNvPr id="14" name="Oval 6"/>
                <p:cNvSpPr>
                  <a:spLocks noChangeArrowheads="1"/>
                </p:cNvSpPr>
                <p:nvPr/>
              </p:nvSpPr>
              <p:spPr bwMode="auto">
                <a:xfrm>
                  <a:off x="930895" y="755975"/>
                  <a:ext cx="194496" cy="195585"/>
                </a:xfrm>
                <a:prstGeom prst="ellipse">
                  <a:avLst/>
                </a:prstGeom>
                <a:solidFill>
                  <a:schemeClr val="tx1"/>
                </a:solidFill>
                <a:ln>
                  <a:noFill/>
                </a:ln>
              </p:spPr>
              <p:txBody>
                <a:bodyPr vert="horz" wrap="square" lIns="91416" tIns="45708" rIns="91416" bIns="45708" numCol="1" anchor="t" anchorCtr="0" compatLnSpc="1">
                  <a:prstTxWarp prst="textNoShape">
                    <a:avLst/>
                  </a:prstTxWarp>
                </a:bodyPr>
                <a:lstStyle/>
                <a:p>
                  <a:endParaRPr lang="en-US" sz="1799"/>
                </a:p>
              </p:txBody>
            </p:sp>
            <p:sp>
              <p:nvSpPr>
                <p:cNvPr id="15" name="Freeform 7"/>
                <p:cNvSpPr>
                  <a:spLocks/>
                </p:cNvSpPr>
                <p:nvPr/>
              </p:nvSpPr>
              <p:spPr bwMode="auto">
                <a:xfrm>
                  <a:off x="851065" y="973695"/>
                  <a:ext cx="287391" cy="310251"/>
                </a:xfrm>
                <a:custGeom>
                  <a:avLst/>
                  <a:gdLst>
                    <a:gd name="T0" fmla="*/ 239 w 335"/>
                    <a:gd name="T1" fmla="*/ 175 h 362"/>
                    <a:gd name="T2" fmla="*/ 335 w 335"/>
                    <a:gd name="T3" fmla="*/ 52 h 362"/>
                    <a:gd name="T4" fmla="*/ 278 w 335"/>
                    <a:gd name="T5" fmla="*/ 0 h 362"/>
                    <a:gd name="T6" fmla="*/ 208 w 335"/>
                    <a:gd name="T7" fmla="*/ 87 h 362"/>
                    <a:gd name="T8" fmla="*/ 199 w 335"/>
                    <a:gd name="T9" fmla="*/ 87 h 362"/>
                    <a:gd name="T10" fmla="*/ 130 w 335"/>
                    <a:gd name="T11" fmla="*/ 0 h 362"/>
                    <a:gd name="T12" fmla="*/ 33 w 335"/>
                    <a:gd name="T13" fmla="*/ 113 h 362"/>
                    <a:gd name="T14" fmla="*/ 27 w 335"/>
                    <a:gd name="T15" fmla="*/ 274 h 362"/>
                    <a:gd name="T16" fmla="*/ 197 w 335"/>
                    <a:gd name="T17" fmla="*/ 362 h 362"/>
                    <a:gd name="T18" fmla="*/ 211 w 335"/>
                    <a:gd name="T19" fmla="*/ 362 h 362"/>
                    <a:gd name="T20" fmla="*/ 221 w 335"/>
                    <a:gd name="T21" fmla="*/ 361 h 362"/>
                    <a:gd name="T22" fmla="*/ 239 w 335"/>
                    <a:gd name="T23" fmla="*/ 175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5" h="362">
                      <a:moveTo>
                        <a:pt x="239" y="175"/>
                      </a:moveTo>
                      <a:cubicBezTo>
                        <a:pt x="261" y="137"/>
                        <a:pt x="299" y="80"/>
                        <a:pt x="335" y="52"/>
                      </a:cubicBezTo>
                      <a:cubicBezTo>
                        <a:pt x="308" y="17"/>
                        <a:pt x="288" y="0"/>
                        <a:pt x="278" y="0"/>
                      </a:cubicBezTo>
                      <a:cubicBezTo>
                        <a:pt x="264" y="0"/>
                        <a:pt x="220" y="87"/>
                        <a:pt x="208" y="87"/>
                      </a:cubicBezTo>
                      <a:cubicBezTo>
                        <a:pt x="199" y="87"/>
                        <a:pt x="199" y="87"/>
                        <a:pt x="199" y="87"/>
                      </a:cubicBezTo>
                      <a:cubicBezTo>
                        <a:pt x="187" y="87"/>
                        <a:pt x="144" y="0"/>
                        <a:pt x="130" y="0"/>
                      </a:cubicBezTo>
                      <a:cubicBezTo>
                        <a:pt x="116" y="0"/>
                        <a:pt x="78" y="35"/>
                        <a:pt x="33" y="113"/>
                      </a:cubicBezTo>
                      <a:cubicBezTo>
                        <a:pt x="12" y="148"/>
                        <a:pt x="0" y="225"/>
                        <a:pt x="27" y="274"/>
                      </a:cubicBezTo>
                      <a:cubicBezTo>
                        <a:pt x="57" y="333"/>
                        <a:pt x="133" y="362"/>
                        <a:pt x="197" y="362"/>
                      </a:cubicBezTo>
                      <a:cubicBezTo>
                        <a:pt x="211" y="362"/>
                        <a:pt x="211" y="362"/>
                        <a:pt x="211" y="362"/>
                      </a:cubicBezTo>
                      <a:cubicBezTo>
                        <a:pt x="214" y="362"/>
                        <a:pt x="218" y="362"/>
                        <a:pt x="221" y="361"/>
                      </a:cubicBezTo>
                      <a:cubicBezTo>
                        <a:pt x="199" y="296"/>
                        <a:pt x="216" y="215"/>
                        <a:pt x="239" y="175"/>
                      </a:cubicBezTo>
                      <a:close/>
                    </a:path>
                  </a:pathLst>
                </a:custGeom>
                <a:solidFill>
                  <a:schemeClr val="tx1"/>
                </a:solidFill>
                <a:ln>
                  <a:noFill/>
                </a:ln>
              </p:spPr>
              <p:txBody>
                <a:bodyPr vert="horz" wrap="square" lIns="91416" tIns="45708" rIns="91416" bIns="45708" numCol="1" anchor="t" anchorCtr="0" compatLnSpc="1">
                  <a:prstTxWarp prst="textNoShape">
                    <a:avLst/>
                  </a:prstTxWarp>
                </a:bodyPr>
                <a:lstStyle/>
                <a:p>
                  <a:endParaRPr lang="en-US" sz="1799"/>
                </a:p>
              </p:txBody>
            </p:sp>
          </p:grpSp>
          <p:grpSp>
            <p:nvGrpSpPr>
              <p:cNvPr id="11" name="Group 10"/>
              <p:cNvGrpSpPr/>
              <p:nvPr/>
            </p:nvGrpSpPr>
            <p:grpSpPr>
              <a:xfrm flipH="1">
                <a:off x="1379925" y="873216"/>
                <a:ext cx="201230" cy="369682"/>
                <a:chOff x="851065" y="755975"/>
                <a:chExt cx="287391" cy="527971"/>
              </a:xfrm>
            </p:grpSpPr>
            <p:sp>
              <p:nvSpPr>
                <p:cNvPr id="12" name="Oval 6"/>
                <p:cNvSpPr>
                  <a:spLocks noChangeArrowheads="1"/>
                </p:cNvSpPr>
                <p:nvPr/>
              </p:nvSpPr>
              <p:spPr bwMode="auto">
                <a:xfrm>
                  <a:off x="930895" y="755975"/>
                  <a:ext cx="194496" cy="195585"/>
                </a:xfrm>
                <a:prstGeom prst="ellipse">
                  <a:avLst/>
                </a:prstGeom>
                <a:solidFill>
                  <a:schemeClr val="tx1"/>
                </a:solidFill>
                <a:ln>
                  <a:noFill/>
                </a:ln>
              </p:spPr>
              <p:txBody>
                <a:bodyPr vert="horz" wrap="square" lIns="91416" tIns="45708" rIns="91416" bIns="45708" numCol="1" anchor="t" anchorCtr="0" compatLnSpc="1">
                  <a:prstTxWarp prst="textNoShape">
                    <a:avLst/>
                  </a:prstTxWarp>
                </a:bodyPr>
                <a:lstStyle/>
                <a:p>
                  <a:endParaRPr lang="en-US" sz="1799"/>
                </a:p>
              </p:txBody>
            </p:sp>
            <p:sp>
              <p:nvSpPr>
                <p:cNvPr id="13" name="Freeform 7"/>
                <p:cNvSpPr>
                  <a:spLocks/>
                </p:cNvSpPr>
                <p:nvPr/>
              </p:nvSpPr>
              <p:spPr bwMode="auto">
                <a:xfrm>
                  <a:off x="851065" y="973695"/>
                  <a:ext cx="287391" cy="310251"/>
                </a:xfrm>
                <a:custGeom>
                  <a:avLst/>
                  <a:gdLst>
                    <a:gd name="T0" fmla="*/ 239 w 335"/>
                    <a:gd name="T1" fmla="*/ 175 h 362"/>
                    <a:gd name="T2" fmla="*/ 335 w 335"/>
                    <a:gd name="T3" fmla="*/ 52 h 362"/>
                    <a:gd name="T4" fmla="*/ 278 w 335"/>
                    <a:gd name="T5" fmla="*/ 0 h 362"/>
                    <a:gd name="T6" fmla="*/ 208 w 335"/>
                    <a:gd name="T7" fmla="*/ 87 h 362"/>
                    <a:gd name="T8" fmla="*/ 199 w 335"/>
                    <a:gd name="T9" fmla="*/ 87 h 362"/>
                    <a:gd name="T10" fmla="*/ 130 w 335"/>
                    <a:gd name="T11" fmla="*/ 0 h 362"/>
                    <a:gd name="T12" fmla="*/ 33 w 335"/>
                    <a:gd name="T13" fmla="*/ 113 h 362"/>
                    <a:gd name="T14" fmla="*/ 27 w 335"/>
                    <a:gd name="T15" fmla="*/ 274 h 362"/>
                    <a:gd name="T16" fmla="*/ 197 w 335"/>
                    <a:gd name="T17" fmla="*/ 362 h 362"/>
                    <a:gd name="T18" fmla="*/ 211 w 335"/>
                    <a:gd name="T19" fmla="*/ 362 h 362"/>
                    <a:gd name="T20" fmla="*/ 221 w 335"/>
                    <a:gd name="T21" fmla="*/ 361 h 362"/>
                    <a:gd name="T22" fmla="*/ 239 w 335"/>
                    <a:gd name="T23" fmla="*/ 175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5" h="362">
                      <a:moveTo>
                        <a:pt x="239" y="175"/>
                      </a:moveTo>
                      <a:cubicBezTo>
                        <a:pt x="261" y="137"/>
                        <a:pt x="299" y="80"/>
                        <a:pt x="335" y="52"/>
                      </a:cubicBezTo>
                      <a:cubicBezTo>
                        <a:pt x="308" y="17"/>
                        <a:pt x="288" y="0"/>
                        <a:pt x="278" y="0"/>
                      </a:cubicBezTo>
                      <a:cubicBezTo>
                        <a:pt x="264" y="0"/>
                        <a:pt x="220" y="87"/>
                        <a:pt x="208" y="87"/>
                      </a:cubicBezTo>
                      <a:cubicBezTo>
                        <a:pt x="199" y="87"/>
                        <a:pt x="199" y="87"/>
                        <a:pt x="199" y="87"/>
                      </a:cubicBezTo>
                      <a:cubicBezTo>
                        <a:pt x="187" y="87"/>
                        <a:pt x="144" y="0"/>
                        <a:pt x="130" y="0"/>
                      </a:cubicBezTo>
                      <a:cubicBezTo>
                        <a:pt x="116" y="0"/>
                        <a:pt x="78" y="35"/>
                        <a:pt x="33" y="113"/>
                      </a:cubicBezTo>
                      <a:cubicBezTo>
                        <a:pt x="12" y="148"/>
                        <a:pt x="0" y="225"/>
                        <a:pt x="27" y="274"/>
                      </a:cubicBezTo>
                      <a:cubicBezTo>
                        <a:pt x="57" y="333"/>
                        <a:pt x="133" y="362"/>
                        <a:pt x="197" y="362"/>
                      </a:cubicBezTo>
                      <a:cubicBezTo>
                        <a:pt x="211" y="362"/>
                        <a:pt x="211" y="362"/>
                        <a:pt x="211" y="362"/>
                      </a:cubicBezTo>
                      <a:cubicBezTo>
                        <a:pt x="214" y="362"/>
                        <a:pt x="218" y="362"/>
                        <a:pt x="221" y="361"/>
                      </a:cubicBezTo>
                      <a:cubicBezTo>
                        <a:pt x="199" y="296"/>
                        <a:pt x="216" y="215"/>
                        <a:pt x="239" y="175"/>
                      </a:cubicBezTo>
                      <a:close/>
                    </a:path>
                  </a:pathLst>
                </a:custGeom>
                <a:solidFill>
                  <a:schemeClr val="tx1"/>
                </a:solidFill>
                <a:ln>
                  <a:noFill/>
                </a:ln>
              </p:spPr>
              <p:txBody>
                <a:bodyPr vert="horz" wrap="square" lIns="91416" tIns="45708" rIns="91416" bIns="45708" numCol="1" anchor="t" anchorCtr="0" compatLnSpc="1">
                  <a:prstTxWarp prst="textNoShape">
                    <a:avLst/>
                  </a:prstTxWarp>
                </a:bodyPr>
                <a:lstStyle/>
                <a:p>
                  <a:endParaRPr lang="en-US" sz="1799"/>
                </a:p>
              </p:txBody>
            </p:sp>
          </p:grpSp>
        </p:grpSp>
        <p:sp>
          <p:nvSpPr>
            <p:cNvPr id="7" name="Rectangle 6"/>
            <p:cNvSpPr/>
            <p:nvPr/>
          </p:nvSpPr>
          <p:spPr>
            <a:xfrm>
              <a:off x="398685" y="1565045"/>
              <a:ext cx="1040670" cy="369332"/>
            </a:xfrm>
            <a:prstGeom prst="rect">
              <a:avLst/>
            </a:prstGeom>
          </p:spPr>
          <p:txBody>
            <a:bodyPr wrap="none">
              <a:spAutoFit/>
            </a:bodyPr>
            <a:lstStyle/>
            <a:p>
              <a:pPr defTabSz="913825" fontAlgn="base">
                <a:spcBef>
                  <a:spcPct val="0"/>
                </a:spcBef>
                <a:spcAft>
                  <a:spcPct val="0"/>
                </a:spcAft>
                <a:defRPr/>
              </a:pPr>
              <a:r>
                <a:rPr lang="en-US" sz="1799" kern="0" spc="-50" dirty="0">
                  <a:gradFill>
                    <a:gsLst>
                      <a:gs pos="0">
                        <a:srgbClr val="FFFFFF"/>
                      </a:gs>
                      <a:gs pos="100000">
                        <a:srgbClr val="FFFFFF"/>
                      </a:gs>
                    </a:gsLst>
                    <a:lin ang="5400000" scaled="0"/>
                  </a:gradFill>
                  <a:ea typeface="Segoe UI" pitchFamily="34" charset="0"/>
                  <a:cs typeface="Segoe UI" pitchFamily="34" charset="0"/>
                </a:rPr>
                <a:t>Personas</a:t>
              </a:r>
            </a:p>
          </p:txBody>
        </p:sp>
      </p:grpSp>
      <p:grpSp>
        <p:nvGrpSpPr>
          <p:cNvPr id="16" name="#2 - box"/>
          <p:cNvGrpSpPr/>
          <p:nvPr/>
        </p:nvGrpSpPr>
        <p:grpSpPr>
          <a:xfrm>
            <a:off x="10091340" y="2572097"/>
            <a:ext cx="1707607" cy="1707607"/>
            <a:chOff x="2329189" y="230608"/>
            <a:chExt cx="1708052" cy="1708052"/>
          </a:xfrm>
        </p:grpSpPr>
        <p:sp>
          <p:nvSpPr>
            <p:cNvPr id="17" name="Rectangle 16"/>
            <p:cNvSpPr/>
            <p:nvPr/>
          </p:nvSpPr>
          <p:spPr bwMode="auto">
            <a:xfrm>
              <a:off x="2329189" y="230608"/>
              <a:ext cx="1708052" cy="170805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6" rIns="91412" bIns="45706" numCol="1" rtlCol="0" anchor="ctr" anchorCtr="0" compatLnSpc="1">
              <a:prstTxWarp prst="textNoShape">
                <a:avLst/>
              </a:prstTxWarp>
            </a:bodyPr>
            <a:lstStyle/>
            <a:p>
              <a:pPr algn="ctr" defTabSz="913825" fontAlgn="base">
                <a:spcBef>
                  <a:spcPct val="0"/>
                </a:spcBef>
                <a:spcAft>
                  <a:spcPct val="0"/>
                </a:spcAft>
              </a:pPr>
              <a:endParaRPr lang="en-US" sz="2199" dirty="0">
                <a:gradFill>
                  <a:gsLst>
                    <a:gs pos="0">
                      <a:srgbClr val="FFFFFF"/>
                    </a:gs>
                    <a:gs pos="100000">
                      <a:srgbClr val="FFFFFF"/>
                    </a:gs>
                  </a:gsLst>
                  <a:lin ang="5400000" scaled="0"/>
                </a:gradFill>
              </a:endParaRPr>
            </a:p>
          </p:txBody>
        </p:sp>
        <p:grpSp>
          <p:nvGrpSpPr>
            <p:cNvPr id="18" name="Group 17"/>
            <p:cNvGrpSpPr/>
            <p:nvPr/>
          </p:nvGrpSpPr>
          <p:grpSpPr>
            <a:xfrm>
              <a:off x="2808347" y="499089"/>
              <a:ext cx="749738" cy="805836"/>
              <a:chOff x="3023219" y="704265"/>
              <a:chExt cx="552891" cy="594263"/>
            </a:xfrm>
          </p:grpSpPr>
          <p:sp>
            <p:nvSpPr>
              <p:cNvPr id="20" name="Freeform 6"/>
              <p:cNvSpPr>
                <a:spLocks/>
              </p:cNvSpPr>
              <p:nvPr/>
            </p:nvSpPr>
            <p:spPr bwMode="black">
              <a:xfrm>
                <a:off x="3023219" y="936751"/>
                <a:ext cx="79493" cy="79473"/>
              </a:xfrm>
              <a:custGeom>
                <a:avLst/>
                <a:gdLst>
                  <a:gd name="T0" fmla="*/ 15 w 67"/>
                  <a:gd name="T1" fmla="*/ 67 h 67"/>
                  <a:gd name="T2" fmla="*/ 15 w 67"/>
                  <a:gd name="T3" fmla="*/ 66 h 67"/>
                  <a:gd name="T4" fmla="*/ 33 w 67"/>
                  <a:gd name="T5" fmla="*/ 48 h 67"/>
                  <a:gd name="T6" fmla="*/ 52 w 67"/>
                  <a:gd name="T7" fmla="*/ 67 h 67"/>
                  <a:gd name="T8" fmla="*/ 67 w 67"/>
                  <a:gd name="T9" fmla="*/ 52 h 67"/>
                  <a:gd name="T10" fmla="*/ 66 w 67"/>
                  <a:gd name="T11" fmla="*/ 51 h 67"/>
                  <a:gd name="T12" fmla="*/ 48 w 67"/>
                  <a:gd name="T13" fmla="*/ 33 h 67"/>
                  <a:gd name="T14" fmla="*/ 67 w 67"/>
                  <a:gd name="T15" fmla="*/ 15 h 67"/>
                  <a:gd name="T16" fmla="*/ 52 w 67"/>
                  <a:gd name="T17" fmla="*/ 0 h 67"/>
                  <a:gd name="T18" fmla="*/ 33 w 67"/>
                  <a:gd name="T19" fmla="*/ 19 h 67"/>
                  <a:gd name="T20" fmla="*/ 15 w 67"/>
                  <a:gd name="T21" fmla="*/ 0 h 67"/>
                  <a:gd name="T22" fmla="*/ 0 w 67"/>
                  <a:gd name="T23" fmla="*/ 15 h 67"/>
                  <a:gd name="T24" fmla="*/ 19 w 67"/>
                  <a:gd name="T25" fmla="*/ 33 h 67"/>
                  <a:gd name="T26" fmla="*/ 0 w 67"/>
                  <a:gd name="T27" fmla="*/ 52 h 67"/>
                  <a:gd name="T28" fmla="*/ 15 w 67"/>
                  <a:gd name="T29"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67">
                    <a:moveTo>
                      <a:pt x="15" y="67"/>
                    </a:moveTo>
                    <a:lnTo>
                      <a:pt x="15" y="66"/>
                    </a:lnTo>
                    <a:lnTo>
                      <a:pt x="33" y="48"/>
                    </a:lnTo>
                    <a:lnTo>
                      <a:pt x="52" y="67"/>
                    </a:lnTo>
                    <a:lnTo>
                      <a:pt x="67" y="52"/>
                    </a:lnTo>
                    <a:lnTo>
                      <a:pt x="66" y="51"/>
                    </a:lnTo>
                    <a:lnTo>
                      <a:pt x="48" y="33"/>
                    </a:lnTo>
                    <a:lnTo>
                      <a:pt x="67" y="15"/>
                    </a:lnTo>
                    <a:lnTo>
                      <a:pt x="52" y="0"/>
                    </a:lnTo>
                    <a:lnTo>
                      <a:pt x="33" y="19"/>
                    </a:lnTo>
                    <a:lnTo>
                      <a:pt x="15" y="0"/>
                    </a:lnTo>
                    <a:lnTo>
                      <a:pt x="0" y="15"/>
                    </a:lnTo>
                    <a:lnTo>
                      <a:pt x="19" y="33"/>
                    </a:lnTo>
                    <a:lnTo>
                      <a:pt x="0" y="52"/>
                    </a:lnTo>
                    <a:lnTo>
                      <a:pt x="15"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45708" rIns="91416" bIns="45708" numCol="1" anchor="t" anchorCtr="0" compatLnSpc="1">
                <a:prstTxWarp prst="textNoShape">
                  <a:avLst/>
                </a:prstTxWarp>
              </a:bodyPr>
              <a:lstStyle/>
              <a:p>
                <a:pPr algn="ctr"/>
                <a:endParaRPr lang="en-US" sz="1600">
                  <a:gradFill>
                    <a:gsLst>
                      <a:gs pos="0">
                        <a:srgbClr val="FFFFFF"/>
                      </a:gs>
                      <a:gs pos="100000">
                        <a:srgbClr val="FFFFFF"/>
                      </a:gs>
                    </a:gsLst>
                    <a:lin ang="5400000" scaled="0"/>
                  </a:gradFill>
                </a:endParaRPr>
              </a:p>
            </p:txBody>
          </p:sp>
          <p:sp>
            <p:nvSpPr>
              <p:cNvPr id="23" name="Freeform 7"/>
              <p:cNvSpPr>
                <a:spLocks/>
              </p:cNvSpPr>
              <p:nvPr/>
            </p:nvSpPr>
            <p:spPr bwMode="black">
              <a:xfrm>
                <a:off x="3162035" y="949799"/>
                <a:ext cx="79493" cy="78286"/>
              </a:xfrm>
              <a:custGeom>
                <a:avLst/>
                <a:gdLst>
                  <a:gd name="T0" fmla="*/ 66 w 67"/>
                  <a:gd name="T1" fmla="*/ 51 h 66"/>
                  <a:gd name="T2" fmla="*/ 48 w 67"/>
                  <a:gd name="T3" fmla="*/ 33 h 66"/>
                  <a:gd name="T4" fmla="*/ 67 w 67"/>
                  <a:gd name="T5" fmla="*/ 14 h 66"/>
                  <a:gd name="T6" fmla="*/ 52 w 67"/>
                  <a:gd name="T7" fmla="*/ 0 h 66"/>
                  <a:gd name="T8" fmla="*/ 33 w 67"/>
                  <a:gd name="T9" fmla="*/ 18 h 66"/>
                  <a:gd name="T10" fmla="*/ 15 w 67"/>
                  <a:gd name="T11" fmla="*/ 0 h 66"/>
                  <a:gd name="T12" fmla="*/ 0 w 67"/>
                  <a:gd name="T13" fmla="*/ 14 h 66"/>
                  <a:gd name="T14" fmla="*/ 19 w 67"/>
                  <a:gd name="T15" fmla="*/ 33 h 66"/>
                  <a:gd name="T16" fmla="*/ 0 w 67"/>
                  <a:gd name="T17" fmla="*/ 51 h 66"/>
                  <a:gd name="T18" fmla="*/ 15 w 67"/>
                  <a:gd name="T19" fmla="*/ 66 h 66"/>
                  <a:gd name="T20" fmla="*/ 15 w 67"/>
                  <a:gd name="T21" fmla="*/ 66 h 66"/>
                  <a:gd name="T22" fmla="*/ 33 w 67"/>
                  <a:gd name="T23" fmla="*/ 48 h 66"/>
                  <a:gd name="T24" fmla="*/ 52 w 67"/>
                  <a:gd name="T25" fmla="*/ 66 h 66"/>
                  <a:gd name="T26" fmla="*/ 67 w 67"/>
                  <a:gd name="T27" fmla="*/ 51 h 66"/>
                  <a:gd name="T28" fmla="*/ 66 w 67"/>
                  <a:gd name="T29" fmla="*/ 5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66">
                    <a:moveTo>
                      <a:pt x="66" y="51"/>
                    </a:moveTo>
                    <a:lnTo>
                      <a:pt x="48" y="33"/>
                    </a:lnTo>
                    <a:lnTo>
                      <a:pt x="67" y="14"/>
                    </a:lnTo>
                    <a:lnTo>
                      <a:pt x="52" y="0"/>
                    </a:lnTo>
                    <a:lnTo>
                      <a:pt x="33" y="18"/>
                    </a:lnTo>
                    <a:lnTo>
                      <a:pt x="15" y="0"/>
                    </a:lnTo>
                    <a:lnTo>
                      <a:pt x="0" y="14"/>
                    </a:lnTo>
                    <a:lnTo>
                      <a:pt x="19" y="33"/>
                    </a:lnTo>
                    <a:lnTo>
                      <a:pt x="0" y="51"/>
                    </a:lnTo>
                    <a:lnTo>
                      <a:pt x="15" y="66"/>
                    </a:lnTo>
                    <a:lnTo>
                      <a:pt x="15" y="66"/>
                    </a:lnTo>
                    <a:lnTo>
                      <a:pt x="33" y="48"/>
                    </a:lnTo>
                    <a:lnTo>
                      <a:pt x="52" y="66"/>
                    </a:lnTo>
                    <a:lnTo>
                      <a:pt x="67" y="51"/>
                    </a:lnTo>
                    <a:lnTo>
                      <a:pt x="66"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45708" rIns="91416" bIns="45708" numCol="1" anchor="t" anchorCtr="0" compatLnSpc="1">
                <a:prstTxWarp prst="textNoShape">
                  <a:avLst/>
                </a:prstTxWarp>
              </a:bodyPr>
              <a:lstStyle/>
              <a:p>
                <a:pPr algn="ctr"/>
                <a:endParaRPr lang="en-US" sz="1600">
                  <a:gradFill>
                    <a:gsLst>
                      <a:gs pos="0">
                        <a:srgbClr val="FFFFFF"/>
                      </a:gs>
                      <a:gs pos="100000">
                        <a:srgbClr val="FFFFFF"/>
                      </a:gs>
                    </a:gsLst>
                    <a:lin ang="5400000" scaled="0"/>
                  </a:gradFill>
                </a:endParaRPr>
              </a:p>
            </p:txBody>
          </p:sp>
          <p:sp>
            <p:nvSpPr>
              <p:cNvPr id="24" name="Freeform 8"/>
              <p:cNvSpPr>
                <a:spLocks/>
              </p:cNvSpPr>
              <p:nvPr/>
            </p:nvSpPr>
            <p:spPr bwMode="black">
              <a:xfrm>
                <a:off x="3353055" y="932006"/>
                <a:ext cx="78306" cy="78286"/>
              </a:xfrm>
              <a:custGeom>
                <a:avLst/>
                <a:gdLst>
                  <a:gd name="T0" fmla="*/ 14 w 66"/>
                  <a:gd name="T1" fmla="*/ 66 h 66"/>
                  <a:gd name="T2" fmla="*/ 15 w 66"/>
                  <a:gd name="T3" fmla="*/ 66 h 66"/>
                  <a:gd name="T4" fmla="*/ 33 w 66"/>
                  <a:gd name="T5" fmla="*/ 48 h 66"/>
                  <a:gd name="T6" fmla="*/ 52 w 66"/>
                  <a:gd name="T7" fmla="*/ 66 h 66"/>
                  <a:gd name="T8" fmla="*/ 66 w 66"/>
                  <a:gd name="T9" fmla="*/ 51 h 66"/>
                  <a:gd name="T10" fmla="*/ 66 w 66"/>
                  <a:gd name="T11" fmla="*/ 51 h 66"/>
                  <a:gd name="T12" fmla="*/ 48 w 66"/>
                  <a:gd name="T13" fmla="*/ 33 h 66"/>
                  <a:gd name="T14" fmla="*/ 66 w 66"/>
                  <a:gd name="T15" fmla="*/ 14 h 66"/>
                  <a:gd name="T16" fmla="*/ 52 w 66"/>
                  <a:gd name="T17" fmla="*/ 0 h 66"/>
                  <a:gd name="T18" fmla="*/ 33 w 66"/>
                  <a:gd name="T19" fmla="*/ 18 h 66"/>
                  <a:gd name="T20" fmla="*/ 14 w 66"/>
                  <a:gd name="T21" fmla="*/ 0 h 66"/>
                  <a:gd name="T22" fmla="*/ 0 w 66"/>
                  <a:gd name="T23" fmla="*/ 14 h 66"/>
                  <a:gd name="T24" fmla="*/ 18 w 66"/>
                  <a:gd name="T25" fmla="*/ 33 h 66"/>
                  <a:gd name="T26" fmla="*/ 0 w 66"/>
                  <a:gd name="T27" fmla="*/ 51 h 66"/>
                  <a:gd name="T28" fmla="*/ 14 w 66"/>
                  <a:gd name="T29"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66">
                    <a:moveTo>
                      <a:pt x="14" y="66"/>
                    </a:moveTo>
                    <a:lnTo>
                      <a:pt x="15" y="66"/>
                    </a:lnTo>
                    <a:lnTo>
                      <a:pt x="33" y="48"/>
                    </a:lnTo>
                    <a:lnTo>
                      <a:pt x="52" y="66"/>
                    </a:lnTo>
                    <a:lnTo>
                      <a:pt x="66" y="51"/>
                    </a:lnTo>
                    <a:lnTo>
                      <a:pt x="66" y="51"/>
                    </a:lnTo>
                    <a:lnTo>
                      <a:pt x="48" y="33"/>
                    </a:lnTo>
                    <a:lnTo>
                      <a:pt x="66" y="14"/>
                    </a:lnTo>
                    <a:lnTo>
                      <a:pt x="52" y="0"/>
                    </a:lnTo>
                    <a:lnTo>
                      <a:pt x="33" y="18"/>
                    </a:lnTo>
                    <a:lnTo>
                      <a:pt x="14" y="0"/>
                    </a:lnTo>
                    <a:lnTo>
                      <a:pt x="0" y="14"/>
                    </a:lnTo>
                    <a:lnTo>
                      <a:pt x="18" y="33"/>
                    </a:lnTo>
                    <a:lnTo>
                      <a:pt x="0" y="51"/>
                    </a:lnTo>
                    <a:lnTo>
                      <a:pt x="14" y="6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45708" rIns="91416" bIns="45708" numCol="1" anchor="t" anchorCtr="0" compatLnSpc="1">
                <a:prstTxWarp prst="textNoShape">
                  <a:avLst/>
                </a:prstTxWarp>
              </a:bodyPr>
              <a:lstStyle/>
              <a:p>
                <a:pPr algn="ctr"/>
                <a:endParaRPr lang="en-US" sz="1600">
                  <a:gradFill>
                    <a:gsLst>
                      <a:gs pos="0">
                        <a:srgbClr val="FFFFFF"/>
                      </a:gs>
                      <a:gs pos="100000">
                        <a:srgbClr val="FFFFFF"/>
                      </a:gs>
                    </a:gsLst>
                    <a:lin ang="5400000" scaled="0"/>
                  </a:gradFill>
                </a:endParaRPr>
              </a:p>
            </p:txBody>
          </p:sp>
          <p:sp>
            <p:nvSpPr>
              <p:cNvPr id="25" name="Freeform 9"/>
              <p:cNvSpPr>
                <a:spLocks/>
              </p:cNvSpPr>
              <p:nvPr/>
            </p:nvSpPr>
            <p:spPr bwMode="black">
              <a:xfrm>
                <a:off x="3070677" y="704265"/>
                <a:ext cx="251530" cy="594263"/>
              </a:xfrm>
              <a:custGeom>
                <a:avLst/>
                <a:gdLst>
                  <a:gd name="T0" fmla="*/ 938 w 1156"/>
                  <a:gd name="T1" fmla="*/ 2724 h 2724"/>
                  <a:gd name="T2" fmla="*/ 1139 w 1156"/>
                  <a:gd name="T3" fmla="*/ 2523 h 2724"/>
                  <a:gd name="T4" fmla="*/ 1036 w 1156"/>
                  <a:gd name="T5" fmla="*/ 2347 h 2724"/>
                  <a:gd name="T6" fmla="*/ 1156 w 1156"/>
                  <a:gd name="T7" fmla="*/ 1686 h 2724"/>
                  <a:gd name="T8" fmla="*/ 953 w 1156"/>
                  <a:gd name="T9" fmla="*/ 884 h 2724"/>
                  <a:gd name="T10" fmla="*/ 188 w 1156"/>
                  <a:gd name="T11" fmla="*/ 128 h 2724"/>
                  <a:gd name="T12" fmla="*/ 327 w 1156"/>
                  <a:gd name="T13" fmla="*/ 90 h 2724"/>
                  <a:gd name="T14" fmla="*/ 302 w 1156"/>
                  <a:gd name="T15" fmla="*/ 0 h 2724"/>
                  <a:gd name="T16" fmla="*/ 0 w 1156"/>
                  <a:gd name="T17" fmla="*/ 82 h 2724"/>
                  <a:gd name="T18" fmla="*/ 83 w 1156"/>
                  <a:gd name="T19" fmla="*/ 385 h 2724"/>
                  <a:gd name="T20" fmla="*/ 173 w 1156"/>
                  <a:gd name="T21" fmla="*/ 360 h 2724"/>
                  <a:gd name="T22" fmla="*/ 135 w 1156"/>
                  <a:gd name="T23" fmla="*/ 223 h 2724"/>
                  <a:gd name="T24" fmla="*/ 858 w 1156"/>
                  <a:gd name="T25" fmla="*/ 937 h 2724"/>
                  <a:gd name="T26" fmla="*/ 1047 w 1156"/>
                  <a:gd name="T27" fmla="*/ 1686 h 2724"/>
                  <a:gd name="T28" fmla="*/ 979 w 1156"/>
                  <a:gd name="T29" fmla="*/ 2171 h 2724"/>
                  <a:gd name="T30" fmla="*/ 933 w 1156"/>
                  <a:gd name="T31" fmla="*/ 2312 h 2724"/>
                  <a:gd name="T32" fmla="*/ 929 w 1156"/>
                  <a:gd name="T33" fmla="*/ 2321 h 2724"/>
                  <a:gd name="T34" fmla="*/ 736 w 1156"/>
                  <a:gd name="T35" fmla="*/ 2523 h 2724"/>
                  <a:gd name="T36" fmla="*/ 938 w 1156"/>
                  <a:gd name="T37" fmla="*/ 2724 h 2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56" h="2724">
                    <a:moveTo>
                      <a:pt x="938" y="2724"/>
                    </a:moveTo>
                    <a:cubicBezTo>
                      <a:pt x="1049" y="2724"/>
                      <a:pt x="1139" y="2634"/>
                      <a:pt x="1139" y="2523"/>
                    </a:cubicBezTo>
                    <a:cubicBezTo>
                      <a:pt x="1139" y="2447"/>
                      <a:pt x="1098" y="2382"/>
                      <a:pt x="1036" y="2347"/>
                    </a:cubicBezTo>
                    <a:cubicBezTo>
                      <a:pt x="1078" y="2239"/>
                      <a:pt x="1156" y="1994"/>
                      <a:pt x="1156" y="1686"/>
                    </a:cubicBezTo>
                    <a:cubicBezTo>
                      <a:pt x="1156" y="1444"/>
                      <a:pt x="1108" y="1164"/>
                      <a:pt x="953" y="884"/>
                    </a:cubicBezTo>
                    <a:cubicBezTo>
                      <a:pt x="807" y="619"/>
                      <a:pt x="566" y="356"/>
                      <a:pt x="188" y="128"/>
                    </a:cubicBezTo>
                    <a:cubicBezTo>
                      <a:pt x="327" y="90"/>
                      <a:pt x="327" y="90"/>
                      <a:pt x="327" y="90"/>
                    </a:cubicBezTo>
                    <a:cubicBezTo>
                      <a:pt x="302" y="0"/>
                      <a:pt x="302" y="0"/>
                      <a:pt x="302" y="0"/>
                    </a:cubicBezTo>
                    <a:cubicBezTo>
                      <a:pt x="0" y="82"/>
                      <a:pt x="0" y="82"/>
                      <a:pt x="0" y="82"/>
                    </a:cubicBezTo>
                    <a:cubicBezTo>
                      <a:pt x="83" y="385"/>
                      <a:pt x="83" y="385"/>
                      <a:pt x="83" y="385"/>
                    </a:cubicBezTo>
                    <a:cubicBezTo>
                      <a:pt x="173" y="360"/>
                      <a:pt x="173" y="360"/>
                      <a:pt x="173" y="360"/>
                    </a:cubicBezTo>
                    <a:cubicBezTo>
                      <a:pt x="135" y="223"/>
                      <a:pt x="135" y="223"/>
                      <a:pt x="135" y="223"/>
                    </a:cubicBezTo>
                    <a:cubicBezTo>
                      <a:pt x="497" y="443"/>
                      <a:pt x="721" y="690"/>
                      <a:pt x="858" y="937"/>
                    </a:cubicBezTo>
                    <a:cubicBezTo>
                      <a:pt x="1002" y="1198"/>
                      <a:pt x="1047" y="1459"/>
                      <a:pt x="1047" y="1686"/>
                    </a:cubicBezTo>
                    <a:cubicBezTo>
                      <a:pt x="1047" y="1881"/>
                      <a:pt x="1013" y="2051"/>
                      <a:pt x="979" y="2171"/>
                    </a:cubicBezTo>
                    <a:cubicBezTo>
                      <a:pt x="963" y="2231"/>
                      <a:pt x="946" y="2279"/>
                      <a:pt x="933" y="2312"/>
                    </a:cubicBezTo>
                    <a:cubicBezTo>
                      <a:pt x="932" y="2315"/>
                      <a:pt x="931" y="2318"/>
                      <a:pt x="929" y="2321"/>
                    </a:cubicBezTo>
                    <a:cubicBezTo>
                      <a:pt x="822" y="2326"/>
                      <a:pt x="736" y="2414"/>
                      <a:pt x="736" y="2523"/>
                    </a:cubicBezTo>
                    <a:cubicBezTo>
                      <a:pt x="736" y="2634"/>
                      <a:pt x="826" y="2724"/>
                      <a:pt x="938" y="272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45708" rIns="91416" bIns="45708" numCol="1" anchor="t" anchorCtr="0" compatLnSpc="1">
                <a:prstTxWarp prst="textNoShape">
                  <a:avLst/>
                </a:prstTxWarp>
              </a:bodyPr>
              <a:lstStyle/>
              <a:p>
                <a:pPr algn="ctr"/>
                <a:endParaRPr lang="en-US" sz="1600">
                  <a:gradFill>
                    <a:gsLst>
                      <a:gs pos="0">
                        <a:srgbClr val="FFFFFF"/>
                      </a:gs>
                      <a:gs pos="100000">
                        <a:srgbClr val="FFFFFF"/>
                      </a:gs>
                    </a:gsLst>
                    <a:lin ang="5400000" scaled="0"/>
                  </a:gradFill>
                </a:endParaRPr>
              </a:p>
            </p:txBody>
          </p:sp>
          <p:sp>
            <p:nvSpPr>
              <p:cNvPr id="26" name="Oval 10"/>
              <p:cNvSpPr>
                <a:spLocks noChangeArrowheads="1"/>
              </p:cNvSpPr>
              <p:nvPr/>
            </p:nvSpPr>
            <p:spPr bwMode="black">
              <a:xfrm>
                <a:off x="3254579" y="1234476"/>
                <a:ext cx="40340" cy="4032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45708" rIns="91416" bIns="45708" numCol="1" anchor="t" anchorCtr="0" compatLnSpc="1">
                <a:prstTxWarp prst="textNoShape">
                  <a:avLst/>
                </a:prstTxWarp>
              </a:bodyPr>
              <a:lstStyle/>
              <a:p>
                <a:pPr algn="ctr"/>
                <a:endParaRPr lang="en-US" sz="1600">
                  <a:gradFill>
                    <a:gsLst>
                      <a:gs pos="0">
                        <a:srgbClr val="FFFFFF"/>
                      </a:gs>
                      <a:gs pos="100000">
                        <a:srgbClr val="FFFFFF"/>
                      </a:gs>
                    </a:gsLst>
                    <a:lin ang="5400000" scaled="0"/>
                  </a:gradFill>
                </a:endParaRPr>
              </a:p>
            </p:txBody>
          </p:sp>
          <p:sp>
            <p:nvSpPr>
              <p:cNvPr id="27" name="Freeform 11"/>
              <p:cNvSpPr>
                <a:spLocks/>
              </p:cNvSpPr>
              <p:nvPr/>
            </p:nvSpPr>
            <p:spPr bwMode="black">
              <a:xfrm>
                <a:off x="3341191" y="962846"/>
                <a:ext cx="234919" cy="262140"/>
              </a:xfrm>
              <a:custGeom>
                <a:avLst/>
                <a:gdLst>
                  <a:gd name="T0" fmla="*/ 695 w 1079"/>
                  <a:gd name="T1" fmla="*/ 124 h 1206"/>
                  <a:gd name="T2" fmla="*/ 834 w 1079"/>
                  <a:gd name="T3" fmla="*/ 90 h 1206"/>
                  <a:gd name="T4" fmla="*/ 812 w 1079"/>
                  <a:gd name="T5" fmla="*/ 0 h 1206"/>
                  <a:gd name="T6" fmla="*/ 507 w 1079"/>
                  <a:gd name="T7" fmla="*/ 73 h 1206"/>
                  <a:gd name="T8" fmla="*/ 580 w 1079"/>
                  <a:gd name="T9" fmla="*/ 378 h 1206"/>
                  <a:gd name="T10" fmla="*/ 671 w 1079"/>
                  <a:gd name="T11" fmla="*/ 356 h 1206"/>
                  <a:gd name="T12" fmla="*/ 638 w 1079"/>
                  <a:gd name="T13" fmla="*/ 217 h 1206"/>
                  <a:gd name="T14" fmla="*/ 924 w 1079"/>
                  <a:gd name="T15" fmla="*/ 392 h 1206"/>
                  <a:gd name="T16" fmla="*/ 528 w 1079"/>
                  <a:gd name="T17" fmla="*/ 753 h 1206"/>
                  <a:gd name="T18" fmla="*/ 362 w 1079"/>
                  <a:gd name="T19" fmla="*/ 844 h 1206"/>
                  <a:gd name="T20" fmla="*/ 337 w 1079"/>
                  <a:gd name="T21" fmla="*/ 856 h 1206"/>
                  <a:gd name="T22" fmla="*/ 201 w 1079"/>
                  <a:gd name="T23" fmla="*/ 803 h 1206"/>
                  <a:gd name="T24" fmla="*/ 0 w 1079"/>
                  <a:gd name="T25" fmla="*/ 1005 h 1206"/>
                  <a:gd name="T26" fmla="*/ 201 w 1079"/>
                  <a:gd name="T27" fmla="*/ 1206 h 1206"/>
                  <a:gd name="T28" fmla="*/ 403 w 1079"/>
                  <a:gd name="T29" fmla="*/ 1005 h 1206"/>
                  <a:gd name="T30" fmla="*/ 395 w 1079"/>
                  <a:gd name="T31" fmla="*/ 949 h 1206"/>
                  <a:gd name="T32" fmla="*/ 1047 w 1079"/>
                  <a:gd name="T33" fmla="*/ 406 h 1206"/>
                  <a:gd name="T34" fmla="*/ 1079 w 1079"/>
                  <a:gd name="T35" fmla="*/ 359 h 1206"/>
                  <a:gd name="T36" fmla="*/ 695 w 1079"/>
                  <a:gd name="T37" fmla="*/ 124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79" h="1206">
                    <a:moveTo>
                      <a:pt x="695" y="124"/>
                    </a:moveTo>
                    <a:cubicBezTo>
                      <a:pt x="834" y="90"/>
                      <a:pt x="834" y="90"/>
                      <a:pt x="834" y="90"/>
                    </a:cubicBezTo>
                    <a:cubicBezTo>
                      <a:pt x="812" y="0"/>
                      <a:pt x="812" y="0"/>
                      <a:pt x="812" y="0"/>
                    </a:cubicBezTo>
                    <a:cubicBezTo>
                      <a:pt x="507" y="73"/>
                      <a:pt x="507" y="73"/>
                      <a:pt x="507" y="73"/>
                    </a:cubicBezTo>
                    <a:cubicBezTo>
                      <a:pt x="580" y="378"/>
                      <a:pt x="580" y="378"/>
                      <a:pt x="580" y="378"/>
                    </a:cubicBezTo>
                    <a:cubicBezTo>
                      <a:pt x="671" y="356"/>
                      <a:pt x="671" y="356"/>
                      <a:pt x="671" y="356"/>
                    </a:cubicBezTo>
                    <a:cubicBezTo>
                      <a:pt x="638" y="217"/>
                      <a:pt x="638" y="217"/>
                      <a:pt x="638" y="217"/>
                    </a:cubicBezTo>
                    <a:cubicBezTo>
                      <a:pt x="924" y="392"/>
                      <a:pt x="924" y="392"/>
                      <a:pt x="924" y="392"/>
                    </a:cubicBezTo>
                    <a:cubicBezTo>
                      <a:pt x="800" y="559"/>
                      <a:pt x="651" y="677"/>
                      <a:pt x="528" y="753"/>
                    </a:cubicBezTo>
                    <a:cubicBezTo>
                      <a:pt x="462" y="795"/>
                      <a:pt x="403" y="825"/>
                      <a:pt x="362" y="844"/>
                    </a:cubicBezTo>
                    <a:cubicBezTo>
                      <a:pt x="353" y="849"/>
                      <a:pt x="344" y="853"/>
                      <a:pt x="337" y="856"/>
                    </a:cubicBezTo>
                    <a:cubicBezTo>
                      <a:pt x="301" y="823"/>
                      <a:pt x="253" y="803"/>
                      <a:pt x="201" y="803"/>
                    </a:cubicBezTo>
                    <a:cubicBezTo>
                      <a:pt x="90" y="803"/>
                      <a:pt x="0" y="894"/>
                      <a:pt x="0" y="1005"/>
                    </a:cubicBezTo>
                    <a:cubicBezTo>
                      <a:pt x="0" y="1116"/>
                      <a:pt x="90" y="1206"/>
                      <a:pt x="201" y="1206"/>
                    </a:cubicBezTo>
                    <a:cubicBezTo>
                      <a:pt x="312" y="1206"/>
                      <a:pt x="403" y="1116"/>
                      <a:pt x="403" y="1005"/>
                    </a:cubicBezTo>
                    <a:cubicBezTo>
                      <a:pt x="403" y="986"/>
                      <a:pt x="400" y="967"/>
                      <a:pt x="395" y="949"/>
                    </a:cubicBezTo>
                    <a:cubicBezTo>
                      <a:pt x="524" y="891"/>
                      <a:pt x="829" y="729"/>
                      <a:pt x="1047" y="406"/>
                    </a:cubicBezTo>
                    <a:cubicBezTo>
                      <a:pt x="1079" y="359"/>
                      <a:pt x="1079" y="359"/>
                      <a:pt x="1079" y="359"/>
                    </a:cubicBezTo>
                    <a:lnTo>
                      <a:pt x="695" y="124"/>
                    </a:lnTo>
                    <a:close/>
                  </a:path>
                </a:pathLst>
              </a:custGeom>
              <a:solidFill>
                <a:schemeClr val="tx1"/>
              </a:solidFill>
              <a:ln>
                <a:noFill/>
              </a:ln>
              <a:extLst/>
            </p:spPr>
            <p:txBody>
              <a:bodyPr vert="horz" wrap="square" lIns="0" tIns="45708" rIns="91416" bIns="45708" numCol="1" anchor="t" anchorCtr="0" compatLnSpc="1">
                <a:prstTxWarp prst="textNoShape">
                  <a:avLst/>
                </a:prstTxWarp>
              </a:bodyPr>
              <a:lstStyle/>
              <a:p>
                <a:pPr algn="ctr"/>
                <a:endParaRPr lang="en-US" sz="1600">
                  <a:gradFill>
                    <a:gsLst>
                      <a:gs pos="0">
                        <a:srgbClr val="FFFFFF"/>
                      </a:gs>
                      <a:gs pos="100000">
                        <a:srgbClr val="FFFFFF"/>
                      </a:gs>
                    </a:gsLst>
                    <a:lin ang="5400000" scaled="0"/>
                  </a:gradFill>
                </a:endParaRPr>
              </a:p>
            </p:txBody>
          </p:sp>
          <p:sp>
            <p:nvSpPr>
              <p:cNvPr id="28" name="Freeform 13"/>
              <p:cNvSpPr>
                <a:spLocks/>
              </p:cNvSpPr>
              <p:nvPr/>
            </p:nvSpPr>
            <p:spPr bwMode="black">
              <a:xfrm>
                <a:off x="3032711" y="1023341"/>
                <a:ext cx="161359" cy="240789"/>
              </a:xfrm>
              <a:custGeom>
                <a:avLst/>
                <a:gdLst>
                  <a:gd name="T0" fmla="*/ 537 w 738"/>
                  <a:gd name="T1" fmla="*/ 706 h 1109"/>
                  <a:gd name="T2" fmla="*/ 506 w 738"/>
                  <a:gd name="T3" fmla="*/ 708 h 1109"/>
                  <a:gd name="T4" fmla="*/ 273 w 738"/>
                  <a:gd name="T5" fmla="*/ 155 h 1109"/>
                  <a:gd name="T6" fmla="*/ 408 w 738"/>
                  <a:gd name="T7" fmla="*/ 101 h 1109"/>
                  <a:gd name="T8" fmla="*/ 368 w 738"/>
                  <a:gd name="T9" fmla="*/ 0 h 1109"/>
                  <a:gd name="T10" fmla="*/ 0 w 738"/>
                  <a:gd name="T11" fmla="*/ 147 h 1109"/>
                  <a:gd name="T12" fmla="*/ 41 w 738"/>
                  <a:gd name="T13" fmla="*/ 248 h 1109"/>
                  <a:gd name="T14" fmla="*/ 172 w 738"/>
                  <a:gd name="T15" fmla="*/ 195 h 1109"/>
                  <a:gd name="T16" fmla="*/ 407 w 738"/>
                  <a:gd name="T17" fmla="*/ 753 h 1109"/>
                  <a:gd name="T18" fmla="*/ 335 w 738"/>
                  <a:gd name="T19" fmla="*/ 908 h 1109"/>
                  <a:gd name="T20" fmla="*/ 537 w 738"/>
                  <a:gd name="T21" fmla="*/ 1109 h 1109"/>
                  <a:gd name="T22" fmla="*/ 738 w 738"/>
                  <a:gd name="T23" fmla="*/ 908 h 1109"/>
                  <a:gd name="T24" fmla="*/ 537 w 738"/>
                  <a:gd name="T25" fmla="*/ 706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8" h="1109">
                    <a:moveTo>
                      <a:pt x="537" y="706"/>
                    </a:moveTo>
                    <a:cubicBezTo>
                      <a:pt x="526" y="706"/>
                      <a:pt x="516" y="707"/>
                      <a:pt x="506" y="708"/>
                    </a:cubicBezTo>
                    <a:cubicBezTo>
                      <a:pt x="273" y="155"/>
                      <a:pt x="273" y="155"/>
                      <a:pt x="273" y="155"/>
                    </a:cubicBezTo>
                    <a:cubicBezTo>
                      <a:pt x="408" y="101"/>
                      <a:pt x="408" y="101"/>
                      <a:pt x="408" y="101"/>
                    </a:cubicBezTo>
                    <a:cubicBezTo>
                      <a:pt x="368" y="0"/>
                      <a:pt x="368" y="0"/>
                      <a:pt x="368" y="0"/>
                    </a:cubicBezTo>
                    <a:cubicBezTo>
                      <a:pt x="0" y="147"/>
                      <a:pt x="0" y="147"/>
                      <a:pt x="0" y="147"/>
                    </a:cubicBezTo>
                    <a:cubicBezTo>
                      <a:pt x="41" y="248"/>
                      <a:pt x="41" y="248"/>
                      <a:pt x="41" y="248"/>
                    </a:cubicBezTo>
                    <a:cubicBezTo>
                      <a:pt x="172" y="195"/>
                      <a:pt x="172" y="195"/>
                      <a:pt x="172" y="195"/>
                    </a:cubicBezTo>
                    <a:cubicBezTo>
                      <a:pt x="407" y="753"/>
                      <a:pt x="407" y="753"/>
                      <a:pt x="407" y="753"/>
                    </a:cubicBezTo>
                    <a:cubicBezTo>
                      <a:pt x="363" y="790"/>
                      <a:pt x="335" y="846"/>
                      <a:pt x="335" y="908"/>
                    </a:cubicBezTo>
                    <a:cubicBezTo>
                      <a:pt x="335" y="1019"/>
                      <a:pt x="425" y="1109"/>
                      <a:pt x="537" y="1109"/>
                    </a:cubicBezTo>
                    <a:cubicBezTo>
                      <a:pt x="648" y="1109"/>
                      <a:pt x="738" y="1019"/>
                      <a:pt x="738" y="908"/>
                    </a:cubicBezTo>
                    <a:cubicBezTo>
                      <a:pt x="738" y="796"/>
                      <a:pt x="648" y="706"/>
                      <a:pt x="537" y="706"/>
                    </a:cubicBezTo>
                    <a:close/>
                  </a:path>
                </a:pathLst>
              </a:custGeom>
              <a:solidFill>
                <a:schemeClr val="tx1"/>
              </a:solidFill>
              <a:ln>
                <a:noFill/>
              </a:ln>
              <a:extLst/>
            </p:spPr>
            <p:txBody>
              <a:bodyPr vert="horz" wrap="square" lIns="0" tIns="45708" rIns="91416" bIns="45708" numCol="1" anchor="t" anchorCtr="0" compatLnSpc="1">
                <a:prstTxWarp prst="textNoShape">
                  <a:avLst/>
                </a:prstTxWarp>
              </a:bodyPr>
              <a:lstStyle/>
              <a:p>
                <a:pPr algn="ctr"/>
                <a:endParaRPr lang="en-US" sz="1600">
                  <a:gradFill>
                    <a:gsLst>
                      <a:gs pos="0">
                        <a:srgbClr val="FFFFFF"/>
                      </a:gs>
                      <a:gs pos="100000">
                        <a:srgbClr val="FFFFFF"/>
                      </a:gs>
                    </a:gsLst>
                    <a:lin ang="5400000" scaled="0"/>
                  </a:gradFill>
                </a:endParaRPr>
              </a:p>
            </p:txBody>
          </p:sp>
        </p:grpSp>
        <p:sp>
          <p:nvSpPr>
            <p:cNvPr id="19" name="Rectangle 18"/>
            <p:cNvSpPr/>
            <p:nvPr/>
          </p:nvSpPr>
          <p:spPr>
            <a:xfrm>
              <a:off x="2329189" y="1565045"/>
              <a:ext cx="1178528" cy="369332"/>
            </a:xfrm>
            <a:prstGeom prst="rect">
              <a:avLst/>
            </a:prstGeom>
          </p:spPr>
          <p:txBody>
            <a:bodyPr wrap="none">
              <a:spAutoFit/>
            </a:bodyPr>
            <a:lstStyle/>
            <a:p>
              <a:pPr defTabSz="913825" fontAlgn="base">
                <a:spcBef>
                  <a:spcPct val="0"/>
                </a:spcBef>
                <a:spcAft>
                  <a:spcPct val="0"/>
                </a:spcAft>
                <a:defRPr/>
              </a:pPr>
              <a:r>
                <a:rPr lang="en-US" sz="1799" kern="0" spc="-50" dirty="0">
                  <a:gradFill>
                    <a:gsLst>
                      <a:gs pos="0">
                        <a:srgbClr val="FFFFFF"/>
                      </a:gs>
                      <a:gs pos="100000">
                        <a:srgbClr val="FFFFFF"/>
                      </a:gs>
                    </a:gsLst>
                    <a:lin ang="5400000" scaled="0"/>
                  </a:gradFill>
                  <a:ea typeface="Segoe UI" pitchFamily="34" charset="0"/>
                  <a:cs typeface="Segoe UI" pitchFamily="34" charset="0"/>
                </a:rPr>
                <a:t>Objectives</a:t>
              </a:r>
            </a:p>
          </p:txBody>
        </p:sp>
      </p:grpSp>
      <p:grpSp>
        <p:nvGrpSpPr>
          <p:cNvPr id="29" name="#3 - box"/>
          <p:cNvGrpSpPr/>
          <p:nvPr/>
        </p:nvGrpSpPr>
        <p:grpSpPr>
          <a:xfrm>
            <a:off x="10091340" y="2572097"/>
            <a:ext cx="1707607" cy="1707607"/>
            <a:chOff x="4269987" y="230608"/>
            <a:chExt cx="1708052" cy="1708052"/>
          </a:xfrm>
        </p:grpSpPr>
        <p:sp>
          <p:nvSpPr>
            <p:cNvPr id="30" name="Rectangle 29"/>
            <p:cNvSpPr/>
            <p:nvPr/>
          </p:nvSpPr>
          <p:spPr bwMode="auto">
            <a:xfrm>
              <a:off x="4269987" y="230608"/>
              <a:ext cx="1708052" cy="170805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6" rIns="91412" bIns="45706" numCol="1" rtlCol="0" anchor="ctr" anchorCtr="0" compatLnSpc="1">
              <a:prstTxWarp prst="textNoShape">
                <a:avLst/>
              </a:prstTxWarp>
            </a:bodyPr>
            <a:lstStyle/>
            <a:p>
              <a:pPr algn="ctr" defTabSz="913825" fontAlgn="base">
                <a:spcBef>
                  <a:spcPct val="0"/>
                </a:spcBef>
                <a:spcAft>
                  <a:spcPct val="0"/>
                </a:spcAft>
              </a:pPr>
              <a:endParaRPr lang="en-US" sz="2199" dirty="0">
                <a:gradFill>
                  <a:gsLst>
                    <a:gs pos="0">
                      <a:srgbClr val="FFFFFF"/>
                    </a:gs>
                    <a:gs pos="100000">
                      <a:srgbClr val="FFFFFF"/>
                    </a:gs>
                  </a:gsLst>
                  <a:lin ang="5400000" scaled="0"/>
                </a:gradFill>
              </a:endParaRPr>
            </a:p>
          </p:txBody>
        </p:sp>
        <p:grpSp>
          <p:nvGrpSpPr>
            <p:cNvPr id="31" name="Group 30"/>
            <p:cNvGrpSpPr/>
            <p:nvPr/>
          </p:nvGrpSpPr>
          <p:grpSpPr>
            <a:xfrm>
              <a:off x="4374820" y="708220"/>
              <a:ext cx="1427544" cy="434780"/>
              <a:chOff x="4436784" y="791996"/>
              <a:chExt cx="1303616" cy="397036"/>
            </a:xfrm>
          </p:grpSpPr>
          <p:sp>
            <p:nvSpPr>
              <p:cNvPr id="33" name="Freeform 61"/>
              <p:cNvSpPr>
                <a:spLocks/>
              </p:cNvSpPr>
              <p:nvPr/>
            </p:nvSpPr>
            <p:spPr bwMode="black">
              <a:xfrm rot="10800000">
                <a:off x="4625216" y="796777"/>
                <a:ext cx="259620" cy="375389"/>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0" tIns="45708" rIns="91416" bIns="45708" numCol="1" anchor="t" anchorCtr="0" compatLnSpc="1">
                <a:prstTxWarp prst="textNoShape">
                  <a:avLst/>
                </a:prstTxWarp>
              </a:bodyPr>
              <a:lstStyle/>
              <a:p>
                <a:pPr algn="ctr"/>
                <a:endParaRPr lang="en-US" sz="900" dirty="0">
                  <a:gradFill>
                    <a:gsLst>
                      <a:gs pos="0">
                        <a:srgbClr val="FFFFFF"/>
                      </a:gs>
                      <a:gs pos="100000">
                        <a:srgbClr val="FFFFFF"/>
                      </a:gs>
                    </a:gsLst>
                    <a:lin ang="5400000" scaled="0"/>
                  </a:gradFill>
                </a:endParaRPr>
              </a:p>
            </p:txBody>
          </p:sp>
          <p:sp>
            <p:nvSpPr>
              <p:cNvPr id="34" name="Freeform 20"/>
              <p:cNvSpPr>
                <a:spLocks noEditPoints="1"/>
              </p:cNvSpPr>
              <p:nvPr/>
            </p:nvSpPr>
            <p:spPr bwMode="black">
              <a:xfrm>
                <a:off x="4945150" y="803619"/>
                <a:ext cx="530108" cy="368550"/>
              </a:xfrm>
              <a:custGeom>
                <a:avLst/>
                <a:gdLst/>
                <a:ahLst/>
                <a:cxnLst>
                  <a:cxn ang="0">
                    <a:pos x="774" y="456"/>
                  </a:cxn>
                  <a:cxn ang="0">
                    <a:pos x="774" y="36"/>
                  </a:cxn>
                  <a:cxn ang="0">
                    <a:pos x="737" y="0"/>
                  </a:cxn>
                  <a:cxn ang="0">
                    <a:pos x="107" y="0"/>
                  </a:cxn>
                  <a:cxn ang="0">
                    <a:pos x="71" y="36"/>
                  </a:cxn>
                  <a:cxn ang="0">
                    <a:pos x="71" y="456"/>
                  </a:cxn>
                  <a:cxn ang="0">
                    <a:pos x="0" y="544"/>
                  </a:cxn>
                  <a:cxn ang="0">
                    <a:pos x="44" y="588"/>
                  </a:cxn>
                  <a:cxn ang="0">
                    <a:pos x="800" y="588"/>
                  </a:cxn>
                  <a:cxn ang="0">
                    <a:pos x="844" y="544"/>
                  </a:cxn>
                  <a:cxn ang="0">
                    <a:pos x="774" y="456"/>
                  </a:cxn>
                  <a:cxn ang="0">
                    <a:pos x="481" y="554"/>
                  </a:cxn>
                  <a:cxn ang="0">
                    <a:pos x="350" y="554"/>
                  </a:cxn>
                  <a:cxn ang="0">
                    <a:pos x="337" y="547"/>
                  </a:cxn>
                  <a:cxn ang="0">
                    <a:pos x="352" y="519"/>
                  </a:cxn>
                  <a:cxn ang="0">
                    <a:pos x="363" y="514"/>
                  </a:cxn>
                  <a:cxn ang="0">
                    <a:pos x="468" y="514"/>
                  </a:cxn>
                  <a:cxn ang="0">
                    <a:pos x="478" y="519"/>
                  </a:cxn>
                  <a:cxn ang="0">
                    <a:pos x="494" y="547"/>
                  </a:cxn>
                  <a:cxn ang="0">
                    <a:pos x="481" y="554"/>
                  </a:cxn>
                  <a:cxn ang="0">
                    <a:pos x="748" y="456"/>
                  </a:cxn>
                  <a:cxn ang="0">
                    <a:pos x="99" y="456"/>
                  </a:cxn>
                  <a:cxn ang="0">
                    <a:pos x="99" y="42"/>
                  </a:cxn>
                  <a:cxn ang="0">
                    <a:pos x="117" y="24"/>
                  </a:cxn>
                  <a:cxn ang="0">
                    <a:pos x="730" y="24"/>
                  </a:cxn>
                  <a:cxn ang="0">
                    <a:pos x="748" y="42"/>
                  </a:cxn>
                  <a:cxn ang="0">
                    <a:pos x="748" y="456"/>
                  </a:cxn>
                </a:cxnLst>
                <a:rect l="0" t="0" r="r" b="b"/>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solidFill>
                <a:srgbClr val="FFFFFF"/>
              </a:solidFill>
              <a:extLst/>
            </p:spPr>
            <p:txBody>
              <a:bodyPr vert="horz" wrap="square" lIns="0" tIns="41142" rIns="82284" bIns="41142" numCol="1" anchor="t" anchorCtr="0" compatLnSpc="1">
                <a:prstTxWarp prst="textNoShape">
                  <a:avLst/>
                </a:prstTxWarp>
              </a:bodyPr>
              <a:lstStyle/>
              <a:p>
                <a:pPr algn="ctr"/>
                <a:endParaRPr lang="en-US" sz="900" dirty="0">
                  <a:gradFill>
                    <a:gsLst>
                      <a:gs pos="0">
                        <a:srgbClr val="FFFFFF"/>
                      </a:gs>
                      <a:gs pos="100000">
                        <a:srgbClr val="FFFFFF"/>
                      </a:gs>
                    </a:gsLst>
                    <a:lin ang="5400000" scaled="0"/>
                  </a:gradFill>
                </a:endParaRPr>
              </a:p>
            </p:txBody>
          </p:sp>
          <p:sp>
            <p:nvSpPr>
              <p:cNvPr id="35" name="Freeform 17"/>
              <p:cNvSpPr>
                <a:spLocks noEditPoints="1"/>
              </p:cNvSpPr>
              <p:nvPr/>
            </p:nvSpPr>
            <p:spPr bwMode="auto">
              <a:xfrm>
                <a:off x="5539721" y="791996"/>
                <a:ext cx="200679" cy="397036"/>
              </a:xfrm>
              <a:custGeom>
                <a:avLst/>
                <a:gdLst>
                  <a:gd name="T0" fmla="*/ 1217 w 1337"/>
                  <a:gd name="T1" fmla="*/ 0 h 2644"/>
                  <a:gd name="T2" fmla="*/ 120 w 1337"/>
                  <a:gd name="T3" fmla="*/ 0 h 2644"/>
                  <a:gd name="T4" fmla="*/ 0 w 1337"/>
                  <a:gd name="T5" fmla="*/ 120 h 2644"/>
                  <a:gd name="T6" fmla="*/ 0 w 1337"/>
                  <a:gd name="T7" fmla="*/ 2524 h 2644"/>
                  <a:gd name="T8" fmla="*/ 120 w 1337"/>
                  <a:gd name="T9" fmla="*/ 2644 h 2644"/>
                  <a:gd name="T10" fmla="*/ 1217 w 1337"/>
                  <a:gd name="T11" fmla="*/ 2644 h 2644"/>
                  <a:gd name="T12" fmla="*/ 1337 w 1337"/>
                  <a:gd name="T13" fmla="*/ 2524 h 2644"/>
                  <a:gd name="T14" fmla="*/ 1337 w 1337"/>
                  <a:gd name="T15" fmla="*/ 120 h 2644"/>
                  <a:gd name="T16" fmla="*/ 1217 w 1337"/>
                  <a:gd name="T17" fmla="*/ 0 h 2644"/>
                  <a:gd name="T18" fmla="*/ 374 w 1337"/>
                  <a:gd name="T19" fmla="*/ 2479 h 2644"/>
                  <a:gd name="T20" fmla="*/ 102 w 1337"/>
                  <a:gd name="T21" fmla="*/ 2479 h 2644"/>
                  <a:gd name="T22" fmla="*/ 102 w 1337"/>
                  <a:gd name="T23" fmla="*/ 2416 h 2644"/>
                  <a:gd name="T24" fmla="*/ 374 w 1337"/>
                  <a:gd name="T25" fmla="*/ 2416 h 2644"/>
                  <a:gd name="T26" fmla="*/ 374 w 1337"/>
                  <a:gd name="T27" fmla="*/ 2479 h 2644"/>
                  <a:gd name="T28" fmla="*/ 653 w 1337"/>
                  <a:gd name="T29" fmla="*/ 2479 h 2644"/>
                  <a:gd name="T30" fmla="*/ 380 w 1337"/>
                  <a:gd name="T31" fmla="*/ 2479 h 2644"/>
                  <a:gd name="T32" fmla="*/ 380 w 1337"/>
                  <a:gd name="T33" fmla="*/ 2416 h 2644"/>
                  <a:gd name="T34" fmla="*/ 653 w 1337"/>
                  <a:gd name="T35" fmla="*/ 2416 h 2644"/>
                  <a:gd name="T36" fmla="*/ 653 w 1337"/>
                  <a:gd name="T37" fmla="*/ 2479 h 2644"/>
                  <a:gd name="T38" fmla="*/ 932 w 1337"/>
                  <a:gd name="T39" fmla="*/ 2479 h 2644"/>
                  <a:gd name="T40" fmla="*/ 659 w 1337"/>
                  <a:gd name="T41" fmla="*/ 2479 h 2644"/>
                  <a:gd name="T42" fmla="*/ 659 w 1337"/>
                  <a:gd name="T43" fmla="*/ 2416 h 2644"/>
                  <a:gd name="T44" fmla="*/ 932 w 1337"/>
                  <a:gd name="T45" fmla="*/ 2416 h 2644"/>
                  <a:gd name="T46" fmla="*/ 932 w 1337"/>
                  <a:gd name="T47" fmla="*/ 2479 h 2644"/>
                  <a:gd name="T48" fmla="*/ 1210 w 1337"/>
                  <a:gd name="T49" fmla="*/ 2479 h 2644"/>
                  <a:gd name="T50" fmla="*/ 938 w 1337"/>
                  <a:gd name="T51" fmla="*/ 2479 h 2644"/>
                  <a:gd name="T52" fmla="*/ 938 w 1337"/>
                  <a:gd name="T53" fmla="*/ 2416 h 2644"/>
                  <a:gd name="T54" fmla="*/ 1210 w 1337"/>
                  <a:gd name="T55" fmla="*/ 2416 h 2644"/>
                  <a:gd name="T56" fmla="*/ 1210 w 1337"/>
                  <a:gd name="T57" fmla="*/ 2479 h 2644"/>
                  <a:gd name="T58" fmla="*/ 1241 w 1337"/>
                  <a:gd name="T59" fmla="*/ 2232 h 2644"/>
                  <a:gd name="T60" fmla="*/ 84 w 1337"/>
                  <a:gd name="T61" fmla="*/ 2232 h 2644"/>
                  <a:gd name="T62" fmla="*/ 84 w 1337"/>
                  <a:gd name="T63" fmla="*/ 214 h 2644"/>
                  <a:gd name="T64" fmla="*/ 1241 w 1337"/>
                  <a:gd name="T65" fmla="*/ 214 h 2644"/>
                  <a:gd name="T66" fmla="*/ 1241 w 1337"/>
                  <a:gd name="T67" fmla="*/ 2232 h 2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37" h="2644">
                    <a:moveTo>
                      <a:pt x="1217" y="0"/>
                    </a:moveTo>
                    <a:cubicBezTo>
                      <a:pt x="120" y="0"/>
                      <a:pt x="120" y="0"/>
                      <a:pt x="120" y="0"/>
                    </a:cubicBezTo>
                    <a:cubicBezTo>
                      <a:pt x="54" y="0"/>
                      <a:pt x="0" y="54"/>
                      <a:pt x="0" y="120"/>
                    </a:cubicBezTo>
                    <a:cubicBezTo>
                      <a:pt x="0" y="2524"/>
                      <a:pt x="0" y="2524"/>
                      <a:pt x="0" y="2524"/>
                    </a:cubicBezTo>
                    <a:cubicBezTo>
                      <a:pt x="0" y="2590"/>
                      <a:pt x="54" y="2644"/>
                      <a:pt x="120" y="2644"/>
                    </a:cubicBezTo>
                    <a:cubicBezTo>
                      <a:pt x="1217" y="2644"/>
                      <a:pt x="1217" y="2644"/>
                      <a:pt x="1217" y="2644"/>
                    </a:cubicBezTo>
                    <a:cubicBezTo>
                      <a:pt x="1283" y="2644"/>
                      <a:pt x="1337" y="2590"/>
                      <a:pt x="1337" y="2524"/>
                    </a:cubicBezTo>
                    <a:cubicBezTo>
                      <a:pt x="1337" y="120"/>
                      <a:pt x="1337" y="120"/>
                      <a:pt x="1337" y="120"/>
                    </a:cubicBezTo>
                    <a:cubicBezTo>
                      <a:pt x="1337" y="54"/>
                      <a:pt x="1283" y="0"/>
                      <a:pt x="1217" y="0"/>
                    </a:cubicBezTo>
                    <a:close/>
                    <a:moveTo>
                      <a:pt x="374" y="2479"/>
                    </a:moveTo>
                    <a:cubicBezTo>
                      <a:pt x="102" y="2479"/>
                      <a:pt x="102" y="2479"/>
                      <a:pt x="102" y="2479"/>
                    </a:cubicBezTo>
                    <a:cubicBezTo>
                      <a:pt x="102" y="2416"/>
                      <a:pt x="102" y="2416"/>
                      <a:pt x="102" y="2416"/>
                    </a:cubicBezTo>
                    <a:cubicBezTo>
                      <a:pt x="374" y="2416"/>
                      <a:pt x="374" y="2416"/>
                      <a:pt x="374" y="2416"/>
                    </a:cubicBezTo>
                    <a:lnTo>
                      <a:pt x="374" y="2479"/>
                    </a:lnTo>
                    <a:close/>
                    <a:moveTo>
                      <a:pt x="653" y="2479"/>
                    </a:moveTo>
                    <a:cubicBezTo>
                      <a:pt x="380" y="2479"/>
                      <a:pt x="380" y="2479"/>
                      <a:pt x="380" y="2479"/>
                    </a:cubicBezTo>
                    <a:cubicBezTo>
                      <a:pt x="380" y="2416"/>
                      <a:pt x="380" y="2416"/>
                      <a:pt x="380" y="2416"/>
                    </a:cubicBezTo>
                    <a:cubicBezTo>
                      <a:pt x="653" y="2416"/>
                      <a:pt x="653" y="2416"/>
                      <a:pt x="653" y="2416"/>
                    </a:cubicBezTo>
                    <a:lnTo>
                      <a:pt x="653" y="2479"/>
                    </a:lnTo>
                    <a:close/>
                    <a:moveTo>
                      <a:pt x="932" y="2479"/>
                    </a:moveTo>
                    <a:cubicBezTo>
                      <a:pt x="659" y="2479"/>
                      <a:pt x="659" y="2479"/>
                      <a:pt x="659" y="2479"/>
                    </a:cubicBezTo>
                    <a:cubicBezTo>
                      <a:pt x="659" y="2416"/>
                      <a:pt x="659" y="2416"/>
                      <a:pt x="659" y="2416"/>
                    </a:cubicBezTo>
                    <a:cubicBezTo>
                      <a:pt x="932" y="2416"/>
                      <a:pt x="932" y="2416"/>
                      <a:pt x="932" y="2416"/>
                    </a:cubicBezTo>
                    <a:lnTo>
                      <a:pt x="932" y="2479"/>
                    </a:lnTo>
                    <a:close/>
                    <a:moveTo>
                      <a:pt x="1210" y="2479"/>
                    </a:moveTo>
                    <a:cubicBezTo>
                      <a:pt x="938" y="2479"/>
                      <a:pt x="938" y="2479"/>
                      <a:pt x="938" y="2479"/>
                    </a:cubicBezTo>
                    <a:cubicBezTo>
                      <a:pt x="938" y="2416"/>
                      <a:pt x="938" y="2416"/>
                      <a:pt x="938" y="2416"/>
                    </a:cubicBezTo>
                    <a:cubicBezTo>
                      <a:pt x="1210" y="2416"/>
                      <a:pt x="1210" y="2416"/>
                      <a:pt x="1210" y="2416"/>
                    </a:cubicBezTo>
                    <a:lnTo>
                      <a:pt x="1210" y="2479"/>
                    </a:lnTo>
                    <a:close/>
                    <a:moveTo>
                      <a:pt x="1241" y="2232"/>
                    </a:moveTo>
                    <a:cubicBezTo>
                      <a:pt x="84" y="2232"/>
                      <a:pt x="84" y="2232"/>
                      <a:pt x="84" y="2232"/>
                    </a:cubicBezTo>
                    <a:cubicBezTo>
                      <a:pt x="84" y="214"/>
                      <a:pt x="84" y="214"/>
                      <a:pt x="84" y="214"/>
                    </a:cubicBezTo>
                    <a:cubicBezTo>
                      <a:pt x="1241" y="214"/>
                      <a:pt x="1241" y="214"/>
                      <a:pt x="1241" y="214"/>
                    </a:cubicBezTo>
                    <a:lnTo>
                      <a:pt x="1241" y="2232"/>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1140" rIns="82281" bIns="41140" numCol="1" rtlCol="0" anchor="ctr" anchorCtr="0" compatLnSpc="1">
                <a:prstTxWarp prst="textNoShape">
                  <a:avLst/>
                </a:prstTxWarp>
              </a:bodyPr>
              <a:lstStyle/>
              <a:p>
                <a:pPr algn="ctr" defTabSz="740518"/>
                <a:endParaRPr lang="en-US" sz="1799" spc="-122">
                  <a:gradFill>
                    <a:gsLst>
                      <a:gs pos="0">
                        <a:srgbClr val="FFFFFF"/>
                      </a:gs>
                      <a:gs pos="100000">
                        <a:srgbClr val="FFFFFF"/>
                      </a:gs>
                    </a:gsLst>
                    <a:lin ang="5400000" scaled="0"/>
                  </a:gradFill>
                  <a:latin typeface="Segoe Light" pitchFamily="34" charset="0"/>
                </a:endParaRPr>
              </a:p>
            </p:txBody>
          </p:sp>
          <p:sp>
            <p:nvSpPr>
              <p:cNvPr id="36" name="Freeform 55"/>
              <p:cNvSpPr>
                <a:spLocks/>
              </p:cNvSpPr>
              <p:nvPr/>
            </p:nvSpPr>
            <p:spPr bwMode="auto">
              <a:xfrm rot="2868232">
                <a:off x="4466270" y="973908"/>
                <a:ext cx="169389" cy="228362"/>
              </a:xfrm>
              <a:custGeom>
                <a:avLst/>
                <a:gdLst>
                  <a:gd name="T0" fmla="*/ 53 w 57"/>
                  <a:gd name="T1" fmla="*/ 38 h 77"/>
                  <a:gd name="T2" fmla="*/ 51 w 57"/>
                  <a:gd name="T3" fmla="*/ 33 h 77"/>
                  <a:gd name="T4" fmla="*/ 48 w 57"/>
                  <a:gd name="T5" fmla="*/ 32 h 77"/>
                  <a:gd name="T6" fmla="*/ 44 w 57"/>
                  <a:gd name="T7" fmla="*/ 37 h 77"/>
                  <a:gd name="T8" fmla="*/ 47 w 57"/>
                  <a:gd name="T9" fmla="*/ 48 h 77"/>
                  <a:gd name="T10" fmla="*/ 45 w 57"/>
                  <a:gd name="T11" fmla="*/ 51 h 77"/>
                  <a:gd name="T12" fmla="*/ 42 w 57"/>
                  <a:gd name="T13" fmla="*/ 52 h 77"/>
                  <a:gd name="T14" fmla="*/ 41 w 57"/>
                  <a:gd name="T15" fmla="*/ 3 h 77"/>
                  <a:gd name="T16" fmla="*/ 36 w 57"/>
                  <a:gd name="T17" fmla="*/ 0 h 77"/>
                  <a:gd name="T18" fmla="*/ 32 w 57"/>
                  <a:gd name="T19" fmla="*/ 3 h 77"/>
                  <a:gd name="T20" fmla="*/ 33 w 57"/>
                  <a:gd name="T21" fmla="*/ 38 h 77"/>
                  <a:gd name="T22" fmla="*/ 31 w 57"/>
                  <a:gd name="T23" fmla="*/ 38 h 77"/>
                  <a:gd name="T24" fmla="*/ 30 w 57"/>
                  <a:gd name="T25" fmla="*/ 28 h 77"/>
                  <a:gd name="T26" fmla="*/ 26 w 57"/>
                  <a:gd name="T27" fmla="*/ 25 h 77"/>
                  <a:gd name="T28" fmla="*/ 22 w 57"/>
                  <a:gd name="T29" fmla="*/ 28 h 77"/>
                  <a:gd name="T30" fmla="*/ 22 w 57"/>
                  <a:gd name="T31" fmla="*/ 39 h 77"/>
                  <a:gd name="T32" fmla="*/ 20 w 57"/>
                  <a:gd name="T33" fmla="*/ 40 h 77"/>
                  <a:gd name="T34" fmla="*/ 19 w 57"/>
                  <a:gd name="T35" fmla="*/ 30 h 77"/>
                  <a:gd name="T36" fmla="*/ 15 w 57"/>
                  <a:gd name="T37" fmla="*/ 27 h 77"/>
                  <a:gd name="T38" fmla="*/ 11 w 57"/>
                  <a:gd name="T39" fmla="*/ 30 h 77"/>
                  <a:gd name="T40" fmla="*/ 11 w 57"/>
                  <a:gd name="T41" fmla="*/ 41 h 77"/>
                  <a:gd name="T42" fmla="*/ 9 w 57"/>
                  <a:gd name="T43" fmla="*/ 41 h 77"/>
                  <a:gd name="T44" fmla="*/ 9 w 57"/>
                  <a:gd name="T45" fmla="*/ 34 h 77"/>
                  <a:gd name="T46" fmla="*/ 4 w 57"/>
                  <a:gd name="T47" fmla="*/ 31 h 77"/>
                  <a:gd name="T48" fmla="*/ 0 w 57"/>
                  <a:gd name="T49" fmla="*/ 34 h 77"/>
                  <a:gd name="T50" fmla="*/ 1 w 57"/>
                  <a:gd name="T51" fmla="*/ 69 h 77"/>
                  <a:gd name="T52" fmla="*/ 6 w 57"/>
                  <a:gd name="T53" fmla="*/ 77 h 77"/>
                  <a:gd name="T54" fmla="*/ 40 w 57"/>
                  <a:gd name="T55" fmla="*/ 76 h 77"/>
                  <a:gd name="T56" fmla="*/ 46 w 57"/>
                  <a:gd name="T57" fmla="*/ 68 h 77"/>
                  <a:gd name="T58" fmla="*/ 52 w 57"/>
                  <a:gd name="T59" fmla="*/ 62 h 77"/>
                  <a:gd name="T60" fmla="*/ 55 w 57"/>
                  <a:gd name="T61" fmla="*/ 53 h 77"/>
                  <a:gd name="T62" fmla="*/ 57 w 57"/>
                  <a:gd name="T63" fmla="*/ 46 h 77"/>
                  <a:gd name="T64" fmla="*/ 53 w 57"/>
                  <a:gd name="T65" fmla="*/ 3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77">
                    <a:moveTo>
                      <a:pt x="53" y="38"/>
                    </a:moveTo>
                    <a:cubicBezTo>
                      <a:pt x="52" y="36"/>
                      <a:pt x="52" y="33"/>
                      <a:pt x="51" y="33"/>
                    </a:cubicBezTo>
                    <a:cubicBezTo>
                      <a:pt x="51" y="32"/>
                      <a:pt x="49" y="31"/>
                      <a:pt x="48" y="32"/>
                    </a:cubicBezTo>
                    <a:cubicBezTo>
                      <a:pt x="47" y="32"/>
                      <a:pt x="44" y="35"/>
                      <a:pt x="44" y="37"/>
                    </a:cubicBezTo>
                    <a:cubicBezTo>
                      <a:pt x="44" y="39"/>
                      <a:pt x="47" y="46"/>
                      <a:pt x="47" y="48"/>
                    </a:cubicBezTo>
                    <a:cubicBezTo>
                      <a:pt x="46" y="49"/>
                      <a:pt x="46" y="51"/>
                      <a:pt x="45" y="51"/>
                    </a:cubicBezTo>
                    <a:cubicBezTo>
                      <a:pt x="43" y="52"/>
                      <a:pt x="42" y="53"/>
                      <a:pt x="42" y="52"/>
                    </a:cubicBezTo>
                    <a:cubicBezTo>
                      <a:pt x="42" y="52"/>
                      <a:pt x="41" y="4"/>
                      <a:pt x="41" y="3"/>
                    </a:cubicBezTo>
                    <a:cubicBezTo>
                      <a:pt x="41" y="2"/>
                      <a:pt x="39" y="0"/>
                      <a:pt x="36" y="0"/>
                    </a:cubicBezTo>
                    <a:cubicBezTo>
                      <a:pt x="34" y="0"/>
                      <a:pt x="32" y="2"/>
                      <a:pt x="32" y="3"/>
                    </a:cubicBezTo>
                    <a:cubicBezTo>
                      <a:pt x="32" y="5"/>
                      <a:pt x="33" y="37"/>
                      <a:pt x="33" y="38"/>
                    </a:cubicBezTo>
                    <a:cubicBezTo>
                      <a:pt x="33" y="39"/>
                      <a:pt x="31" y="39"/>
                      <a:pt x="31" y="38"/>
                    </a:cubicBezTo>
                    <a:cubicBezTo>
                      <a:pt x="31" y="38"/>
                      <a:pt x="30" y="29"/>
                      <a:pt x="30" y="28"/>
                    </a:cubicBezTo>
                    <a:cubicBezTo>
                      <a:pt x="30" y="27"/>
                      <a:pt x="28" y="25"/>
                      <a:pt x="26" y="25"/>
                    </a:cubicBezTo>
                    <a:cubicBezTo>
                      <a:pt x="23" y="25"/>
                      <a:pt x="22" y="27"/>
                      <a:pt x="22" y="28"/>
                    </a:cubicBezTo>
                    <a:cubicBezTo>
                      <a:pt x="22" y="29"/>
                      <a:pt x="22" y="39"/>
                      <a:pt x="22" y="39"/>
                    </a:cubicBezTo>
                    <a:cubicBezTo>
                      <a:pt x="22" y="40"/>
                      <a:pt x="20" y="40"/>
                      <a:pt x="20" y="40"/>
                    </a:cubicBezTo>
                    <a:cubicBezTo>
                      <a:pt x="20" y="39"/>
                      <a:pt x="19" y="30"/>
                      <a:pt x="19" y="30"/>
                    </a:cubicBezTo>
                    <a:cubicBezTo>
                      <a:pt x="19" y="29"/>
                      <a:pt x="17" y="27"/>
                      <a:pt x="15" y="27"/>
                    </a:cubicBezTo>
                    <a:cubicBezTo>
                      <a:pt x="13" y="27"/>
                      <a:pt x="11" y="29"/>
                      <a:pt x="11" y="30"/>
                    </a:cubicBezTo>
                    <a:cubicBezTo>
                      <a:pt x="11" y="31"/>
                      <a:pt x="11" y="40"/>
                      <a:pt x="11" y="41"/>
                    </a:cubicBezTo>
                    <a:cubicBezTo>
                      <a:pt x="11" y="42"/>
                      <a:pt x="9" y="42"/>
                      <a:pt x="9" y="41"/>
                    </a:cubicBezTo>
                    <a:cubicBezTo>
                      <a:pt x="9" y="41"/>
                      <a:pt x="9" y="35"/>
                      <a:pt x="9" y="34"/>
                    </a:cubicBezTo>
                    <a:cubicBezTo>
                      <a:pt x="8" y="33"/>
                      <a:pt x="6" y="31"/>
                      <a:pt x="4" y="31"/>
                    </a:cubicBezTo>
                    <a:cubicBezTo>
                      <a:pt x="2" y="31"/>
                      <a:pt x="0" y="33"/>
                      <a:pt x="0" y="34"/>
                    </a:cubicBezTo>
                    <a:cubicBezTo>
                      <a:pt x="0" y="35"/>
                      <a:pt x="1" y="66"/>
                      <a:pt x="1" y="69"/>
                    </a:cubicBezTo>
                    <a:cubicBezTo>
                      <a:pt x="1" y="71"/>
                      <a:pt x="5" y="77"/>
                      <a:pt x="6" y="77"/>
                    </a:cubicBezTo>
                    <a:cubicBezTo>
                      <a:pt x="8" y="77"/>
                      <a:pt x="39" y="76"/>
                      <a:pt x="40" y="76"/>
                    </a:cubicBezTo>
                    <a:cubicBezTo>
                      <a:pt x="41" y="76"/>
                      <a:pt x="44" y="70"/>
                      <a:pt x="46" y="68"/>
                    </a:cubicBezTo>
                    <a:cubicBezTo>
                      <a:pt x="48" y="66"/>
                      <a:pt x="50" y="65"/>
                      <a:pt x="52" y="62"/>
                    </a:cubicBezTo>
                    <a:cubicBezTo>
                      <a:pt x="53" y="61"/>
                      <a:pt x="54" y="56"/>
                      <a:pt x="55" y="53"/>
                    </a:cubicBezTo>
                    <a:cubicBezTo>
                      <a:pt x="56" y="49"/>
                      <a:pt x="57" y="47"/>
                      <a:pt x="57" y="46"/>
                    </a:cubicBezTo>
                    <a:cubicBezTo>
                      <a:pt x="57" y="45"/>
                      <a:pt x="55" y="41"/>
                      <a:pt x="53" y="38"/>
                    </a:cubicBezTo>
                    <a:close/>
                  </a:path>
                </a:pathLst>
              </a:custGeom>
              <a:solidFill>
                <a:schemeClr val="tx1"/>
              </a:solidFill>
              <a:ln>
                <a:noFill/>
              </a:ln>
            </p:spPr>
            <p:txBody>
              <a:bodyPr vert="horz" wrap="square" lIns="91416" tIns="45708" rIns="91416" bIns="45708" numCol="1" anchor="t" anchorCtr="0" compatLnSpc="1">
                <a:prstTxWarp prst="textNoShape">
                  <a:avLst/>
                </a:prstTxWarp>
              </a:bodyPr>
              <a:lstStyle/>
              <a:p>
                <a:endParaRPr lang="en-US" sz="1799"/>
              </a:p>
            </p:txBody>
          </p:sp>
        </p:grpSp>
        <p:sp>
          <p:nvSpPr>
            <p:cNvPr id="32" name="Rectangle 31"/>
            <p:cNvSpPr/>
            <p:nvPr/>
          </p:nvSpPr>
          <p:spPr>
            <a:xfrm>
              <a:off x="4269987" y="1565045"/>
              <a:ext cx="914033" cy="369332"/>
            </a:xfrm>
            <a:prstGeom prst="rect">
              <a:avLst/>
            </a:prstGeom>
          </p:spPr>
          <p:txBody>
            <a:bodyPr wrap="none">
              <a:spAutoFit/>
            </a:bodyPr>
            <a:lstStyle/>
            <a:p>
              <a:pPr defTabSz="913825" fontAlgn="base">
                <a:spcBef>
                  <a:spcPct val="0"/>
                </a:spcBef>
                <a:spcAft>
                  <a:spcPct val="0"/>
                </a:spcAft>
                <a:defRPr/>
              </a:pPr>
              <a:r>
                <a:rPr lang="en-US" sz="1799" kern="0" spc="-50" dirty="0">
                  <a:gradFill>
                    <a:gsLst>
                      <a:gs pos="0">
                        <a:srgbClr val="FFFFFF"/>
                      </a:gs>
                      <a:gs pos="100000">
                        <a:srgbClr val="FFFFFF"/>
                      </a:gs>
                    </a:gsLst>
                    <a:lin ang="5400000" scaled="0"/>
                  </a:gradFill>
                  <a:ea typeface="Segoe UI" pitchFamily="34" charset="0"/>
                  <a:cs typeface="Segoe UI" pitchFamily="34" charset="0"/>
                </a:rPr>
                <a:t>Devices</a:t>
              </a:r>
            </a:p>
          </p:txBody>
        </p:sp>
      </p:grpSp>
      <p:grpSp>
        <p:nvGrpSpPr>
          <p:cNvPr id="37" name="#4 - box"/>
          <p:cNvGrpSpPr/>
          <p:nvPr/>
        </p:nvGrpSpPr>
        <p:grpSpPr>
          <a:xfrm>
            <a:off x="10091340" y="2572097"/>
            <a:ext cx="1707607" cy="1707607"/>
            <a:chOff x="6210785" y="230608"/>
            <a:chExt cx="1708052" cy="1708052"/>
          </a:xfrm>
        </p:grpSpPr>
        <p:sp>
          <p:nvSpPr>
            <p:cNvPr id="38" name="Rectangle 37"/>
            <p:cNvSpPr/>
            <p:nvPr/>
          </p:nvSpPr>
          <p:spPr bwMode="auto">
            <a:xfrm>
              <a:off x="6210785" y="230608"/>
              <a:ext cx="1708052" cy="170805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6" rIns="91412" bIns="45706" numCol="1" rtlCol="0" anchor="ctr" anchorCtr="0" compatLnSpc="1">
              <a:prstTxWarp prst="textNoShape">
                <a:avLst/>
              </a:prstTxWarp>
            </a:bodyPr>
            <a:lstStyle/>
            <a:p>
              <a:pPr algn="ctr" defTabSz="913825" fontAlgn="base">
                <a:spcBef>
                  <a:spcPct val="0"/>
                </a:spcBef>
                <a:spcAft>
                  <a:spcPct val="0"/>
                </a:spcAft>
              </a:pPr>
              <a:endParaRPr lang="en-US" sz="2199" dirty="0">
                <a:gradFill>
                  <a:gsLst>
                    <a:gs pos="0">
                      <a:srgbClr val="FFFFFF"/>
                    </a:gs>
                    <a:gs pos="100000">
                      <a:srgbClr val="FFFFFF"/>
                    </a:gs>
                  </a:gsLst>
                  <a:lin ang="5400000" scaled="0"/>
                </a:gradFill>
              </a:endParaRPr>
            </a:p>
          </p:txBody>
        </p:sp>
        <p:grpSp>
          <p:nvGrpSpPr>
            <p:cNvPr id="39" name="Group 38"/>
            <p:cNvGrpSpPr/>
            <p:nvPr/>
          </p:nvGrpSpPr>
          <p:grpSpPr>
            <a:xfrm>
              <a:off x="6590865" y="536713"/>
              <a:ext cx="947892" cy="777794"/>
              <a:chOff x="6381262" y="525294"/>
              <a:chExt cx="1410746" cy="1157592"/>
            </a:xfrm>
          </p:grpSpPr>
          <p:sp>
            <p:nvSpPr>
              <p:cNvPr id="41" name="Freeform 16"/>
              <p:cNvSpPr>
                <a:spLocks noEditPoints="1"/>
              </p:cNvSpPr>
              <p:nvPr/>
            </p:nvSpPr>
            <p:spPr bwMode="auto">
              <a:xfrm>
                <a:off x="6381262" y="719488"/>
                <a:ext cx="963397" cy="963398"/>
              </a:xfrm>
              <a:custGeom>
                <a:avLst/>
                <a:gdLst>
                  <a:gd name="T0" fmla="*/ 729 w 754"/>
                  <a:gd name="T1" fmla="*/ 318 h 754"/>
                  <a:gd name="T2" fmla="*/ 664 w 754"/>
                  <a:gd name="T3" fmla="*/ 312 h 754"/>
                  <a:gd name="T4" fmla="*/ 626 w 754"/>
                  <a:gd name="T5" fmla="*/ 219 h 754"/>
                  <a:gd name="T6" fmla="*/ 667 w 754"/>
                  <a:gd name="T7" fmla="*/ 169 h 754"/>
                  <a:gd name="T8" fmla="*/ 667 w 754"/>
                  <a:gd name="T9" fmla="*/ 134 h 754"/>
                  <a:gd name="T10" fmla="*/ 620 w 754"/>
                  <a:gd name="T11" fmla="*/ 86 h 754"/>
                  <a:gd name="T12" fmla="*/ 584 w 754"/>
                  <a:gd name="T13" fmla="*/ 86 h 754"/>
                  <a:gd name="T14" fmla="*/ 534 w 754"/>
                  <a:gd name="T15" fmla="*/ 128 h 754"/>
                  <a:gd name="T16" fmla="*/ 441 w 754"/>
                  <a:gd name="T17" fmla="*/ 89 h 754"/>
                  <a:gd name="T18" fmla="*/ 435 w 754"/>
                  <a:gd name="T19" fmla="*/ 25 h 754"/>
                  <a:gd name="T20" fmla="*/ 410 w 754"/>
                  <a:gd name="T21" fmla="*/ 0 h 754"/>
                  <a:gd name="T22" fmla="*/ 343 w 754"/>
                  <a:gd name="T23" fmla="*/ 0 h 754"/>
                  <a:gd name="T24" fmla="*/ 318 w 754"/>
                  <a:gd name="T25" fmla="*/ 25 h 754"/>
                  <a:gd name="T26" fmla="*/ 312 w 754"/>
                  <a:gd name="T27" fmla="*/ 89 h 754"/>
                  <a:gd name="T28" fmla="*/ 219 w 754"/>
                  <a:gd name="T29" fmla="*/ 128 h 754"/>
                  <a:gd name="T30" fmla="*/ 169 w 754"/>
                  <a:gd name="T31" fmla="*/ 86 h 754"/>
                  <a:gd name="T32" fmla="*/ 134 w 754"/>
                  <a:gd name="T33" fmla="*/ 86 h 754"/>
                  <a:gd name="T34" fmla="*/ 86 w 754"/>
                  <a:gd name="T35" fmla="*/ 134 h 754"/>
                  <a:gd name="T36" fmla="*/ 86 w 754"/>
                  <a:gd name="T37" fmla="*/ 169 h 754"/>
                  <a:gd name="T38" fmla="*/ 128 w 754"/>
                  <a:gd name="T39" fmla="*/ 219 h 754"/>
                  <a:gd name="T40" fmla="*/ 89 w 754"/>
                  <a:gd name="T41" fmla="*/ 312 h 754"/>
                  <a:gd name="T42" fmla="*/ 25 w 754"/>
                  <a:gd name="T43" fmla="*/ 318 h 754"/>
                  <a:gd name="T44" fmla="*/ 0 w 754"/>
                  <a:gd name="T45" fmla="*/ 343 h 754"/>
                  <a:gd name="T46" fmla="*/ 0 w 754"/>
                  <a:gd name="T47" fmla="*/ 410 h 754"/>
                  <a:gd name="T48" fmla="*/ 25 w 754"/>
                  <a:gd name="T49" fmla="*/ 435 h 754"/>
                  <a:gd name="T50" fmla="*/ 89 w 754"/>
                  <a:gd name="T51" fmla="*/ 441 h 754"/>
                  <a:gd name="T52" fmla="*/ 128 w 754"/>
                  <a:gd name="T53" fmla="*/ 534 h 754"/>
                  <a:gd name="T54" fmla="*/ 86 w 754"/>
                  <a:gd name="T55" fmla="*/ 584 h 754"/>
                  <a:gd name="T56" fmla="*/ 86 w 754"/>
                  <a:gd name="T57" fmla="*/ 620 h 754"/>
                  <a:gd name="T58" fmla="*/ 134 w 754"/>
                  <a:gd name="T59" fmla="*/ 667 h 754"/>
                  <a:gd name="T60" fmla="*/ 169 w 754"/>
                  <a:gd name="T61" fmla="*/ 667 h 754"/>
                  <a:gd name="T62" fmla="*/ 219 w 754"/>
                  <a:gd name="T63" fmla="*/ 626 h 754"/>
                  <a:gd name="T64" fmla="*/ 312 w 754"/>
                  <a:gd name="T65" fmla="*/ 664 h 754"/>
                  <a:gd name="T66" fmla="*/ 318 w 754"/>
                  <a:gd name="T67" fmla="*/ 729 h 754"/>
                  <a:gd name="T68" fmla="*/ 343 w 754"/>
                  <a:gd name="T69" fmla="*/ 754 h 754"/>
                  <a:gd name="T70" fmla="*/ 410 w 754"/>
                  <a:gd name="T71" fmla="*/ 754 h 754"/>
                  <a:gd name="T72" fmla="*/ 435 w 754"/>
                  <a:gd name="T73" fmla="*/ 729 h 754"/>
                  <a:gd name="T74" fmla="*/ 441 w 754"/>
                  <a:gd name="T75" fmla="*/ 664 h 754"/>
                  <a:gd name="T76" fmla="*/ 534 w 754"/>
                  <a:gd name="T77" fmla="*/ 626 h 754"/>
                  <a:gd name="T78" fmla="*/ 584 w 754"/>
                  <a:gd name="T79" fmla="*/ 667 h 754"/>
                  <a:gd name="T80" fmla="*/ 620 w 754"/>
                  <a:gd name="T81" fmla="*/ 667 h 754"/>
                  <a:gd name="T82" fmla="*/ 667 w 754"/>
                  <a:gd name="T83" fmla="*/ 620 h 754"/>
                  <a:gd name="T84" fmla="*/ 667 w 754"/>
                  <a:gd name="T85" fmla="*/ 584 h 754"/>
                  <a:gd name="T86" fmla="*/ 626 w 754"/>
                  <a:gd name="T87" fmla="*/ 534 h 754"/>
                  <a:gd name="T88" fmla="*/ 664 w 754"/>
                  <a:gd name="T89" fmla="*/ 441 h 754"/>
                  <a:gd name="T90" fmla="*/ 729 w 754"/>
                  <a:gd name="T91" fmla="*/ 435 h 754"/>
                  <a:gd name="T92" fmla="*/ 754 w 754"/>
                  <a:gd name="T93" fmla="*/ 410 h 754"/>
                  <a:gd name="T94" fmla="*/ 754 w 754"/>
                  <a:gd name="T95" fmla="*/ 343 h 754"/>
                  <a:gd name="T96" fmla="*/ 729 w 754"/>
                  <a:gd name="T97" fmla="*/ 318 h 754"/>
                  <a:gd name="T98" fmla="*/ 377 w 754"/>
                  <a:gd name="T99" fmla="*/ 555 h 754"/>
                  <a:gd name="T100" fmla="*/ 198 w 754"/>
                  <a:gd name="T101" fmla="*/ 377 h 754"/>
                  <a:gd name="T102" fmla="*/ 377 w 754"/>
                  <a:gd name="T103" fmla="*/ 198 h 754"/>
                  <a:gd name="T104" fmla="*/ 555 w 754"/>
                  <a:gd name="T105" fmla="*/ 377 h 754"/>
                  <a:gd name="T106" fmla="*/ 377 w 754"/>
                  <a:gd name="T107" fmla="*/ 555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4" h="754">
                    <a:moveTo>
                      <a:pt x="729" y="318"/>
                    </a:moveTo>
                    <a:cubicBezTo>
                      <a:pt x="729" y="318"/>
                      <a:pt x="691" y="313"/>
                      <a:pt x="664" y="312"/>
                    </a:cubicBezTo>
                    <a:cubicBezTo>
                      <a:pt x="657" y="279"/>
                      <a:pt x="644" y="247"/>
                      <a:pt x="626" y="219"/>
                    </a:cubicBezTo>
                    <a:cubicBezTo>
                      <a:pt x="645" y="200"/>
                      <a:pt x="667" y="169"/>
                      <a:pt x="667" y="169"/>
                    </a:cubicBezTo>
                    <a:cubicBezTo>
                      <a:pt x="677" y="159"/>
                      <a:pt x="677" y="144"/>
                      <a:pt x="667" y="134"/>
                    </a:cubicBezTo>
                    <a:cubicBezTo>
                      <a:pt x="620" y="86"/>
                      <a:pt x="620" y="86"/>
                      <a:pt x="620" y="86"/>
                    </a:cubicBezTo>
                    <a:cubicBezTo>
                      <a:pt x="610" y="77"/>
                      <a:pt x="594" y="77"/>
                      <a:pt x="584" y="86"/>
                    </a:cubicBezTo>
                    <a:cubicBezTo>
                      <a:pt x="584" y="86"/>
                      <a:pt x="554" y="109"/>
                      <a:pt x="534" y="128"/>
                    </a:cubicBezTo>
                    <a:cubicBezTo>
                      <a:pt x="506" y="110"/>
                      <a:pt x="475" y="97"/>
                      <a:pt x="441" y="89"/>
                    </a:cubicBezTo>
                    <a:cubicBezTo>
                      <a:pt x="441" y="62"/>
                      <a:pt x="435" y="25"/>
                      <a:pt x="435" y="25"/>
                    </a:cubicBezTo>
                    <a:cubicBezTo>
                      <a:pt x="435" y="11"/>
                      <a:pt x="424" y="0"/>
                      <a:pt x="410" y="0"/>
                    </a:cubicBezTo>
                    <a:cubicBezTo>
                      <a:pt x="343" y="0"/>
                      <a:pt x="343" y="0"/>
                      <a:pt x="343" y="0"/>
                    </a:cubicBezTo>
                    <a:cubicBezTo>
                      <a:pt x="329" y="0"/>
                      <a:pt x="318" y="11"/>
                      <a:pt x="318" y="25"/>
                    </a:cubicBezTo>
                    <a:cubicBezTo>
                      <a:pt x="318" y="25"/>
                      <a:pt x="313" y="62"/>
                      <a:pt x="312" y="89"/>
                    </a:cubicBezTo>
                    <a:cubicBezTo>
                      <a:pt x="279" y="97"/>
                      <a:pt x="247" y="110"/>
                      <a:pt x="219" y="128"/>
                    </a:cubicBezTo>
                    <a:cubicBezTo>
                      <a:pt x="200" y="109"/>
                      <a:pt x="169" y="86"/>
                      <a:pt x="169" y="86"/>
                    </a:cubicBezTo>
                    <a:cubicBezTo>
                      <a:pt x="159" y="77"/>
                      <a:pt x="144" y="77"/>
                      <a:pt x="134" y="86"/>
                    </a:cubicBezTo>
                    <a:cubicBezTo>
                      <a:pt x="86" y="134"/>
                      <a:pt x="86" y="134"/>
                      <a:pt x="86" y="134"/>
                    </a:cubicBezTo>
                    <a:cubicBezTo>
                      <a:pt x="77" y="143"/>
                      <a:pt x="77" y="159"/>
                      <a:pt x="86" y="169"/>
                    </a:cubicBezTo>
                    <a:cubicBezTo>
                      <a:pt x="86" y="169"/>
                      <a:pt x="109" y="200"/>
                      <a:pt x="128" y="219"/>
                    </a:cubicBezTo>
                    <a:cubicBezTo>
                      <a:pt x="110" y="247"/>
                      <a:pt x="97" y="278"/>
                      <a:pt x="89" y="312"/>
                    </a:cubicBezTo>
                    <a:cubicBezTo>
                      <a:pt x="62" y="313"/>
                      <a:pt x="25" y="318"/>
                      <a:pt x="25" y="318"/>
                    </a:cubicBezTo>
                    <a:cubicBezTo>
                      <a:pt x="11" y="318"/>
                      <a:pt x="0" y="329"/>
                      <a:pt x="0" y="343"/>
                    </a:cubicBezTo>
                    <a:cubicBezTo>
                      <a:pt x="0" y="410"/>
                      <a:pt x="0" y="410"/>
                      <a:pt x="0" y="410"/>
                    </a:cubicBezTo>
                    <a:cubicBezTo>
                      <a:pt x="0" y="424"/>
                      <a:pt x="11" y="435"/>
                      <a:pt x="25" y="435"/>
                    </a:cubicBezTo>
                    <a:cubicBezTo>
                      <a:pt x="25" y="435"/>
                      <a:pt x="62" y="441"/>
                      <a:pt x="89" y="441"/>
                    </a:cubicBezTo>
                    <a:cubicBezTo>
                      <a:pt x="97" y="475"/>
                      <a:pt x="110" y="506"/>
                      <a:pt x="128" y="534"/>
                    </a:cubicBezTo>
                    <a:cubicBezTo>
                      <a:pt x="109" y="554"/>
                      <a:pt x="86" y="584"/>
                      <a:pt x="86" y="584"/>
                    </a:cubicBezTo>
                    <a:cubicBezTo>
                      <a:pt x="77" y="594"/>
                      <a:pt x="77" y="610"/>
                      <a:pt x="86" y="620"/>
                    </a:cubicBezTo>
                    <a:cubicBezTo>
                      <a:pt x="134" y="667"/>
                      <a:pt x="134" y="667"/>
                      <a:pt x="134" y="667"/>
                    </a:cubicBezTo>
                    <a:cubicBezTo>
                      <a:pt x="144" y="677"/>
                      <a:pt x="159" y="677"/>
                      <a:pt x="169" y="667"/>
                    </a:cubicBezTo>
                    <a:cubicBezTo>
                      <a:pt x="169" y="667"/>
                      <a:pt x="200" y="645"/>
                      <a:pt x="219" y="626"/>
                    </a:cubicBezTo>
                    <a:cubicBezTo>
                      <a:pt x="247" y="644"/>
                      <a:pt x="279" y="657"/>
                      <a:pt x="312" y="664"/>
                    </a:cubicBezTo>
                    <a:cubicBezTo>
                      <a:pt x="313" y="691"/>
                      <a:pt x="318" y="729"/>
                      <a:pt x="318" y="729"/>
                    </a:cubicBezTo>
                    <a:cubicBezTo>
                      <a:pt x="318" y="742"/>
                      <a:pt x="329" y="754"/>
                      <a:pt x="343" y="754"/>
                    </a:cubicBezTo>
                    <a:cubicBezTo>
                      <a:pt x="410" y="754"/>
                      <a:pt x="410" y="754"/>
                      <a:pt x="410" y="754"/>
                    </a:cubicBezTo>
                    <a:cubicBezTo>
                      <a:pt x="424" y="754"/>
                      <a:pt x="435" y="743"/>
                      <a:pt x="435" y="729"/>
                    </a:cubicBezTo>
                    <a:cubicBezTo>
                      <a:pt x="435" y="729"/>
                      <a:pt x="441" y="691"/>
                      <a:pt x="441" y="664"/>
                    </a:cubicBezTo>
                    <a:cubicBezTo>
                      <a:pt x="475" y="657"/>
                      <a:pt x="506" y="644"/>
                      <a:pt x="534" y="626"/>
                    </a:cubicBezTo>
                    <a:cubicBezTo>
                      <a:pt x="554" y="645"/>
                      <a:pt x="584" y="667"/>
                      <a:pt x="584" y="667"/>
                    </a:cubicBezTo>
                    <a:cubicBezTo>
                      <a:pt x="594" y="677"/>
                      <a:pt x="610" y="677"/>
                      <a:pt x="620" y="667"/>
                    </a:cubicBezTo>
                    <a:cubicBezTo>
                      <a:pt x="667" y="620"/>
                      <a:pt x="667" y="620"/>
                      <a:pt x="667" y="620"/>
                    </a:cubicBezTo>
                    <a:cubicBezTo>
                      <a:pt x="677" y="610"/>
                      <a:pt x="677" y="594"/>
                      <a:pt x="667" y="584"/>
                    </a:cubicBezTo>
                    <a:cubicBezTo>
                      <a:pt x="667" y="584"/>
                      <a:pt x="645" y="554"/>
                      <a:pt x="626" y="534"/>
                    </a:cubicBezTo>
                    <a:cubicBezTo>
                      <a:pt x="644" y="506"/>
                      <a:pt x="657" y="475"/>
                      <a:pt x="664" y="441"/>
                    </a:cubicBezTo>
                    <a:cubicBezTo>
                      <a:pt x="692" y="441"/>
                      <a:pt x="729" y="435"/>
                      <a:pt x="729" y="435"/>
                    </a:cubicBezTo>
                    <a:cubicBezTo>
                      <a:pt x="743" y="435"/>
                      <a:pt x="754" y="424"/>
                      <a:pt x="754" y="410"/>
                    </a:cubicBezTo>
                    <a:cubicBezTo>
                      <a:pt x="754" y="343"/>
                      <a:pt x="754" y="343"/>
                      <a:pt x="754" y="343"/>
                    </a:cubicBezTo>
                    <a:cubicBezTo>
                      <a:pt x="754" y="329"/>
                      <a:pt x="743" y="318"/>
                      <a:pt x="729" y="318"/>
                    </a:cubicBezTo>
                    <a:close/>
                    <a:moveTo>
                      <a:pt x="377" y="555"/>
                    </a:moveTo>
                    <a:cubicBezTo>
                      <a:pt x="278" y="555"/>
                      <a:pt x="198" y="475"/>
                      <a:pt x="198" y="377"/>
                    </a:cubicBezTo>
                    <a:cubicBezTo>
                      <a:pt x="198" y="278"/>
                      <a:pt x="278" y="198"/>
                      <a:pt x="377" y="198"/>
                    </a:cubicBezTo>
                    <a:cubicBezTo>
                      <a:pt x="475" y="198"/>
                      <a:pt x="555" y="278"/>
                      <a:pt x="555" y="377"/>
                    </a:cubicBezTo>
                    <a:cubicBezTo>
                      <a:pt x="555" y="475"/>
                      <a:pt x="475" y="555"/>
                      <a:pt x="377" y="555"/>
                    </a:cubicBezTo>
                    <a:close/>
                  </a:path>
                </a:pathLst>
              </a:custGeom>
              <a:solidFill>
                <a:schemeClr val="tx1"/>
              </a:solidFill>
              <a:ln>
                <a:noFill/>
              </a:ln>
            </p:spPr>
            <p:txBody>
              <a:bodyPr vert="horz" wrap="square" lIns="91416" tIns="45708" rIns="91416" bIns="45708" numCol="1" anchor="t" anchorCtr="0" compatLnSpc="1">
                <a:prstTxWarp prst="textNoShape">
                  <a:avLst/>
                </a:prstTxWarp>
              </a:bodyPr>
              <a:lstStyle/>
              <a:p>
                <a:endParaRPr lang="en-US" sz="1799"/>
              </a:p>
            </p:txBody>
          </p:sp>
          <p:sp>
            <p:nvSpPr>
              <p:cNvPr id="42" name="Oval 17"/>
              <p:cNvSpPr>
                <a:spLocks noChangeArrowheads="1"/>
              </p:cNvSpPr>
              <p:nvPr/>
            </p:nvSpPr>
            <p:spPr bwMode="auto">
              <a:xfrm>
                <a:off x="6735030" y="1073257"/>
                <a:ext cx="255860" cy="255860"/>
              </a:xfrm>
              <a:prstGeom prst="ellipse">
                <a:avLst/>
              </a:prstGeom>
              <a:solidFill>
                <a:schemeClr val="tx1"/>
              </a:solidFill>
              <a:ln>
                <a:noFill/>
              </a:ln>
            </p:spPr>
            <p:txBody>
              <a:bodyPr vert="horz" wrap="square" lIns="91416" tIns="45708" rIns="91416" bIns="45708" numCol="1" anchor="t" anchorCtr="0" compatLnSpc="1">
                <a:prstTxWarp prst="textNoShape">
                  <a:avLst/>
                </a:prstTxWarp>
              </a:bodyPr>
              <a:lstStyle/>
              <a:p>
                <a:endParaRPr lang="en-US" sz="1799"/>
              </a:p>
            </p:txBody>
          </p:sp>
          <p:sp>
            <p:nvSpPr>
              <p:cNvPr id="43" name="Freeform 18"/>
              <p:cNvSpPr>
                <a:spLocks noEditPoints="1"/>
              </p:cNvSpPr>
              <p:nvPr/>
            </p:nvSpPr>
            <p:spPr bwMode="auto">
              <a:xfrm>
                <a:off x="7253782" y="525294"/>
                <a:ext cx="538226" cy="537685"/>
              </a:xfrm>
              <a:custGeom>
                <a:avLst/>
                <a:gdLst>
                  <a:gd name="T0" fmla="*/ 407 w 421"/>
                  <a:gd name="T1" fmla="*/ 178 h 421"/>
                  <a:gd name="T2" fmla="*/ 371 w 421"/>
                  <a:gd name="T3" fmla="*/ 174 h 421"/>
                  <a:gd name="T4" fmla="*/ 349 w 421"/>
                  <a:gd name="T5" fmla="*/ 122 h 421"/>
                  <a:gd name="T6" fmla="*/ 372 w 421"/>
                  <a:gd name="T7" fmla="*/ 95 h 421"/>
                  <a:gd name="T8" fmla="*/ 372 w 421"/>
                  <a:gd name="T9" fmla="*/ 75 h 421"/>
                  <a:gd name="T10" fmla="*/ 346 w 421"/>
                  <a:gd name="T11" fmla="*/ 48 h 421"/>
                  <a:gd name="T12" fmla="*/ 326 w 421"/>
                  <a:gd name="T13" fmla="*/ 48 h 421"/>
                  <a:gd name="T14" fmla="*/ 298 w 421"/>
                  <a:gd name="T15" fmla="*/ 71 h 421"/>
                  <a:gd name="T16" fmla="*/ 246 w 421"/>
                  <a:gd name="T17" fmla="*/ 50 h 421"/>
                  <a:gd name="T18" fmla="*/ 243 w 421"/>
                  <a:gd name="T19" fmla="*/ 14 h 421"/>
                  <a:gd name="T20" fmla="*/ 229 w 421"/>
                  <a:gd name="T21" fmla="*/ 0 h 421"/>
                  <a:gd name="T22" fmla="*/ 192 w 421"/>
                  <a:gd name="T23" fmla="*/ 0 h 421"/>
                  <a:gd name="T24" fmla="*/ 178 w 421"/>
                  <a:gd name="T25" fmla="*/ 14 h 421"/>
                  <a:gd name="T26" fmla="*/ 174 w 421"/>
                  <a:gd name="T27" fmla="*/ 50 h 421"/>
                  <a:gd name="T28" fmla="*/ 122 w 421"/>
                  <a:gd name="T29" fmla="*/ 71 h 421"/>
                  <a:gd name="T30" fmla="*/ 95 w 421"/>
                  <a:gd name="T31" fmla="*/ 48 h 421"/>
                  <a:gd name="T32" fmla="*/ 75 w 421"/>
                  <a:gd name="T33" fmla="*/ 48 h 421"/>
                  <a:gd name="T34" fmla="*/ 48 w 421"/>
                  <a:gd name="T35" fmla="*/ 75 h 421"/>
                  <a:gd name="T36" fmla="*/ 48 w 421"/>
                  <a:gd name="T37" fmla="*/ 95 h 421"/>
                  <a:gd name="T38" fmla="*/ 71 w 421"/>
                  <a:gd name="T39" fmla="*/ 122 h 421"/>
                  <a:gd name="T40" fmla="*/ 50 w 421"/>
                  <a:gd name="T41" fmla="*/ 174 h 421"/>
                  <a:gd name="T42" fmla="*/ 14 w 421"/>
                  <a:gd name="T43" fmla="*/ 178 h 421"/>
                  <a:gd name="T44" fmla="*/ 0 w 421"/>
                  <a:gd name="T45" fmla="*/ 192 h 421"/>
                  <a:gd name="T46" fmla="*/ 0 w 421"/>
                  <a:gd name="T47" fmla="*/ 229 h 421"/>
                  <a:gd name="T48" fmla="*/ 14 w 421"/>
                  <a:gd name="T49" fmla="*/ 243 h 421"/>
                  <a:gd name="T50" fmla="*/ 50 w 421"/>
                  <a:gd name="T51" fmla="*/ 246 h 421"/>
                  <a:gd name="T52" fmla="*/ 71 w 421"/>
                  <a:gd name="T53" fmla="*/ 298 h 421"/>
                  <a:gd name="T54" fmla="*/ 48 w 421"/>
                  <a:gd name="T55" fmla="*/ 326 h 421"/>
                  <a:gd name="T56" fmla="*/ 48 w 421"/>
                  <a:gd name="T57" fmla="*/ 346 h 421"/>
                  <a:gd name="T58" fmla="*/ 75 w 421"/>
                  <a:gd name="T59" fmla="*/ 372 h 421"/>
                  <a:gd name="T60" fmla="*/ 95 w 421"/>
                  <a:gd name="T61" fmla="*/ 372 h 421"/>
                  <a:gd name="T62" fmla="*/ 122 w 421"/>
                  <a:gd name="T63" fmla="*/ 349 h 421"/>
                  <a:gd name="T64" fmla="*/ 174 w 421"/>
                  <a:gd name="T65" fmla="*/ 371 h 421"/>
                  <a:gd name="T66" fmla="*/ 178 w 421"/>
                  <a:gd name="T67" fmla="*/ 407 h 421"/>
                  <a:gd name="T68" fmla="*/ 192 w 421"/>
                  <a:gd name="T69" fmla="*/ 421 h 421"/>
                  <a:gd name="T70" fmla="*/ 229 w 421"/>
                  <a:gd name="T71" fmla="*/ 421 h 421"/>
                  <a:gd name="T72" fmla="*/ 243 w 421"/>
                  <a:gd name="T73" fmla="*/ 407 h 421"/>
                  <a:gd name="T74" fmla="*/ 246 w 421"/>
                  <a:gd name="T75" fmla="*/ 371 h 421"/>
                  <a:gd name="T76" fmla="*/ 298 w 421"/>
                  <a:gd name="T77" fmla="*/ 349 h 421"/>
                  <a:gd name="T78" fmla="*/ 326 w 421"/>
                  <a:gd name="T79" fmla="*/ 372 h 421"/>
                  <a:gd name="T80" fmla="*/ 346 w 421"/>
                  <a:gd name="T81" fmla="*/ 372 h 421"/>
                  <a:gd name="T82" fmla="*/ 372 w 421"/>
                  <a:gd name="T83" fmla="*/ 346 h 421"/>
                  <a:gd name="T84" fmla="*/ 372 w 421"/>
                  <a:gd name="T85" fmla="*/ 326 h 421"/>
                  <a:gd name="T86" fmla="*/ 349 w 421"/>
                  <a:gd name="T87" fmla="*/ 298 h 421"/>
                  <a:gd name="T88" fmla="*/ 371 w 421"/>
                  <a:gd name="T89" fmla="*/ 246 h 421"/>
                  <a:gd name="T90" fmla="*/ 407 w 421"/>
                  <a:gd name="T91" fmla="*/ 243 h 421"/>
                  <a:gd name="T92" fmla="*/ 421 w 421"/>
                  <a:gd name="T93" fmla="*/ 229 h 421"/>
                  <a:gd name="T94" fmla="*/ 421 w 421"/>
                  <a:gd name="T95" fmla="*/ 192 h 421"/>
                  <a:gd name="T96" fmla="*/ 407 w 421"/>
                  <a:gd name="T97" fmla="*/ 178 h 421"/>
                  <a:gd name="T98" fmla="*/ 210 w 421"/>
                  <a:gd name="T99" fmla="*/ 310 h 421"/>
                  <a:gd name="T100" fmla="*/ 111 w 421"/>
                  <a:gd name="T101" fmla="*/ 210 h 421"/>
                  <a:gd name="T102" fmla="*/ 210 w 421"/>
                  <a:gd name="T103" fmla="*/ 111 h 421"/>
                  <a:gd name="T104" fmla="*/ 310 w 421"/>
                  <a:gd name="T105" fmla="*/ 210 h 421"/>
                  <a:gd name="T106" fmla="*/ 210 w 421"/>
                  <a:gd name="T107" fmla="*/ 31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1" h="421">
                    <a:moveTo>
                      <a:pt x="407" y="178"/>
                    </a:moveTo>
                    <a:cubicBezTo>
                      <a:pt x="407" y="178"/>
                      <a:pt x="386" y="175"/>
                      <a:pt x="371" y="174"/>
                    </a:cubicBezTo>
                    <a:cubicBezTo>
                      <a:pt x="367" y="156"/>
                      <a:pt x="359" y="138"/>
                      <a:pt x="349" y="122"/>
                    </a:cubicBezTo>
                    <a:cubicBezTo>
                      <a:pt x="360" y="112"/>
                      <a:pt x="372" y="95"/>
                      <a:pt x="372" y="95"/>
                    </a:cubicBezTo>
                    <a:cubicBezTo>
                      <a:pt x="378" y="89"/>
                      <a:pt x="378" y="80"/>
                      <a:pt x="372" y="75"/>
                    </a:cubicBezTo>
                    <a:cubicBezTo>
                      <a:pt x="346" y="48"/>
                      <a:pt x="346" y="48"/>
                      <a:pt x="346" y="48"/>
                    </a:cubicBezTo>
                    <a:cubicBezTo>
                      <a:pt x="340" y="43"/>
                      <a:pt x="332" y="43"/>
                      <a:pt x="326" y="48"/>
                    </a:cubicBezTo>
                    <a:cubicBezTo>
                      <a:pt x="326" y="48"/>
                      <a:pt x="309" y="61"/>
                      <a:pt x="298" y="71"/>
                    </a:cubicBezTo>
                    <a:cubicBezTo>
                      <a:pt x="283" y="61"/>
                      <a:pt x="265" y="54"/>
                      <a:pt x="246" y="50"/>
                    </a:cubicBezTo>
                    <a:cubicBezTo>
                      <a:pt x="246" y="35"/>
                      <a:pt x="243" y="14"/>
                      <a:pt x="243" y="14"/>
                    </a:cubicBezTo>
                    <a:cubicBezTo>
                      <a:pt x="243" y="6"/>
                      <a:pt x="237" y="0"/>
                      <a:pt x="229" y="0"/>
                    </a:cubicBezTo>
                    <a:cubicBezTo>
                      <a:pt x="192" y="0"/>
                      <a:pt x="192" y="0"/>
                      <a:pt x="192" y="0"/>
                    </a:cubicBezTo>
                    <a:cubicBezTo>
                      <a:pt x="184" y="0"/>
                      <a:pt x="178" y="6"/>
                      <a:pt x="178" y="14"/>
                    </a:cubicBezTo>
                    <a:cubicBezTo>
                      <a:pt x="178" y="14"/>
                      <a:pt x="175" y="35"/>
                      <a:pt x="174" y="50"/>
                    </a:cubicBezTo>
                    <a:cubicBezTo>
                      <a:pt x="156" y="54"/>
                      <a:pt x="138" y="61"/>
                      <a:pt x="122" y="71"/>
                    </a:cubicBezTo>
                    <a:cubicBezTo>
                      <a:pt x="112" y="61"/>
                      <a:pt x="95" y="48"/>
                      <a:pt x="95" y="48"/>
                    </a:cubicBezTo>
                    <a:cubicBezTo>
                      <a:pt x="89" y="43"/>
                      <a:pt x="80" y="43"/>
                      <a:pt x="75" y="48"/>
                    </a:cubicBezTo>
                    <a:cubicBezTo>
                      <a:pt x="48" y="75"/>
                      <a:pt x="48" y="75"/>
                      <a:pt x="48" y="75"/>
                    </a:cubicBezTo>
                    <a:cubicBezTo>
                      <a:pt x="43" y="80"/>
                      <a:pt x="43" y="89"/>
                      <a:pt x="48" y="95"/>
                    </a:cubicBezTo>
                    <a:cubicBezTo>
                      <a:pt x="48" y="95"/>
                      <a:pt x="61" y="112"/>
                      <a:pt x="71" y="122"/>
                    </a:cubicBezTo>
                    <a:cubicBezTo>
                      <a:pt x="61" y="138"/>
                      <a:pt x="54" y="156"/>
                      <a:pt x="50" y="174"/>
                    </a:cubicBezTo>
                    <a:cubicBezTo>
                      <a:pt x="35" y="175"/>
                      <a:pt x="14" y="178"/>
                      <a:pt x="14" y="178"/>
                    </a:cubicBezTo>
                    <a:cubicBezTo>
                      <a:pt x="6" y="178"/>
                      <a:pt x="0" y="184"/>
                      <a:pt x="0" y="192"/>
                    </a:cubicBezTo>
                    <a:cubicBezTo>
                      <a:pt x="0" y="229"/>
                      <a:pt x="0" y="229"/>
                      <a:pt x="0" y="229"/>
                    </a:cubicBezTo>
                    <a:cubicBezTo>
                      <a:pt x="0" y="237"/>
                      <a:pt x="6" y="243"/>
                      <a:pt x="14" y="243"/>
                    </a:cubicBezTo>
                    <a:cubicBezTo>
                      <a:pt x="14" y="243"/>
                      <a:pt x="35" y="246"/>
                      <a:pt x="50" y="246"/>
                    </a:cubicBezTo>
                    <a:cubicBezTo>
                      <a:pt x="54" y="265"/>
                      <a:pt x="62" y="283"/>
                      <a:pt x="71" y="298"/>
                    </a:cubicBezTo>
                    <a:cubicBezTo>
                      <a:pt x="61" y="309"/>
                      <a:pt x="48" y="326"/>
                      <a:pt x="48" y="326"/>
                    </a:cubicBezTo>
                    <a:cubicBezTo>
                      <a:pt x="43" y="332"/>
                      <a:pt x="43" y="340"/>
                      <a:pt x="48" y="346"/>
                    </a:cubicBezTo>
                    <a:cubicBezTo>
                      <a:pt x="75" y="372"/>
                      <a:pt x="75" y="372"/>
                      <a:pt x="75" y="372"/>
                    </a:cubicBezTo>
                    <a:cubicBezTo>
                      <a:pt x="80" y="378"/>
                      <a:pt x="89" y="378"/>
                      <a:pt x="95" y="372"/>
                    </a:cubicBezTo>
                    <a:cubicBezTo>
                      <a:pt x="95" y="372"/>
                      <a:pt x="112" y="360"/>
                      <a:pt x="122" y="349"/>
                    </a:cubicBezTo>
                    <a:cubicBezTo>
                      <a:pt x="138" y="359"/>
                      <a:pt x="156" y="367"/>
                      <a:pt x="174" y="371"/>
                    </a:cubicBezTo>
                    <a:cubicBezTo>
                      <a:pt x="175" y="386"/>
                      <a:pt x="178" y="407"/>
                      <a:pt x="178" y="407"/>
                    </a:cubicBezTo>
                    <a:cubicBezTo>
                      <a:pt x="178" y="414"/>
                      <a:pt x="184" y="421"/>
                      <a:pt x="192" y="421"/>
                    </a:cubicBezTo>
                    <a:cubicBezTo>
                      <a:pt x="229" y="421"/>
                      <a:pt x="229" y="421"/>
                      <a:pt x="229" y="421"/>
                    </a:cubicBezTo>
                    <a:cubicBezTo>
                      <a:pt x="237" y="421"/>
                      <a:pt x="243" y="414"/>
                      <a:pt x="243" y="407"/>
                    </a:cubicBezTo>
                    <a:cubicBezTo>
                      <a:pt x="243" y="407"/>
                      <a:pt x="246" y="386"/>
                      <a:pt x="246" y="371"/>
                    </a:cubicBezTo>
                    <a:cubicBezTo>
                      <a:pt x="265" y="367"/>
                      <a:pt x="283" y="359"/>
                      <a:pt x="298" y="349"/>
                    </a:cubicBezTo>
                    <a:cubicBezTo>
                      <a:pt x="309" y="360"/>
                      <a:pt x="326" y="372"/>
                      <a:pt x="326" y="372"/>
                    </a:cubicBezTo>
                    <a:cubicBezTo>
                      <a:pt x="332" y="378"/>
                      <a:pt x="340" y="378"/>
                      <a:pt x="346" y="372"/>
                    </a:cubicBezTo>
                    <a:cubicBezTo>
                      <a:pt x="372" y="346"/>
                      <a:pt x="372" y="346"/>
                      <a:pt x="372" y="346"/>
                    </a:cubicBezTo>
                    <a:cubicBezTo>
                      <a:pt x="378" y="340"/>
                      <a:pt x="378" y="332"/>
                      <a:pt x="372" y="326"/>
                    </a:cubicBezTo>
                    <a:cubicBezTo>
                      <a:pt x="372" y="326"/>
                      <a:pt x="360" y="309"/>
                      <a:pt x="349" y="298"/>
                    </a:cubicBezTo>
                    <a:cubicBezTo>
                      <a:pt x="359" y="283"/>
                      <a:pt x="367" y="265"/>
                      <a:pt x="371" y="246"/>
                    </a:cubicBezTo>
                    <a:cubicBezTo>
                      <a:pt x="386" y="246"/>
                      <a:pt x="407" y="243"/>
                      <a:pt x="407" y="243"/>
                    </a:cubicBezTo>
                    <a:cubicBezTo>
                      <a:pt x="415" y="243"/>
                      <a:pt x="421" y="237"/>
                      <a:pt x="421" y="229"/>
                    </a:cubicBezTo>
                    <a:cubicBezTo>
                      <a:pt x="421" y="192"/>
                      <a:pt x="421" y="192"/>
                      <a:pt x="421" y="192"/>
                    </a:cubicBezTo>
                    <a:cubicBezTo>
                      <a:pt x="421" y="184"/>
                      <a:pt x="415" y="178"/>
                      <a:pt x="407" y="178"/>
                    </a:cubicBezTo>
                    <a:close/>
                    <a:moveTo>
                      <a:pt x="210" y="310"/>
                    </a:moveTo>
                    <a:cubicBezTo>
                      <a:pt x="155" y="310"/>
                      <a:pt x="111" y="265"/>
                      <a:pt x="111" y="210"/>
                    </a:cubicBezTo>
                    <a:cubicBezTo>
                      <a:pt x="111" y="155"/>
                      <a:pt x="155" y="111"/>
                      <a:pt x="210" y="111"/>
                    </a:cubicBezTo>
                    <a:cubicBezTo>
                      <a:pt x="265" y="111"/>
                      <a:pt x="310" y="155"/>
                      <a:pt x="310" y="210"/>
                    </a:cubicBezTo>
                    <a:cubicBezTo>
                      <a:pt x="310" y="265"/>
                      <a:pt x="265" y="310"/>
                      <a:pt x="210" y="310"/>
                    </a:cubicBezTo>
                    <a:close/>
                  </a:path>
                </a:pathLst>
              </a:custGeom>
              <a:solidFill>
                <a:schemeClr val="tx1"/>
              </a:solidFill>
              <a:ln>
                <a:noFill/>
              </a:ln>
            </p:spPr>
            <p:txBody>
              <a:bodyPr vert="horz" wrap="square" lIns="91416" tIns="45708" rIns="91416" bIns="45708" numCol="1" anchor="t" anchorCtr="0" compatLnSpc="1">
                <a:prstTxWarp prst="textNoShape">
                  <a:avLst/>
                </a:prstTxWarp>
              </a:bodyPr>
              <a:lstStyle/>
              <a:p>
                <a:endParaRPr lang="en-US" sz="1799"/>
              </a:p>
            </p:txBody>
          </p:sp>
          <p:sp>
            <p:nvSpPr>
              <p:cNvPr id="44" name="Oval 19"/>
              <p:cNvSpPr>
                <a:spLocks noChangeArrowheads="1"/>
              </p:cNvSpPr>
              <p:nvPr/>
            </p:nvSpPr>
            <p:spPr bwMode="auto">
              <a:xfrm>
                <a:off x="7452304" y="723275"/>
                <a:ext cx="141724" cy="141724"/>
              </a:xfrm>
              <a:prstGeom prst="ellipse">
                <a:avLst/>
              </a:prstGeom>
              <a:solidFill>
                <a:schemeClr val="tx1"/>
              </a:solidFill>
              <a:ln>
                <a:noFill/>
              </a:ln>
            </p:spPr>
            <p:txBody>
              <a:bodyPr vert="horz" wrap="square" lIns="91416" tIns="45708" rIns="91416" bIns="45708" numCol="1" anchor="t" anchorCtr="0" compatLnSpc="1">
                <a:prstTxWarp prst="textNoShape">
                  <a:avLst/>
                </a:prstTxWarp>
              </a:bodyPr>
              <a:lstStyle/>
              <a:p>
                <a:endParaRPr lang="en-US" sz="1799"/>
              </a:p>
            </p:txBody>
          </p:sp>
        </p:grpSp>
        <p:sp>
          <p:nvSpPr>
            <p:cNvPr id="40" name="Rectangle 39"/>
            <p:cNvSpPr/>
            <p:nvPr/>
          </p:nvSpPr>
          <p:spPr>
            <a:xfrm>
              <a:off x="6210785" y="1565045"/>
              <a:ext cx="1067921" cy="369332"/>
            </a:xfrm>
            <a:prstGeom prst="rect">
              <a:avLst/>
            </a:prstGeom>
          </p:spPr>
          <p:txBody>
            <a:bodyPr wrap="none">
              <a:spAutoFit/>
            </a:bodyPr>
            <a:lstStyle/>
            <a:p>
              <a:pPr defTabSz="913825" fontAlgn="base">
                <a:spcBef>
                  <a:spcPct val="0"/>
                </a:spcBef>
                <a:spcAft>
                  <a:spcPct val="0"/>
                </a:spcAft>
                <a:defRPr/>
              </a:pPr>
              <a:r>
                <a:rPr lang="en-US" sz="1799" kern="0" spc="-50" dirty="0">
                  <a:gradFill>
                    <a:gsLst>
                      <a:gs pos="0">
                        <a:srgbClr val="FFFFFF"/>
                      </a:gs>
                      <a:gs pos="100000">
                        <a:srgbClr val="FFFFFF"/>
                      </a:gs>
                    </a:gsLst>
                    <a:lin ang="5400000" scaled="0"/>
                  </a:gradFill>
                  <a:ea typeface="Segoe UI" pitchFamily="34" charset="0"/>
                  <a:cs typeface="Segoe UI" pitchFamily="34" charset="0"/>
                </a:rPr>
                <a:t>Solutions</a:t>
              </a:r>
            </a:p>
          </p:txBody>
        </p:sp>
      </p:grpSp>
      <p:grpSp>
        <p:nvGrpSpPr>
          <p:cNvPr id="45" name="#5 - box"/>
          <p:cNvGrpSpPr/>
          <p:nvPr/>
        </p:nvGrpSpPr>
        <p:grpSpPr>
          <a:xfrm>
            <a:off x="10091340" y="2572097"/>
            <a:ext cx="1707607" cy="1707607"/>
            <a:chOff x="8151583" y="230608"/>
            <a:chExt cx="1708052" cy="1708052"/>
          </a:xfrm>
        </p:grpSpPr>
        <p:sp>
          <p:nvSpPr>
            <p:cNvPr id="46" name="Rectangle 45"/>
            <p:cNvSpPr/>
            <p:nvPr/>
          </p:nvSpPr>
          <p:spPr bwMode="auto">
            <a:xfrm>
              <a:off x="8151583" y="230608"/>
              <a:ext cx="1708052" cy="170805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6" rIns="91412" bIns="45706" numCol="1" rtlCol="0" anchor="ctr" anchorCtr="0" compatLnSpc="1">
              <a:prstTxWarp prst="textNoShape">
                <a:avLst/>
              </a:prstTxWarp>
            </a:bodyPr>
            <a:lstStyle/>
            <a:p>
              <a:pPr algn="ctr" defTabSz="913825" fontAlgn="base">
                <a:spcBef>
                  <a:spcPct val="0"/>
                </a:spcBef>
                <a:spcAft>
                  <a:spcPct val="0"/>
                </a:spcAft>
              </a:pPr>
              <a:endParaRPr lang="en-US" sz="2199" dirty="0">
                <a:gradFill>
                  <a:gsLst>
                    <a:gs pos="0">
                      <a:srgbClr val="FFFFFF"/>
                    </a:gs>
                    <a:gs pos="100000">
                      <a:srgbClr val="FFFFFF"/>
                    </a:gs>
                  </a:gsLst>
                  <a:lin ang="5400000" scaled="0"/>
                </a:gradFill>
              </a:endParaRPr>
            </a:p>
          </p:txBody>
        </p:sp>
        <p:sp>
          <p:nvSpPr>
            <p:cNvPr id="47" name="Rectangle 46"/>
            <p:cNvSpPr/>
            <p:nvPr/>
          </p:nvSpPr>
          <p:spPr>
            <a:xfrm>
              <a:off x="8151583" y="1565045"/>
              <a:ext cx="949299" cy="369332"/>
            </a:xfrm>
            <a:prstGeom prst="rect">
              <a:avLst/>
            </a:prstGeom>
          </p:spPr>
          <p:txBody>
            <a:bodyPr wrap="none">
              <a:spAutoFit/>
            </a:bodyPr>
            <a:lstStyle/>
            <a:p>
              <a:pPr defTabSz="913825" fontAlgn="base">
                <a:spcBef>
                  <a:spcPct val="0"/>
                </a:spcBef>
                <a:spcAft>
                  <a:spcPct val="0"/>
                </a:spcAft>
                <a:defRPr/>
              </a:pPr>
              <a:r>
                <a:rPr lang="en-US" sz="1799" kern="0" spc="-50" dirty="0">
                  <a:gradFill>
                    <a:gsLst>
                      <a:gs pos="0">
                        <a:srgbClr val="FFFFFF"/>
                      </a:gs>
                      <a:gs pos="100000">
                        <a:srgbClr val="FFFFFF"/>
                      </a:gs>
                    </a:gsLst>
                    <a:lin ang="5400000" scaled="0"/>
                  </a:gradFill>
                  <a:ea typeface="Segoe UI" pitchFamily="34" charset="0"/>
                  <a:cs typeface="Segoe UI" pitchFamily="34" charset="0"/>
                </a:rPr>
                <a:t>Services</a:t>
              </a:r>
            </a:p>
          </p:txBody>
        </p:sp>
        <p:grpSp>
          <p:nvGrpSpPr>
            <p:cNvPr id="48" name="Group 47"/>
            <p:cNvGrpSpPr/>
            <p:nvPr/>
          </p:nvGrpSpPr>
          <p:grpSpPr>
            <a:xfrm>
              <a:off x="8516175" y="800777"/>
              <a:ext cx="585491" cy="478696"/>
              <a:chOff x="2508250" y="5043488"/>
              <a:chExt cx="2219325" cy="1814512"/>
            </a:xfrm>
          </p:grpSpPr>
          <p:sp>
            <p:nvSpPr>
              <p:cNvPr id="50" name="Freeform 60"/>
              <p:cNvSpPr>
                <a:spLocks noEditPoints="1"/>
              </p:cNvSpPr>
              <p:nvPr/>
            </p:nvSpPr>
            <p:spPr bwMode="auto">
              <a:xfrm>
                <a:off x="2508250" y="5043488"/>
                <a:ext cx="2219325" cy="1814512"/>
              </a:xfrm>
              <a:custGeom>
                <a:avLst/>
                <a:gdLst>
                  <a:gd name="T0" fmla="*/ 512 w 592"/>
                  <a:gd name="T1" fmla="*/ 0 h 484"/>
                  <a:gd name="T2" fmla="*/ 80 w 592"/>
                  <a:gd name="T3" fmla="*/ 0 h 484"/>
                  <a:gd name="T4" fmla="*/ 0 w 592"/>
                  <a:gd name="T5" fmla="*/ 80 h 484"/>
                  <a:gd name="T6" fmla="*/ 0 w 592"/>
                  <a:gd name="T7" fmla="*/ 404 h 484"/>
                  <a:gd name="T8" fmla="*/ 80 w 592"/>
                  <a:gd name="T9" fmla="*/ 484 h 484"/>
                  <a:gd name="T10" fmla="*/ 512 w 592"/>
                  <a:gd name="T11" fmla="*/ 484 h 484"/>
                  <a:gd name="T12" fmla="*/ 592 w 592"/>
                  <a:gd name="T13" fmla="*/ 404 h 484"/>
                  <a:gd name="T14" fmla="*/ 592 w 592"/>
                  <a:gd name="T15" fmla="*/ 80 h 484"/>
                  <a:gd name="T16" fmla="*/ 512 w 592"/>
                  <a:gd name="T17" fmla="*/ 0 h 484"/>
                  <a:gd name="T18" fmla="*/ 66 w 592"/>
                  <a:gd name="T19" fmla="*/ 91 h 484"/>
                  <a:gd name="T20" fmla="*/ 40 w 592"/>
                  <a:gd name="T21" fmla="*/ 64 h 484"/>
                  <a:gd name="T22" fmla="*/ 66 w 592"/>
                  <a:gd name="T23" fmla="*/ 37 h 484"/>
                  <a:gd name="T24" fmla="*/ 93 w 592"/>
                  <a:gd name="T25" fmla="*/ 64 h 484"/>
                  <a:gd name="T26" fmla="*/ 66 w 592"/>
                  <a:gd name="T27" fmla="*/ 91 h 484"/>
                  <a:gd name="T28" fmla="*/ 141 w 592"/>
                  <a:gd name="T29" fmla="*/ 91 h 484"/>
                  <a:gd name="T30" fmla="*/ 114 w 592"/>
                  <a:gd name="T31" fmla="*/ 64 h 484"/>
                  <a:gd name="T32" fmla="*/ 141 w 592"/>
                  <a:gd name="T33" fmla="*/ 37 h 484"/>
                  <a:gd name="T34" fmla="*/ 167 w 592"/>
                  <a:gd name="T35" fmla="*/ 64 h 484"/>
                  <a:gd name="T36" fmla="*/ 141 w 592"/>
                  <a:gd name="T37" fmla="*/ 91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2" h="484">
                    <a:moveTo>
                      <a:pt x="512" y="0"/>
                    </a:moveTo>
                    <a:cubicBezTo>
                      <a:pt x="80" y="0"/>
                      <a:pt x="80" y="0"/>
                      <a:pt x="80" y="0"/>
                    </a:cubicBezTo>
                    <a:cubicBezTo>
                      <a:pt x="36" y="0"/>
                      <a:pt x="0" y="36"/>
                      <a:pt x="0" y="80"/>
                    </a:cubicBezTo>
                    <a:cubicBezTo>
                      <a:pt x="0" y="404"/>
                      <a:pt x="0" y="404"/>
                      <a:pt x="0" y="404"/>
                    </a:cubicBezTo>
                    <a:cubicBezTo>
                      <a:pt x="0" y="448"/>
                      <a:pt x="36" y="484"/>
                      <a:pt x="80" y="484"/>
                    </a:cubicBezTo>
                    <a:cubicBezTo>
                      <a:pt x="512" y="484"/>
                      <a:pt x="512" y="484"/>
                      <a:pt x="512" y="484"/>
                    </a:cubicBezTo>
                    <a:cubicBezTo>
                      <a:pt x="556" y="484"/>
                      <a:pt x="592" y="448"/>
                      <a:pt x="592" y="404"/>
                    </a:cubicBezTo>
                    <a:cubicBezTo>
                      <a:pt x="592" y="80"/>
                      <a:pt x="592" y="80"/>
                      <a:pt x="592" y="80"/>
                    </a:cubicBezTo>
                    <a:cubicBezTo>
                      <a:pt x="592" y="36"/>
                      <a:pt x="556" y="0"/>
                      <a:pt x="512" y="0"/>
                    </a:cubicBezTo>
                    <a:close/>
                    <a:moveTo>
                      <a:pt x="66" y="91"/>
                    </a:moveTo>
                    <a:cubicBezTo>
                      <a:pt x="52" y="91"/>
                      <a:pt x="40" y="79"/>
                      <a:pt x="40" y="64"/>
                    </a:cubicBezTo>
                    <a:cubicBezTo>
                      <a:pt x="40" y="49"/>
                      <a:pt x="52" y="37"/>
                      <a:pt x="66" y="37"/>
                    </a:cubicBezTo>
                    <a:cubicBezTo>
                      <a:pt x="81" y="37"/>
                      <a:pt x="93" y="49"/>
                      <a:pt x="93" y="64"/>
                    </a:cubicBezTo>
                    <a:cubicBezTo>
                      <a:pt x="93" y="79"/>
                      <a:pt x="81" y="91"/>
                      <a:pt x="66" y="91"/>
                    </a:cubicBezTo>
                    <a:close/>
                    <a:moveTo>
                      <a:pt x="141" y="91"/>
                    </a:moveTo>
                    <a:cubicBezTo>
                      <a:pt x="126" y="91"/>
                      <a:pt x="114" y="79"/>
                      <a:pt x="114" y="64"/>
                    </a:cubicBezTo>
                    <a:cubicBezTo>
                      <a:pt x="114" y="49"/>
                      <a:pt x="126" y="37"/>
                      <a:pt x="141" y="37"/>
                    </a:cubicBezTo>
                    <a:cubicBezTo>
                      <a:pt x="155" y="37"/>
                      <a:pt x="167" y="49"/>
                      <a:pt x="167" y="64"/>
                    </a:cubicBezTo>
                    <a:cubicBezTo>
                      <a:pt x="167" y="79"/>
                      <a:pt x="155" y="91"/>
                      <a:pt x="141"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1799"/>
              </a:p>
            </p:txBody>
          </p:sp>
          <p:sp>
            <p:nvSpPr>
              <p:cNvPr id="51" name="Rectangle 61"/>
              <p:cNvSpPr>
                <a:spLocks noChangeArrowheads="1"/>
              </p:cNvSpPr>
              <p:nvPr/>
            </p:nvSpPr>
            <p:spPr bwMode="auto">
              <a:xfrm>
                <a:off x="2656297" y="5561013"/>
                <a:ext cx="1921650" cy="1114424"/>
              </a:xfrm>
              <a:prstGeom prst="round2SameRect">
                <a:avLst>
                  <a:gd name="adj1" fmla="val 0"/>
                  <a:gd name="adj2" fmla="val 11111"/>
                </a:avLst>
              </a:prstGeom>
              <a:solidFill>
                <a:schemeClr val="accent4"/>
              </a:solidFill>
              <a:ln>
                <a:noFill/>
              </a:ln>
            </p:spPr>
            <p:txBody>
              <a:bodyPr vert="horz" wrap="square" lIns="91416" tIns="45708" rIns="91416" bIns="45708" numCol="1" anchor="t" anchorCtr="0" compatLnSpc="1">
                <a:prstTxWarp prst="textNoShape">
                  <a:avLst/>
                </a:prstTxWarp>
              </a:bodyPr>
              <a:lstStyle/>
              <a:p>
                <a:endParaRPr lang="en-US" sz="1799"/>
              </a:p>
            </p:txBody>
          </p:sp>
        </p:grpSp>
        <p:sp>
          <p:nvSpPr>
            <p:cNvPr id="49" name="Freeform 73"/>
            <p:cNvSpPr>
              <a:spLocks noEditPoints="1"/>
            </p:cNvSpPr>
            <p:nvPr/>
          </p:nvSpPr>
          <p:spPr bwMode="auto">
            <a:xfrm>
              <a:off x="8958163" y="485480"/>
              <a:ext cx="578744" cy="473179"/>
            </a:xfrm>
            <a:custGeom>
              <a:avLst/>
              <a:gdLst>
                <a:gd name="T0" fmla="*/ 512 w 592"/>
                <a:gd name="T1" fmla="*/ 0 h 484"/>
                <a:gd name="T2" fmla="*/ 80 w 592"/>
                <a:gd name="T3" fmla="*/ 0 h 484"/>
                <a:gd name="T4" fmla="*/ 0 w 592"/>
                <a:gd name="T5" fmla="*/ 80 h 484"/>
                <a:gd name="T6" fmla="*/ 0 w 592"/>
                <a:gd name="T7" fmla="*/ 276 h 484"/>
                <a:gd name="T8" fmla="*/ 51 w 592"/>
                <a:gd name="T9" fmla="*/ 276 h 484"/>
                <a:gd name="T10" fmla="*/ 51 w 592"/>
                <a:gd name="T11" fmla="*/ 123 h 484"/>
                <a:gd name="T12" fmla="*/ 541 w 592"/>
                <a:gd name="T13" fmla="*/ 123 h 484"/>
                <a:gd name="T14" fmla="*/ 541 w 592"/>
                <a:gd name="T15" fmla="*/ 420 h 484"/>
                <a:gd name="T16" fmla="*/ 192 w 592"/>
                <a:gd name="T17" fmla="*/ 420 h 484"/>
                <a:gd name="T18" fmla="*/ 192 w 592"/>
                <a:gd name="T19" fmla="*/ 484 h 484"/>
                <a:gd name="T20" fmla="*/ 512 w 592"/>
                <a:gd name="T21" fmla="*/ 484 h 484"/>
                <a:gd name="T22" fmla="*/ 592 w 592"/>
                <a:gd name="T23" fmla="*/ 404 h 484"/>
                <a:gd name="T24" fmla="*/ 592 w 592"/>
                <a:gd name="T25" fmla="*/ 80 h 484"/>
                <a:gd name="T26" fmla="*/ 512 w 592"/>
                <a:gd name="T27" fmla="*/ 0 h 484"/>
                <a:gd name="T28" fmla="*/ 66 w 592"/>
                <a:gd name="T29" fmla="*/ 91 h 484"/>
                <a:gd name="T30" fmla="*/ 40 w 592"/>
                <a:gd name="T31" fmla="*/ 64 h 484"/>
                <a:gd name="T32" fmla="*/ 66 w 592"/>
                <a:gd name="T33" fmla="*/ 37 h 484"/>
                <a:gd name="T34" fmla="*/ 93 w 592"/>
                <a:gd name="T35" fmla="*/ 64 h 484"/>
                <a:gd name="T36" fmla="*/ 66 w 592"/>
                <a:gd name="T37" fmla="*/ 91 h 484"/>
                <a:gd name="T38" fmla="*/ 141 w 592"/>
                <a:gd name="T39" fmla="*/ 91 h 484"/>
                <a:gd name="T40" fmla="*/ 114 w 592"/>
                <a:gd name="T41" fmla="*/ 64 h 484"/>
                <a:gd name="T42" fmla="*/ 141 w 592"/>
                <a:gd name="T43" fmla="*/ 37 h 484"/>
                <a:gd name="T44" fmla="*/ 167 w 592"/>
                <a:gd name="T45" fmla="*/ 64 h 484"/>
                <a:gd name="T46" fmla="*/ 141 w 592"/>
                <a:gd name="T47" fmla="*/ 91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92" h="484">
                  <a:moveTo>
                    <a:pt x="512" y="0"/>
                  </a:moveTo>
                  <a:cubicBezTo>
                    <a:pt x="80" y="0"/>
                    <a:pt x="80" y="0"/>
                    <a:pt x="80" y="0"/>
                  </a:cubicBezTo>
                  <a:cubicBezTo>
                    <a:pt x="36" y="0"/>
                    <a:pt x="0" y="36"/>
                    <a:pt x="0" y="80"/>
                  </a:cubicBezTo>
                  <a:cubicBezTo>
                    <a:pt x="0" y="276"/>
                    <a:pt x="0" y="276"/>
                    <a:pt x="0" y="276"/>
                  </a:cubicBezTo>
                  <a:cubicBezTo>
                    <a:pt x="51" y="276"/>
                    <a:pt x="51" y="276"/>
                    <a:pt x="51" y="276"/>
                  </a:cubicBezTo>
                  <a:cubicBezTo>
                    <a:pt x="51" y="123"/>
                    <a:pt x="51" y="123"/>
                    <a:pt x="51" y="123"/>
                  </a:cubicBezTo>
                  <a:cubicBezTo>
                    <a:pt x="541" y="123"/>
                    <a:pt x="541" y="123"/>
                    <a:pt x="541" y="123"/>
                  </a:cubicBezTo>
                  <a:cubicBezTo>
                    <a:pt x="541" y="420"/>
                    <a:pt x="541" y="420"/>
                    <a:pt x="541" y="420"/>
                  </a:cubicBezTo>
                  <a:cubicBezTo>
                    <a:pt x="192" y="420"/>
                    <a:pt x="192" y="420"/>
                    <a:pt x="192" y="420"/>
                  </a:cubicBezTo>
                  <a:cubicBezTo>
                    <a:pt x="192" y="484"/>
                    <a:pt x="192" y="484"/>
                    <a:pt x="192" y="484"/>
                  </a:cubicBezTo>
                  <a:cubicBezTo>
                    <a:pt x="512" y="484"/>
                    <a:pt x="512" y="484"/>
                    <a:pt x="512" y="484"/>
                  </a:cubicBezTo>
                  <a:cubicBezTo>
                    <a:pt x="556" y="484"/>
                    <a:pt x="592" y="448"/>
                    <a:pt x="592" y="404"/>
                  </a:cubicBezTo>
                  <a:cubicBezTo>
                    <a:pt x="592" y="80"/>
                    <a:pt x="592" y="80"/>
                    <a:pt x="592" y="80"/>
                  </a:cubicBezTo>
                  <a:cubicBezTo>
                    <a:pt x="592" y="36"/>
                    <a:pt x="556" y="0"/>
                    <a:pt x="512" y="0"/>
                  </a:cubicBezTo>
                  <a:close/>
                  <a:moveTo>
                    <a:pt x="66" y="91"/>
                  </a:moveTo>
                  <a:cubicBezTo>
                    <a:pt x="52" y="91"/>
                    <a:pt x="40" y="79"/>
                    <a:pt x="40" y="64"/>
                  </a:cubicBezTo>
                  <a:cubicBezTo>
                    <a:pt x="40" y="49"/>
                    <a:pt x="52" y="37"/>
                    <a:pt x="66" y="37"/>
                  </a:cubicBezTo>
                  <a:cubicBezTo>
                    <a:pt x="81" y="37"/>
                    <a:pt x="93" y="49"/>
                    <a:pt x="93" y="64"/>
                  </a:cubicBezTo>
                  <a:cubicBezTo>
                    <a:pt x="93" y="79"/>
                    <a:pt x="81" y="91"/>
                    <a:pt x="66" y="91"/>
                  </a:cubicBezTo>
                  <a:close/>
                  <a:moveTo>
                    <a:pt x="141" y="91"/>
                  </a:moveTo>
                  <a:cubicBezTo>
                    <a:pt x="126" y="91"/>
                    <a:pt x="114" y="79"/>
                    <a:pt x="114" y="64"/>
                  </a:cubicBezTo>
                  <a:cubicBezTo>
                    <a:pt x="114" y="49"/>
                    <a:pt x="126" y="37"/>
                    <a:pt x="141" y="37"/>
                  </a:cubicBezTo>
                  <a:cubicBezTo>
                    <a:pt x="155" y="37"/>
                    <a:pt x="167" y="49"/>
                    <a:pt x="167" y="64"/>
                  </a:cubicBezTo>
                  <a:cubicBezTo>
                    <a:pt x="167" y="79"/>
                    <a:pt x="155" y="91"/>
                    <a:pt x="141"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1799"/>
            </a:p>
          </p:txBody>
        </p:sp>
      </p:grpSp>
      <p:grpSp>
        <p:nvGrpSpPr>
          <p:cNvPr id="52" name="#6 - box"/>
          <p:cNvGrpSpPr/>
          <p:nvPr/>
        </p:nvGrpSpPr>
        <p:grpSpPr>
          <a:xfrm>
            <a:off x="10091340" y="2572097"/>
            <a:ext cx="1707607" cy="1707607"/>
            <a:chOff x="10092381" y="230608"/>
            <a:chExt cx="1708052" cy="1708052"/>
          </a:xfrm>
          <a:solidFill>
            <a:srgbClr val="FFC000"/>
          </a:solidFill>
        </p:grpSpPr>
        <p:sp>
          <p:nvSpPr>
            <p:cNvPr id="53" name="Rectangle 52"/>
            <p:cNvSpPr/>
            <p:nvPr/>
          </p:nvSpPr>
          <p:spPr bwMode="auto">
            <a:xfrm>
              <a:off x="10092381" y="230608"/>
              <a:ext cx="1708052" cy="170805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2" tIns="45706" rIns="91412" bIns="45706" numCol="1" rtlCol="0" anchor="ctr" anchorCtr="0" compatLnSpc="1">
              <a:prstTxWarp prst="textNoShape">
                <a:avLst/>
              </a:prstTxWarp>
            </a:bodyPr>
            <a:lstStyle/>
            <a:p>
              <a:pPr algn="ctr" defTabSz="913825" fontAlgn="base">
                <a:spcBef>
                  <a:spcPct val="0"/>
                </a:spcBef>
                <a:spcAft>
                  <a:spcPct val="0"/>
                </a:spcAft>
              </a:pPr>
              <a:endParaRPr lang="en-US" sz="2199" dirty="0">
                <a:gradFill>
                  <a:gsLst>
                    <a:gs pos="0">
                      <a:srgbClr val="FFFFFF"/>
                    </a:gs>
                    <a:gs pos="100000">
                      <a:srgbClr val="FFFFFF"/>
                    </a:gs>
                  </a:gsLst>
                  <a:lin ang="5400000" scaled="0"/>
                </a:gradFill>
              </a:endParaRPr>
            </a:p>
          </p:txBody>
        </p:sp>
        <p:grpSp>
          <p:nvGrpSpPr>
            <p:cNvPr id="54" name="Group 53"/>
            <p:cNvGrpSpPr/>
            <p:nvPr/>
          </p:nvGrpSpPr>
          <p:grpSpPr>
            <a:xfrm>
              <a:off x="10302667" y="649834"/>
              <a:ext cx="1216118" cy="551552"/>
              <a:chOff x="10410500" y="663269"/>
              <a:chExt cx="1000452" cy="453740"/>
            </a:xfrm>
            <a:grpFill/>
          </p:grpSpPr>
          <p:grpSp>
            <p:nvGrpSpPr>
              <p:cNvPr id="56" name="Group 55"/>
              <p:cNvGrpSpPr/>
              <p:nvPr/>
            </p:nvGrpSpPr>
            <p:grpSpPr>
              <a:xfrm rot="5400000">
                <a:off x="10956932" y="827244"/>
                <a:ext cx="453740" cy="125789"/>
                <a:chOff x="10576225" y="1124579"/>
                <a:chExt cx="607702" cy="168471"/>
              </a:xfrm>
              <a:grpFill/>
            </p:grpSpPr>
            <p:sp>
              <p:nvSpPr>
                <p:cNvPr id="61" name="Freeform 25"/>
                <p:cNvSpPr>
                  <a:spLocks noEditPoints="1"/>
                </p:cNvSpPr>
                <p:nvPr/>
              </p:nvSpPr>
              <p:spPr bwMode="auto">
                <a:xfrm rot="16200000">
                  <a:off x="10795840" y="904964"/>
                  <a:ext cx="168471" cy="607702"/>
                </a:xfrm>
                <a:custGeom>
                  <a:avLst/>
                  <a:gdLst>
                    <a:gd name="T0" fmla="*/ 467 w 555"/>
                    <a:gd name="T1" fmla="*/ 0 h 2002"/>
                    <a:gd name="T2" fmla="*/ 87 w 555"/>
                    <a:gd name="T3" fmla="*/ 0 h 2002"/>
                    <a:gd name="T4" fmla="*/ 0 w 555"/>
                    <a:gd name="T5" fmla="*/ 87 h 2002"/>
                    <a:gd name="T6" fmla="*/ 0 w 555"/>
                    <a:gd name="T7" fmla="*/ 1914 h 2002"/>
                    <a:gd name="T8" fmla="*/ 87 w 555"/>
                    <a:gd name="T9" fmla="*/ 2002 h 2002"/>
                    <a:gd name="T10" fmla="*/ 467 w 555"/>
                    <a:gd name="T11" fmla="*/ 2002 h 2002"/>
                    <a:gd name="T12" fmla="*/ 555 w 555"/>
                    <a:gd name="T13" fmla="*/ 1914 h 2002"/>
                    <a:gd name="T14" fmla="*/ 555 w 555"/>
                    <a:gd name="T15" fmla="*/ 87 h 2002"/>
                    <a:gd name="T16" fmla="*/ 467 w 555"/>
                    <a:gd name="T17" fmla="*/ 0 h 2002"/>
                    <a:gd name="T18" fmla="*/ 131 w 555"/>
                    <a:gd name="T19" fmla="*/ 182 h 2002"/>
                    <a:gd name="T20" fmla="*/ 182 w 555"/>
                    <a:gd name="T21" fmla="*/ 131 h 2002"/>
                    <a:gd name="T22" fmla="*/ 373 w 555"/>
                    <a:gd name="T23" fmla="*/ 131 h 2002"/>
                    <a:gd name="T24" fmla="*/ 424 w 555"/>
                    <a:gd name="T25" fmla="*/ 182 h 2002"/>
                    <a:gd name="T26" fmla="*/ 424 w 555"/>
                    <a:gd name="T27" fmla="*/ 1345 h 2002"/>
                    <a:gd name="T28" fmla="*/ 373 w 555"/>
                    <a:gd name="T29" fmla="*/ 1395 h 2002"/>
                    <a:gd name="T30" fmla="*/ 182 w 555"/>
                    <a:gd name="T31" fmla="*/ 1395 h 2002"/>
                    <a:gd name="T32" fmla="*/ 131 w 555"/>
                    <a:gd name="T33" fmla="*/ 1345 h 2002"/>
                    <a:gd name="T34" fmla="*/ 131 w 555"/>
                    <a:gd name="T35" fmla="*/ 182 h 2002"/>
                    <a:gd name="T36" fmla="*/ 277 w 555"/>
                    <a:gd name="T37" fmla="*/ 1884 h 2002"/>
                    <a:gd name="T38" fmla="*/ 131 w 555"/>
                    <a:gd name="T39" fmla="*/ 1739 h 2002"/>
                    <a:gd name="T40" fmla="*/ 277 w 555"/>
                    <a:gd name="T41" fmla="*/ 1592 h 2002"/>
                    <a:gd name="T42" fmla="*/ 424 w 555"/>
                    <a:gd name="T43" fmla="*/ 1739 h 2002"/>
                    <a:gd name="T44" fmla="*/ 277 w 555"/>
                    <a:gd name="T45" fmla="*/ 1884 h 2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5" h="2002">
                      <a:moveTo>
                        <a:pt x="467" y="0"/>
                      </a:moveTo>
                      <a:cubicBezTo>
                        <a:pt x="87" y="0"/>
                        <a:pt x="87" y="0"/>
                        <a:pt x="87" y="0"/>
                      </a:cubicBezTo>
                      <a:cubicBezTo>
                        <a:pt x="39" y="0"/>
                        <a:pt x="0" y="39"/>
                        <a:pt x="0" y="87"/>
                      </a:cubicBezTo>
                      <a:cubicBezTo>
                        <a:pt x="0" y="1914"/>
                        <a:pt x="0" y="1914"/>
                        <a:pt x="0" y="1914"/>
                      </a:cubicBezTo>
                      <a:cubicBezTo>
                        <a:pt x="0" y="1962"/>
                        <a:pt x="39" y="2002"/>
                        <a:pt x="87" y="2002"/>
                      </a:cubicBezTo>
                      <a:cubicBezTo>
                        <a:pt x="467" y="2002"/>
                        <a:pt x="467" y="2002"/>
                        <a:pt x="467" y="2002"/>
                      </a:cubicBezTo>
                      <a:cubicBezTo>
                        <a:pt x="516" y="2002"/>
                        <a:pt x="555" y="1962"/>
                        <a:pt x="555" y="1914"/>
                      </a:cubicBezTo>
                      <a:cubicBezTo>
                        <a:pt x="555" y="87"/>
                        <a:pt x="555" y="87"/>
                        <a:pt x="555" y="87"/>
                      </a:cubicBezTo>
                      <a:cubicBezTo>
                        <a:pt x="555" y="39"/>
                        <a:pt x="516" y="0"/>
                        <a:pt x="467" y="0"/>
                      </a:cubicBezTo>
                      <a:close/>
                      <a:moveTo>
                        <a:pt x="131" y="182"/>
                      </a:moveTo>
                      <a:cubicBezTo>
                        <a:pt x="131" y="154"/>
                        <a:pt x="154" y="131"/>
                        <a:pt x="182" y="131"/>
                      </a:cubicBezTo>
                      <a:cubicBezTo>
                        <a:pt x="373" y="131"/>
                        <a:pt x="373" y="131"/>
                        <a:pt x="373" y="131"/>
                      </a:cubicBezTo>
                      <a:cubicBezTo>
                        <a:pt x="401" y="131"/>
                        <a:pt x="424" y="154"/>
                        <a:pt x="424" y="182"/>
                      </a:cubicBezTo>
                      <a:cubicBezTo>
                        <a:pt x="424" y="1345"/>
                        <a:pt x="424" y="1345"/>
                        <a:pt x="424" y="1345"/>
                      </a:cubicBezTo>
                      <a:cubicBezTo>
                        <a:pt x="424" y="1372"/>
                        <a:pt x="401" y="1395"/>
                        <a:pt x="373" y="1395"/>
                      </a:cubicBezTo>
                      <a:cubicBezTo>
                        <a:pt x="182" y="1395"/>
                        <a:pt x="182" y="1395"/>
                        <a:pt x="182" y="1395"/>
                      </a:cubicBezTo>
                      <a:cubicBezTo>
                        <a:pt x="154" y="1395"/>
                        <a:pt x="131" y="1372"/>
                        <a:pt x="131" y="1345"/>
                      </a:cubicBezTo>
                      <a:lnTo>
                        <a:pt x="131" y="182"/>
                      </a:lnTo>
                      <a:close/>
                      <a:moveTo>
                        <a:pt x="277" y="1884"/>
                      </a:moveTo>
                      <a:cubicBezTo>
                        <a:pt x="197" y="1884"/>
                        <a:pt x="131" y="1819"/>
                        <a:pt x="131" y="1739"/>
                      </a:cubicBezTo>
                      <a:cubicBezTo>
                        <a:pt x="131" y="1658"/>
                        <a:pt x="197" y="1592"/>
                        <a:pt x="277" y="1592"/>
                      </a:cubicBezTo>
                      <a:cubicBezTo>
                        <a:pt x="358" y="1592"/>
                        <a:pt x="424" y="1658"/>
                        <a:pt x="424" y="1739"/>
                      </a:cubicBezTo>
                      <a:cubicBezTo>
                        <a:pt x="424" y="1819"/>
                        <a:pt x="358" y="1884"/>
                        <a:pt x="277" y="188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1799"/>
                </a:p>
              </p:txBody>
            </p:sp>
            <p:sp>
              <p:nvSpPr>
                <p:cNvPr id="62" name="Oval 46"/>
                <p:cNvSpPr>
                  <a:spLocks noChangeArrowheads="1"/>
                </p:cNvSpPr>
                <p:nvPr/>
              </p:nvSpPr>
              <p:spPr bwMode="auto">
                <a:xfrm rot="16200000">
                  <a:off x="11080094" y="1184977"/>
                  <a:ext cx="47676" cy="4767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1799"/>
                </a:p>
              </p:txBody>
            </p:sp>
          </p:grpSp>
          <p:grpSp>
            <p:nvGrpSpPr>
              <p:cNvPr id="57" name="Group 56"/>
              <p:cNvGrpSpPr/>
              <p:nvPr/>
            </p:nvGrpSpPr>
            <p:grpSpPr>
              <a:xfrm rot="5400000">
                <a:off x="11121188" y="827244"/>
                <a:ext cx="453740" cy="125789"/>
                <a:chOff x="10576225" y="901588"/>
                <a:chExt cx="607702" cy="168471"/>
              </a:xfrm>
              <a:grpFill/>
            </p:grpSpPr>
            <p:sp>
              <p:nvSpPr>
                <p:cNvPr id="59" name="Freeform 47"/>
                <p:cNvSpPr>
                  <a:spLocks noEditPoints="1"/>
                </p:cNvSpPr>
                <p:nvPr/>
              </p:nvSpPr>
              <p:spPr bwMode="auto">
                <a:xfrm rot="16200000">
                  <a:off x="10795840" y="681973"/>
                  <a:ext cx="168471" cy="607702"/>
                </a:xfrm>
                <a:custGeom>
                  <a:avLst/>
                  <a:gdLst>
                    <a:gd name="T0" fmla="*/ 468 w 555"/>
                    <a:gd name="T1" fmla="*/ 0 h 2002"/>
                    <a:gd name="T2" fmla="*/ 88 w 555"/>
                    <a:gd name="T3" fmla="*/ 0 h 2002"/>
                    <a:gd name="T4" fmla="*/ 0 w 555"/>
                    <a:gd name="T5" fmla="*/ 87 h 2002"/>
                    <a:gd name="T6" fmla="*/ 0 w 555"/>
                    <a:gd name="T7" fmla="*/ 1914 h 2002"/>
                    <a:gd name="T8" fmla="*/ 88 w 555"/>
                    <a:gd name="T9" fmla="*/ 2002 h 2002"/>
                    <a:gd name="T10" fmla="*/ 468 w 555"/>
                    <a:gd name="T11" fmla="*/ 2002 h 2002"/>
                    <a:gd name="T12" fmla="*/ 555 w 555"/>
                    <a:gd name="T13" fmla="*/ 1914 h 2002"/>
                    <a:gd name="T14" fmla="*/ 555 w 555"/>
                    <a:gd name="T15" fmla="*/ 87 h 2002"/>
                    <a:gd name="T16" fmla="*/ 468 w 555"/>
                    <a:gd name="T17" fmla="*/ 0 h 2002"/>
                    <a:gd name="T18" fmla="*/ 132 w 555"/>
                    <a:gd name="T19" fmla="*/ 182 h 2002"/>
                    <a:gd name="T20" fmla="*/ 182 w 555"/>
                    <a:gd name="T21" fmla="*/ 131 h 2002"/>
                    <a:gd name="T22" fmla="*/ 373 w 555"/>
                    <a:gd name="T23" fmla="*/ 131 h 2002"/>
                    <a:gd name="T24" fmla="*/ 424 w 555"/>
                    <a:gd name="T25" fmla="*/ 182 h 2002"/>
                    <a:gd name="T26" fmla="*/ 424 w 555"/>
                    <a:gd name="T27" fmla="*/ 1345 h 2002"/>
                    <a:gd name="T28" fmla="*/ 373 w 555"/>
                    <a:gd name="T29" fmla="*/ 1395 h 2002"/>
                    <a:gd name="T30" fmla="*/ 182 w 555"/>
                    <a:gd name="T31" fmla="*/ 1395 h 2002"/>
                    <a:gd name="T32" fmla="*/ 132 w 555"/>
                    <a:gd name="T33" fmla="*/ 1345 h 2002"/>
                    <a:gd name="T34" fmla="*/ 132 w 555"/>
                    <a:gd name="T35" fmla="*/ 182 h 2002"/>
                    <a:gd name="T36" fmla="*/ 278 w 555"/>
                    <a:gd name="T37" fmla="*/ 1884 h 2002"/>
                    <a:gd name="T38" fmla="*/ 132 w 555"/>
                    <a:gd name="T39" fmla="*/ 1739 h 2002"/>
                    <a:gd name="T40" fmla="*/ 278 w 555"/>
                    <a:gd name="T41" fmla="*/ 1592 h 2002"/>
                    <a:gd name="T42" fmla="*/ 424 w 555"/>
                    <a:gd name="T43" fmla="*/ 1739 h 2002"/>
                    <a:gd name="T44" fmla="*/ 278 w 555"/>
                    <a:gd name="T45" fmla="*/ 1884 h 2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5" h="2002">
                      <a:moveTo>
                        <a:pt x="468" y="0"/>
                      </a:moveTo>
                      <a:cubicBezTo>
                        <a:pt x="88" y="0"/>
                        <a:pt x="88" y="0"/>
                        <a:pt x="88" y="0"/>
                      </a:cubicBezTo>
                      <a:cubicBezTo>
                        <a:pt x="40" y="0"/>
                        <a:pt x="0" y="39"/>
                        <a:pt x="0" y="87"/>
                      </a:cubicBezTo>
                      <a:cubicBezTo>
                        <a:pt x="0" y="1914"/>
                        <a:pt x="0" y="1914"/>
                        <a:pt x="0" y="1914"/>
                      </a:cubicBezTo>
                      <a:cubicBezTo>
                        <a:pt x="0" y="1962"/>
                        <a:pt x="40" y="2002"/>
                        <a:pt x="88" y="2002"/>
                      </a:cubicBezTo>
                      <a:cubicBezTo>
                        <a:pt x="468" y="2002"/>
                        <a:pt x="468" y="2002"/>
                        <a:pt x="468" y="2002"/>
                      </a:cubicBezTo>
                      <a:cubicBezTo>
                        <a:pt x="516" y="2002"/>
                        <a:pt x="555" y="1962"/>
                        <a:pt x="555" y="1914"/>
                      </a:cubicBezTo>
                      <a:cubicBezTo>
                        <a:pt x="555" y="87"/>
                        <a:pt x="555" y="87"/>
                        <a:pt x="555" y="87"/>
                      </a:cubicBezTo>
                      <a:cubicBezTo>
                        <a:pt x="555" y="39"/>
                        <a:pt x="516" y="0"/>
                        <a:pt x="468" y="0"/>
                      </a:cubicBezTo>
                      <a:close/>
                      <a:moveTo>
                        <a:pt x="132" y="182"/>
                      </a:moveTo>
                      <a:cubicBezTo>
                        <a:pt x="132" y="154"/>
                        <a:pt x="154" y="131"/>
                        <a:pt x="182" y="131"/>
                      </a:cubicBezTo>
                      <a:cubicBezTo>
                        <a:pt x="373" y="131"/>
                        <a:pt x="373" y="131"/>
                        <a:pt x="373" y="131"/>
                      </a:cubicBezTo>
                      <a:cubicBezTo>
                        <a:pt x="401" y="131"/>
                        <a:pt x="424" y="154"/>
                        <a:pt x="424" y="182"/>
                      </a:cubicBezTo>
                      <a:cubicBezTo>
                        <a:pt x="424" y="1345"/>
                        <a:pt x="424" y="1345"/>
                        <a:pt x="424" y="1345"/>
                      </a:cubicBezTo>
                      <a:cubicBezTo>
                        <a:pt x="424" y="1372"/>
                        <a:pt x="401" y="1395"/>
                        <a:pt x="373" y="1395"/>
                      </a:cubicBezTo>
                      <a:cubicBezTo>
                        <a:pt x="182" y="1395"/>
                        <a:pt x="182" y="1395"/>
                        <a:pt x="182" y="1395"/>
                      </a:cubicBezTo>
                      <a:cubicBezTo>
                        <a:pt x="154" y="1395"/>
                        <a:pt x="132" y="1372"/>
                        <a:pt x="132" y="1345"/>
                      </a:cubicBezTo>
                      <a:lnTo>
                        <a:pt x="132" y="182"/>
                      </a:lnTo>
                      <a:close/>
                      <a:moveTo>
                        <a:pt x="278" y="1884"/>
                      </a:moveTo>
                      <a:cubicBezTo>
                        <a:pt x="197" y="1884"/>
                        <a:pt x="132" y="1819"/>
                        <a:pt x="132" y="1739"/>
                      </a:cubicBezTo>
                      <a:cubicBezTo>
                        <a:pt x="132" y="1658"/>
                        <a:pt x="197" y="1592"/>
                        <a:pt x="278" y="1592"/>
                      </a:cubicBezTo>
                      <a:cubicBezTo>
                        <a:pt x="358" y="1592"/>
                        <a:pt x="424" y="1658"/>
                        <a:pt x="424" y="1739"/>
                      </a:cubicBezTo>
                      <a:cubicBezTo>
                        <a:pt x="424" y="1819"/>
                        <a:pt x="358" y="1884"/>
                        <a:pt x="278" y="188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1799"/>
                </a:p>
              </p:txBody>
            </p:sp>
            <p:sp>
              <p:nvSpPr>
                <p:cNvPr id="60" name="Oval 50"/>
                <p:cNvSpPr>
                  <a:spLocks noChangeArrowheads="1"/>
                </p:cNvSpPr>
                <p:nvPr/>
              </p:nvSpPr>
              <p:spPr bwMode="auto">
                <a:xfrm rot="16200000">
                  <a:off x="11080094" y="961987"/>
                  <a:ext cx="47676" cy="4767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en-US" sz="1799"/>
                </a:p>
              </p:txBody>
            </p:sp>
          </p:grpSp>
          <p:sp>
            <p:nvSpPr>
              <p:cNvPr id="58" name="Freeform 12"/>
              <p:cNvSpPr>
                <a:spLocks/>
              </p:cNvSpPr>
              <p:nvPr/>
            </p:nvSpPr>
            <p:spPr bwMode="auto">
              <a:xfrm>
                <a:off x="10410500" y="710537"/>
                <a:ext cx="757488" cy="406472"/>
              </a:xfrm>
              <a:custGeom>
                <a:avLst/>
                <a:gdLst>
                  <a:gd name="T0" fmla="*/ 373 w 509"/>
                  <a:gd name="T1" fmla="*/ 272 h 273"/>
                  <a:gd name="T2" fmla="*/ 509 w 509"/>
                  <a:gd name="T3" fmla="*/ 136 h 273"/>
                  <a:gd name="T4" fmla="*/ 373 w 509"/>
                  <a:gd name="T5" fmla="*/ 0 h 273"/>
                  <a:gd name="T6" fmla="*/ 256 w 509"/>
                  <a:gd name="T7" fmla="*/ 66 h 273"/>
                  <a:gd name="T8" fmla="*/ 209 w 509"/>
                  <a:gd name="T9" fmla="*/ 55 h 273"/>
                  <a:gd name="T10" fmla="*/ 112 w 509"/>
                  <a:gd name="T11" fmla="*/ 114 h 273"/>
                  <a:gd name="T12" fmla="*/ 83 w 509"/>
                  <a:gd name="T13" fmla="*/ 108 h 273"/>
                  <a:gd name="T14" fmla="*/ 0 w 509"/>
                  <a:gd name="T15" fmla="*/ 191 h 273"/>
                  <a:gd name="T16" fmla="*/ 83 w 509"/>
                  <a:gd name="T17" fmla="*/ 273 h 273"/>
                  <a:gd name="T18" fmla="*/ 373 w 509"/>
                  <a:gd name="T19" fmla="*/ 272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73">
                    <a:moveTo>
                      <a:pt x="373" y="272"/>
                    </a:moveTo>
                    <a:cubicBezTo>
                      <a:pt x="448" y="272"/>
                      <a:pt x="509" y="211"/>
                      <a:pt x="509" y="136"/>
                    </a:cubicBezTo>
                    <a:cubicBezTo>
                      <a:pt x="509" y="61"/>
                      <a:pt x="448" y="0"/>
                      <a:pt x="373" y="0"/>
                    </a:cubicBezTo>
                    <a:cubicBezTo>
                      <a:pt x="324" y="0"/>
                      <a:pt x="280" y="26"/>
                      <a:pt x="256" y="66"/>
                    </a:cubicBezTo>
                    <a:cubicBezTo>
                      <a:pt x="242" y="59"/>
                      <a:pt x="226" y="55"/>
                      <a:pt x="209" y="55"/>
                    </a:cubicBezTo>
                    <a:cubicBezTo>
                      <a:pt x="167" y="55"/>
                      <a:pt x="131" y="79"/>
                      <a:pt x="112" y="114"/>
                    </a:cubicBezTo>
                    <a:cubicBezTo>
                      <a:pt x="103" y="110"/>
                      <a:pt x="93" y="108"/>
                      <a:pt x="83" y="108"/>
                    </a:cubicBezTo>
                    <a:cubicBezTo>
                      <a:pt x="37" y="108"/>
                      <a:pt x="0" y="145"/>
                      <a:pt x="0" y="191"/>
                    </a:cubicBezTo>
                    <a:cubicBezTo>
                      <a:pt x="0" y="236"/>
                      <a:pt x="37" y="273"/>
                      <a:pt x="83" y="273"/>
                    </a:cubicBezTo>
                    <a:lnTo>
                      <a:pt x="373" y="272"/>
                    </a:lnTo>
                    <a:close/>
                  </a:path>
                </a:pathLst>
              </a:custGeom>
              <a:solidFill>
                <a:schemeClr val="tx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1140" rIns="82281" bIns="41140" numCol="1" rtlCol="0" anchor="ctr" anchorCtr="0" compatLnSpc="1">
                <a:prstTxWarp prst="textNoShape">
                  <a:avLst/>
                </a:prstTxWarp>
              </a:bodyPr>
              <a:lstStyle/>
              <a:p>
                <a:pPr algn="ctr" defTabSz="740426"/>
                <a:endParaRPr lang="en-US" sz="1799" spc="-122">
                  <a:gradFill>
                    <a:gsLst>
                      <a:gs pos="0">
                        <a:srgbClr val="FFFFFF"/>
                      </a:gs>
                      <a:gs pos="100000">
                        <a:srgbClr val="FFFFFF"/>
                      </a:gs>
                    </a:gsLst>
                    <a:lin ang="5400000" scaled="0"/>
                  </a:gradFill>
                  <a:latin typeface="Segoe Light" pitchFamily="34" charset="0"/>
                </a:endParaRPr>
              </a:p>
            </p:txBody>
          </p:sp>
        </p:grpSp>
        <p:sp>
          <p:nvSpPr>
            <p:cNvPr id="55" name="Rectangle 54"/>
            <p:cNvSpPr/>
            <p:nvPr/>
          </p:nvSpPr>
          <p:spPr>
            <a:xfrm>
              <a:off x="10092381" y="1565045"/>
              <a:ext cx="1446230" cy="369332"/>
            </a:xfrm>
            <a:prstGeom prst="rect">
              <a:avLst/>
            </a:prstGeom>
            <a:noFill/>
          </p:spPr>
          <p:txBody>
            <a:bodyPr wrap="none">
              <a:spAutoFit/>
            </a:bodyPr>
            <a:lstStyle/>
            <a:p>
              <a:pPr defTabSz="913825" fontAlgn="base">
                <a:spcBef>
                  <a:spcPct val="0"/>
                </a:spcBef>
                <a:spcAft>
                  <a:spcPct val="0"/>
                </a:spcAft>
                <a:defRPr/>
              </a:pPr>
              <a:r>
                <a:rPr lang="en-US" sz="1799" kern="0" spc="-50" dirty="0">
                  <a:gradFill>
                    <a:gsLst>
                      <a:gs pos="0">
                        <a:srgbClr val="FFFFFF"/>
                      </a:gs>
                      <a:gs pos="100000">
                        <a:srgbClr val="FFFFFF"/>
                      </a:gs>
                    </a:gsLst>
                    <a:lin ang="5400000" scaled="0"/>
                  </a:gradFill>
                  <a:ea typeface="Segoe UI" pitchFamily="34" charset="0"/>
                  <a:cs typeface="Segoe UI" pitchFamily="34" charset="0"/>
                </a:rPr>
                <a:t>Infrastructure</a:t>
              </a:r>
            </a:p>
          </p:txBody>
        </p:sp>
      </p:grpSp>
      <p:sp>
        <p:nvSpPr>
          <p:cNvPr id="63" name="#1 - text"/>
          <p:cNvSpPr txBox="1"/>
          <p:nvPr/>
        </p:nvSpPr>
        <p:spPr>
          <a:xfrm>
            <a:off x="9318550" y="4406374"/>
            <a:ext cx="1312894" cy="215388"/>
          </a:xfrm>
          <a:prstGeom prst="rect">
            <a:avLst/>
          </a:prstGeom>
          <a:noFill/>
        </p:spPr>
        <p:txBody>
          <a:bodyPr wrap="square" lIns="0" tIns="0" rIns="0" bIns="0" rtlCol="0">
            <a:spAutoFit/>
          </a:bodyPr>
          <a:lstStyle/>
          <a:p>
            <a:pPr algn="ctr"/>
            <a:r>
              <a:rPr lang="en-US" sz="1400" dirty="0">
                <a:gradFill>
                  <a:gsLst>
                    <a:gs pos="0">
                      <a:schemeClr val="tx1"/>
                    </a:gs>
                    <a:gs pos="86000">
                      <a:schemeClr val="tx1"/>
                    </a:gs>
                  </a:gsLst>
                  <a:lin ang="5400000" scaled="0"/>
                </a:gradFill>
                <a:latin typeface="Segoe Light" pitchFamily="34" charset="0"/>
              </a:rPr>
              <a:t>HAVE</a:t>
            </a:r>
          </a:p>
        </p:txBody>
      </p:sp>
      <p:sp>
        <p:nvSpPr>
          <p:cNvPr id="64" name="#2 - text"/>
          <p:cNvSpPr txBox="1"/>
          <p:nvPr/>
        </p:nvSpPr>
        <p:spPr>
          <a:xfrm>
            <a:off x="9318550" y="4406374"/>
            <a:ext cx="1312894" cy="215388"/>
          </a:xfrm>
          <a:prstGeom prst="rect">
            <a:avLst/>
          </a:prstGeom>
          <a:noFill/>
        </p:spPr>
        <p:txBody>
          <a:bodyPr wrap="square" lIns="0" tIns="0" rIns="0" bIns="0" rtlCol="0">
            <a:spAutoFit/>
          </a:bodyPr>
          <a:lstStyle/>
          <a:p>
            <a:pPr algn="ctr"/>
            <a:r>
              <a:rPr lang="en-US" sz="1400" dirty="0">
                <a:gradFill>
                  <a:gsLst>
                    <a:gs pos="0">
                      <a:schemeClr val="tx1"/>
                    </a:gs>
                    <a:gs pos="86000">
                      <a:schemeClr val="tx1"/>
                    </a:gs>
                  </a:gsLst>
                  <a:lin ang="5400000" scaled="0"/>
                </a:gradFill>
                <a:latin typeface="Segoe Light" pitchFamily="34" charset="0"/>
              </a:rPr>
              <a:t>AND USE</a:t>
            </a:r>
          </a:p>
        </p:txBody>
      </p:sp>
      <p:sp>
        <p:nvSpPr>
          <p:cNvPr id="65" name="#3 - text"/>
          <p:cNvSpPr txBox="1"/>
          <p:nvPr/>
        </p:nvSpPr>
        <p:spPr>
          <a:xfrm>
            <a:off x="9318550" y="4406374"/>
            <a:ext cx="1312894" cy="215388"/>
          </a:xfrm>
          <a:prstGeom prst="rect">
            <a:avLst/>
          </a:prstGeom>
          <a:noFill/>
        </p:spPr>
        <p:txBody>
          <a:bodyPr wrap="square" lIns="0" tIns="0" rIns="0" bIns="0" rtlCol="0">
            <a:spAutoFit/>
          </a:bodyPr>
          <a:lstStyle/>
          <a:p>
            <a:pPr algn="ctr"/>
            <a:r>
              <a:rPr lang="en-US" sz="1400" dirty="0">
                <a:gradFill>
                  <a:gsLst>
                    <a:gs pos="0">
                      <a:schemeClr val="tx1"/>
                    </a:gs>
                    <a:gs pos="86000">
                      <a:schemeClr val="tx1"/>
                    </a:gs>
                  </a:gsLst>
                  <a:lin ang="5400000" scaled="0"/>
                </a:gradFill>
                <a:latin typeface="Segoe Light" pitchFamily="34" charset="0"/>
              </a:rPr>
              <a:t>TO CONSUME</a:t>
            </a:r>
          </a:p>
        </p:txBody>
      </p:sp>
      <p:sp>
        <p:nvSpPr>
          <p:cNvPr id="66" name="#4 - text"/>
          <p:cNvSpPr txBox="1"/>
          <p:nvPr/>
        </p:nvSpPr>
        <p:spPr>
          <a:xfrm>
            <a:off x="9318550" y="4406376"/>
            <a:ext cx="1312894" cy="430775"/>
          </a:xfrm>
          <a:prstGeom prst="rect">
            <a:avLst/>
          </a:prstGeom>
          <a:noFill/>
        </p:spPr>
        <p:txBody>
          <a:bodyPr wrap="square" lIns="0" tIns="0" rIns="0" bIns="0" rtlCol="0">
            <a:spAutoFit/>
          </a:bodyPr>
          <a:lstStyle/>
          <a:p>
            <a:pPr algn="ctr"/>
            <a:r>
              <a:rPr lang="en-US" sz="1400" dirty="0">
                <a:gradFill>
                  <a:gsLst>
                    <a:gs pos="0">
                      <a:schemeClr val="tx1"/>
                    </a:gs>
                    <a:gs pos="86000">
                      <a:schemeClr val="tx1"/>
                    </a:gs>
                  </a:gsLst>
                  <a:lin ang="5400000" scaled="0"/>
                </a:gradFill>
                <a:latin typeface="Segoe Light" pitchFamily="34" charset="0"/>
              </a:rPr>
              <a:t>COMPOSED OF</a:t>
            </a:r>
          </a:p>
        </p:txBody>
      </p:sp>
      <p:sp>
        <p:nvSpPr>
          <p:cNvPr id="67" name="#5 - text"/>
          <p:cNvSpPr txBox="1"/>
          <p:nvPr/>
        </p:nvSpPr>
        <p:spPr>
          <a:xfrm>
            <a:off x="9318550" y="4406374"/>
            <a:ext cx="1312894" cy="215388"/>
          </a:xfrm>
          <a:prstGeom prst="rect">
            <a:avLst/>
          </a:prstGeom>
          <a:noFill/>
        </p:spPr>
        <p:txBody>
          <a:bodyPr wrap="square" lIns="0" tIns="0" rIns="0" bIns="0" rtlCol="0">
            <a:spAutoFit/>
          </a:bodyPr>
          <a:lstStyle/>
          <a:p>
            <a:pPr algn="ctr"/>
            <a:r>
              <a:rPr lang="en-US" sz="1400" dirty="0">
                <a:gradFill>
                  <a:gsLst>
                    <a:gs pos="0">
                      <a:schemeClr val="tx1"/>
                    </a:gs>
                    <a:gs pos="86000">
                      <a:schemeClr val="tx1"/>
                    </a:gs>
                  </a:gsLst>
                  <a:lin ang="5400000" scaled="0"/>
                </a:gradFill>
                <a:latin typeface="Segoe Light" pitchFamily="34" charset="0"/>
              </a:rPr>
              <a:t>RUNNING ON</a:t>
            </a:r>
          </a:p>
        </p:txBody>
      </p:sp>
      <p:sp>
        <p:nvSpPr>
          <p:cNvPr id="68" name="Title 1"/>
          <p:cNvSpPr txBox="1">
            <a:spLocks/>
          </p:cNvSpPr>
          <p:nvPr/>
        </p:nvSpPr>
        <p:spPr>
          <a:xfrm>
            <a:off x="519112" y="228600"/>
            <a:ext cx="11149013" cy="747897"/>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mtClean="0"/>
              <a:t>A New Paradigm for Solutions</a:t>
            </a:r>
            <a:endParaRPr lang="en-US"/>
          </a:p>
        </p:txBody>
      </p:sp>
    </p:spTree>
    <p:extLst>
      <p:ext uri="{BB962C8B-B14F-4D97-AF65-F5344CB8AC3E}">
        <p14:creationId xmlns:p14="http://schemas.microsoft.com/office/powerpoint/2010/main" val="34813465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decel="100000" fill="hold" nodeType="afterEffect">
                                  <p:stCondLst>
                                    <p:cond delay="50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1000" fill="hold"/>
                                        <p:tgtEl>
                                          <p:spTgt spid="16"/>
                                        </p:tgtEl>
                                        <p:attrNameLst>
                                          <p:attrName>ppt_x</p:attrName>
                                        </p:attrNameLst>
                                      </p:cBhvr>
                                      <p:tavLst>
                                        <p:tav tm="0">
                                          <p:val>
                                            <p:strVal val="1+#ppt_w/2"/>
                                          </p:val>
                                        </p:tav>
                                        <p:tav tm="100000">
                                          <p:val>
                                            <p:strVal val="#ppt_x"/>
                                          </p:val>
                                        </p:tav>
                                      </p:tavLst>
                                    </p:anim>
                                    <p:anim calcmode="lin" valueType="num">
                                      <p:cBhvr additive="base">
                                        <p:cTn id="13" dur="1000" fill="hold"/>
                                        <p:tgtEl>
                                          <p:spTgt spid="16"/>
                                        </p:tgtEl>
                                        <p:attrNameLst>
                                          <p:attrName>ppt_y</p:attrName>
                                        </p:attrNameLst>
                                      </p:cBhvr>
                                      <p:tavLst>
                                        <p:tav tm="0">
                                          <p:val>
                                            <p:strVal val="#ppt_y"/>
                                          </p:val>
                                        </p:tav>
                                        <p:tav tm="100000">
                                          <p:val>
                                            <p:strVal val="#ppt_y"/>
                                          </p:val>
                                        </p:tav>
                                      </p:tavLst>
                                    </p:anim>
                                  </p:childTnLst>
                                </p:cTn>
                              </p:par>
                              <p:par>
                                <p:cTn id="14" presetID="35" presetClass="path" presetSubtype="0" accel="50000" decel="50000" fill="hold" nodeType="withEffect">
                                  <p:stCondLst>
                                    <p:cond delay="0"/>
                                  </p:stCondLst>
                                  <p:childTnLst>
                                    <p:animMotion origin="layout" path="M -3.17791E-7 -3.77053E-7 L -0.15837 -3.77053E-7 " pathEditMode="relative" rAng="0" ptsTypes="AA">
                                      <p:cBhvr>
                                        <p:cTn id="15" dur="1000" fill="hold"/>
                                        <p:tgtEl>
                                          <p:spTgt spid="4"/>
                                        </p:tgtEl>
                                        <p:attrNameLst>
                                          <p:attrName>ppt_x</p:attrName>
                                          <p:attrName>ppt_y</p:attrName>
                                        </p:attrNameLst>
                                      </p:cBhvr>
                                      <p:rCtr x="-7919" y="0"/>
                                    </p:animMotion>
                                  </p:childTnLst>
                                </p:cTn>
                              </p:par>
                              <p:par>
                                <p:cTn id="16" presetID="10" presetClass="entr" presetSubtype="0" fill="hold" grpId="0" nodeType="withEffect">
                                  <p:stCondLst>
                                    <p:cond delay="500"/>
                                  </p:stCondLst>
                                  <p:childTnLst>
                                    <p:set>
                                      <p:cBhvr>
                                        <p:cTn id="17" dur="1" fill="hold">
                                          <p:stCondLst>
                                            <p:cond delay="0"/>
                                          </p:stCondLst>
                                        </p:cTn>
                                        <p:tgtEl>
                                          <p:spTgt spid="63"/>
                                        </p:tgtEl>
                                        <p:attrNameLst>
                                          <p:attrName>style.visibility</p:attrName>
                                        </p:attrNameLst>
                                      </p:cBhvr>
                                      <p:to>
                                        <p:strVal val="visible"/>
                                      </p:to>
                                    </p:set>
                                    <p:animEffect transition="in" filter="fade">
                                      <p:cBhvr>
                                        <p:cTn id="18" dur="1000"/>
                                        <p:tgtEl>
                                          <p:spTgt spid="63"/>
                                        </p:tgtEl>
                                      </p:cBhvr>
                                    </p:animEffect>
                                  </p:childTnLst>
                                </p:cTn>
                              </p:par>
                            </p:childTnLst>
                          </p:cTn>
                        </p:par>
                        <p:par>
                          <p:cTn id="19" fill="hold">
                            <p:stCondLst>
                              <p:cond delay="2500"/>
                            </p:stCondLst>
                            <p:childTnLst>
                              <p:par>
                                <p:cTn id="20" presetID="2" presetClass="entr" presetSubtype="2" decel="100000" fill="hold" nodeType="afterEffect">
                                  <p:stCondLst>
                                    <p:cond delay="50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1000" fill="hold"/>
                                        <p:tgtEl>
                                          <p:spTgt spid="29"/>
                                        </p:tgtEl>
                                        <p:attrNameLst>
                                          <p:attrName>ppt_x</p:attrName>
                                        </p:attrNameLst>
                                      </p:cBhvr>
                                      <p:tavLst>
                                        <p:tav tm="0">
                                          <p:val>
                                            <p:strVal val="1+#ppt_w/2"/>
                                          </p:val>
                                        </p:tav>
                                        <p:tav tm="100000">
                                          <p:val>
                                            <p:strVal val="#ppt_x"/>
                                          </p:val>
                                        </p:tav>
                                      </p:tavLst>
                                    </p:anim>
                                    <p:anim calcmode="lin" valueType="num">
                                      <p:cBhvr additive="base">
                                        <p:cTn id="23" dur="1000" fill="hold"/>
                                        <p:tgtEl>
                                          <p:spTgt spid="29"/>
                                        </p:tgtEl>
                                        <p:attrNameLst>
                                          <p:attrName>ppt_y</p:attrName>
                                        </p:attrNameLst>
                                      </p:cBhvr>
                                      <p:tavLst>
                                        <p:tav tm="0">
                                          <p:val>
                                            <p:strVal val="#ppt_y"/>
                                          </p:val>
                                        </p:tav>
                                        <p:tav tm="100000">
                                          <p:val>
                                            <p:strVal val="#ppt_y"/>
                                          </p:val>
                                        </p:tav>
                                      </p:tavLst>
                                    </p:anim>
                                  </p:childTnLst>
                                </p:cTn>
                              </p:par>
                              <p:par>
                                <p:cTn id="24" presetID="35" presetClass="path" presetSubtype="0" accel="50000" decel="50000" fill="hold" nodeType="withEffect">
                                  <p:stCondLst>
                                    <p:cond delay="0"/>
                                  </p:stCondLst>
                                  <p:childTnLst>
                                    <p:animMotion origin="layout" path="M -0.15837 -3.77053E-7 L -0.31844 -3.77053E-7 " pathEditMode="relative" rAng="0" ptsTypes="AA">
                                      <p:cBhvr>
                                        <p:cTn id="25" dur="1000" fill="hold"/>
                                        <p:tgtEl>
                                          <p:spTgt spid="4"/>
                                        </p:tgtEl>
                                        <p:attrNameLst>
                                          <p:attrName>ppt_x</p:attrName>
                                          <p:attrName>ppt_y</p:attrName>
                                        </p:attrNameLst>
                                      </p:cBhvr>
                                      <p:rCtr x="-8010" y="0"/>
                                    </p:animMotion>
                                  </p:childTnLst>
                                </p:cTn>
                              </p:par>
                              <p:par>
                                <p:cTn id="26" presetID="35" presetClass="path" presetSubtype="0" accel="50000" decel="50000" fill="hold" nodeType="withEffect">
                                  <p:stCondLst>
                                    <p:cond delay="0"/>
                                  </p:stCondLst>
                                  <p:childTnLst>
                                    <p:animMotion origin="layout" path="M -3.17791E-7 -3.77053E-7 L -0.15837 -3.77053E-7 " pathEditMode="relative" rAng="0" ptsTypes="AA">
                                      <p:cBhvr>
                                        <p:cTn id="27" dur="1000" fill="hold"/>
                                        <p:tgtEl>
                                          <p:spTgt spid="16"/>
                                        </p:tgtEl>
                                        <p:attrNameLst>
                                          <p:attrName>ppt_x</p:attrName>
                                          <p:attrName>ppt_y</p:attrName>
                                        </p:attrNameLst>
                                      </p:cBhvr>
                                      <p:rCtr x="-7919" y="0"/>
                                    </p:animMotion>
                                  </p:childTnLst>
                                </p:cTn>
                              </p:par>
                              <p:par>
                                <p:cTn id="28" presetID="35" presetClass="path" presetSubtype="0" accel="50000" decel="50000" fill="hold" grpId="1" nodeType="withEffect">
                                  <p:stCondLst>
                                    <p:cond delay="0"/>
                                  </p:stCondLst>
                                  <p:childTnLst>
                                    <p:animMotion origin="layout" path="M -2.30268E-6 3.52533E-6 L -0.16098 3.52533E-6 " pathEditMode="relative" rAng="0" ptsTypes="AA">
                                      <p:cBhvr>
                                        <p:cTn id="29" dur="1000" fill="hold"/>
                                        <p:tgtEl>
                                          <p:spTgt spid="63"/>
                                        </p:tgtEl>
                                        <p:attrNameLst>
                                          <p:attrName>ppt_x</p:attrName>
                                          <p:attrName>ppt_y</p:attrName>
                                        </p:attrNameLst>
                                      </p:cBhvr>
                                      <p:rCtr x="-8049" y="0"/>
                                    </p:animMotion>
                                  </p:childTnLst>
                                </p:cTn>
                              </p:par>
                              <p:par>
                                <p:cTn id="30" presetID="10" presetClass="entr" presetSubtype="0" fill="hold" grpId="0" nodeType="withEffect">
                                  <p:stCondLst>
                                    <p:cond delay="50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1000"/>
                                        <p:tgtEl>
                                          <p:spTgt spid="64"/>
                                        </p:tgtEl>
                                      </p:cBhvr>
                                    </p:animEffect>
                                  </p:childTnLst>
                                </p:cTn>
                              </p:par>
                            </p:childTnLst>
                          </p:cTn>
                        </p:par>
                        <p:par>
                          <p:cTn id="33" fill="hold">
                            <p:stCondLst>
                              <p:cond delay="4000"/>
                            </p:stCondLst>
                            <p:childTnLst>
                              <p:par>
                                <p:cTn id="34" presetID="2" presetClass="entr" presetSubtype="2" decel="100000" fill="hold" nodeType="afterEffect">
                                  <p:stCondLst>
                                    <p:cond delay="500"/>
                                  </p:stCondLst>
                                  <p:childTnLst>
                                    <p:set>
                                      <p:cBhvr>
                                        <p:cTn id="35" dur="1" fill="hold">
                                          <p:stCondLst>
                                            <p:cond delay="0"/>
                                          </p:stCondLst>
                                        </p:cTn>
                                        <p:tgtEl>
                                          <p:spTgt spid="37"/>
                                        </p:tgtEl>
                                        <p:attrNameLst>
                                          <p:attrName>style.visibility</p:attrName>
                                        </p:attrNameLst>
                                      </p:cBhvr>
                                      <p:to>
                                        <p:strVal val="visible"/>
                                      </p:to>
                                    </p:set>
                                    <p:anim calcmode="lin" valueType="num">
                                      <p:cBhvr additive="base">
                                        <p:cTn id="36" dur="1000" fill="hold"/>
                                        <p:tgtEl>
                                          <p:spTgt spid="37"/>
                                        </p:tgtEl>
                                        <p:attrNameLst>
                                          <p:attrName>ppt_x</p:attrName>
                                        </p:attrNameLst>
                                      </p:cBhvr>
                                      <p:tavLst>
                                        <p:tav tm="0">
                                          <p:val>
                                            <p:strVal val="1+#ppt_w/2"/>
                                          </p:val>
                                        </p:tav>
                                        <p:tav tm="100000">
                                          <p:val>
                                            <p:strVal val="#ppt_x"/>
                                          </p:val>
                                        </p:tav>
                                      </p:tavLst>
                                    </p:anim>
                                    <p:anim calcmode="lin" valueType="num">
                                      <p:cBhvr additive="base">
                                        <p:cTn id="37" dur="1000" fill="hold"/>
                                        <p:tgtEl>
                                          <p:spTgt spid="37"/>
                                        </p:tgtEl>
                                        <p:attrNameLst>
                                          <p:attrName>ppt_y</p:attrName>
                                        </p:attrNameLst>
                                      </p:cBhvr>
                                      <p:tavLst>
                                        <p:tav tm="0">
                                          <p:val>
                                            <p:strVal val="#ppt_y"/>
                                          </p:val>
                                        </p:tav>
                                        <p:tav tm="100000">
                                          <p:val>
                                            <p:strVal val="#ppt_y"/>
                                          </p:val>
                                        </p:tav>
                                      </p:tavLst>
                                    </p:anim>
                                  </p:childTnLst>
                                </p:cTn>
                              </p:par>
                              <p:par>
                                <p:cTn id="38" presetID="35" presetClass="path" presetSubtype="0" accel="50000" decel="50000" fill="hold" nodeType="withEffect">
                                  <p:stCondLst>
                                    <p:cond delay="0"/>
                                  </p:stCondLst>
                                  <p:childTnLst>
                                    <p:animMotion origin="layout" path="M -0.31844 -3.77053E-7 L -0.47682 -3.77053E-7 " pathEditMode="relative" rAng="0" ptsTypes="AA">
                                      <p:cBhvr>
                                        <p:cTn id="39" dur="1000" fill="hold"/>
                                        <p:tgtEl>
                                          <p:spTgt spid="4"/>
                                        </p:tgtEl>
                                        <p:attrNameLst>
                                          <p:attrName>ppt_x</p:attrName>
                                          <p:attrName>ppt_y</p:attrName>
                                        </p:attrNameLst>
                                      </p:cBhvr>
                                      <p:rCtr x="-7919" y="0"/>
                                    </p:animMotion>
                                  </p:childTnLst>
                                </p:cTn>
                              </p:par>
                              <p:par>
                                <p:cTn id="40" presetID="35" presetClass="path" presetSubtype="0" accel="50000" decel="50000" fill="hold" nodeType="withEffect">
                                  <p:stCondLst>
                                    <p:cond delay="0"/>
                                  </p:stCondLst>
                                  <p:childTnLst>
                                    <p:animMotion origin="layout" path="M -0.15837 -3.77053E-7 L -0.31844 -3.77053E-7 " pathEditMode="relative" rAng="0" ptsTypes="AA">
                                      <p:cBhvr>
                                        <p:cTn id="41" dur="1000" fill="hold"/>
                                        <p:tgtEl>
                                          <p:spTgt spid="16"/>
                                        </p:tgtEl>
                                        <p:attrNameLst>
                                          <p:attrName>ppt_x</p:attrName>
                                          <p:attrName>ppt_y</p:attrName>
                                        </p:attrNameLst>
                                      </p:cBhvr>
                                      <p:rCtr x="-8010" y="0"/>
                                    </p:animMotion>
                                  </p:childTnLst>
                                </p:cTn>
                              </p:par>
                              <p:par>
                                <p:cTn id="42" presetID="35" presetClass="path" presetSubtype="0" accel="50000" decel="50000" fill="hold" nodeType="withEffect">
                                  <p:stCondLst>
                                    <p:cond delay="0"/>
                                  </p:stCondLst>
                                  <p:childTnLst>
                                    <p:animMotion origin="layout" path="M -3.17791E-7 -3.77053E-7 L -0.15837 -3.77053E-7 " pathEditMode="relative" rAng="0" ptsTypes="AA">
                                      <p:cBhvr>
                                        <p:cTn id="43" dur="1000" fill="hold"/>
                                        <p:tgtEl>
                                          <p:spTgt spid="29"/>
                                        </p:tgtEl>
                                        <p:attrNameLst>
                                          <p:attrName>ppt_x</p:attrName>
                                          <p:attrName>ppt_y</p:attrName>
                                        </p:attrNameLst>
                                      </p:cBhvr>
                                      <p:rCtr x="-7919" y="0"/>
                                    </p:animMotion>
                                  </p:childTnLst>
                                </p:cTn>
                              </p:par>
                              <p:par>
                                <p:cTn id="44" presetID="35" presetClass="path" presetSubtype="0" accel="50000" decel="50000" fill="hold" grpId="2" nodeType="withEffect">
                                  <p:stCondLst>
                                    <p:cond delay="0"/>
                                  </p:stCondLst>
                                  <p:childTnLst>
                                    <p:animMotion origin="layout" path="M -0.16098 3.52533E-6 L -0.31779 3.52533E-6 " pathEditMode="relative" rAng="0" ptsTypes="AA">
                                      <p:cBhvr>
                                        <p:cTn id="45" dur="1000" fill="hold"/>
                                        <p:tgtEl>
                                          <p:spTgt spid="63"/>
                                        </p:tgtEl>
                                        <p:attrNameLst>
                                          <p:attrName>ppt_x</p:attrName>
                                          <p:attrName>ppt_y</p:attrName>
                                        </p:attrNameLst>
                                      </p:cBhvr>
                                      <p:rCtr x="-7841" y="0"/>
                                    </p:animMotion>
                                  </p:childTnLst>
                                </p:cTn>
                              </p:par>
                              <p:par>
                                <p:cTn id="46" presetID="35" presetClass="path" presetSubtype="0" accel="50000" decel="50000" fill="hold" grpId="1" nodeType="withEffect">
                                  <p:stCondLst>
                                    <p:cond delay="0"/>
                                  </p:stCondLst>
                                  <p:childTnLst>
                                    <p:animMotion origin="layout" path="M -2.30268E-6 3.52533E-6 L -0.16098 3.52533E-6 " pathEditMode="relative" rAng="0" ptsTypes="AA">
                                      <p:cBhvr>
                                        <p:cTn id="47" dur="1000" fill="hold"/>
                                        <p:tgtEl>
                                          <p:spTgt spid="64"/>
                                        </p:tgtEl>
                                        <p:attrNameLst>
                                          <p:attrName>ppt_x</p:attrName>
                                          <p:attrName>ppt_y</p:attrName>
                                        </p:attrNameLst>
                                      </p:cBhvr>
                                      <p:rCtr x="-8049" y="0"/>
                                    </p:animMotion>
                                  </p:childTnLst>
                                </p:cTn>
                              </p:par>
                              <p:par>
                                <p:cTn id="48" presetID="10" presetClass="entr" presetSubtype="0" fill="hold" grpId="0" nodeType="withEffect">
                                  <p:stCondLst>
                                    <p:cond delay="500"/>
                                  </p:stCondLst>
                                  <p:childTnLst>
                                    <p:set>
                                      <p:cBhvr>
                                        <p:cTn id="49" dur="1" fill="hold">
                                          <p:stCondLst>
                                            <p:cond delay="0"/>
                                          </p:stCondLst>
                                        </p:cTn>
                                        <p:tgtEl>
                                          <p:spTgt spid="65"/>
                                        </p:tgtEl>
                                        <p:attrNameLst>
                                          <p:attrName>style.visibility</p:attrName>
                                        </p:attrNameLst>
                                      </p:cBhvr>
                                      <p:to>
                                        <p:strVal val="visible"/>
                                      </p:to>
                                    </p:set>
                                    <p:animEffect transition="in" filter="fade">
                                      <p:cBhvr>
                                        <p:cTn id="50" dur="1000"/>
                                        <p:tgtEl>
                                          <p:spTgt spid="65"/>
                                        </p:tgtEl>
                                      </p:cBhvr>
                                    </p:animEffect>
                                  </p:childTnLst>
                                </p:cTn>
                              </p:par>
                            </p:childTnLst>
                          </p:cTn>
                        </p:par>
                        <p:par>
                          <p:cTn id="51" fill="hold">
                            <p:stCondLst>
                              <p:cond delay="5500"/>
                            </p:stCondLst>
                            <p:childTnLst>
                              <p:par>
                                <p:cTn id="52" presetID="2" presetClass="entr" presetSubtype="2" decel="100000" fill="hold" nodeType="afterEffect">
                                  <p:stCondLst>
                                    <p:cond delay="500"/>
                                  </p:stCondLst>
                                  <p:childTnLst>
                                    <p:set>
                                      <p:cBhvr>
                                        <p:cTn id="53" dur="1" fill="hold">
                                          <p:stCondLst>
                                            <p:cond delay="0"/>
                                          </p:stCondLst>
                                        </p:cTn>
                                        <p:tgtEl>
                                          <p:spTgt spid="45"/>
                                        </p:tgtEl>
                                        <p:attrNameLst>
                                          <p:attrName>style.visibility</p:attrName>
                                        </p:attrNameLst>
                                      </p:cBhvr>
                                      <p:to>
                                        <p:strVal val="visible"/>
                                      </p:to>
                                    </p:set>
                                    <p:anim calcmode="lin" valueType="num">
                                      <p:cBhvr additive="base">
                                        <p:cTn id="54" dur="1000" fill="hold"/>
                                        <p:tgtEl>
                                          <p:spTgt spid="45"/>
                                        </p:tgtEl>
                                        <p:attrNameLst>
                                          <p:attrName>ppt_x</p:attrName>
                                        </p:attrNameLst>
                                      </p:cBhvr>
                                      <p:tavLst>
                                        <p:tav tm="0">
                                          <p:val>
                                            <p:strVal val="1+#ppt_w/2"/>
                                          </p:val>
                                        </p:tav>
                                        <p:tav tm="100000">
                                          <p:val>
                                            <p:strVal val="#ppt_x"/>
                                          </p:val>
                                        </p:tav>
                                      </p:tavLst>
                                    </p:anim>
                                    <p:anim calcmode="lin" valueType="num">
                                      <p:cBhvr additive="base">
                                        <p:cTn id="55" dur="1000" fill="hold"/>
                                        <p:tgtEl>
                                          <p:spTgt spid="45"/>
                                        </p:tgtEl>
                                        <p:attrNameLst>
                                          <p:attrName>ppt_y</p:attrName>
                                        </p:attrNameLst>
                                      </p:cBhvr>
                                      <p:tavLst>
                                        <p:tav tm="0">
                                          <p:val>
                                            <p:strVal val="#ppt_y"/>
                                          </p:val>
                                        </p:tav>
                                        <p:tav tm="100000">
                                          <p:val>
                                            <p:strVal val="#ppt_y"/>
                                          </p:val>
                                        </p:tav>
                                      </p:tavLst>
                                    </p:anim>
                                  </p:childTnLst>
                                </p:cTn>
                              </p:par>
                              <p:par>
                                <p:cTn id="56" presetID="35" presetClass="path" presetSubtype="0" accel="50000" decel="50000" fill="hold" nodeType="withEffect">
                                  <p:stCondLst>
                                    <p:cond delay="0"/>
                                  </p:stCondLst>
                                  <p:childTnLst>
                                    <p:animMotion origin="layout" path="M -0.47681 -4.52695E-6 L -0.63688 -4.52695E-6 " pathEditMode="relative" rAng="0" ptsTypes="AA">
                                      <p:cBhvr>
                                        <p:cTn id="57" dur="1000" fill="hold"/>
                                        <p:tgtEl>
                                          <p:spTgt spid="4"/>
                                        </p:tgtEl>
                                        <p:attrNameLst>
                                          <p:attrName>ppt_x</p:attrName>
                                          <p:attrName>ppt_y</p:attrName>
                                        </p:attrNameLst>
                                      </p:cBhvr>
                                      <p:rCtr x="-8010" y="0"/>
                                    </p:animMotion>
                                  </p:childTnLst>
                                </p:cTn>
                              </p:par>
                              <p:par>
                                <p:cTn id="58" presetID="35" presetClass="path" presetSubtype="0" accel="50000" decel="50000" fill="hold" nodeType="withEffect">
                                  <p:stCondLst>
                                    <p:cond delay="0"/>
                                  </p:stCondLst>
                                  <p:childTnLst>
                                    <p:animMotion origin="layout" path="M -0.31844 -3.77053E-7 L -0.47682 -3.77053E-7 " pathEditMode="relative" rAng="0" ptsTypes="AA">
                                      <p:cBhvr>
                                        <p:cTn id="59" dur="1000" fill="hold"/>
                                        <p:tgtEl>
                                          <p:spTgt spid="16"/>
                                        </p:tgtEl>
                                        <p:attrNameLst>
                                          <p:attrName>ppt_x</p:attrName>
                                          <p:attrName>ppt_y</p:attrName>
                                        </p:attrNameLst>
                                      </p:cBhvr>
                                      <p:rCtr x="-7919" y="0"/>
                                    </p:animMotion>
                                  </p:childTnLst>
                                </p:cTn>
                              </p:par>
                              <p:par>
                                <p:cTn id="60" presetID="35" presetClass="path" presetSubtype="0" accel="50000" decel="50000" fill="hold" nodeType="withEffect">
                                  <p:stCondLst>
                                    <p:cond delay="0"/>
                                  </p:stCondLst>
                                  <p:childTnLst>
                                    <p:animMotion origin="layout" path="M -0.15837 -3.77053E-7 L -0.31844 -3.77053E-7 " pathEditMode="relative" rAng="0" ptsTypes="AA">
                                      <p:cBhvr>
                                        <p:cTn id="61" dur="1000" fill="hold"/>
                                        <p:tgtEl>
                                          <p:spTgt spid="29"/>
                                        </p:tgtEl>
                                        <p:attrNameLst>
                                          <p:attrName>ppt_x</p:attrName>
                                          <p:attrName>ppt_y</p:attrName>
                                        </p:attrNameLst>
                                      </p:cBhvr>
                                      <p:rCtr x="-8010" y="0"/>
                                    </p:animMotion>
                                  </p:childTnLst>
                                </p:cTn>
                              </p:par>
                              <p:par>
                                <p:cTn id="62" presetID="35" presetClass="path" presetSubtype="0" accel="50000" decel="50000" fill="hold" nodeType="withEffect">
                                  <p:stCondLst>
                                    <p:cond delay="0"/>
                                  </p:stCondLst>
                                  <p:childTnLst>
                                    <p:animMotion origin="layout" path="M -3.17791E-7 -3.77053E-7 L -0.15837 -3.77053E-7 " pathEditMode="relative" rAng="0" ptsTypes="AA">
                                      <p:cBhvr>
                                        <p:cTn id="63" dur="1000" fill="hold"/>
                                        <p:tgtEl>
                                          <p:spTgt spid="37"/>
                                        </p:tgtEl>
                                        <p:attrNameLst>
                                          <p:attrName>ppt_x</p:attrName>
                                          <p:attrName>ppt_y</p:attrName>
                                        </p:attrNameLst>
                                      </p:cBhvr>
                                      <p:rCtr x="-7919" y="0"/>
                                    </p:animMotion>
                                  </p:childTnLst>
                                </p:cTn>
                              </p:par>
                              <p:par>
                                <p:cTn id="64" presetID="35" presetClass="path" presetSubtype="0" accel="50000" decel="50000" fill="hold" grpId="3" nodeType="withEffect">
                                  <p:stCondLst>
                                    <p:cond delay="0"/>
                                  </p:stCondLst>
                                  <p:childTnLst>
                                    <p:animMotion origin="layout" path="M -0.31779 3.52533E-6 L -0.47786 3.52533E-6 " pathEditMode="relative" rAng="0" ptsTypes="AA">
                                      <p:cBhvr>
                                        <p:cTn id="65" dur="1000" fill="hold"/>
                                        <p:tgtEl>
                                          <p:spTgt spid="63"/>
                                        </p:tgtEl>
                                        <p:attrNameLst>
                                          <p:attrName>ppt_x</p:attrName>
                                          <p:attrName>ppt_y</p:attrName>
                                        </p:attrNameLst>
                                      </p:cBhvr>
                                      <p:rCtr x="-8010" y="0"/>
                                    </p:animMotion>
                                  </p:childTnLst>
                                </p:cTn>
                              </p:par>
                              <p:par>
                                <p:cTn id="66" presetID="35" presetClass="path" presetSubtype="0" accel="50000" decel="50000" fill="hold" grpId="2" nodeType="withEffect">
                                  <p:stCondLst>
                                    <p:cond delay="0"/>
                                  </p:stCondLst>
                                  <p:childTnLst>
                                    <p:animMotion origin="layout" path="M -0.16098 3.52533E-6 L -0.31779 3.52533E-6 " pathEditMode="relative" rAng="0" ptsTypes="AA">
                                      <p:cBhvr>
                                        <p:cTn id="67" dur="1000" fill="hold"/>
                                        <p:tgtEl>
                                          <p:spTgt spid="64"/>
                                        </p:tgtEl>
                                        <p:attrNameLst>
                                          <p:attrName>ppt_x</p:attrName>
                                          <p:attrName>ppt_y</p:attrName>
                                        </p:attrNameLst>
                                      </p:cBhvr>
                                      <p:rCtr x="-7841" y="0"/>
                                    </p:animMotion>
                                  </p:childTnLst>
                                </p:cTn>
                              </p:par>
                              <p:par>
                                <p:cTn id="68" presetID="35" presetClass="path" presetSubtype="0" accel="50000" decel="50000" fill="hold" grpId="1" nodeType="withEffect">
                                  <p:stCondLst>
                                    <p:cond delay="0"/>
                                  </p:stCondLst>
                                  <p:childTnLst>
                                    <p:animMotion origin="layout" path="M -2.30268E-6 3.52533E-6 L -0.16098 3.52533E-6 " pathEditMode="relative" rAng="0" ptsTypes="AA">
                                      <p:cBhvr>
                                        <p:cTn id="69" dur="1000" fill="hold"/>
                                        <p:tgtEl>
                                          <p:spTgt spid="65"/>
                                        </p:tgtEl>
                                        <p:attrNameLst>
                                          <p:attrName>ppt_x</p:attrName>
                                          <p:attrName>ppt_y</p:attrName>
                                        </p:attrNameLst>
                                      </p:cBhvr>
                                      <p:rCtr x="-8049" y="0"/>
                                    </p:animMotion>
                                  </p:childTnLst>
                                </p:cTn>
                              </p:par>
                              <p:par>
                                <p:cTn id="70" presetID="10" presetClass="entr" presetSubtype="0" fill="hold" grpId="0" nodeType="withEffect">
                                  <p:stCondLst>
                                    <p:cond delay="500"/>
                                  </p:stCondLst>
                                  <p:childTnLst>
                                    <p:set>
                                      <p:cBhvr>
                                        <p:cTn id="71" dur="1" fill="hold">
                                          <p:stCondLst>
                                            <p:cond delay="0"/>
                                          </p:stCondLst>
                                        </p:cTn>
                                        <p:tgtEl>
                                          <p:spTgt spid="66"/>
                                        </p:tgtEl>
                                        <p:attrNameLst>
                                          <p:attrName>style.visibility</p:attrName>
                                        </p:attrNameLst>
                                      </p:cBhvr>
                                      <p:to>
                                        <p:strVal val="visible"/>
                                      </p:to>
                                    </p:set>
                                    <p:animEffect transition="in" filter="fade">
                                      <p:cBhvr>
                                        <p:cTn id="72" dur="1000"/>
                                        <p:tgtEl>
                                          <p:spTgt spid="66"/>
                                        </p:tgtEl>
                                      </p:cBhvr>
                                    </p:animEffect>
                                  </p:childTnLst>
                                </p:cTn>
                              </p:par>
                            </p:childTnLst>
                          </p:cTn>
                        </p:par>
                        <p:par>
                          <p:cTn id="73" fill="hold">
                            <p:stCondLst>
                              <p:cond delay="7000"/>
                            </p:stCondLst>
                            <p:childTnLst>
                              <p:par>
                                <p:cTn id="74" presetID="2" presetClass="entr" presetSubtype="2" decel="100000" fill="hold" nodeType="afterEffect">
                                  <p:stCondLst>
                                    <p:cond delay="500"/>
                                  </p:stCondLst>
                                  <p:childTnLst>
                                    <p:set>
                                      <p:cBhvr>
                                        <p:cTn id="75" dur="1" fill="hold">
                                          <p:stCondLst>
                                            <p:cond delay="0"/>
                                          </p:stCondLst>
                                        </p:cTn>
                                        <p:tgtEl>
                                          <p:spTgt spid="52"/>
                                        </p:tgtEl>
                                        <p:attrNameLst>
                                          <p:attrName>style.visibility</p:attrName>
                                        </p:attrNameLst>
                                      </p:cBhvr>
                                      <p:to>
                                        <p:strVal val="visible"/>
                                      </p:to>
                                    </p:set>
                                    <p:anim calcmode="lin" valueType="num">
                                      <p:cBhvr additive="base">
                                        <p:cTn id="76" dur="1000" fill="hold"/>
                                        <p:tgtEl>
                                          <p:spTgt spid="52"/>
                                        </p:tgtEl>
                                        <p:attrNameLst>
                                          <p:attrName>ppt_x</p:attrName>
                                        </p:attrNameLst>
                                      </p:cBhvr>
                                      <p:tavLst>
                                        <p:tav tm="0">
                                          <p:val>
                                            <p:strVal val="1+#ppt_w/2"/>
                                          </p:val>
                                        </p:tav>
                                        <p:tav tm="100000">
                                          <p:val>
                                            <p:strVal val="#ppt_x"/>
                                          </p:val>
                                        </p:tav>
                                      </p:tavLst>
                                    </p:anim>
                                    <p:anim calcmode="lin" valueType="num">
                                      <p:cBhvr additive="base">
                                        <p:cTn id="77" dur="1000" fill="hold"/>
                                        <p:tgtEl>
                                          <p:spTgt spid="52"/>
                                        </p:tgtEl>
                                        <p:attrNameLst>
                                          <p:attrName>ppt_y</p:attrName>
                                        </p:attrNameLst>
                                      </p:cBhvr>
                                      <p:tavLst>
                                        <p:tav tm="0">
                                          <p:val>
                                            <p:strVal val="#ppt_y"/>
                                          </p:val>
                                        </p:tav>
                                        <p:tav tm="100000">
                                          <p:val>
                                            <p:strVal val="#ppt_y"/>
                                          </p:val>
                                        </p:tav>
                                      </p:tavLst>
                                    </p:anim>
                                  </p:childTnLst>
                                </p:cTn>
                              </p:par>
                              <p:par>
                                <p:cTn id="78" presetID="35" presetClass="path" presetSubtype="0" accel="50000" decel="50000" fill="hold" nodeType="withEffect">
                                  <p:stCondLst>
                                    <p:cond delay="0"/>
                                  </p:stCondLst>
                                  <p:childTnLst>
                                    <p:animMotion origin="layout" path="M -0.63688 -3.77053E-7 L -0.79591 -3.77053E-7 " pathEditMode="relative" rAng="0" ptsTypes="AA">
                                      <p:cBhvr>
                                        <p:cTn id="79" dur="1000" fill="hold"/>
                                        <p:tgtEl>
                                          <p:spTgt spid="4"/>
                                        </p:tgtEl>
                                        <p:attrNameLst>
                                          <p:attrName>ppt_x</p:attrName>
                                          <p:attrName>ppt_y</p:attrName>
                                        </p:attrNameLst>
                                      </p:cBhvr>
                                      <p:rCtr x="-7958" y="0"/>
                                    </p:animMotion>
                                  </p:childTnLst>
                                </p:cTn>
                              </p:par>
                              <p:par>
                                <p:cTn id="80" presetID="35" presetClass="path" presetSubtype="0" accel="50000" decel="50000" fill="hold" nodeType="withEffect">
                                  <p:stCondLst>
                                    <p:cond delay="0"/>
                                  </p:stCondLst>
                                  <p:childTnLst>
                                    <p:animMotion origin="layout" path="M -0.47681 -4.52695E-6 L -0.63688 -4.52695E-6 " pathEditMode="relative" rAng="0" ptsTypes="AA">
                                      <p:cBhvr>
                                        <p:cTn id="81" dur="1000" fill="hold"/>
                                        <p:tgtEl>
                                          <p:spTgt spid="16"/>
                                        </p:tgtEl>
                                        <p:attrNameLst>
                                          <p:attrName>ppt_x</p:attrName>
                                          <p:attrName>ppt_y</p:attrName>
                                        </p:attrNameLst>
                                      </p:cBhvr>
                                      <p:rCtr x="-8010" y="0"/>
                                    </p:animMotion>
                                  </p:childTnLst>
                                </p:cTn>
                              </p:par>
                              <p:par>
                                <p:cTn id="82" presetID="35" presetClass="path" presetSubtype="0" accel="50000" decel="50000" fill="hold" nodeType="withEffect">
                                  <p:stCondLst>
                                    <p:cond delay="0"/>
                                  </p:stCondLst>
                                  <p:childTnLst>
                                    <p:animMotion origin="layout" path="M -0.31844 -3.77053E-7 L -0.47682 -3.77053E-7 " pathEditMode="relative" rAng="0" ptsTypes="AA">
                                      <p:cBhvr>
                                        <p:cTn id="83" dur="1000" fill="hold"/>
                                        <p:tgtEl>
                                          <p:spTgt spid="29"/>
                                        </p:tgtEl>
                                        <p:attrNameLst>
                                          <p:attrName>ppt_x</p:attrName>
                                          <p:attrName>ppt_y</p:attrName>
                                        </p:attrNameLst>
                                      </p:cBhvr>
                                      <p:rCtr x="-7919" y="0"/>
                                    </p:animMotion>
                                  </p:childTnLst>
                                </p:cTn>
                              </p:par>
                              <p:par>
                                <p:cTn id="84" presetID="35" presetClass="path" presetSubtype="0" accel="50000" decel="50000" fill="hold" nodeType="withEffect">
                                  <p:stCondLst>
                                    <p:cond delay="0"/>
                                  </p:stCondLst>
                                  <p:childTnLst>
                                    <p:animMotion origin="layout" path="M -0.15837 -3.77053E-7 L -0.31844 -3.77053E-7 " pathEditMode="relative" rAng="0" ptsTypes="AA">
                                      <p:cBhvr>
                                        <p:cTn id="85" dur="1000" fill="hold"/>
                                        <p:tgtEl>
                                          <p:spTgt spid="37"/>
                                        </p:tgtEl>
                                        <p:attrNameLst>
                                          <p:attrName>ppt_x</p:attrName>
                                          <p:attrName>ppt_y</p:attrName>
                                        </p:attrNameLst>
                                      </p:cBhvr>
                                      <p:rCtr x="-8010" y="0"/>
                                    </p:animMotion>
                                  </p:childTnLst>
                                </p:cTn>
                              </p:par>
                              <p:par>
                                <p:cTn id="86" presetID="35" presetClass="path" presetSubtype="0" accel="50000" decel="50000" fill="hold" nodeType="withEffect">
                                  <p:stCondLst>
                                    <p:cond delay="0"/>
                                  </p:stCondLst>
                                  <p:childTnLst>
                                    <p:animMotion origin="layout" path="M -3.17791E-7 -3.77053E-7 L -0.15837 -3.77053E-7 " pathEditMode="relative" rAng="0" ptsTypes="AA">
                                      <p:cBhvr>
                                        <p:cTn id="87" dur="1000" fill="hold"/>
                                        <p:tgtEl>
                                          <p:spTgt spid="45"/>
                                        </p:tgtEl>
                                        <p:attrNameLst>
                                          <p:attrName>ppt_x</p:attrName>
                                          <p:attrName>ppt_y</p:attrName>
                                        </p:attrNameLst>
                                      </p:cBhvr>
                                      <p:rCtr x="-7919" y="0"/>
                                    </p:animMotion>
                                  </p:childTnLst>
                                </p:cTn>
                              </p:par>
                              <p:par>
                                <p:cTn id="88" presetID="35" presetClass="path" presetSubtype="0" accel="50000" decel="50000" fill="hold" grpId="4" nodeType="withEffect">
                                  <p:stCondLst>
                                    <p:cond delay="0"/>
                                  </p:stCondLst>
                                  <p:childTnLst>
                                    <p:animMotion origin="layout" path="M -0.47786 3.52533E-6 L -0.63623 3.52533E-6 " pathEditMode="relative" rAng="0" ptsTypes="AA">
                                      <p:cBhvr>
                                        <p:cTn id="89" dur="1000" fill="hold"/>
                                        <p:tgtEl>
                                          <p:spTgt spid="63"/>
                                        </p:tgtEl>
                                        <p:attrNameLst>
                                          <p:attrName>ppt_x</p:attrName>
                                          <p:attrName>ppt_y</p:attrName>
                                        </p:attrNameLst>
                                      </p:cBhvr>
                                      <p:rCtr x="-7919" y="0"/>
                                    </p:animMotion>
                                  </p:childTnLst>
                                </p:cTn>
                              </p:par>
                              <p:par>
                                <p:cTn id="90" presetID="35" presetClass="path" presetSubtype="0" accel="50000" decel="50000" fill="hold" grpId="3" nodeType="withEffect">
                                  <p:stCondLst>
                                    <p:cond delay="0"/>
                                  </p:stCondLst>
                                  <p:childTnLst>
                                    <p:animMotion origin="layout" path="M -0.31779 3.52533E-6 L -0.47786 3.52533E-6 " pathEditMode="relative" rAng="0" ptsTypes="AA">
                                      <p:cBhvr>
                                        <p:cTn id="91" dur="1000" fill="hold"/>
                                        <p:tgtEl>
                                          <p:spTgt spid="64"/>
                                        </p:tgtEl>
                                        <p:attrNameLst>
                                          <p:attrName>ppt_x</p:attrName>
                                          <p:attrName>ppt_y</p:attrName>
                                        </p:attrNameLst>
                                      </p:cBhvr>
                                      <p:rCtr x="-8010" y="0"/>
                                    </p:animMotion>
                                  </p:childTnLst>
                                </p:cTn>
                              </p:par>
                              <p:par>
                                <p:cTn id="92" presetID="35" presetClass="path" presetSubtype="0" accel="50000" decel="50000" fill="hold" grpId="2" nodeType="withEffect">
                                  <p:stCondLst>
                                    <p:cond delay="0"/>
                                  </p:stCondLst>
                                  <p:childTnLst>
                                    <p:animMotion origin="layout" path="M -0.16098 3.52533E-6 L -0.31779 3.52533E-6 " pathEditMode="relative" rAng="0" ptsTypes="AA">
                                      <p:cBhvr>
                                        <p:cTn id="93" dur="1000" fill="hold"/>
                                        <p:tgtEl>
                                          <p:spTgt spid="65"/>
                                        </p:tgtEl>
                                        <p:attrNameLst>
                                          <p:attrName>ppt_x</p:attrName>
                                          <p:attrName>ppt_y</p:attrName>
                                        </p:attrNameLst>
                                      </p:cBhvr>
                                      <p:rCtr x="-7841" y="0"/>
                                    </p:animMotion>
                                  </p:childTnLst>
                                </p:cTn>
                              </p:par>
                              <p:par>
                                <p:cTn id="94" presetID="35" presetClass="path" presetSubtype="0" accel="50000" decel="50000" fill="hold" grpId="1" nodeType="withEffect">
                                  <p:stCondLst>
                                    <p:cond delay="0"/>
                                  </p:stCondLst>
                                  <p:childTnLst>
                                    <p:animMotion origin="layout" path="M -2.30268E-6 3.52533E-6 L -0.16098 3.52533E-6 " pathEditMode="relative" rAng="0" ptsTypes="AA">
                                      <p:cBhvr>
                                        <p:cTn id="95" dur="1000" fill="hold"/>
                                        <p:tgtEl>
                                          <p:spTgt spid="66"/>
                                        </p:tgtEl>
                                        <p:attrNameLst>
                                          <p:attrName>ppt_x</p:attrName>
                                          <p:attrName>ppt_y</p:attrName>
                                        </p:attrNameLst>
                                      </p:cBhvr>
                                      <p:rCtr x="-8049" y="0"/>
                                    </p:animMotion>
                                  </p:childTnLst>
                                </p:cTn>
                              </p:par>
                              <p:par>
                                <p:cTn id="96" presetID="10" presetClass="entr" presetSubtype="0" fill="hold" grpId="0" nodeType="withEffect">
                                  <p:stCondLst>
                                    <p:cond delay="500"/>
                                  </p:stCondLst>
                                  <p:childTnLst>
                                    <p:set>
                                      <p:cBhvr>
                                        <p:cTn id="97" dur="1" fill="hold">
                                          <p:stCondLst>
                                            <p:cond delay="0"/>
                                          </p:stCondLst>
                                        </p:cTn>
                                        <p:tgtEl>
                                          <p:spTgt spid="67"/>
                                        </p:tgtEl>
                                        <p:attrNameLst>
                                          <p:attrName>style.visibility</p:attrName>
                                        </p:attrNameLst>
                                      </p:cBhvr>
                                      <p:to>
                                        <p:strVal val="visible"/>
                                      </p:to>
                                    </p:set>
                                    <p:animEffect transition="in" filter="fade">
                                      <p:cBhvr>
                                        <p:cTn id="98" dur="10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3" grpId="1"/>
      <p:bldP spid="63" grpId="2"/>
      <p:bldP spid="63" grpId="3"/>
      <p:bldP spid="63" grpId="4"/>
      <p:bldP spid="64" grpId="0"/>
      <p:bldP spid="64" grpId="1"/>
      <p:bldP spid="64" grpId="2"/>
      <p:bldP spid="64" grpId="3"/>
      <p:bldP spid="65" grpId="0"/>
      <p:bldP spid="65" grpId="1"/>
      <p:bldP spid="65" grpId="2"/>
      <p:bldP spid="66" grpId="0"/>
      <p:bldP spid="66" grpId="1"/>
      <p:bldP spid="6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 name="Group 193"/>
          <p:cNvGrpSpPr/>
          <p:nvPr/>
        </p:nvGrpSpPr>
        <p:grpSpPr>
          <a:xfrm>
            <a:off x="4550179" y="4360977"/>
            <a:ext cx="6262740" cy="2676216"/>
            <a:chOff x="221230" y="1627561"/>
            <a:chExt cx="6262740" cy="2676216"/>
          </a:xfrm>
        </p:grpSpPr>
        <p:sp>
          <p:nvSpPr>
            <p:cNvPr id="195" name="TextBox 4"/>
            <p:cNvSpPr txBox="1"/>
            <p:nvPr/>
          </p:nvSpPr>
          <p:spPr>
            <a:xfrm>
              <a:off x="221230" y="3705200"/>
              <a:ext cx="6262740" cy="598577"/>
            </a:xfrm>
            <a:prstGeom prst="rect">
              <a:avLst/>
            </a:prstGeom>
            <a:noFill/>
          </p:spPr>
          <p:txBody>
            <a:bodyPr wrap="square" lIns="99015" tIns="49506" rIns="99015" bIns="49506" rtlCol="0">
              <a:spAutoFit/>
            </a:bodyPr>
            <a:lstStyle/>
            <a:p>
              <a:pPr algn="ctr" defTabSz="914259" fontAlgn="base">
                <a:lnSpc>
                  <a:spcPct val="90000"/>
                </a:lnSpc>
                <a:spcBef>
                  <a:spcPct val="20000"/>
                </a:spcBef>
                <a:spcAft>
                  <a:spcPct val="0"/>
                </a:spcAft>
                <a:buClr>
                  <a:srgbClr val="F69F1E"/>
                </a:buClr>
                <a:buSzPct val="90000"/>
                <a:defRPr/>
              </a:pPr>
              <a:r>
                <a:rPr lang="en-US" sz="3600" dirty="0" smtClean="0">
                  <a:solidFill>
                    <a:schemeClr val="bg2"/>
                  </a:solidFill>
                  <a:latin typeface="Segoe UI Light" pitchFamily="34" charset="0"/>
                </a:rPr>
                <a:t>Best experience across devices</a:t>
              </a:r>
              <a:endParaRPr lang="en-US" sz="3600" dirty="0">
                <a:solidFill>
                  <a:schemeClr val="bg2"/>
                </a:solidFill>
                <a:latin typeface="Segoe UI Light" pitchFamily="34" charset="0"/>
              </a:endParaRPr>
            </a:p>
          </p:txBody>
        </p:sp>
        <p:grpSp>
          <p:nvGrpSpPr>
            <p:cNvPr id="196" name="Group 195"/>
            <p:cNvGrpSpPr/>
            <p:nvPr/>
          </p:nvGrpSpPr>
          <p:grpSpPr>
            <a:xfrm>
              <a:off x="1346962" y="1627561"/>
              <a:ext cx="4053497" cy="1727275"/>
              <a:chOff x="2808117" y="1708932"/>
              <a:chExt cx="4053497" cy="1727275"/>
            </a:xfrm>
          </p:grpSpPr>
          <p:grpSp>
            <p:nvGrpSpPr>
              <p:cNvPr id="197" name="Group 196"/>
              <p:cNvGrpSpPr/>
              <p:nvPr/>
            </p:nvGrpSpPr>
            <p:grpSpPr>
              <a:xfrm>
                <a:off x="5940768" y="2947810"/>
                <a:ext cx="536410" cy="479812"/>
                <a:chOff x="5986228" y="3414801"/>
                <a:chExt cx="713962" cy="638629"/>
              </a:xfrm>
            </p:grpSpPr>
            <p:cxnSp>
              <p:nvCxnSpPr>
                <p:cNvPr id="207" name="Straight Connector 206"/>
                <p:cNvCxnSpPr/>
                <p:nvPr/>
              </p:nvCxnSpPr>
              <p:spPr>
                <a:xfrm>
                  <a:off x="6343209" y="3414801"/>
                  <a:ext cx="0" cy="638629"/>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p:cNvCxnSpPr/>
                <p:nvPr/>
              </p:nvCxnSpPr>
              <p:spPr>
                <a:xfrm flipH="1">
                  <a:off x="5986228" y="3739271"/>
                  <a:ext cx="713962"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98" name="Group 197"/>
              <p:cNvGrpSpPr/>
              <p:nvPr/>
            </p:nvGrpSpPr>
            <p:grpSpPr>
              <a:xfrm>
                <a:off x="3165039" y="1708932"/>
                <a:ext cx="2544744" cy="1671250"/>
                <a:chOff x="1224823" y="2690293"/>
                <a:chExt cx="2544744" cy="1671250"/>
              </a:xfrm>
            </p:grpSpPr>
            <p:pic>
              <p:nvPicPr>
                <p:cNvPr id="20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8259"/>
                <a:stretch/>
              </p:blipFill>
              <p:spPr bwMode="auto">
                <a:xfrm>
                  <a:off x="1548569" y="2762672"/>
                  <a:ext cx="1794930" cy="1117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 name="Picture 205"/>
                <p:cNvPicPr>
                  <a:picLocks noChangeAspect="1"/>
                </p:cNvPicPr>
                <p:nvPr/>
              </p:nvPicPr>
              <p:blipFill rotWithShape="1">
                <a:blip r:embed="rId3" cstate="print">
                  <a:extLst>
                    <a:ext uri="{28A0092B-C50C-407E-A947-70E740481C1C}">
                      <a14:useLocalDpi xmlns:a14="http://schemas.microsoft.com/office/drawing/2010/main"/>
                    </a:ext>
                  </a:extLst>
                </a:blip>
                <a:srcRect l="-850" t="-1" r="-4680" b="-2439"/>
                <a:stretch/>
              </p:blipFill>
              <p:spPr>
                <a:xfrm>
                  <a:off x="1224823" y="2690293"/>
                  <a:ext cx="2544744" cy="1671250"/>
                </a:xfrm>
                <a:prstGeom prst="rect">
                  <a:avLst/>
                </a:prstGeom>
              </p:spPr>
            </p:pic>
          </p:grpSp>
          <p:grpSp>
            <p:nvGrpSpPr>
              <p:cNvPr id="199" name="Group 198"/>
              <p:cNvGrpSpPr/>
              <p:nvPr/>
            </p:nvGrpSpPr>
            <p:grpSpPr>
              <a:xfrm>
                <a:off x="5037268" y="2290923"/>
                <a:ext cx="1824346" cy="1145284"/>
                <a:chOff x="3275278" y="3328270"/>
                <a:chExt cx="1824346" cy="1145284"/>
              </a:xfrm>
            </p:grpSpPr>
            <p:pic>
              <p:nvPicPr>
                <p:cNvPr id="203" name="NYT Sport page with article"/>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75278" y="3328270"/>
                  <a:ext cx="1824346" cy="1145284"/>
                </a:xfrm>
                <a:prstGeom prst="rect">
                  <a:avLst/>
                </a:prstGeom>
              </p:spPr>
            </p:pic>
            <p:pic>
              <p:nvPicPr>
                <p:cNvPr id="20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8736" y="3388984"/>
                  <a:ext cx="1687028" cy="956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00" name="Group 199"/>
              <p:cNvGrpSpPr/>
              <p:nvPr/>
            </p:nvGrpSpPr>
            <p:grpSpPr>
              <a:xfrm>
                <a:off x="2808117" y="2406361"/>
                <a:ext cx="512179" cy="1012080"/>
                <a:chOff x="870285" y="3290463"/>
                <a:chExt cx="563397" cy="1113288"/>
              </a:xfrm>
            </p:grpSpPr>
            <p:pic>
              <p:nvPicPr>
                <p:cNvPr id="201" name="Picture 20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0285" y="3290463"/>
                  <a:ext cx="563397" cy="1113288"/>
                </a:xfrm>
                <a:prstGeom prst="roundRect">
                  <a:avLst>
                    <a:gd name="adj" fmla="val 834"/>
                  </a:avLst>
                </a:prstGeom>
                <a:noFill/>
                <a:ln w="9525">
                  <a:noFill/>
                  <a:miter lim="800000"/>
                  <a:headEnd/>
                  <a:tailEnd/>
                </a:ln>
                <a:effectLst/>
              </p:spPr>
            </p:pic>
            <p:pic>
              <p:nvPicPr>
                <p:cNvPr id="202"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a:stretch/>
              </p:blipFill>
              <p:spPr bwMode="auto">
                <a:xfrm>
                  <a:off x="923925" y="3505200"/>
                  <a:ext cx="447947" cy="721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sp>
        <p:nvSpPr>
          <p:cNvPr id="124" name="Rectangle 123"/>
          <p:cNvSpPr/>
          <p:nvPr/>
        </p:nvSpPr>
        <p:spPr bwMode="auto">
          <a:xfrm>
            <a:off x="0" y="0"/>
            <a:ext cx="5608637"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5" name="Text Placeholder 2"/>
          <p:cNvSpPr txBox="1">
            <a:spLocks/>
          </p:cNvSpPr>
          <p:nvPr/>
        </p:nvSpPr>
        <p:spPr>
          <a:xfrm>
            <a:off x="520699" y="1447801"/>
            <a:ext cx="5433533" cy="1178442"/>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a</a:t>
            </a:r>
            <a:r>
              <a:rPr lang="en-US" dirty="0" smtClean="0"/>
              <a:t>pps for Office</a:t>
            </a:r>
            <a:endParaRPr lang="en-US" dirty="0"/>
          </a:p>
        </p:txBody>
      </p:sp>
      <p:grpSp>
        <p:nvGrpSpPr>
          <p:cNvPr id="126" name="Group 125"/>
          <p:cNvGrpSpPr/>
          <p:nvPr/>
        </p:nvGrpSpPr>
        <p:grpSpPr>
          <a:xfrm>
            <a:off x="4968493" y="-1871618"/>
            <a:ext cx="7364751" cy="4839136"/>
            <a:chOff x="4682013" y="-1841036"/>
            <a:chExt cx="7364751" cy="4839136"/>
          </a:xfrm>
        </p:grpSpPr>
        <p:sp>
          <p:nvSpPr>
            <p:cNvPr id="127" name="Oval 49"/>
            <p:cNvSpPr/>
            <p:nvPr/>
          </p:nvSpPr>
          <p:spPr>
            <a:xfrm flipH="1" flipV="1">
              <a:off x="4682013" y="-1841036"/>
              <a:ext cx="7364751" cy="3648054"/>
            </a:xfrm>
            <a:custGeom>
              <a:avLst/>
              <a:gdLst/>
              <a:ahLst/>
              <a:cxnLst/>
              <a:rect l="l" t="t" r="r" b="b"/>
              <a:pathLst>
                <a:path w="1136230" h="562257">
                  <a:moveTo>
                    <a:pt x="680434" y="0"/>
                  </a:moveTo>
                  <a:cubicBezTo>
                    <a:pt x="816399" y="0"/>
                    <a:pt x="930050" y="95532"/>
                    <a:pt x="957588" y="223209"/>
                  </a:cubicBezTo>
                  <a:cubicBezTo>
                    <a:pt x="970298" y="218397"/>
                    <a:pt x="984238" y="216627"/>
                    <a:pt x="998700" y="216627"/>
                  </a:cubicBezTo>
                  <a:cubicBezTo>
                    <a:pt x="1074656" y="216627"/>
                    <a:pt x="1136230" y="265456"/>
                    <a:pt x="1136230" y="325690"/>
                  </a:cubicBezTo>
                  <a:cubicBezTo>
                    <a:pt x="1136230" y="385924"/>
                    <a:pt x="1074656" y="434753"/>
                    <a:pt x="998700" y="434753"/>
                  </a:cubicBezTo>
                  <a:cubicBezTo>
                    <a:pt x="980733" y="434753"/>
                    <a:pt x="963571" y="432021"/>
                    <a:pt x="947960" y="426798"/>
                  </a:cubicBezTo>
                  <a:cubicBezTo>
                    <a:pt x="930628" y="459819"/>
                    <a:pt x="895717" y="481363"/>
                    <a:pt x="855774" y="481363"/>
                  </a:cubicBezTo>
                  <a:cubicBezTo>
                    <a:pt x="836572" y="481363"/>
                    <a:pt x="818534" y="476384"/>
                    <a:pt x="803674" y="466221"/>
                  </a:cubicBezTo>
                  <a:cubicBezTo>
                    <a:pt x="773602" y="516041"/>
                    <a:pt x="718460" y="547473"/>
                    <a:pt x="655977" y="547473"/>
                  </a:cubicBezTo>
                  <a:cubicBezTo>
                    <a:pt x="609564" y="547473"/>
                    <a:pt x="567201" y="530130"/>
                    <a:pt x="536200" y="500237"/>
                  </a:cubicBezTo>
                  <a:cubicBezTo>
                    <a:pt x="500610" y="538789"/>
                    <a:pt x="447044" y="562257"/>
                    <a:pt x="387424" y="562257"/>
                  </a:cubicBezTo>
                  <a:cubicBezTo>
                    <a:pt x="295201" y="562257"/>
                    <a:pt x="217461" y="506102"/>
                    <a:pt x="194487" y="429220"/>
                  </a:cubicBezTo>
                  <a:cubicBezTo>
                    <a:pt x="175006" y="445023"/>
                    <a:pt x="149217" y="453542"/>
                    <a:pt x="121209" y="453542"/>
                  </a:cubicBezTo>
                  <a:cubicBezTo>
                    <a:pt x="54267" y="453542"/>
                    <a:pt x="0" y="404876"/>
                    <a:pt x="0" y="344843"/>
                  </a:cubicBezTo>
                  <a:cubicBezTo>
                    <a:pt x="0" y="284810"/>
                    <a:pt x="54267" y="236144"/>
                    <a:pt x="121209" y="236144"/>
                  </a:cubicBezTo>
                  <a:lnTo>
                    <a:pt x="147397" y="240886"/>
                  </a:lnTo>
                  <a:cubicBezTo>
                    <a:pt x="144263" y="235880"/>
                    <a:pt x="143963" y="230515"/>
                    <a:pt x="143963" y="225084"/>
                  </a:cubicBezTo>
                  <a:cubicBezTo>
                    <a:pt x="143963" y="138912"/>
                    <a:pt x="219422" y="69055"/>
                    <a:pt x="312505" y="69055"/>
                  </a:cubicBezTo>
                  <a:cubicBezTo>
                    <a:pt x="366750" y="69055"/>
                    <a:pt x="415010" y="92779"/>
                    <a:pt x="443774" y="131357"/>
                  </a:cubicBezTo>
                  <a:cubicBezTo>
                    <a:pt x="492192" y="51860"/>
                    <a:pt x="580257" y="0"/>
                    <a:pt x="680434" y="0"/>
                  </a:cubicBezTo>
                  <a:close/>
                </a:path>
              </a:pathLst>
            </a:custGeom>
            <a:solidFill>
              <a:schemeClr val="tx2"/>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28" name="Freeform 15"/>
            <p:cNvSpPr>
              <a:spLocks noEditPoints="1"/>
            </p:cNvSpPr>
            <p:nvPr/>
          </p:nvSpPr>
          <p:spPr bwMode="black">
            <a:xfrm rot="10800000">
              <a:off x="7138500" y="1957696"/>
              <a:ext cx="1139520" cy="1040404"/>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chemeClr val="accent1"/>
            </a:solidFill>
            <a:ln>
              <a:noFill/>
            </a:ln>
          </p:spPr>
          <p:txBody>
            <a:bodyPr vert="horz" wrap="square" lIns="82305" tIns="41153" rIns="82305" bIns="41153" numCol="1" anchor="t" anchorCtr="0" compatLnSpc="1">
              <a:prstTxWarp prst="textNoShape">
                <a:avLst/>
              </a:prstTxWarp>
            </a:bodyPr>
            <a:lstStyle/>
            <a:p>
              <a:endParaRPr lang="en-US" sz="1600"/>
            </a:p>
          </p:txBody>
        </p:sp>
      </p:grpSp>
      <p:sp>
        <p:nvSpPr>
          <p:cNvPr id="129" name="Content Placeholder 8"/>
          <p:cNvSpPr txBox="1">
            <a:spLocks/>
          </p:cNvSpPr>
          <p:nvPr/>
        </p:nvSpPr>
        <p:spPr>
          <a:xfrm>
            <a:off x="522264" y="2936727"/>
            <a:ext cx="4446229" cy="1364936"/>
          </a:xfrm>
          <a:prstGeom prst="rect">
            <a:avLst/>
          </a:prstGeom>
        </p:spPr>
        <p:txBody>
          <a:bodyPr vert="horz" lIns="0" tIns="0" rIns="0" bIns="0" rtlCol="0">
            <a:noAutofit/>
          </a:bodyPr>
          <a:lstStyle>
            <a:defPPr>
              <a:defRPr lang="en-US"/>
            </a:defPPr>
            <a:lvl1pPr marR="0" indent="0" fontAlgn="auto">
              <a:lnSpc>
                <a:spcPct val="90000"/>
              </a:lnSpc>
              <a:spcBef>
                <a:spcPts val="1200"/>
              </a:spcBef>
              <a:spcAft>
                <a:spcPts val="0"/>
              </a:spcAft>
              <a:buClrTx/>
              <a:buSzPct val="80000"/>
              <a:buFont typeface="Arial" pitchFamily="34" charset="0"/>
              <a:buNone/>
              <a:tabLst/>
              <a:defRPr sz="1600" spc="0" baseline="0">
                <a:solidFill>
                  <a:schemeClr val="bg1"/>
                </a:solidFill>
                <a:cs typeface="Segoe UI" pitchFamily="34" charset="0"/>
              </a:defRPr>
            </a:lvl1pPr>
            <a:lvl2pPr marL="914240" marR="0" indent="-380933" fontAlgn="auto">
              <a:lnSpc>
                <a:spcPct val="90000"/>
              </a:lnSpc>
              <a:spcBef>
                <a:spcPct val="20000"/>
              </a:spcBef>
              <a:spcAft>
                <a:spcPts val="0"/>
              </a:spcAft>
              <a:buClrTx/>
              <a:buSzPct val="90000"/>
              <a:buFont typeface="Wingdings" pitchFamily="2" charset="2"/>
              <a:buChar char=""/>
              <a:tabLst/>
              <a:defRPr sz="2100" spc="0" baseline="0">
                <a:solidFill>
                  <a:schemeClr val="bg2">
                    <a:lumMod val="50000"/>
                  </a:schemeClr>
                </a:solidFill>
                <a:cs typeface="Arial" pitchFamily="34" charset="0"/>
              </a:defRPr>
            </a:lvl2pPr>
            <a:lvl3pPr marL="914240" marR="0" indent="-228560" fontAlgn="auto">
              <a:lnSpc>
                <a:spcPct val="90000"/>
              </a:lnSpc>
              <a:spcBef>
                <a:spcPct val="20000"/>
              </a:spcBef>
              <a:spcAft>
                <a:spcPts val="0"/>
              </a:spcAft>
              <a:buClrTx/>
              <a:buSzPct val="90000"/>
              <a:buFont typeface="Wingdings" pitchFamily="2" charset="2"/>
              <a:buChar char=""/>
              <a:tabLst>
                <a:tab pos="798513" algn="l"/>
              </a:tabLst>
              <a:defRPr sz="1900" spc="0" baseline="0">
                <a:solidFill>
                  <a:schemeClr val="bg2">
                    <a:lumMod val="50000"/>
                  </a:schemeClr>
                </a:solidFill>
                <a:cs typeface="Arial" pitchFamily="34" charset="0"/>
              </a:defRPr>
            </a:lvl3pPr>
            <a:lvl4pPr marL="1218987" marR="0" indent="-228560" fontAlgn="auto">
              <a:lnSpc>
                <a:spcPct val="90000"/>
              </a:lnSpc>
              <a:spcBef>
                <a:spcPct val="20000"/>
              </a:spcBef>
              <a:spcAft>
                <a:spcPts val="0"/>
              </a:spcAft>
              <a:buClrTx/>
              <a:buSzPct val="90000"/>
              <a:buFont typeface="Wingdings" pitchFamily="2" charset="2"/>
              <a:buChar char=""/>
              <a:tabLst/>
              <a:defRPr sz="1600" spc="0" baseline="0">
                <a:solidFill>
                  <a:schemeClr val="bg2">
                    <a:lumMod val="50000"/>
                  </a:schemeClr>
                </a:solidFill>
                <a:cs typeface="Arial" pitchFamily="34" charset="0"/>
              </a:defRPr>
            </a:lvl4pPr>
            <a:lvl5pPr marL="1447547" marR="0" indent="-228560" fontAlgn="auto">
              <a:lnSpc>
                <a:spcPct val="90000"/>
              </a:lnSpc>
              <a:spcBef>
                <a:spcPct val="20000"/>
              </a:spcBef>
              <a:spcAft>
                <a:spcPts val="0"/>
              </a:spcAft>
              <a:buClrTx/>
              <a:buSzPct val="90000"/>
              <a:buFont typeface="Wingdings" pitchFamily="2" charset="2"/>
              <a:buChar char=""/>
              <a:tabLst>
                <a:tab pos="1255713" algn="l"/>
              </a:tabLst>
              <a:defRPr sz="1600" spc="0" baseline="0">
                <a:solidFill>
                  <a:schemeClr val="bg2">
                    <a:lumMod val="50000"/>
                  </a:schemeClr>
                </a:solidFill>
                <a:cs typeface="Arial" pitchFamily="34" charset="0"/>
              </a:defRPr>
            </a:lvl5pPr>
            <a:lvl6pPr marL="2514499" indent="-228591">
              <a:spcBef>
                <a:spcPct val="20000"/>
              </a:spcBef>
              <a:buFont typeface="Arial" pitchFamily="34" charset="0"/>
              <a:buChar char="•"/>
              <a:defRPr sz="2100"/>
            </a:lvl6pPr>
            <a:lvl7pPr marL="2971681" indent="-228591">
              <a:spcBef>
                <a:spcPct val="20000"/>
              </a:spcBef>
              <a:buFont typeface="Arial" pitchFamily="34" charset="0"/>
              <a:buChar char="•"/>
              <a:defRPr sz="2100"/>
            </a:lvl7pPr>
            <a:lvl8pPr marL="3428863" indent="-228591">
              <a:spcBef>
                <a:spcPct val="20000"/>
              </a:spcBef>
              <a:buFont typeface="Arial" pitchFamily="34" charset="0"/>
              <a:buChar char="•"/>
              <a:defRPr sz="2100"/>
            </a:lvl8pPr>
            <a:lvl9pPr marL="3886045" indent="-228591">
              <a:spcBef>
                <a:spcPct val="20000"/>
              </a:spcBef>
              <a:buFont typeface="Arial" pitchFamily="34" charset="0"/>
              <a:buChar char="•"/>
              <a:defRPr sz="2100"/>
            </a:lvl9pPr>
          </a:lstStyle>
          <a:p>
            <a:r>
              <a:rPr lang="en-US" dirty="0" smtClean="0"/>
              <a:t>Loosely coupled services with simpler contracts that enable developers access to more best of breed services in private and public clouds.</a:t>
            </a:r>
          </a:p>
          <a:p>
            <a:r>
              <a:rPr lang="en-US" dirty="0" smtClean="0"/>
              <a:t>HTML5 &amp; CSS3 are rapidly becoming the UX code paradigm.</a:t>
            </a:r>
            <a:endParaRPr lang="en-US" dirty="0"/>
          </a:p>
          <a:p>
            <a:r>
              <a:rPr lang="en-US" dirty="0" smtClean="0"/>
              <a:t>Support the standardize identity model that spans computing devices.</a:t>
            </a:r>
          </a:p>
          <a:p>
            <a:r>
              <a:rPr lang="en-US" dirty="0" smtClean="0"/>
              <a:t>End-User Focused, Contextual, Web-based, and Discoverable.</a:t>
            </a:r>
          </a:p>
          <a:p>
            <a:r>
              <a:rPr lang="en-US" dirty="0" smtClean="0"/>
              <a:t>Bring the web into Office.</a:t>
            </a:r>
            <a:endParaRPr lang="en-US" dirty="0"/>
          </a:p>
        </p:txBody>
      </p:sp>
      <p:grpSp>
        <p:nvGrpSpPr>
          <p:cNvPr id="130" name="Group 129"/>
          <p:cNvGrpSpPr/>
          <p:nvPr/>
        </p:nvGrpSpPr>
        <p:grpSpPr>
          <a:xfrm>
            <a:off x="8706892" y="1927114"/>
            <a:ext cx="3329733" cy="597599"/>
            <a:chOff x="8450295" y="2210667"/>
            <a:chExt cx="3329733" cy="273142"/>
          </a:xfrm>
        </p:grpSpPr>
        <p:cxnSp>
          <p:nvCxnSpPr>
            <p:cNvPr id="131" name="Straight Connector 130"/>
            <p:cNvCxnSpPr/>
            <p:nvPr/>
          </p:nvCxnSpPr>
          <p:spPr>
            <a:xfrm flipH="1" flipV="1">
              <a:off x="8450295" y="2346203"/>
              <a:ext cx="1978214" cy="8321"/>
            </a:xfrm>
            <a:prstGeom prst="line">
              <a:avLst/>
            </a:prstGeom>
            <a:ln w="25400">
              <a:solidFill>
                <a:schemeClr val="accent1"/>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132" name="TextBox 4"/>
            <p:cNvSpPr txBox="1"/>
            <p:nvPr/>
          </p:nvSpPr>
          <p:spPr>
            <a:xfrm>
              <a:off x="8792352" y="2210667"/>
              <a:ext cx="2987676" cy="273142"/>
            </a:xfrm>
            <a:prstGeom prst="rect">
              <a:avLst/>
            </a:prstGeom>
            <a:solidFill>
              <a:schemeClr val="tx2"/>
            </a:solidFill>
            <a:ln w="3175">
              <a:solidFill>
                <a:schemeClr val="bg1"/>
              </a:solidFill>
              <a:prstDash val="solid"/>
              <a:miter lim="800000"/>
            </a:ln>
            <a:effectLst/>
          </p:spPr>
          <p:txBody>
            <a:bodyPr wrap="square" lIns="57139" tIns="28570" rIns="91424" bIns="28570"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lnSpc>
                  <a:spcPct val="100000"/>
                </a:lnSpc>
                <a:spcBef>
                  <a:spcPts val="0"/>
                </a:spcBef>
                <a:spcAft>
                  <a:spcPts val="0"/>
                </a:spcAft>
              </a:pPr>
              <a:endParaRPr lang="en-US" sz="1400" dirty="0">
                <a:solidFill>
                  <a:schemeClr val="bg1"/>
                </a:solidFill>
              </a:endParaRPr>
            </a:p>
          </p:txBody>
        </p:sp>
      </p:grpSp>
      <p:grpSp>
        <p:nvGrpSpPr>
          <p:cNvPr id="134" name="Group 133"/>
          <p:cNvGrpSpPr/>
          <p:nvPr/>
        </p:nvGrpSpPr>
        <p:grpSpPr>
          <a:xfrm>
            <a:off x="8387851" y="4447661"/>
            <a:ext cx="3689922" cy="273142"/>
            <a:chOff x="7111427" y="5527745"/>
            <a:chExt cx="4537515" cy="273142"/>
          </a:xfrm>
        </p:grpSpPr>
        <p:cxnSp>
          <p:nvCxnSpPr>
            <p:cNvPr id="135" name="Straight Connector 134"/>
            <p:cNvCxnSpPr/>
            <p:nvPr/>
          </p:nvCxnSpPr>
          <p:spPr>
            <a:xfrm flipH="1" flipV="1">
              <a:off x="7111427" y="5664316"/>
              <a:ext cx="1978214" cy="8321"/>
            </a:xfrm>
            <a:prstGeom prst="line">
              <a:avLst/>
            </a:prstGeom>
            <a:ln w="25400">
              <a:solidFill>
                <a:schemeClr val="accent1"/>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136" name="TextBox 4"/>
            <p:cNvSpPr txBox="1"/>
            <p:nvPr/>
          </p:nvSpPr>
          <p:spPr>
            <a:xfrm>
              <a:off x="7618094" y="5527745"/>
              <a:ext cx="4030848" cy="273142"/>
            </a:xfrm>
            <a:prstGeom prst="rect">
              <a:avLst/>
            </a:prstGeom>
            <a:solidFill>
              <a:schemeClr val="tx2"/>
            </a:solidFill>
            <a:ln w="3175">
              <a:solidFill>
                <a:schemeClr val="bg1"/>
              </a:solidFill>
              <a:prstDash val="solid"/>
              <a:miter lim="800000"/>
            </a:ln>
            <a:effectLst/>
          </p:spPr>
          <p:txBody>
            <a:bodyPr wrap="square" lIns="57139" tIns="28570" rIns="91424" bIns="28570"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lnSpc>
                  <a:spcPct val="100000"/>
                </a:lnSpc>
                <a:spcBef>
                  <a:spcPts val="0"/>
                </a:spcBef>
                <a:spcAft>
                  <a:spcPts val="0"/>
                </a:spcAft>
              </a:pPr>
              <a:r>
                <a:rPr lang="en-US" sz="1400" dirty="0">
                  <a:solidFill>
                    <a:schemeClr val="bg1"/>
                  </a:solidFill>
                </a:rPr>
                <a:t>a</a:t>
              </a:r>
              <a:r>
                <a:rPr lang="en-US" sz="1400" dirty="0" smtClean="0">
                  <a:solidFill>
                    <a:schemeClr val="bg1"/>
                  </a:solidFill>
                </a:rPr>
                <a:t>pps are activated in Office</a:t>
              </a:r>
              <a:endParaRPr lang="en-US" sz="1400" dirty="0">
                <a:solidFill>
                  <a:schemeClr val="bg1"/>
                </a:solidFill>
              </a:endParaRPr>
            </a:p>
          </p:txBody>
        </p:sp>
      </p:grpSp>
      <p:sp>
        <p:nvSpPr>
          <p:cNvPr id="137" name="TextBox 4"/>
          <p:cNvSpPr txBox="1"/>
          <p:nvPr/>
        </p:nvSpPr>
        <p:spPr>
          <a:xfrm>
            <a:off x="6523037" y="236384"/>
            <a:ext cx="3277899" cy="765584"/>
          </a:xfrm>
          <a:prstGeom prst="rect">
            <a:avLst/>
          </a:prstGeom>
          <a:solidFill>
            <a:schemeClr val="tx2"/>
          </a:solidFill>
          <a:ln w="3175">
            <a:solidFill>
              <a:schemeClr val="bg1"/>
            </a:solidFill>
            <a:prstDash val="solid"/>
            <a:miter lim="800000"/>
          </a:ln>
          <a:effectLst/>
        </p:spPr>
        <p:txBody>
          <a:bodyPr wrap="square" lIns="57139" tIns="28570" rIns="91424" bIns="28570"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lnSpc>
                <a:spcPct val="100000"/>
              </a:lnSpc>
              <a:spcBef>
                <a:spcPts val="0"/>
              </a:spcBef>
              <a:spcAft>
                <a:spcPts val="0"/>
              </a:spcAft>
            </a:pPr>
            <a:r>
              <a:rPr lang="en-US" sz="2800" dirty="0" smtClean="0">
                <a:solidFill>
                  <a:schemeClr val="bg1"/>
                </a:solidFill>
              </a:rPr>
              <a:t>Web Applications</a:t>
            </a:r>
            <a:br>
              <a:rPr lang="en-US" sz="2800" dirty="0" smtClean="0">
                <a:solidFill>
                  <a:schemeClr val="bg1"/>
                </a:solidFill>
              </a:rPr>
            </a:br>
            <a:r>
              <a:rPr lang="en-US" dirty="0" smtClean="0">
                <a:solidFill>
                  <a:schemeClr val="bg1"/>
                </a:solidFill>
              </a:rPr>
              <a:t>(Service, Cloud, Platform)</a:t>
            </a:r>
            <a:endParaRPr lang="en-US" sz="2800" dirty="0">
              <a:solidFill>
                <a:schemeClr val="bg1"/>
              </a:solidFill>
            </a:endParaRPr>
          </a:p>
        </p:txBody>
      </p:sp>
      <p:sp>
        <p:nvSpPr>
          <p:cNvPr id="138" name="TextBox 4"/>
          <p:cNvSpPr txBox="1"/>
          <p:nvPr/>
        </p:nvSpPr>
        <p:spPr>
          <a:xfrm>
            <a:off x="9055346" y="1997561"/>
            <a:ext cx="2981280" cy="488585"/>
          </a:xfrm>
          <a:prstGeom prst="rect">
            <a:avLst/>
          </a:prstGeom>
          <a:solidFill>
            <a:schemeClr val="tx2"/>
          </a:solidFill>
          <a:ln w="3175">
            <a:solidFill>
              <a:schemeClr val="bg1"/>
            </a:solidFill>
            <a:prstDash val="solid"/>
            <a:miter lim="800000"/>
          </a:ln>
          <a:effectLst/>
        </p:spPr>
        <p:txBody>
          <a:bodyPr wrap="square" lIns="57139" tIns="28570" rIns="91424" bIns="28570"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lnSpc>
                <a:spcPct val="100000"/>
              </a:lnSpc>
              <a:spcBef>
                <a:spcPts val="0"/>
              </a:spcBef>
              <a:spcAft>
                <a:spcPts val="0"/>
              </a:spcAft>
            </a:pPr>
            <a:r>
              <a:rPr lang="en-US" sz="1400" dirty="0">
                <a:solidFill>
                  <a:schemeClr val="bg1"/>
                </a:solidFill>
              </a:rPr>
              <a:t>a</a:t>
            </a:r>
            <a:r>
              <a:rPr lang="en-US" sz="1400" dirty="0" smtClean="0">
                <a:solidFill>
                  <a:schemeClr val="bg1"/>
                </a:solidFill>
              </a:rPr>
              <a:t>pps are delivered from a central location.</a:t>
            </a:r>
            <a:endParaRPr lang="en-US" sz="1400" dirty="0">
              <a:solidFill>
                <a:schemeClr val="bg1"/>
              </a:solidFill>
            </a:endParaRPr>
          </a:p>
        </p:txBody>
      </p:sp>
      <p:pic>
        <p:nvPicPr>
          <p:cNvPr id="223" name="Picture 4"/>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9048949" y="2593066"/>
            <a:ext cx="1188719" cy="711925"/>
          </a:xfrm>
          <a:prstGeom prst="rect">
            <a:avLst/>
          </a:prstGeom>
          <a:noFill/>
        </p:spPr>
      </p:pic>
      <p:pic>
        <p:nvPicPr>
          <p:cNvPr id="224" name="Picture 5"/>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10942637" y="2491751"/>
            <a:ext cx="986395" cy="825704"/>
          </a:xfrm>
          <a:prstGeom prst="rect">
            <a:avLst/>
          </a:prstGeom>
          <a:noFill/>
        </p:spPr>
      </p:pic>
      <p:sp>
        <p:nvSpPr>
          <p:cNvPr id="225" name="Rectangle 224"/>
          <p:cNvSpPr/>
          <p:nvPr/>
        </p:nvSpPr>
        <p:spPr>
          <a:xfrm>
            <a:off x="8845640" y="3294178"/>
            <a:ext cx="1511696" cy="193899"/>
          </a:xfrm>
          <a:prstGeom prst="rect">
            <a:avLst/>
          </a:prstGeom>
          <a:noFill/>
        </p:spPr>
        <p:txBody>
          <a:bodyPr wrap="square" lIns="0" tIns="0" rIns="0" bIns="0">
            <a:spAutoFit/>
            <a:scene3d>
              <a:camera prst="orthographicFront"/>
              <a:lightRig rig="threePt" dir="t"/>
            </a:scene3d>
            <a:sp3d/>
          </a:bodyPr>
          <a:lstStyle/>
          <a:p>
            <a:pPr algn="ctr" defTabSz="609493">
              <a:lnSpc>
                <a:spcPct val="90000"/>
              </a:lnSpc>
              <a:spcBef>
                <a:spcPct val="0"/>
              </a:spcBef>
              <a:spcAft>
                <a:spcPct val="35000"/>
              </a:spcAft>
              <a:defRPr/>
            </a:pPr>
            <a:r>
              <a:rPr lang="en-US" sz="1400" b="1" spc="-20" dirty="0" smtClean="0">
                <a:solidFill>
                  <a:schemeClr val="accent1"/>
                </a:solidFill>
                <a:latin typeface="Segoe UI" pitchFamily="34" charset="0"/>
                <a:ea typeface="Segoe UI" pitchFamily="34" charset="0"/>
                <a:cs typeface="Segoe UI" pitchFamily="34" charset="0"/>
              </a:rPr>
              <a:t>Office Store</a:t>
            </a:r>
            <a:endParaRPr lang="en-US" sz="1400" b="1" spc="-20" dirty="0">
              <a:solidFill>
                <a:schemeClr val="accent1"/>
              </a:solidFill>
              <a:latin typeface="Segoe UI" pitchFamily="34" charset="0"/>
              <a:ea typeface="Segoe UI" pitchFamily="34" charset="0"/>
              <a:cs typeface="Segoe UI" pitchFamily="34" charset="0"/>
            </a:endParaRPr>
          </a:p>
        </p:txBody>
      </p:sp>
      <p:sp>
        <p:nvSpPr>
          <p:cNvPr id="226" name="Rectangle 225"/>
          <p:cNvSpPr/>
          <p:nvPr/>
        </p:nvSpPr>
        <p:spPr>
          <a:xfrm>
            <a:off x="10618640" y="3326612"/>
            <a:ext cx="1511696" cy="193899"/>
          </a:xfrm>
          <a:prstGeom prst="rect">
            <a:avLst/>
          </a:prstGeom>
          <a:noFill/>
        </p:spPr>
        <p:txBody>
          <a:bodyPr wrap="square" lIns="0" tIns="0" rIns="0" bIns="0">
            <a:spAutoFit/>
            <a:scene3d>
              <a:camera prst="orthographicFront"/>
              <a:lightRig rig="threePt" dir="t"/>
            </a:scene3d>
            <a:sp3d/>
          </a:bodyPr>
          <a:lstStyle/>
          <a:p>
            <a:pPr algn="ctr" defTabSz="609493">
              <a:lnSpc>
                <a:spcPct val="90000"/>
              </a:lnSpc>
              <a:spcBef>
                <a:spcPct val="0"/>
              </a:spcBef>
              <a:spcAft>
                <a:spcPct val="35000"/>
              </a:spcAft>
              <a:defRPr/>
            </a:pPr>
            <a:r>
              <a:rPr lang="en-US" sz="1400" b="1" spc="-20" dirty="0" smtClean="0">
                <a:solidFill>
                  <a:schemeClr val="accent1"/>
                </a:solidFill>
                <a:latin typeface="Segoe UI" pitchFamily="34" charset="0"/>
                <a:ea typeface="Segoe UI" pitchFamily="34" charset="0"/>
                <a:cs typeface="Segoe UI" pitchFamily="34" charset="0"/>
              </a:rPr>
              <a:t>On-Premise</a:t>
            </a:r>
            <a:endParaRPr lang="en-US" sz="1400" b="1" spc="-20" dirty="0">
              <a:solidFill>
                <a:schemeClr val="accent1"/>
              </a:solidFill>
              <a:latin typeface="Segoe UI" pitchFamily="34" charset="0"/>
              <a:ea typeface="Segoe UI" pitchFamily="34" charset="0"/>
              <a:cs typeface="Segoe UI" pitchFamily="34" charset="0"/>
            </a:endParaRPr>
          </a:p>
        </p:txBody>
      </p:sp>
      <p:grpSp>
        <p:nvGrpSpPr>
          <p:cNvPr id="227" name="Group 226"/>
          <p:cNvGrpSpPr/>
          <p:nvPr/>
        </p:nvGrpSpPr>
        <p:grpSpPr>
          <a:xfrm rot="10800000">
            <a:off x="5811945" y="3003440"/>
            <a:ext cx="2970729" cy="597599"/>
            <a:chOff x="8450295" y="2210667"/>
            <a:chExt cx="3329733" cy="273142"/>
          </a:xfrm>
        </p:grpSpPr>
        <p:cxnSp>
          <p:nvCxnSpPr>
            <p:cNvPr id="228" name="Straight Connector 227"/>
            <p:cNvCxnSpPr/>
            <p:nvPr/>
          </p:nvCxnSpPr>
          <p:spPr>
            <a:xfrm flipH="1" flipV="1">
              <a:off x="8450295" y="2346203"/>
              <a:ext cx="1978214" cy="8321"/>
            </a:xfrm>
            <a:prstGeom prst="line">
              <a:avLst/>
            </a:prstGeom>
            <a:ln w="25400">
              <a:solidFill>
                <a:schemeClr val="accent1"/>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229" name="TextBox 4"/>
            <p:cNvSpPr txBox="1"/>
            <p:nvPr/>
          </p:nvSpPr>
          <p:spPr>
            <a:xfrm>
              <a:off x="8792352" y="2210667"/>
              <a:ext cx="2987676" cy="273142"/>
            </a:xfrm>
            <a:prstGeom prst="rect">
              <a:avLst/>
            </a:prstGeom>
            <a:solidFill>
              <a:schemeClr val="tx2"/>
            </a:solidFill>
            <a:ln w="3175">
              <a:solidFill>
                <a:schemeClr val="bg1"/>
              </a:solidFill>
              <a:prstDash val="solid"/>
              <a:miter lim="800000"/>
            </a:ln>
            <a:effectLst/>
          </p:spPr>
          <p:txBody>
            <a:bodyPr wrap="square" lIns="57139" tIns="28570" rIns="91424" bIns="28570"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lnSpc>
                  <a:spcPct val="100000"/>
                </a:lnSpc>
                <a:spcBef>
                  <a:spcPts val="0"/>
                </a:spcBef>
                <a:spcAft>
                  <a:spcPts val="0"/>
                </a:spcAft>
              </a:pPr>
              <a:endParaRPr lang="en-US" sz="1400" dirty="0">
                <a:solidFill>
                  <a:schemeClr val="bg1"/>
                </a:solidFill>
              </a:endParaRPr>
            </a:p>
          </p:txBody>
        </p:sp>
      </p:grpSp>
      <p:sp>
        <p:nvSpPr>
          <p:cNvPr id="230" name="TextBox 4"/>
          <p:cNvSpPr txBox="1"/>
          <p:nvPr/>
        </p:nvSpPr>
        <p:spPr>
          <a:xfrm>
            <a:off x="5831556" y="3055859"/>
            <a:ext cx="2645941" cy="488585"/>
          </a:xfrm>
          <a:prstGeom prst="rect">
            <a:avLst/>
          </a:prstGeom>
          <a:solidFill>
            <a:schemeClr val="tx2"/>
          </a:solidFill>
          <a:ln w="3175">
            <a:solidFill>
              <a:schemeClr val="bg1"/>
            </a:solidFill>
            <a:prstDash val="solid"/>
            <a:miter lim="800000"/>
          </a:ln>
          <a:effectLst/>
        </p:spPr>
        <p:txBody>
          <a:bodyPr wrap="square" lIns="57139" tIns="28570" rIns="91424" bIns="28570"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lnSpc>
                <a:spcPct val="100000"/>
              </a:lnSpc>
              <a:spcBef>
                <a:spcPts val="0"/>
              </a:spcBef>
              <a:spcAft>
                <a:spcPts val="0"/>
              </a:spcAft>
            </a:pPr>
            <a:r>
              <a:rPr lang="en-US" sz="1400" dirty="0">
                <a:solidFill>
                  <a:schemeClr val="bg1"/>
                </a:solidFill>
              </a:rPr>
              <a:t>a</a:t>
            </a:r>
            <a:r>
              <a:rPr lang="en-US" sz="1400" dirty="0" smtClean="0">
                <a:solidFill>
                  <a:schemeClr val="bg1"/>
                </a:solidFill>
              </a:rPr>
              <a:t>pps are acquired from catalogs.</a:t>
            </a:r>
            <a:endParaRPr lang="en-US" sz="1400" dirty="0">
              <a:solidFill>
                <a:schemeClr val="bg1"/>
              </a:solidFill>
            </a:endParaRPr>
          </a:p>
        </p:txBody>
      </p:sp>
    </p:spTree>
    <p:extLst>
      <p:ext uri="{BB962C8B-B14F-4D97-AF65-F5344CB8AC3E}">
        <p14:creationId xmlns:p14="http://schemas.microsoft.com/office/powerpoint/2010/main" val="1476558774"/>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Ali Powell</External_x0020_Speaker>
    <Session_x0020_Code xmlns="2295e2e7-0eeb-498e-8716-217bb2ee6ee3">SPC147 </Session_x0020_Code>
    <ProductTaxHTField0 xmlns="2295e2e7-0eeb-498e-8716-217bb2ee6ee3">
      <Terms xmlns="http://schemas.microsoft.com/office/infopath/2007/PartnerControls"/>
    </ProductTaxHTField0>
    <Presentation_x0020_Date xmlns="2295e2e7-0eeb-498e-8716-217bb2ee6ee3">2012-11-15T08:00:00+00:00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Ali Powell </Speaker>
    <AverageRating xmlns="http://schemas.microsoft.com/sharepoint/v3" xsi:nil="true"/>
  </documentManagement>
</p:properties>
</file>

<file path=customXml/itemProps1.xml><?xml version="1.0" encoding="utf-8"?>
<ds:datastoreItem xmlns:ds="http://schemas.openxmlformats.org/officeDocument/2006/customXml" ds:itemID="{94D13B96-C8AC-49A2-A8EE-D761790AF1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schemas.microsoft.com/office/infopath/2007/PartnerControls"/>
    <ds:schemaRef ds:uri="http://purl.org/dc/elements/1.1/"/>
    <ds:schemaRef ds:uri="http://schemas.openxmlformats.org/package/2006/metadata/core-properties"/>
    <ds:schemaRef ds:uri="http://www.w3.org/XML/1998/namespace"/>
    <ds:schemaRef ds:uri="2295e2e7-0eeb-498e-8716-217bb2ee6ee3"/>
    <ds:schemaRef ds:uri="http://schemas.microsoft.com/office/2006/metadata/properties"/>
    <ds:schemaRef ds:uri="http://schemas.microsoft.com/sharepoint/v3"/>
    <ds:schemaRef ds:uri="http://schemas.microsoft.com/office/2006/documentManagement/types"/>
    <ds:schemaRef ds:uri="http://purl.org/dc/dcmitype/"/>
    <ds:schemaRef ds:uri="http://purl.org/dc/terms/"/>
    <ds:schemaRef ds:uri="032d541b-1b4e-4d91-93c7-b10533c52f73"/>
    <ds:schemaRef ds:uri="230e9df3-be65-4c73-a93b-d1236ebd677e"/>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664</TotalTime>
  <Words>1174</Words>
  <Application>Microsoft Office PowerPoint</Application>
  <PresentationFormat>Custom</PresentationFormat>
  <Paragraphs>196</Paragraphs>
  <Slides>28</Slides>
  <Notes>4</Notes>
  <HiddenSlides>0</HiddenSlides>
  <MMClips>0</MMClips>
  <ScaleCrop>false</ScaleCrop>
  <HeadingPairs>
    <vt:vector size="4" baseType="variant">
      <vt:variant>
        <vt:lpstr>Theme</vt:lpstr>
      </vt:variant>
      <vt:variant>
        <vt:i4>2</vt:i4>
      </vt:variant>
      <vt:variant>
        <vt:lpstr>Slide Titles</vt:lpstr>
      </vt:variant>
      <vt:variant>
        <vt:i4>28</vt:i4>
      </vt:variant>
    </vt:vector>
  </HeadingPairs>
  <TitlesOfParts>
    <vt:vector size="30" baseType="lpstr">
      <vt:lpstr>5-30072_SPC2012_Developer_Template_16x9</vt:lpstr>
      <vt:lpstr>5-30072_SPC2012_Developer_Template_16x9_Light</vt:lpstr>
      <vt:lpstr>PowerPoint Presentation</vt:lpstr>
      <vt:lpstr>Mastering app for Office Development  </vt:lpstr>
      <vt:lpstr>Agenda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app for Office Framework</vt:lpstr>
      <vt:lpstr>app Manifest</vt:lpstr>
      <vt:lpstr>app for Office Manifesto</vt:lpstr>
      <vt:lpstr>PowerPoint Presentation</vt:lpstr>
      <vt:lpstr>First Look at app for Office</vt:lpstr>
      <vt:lpstr>app for Office User Experience</vt:lpstr>
      <vt:lpstr>App for Office Execution</vt:lpstr>
      <vt:lpstr>app Execution</vt:lpstr>
      <vt:lpstr>PowerPoint Presentation</vt:lpstr>
      <vt:lpstr>app for Office User Experience</vt:lpstr>
      <vt:lpstr>app for Office Scenarios</vt:lpstr>
      <vt:lpstr>PowerPoint Presentation</vt:lpstr>
      <vt:lpstr>PowerPoint Presentation</vt:lpstr>
      <vt:lpstr>PowerPoint Presentation</vt:lpstr>
      <vt:lpstr>More information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Mastering App for Office Development</dc:title>
  <dc:subject>SharePoint Conference 2012</dc:subject>
  <dc:creator>Ali Powell</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73</cp:revision>
  <dcterms:created xsi:type="dcterms:W3CDTF">2012-11-12T22:40:59Z</dcterms:created>
  <dcterms:modified xsi:type="dcterms:W3CDTF">2012-12-06T17:42:16Z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