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07" r:id="rId4"/>
    <p:sldMasterId id="2147484230" r:id="rId5"/>
  </p:sldMasterIdLst>
  <p:notesMasterIdLst>
    <p:notesMasterId r:id="rId65"/>
  </p:notesMasterIdLst>
  <p:handoutMasterIdLst>
    <p:handoutMasterId r:id="rId66"/>
  </p:handoutMasterIdLst>
  <p:sldIdLst>
    <p:sldId id="1055" r:id="rId6"/>
    <p:sldId id="1054" r:id="rId7"/>
    <p:sldId id="1090" r:id="rId8"/>
    <p:sldId id="1091" r:id="rId9"/>
    <p:sldId id="1092" r:id="rId10"/>
    <p:sldId id="1093" r:id="rId11"/>
    <p:sldId id="1094" r:id="rId12"/>
    <p:sldId id="1095" r:id="rId13"/>
    <p:sldId id="1096" r:id="rId14"/>
    <p:sldId id="1097" r:id="rId15"/>
    <p:sldId id="1098" r:id="rId16"/>
    <p:sldId id="1099" r:id="rId17"/>
    <p:sldId id="1100" r:id="rId18"/>
    <p:sldId id="1144" r:id="rId19"/>
    <p:sldId id="1102" r:id="rId20"/>
    <p:sldId id="1103" r:id="rId21"/>
    <p:sldId id="1104" r:id="rId22"/>
    <p:sldId id="1105" r:id="rId23"/>
    <p:sldId id="1106" r:id="rId24"/>
    <p:sldId id="1107" r:id="rId25"/>
    <p:sldId id="1108" r:id="rId26"/>
    <p:sldId id="1109" r:id="rId27"/>
    <p:sldId id="1110" r:id="rId28"/>
    <p:sldId id="1111" r:id="rId29"/>
    <p:sldId id="1112" r:id="rId30"/>
    <p:sldId id="1113" r:id="rId31"/>
    <p:sldId id="1114" r:id="rId32"/>
    <p:sldId id="1115" r:id="rId33"/>
    <p:sldId id="1116" r:id="rId34"/>
    <p:sldId id="1117" r:id="rId35"/>
    <p:sldId id="1118" r:id="rId36"/>
    <p:sldId id="1119" r:id="rId37"/>
    <p:sldId id="1145" r:id="rId38"/>
    <p:sldId id="1121" r:id="rId39"/>
    <p:sldId id="1122" r:id="rId40"/>
    <p:sldId id="1123" r:id="rId41"/>
    <p:sldId id="1124" r:id="rId42"/>
    <p:sldId id="1125" r:id="rId43"/>
    <p:sldId id="1126" r:id="rId44"/>
    <p:sldId id="1127" r:id="rId45"/>
    <p:sldId id="1128" r:id="rId46"/>
    <p:sldId id="1129" r:id="rId47"/>
    <p:sldId id="1130" r:id="rId48"/>
    <p:sldId id="1131" r:id="rId49"/>
    <p:sldId id="1132" r:id="rId50"/>
    <p:sldId id="1133" r:id="rId51"/>
    <p:sldId id="1134" r:id="rId52"/>
    <p:sldId id="1135" r:id="rId53"/>
    <p:sldId id="1136" r:id="rId54"/>
    <p:sldId id="1137" r:id="rId55"/>
    <p:sldId id="1138" r:id="rId56"/>
    <p:sldId id="1139" r:id="rId57"/>
    <p:sldId id="1140" r:id="rId58"/>
    <p:sldId id="1141" r:id="rId59"/>
    <p:sldId id="1142" r:id="rId60"/>
    <p:sldId id="1146" r:id="rId61"/>
    <p:sldId id="1147" r:id="rId62"/>
    <p:sldId id="1148" r:id="rId63"/>
    <p:sldId id="1143" r:id="rId6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IT-Pro-Template" id="{6DD5C800-9A2C-4823-B056-4AFFC9A97500}">
          <p14:sldIdLst>
            <p14:sldId id="1055"/>
            <p14:sldId id="1054"/>
            <p14:sldId id="1090"/>
          </p14:sldIdLst>
        </p14:section>
        <p14:section name="Challenges for Search" id="{B80D6D40-FCD0-4364-B092-6F63B252AB56}">
          <p14:sldIdLst>
            <p14:sldId id="1091"/>
            <p14:sldId id="1092"/>
            <p14:sldId id="1093"/>
            <p14:sldId id="1094"/>
            <p14:sldId id="1095"/>
          </p14:sldIdLst>
        </p14:section>
        <p14:section name="Improving Search Quality" id="{2A310644-EF8B-42D6-BD38-F172A35067C7}">
          <p14:sldIdLst>
            <p14:sldId id="1096"/>
            <p14:sldId id="1097"/>
            <p14:sldId id="1098"/>
            <p14:sldId id="1099"/>
            <p14:sldId id="1100"/>
            <p14:sldId id="1144"/>
            <p14:sldId id="1102"/>
            <p14:sldId id="1103"/>
            <p14:sldId id="1104"/>
            <p14:sldId id="1105"/>
            <p14:sldId id="1106"/>
            <p14:sldId id="1107"/>
            <p14:sldId id="1108"/>
            <p14:sldId id="1109"/>
            <p14:sldId id="1110"/>
            <p14:sldId id="1111"/>
            <p14:sldId id="1112"/>
          </p14:sldIdLst>
        </p14:section>
        <p14:section name="Query Rules" id="{1C5D9DCC-8A3C-47FC-9E17-C7534167C4C3}">
          <p14:sldIdLst>
            <p14:sldId id="1113"/>
            <p14:sldId id="1114"/>
            <p14:sldId id="1115"/>
            <p14:sldId id="1116"/>
            <p14:sldId id="1117"/>
            <p14:sldId id="1118"/>
            <p14:sldId id="1119"/>
            <p14:sldId id="1145"/>
            <p14:sldId id="1121"/>
          </p14:sldIdLst>
        </p14:section>
        <p14:section name="Search Verticals And Fedeation" id="{C40AB793-9605-41B8-A7D9-99BB6DA224C1}">
          <p14:sldIdLst>
            <p14:sldId id="1122"/>
            <p14:sldId id="1123"/>
            <p14:sldId id="1124"/>
            <p14:sldId id="1125"/>
            <p14:sldId id="1126"/>
            <p14:sldId id="1127"/>
          </p14:sldIdLst>
        </p14:section>
        <p14:section name="Tweaking Relevance" id="{BEDEDEDF-DD1B-4F7B-BA2D-A5B40805C4AA}">
          <p14:sldIdLst>
            <p14:sldId id="1128"/>
            <p14:sldId id="1129"/>
            <p14:sldId id="1130"/>
            <p14:sldId id="1131"/>
            <p14:sldId id="1132"/>
            <p14:sldId id="1133"/>
            <p14:sldId id="1134"/>
            <p14:sldId id="1135"/>
            <p14:sldId id="1136"/>
            <p14:sldId id="1137"/>
          </p14:sldIdLst>
        </p14:section>
        <p14:section name="Ranking and Ranking Customization" id="{B2DBA404-8F9D-4C13-A0E5-86679B6D23CD}">
          <p14:sldIdLst>
            <p14:sldId id="1138"/>
            <p14:sldId id="1139"/>
            <p14:sldId id="1140"/>
            <p14:sldId id="1141"/>
          </p14:sldIdLst>
        </p14:section>
        <p14:section name="Summary" id="{E2B3C08C-A638-4A54-9A81-65C0CF9FADCF}">
          <p14:sldIdLst>
            <p14:sldId id="1142"/>
            <p14:sldId id="1146"/>
            <p14:sldId id="1147"/>
            <p14:sldId id="1148"/>
            <p14:sldId id="1143"/>
          </p14:sldIdLst>
        </p14:section>
      </p14:sectionLst>
    </p:ext>
    <p:ext uri="{EFAFB233-063F-42B5-8137-9DF3F51BA10A}">
      <p15:sldGuideLst xmlns=""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413" autoAdjust="0"/>
    <p:restoredTop sz="95238" autoAdjust="0"/>
  </p:normalViewPr>
  <p:slideViewPr>
    <p:cSldViewPr>
      <p:cViewPr varScale="1">
        <p:scale>
          <a:sx n="69" d="100"/>
          <a:sy n="69" d="100"/>
        </p:scale>
        <p:origin x="-1140" y="-96"/>
      </p:cViewPr>
      <p:guideLst>
        <p:guide orient="horz" pos="187"/>
        <p:guide orient="horz" pos="763"/>
        <p:guide orient="horz" pos="1339"/>
        <p:guide orient="horz" pos="2491"/>
        <p:guide orient="horz" pos="4219"/>
        <p:guide orient="horz" pos="3643"/>
        <p:guide orient="horz" pos="3067"/>
        <p:guide orient="horz" pos="188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20" d="100"/>
        <a:sy n="20" d="100"/>
      </p:scale>
      <p:origin x="0" y="642"/>
    </p:cViewPr>
  </p:sorterViewPr>
  <p:notesViewPr>
    <p:cSldViewPr showGuides="1">
      <p:cViewPr varScale="1">
        <p:scale>
          <a:sx n="95" d="100"/>
          <a:sy n="95" d="100"/>
        </p:scale>
        <p:origin x="-3582"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commentAuthors" Target="commentAuthor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EA840DF-CEEE-4009-9A50-7962AD0C256B}" type="doc">
      <dgm:prSet loTypeId="urn:microsoft.com/office/officeart/2005/8/layout/cycle5" loCatId="cycle" qsTypeId="urn:microsoft.com/office/officeart/2005/8/quickstyle/simple3" qsCatId="simple" csTypeId="urn:microsoft.com/office/officeart/2005/8/colors/accent1_2" csCatId="accent1" phldr="1"/>
      <dgm:spPr/>
      <dgm:t>
        <a:bodyPr/>
        <a:lstStyle/>
        <a:p>
          <a:endParaRPr lang="en-US"/>
        </a:p>
      </dgm:t>
    </dgm:pt>
    <dgm:pt modelId="{5D0577F8-1855-4F2D-B0A8-69A0BC0ED321}">
      <dgm:prSet phldrT="[Text]"/>
      <dgm:spPr/>
      <dgm:t>
        <a:bodyPr/>
        <a:lstStyle/>
        <a:p>
          <a:r>
            <a:rPr lang="en-US" dirty="0" smtClean="0">
              <a:solidFill>
                <a:schemeClr val="tx1"/>
              </a:solidFill>
              <a:latin typeface="Segoe UI" pitchFamily="34" charset="0"/>
              <a:ea typeface="Segoe UI" pitchFamily="34" charset="0"/>
              <a:cs typeface="Segoe UI" pitchFamily="34" charset="0"/>
            </a:rPr>
            <a:t>Identify the problem queries</a:t>
          </a:r>
          <a:endParaRPr lang="en-US" dirty="0">
            <a:solidFill>
              <a:schemeClr val="tx1"/>
            </a:solidFill>
            <a:latin typeface="Segoe UI" pitchFamily="34" charset="0"/>
            <a:ea typeface="Segoe UI" pitchFamily="34" charset="0"/>
            <a:cs typeface="Segoe UI" pitchFamily="34" charset="0"/>
          </a:endParaRPr>
        </a:p>
      </dgm:t>
    </dgm:pt>
    <dgm:pt modelId="{4F7FC7CF-71A3-4D8D-9211-3A4123D15D02}" type="parTrans" cxnId="{D6586D51-9DD9-4AF2-BB97-63CA2B0F23DA}">
      <dgm:prSet/>
      <dgm:spPr/>
      <dgm:t>
        <a:bodyPr/>
        <a:lstStyle/>
        <a:p>
          <a:endParaRPr lang="en-US"/>
        </a:p>
      </dgm:t>
    </dgm:pt>
    <dgm:pt modelId="{0DECB0F9-ADBC-4A1E-AA00-17779132B55B}" type="sibTrans" cxnId="{D6586D51-9DD9-4AF2-BB97-63CA2B0F23DA}">
      <dgm:prSet/>
      <dgm:spPr>
        <a:ln w="50800">
          <a:solidFill>
            <a:schemeClr val="accent1"/>
          </a:solidFill>
        </a:ln>
      </dgm:spPr>
      <dgm:t>
        <a:bodyPr/>
        <a:lstStyle/>
        <a:p>
          <a:endParaRPr lang="en-US"/>
        </a:p>
      </dgm:t>
    </dgm:pt>
    <dgm:pt modelId="{A14F31D9-864F-43A1-B003-C0A9BD896DAB}">
      <dgm:prSet phldrT="[Text]"/>
      <dgm:spPr/>
      <dgm:t>
        <a:bodyPr/>
        <a:lstStyle/>
        <a:p>
          <a:r>
            <a:rPr lang="en-US" dirty="0" smtClean="0">
              <a:solidFill>
                <a:schemeClr val="tx1"/>
              </a:solidFill>
              <a:latin typeface="Segoe UI" pitchFamily="34" charset="0"/>
              <a:ea typeface="Segoe UI" pitchFamily="34" charset="0"/>
              <a:cs typeface="Segoe UI" pitchFamily="34" charset="0"/>
            </a:rPr>
            <a:t>Diagnose the problems</a:t>
          </a:r>
          <a:endParaRPr lang="en-US" dirty="0">
            <a:solidFill>
              <a:schemeClr val="tx1"/>
            </a:solidFill>
            <a:latin typeface="Segoe UI" pitchFamily="34" charset="0"/>
            <a:ea typeface="Segoe UI" pitchFamily="34" charset="0"/>
            <a:cs typeface="Segoe UI" pitchFamily="34" charset="0"/>
          </a:endParaRPr>
        </a:p>
      </dgm:t>
    </dgm:pt>
    <dgm:pt modelId="{241E17C2-0F93-4391-8AEC-EFE033EBBFFE}" type="parTrans" cxnId="{F0E885B6-66F6-4780-9BED-0DBE6A49A094}">
      <dgm:prSet/>
      <dgm:spPr/>
      <dgm:t>
        <a:bodyPr/>
        <a:lstStyle/>
        <a:p>
          <a:endParaRPr lang="en-US"/>
        </a:p>
      </dgm:t>
    </dgm:pt>
    <dgm:pt modelId="{A02032B5-140E-40EA-B408-9A6CE3952E70}" type="sibTrans" cxnId="{F0E885B6-66F6-4780-9BED-0DBE6A49A094}">
      <dgm:prSet/>
      <dgm:spPr>
        <a:ln w="50800">
          <a:solidFill>
            <a:schemeClr val="accent1"/>
          </a:solidFill>
        </a:ln>
      </dgm:spPr>
      <dgm:t>
        <a:bodyPr/>
        <a:lstStyle/>
        <a:p>
          <a:endParaRPr lang="en-US"/>
        </a:p>
      </dgm:t>
    </dgm:pt>
    <dgm:pt modelId="{DA979335-891B-43F9-A7F8-72F2C4DCC466}">
      <dgm:prSet phldrT="[Text]"/>
      <dgm:spPr/>
      <dgm:t>
        <a:bodyPr/>
        <a:lstStyle/>
        <a:p>
          <a:r>
            <a:rPr lang="en-US" dirty="0" smtClean="0">
              <a:solidFill>
                <a:schemeClr val="tx1"/>
              </a:solidFill>
              <a:latin typeface="Segoe UI" pitchFamily="34" charset="0"/>
              <a:ea typeface="Segoe UI" pitchFamily="34" charset="0"/>
              <a:cs typeface="Segoe UI" pitchFamily="34" charset="0"/>
            </a:rPr>
            <a:t>Try to fix</a:t>
          </a:r>
          <a:endParaRPr lang="en-US" dirty="0">
            <a:solidFill>
              <a:schemeClr val="tx1"/>
            </a:solidFill>
            <a:latin typeface="Segoe UI" pitchFamily="34" charset="0"/>
            <a:ea typeface="Segoe UI" pitchFamily="34" charset="0"/>
            <a:cs typeface="Segoe UI" pitchFamily="34" charset="0"/>
          </a:endParaRPr>
        </a:p>
      </dgm:t>
    </dgm:pt>
    <dgm:pt modelId="{C89FC51B-D7B8-4FC3-9F77-90E8F0262A4B}" type="parTrans" cxnId="{4237E474-E670-4AF8-AAB2-D4D1F60D1D7F}">
      <dgm:prSet/>
      <dgm:spPr/>
      <dgm:t>
        <a:bodyPr/>
        <a:lstStyle/>
        <a:p>
          <a:endParaRPr lang="en-US"/>
        </a:p>
      </dgm:t>
    </dgm:pt>
    <dgm:pt modelId="{8243A522-400F-49CD-99D9-976CDF85040B}" type="sibTrans" cxnId="{4237E474-E670-4AF8-AAB2-D4D1F60D1D7F}">
      <dgm:prSet/>
      <dgm:spPr>
        <a:ln w="50800">
          <a:solidFill>
            <a:schemeClr val="accent1"/>
          </a:solidFill>
        </a:ln>
      </dgm:spPr>
      <dgm:t>
        <a:bodyPr/>
        <a:lstStyle/>
        <a:p>
          <a:endParaRPr lang="en-US"/>
        </a:p>
      </dgm:t>
    </dgm:pt>
    <dgm:pt modelId="{C08CD10A-3E70-4226-B40D-ACD0DA0C4DE1}">
      <dgm:prSet phldrT="[Text]"/>
      <dgm:spPr/>
      <dgm:t>
        <a:bodyPr/>
        <a:lstStyle/>
        <a:p>
          <a:r>
            <a:rPr lang="en-US" dirty="0" smtClean="0">
              <a:solidFill>
                <a:schemeClr val="tx1"/>
              </a:solidFill>
              <a:latin typeface="Segoe UI" pitchFamily="34" charset="0"/>
              <a:ea typeface="Segoe UI" pitchFamily="34" charset="0"/>
              <a:cs typeface="Segoe UI" pitchFamily="34" charset="0"/>
            </a:rPr>
            <a:t>Deploy</a:t>
          </a:r>
          <a:endParaRPr lang="en-US" dirty="0">
            <a:solidFill>
              <a:schemeClr val="tx1"/>
            </a:solidFill>
            <a:latin typeface="Segoe UI" pitchFamily="34" charset="0"/>
            <a:ea typeface="Segoe UI" pitchFamily="34" charset="0"/>
            <a:cs typeface="Segoe UI" pitchFamily="34" charset="0"/>
          </a:endParaRPr>
        </a:p>
      </dgm:t>
    </dgm:pt>
    <dgm:pt modelId="{73EF71C9-5676-4544-8FE6-379B07B44B36}" type="parTrans" cxnId="{DEA2FD36-44C7-4F87-829A-B8489AB6C1E9}">
      <dgm:prSet/>
      <dgm:spPr/>
      <dgm:t>
        <a:bodyPr/>
        <a:lstStyle/>
        <a:p>
          <a:endParaRPr lang="en-US"/>
        </a:p>
      </dgm:t>
    </dgm:pt>
    <dgm:pt modelId="{1EBECC65-7FFA-426C-BD9E-159472BC4DBD}" type="sibTrans" cxnId="{DEA2FD36-44C7-4F87-829A-B8489AB6C1E9}">
      <dgm:prSet/>
      <dgm:spPr>
        <a:ln w="50800">
          <a:solidFill>
            <a:schemeClr val="accent1"/>
          </a:solidFill>
        </a:ln>
      </dgm:spPr>
      <dgm:t>
        <a:bodyPr/>
        <a:lstStyle/>
        <a:p>
          <a:endParaRPr lang="en-US"/>
        </a:p>
      </dgm:t>
    </dgm:pt>
    <dgm:pt modelId="{278AB339-9A4E-4E11-BFBB-23EABD24184F}" type="pres">
      <dgm:prSet presAssocID="{7EA840DF-CEEE-4009-9A50-7962AD0C256B}" presName="cycle" presStyleCnt="0">
        <dgm:presLayoutVars>
          <dgm:dir/>
          <dgm:resizeHandles val="exact"/>
        </dgm:presLayoutVars>
      </dgm:prSet>
      <dgm:spPr/>
      <dgm:t>
        <a:bodyPr/>
        <a:lstStyle/>
        <a:p>
          <a:endParaRPr lang="nb-NO"/>
        </a:p>
      </dgm:t>
    </dgm:pt>
    <dgm:pt modelId="{46D5C9C0-F754-4B70-9097-05E1F218A44E}" type="pres">
      <dgm:prSet presAssocID="{5D0577F8-1855-4F2D-B0A8-69A0BC0ED321}" presName="node" presStyleLbl="node1" presStyleIdx="0" presStyleCnt="4" custScaleX="207813">
        <dgm:presLayoutVars>
          <dgm:bulletEnabled val="1"/>
        </dgm:presLayoutVars>
      </dgm:prSet>
      <dgm:spPr/>
      <dgm:t>
        <a:bodyPr/>
        <a:lstStyle/>
        <a:p>
          <a:endParaRPr lang="en-US"/>
        </a:p>
      </dgm:t>
    </dgm:pt>
    <dgm:pt modelId="{795BF369-D89A-4D36-B836-96D30630C6AE}" type="pres">
      <dgm:prSet presAssocID="{5D0577F8-1855-4F2D-B0A8-69A0BC0ED321}" presName="spNode" presStyleCnt="0"/>
      <dgm:spPr/>
    </dgm:pt>
    <dgm:pt modelId="{4FC300D2-8CD4-4595-BBB1-3DD92AE06EA3}" type="pres">
      <dgm:prSet presAssocID="{0DECB0F9-ADBC-4A1E-AA00-17779132B55B}" presName="sibTrans" presStyleLbl="sibTrans1D1" presStyleIdx="0" presStyleCnt="4"/>
      <dgm:spPr/>
      <dgm:t>
        <a:bodyPr/>
        <a:lstStyle/>
        <a:p>
          <a:endParaRPr lang="nb-NO"/>
        </a:p>
      </dgm:t>
    </dgm:pt>
    <dgm:pt modelId="{5FD73BC5-1C8B-4444-A15D-329D1F0B062D}" type="pres">
      <dgm:prSet presAssocID="{A14F31D9-864F-43A1-B003-C0A9BD896DAB}" presName="node" presStyleLbl="node1" presStyleIdx="1" presStyleCnt="4" custScaleX="137084">
        <dgm:presLayoutVars>
          <dgm:bulletEnabled val="1"/>
        </dgm:presLayoutVars>
      </dgm:prSet>
      <dgm:spPr/>
      <dgm:t>
        <a:bodyPr/>
        <a:lstStyle/>
        <a:p>
          <a:endParaRPr lang="nb-NO"/>
        </a:p>
      </dgm:t>
    </dgm:pt>
    <dgm:pt modelId="{66AA6BFC-8205-4633-B5DB-D310FF7617B8}" type="pres">
      <dgm:prSet presAssocID="{A14F31D9-864F-43A1-B003-C0A9BD896DAB}" presName="spNode" presStyleCnt="0"/>
      <dgm:spPr/>
    </dgm:pt>
    <dgm:pt modelId="{5D1FCA47-0D7E-4BFA-81AB-9FA0C2B495D1}" type="pres">
      <dgm:prSet presAssocID="{A02032B5-140E-40EA-B408-9A6CE3952E70}" presName="sibTrans" presStyleLbl="sibTrans1D1" presStyleIdx="1" presStyleCnt="4"/>
      <dgm:spPr/>
      <dgm:t>
        <a:bodyPr/>
        <a:lstStyle/>
        <a:p>
          <a:endParaRPr lang="nb-NO"/>
        </a:p>
      </dgm:t>
    </dgm:pt>
    <dgm:pt modelId="{70FAF908-94E3-4179-8697-300BD89C7FF3}" type="pres">
      <dgm:prSet presAssocID="{DA979335-891B-43F9-A7F8-72F2C4DCC466}" presName="node" presStyleLbl="node1" presStyleIdx="2" presStyleCnt="4">
        <dgm:presLayoutVars>
          <dgm:bulletEnabled val="1"/>
        </dgm:presLayoutVars>
      </dgm:prSet>
      <dgm:spPr/>
      <dgm:t>
        <a:bodyPr/>
        <a:lstStyle/>
        <a:p>
          <a:endParaRPr lang="nb-NO"/>
        </a:p>
      </dgm:t>
    </dgm:pt>
    <dgm:pt modelId="{E84774E9-6156-4682-87D5-EF3CD879C192}" type="pres">
      <dgm:prSet presAssocID="{DA979335-891B-43F9-A7F8-72F2C4DCC466}" presName="spNode" presStyleCnt="0"/>
      <dgm:spPr/>
    </dgm:pt>
    <dgm:pt modelId="{DE3626E6-1983-4847-94F8-D36B301500D6}" type="pres">
      <dgm:prSet presAssocID="{8243A522-400F-49CD-99D9-976CDF85040B}" presName="sibTrans" presStyleLbl="sibTrans1D1" presStyleIdx="2" presStyleCnt="4"/>
      <dgm:spPr/>
      <dgm:t>
        <a:bodyPr/>
        <a:lstStyle/>
        <a:p>
          <a:endParaRPr lang="nb-NO"/>
        </a:p>
      </dgm:t>
    </dgm:pt>
    <dgm:pt modelId="{45FF875B-A7EF-48BD-98AC-02431CF41F90}" type="pres">
      <dgm:prSet presAssocID="{C08CD10A-3E70-4226-B40D-ACD0DA0C4DE1}" presName="node" presStyleLbl="node1" presStyleIdx="3" presStyleCnt="4">
        <dgm:presLayoutVars>
          <dgm:bulletEnabled val="1"/>
        </dgm:presLayoutVars>
      </dgm:prSet>
      <dgm:spPr/>
      <dgm:t>
        <a:bodyPr/>
        <a:lstStyle/>
        <a:p>
          <a:endParaRPr lang="nb-NO"/>
        </a:p>
      </dgm:t>
    </dgm:pt>
    <dgm:pt modelId="{F0324FAA-0703-41E5-9C7D-3357B994EF0A}" type="pres">
      <dgm:prSet presAssocID="{C08CD10A-3E70-4226-B40D-ACD0DA0C4DE1}" presName="spNode" presStyleCnt="0"/>
      <dgm:spPr/>
    </dgm:pt>
    <dgm:pt modelId="{14BA9CC7-1D23-45EC-921D-3A7C3B167294}" type="pres">
      <dgm:prSet presAssocID="{1EBECC65-7FFA-426C-BD9E-159472BC4DBD}" presName="sibTrans" presStyleLbl="sibTrans1D1" presStyleIdx="3" presStyleCnt="4"/>
      <dgm:spPr/>
      <dgm:t>
        <a:bodyPr/>
        <a:lstStyle/>
        <a:p>
          <a:endParaRPr lang="nb-NO"/>
        </a:p>
      </dgm:t>
    </dgm:pt>
  </dgm:ptLst>
  <dgm:cxnLst>
    <dgm:cxn modelId="{DFA22409-B855-4B21-99F5-E00F4559F946}" type="presOf" srcId="{7EA840DF-CEEE-4009-9A50-7962AD0C256B}" destId="{278AB339-9A4E-4E11-BFBB-23EABD24184F}" srcOrd="0" destOrd="0" presId="urn:microsoft.com/office/officeart/2005/8/layout/cycle5"/>
    <dgm:cxn modelId="{519DDBF9-21A5-4C95-856D-4218549B2A13}" type="presOf" srcId="{5D0577F8-1855-4F2D-B0A8-69A0BC0ED321}" destId="{46D5C9C0-F754-4B70-9097-05E1F218A44E}" srcOrd="0" destOrd="0" presId="urn:microsoft.com/office/officeart/2005/8/layout/cycle5"/>
    <dgm:cxn modelId="{D6586D51-9DD9-4AF2-BB97-63CA2B0F23DA}" srcId="{7EA840DF-CEEE-4009-9A50-7962AD0C256B}" destId="{5D0577F8-1855-4F2D-B0A8-69A0BC0ED321}" srcOrd="0" destOrd="0" parTransId="{4F7FC7CF-71A3-4D8D-9211-3A4123D15D02}" sibTransId="{0DECB0F9-ADBC-4A1E-AA00-17779132B55B}"/>
    <dgm:cxn modelId="{DEA2FD36-44C7-4F87-829A-B8489AB6C1E9}" srcId="{7EA840DF-CEEE-4009-9A50-7962AD0C256B}" destId="{C08CD10A-3E70-4226-B40D-ACD0DA0C4DE1}" srcOrd="3" destOrd="0" parTransId="{73EF71C9-5676-4544-8FE6-379B07B44B36}" sibTransId="{1EBECC65-7FFA-426C-BD9E-159472BC4DBD}"/>
    <dgm:cxn modelId="{D30731B2-BC52-4328-BC16-C510F4822541}" type="presOf" srcId="{DA979335-891B-43F9-A7F8-72F2C4DCC466}" destId="{70FAF908-94E3-4179-8697-300BD89C7FF3}" srcOrd="0" destOrd="0" presId="urn:microsoft.com/office/officeart/2005/8/layout/cycle5"/>
    <dgm:cxn modelId="{6EA58FAF-54AF-4E8F-9445-A850366BEDE7}" type="presOf" srcId="{A02032B5-140E-40EA-B408-9A6CE3952E70}" destId="{5D1FCA47-0D7E-4BFA-81AB-9FA0C2B495D1}" srcOrd="0" destOrd="0" presId="urn:microsoft.com/office/officeart/2005/8/layout/cycle5"/>
    <dgm:cxn modelId="{6FAC0A96-9868-4464-9C55-EE8F4E8709DC}" type="presOf" srcId="{A14F31D9-864F-43A1-B003-C0A9BD896DAB}" destId="{5FD73BC5-1C8B-4444-A15D-329D1F0B062D}" srcOrd="0" destOrd="0" presId="urn:microsoft.com/office/officeart/2005/8/layout/cycle5"/>
    <dgm:cxn modelId="{3B26EED3-5A15-40EC-818D-2EDD8C74DC1A}" type="presOf" srcId="{C08CD10A-3E70-4226-B40D-ACD0DA0C4DE1}" destId="{45FF875B-A7EF-48BD-98AC-02431CF41F90}" srcOrd="0" destOrd="0" presId="urn:microsoft.com/office/officeart/2005/8/layout/cycle5"/>
    <dgm:cxn modelId="{B23BB1E9-06B6-40DB-8C83-C202B5C44840}" type="presOf" srcId="{8243A522-400F-49CD-99D9-976CDF85040B}" destId="{DE3626E6-1983-4847-94F8-D36B301500D6}" srcOrd="0" destOrd="0" presId="urn:microsoft.com/office/officeart/2005/8/layout/cycle5"/>
    <dgm:cxn modelId="{91405315-310F-4285-B234-C4A51CB3F75F}" type="presOf" srcId="{0DECB0F9-ADBC-4A1E-AA00-17779132B55B}" destId="{4FC300D2-8CD4-4595-BBB1-3DD92AE06EA3}" srcOrd="0" destOrd="0" presId="urn:microsoft.com/office/officeart/2005/8/layout/cycle5"/>
    <dgm:cxn modelId="{8A829DF1-4761-4ADF-824C-5E6A698EEDD6}" type="presOf" srcId="{1EBECC65-7FFA-426C-BD9E-159472BC4DBD}" destId="{14BA9CC7-1D23-45EC-921D-3A7C3B167294}" srcOrd="0" destOrd="0" presId="urn:microsoft.com/office/officeart/2005/8/layout/cycle5"/>
    <dgm:cxn modelId="{4237E474-E670-4AF8-AAB2-D4D1F60D1D7F}" srcId="{7EA840DF-CEEE-4009-9A50-7962AD0C256B}" destId="{DA979335-891B-43F9-A7F8-72F2C4DCC466}" srcOrd="2" destOrd="0" parTransId="{C89FC51B-D7B8-4FC3-9F77-90E8F0262A4B}" sibTransId="{8243A522-400F-49CD-99D9-976CDF85040B}"/>
    <dgm:cxn modelId="{F0E885B6-66F6-4780-9BED-0DBE6A49A094}" srcId="{7EA840DF-CEEE-4009-9A50-7962AD0C256B}" destId="{A14F31D9-864F-43A1-B003-C0A9BD896DAB}" srcOrd="1" destOrd="0" parTransId="{241E17C2-0F93-4391-8AEC-EFE033EBBFFE}" sibTransId="{A02032B5-140E-40EA-B408-9A6CE3952E70}"/>
    <dgm:cxn modelId="{8A9763DD-21F1-46AA-BE53-8E55136B9CB7}" type="presParOf" srcId="{278AB339-9A4E-4E11-BFBB-23EABD24184F}" destId="{46D5C9C0-F754-4B70-9097-05E1F218A44E}" srcOrd="0" destOrd="0" presId="urn:microsoft.com/office/officeart/2005/8/layout/cycle5"/>
    <dgm:cxn modelId="{BF200710-2EF3-46C0-B93E-8EA9E1238E36}" type="presParOf" srcId="{278AB339-9A4E-4E11-BFBB-23EABD24184F}" destId="{795BF369-D89A-4D36-B836-96D30630C6AE}" srcOrd="1" destOrd="0" presId="urn:microsoft.com/office/officeart/2005/8/layout/cycle5"/>
    <dgm:cxn modelId="{A85C648E-CAC1-4753-943E-9BF16D770DBA}" type="presParOf" srcId="{278AB339-9A4E-4E11-BFBB-23EABD24184F}" destId="{4FC300D2-8CD4-4595-BBB1-3DD92AE06EA3}" srcOrd="2" destOrd="0" presId="urn:microsoft.com/office/officeart/2005/8/layout/cycle5"/>
    <dgm:cxn modelId="{3AD934CB-CC68-4B57-BB75-42631289A5A4}" type="presParOf" srcId="{278AB339-9A4E-4E11-BFBB-23EABD24184F}" destId="{5FD73BC5-1C8B-4444-A15D-329D1F0B062D}" srcOrd="3" destOrd="0" presId="urn:microsoft.com/office/officeart/2005/8/layout/cycle5"/>
    <dgm:cxn modelId="{2F3D5B8D-4FCF-477E-9AC9-5ACF0A5FF64C}" type="presParOf" srcId="{278AB339-9A4E-4E11-BFBB-23EABD24184F}" destId="{66AA6BFC-8205-4633-B5DB-D310FF7617B8}" srcOrd="4" destOrd="0" presId="urn:microsoft.com/office/officeart/2005/8/layout/cycle5"/>
    <dgm:cxn modelId="{9DAFDBB8-8768-45A3-BBD0-9D264F1A46E0}" type="presParOf" srcId="{278AB339-9A4E-4E11-BFBB-23EABD24184F}" destId="{5D1FCA47-0D7E-4BFA-81AB-9FA0C2B495D1}" srcOrd="5" destOrd="0" presId="urn:microsoft.com/office/officeart/2005/8/layout/cycle5"/>
    <dgm:cxn modelId="{626D5A7A-74BC-43B6-BD12-3D199C6E04DA}" type="presParOf" srcId="{278AB339-9A4E-4E11-BFBB-23EABD24184F}" destId="{70FAF908-94E3-4179-8697-300BD89C7FF3}" srcOrd="6" destOrd="0" presId="urn:microsoft.com/office/officeart/2005/8/layout/cycle5"/>
    <dgm:cxn modelId="{E555DDD5-7065-4220-B201-80375DB1AFBC}" type="presParOf" srcId="{278AB339-9A4E-4E11-BFBB-23EABD24184F}" destId="{E84774E9-6156-4682-87D5-EF3CD879C192}" srcOrd="7" destOrd="0" presId="urn:microsoft.com/office/officeart/2005/8/layout/cycle5"/>
    <dgm:cxn modelId="{FBBE6540-F84A-43F9-ABD6-6FC3452C953E}" type="presParOf" srcId="{278AB339-9A4E-4E11-BFBB-23EABD24184F}" destId="{DE3626E6-1983-4847-94F8-D36B301500D6}" srcOrd="8" destOrd="0" presId="urn:microsoft.com/office/officeart/2005/8/layout/cycle5"/>
    <dgm:cxn modelId="{286903A6-7DA4-4299-BD8B-D53524596C26}" type="presParOf" srcId="{278AB339-9A4E-4E11-BFBB-23EABD24184F}" destId="{45FF875B-A7EF-48BD-98AC-02431CF41F90}" srcOrd="9" destOrd="0" presId="urn:microsoft.com/office/officeart/2005/8/layout/cycle5"/>
    <dgm:cxn modelId="{4AFCEEED-E469-429D-90DF-2B8D2C4C3D7F}" type="presParOf" srcId="{278AB339-9A4E-4E11-BFBB-23EABD24184F}" destId="{F0324FAA-0703-41E5-9C7D-3357B994EF0A}" srcOrd="10" destOrd="0" presId="urn:microsoft.com/office/officeart/2005/8/layout/cycle5"/>
    <dgm:cxn modelId="{672F3D96-34E0-4625-9156-782EEA94C9DC}" type="presParOf" srcId="{278AB339-9A4E-4E11-BFBB-23EABD24184F}" destId="{14BA9CC7-1D23-45EC-921D-3A7C3B167294}" srcOrd="11"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9CFD171-8C46-4D56-9061-91661C5C479A}" type="doc">
      <dgm:prSet loTypeId="urn:diagrams.loki3.com/BracketList+Icon" loCatId="list" qsTypeId="urn:microsoft.com/office/officeart/2005/8/quickstyle/simple1" qsCatId="simple" csTypeId="urn:microsoft.com/office/officeart/2005/8/colors/accent1_2" csCatId="accent1" phldr="1"/>
      <dgm:spPr/>
      <dgm:t>
        <a:bodyPr/>
        <a:lstStyle/>
        <a:p>
          <a:endParaRPr lang="en-US"/>
        </a:p>
      </dgm:t>
    </dgm:pt>
    <dgm:pt modelId="{4ABA4F6A-EBBD-47D1-BFC3-0C3A7277B71B}">
      <dgm:prSet phldrT="[Text]" custT="1"/>
      <dgm:spPr/>
      <dgm:t>
        <a:bodyPr/>
        <a:lstStyle/>
        <a:p>
          <a:r>
            <a:rPr lang="en-US" sz="3600" dirty="0" smtClean="0"/>
            <a:t>Result Source</a:t>
          </a:r>
          <a:endParaRPr lang="en-US" sz="3600" dirty="0"/>
        </a:p>
      </dgm:t>
    </dgm:pt>
    <dgm:pt modelId="{00CDE705-B022-4A0A-933A-BB02A07EA6FD}" type="parTrans" cxnId="{58E4F9DC-50E6-408F-BC2C-4CD9F1420272}">
      <dgm:prSet/>
      <dgm:spPr/>
      <dgm:t>
        <a:bodyPr/>
        <a:lstStyle/>
        <a:p>
          <a:endParaRPr lang="en-US"/>
        </a:p>
      </dgm:t>
    </dgm:pt>
    <dgm:pt modelId="{A6E26B60-ED58-4681-9D3C-899C8D3F754B}" type="sibTrans" cxnId="{58E4F9DC-50E6-408F-BC2C-4CD9F1420272}">
      <dgm:prSet/>
      <dgm:spPr/>
      <dgm:t>
        <a:bodyPr/>
        <a:lstStyle/>
        <a:p>
          <a:endParaRPr lang="en-US"/>
        </a:p>
      </dgm:t>
    </dgm:pt>
    <dgm:pt modelId="{31F2B450-9623-4382-B725-B81AA3F2E8B9}">
      <dgm:prSet phldrT="[Text]" custT="1"/>
      <dgm:spPr>
        <a:solidFill>
          <a:schemeClr val="accent1">
            <a:hueOff val="0"/>
            <a:satOff val="0"/>
            <a:lumOff val="0"/>
          </a:schemeClr>
        </a:solidFill>
        <a:ln>
          <a:noFill/>
        </a:ln>
      </dgm:spPr>
      <dgm:t>
        <a:bodyPr/>
        <a:lstStyle/>
        <a:p>
          <a:r>
            <a:rPr lang="en-US" sz="3600" dirty="0" smtClean="0"/>
            <a:t>Scope or federate your searches</a:t>
          </a:r>
          <a:endParaRPr lang="en-US" sz="3600" dirty="0"/>
        </a:p>
      </dgm:t>
    </dgm:pt>
    <dgm:pt modelId="{FB7CE34B-3229-4DCD-BFD8-DAE18B101318}" type="parTrans" cxnId="{689C2B33-5E64-4524-985A-65F43EC2A211}">
      <dgm:prSet/>
      <dgm:spPr/>
      <dgm:t>
        <a:bodyPr/>
        <a:lstStyle/>
        <a:p>
          <a:endParaRPr lang="en-US"/>
        </a:p>
      </dgm:t>
    </dgm:pt>
    <dgm:pt modelId="{DB381730-8E99-4AE6-93F3-5BE73634C782}" type="sibTrans" cxnId="{689C2B33-5E64-4524-985A-65F43EC2A211}">
      <dgm:prSet/>
      <dgm:spPr/>
      <dgm:t>
        <a:bodyPr/>
        <a:lstStyle/>
        <a:p>
          <a:endParaRPr lang="en-US"/>
        </a:p>
      </dgm:t>
    </dgm:pt>
    <dgm:pt modelId="{D0A0426B-071C-4F77-95CA-7078353AB9CE}">
      <dgm:prSet phldrT="[Text]" custT="1"/>
      <dgm:spPr/>
      <dgm:t>
        <a:bodyPr/>
        <a:lstStyle/>
        <a:p>
          <a:r>
            <a:rPr lang="en-US" sz="3600" dirty="0" smtClean="0"/>
            <a:t>Authorities</a:t>
          </a:r>
          <a:endParaRPr lang="en-US" sz="3600" dirty="0"/>
        </a:p>
      </dgm:t>
    </dgm:pt>
    <dgm:pt modelId="{45EC6878-1849-42B0-BE73-3B43C57157BF}" type="parTrans" cxnId="{8B8431BD-0E9A-4553-B878-D7E3596AD580}">
      <dgm:prSet/>
      <dgm:spPr/>
      <dgm:t>
        <a:bodyPr/>
        <a:lstStyle/>
        <a:p>
          <a:endParaRPr lang="en-US"/>
        </a:p>
      </dgm:t>
    </dgm:pt>
    <dgm:pt modelId="{7781B3C9-59B2-404C-B17B-B6A75B9054FF}" type="sibTrans" cxnId="{8B8431BD-0E9A-4553-B878-D7E3596AD580}">
      <dgm:prSet/>
      <dgm:spPr/>
      <dgm:t>
        <a:bodyPr/>
        <a:lstStyle/>
        <a:p>
          <a:endParaRPr lang="en-US"/>
        </a:p>
      </dgm:t>
    </dgm:pt>
    <dgm:pt modelId="{327FD42B-EACC-43C7-922B-CE0E9A1F9D52}">
      <dgm:prSet phldrT="[Text]" custT="1"/>
      <dgm:spPr>
        <a:ln>
          <a:noFill/>
        </a:ln>
      </dgm:spPr>
      <dgm:t>
        <a:bodyPr/>
        <a:lstStyle/>
        <a:p>
          <a:r>
            <a:rPr lang="en-US" sz="3600" dirty="0" smtClean="0"/>
            <a:t>Identify important data hubs</a:t>
          </a:r>
          <a:endParaRPr lang="en-US" sz="3600" dirty="0"/>
        </a:p>
      </dgm:t>
    </dgm:pt>
    <dgm:pt modelId="{F91FAD81-73FC-41D4-9F5A-368F6D540BB2}" type="parTrans" cxnId="{DDF76920-AABA-49F0-82C9-ED702FD9D77C}">
      <dgm:prSet/>
      <dgm:spPr/>
      <dgm:t>
        <a:bodyPr/>
        <a:lstStyle/>
        <a:p>
          <a:endParaRPr lang="en-US"/>
        </a:p>
      </dgm:t>
    </dgm:pt>
    <dgm:pt modelId="{2E4E2B8E-BD53-4BC2-9FAF-A515B274D4EA}" type="sibTrans" cxnId="{DDF76920-AABA-49F0-82C9-ED702FD9D77C}">
      <dgm:prSet/>
      <dgm:spPr/>
      <dgm:t>
        <a:bodyPr/>
        <a:lstStyle/>
        <a:p>
          <a:endParaRPr lang="en-US"/>
        </a:p>
      </dgm:t>
    </dgm:pt>
    <dgm:pt modelId="{B061DD05-91B5-401E-B76D-B67D248D636C}" type="pres">
      <dgm:prSet presAssocID="{69CFD171-8C46-4D56-9061-91661C5C479A}" presName="Name0" presStyleCnt="0">
        <dgm:presLayoutVars>
          <dgm:dir/>
          <dgm:animLvl val="lvl"/>
          <dgm:resizeHandles val="exact"/>
        </dgm:presLayoutVars>
      </dgm:prSet>
      <dgm:spPr/>
      <dgm:t>
        <a:bodyPr/>
        <a:lstStyle/>
        <a:p>
          <a:endParaRPr lang="en-US"/>
        </a:p>
      </dgm:t>
    </dgm:pt>
    <dgm:pt modelId="{F9BD9B57-286C-442F-9C56-B4FA3C7AB7E1}" type="pres">
      <dgm:prSet presAssocID="{D0A0426B-071C-4F77-95CA-7078353AB9CE}" presName="linNode" presStyleCnt="0"/>
      <dgm:spPr/>
    </dgm:pt>
    <dgm:pt modelId="{0EE03789-5224-4181-8D36-15B1FAB666F4}" type="pres">
      <dgm:prSet presAssocID="{D0A0426B-071C-4F77-95CA-7078353AB9CE}" presName="parTx" presStyleLbl="revTx" presStyleIdx="0" presStyleCnt="2">
        <dgm:presLayoutVars>
          <dgm:chMax val="1"/>
          <dgm:bulletEnabled val="1"/>
        </dgm:presLayoutVars>
      </dgm:prSet>
      <dgm:spPr/>
      <dgm:t>
        <a:bodyPr/>
        <a:lstStyle/>
        <a:p>
          <a:endParaRPr lang="en-US"/>
        </a:p>
      </dgm:t>
    </dgm:pt>
    <dgm:pt modelId="{123E4717-1FC4-4F1E-B174-292FF841A3C2}" type="pres">
      <dgm:prSet presAssocID="{D0A0426B-071C-4F77-95CA-7078353AB9CE}" presName="bracket" presStyleLbl="parChTrans1D1" presStyleIdx="0" presStyleCnt="2"/>
      <dgm:spPr>
        <a:ln w="25400">
          <a:solidFill>
            <a:schemeClr val="accent1"/>
          </a:solidFill>
        </a:ln>
      </dgm:spPr>
      <dgm:t>
        <a:bodyPr/>
        <a:lstStyle/>
        <a:p>
          <a:endParaRPr lang="en-US"/>
        </a:p>
      </dgm:t>
    </dgm:pt>
    <dgm:pt modelId="{DD1A7AFF-3CC4-4CD7-9098-D6FC6153E60D}" type="pres">
      <dgm:prSet presAssocID="{D0A0426B-071C-4F77-95CA-7078353AB9CE}" presName="spH" presStyleCnt="0"/>
      <dgm:spPr/>
    </dgm:pt>
    <dgm:pt modelId="{042EB93F-5AF7-4AF2-AF12-D60057DFA9E7}" type="pres">
      <dgm:prSet presAssocID="{D0A0426B-071C-4F77-95CA-7078353AB9CE}" presName="desTx" presStyleLbl="node1" presStyleIdx="0" presStyleCnt="2">
        <dgm:presLayoutVars>
          <dgm:bulletEnabled val="1"/>
        </dgm:presLayoutVars>
      </dgm:prSet>
      <dgm:spPr/>
      <dgm:t>
        <a:bodyPr/>
        <a:lstStyle/>
        <a:p>
          <a:endParaRPr lang="en-US"/>
        </a:p>
      </dgm:t>
    </dgm:pt>
    <dgm:pt modelId="{6B7D66D6-1BFA-42C1-A57D-56964117E9C6}" type="pres">
      <dgm:prSet presAssocID="{7781B3C9-59B2-404C-B17B-B6A75B9054FF}" presName="spV" presStyleCnt="0"/>
      <dgm:spPr/>
    </dgm:pt>
    <dgm:pt modelId="{DCCBC24F-7371-4B65-878C-198ECD59692C}" type="pres">
      <dgm:prSet presAssocID="{4ABA4F6A-EBBD-47D1-BFC3-0C3A7277B71B}" presName="linNode" presStyleCnt="0"/>
      <dgm:spPr/>
    </dgm:pt>
    <dgm:pt modelId="{424A6C34-4371-49FD-B039-775F7209B280}" type="pres">
      <dgm:prSet presAssocID="{4ABA4F6A-EBBD-47D1-BFC3-0C3A7277B71B}" presName="parTx" presStyleLbl="revTx" presStyleIdx="1" presStyleCnt="2">
        <dgm:presLayoutVars>
          <dgm:chMax val="1"/>
          <dgm:bulletEnabled val="1"/>
        </dgm:presLayoutVars>
      </dgm:prSet>
      <dgm:spPr/>
      <dgm:t>
        <a:bodyPr/>
        <a:lstStyle/>
        <a:p>
          <a:endParaRPr lang="en-US"/>
        </a:p>
      </dgm:t>
    </dgm:pt>
    <dgm:pt modelId="{1CDD5C87-B5EF-44E3-9E1F-F4EEEFCE2B0E}" type="pres">
      <dgm:prSet presAssocID="{4ABA4F6A-EBBD-47D1-BFC3-0C3A7277B71B}" presName="bracket" presStyleLbl="parChTrans1D1" presStyleIdx="1" presStyleCnt="2"/>
      <dgm:spPr>
        <a:ln w="25400">
          <a:solidFill>
            <a:schemeClr val="accent1"/>
          </a:solidFill>
        </a:ln>
      </dgm:spPr>
      <dgm:t>
        <a:bodyPr/>
        <a:lstStyle/>
        <a:p>
          <a:endParaRPr lang="en-US"/>
        </a:p>
      </dgm:t>
    </dgm:pt>
    <dgm:pt modelId="{DB26BEAB-8688-4517-B6FA-C14FEA973EAF}" type="pres">
      <dgm:prSet presAssocID="{4ABA4F6A-EBBD-47D1-BFC3-0C3A7277B71B}" presName="spH" presStyleCnt="0"/>
      <dgm:spPr/>
    </dgm:pt>
    <dgm:pt modelId="{46CE31C2-6ABE-4384-BEB1-83D2D06D85C8}" type="pres">
      <dgm:prSet presAssocID="{4ABA4F6A-EBBD-47D1-BFC3-0C3A7277B71B}" presName="desTx" presStyleLbl="node1" presStyleIdx="1" presStyleCnt="2">
        <dgm:presLayoutVars>
          <dgm:bulletEnabled val="1"/>
        </dgm:presLayoutVars>
      </dgm:prSet>
      <dgm:spPr/>
      <dgm:t>
        <a:bodyPr/>
        <a:lstStyle/>
        <a:p>
          <a:endParaRPr lang="en-US"/>
        </a:p>
      </dgm:t>
    </dgm:pt>
  </dgm:ptLst>
  <dgm:cxnLst>
    <dgm:cxn modelId="{DAD946F4-F1C8-41D1-99EA-C999F5DB72EC}" type="presOf" srcId="{31F2B450-9623-4382-B725-B81AA3F2E8B9}" destId="{46CE31C2-6ABE-4384-BEB1-83D2D06D85C8}" srcOrd="0" destOrd="0" presId="urn:diagrams.loki3.com/BracketList+Icon"/>
    <dgm:cxn modelId="{43F43089-C102-419B-9010-37A344D6363C}" type="presOf" srcId="{327FD42B-EACC-43C7-922B-CE0E9A1F9D52}" destId="{042EB93F-5AF7-4AF2-AF12-D60057DFA9E7}" srcOrd="0" destOrd="0" presId="urn:diagrams.loki3.com/BracketList+Icon"/>
    <dgm:cxn modelId="{689C2B33-5E64-4524-985A-65F43EC2A211}" srcId="{4ABA4F6A-EBBD-47D1-BFC3-0C3A7277B71B}" destId="{31F2B450-9623-4382-B725-B81AA3F2E8B9}" srcOrd="0" destOrd="0" parTransId="{FB7CE34B-3229-4DCD-BFD8-DAE18B101318}" sibTransId="{DB381730-8E99-4AE6-93F3-5BE73634C782}"/>
    <dgm:cxn modelId="{58E4F9DC-50E6-408F-BC2C-4CD9F1420272}" srcId="{69CFD171-8C46-4D56-9061-91661C5C479A}" destId="{4ABA4F6A-EBBD-47D1-BFC3-0C3A7277B71B}" srcOrd="1" destOrd="0" parTransId="{00CDE705-B022-4A0A-933A-BB02A07EA6FD}" sibTransId="{A6E26B60-ED58-4681-9D3C-899C8D3F754B}"/>
    <dgm:cxn modelId="{8B8431BD-0E9A-4553-B878-D7E3596AD580}" srcId="{69CFD171-8C46-4D56-9061-91661C5C479A}" destId="{D0A0426B-071C-4F77-95CA-7078353AB9CE}" srcOrd="0" destOrd="0" parTransId="{45EC6878-1849-42B0-BE73-3B43C57157BF}" sibTransId="{7781B3C9-59B2-404C-B17B-B6A75B9054FF}"/>
    <dgm:cxn modelId="{DDF76920-AABA-49F0-82C9-ED702FD9D77C}" srcId="{D0A0426B-071C-4F77-95CA-7078353AB9CE}" destId="{327FD42B-EACC-43C7-922B-CE0E9A1F9D52}" srcOrd="0" destOrd="0" parTransId="{F91FAD81-73FC-41D4-9F5A-368F6D540BB2}" sibTransId="{2E4E2B8E-BD53-4BC2-9FAF-A515B274D4EA}"/>
    <dgm:cxn modelId="{1A17E8BB-246A-42F8-92C2-8B1385A872D2}" type="presOf" srcId="{D0A0426B-071C-4F77-95CA-7078353AB9CE}" destId="{0EE03789-5224-4181-8D36-15B1FAB666F4}" srcOrd="0" destOrd="0" presId="urn:diagrams.loki3.com/BracketList+Icon"/>
    <dgm:cxn modelId="{BA611CF7-BACA-4F13-A318-FB6E571BC57C}" type="presOf" srcId="{69CFD171-8C46-4D56-9061-91661C5C479A}" destId="{B061DD05-91B5-401E-B76D-B67D248D636C}" srcOrd="0" destOrd="0" presId="urn:diagrams.loki3.com/BracketList+Icon"/>
    <dgm:cxn modelId="{2B75DE12-4121-46B9-9945-23939C8E9E05}" type="presOf" srcId="{4ABA4F6A-EBBD-47D1-BFC3-0C3A7277B71B}" destId="{424A6C34-4371-49FD-B039-775F7209B280}" srcOrd="0" destOrd="0" presId="urn:diagrams.loki3.com/BracketList+Icon"/>
    <dgm:cxn modelId="{716047B7-AA27-4C0C-B31D-A41D9B21EF2F}" type="presParOf" srcId="{B061DD05-91B5-401E-B76D-B67D248D636C}" destId="{F9BD9B57-286C-442F-9C56-B4FA3C7AB7E1}" srcOrd="0" destOrd="0" presId="urn:diagrams.loki3.com/BracketList+Icon"/>
    <dgm:cxn modelId="{A81160DA-9CF3-4BD1-8425-F0759654FE06}" type="presParOf" srcId="{F9BD9B57-286C-442F-9C56-B4FA3C7AB7E1}" destId="{0EE03789-5224-4181-8D36-15B1FAB666F4}" srcOrd="0" destOrd="0" presId="urn:diagrams.loki3.com/BracketList+Icon"/>
    <dgm:cxn modelId="{124099C4-E571-4081-9865-A448FB2EBEDC}" type="presParOf" srcId="{F9BD9B57-286C-442F-9C56-B4FA3C7AB7E1}" destId="{123E4717-1FC4-4F1E-B174-292FF841A3C2}" srcOrd="1" destOrd="0" presId="urn:diagrams.loki3.com/BracketList+Icon"/>
    <dgm:cxn modelId="{1CDAAB3B-5B9F-46C9-8DFE-20450E1EA58A}" type="presParOf" srcId="{F9BD9B57-286C-442F-9C56-B4FA3C7AB7E1}" destId="{DD1A7AFF-3CC4-4CD7-9098-D6FC6153E60D}" srcOrd="2" destOrd="0" presId="urn:diagrams.loki3.com/BracketList+Icon"/>
    <dgm:cxn modelId="{BC923139-5DCA-46AD-A4E0-D750F08CE888}" type="presParOf" srcId="{F9BD9B57-286C-442F-9C56-B4FA3C7AB7E1}" destId="{042EB93F-5AF7-4AF2-AF12-D60057DFA9E7}" srcOrd="3" destOrd="0" presId="urn:diagrams.loki3.com/BracketList+Icon"/>
    <dgm:cxn modelId="{77789266-3638-4048-9CE2-22D4118FD997}" type="presParOf" srcId="{B061DD05-91B5-401E-B76D-B67D248D636C}" destId="{6B7D66D6-1BFA-42C1-A57D-56964117E9C6}" srcOrd="1" destOrd="0" presId="urn:diagrams.loki3.com/BracketList+Icon"/>
    <dgm:cxn modelId="{E55EFDA1-AD77-4B04-93CB-FDD3D1F22F0E}" type="presParOf" srcId="{B061DD05-91B5-401E-B76D-B67D248D636C}" destId="{DCCBC24F-7371-4B65-878C-198ECD59692C}" srcOrd="2" destOrd="0" presId="urn:diagrams.loki3.com/BracketList+Icon"/>
    <dgm:cxn modelId="{FA2ABBCA-40A1-4710-849D-0278442FF64C}" type="presParOf" srcId="{DCCBC24F-7371-4B65-878C-198ECD59692C}" destId="{424A6C34-4371-49FD-B039-775F7209B280}" srcOrd="0" destOrd="0" presId="urn:diagrams.loki3.com/BracketList+Icon"/>
    <dgm:cxn modelId="{0798C5CB-24C6-45EA-842A-CF074D2718AE}" type="presParOf" srcId="{DCCBC24F-7371-4B65-878C-198ECD59692C}" destId="{1CDD5C87-B5EF-44E3-9E1F-F4EEEFCE2B0E}" srcOrd="1" destOrd="0" presId="urn:diagrams.loki3.com/BracketList+Icon"/>
    <dgm:cxn modelId="{6777BD85-3F74-4844-A745-E5CF7FDB5234}" type="presParOf" srcId="{DCCBC24F-7371-4B65-878C-198ECD59692C}" destId="{DB26BEAB-8688-4517-B6FA-C14FEA973EAF}" srcOrd="2" destOrd="0" presId="urn:diagrams.loki3.com/BracketList+Icon"/>
    <dgm:cxn modelId="{CCD07739-4822-4FAE-AC97-44222AC4CE15}" type="presParOf" srcId="{DCCBC24F-7371-4B65-878C-198ECD59692C}" destId="{46CE31C2-6ABE-4384-BEB1-83D2D06D85C8}" srcOrd="3" destOrd="0" presId="urn:diagrams.loki3.com/BracketList+Icon"/>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D5C9C0-F754-4B70-9097-05E1F218A44E}">
      <dsp:nvSpPr>
        <dsp:cNvPr id="0" name=""/>
        <dsp:cNvSpPr/>
      </dsp:nvSpPr>
      <dsp:spPr>
        <a:xfrm>
          <a:off x="3297995" y="1992"/>
          <a:ext cx="3662792" cy="1145652"/>
        </a:xfrm>
        <a:prstGeom prst="roundRect">
          <a:avLst/>
        </a:prstGeom>
        <a:solidFill>
          <a:schemeClr val="accent1">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solidFill>
                <a:schemeClr val="tx1"/>
              </a:solidFill>
              <a:latin typeface="Segoe UI" pitchFamily="34" charset="0"/>
              <a:ea typeface="Segoe UI" pitchFamily="34" charset="0"/>
              <a:cs typeface="Segoe UI" pitchFamily="34" charset="0"/>
            </a:rPr>
            <a:t>Identify the problem queries</a:t>
          </a:r>
          <a:endParaRPr lang="en-US" sz="2700" kern="1200" dirty="0">
            <a:solidFill>
              <a:schemeClr val="tx1"/>
            </a:solidFill>
            <a:latin typeface="Segoe UI" pitchFamily="34" charset="0"/>
            <a:ea typeface="Segoe UI" pitchFamily="34" charset="0"/>
            <a:cs typeface="Segoe UI" pitchFamily="34" charset="0"/>
          </a:endParaRPr>
        </a:p>
      </dsp:txBody>
      <dsp:txXfrm>
        <a:off x="3353921" y="57918"/>
        <a:ext cx="3550940" cy="1033800"/>
      </dsp:txXfrm>
    </dsp:sp>
    <dsp:sp modelId="{4FC300D2-8CD4-4595-BBB1-3DD92AE06EA3}">
      <dsp:nvSpPr>
        <dsp:cNvPr id="0" name=""/>
        <dsp:cNvSpPr/>
      </dsp:nvSpPr>
      <dsp:spPr>
        <a:xfrm>
          <a:off x="2895744" y="913807"/>
          <a:ext cx="3789317" cy="3789317"/>
        </a:xfrm>
        <a:custGeom>
          <a:avLst/>
          <a:gdLst/>
          <a:ahLst/>
          <a:cxnLst/>
          <a:rect l="0" t="0" r="0" b="0"/>
          <a:pathLst>
            <a:path>
              <a:moveTo>
                <a:pt x="2986097" y="345951"/>
              </a:moveTo>
              <a:arcTo wR="1894658" hR="1894658" stAng="18310437" swAng="1179127"/>
            </a:path>
          </a:pathLst>
        </a:custGeom>
        <a:noFill/>
        <a:ln w="50800" cap="flat" cmpd="sng" algn="ctr">
          <a:solidFill>
            <a:schemeClr val="accent1"/>
          </a:solidFill>
          <a:prstDash val="solid"/>
          <a:tailEnd type="arrow"/>
        </a:ln>
        <a:effectLst/>
      </dsp:spPr>
      <dsp:style>
        <a:lnRef idx="1">
          <a:scrgbClr r="0" g="0" b="0"/>
        </a:lnRef>
        <a:fillRef idx="0">
          <a:scrgbClr r="0" g="0" b="0"/>
        </a:fillRef>
        <a:effectRef idx="0">
          <a:scrgbClr r="0" g="0" b="0"/>
        </a:effectRef>
        <a:fontRef idx="minor"/>
      </dsp:style>
    </dsp:sp>
    <dsp:sp modelId="{5FD73BC5-1C8B-4444-A15D-329D1F0B062D}">
      <dsp:nvSpPr>
        <dsp:cNvPr id="0" name=""/>
        <dsp:cNvSpPr/>
      </dsp:nvSpPr>
      <dsp:spPr>
        <a:xfrm>
          <a:off x="5815968" y="1896651"/>
          <a:ext cx="2416164" cy="1145652"/>
        </a:xfrm>
        <a:prstGeom prst="roundRect">
          <a:avLst/>
        </a:prstGeom>
        <a:solidFill>
          <a:schemeClr val="accent1">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solidFill>
                <a:schemeClr val="tx1"/>
              </a:solidFill>
              <a:latin typeface="Segoe UI" pitchFamily="34" charset="0"/>
              <a:ea typeface="Segoe UI" pitchFamily="34" charset="0"/>
              <a:cs typeface="Segoe UI" pitchFamily="34" charset="0"/>
            </a:rPr>
            <a:t>Diagnose the problems</a:t>
          </a:r>
          <a:endParaRPr lang="en-US" sz="2700" kern="1200" dirty="0">
            <a:solidFill>
              <a:schemeClr val="tx1"/>
            </a:solidFill>
            <a:latin typeface="Segoe UI" pitchFamily="34" charset="0"/>
            <a:ea typeface="Segoe UI" pitchFamily="34" charset="0"/>
            <a:cs typeface="Segoe UI" pitchFamily="34" charset="0"/>
          </a:endParaRPr>
        </a:p>
      </dsp:txBody>
      <dsp:txXfrm>
        <a:off x="5871894" y="1952577"/>
        <a:ext cx="2304312" cy="1033800"/>
      </dsp:txXfrm>
    </dsp:sp>
    <dsp:sp modelId="{5D1FCA47-0D7E-4BFA-81AB-9FA0C2B495D1}">
      <dsp:nvSpPr>
        <dsp:cNvPr id="0" name=""/>
        <dsp:cNvSpPr/>
      </dsp:nvSpPr>
      <dsp:spPr>
        <a:xfrm>
          <a:off x="3234732" y="574819"/>
          <a:ext cx="3789317" cy="3789317"/>
        </a:xfrm>
        <a:custGeom>
          <a:avLst/>
          <a:gdLst/>
          <a:ahLst/>
          <a:cxnLst/>
          <a:rect l="0" t="0" r="0" b="0"/>
          <a:pathLst>
            <a:path>
              <a:moveTo>
                <a:pt x="3593049" y="2734421"/>
              </a:moveTo>
              <a:arcTo wR="1894658" hR="1894658" stAng="1578594" swAng="1635558"/>
            </a:path>
          </a:pathLst>
        </a:custGeom>
        <a:noFill/>
        <a:ln w="50800" cap="flat" cmpd="sng" algn="ctr">
          <a:solidFill>
            <a:schemeClr val="accent1"/>
          </a:solidFill>
          <a:prstDash val="solid"/>
          <a:tailEnd type="arrow"/>
        </a:ln>
        <a:effectLst/>
      </dsp:spPr>
      <dsp:style>
        <a:lnRef idx="1">
          <a:scrgbClr r="0" g="0" b="0"/>
        </a:lnRef>
        <a:fillRef idx="0">
          <a:scrgbClr r="0" g="0" b="0"/>
        </a:fillRef>
        <a:effectRef idx="0">
          <a:scrgbClr r="0" g="0" b="0"/>
        </a:effectRef>
        <a:fontRef idx="minor"/>
      </dsp:style>
    </dsp:sp>
    <dsp:sp modelId="{70FAF908-94E3-4179-8697-300BD89C7FF3}">
      <dsp:nvSpPr>
        <dsp:cNvPr id="0" name=""/>
        <dsp:cNvSpPr/>
      </dsp:nvSpPr>
      <dsp:spPr>
        <a:xfrm>
          <a:off x="4248120" y="3791310"/>
          <a:ext cx="1762542" cy="1145652"/>
        </a:xfrm>
        <a:prstGeom prst="roundRect">
          <a:avLst/>
        </a:prstGeom>
        <a:solidFill>
          <a:schemeClr val="accent1">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solidFill>
                <a:schemeClr val="tx1"/>
              </a:solidFill>
              <a:latin typeface="Segoe UI" pitchFamily="34" charset="0"/>
              <a:ea typeface="Segoe UI" pitchFamily="34" charset="0"/>
              <a:cs typeface="Segoe UI" pitchFamily="34" charset="0"/>
            </a:rPr>
            <a:t>Try to fix</a:t>
          </a:r>
          <a:endParaRPr lang="en-US" sz="2700" kern="1200" dirty="0">
            <a:solidFill>
              <a:schemeClr val="tx1"/>
            </a:solidFill>
            <a:latin typeface="Segoe UI" pitchFamily="34" charset="0"/>
            <a:ea typeface="Segoe UI" pitchFamily="34" charset="0"/>
            <a:cs typeface="Segoe UI" pitchFamily="34" charset="0"/>
          </a:endParaRPr>
        </a:p>
      </dsp:txBody>
      <dsp:txXfrm>
        <a:off x="4304046" y="3847236"/>
        <a:ext cx="1650690" cy="1033800"/>
      </dsp:txXfrm>
    </dsp:sp>
    <dsp:sp modelId="{DE3626E6-1983-4847-94F8-D36B301500D6}">
      <dsp:nvSpPr>
        <dsp:cNvPr id="0" name=""/>
        <dsp:cNvSpPr/>
      </dsp:nvSpPr>
      <dsp:spPr>
        <a:xfrm>
          <a:off x="3234732" y="574819"/>
          <a:ext cx="3789317" cy="3789317"/>
        </a:xfrm>
        <a:custGeom>
          <a:avLst/>
          <a:gdLst/>
          <a:ahLst/>
          <a:cxnLst/>
          <a:rect l="0" t="0" r="0" b="0"/>
          <a:pathLst>
            <a:path>
              <a:moveTo>
                <a:pt x="769513" y="3419053"/>
              </a:moveTo>
              <a:arcTo wR="1894658" hR="1894658" stAng="7585847" swAng="1635558"/>
            </a:path>
          </a:pathLst>
        </a:custGeom>
        <a:noFill/>
        <a:ln w="50800" cap="flat" cmpd="sng" algn="ctr">
          <a:solidFill>
            <a:schemeClr val="accent1"/>
          </a:solidFill>
          <a:prstDash val="solid"/>
          <a:tailEnd type="arrow"/>
        </a:ln>
        <a:effectLst/>
      </dsp:spPr>
      <dsp:style>
        <a:lnRef idx="1">
          <a:scrgbClr r="0" g="0" b="0"/>
        </a:lnRef>
        <a:fillRef idx="0">
          <a:scrgbClr r="0" g="0" b="0"/>
        </a:fillRef>
        <a:effectRef idx="0">
          <a:scrgbClr r="0" g="0" b="0"/>
        </a:effectRef>
        <a:fontRef idx="minor"/>
      </dsp:style>
    </dsp:sp>
    <dsp:sp modelId="{45FF875B-A7EF-48BD-98AC-02431CF41F90}">
      <dsp:nvSpPr>
        <dsp:cNvPr id="0" name=""/>
        <dsp:cNvSpPr/>
      </dsp:nvSpPr>
      <dsp:spPr>
        <a:xfrm>
          <a:off x="2353461" y="1896651"/>
          <a:ext cx="1762542" cy="1145652"/>
        </a:xfrm>
        <a:prstGeom prst="roundRect">
          <a:avLst/>
        </a:prstGeom>
        <a:solidFill>
          <a:schemeClr val="accent1">
            <a:hueOff val="0"/>
            <a:satOff val="0"/>
            <a:lumOff val="0"/>
            <a:alphaOff val="0"/>
          </a:schemeClr>
        </a:soli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solidFill>
                <a:schemeClr val="tx1"/>
              </a:solidFill>
              <a:latin typeface="Segoe UI" pitchFamily="34" charset="0"/>
              <a:ea typeface="Segoe UI" pitchFamily="34" charset="0"/>
              <a:cs typeface="Segoe UI" pitchFamily="34" charset="0"/>
            </a:rPr>
            <a:t>Deploy</a:t>
          </a:r>
          <a:endParaRPr lang="en-US" sz="2700" kern="1200" dirty="0">
            <a:solidFill>
              <a:schemeClr val="tx1"/>
            </a:solidFill>
            <a:latin typeface="Segoe UI" pitchFamily="34" charset="0"/>
            <a:ea typeface="Segoe UI" pitchFamily="34" charset="0"/>
            <a:cs typeface="Segoe UI" pitchFamily="34" charset="0"/>
          </a:endParaRPr>
        </a:p>
      </dsp:txBody>
      <dsp:txXfrm>
        <a:off x="2409387" y="1952577"/>
        <a:ext cx="1650690" cy="1033800"/>
      </dsp:txXfrm>
    </dsp:sp>
    <dsp:sp modelId="{14BA9CC7-1D23-45EC-921D-3A7C3B167294}">
      <dsp:nvSpPr>
        <dsp:cNvPr id="0" name=""/>
        <dsp:cNvSpPr/>
      </dsp:nvSpPr>
      <dsp:spPr>
        <a:xfrm>
          <a:off x="3573721" y="913807"/>
          <a:ext cx="3789317" cy="3789317"/>
        </a:xfrm>
        <a:custGeom>
          <a:avLst/>
          <a:gdLst/>
          <a:ahLst/>
          <a:cxnLst/>
          <a:rect l="0" t="0" r="0" b="0"/>
          <a:pathLst>
            <a:path>
              <a:moveTo>
                <a:pt x="345951" y="803220"/>
              </a:moveTo>
              <a:arcTo wR="1894658" hR="1894658" stAng="12910437" swAng="1179127"/>
            </a:path>
          </a:pathLst>
        </a:custGeom>
        <a:noFill/>
        <a:ln w="50800" cap="flat" cmpd="sng" algn="ctr">
          <a:solidFill>
            <a:schemeClr val="accent1"/>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E03789-5224-4181-8D36-15B1FAB666F4}">
      <dsp:nvSpPr>
        <dsp:cNvPr id="0" name=""/>
        <dsp:cNvSpPr/>
      </dsp:nvSpPr>
      <dsp:spPr>
        <a:xfrm>
          <a:off x="0" y="1358549"/>
          <a:ext cx="2801888" cy="128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6032" tIns="91440" rIns="256032" bIns="91440" numCol="1" spcCol="1270" anchor="ctr" anchorCtr="0">
          <a:noAutofit/>
        </a:bodyPr>
        <a:lstStyle/>
        <a:p>
          <a:pPr lvl="0" algn="r" defTabSz="1600200">
            <a:lnSpc>
              <a:spcPct val="90000"/>
            </a:lnSpc>
            <a:spcBef>
              <a:spcPct val="0"/>
            </a:spcBef>
            <a:spcAft>
              <a:spcPct val="35000"/>
            </a:spcAft>
          </a:pPr>
          <a:r>
            <a:rPr lang="en-US" sz="3600" kern="1200" dirty="0" smtClean="0"/>
            <a:t>Authorities</a:t>
          </a:r>
          <a:endParaRPr lang="en-US" sz="3600" kern="1200" dirty="0"/>
        </a:p>
      </dsp:txBody>
      <dsp:txXfrm>
        <a:off x="0" y="1358549"/>
        <a:ext cx="2801888" cy="1287000"/>
      </dsp:txXfrm>
    </dsp:sp>
    <dsp:sp modelId="{123E4717-1FC4-4F1E-B174-292FF841A3C2}">
      <dsp:nvSpPr>
        <dsp:cNvPr id="0" name=""/>
        <dsp:cNvSpPr/>
      </dsp:nvSpPr>
      <dsp:spPr>
        <a:xfrm>
          <a:off x="2801888" y="1358549"/>
          <a:ext cx="560377" cy="1287000"/>
        </a:xfrm>
        <a:prstGeom prst="leftBrace">
          <a:avLst>
            <a:gd name="adj1" fmla="val 35000"/>
            <a:gd name="adj2" fmla="val 50000"/>
          </a:avLst>
        </a:prstGeom>
        <a:noFill/>
        <a:ln w="25400" cap="flat" cmpd="sng" algn="ctr">
          <a:solidFill>
            <a:schemeClr val="accent1"/>
          </a:solidFill>
          <a:prstDash val="solid"/>
        </a:ln>
        <a:effectLst/>
      </dsp:spPr>
      <dsp:style>
        <a:lnRef idx="2">
          <a:scrgbClr r="0" g="0" b="0"/>
        </a:lnRef>
        <a:fillRef idx="0">
          <a:scrgbClr r="0" g="0" b="0"/>
        </a:fillRef>
        <a:effectRef idx="0">
          <a:scrgbClr r="0" g="0" b="0"/>
        </a:effectRef>
        <a:fontRef idx="minor"/>
      </dsp:style>
    </dsp:sp>
    <dsp:sp modelId="{042EB93F-5AF7-4AF2-AF12-D60057DFA9E7}">
      <dsp:nvSpPr>
        <dsp:cNvPr id="0" name=""/>
        <dsp:cNvSpPr/>
      </dsp:nvSpPr>
      <dsp:spPr>
        <a:xfrm>
          <a:off x="3586416" y="1358549"/>
          <a:ext cx="7621136" cy="1287000"/>
        </a:xfrm>
        <a:prstGeom prst="rect">
          <a:avLst/>
        </a:prstGeom>
        <a:solidFill>
          <a:schemeClr val="accent1">
            <a:hueOff val="0"/>
            <a:satOff val="0"/>
            <a:lumOff val="0"/>
            <a:alphaOff val="0"/>
          </a:schemeClr>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285750" lvl="1" indent="-285750" algn="l" defTabSz="1600200">
            <a:lnSpc>
              <a:spcPct val="90000"/>
            </a:lnSpc>
            <a:spcBef>
              <a:spcPct val="0"/>
            </a:spcBef>
            <a:spcAft>
              <a:spcPct val="15000"/>
            </a:spcAft>
            <a:buChar char="••"/>
          </a:pPr>
          <a:r>
            <a:rPr lang="en-US" sz="3600" kern="1200" dirty="0" smtClean="0"/>
            <a:t>Identify important data hubs</a:t>
          </a:r>
          <a:endParaRPr lang="en-US" sz="3600" kern="1200" dirty="0"/>
        </a:p>
      </dsp:txBody>
      <dsp:txXfrm>
        <a:off x="3586416" y="1358549"/>
        <a:ext cx="7621136" cy="1287000"/>
      </dsp:txXfrm>
    </dsp:sp>
    <dsp:sp modelId="{424A6C34-4371-49FD-B039-775F7209B280}">
      <dsp:nvSpPr>
        <dsp:cNvPr id="0" name=""/>
        <dsp:cNvSpPr/>
      </dsp:nvSpPr>
      <dsp:spPr>
        <a:xfrm>
          <a:off x="0" y="2879550"/>
          <a:ext cx="2801888" cy="128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6032" tIns="91440" rIns="256032" bIns="91440" numCol="1" spcCol="1270" anchor="ctr" anchorCtr="0">
          <a:noAutofit/>
        </a:bodyPr>
        <a:lstStyle/>
        <a:p>
          <a:pPr lvl="0" algn="r" defTabSz="1600200">
            <a:lnSpc>
              <a:spcPct val="90000"/>
            </a:lnSpc>
            <a:spcBef>
              <a:spcPct val="0"/>
            </a:spcBef>
            <a:spcAft>
              <a:spcPct val="35000"/>
            </a:spcAft>
          </a:pPr>
          <a:r>
            <a:rPr lang="en-US" sz="3600" kern="1200" dirty="0" smtClean="0"/>
            <a:t>Result Source</a:t>
          </a:r>
          <a:endParaRPr lang="en-US" sz="3600" kern="1200" dirty="0"/>
        </a:p>
      </dsp:txBody>
      <dsp:txXfrm>
        <a:off x="0" y="2879550"/>
        <a:ext cx="2801888" cy="1287000"/>
      </dsp:txXfrm>
    </dsp:sp>
    <dsp:sp modelId="{1CDD5C87-B5EF-44E3-9E1F-F4EEEFCE2B0E}">
      <dsp:nvSpPr>
        <dsp:cNvPr id="0" name=""/>
        <dsp:cNvSpPr/>
      </dsp:nvSpPr>
      <dsp:spPr>
        <a:xfrm>
          <a:off x="2801888" y="2879550"/>
          <a:ext cx="560377" cy="1287000"/>
        </a:xfrm>
        <a:prstGeom prst="leftBrace">
          <a:avLst>
            <a:gd name="adj1" fmla="val 35000"/>
            <a:gd name="adj2" fmla="val 50000"/>
          </a:avLst>
        </a:prstGeom>
        <a:noFill/>
        <a:ln w="25400" cap="flat" cmpd="sng" algn="ctr">
          <a:solidFill>
            <a:schemeClr val="accent1"/>
          </a:solidFill>
          <a:prstDash val="solid"/>
        </a:ln>
        <a:effectLst/>
      </dsp:spPr>
      <dsp:style>
        <a:lnRef idx="2">
          <a:scrgbClr r="0" g="0" b="0"/>
        </a:lnRef>
        <a:fillRef idx="0">
          <a:scrgbClr r="0" g="0" b="0"/>
        </a:fillRef>
        <a:effectRef idx="0">
          <a:scrgbClr r="0" g="0" b="0"/>
        </a:effectRef>
        <a:fontRef idx="minor"/>
      </dsp:style>
    </dsp:sp>
    <dsp:sp modelId="{46CE31C2-6ABE-4384-BEB1-83D2D06D85C8}">
      <dsp:nvSpPr>
        <dsp:cNvPr id="0" name=""/>
        <dsp:cNvSpPr/>
      </dsp:nvSpPr>
      <dsp:spPr>
        <a:xfrm>
          <a:off x="3586416" y="2879550"/>
          <a:ext cx="7621136" cy="1287000"/>
        </a:xfrm>
        <a:prstGeom prst="rect">
          <a:avLst/>
        </a:prstGeom>
        <a:solidFill>
          <a:schemeClr val="accent1">
            <a:hueOff val="0"/>
            <a:satOff val="0"/>
            <a:lumOff val="0"/>
          </a:schemeClr>
        </a:solid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285750" lvl="1" indent="-285750" algn="l" defTabSz="1600200">
            <a:lnSpc>
              <a:spcPct val="90000"/>
            </a:lnSpc>
            <a:spcBef>
              <a:spcPct val="0"/>
            </a:spcBef>
            <a:spcAft>
              <a:spcPct val="15000"/>
            </a:spcAft>
            <a:buChar char="••"/>
          </a:pPr>
          <a:r>
            <a:rPr lang="en-US" sz="3600" kern="1200" dirty="0" smtClean="0"/>
            <a:t>Scope or federate your searches</a:t>
          </a:r>
          <a:endParaRPr lang="en-US" sz="3600" kern="1200" dirty="0"/>
        </a:p>
      </dsp:txBody>
      <dsp:txXfrm>
        <a:off x="3586416" y="2879550"/>
        <a:ext cx="7621136" cy="1287000"/>
      </dsp:txXfrm>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diagrams.loki3.com/BracketList+Icon">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45C05B-D4D0-4F61-9BAF-DD9FB6EDC945}"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29</a:t>
            </a:fld>
            <a:endParaRPr lang="en-US" dirty="0"/>
          </a:p>
        </p:txBody>
      </p:sp>
    </p:spTree>
    <p:extLst>
      <p:ext uri="{BB962C8B-B14F-4D97-AF65-F5344CB8AC3E}">
        <p14:creationId xmlns:p14="http://schemas.microsoft.com/office/powerpoint/2010/main" val="30266226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45C05B-D4D0-4F61-9BAF-DD9FB6EDC945}"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30</a:t>
            </a:fld>
            <a:endParaRPr lang="en-US" dirty="0"/>
          </a:p>
        </p:txBody>
      </p:sp>
    </p:spTree>
    <p:extLst>
      <p:ext uri="{BB962C8B-B14F-4D97-AF65-F5344CB8AC3E}">
        <p14:creationId xmlns:p14="http://schemas.microsoft.com/office/powerpoint/2010/main" val="30266226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F2370BB-5D53-4BDC-9A5B-D65337B7C247}"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33</a:t>
            </a:fld>
            <a:endParaRPr lang="en-US" dirty="0"/>
          </a:p>
        </p:txBody>
      </p:sp>
    </p:spTree>
    <p:extLst>
      <p:ext uri="{BB962C8B-B14F-4D97-AF65-F5344CB8AC3E}">
        <p14:creationId xmlns:p14="http://schemas.microsoft.com/office/powerpoint/2010/main" val="32534964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C8862E0-3A0B-41B4-95F1-63618CDE8834}"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36</a:t>
            </a:fld>
            <a:endParaRPr lang="en-US" dirty="0"/>
          </a:p>
        </p:txBody>
      </p:sp>
    </p:spTree>
    <p:extLst>
      <p:ext uri="{BB962C8B-B14F-4D97-AF65-F5344CB8AC3E}">
        <p14:creationId xmlns:p14="http://schemas.microsoft.com/office/powerpoint/2010/main" val="40206226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65FC0C1-2BEA-4213-BA60-49846E227E75}"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42</a:t>
            </a:fld>
            <a:endParaRPr lang="en-US" dirty="0"/>
          </a:p>
        </p:txBody>
      </p:sp>
    </p:spTree>
    <p:extLst>
      <p:ext uri="{BB962C8B-B14F-4D97-AF65-F5344CB8AC3E}">
        <p14:creationId xmlns:p14="http://schemas.microsoft.com/office/powerpoint/2010/main" val="5677619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30AF09E-6549-4633-91F0-EC3B040CB8D5}"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43</a:t>
            </a:fld>
            <a:endParaRPr lang="en-US" dirty="0"/>
          </a:p>
        </p:txBody>
      </p:sp>
    </p:spTree>
    <p:extLst>
      <p:ext uri="{BB962C8B-B14F-4D97-AF65-F5344CB8AC3E}">
        <p14:creationId xmlns:p14="http://schemas.microsoft.com/office/powerpoint/2010/main" val="15642578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0F5D0D5-D1EB-4E05-B35F-D887E35F17FF}"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46</a:t>
            </a:fld>
            <a:endParaRPr lang="en-US" dirty="0"/>
          </a:p>
        </p:txBody>
      </p:sp>
    </p:spTree>
    <p:extLst>
      <p:ext uri="{BB962C8B-B14F-4D97-AF65-F5344CB8AC3E}">
        <p14:creationId xmlns:p14="http://schemas.microsoft.com/office/powerpoint/2010/main" val="3898135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4E08FA8-288C-4869-9BC8-74D146581291}"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52</a:t>
            </a:fld>
            <a:endParaRPr lang="en-US" dirty="0"/>
          </a:p>
        </p:txBody>
      </p:sp>
    </p:spTree>
    <p:extLst>
      <p:ext uri="{BB962C8B-B14F-4D97-AF65-F5344CB8AC3E}">
        <p14:creationId xmlns:p14="http://schemas.microsoft.com/office/powerpoint/2010/main" val="30458248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16D5C82-9540-443B-9A2D-C20C2E401044}"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55</a:t>
            </a:fld>
            <a:endParaRPr lang="en-US" dirty="0"/>
          </a:p>
        </p:txBody>
      </p:sp>
    </p:spTree>
    <p:extLst>
      <p:ext uri="{BB962C8B-B14F-4D97-AF65-F5344CB8AC3E}">
        <p14:creationId xmlns:p14="http://schemas.microsoft.com/office/powerpoint/2010/main" val="24780901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8:14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59</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1028660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16D5C82-9540-443B-9A2D-C20C2E401044}"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3</a:t>
            </a:fld>
            <a:endParaRPr lang="en-US" dirty="0"/>
          </a:p>
        </p:txBody>
      </p:sp>
    </p:spTree>
    <p:extLst>
      <p:ext uri="{BB962C8B-B14F-4D97-AF65-F5344CB8AC3E}">
        <p14:creationId xmlns:p14="http://schemas.microsoft.com/office/powerpoint/2010/main" val="24780901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4A8EEA0-6234-4C16-935C-A1C9D6CE544F}" type="slidenum">
              <a:rPr lang="en-US" smtClean="0"/>
              <a:pPr/>
              <a:t>5</a:t>
            </a:fld>
            <a:endParaRPr lang="en-US"/>
          </a:p>
        </p:txBody>
      </p:sp>
    </p:spTree>
    <p:extLst>
      <p:ext uri="{BB962C8B-B14F-4D97-AF65-F5344CB8AC3E}">
        <p14:creationId xmlns:p14="http://schemas.microsoft.com/office/powerpoint/2010/main" val="19863636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4A8EEA0-6234-4C16-935C-A1C9D6CE544F}" type="slidenum">
              <a:rPr lang="en-US" smtClean="0"/>
              <a:pPr/>
              <a:t>6</a:t>
            </a:fld>
            <a:endParaRPr lang="en-US"/>
          </a:p>
        </p:txBody>
      </p:sp>
    </p:spTree>
    <p:extLst>
      <p:ext uri="{BB962C8B-B14F-4D97-AF65-F5344CB8AC3E}">
        <p14:creationId xmlns:p14="http://schemas.microsoft.com/office/powerpoint/2010/main" val="7875402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16D5C82-9540-443B-9A2D-C20C2E401044}"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7</a:t>
            </a:fld>
            <a:endParaRPr lang="en-US" dirty="0"/>
          </a:p>
        </p:txBody>
      </p:sp>
    </p:spTree>
    <p:extLst>
      <p:ext uri="{BB962C8B-B14F-4D97-AF65-F5344CB8AC3E}">
        <p14:creationId xmlns:p14="http://schemas.microsoft.com/office/powerpoint/2010/main" val="24780901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D575940-66DE-48CB-9D7E-195774B3AB09}"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16</a:t>
            </a:fld>
            <a:endParaRPr lang="en-US" dirty="0"/>
          </a:p>
        </p:txBody>
      </p:sp>
    </p:spTree>
    <p:extLst>
      <p:ext uri="{BB962C8B-B14F-4D97-AF65-F5344CB8AC3E}">
        <p14:creationId xmlns:p14="http://schemas.microsoft.com/office/powerpoint/2010/main" val="7198168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01E98C5-7F84-4DE6-B500-D561F2F37DC9}"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24</a:t>
            </a:fld>
            <a:endParaRPr lang="en-US" dirty="0"/>
          </a:p>
        </p:txBody>
      </p:sp>
    </p:spTree>
    <p:extLst>
      <p:ext uri="{BB962C8B-B14F-4D97-AF65-F5344CB8AC3E}">
        <p14:creationId xmlns:p14="http://schemas.microsoft.com/office/powerpoint/2010/main" val="2182780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3525D62-CA80-48AF-AA07-3D674B592794}"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27</a:t>
            </a:fld>
            <a:endParaRPr lang="en-US" dirty="0"/>
          </a:p>
        </p:txBody>
      </p:sp>
    </p:spTree>
    <p:extLst>
      <p:ext uri="{BB962C8B-B14F-4D97-AF65-F5344CB8AC3E}">
        <p14:creationId xmlns:p14="http://schemas.microsoft.com/office/powerpoint/2010/main" val="29922110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21998429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43030069"/>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98428432"/>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52236145"/>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7801831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4552855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368683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5206196"/>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1559829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585941"/>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3936983"/>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24113094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8653908"/>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02211540"/>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16015404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9541665"/>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91883967"/>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90841571"/>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29922548"/>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88856318"/>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07983427"/>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463129"/>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1160624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82779464"/>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19459755"/>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19331249"/>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296534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88926032"/>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847443401"/>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314815661"/>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46454365"/>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58304457"/>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image" Target="../media/image7.png"/><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theme" Target="../theme/theme2.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9449348"/>
      </p:ext>
    </p:extLst>
  </p:cSld>
  <p:clrMap bg1="dk1" tx1="lt1" bg2="dk2" tx2="lt2" accent1="accent1" accent2="accent2" accent3="accent3" accent4="accent4" accent5="accent5" accent6="accent6" hlink="hlink" folHlink="folHlink"/>
  <p:sldLayoutIdLst>
    <p:sldLayoutId id="2147484208" r:id="rId1"/>
    <p:sldLayoutId id="2147484209" r:id="rId2"/>
    <p:sldLayoutId id="2147484210" r:id="rId3"/>
    <p:sldLayoutId id="2147484211" r:id="rId4"/>
    <p:sldLayoutId id="2147484212" r:id="rId5"/>
    <p:sldLayoutId id="2147484213" r:id="rId6"/>
    <p:sldLayoutId id="2147484214" r:id="rId7"/>
    <p:sldLayoutId id="2147484215" r:id="rId8"/>
    <p:sldLayoutId id="2147484216" r:id="rId9"/>
    <p:sldLayoutId id="2147484217" r:id="rId10"/>
    <p:sldLayoutId id="2147484218" r:id="rId11"/>
    <p:sldLayoutId id="2147484219" r:id="rId12"/>
    <p:sldLayoutId id="2147484220" r:id="rId13"/>
    <p:sldLayoutId id="2147484221" r:id="rId14"/>
    <p:sldLayoutId id="2147484222" r:id="rId15"/>
    <p:sldLayoutId id="2147484223" r:id="rId16"/>
    <p:sldLayoutId id="2147484224" r:id="rId17"/>
    <p:sldLayoutId id="2147484225" r:id="rId18"/>
    <p:sldLayoutId id="2147484226" r:id="rId19"/>
    <p:sldLayoutId id="2147484227" r:id="rId20"/>
    <p:sldLayoutId id="2147484228" r:id="rId21"/>
    <p:sldLayoutId id="2147484229"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89101566"/>
      </p:ext>
    </p:extLst>
  </p:cSld>
  <p:clrMap bg1="lt1" tx1="dk1" bg2="lt2" tx2="dk2" accent1="accent1" accent2="accent2" accent3="accent3" accent4="accent4" accent5="accent5" accent6="accent6" hlink="hlink" folHlink="folHlink"/>
  <p:sldLayoutIdLst>
    <p:sldLayoutId id="2147484231" r:id="rId1"/>
    <p:sldLayoutId id="2147484232" r:id="rId2"/>
    <p:sldLayoutId id="2147484233" r:id="rId3"/>
    <p:sldLayoutId id="2147484234" r:id="rId4"/>
    <p:sldLayoutId id="2147484235" r:id="rId5"/>
    <p:sldLayoutId id="2147484236" r:id="rId6"/>
    <p:sldLayoutId id="2147484237" r:id="rId7"/>
    <p:sldLayoutId id="2147484238" r:id="rId8"/>
    <p:sldLayoutId id="2147484239" r:id="rId9"/>
    <p:sldLayoutId id="2147484240"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3" Type="http://schemas.microsoft.com/office/2007/relationships/hdphoto" Target="../media/hdphoto3.wdp"/><Relationship Id="rId7" Type="http://schemas.microsoft.com/office/2007/relationships/hdphoto" Target="../media/hdphoto5.wdp"/><Relationship Id="rId2" Type="http://schemas.openxmlformats.org/officeDocument/2006/relationships/image" Target="../media/image15.png"/><Relationship Id="rId1" Type="http://schemas.openxmlformats.org/officeDocument/2006/relationships/slideLayout" Target="../slideLayouts/slideLayout16.xml"/><Relationship Id="rId6" Type="http://schemas.openxmlformats.org/officeDocument/2006/relationships/image" Target="../media/image17.png"/><Relationship Id="rId5" Type="http://schemas.microsoft.com/office/2007/relationships/hdphoto" Target="../media/hdphoto4.wdp"/><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16.xml"/><Relationship Id="rId5" Type="http://schemas.microsoft.com/office/2007/relationships/hdphoto" Target="../media/hdphoto6.wdp"/><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16.xml"/><Relationship Id="rId4" Type="http://schemas.openxmlformats.org/officeDocument/2006/relationships/image" Target="../media/image2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0.xml"/><Relationship Id="rId4" Type="http://schemas.openxmlformats.org/officeDocument/2006/relationships/image" Target="../media/image10.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hyperlink" Target="http://myspc.sharepointconference.com/" TargetMode="External"/><Relationship Id="rId1" Type="http://schemas.openxmlformats.org/officeDocument/2006/relationships/slideLayout" Target="../slideLayouts/slideLayout3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5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6.xml"/><Relationship Id="rId6" Type="http://schemas.microsoft.com/office/2007/relationships/hdphoto" Target="../media/hdphoto2.wdp"/><Relationship Id="rId5" Type="http://schemas.openxmlformats.org/officeDocument/2006/relationships/image" Target="../media/image13.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Quality Improvement Cycle</a:t>
            </a:r>
          </a:p>
        </p:txBody>
      </p:sp>
      <p:graphicFrame>
        <p:nvGraphicFramePr>
          <p:cNvPr id="561" name="Diagram 560"/>
          <p:cNvGraphicFramePr/>
          <p:nvPr>
            <p:extLst>
              <p:ext uri="{D42A27DB-BD31-4B8C-83A1-F6EECF244321}">
                <p14:modId xmlns:p14="http://schemas.microsoft.com/office/powerpoint/2010/main" val="2897208003"/>
              </p:ext>
            </p:extLst>
          </p:nvPr>
        </p:nvGraphicFramePr>
        <p:xfrm>
          <a:off x="-399160" y="1515913"/>
          <a:ext cx="10585594" cy="49389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7026865" y="1333958"/>
            <a:ext cx="4137606" cy="1506738"/>
          </a:xfrm>
          <a:prstGeom prst="rect">
            <a:avLst/>
          </a:prstGeom>
          <a:noFill/>
        </p:spPr>
        <p:txBody>
          <a:bodyPr wrap="none" lIns="0" tIns="0" rIns="0" bIns="0" rtlCol="0">
            <a:spAutoFit/>
          </a:bodyPr>
          <a:lstStyle/>
          <a:p>
            <a:pPr marL="932761" lvl="1" indent="-466390">
              <a:buAutoNum type="arabicPeriod"/>
            </a:pPr>
            <a:r>
              <a:rPr lang="en-US" sz="2400" spc="-71" dirty="0">
                <a:gradFill>
                  <a:gsLst>
                    <a:gs pos="2917">
                      <a:schemeClr val="tx1"/>
                    </a:gs>
                    <a:gs pos="30000">
                      <a:schemeClr val="tx1"/>
                    </a:gs>
                  </a:gsLst>
                  <a:lin ang="5400000" scaled="0"/>
                </a:gradFill>
              </a:rPr>
              <a:t>social features</a:t>
            </a:r>
          </a:p>
          <a:p>
            <a:pPr marL="932761" lvl="1" indent="-466390">
              <a:buAutoNum type="arabicPeriod"/>
            </a:pPr>
            <a:r>
              <a:rPr lang="en-US" sz="2400" spc="-71" dirty="0">
                <a:gradFill>
                  <a:gsLst>
                    <a:gs pos="2917">
                      <a:schemeClr val="tx1"/>
                    </a:gs>
                    <a:gs pos="30000">
                      <a:schemeClr val="tx1"/>
                    </a:gs>
                  </a:gsLst>
                  <a:lin ang="5400000" scaled="0"/>
                </a:gradFill>
              </a:rPr>
              <a:t>user feedback web parts</a:t>
            </a:r>
          </a:p>
          <a:p>
            <a:pPr marL="932761" lvl="1" indent="-466390">
              <a:buAutoNum type="arabicPeriod"/>
            </a:pPr>
            <a:r>
              <a:rPr lang="en-US" sz="2400" spc="-71" dirty="0">
                <a:gradFill>
                  <a:gsLst>
                    <a:gs pos="2917">
                      <a:schemeClr val="tx1"/>
                    </a:gs>
                    <a:gs pos="30000">
                      <a:schemeClr val="tx1"/>
                    </a:gs>
                  </a:gsLst>
                  <a:lin ang="5400000" scaled="0"/>
                </a:gradFill>
              </a:rPr>
              <a:t>analytics reports</a:t>
            </a:r>
          </a:p>
          <a:p>
            <a:pPr marL="932761" lvl="1" indent="-466390">
              <a:buAutoNum type="arabicPeriod"/>
            </a:pPr>
            <a:r>
              <a:rPr lang="en-US" sz="2400" spc="-71" dirty="0">
                <a:gradFill>
                  <a:gsLst>
                    <a:gs pos="2917">
                      <a:schemeClr val="tx1"/>
                    </a:gs>
                    <a:gs pos="30000">
                      <a:schemeClr val="tx1"/>
                    </a:gs>
                  </a:gsLst>
                  <a:lin ang="5400000" scaled="0"/>
                </a:gradFill>
              </a:rPr>
              <a:t>Best Bets</a:t>
            </a:r>
          </a:p>
        </p:txBody>
      </p:sp>
      <p:sp>
        <p:nvSpPr>
          <p:cNvPr id="5" name="TextBox 4"/>
          <p:cNvSpPr txBox="1"/>
          <p:nvPr/>
        </p:nvSpPr>
        <p:spPr>
          <a:xfrm>
            <a:off x="8091715" y="3334947"/>
            <a:ext cx="3714842" cy="1506738"/>
          </a:xfrm>
          <a:prstGeom prst="rect">
            <a:avLst/>
          </a:prstGeom>
          <a:noFill/>
        </p:spPr>
        <p:txBody>
          <a:bodyPr wrap="none" lIns="0" tIns="0" rIns="0" bIns="0" rtlCol="0">
            <a:spAutoFit/>
          </a:bodyPr>
          <a:lstStyle/>
          <a:p>
            <a:pPr marL="932761" lvl="1" indent="-466390">
              <a:buFont typeface="+mj-lt"/>
              <a:buAutoNum type="arabicPeriod"/>
            </a:pPr>
            <a:r>
              <a:rPr lang="en-US" sz="2400" spc="-71" dirty="0">
                <a:gradFill>
                  <a:gsLst>
                    <a:gs pos="2917">
                      <a:schemeClr val="tx1"/>
                    </a:gs>
                    <a:gs pos="30000">
                      <a:schemeClr val="tx1"/>
                    </a:gs>
                  </a:gsLst>
                  <a:lin ang="5400000" scaled="0"/>
                </a:gradFill>
              </a:rPr>
              <a:t>eliminate crawl issues</a:t>
            </a:r>
          </a:p>
          <a:p>
            <a:pPr marL="932761" lvl="1" indent="-466390">
              <a:buFont typeface="+mj-lt"/>
              <a:buAutoNum type="arabicPeriod"/>
            </a:pPr>
            <a:r>
              <a:rPr lang="en-US" sz="2400" spc="-71" dirty="0">
                <a:gradFill>
                  <a:gsLst>
                    <a:gs pos="2917">
                      <a:schemeClr val="tx1"/>
                    </a:gs>
                    <a:gs pos="30000">
                      <a:schemeClr val="tx1"/>
                    </a:gs>
                  </a:gsLst>
                  <a:lin ang="5400000" scaled="0"/>
                </a:gradFill>
              </a:rPr>
              <a:t>check permissions</a:t>
            </a:r>
          </a:p>
          <a:p>
            <a:pPr marL="932761" lvl="1" indent="-466390">
              <a:buFont typeface="+mj-lt"/>
              <a:buAutoNum type="arabicPeriod"/>
            </a:pPr>
            <a:r>
              <a:rPr lang="en-US" sz="2400" spc="-71" dirty="0">
                <a:gradFill>
                  <a:gsLst>
                    <a:gs pos="2917">
                      <a:schemeClr val="tx1"/>
                    </a:gs>
                    <a:gs pos="30000">
                      <a:schemeClr val="tx1"/>
                    </a:gs>
                  </a:gsLst>
                  <a:lin ang="5400000" scaled="0"/>
                </a:gradFill>
              </a:rPr>
              <a:t>Test query: item=</a:t>
            </a:r>
            <a:r>
              <a:rPr lang="en-US" sz="2400" spc="-71" dirty="0" err="1">
                <a:gradFill>
                  <a:gsLst>
                    <a:gs pos="2917">
                      <a:schemeClr val="tx1"/>
                    </a:gs>
                    <a:gs pos="30000">
                      <a:schemeClr val="tx1"/>
                    </a:gs>
                  </a:gsLst>
                  <a:lin ang="5400000" scaled="0"/>
                </a:gradFill>
              </a:rPr>
              <a:t>url</a:t>
            </a:r>
            <a:endParaRPr lang="en-US" sz="2400" spc="-71" dirty="0">
              <a:gradFill>
                <a:gsLst>
                  <a:gs pos="2917">
                    <a:schemeClr val="tx1"/>
                  </a:gs>
                  <a:gs pos="30000">
                    <a:schemeClr val="tx1"/>
                  </a:gs>
                </a:gsLst>
                <a:lin ang="5400000" scaled="0"/>
              </a:gradFill>
            </a:endParaRPr>
          </a:p>
          <a:p>
            <a:pPr marL="932761" lvl="1" indent="-466390">
              <a:buFont typeface="+mj-lt"/>
              <a:buAutoNum type="arabicPeriod"/>
            </a:pPr>
            <a:r>
              <a:rPr lang="en-US" sz="2400" spc="-71" dirty="0">
                <a:gradFill>
                  <a:gsLst>
                    <a:gs pos="2917">
                      <a:schemeClr val="tx1"/>
                    </a:gs>
                    <a:gs pos="30000">
                      <a:schemeClr val="tx1"/>
                    </a:gs>
                  </a:gsLst>
                  <a:lin ang="5400000" scaled="0"/>
                </a:gradFill>
              </a:rPr>
              <a:t>check freshness</a:t>
            </a:r>
          </a:p>
        </p:txBody>
      </p:sp>
    </p:spTree>
    <p:extLst>
      <p:ext uri="{BB962C8B-B14F-4D97-AF65-F5344CB8AC3E}">
        <p14:creationId xmlns:p14="http://schemas.microsoft.com/office/powerpoint/2010/main" val="40155565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Fixing the Problem: Core Tools</a:t>
            </a:r>
            <a:endParaRPr lang="en-US" dirty="0"/>
          </a:p>
        </p:txBody>
      </p:sp>
      <p:graphicFrame>
        <p:nvGraphicFramePr>
          <p:cNvPr id="4" name="Diagram 3"/>
          <p:cNvGraphicFramePr/>
          <p:nvPr>
            <p:extLst>
              <p:ext uri="{D42A27DB-BD31-4B8C-83A1-F6EECF244321}">
                <p14:modId xmlns:p14="http://schemas.microsoft.com/office/powerpoint/2010/main" val="437330402"/>
              </p:ext>
            </p:extLst>
          </p:nvPr>
        </p:nvGraphicFramePr>
        <p:xfrm>
          <a:off x="519634" y="734713"/>
          <a:ext cx="11207553" cy="55251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01513319"/>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Fixing the Problem: New Tools</a:t>
            </a:r>
            <a:endParaRPr lang="en-US" dirty="0"/>
          </a:p>
        </p:txBody>
      </p:sp>
      <p:grpSp>
        <p:nvGrpSpPr>
          <p:cNvPr id="17" name="Group 16"/>
          <p:cNvGrpSpPr/>
          <p:nvPr/>
        </p:nvGrpSpPr>
        <p:grpSpPr>
          <a:xfrm>
            <a:off x="1918174" y="1680547"/>
            <a:ext cx="8628027" cy="2259997"/>
            <a:chOff x="1879977" y="1647745"/>
            <a:chExt cx="8456215" cy="2215884"/>
          </a:xfrm>
        </p:grpSpPr>
        <p:sp>
          <p:nvSpPr>
            <p:cNvPr id="4" name="Freeform 3"/>
            <p:cNvSpPr/>
            <p:nvPr/>
          </p:nvSpPr>
          <p:spPr>
            <a:xfrm>
              <a:off x="1879977" y="1647745"/>
              <a:ext cx="8456215" cy="1057457"/>
            </a:xfrm>
            <a:custGeom>
              <a:avLst/>
              <a:gdLst>
                <a:gd name="connsiteX0" fmla="*/ 0 w 7460307"/>
                <a:gd name="connsiteY0" fmla="*/ 105746 h 1057457"/>
                <a:gd name="connsiteX1" fmla="*/ 105746 w 7460307"/>
                <a:gd name="connsiteY1" fmla="*/ 0 h 1057457"/>
                <a:gd name="connsiteX2" fmla="*/ 7354561 w 7460307"/>
                <a:gd name="connsiteY2" fmla="*/ 0 h 1057457"/>
                <a:gd name="connsiteX3" fmla="*/ 7460307 w 7460307"/>
                <a:gd name="connsiteY3" fmla="*/ 105746 h 1057457"/>
                <a:gd name="connsiteX4" fmla="*/ 7460307 w 7460307"/>
                <a:gd name="connsiteY4" fmla="*/ 951711 h 1057457"/>
                <a:gd name="connsiteX5" fmla="*/ 7354561 w 7460307"/>
                <a:gd name="connsiteY5" fmla="*/ 1057457 h 1057457"/>
                <a:gd name="connsiteX6" fmla="*/ 105746 w 7460307"/>
                <a:gd name="connsiteY6" fmla="*/ 1057457 h 1057457"/>
                <a:gd name="connsiteX7" fmla="*/ 0 w 7460307"/>
                <a:gd name="connsiteY7" fmla="*/ 951711 h 1057457"/>
                <a:gd name="connsiteX8" fmla="*/ 0 w 7460307"/>
                <a:gd name="connsiteY8" fmla="*/ 105746 h 1057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60307" h="1057457">
                  <a:moveTo>
                    <a:pt x="0" y="105746"/>
                  </a:moveTo>
                  <a:cubicBezTo>
                    <a:pt x="0" y="47344"/>
                    <a:pt x="47344" y="0"/>
                    <a:pt x="105746" y="0"/>
                  </a:cubicBezTo>
                  <a:lnTo>
                    <a:pt x="7354561" y="0"/>
                  </a:lnTo>
                  <a:cubicBezTo>
                    <a:pt x="7412963" y="0"/>
                    <a:pt x="7460307" y="47344"/>
                    <a:pt x="7460307" y="105746"/>
                  </a:cubicBezTo>
                  <a:lnTo>
                    <a:pt x="7460307" y="951711"/>
                  </a:lnTo>
                  <a:cubicBezTo>
                    <a:pt x="7460307" y="1010113"/>
                    <a:pt x="7412963" y="1057457"/>
                    <a:pt x="7354561" y="1057457"/>
                  </a:cubicBezTo>
                  <a:lnTo>
                    <a:pt x="105746" y="1057457"/>
                  </a:lnTo>
                  <a:cubicBezTo>
                    <a:pt x="47344" y="1057457"/>
                    <a:pt x="0" y="1010113"/>
                    <a:pt x="0" y="951711"/>
                  </a:cubicBezTo>
                  <a:lnTo>
                    <a:pt x="0" y="105746"/>
                  </a:lnTo>
                  <a:close/>
                </a:path>
              </a:pathLst>
            </a:custGeom>
            <a:solidFill>
              <a:srgbClr val="92D05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5752" tIns="175752" rIns="175752" bIns="175752" numCol="1" spcCol="1270" anchor="ctr" anchorCtr="0">
              <a:noAutofit/>
            </a:bodyPr>
            <a:lstStyle/>
            <a:p>
              <a:pPr algn="ctr" defTabSz="1723051">
                <a:lnSpc>
                  <a:spcPct val="90000"/>
                </a:lnSpc>
                <a:spcBef>
                  <a:spcPct val="0"/>
                </a:spcBef>
                <a:spcAft>
                  <a:spcPct val="35000"/>
                </a:spcAft>
              </a:pPr>
              <a:r>
                <a:rPr lang="en-US" sz="3300" dirty="0">
                  <a:solidFill>
                    <a:schemeClr val="accent2">
                      <a:lumMod val="50000"/>
                    </a:schemeClr>
                  </a:solidFill>
                </a:rPr>
                <a:t>Query Rules: </a:t>
              </a:r>
              <a:r>
                <a:rPr lang="en-US" sz="3300" dirty="0">
                  <a:solidFill>
                    <a:schemeClr val="tx1"/>
                  </a:solidFill>
                </a:rPr>
                <a:t>Reformulate the query</a:t>
              </a:r>
            </a:p>
          </p:txBody>
        </p:sp>
        <p:sp>
          <p:nvSpPr>
            <p:cNvPr id="5" name="Freeform 4"/>
            <p:cNvSpPr/>
            <p:nvPr/>
          </p:nvSpPr>
          <p:spPr>
            <a:xfrm>
              <a:off x="1883623" y="2806172"/>
              <a:ext cx="8452569" cy="1057457"/>
            </a:xfrm>
            <a:custGeom>
              <a:avLst/>
              <a:gdLst>
                <a:gd name="connsiteX0" fmla="*/ 0 w 7460307"/>
                <a:gd name="connsiteY0" fmla="*/ 105746 h 1057457"/>
                <a:gd name="connsiteX1" fmla="*/ 105746 w 7460307"/>
                <a:gd name="connsiteY1" fmla="*/ 0 h 1057457"/>
                <a:gd name="connsiteX2" fmla="*/ 7354561 w 7460307"/>
                <a:gd name="connsiteY2" fmla="*/ 0 h 1057457"/>
                <a:gd name="connsiteX3" fmla="*/ 7460307 w 7460307"/>
                <a:gd name="connsiteY3" fmla="*/ 105746 h 1057457"/>
                <a:gd name="connsiteX4" fmla="*/ 7460307 w 7460307"/>
                <a:gd name="connsiteY4" fmla="*/ 951711 h 1057457"/>
                <a:gd name="connsiteX5" fmla="*/ 7354561 w 7460307"/>
                <a:gd name="connsiteY5" fmla="*/ 1057457 h 1057457"/>
                <a:gd name="connsiteX6" fmla="*/ 105746 w 7460307"/>
                <a:gd name="connsiteY6" fmla="*/ 1057457 h 1057457"/>
                <a:gd name="connsiteX7" fmla="*/ 0 w 7460307"/>
                <a:gd name="connsiteY7" fmla="*/ 951711 h 1057457"/>
                <a:gd name="connsiteX8" fmla="*/ 0 w 7460307"/>
                <a:gd name="connsiteY8" fmla="*/ 105746 h 1057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60307" h="1057457">
                  <a:moveTo>
                    <a:pt x="0" y="105746"/>
                  </a:moveTo>
                  <a:cubicBezTo>
                    <a:pt x="0" y="47344"/>
                    <a:pt x="47344" y="0"/>
                    <a:pt x="105746" y="0"/>
                  </a:cubicBezTo>
                  <a:lnTo>
                    <a:pt x="7354561" y="0"/>
                  </a:lnTo>
                  <a:cubicBezTo>
                    <a:pt x="7412963" y="0"/>
                    <a:pt x="7460307" y="47344"/>
                    <a:pt x="7460307" y="105746"/>
                  </a:cubicBezTo>
                  <a:lnTo>
                    <a:pt x="7460307" y="951711"/>
                  </a:lnTo>
                  <a:cubicBezTo>
                    <a:pt x="7460307" y="1010113"/>
                    <a:pt x="7412963" y="1057457"/>
                    <a:pt x="7354561" y="1057457"/>
                  </a:cubicBezTo>
                  <a:lnTo>
                    <a:pt x="105746" y="1057457"/>
                  </a:lnTo>
                  <a:cubicBezTo>
                    <a:pt x="47344" y="1057457"/>
                    <a:pt x="0" y="1010113"/>
                    <a:pt x="0" y="951711"/>
                  </a:cubicBezTo>
                  <a:lnTo>
                    <a:pt x="0" y="105746"/>
                  </a:lnTo>
                  <a:close/>
                </a:path>
              </a:pathLst>
            </a:custGeom>
            <a:solidFill>
              <a:srgbClr val="92D050"/>
            </a:solidFill>
            <a:ln>
              <a:prstDash val="dash"/>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49082" tIns="149082" rIns="149082" bIns="149082" numCol="1" spcCol="1270" anchor="ctr" anchorCtr="0">
              <a:noAutofit/>
            </a:bodyPr>
            <a:lstStyle/>
            <a:p>
              <a:pPr algn="ctr" defTabSz="1405647">
                <a:lnSpc>
                  <a:spcPct val="90000"/>
                </a:lnSpc>
                <a:spcBef>
                  <a:spcPct val="0"/>
                </a:spcBef>
                <a:spcAft>
                  <a:spcPct val="35000"/>
                </a:spcAft>
              </a:pPr>
              <a:r>
                <a:rPr lang="en-US" sz="3200" dirty="0">
                  <a:solidFill>
                    <a:schemeClr val="accent2">
                      <a:lumMod val="50000"/>
                    </a:schemeClr>
                  </a:solidFill>
                </a:rPr>
                <a:t>Dynamic </a:t>
              </a:r>
              <a:r>
                <a:rPr lang="en-US" sz="3200" dirty="0" err="1">
                  <a:solidFill>
                    <a:schemeClr val="accent2">
                      <a:lumMod val="50000"/>
                    </a:schemeClr>
                  </a:solidFill>
                </a:rPr>
                <a:t>Reranking</a:t>
              </a:r>
              <a:r>
                <a:rPr lang="en-US" sz="3200" dirty="0">
                  <a:solidFill>
                    <a:schemeClr val="accent2">
                      <a:lumMod val="50000"/>
                    </a:schemeClr>
                  </a:solidFill>
                </a:rPr>
                <a:t> Rules:</a:t>
              </a:r>
              <a:r>
                <a:rPr lang="en-US" sz="3200" dirty="0"/>
                <a:t> </a:t>
              </a:r>
              <a:r>
                <a:rPr lang="en-US" sz="3200" dirty="0">
                  <a:solidFill>
                    <a:schemeClr val="tx1"/>
                  </a:solidFill>
                </a:rPr>
                <a:t>Reorder the Results</a:t>
              </a:r>
            </a:p>
          </p:txBody>
        </p:sp>
      </p:grpSp>
      <p:grpSp>
        <p:nvGrpSpPr>
          <p:cNvPr id="15" name="Group 14"/>
          <p:cNvGrpSpPr/>
          <p:nvPr/>
        </p:nvGrpSpPr>
        <p:grpSpPr>
          <a:xfrm>
            <a:off x="1918174" y="5215028"/>
            <a:ext cx="8628027" cy="1078508"/>
            <a:chOff x="1879977" y="5113236"/>
            <a:chExt cx="8456215" cy="1057457"/>
          </a:xfrm>
        </p:grpSpPr>
        <p:sp>
          <p:nvSpPr>
            <p:cNvPr id="7" name="Freeform 6"/>
            <p:cNvSpPr/>
            <p:nvPr/>
          </p:nvSpPr>
          <p:spPr>
            <a:xfrm>
              <a:off x="1879977" y="5113236"/>
              <a:ext cx="8456215" cy="1057457"/>
            </a:xfrm>
            <a:custGeom>
              <a:avLst/>
              <a:gdLst>
                <a:gd name="connsiteX0" fmla="*/ 0 w 7460307"/>
                <a:gd name="connsiteY0" fmla="*/ 105746 h 1057457"/>
                <a:gd name="connsiteX1" fmla="*/ 105746 w 7460307"/>
                <a:gd name="connsiteY1" fmla="*/ 0 h 1057457"/>
                <a:gd name="connsiteX2" fmla="*/ 7354561 w 7460307"/>
                <a:gd name="connsiteY2" fmla="*/ 0 h 1057457"/>
                <a:gd name="connsiteX3" fmla="*/ 7460307 w 7460307"/>
                <a:gd name="connsiteY3" fmla="*/ 105746 h 1057457"/>
                <a:gd name="connsiteX4" fmla="*/ 7460307 w 7460307"/>
                <a:gd name="connsiteY4" fmla="*/ 951711 h 1057457"/>
                <a:gd name="connsiteX5" fmla="*/ 7354561 w 7460307"/>
                <a:gd name="connsiteY5" fmla="*/ 1057457 h 1057457"/>
                <a:gd name="connsiteX6" fmla="*/ 105746 w 7460307"/>
                <a:gd name="connsiteY6" fmla="*/ 1057457 h 1057457"/>
                <a:gd name="connsiteX7" fmla="*/ 0 w 7460307"/>
                <a:gd name="connsiteY7" fmla="*/ 951711 h 1057457"/>
                <a:gd name="connsiteX8" fmla="*/ 0 w 7460307"/>
                <a:gd name="connsiteY8" fmla="*/ 105746 h 1057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60307" h="1057457">
                  <a:moveTo>
                    <a:pt x="0" y="105746"/>
                  </a:moveTo>
                  <a:cubicBezTo>
                    <a:pt x="0" y="47344"/>
                    <a:pt x="47344" y="0"/>
                    <a:pt x="105746" y="0"/>
                  </a:cubicBezTo>
                  <a:lnTo>
                    <a:pt x="7354561" y="0"/>
                  </a:lnTo>
                  <a:cubicBezTo>
                    <a:pt x="7412963" y="0"/>
                    <a:pt x="7460307" y="47344"/>
                    <a:pt x="7460307" y="105746"/>
                  </a:cubicBezTo>
                  <a:lnTo>
                    <a:pt x="7460307" y="951711"/>
                  </a:lnTo>
                  <a:cubicBezTo>
                    <a:pt x="7460307" y="1010113"/>
                    <a:pt x="7412963" y="1057457"/>
                    <a:pt x="7354561" y="1057457"/>
                  </a:cubicBezTo>
                  <a:lnTo>
                    <a:pt x="105746" y="1057457"/>
                  </a:lnTo>
                  <a:cubicBezTo>
                    <a:pt x="47344" y="1057457"/>
                    <a:pt x="0" y="1010113"/>
                    <a:pt x="0" y="951711"/>
                  </a:cubicBezTo>
                  <a:lnTo>
                    <a:pt x="0" y="105746"/>
                  </a:lnTo>
                  <a:close/>
                </a:path>
              </a:pathLst>
            </a:custGeom>
            <a:solidFill>
              <a:srgbClr val="2F5D2D"/>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37652" tIns="137652" rIns="137652" bIns="137652" numCol="1" spcCol="1270" anchor="ctr" anchorCtr="0">
              <a:noAutofit/>
            </a:bodyPr>
            <a:lstStyle/>
            <a:p>
              <a:pPr algn="ctr" defTabSz="1269616">
                <a:lnSpc>
                  <a:spcPct val="90000"/>
                </a:lnSpc>
                <a:spcBef>
                  <a:spcPct val="0"/>
                </a:spcBef>
                <a:spcAft>
                  <a:spcPct val="35000"/>
                </a:spcAft>
              </a:pPr>
              <a:r>
                <a:rPr lang="en-US" sz="2900" dirty="0"/>
                <a:t>Custom Ranking Model: </a:t>
              </a:r>
              <a:r>
                <a:rPr lang="en-US" sz="2900" dirty="0">
                  <a:solidFill>
                    <a:srgbClr val="FFFF00"/>
                  </a:solidFill>
                </a:rPr>
                <a:t>Build relevance </a:t>
              </a:r>
              <a:br>
                <a:rPr lang="en-US" sz="2900" dirty="0">
                  <a:solidFill>
                    <a:srgbClr val="FFFF00"/>
                  </a:solidFill>
                </a:rPr>
              </a:br>
              <a:r>
                <a:rPr lang="en-US" sz="2900" dirty="0">
                  <a:solidFill>
                    <a:srgbClr val="FFFF00"/>
                  </a:solidFill>
                </a:rPr>
                <a:t>from ground zero</a:t>
              </a:r>
            </a:p>
          </p:txBody>
        </p:sp>
        <p:pic>
          <p:nvPicPr>
            <p:cNvPr id="8" name="Picture 4" descr="http://www.aboutfacesentertainers.com/images/caricature/artists/roberts_k/roberts_k_einstein.jpg"/>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100000" l="0" r="100000">
                          <a14:backgroundMark x1="4149" y1="8271" x2="4149" y2="8271"/>
                          <a14:backgroundMark x1="45643" y1="3008" x2="45643" y2="3008"/>
                          <a14:backgroundMark x1="96266" y1="6767" x2="96266" y2="6767"/>
                          <a14:backgroundMark x1="95021" y1="82331" x2="95021" y2="82331"/>
                          <a14:backgroundMark x1="74689" y1="90226" x2="74689" y2="90226"/>
                          <a14:backgroundMark x1="30290" y1="90977" x2="30290" y2="90977"/>
                          <a14:backgroundMark x1="4564" y1="74436" x2="4564" y2="74436"/>
                        </a14:backgroundRemoval>
                      </a14:imgEffect>
                    </a14:imgLayer>
                  </a14:imgProps>
                </a:ext>
                <a:ext uri="{28A0092B-C50C-407E-A947-70E740481C1C}">
                  <a14:useLocalDpi xmlns:a14="http://schemas.microsoft.com/office/drawing/2010/main" val="0"/>
                </a:ext>
              </a:extLst>
            </a:blip>
            <a:srcRect/>
            <a:stretch>
              <a:fillRect/>
            </a:stretch>
          </p:blipFill>
          <p:spPr bwMode="auto">
            <a:xfrm>
              <a:off x="9461121" y="5263487"/>
              <a:ext cx="685800" cy="75695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Group 15"/>
          <p:cNvGrpSpPr/>
          <p:nvPr/>
        </p:nvGrpSpPr>
        <p:grpSpPr>
          <a:xfrm>
            <a:off x="1918174" y="4036868"/>
            <a:ext cx="8628027" cy="1078508"/>
            <a:chOff x="1879977" y="3958072"/>
            <a:chExt cx="8456215" cy="1057457"/>
          </a:xfrm>
        </p:grpSpPr>
        <p:sp>
          <p:nvSpPr>
            <p:cNvPr id="6" name="Freeform 5"/>
            <p:cNvSpPr/>
            <p:nvPr/>
          </p:nvSpPr>
          <p:spPr>
            <a:xfrm>
              <a:off x="1879977" y="3958072"/>
              <a:ext cx="8456215" cy="1057457"/>
            </a:xfrm>
            <a:custGeom>
              <a:avLst/>
              <a:gdLst>
                <a:gd name="connsiteX0" fmla="*/ 0 w 7460307"/>
                <a:gd name="connsiteY0" fmla="*/ 105746 h 1057457"/>
                <a:gd name="connsiteX1" fmla="*/ 105746 w 7460307"/>
                <a:gd name="connsiteY1" fmla="*/ 0 h 1057457"/>
                <a:gd name="connsiteX2" fmla="*/ 7354561 w 7460307"/>
                <a:gd name="connsiteY2" fmla="*/ 0 h 1057457"/>
                <a:gd name="connsiteX3" fmla="*/ 7460307 w 7460307"/>
                <a:gd name="connsiteY3" fmla="*/ 105746 h 1057457"/>
                <a:gd name="connsiteX4" fmla="*/ 7460307 w 7460307"/>
                <a:gd name="connsiteY4" fmla="*/ 951711 h 1057457"/>
                <a:gd name="connsiteX5" fmla="*/ 7354561 w 7460307"/>
                <a:gd name="connsiteY5" fmla="*/ 1057457 h 1057457"/>
                <a:gd name="connsiteX6" fmla="*/ 105746 w 7460307"/>
                <a:gd name="connsiteY6" fmla="*/ 1057457 h 1057457"/>
                <a:gd name="connsiteX7" fmla="*/ 0 w 7460307"/>
                <a:gd name="connsiteY7" fmla="*/ 951711 h 1057457"/>
                <a:gd name="connsiteX8" fmla="*/ 0 w 7460307"/>
                <a:gd name="connsiteY8" fmla="*/ 105746 h 1057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60307" h="1057457">
                  <a:moveTo>
                    <a:pt x="0" y="105746"/>
                  </a:moveTo>
                  <a:cubicBezTo>
                    <a:pt x="0" y="47344"/>
                    <a:pt x="47344" y="0"/>
                    <a:pt x="105746" y="0"/>
                  </a:cubicBezTo>
                  <a:lnTo>
                    <a:pt x="7354561" y="0"/>
                  </a:lnTo>
                  <a:cubicBezTo>
                    <a:pt x="7412963" y="0"/>
                    <a:pt x="7460307" y="47344"/>
                    <a:pt x="7460307" y="105746"/>
                  </a:cubicBezTo>
                  <a:lnTo>
                    <a:pt x="7460307" y="951711"/>
                  </a:lnTo>
                  <a:cubicBezTo>
                    <a:pt x="7460307" y="1010113"/>
                    <a:pt x="7412963" y="1057457"/>
                    <a:pt x="7354561" y="1057457"/>
                  </a:cubicBezTo>
                  <a:lnTo>
                    <a:pt x="105746" y="1057457"/>
                  </a:lnTo>
                  <a:cubicBezTo>
                    <a:pt x="47344" y="1057457"/>
                    <a:pt x="0" y="1010113"/>
                    <a:pt x="0" y="951711"/>
                  </a:cubicBezTo>
                  <a:lnTo>
                    <a:pt x="0" y="105746"/>
                  </a:lnTo>
                  <a:close/>
                </a:path>
              </a:pathLst>
            </a:custGeom>
            <a:solidFill>
              <a:srgbClr val="00B05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37652" tIns="137652" rIns="137652" bIns="137652" numCol="1" spcCol="1270" anchor="ctr" anchorCtr="0">
              <a:noAutofit/>
            </a:bodyPr>
            <a:lstStyle/>
            <a:p>
              <a:pPr algn="ctr" defTabSz="1269616">
                <a:lnSpc>
                  <a:spcPct val="90000"/>
                </a:lnSpc>
                <a:spcBef>
                  <a:spcPct val="0"/>
                </a:spcBef>
                <a:spcAft>
                  <a:spcPct val="35000"/>
                </a:spcAft>
              </a:pPr>
              <a:r>
                <a:rPr lang="en-US" sz="2900" dirty="0">
                  <a:solidFill>
                    <a:schemeClr val="accent2">
                      <a:lumMod val="50000"/>
                    </a:schemeClr>
                  </a:solidFill>
                </a:rPr>
                <a:t>Tuning Tool: </a:t>
              </a:r>
              <a:r>
                <a:rPr lang="en-US" sz="2900" dirty="0">
                  <a:solidFill>
                    <a:schemeClr val="tx1"/>
                  </a:solidFill>
                </a:rPr>
                <a:t>Incrementally improve </a:t>
              </a:r>
              <a:br>
                <a:rPr lang="en-US" sz="2900" dirty="0">
                  <a:solidFill>
                    <a:schemeClr val="tx1"/>
                  </a:solidFill>
                </a:rPr>
              </a:br>
              <a:r>
                <a:rPr lang="en-US" sz="2900" dirty="0">
                  <a:solidFill>
                    <a:schemeClr val="tx1"/>
                  </a:solidFill>
                </a:rPr>
                <a:t>existing ranking model</a:t>
              </a:r>
            </a:p>
          </p:txBody>
        </p:sp>
        <p:pic>
          <p:nvPicPr>
            <p:cNvPr id="9" name="Picture 6" descr="http://marketinghackz.com/wp-content/uploads/2011/02/becoming-an-expert.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10000" b="90000" l="1200" r="100000">
                          <a14:foregroundMark x1="9000" y1="56400" x2="9000" y2="56400"/>
                          <a14:foregroundMark x1="31800" y1="57600" x2="31800" y2="57600"/>
                          <a14:foregroundMark x1="31800" y1="26800" x2="31800" y2="26800"/>
                          <a14:foregroundMark x1="37000" y1="39800" x2="37000" y2="39800"/>
                          <a14:foregroundMark x1="25800" y1="40400" x2="25800" y2="40400"/>
                          <a14:foregroundMark x1="32800" y1="43400" x2="32800" y2="43400"/>
                          <a14:foregroundMark x1="37200" y1="45600" x2="37200" y2="45600"/>
                          <a14:foregroundMark x1="44400" y1="43400" x2="44400" y2="43400"/>
                          <a14:foregroundMark x1="52400" y1="26000" x2="52400" y2="26000"/>
                          <a14:foregroundMark x1="43200" y1="27800" x2="43200" y2="27800"/>
                          <a14:foregroundMark x1="38000" y1="30800" x2="38000" y2="30800"/>
                          <a14:foregroundMark x1="28000" y1="32600" x2="28000" y2="32600"/>
                          <a14:foregroundMark x1="25400" y1="24800" x2="25400" y2="24800"/>
                          <a14:foregroundMark x1="74800" y1="68000" x2="74800" y2="68000"/>
                          <a14:foregroundMark x1="81000" y1="47800" x2="81000" y2="47800"/>
                          <a14:foregroundMark x1="78200" y1="53000" x2="78200" y2="53000"/>
                          <a14:foregroundMark x1="61000" y1="64200" x2="61000" y2="64200"/>
                          <a14:foregroundMark x1="64800" y1="52400" x2="64800" y2="52400"/>
                          <a14:foregroundMark x1="64000" y1="50200" x2="64000" y2="50200"/>
                          <a14:foregroundMark x1="59200" y1="56000" x2="59200" y2="56000"/>
                          <a14:foregroundMark x1="58000" y1="53000" x2="58000" y2="53000"/>
                          <a14:foregroundMark x1="29400" y1="62800" x2="29400" y2="62800"/>
                          <a14:foregroundMark x1="18400" y1="64600" x2="18400" y2="64600"/>
                          <a14:foregroundMark x1="21600" y1="54200" x2="21600" y2="54200"/>
                          <a14:foregroundMark x1="27600" y1="53800" x2="27600" y2="53800"/>
                          <a14:foregroundMark x1="23200" y1="66000" x2="23200" y2="66000"/>
                          <a14:foregroundMark x1="49800" y1="66000" x2="49800" y2="66000"/>
                          <a14:foregroundMark x1="61000" y1="81200" x2="61000" y2="81200"/>
                          <a14:foregroundMark x1="71800" y1="81200" x2="71800" y2="81200"/>
                          <a14:foregroundMark x1="37000" y1="79000" x2="37000" y2="79000"/>
                          <a14:foregroundMark x1="39800" y1="79800" x2="39800" y2="79800"/>
                          <a14:foregroundMark x1="92600" y1="55600" x2="92600" y2="55600"/>
                          <a14:foregroundMark x1="6400" y1="81000" x2="6400" y2="81000"/>
                          <a14:foregroundMark x1="32400" y1="68200" x2="32400" y2="68200"/>
                          <a14:foregroundMark x1="36600" y1="63800" x2="36600" y2="63800"/>
                          <a14:foregroundMark x1="37000" y1="58600" x2="37000" y2="58600"/>
                          <a14:foregroundMark x1="64000" y1="66000" x2="64000" y2="66000"/>
                          <a14:foregroundMark x1="68800" y1="62000" x2="68800" y2="62000"/>
                          <a14:foregroundMark x1="79600" y1="61200" x2="79600" y2="61200"/>
                          <a14:foregroundMark x1="87800" y1="46000" x2="87800" y2="46000"/>
                          <a14:foregroundMark x1="87000" y1="52400" x2="87000" y2="52400"/>
                          <a14:foregroundMark x1="57400" y1="46000" x2="57400" y2="46000"/>
                          <a14:backgroundMark x1="38400" y1="4000" x2="38400" y2="4000"/>
                          <a14:backgroundMark x1="40600" y1="96800" x2="40600" y2="96800"/>
                          <a14:backgroundMark x1="7200" y1="21800" x2="7200" y2="21800"/>
                        </a14:backgroundRemoval>
                      </a14:imgEffect>
                    </a14:imgLayer>
                  </a14:imgProps>
                </a:ext>
                <a:ext uri="{28A0092B-C50C-407E-A947-70E740481C1C}">
                  <a14:useLocalDpi xmlns:a14="http://schemas.microsoft.com/office/drawing/2010/main" val="0"/>
                </a:ext>
              </a:extLst>
            </a:blip>
            <a:srcRect/>
            <a:stretch>
              <a:fillRect/>
            </a:stretch>
          </p:blipFill>
          <p:spPr bwMode="auto">
            <a:xfrm>
              <a:off x="9443118" y="4132762"/>
              <a:ext cx="821267" cy="82126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descr="http://www.online-golf-lesson-and-more.com/images/egg_timer.jpg"/>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0" b="97794" l="9184" r="89796">
                          <a14:foregroundMark x1="52041" y1="19118" x2="52041" y2="19118"/>
                          <a14:foregroundMark x1="60204" y1="17647" x2="60204" y2="17647"/>
                          <a14:foregroundMark x1="57143" y1="30882" x2="57143" y2="30882"/>
                          <a14:foregroundMark x1="35714" y1="34559" x2="35714" y2="34559"/>
                          <a14:foregroundMark x1="43878" y1="62500" x2="43878" y2="62500"/>
                          <a14:foregroundMark x1="39796" y1="69853" x2="39796" y2="69853"/>
                          <a14:foregroundMark x1="60204" y1="73529" x2="60204" y2="73529"/>
                          <a14:foregroundMark x1="32653" y1="20588" x2="32653" y2="20588"/>
                          <a14:foregroundMark x1="47959" y1="88235" x2="47959" y2="88235"/>
                          <a14:foregroundMark x1="38776" y1="88235" x2="38776" y2="88235"/>
                          <a14:foregroundMark x1="31633" y1="88971" x2="31633" y2="88971"/>
                          <a14:foregroundMark x1="31633" y1="80147" x2="31633" y2="80147"/>
                          <a14:foregroundMark x1="63265" y1="82353" x2="63265" y2="82353"/>
                          <a14:foregroundMark x1="37755" y1="27206" x2="37755" y2="27206"/>
                          <a14:foregroundMark x1="26531" y1="89706" x2="26531" y2="89706"/>
                          <a14:foregroundMark x1="27551" y1="87500" x2="27551" y2="87500"/>
                          <a14:foregroundMark x1="35714" y1="88971" x2="35714" y2="88971"/>
                          <a14:backgroundMark x1="21429" y1="46324" x2="21429" y2="46324"/>
                          <a14:backgroundMark x1="4082" y1="38235" x2="4082" y2="38235"/>
                          <a14:backgroundMark x1="16327" y1="20588" x2="16327" y2="20588"/>
                          <a14:backgroundMark x1="3061" y1="86029" x2="3061" y2="86029"/>
                          <a14:backgroundMark x1="77551" y1="47794" x2="77551" y2="47794"/>
                          <a14:backgroundMark x1="83673" y1="28676" x2="83673" y2="28676"/>
                          <a14:backgroundMark x1="83673" y1="69853" x2="83673" y2="69853"/>
                          <a14:backgroundMark x1="96939" y1="69853" x2="96939" y2="69853"/>
                        </a14:backgroundRemoval>
                      </a14:imgEffect>
                    </a14:imgLayer>
                  </a14:imgProps>
                </a:ext>
                <a:ext uri="{28A0092B-C50C-407E-A947-70E740481C1C}">
                  <a14:useLocalDpi xmlns:a14="http://schemas.microsoft.com/office/drawing/2010/main" val="0"/>
                </a:ext>
              </a:extLst>
            </a:blip>
            <a:srcRect/>
            <a:stretch>
              <a:fillRect/>
            </a:stretch>
          </p:blipFill>
          <p:spPr bwMode="auto">
            <a:xfrm>
              <a:off x="9138318" y="4331902"/>
              <a:ext cx="304800" cy="4229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 name="Group 17"/>
          <p:cNvGrpSpPr/>
          <p:nvPr/>
        </p:nvGrpSpPr>
        <p:grpSpPr>
          <a:xfrm>
            <a:off x="674550" y="1756727"/>
            <a:ext cx="912945" cy="4507583"/>
            <a:chOff x="661117" y="1722438"/>
            <a:chExt cx="894765" cy="4419600"/>
          </a:xfrm>
        </p:grpSpPr>
        <p:cxnSp>
          <p:nvCxnSpPr>
            <p:cNvPr id="11" name="Straight Arrow Connector 10"/>
            <p:cNvCxnSpPr/>
            <p:nvPr/>
          </p:nvCxnSpPr>
          <p:spPr>
            <a:xfrm>
              <a:off x="1007354" y="1722438"/>
              <a:ext cx="0" cy="4419600"/>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rot="16200000">
              <a:off x="354176" y="3449696"/>
              <a:ext cx="1006023" cy="392142"/>
            </a:xfrm>
            <a:prstGeom prst="rect">
              <a:avLst/>
            </a:prstGeom>
            <a:noFill/>
          </p:spPr>
          <p:txBody>
            <a:bodyPr wrap="none" rtlCol="0">
              <a:spAutoFit/>
            </a:bodyPr>
            <a:lstStyle/>
            <a:p>
              <a:r>
                <a:rPr lang="en-US" sz="2000" dirty="0"/>
                <a:t>Control</a:t>
              </a:r>
              <a:endParaRPr lang="en-US" sz="2400" dirty="0"/>
            </a:p>
          </p:txBody>
        </p:sp>
        <p:cxnSp>
          <p:nvCxnSpPr>
            <p:cNvPr id="13" name="Straight Arrow Connector 12"/>
            <p:cNvCxnSpPr/>
            <p:nvPr/>
          </p:nvCxnSpPr>
          <p:spPr>
            <a:xfrm flipV="1">
              <a:off x="1540754" y="1722438"/>
              <a:ext cx="0" cy="4419600"/>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rot="16200000">
              <a:off x="736469" y="3441694"/>
              <a:ext cx="1246684" cy="392142"/>
            </a:xfrm>
            <a:prstGeom prst="rect">
              <a:avLst/>
            </a:prstGeom>
            <a:noFill/>
          </p:spPr>
          <p:txBody>
            <a:bodyPr wrap="none" rtlCol="0">
              <a:spAutoFit/>
            </a:bodyPr>
            <a:lstStyle/>
            <a:p>
              <a:r>
                <a:rPr lang="en-US" sz="2000" dirty="0"/>
                <a:t>Simplicity</a:t>
              </a:r>
              <a:endParaRPr lang="en-US" sz="2400" dirty="0"/>
            </a:p>
          </p:txBody>
        </p:sp>
      </p:grpSp>
    </p:spTree>
    <p:extLst>
      <p:ext uri="{BB962C8B-B14F-4D97-AF65-F5344CB8AC3E}">
        <p14:creationId xmlns:p14="http://schemas.microsoft.com/office/powerpoint/2010/main" val="24434568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Authorities</a:t>
            </a:r>
            <a:br>
              <a:rPr lang="en-US" dirty="0" smtClean="0"/>
            </a:br>
            <a:r>
              <a:rPr lang="en-US" sz="4900" dirty="0"/>
              <a:t>Help the ranker to see important hubs</a:t>
            </a:r>
          </a:p>
        </p:txBody>
      </p:sp>
    </p:spTree>
    <p:extLst>
      <p:ext uri="{BB962C8B-B14F-4D97-AF65-F5344CB8AC3E}">
        <p14:creationId xmlns:p14="http://schemas.microsoft.com/office/powerpoint/2010/main" val="3890739973"/>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3230"/>
          <a:stretch/>
        </p:blipFill>
        <p:spPr bwMode="auto">
          <a:xfrm>
            <a:off x="165824" y="5514737"/>
            <a:ext cx="11964150" cy="141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2475" b="11783"/>
          <a:stretch/>
        </p:blipFill>
        <p:spPr bwMode="auto">
          <a:xfrm>
            <a:off x="165824" y="1266223"/>
            <a:ext cx="11964150" cy="40726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Authorities: SSA-level configuration</a:t>
            </a:r>
            <a:endParaRPr lang="en-US" dirty="0"/>
          </a:p>
        </p:txBody>
      </p:sp>
      <p:sp>
        <p:nvSpPr>
          <p:cNvPr id="4" name="TextBox 3"/>
          <p:cNvSpPr txBox="1"/>
          <p:nvPr/>
        </p:nvSpPr>
        <p:spPr>
          <a:xfrm>
            <a:off x="3481933" y="4222912"/>
            <a:ext cx="3721432" cy="482020"/>
          </a:xfrm>
          <a:prstGeom prst="rect">
            <a:avLst/>
          </a:prstGeom>
          <a:noFill/>
        </p:spPr>
        <p:txBody>
          <a:bodyPr wrap="none" lIns="0" tIns="0" rIns="0" bIns="0" rtlCol="0">
            <a:noAutofit/>
          </a:bodyPr>
          <a:lstStyle/>
          <a:p>
            <a:r>
              <a:rPr lang="en-US" sz="2900" b="1" dirty="0">
                <a:solidFill>
                  <a:schemeClr val="accent1"/>
                </a:solidFill>
                <a:latin typeface="Segoe UI Light" pitchFamily="34" charset="0"/>
              </a:rPr>
              <a:t>Sites that are important</a:t>
            </a:r>
          </a:p>
        </p:txBody>
      </p:sp>
      <p:cxnSp>
        <p:nvCxnSpPr>
          <p:cNvPr id="6" name="Straight Arrow Connector 5"/>
          <p:cNvCxnSpPr/>
          <p:nvPr/>
        </p:nvCxnSpPr>
        <p:spPr>
          <a:xfrm flipV="1">
            <a:off x="7258401" y="3691914"/>
            <a:ext cx="1006359" cy="5763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stCxn id="4" idx="3"/>
          </p:cNvCxnSpPr>
          <p:nvPr/>
        </p:nvCxnSpPr>
        <p:spPr>
          <a:xfrm>
            <a:off x="7203365" y="4463923"/>
            <a:ext cx="1006359" cy="50297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552587" y="6377582"/>
            <a:ext cx="4926966" cy="482020"/>
          </a:xfrm>
          <a:prstGeom prst="rect">
            <a:avLst/>
          </a:prstGeom>
          <a:noFill/>
        </p:spPr>
        <p:txBody>
          <a:bodyPr wrap="none" lIns="0" tIns="0" rIns="0" bIns="0" rtlCol="0">
            <a:noAutofit/>
          </a:bodyPr>
          <a:lstStyle/>
          <a:p>
            <a:r>
              <a:rPr lang="en-US" sz="2900" b="1" dirty="0">
                <a:solidFill>
                  <a:schemeClr val="accent1"/>
                </a:solidFill>
                <a:latin typeface="Segoe UI Light" pitchFamily="34" charset="0"/>
              </a:rPr>
              <a:t>Sites with low intrinsic relevance</a:t>
            </a:r>
          </a:p>
        </p:txBody>
      </p:sp>
      <p:cxnSp>
        <p:nvCxnSpPr>
          <p:cNvPr id="10" name="Straight Arrow Connector 9"/>
          <p:cNvCxnSpPr>
            <a:stCxn id="11" idx="3"/>
          </p:cNvCxnSpPr>
          <p:nvPr/>
        </p:nvCxnSpPr>
        <p:spPr>
          <a:xfrm flipV="1">
            <a:off x="7479553" y="6409013"/>
            <a:ext cx="1037808" cy="20957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8306469" y="1553046"/>
            <a:ext cx="3566984" cy="1130053"/>
          </a:xfrm>
          <a:prstGeom prst="rect">
            <a:avLst/>
          </a:prstGeom>
          <a:solidFill>
            <a:schemeClr val="accent1"/>
          </a:solidFill>
        </p:spPr>
        <p:txBody>
          <a:bodyPr wrap="square" lIns="108000" tIns="0" rIns="108000" bIns="0" rtlCol="0">
            <a:spAutoFit/>
          </a:bodyPr>
          <a:lstStyle/>
          <a:p>
            <a:r>
              <a:rPr lang="en-US" sz="3700" spc="-71" dirty="0">
                <a:solidFill>
                  <a:schemeClr val="bg2"/>
                </a:solidFill>
              </a:rPr>
              <a:t>Takes ~24hrs to propagate</a:t>
            </a:r>
          </a:p>
        </p:txBody>
      </p:sp>
    </p:spTree>
    <p:extLst>
      <p:ext uri="{BB962C8B-B14F-4D97-AF65-F5344CB8AC3E}">
        <p14:creationId xmlns:p14="http://schemas.microsoft.com/office/powerpoint/2010/main" val="1994899789"/>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Authorities: Disconnected</a:t>
            </a:r>
          </a:p>
        </p:txBody>
      </p:sp>
      <p:sp>
        <p:nvSpPr>
          <p:cNvPr id="12" name="Oval 11"/>
          <p:cNvSpPr/>
          <p:nvPr/>
        </p:nvSpPr>
        <p:spPr bwMode="auto">
          <a:xfrm>
            <a:off x="670913" y="2001439"/>
            <a:ext cx="3344045" cy="3227427"/>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ctr" anchorCtr="0" compatLnSpc="1">
            <a:prstTxWarp prst="textNoShape">
              <a:avLst/>
            </a:prstTxWarp>
          </a:bodyPr>
          <a:lstStyle/>
          <a:p>
            <a:pPr algn="ctr" defTabSz="932472" fontAlgn="base">
              <a:spcBef>
                <a:spcPct val="0"/>
              </a:spcBef>
              <a:spcAft>
                <a:spcPct val="0"/>
              </a:spcAft>
            </a:pPr>
            <a:r>
              <a:rPr lang="en-US" sz="2200" dirty="0">
                <a:solidFill>
                  <a:srgbClr val="66FF33"/>
                </a:solidFill>
                <a:latin typeface="Segoe" pitchFamily="34" charset="0"/>
              </a:rPr>
              <a:t>Main Site: </a:t>
            </a:r>
            <a:r>
              <a:rPr lang="en-US" sz="2200" dirty="0">
                <a:gradFill>
                  <a:gsLst>
                    <a:gs pos="0">
                      <a:srgbClr val="FFFFFF"/>
                    </a:gs>
                    <a:gs pos="100000">
                      <a:srgbClr val="FFFFFF"/>
                    </a:gs>
                  </a:gsLst>
                  <a:lin ang="5400000" scaled="0"/>
                </a:gradFill>
                <a:latin typeface="Segoe" pitchFamily="34" charset="0"/>
              </a:rPr>
              <a:t>Project data</a:t>
            </a:r>
          </a:p>
        </p:txBody>
      </p:sp>
      <p:sp>
        <p:nvSpPr>
          <p:cNvPr id="13" name="Oval 12"/>
          <p:cNvSpPr/>
          <p:nvPr/>
        </p:nvSpPr>
        <p:spPr bwMode="auto">
          <a:xfrm>
            <a:off x="4600254" y="2001436"/>
            <a:ext cx="3335312" cy="330078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ctr" anchorCtr="0" compatLnSpc="1">
            <a:prstTxWarp prst="textNoShape">
              <a:avLst/>
            </a:prstTxWarp>
          </a:bodyPr>
          <a:lstStyle/>
          <a:p>
            <a:pPr algn="ctr" defTabSz="932472" fontAlgn="base">
              <a:spcBef>
                <a:spcPct val="0"/>
              </a:spcBef>
              <a:spcAft>
                <a:spcPct val="0"/>
              </a:spcAft>
            </a:pPr>
            <a:r>
              <a:rPr lang="en-US" sz="2200" dirty="0">
                <a:solidFill>
                  <a:srgbClr val="66FF33"/>
                </a:solidFill>
                <a:latin typeface="Segoe" pitchFamily="34" charset="0"/>
              </a:rPr>
              <a:t>Second Site: </a:t>
            </a:r>
            <a:br>
              <a:rPr lang="en-US" sz="2200" dirty="0">
                <a:solidFill>
                  <a:srgbClr val="66FF33"/>
                </a:solidFill>
                <a:latin typeface="Segoe" pitchFamily="34" charset="0"/>
              </a:rPr>
            </a:br>
            <a:r>
              <a:rPr lang="en-US" sz="2200" dirty="0">
                <a:gradFill>
                  <a:gsLst>
                    <a:gs pos="0">
                      <a:srgbClr val="FFFFFF"/>
                    </a:gs>
                    <a:gs pos="100000">
                      <a:srgbClr val="FFFFFF"/>
                    </a:gs>
                  </a:gsLst>
                  <a:lin ang="5400000" scaled="0"/>
                </a:gradFill>
                <a:latin typeface="Segoe" pitchFamily="34" charset="0"/>
              </a:rPr>
              <a:t>Documentation</a:t>
            </a:r>
          </a:p>
        </p:txBody>
      </p:sp>
      <p:sp>
        <p:nvSpPr>
          <p:cNvPr id="14" name="Oval 13"/>
          <p:cNvSpPr/>
          <p:nvPr/>
        </p:nvSpPr>
        <p:spPr bwMode="auto">
          <a:xfrm>
            <a:off x="8445733" y="2050337"/>
            <a:ext cx="3494301" cy="325188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ctr" anchorCtr="0" compatLnSpc="1">
            <a:prstTxWarp prst="textNoShape">
              <a:avLst/>
            </a:prstTxWarp>
          </a:bodyPr>
          <a:lstStyle/>
          <a:p>
            <a:pPr algn="ctr" defTabSz="932472" fontAlgn="base">
              <a:spcBef>
                <a:spcPct val="0"/>
              </a:spcBef>
              <a:spcAft>
                <a:spcPct val="0"/>
              </a:spcAft>
            </a:pPr>
            <a:r>
              <a:rPr lang="en-US" sz="2200" dirty="0">
                <a:solidFill>
                  <a:srgbClr val="66FF33"/>
                </a:solidFill>
                <a:latin typeface="Segoe" pitchFamily="34" charset="0"/>
              </a:rPr>
              <a:t>Third Site: </a:t>
            </a:r>
            <a:br>
              <a:rPr lang="en-US" sz="2200" dirty="0">
                <a:solidFill>
                  <a:srgbClr val="66FF33"/>
                </a:solidFill>
                <a:latin typeface="Segoe" pitchFamily="34" charset="0"/>
              </a:rPr>
            </a:br>
            <a:r>
              <a:rPr lang="en-US" sz="2200" dirty="0">
                <a:gradFill>
                  <a:gsLst>
                    <a:gs pos="0">
                      <a:srgbClr val="FFFFFF"/>
                    </a:gs>
                    <a:gs pos="100000">
                      <a:srgbClr val="FFFFFF"/>
                    </a:gs>
                  </a:gsLst>
                  <a:lin ang="5400000" scaled="0"/>
                </a:gradFill>
                <a:latin typeface="Segoe" pitchFamily="34" charset="0"/>
              </a:rPr>
              <a:t>Glossaries</a:t>
            </a:r>
          </a:p>
        </p:txBody>
      </p:sp>
      <p:sp>
        <p:nvSpPr>
          <p:cNvPr id="15" name="TextBox 14"/>
          <p:cNvSpPr txBox="1"/>
          <p:nvPr/>
        </p:nvSpPr>
        <p:spPr>
          <a:xfrm>
            <a:off x="914384" y="5637535"/>
            <a:ext cx="2956180" cy="586806"/>
          </a:xfrm>
          <a:prstGeom prst="rect">
            <a:avLst/>
          </a:prstGeom>
          <a:noFill/>
        </p:spPr>
        <p:txBody>
          <a:bodyPr wrap="none" lIns="0" tIns="0" rIns="0" bIns="0" rtlCol="0">
            <a:noAutofit/>
          </a:bodyPr>
          <a:lstStyle/>
          <a:p>
            <a:r>
              <a:rPr lang="en-US" sz="2900" dirty="0">
                <a:gradFill>
                  <a:gsLst>
                    <a:gs pos="0">
                      <a:schemeClr val="tx2"/>
                    </a:gs>
                    <a:gs pos="86000">
                      <a:schemeClr val="tx2"/>
                    </a:gs>
                  </a:gsLst>
                  <a:lin ang="5400000" scaled="0"/>
                </a:gradFill>
                <a:latin typeface="Segoe UI" pitchFamily="34" charset="0"/>
                <a:ea typeface="Segoe UI" pitchFamily="34" charset="0"/>
                <a:cs typeface="Segoe UI" pitchFamily="34" charset="0"/>
              </a:rPr>
              <a:t>Most Authoritative</a:t>
            </a:r>
          </a:p>
        </p:txBody>
      </p:sp>
      <p:sp>
        <p:nvSpPr>
          <p:cNvPr id="16" name="TextBox 15"/>
          <p:cNvSpPr txBox="1"/>
          <p:nvPr/>
        </p:nvSpPr>
        <p:spPr>
          <a:xfrm>
            <a:off x="5261551" y="5637535"/>
            <a:ext cx="2233733" cy="586806"/>
          </a:xfrm>
          <a:prstGeom prst="rect">
            <a:avLst/>
          </a:prstGeom>
          <a:noFill/>
        </p:spPr>
        <p:txBody>
          <a:bodyPr wrap="none" lIns="0" tIns="0" rIns="0" bIns="0" rtlCol="0">
            <a:noAutofit/>
          </a:bodyPr>
          <a:lstStyle/>
          <a:p>
            <a:r>
              <a:rPr lang="en-US" sz="2900" dirty="0">
                <a:gradFill>
                  <a:gsLst>
                    <a:gs pos="0">
                      <a:schemeClr val="tx2"/>
                    </a:gs>
                    <a:gs pos="86000">
                      <a:schemeClr val="tx2"/>
                    </a:gs>
                  </a:gsLst>
                  <a:lin ang="5400000" scaled="0"/>
                </a:gradFill>
                <a:latin typeface="Segoe UI" pitchFamily="34" charset="0"/>
                <a:ea typeface="Segoe UI" pitchFamily="34" charset="0"/>
                <a:cs typeface="Segoe UI" pitchFamily="34" charset="0"/>
              </a:rPr>
              <a:t>Second-level</a:t>
            </a:r>
          </a:p>
        </p:txBody>
      </p:sp>
      <p:sp>
        <p:nvSpPr>
          <p:cNvPr id="17" name="TextBox 16"/>
          <p:cNvSpPr txBox="1"/>
          <p:nvPr/>
        </p:nvSpPr>
        <p:spPr>
          <a:xfrm>
            <a:off x="8898303" y="5637535"/>
            <a:ext cx="2233733" cy="586806"/>
          </a:xfrm>
          <a:prstGeom prst="rect">
            <a:avLst/>
          </a:prstGeom>
          <a:noFill/>
        </p:spPr>
        <p:txBody>
          <a:bodyPr wrap="none" lIns="0" tIns="0" rIns="0" bIns="0" rtlCol="0">
            <a:noAutofit/>
          </a:bodyPr>
          <a:lstStyle/>
          <a:p>
            <a:r>
              <a:rPr lang="en-US" sz="2900" dirty="0">
                <a:gradFill>
                  <a:gsLst>
                    <a:gs pos="0">
                      <a:schemeClr val="tx2"/>
                    </a:gs>
                    <a:gs pos="86000">
                      <a:schemeClr val="tx2"/>
                    </a:gs>
                  </a:gsLst>
                  <a:lin ang="5400000" scaled="0"/>
                </a:gradFill>
                <a:latin typeface="Segoe UI" pitchFamily="34" charset="0"/>
                <a:ea typeface="Segoe UI" pitchFamily="34" charset="0"/>
                <a:cs typeface="Segoe UI" pitchFamily="34" charset="0"/>
              </a:rPr>
              <a:t>Non-authoritative</a:t>
            </a:r>
          </a:p>
        </p:txBody>
      </p:sp>
    </p:spTree>
    <p:extLst>
      <p:ext uri="{BB962C8B-B14F-4D97-AF65-F5344CB8AC3E}">
        <p14:creationId xmlns:p14="http://schemas.microsoft.com/office/powerpoint/2010/main" val="341291192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Authorities: Connected</a:t>
            </a:r>
            <a:endParaRPr lang="en-US" dirty="0"/>
          </a:p>
        </p:txBody>
      </p:sp>
      <p:sp>
        <p:nvSpPr>
          <p:cNvPr id="3" name="Oval 2"/>
          <p:cNvSpPr/>
          <p:nvPr/>
        </p:nvSpPr>
        <p:spPr bwMode="auto">
          <a:xfrm>
            <a:off x="566077" y="2034612"/>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endParaRPr lang="en-US" sz="2200" dirty="0">
              <a:solidFill>
                <a:schemeClr val="bg1"/>
              </a:solidFill>
              <a:latin typeface="Segoe Condensed" pitchFamily="34" charset="0"/>
            </a:endParaRPr>
          </a:p>
        </p:txBody>
      </p:sp>
      <p:sp>
        <p:nvSpPr>
          <p:cNvPr id="18" name="Oval 17"/>
          <p:cNvSpPr/>
          <p:nvPr/>
        </p:nvSpPr>
        <p:spPr bwMode="auto">
          <a:xfrm>
            <a:off x="2028441" y="2865923"/>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endParaRPr lang="en-US" sz="2200" dirty="0">
              <a:solidFill>
                <a:schemeClr val="bg1"/>
              </a:solidFill>
              <a:latin typeface="Segoe Condensed" pitchFamily="34" charset="0"/>
            </a:endParaRPr>
          </a:p>
        </p:txBody>
      </p:sp>
      <p:sp>
        <p:nvSpPr>
          <p:cNvPr id="19" name="Oval 18"/>
          <p:cNvSpPr/>
          <p:nvPr/>
        </p:nvSpPr>
        <p:spPr bwMode="auto">
          <a:xfrm>
            <a:off x="2028442" y="4214181"/>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endParaRPr lang="en-US" sz="2200" dirty="0">
              <a:solidFill>
                <a:schemeClr val="bg1"/>
              </a:solidFill>
              <a:latin typeface="Segoe Condensed" pitchFamily="34" charset="0"/>
            </a:endParaRPr>
          </a:p>
        </p:txBody>
      </p:sp>
      <p:sp>
        <p:nvSpPr>
          <p:cNvPr id="20" name="Oval 19"/>
          <p:cNvSpPr/>
          <p:nvPr/>
        </p:nvSpPr>
        <p:spPr bwMode="auto">
          <a:xfrm>
            <a:off x="3628832" y="2034613"/>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endParaRPr lang="en-US" sz="2200" dirty="0">
              <a:solidFill>
                <a:schemeClr val="bg1"/>
              </a:solidFill>
              <a:latin typeface="Segoe Condensed" pitchFamily="34" charset="0"/>
            </a:endParaRPr>
          </a:p>
        </p:txBody>
      </p:sp>
      <p:sp>
        <p:nvSpPr>
          <p:cNvPr id="21" name="Oval 20"/>
          <p:cNvSpPr/>
          <p:nvPr/>
        </p:nvSpPr>
        <p:spPr bwMode="auto">
          <a:xfrm>
            <a:off x="4252565" y="3997622"/>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endParaRPr lang="en-US" sz="2200" dirty="0">
              <a:solidFill>
                <a:schemeClr val="bg1"/>
              </a:solidFill>
              <a:latin typeface="Segoe Condensed" pitchFamily="34" charset="0"/>
            </a:endParaRPr>
          </a:p>
        </p:txBody>
      </p:sp>
      <p:sp>
        <p:nvSpPr>
          <p:cNvPr id="22" name="Oval 21"/>
          <p:cNvSpPr/>
          <p:nvPr/>
        </p:nvSpPr>
        <p:spPr bwMode="auto">
          <a:xfrm>
            <a:off x="5919341" y="3037065"/>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endParaRPr lang="en-US" sz="2200" dirty="0">
              <a:solidFill>
                <a:schemeClr val="bg1"/>
              </a:solidFill>
              <a:latin typeface="Segoe Condensed" pitchFamily="34" charset="0"/>
            </a:endParaRPr>
          </a:p>
        </p:txBody>
      </p:sp>
      <p:sp>
        <p:nvSpPr>
          <p:cNvPr id="23" name="Oval 22"/>
          <p:cNvSpPr/>
          <p:nvPr/>
        </p:nvSpPr>
        <p:spPr bwMode="auto">
          <a:xfrm>
            <a:off x="8349633" y="3540051"/>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endParaRPr lang="en-US" sz="2200" dirty="0">
              <a:solidFill>
                <a:schemeClr val="bg1"/>
              </a:solidFill>
              <a:latin typeface="Segoe Condensed" pitchFamily="34" charset="0"/>
            </a:endParaRPr>
          </a:p>
        </p:txBody>
      </p:sp>
      <p:sp>
        <p:nvSpPr>
          <p:cNvPr id="24" name="Oval 23"/>
          <p:cNvSpPr/>
          <p:nvPr/>
        </p:nvSpPr>
        <p:spPr bwMode="auto">
          <a:xfrm>
            <a:off x="9930805" y="1863461"/>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endParaRPr lang="en-US" sz="2200" dirty="0">
              <a:solidFill>
                <a:schemeClr val="bg1"/>
              </a:solidFill>
              <a:latin typeface="Segoe Condensed" pitchFamily="34" charset="0"/>
            </a:endParaRPr>
          </a:p>
        </p:txBody>
      </p:sp>
      <p:cxnSp>
        <p:nvCxnSpPr>
          <p:cNvPr id="26" name="Straight Connector 25"/>
          <p:cNvCxnSpPr>
            <a:stCxn id="18" idx="7"/>
            <a:endCxn id="20" idx="2"/>
          </p:cNvCxnSpPr>
          <p:nvPr/>
        </p:nvCxnSpPr>
        <p:spPr>
          <a:xfrm flipV="1">
            <a:off x="3111116" y="2600463"/>
            <a:ext cx="517716" cy="43119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8" name="Straight Connector 27"/>
          <p:cNvCxnSpPr>
            <a:stCxn id="3" idx="6"/>
            <a:endCxn id="18" idx="1"/>
          </p:cNvCxnSpPr>
          <p:nvPr/>
        </p:nvCxnSpPr>
        <p:spPr>
          <a:xfrm>
            <a:off x="1834508" y="2600461"/>
            <a:ext cx="379690" cy="43119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19" idx="0"/>
            <a:endCxn id="18" idx="4"/>
          </p:cNvCxnSpPr>
          <p:nvPr/>
        </p:nvCxnSpPr>
        <p:spPr>
          <a:xfrm flipH="1" flipV="1">
            <a:off x="2662658" y="3997621"/>
            <a:ext cx="1" cy="2165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 name="Straight Connector 31"/>
          <p:cNvCxnSpPr>
            <a:stCxn id="19" idx="6"/>
            <a:endCxn id="21" idx="2"/>
          </p:cNvCxnSpPr>
          <p:nvPr/>
        </p:nvCxnSpPr>
        <p:spPr>
          <a:xfrm flipV="1">
            <a:off x="3296874" y="4563471"/>
            <a:ext cx="955692" cy="2165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20" idx="6"/>
            <a:endCxn id="24" idx="2"/>
          </p:cNvCxnSpPr>
          <p:nvPr/>
        </p:nvCxnSpPr>
        <p:spPr>
          <a:xfrm flipV="1">
            <a:off x="4897263" y="2429311"/>
            <a:ext cx="5033542" cy="17115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23" idx="6"/>
            <a:endCxn id="24" idx="4"/>
          </p:cNvCxnSpPr>
          <p:nvPr/>
        </p:nvCxnSpPr>
        <p:spPr>
          <a:xfrm flipV="1">
            <a:off x="9618064" y="2995160"/>
            <a:ext cx="946957" cy="11107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23" idx="2"/>
            <a:endCxn id="22" idx="6"/>
          </p:cNvCxnSpPr>
          <p:nvPr/>
        </p:nvCxnSpPr>
        <p:spPr>
          <a:xfrm flipH="1" flipV="1">
            <a:off x="7187773" y="3602914"/>
            <a:ext cx="1161860" cy="50298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Oval 24"/>
          <p:cNvSpPr/>
          <p:nvPr/>
        </p:nvSpPr>
        <p:spPr bwMode="auto">
          <a:xfrm>
            <a:off x="5144491" y="5244575"/>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endParaRPr lang="en-US" sz="2200" dirty="0">
              <a:solidFill>
                <a:schemeClr val="bg1"/>
              </a:solidFill>
              <a:latin typeface="Segoe Condensed" pitchFamily="34" charset="0"/>
            </a:endParaRPr>
          </a:p>
        </p:txBody>
      </p:sp>
      <p:sp>
        <p:nvSpPr>
          <p:cNvPr id="27" name="Oval 26"/>
          <p:cNvSpPr/>
          <p:nvPr/>
        </p:nvSpPr>
        <p:spPr bwMode="auto">
          <a:xfrm>
            <a:off x="6500271" y="4332740"/>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endParaRPr lang="en-US" sz="2200" dirty="0">
              <a:solidFill>
                <a:schemeClr val="bg1"/>
              </a:solidFill>
              <a:latin typeface="Segoe Condensed" pitchFamily="34" charset="0"/>
            </a:endParaRPr>
          </a:p>
        </p:txBody>
      </p:sp>
      <p:cxnSp>
        <p:nvCxnSpPr>
          <p:cNvPr id="5" name="Straight Connector 4"/>
          <p:cNvCxnSpPr>
            <a:stCxn id="27" idx="1"/>
            <a:endCxn id="22" idx="4"/>
          </p:cNvCxnSpPr>
          <p:nvPr/>
        </p:nvCxnSpPr>
        <p:spPr>
          <a:xfrm flipH="1" flipV="1">
            <a:off x="6553558" y="4168762"/>
            <a:ext cx="132471" cy="32971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 name="Straight Connector 6"/>
          <p:cNvCxnSpPr>
            <a:stCxn id="27" idx="6"/>
            <a:endCxn id="23" idx="3"/>
          </p:cNvCxnSpPr>
          <p:nvPr/>
        </p:nvCxnSpPr>
        <p:spPr>
          <a:xfrm flipV="1">
            <a:off x="7768703" y="4506016"/>
            <a:ext cx="766687" cy="392573"/>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644326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Authorities: Connected</a:t>
            </a:r>
            <a:endParaRPr lang="en-US" dirty="0"/>
          </a:p>
        </p:txBody>
      </p:sp>
      <p:sp>
        <p:nvSpPr>
          <p:cNvPr id="3" name="Oval 2"/>
          <p:cNvSpPr/>
          <p:nvPr/>
        </p:nvSpPr>
        <p:spPr bwMode="auto">
          <a:xfrm>
            <a:off x="566077" y="2034612"/>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r>
              <a:rPr lang="en-US" sz="2200" dirty="0">
                <a:gradFill>
                  <a:gsLst>
                    <a:gs pos="0">
                      <a:srgbClr val="FFFFFF"/>
                    </a:gs>
                    <a:gs pos="100000">
                      <a:srgbClr val="FFFFFF"/>
                    </a:gs>
                  </a:gsLst>
                  <a:lin ang="5400000" scaled="0"/>
                </a:gradFill>
                <a:latin typeface="Segoe Condensed" pitchFamily="34" charset="0"/>
              </a:rPr>
              <a:t>1</a:t>
            </a:r>
          </a:p>
        </p:txBody>
      </p:sp>
      <p:sp>
        <p:nvSpPr>
          <p:cNvPr id="18" name="Oval 17"/>
          <p:cNvSpPr/>
          <p:nvPr/>
        </p:nvSpPr>
        <p:spPr bwMode="auto">
          <a:xfrm>
            <a:off x="2028441" y="2865923"/>
            <a:ext cx="1268432" cy="1131698"/>
          </a:xfrm>
          <a:prstGeom prst="ellipse">
            <a:avLst/>
          </a:prstGeom>
          <a:solidFill>
            <a:schemeClr val="accent1"/>
          </a:solidFill>
          <a:ln w="381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r>
              <a:rPr lang="en-US" sz="2200" dirty="0">
                <a:gradFill>
                  <a:gsLst>
                    <a:gs pos="0">
                      <a:srgbClr val="FFFFFF"/>
                    </a:gs>
                    <a:gs pos="100000">
                      <a:srgbClr val="FFFFFF"/>
                    </a:gs>
                  </a:gsLst>
                  <a:lin ang="5400000" scaled="0"/>
                </a:gradFill>
                <a:latin typeface="Segoe Condensed" pitchFamily="34" charset="0"/>
              </a:rPr>
              <a:t>0</a:t>
            </a:r>
          </a:p>
        </p:txBody>
      </p:sp>
      <p:sp>
        <p:nvSpPr>
          <p:cNvPr id="19" name="Oval 18"/>
          <p:cNvSpPr/>
          <p:nvPr/>
        </p:nvSpPr>
        <p:spPr bwMode="auto">
          <a:xfrm>
            <a:off x="2028442" y="4214181"/>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r>
              <a:rPr lang="en-US" sz="2200" dirty="0">
                <a:gradFill>
                  <a:gsLst>
                    <a:gs pos="0">
                      <a:srgbClr val="FFFFFF"/>
                    </a:gs>
                    <a:gs pos="100000">
                      <a:srgbClr val="FFFFFF"/>
                    </a:gs>
                  </a:gsLst>
                  <a:lin ang="5400000" scaled="0"/>
                </a:gradFill>
                <a:latin typeface="Segoe Condensed" pitchFamily="34" charset="0"/>
              </a:rPr>
              <a:t>1</a:t>
            </a:r>
          </a:p>
        </p:txBody>
      </p:sp>
      <p:sp>
        <p:nvSpPr>
          <p:cNvPr id="20" name="Oval 19"/>
          <p:cNvSpPr/>
          <p:nvPr/>
        </p:nvSpPr>
        <p:spPr bwMode="auto">
          <a:xfrm>
            <a:off x="3628832" y="2034613"/>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r>
              <a:rPr lang="en-US" sz="2200" dirty="0">
                <a:gradFill>
                  <a:gsLst>
                    <a:gs pos="0">
                      <a:srgbClr val="FFFFFF"/>
                    </a:gs>
                    <a:gs pos="100000">
                      <a:srgbClr val="FFFFFF"/>
                    </a:gs>
                  </a:gsLst>
                  <a:lin ang="5400000" scaled="0"/>
                </a:gradFill>
                <a:latin typeface="Segoe Condensed" pitchFamily="34" charset="0"/>
              </a:rPr>
              <a:t>1</a:t>
            </a:r>
          </a:p>
        </p:txBody>
      </p:sp>
      <p:sp>
        <p:nvSpPr>
          <p:cNvPr id="21" name="Oval 20"/>
          <p:cNvSpPr/>
          <p:nvPr/>
        </p:nvSpPr>
        <p:spPr bwMode="auto">
          <a:xfrm>
            <a:off x="4252565" y="3997622"/>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r>
              <a:rPr lang="en-US" sz="2200" dirty="0">
                <a:gradFill>
                  <a:gsLst>
                    <a:gs pos="0">
                      <a:srgbClr val="FFFFFF"/>
                    </a:gs>
                    <a:gs pos="100000">
                      <a:srgbClr val="FFFFFF"/>
                    </a:gs>
                  </a:gsLst>
                  <a:lin ang="5400000" scaled="0"/>
                </a:gradFill>
                <a:latin typeface="Segoe Condensed" pitchFamily="34" charset="0"/>
              </a:rPr>
              <a:t>2</a:t>
            </a:r>
          </a:p>
        </p:txBody>
      </p:sp>
      <p:sp>
        <p:nvSpPr>
          <p:cNvPr id="22" name="Oval 21"/>
          <p:cNvSpPr/>
          <p:nvPr/>
        </p:nvSpPr>
        <p:spPr bwMode="auto">
          <a:xfrm>
            <a:off x="5919341" y="3037065"/>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r>
              <a:rPr lang="en-US" sz="2200" dirty="0">
                <a:gradFill>
                  <a:gsLst>
                    <a:gs pos="0">
                      <a:srgbClr val="FFFFFF"/>
                    </a:gs>
                    <a:gs pos="100000">
                      <a:srgbClr val="FFFFFF"/>
                    </a:gs>
                  </a:gsLst>
                  <a:lin ang="5400000" scaled="0"/>
                </a:gradFill>
                <a:latin typeface="Segoe Condensed" pitchFamily="34" charset="0"/>
              </a:rPr>
              <a:t>4</a:t>
            </a:r>
          </a:p>
        </p:txBody>
      </p:sp>
      <p:sp>
        <p:nvSpPr>
          <p:cNvPr id="23" name="Oval 22"/>
          <p:cNvSpPr/>
          <p:nvPr/>
        </p:nvSpPr>
        <p:spPr bwMode="auto">
          <a:xfrm>
            <a:off x="8349633" y="3540051"/>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r>
              <a:rPr lang="en-US" sz="2200" dirty="0">
                <a:gradFill>
                  <a:gsLst>
                    <a:gs pos="0">
                      <a:srgbClr val="FFFFFF"/>
                    </a:gs>
                    <a:gs pos="100000">
                      <a:srgbClr val="FFFFFF"/>
                    </a:gs>
                  </a:gsLst>
                  <a:lin ang="5400000" scaled="0"/>
                </a:gradFill>
                <a:latin typeface="Segoe Condensed" pitchFamily="34" charset="0"/>
              </a:rPr>
              <a:t>3</a:t>
            </a:r>
          </a:p>
        </p:txBody>
      </p:sp>
      <p:sp>
        <p:nvSpPr>
          <p:cNvPr id="24" name="Oval 23"/>
          <p:cNvSpPr/>
          <p:nvPr/>
        </p:nvSpPr>
        <p:spPr bwMode="auto">
          <a:xfrm>
            <a:off x="9930805" y="1863461"/>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r>
              <a:rPr lang="en-US" sz="2200" dirty="0">
                <a:gradFill>
                  <a:gsLst>
                    <a:gs pos="0">
                      <a:srgbClr val="FFFFFF"/>
                    </a:gs>
                    <a:gs pos="100000">
                      <a:srgbClr val="FFFFFF"/>
                    </a:gs>
                  </a:gsLst>
                  <a:lin ang="5400000" scaled="0"/>
                </a:gradFill>
                <a:latin typeface="Segoe Condensed" pitchFamily="34" charset="0"/>
              </a:rPr>
              <a:t>2</a:t>
            </a:r>
          </a:p>
        </p:txBody>
      </p:sp>
      <p:cxnSp>
        <p:nvCxnSpPr>
          <p:cNvPr id="26" name="Straight Connector 25"/>
          <p:cNvCxnSpPr>
            <a:stCxn id="18" idx="7"/>
            <a:endCxn id="20" idx="2"/>
          </p:cNvCxnSpPr>
          <p:nvPr/>
        </p:nvCxnSpPr>
        <p:spPr>
          <a:xfrm flipV="1">
            <a:off x="3111116" y="2600463"/>
            <a:ext cx="517716" cy="43119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8" name="Straight Connector 27"/>
          <p:cNvCxnSpPr>
            <a:stCxn id="3" idx="6"/>
            <a:endCxn id="18" idx="1"/>
          </p:cNvCxnSpPr>
          <p:nvPr/>
        </p:nvCxnSpPr>
        <p:spPr>
          <a:xfrm>
            <a:off x="1834508" y="2600461"/>
            <a:ext cx="379690" cy="43119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19" idx="0"/>
            <a:endCxn id="18" idx="4"/>
          </p:cNvCxnSpPr>
          <p:nvPr/>
        </p:nvCxnSpPr>
        <p:spPr>
          <a:xfrm flipH="1" flipV="1">
            <a:off x="2662658" y="3997621"/>
            <a:ext cx="1" cy="2165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 name="Straight Connector 31"/>
          <p:cNvCxnSpPr>
            <a:stCxn id="19" idx="6"/>
            <a:endCxn id="21" idx="2"/>
          </p:cNvCxnSpPr>
          <p:nvPr/>
        </p:nvCxnSpPr>
        <p:spPr>
          <a:xfrm flipV="1">
            <a:off x="3296874" y="4563471"/>
            <a:ext cx="955692" cy="2165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20" idx="6"/>
            <a:endCxn id="24" idx="2"/>
          </p:cNvCxnSpPr>
          <p:nvPr/>
        </p:nvCxnSpPr>
        <p:spPr>
          <a:xfrm flipV="1">
            <a:off x="4897263" y="2429311"/>
            <a:ext cx="5033542" cy="17115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23" idx="6"/>
            <a:endCxn id="24" idx="4"/>
          </p:cNvCxnSpPr>
          <p:nvPr/>
        </p:nvCxnSpPr>
        <p:spPr>
          <a:xfrm flipV="1">
            <a:off x="9618064" y="2995160"/>
            <a:ext cx="946957" cy="11107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23" idx="2"/>
            <a:endCxn id="22" idx="6"/>
          </p:cNvCxnSpPr>
          <p:nvPr/>
        </p:nvCxnSpPr>
        <p:spPr>
          <a:xfrm flipH="1" flipV="1">
            <a:off x="7187773" y="3602914"/>
            <a:ext cx="1161860" cy="50298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Oval 24"/>
          <p:cNvSpPr/>
          <p:nvPr/>
        </p:nvSpPr>
        <p:spPr bwMode="auto">
          <a:xfrm>
            <a:off x="5144491" y="5244575"/>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r>
              <a:rPr lang="en-US" sz="3700" dirty="0">
                <a:gradFill>
                  <a:gsLst>
                    <a:gs pos="0">
                      <a:srgbClr val="FFFFFF"/>
                    </a:gs>
                    <a:gs pos="100000">
                      <a:srgbClr val="FFFFFF"/>
                    </a:gs>
                  </a:gsLst>
                  <a:lin ang="5400000" scaled="0"/>
                </a:gradFill>
                <a:latin typeface="Segoe Condensed" pitchFamily="34" charset="0"/>
              </a:rPr>
              <a:t>∞</a:t>
            </a:r>
            <a:endParaRPr lang="en-US" sz="2200" dirty="0">
              <a:gradFill>
                <a:gsLst>
                  <a:gs pos="0">
                    <a:srgbClr val="FFFFFF"/>
                  </a:gs>
                  <a:gs pos="100000">
                    <a:srgbClr val="FFFFFF"/>
                  </a:gs>
                </a:gsLst>
                <a:lin ang="5400000" scaled="0"/>
              </a:gradFill>
              <a:latin typeface="Segoe Condensed" pitchFamily="34" charset="0"/>
            </a:endParaRPr>
          </a:p>
        </p:txBody>
      </p:sp>
      <p:sp>
        <p:nvSpPr>
          <p:cNvPr id="27" name="Oval 26"/>
          <p:cNvSpPr/>
          <p:nvPr/>
        </p:nvSpPr>
        <p:spPr bwMode="auto">
          <a:xfrm>
            <a:off x="6500271" y="4332740"/>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r>
              <a:rPr lang="en-US" sz="2200" dirty="0">
                <a:gradFill>
                  <a:gsLst>
                    <a:gs pos="0">
                      <a:srgbClr val="FFFFFF"/>
                    </a:gs>
                    <a:gs pos="100000">
                      <a:srgbClr val="FFFFFF"/>
                    </a:gs>
                  </a:gsLst>
                  <a:lin ang="5400000" scaled="0"/>
                </a:gradFill>
                <a:latin typeface="Segoe Condensed" pitchFamily="34" charset="0"/>
              </a:rPr>
              <a:t>4</a:t>
            </a:r>
          </a:p>
        </p:txBody>
      </p:sp>
      <p:cxnSp>
        <p:nvCxnSpPr>
          <p:cNvPr id="5" name="Straight Connector 4"/>
          <p:cNvCxnSpPr>
            <a:stCxn id="27" idx="1"/>
            <a:endCxn id="22" idx="4"/>
          </p:cNvCxnSpPr>
          <p:nvPr/>
        </p:nvCxnSpPr>
        <p:spPr>
          <a:xfrm flipH="1" flipV="1">
            <a:off x="6553558" y="4168762"/>
            <a:ext cx="132471" cy="32971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 name="Straight Connector 6"/>
          <p:cNvCxnSpPr>
            <a:stCxn id="27" idx="6"/>
            <a:endCxn id="23" idx="3"/>
          </p:cNvCxnSpPr>
          <p:nvPr/>
        </p:nvCxnSpPr>
        <p:spPr>
          <a:xfrm flipV="1">
            <a:off x="7768703" y="4506016"/>
            <a:ext cx="766687" cy="392573"/>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72568" y="1456540"/>
            <a:ext cx="10129980" cy="466302"/>
          </a:xfrm>
          <a:prstGeom prst="rect">
            <a:avLst/>
          </a:prstGeom>
          <a:noFill/>
        </p:spPr>
        <p:txBody>
          <a:bodyPr wrap="none" lIns="0" tIns="0" rIns="0" bIns="0" rtlCol="0">
            <a:noAutofit/>
          </a:bodyPr>
          <a:lstStyle/>
          <a:p>
            <a:r>
              <a:rPr lang="en-US" sz="2900" dirty="0">
                <a:latin typeface="Segoe UI" pitchFamily="34" charset="0"/>
                <a:ea typeface="Segoe UI" pitchFamily="34" charset="0"/>
                <a:cs typeface="Segoe UI" pitchFamily="34" charset="0"/>
              </a:rPr>
              <a:t>Setting an authority affects all sites connected through hyperlinks</a:t>
            </a:r>
          </a:p>
        </p:txBody>
      </p:sp>
      <p:sp>
        <p:nvSpPr>
          <p:cNvPr id="11" name="TextBox 10"/>
          <p:cNvSpPr txBox="1"/>
          <p:nvPr/>
        </p:nvSpPr>
        <p:spPr>
          <a:xfrm>
            <a:off x="8680730" y="4898588"/>
            <a:ext cx="3443636" cy="1338828"/>
          </a:xfrm>
          <a:prstGeom prst="rect">
            <a:avLst/>
          </a:prstGeom>
          <a:noFill/>
        </p:spPr>
        <p:txBody>
          <a:bodyPr wrap="square" lIns="0" tIns="0" rIns="0" bIns="0" rtlCol="0">
            <a:spAutoFit/>
          </a:bodyPr>
          <a:lstStyle/>
          <a:p>
            <a:r>
              <a:rPr lang="en-US" sz="2900" dirty="0">
                <a:latin typeface="Segoe UI" pitchFamily="34" charset="0"/>
                <a:ea typeface="Segoe UI" pitchFamily="34" charset="0"/>
                <a:cs typeface="Segoe UI" pitchFamily="34" charset="0"/>
              </a:rPr>
              <a:t>Sites are weighted </a:t>
            </a:r>
            <a:br>
              <a:rPr lang="en-US" sz="2900" dirty="0">
                <a:latin typeface="Segoe UI" pitchFamily="34" charset="0"/>
                <a:ea typeface="Segoe UI" pitchFamily="34" charset="0"/>
                <a:cs typeface="Segoe UI" pitchFamily="34" charset="0"/>
              </a:rPr>
            </a:br>
            <a:r>
              <a:rPr lang="en-US" sz="2900" dirty="0">
                <a:latin typeface="Segoe UI" pitchFamily="34" charset="0"/>
                <a:ea typeface="Segoe UI" pitchFamily="34" charset="0"/>
                <a:cs typeface="Segoe UI" pitchFamily="34" charset="0"/>
              </a:rPr>
              <a:t>by distance to </a:t>
            </a:r>
            <a:br>
              <a:rPr lang="en-US" sz="2900" dirty="0">
                <a:latin typeface="Segoe UI" pitchFamily="34" charset="0"/>
                <a:ea typeface="Segoe UI" pitchFamily="34" charset="0"/>
                <a:cs typeface="Segoe UI" pitchFamily="34" charset="0"/>
              </a:rPr>
            </a:br>
            <a:r>
              <a:rPr lang="en-US" sz="2900" dirty="0">
                <a:latin typeface="Segoe UI" pitchFamily="34" charset="0"/>
                <a:ea typeface="Segoe UI" pitchFamily="34" charset="0"/>
                <a:cs typeface="Segoe UI" pitchFamily="34" charset="0"/>
              </a:rPr>
              <a:t>the authority</a:t>
            </a:r>
          </a:p>
        </p:txBody>
      </p:sp>
    </p:spTree>
    <p:extLst>
      <p:ext uri="{BB962C8B-B14F-4D97-AF65-F5344CB8AC3E}">
        <p14:creationId xmlns:p14="http://schemas.microsoft.com/office/powerpoint/2010/main" val="168912154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Authorities: Connected</a:t>
            </a:r>
            <a:endParaRPr lang="en-US" dirty="0"/>
          </a:p>
        </p:txBody>
      </p:sp>
      <p:sp>
        <p:nvSpPr>
          <p:cNvPr id="3" name="Oval 2"/>
          <p:cNvSpPr/>
          <p:nvPr/>
        </p:nvSpPr>
        <p:spPr bwMode="auto">
          <a:xfrm>
            <a:off x="566077" y="2034612"/>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r>
              <a:rPr lang="en-US" sz="2200" dirty="0">
                <a:gradFill>
                  <a:gsLst>
                    <a:gs pos="0">
                      <a:srgbClr val="FFFFFF"/>
                    </a:gs>
                    <a:gs pos="100000">
                      <a:srgbClr val="FFFFFF"/>
                    </a:gs>
                  </a:gsLst>
                  <a:lin ang="5400000" scaled="0"/>
                </a:gradFill>
                <a:latin typeface="Segoe Condensed" pitchFamily="34" charset="0"/>
              </a:rPr>
              <a:t>1</a:t>
            </a:r>
          </a:p>
        </p:txBody>
      </p:sp>
      <p:sp>
        <p:nvSpPr>
          <p:cNvPr id="18" name="Oval 17"/>
          <p:cNvSpPr/>
          <p:nvPr/>
        </p:nvSpPr>
        <p:spPr bwMode="auto">
          <a:xfrm>
            <a:off x="2028441" y="2865923"/>
            <a:ext cx="1268432" cy="1131698"/>
          </a:xfrm>
          <a:prstGeom prst="ellipse">
            <a:avLst/>
          </a:prstGeom>
          <a:solidFill>
            <a:schemeClr val="accent1"/>
          </a:solidFill>
          <a:ln w="381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r>
              <a:rPr lang="en-US" sz="2200" dirty="0">
                <a:gradFill>
                  <a:gsLst>
                    <a:gs pos="0">
                      <a:srgbClr val="FFFFFF"/>
                    </a:gs>
                    <a:gs pos="100000">
                      <a:srgbClr val="FFFFFF"/>
                    </a:gs>
                  </a:gsLst>
                  <a:lin ang="5400000" scaled="0"/>
                </a:gradFill>
                <a:latin typeface="Segoe Condensed" pitchFamily="34" charset="0"/>
              </a:rPr>
              <a:t>0</a:t>
            </a:r>
          </a:p>
        </p:txBody>
      </p:sp>
      <p:sp>
        <p:nvSpPr>
          <p:cNvPr id="19" name="Oval 18"/>
          <p:cNvSpPr/>
          <p:nvPr/>
        </p:nvSpPr>
        <p:spPr bwMode="auto">
          <a:xfrm>
            <a:off x="2028442" y="4214181"/>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r>
              <a:rPr lang="en-US" sz="2200" dirty="0">
                <a:gradFill>
                  <a:gsLst>
                    <a:gs pos="0">
                      <a:srgbClr val="FFFFFF"/>
                    </a:gs>
                    <a:gs pos="100000">
                      <a:srgbClr val="FFFFFF"/>
                    </a:gs>
                  </a:gsLst>
                  <a:lin ang="5400000" scaled="0"/>
                </a:gradFill>
                <a:latin typeface="Segoe Condensed" pitchFamily="34" charset="0"/>
              </a:rPr>
              <a:t>1</a:t>
            </a:r>
          </a:p>
        </p:txBody>
      </p:sp>
      <p:sp>
        <p:nvSpPr>
          <p:cNvPr id="20" name="Oval 19"/>
          <p:cNvSpPr/>
          <p:nvPr/>
        </p:nvSpPr>
        <p:spPr bwMode="auto">
          <a:xfrm>
            <a:off x="3628832" y="2034613"/>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r>
              <a:rPr lang="en-US" sz="2200" dirty="0">
                <a:gradFill>
                  <a:gsLst>
                    <a:gs pos="0">
                      <a:srgbClr val="FFFFFF"/>
                    </a:gs>
                    <a:gs pos="100000">
                      <a:srgbClr val="FFFFFF"/>
                    </a:gs>
                  </a:gsLst>
                  <a:lin ang="5400000" scaled="0"/>
                </a:gradFill>
                <a:latin typeface="Segoe Condensed" pitchFamily="34" charset="0"/>
              </a:rPr>
              <a:t>1</a:t>
            </a:r>
          </a:p>
        </p:txBody>
      </p:sp>
      <p:sp>
        <p:nvSpPr>
          <p:cNvPr id="21" name="Oval 20"/>
          <p:cNvSpPr/>
          <p:nvPr/>
        </p:nvSpPr>
        <p:spPr bwMode="auto">
          <a:xfrm>
            <a:off x="4252565" y="3997622"/>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r>
              <a:rPr lang="en-US" sz="2200" dirty="0">
                <a:gradFill>
                  <a:gsLst>
                    <a:gs pos="0">
                      <a:srgbClr val="FFFFFF"/>
                    </a:gs>
                    <a:gs pos="100000">
                      <a:srgbClr val="FFFFFF"/>
                    </a:gs>
                  </a:gsLst>
                  <a:lin ang="5400000" scaled="0"/>
                </a:gradFill>
                <a:latin typeface="Segoe Condensed" pitchFamily="34" charset="0"/>
              </a:rPr>
              <a:t>2</a:t>
            </a:r>
          </a:p>
        </p:txBody>
      </p:sp>
      <p:sp>
        <p:nvSpPr>
          <p:cNvPr id="22" name="Oval 21"/>
          <p:cNvSpPr/>
          <p:nvPr/>
        </p:nvSpPr>
        <p:spPr bwMode="auto">
          <a:xfrm>
            <a:off x="5919341" y="3037065"/>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r>
              <a:rPr lang="en-US" sz="2200" b="1" dirty="0">
                <a:solidFill>
                  <a:srgbClr val="292929"/>
                </a:solidFill>
                <a:latin typeface="Segoe Condensed" pitchFamily="34" charset="0"/>
              </a:rPr>
              <a:t>1</a:t>
            </a:r>
          </a:p>
        </p:txBody>
      </p:sp>
      <p:sp>
        <p:nvSpPr>
          <p:cNvPr id="23" name="Oval 22"/>
          <p:cNvSpPr/>
          <p:nvPr/>
        </p:nvSpPr>
        <p:spPr bwMode="auto">
          <a:xfrm>
            <a:off x="8349633" y="3540051"/>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r>
              <a:rPr lang="en-US" sz="2200" b="1" dirty="0">
                <a:solidFill>
                  <a:srgbClr val="292929"/>
                </a:solidFill>
                <a:latin typeface="Segoe Condensed" pitchFamily="34" charset="0"/>
              </a:rPr>
              <a:t>1</a:t>
            </a:r>
          </a:p>
        </p:txBody>
      </p:sp>
      <p:sp>
        <p:nvSpPr>
          <p:cNvPr id="24" name="Oval 23"/>
          <p:cNvSpPr/>
          <p:nvPr/>
        </p:nvSpPr>
        <p:spPr bwMode="auto">
          <a:xfrm>
            <a:off x="9930805" y="1863461"/>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r>
              <a:rPr lang="en-US" sz="2200" dirty="0">
                <a:gradFill>
                  <a:gsLst>
                    <a:gs pos="0">
                      <a:srgbClr val="FFFFFF"/>
                    </a:gs>
                    <a:gs pos="100000">
                      <a:srgbClr val="FFFFFF"/>
                    </a:gs>
                  </a:gsLst>
                  <a:lin ang="5400000" scaled="0"/>
                </a:gradFill>
                <a:latin typeface="Segoe Condensed" pitchFamily="34" charset="0"/>
              </a:rPr>
              <a:t>2</a:t>
            </a:r>
          </a:p>
        </p:txBody>
      </p:sp>
      <p:cxnSp>
        <p:nvCxnSpPr>
          <p:cNvPr id="26" name="Straight Connector 25"/>
          <p:cNvCxnSpPr>
            <a:stCxn id="18" idx="7"/>
            <a:endCxn id="20" idx="2"/>
          </p:cNvCxnSpPr>
          <p:nvPr/>
        </p:nvCxnSpPr>
        <p:spPr>
          <a:xfrm flipV="1">
            <a:off x="3111116" y="2600463"/>
            <a:ext cx="517716" cy="43119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8" name="Straight Connector 27"/>
          <p:cNvCxnSpPr>
            <a:stCxn id="3" idx="6"/>
            <a:endCxn id="18" idx="1"/>
          </p:cNvCxnSpPr>
          <p:nvPr/>
        </p:nvCxnSpPr>
        <p:spPr>
          <a:xfrm>
            <a:off x="1834508" y="2600461"/>
            <a:ext cx="379690" cy="43119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19" idx="0"/>
            <a:endCxn id="18" idx="4"/>
          </p:cNvCxnSpPr>
          <p:nvPr/>
        </p:nvCxnSpPr>
        <p:spPr>
          <a:xfrm flipH="1" flipV="1">
            <a:off x="2662658" y="3997621"/>
            <a:ext cx="1" cy="2165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 name="Straight Connector 31"/>
          <p:cNvCxnSpPr>
            <a:stCxn id="19" idx="6"/>
            <a:endCxn id="21" idx="2"/>
          </p:cNvCxnSpPr>
          <p:nvPr/>
        </p:nvCxnSpPr>
        <p:spPr>
          <a:xfrm flipV="1">
            <a:off x="3296874" y="4563471"/>
            <a:ext cx="955692" cy="2165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20" idx="6"/>
            <a:endCxn id="24" idx="2"/>
          </p:cNvCxnSpPr>
          <p:nvPr/>
        </p:nvCxnSpPr>
        <p:spPr>
          <a:xfrm flipV="1">
            <a:off x="4897263" y="2429311"/>
            <a:ext cx="5033542" cy="17115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23" idx="6"/>
            <a:endCxn id="24" idx="4"/>
          </p:cNvCxnSpPr>
          <p:nvPr/>
        </p:nvCxnSpPr>
        <p:spPr>
          <a:xfrm flipV="1">
            <a:off x="9618064" y="2995160"/>
            <a:ext cx="946957" cy="11107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23" idx="2"/>
            <a:endCxn id="22" idx="6"/>
          </p:cNvCxnSpPr>
          <p:nvPr/>
        </p:nvCxnSpPr>
        <p:spPr>
          <a:xfrm flipH="1" flipV="1">
            <a:off x="7187773" y="3602914"/>
            <a:ext cx="1161860" cy="50298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Oval 24"/>
          <p:cNvSpPr/>
          <p:nvPr/>
        </p:nvSpPr>
        <p:spPr bwMode="auto">
          <a:xfrm>
            <a:off x="5144491" y="5244575"/>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r>
              <a:rPr lang="en-US" sz="3700" dirty="0">
                <a:gradFill>
                  <a:gsLst>
                    <a:gs pos="0">
                      <a:srgbClr val="FFFFFF"/>
                    </a:gs>
                    <a:gs pos="100000">
                      <a:srgbClr val="FFFFFF"/>
                    </a:gs>
                  </a:gsLst>
                  <a:lin ang="5400000" scaled="0"/>
                </a:gradFill>
                <a:latin typeface="Segoe Condensed" pitchFamily="34" charset="0"/>
              </a:rPr>
              <a:t>∞</a:t>
            </a:r>
            <a:endParaRPr lang="en-US" sz="2200" dirty="0">
              <a:gradFill>
                <a:gsLst>
                  <a:gs pos="0">
                    <a:srgbClr val="FFFFFF"/>
                  </a:gs>
                  <a:gs pos="100000">
                    <a:srgbClr val="FFFFFF"/>
                  </a:gs>
                </a:gsLst>
                <a:lin ang="5400000" scaled="0"/>
              </a:gradFill>
              <a:latin typeface="Segoe Condensed" pitchFamily="34" charset="0"/>
            </a:endParaRPr>
          </a:p>
        </p:txBody>
      </p:sp>
      <p:sp>
        <p:nvSpPr>
          <p:cNvPr id="27" name="Oval 26"/>
          <p:cNvSpPr/>
          <p:nvPr/>
        </p:nvSpPr>
        <p:spPr bwMode="auto">
          <a:xfrm>
            <a:off x="6500271" y="4332740"/>
            <a:ext cx="1268432" cy="1131698"/>
          </a:xfrm>
          <a:prstGeom prst="ellipse">
            <a:avLst/>
          </a:prstGeom>
          <a:solidFill>
            <a:schemeClr val="accent1"/>
          </a:solidFill>
          <a:ln w="381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r>
              <a:rPr lang="en-US" sz="2200" dirty="0">
                <a:solidFill>
                  <a:srgbClr val="292929"/>
                </a:solidFill>
                <a:latin typeface="Segoe Condensed" pitchFamily="34" charset="0"/>
              </a:rPr>
              <a:t>0</a:t>
            </a:r>
          </a:p>
        </p:txBody>
      </p:sp>
      <p:cxnSp>
        <p:nvCxnSpPr>
          <p:cNvPr id="5" name="Straight Connector 4"/>
          <p:cNvCxnSpPr>
            <a:stCxn id="27" idx="1"/>
            <a:endCxn id="22" idx="4"/>
          </p:cNvCxnSpPr>
          <p:nvPr/>
        </p:nvCxnSpPr>
        <p:spPr>
          <a:xfrm flipH="1" flipV="1">
            <a:off x="6553558" y="4168762"/>
            <a:ext cx="132471" cy="32971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 name="Straight Connector 6"/>
          <p:cNvCxnSpPr>
            <a:stCxn id="27" idx="6"/>
            <a:endCxn id="23" idx="3"/>
          </p:cNvCxnSpPr>
          <p:nvPr/>
        </p:nvCxnSpPr>
        <p:spPr>
          <a:xfrm flipV="1">
            <a:off x="7768703" y="4506016"/>
            <a:ext cx="766687" cy="392573"/>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8152047" y="5202474"/>
            <a:ext cx="4002167" cy="1338828"/>
          </a:xfrm>
          <a:prstGeom prst="rect">
            <a:avLst/>
          </a:prstGeom>
          <a:noFill/>
        </p:spPr>
        <p:txBody>
          <a:bodyPr wrap="square" lIns="0" tIns="0" rIns="0" bIns="0" rtlCol="0">
            <a:spAutoFit/>
          </a:bodyPr>
          <a:lstStyle/>
          <a:p>
            <a:r>
              <a:rPr lang="en-US" sz="2900" dirty="0">
                <a:gradFill>
                  <a:gsLst>
                    <a:gs pos="0">
                      <a:schemeClr val="tx2"/>
                    </a:gs>
                    <a:gs pos="86000">
                      <a:schemeClr val="tx2"/>
                    </a:gs>
                  </a:gsLst>
                  <a:lin ang="5400000" scaled="0"/>
                </a:gradFill>
                <a:latin typeface="Segoe UI" pitchFamily="34" charset="0"/>
                <a:ea typeface="Segoe UI" pitchFamily="34" charset="0"/>
                <a:cs typeface="Segoe UI" pitchFamily="34" charset="0"/>
              </a:rPr>
              <a:t>Setting an authority </a:t>
            </a:r>
            <a:br>
              <a:rPr lang="en-US" sz="2900" dirty="0">
                <a:gradFill>
                  <a:gsLst>
                    <a:gs pos="0">
                      <a:schemeClr val="tx2"/>
                    </a:gs>
                    <a:gs pos="86000">
                      <a:schemeClr val="tx2"/>
                    </a:gs>
                  </a:gsLst>
                  <a:lin ang="5400000" scaled="0"/>
                </a:gradFill>
                <a:latin typeface="Segoe UI" pitchFamily="34" charset="0"/>
                <a:ea typeface="Segoe UI" pitchFamily="34" charset="0"/>
                <a:cs typeface="Segoe UI" pitchFamily="34" charset="0"/>
              </a:rPr>
            </a:br>
            <a:r>
              <a:rPr lang="en-US" sz="2900" dirty="0">
                <a:gradFill>
                  <a:gsLst>
                    <a:gs pos="0">
                      <a:schemeClr val="tx2"/>
                    </a:gs>
                    <a:gs pos="86000">
                      <a:schemeClr val="tx2"/>
                    </a:gs>
                  </a:gsLst>
                  <a:lin ang="5400000" scaled="0"/>
                </a:gradFill>
                <a:latin typeface="Segoe UI" pitchFamily="34" charset="0"/>
                <a:ea typeface="Segoe UI" pitchFamily="34" charset="0"/>
                <a:cs typeface="Segoe UI" pitchFamily="34" charset="0"/>
              </a:rPr>
              <a:t>can have unexpected side- effects</a:t>
            </a:r>
          </a:p>
        </p:txBody>
      </p:sp>
    </p:spTree>
    <p:extLst>
      <p:ext uri="{BB962C8B-B14F-4D97-AF65-F5344CB8AC3E}">
        <p14:creationId xmlns:p14="http://schemas.microsoft.com/office/powerpoint/2010/main" val="2898827178"/>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Authorities: Connected</a:t>
            </a:r>
            <a:endParaRPr lang="en-US" dirty="0"/>
          </a:p>
        </p:txBody>
      </p:sp>
      <p:sp>
        <p:nvSpPr>
          <p:cNvPr id="3" name="Oval 2"/>
          <p:cNvSpPr/>
          <p:nvPr/>
        </p:nvSpPr>
        <p:spPr bwMode="auto">
          <a:xfrm>
            <a:off x="566077" y="2034612"/>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r>
              <a:rPr lang="en-US" sz="2200" dirty="0">
                <a:gradFill>
                  <a:gsLst>
                    <a:gs pos="0">
                      <a:srgbClr val="FFFFFF"/>
                    </a:gs>
                    <a:gs pos="100000">
                      <a:srgbClr val="FFFFFF"/>
                    </a:gs>
                  </a:gsLst>
                  <a:lin ang="5400000" scaled="0"/>
                </a:gradFill>
                <a:latin typeface="Segoe Condensed" pitchFamily="34" charset="0"/>
              </a:rPr>
              <a:t>1</a:t>
            </a:r>
          </a:p>
        </p:txBody>
      </p:sp>
      <p:sp>
        <p:nvSpPr>
          <p:cNvPr id="18" name="Oval 17"/>
          <p:cNvSpPr/>
          <p:nvPr/>
        </p:nvSpPr>
        <p:spPr bwMode="auto">
          <a:xfrm>
            <a:off x="2028441" y="2865923"/>
            <a:ext cx="1268432" cy="1131698"/>
          </a:xfrm>
          <a:prstGeom prst="ellipse">
            <a:avLst/>
          </a:prstGeom>
          <a:solidFill>
            <a:schemeClr val="accent1"/>
          </a:solidFill>
          <a:ln w="381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r>
              <a:rPr lang="en-US" sz="2200" dirty="0">
                <a:gradFill>
                  <a:gsLst>
                    <a:gs pos="0">
                      <a:srgbClr val="FFFFFF"/>
                    </a:gs>
                    <a:gs pos="100000">
                      <a:srgbClr val="FFFFFF"/>
                    </a:gs>
                  </a:gsLst>
                  <a:lin ang="5400000" scaled="0"/>
                </a:gradFill>
                <a:latin typeface="Segoe Condensed" pitchFamily="34" charset="0"/>
              </a:rPr>
              <a:t>0</a:t>
            </a:r>
          </a:p>
        </p:txBody>
      </p:sp>
      <p:sp>
        <p:nvSpPr>
          <p:cNvPr id="19" name="Oval 18"/>
          <p:cNvSpPr/>
          <p:nvPr/>
        </p:nvSpPr>
        <p:spPr bwMode="auto">
          <a:xfrm>
            <a:off x="2028442" y="4214181"/>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r>
              <a:rPr lang="en-US" sz="2200" dirty="0">
                <a:gradFill>
                  <a:gsLst>
                    <a:gs pos="0">
                      <a:srgbClr val="FFFFFF"/>
                    </a:gs>
                    <a:gs pos="100000">
                      <a:srgbClr val="FFFFFF"/>
                    </a:gs>
                  </a:gsLst>
                  <a:lin ang="5400000" scaled="0"/>
                </a:gradFill>
                <a:latin typeface="Segoe Condensed" pitchFamily="34" charset="0"/>
              </a:rPr>
              <a:t>1</a:t>
            </a:r>
          </a:p>
        </p:txBody>
      </p:sp>
      <p:sp>
        <p:nvSpPr>
          <p:cNvPr id="20" name="Oval 19"/>
          <p:cNvSpPr/>
          <p:nvPr/>
        </p:nvSpPr>
        <p:spPr bwMode="auto">
          <a:xfrm>
            <a:off x="3628832" y="2034613"/>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r>
              <a:rPr lang="en-US" sz="2200" dirty="0">
                <a:gradFill>
                  <a:gsLst>
                    <a:gs pos="0">
                      <a:srgbClr val="FFFFFF"/>
                    </a:gs>
                    <a:gs pos="100000">
                      <a:srgbClr val="FFFFFF"/>
                    </a:gs>
                  </a:gsLst>
                  <a:lin ang="5400000" scaled="0"/>
                </a:gradFill>
                <a:latin typeface="Segoe Condensed" pitchFamily="34" charset="0"/>
              </a:rPr>
              <a:t>1</a:t>
            </a:r>
          </a:p>
        </p:txBody>
      </p:sp>
      <p:sp>
        <p:nvSpPr>
          <p:cNvPr id="21" name="Oval 20"/>
          <p:cNvSpPr/>
          <p:nvPr/>
        </p:nvSpPr>
        <p:spPr bwMode="auto">
          <a:xfrm>
            <a:off x="4252565" y="3997622"/>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r>
              <a:rPr lang="en-US" sz="2200" dirty="0">
                <a:gradFill>
                  <a:gsLst>
                    <a:gs pos="0">
                      <a:srgbClr val="FFFFFF"/>
                    </a:gs>
                    <a:gs pos="100000">
                      <a:srgbClr val="FFFFFF"/>
                    </a:gs>
                  </a:gsLst>
                  <a:lin ang="5400000" scaled="0"/>
                </a:gradFill>
                <a:latin typeface="Segoe Condensed" pitchFamily="34" charset="0"/>
              </a:rPr>
              <a:t>2</a:t>
            </a:r>
          </a:p>
        </p:txBody>
      </p:sp>
      <p:sp>
        <p:nvSpPr>
          <p:cNvPr id="22" name="Oval 21"/>
          <p:cNvSpPr/>
          <p:nvPr/>
        </p:nvSpPr>
        <p:spPr bwMode="auto">
          <a:xfrm>
            <a:off x="5919341" y="3037065"/>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r>
              <a:rPr lang="en-US" sz="2200" b="1" dirty="0">
                <a:solidFill>
                  <a:srgbClr val="292929"/>
                </a:solidFill>
                <a:latin typeface="Segoe Condensed" pitchFamily="34" charset="0"/>
              </a:rPr>
              <a:t>1</a:t>
            </a:r>
          </a:p>
        </p:txBody>
      </p:sp>
      <p:sp>
        <p:nvSpPr>
          <p:cNvPr id="23" name="Oval 22"/>
          <p:cNvSpPr/>
          <p:nvPr/>
        </p:nvSpPr>
        <p:spPr bwMode="auto">
          <a:xfrm>
            <a:off x="8349633" y="3540051"/>
            <a:ext cx="1268432" cy="1131698"/>
          </a:xfrm>
          <a:prstGeom prst="ellipse">
            <a:avLst/>
          </a:prstGeom>
          <a:solidFill>
            <a:schemeClr val="accent1"/>
          </a:solidFill>
          <a:ln w="57150">
            <a:solidFill>
              <a:srgbClr val="C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r>
              <a:rPr lang="en-US" sz="2200" b="1" dirty="0">
                <a:solidFill>
                  <a:srgbClr val="292929"/>
                </a:solidFill>
                <a:latin typeface="Segoe Condensed" pitchFamily="34" charset="0"/>
              </a:rPr>
              <a:t>-</a:t>
            </a:r>
          </a:p>
        </p:txBody>
      </p:sp>
      <p:sp>
        <p:nvSpPr>
          <p:cNvPr id="24" name="Oval 23"/>
          <p:cNvSpPr/>
          <p:nvPr/>
        </p:nvSpPr>
        <p:spPr bwMode="auto">
          <a:xfrm>
            <a:off x="9930805" y="1863461"/>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r>
              <a:rPr lang="en-US" sz="2200" dirty="0">
                <a:gradFill>
                  <a:gsLst>
                    <a:gs pos="0">
                      <a:srgbClr val="FFFFFF"/>
                    </a:gs>
                    <a:gs pos="100000">
                      <a:srgbClr val="FFFFFF"/>
                    </a:gs>
                  </a:gsLst>
                  <a:lin ang="5400000" scaled="0"/>
                </a:gradFill>
                <a:latin typeface="Segoe Condensed" pitchFamily="34" charset="0"/>
              </a:rPr>
              <a:t>2</a:t>
            </a:r>
          </a:p>
        </p:txBody>
      </p:sp>
      <p:cxnSp>
        <p:nvCxnSpPr>
          <p:cNvPr id="26" name="Straight Connector 25"/>
          <p:cNvCxnSpPr>
            <a:stCxn id="18" idx="7"/>
            <a:endCxn id="20" idx="2"/>
          </p:cNvCxnSpPr>
          <p:nvPr/>
        </p:nvCxnSpPr>
        <p:spPr>
          <a:xfrm flipV="1">
            <a:off x="3111116" y="2600463"/>
            <a:ext cx="517716" cy="43119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8" name="Straight Connector 27"/>
          <p:cNvCxnSpPr>
            <a:stCxn id="3" idx="6"/>
            <a:endCxn id="18" idx="1"/>
          </p:cNvCxnSpPr>
          <p:nvPr/>
        </p:nvCxnSpPr>
        <p:spPr>
          <a:xfrm>
            <a:off x="1834508" y="2600461"/>
            <a:ext cx="379690" cy="43119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19" idx="0"/>
            <a:endCxn id="18" idx="4"/>
          </p:cNvCxnSpPr>
          <p:nvPr/>
        </p:nvCxnSpPr>
        <p:spPr>
          <a:xfrm flipH="1" flipV="1">
            <a:off x="2662658" y="3997621"/>
            <a:ext cx="1" cy="2165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 name="Straight Connector 31"/>
          <p:cNvCxnSpPr>
            <a:stCxn id="19" idx="6"/>
            <a:endCxn id="21" idx="2"/>
          </p:cNvCxnSpPr>
          <p:nvPr/>
        </p:nvCxnSpPr>
        <p:spPr>
          <a:xfrm flipV="1">
            <a:off x="3296874" y="4563471"/>
            <a:ext cx="955692" cy="21655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20" idx="6"/>
            <a:endCxn id="24" idx="2"/>
          </p:cNvCxnSpPr>
          <p:nvPr/>
        </p:nvCxnSpPr>
        <p:spPr>
          <a:xfrm flipV="1">
            <a:off x="4897263" y="2429311"/>
            <a:ext cx="5033542" cy="17115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6" name="Straight Connector 35"/>
          <p:cNvCxnSpPr>
            <a:stCxn id="23" idx="6"/>
            <a:endCxn id="24" idx="4"/>
          </p:cNvCxnSpPr>
          <p:nvPr/>
        </p:nvCxnSpPr>
        <p:spPr>
          <a:xfrm flipV="1">
            <a:off x="9618064" y="2995160"/>
            <a:ext cx="946957" cy="111074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23" idx="2"/>
            <a:endCxn id="22" idx="6"/>
          </p:cNvCxnSpPr>
          <p:nvPr/>
        </p:nvCxnSpPr>
        <p:spPr>
          <a:xfrm flipH="1" flipV="1">
            <a:off x="7187773" y="3602914"/>
            <a:ext cx="1161860" cy="502987"/>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Oval 24"/>
          <p:cNvSpPr/>
          <p:nvPr/>
        </p:nvSpPr>
        <p:spPr bwMode="auto">
          <a:xfrm>
            <a:off x="5144491" y="5244575"/>
            <a:ext cx="1268432" cy="1131698"/>
          </a:xfrm>
          <a:prstGeom prst="ellipse">
            <a:avLst/>
          </a:prstGeom>
          <a:solidFill>
            <a:schemeClr val="accent1"/>
          </a:solidFill>
          <a:ln>
            <a:solidFill>
              <a:srgbClr val="292929"/>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r>
              <a:rPr lang="en-US" sz="3700" dirty="0">
                <a:gradFill>
                  <a:gsLst>
                    <a:gs pos="0">
                      <a:srgbClr val="FFFFFF"/>
                    </a:gs>
                    <a:gs pos="100000">
                      <a:srgbClr val="FFFFFF"/>
                    </a:gs>
                  </a:gsLst>
                  <a:lin ang="5400000" scaled="0"/>
                </a:gradFill>
                <a:latin typeface="Segoe Condensed" pitchFamily="34" charset="0"/>
              </a:rPr>
              <a:t>∞</a:t>
            </a:r>
            <a:endParaRPr lang="en-US" sz="2200" dirty="0">
              <a:gradFill>
                <a:gsLst>
                  <a:gs pos="0">
                    <a:srgbClr val="FFFFFF"/>
                  </a:gs>
                  <a:gs pos="100000">
                    <a:srgbClr val="FFFFFF"/>
                  </a:gs>
                </a:gsLst>
                <a:lin ang="5400000" scaled="0"/>
              </a:gradFill>
              <a:latin typeface="Segoe Condensed" pitchFamily="34" charset="0"/>
            </a:endParaRPr>
          </a:p>
        </p:txBody>
      </p:sp>
      <p:sp>
        <p:nvSpPr>
          <p:cNvPr id="27" name="Oval 26"/>
          <p:cNvSpPr/>
          <p:nvPr/>
        </p:nvSpPr>
        <p:spPr bwMode="auto">
          <a:xfrm>
            <a:off x="6500271" y="4332740"/>
            <a:ext cx="1268432" cy="1131698"/>
          </a:xfrm>
          <a:prstGeom prst="ellipse">
            <a:avLst/>
          </a:prstGeom>
          <a:solidFill>
            <a:schemeClr val="accent1"/>
          </a:solidFill>
          <a:ln w="38100">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56" tIns="186556" rIns="186556" bIns="46637" numCol="1" rtlCol="0" anchor="t" anchorCtr="0" compatLnSpc="1">
            <a:prstTxWarp prst="textNoShape">
              <a:avLst/>
            </a:prstTxWarp>
          </a:bodyPr>
          <a:lstStyle/>
          <a:p>
            <a:pPr algn="ctr" defTabSz="932472" fontAlgn="base">
              <a:spcBef>
                <a:spcPct val="0"/>
              </a:spcBef>
              <a:spcAft>
                <a:spcPct val="0"/>
              </a:spcAft>
            </a:pPr>
            <a:r>
              <a:rPr lang="en-US" sz="2200" dirty="0">
                <a:solidFill>
                  <a:srgbClr val="292929"/>
                </a:solidFill>
                <a:latin typeface="Segoe Condensed" pitchFamily="34" charset="0"/>
              </a:rPr>
              <a:t>0</a:t>
            </a:r>
          </a:p>
        </p:txBody>
      </p:sp>
      <p:cxnSp>
        <p:nvCxnSpPr>
          <p:cNvPr id="5" name="Straight Connector 4"/>
          <p:cNvCxnSpPr>
            <a:stCxn id="27" idx="1"/>
            <a:endCxn id="22" idx="4"/>
          </p:cNvCxnSpPr>
          <p:nvPr/>
        </p:nvCxnSpPr>
        <p:spPr>
          <a:xfrm flipH="1" flipV="1">
            <a:off x="6553558" y="4168762"/>
            <a:ext cx="132471" cy="32971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 name="Straight Connector 6"/>
          <p:cNvCxnSpPr>
            <a:stCxn id="27" idx="6"/>
            <a:endCxn id="23" idx="3"/>
          </p:cNvCxnSpPr>
          <p:nvPr/>
        </p:nvCxnSpPr>
        <p:spPr>
          <a:xfrm flipV="1">
            <a:off x="7768703" y="4506016"/>
            <a:ext cx="766687" cy="392573"/>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8152047" y="5464437"/>
            <a:ext cx="4002167" cy="892552"/>
          </a:xfrm>
          <a:prstGeom prst="rect">
            <a:avLst/>
          </a:prstGeom>
          <a:noFill/>
        </p:spPr>
        <p:txBody>
          <a:bodyPr wrap="square" lIns="0" tIns="0" rIns="0" bIns="0" rtlCol="0">
            <a:spAutoFit/>
          </a:bodyPr>
          <a:lstStyle/>
          <a:p>
            <a:r>
              <a:rPr lang="en-US" sz="2900" dirty="0">
                <a:latin typeface="Segoe UI" pitchFamily="34" charset="0"/>
                <a:ea typeface="Segoe UI" pitchFamily="34" charset="0"/>
                <a:cs typeface="Segoe UI" pitchFamily="34" charset="0"/>
              </a:rPr>
              <a:t>Non-authorities do not affect connected sites</a:t>
            </a:r>
          </a:p>
        </p:txBody>
      </p:sp>
    </p:spTree>
    <p:extLst>
      <p:ext uri="{BB962C8B-B14F-4D97-AF65-F5344CB8AC3E}">
        <p14:creationId xmlns:p14="http://schemas.microsoft.com/office/powerpoint/2010/main" val="2429127710"/>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smtClean="0"/>
              <a:t>Optimize </a:t>
            </a:r>
            <a:r>
              <a:rPr lang="en-US" sz="4000" dirty="0"/>
              <a:t>Search Relevance in SharePoint 2013  </a:t>
            </a:r>
          </a:p>
        </p:txBody>
      </p:sp>
      <p:sp>
        <p:nvSpPr>
          <p:cNvPr id="5" name="Text Placeholder 4"/>
          <p:cNvSpPr>
            <a:spLocks noGrp="1"/>
          </p:cNvSpPr>
          <p:nvPr>
            <p:ph type="body" sz="quarter" idx="12"/>
          </p:nvPr>
        </p:nvSpPr>
        <p:spPr>
          <a:xfrm>
            <a:off x="4846637" y="5225454"/>
            <a:ext cx="7315201" cy="1372151"/>
          </a:xfrm>
        </p:spPr>
        <p:txBody>
          <a:bodyPr/>
          <a:lstStyle/>
          <a:p>
            <a:r>
              <a:rPr lang="en-US" sz="1800" dirty="0"/>
              <a:t>Victor Poznanski 	</a:t>
            </a:r>
          </a:p>
          <a:p>
            <a:pPr>
              <a:spcAft>
                <a:spcPts val="1200"/>
              </a:spcAft>
            </a:pPr>
            <a:r>
              <a:rPr lang="en-US" sz="1800" dirty="0"/>
              <a:t>Principal Program </a:t>
            </a:r>
            <a:r>
              <a:rPr lang="en-US" sz="1800" dirty="0" smtClean="0"/>
              <a:t>Manager</a:t>
            </a:r>
            <a:endParaRPr lang="en-US" sz="1800" dirty="0"/>
          </a:p>
          <a:p>
            <a:r>
              <a:rPr lang="en-US" sz="1800" dirty="0"/>
              <a:t>Jan Inge Bergseth	</a:t>
            </a:r>
          </a:p>
          <a:p>
            <a:r>
              <a:rPr lang="en-US" sz="1800" dirty="0"/>
              <a:t>Architect</a:t>
            </a:r>
          </a:p>
        </p:txBody>
      </p:sp>
      <p:sp>
        <p:nvSpPr>
          <p:cNvPr id="2" name="Text Placeholder 1"/>
          <p:cNvSpPr>
            <a:spLocks noGrp="1"/>
          </p:cNvSpPr>
          <p:nvPr>
            <p:ph type="body" sz="quarter" idx="13"/>
          </p:nvPr>
        </p:nvSpPr>
        <p:spPr>
          <a:xfrm>
            <a:off x="9784358" y="1028409"/>
            <a:ext cx="2377480" cy="461665"/>
          </a:xfrm>
        </p:spPr>
        <p:txBody>
          <a:bodyPr/>
          <a:lstStyle/>
          <a:p>
            <a:r>
              <a:rPr lang="en-US" dirty="0" smtClean="0"/>
              <a:t>SPC145</a:t>
            </a:r>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74638" y="2112948"/>
            <a:ext cx="11887200" cy="2005844"/>
          </a:xfrm>
          <a:prstGeom prst="rect">
            <a:avLst/>
          </a:prstGeom>
        </p:spPr>
        <p:txBody>
          <a:bodyPr vert="horz" wrap="square" lIns="146304" tIns="91440" rIns="146304" bIns="91440" rtlCol="0" anchor="b" anchorCtr="0">
            <a:noAutofit/>
          </a:bodyPr>
          <a:lstStyle>
            <a:lvl1pPr algn="l" defTabSz="932742" rtl="0" eaLnBrk="1" latinLnBrk="0" hangingPunct="1">
              <a:lnSpc>
                <a:spcPct val="90000"/>
              </a:lnSpc>
              <a:spcBef>
                <a:spcPct val="0"/>
              </a:spcBef>
              <a:buNone/>
              <a:defRPr lang="en-US" sz="9000" b="0" kern="1200" cap="none" spc="-306" baseline="0">
                <a:ln w="3175">
                  <a:noFill/>
                </a:ln>
                <a:gradFill>
                  <a:gsLst>
                    <a:gs pos="100000">
                      <a:srgbClr val="FFFFFF"/>
                    </a:gs>
                    <a:gs pos="0">
                      <a:srgbClr val="FFFFFF"/>
                    </a:gs>
                  </a:gsLst>
                  <a:lin ang="5400000" scaled="0"/>
                </a:gradFill>
                <a:effectLst/>
                <a:latin typeface="+mj-lt"/>
                <a:ea typeface="+mn-ea"/>
                <a:cs typeface="Segoe UI" pitchFamily="34" charset="0"/>
              </a:defRPr>
            </a:lvl1pPr>
          </a:lstStyle>
          <a:p>
            <a:r>
              <a:rPr lang="en-US" dirty="0" smtClean="0"/>
              <a:t>Using Result Sources</a:t>
            </a:r>
            <a:br>
              <a:rPr lang="en-US" dirty="0" smtClean="0"/>
            </a:br>
            <a:r>
              <a:rPr lang="en-US" sz="5500" dirty="0" smtClean="0"/>
              <a:t>Limiting the scope of queries and federating</a:t>
            </a:r>
            <a:endParaRPr lang="en-US" dirty="0"/>
          </a:p>
        </p:txBody>
      </p:sp>
    </p:spTree>
    <p:extLst>
      <p:ext uri="{BB962C8B-B14F-4D97-AF65-F5344CB8AC3E}">
        <p14:creationId xmlns:p14="http://schemas.microsoft.com/office/powerpoint/2010/main" val="940156626"/>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Queries are Sent to Sources</a:t>
            </a:r>
            <a:endParaRPr lang="en-US" dirty="0"/>
          </a:p>
        </p:txBody>
      </p:sp>
      <p:grpSp>
        <p:nvGrpSpPr>
          <p:cNvPr id="5" name="Group 4"/>
          <p:cNvGrpSpPr/>
          <p:nvPr/>
        </p:nvGrpSpPr>
        <p:grpSpPr>
          <a:xfrm>
            <a:off x="456123" y="1233110"/>
            <a:ext cx="3939243" cy="2462979"/>
            <a:chOff x="447040" y="1209040"/>
            <a:chExt cx="3860800" cy="2414905"/>
          </a:xfrm>
        </p:grpSpPr>
        <p:pic>
          <p:nvPicPr>
            <p:cNvPr id="20482" name="Picture 2" descr="http://icons.iconarchive.com/icons/artua/dragon-soft/512/User-ico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447040" y="2036445"/>
              <a:ext cx="1587500" cy="15875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ular Callout 2"/>
            <p:cNvSpPr/>
            <p:nvPr/>
          </p:nvSpPr>
          <p:spPr bwMode="auto">
            <a:xfrm>
              <a:off x="2164080" y="1209040"/>
              <a:ext cx="2143760" cy="1168400"/>
            </a:xfrm>
            <a:prstGeom prst="wedgeRectCallout">
              <a:avLst>
                <a:gd name="adj1" fmla="val -68226"/>
                <a:gd name="adj2" fmla="val 55544"/>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“Customer services monthly report”</a:t>
              </a:r>
            </a:p>
          </p:txBody>
        </p:sp>
      </p:grpSp>
      <p:grpSp>
        <p:nvGrpSpPr>
          <p:cNvPr id="14" name="Group 13"/>
          <p:cNvGrpSpPr/>
          <p:nvPr/>
        </p:nvGrpSpPr>
        <p:grpSpPr>
          <a:xfrm>
            <a:off x="4991150" y="3392415"/>
            <a:ext cx="4160636" cy="521281"/>
            <a:chOff x="5725160" y="3326199"/>
            <a:chExt cx="4077784" cy="511106"/>
          </a:xfrm>
        </p:grpSpPr>
        <p:cxnSp>
          <p:nvCxnSpPr>
            <p:cNvPr id="11" name="Straight Arrow Connector 10"/>
            <p:cNvCxnSpPr>
              <a:stCxn id="4" idx="3"/>
            </p:cNvCxnSpPr>
            <p:nvPr/>
          </p:nvCxnSpPr>
          <p:spPr>
            <a:xfrm>
              <a:off x="5725160" y="3837305"/>
              <a:ext cx="2849880" cy="0"/>
            </a:xfrm>
            <a:prstGeom prst="straightConnector1">
              <a:avLst/>
            </a:prstGeom>
            <a:ln w="38100">
              <a:solidFill>
                <a:srgbClr val="FFFFFF"/>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6736079" y="3326199"/>
              <a:ext cx="3066865" cy="369332"/>
            </a:xfrm>
            <a:prstGeom prst="rect">
              <a:avLst/>
            </a:prstGeom>
            <a:noFill/>
          </p:spPr>
          <p:txBody>
            <a:bodyPr wrap="none" lIns="0" tIns="0" rIns="0" bIns="0" rtlCol="0">
              <a:spAutoFit/>
            </a:bodyPr>
            <a:lstStyle/>
            <a:p>
              <a:r>
                <a:rPr lang="en-US" sz="2400" spc="-71" dirty="0">
                  <a:solidFill>
                    <a:srgbClr val="FFFF00"/>
                  </a:solidFill>
                </a:rPr>
                <a:t>Results from that source</a:t>
              </a:r>
            </a:p>
          </p:txBody>
        </p:sp>
      </p:grpSp>
      <p:grpSp>
        <p:nvGrpSpPr>
          <p:cNvPr id="8" name="Group 7"/>
          <p:cNvGrpSpPr/>
          <p:nvPr/>
        </p:nvGrpSpPr>
        <p:grpSpPr>
          <a:xfrm>
            <a:off x="528688" y="2886537"/>
            <a:ext cx="5312795" cy="1711068"/>
            <a:chOff x="518160" y="2830195"/>
            <a:chExt cx="5207000" cy="1677670"/>
          </a:xfrm>
        </p:grpSpPr>
        <p:sp>
          <p:nvSpPr>
            <p:cNvPr id="4" name="Flowchart: Alternate Process 3"/>
            <p:cNvSpPr/>
            <p:nvPr/>
          </p:nvSpPr>
          <p:spPr bwMode="auto">
            <a:xfrm>
              <a:off x="3235960" y="3166745"/>
              <a:ext cx="2489200" cy="1341120"/>
            </a:xfrm>
            <a:prstGeom prst="flowChartAlternate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Source</a:t>
              </a:r>
            </a:p>
          </p:txBody>
        </p:sp>
        <p:cxnSp>
          <p:nvCxnSpPr>
            <p:cNvPr id="6" name="Straight Arrow Connector 5"/>
            <p:cNvCxnSpPr>
              <a:stCxn id="20482" idx="1"/>
              <a:endCxn id="4" idx="1"/>
            </p:cNvCxnSpPr>
            <p:nvPr/>
          </p:nvCxnSpPr>
          <p:spPr>
            <a:xfrm>
              <a:off x="2034540" y="2830195"/>
              <a:ext cx="1201420" cy="1007110"/>
            </a:xfrm>
            <a:prstGeom prst="straightConnector1">
              <a:avLst/>
            </a:prstGeom>
            <a:ln w="381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18160" y="3769201"/>
              <a:ext cx="2286000" cy="738664"/>
            </a:xfrm>
            <a:prstGeom prst="rect">
              <a:avLst/>
            </a:prstGeom>
            <a:noFill/>
          </p:spPr>
          <p:txBody>
            <a:bodyPr wrap="square" lIns="0" tIns="0" rIns="0" bIns="0" rtlCol="0">
              <a:spAutoFit/>
            </a:bodyPr>
            <a:lstStyle/>
            <a:p>
              <a:r>
                <a:rPr lang="en-US" sz="2400" spc="-71" dirty="0">
                  <a:solidFill>
                    <a:srgbClr val="FFFF00"/>
                  </a:solidFill>
                </a:rPr>
                <a:t>User aims a query at a source</a:t>
              </a:r>
            </a:p>
          </p:txBody>
        </p:sp>
      </p:grpSp>
      <p:grpSp>
        <p:nvGrpSpPr>
          <p:cNvPr id="21" name="Group 20"/>
          <p:cNvGrpSpPr/>
          <p:nvPr/>
        </p:nvGrpSpPr>
        <p:grpSpPr>
          <a:xfrm>
            <a:off x="1145556" y="4597605"/>
            <a:ext cx="7121343" cy="1812567"/>
            <a:chOff x="1122744" y="4507865"/>
            <a:chExt cx="6979534" cy="1777188"/>
          </a:xfrm>
        </p:grpSpPr>
        <p:sp>
          <p:nvSpPr>
            <p:cNvPr id="15" name="Flowchart: Data 14"/>
            <p:cNvSpPr/>
            <p:nvPr/>
          </p:nvSpPr>
          <p:spPr bwMode="auto">
            <a:xfrm>
              <a:off x="1122744" y="5058137"/>
              <a:ext cx="3032567" cy="1226916"/>
            </a:xfrm>
            <a:prstGeom prst="flowChartInputOutput">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fontAlgn="base">
                <a:spcBef>
                  <a:spcPct val="0"/>
                </a:spcBef>
                <a:spcAft>
                  <a:spcPct val="0"/>
                </a:spcAft>
              </a:pPr>
              <a:r>
                <a:rPr lang="en-US" sz="2000" dirty="0">
                  <a:solidFill>
                    <a:schemeClr val="bg1"/>
                  </a:solidFill>
                </a:rPr>
                <a:t>Protocol/</a:t>
              </a:r>
            </a:p>
            <a:p>
              <a:pPr algn="ctr" defTabSz="932472" fontAlgn="base">
                <a:spcBef>
                  <a:spcPct val="0"/>
                </a:spcBef>
                <a:spcAft>
                  <a:spcPct val="0"/>
                </a:spcAft>
              </a:pPr>
              <a:r>
                <a:rPr lang="en-US" sz="2000" dirty="0">
                  <a:solidFill>
                    <a:schemeClr val="bg1"/>
                  </a:solidFill>
                </a:rPr>
                <a:t>Location</a:t>
              </a:r>
            </a:p>
          </p:txBody>
        </p:sp>
        <p:sp>
          <p:nvSpPr>
            <p:cNvPr id="17" name="Flowchart: Data 16"/>
            <p:cNvSpPr/>
            <p:nvPr/>
          </p:nvSpPr>
          <p:spPr bwMode="auto">
            <a:xfrm>
              <a:off x="4307710" y="5058137"/>
              <a:ext cx="3794568" cy="1226916"/>
            </a:xfrm>
            <a:prstGeom prst="flowChartInputOutput">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fontAlgn="base">
                <a:spcBef>
                  <a:spcPct val="0"/>
                </a:spcBef>
                <a:spcAft>
                  <a:spcPct val="0"/>
                </a:spcAft>
              </a:pPr>
              <a:r>
                <a:rPr lang="en-US" sz="2000" dirty="0">
                  <a:solidFill>
                    <a:schemeClr val="bg1"/>
                  </a:solidFill>
                </a:rPr>
                <a:t>Query Transformation</a:t>
              </a:r>
            </a:p>
            <a:p>
              <a:pPr algn="ctr" defTabSz="932472" fontAlgn="base">
                <a:spcBef>
                  <a:spcPct val="0"/>
                </a:spcBef>
                <a:spcAft>
                  <a:spcPct val="0"/>
                </a:spcAft>
              </a:pPr>
              <a:r>
                <a:rPr lang="en-US" sz="2000" dirty="0">
                  <a:solidFill>
                    <a:schemeClr val="bg1"/>
                  </a:solidFill>
                </a:rPr>
                <a:t>(scope restriction)</a:t>
              </a:r>
            </a:p>
          </p:txBody>
        </p:sp>
        <p:cxnSp>
          <p:nvCxnSpPr>
            <p:cNvPr id="18" name="Straight Arrow Connector 17"/>
            <p:cNvCxnSpPr>
              <a:stCxn id="15" idx="1"/>
              <a:endCxn id="4" idx="2"/>
            </p:cNvCxnSpPr>
            <p:nvPr/>
          </p:nvCxnSpPr>
          <p:spPr>
            <a:xfrm flipV="1">
              <a:off x="2639028" y="4507865"/>
              <a:ext cx="1841532" cy="550272"/>
            </a:xfrm>
            <a:prstGeom prst="straightConnector1">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7" idx="1"/>
              <a:endCxn id="4" idx="2"/>
            </p:cNvCxnSpPr>
            <p:nvPr/>
          </p:nvCxnSpPr>
          <p:spPr>
            <a:xfrm flipH="1" flipV="1">
              <a:off x="4480560" y="4507865"/>
              <a:ext cx="1724434" cy="550272"/>
            </a:xfrm>
            <a:prstGeom prst="straightConnector1">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118850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900" dirty="0"/>
              <a:t>Scoping Your Queries with Result Sources</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864233" y="1423446"/>
            <a:ext cx="5696079" cy="43096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1728465" y="2081178"/>
            <a:ext cx="8661971" cy="44568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Oval 7"/>
          <p:cNvSpPr/>
          <p:nvPr/>
        </p:nvSpPr>
        <p:spPr bwMode="auto">
          <a:xfrm>
            <a:off x="1589338" y="3061230"/>
            <a:ext cx="1659719" cy="814801"/>
          </a:xfrm>
          <a:prstGeom prst="ellipse">
            <a:avLst/>
          </a:prstGeom>
          <a:noFill/>
          <a:ln w="57150">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8197005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500"/>
                                        <p:tgtEl>
                                          <p:spTgt spid="1027"/>
                                        </p:tgtEl>
                                      </p:cBhvr>
                                    </p:animEffect>
                                  </p:childTnLst>
                                </p:cTn>
                              </p:par>
                              <p:par>
                                <p:cTn id="8" presetID="9" presetClass="emph" presetSubtype="0" nodeType="withEffect">
                                  <p:stCondLst>
                                    <p:cond delay="0"/>
                                  </p:stCondLst>
                                  <p:childTnLst>
                                    <p:set>
                                      <p:cBhvr rctx="PPT">
                                        <p:cTn id="9" dur="indefinite"/>
                                        <p:tgtEl>
                                          <p:spTgt spid="1026"/>
                                        </p:tgtEl>
                                        <p:attrNameLst>
                                          <p:attrName>style.opacity</p:attrName>
                                        </p:attrNameLst>
                                      </p:cBhvr>
                                      <p:to>
                                        <p:strVal val="0.5"/>
                                      </p:to>
                                    </p:set>
                                    <p:animEffect filter="image" prLst="opacity: 0.5">
                                      <p:cBhvr rctx="IE">
                                        <p:cTn id="10" dur="indefinite"/>
                                        <p:tgtEl>
                                          <p:spTgt spid="1026"/>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Scoping a Source I</a:t>
            </a:r>
            <a:endParaRPr lang="en-US" dirty="0"/>
          </a:p>
        </p:txBody>
      </p:sp>
      <p:grpSp>
        <p:nvGrpSpPr>
          <p:cNvPr id="3" name="Group 2"/>
          <p:cNvGrpSpPr/>
          <p:nvPr/>
        </p:nvGrpSpPr>
        <p:grpSpPr>
          <a:xfrm>
            <a:off x="635915" y="1103581"/>
            <a:ext cx="10093338" cy="5642250"/>
            <a:chOff x="1263332" y="1253373"/>
            <a:chExt cx="7804468" cy="4278747"/>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1263333" y="1253373"/>
              <a:ext cx="7804467" cy="956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1263332" y="2057400"/>
              <a:ext cx="7804467" cy="347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1708945850"/>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Scoping a Source II</a:t>
            </a:r>
            <a:endParaRPr lang="en-US" dirty="0"/>
          </a:p>
        </p:txBody>
      </p:sp>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482039" y="1290101"/>
            <a:ext cx="8153415" cy="508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3" name="Group 12"/>
          <p:cNvGrpSpPr/>
          <p:nvPr/>
        </p:nvGrpSpPr>
        <p:grpSpPr>
          <a:xfrm>
            <a:off x="709590" y="1536826"/>
            <a:ext cx="10801526" cy="2981934"/>
            <a:chOff x="695459" y="1506829"/>
            <a:chExt cx="10586433" cy="2923730"/>
          </a:xfrm>
        </p:grpSpPr>
        <p:pic>
          <p:nvPicPr>
            <p:cNvPr id="4" name="Picture 2"/>
            <p:cNvPicPr>
              <a:picLocks noChangeAspect="1" noChangeArrowheads="1"/>
            </p:cNvPicPr>
            <p:nvPr/>
          </p:nvPicPr>
          <p:blipFill rotWithShape="1">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p:blipFill>
          <p:spPr bwMode="auto">
            <a:xfrm>
              <a:off x="1170345" y="2578452"/>
              <a:ext cx="10111547" cy="185210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695459" y="1506829"/>
              <a:ext cx="4028443" cy="558273"/>
            </a:xfrm>
            <a:prstGeom prst="rect">
              <a:avLst/>
            </a:prstGeom>
            <a:solidFill>
              <a:schemeClr val="tx1"/>
            </a:solidFill>
          </p:spPr>
          <p:txBody>
            <a:bodyPr wrap="none" lIns="0" tIns="0" rIns="0" bIns="0" rtlCol="0">
              <a:spAutoFit/>
            </a:bodyPr>
            <a:lstStyle/>
            <a:p>
              <a:r>
                <a:rPr lang="en-US" sz="3700" spc="-71" dirty="0">
                  <a:solidFill>
                    <a:schemeClr val="bg1"/>
                  </a:solidFill>
                </a:rPr>
                <a:t>User’s original query</a:t>
              </a:r>
            </a:p>
          </p:txBody>
        </p:sp>
        <p:cxnSp>
          <p:nvCxnSpPr>
            <p:cNvPr id="6" name="Straight Arrow Connector 5"/>
            <p:cNvCxnSpPr>
              <a:stCxn id="3" idx="2"/>
            </p:cNvCxnSpPr>
            <p:nvPr/>
          </p:nvCxnSpPr>
          <p:spPr>
            <a:xfrm flipH="1">
              <a:off x="2472744" y="2065102"/>
              <a:ext cx="236936" cy="1115980"/>
            </a:xfrm>
            <a:prstGeom prst="straightConnector1">
              <a:avLst/>
            </a:prstGeom>
            <a:ln w="57150">
              <a:solidFill>
                <a:schemeClr val="bg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228751" y="1517976"/>
              <a:ext cx="3545714" cy="553998"/>
            </a:xfrm>
            <a:prstGeom prst="rect">
              <a:avLst/>
            </a:prstGeom>
            <a:solidFill>
              <a:schemeClr val="tx1"/>
            </a:solidFill>
          </p:spPr>
          <p:txBody>
            <a:bodyPr wrap="none" lIns="0" tIns="0" rIns="0" bIns="0" rtlCol="0">
              <a:spAutoFit/>
            </a:bodyPr>
            <a:lstStyle/>
            <a:p>
              <a:r>
                <a:rPr lang="en-US" sz="3700" spc="-71" dirty="0">
                  <a:solidFill>
                    <a:schemeClr val="bg1"/>
                  </a:solidFill>
                </a:rPr>
                <a:t>Restrict to this site</a:t>
              </a:r>
            </a:p>
          </p:txBody>
        </p:sp>
        <p:cxnSp>
          <p:nvCxnSpPr>
            <p:cNvPr id="10" name="Straight Arrow Connector 9"/>
            <p:cNvCxnSpPr/>
            <p:nvPr/>
          </p:nvCxnSpPr>
          <p:spPr>
            <a:xfrm flipH="1">
              <a:off x="4584879" y="2071974"/>
              <a:ext cx="2284710" cy="1109108"/>
            </a:xfrm>
            <a:prstGeom prst="straightConnector1">
              <a:avLst/>
            </a:prstGeom>
            <a:ln w="57150">
              <a:solidFill>
                <a:schemeClr val="bg1"/>
              </a:solidFill>
              <a:headEnd type="none"/>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39612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9" presetClass="emph" presetSubtype="0" nodeType="afterEffect">
                                  <p:stCondLst>
                                    <p:cond delay="0"/>
                                  </p:stCondLst>
                                  <p:childTnLst>
                                    <p:set>
                                      <p:cBhvr rctx="PPT">
                                        <p:cTn id="10" dur="indefinite"/>
                                        <p:tgtEl>
                                          <p:spTgt spid="3074"/>
                                        </p:tgtEl>
                                        <p:attrNameLst>
                                          <p:attrName>style.opacity</p:attrName>
                                        </p:attrNameLst>
                                      </p:cBhvr>
                                      <p:to>
                                        <p:strVal val="0.5"/>
                                      </p:to>
                                    </p:set>
                                    <p:animEffect filter="image" prLst="opacity: 0.5">
                                      <p:cBhvr rctx="IE">
                                        <p:cTn id="11" dur="indefinite"/>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OpenSearch </a:t>
            </a:r>
            <a:r>
              <a:rPr lang="en-US" sz="4800" dirty="0" smtClean="0"/>
              <a:t>federation demo</a:t>
            </a:r>
            <a:endParaRPr lang="en-US" sz="4800" dirty="0"/>
          </a:p>
        </p:txBody>
      </p:sp>
      <p:sp>
        <p:nvSpPr>
          <p:cNvPr id="5" name="Text Placeholder 4"/>
          <p:cNvSpPr>
            <a:spLocks noGrp="1"/>
          </p:cNvSpPr>
          <p:nvPr>
            <p:ph type="body" sz="quarter" idx="12"/>
          </p:nvPr>
        </p:nvSpPr>
        <p:spPr>
          <a:xfrm>
            <a:off x="274638" y="5009430"/>
            <a:ext cx="8230899" cy="1372414"/>
          </a:xfrm>
        </p:spPr>
        <p:txBody>
          <a:bodyPr/>
          <a:lstStyle/>
          <a:p>
            <a:r>
              <a:rPr lang="en-US" sz="2000" dirty="0" smtClean="0"/>
              <a:t>Usage </a:t>
            </a:r>
            <a:r>
              <a:rPr lang="en-US" sz="2000" dirty="0"/>
              <a:t>of OpenSearch federation against Bing (web)</a:t>
            </a:r>
          </a:p>
          <a:p>
            <a:r>
              <a:rPr lang="en-US" sz="2000" dirty="0"/>
              <a:t>Create result block where we edit query to get a specific result</a:t>
            </a:r>
          </a:p>
          <a:p>
            <a:r>
              <a:rPr lang="en-US" sz="2000" dirty="0"/>
              <a:t>Adding a </a:t>
            </a:r>
            <a:r>
              <a:rPr lang="en-US" sz="2000" dirty="0" smtClean="0"/>
              <a:t>Bing </a:t>
            </a:r>
            <a:r>
              <a:rPr lang="en-US" sz="2000" dirty="0"/>
              <a:t>URL with query as a more link</a:t>
            </a:r>
          </a:p>
          <a:p>
            <a:r>
              <a:rPr lang="en-US" sz="2000" dirty="0"/>
              <a:t>Pin result block to the top.</a:t>
            </a:r>
          </a:p>
          <a:p>
            <a:endParaRPr lang="en-US" dirty="0"/>
          </a:p>
        </p:txBody>
      </p:sp>
    </p:spTree>
    <p:extLst>
      <p:ext uri="{BB962C8B-B14F-4D97-AF65-F5344CB8AC3E}">
        <p14:creationId xmlns:p14="http://schemas.microsoft.com/office/powerpoint/2010/main" val="22310501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Query Rules</a:t>
            </a:r>
            <a:endParaRPr lang="en-US" dirty="0"/>
          </a:p>
        </p:txBody>
      </p:sp>
      <p:sp>
        <p:nvSpPr>
          <p:cNvPr id="3" name="Subtitle 2"/>
          <p:cNvSpPr>
            <a:spLocks noGrp="1"/>
          </p:cNvSpPr>
          <p:nvPr>
            <p:ph type="body" sz="quarter" idx="4294967295"/>
          </p:nvPr>
        </p:nvSpPr>
        <p:spPr>
          <a:xfrm>
            <a:off x="3262313" y="4352925"/>
            <a:ext cx="9174162" cy="1414463"/>
          </a:xfrm>
          <a:prstGeom prst="rect">
            <a:avLst/>
          </a:prstGeom>
        </p:spPr>
        <p:txBody>
          <a:bodyPr/>
          <a:lstStyle/>
          <a:p>
            <a:r>
              <a:rPr lang="en-US" dirty="0" smtClean="0"/>
              <a:t>Conditionally rewrite the query</a:t>
            </a:r>
          </a:p>
          <a:p>
            <a:r>
              <a:rPr lang="en-US" dirty="0" smtClean="0"/>
              <a:t>Conditionally federate to other sources</a:t>
            </a:r>
            <a:endParaRPr lang="en-US" dirty="0"/>
          </a:p>
        </p:txBody>
      </p:sp>
    </p:spTree>
    <p:extLst>
      <p:ext uri="{BB962C8B-B14F-4D97-AF65-F5344CB8AC3E}">
        <p14:creationId xmlns:p14="http://schemas.microsoft.com/office/powerpoint/2010/main" val="2154486687"/>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Query </a:t>
            </a:r>
            <a:r>
              <a:rPr lang="en-US" dirty="0" smtClean="0"/>
              <a:t>Rules: rewriting the query</a:t>
            </a:r>
            <a:endParaRPr lang="en-US" dirty="0"/>
          </a:p>
        </p:txBody>
      </p:sp>
      <p:sp>
        <p:nvSpPr>
          <p:cNvPr id="3" name="Text Placeholder 2"/>
          <p:cNvSpPr>
            <a:spLocks noGrp="1"/>
          </p:cNvSpPr>
          <p:nvPr>
            <p:ph type="body" sz="quarter" idx="4294967295"/>
          </p:nvPr>
        </p:nvSpPr>
        <p:spPr>
          <a:xfrm>
            <a:off x="0" y="1854200"/>
            <a:ext cx="11801475" cy="3163888"/>
          </a:xfrm>
        </p:spPr>
        <p:txBody>
          <a:bodyPr/>
          <a:lstStyle/>
          <a:p>
            <a:pPr lvl="2"/>
            <a:endParaRPr lang="en-US" sz="3300" dirty="0"/>
          </a:p>
          <a:p>
            <a:pPr marL="584607" lvl="2" indent="0">
              <a:buNone/>
            </a:pPr>
            <a:r>
              <a:rPr lang="en-US" sz="3300" dirty="0"/>
              <a:t>E.g. for </a:t>
            </a:r>
            <a:r>
              <a:rPr lang="en-US" sz="3300" u="sng" dirty="0">
                <a:solidFill>
                  <a:srgbClr val="FFFF00"/>
                </a:solidFill>
                <a:latin typeface="Consolas" pitchFamily="49" charset="0"/>
                <a:cs typeface="Consolas" pitchFamily="49" charset="0"/>
              </a:rPr>
              <a:t>monthly report</a:t>
            </a:r>
            <a:r>
              <a:rPr lang="en-US" sz="3300" dirty="0">
                <a:solidFill>
                  <a:srgbClr val="FFFF00"/>
                </a:solidFill>
                <a:latin typeface="Consolas" pitchFamily="49" charset="0"/>
                <a:cs typeface="Consolas" pitchFamily="49" charset="0"/>
              </a:rPr>
              <a:t> customer support,  </a:t>
            </a:r>
            <a:r>
              <a:rPr lang="en-US" sz="3300" dirty="0"/>
              <a:t>prefer:</a:t>
            </a:r>
          </a:p>
          <a:p>
            <a:pPr lvl="3"/>
            <a:r>
              <a:rPr lang="en-US" sz="2900" dirty="0"/>
              <a:t>…results that might be monthly reports</a:t>
            </a:r>
          </a:p>
          <a:p>
            <a:pPr lvl="3"/>
            <a:r>
              <a:rPr lang="en-US" sz="2900" dirty="0"/>
              <a:t>…from particular sites</a:t>
            </a:r>
          </a:p>
          <a:p>
            <a:pPr lvl="3"/>
            <a:r>
              <a:rPr lang="en-US" sz="2900" dirty="0"/>
              <a:t>…with particular authors</a:t>
            </a:r>
          </a:p>
          <a:p>
            <a:pPr lvl="3"/>
            <a:r>
              <a:rPr lang="en-US" sz="2900" dirty="0"/>
              <a:t>…and the most recent date</a:t>
            </a:r>
          </a:p>
        </p:txBody>
      </p:sp>
    </p:spTree>
    <p:extLst>
      <p:ext uri="{BB962C8B-B14F-4D97-AF65-F5344CB8AC3E}">
        <p14:creationId xmlns:p14="http://schemas.microsoft.com/office/powerpoint/2010/main" val="654551015"/>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Query Rules: conditional federation</a:t>
            </a:r>
            <a:endParaRPr lang="en-US" dirty="0"/>
          </a:p>
        </p:txBody>
      </p:sp>
      <p:sp>
        <p:nvSpPr>
          <p:cNvPr id="2" name="Text Placeholder 1"/>
          <p:cNvSpPr>
            <a:spLocks noGrp="1"/>
          </p:cNvSpPr>
          <p:nvPr>
            <p:ph type="body" sz="quarter" idx="4294967295"/>
          </p:nvPr>
        </p:nvSpPr>
        <p:spPr>
          <a:xfrm>
            <a:off x="457598" y="1849438"/>
            <a:ext cx="11978878" cy="2860675"/>
          </a:xfrm>
          <a:prstGeom prst="rect">
            <a:avLst/>
          </a:prstGeom>
        </p:spPr>
        <p:txBody>
          <a:bodyPr/>
          <a:lstStyle/>
          <a:p>
            <a:pPr marL="0" indent="0">
              <a:buNone/>
            </a:pPr>
            <a:r>
              <a:rPr lang="en-US" sz="3700" u="sng" dirty="0">
                <a:solidFill>
                  <a:schemeClr val="tx1"/>
                </a:solidFill>
                <a:latin typeface="Consolas" pitchFamily="49" charset="0"/>
                <a:cs typeface="Consolas" pitchFamily="49" charset="0"/>
              </a:rPr>
              <a:t>GlaxoSmithKline</a:t>
            </a:r>
            <a:r>
              <a:rPr lang="en-US" sz="3700" dirty="0">
                <a:solidFill>
                  <a:schemeClr val="tx1"/>
                </a:solidFill>
                <a:latin typeface="Consolas" pitchFamily="49" charset="0"/>
                <a:cs typeface="Consolas" pitchFamily="49" charset="0"/>
              </a:rPr>
              <a:t> </a:t>
            </a:r>
            <a:r>
              <a:rPr lang="en-US" sz="3700" dirty="0">
                <a:solidFill>
                  <a:schemeClr val="tx1"/>
                </a:solidFill>
                <a:sym typeface="Wingdings" pitchFamily="2" charset="2"/>
              </a:rPr>
              <a:t> </a:t>
            </a:r>
            <a:br>
              <a:rPr lang="en-US" sz="3700" dirty="0">
                <a:solidFill>
                  <a:schemeClr val="tx1"/>
                </a:solidFill>
                <a:sym typeface="Wingdings" pitchFamily="2" charset="2"/>
              </a:rPr>
            </a:br>
            <a:r>
              <a:rPr lang="en-US" sz="3700" dirty="0">
                <a:solidFill>
                  <a:schemeClr val="tx1"/>
                </a:solidFill>
                <a:sym typeface="Wingdings" pitchFamily="2" charset="2"/>
              </a:rPr>
              <a:t>	bring results from the CRM vertical for this customer</a:t>
            </a:r>
          </a:p>
          <a:p>
            <a:pPr marL="0" indent="0">
              <a:buNone/>
            </a:pPr>
            <a:r>
              <a:rPr lang="en-US" sz="3700" u="sng" dirty="0">
                <a:solidFill>
                  <a:schemeClr val="tx1"/>
                </a:solidFill>
                <a:latin typeface="Consolas" pitchFamily="49" charset="0"/>
                <a:cs typeface="Consolas" pitchFamily="49" charset="0"/>
                <a:sym typeface="Wingdings" pitchFamily="2" charset="2"/>
              </a:rPr>
              <a:t>Benefits</a:t>
            </a:r>
            <a:r>
              <a:rPr lang="en-US" sz="3700" dirty="0">
                <a:solidFill>
                  <a:schemeClr val="tx1"/>
                </a:solidFill>
                <a:sym typeface="Wingdings" pitchFamily="2" charset="2"/>
              </a:rPr>
              <a:t> </a:t>
            </a:r>
            <a:br>
              <a:rPr lang="en-US" sz="3700" dirty="0">
                <a:solidFill>
                  <a:schemeClr val="tx1"/>
                </a:solidFill>
                <a:sym typeface="Wingdings" pitchFamily="2" charset="2"/>
              </a:rPr>
            </a:br>
            <a:r>
              <a:rPr lang="en-US" sz="3700" dirty="0">
                <a:solidFill>
                  <a:schemeClr val="tx1"/>
                </a:solidFill>
                <a:sym typeface="Wingdings" pitchFamily="2" charset="2"/>
              </a:rPr>
              <a:t>	bring results from the HR vertical</a:t>
            </a:r>
            <a:endParaRPr lang="en-US" dirty="0">
              <a:solidFill>
                <a:schemeClr val="tx1"/>
              </a:solidFill>
              <a:sym typeface="Wingdings" pitchFamily="2" charset="2"/>
            </a:endParaRPr>
          </a:p>
        </p:txBody>
      </p:sp>
    </p:spTree>
    <p:extLst>
      <p:ext uri="{BB962C8B-B14F-4D97-AF65-F5344CB8AC3E}">
        <p14:creationId xmlns:p14="http://schemas.microsoft.com/office/powerpoint/2010/main" val="182995505"/>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Query Rules: conditions and actions</a:t>
            </a:r>
          </a:p>
        </p:txBody>
      </p:sp>
      <p:grpSp>
        <p:nvGrpSpPr>
          <p:cNvPr id="6" name="Group 5"/>
          <p:cNvGrpSpPr/>
          <p:nvPr/>
        </p:nvGrpSpPr>
        <p:grpSpPr>
          <a:xfrm>
            <a:off x="818948" y="2155350"/>
            <a:ext cx="4125839" cy="1792671"/>
            <a:chOff x="802640" y="2113280"/>
            <a:chExt cx="4043680" cy="1757680"/>
          </a:xfrm>
        </p:grpSpPr>
        <p:sp>
          <p:nvSpPr>
            <p:cNvPr id="13" name="Flowchart: Decision 12"/>
            <p:cNvSpPr/>
            <p:nvPr/>
          </p:nvSpPr>
          <p:spPr bwMode="auto">
            <a:xfrm>
              <a:off x="2225040" y="2113280"/>
              <a:ext cx="2621280" cy="1757680"/>
            </a:xfrm>
            <a:prstGeom prst="flowChartDecision">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if query starts with “what is”</a:t>
              </a:r>
            </a:p>
          </p:txBody>
        </p:sp>
        <p:sp>
          <p:nvSpPr>
            <p:cNvPr id="23" name="TextBox 22"/>
            <p:cNvSpPr txBox="1"/>
            <p:nvPr/>
          </p:nvSpPr>
          <p:spPr>
            <a:xfrm>
              <a:off x="802640" y="2621280"/>
              <a:ext cx="1257717" cy="738664"/>
            </a:xfrm>
            <a:prstGeom prst="rect">
              <a:avLst/>
            </a:prstGeom>
            <a:noFill/>
          </p:spPr>
          <p:txBody>
            <a:bodyPr wrap="none" lIns="0" tIns="0" rIns="0" bIns="0" rtlCol="0">
              <a:spAutoFit/>
            </a:bodyPr>
            <a:lstStyle/>
            <a:p>
              <a:r>
                <a:rPr lang="en-US" sz="2400" spc="-71" dirty="0">
                  <a:solidFill>
                    <a:srgbClr val="FFFF00"/>
                  </a:solidFill>
                </a:rPr>
                <a:t>Query </a:t>
              </a:r>
            </a:p>
            <a:p>
              <a:r>
                <a:rPr lang="en-US" sz="2400" spc="-71" dirty="0">
                  <a:solidFill>
                    <a:srgbClr val="FFFF00"/>
                  </a:solidFill>
                </a:rPr>
                <a:t>Condition</a:t>
              </a:r>
            </a:p>
          </p:txBody>
        </p:sp>
      </p:grpSp>
      <p:grpSp>
        <p:nvGrpSpPr>
          <p:cNvPr id="19" name="Group 18"/>
          <p:cNvGrpSpPr/>
          <p:nvPr/>
        </p:nvGrpSpPr>
        <p:grpSpPr>
          <a:xfrm>
            <a:off x="870780" y="4165628"/>
            <a:ext cx="5867399" cy="2134625"/>
            <a:chOff x="853440" y="4084320"/>
            <a:chExt cx="5750560" cy="2092960"/>
          </a:xfrm>
        </p:grpSpPr>
        <p:grpSp>
          <p:nvGrpSpPr>
            <p:cNvPr id="18" name="Group 17"/>
            <p:cNvGrpSpPr/>
            <p:nvPr/>
          </p:nvGrpSpPr>
          <p:grpSpPr>
            <a:xfrm>
              <a:off x="2214880" y="4084320"/>
              <a:ext cx="4389120" cy="2092960"/>
              <a:chOff x="2214880" y="4084320"/>
              <a:chExt cx="4389120" cy="2092960"/>
            </a:xfrm>
          </p:grpSpPr>
          <p:sp>
            <p:nvSpPr>
              <p:cNvPr id="14" name="Flowchart: Decision 13"/>
              <p:cNvSpPr/>
              <p:nvPr/>
            </p:nvSpPr>
            <p:spPr bwMode="auto">
              <a:xfrm>
                <a:off x="2214880" y="4419600"/>
                <a:ext cx="2621280" cy="1757680"/>
              </a:xfrm>
              <a:prstGeom prst="flowChartDecision">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if user segment is “sales”</a:t>
                </a:r>
              </a:p>
            </p:txBody>
          </p:sp>
          <p:cxnSp>
            <p:nvCxnSpPr>
              <p:cNvPr id="22" name="Elbow Connector 21"/>
              <p:cNvCxnSpPr>
                <a:stCxn id="14" idx="3"/>
                <a:endCxn id="15" idx="1"/>
              </p:cNvCxnSpPr>
              <p:nvPr/>
            </p:nvCxnSpPr>
            <p:spPr>
              <a:xfrm flipV="1">
                <a:off x="4836160" y="4084320"/>
                <a:ext cx="1767840" cy="1214120"/>
              </a:xfrm>
              <a:prstGeom prst="bentConnector3">
                <a:avLst>
                  <a:gd name="adj1" fmla="val 48994"/>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grpSp>
        <p:sp>
          <p:nvSpPr>
            <p:cNvPr id="24" name="TextBox 23"/>
            <p:cNvSpPr txBox="1"/>
            <p:nvPr/>
          </p:nvSpPr>
          <p:spPr>
            <a:xfrm>
              <a:off x="853440" y="4988560"/>
              <a:ext cx="1257717" cy="738664"/>
            </a:xfrm>
            <a:prstGeom prst="rect">
              <a:avLst/>
            </a:prstGeom>
            <a:noFill/>
          </p:spPr>
          <p:txBody>
            <a:bodyPr wrap="none" lIns="0" tIns="0" rIns="0" bIns="0" rtlCol="0">
              <a:spAutoFit/>
            </a:bodyPr>
            <a:lstStyle/>
            <a:p>
              <a:r>
                <a:rPr lang="en-US" sz="2400" spc="-71" dirty="0">
                  <a:gradFill>
                    <a:gsLst>
                      <a:gs pos="2917">
                        <a:schemeClr val="tx1"/>
                      </a:gs>
                      <a:gs pos="30000">
                        <a:schemeClr val="tx1"/>
                      </a:gs>
                    </a:gsLst>
                    <a:lin ang="5400000" scaled="0"/>
                  </a:gradFill>
                </a:rPr>
                <a:t>Context</a:t>
              </a:r>
            </a:p>
            <a:p>
              <a:r>
                <a:rPr lang="en-US" sz="2400" spc="-71" dirty="0">
                  <a:gradFill>
                    <a:gsLst>
                      <a:gs pos="2917">
                        <a:schemeClr val="tx1"/>
                      </a:gs>
                      <a:gs pos="30000">
                        <a:schemeClr val="tx1"/>
                      </a:gs>
                    </a:gsLst>
                    <a:lin ang="5400000" scaled="0"/>
                  </a:gradFill>
                </a:rPr>
                <a:t>Condition</a:t>
              </a:r>
            </a:p>
          </p:txBody>
        </p:sp>
      </p:grpSp>
      <p:grpSp>
        <p:nvGrpSpPr>
          <p:cNvPr id="7" name="Group 6"/>
          <p:cNvGrpSpPr/>
          <p:nvPr/>
        </p:nvGrpSpPr>
        <p:grpSpPr>
          <a:xfrm>
            <a:off x="4903321" y="3051685"/>
            <a:ext cx="5411276" cy="2736204"/>
            <a:chOff x="4805680" y="2992120"/>
            <a:chExt cx="5303520" cy="2682796"/>
          </a:xfrm>
        </p:grpSpPr>
        <p:sp>
          <p:nvSpPr>
            <p:cNvPr id="15" name="Flowchart: Process 14"/>
            <p:cNvSpPr/>
            <p:nvPr/>
          </p:nvSpPr>
          <p:spPr bwMode="auto">
            <a:xfrm>
              <a:off x="6604000" y="3291840"/>
              <a:ext cx="3505200" cy="1584960"/>
            </a:xfrm>
            <a:prstGeom prst="flowChart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Add results from Wikipedia (without the “what is”)</a:t>
              </a:r>
            </a:p>
          </p:txBody>
        </p:sp>
        <p:cxnSp>
          <p:nvCxnSpPr>
            <p:cNvPr id="17" name="Elbow Connector 16"/>
            <p:cNvCxnSpPr>
              <a:endCxn id="15" idx="1"/>
            </p:cNvCxnSpPr>
            <p:nvPr/>
          </p:nvCxnSpPr>
          <p:spPr>
            <a:xfrm>
              <a:off x="4805680" y="2992120"/>
              <a:ext cx="1798320" cy="1092200"/>
            </a:xfrm>
            <a:prstGeom prst="bentConnector3">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7727741" y="5305584"/>
              <a:ext cx="822982" cy="369332"/>
            </a:xfrm>
            <a:prstGeom prst="rect">
              <a:avLst/>
            </a:prstGeom>
            <a:noFill/>
          </p:spPr>
          <p:txBody>
            <a:bodyPr wrap="none" lIns="0" tIns="0" rIns="0" bIns="0" rtlCol="0">
              <a:spAutoFit/>
            </a:bodyPr>
            <a:lstStyle/>
            <a:p>
              <a:r>
                <a:rPr lang="en-US" sz="2400" spc="-71" dirty="0">
                  <a:solidFill>
                    <a:srgbClr val="FFFF00"/>
                  </a:solidFill>
                </a:rPr>
                <a:t>Action</a:t>
              </a:r>
            </a:p>
          </p:txBody>
        </p:sp>
      </p:grpSp>
      <p:sp>
        <p:nvSpPr>
          <p:cNvPr id="26" name="TextBox 25"/>
          <p:cNvSpPr txBox="1"/>
          <p:nvPr/>
        </p:nvSpPr>
        <p:spPr>
          <a:xfrm>
            <a:off x="2572605" y="1407446"/>
            <a:ext cx="1952351" cy="376684"/>
          </a:xfrm>
          <a:prstGeom prst="rect">
            <a:avLst/>
          </a:prstGeom>
          <a:noFill/>
        </p:spPr>
        <p:txBody>
          <a:bodyPr wrap="none" lIns="0" tIns="0" rIns="0" bIns="0" rtlCol="0">
            <a:spAutoFit/>
          </a:bodyPr>
          <a:lstStyle/>
          <a:p>
            <a:r>
              <a:rPr lang="en-US" sz="2400" i="1" u="sng" spc="-71" dirty="0">
                <a:gradFill>
                  <a:gsLst>
                    <a:gs pos="2917">
                      <a:schemeClr val="tx1"/>
                    </a:gs>
                    <a:gs pos="30000">
                      <a:schemeClr val="tx1"/>
                    </a:gs>
                  </a:gsLst>
                  <a:lin ang="5400000" scaled="0"/>
                </a:gradFill>
              </a:rPr>
              <a:t>What is </a:t>
            </a:r>
            <a:r>
              <a:rPr lang="en-US" sz="2400" i="1" spc="-71" dirty="0">
                <a:gradFill>
                  <a:gsLst>
                    <a:gs pos="2917">
                      <a:schemeClr val="tx1"/>
                    </a:gs>
                    <a:gs pos="30000">
                      <a:schemeClr val="tx1"/>
                    </a:gs>
                  </a:gsLst>
                  <a:lin ang="5400000" scaled="0"/>
                </a:gradFill>
              </a:rPr>
              <a:t>COGS?</a:t>
            </a:r>
          </a:p>
        </p:txBody>
      </p:sp>
      <p:grpSp>
        <p:nvGrpSpPr>
          <p:cNvPr id="5" name="Group 4"/>
          <p:cNvGrpSpPr/>
          <p:nvPr/>
        </p:nvGrpSpPr>
        <p:grpSpPr>
          <a:xfrm>
            <a:off x="4727091" y="1428170"/>
            <a:ext cx="6081070" cy="376684"/>
            <a:chOff x="4632960" y="1400294"/>
            <a:chExt cx="5959976" cy="369332"/>
          </a:xfrm>
        </p:grpSpPr>
        <p:sp>
          <p:nvSpPr>
            <p:cNvPr id="27" name="TextBox 26"/>
            <p:cNvSpPr txBox="1"/>
            <p:nvPr/>
          </p:nvSpPr>
          <p:spPr>
            <a:xfrm>
              <a:off x="6471295" y="1400294"/>
              <a:ext cx="4121641" cy="369332"/>
            </a:xfrm>
            <a:prstGeom prst="rect">
              <a:avLst/>
            </a:prstGeom>
            <a:noFill/>
          </p:spPr>
          <p:txBody>
            <a:bodyPr wrap="none" lIns="0" tIns="0" rIns="0" bIns="0" rtlCol="0">
              <a:spAutoFit/>
            </a:bodyPr>
            <a:lstStyle/>
            <a:p>
              <a:r>
                <a:rPr lang="en-US" sz="2400" i="1" spc="-71" dirty="0">
                  <a:gradFill>
                    <a:gsLst>
                      <a:gs pos="2917">
                        <a:schemeClr val="tx1"/>
                      </a:gs>
                      <a:gs pos="30000">
                        <a:schemeClr val="tx1"/>
                      </a:gs>
                    </a:gsLst>
                    <a:lin ang="5400000" scaled="0"/>
                  </a:gradFill>
                </a:rPr>
                <a:t>[Bing] COGS </a:t>
              </a:r>
              <a:r>
                <a:rPr lang="en-US" sz="2400" i="1" spc="-71" dirty="0" err="1">
                  <a:gradFill>
                    <a:gsLst>
                      <a:gs pos="2917">
                        <a:schemeClr val="tx1"/>
                      </a:gs>
                      <a:gs pos="30000">
                        <a:schemeClr val="tx1"/>
                      </a:gs>
                    </a:gsLst>
                    <a:lin ang="5400000" scaled="0"/>
                  </a:gradFill>
                </a:rPr>
                <a:t>site:en.wikipedia.org</a:t>
              </a:r>
              <a:endParaRPr lang="en-US" sz="2400" i="1" spc="-71" dirty="0">
                <a:gradFill>
                  <a:gsLst>
                    <a:gs pos="2917">
                      <a:schemeClr val="tx1"/>
                    </a:gs>
                    <a:gs pos="30000">
                      <a:schemeClr val="tx1"/>
                    </a:gs>
                  </a:gsLst>
                  <a:lin ang="5400000" scaled="0"/>
                </a:gradFill>
              </a:endParaRPr>
            </a:p>
          </p:txBody>
        </p:sp>
        <p:cxnSp>
          <p:nvCxnSpPr>
            <p:cNvPr id="4" name="Straight Arrow Connector 3"/>
            <p:cNvCxnSpPr/>
            <p:nvPr/>
          </p:nvCxnSpPr>
          <p:spPr>
            <a:xfrm>
              <a:off x="4632960" y="1584960"/>
              <a:ext cx="1635760" cy="0"/>
            </a:xfrm>
            <a:prstGeom prst="straightConnector1">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165743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When You Leave, You Should Know…</a:t>
            </a:r>
            <a:endParaRPr lang="en-US" dirty="0"/>
          </a:p>
        </p:txBody>
      </p:sp>
      <p:sp>
        <p:nvSpPr>
          <p:cNvPr id="22" name="Text Placeholder 4"/>
          <p:cNvSpPr txBox="1">
            <a:spLocks/>
          </p:cNvSpPr>
          <p:nvPr/>
        </p:nvSpPr>
        <p:spPr>
          <a:xfrm>
            <a:off x="531280" y="1466129"/>
            <a:ext cx="8474561" cy="1635295"/>
          </a:xfrm>
          <a:prstGeom prst="rect">
            <a:avLst/>
          </a:prstGeom>
          <a:solidFill>
            <a:schemeClr val="tx1">
              <a:alpha val="5000"/>
            </a:scheme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What: </a:t>
            </a:r>
          </a:p>
          <a:p>
            <a:pPr lvl="1"/>
            <a:r>
              <a:rPr lang="en-US" sz="2900" dirty="0"/>
              <a:t>…our view of relevance is</a:t>
            </a:r>
          </a:p>
          <a:p>
            <a:pPr lvl="1"/>
            <a:r>
              <a:rPr lang="en-US" sz="2900" dirty="0"/>
              <a:t>…what tools you can use to manage relevance </a:t>
            </a:r>
            <a:endParaRPr lang="en-US" sz="2900" dirty="0">
              <a:gradFill>
                <a:gsLst>
                  <a:gs pos="0">
                    <a:schemeClr val="tx2">
                      <a:lumMod val="50000"/>
                    </a:schemeClr>
                  </a:gs>
                  <a:gs pos="86000">
                    <a:schemeClr val="tx2">
                      <a:lumMod val="50000"/>
                    </a:schemeClr>
                  </a:gs>
                </a:gsLst>
                <a:lin ang="5400000" scaled="0"/>
              </a:gradFill>
            </a:endParaRPr>
          </a:p>
        </p:txBody>
      </p:sp>
      <p:sp>
        <p:nvSpPr>
          <p:cNvPr id="40" name="Text Placeholder 4"/>
          <p:cNvSpPr txBox="1">
            <a:spLocks/>
          </p:cNvSpPr>
          <p:nvPr/>
        </p:nvSpPr>
        <p:spPr>
          <a:xfrm>
            <a:off x="531280" y="3196094"/>
            <a:ext cx="8474561" cy="1635296"/>
          </a:xfrm>
          <a:prstGeom prst="rect">
            <a:avLst/>
          </a:prstGeom>
          <a:solidFill>
            <a:schemeClr val="tx1">
              <a:alpha val="5000"/>
            </a:scheme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When:</a:t>
            </a:r>
          </a:p>
          <a:p>
            <a:pPr lvl="1"/>
            <a:r>
              <a:rPr lang="en-US" sz="2900" dirty="0"/>
              <a:t>…to use result sources, query rules, </a:t>
            </a:r>
          </a:p>
          <a:p>
            <a:pPr lvl="1"/>
            <a:r>
              <a:rPr lang="en-US" sz="2900" dirty="0"/>
              <a:t>  dynamic rules &amp;  relevance models</a:t>
            </a:r>
          </a:p>
        </p:txBody>
      </p:sp>
      <p:sp>
        <p:nvSpPr>
          <p:cNvPr id="41" name="Text Placeholder 4"/>
          <p:cNvSpPr txBox="1">
            <a:spLocks/>
          </p:cNvSpPr>
          <p:nvPr/>
        </p:nvSpPr>
        <p:spPr>
          <a:xfrm>
            <a:off x="531280" y="4926060"/>
            <a:ext cx="8474561" cy="1631307"/>
          </a:xfrm>
          <a:prstGeom prst="rect">
            <a:avLst/>
          </a:prstGeom>
          <a:solidFill>
            <a:schemeClr val="tx1">
              <a:alpha val="5000"/>
            </a:scheme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How:</a:t>
            </a:r>
          </a:p>
          <a:p>
            <a:pPr lvl="1"/>
            <a:r>
              <a:rPr lang="en-US" sz="2900" dirty="0"/>
              <a:t>…to manage the relevance lifecycle</a:t>
            </a:r>
          </a:p>
        </p:txBody>
      </p:sp>
      <p:pic>
        <p:nvPicPr>
          <p:cNvPr id="12" name="Picture 6"/>
          <p:cNvPicPr>
            <a:picLocks noChangeAspect="1" noChangeArrowheads="1"/>
          </p:cNvPicPr>
          <p:nvPr/>
        </p:nvPicPr>
        <p:blipFill rotWithShape="1">
          <a:blip r:embed="rId3">
            <a:extLst>
              <a:ext uri="{28A0092B-C50C-407E-A947-70E740481C1C}">
                <a14:useLocalDpi xmlns:a14="http://schemas.microsoft.com/office/drawing/2010/main" val="0"/>
              </a:ext>
            </a:extLst>
          </a:blip>
          <a:srcRect b="-27"/>
          <a:stretch/>
        </p:blipFill>
        <p:spPr bwMode="auto">
          <a:xfrm>
            <a:off x="9005840" y="1486337"/>
            <a:ext cx="3430635" cy="50741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0868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Query Rules: conditions and actions</a:t>
            </a:r>
          </a:p>
        </p:txBody>
      </p:sp>
      <p:sp>
        <p:nvSpPr>
          <p:cNvPr id="3" name="Rectangle 2"/>
          <p:cNvSpPr/>
          <p:nvPr/>
        </p:nvSpPr>
        <p:spPr bwMode="auto">
          <a:xfrm>
            <a:off x="478160" y="1262538"/>
            <a:ext cx="6288888" cy="4679820"/>
          </a:xfrm>
          <a:prstGeom prst="rect">
            <a:avLst/>
          </a:prstGeom>
          <a:solidFill>
            <a:schemeClr val="tx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a:gradFill>
                <a:gsLst>
                  <a:gs pos="0">
                    <a:srgbClr val="000000"/>
                  </a:gs>
                  <a:gs pos="100000">
                    <a:srgbClr val="000000"/>
                  </a:gs>
                </a:gsLst>
                <a:lin ang="5400000" scaled="0"/>
              </a:gradFill>
            </a:endParaRPr>
          </a:p>
        </p:txBody>
      </p:sp>
      <p:sp>
        <p:nvSpPr>
          <p:cNvPr id="4" name="Rectangle 3"/>
          <p:cNvSpPr/>
          <p:nvPr/>
        </p:nvSpPr>
        <p:spPr bwMode="auto">
          <a:xfrm>
            <a:off x="478160" y="1250104"/>
            <a:ext cx="6288888" cy="55956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78" tIns="46639" rIns="46639" bIns="93278" numCol="1" spcCol="0" rtlCol="0" fromWordArt="0" anchor="b" anchorCtr="0" forceAA="0" compatLnSpc="1">
            <a:prstTxWarp prst="textNoShape">
              <a:avLst/>
            </a:prstTxWarp>
            <a:noAutofit/>
          </a:bodyPr>
          <a:lstStyle/>
          <a:p>
            <a:pPr algn="ctr" defTabSz="932472" fontAlgn="base">
              <a:spcBef>
                <a:spcPct val="0"/>
              </a:spcBef>
              <a:spcAft>
                <a:spcPct val="0"/>
              </a:spcAft>
            </a:pPr>
            <a:endParaRPr lang="en-US" sz="1200" spc="-51" dirty="0" err="1">
              <a:gradFill>
                <a:gsLst>
                  <a:gs pos="0">
                    <a:srgbClr val="000000"/>
                  </a:gs>
                  <a:gs pos="100000">
                    <a:srgbClr val="000000"/>
                  </a:gs>
                </a:gsLst>
                <a:lin ang="5400000" scaled="0"/>
              </a:gradFill>
              <a:ea typeface="Segoe UI" pitchFamily="34" charset="0"/>
              <a:cs typeface="Segoe UI" pitchFamily="34" charset="0"/>
            </a:endParaRPr>
          </a:p>
        </p:txBody>
      </p:sp>
      <p:sp>
        <p:nvSpPr>
          <p:cNvPr id="5" name="Text Placeholder 4"/>
          <p:cNvSpPr txBox="1">
            <a:spLocks/>
          </p:cNvSpPr>
          <p:nvPr/>
        </p:nvSpPr>
        <p:spPr>
          <a:xfrm>
            <a:off x="466200" y="1833578"/>
            <a:ext cx="6288888" cy="3992854"/>
          </a:xfrm>
          <a:prstGeom prst="rect">
            <a:avLst/>
          </a:prstGeom>
        </p:spPr>
        <p:txBody>
          <a:bodyPr lIns="139917" tIns="74622" rIns="139917" bIns="0">
            <a:spAutoFit/>
          </a:bodyPr>
          <a:lstStyle>
            <a:defPPr>
              <a:defRPr lang="en-US"/>
            </a:defPPr>
            <a:lvl1pPr indent="0">
              <a:lnSpc>
                <a:spcPct val="90000"/>
              </a:lnSpc>
              <a:spcBef>
                <a:spcPct val="20000"/>
              </a:spcBef>
              <a:buSzPct val="90000"/>
              <a:buFont typeface="Wingdings" pitchFamily="2" charset="2"/>
              <a:buNone/>
              <a:defRPr sz="2400">
                <a:gradFill>
                  <a:gsLst>
                    <a:gs pos="0">
                      <a:schemeClr val="bg1"/>
                    </a:gs>
                    <a:gs pos="100000">
                      <a:schemeClr val="bg1"/>
                    </a:gs>
                  </a:gsLst>
                  <a:lin ang="5400000" scaled="0"/>
                </a:gradFill>
              </a:defRPr>
            </a:lvl1pPr>
            <a:lvl2pPr marL="800100" indent="-339725">
              <a:lnSpc>
                <a:spcPct val="90000"/>
              </a:lnSpc>
              <a:spcBef>
                <a:spcPct val="20000"/>
              </a:spcBef>
              <a:buSzPct val="90000"/>
              <a:buFont typeface="Wingdings" pitchFamily="2" charset="2"/>
              <a:buChar char="§"/>
              <a:defRPr sz="2000">
                <a:gradFill>
                  <a:gsLst>
                    <a:gs pos="0">
                      <a:schemeClr val="tx1"/>
                    </a:gs>
                    <a:gs pos="86000">
                      <a:schemeClr val="tx1"/>
                    </a:gs>
                  </a:gsLst>
                  <a:lin ang="5400000" scaled="0"/>
                </a:gradFill>
                <a:latin typeface="Segoe UI Light" pitchFamily="34" charset="0"/>
              </a:defRPr>
            </a:lvl2pPr>
            <a:lvl3pPr marL="1143000" indent="-287338">
              <a:lnSpc>
                <a:spcPct val="90000"/>
              </a:lnSpc>
              <a:spcBef>
                <a:spcPct val="20000"/>
              </a:spcBef>
              <a:buSzPct val="90000"/>
              <a:buFont typeface="Wingdings" pitchFamily="2" charset="2"/>
              <a:buChar char="§"/>
              <a:defRPr>
                <a:gradFill>
                  <a:gsLst>
                    <a:gs pos="0">
                      <a:schemeClr val="tx1"/>
                    </a:gs>
                    <a:gs pos="86000">
                      <a:schemeClr val="tx1"/>
                    </a:gs>
                  </a:gsLst>
                  <a:lin ang="5400000" scaled="0"/>
                </a:gradFill>
                <a:latin typeface="Segoe UI Light" pitchFamily="34" charset="0"/>
              </a:defRPr>
            </a:lvl3pPr>
            <a:lvl4pPr marL="1485900" indent="-227013">
              <a:lnSpc>
                <a:spcPct val="90000"/>
              </a:lnSpc>
              <a:spcBef>
                <a:spcPct val="20000"/>
              </a:spcBef>
              <a:buSzPct val="90000"/>
              <a:buFont typeface="Wingdings" pitchFamily="2" charset="2"/>
              <a:buChar char="§"/>
              <a:defRPr sz="1600">
                <a:gradFill>
                  <a:gsLst>
                    <a:gs pos="0">
                      <a:schemeClr val="tx1"/>
                    </a:gs>
                    <a:gs pos="86000">
                      <a:schemeClr val="tx1"/>
                    </a:gs>
                  </a:gsLst>
                  <a:lin ang="5400000" scaled="0"/>
                </a:gradFill>
                <a:latin typeface="Segoe UI Light" pitchFamily="34" charset="0"/>
              </a:defRPr>
            </a:lvl4pPr>
            <a:lvl5pPr marL="1828800" indent="-223838">
              <a:lnSpc>
                <a:spcPct val="90000"/>
              </a:lnSpc>
              <a:spcBef>
                <a:spcPct val="20000"/>
              </a:spcBef>
              <a:buSzPct val="90000"/>
              <a:buFont typeface="Wingdings" pitchFamily="2" charset="2"/>
              <a:buChar char="§"/>
              <a:defRPr sz="1600">
                <a:gradFill>
                  <a:gsLst>
                    <a:gs pos="0">
                      <a:schemeClr val="tx1"/>
                    </a:gs>
                    <a:gs pos="86000">
                      <a:schemeClr val="tx1"/>
                    </a:gs>
                  </a:gsLst>
                  <a:lin ang="5400000" scaled="0"/>
                </a:gradFill>
                <a:latin typeface="Segoe UI Light" pitchFamily="34" charset="0"/>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cap="small" dirty="0" smtClean="0">
                <a:solidFill>
                  <a:schemeClr val="tx1"/>
                </a:solidFill>
              </a:rPr>
              <a:t>Phrase-based Matches</a:t>
            </a:r>
          </a:p>
          <a:p>
            <a:pPr marL="757883" indent="-757883">
              <a:buFont typeface="Arial" pitchFamily="34" charset="0"/>
              <a:buChar char="•"/>
            </a:pPr>
            <a:r>
              <a:rPr lang="en-US" dirty="0" smtClean="0">
                <a:solidFill>
                  <a:srgbClr val="FFFF00"/>
                </a:solidFill>
              </a:rPr>
              <a:t>Exact match, beginning or end</a:t>
            </a:r>
          </a:p>
          <a:p>
            <a:pPr marL="757883" indent="-757883">
              <a:buFont typeface="Arial" pitchFamily="34" charset="0"/>
              <a:buChar char="•"/>
            </a:pPr>
            <a:r>
              <a:rPr lang="en-US" dirty="0" smtClean="0">
                <a:solidFill>
                  <a:srgbClr val="FFFF00"/>
                </a:solidFill>
              </a:rPr>
              <a:t>Ad-hoc or term store dictionary</a:t>
            </a:r>
          </a:p>
          <a:p>
            <a:pPr marL="757883" indent="-757883">
              <a:buFont typeface="Arial" pitchFamily="34" charset="0"/>
              <a:buChar char="•"/>
            </a:pPr>
            <a:r>
              <a:rPr lang="en-US" dirty="0" smtClean="0">
                <a:gradFill>
                  <a:gsLst>
                    <a:gs pos="5417">
                      <a:schemeClr val="tx1"/>
                    </a:gs>
                    <a:gs pos="28000">
                      <a:schemeClr val="tx1"/>
                    </a:gs>
                  </a:gsLst>
                  <a:lin ang="5400000" scaled="0"/>
                </a:gradFill>
              </a:rPr>
              <a:t>Match </a:t>
            </a:r>
            <a:r>
              <a:rPr lang="en-US" dirty="0">
                <a:gradFill>
                  <a:gsLst>
                    <a:gs pos="5417">
                      <a:schemeClr val="tx1"/>
                    </a:gs>
                    <a:gs pos="28000">
                      <a:schemeClr val="tx1"/>
                    </a:gs>
                  </a:gsLst>
                  <a:lin ang="5400000" scaled="0"/>
                </a:gradFill>
              </a:rPr>
              <a:t>a regex (advanced</a:t>
            </a:r>
            <a:r>
              <a:rPr lang="en-US" dirty="0" smtClean="0">
                <a:gradFill>
                  <a:gsLst>
                    <a:gs pos="5417">
                      <a:schemeClr val="tx1"/>
                    </a:gs>
                    <a:gs pos="28000">
                      <a:schemeClr val="tx1"/>
                    </a:gs>
                  </a:gsLst>
                  <a:lin ang="5400000" scaled="0"/>
                </a:gradFill>
              </a:rPr>
              <a:t>)</a:t>
            </a:r>
          </a:p>
          <a:p>
            <a:endParaRPr lang="en-US" dirty="0">
              <a:gradFill>
                <a:gsLst>
                  <a:gs pos="5417">
                    <a:schemeClr val="tx1"/>
                  </a:gs>
                  <a:gs pos="28000">
                    <a:schemeClr val="tx1"/>
                  </a:gs>
                </a:gsLst>
                <a:lin ang="5400000" scaled="0"/>
              </a:gradFill>
            </a:endParaRPr>
          </a:p>
          <a:p>
            <a:r>
              <a:rPr lang="en-US" cap="small" dirty="0" smtClean="0">
                <a:solidFill>
                  <a:schemeClr val="tx1"/>
                </a:solidFill>
              </a:rPr>
              <a:t>Historical (Log-based) </a:t>
            </a:r>
            <a:r>
              <a:rPr lang="en-US" cap="small" dirty="0">
                <a:solidFill>
                  <a:schemeClr val="tx1"/>
                </a:solidFill>
              </a:rPr>
              <a:t>Matches</a:t>
            </a:r>
          </a:p>
          <a:p>
            <a:pPr marL="757883" indent="-757883">
              <a:buFont typeface="Arial" pitchFamily="34" charset="0"/>
              <a:buChar char="•"/>
            </a:pPr>
            <a:r>
              <a:rPr lang="en-US" dirty="0" smtClean="0">
                <a:solidFill>
                  <a:srgbClr val="FFFF00"/>
                </a:solidFill>
              </a:rPr>
              <a:t>Is this query more likely aimed at the following source…?</a:t>
            </a:r>
            <a:endParaRPr lang="en-US" dirty="0">
              <a:solidFill>
                <a:srgbClr val="FFFF00"/>
              </a:solidFill>
            </a:endParaRPr>
          </a:p>
          <a:p>
            <a:pPr marL="757883" indent="-757883">
              <a:buFont typeface="Arial" pitchFamily="34" charset="0"/>
              <a:buChar char="•"/>
            </a:pPr>
            <a:r>
              <a:rPr lang="en-US" dirty="0" smtClean="0">
                <a:gradFill>
                  <a:gsLst>
                    <a:gs pos="5417">
                      <a:schemeClr val="tx1"/>
                    </a:gs>
                    <a:gs pos="28000">
                      <a:schemeClr val="tx1"/>
                    </a:gs>
                  </a:gsLst>
                  <a:lin ang="5400000" scaled="0"/>
                </a:gradFill>
              </a:rPr>
              <a:t>Do people mostly click on result of the following type…?</a:t>
            </a:r>
            <a:endParaRPr lang="en-US" dirty="0">
              <a:gradFill>
                <a:gsLst>
                  <a:gs pos="5417">
                    <a:schemeClr val="tx1"/>
                  </a:gs>
                  <a:gs pos="28000">
                    <a:schemeClr val="tx1"/>
                  </a:gs>
                </a:gsLst>
                <a:lin ang="5400000" scaled="0"/>
              </a:gradFill>
            </a:endParaRPr>
          </a:p>
        </p:txBody>
      </p:sp>
      <p:sp>
        <p:nvSpPr>
          <p:cNvPr id="6" name="Text Placeholder 4"/>
          <p:cNvSpPr txBox="1">
            <a:spLocks/>
          </p:cNvSpPr>
          <p:nvPr/>
        </p:nvSpPr>
        <p:spPr>
          <a:xfrm>
            <a:off x="478160" y="1332126"/>
            <a:ext cx="6288888" cy="395518"/>
          </a:xfrm>
          <a:prstGeom prst="rect">
            <a:avLst/>
          </a:prstGeom>
        </p:spPr>
        <p:txBody>
          <a:bodyPr wrap="square" lIns="139917" tIns="0" rIns="139917" bIns="0" anchor="ctr" anchorCtr="0">
            <a:spAutoFit/>
          </a:bodyPr>
          <a:lstStyle>
            <a:lvl1pPr marL="0" indent="0" algn="l" defTabSz="914363" rtl="0" eaLnBrk="1" latinLnBrk="0" hangingPunct="1">
              <a:lnSpc>
                <a:spcPct val="90000"/>
              </a:lnSpc>
              <a:spcBef>
                <a:spcPct val="20000"/>
              </a:spcBef>
              <a:buSzPct val="90000"/>
              <a:buFont typeface="Wingdings" pitchFamily="2" charset="2"/>
              <a:buNone/>
              <a:defRPr sz="2800" kern="1200" baseline="0">
                <a:gradFill>
                  <a:gsLst>
                    <a:gs pos="0">
                      <a:schemeClr val="tx1"/>
                    </a:gs>
                    <a:gs pos="86000">
                      <a:schemeClr val="tx1"/>
                    </a:gs>
                  </a:gsLst>
                  <a:lin ang="5400000" scaled="0"/>
                </a:gradFill>
                <a:latin typeface="Segoe UI Semibold" pitchFamily="34" charset="0"/>
                <a:ea typeface="+mn-ea"/>
                <a:cs typeface="+mn-cs"/>
              </a:defRPr>
            </a:lvl1pPr>
            <a:lvl2pPr marL="855663" indent="-395288" algn="l" defTabSz="914363" rtl="0" eaLnBrk="1" latinLnBrk="0" hangingPunct="1">
              <a:lnSpc>
                <a:spcPct val="90000"/>
              </a:lnSpc>
              <a:spcBef>
                <a:spcPct val="20000"/>
              </a:spcBef>
              <a:buSzPct val="90000"/>
              <a:buFont typeface="Wingdings" pitchFamily="2" charset="2"/>
              <a:buChar char="§"/>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gradFill>
                  <a:gsLst>
                    <a:gs pos="0">
                      <a:srgbClr val="FFFFFF"/>
                    </a:gs>
                    <a:gs pos="100000">
                      <a:srgbClr val="FFFFFF"/>
                    </a:gs>
                  </a:gsLst>
                  <a:lin ang="5400000" scaled="0"/>
                </a:gradFill>
                <a:latin typeface="Segoe UI Light"/>
              </a:rPr>
              <a:t>Query Conditions</a:t>
            </a:r>
          </a:p>
        </p:txBody>
      </p:sp>
      <p:sp>
        <p:nvSpPr>
          <p:cNvPr id="7" name="Rectangle 6"/>
          <p:cNvSpPr/>
          <p:nvPr/>
        </p:nvSpPr>
        <p:spPr bwMode="auto">
          <a:xfrm>
            <a:off x="6967815" y="1262539"/>
            <a:ext cx="5245925" cy="3707411"/>
          </a:xfrm>
          <a:prstGeom prst="rect">
            <a:avLst/>
          </a:prstGeom>
          <a:solidFill>
            <a:schemeClr val="tx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a:endParaRPr lang="en-US">
              <a:gradFill>
                <a:gsLst>
                  <a:gs pos="0">
                    <a:srgbClr val="000000"/>
                  </a:gs>
                  <a:gs pos="100000">
                    <a:srgbClr val="000000"/>
                  </a:gs>
                </a:gsLst>
                <a:lin ang="5400000" scaled="0"/>
              </a:gradFill>
            </a:endParaRPr>
          </a:p>
        </p:txBody>
      </p:sp>
      <p:sp>
        <p:nvSpPr>
          <p:cNvPr id="8" name="Rectangle 7"/>
          <p:cNvSpPr/>
          <p:nvPr/>
        </p:nvSpPr>
        <p:spPr bwMode="auto">
          <a:xfrm>
            <a:off x="6967815" y="1250104"/>
            <a:ext cx="5245925" cy="55956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78" tIns="46639" rIns="46639" bIns="93278" numCol="1" spcCol="0" rtlCol="0" fromWordArt="0" anchor="b" anchorCtr="0" forceAA="0" compatLnSpc="1">
            <a:prstTxWarp prst="textNoShape">
              <a:avLst/>
            </a:prstTxWarp>
            <a:noAutofit/>
          </a:bodyPr>
          <a:lstStyle/>
          <a:p>
            <a:pPr algn="ctr" defTabSz="932472" fontAlgn="base">
              <a:spcBef>
                <a:spcPct val="0"/>
              </a:spcBef>
              <a:spcAft>
                <a:spcPct val="0"/>
              </a:spcAft>
            </a:pPr>
            <a:endParaRPr lang="en-US" sz="1200" spc="-51" dirty="0" err="1">
              <a:gradFill>
                <a:gsLst>
                  <a:gs pos="0">
                    <a:srgbClr val="000000"/>
                  </a:gs>
                  <a:gs pos="100000">
                    <a:srgbClr val="000000"/>
                  </a:gs>
                </a:gsLst>
                <a:lin ang="5400000" scaled="0"/>
              </a:gradFill>
              <a:ea typeface="Segoe UI" pitchFamily="34" charset="0"/>
              <a:cs typeface="Segoe UI" pitchFamily="34" charset="0"/>
            </a:endParaRPr>
          </a:p>
        </p:txBody>
      </p:sp>
      <p:sp>
        <p:nvSpPr>
          <p:cNvPr id="9" name="Text Placeholder 4"/>
          <p:cNvSpPr txBox="1">
            <a:spLocks/>
          </p:cNvSpPr>
          <p:nvPr/>
        </p:nvSpPr>
        <p:spPr>
          <a:xfrm>
            <a:off x="6967815" y="1809666"/>
            <a:ext cx="5245925" cy="2825132"/>
          </a:xfrm>
          <a:prstGeom prst="rect">
            <a:avLst/>
          </a:prstGeom>
        </p:spPr>
        <p:txBody>
          <a:bodyPr lIns="139917" tIns="74622" rIns="139917" bIns="0">
            <a:spAutoFit/>
          </a:bodyPr>
          <a:lstStyle>
            <a:defPPr>
              <a:defRPr lang="en-US"/>
            </a:defPPr>
            <a:lvl1pPr indent="0">
              <a:lnSpc>
                <a:spcPct val="90000"/>
              </a:lnSpc>
              <a:spcBef>
                <a:spcPct val="20000"/>
              </a:spcBef>
              <a:buSzPct val="90000"/>
              <a:buFont typeface="Wingdings" pitchFamily="2" charset="2"/>
              <a:buNone/>
              <a:defRPr sz="2400">
                <a:gradFill>
                  <a:gsLst>
                    <a:gs pos="0">
                      <a:schemeClr val="bg1"/>
                    </a:gs>
                    <a:gs pos="100000">
                      <a:schemeClr val="bg1"/>
                    </a:gs>
                  </a:gsLst>
                  <a:lin ang="5400000" scaled="0"/>
                </a:gradFill>
              </a:defRPr>
            </a:lvl1pPr>
            <a:lvl2pPr marL="800100" indent="-339725">
              <a:lnSpc>
                <a:spcPct val="90000"/>
              </a:lnSpc>
              <a:spcBef>
                <a:spcPct val="20000"/>
              </a:spcBef>
              <a:buSzPct val="90000"/>
              <a:buFont typeface="Wingdings" pitchFamily="2" charset="2"/>
              <a:buChar char="§"/>
              <a:defRPr sz="2000">
                <a:gradFill>
                  <a:gsLst>
                    <a:gs pos="0">
                      <a:schemeClr val="tx1"/>
                    </a:gs>
                    <a:gs pos="86000">
                      <a:schemeClr val="tx1"/>
                    </a:gs>
                  </a:gsLst>
                  <a:lin ang="5400000" scaled="0"/>
                </a:gradFill>
                <a:latin typeface="Segoe UI Light" pitchFamily="34" charset="0"/>
              </a:defRPr>
            </a:lvl2pPr>
            <a:lvl3pPr marL="1143000" indent="-287338">
              <a:lnSpc>
                <a:spcPct val="90000"/>
              </a:lnSpc>
              <a:spcBef>
                <a:spcPct val="20000"/>
              </a:spcBef>
              <a:buSzPct val="90000"/>
              <a:buFont typeface="Wingdings" pitchFamily="2" charset="2"/>
              <a:buChar char="§"/>
              <a:defRPr>
                <a:gradFill>
                  <a:gsLst>
                    <a:gs pos="0">
                      <a:schemeClr val="tx1"/>
                    </a:gs>
                    <a:gs pos="86000">
                      <a:schemeClr val="tx1"/>
                    </a:gs>
                  </a:gsLst>
                  <a:lin ang="5400000" scaled="0"/>
                </a:gradFill>
                <a:latin typeface="Segoe UI Light" pitchFamily="34" charset="0"/>
              </a:defRPr>
            </a:lvl3pPr>
            <a:lvl4pPr marL="1485900" indent="-227013">
              <a:lnSpc>
                <a:spcPct val="90000"/>
              </a:lnSpc>
              <a:spcBef>
                <a:spcPct val="20000"/>
              </a:spcBef>
              <a:buSzPct val="90000"/>
              <a:buFont typeface="Wingdings" pitchFamily="2" charset="2"/>
              <a:buChar char="§"/>
              <a:defRPr sz="1600">
                <a:gradFill>
                  <a:gsLst>
                    <a:gs pos="0">
                      <a:schemeClr val="tx1"/>
                    </a:gs>
                    <a:gs pos="86000">
                      <a:schemeClr val="tx1"/>
                    </a:gs>
                  </a:gsLst>
                  <a:lin ang="5400000" scaled="0"/>
                </a:gradFill>
                <a:latin typeface="Segoe UI Light" pitchFamily="34" charset="0"/>
              </a:defRPr>
            </a:lvl4pPr>
            <a:lvl5pPr marL="1828800" indent="-223838">
              <a:lnSpc>
                <a:spcPct val="90000"/>
              </a:lnSpc>
              <a:spcBef>
                <a:spcPct val="20000"/>
              </a:spcBef>
              <a:buSzPct val="90000"/>
              <a:buFont typeface="Wingdings" pitchFamily="2" charset="2"/>
              <a:buChar char="§"/>
              <a:defRPr sz="1600">
                <a:gradFill>
                  <a:gsLst>
                    <a:gs pos="0">
                      <a:schemeClr val="tx1"/>
                    </a:gs>
                    <a:gs pos="86000">
                      <a:schemeClr val="tx1"/>
                    </a:gs>
                  </a:gsLst>
                  <a:lin ang="5400000" scaled="0"/>
                </a:gradFill>
                <a:latin typeface="Segoe UI Light" pitchFamily="34" charset="0"/>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r>
              <a:rPr lang="en-US" cap="small" dirty="0" smtClean="0">
                <a:solidFill>
                  <a:schemeClr val="tx1"/>
                </a:solidFill>
              </a:rPr>
              <a:t>Curated (Best Bet)</a:t>
            </a:r>
            <a:endParaRPr lang="en-US" dirty="0" smtClean="0">
              <a:solidFill>
                <a:srgbClr val="FFFF00"/>
              </a:solidFill>
            </a:endParaRPr>
          </a:p>
          <a:p>
            <a:pPr marL="757883" indent="-757883">
              <a:buFont typeface="Arial" pitchFamily="34" charset="0"/>
              <a:buChar char="•"/>
            </a:pPr>
            <a:r>
              <a:rPr lang="en-US" dirty="0" smtClean="0">
                <a:solidFill>
                  <a:srgbClr val="FFFF00"/>
                </a:solidFill>
              </a:rPr>
              <a:t>Show </a:t>
            </a:r>
            <a:r>
              <a:rPr lang="en-US" dirty="0">
                <a:solidFill>
                  <a:srgbClr val="FFFF00"/>
                </a:solidFill>
              </a:rPr>
              <a:t>a </a:t>
            </a:r>
            <a:r>
              <a:rPr lang="en-US" dirty="0" smtClean="0">
                <a:solidFill>
                  <a:srgbClr val="FFFF00"/>
                </a:solidFill>
              </a:rPr>
              <a:t>promoted result</a:t>
            </a:r>
          </a:p>
          <a:p>
            <a:pPr marL="757883" indent="-757883">
              <a:buFont typeface="+mj-lt"/>
              <a:buAutoNum type="arabicPeriod"/>
            </a:pPr>
            <a:endParaRPr lang="en-US" dirty="0">
              <a:solidFill>
                <a:srgbClr val="FFFF00"/>
              </a:solidFill>
            </a:endParaRPr>
          </a:p>
          <a:p>
            <a:r>
              <a:rPr lang="en-US" cap="small" dirty="0">
                <a:solidFill>
                  <a:schemeClr val="tx1"/>
                </a:solidFill>
              </a:rPr>
              <a:t>Reformulate the User Query</a:t>
            </a:r>
          </a:p>
          <a:p>
            <a:pPr marL="757883" indent="-757883">
              <a:buFont typeface="Arial" pitchFamily="34" charset="0"/>
              <a:buChar char="•"/>
            </a:pPr>
            <a:r>
              <a:rPr lang="en-US" dirty="0">
                <a:solidFill>
                  <a:srgbClr val="FFFF00"/>
                </a:solidFill>
              </a:rPr>
              <a:t>Show a block of results</a:t>
            </a:r>
          </a:p>
          <a:p>
            <a:pPr marL="757883" indent="-757883">
              <a:buFont typeface="Arial" pitchFamily="34" charset="0"/>
              <a:buChar char="•"/>
            </a:pPr>
            <a:r>
              <a:rPr lang="en-US" dirty="0">
                <a:solidFill>
                  <a:schemeClr val="tx1"/>
                </a:solidFill>
              </a:rPr>
              <a:t>Replace the core results with a different query</a:t>
            </a:r>
          </a:p>
        </p:txBody>
      </p:sp>
      <p:sp>
        <p:nvSpPr>
          <p:cNvPr id="10" name="Text Placeholder 4"/>
          <p:cNvSpPr txBox="1">
            <a:spLocks/>
          </p:cNvSpPr>
          <p:nvPr/>
        </p:nvSpPr>
        <p:spPr>
          <a:xfrm>
            <a:off x="6967815" y="1332126"/>
            <a:ext cx="5245925" cy="395518"/>
          </a:xfrm>
          <a:prstGeom prst="rect">
            <a:avLst/>
          </a:prstGeom>
        </p:spPr>
        <p:txBody>
          <a:bodyPr wrap="square" lIns="139917" tIns="0" rIns="139917" bIns="0" anchor="ctr" anchorCtr="0">
            <a:spAutoFit/>
          </a:bodyPr>
          <a:lstStyle>
            <a:lvl1pPr marL="0" indent="0" algn="l" defTabSz="914363" rtl="0" eaLnBrk="1" latinLnBrk="0" hangingPunct="1">
              <a:lnSpc>
                <a:spcPct val="90000"/>
              </a:lnSpc>
              <a:spcBef>
                <a:spcPct val="20000"/>
              </a:spcBef>
              <a:buSzPct val="90000"/>
              <a:buFont typeface="Wingdings" pitchFamily="2" charset="2"/>
              <a:buNone/>
              <a:defRPr sz="2800" kern="1200" baseline="0">
                <a:gradFill>
                  <a:gsLst>
                    <a:gs pos="0">
                      <a:schemeClr val="tx1"/>
                    </a:gs>
                    <a:gs pos="86000">
                      <a:schemeClr val="tx1"/>
                    </a:gs>
                  </a:gsLst>
                  <a:lin ang="5400000" scaled="0"/>
                </a:gradFill>
                <a:latin typeface="Segoe UI Semibold" pitchFamily="34" charset="0"/>
                <a:ea typeface="+mn-ea"/>
                <a:cs typeface="+mn-cs"/>
              </a:defRPr>
            </a:lvl1pPr>
            <a:lvl2pPr marL="855663" indent="-395288" algn="l" defTabSz="914363" rtl="0" eaLnBrk="1" latinLnBrk="0" hangingPunct="1">
              <a:lnSpc>
                <a:spcPct val="90000"/>
              </a:lnSpc>
              <a:spcBef>
                <a:spcPct val="20000"/>
              </a:spcBef>
              <a:buSzPct val="90000"/>
              <a:buFont typeface="Wingdings" pitchFamily="2" charset="2"/>
              <a:buChar char="§"/>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gradFill>
                  <a:gsLst>
                    <a:gs pos="0">
                      <a:srgbClr val="FFFFFF"/>
                    </a:gs>
                    <a:gs pos="100000">
                      <a:srgbClr val="FFFFFF"/>
                    </a:gs>
                  </a:gsLst>
                  <a:lin ang="5400000" scaled="0"/>
                </a:gradFill>
                <a:latin typeface="Segoe UI Light"/>
              </a:rPr>
              <a:t>Actions</a:t>
            </a:r>
          </a:p>
        </p:txBody>
      </p:sp>
    </p:spTree>
    <p:extLst>
      <p:ext uri="{BB962C8B-B14F-4D97-AF65-F5344CB8AC3E}">
        <p14:creationId xmlns:p14="http://schemas.microsoft.com/office/powerpoint/2010/main" val="3291490024"/>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Reformulating a User Query I</a:t>
            </a:r>
            <a:endParaRPr lang="en-US" dirty="0"/>
          </a:p>
        </p:txBody>
      </p:sp>
      <p:sp>
        <p:nvSpPr>
          <p:cNvPr id="3" name="TextBox 2"/>
          <p:cNvSpPr txBox="1"/>
          <p:nvPr/>
        </p:nvSpPr>
        <p:spPr>
          <a:xfrm>
            <a:off x="762147" y="2818255"/>
            <a:ext cx="8069901" cy="569387"/>
          </a:xfrm>
          <a:prstGeom prst="rect">
            <a:avLst/>
          </a:prstGeom>
          <a:noFill/>
        </p:spPr>
        <p:txBody>
          <a:bodyPr wrap="none" lIns="0" tIns="0" rIns="0" bIns="0" rtlCol="0">
            <a:spAutoFit/>
          </a:bodyPr>
          <a:lstStyle/>
          <a:p>
            <a:r>
              <a:rPr lang="en-US" sz="3700" spc="-71" dirty="0">
                <a:solidFill>
                  <a:schemeClr val="accent3">
                    <a:lumMod val="20000"/>
                    <a:lumOff val="80000"/>
                  </a:schemeClr>
                </a:solidFill>
                <a:latin typeface="Consolas" pitchFamily="49" charset="0"/>
                <a:cs typeface="Consolas" pitchFamily="49" charset="0"/>
              </a:rPr>
              <a:t>monthly report </a:t>
            </a:r>
            <a:r>
              <a:rPr lang="en-US" sz="3700" spc="-71" dirty="0">
                <a:solidFill>
                  <a:srgbClr val="66FF33"/>
                </a:solidFill>
                <a:latin typeface="Consolas" pitchFamily="49" charset="0"/>
                <a:cs typeface="Consolas" pitchFamily="49" charset="0"/>
              </a:rPr>
              <a:t>customer support </a:t>
            </a:r>
          </a:p>
        </p:txBody>
      </p:sp>
      <p:grpSp>
        <p:nvGrpSpPr>
          <p:cNvPr id="13" name="Group 12"/>
          <p:cNvGrpSpPr/>
          <p:nvPr/>
        </p:nvGrpSpPr>
        <p:grpSpPr>
          <a:xfrm>
            <a:off x="762147" y="1523689"/>
            <a:ext cx="3469107" cy="1284348"/>
            <a:chOff x="746970" y="1493948"/>
            <a:chExt cx="3400026" cy="1259279"/>
          </a:xfrm>
        </p:grpSpPr>
        <p:sp>
          <p:nvSpPr>
            <p:cNvPr id="4" name="Left Brace 3"/>
            <p:cNvSpPr/>
            <p:nvPr/>
          </p:nvSpPr>
          <p:spPr>
            <a:xfrm rot="5400000">
              <a:off x="2099253" y="705485"/>
              <a:ext cx="695459" cy="3400026"/>
            </a:xfrm>
            <a:prstGeom prst="leftBrac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TextBox 5"/>
            <p:cNvSpPr txBox="1"/>
            <p:nvPr/>
          </p:nvSpPr>
          <p:spPr>
            <a:xfrm>
              <a:off x="1223492" y="1493948"/>
              <a:ext cx="2249978" cy="497919"/>
            </a:xfrm>
            <a:prstGeom prst="rect">
              <a:avLst/>
            </a:prstGeom>
            <a:noFill/>
          </p:spPr>
          <p:txBody>
            <a:bodyPr wrap="none" lIns="0" tIns="0" rIns="0" bIns="0" rtlCol="0">
              <a:spAutoFit/>
            </a:bodyPr>
            <a:lstStyle/>
            <a:p>
              <a:r>
                <a:rPr lang="en-US" sz="3300" spc="-71" dirty="0">
                  <a:gradFill>
                    <a:gsLst>
                      <a:gs pos="2917">
                        <a:schemeClr val="tx1"/>
                      </a:gs>
                      <a:gs pos="30000">
                        <a:schemeClr val="tx1"/>
                      </a:gs>
                    </a:gsLst>
                    <a:lin ang="5400000" scaled="0"/>
                  </a:gradFill>
                </a:rPr>
                <a:t>Action Terms</a:t>
              </a:r>
            </a:p>
          </p:txBody>
        </p:sp>
      </p:grpSp>
      <p:grpSp>
        <p:nvGrpSpPr>
          <p:cNvPr id="15" name="Group 14"/>
          <p:cNvGrpSpPr/>
          <p:nvPr/>
        </p:nvGrpSpPr>
        <p:grpSpPr>
          <a:xfrm>
            <a:off x="4597003" y="1523689"/>
            <a:ext cx="3760381" cy="1266110"/>
            <a:chOff x="4505462" y="1493948"/>
            <a:chExt cx="3685500" cy="1241397"/>
          </a:xfrm>
        </p:grpSpPr>
        <p:sp>
          <p:nvSpPr>
            <p:cNvPr id="5" name="Left Brace 4"/>
            <p:cNvSpPr/>
            <p:nvPr/>
          </p:nvSpPr>
          <p:spPr>
            <a:xfrm rot="5400000">
              <a:off x="6000482" y="544866"/>
              <a:ext cx="695459" cy="3685500"/>
            </a:xfrm>
            <a:prstGeom prst="leftBrac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TextBox 6"/>
            <p:cNvSpPr txBox="1"/>
            <p:nvPr/>
          </p:nvSpPr>
          <p:spPr>
            <a:xfrm>
              <a:off x="5097886" y="1493948"/>
              <a:ext cx="2410731" cy="497919"/>
            </a:xfrm>
            <a:prstGeom prst="rect">
              <a:avLst/>
            </a:prstGeom>
            <a:noFill/>
          </p:spPr>
          <p:txBody>
            <a:bodyPr wrap="none" lIns="0" tIns="0" rIns="0" bIns="0" rtlCol="0">
              <a:spAutoFit/>
            </a:bodyPr>
            <a:lstStyle/>
            <a:p>
              <a:r>
                <a:rPr lang="en-US" sz="3300" spc="-71" dirty="0">
                  <a:gradFill>
                    <a:gsLst>
                      <a:gs pos="2917">
                        <a:schemeClr val="tx1"/>
                      </a:gs>
                      <a:gs pos="30000">
                        <a:schemeClr val="tx1"/>
                      </a:gs>
                    </a:gsLst>
                    <a:lin ang="5400000" scaled="0"/>
                  </a:gradFill>
                </a:rPr>
                <a:t>Subject Terms</a:t>
              </a:r>
            </a:p>
          </p:txBody>
        </p:sp>
      </p:grpSp>
      <p:grpSp>
        <p:nvGrpSpPr>
          <p:cNvPr id="12" name="Group 11"/>
          <p:cNvGrpSpPr/>
          <p:nvPr/>
        </p:nvGrpSpPr>
        <p:grpSpPr>
          <a:xfrm>
            <a:off x="4530425" y="3585925"/>
            <a:ext cx="7750904" cy="3156053"/>
            <a:chOff x="4440210" y="3515932"/>
            <a:chExt cx="7596559" cy="3094451"/>
          </a:xfrm>
        </p:grpSpPr>
        <p:sp>
          <p:nvSpPr>
            <p:cNvPr id="8" name="TextBox 7"/>
            <p:cNvSpPr txBox="1"/>
            <p:nvPr/>
          </p:nvSpPr>
          <p:spPr>
            <a:xfrm>
              <a:off x="4440210" y="4377291"/>
              <a:ext cx="7596559" cy="2233092"/>
            </a:xfrm>
            <a:prstGeom prst="rect">
              <a:avLst/>
            </a:prstGeom>
            <a:noFill/>
          </p:spPr>
          <p:txBody>
            <a:bodyPr wrap="none" lIns="0" tIns="0" rIns="0" bIns="0" rtlCol="0">
              <a:spAutoFit/>
            </a:bodyPr>
            <a:lstStyle/>
            <a:p>
              <a:r>
                <a:rPr lang="en-US" sz="3700" spc="-71" dirty="0">
                  <a:solidFill>
                    <a:srgbClr val="66FF33"/>
                  </a:solidFill>
                  <a:latin typeface="Consolas" pitchFamily="49" charset="0"/>
                  <a:cs typeface="Consolas" pitchFamily="49" charset="0"/>
                </a:rPr>
                <a:t>customer support </a:t>
              </a:r>
            </a:p>
            <a:p>
              <a:r>
                <a:rPr lang="en-US" sz="3700" spc="-71" dirty="0">
                  <a:solidFill>
                    <a:srgbClr val="66FF33"/>
                  </a:solidFill>
                  <a:latin typeface="Consolas" pitchFamily="49" charset="0"/>
                  <a:cs typeface="Consolas" pitchFamily="49" charset="0"/>
                </a:rPr>
                <a:t>	</a:t>
              </a:r>
              <a:r>
                <a:rPr lang="en-US" sz="3700" spc="-71" dirty="0" err="1">
                  <a:latin typeface="Consolas" pitchFamily="49" charset="0"/>
                  <a:cs typeface="Consolas" pitchFamily="49" charset="0"/>
                </a:rPr>
                <a:t>site:http</a:t>
              </a:r>
              <a:r>
                <a:rPr lang="en-US" sz="3700" spc="-71" dirty="0">
                  <a:latin typeface="Consolas" pitchFamily="49" charset="0"/>
                  <a:cs typeface="Consolas" pitchFamily="49" charset="0"/>
                </a:rPr>
                <a:t>://reports/regular</a:t>
              </a:r>
            </a:p>
            <a:p>
              <a:r>
                <a:rPr lang="en-US" sz="3700" spc="-71" dirty="0">
                  <a:latin typeface="Consolas" pitchFamily="49" charset="0"/>
                  <a:cs typeface="Consolas" pitchFamily="49" charset="0"/>
                </a:rPr>
                <a:t>	</a:t>
              </a:r>
              <a:r>
                <a:rPr lang="en-US" sz="3700" spc="-71" dirty="0" err="1">
                  <a:latin typeface="Consolas" pitchFamily="49" charset="0"/>
                  <a:cs typeface="Consolas" pitchFamily="49" charset="0"/>
                </a:rPr>
                <a:t>contenttype</a:t>
              </a:r>
              <a:r>
                <a:rPr lang="en-US" sz="3700" spc="-71" dirty="0">
                  <a:latin typeface="Consolas" pitchFamily="49" charset="0"/>
                  <a:cs typeface="Consolas" pitchFamily="49" charset="0"/>
                </a:rPr>
                <a:t>=“</a:t>
              </a:r>
              <a:r>
                <a:rPr lang="en-US" sz="3700" spc="-71" dirty="0" err="1">
                  <a:latin typeface="Consolas" pitchFamily="49" charset="0"/>
                  <a:cs typeface="Consolas" pitchFamily="49" charset="0"/>
                </a:rPr>
                <a:t>MonthlyReport</a:t>
              </a:r>
              <a:r>
                <a:rPr lang="en-US" sz="3700" spc="-71" dirty="0">
                  <a:latin typeface="Consolas" pitchFamily="49" charset="0"/>
                  <a:cs typeface="Consolas" pitchFamily="49" charset="0"/>
                </a:rPr>
                <a:t>”</a:t>
              </a:r>
            </a:p>
            <a:p>
              <a:r>
                <a:rPr lang="en-US" sz="3700" spc="-71" dirty="0">
                  <a:solidFill>
                    <a:srgbClr val="66FF33"/>
                  </a:solidFill>
                  <a:latin typeface="Consolas" pitchFamily="49" charset="0"/>
                  <a:cs typeface="Consolas" pitchFamily="49" charset="0"/>
                </a:rPr>
                <a:t>	</a:t>
              </a:r>
            </a:p>
          </p:txBody>
        </p:sp>
        <p:cxnSp>
          <p:nvCxnSpPr>
            <p:cNvPr id="10" name="Straight Arrow Connector 9"/>
            <p:cNvCxnSpPr/>
            <p:nvPr/>
          </p:nvCxnSpPr>
          <p:spPr>
            <a:xfrm>
              <a:off x="6408290" y="3515932"/>
              <a:ext cx="0" cy="861359"/>
            </a:xfrm>
            <a:prstGeom prst="straightConnector1">
              <a:avLst/>
            </a:prstGeom>
            <a:ln w="381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121246" y="3761945"/>
              <a:ext cx="2139432" cy="369332"/>
            </a:xfrm>
            <a:prstGeom prst="rect">
              <a:avLst/>
            </a:prstGeom>
            <a:noFill/>
          </p:spPr>
          <p:txBody>
            <a:bodyPr wrap="none" lIns="0" tIns="0" rIns="0" bIns="0" rtlCol="0">
              <a:spAutoFit/>
            </a:bodyPr>
            <a:lstStyle/>
            <a:p>
              <a:r>
                <a:rPr lang="en-US" sz="2400" spc="-71" dirty="0">
                  <a:gradFill>
                    <a:gsLst>
                      <a:gs pos="2917">
                        <a:schemeClr val="tx1"/>
                      </a:gs>
                      <a:gs pos="30000">
                        <a:schemeClr val="tx1"/>
                      </a:gs>
                    </a:gsLst>
                    <a:lin ang="5400000" scaled="0"/>
                  </a:gradFill>
                </a:rPr>
                <a:t>Query Transform</a:t>
              </a:r>
            </a:p>
          </p:txBody>
        </p:sp>
      </p:grpSp>
      <p:grpSp>
        <p:nvGrpSpPr>
          <p:cNvPr id="9" name="Group 8"/>
          <p:cNvGrpSpPr/>
          <p:nvPr/>
        </p:nvGrpSpPr>
        <p:grpSpPr>
          <a:xfrm>
            <a:off x="1745026" y="3585925"/>
            <a:ext cx="1490270" cy="2674350"/>
            <a:chOff x="1862677" y="3515932"/>
            <a:chExt cx="1460594" cy="2622150"/>
          </a:xfrm>
        </p:grpSpPr>
        <p:pic>
          <p:nvPicPr>
            <p:cNvPr id="5123" name="Picture 3" descr="C:\Users\victorpo\AppData\Local\Microsoft\Windows\Temporary Internet Files\Content.IE5\90P7X96W\MC900320164[1].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2677" y="4572000"/>
              <a:ext cx="1460594" cy="1566082"/>
            </a:xfrm>
            <a:prstGeom prst="rect">
              <a:avLst/>
            </a:prstGeom>
            <a:noFill/>
            <a:extLst>
              <a:ext uri="{909E8E84-426E-40DD-AFC4-6F175D3DCCD1}">
                <a14:hiddenFill xmlns:a14="http://schemas.microsoft.com/office/drawing/2010/main">
                  <a:solidFill>
                    <a:srgbClr val="FFFFFF"/>
                  </a:solidFill>
                </a14:hiddenFill>
              </a:ext>
            </a:extLst>
          </p:spPr>
        </p:pic>
        <p:cxnSp>
          <p:nvCxnSpPr>
            <p:cNvPr id="14" name="Straight Arrow Connector 13"/>
            <p:cNvCxnSpPr/>
            <p:nvPr/>
          </p:nvCxnSpPr>
          <p:spPr>
            <a:xfrm>
              <a:off x="2592974" y="3515932"/>
              <a:ext cx="0" cy="861359"/>
            </a:xfrm>
            <a:prstGeom prst="straightConnector1">
              <a:avLst/>
            </a:prstGeom>
            <a:ln w="381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grpSp>
      <p:sp>
        <p:nvSpPr>
          <p:cNvPr id="16" name="Rectangle 15"/>
          <p:cNvSpPr/>
          <p:nvPr/>
        </p:nvSpPr>
        <p:spPr bwMode="auto">
          <a:xfrm>
            <a:off x="445757" y="2911794"/>
            <a:ext cx="3928876" cy="1552637"/>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1784384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par>
                          <p:cTn id="18" fill="hold">
                            <p:stCondLst>
                              <p:cond delay="500"/>
                            </p:stCondLst>
                            <p:childTnLst>
                              <p:par>
                                <p:cTn id="19" presetID="22" presetClass="entr" presetSubtype="1"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up)">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up)">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Query Rules are Associated with Sources</a:t>
            </a:r>
            <a:endParaRPr lang="en-US" dirty="0"/>
          </a:p>
        </p:txBody>
      </p:sp>
      <p:grpSp>
        <p:nvGrpSpPr>
          <p:cNvPr id="5" name="Group 4"/>
          <p:cNvGrpSpPr/>
          <p:nvPr/>
        </p:nvGrpSpPr>
        <p:grpSpPr>
          <a:xfrm>
            <a:off x="456123" y="1233110"/>
            <a:ext cx="3939243" cy="2462979"/>
            <a:chOff x="447040" y="1209040"/>
            <a:chExt cx="3860800" cy="2414905"/>
          </a:xfrm>
        </p:grpSpPr>
        <p:pic>
          <p:nvPicPr>
            <p:cNvPr id="20482" name="Picture 2" descr="http://icons.iconarchive.com/icons/artua/dragon-soft/512/User-ico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447040" y="2036445"/>
              <a:ext cx="1587500" cy="15875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ular Callout 2"/>
            <p:cNvSpPr/>
            <p:nvPr/>
          </p:nvSpPr>
          <p:spPr bwMode="auto">
            <a:xfrm>
              <a:off x="2164080" y="1209040"/>
              <a:ext cx="2143760" cy="1168400"/>
            </a:xfrm>
            <a:prstGeom prst="wedgeRectCallout">
              <a:avLst>
                <a:gd name="adj1" fmla="val -68226"/>
                <a:gd name="adj2" fmla="val 55544"/>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“Customer services monthly report”</a:t>
              </a:r>
            </a:p>
          </p:txBody>
        </p:sp>
      </p:grpSp>
      <p:grpSp>
        <p:nvGrpSpPr>
          <p:cNvPr id="10" name="Group 9"/>
          <p:cNvGrpSpPr/>
          <p:nvPr/>
        </p:nvGrpSpPr>
        <p:grpSpPr>
          <a:xfrm>
            <a:off x="3021814" y="4597605"/>
            <a:ext cx="3099562" cy="1795909"/>
            <a:chOff x="2961640" y="4507865"/>
            <a:chExt cx="3037840" cy="1760855"/>
          </a:xfrm>
        </p:grpSpPr>
        <p:sp>
          <p:nvSpPr>
            <p:cNvPr id="7" name="Can 6"/>
            <p:cNvSpPr/>
            <p:nvPr/>
          </p:nvSpPr>
          <p:spPr bwMode="auto">
            <a:xfrm>
              <a:off x="2961640" y="5049520"/>
              <a:ext cx="3037840" cy="1219200"/>
            </a:xfrm>
            <a:prstGeom prst="can">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Query Rules associated with that source</a:t>
              </a:r>
            </a:p>
          </p:txBody>
        </p:sp>
        <p:cxnSp>
          <p:nvCxnSpPr>
            <p:cNvPr id="9" name="Straight Arrow Connector 8"/>
            <p:cNvCxnSpPr>
              <a:stCxn id="7" idx="1"/>
              <a:endCxn id="4" idx="2"/>
            </p:cNvCxnSpPr>
            <p:nvPr/>
          </p:nvCxnSpPr>
          <p:spPr>
            <a:xfrm flipV="1">
              <a:off x="4480560" y="4507865"/>
              <a:ext cx="0" cy="541655"/>
            </a:xfrm>
            <a:prstGeom prst="straightConnector1">
              <a:avLst/>
            </a:prstGeom>
            <a:ln w="381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5841483" y="2566035"/>
            <a:ext cx="4520789" cy="1347661"/>
            <a:chOff x="5725160" y="2515949"/>
            <a:chExt cx="4430766" cy="1321356"/>
          </a:xfrm>
        </p:grpSpPr>
        <p:cxnSp>
          <p:nvCxnSpPr>
            <p:cNvPr id="11" name="Straight Arrow Connector 10"/>
            <p:cNvCxnSpPr>
              <a:stCxn id="4" idx="3"/>
            </p:cNvCxnSpPr>
            <p:nvPr/>
          </p:nvCxnSpPr>
          <p:spPr>
            <a:xfrm>
              <a:off x="5725160" y="3837305"/>
              <a:ext cx="2849880" cy="0"/>
            </a:xfrm>
            <a:prstGeom prst="straightConnector1">
              <a:avLst/>
            </a:prstGeom>
            <a:ln w="38100">
              <a:solidFill>
                <a:srgbClr val="FFFFFF"/>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6736079" y="2515949"/>
              <a:ext cx="3419847" cy="1107996"/>
            </a:xfrm>
            <a:prstGeom prst="rect">
              <a:avLst/>
            </a:prstGeom>
            <a:noFill/>
          </p:spPr>
          <p:txBody>
            <a:bodyPr wrap="none" lIns="0" tIns="0" rIns="0" bIns="0" rtlCol="0">
              <a:spAutoFit/>
            </a:bodyPr>
            <a:lstStyle/>
            <a:p>
              <a:r>
                <a:rPr lang="en-US" sz="2400" spc="-71" dirty="0">
                  <a:solidFill>
                    <a:srgbClr val="FFFF00"/>
                  </a:solidFill>
                </a:rPr>
                <a:t>Results from that source + </a:t>
              </a:r>
            </a:p>
            <a:p>
              <a:r>
                <a:rPr lang="en-US" sz="2400" spc="-71" dirty="0">
                  <a:solidFill>
                    <a:srgbClr val="FFFF00"/>
                  </a:solidFill>
                </a:rPr>
                <a:t>Best Bets +</a:t>
              </a:r>
            </a:p>
            <a:p>
              <a:r>
                <a:rPr lang="en-US" sz="2400" spc="-71" dirty="0">
                  <a:solidFill>
                    <a:srgbClr val="FFFF00"/>
                  </a:solidFill>
                </a:rPr>
                <a:t>Result Blocks</a:t>
              </a:r>
            </a:p>
          </p:txBody>
        </p:sp>
      </p:grpSp>
      <p:grpSp>
        <p:nvGrpSpPr>
          <p:cNvPr id="8" name="Group 7"/>
          <p:cNvGrpSpPr/>
          <p:nvPr/>
        </p:nvGrpSpPr>
        <p:grpSpPr>
          <a:xfrm>
            <a:off x="528688" y="2886537"/>
            <a:ext cx="5312795" cy="1711068"/>
            <a:chOff x="518160" y="2830195"/>
            <a:chExt cx="5207000" cy="1677670"/>
          </a:xfrm>
        </p:grpSpPr>
        <p:sp>
          <p:nvSpPr>
            <p:cNvPr id="4" name="Flowchart: Alternate Process 3"/>
            <p:cNvSpPr/>
            <p:nvPr/>
          </p:nvSpPr>
          <p:spPr bwMode="auto">
            <a:xfrm>
              <a:off x="3235960" y="3166745"/>
              <a:ext cx="2489200" cy="1341120"/>
            </a:xfrm>
            <a:prstGeom prst="flowChartAlternateProces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fontAlgn="base">
                <a:spcBef>
                  <a:spcPct val="0"/>
                </a:spcBef>
                <a:spcAft>
                  <a:spcPct val="0"/>
                </a:spcAft>
              </a:pPr>
              <a:r>
                <a:rPr lang="en-US" sz="2000" dirty="0">
                  <a:gradFill>
                    <a:gsLst>
                      <a:gs pos="0">
                        <a:srgbClr val="FFFFFF"/>
                      </a:gs>
                      <a:gs pos="100000">
                        <a:srgbClr val="FFFFFF"/>
                      </a:gs>
                    </a:gsLst>
                    <a:lin ang="5400000" scaled="0"/>
                  </a:gradFill>
                </a:rPr>
                <a:t>Local SharePoint</a:t>
              </a:r>
            </a:p>
          </p:txBody>
        </p:sp>
        <p:cxnSp>
          <p:nvCxnSpPr>
            <p:cNvPr id="6" name="Straight Arrow Connector 5"/>
            <p:cNvCxnSpPr>
              <a:stCxn id="20482" idx="1"/>
              <a:endCxn id="4" idx="1"/>
            </p:cNvCxnSpPr>
            <p:nvPr/>
          </p:nvCxnSpPr>
          <p:spPr>
            <a:xfrm>
              <a:off x="2034540" y="2830195"/>
              <a:ext cx="1201420" cy="1007110"/>
            </a:xfrm>
            <a:prstGeom prst="straightConnector1">
              <a:avLst/>
            </a:prstGeom>
            <a:ln w="381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18160" y="3769201"/>
              <a:ext cx="2286000" cy="738664"/>
            </a:xfrm>
            <a:prstGeom prst="rect">
              <a:avLst/>
            </a:prstGeom>
            <a:noFill/>
          </p:spPr>
          <p:txBody>
            <a:bodyPr wrap="square" lIns="0" tIns="0" rIns="0" bIns="0" rtlCol="0">
              <a:spAutoFit/>
            </a:bodyPr>
            <a:lstStyle/>
            <a:p>
              <a:r>
                <a:rPr lang="en-US" sz="2400" spc="-71" dirty="0">
                  <a:solidFill>
                    <a:srgbClr val="FFFF00"/>
                  </a:solidFill>
                </a:rPr>
                <a:t>User aims a query at a source</a:t>
              </a:r>
            </a:p>
          </p:txBody>
        </p:sp>
      </p:grpSp>
    </p:spTree>
    <p:extLst>
      <p:ext uri="{BB962C8B-B14F-4D97-AF65-F5344CB8AC3E}">
        <p14:creationId xmlns:p14="http://schemas.microsoft.com/office/powerpoint/2010/main" val="25096720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Building a Rule (site settings)</a:t>
            </a:r>
            <a:endParaRPr lang="en-US" dirty="0"/>
          </a:p>
        </p:txBody>
      </p:sp>
      <p:pic>
        <p:nvPicPr>
          <p:cNvPr id="61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856817" y="1598749"/>
            <a:ext cx="7063981" cy="4546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Oval 5"/>
          <p:cNvSpPr/>
          <p:nvPr/>
        </p:nvSpPr>
        <p:spPr bwMode="auto">
          <a:xfrm>
            <a:off x="2729088" y="2725687"/>
            <a:ext cx="1659719" cy="814801"/>
          </a:xfrm>
          <a:prstGeom prst="ellipse">
            <a:avLst/>
          </a:prstGeom>
          <a:noFill/>
          <a:ln w="57150">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573" y="1459344"/>
            <a:ext cx="11957670" cy="482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Oval 4"/>
          <p:cNvSpPr/>
          <p:nvPr/>
        </p:nvSpPr>
        <p:spPr bwMode="auto">
          <a:xfrm>
            <a:off x="2268818" y="4289350"/>
            <a:ext cx="1069099" cy="453867"/>
          </a:xfrm>
          <a:prstGeom prst="ellipse">
            <a:avLst/>
          </a:prstGeom>
          <a:noFill/>
          <a:ln w="38100">
            <a:solidFill>
              <a:srgbClr val="00B05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6718247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Query </a:t>
            </a:r>
            <a:r>
              <a:rPr lang="en-US" dirty="0" smtClean="0"/>
              <a:t>rule demo</a:t>
            </a:r>
            <a:endParaRPr lang="en-US" dirty="0"/>
          </a:p>
        </p:txBody>
      </p:sp>
      <p:sp>
        <p:nvSpPr>
          <p:cNvPr id="3" name="Text Placeholder 2"/>
          <p:cNvSpPr>
            <a:spLocks noGrp="1"/>
          </p:cNvSpPr>
          <p:nvPr>
            <p:ph type="body" sz="quarter" idx="12"/>
          </p:nvPr>
        </p:nvSpPr>
        <p:spPr>
          <a:xfrm>
            <a:off x="274638" y="5081438"/>
            <a:ext cx="8230899" cy="1372414"/>
          </a:xfrm>
        </p:spPr>
        <p:txBody>
          <a:bodyPr/>
          <a:lstStyle/>
          <a:p>
            <a:pPr marL="342900" lvl="0" indent="-342900">
              <a:buFont typeface="Arial" pitchFamily="34" charset="0"/>
              <a:buChar char="•"/>
            </a:pPr>
            <a:r>
              <a:rPr lang="en-US" sz="1800" dirty="0"/>
              <a:t>Use Term to create a dictionary with action terms</a:t>
            </a:r>
          </a:p>
          <a:p>
            <a:pPr marL="342900" lvl="0" indent="-342900">
              <a:buFont typeface="Arial" pitchFamily="34" charset="0"/>
              <a:buChar char="•"/>
            </a:pPr>
            <a:r>
              <a:rPr lang="en-US" sz="1800" dirty="0"/>
              <a:t>Use advanced query text match and assign match to {</a:t>
            </a:r>
            <a:r>
              <a:rPr lang="en-US" sz="1800" dirty="0" err="1"/>
              <a:t>actionTerms</a:t>
            </a:r>
            <a:r>
              <a:rPr lang="en-US" sz="1800" dirty="0"/>
              <a:t>}, remaining terms to {</a:t>
            </a:r>
            <a:r>
              <a:rPr lang="en-US" sz="1800" dirty="0" err="1"/>
              <a:t>subjectTerms</a:t>
            </a:r>
            <a:r>
              <a:rPr lang="en-US" sz="1800" dirty="0"/>
              <a:t>}</a:t>
            </a:r>
          </a:p>
          <a:p>
            <a:pPr marL="342900" lvl="0" indent="-342900">
              <a:buFont typeface="Arial" pitchFamily="34" charset="0"/>
              <a:buChar char="•"/>
            </a:pPr>
            <a:r>
              <a:rPr lang="en-US" sz="1800" dirty="0"/>
              <a:t>Use result block to edit the title</a:t>
            </a:r>
          </a:p>
          <a:p>
            <a:pPr marL="342900" lvl="0" indent="-342900">
              <a:buFont typeface="Arial" pitchFamily="34" charset="0"/>
              <a:buChar char="•"/>
            </a:pPr>
            <a:r>
              <a:rPr lang="en-US" sz="1800" dirty="0"/>
              <a:t>Use query builder to add query terms</a:t>
            </a:r>
          </a:p>
          <a:p>
            <a:endParaRPr lang="en-US" dirty="0"/>
          </a:p>
        </p:txBody>
      </p:sp>
    </p:spTree>
    <p:extLst>
      <p:ext uri="{BB962C8B-B14F-4D97-AF65-F5344CB8AC3E}">
        <p14:creationId xmlns:p14="http://schemas.microsoft.com/office/powerpoint/2010/main" val="8517104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Search </a:t>
            </a:r>
            <a:r>
              <a:rPr lang="en-US" dirty="0" smtClean="0"/>
              <a:t>Verticals And Federation</a:t>
            </a:r>
            <a:endParaRPr lang="en-US" dirty="0"/>
          </a:p>
        </p:txBody>
      </p:sp>
    </p:spTree>
    <p:extLst>
      <p:ext uri="{BB962C8B-B14F-4D97-AF65-F5344CB8AC3E}">
        <p14:creationId xmlns:p14="http://schemas.microsoft.com/office/powerpoint/2010/main" val="4164912348"/>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Simple Search Verticals</a:t>
            </a:r>
            <a:endParaRPr lang="en-US" dirty="0"/>
          </a:p>
        </p:txBody>
      </p:sp>
      <p:pic>
        <p:nvPicPr>
          <p:cNvPr id="276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920991" y="1120946"/>
            <a:ext cx="9203447" cy="5412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Group 3"/>
          <p:cNvGrpSpPr/>
          <p:nvPr/>
        </p:nvGrpSpPr>
        <p:grpSpPr>
          <a:xfrm>
            <a:off x="4540496" y="744261"/>
            <a:ext cx="4778596" cy="872251"/>
            <a:chOff x="4450080" y="729734"/>
            <a:chExt cx="4683439" cy="855226"/>
          </a:xfrm>
        </p:grpSpPr>
        <p:sp>
          <p:nvSpPr>
            <p:cNvPr id="3" name="TextBox 2"/>
            <p:cNvSpPr txBox="1"/>
            <p:nvPr/>
          </p:nvSpPr>
          <p:spPr>
            <a:xfrm>
              <a:off x="7741920" y="729734"/>
              <a:ext cx="1391599" cy="369332"/>
            </a:xfrm>
            <a:prstGeom prst="rect">
              <a:avLst/>
            </a:prstGeom>
            <a:solidFill>
              <a:srgbClr val="FF0000"/>
            </a:solidFill>
          </p:spPr>
          <p:txBody>
            <a:bodyPr wrap="none" lIns="0" tIns="0" rIns="0" bIns="0" rtlCol="0">
              <a:spAutoFit/>
            </a:bodyPr>
            <a:lstStyle/>
            <a:p>
              <a:r>
                <a:rPr lang="en-US" sz="2400" spc="-71" dirty="0"/>
                <a:t>Search Box</a:t>
              </a:r>
            </a:p>
          </p:txBody>
        </p:sp>
        <p:cxnSp>
          <p:nvCxnSpPr>
            <p:cNvPr id="5" name="Straight Arrow Connector 4"/>
            <p:cNvCxnSpPr>
              <a:stCxn id="3" idx="1"/>
            </p:cNvCxnSpPr>
            <p:nvPr/>
          </p:nvCxnSpPr>
          <p:spPr>
            <a:xfrm flipH="1">
              <a:off x="4450080" y="914400"/>
              <a:ext cx="3291840" cy="670560"/>
            </a:xfrm>
            <a:prstGeom prst="straightConnector1">
              <a:avLst/>
            </a:prstGeom>
            <a:ln w="38100">
              <a:solidFill>
                <a:schemeClr val="bg1"/>
              </a:solidFill>
              <a:headEnd type="none"/>
              <a:tailEnd type="arrow"/>
            </a:ln>
          </p:spPr>
          <p:style>
            <a:lnRef idx="1">
              <a:schemeClr val="accent1"/>
            </a:lnRef>
            <a:fillRef idx="0">
              <a:schemeClr val="accent1"/>
            </a:fillRef>
            <a:effectRef idx="0">
              <a:schemeClr val="accent1"/>
            </a:effectRef>
            <a:fontRef idx="minor">
              <a:schemeClr val="tx1"/>
            </a:fontRef>
          </p:style>
        </p:cxnSp>
      </p:grpSp>
      <p:grpSp>
        <p:nvGrpSpPr>
          <p:cNvPr id="7" name="Group 6"/>
          <p:cNvGrpSpPr/>
          <p:nvPr/>
        </p:nvGrpSpPr>
        <p:grpSpPr>
          <a:xfrm>
            <a:off x="6510118" y="3527945"/>
            <a:ext cx="3971113" cy="1974415"/>
            <a:chOff x="6380480" y="3459083"/>
            <a:chExt cx="3892035" cy="1935877"/>
          </a:xfrm>
        </p:grpSpPr>
        <p:sp>
          <p:nvSpPr>
            <p:cNvPr id="8" name="TextBox 7"/>
            <p:cNvSpPr txBox="1"/>
            <p:nvPr/>
          </p:nvSpPr>
          <p:spPr>
            <a:xfrm>
              <a:off x="8178800" y="3459083"/>
              <a:ext cx="2093715" cy="369332"/>
            </a:xfrm>
            <a:prstGeom prst="rect">
              <a:avLst/>
            </a:prstGeom>
            <a:solidFill>
              <a:srgbClr val="FF0000"/>
            </a:solidFill>
          </p:spPr>
          <p:txBody>
            <a:bodyPr wrap="none" lIns="0" tIns="0" rIns="0" bIns="0" rtlCol="0">
              <a:spAutoFit/>
            </a:bodyPr>
            <a:lstStyle/>
            <a:p>
              <a:r>
                <a:rPr lang="en-US" sz="2400" spc="-71" dirty="0"/>
                <a:t>Results web part</a:t>
              </a:r>
            </a:p>
          </p:txBody>
        </p:sp>
        <p:cxnSp>
          <p:nvCxnSpPr>
            <p:cNvPr id="9" name="Straight Arrow Connector 8"/>
            <p:cNvCxnSpPr/>
            <p:nvPr/>
          </p:nvCxnSpPr>
          <p:spPr>
            <a:xfrm flipH="1">
              <a:off x="6380480" y="3643749"/>
              <a:ext cx="1798320" cy="1751211"/>
            </a:xfrm>
            <a:prstGeom prst="straightConnector1">
              <a:avLst/>
            </a:prstGeom>
            <a:ln w="38100">
              <a:solidFill>
                <a:schemeClr val="bg1"/>
              </a:solidFill>
              <a:headEnd type="none"/>
              <a:tailEnd type="arrow"/>
            </a:ln>
          </p:spPr>
          <p:style>
            <a:lnRef idx="1">
              <a:schemeClr val="accent1"/>
            </a:lnRef>
            <a:fillRef idx="0">
              <a:schemeClr val="accent1"/>
            </a:fillRef>
            <a:effectRef idx="0">
              <a:schemeClr val="accent1"/>
            </a:effectRef>
            <a:fontRef idx="minor">
              <a:schemeClr val="tx1"/>
            </a:fontRef>
          </p:style>
        </p:cxnSp>
      </p:grpSp>
      <p:grpSp>
        <p:nvGrpSpPr>
          <p:cNvPr id="6" name="Group 5"/>
          <p:cNvGrpSpPr/>
          <p:nvPr/>
        </p:nvGrpSpPr>
        <p:grpSpPr>
          <a:xfrm>
            <a:off x="4695992" y="2144988"/>
            <a:ext cx="6610386" cy="820440"/>
            <a:chOff x="4602480" y="2103120"/>
            <a:chExt cx="6478752" cy="804426"/>
          </a:xfrm>
        </p:grpSpPr>
        <p:cxnSp>
          <p:nvCxnSpPr>
            <p:cNvPr id="11" name="Straight Arrow Connector 10"/>
            <p:cNvCxnSpPr/>
            <p:nvPr/>
          </p:nvCxnSpPr>
          <p:spPr>
            <a:xfrm flipH="1" flipV="1">
              <a:off x="4602480" y="2103120"/>
              <a:ext cx="3139440" cy="619760"/>
            </a:xfrm>
            <a:prstGeom prst="straightConnector1">
              <a:avLst/>
            </a:prstGeom>
            <a:ln w="38100">
              <a:solidFill>
                <a:schemeClr val="bg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7741920" y="2538214"/>
              <a:ext cx="3339312" cy="369332"/>
            </a:xfrm>
            <a:prstGeom prst="rect">
              <a:avLst/>
            </a:prstGeom>
            <a:solidFill>
              <a:srgbClr val="FFC000"/>
            </a:solidFill>
          </p:spPr>
          <p:txBody>
            <a:bodyPr wrap="none" lIns="0" tIns="0" rIns="0" bIns="0" rtlCol="0">
              <a:spAutoFit/>
            </a:bodyPr>
            <a:lstStyle/>
            <a:p>
              <a:r>
                <a:rPr lang="en-US" sz="2400" spc="-71" dirty="0" err="1">
                  <a:solidFill>
                    <a:schemeClr val="bg1"/>
                  </a:solidFill>
                </a:rPr>
                <a:t>Nav</a:t>
              </a:r>
              <a:r>
                <a:rPr lang="en-US" sz="2400" spc="-71" dirty="0">
                  <a:solidFill>
                    <a:schemeClr val="bg1"/>
                  </a:solidFill>
                </a:rPr>
                <a:t> Entry (all are verticals)</a:t>
              </a:r>
            </a:p>
          </p:txBody>
        </p:sp>
      </p:grpSp>
      <p:sp>
        <p:nvSpPr>
          <p:cNvPr id="15" name="TextBox 14"/>
          <p:cNvSpPr txBox="1"/>
          <p:nvPr/>
        </p:nvSpPr>
        <p:spPr>
          <a:xfrm>
            <a:off x="7899219" y="4961701"/>
            <a:ext cx="66" cy="376684"/>
          </a:xfrm>
          <a:prstGeom prst="rect">
            <a:avLst/>
          </a:prstGeom>
          <a:solidFill>
            <a:srgbClr val="FFC000"/>
          </a:solidFill>
        </p:spPr>
        <p:txBody>
          <a:bodyPr wrap="none" lIns="0" tIns="0" rIns="0" bIns="0" rtlCol="0">
            <a:spAutoFit/>
          </a:bodyPr>
          <a:lstStyle/>
          <a:p>
            <a:endParaRPr lang="en-US" sz="2400" spc="-71" dirty="0">
              <a:solidFill>
                <a:schemeClr val="bg1"/>
              </a:solidFill>
            </a:endParaRPr>
          </a:p>
        </p:txBody>
      </p:sp>
      <p:sp>
        <p:nvSpPr>
          <p:cNvPr id="16" name="TextBox 15"/>
          <p:cNvSpPr txBox="1"/>
          <p:nvPr/>
        </p:nvSpPr>
        <p:spPr>
          <a:xfrm>
            <a:off x="5430628" y="3639096"/>
            <a:ext cx="1578459" cy="376684"/>
          </a:xfrm>
          <a:prstGeom prst="rect">
            <a:avLst/>
          </a:prstGeom>
          <a:solidFill>
            <a:srgbClr val="00B050"/>
          </a:solidFill>
        </p:spPr>
        <p:txBody>
          <a:bodyPr wrap="none" lIns="0" tIns="0" rIns="0" bIns="0" rtlCol="0">
            <a:spAutoFit/>
          </a:bodyPr>
          <a:lstStyle/>
          <a:p>
            <a:r>
              <a:rPr lang="en-US" sz="2400" spc="-71" dirty="0"/>
              <a:t>Query Rules</a:t>
            </a:r>
          </a:p>
        </p:txBody>
      </p:sp>
      <p:sp>
        <p:nvSpPr>
          <p:cNvPr id="17" name="TextBox 16"/>
          <p:cNvSpPr txBox="1"/>
          <p:nvPr/>
        </p:nvSpPr>
        <p:spPr>
          <a:xfrm>
            <a:off x="6572315" y="5784084"/>
            <a:ext cx="1967201" cy="376684"/>
          </a:xfrm>
          <a:prstGeom prst="rect">
            <a:avLst/>
          </a:prstGeom>
          <a:solidFill>
            <a:srgbClr val="00B050"/>
          </a:solidFill>
        </p:spPr>
        <p:txBody>
          <a:bodyPr wrap="none" lIns="0" tIns="0" rIns="0" bIns="0" rtlCol="0">
            <a:spAutoFit/>
          </a:bodyPr>
          <a:lstStyle/>
          <a:p>
            <a:r>
              <a:rPr lang="en-US" sz="2400" spc="-71" dirty="0"/>
              <a:t>Item Templates</a:t>
            </a:r>
          </a:p>
        </p:txBody>
      </p:sp>
      <p:sp>
        <p:nvSpPr>
          <p:cNvPr id="18" name="TextBox 17"/>
          <p:cNvSpPr txBox="1"/>
          <p:nvPr/>
        </p:nvSpPr>
        <p:spPr>
          <a:xfrm>
            <a:off x="1326902" y="4100622"/>
            <a:ext cx="1030672" cy="376684"/>
          </a:xfrm>
          <a:prstGeom prst="rect">
            <a:avLst/>
          </a:prstGeom>
          <a:solidFill>
            <a:srgbClr val="00B050"/>
          </a:solidFill>
        </p:spPr>
        <p:txBody>
          <a:bodyPr wrap="none" lIns="0" tIns="0" rIns="0" bIns="0" rtlCol="0">
            <a:spAutoFit/>
          </a:bodyPr>
          <a:lstStyle/>
          <a:p>
            <a:r>
              <a:rPr lang="en-US" sz="2400" spc="-71" dirty="0"/>
              <a:t>Refiners</a:t>
            </a:r>
          </a:p>
        </p:txBody>
      </p:sp>
      <p:sp>
        <p:nvSpPr>
          <p:cNvPr id="19" name="TextBox 18"/>
          <p:cNvSpPr txBox="1"/>
          <p:nvPr/>
        </p:nvSpPr>
        <p:spPr>
          <a:xfrm>
            <a:off x="8183645" y="1773889"/>
            <a:ext cx="1382255" cy="376684"/>
          </a:xfrm>
          <a:prstGeom prst="rect">
            <a:avLst/>
          </a:prstGeom>
          <a:solidFill>
            <a:srgbClr val="00B050"/>
          </a:solidFill>
        </p:spPr>
        <p:txBody>
          <a:bodyPr wrap="none" lIns="0" tIns="0" rIns="0" bIns="0" rtlCol="0">
            <a:spAutoFit/>
          </a:bodyPr>
          <a:lstStyle/>
          <a:p>
            <a:r>
              <a:rPr lang="en-US" sz="2400" spc="-71" dirty="0"/>
              <a:t>Sort Menu</a:t>
            </a:r>
          </a:p>
        </p:txBody>
      </p:sp>
      <p:sp>
        <p:nvSpPr>
          <p:cNvPr id="20" name="TextBox 19"/>
          <p:cNvSpPr txBox="1"/>
          <p:nvPr/>
        </p:nvSpPr>
        <p:spPr>
          <a:xfrm>
            <a:off x="8344976" y="4133651"/>
            <a:ext cx="3209647" cy="376684"/>
          </a:xfrm>
          <a:prstGeom prst="rect">
            <a:avLst/>
          </a:prstGeom>
          <a:solidFill>
            <a:srgbClr val="FF0000"/>
          </a:solidFill>
        </p:spPr>
        <p:txBody>
          <a:bodyPr wrap="none" lIns="0" tIns="0" rIns="0" bIns="0" rtlCol="0">
            <a:spAutoFit/>
          </a:bodyPr>
          <a:lstStyle/>
          <a:p>
            <a:r>
              <a:rPr lang="en-US" sz="2400" spc="-71" dirty="0"/>
              <a:t>Result source for this site</a:t>
            </a:r>
          </a:p>
        </p:txBody>
      </p:sp>
    </p:spTree>
    <p:extLst>
      <p:ext uri="{BB962C8B-B14F-4D97-AF65-F5344CB8AC3E}">
        <p14:creationId xmlns:p14="http://schemas.microsoft.com/office/powerpoint/2010/main" val="24297444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Federating Results in from a Vertical</a:t>
            </a:r>
            <a:endParaRPr lang="en-US" dirty="0"/>
          </a:p>
        </p:txBody>
      </p:sp>
      <p:pic>
        <p:nvPicPr>
          <p:cNvPr id="286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1326200" y="1265014"/>
            <a:ext cx="6977310" cy="5524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8666509" y="2223339"/>
            <a:ext cx="3068288" cy="1477328"/>
          </a:xfrm>
          <a:prstGeom prst="rect">
            <a:avLst/>
          </a:prstGeom>
          <a:solidFill>
            <a:schemeClr val="accent1"/>
          </a:solidFill>
        </p:spPr>
        <p:txBody>
          <a:bodyPr wrap="square" lIns="108000" tIns="0" rIns="108000" bIns="0" rtlCol="0">
            <a:spAutoFit/>
          </a:bodyPr>
          <a:lstStyle/>
          <a:p>
            <a:r>
              <a:rPr lang="en-US" sz="2400" spc="-71" dirty="0">
                <a:gradFill>
                  <a:gsLst>
                    <a:gs pos="2917">
                      <a:schemeClr val="tx1"/>
                    </a:gs>
                    <a:gs pos="30000">
                      <a:schemeClr val="tx1"/>
                    </a:gs>
                  </a:gsLst>
                  <a:lin ang="5400000" scaled="0"/>
                </a:gradFill>
              </a:rPr>
              <a:t>Results from the people vertical are federated in to “everything” </a:t>
            </a:r>
          </a:p>
        </p:txBody>
      </p:sp>
      <p:cxnSp>
        <p:nvCxnSpPr>
          <p:cNvPr id="6" name="Straight Arrow Connector 5"/>
          <p:cNvCxnSpPr/>
          <p:nvPr/>
        </p:nvCxnSpPr>
        <p:spPr>
          <a:xfrm flipH="1">
            <a:off x="7287599" y="2819452"/>
            <a:ext cx="1492766" cy="185603"/>
          </a:xfrm>
          <a:prstGeom prst="straightConnector1">
            <a:avLst/>
          </a:prstGeom>
          <a:ln w="38100">
            <a:solidFill>
              <a:schemeClr val="bg1"/>
            </a:solidFill>
            <a:headEnd type="none"/>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9280607"/>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Federating using More Likely Queries I</a:t>
            </a:r>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573" y="1459344"/>
            <a:ext cx="11957670" cy="482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218388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Federating using </a:t>
            </a:r>
            <a:r>
              <a:rPr lang="en-US" dirty="0" smtClean="0"/>
              <a:t>More Likely Queries II</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597" y="1337022"/>
            <a:ext cx="10214849" cy="5328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857538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Challenges for Search</a:t>
            </a:r>
          </a:p>
        </p:txBody>
      </p:sp>
      <p:sp>
        <p:nvSpPr>
          <p:cNvPr id="3" name="Subtitle 2"/>
          <p:cNvSpPr>
            <a:spLocks noGrp="1"/>
          </p:cNvSpPr>
          <p:nvPr>
            <p:ph type="body" sz="quarter" idx="4294967295"/>
          </p:nvPr>
        </p:nvSpPr>
        <p:spPr>
          <a:xfrm>
            <a:off x="3262313" y="4264025"/>
            <a:ext cx="9174162" cy="739775"/>
          </a:xfrm>
          <a:prstGeom prst="rect">
            <a:avLst/>
          </a:prstGeom>
        </p:spPr>
        <p:txBody>
          <a:bodyPr/>
          <a:lstStyle/>
          <a:p>
            <a:pPr marL="0" indent="0">
              <a:buNone/>
            </a:pPr>
            <a:r>
              <a:rPr lang="en-US" dirty="0" smtClean="0"/>
              <a:t>Users and their data</a:t>
            </a:r>
            <a:endParaRPr lang="en-US" dirty="0"/>
          </a:p>
        </p:txBody>
      </p:sp>
    </p:spTree>
    <p:extLst>
      <p:ext uri="{BB962C8B-B14F-4D97-AF65-F5344CB8AC3E}">
        <p14:creationId xmlns:p14="http://schemas.microsoft.com/office/powerpoint/2010/main" val="975047530"/>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Vertical demo</a:t>
            </a:r>
          </a:p>
        </p:txBody>
      </p:sp>
      <p:sp>
        <p:nvSpPr>
          <p:cNvPr id="3" name="Text Placeholder 2"/>
          <p:cNvSpPr>
            <a:spLocks noGrp="1"/>
          </p:cNvSpPr>
          <p:nvPr>
            <p:ph type="body" sz="quarter" idx="12"/>
          </p:nvPr>
        </p:nvSpPr>
        <p:spPr>
          <a:xfrm>
            <a:off x="274638" y="5009430"/>
            <a:ext cx="8230899" cy="1372414"/>
          </a:xfrm>
        </p:spPr>
        <p:txBody>
          <a:bodyPr/>
          <a:lstStyle/>
          <a:p>
            <a:pPr marL="342900" lvl="0" indent="-342900">
              <a:buFont typeface="Arial" pitchFamily="34" charset="0"/>
              <a:buChar char="•"/>
            </a:pPr>
            <a:r>
              <a:rPr lang="nb-NO" sz="1800" dirty="0"/>
              <a:t>From the </a:t>
            </a:r>
            <a:r>
              <a:rPr lang="nb-NO" sz="1800" dirty="0" smtClean="0"/>
              <a:t>SharePoint </a:t>
            </a:r>
            <a:r>
              <a:rPr lang="nb-NO" sz="1800" dirty="0"/>
              <a:t>Federate results from the </a:t>
            </a:r>
            <a:r>
              <a:rPr lang="nb-NO" sz="1800" dirty="0" smtClean="0"/>
              <a:t>MyRank </a:t>
            </a:r>
            <a:r>
              <a:rPr lang="nb-NO" sz="1800" dirty="0"/>
              <a:t>vertical</a:t>
            </a:r>
            <a:endParaRPr lang="en-US" sz="1800" dirty="0"/>
          </a:p>
          <a:p>
            <a:pPr marL="342900" lvl="0" indent="-342900">
              <a:buFont typeface="Arial" pitchFamily="34" charset="0"/>
              <a:buChar char="•"/>
            </a:pPr>
            <a:r>
              <a:rPr lang="en-US" sz="1800" dirty="0"/>
              <a:t>Use query condition “Query commonly used in Source” and select the </a:t>
            </a:r>
            <a:r>
              <a:rPr lang="en-US" sz="1800" dirty="0" smtClean="0"/>
              <a:t>“</a:t>
            </a:r>
            <a:r>
              <a:rPr lang="en-US" sz="1800" dirty="0" err="1" smtClean="0"/>
              <a:t>MyRank</a:t>
            </a:r>
            <a:r>
              <a:rPr lang="en-US" sz="1800" dirty="0" smtClean="0"/>
              <a:t> </a:t>
            </a:r>
            <a:r>
              <a:rPr lang="en-US" sz="1800" dirty="0"/>
              <a:t>Results (system)”</a:t>
            </a:r>
          </a:p>
          <a:p>
            <a:pPr marL="342900" lvl="0" indent="-342900">
              <a:buFont typeface="Arial" pitchFamily="34" charset="0"/>
              <a:buChar char="•"/>
            </a:pPr>
            <a:r>
              <a:rPr lang="en-US" sz="1800" dirty="0"/>
              <a:t>Add a result block with title: SharePoint Results for "{</a:t>
            </a:r>
            <a:r>
              <a:rPr lang="en-US" sz="1800" dirty="0" err="1"/>
              <a:t>subjectTerms</a:t>
            </a:r>
            <a:r>
              <a:rPr lang="en-US" sz="1800" dirty="0"/>
              <a:t>}"</a:t>
            </a:r>
          </a:p>
          <a:p>
            <a:endParaRPr lang="en-US" dirty="0"/>
          </a:p>
        </p:txBody>
      </p:sp>
    </p:spTree>
    <p:extLst>
      <p:ext uri="{BB962C8B-B14F-4D97-AF65-F5344CB8AC3E}">
        <p14:creationId xmlns:p14="http://schemas.microsoft.com/office/powerpoint/2010/main" val="27618541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Tweaking Relevance </a:t>
            </a:r>
            <a:endParaRPr lang="en-US" dirty="0"/>
          </a:p>
        </p:txBody>
      </p:sp>
    </p:spTree>
    <p:extLst>
      <p:ext uri="{BB962C8B-B14F-4D97-AF65-F5344CB8AC3E}">
        <p14:creationId xmlns:p14="http://schemas.microsoft.com/office/powerpoint/2010/main" val="3859886777"/>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Dynamic Reordering Rules</a:t>
            </a:r>
            <a:endParaRPr lang="en-US" dirty="0"/>
          </a:p>
        </p:txBody>
      </p:sp>
      <p:sp>
        <p:nvSpPr>
          <p:cNvPr id="22" name="Text Placeholder 4"/>
          <p:cNvSpPr txBox="1">
            <a:spLocks/>
          </p:cNvSpPr>
          <p:nvPr/>
        </p:nvSpPr>
        <p:spPr>
          <a:xfrm>
            <a:off x="531281" y="1466129"/>
            <a:ext cx="11621060" cy="1635295"/>
          </a:xfrm>
          <a:prstGeom prst="rect">
            <a:avLst/>
          </a:prstGeom>
          <a:solidFill>
            <a:schemeClr val="tx1">
              <a:alpha val="5000"/>
            </a:scheme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solidFill>
                  <a:srgbClr val="FFFF00"/>
                </a:solidFill>
                <a:latin typeface="Segoe UI Light"/>
              </a:rPr>
              <a:t>Dynamic Rules let you reorder results according to a set of criteria</a:t>
            </a:r>
          </a:p>
          <a:p>
            <a:pPr marL="349792" indent="-349792">
              <a:buFont typeface="Arial" pitchFamily="34" charset="0"/>
              <a:buChar char="•"/>
            </a:pPr>
            <a:r>
              <a:rPr lang="en-US" sz="2400" spc="-71" dirty="0">
                <a:gradFill>
                  <a:gsLst>
                    <a:gs pos="0">
                      <a:schemeClr val="tx1"/>
                    </a:gs>
                    <a:gs pos="100000">
                      <a:schemeClr val="tx1"/>
                    </a:gs>
                  </a:gsLst>
                  <a:lin ang="5400000" scaled="0"/>
                </a:gradFill>
                <a:latin typeface="Segoe UI"/>
              </a:rPr>
              <a:t>Just like query rules apply to user queries, dynamic rules apply to results</a:t>
            </a:r>
          </a:p>
        </p:txBody>
      </p:sp>
      <p:sp>
        <p:nvSpPr>
          <p:cNvPr id="40" name="Text Placeholder 4"/>
          <p:cNvSpPr txBox="1">
            <a:spLocks/>
          </p:cNvSpPr>
          <p:nvPr/>
        </p:nvSpPr>
        <p:spPr>
          <a:xfrm>
            <a:off x="531280" y="3196094"/>
            <a:ext cx="11621062" cy="1635296"/>
          </a:xfrm>
          <a:prstGeom prst="rect">
            <a:avLst/>
          </a:prstGeom>
          <a:solidFill>
            <a:schemeClr val="tx1">
              <a:alpha val="5000"/>
            </a:scheme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solidFill>
                  <a:srgbClr val="FFFF00"/>
                </a:solidFill>
                <a:latin typeface="Segoe UI Light"/>
              </a:rPr>
              <a:t>They are configured as part of a query</a:t>
            </a:r>
          </a:p>
          <a:p>
            <a:pPr marL="349792" indent="-349792">
              <a:buFont typeface="Arial" pitchFamily="34" charset="0"/>
              <a:buChar char="•"/>
            </a:pPr>
            <a:r>
              <a:rPr lang="en-US" sz="2400" spc="-71" dirty="0">
                <a:gradFill>
                  <a:gsLst>
                    <a:gs pos="0">
                      <a:schemeClr val="tx1"/>
                    </a:gs>
                    <a:gs pos="100000">
                      <a:schemeClr val="tx1"/>
                    </a:gs>
                  </a:gsLst>
                  <a:lin ang="5400000" scaled="0"/>
                </a:gradFill>
                <a:latin typeface="Segoe UI"/>
              </a:rPr>
              <a:t>They translate into a special query syntax called XRANK</a:t>
            </a:r>
          </a:p>
        </p:txBody>
      </p:sp>
      <p:sp>
        <p:nvSpPr>
          <p:cNvPr id="41" name="Text Placeholder 4"/>
          <p:cNvSpPr txBox="1">
            <a:spLocks/>
          </p:cNvSpPr>
          <p:nvPr/>
        </p:nvSpPr>
        <p:spPr>
          <a:xfrm>
            <a:off x="531280" y="4926060"/>
            <a:ext cx="11621062" cy="1631307"/>
          </a:xfrm>
          <a:prstGeom prst="rect">
            <a:avLst/>
          </a:prstGeom>
          <a:solidFill>
            <a:schemeClr val="tx1">
              <a:alpha val="5000"/>
            </a:scheme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solidFill>
                  <a:srgbClr val="FFFF00"/>
                </a:solidFill>
                <a:latin typeface="Segoe UI Light"/>
              </a:rPr>
              <a:t>Result actions let you promote or demote results that match</a:t>
            </a:r>
          </a:p>
          <a:p>
            <a:pPr marL="349792" indent="-349792">
              <a:buFont typeface="Arial" pitchFamily="34" charset="0"/>
              <a:buChar char="•"/>
            </a:pPr>
            <a:r>
              <a:rPr lang="en-US" sz="2400" spc="-71" dirty="0">
                <a:gradFill>
                  <a:gsLst>
                    <a:gs pos="0">
                      <a:schemeClr val="tx1"/>
                    </a:gs>
                    <a:gs pos="100000">
                      <a:schemeClr val="tx1"/>
                    </a:gs>
                  </a:gsLst>
                  <a:lin ang="5400000" scaled="0"/>
                </a:gradFill>
                <a:latin typeface="Segoe UI"/>
              </a:rPr>
              <a:t>In many cases, you can use this instead of Best Bets. </a:t>
            </a:r>
          </a:p>
        </p:txBody>
      </p:sp>
    </p:spTree>
    <p:extLst>
      <p:ext uri="{BB962C8B-B14F-4D97-AF65-F5344CB8AC3E}">
        <p14:creationId xmlns:p14="http://schemas.microsoft.com/office/powerpoint/2010/main" val="3441315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2280614" y="1337022"/>
            <a:ext cx="7941971" cy="530545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Using the Query Builder</a:t>
            </a:r>
            <a:endParaRPr lang="en-US" dirty="0"/>
          </a:p>
        </p:txBody>
      </p:sp>
      <p:sp>
        <p:nvSpPr>
          <p:cNvPr id="7" name="Oval 6"/>
          <p:cNvSpPr/>
          <p:nvPr/>
        </p:nvSpPr>
        <p:spPr bwMode="auto">
          <a:xfrm>
            <a:off x="7833123" y="5515045"/>
            <a:ext cx="2389462" cy="430489"/>
          </a:xfrm>
          <a:prstGeom prst="ellipse">
            <a:avLst/>
          </a:prstGeom>
          <a:noFill/>
          <a:ln w="38100">
            <a:solidFill>
              <a:srgbClr val="00B05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1149365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fade">
                                      <p:cBhvr>
                                        <p:cTn id="7" dur="500"/>
                                        <p:tgtEl>
                                          <p:spTgt spid="1536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the Query Builder</a:t>
            </a:r>
            <a:endParaRPr lang="en-US" dirty="0"/>
          </a:p>
        </p:txBody>
      </p:sp>
      <p:pic>
        <p:nvPicPr>
          <p:cNvPr id="1638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373191" y="1865206"/>
            <a:ext cx="11475637" cy="4604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140307" y="5346926"/>
            <a:ext cx="2543054" cy="376684"/>
          </a:xfrm>
          <a:prstGeom prst="rect">
            <a:avLst/>
          </a:prstGeom>
          <a:noFill/>
        </p:spPr>
        <p:txBody>
          <a:bodyPr wrap="none" lIns="0" tIns="0" rIns="0" bIns="0" rtlCol="0">
            <a:spAutoFit/>
          </a:bodyPr>
          <a:lstStyle/>
          <a:p>
            <a:r>
              <a:rPr lang="en-US" sz="2400" spc="-71" dirty="0">
                <a:solidFill>
                  <a:schemeClr val="bg1"/>
                </a:solidFill>
              </a:rPr>
              <a:t>The query template</a:t>
            </a:r>
          </a:p>
        </p:txBody>
      </p:sp>
      <p:cxnSp>
        <p:nvCxnSpPr>
          <p:cNvPr id="6" name="Straight Arrow Connector 5"/>
          <p:cNvCxnSpPr/>
          <p:nvPr/>
        </p:nvCxnSpPr>
        <p:spPr>
          <a:xfrm flipH="1" flipV="1">
            <a:off x="2021453" y="4839175"/>
            <a:ext cx="446873" cy="507751"/>
          </a:xfrm>
          <a:prstGeom prst="straightConnector1">
            <a:avLst/>
          </a:prstGeom>
          <a:ln>
            <a:solidFill>
              <a:schemeClr val="bg1"/>
            </a:solidFill>
            <a:headEnd type="none"/>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1559250"/>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the Query Builder: Sorting</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5669" y="1409030"/>
            <a:ext cx="9035289" cy="4896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78227727"/>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the Query Builder: Sorting</a:t>
            </a:r>
            <a:endParaRPr lang="en-US" dirty="0"/>
          </a:p>
        </p:txBody>
      </p:sp>
      <p:grpSp>
        <p:nvGrpSpPr>
          <p:cNvPr id="4" name="Group 3"/>
          <p:cNvGrpSpPr/>
          <p:nvPr/>
        </p:nvGrpSpPr>
        <p:grpSpPr>
          <a:xfrm>
            <a:off x="889644" y="1250818"/>
            <a:ext cx="9818877" cy="5456549"/>
            <a:chOff x="610000" y="1095414"/>
            <a:chExt cx="10098522" cy="5611953"/>
          </a:xfrm>
        </p:grpSpPr>
        <p:pic>
          <p:nvPicPr>
            <p:cNvPr id="1741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610000" y="1095414"/>
              <a:ext cx="8792351" cy="5611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4727093" y="1813395"/>
              <a:ext cx="5981429" cy="753369"/>
            </a:xfrm>
            <a:prstGeom prst="rect">
              <a:avLst/>
            </a:prstGeom>
            <a:solidFill>
              <a:schemeClr val="accent4">
                <a:lumMod val="20000"/>
                <a:lumOff val="80000"/>
              </a:schemeClr>
            </a:solidFill>
          </p:spPr>
          <p:txBody>
            <a:bodyPr wrap="square" lIns="0" tIns="0" rIns="0" bIns="0" rtlCol="0">
              <a:spAutoFit/>
            </a:bodyPr>
            <a:lstStyle/>
            <a:p>
              <a:r>
                <a:rPr lang="en-US" sz="2400" spc="-71" dirty="0">
                  <a:solidFill>
                    <a:schemeClr val="bg1"/>
                  </a:solidFill>
                </a:rPr>
                <a:t>This will ensure the freshest reports will come back, but there is no ranking</a:t>
              </a:r>
            </a:p>
          </p:txBody>
        </p:sp>
        <p:sp>
          <p:nvSpPr>
            <p:cNvPr id="6" name="TextBox 5"/>
            <p:cNvSpPr txBox="1"/>
            <p:nvPr/>
          </p:nvSpPr>
          <p:spPr>
            <a:xfrm>
              <a:off x="4727093" y="5264028"/>
              <a:ext cx="5981429" cy="753369"/>
            </a:xfrm>
            <a:prstGeom prst="rect">
              <a:avLst/>
            </a:prstGeom>
            <a:solidFill>
              <a:schemeClr val="accent4">
                <a:lumMod val="20000"/>
                <a:lumOff val="80000"/>
              </a:schemeClr>
            </a:solidFill>
          </p:spPr>
          <p:txBody>
            <a:bodyPr wrap="square" lIns="0" tIns="0" rIns="0" bIns="0" rtlCol="0">
              <a:spAutoFit/>
            </a:bodyPr>
            <a:lstStyle/>
            <a:p>
              <a:r>
                <a:rPr lang="en-US" sz="2400" spc="-71" dirty="0">
                  <a:solidFill>
                    <a:schemeClr val="bg1"/>
                  </a:solidFill>
                </a:rPr>
                <a:t>If the primary sort key is not “rank”, you cannot add dynamic ordering rules</a:t>
              </a:r>
            </a:p>
          </p:txBody>
        </p:sp>
      </p:grpSp>
    </p:spTree>
    <p:extLst>
      <p:ext uri="{BB962C8B-B14F-4D97-AF65-F5344CB8AC3E}">
        <p14:creationId xmlns:p14="http://schemas.microsoft.com/office/powerpoint/2010/main" val="1546761220"/>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the Query Builder: Dynamic Rules</a:t>
            </a:r>
            <a:endParaRPr lang="en-US" dirty="0"/>
          </a:p>
        </p:txBody>
      </p:sp>
      <p:pic>
        <p:nvPicPr>
          <p:cNvPr id="3"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641100" y="1378181"/>
            <a:ext cx="8701379" cy="49635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bwMode="auto">
          <a:xfrm>
            <a:off x="6660760" y="5406739"/>
            <a:ext cx="2964273" cy="1050655"/>
          </a:xfrm>
          <a:prstGeom prst="ellipse">
            <a:avLst/>
          </a:prstGeom>
          <a:noFill/>
          <a:ln w="3810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7583114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1634649" y="1199273"/>
            <a:ext cx="7733356" cy="5338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Result conditions and actions</a:t>
            </a:r>
            <a:endParaRPr lang="en-US"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3307120" y="2129987"/>
            <a:ext cx="2122861" cy="2023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900527" y="2764841"/>
            <a:ext cx="1406593" cy="753369"/>
          </a:xfrm>
          <a:prstGeom prst="rect">
            <a:avLst/>
          </a:prstGeom>
          <a:solidFill>
            <a:schemeClr val="accent2">
              <a:lumMod val="75000"/>
            </a:schemeClr>
          </a:solidFill>
        </p:spPr>
        <p:txBody>
          <a:bodyPr wrap="none" lIns="0" tIns="0" rIns="0" bIns="0" rtlCol="0">
            <a:spAutoFit/>
          </a:bodyPr>
          <a:lstStyle/>
          <a:p>
            <a:r>
              <a:rPr lang="en-US" sz="2400" spc="-71" dirty="0">
                <a:gradFill>
                  <a:gsLst>
                    <a:gs pos="2917">
                      <a:schemeClr val="tx1"/>
                    </a:gs>
                    <a:gs pos="30000">
                      <a:schemeClr val="tx1"/>
                    </a:gs>
                  </a:gsLst>
                  <a:lin ang="5400000" scaled="0"/>
                </a:gradFill>
              </a:rPr>
              <a:t>Result </a:t>
            </a:r>
          </a:p>
          <a:p>
            <a:r>
              <a:rPr lang="en-US" sz="2400" spc="-71" dirty="0">
                <a:gradFill>
                  <a:gsLst>
                    <a:gs pos="2917">
                      <a:schemeClr val="tx1"/>
                    </a:gs>
                    <a:gs pos="30000">
                      <a:schemeClr val="tx1"/>
                    </a:gs>
                  </a:gsLst>
                  <a:lin ang="5400000" scaled="0"/>
                </a:gradFill>
              </a:rPr>
              <a:t>Conditions</a:t>
            </a:r>
          </a:p>
        </p:txBody>
      </p:sp>
      <p:sp>
        <p:nvSpPr>
          <p:cNvPr id="6" name="TextBox 5"/>
          <p:cNvSpPr txBox="1"/>
          <p:nvPr/>
        </p:nvSpPr>
        <p:spPr>
          <a:xfrm>
            <a:off x="8047209" y="2762931"/>
            <a:ext cx="963025" cy="753369"/>
          </a:xfrm>
          <a:prstGeom prst="rect">
            <a:avLst/>
          </a:prstGeom>
          <a:solidFill>
            <a:schemeClr val="accent2">
              <a:lumMod val="75000"/>
            </a:schemeClr>
          </a:solidFill>
        </p:spPr>
        <p:txBody>
          <a:bodyPr wrap="none" lIns="0" tIns="0" rIns="0" bIns="0" rtlCol="0">
            <a:spAutoFit/>
          </a:bodyPr>
          <a:lstStyle/>
          <a:p>
            <a:r>
              <a:rPr lang="en-US" sz="2400" spc="-71" dirty="0">
                <a:gradFill>
                  <a:gsLst>
                    <a:gs pos="2917">
                      <a:schemeClr val="tx1"/>
                    </a:gs>
                    <a:gs pos="30000">
                      <a:schemeClr val="tx1"/>
                    </a:gs>
                  </a:gsLst>
                  <a:lin ang="5400000" scaled="0"/>
                </a:gradFill>
              </a:rPr>
              <a:t>Result </a:t>
            </a:r>
          </a:p>
          <a:p>
            <a:r>
              <a:rPr lang="en-US" sz="2400" spc="-71" dirty="0">
                <a:gradFill>
                  <a:gsLst>
                    <a:gs pos="2917">
                      <a:schemeClr val="tx1"/>
                    </a:gs>
                    <a:gs pos="30000">
                      <a:schemeClr val="tx1"/>
                    </a:gs>
                  </a:gsLst>
                  <a:lin ang="5400000" scaled="0"/>
                </a:gradFill>
              </a:rPr>
              <a:t>Actions</a:t>
            </a:r>
          </a:p>
        </p:txBody>
      </p:sp>
      <p:sp>
        <p:nvSpPr>
          <p:cNvPr id="5" name="TextBox 4"/>
          <p:cNvSpPr txBox="1"/>
          <p:nvPr/>
        </p:nvSpPr>
        <p:spPr>
          <a:xfrm>
            <a:off x="8021072" y="3816335"/>
            <a:ext cx="1978324" cy="753369"/>
          </a:xfrm>
          <a:prstGeom prst="rect">
            <a:avLst/>
          </a:prstGeom>
          <a:solidFill>
            <a:schemeClr val="accent2">
              <a:lumMod val="75000"/>
            </a:schemeClr>
          </a:solidFill>
        </p:spPr>
        <p:txBody>
          <a:bodyPr wrap="none" lIns="0" tIns="0" rIns="0" bIns="0" rtlCol="0">
            <a:spAutoFit/>
          </a:bodyPr>
          <a:lstStyle/>
          <a:p>
            <a:r>
              <a:rPr lang="en-US" sz="2400" spc="-71" dirty="0">
                <a:gradFill>
                  <a:gsLst>
                    <a:gs pos="2917">
                      <a:schemeClr val="tx1"/>
                    </a:gs>
                    <a:gs pos="30000">
                      <a:schemeClr val="tx1"/>
                    </a:gs>
                  </a:gsLst>
                  <a:lin ang="5400000" scaled="0"/>
                </a:gradFill>
              </a:rPr>
              <a:t>Promote up or </a:t>
            </a:r>
          </a:p>
          <a:p>
            <a:r>
              <a:rPr lang="en-US" sz="2400" spc="-71" dirty="0">
                <a:gradFill>
                  <a:gsLst>
                    <a:gs pos="2917">
                      <a:schemeClr val="tx1"/>
                    </a:gs>
                    <a:gs pos="30000">
                      <a:schemeClr val="tx1"/>
                    </a:gs>
                  </a:gsLst>
                  <a:lin ang="5400000" scaled="0"/>
                </a:gradFill>
              </a:rPr>
              <a:t>demote down</a:t>
            </a:r>
          </a:p>
        </p:txBody>
      </p:sp>
      <p:sp>
        <p:nvSpPr>
          <p:cNvPr id="8" name="TextBox 7"/>
          <p:cNvSpPr txBox="1"/>
          <p:nvPr/>
        </p:nvSpPr>
        <p:spPr>
          <a:xfrm>
            <a:off x="1900527" y="3851023"/>
            <a:ext cx="2468023" cy="753369"/>
          </a:xfrm>
          <a:prstGeom prst="rect">
            <a:avLst/>
          </a:prstGeom>
          <a:solidFill>
            <a:schemeClr val="accent2">
              <a:lumMod val="75000"/>
            </a:schemeClr>
          </a:solidFill>
        </p:spPr>
        <p:txBody>
          <a:bodyPr wrap="square" lIns="0" tIns="0" rIns="0" bIns="0" rtlCol="0">
            <a:spAutoFit/>
          </a:bodyPr>
          <a:lstStyle/>
          <a:p>
            <a:r>
              <a:rPr lang="en-US" sz="2400" spc="-71" dirty="0">
                <a:gradFill>
                  <a:gsLst>
                    <a:gs pos="2917">
                      <a:schemeClr val="tx1"/>
                    </a:gs>
                    <a:gs pos="30000">
                      <a:schemeClr val="tx1"/>
                    </a:gs>
                  </a:gsLst>
                  <a:lin ang="5400000" scaled="0"/>
                </a:gradFill>
              </a:rPr>
              <a:t>Manual condition looks like a query</a:t>
            </a:r>
          </a:p>
        </p:txBody>
      </p:sp>
    </p:spTree>
    <p:extLst>
      <p:ext uri="{BB962C8B-B14F-4D97-AF65-F5344CB8AC3E}">
        <p14:creationId xmlns:p14="http://schemas.microsoft.com/office/powerpoint/2010/main" val="3694560551"/>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Promotion and Demotion</a:t>
            </a:r>
            <a:endParaRPr lang="en-US"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450593" y="1219243"/>
            <a:ext cx="4728812" cy="5007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Group 5"/>
          <p:cNvGrpSpPr/>
          <p:nvPr/>
        </p:nvGrpSpPr>
        <p:grpSpPr>
          <a:xfrm>
            <a:off x="5725928" y="1782919"/>
            <a:ext cx="6393647" cy="4379578"/>
            <a:chOff x="5611906" y="1748118"/>
            <a:chExt cx="6266329" cy="4294094"/>
          </a:xfrm>
        </p:grpSpPr>
        <p:cxnSp>
          <p:nvCxnSpPr>
            <p:cNvPr id="4" name="Straight Arrow Connector 3"/>
            <p:cNvCxnSpPr/>
            <p:nvPr/>
          </p:nvCxnSpPr>
          <p:spPr>
            <a:xfrm flipH="1" flipV="1">
              <a:off x="5611906" y="1748118"/>
              <a:ext cx="17929" cy="4294094"/>
            </a:xfrm>
            <a:prstGeom prst="straightConnector1">
              <a:avLst/>
            </a:prstGeom>
            <a:ln w="285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889812" y="2205317"/>
              <a:ext cx="5988423" cy="753035"/>
            </a:xfrm>
            <a:prstGeom prst="rect">
              <a:avLst/>
            </a:prstGeom>
            <a:noFill/>
          </p:spPr>
          <p:txBody>
            <a:bodyPr wrap="square" lIns="0" tIns="0" rIns="0" bIns="0" rtlCol="0">
              <a:spAutoFit/>
            </a:bodyPr>
            <a:lstStyle/>
            <a:p>
              <a:r>
                <a:rPr lang="en-US" sz="2400" spc="-71" dirty="0">
                  <a:gradFill>
                    <a:gsLst>
                      <a:gs pos="2917">
                        <a:schemeClr val="tx1"/>
                      </a:gs>
                      <a:gs pos="30000">
                        <a:schemeClr val="tx1"/>
                      </a:gs>
                    </a:gsLst>
                    <a:lin ang="5400000" scaled="0"/>
                  </a:gradFill>
                </a:rPr>
                <a:t>A </a:t>
              </a:r>
              <a:r>
                <a:rPr lang="en-US" sz="2400" spc="-71" dirty="0">
                  <a:solidFill>
                    <a:schemeClr val="accent2">
                      <a:lumMod val="40000"/>
                      <a:lumOff val="60000"/>
                    </a:schemeClr>
                  </a:solidFill>
                </a:rPr>
                <a:t>promotion-to-top </a:t>
              </a:r>
              <a:r>
                <a:rPr lang="en-US" sz="2400" spc="-71" dirty="0">
                  <a:gradFill>
                    <a:gsLst>
                      <a:gs pos="2917">
                        <a:schemeClr val="tx1"/>
                      </a:gs>
                      <a:gs pos="30000">
                        <a:schemeClr val="tx1"/>
                      </a:gs>
                    </a:gsLst>
                    <a:lin ang="5400000" scaled="0"/>
                  </a:gradFill>
                </a:rPr>
                <a:t>places any result at the top of the results</a:t>
              </a:r>
            </a:p>
          </p:txBody>
        </p:sp>
      </p:grpSp>
      <p:sp>
        <p:nvSpPr>
          <p:cNvPr id="7" name="TextBox 6"/>
          <p:cNvSpPr txBox="1"/>
          <p:nvPr/>
        </p:nvSpPr>
        <p:spPr>
          <a:xfrm>
            <a:off x="6009479" y="3204681"/>
            <a:ext cx="6110095" cy="753369"/>
          </a:xfrm>
          <a:prstGeom prst="rect">
            <a:avLst/>
          </a:prstGeom>
          <a:noFill/>
        </p:spPr>
        <p:txBody>
          <a:bodyPr wrap="square" lIns="0" tIns="0" rIns="0" bIns="0" rtlCol="0">
            <a:spAutoFit/>
          </a:bodyPr>
          <a:lstStyle/>
          <a:p>
            <a:r>
              <a:rPr lang="en-US" sz="2400" spc="-71" dirty="0">
                <a:gradFill>
                  <a:gsLst>
                    <a:gs pos="2917">
                      <a:schemeClr val="tx1"/>
                    </a:gs>
                    <a:gs pos="30000">
                      <a:schemeClr val="tx1"/>
                    </a:gs>
                  </a:gsLst>
                  <a:lin ang="5400000" scaled="0"/>
                </a:gradFill>
              </a:rPr>
              <a:t>A </a:t>
            </a:r>
            <a:r>
              <a:rPr lang="en-US" sz="2400" spc="-71" dirty="0">
                <a:solidFill>
                  <a:schemeClr val="accent2">
                    <a:lumMod val="40000"/>
                    <a:lumOff val="60000"/>
                  </a:schemeClr>
                </a:solidFill>
              </a:rPr>
              <a:t>promotion of 10 </a:t>
            </a:r>
            <a:r>
              <a:rPr lang="en-US" sz="2400" spc="-71" dirty="0">
                <a:gradFill>
                  <a:gsLst>
                    <a:gs pos="2917">
                      <a:schemeClr val="tx1"/>
                    </a:gs>
                    <a:gs pos="30000">
                      <a:schemeClr val="tx1"/>
                    </a:gs>
                  </a:gsLst>
                  <a:lin ang="5400000" scaled="0"/>
                </a:gradFill>
              </a:rPr>
              <a:t>moves a mediocre relevant result to the top</a:t>
            </a:r>
          </a:p>
        </p:txBody>
      </p:sp>
      <p:sp>
        <p:nvSpPr>
          <p:cNvPr id="9" name="TextBox 8"/>
          <p:cNvSpPr txBox="1"/>
          <p:nvPr/>
        </p:nvSpPr>
        <p:spPr>
          <a:xfrm>
            <a:off x="5963746" y="5056172"/>
            <a:ext cx="6110095" cy="753369"/>
          </a:xfrm>
          <a:prstGeom prst="rect">
            <a:avLst/>
          </a:prstGeom>
          <a:noFill/>
        </p:spPr>
        <p:txBody>
          <a:bodyPr wrap="square" lIns="0" tIns="0" rIns="0" bIns="0" rtlCol="0">
            <a:spAutoFit/>
          </a:bodyPr>
          <a:lstStyle/>
          <a:p>
            <a:r>
              <a:rPr lang="en-US" sz="2400" spc="-71" dirty="0">
                <a:gradFill>
                  <a:gsLst>
                    <a:gs pos="2917">
                      <a:schemeClr val="tx1"/>
                    </a:gs>
                    <a:gs pos="30000">
                      <a:schemeClr val="tx1"/>
                    </a:gs>
                  </a:gsLst>
                  <a:lin ang="5400000" scaled="0"/>
                </a:gradFill>
              </a:rPr>
              <a:t>A </a:t>
            </a:r>
            <a:r>
              <a:rPr lang="en-US" sz="2400" spc="-71" dirty="0">
                <a:solidFill>
                  <a:schemeClr val="accent5">
                    <a:lumMod val="40000"/>
                    <a:lumOff val="60000"/>
                  </a:schemeClr>
                </a:solidFill>
              </a:rPr>
              <a:t>demotion</a:t>
            </a:r>
            <a:r>
              <a:rPr lang="en-US" sz="2400" spc="-71" dirty="0">
                <a:gradFill>
                  <a:gsLst>
                    <a:gs pos="2917">
                      <a:schemeClr val="tx1"/>
                    </a:gs>
                    <a:gs pos="30000">
                      <a:schemeClr val="tx1"/>
                    </a:gs>
                  </a:gsLst>
                  <a:lin ang="5400000" scaled="0"/>
                </a:gradFill>
              </a:rPr>
              <a:t> </a:t>
            </a:r>
            <a:r>
              <a:rPr lang="en-US" sz="2400" spc="-71" dirty="0">
                <a:solidFill>
                  <a:schemeClr val="accent5">
                    <a:lumMod val="40000"/>
                    <a:lumOff val="60000"/>
                  </a:schemeClr>
                </a:solidFill>
              </a:rPr>
              <a:t>of 10 </a:t>
            </a:r>
            <a:r>
              <a:rPr lang="en-US" sz="2400" spc="-71" dirty="0">
                <a:gradFill>
                  <a:gsLst>
                    <a:gs pos="2917">
                      <a:schemeClr val="tx1"/>
                    </a:gs>
                    <a:gs pos="30000">
                      <a:schemeClr val="tx1"/>
                    </a:gs>
                  </a:gsLst>
                  <a:lin ang="5400000" scaled="0"/>
                </a:gradFill>
              </a:rPr>
              <a:t>places a mediocre </a:t>
            </a:r>
            <a:r>
              <a:rPr lang="en-US" sz="2400" spc="-71" dirty="0" err="1">
                <a:gradFill>
                  <a:gsLst>
                    <a:gs pos="2917">
                      <a:schemeClr val="tx1"/>
                    </a:gs>
                    <a:gs pos="30000">
                      <a:schemeClr val="tx1"/>
                    </a:gs>
                  </a:gsLst>
                  <a:lin ang="5400000" scaled="0"/>
                </a:gradFill>
              </a:rPr>
              <a:t>revelant</a:t>
            </a:r>
            <a:r>
              <a:rPr lang="en-US" sz="2400" spc="-71" dirty="0">
                <a:gradFill>
                  <a:gsLst>
                    <a:gs pos="2917">
                      <a:schemeClr val="tx1"/>
                    </a:gs>
                    <a:gs pos="30000">
                      <a:schemeClr val="tx1"/>
                    </a:gs>
                  </a:gsLst>
                  <a:lin ang="5400000" scaled="0"/>
                </a:gradFill>
              </a:rPr>
              <a:t> result under the most relevant results.</a:t>
            </a:r>
          </a:p>
        </p:txBody>
      </p:sp>
      <p:grpSp>
        <p:nvGrpSpPr>
          <p:cNvPr id="11" name="Group 10"/>
          <p:cNvGrpSpPr/>
          <p:nvPr/>
        </p:nvGrpSpPr>
        <p:grpSpPr>
          <a:xfrm>
            <a:off x="5506403" y="1782919"/>
            <a:ext cx="6567438" cy="4379578"/>
            <a:chOff x="5396753" y="1748118"/>
            <a:chExt cx="6436659" cy="4294094"/>
          </a:xfrm>
        </p:grpSpPr>
        <p:sp>
          <p:nvSpPr>
            <p:cNvPr id="8" name="TextBox 7"/>
            <p:cNvSpPr txBox="1"/>
            <p:nvPr/>
          </p:nvSpPr>
          <p:spPr>
            <a:xfrm>
              <a:off x="5844989" y="4052046"/>
              <a:ext cx="5988423" cy="753035"/>
            </a:xfrm>
            <a:prstGeom prst="rect">
              <a:avLst/>
            </a:prstGeom>
            <a:noFill/>
          </p:spPr>
          <p:txBody>
            <a:bodyPr wrap="square" lIns="0" tIns="0" rIns="0" bIns="0" rtlCol="0">
              <a:spAutoFit/>
            </a:bodyPr>
            <a:lstStyle/>
            <a:p>
              <a:r>
                <a:rPr lang="en-US" sz="2400" spc="-71" dirty="0">
                  <a:gradFill>
                    <a:gsLst>
                      <a:gs pos="2917">
                        <a:schemeClr val="tx1"/>
                      </a:gs>
                      <a:gs pos="30000">
                        <a:schemeClr val="tx1"/>
                      </a:gs>
                    </a:gsLst>
                    <a:lin ang="5400000" scaled="0"/>
                  </a:gradFill>
                </a:rPr>
                <a:t>A </a:t>
              </a:r>
              <a:r>
                <a:rPr lang="en-US" sz="2400" spc="-71" dirty="0">
                  <a:solidFill>
                    <a:schemeClr val="accent5">
                      <a:lumMod val="40000"/>
                      <a:lumOff val="60000"/>
                    </a:schemeClr>
                  </a:solidFill>
                </a:rPr>
                <a:t>demotion-to-bottom </a:t>
              </a:r>
              <a:r>
                <a:rPr lang="en-US" sz="2400" spc="-71" dirty="0">
                  <a:gradFill>
                    <a:gsLst>
                      <a:gs pos="2917">
                        <a:schemeClr val="tx1"/>
                      </a:gs>
                      <a:gs pos="30000">
                        <a:schemeClr val="tx1"/>
                      </a:gs>
                    </a:gsLst>
                    <a:lin ang="5400000" scaled="0"/>
                  </a:gradFill>
                </a:rPr>
                <a:t>places any result at the bottom of the results</a:t>
              </a:r>
            </a:p>
          </p:txBody>
        </p:sp>
        <p:cxnSp>
          <p:nvCxnSpPr>
            <p:cNvPr id="10" name="Straight Arrow Connector 9"/>
            <p:cNvCxnSpPr/>
            <p:nvPr/>
          </p:nvCxnSpPr>
          <p:spPr>
            <a:xfrm flipH="1" flipV="1">
              <a:off x="5396753" y="1748118"/>
              <a:ext cx="17929" cy="4294094"/>
            </a:xfrm>
            <a:prstGeom prst="straightConnector1">
              <a:avLst/>
            </a:prstGeom>
            <a:ln w="28575">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261663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up)">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500" dirty="0"/>
              <a:t>Challenges: Data Complexity</a:t>
            </a:r>
          </a:p>
        </p:txBody>
      </p:sp>
      <p:pic>
        <p:nvPicPr>
          <p:cNvPr id="1028" name="Picture 4" descr="http://www.slackaholism.com/slackblog/images/2008/july/far-side-ginge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10961" y="1132244"/>
            <a:ext cx="5494571" cy="5706848"/>
          </a:xfrm>
          <a:prstGeom prst="rect">
            <a:avLst/>
          </a:prstGeom>
          <a:noFill/>
          <a:ln w="57150">
            <a:solidFill>
              <a:schemeClr val="tx1"/>
            </a:solidFill>
          </a:ln>
        </p:spPr>
      </p:pic>
      <p:grpSp>
        <p:nvGrpSpPr>
          <p:cNvPr id="15" name="Group 14"/>
          <p:cNvGrpSpPr/>
          <p:nvPr/>
        </p:nvGrpSpPr>
        <p:grpSpPr>
          <a:xfrm>
            <a:off x="3109211" y="1116391"/>
            <a:ext cx="5596322" cy="5722700"/>
            <a:chOff x="4800600" y="990600"/>
            <a:chExt cx="4191000" cy="5715000"/>
          </a:xfrm>
          <a:solidFill>
            <a:srgbClr val="FFC000"/>
          </a:solidFill>
        </p:grpSpPr>
        <p:sp>
          <p:nvSpPr>
            <p:cNvPr id="16" name="Rectangle 15"/>
            <p:cNvSpPr/>
            <p:nvPr/>
          </p:nvSpPr>
          <p:spPr bwMode="auto">
            <a:xfrm>
              <a:off x="4800600" y="990600"/>
              <a:ext cx="4191000" cy="5715000"/>
            </a:xfrm>
            <a:prstGeom prst="rect">
              <a:avLst/>
            </a:prstGeom>
            <a:solidFill>
              <a:schemeClr val="accent2">
                <a:lumMod val="20000"/>
                <a:lumOff val="80000"/>
              </a:schemeClr>
            </a:solidFill>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400" dirty="0">
                <a:solidFill>
                  <a:schemeClr val="tx1"/>
                </a:solidFill>
              </a:endParaRPr>
            </a:p>
          </p:txBody>
        </p:sp>
        <p:sp>
          <p:nvSpPr>
            <p:cNvPr id="6" name="TextBox 5"/>
            <p:cNvSpPr txBox="1"/>
            <p:nvPr/>
          </p:nvSpPr>
          <p:spPr>
            <a:xfrm>
              <a:off x="4953000" y="1094601"/>
              <a:ext cx="2644442" cy="276999"/>
            </a:xfrm>
            <a:prstGeom prst="rect">
              <a:avLst/>
            </a:prstGeom>
            <a:solidFill>
              <a:schemeClr val="accent2">
                <a:lumMod val="20000"/>
                <a:lumOff val="80000"/>
              </a:schemeClr>
            </a:solidFill>
          </p:spPr>
          <p:txBody>
            <a:bodyPr wrap="none" lIns="0" tIns="0" rIns="0" bIns="0" rtlCol="0">
              <a:spAutoFit/>
            </a:bodyPr>
            <a:lstStyle/>
            <a:p>
              <a:r>
                <a:rPr lang="en-US" b="1" dirty="0" smtClean="0">
                  <a:solidFill>
                    <a:schemeClr val="bg2"/>
                  </a:solidFill>
                  <a:latin typeface="Kristen ITC" pitchFamily="66" charset="0"/>
                </a:rPr>
                <a:t>What we give to search engines</a:t>
              </a:r>
            </a:p>
          </p:txBody>
        </p:sp>
        <p:sp>
          <p:nvSpPr>
            <p:cNvPr id="7" name="TextBox 6"/>
            <p:cNvSpPr txBox="1"/>
            <p:nvPr/>
          </p:nvSpPr>
          <p:spPr>
            <a:xfrm>
              <a:off x="5105400" y="4038600"/>
              <a:ext cx="2498931" cy="276999"/>
            </a:xfrm>
            <a:prstGeom prst="rect">
              <a:avLst/>
            </a:prstGeom>
            <a:solidFill>
              <a:schemeClr val="accent2">
                <a:lumMod val="20000"/>
                <a:lumOff val="80000"/>
              </a:schemeClr>
            </a:solidFill>
          </p:spPr>
          <p:txBody>
            <a:bodyPr wrap="none" lIns="0" tIns="0" rIns="0" bIns="0" rtlCol="0">
              <a:spAutoFit/>
            </a:bodyPr>
            <a:lstStyle/>
            <a:p>
              <a:r>
                <a:rPr lang="en-US" b="1" dirty="0" smtClean="0">
                  <a:solidFill>
                    <a:schemeClr val="bg2"/>
                  </a:solidFill>
                  <a:latin typeface="Kristen ITC" pitchFamily="66" charset="0"/>
                </a:rPr>
                <a:t>What</a:t>
              </a:r>
              <a:r>
                <a:rPr lang="en-US" b="1" dirty="0" smtClean="0">
                  <a:solidFill>
                    <a:schemeClr val="bg2"/>
                  </a:solidFill>
                  <a:latin typeface="Viner Hand ITC" pitchFamily="66" charset="0"/>
                </a:rPr>
                <a:t> </a:t>
              </a:r>
              <a:r>
                <a:rPr lang="en-US" b="1" dirty="0" smtClean="0">
                  <a:solidFill>
                    <a:schemeClr val="bg2"/>
                  </a:solidFill>
                  <a:latin typeface="Kristen ITC" pitchFamily="66" charset="0"/>
                </a:rPr>
                <a:t>most search engines</a:t>
              </a:r>
              <a:r>
                <a:rPr lang="en-US" b="1" dirty="0" smtClean="0">
                  <a:solidFill>
                    <a:schemeClr val="bg2"/>
                  </a:solidFill>
                  <a:latin typeface="Viner Hand ITC" pitchFamily="66" charset="0"/>
                </a:rPr>
                <a:t> </a:t>
              </a:r>
              <a:r>
                <a:rPr lang="en-US" b="1" dirty="0" smtClean="0">
                  <a:solidFill>
                    <a:schemeClr val="bg2"/>
                  </a:solidFill>
                  <a:latin typeface="Kristen ITC" pitchFamily="66" charset="0"/>
                </a:rPr>
                <a:t>see</a:t>
              </a:r>
            </a:p>
          </p:txBody>
        </p:sp>
        <p:sp>
          <p:nvSpPr>
            <p:cNvPr id="22" name="Freeform 21"/>
            <p:cNvSpPr/>
            <p:nvPr/>
          </p:nvSpPr>
          <p:spPr bwMode="auto">
            <a:xfrm>
              <a:off x="4953000" y="4337785"/>
              <a:ext cx="3898232" cy="2367815"/>
            </a:xfrm>
            <a:custGeom>
              <a:avLst/>
              <a:gdLst>
                <a:gd name="connsiteX0" fmla="*/ 77002 w 3898232"/>
                <a:gd name="connsiteY0" fmla="*/ 269507 h 2367815"/>
                <a:gd name="connsiteX1" fmla="*/ 375385 w 3898232"/>
                <a:gd name="connsiteY1" fmla="*/ 86627 h 2367815"/>
                <a:gd name="connsiteX2" fmla="*/ 1867301 w 3898232"/>
                <a:gd name="connsiteY2" fmla="*/ 86627 h 2367815"/>
                <a:gd name="connsiteX3" fmla="*/ 3667225 w 3898232"/>
                <a:gd name="connsiteY3" fmla="*/ 0 h 2367815"/>
                <a:gd name="connsiteX4" fmla="*/ 3898232 w 3898232"/>
                <a:gd name="connsiteY4" fmla="*/ 981777 h 2367815"/>
                <a:gd name="connsiteX5" fmla="*/ 3753853 w 3898232"/>
                <a:gd name="connsiteY5" fmla="*/ 1694046 h 2367815"/>
                <a:gd name="connsiteX6" fmla="*/ 3051208 w 3898232"/>
                <a:gd name="connsiteY6" fmla="*/ 1761423 h 2367815"/>
                <a:gd name="connsiteX7" fmla="*/ 2454442 w 3898232"/>
                <a:gd name="connsiteY7" fmla="*/ 1886552 h 2367815"/>
                <a:gd name="connsiteX8" fmla="*/ 1819175 w 3898232"/>
                <a:gd name="connsiteY8" fmla="*/ 2271562 h 2367815"/>
                <a:gd name="connsiteX9" fmla="*/ 731520 w 3898232"/>
                <a:gd name="connsiteY9" fmla="*/ 2367815 h 2367815"/>
                <a:gd name="connsiteX10" fmla="*/ 77002 w 3898232"/>
                <a:gd name="connsiteY10" fmla="*/ 2223436 h 2367815"/>
                <a:gd name="connsiteX11" fmla="*/ 0 w 3898232"/>
                <a:gd name="connsiteY11" fmla="*/ 1848051 h 2367815"/>
                <a:gd name="connsiteX12" fmla="*/ 9625 w 3898232"/>
                <a:gd name="connsiteY12" fmla="*/ 827773 h 2367815"/>
                <a:gd name="connsiteX13" fmla="*/ 77002 w 3898232"/>
                <a:gd name="connsiteY13" fmla="*/ 269507 h 2367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98232" h="2367815">
                  <a:moveTo>
                    <a:pt x="77002" y="269507"/>
                  </a:moveTo>
                  <a:lnTo>
                    <a:pt x="375385" y="86627"/>
                  </a:lnTo>
                  <a:lnTo>
                    <a:pt x="1867301" y="86627"/>
                  </a:lnTo>
                  <a:lnTo>
                    <a:pt x="3667225" y="0"/>
                  </a:lnTo>
                  <a:lnTo>
                    <a:pt x="3898232" y="981777"/>
                  </a:lnTo>
                  <a:lnTo>
                    <a:pt x="3753853" y="1694046"/>
                  </a:lnTo>
                  <a:lnTo>
                    <a:pt x="3051208" y="1761423"/>
                  </a:lnTo>
                  <a:lnTo>
                    <a:pt x="2454442" y="1886552"/>
                  </a:lnTo>
                  <a:lnTo>
                    <a:pt x="1819175" y="2271562"/>
                  </a:lnTo>
                  <a:lnTo>
                    <a:pt x="731520" y="2367815"/>
                  </a:lnTo>
                  <a:lnTo>
                    <a:pt x="77002" y="2223436"/>
                  </a:lnTo>
                  <a:lnTo>
                    <a:pt x="0" y="1848051"/>
                  </a:lnTo>
                  <a:cubicBezTo>
                    <a:pt x="3208" y="1507958"/>
                    <a:pt x="6417" y="1167866"/>
                    <a:pt x="9625" y="827773"/>
                  </a:cubicBezTo>
                  <a:lnTo>
                    <a:pt x="77002" y="269507"/>
                  </a:lnTo>
                  <a:close/>
                </a:path>
              </a:pathLst>
            </a:custGeom>
            <a:solidFill>
              <a:schemeClr val="bg1">
                <a:lumMod val="75000"/>
              </a:schemeClr>
            </a:solidFill>
            <a:ln>
              <a:headEnd type="none" w="med" len="med"/>
              <a:tailEnd type="none" w="med" len="med"/>
            </a:ln>
            <a:effectLst>
              <a:outerShdw blurRad="50800" dist="38100" dir="18900000" algn="bl" rotWithShape="0">
                <a:prstClr val="black">
                  <a:alpha val="40000"/>
                </a:prstClr>
              </a:outerShdw>
              <a:softEdge rad="635000"/>
            </a:effectLst>
            <a:scene3d>
              <a:camera prst="orthographicFront" fov="0">
                <a:rot lat="0" lon="0" rev="0"/>
              </a:camera>
              <a:lightRig rig="contrasting" dir="t">
                <a:rot lat="0" lon="0" rev="12000000"/>
              </a:lightRig>
            </a:scene3d>
          </p:spPr>
          <p:style>
            <a:lnRef idx="0">
              <a:schemeClr val="accent1"/>
            </a:lnRef>
            <a:fillRef idx="1003">
              <a:schemeClr val="l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endParaRPr lang="en-US" sz="2400" dirty="0">
                <a:solidFill>
                  <a:schemeClr val="tx1"/>
                </a:solidFill>
              </a:endParaRPr>
            </a:p>
          </p:txBody>
        </p:sp>
        <p:sp>
          <p:nvSpPr>
            <p:cNvPr id="12" name="Rectangle 11"/>
            <p:cNvSpPr/>
            <p:nvPr/>
          </p:nvSpPr>
          <p:spPr>
            <a:xfrm>
              <a:off x="5105400" y="4495800"/>
              <a:ext cx="1600200" cy="2123658"/>
            </a:xfrm>
            <a:prstGeom prst="rect">
              <a:avLst/>
            </a:prstGeom>
            <a:solidFill>
              <a:schemeClr val="bg1">
                <a:lumMod val="75000"/>
              </a:schemeClr>
            </a:solidFill>
          </p:spPr>
          <p:txBody>
            <a:bodyPr wrap="square">
              <a:spAutoFit/>
            </a:bodyPr>
            <a:lstStyle/>
            <a:p>
              <a:r>
                <a:rPr lang="en-US" sz="1200" b="1" dirty="0">
                  <a:solidFill>
                    <a:srgbClr val="FFFF00"/>
                  </a:solidFill>
                </a:rPr>
                <a:t>1 2 3 4</a:t>
              </a:r>
            </a:p>
            <a:p>
              <a:r>
                <a:rPr lang="en-US" sz="1200" b="1" dirty="0">
                  <a:solidFill>
                    <a:srgbClr val="FFFF00"/>
                  </a:solidFill>
                </a:rPr>
                <a:t>away</a:t>
              </a:r>
            </a:p>
            <a:p>
              <a:r>
                <a:rPr lang="en-US" sz="1200" b="1" dirty="0">
                  <a:solidFill>
                    <a:srgbClr val="FFFF00"/>
                  </a:solidFill>
                </a:rPr>
                <a:t>come</a:t>
              </a:r>
            </a:p>
            <a:p>
              <a:r>
                <a:rPr lang="en-US" sz="1200" b="1" dirty="0">
                  <a:solidFill>
                    <a:srgbClr val="FFFF00"/>
                  </a:solidFill>
                </a:rPr>
                <a:t>contrastive</a:t>
              </a:r>
            </a:p>
            <a:p>
              <a:r>
                <a:rPr lang="en-US" sz="1200" b="1" dirty="0">
                  <a:solidFill>
                    <a:srgbClr val="FFFF00"/>
                  </a:solidFill>
                </a:rPr>
                <a:t>customize</a:t>
              </a:r>
            </a:p>
            <a:p>
              <a:r>
                <a:rPr lang="en-US" sz="1200" b="1" dirty="0">
                  <a:solidFill>
                    <a:srgbClr val="FFFF00"/>
                  </a:solidFill>
                </a:rPr>
                <a:t>for</a:t>
              </a:r>
            </a:p>
            <a:p>
              <a:r>
                <a:rPr lang="en-US" sz="1200" b="1" dirty="0">
                  <a:solidFill>
                    <a:srgbClr val="FFFF00"/>
                  </a:solidFill>
                </a:rPr>
                <a:t>fs14</a:t>
              </a:r>
            </a:p>
            <a:p>
              <a:r>
                <a:rPr lang="en-US" sz="1200" b="1" dirty="0">
                  <a:solidFill>
                    <a:srgbClr val="FFFF00"/>
                  </a:solidFill>
                </a:rPr>
                <a:t>how</a:t>
              </a:r>
            </a:p>
            <a:p>
              <a:r>
                <a:rPr lang="en-US" sz="1200" b="1" dirty="0">
                  <a:solidFill>
                    <a:srgbClr val="FFFF00"/>
                  </a:solidFill>
                </a:rPr>
                <a:t>optimizing</a:t>
              </a:r>
            </a:p>
            <a:p>
              <a:r>
                <a:rPr lang="en-US" sz="1200" b="1" dirty="0">
                  <a:solidFill>
                    <a:srgbClr val="FFFF00"/>
                  </a:solidFill>
                </a:rPr>
                <a:t>our</a:t>
              </a:r>
            </a:p>
            <a:p>
              <a:r>
                <a:rPr lang="en-US" sz="1200" b="1" dirty="0">
                  <a:solidFill>
                    <a:srgbClr val="FFFF00"/>
                  </a:solidFill>
                </a:rPr>
                <a:t>relevance (3)</a:t>
              </a:r>
            </a:p>
          </p:txBody>
        </p:sp>
        <p:sp>
          <p:nvSpPr>
            <p:cNvPr id="13" name="Rectangle 12"/>
            <p:cNvSpPr/>
            <p:nvPr/>
          </p:nvSpPr>
          <p:spPr>
            <a:xfrm>
              <a:off x="6172200" y="4495800"/>
              <a:ext cx="1600200" cy="1938992"/>
            </a:xfrm>
            <a:prstGeom prst="rect">
              <a:avLst/>
            </a:prstGeom>
            <a:solidFill>
              <a:schemeClr val="bg1">
                <a:lumMod val="75000"/>
              </a:schemeClr>
            </a:solidFill>
          </p:spPr>
          <p:txBody>
            <a:bodyPr wrap="square">
              <a:spAutoFit/>
            </a:bodyPr>
            <a:lstStyle/>
            <a:p>
              <a:r>
                <a:rPr lang="en-US" sz="1200" b="1" dirty="0">
                  <a:solidFill>
                    <a:srgbClr val="FFFF00"/>
                  </a:solidFill>
                </a:rPr>
                <a:t>should</a:t>
              </a:r>
            </a:p>
            <a:p>
              <a:r>
                <a:rPr lang="en-US" sz="1200" b="1" dirty="0">
                  <a:solidFill>
                    <a:srgbClr val="FFFF00"/>
                  </a:solidFill>
                </a:rPr>
                <a:t>simple</a:t>
              </a:r>
            </a:p>
            <a:p>
              <a:r>
                <a:rPr lang="en-US" sz="1200" b="1" dirty="0">
                  <a:solidFill>
                    <a:srgbClr val="FFFF00"/>
                  </a:solidFill>
                </a:rPr>
                <a:t>some</a:t>
              </a:r>
            </a:p>
            <a:p>
              <a:r>
                <a:rPr lang="en-US" sz="1200" b="1" dirty="0">
                  <a:solidFill>
                    <a:srgbClr val="FFFF00"/>
                  </a:solidFill>
                </a:rPr>
                <a:t>ss14</a:t>
              </a:r>
            </a:p>
            <a:p>
              <a:r>
                <a:rPr lang="en-US" sz="1200" b="1" dirty="0">
                  <a:solidFill>
                    <a:srgbClr val="FFFF00"/>
                  </a:solidFill>
                </a:rPr>
                <a:t>techniques</a:t>
              </a:r>
            </a:p>
            <a:p>
              <a:r>
                <a:rPr lang="en-US" sz="1200" b="1" dirty="0">
                  <a:solidFill>
                    <a:srgbClr val="FFFF00"/>
                  </a:solidFill>
                </a:rPr>
                <a:t>view (2)</a:t>
              </a:r>
            </a:p>
            <a:p>
              <a:r>
                <a:rPr lang="en-US" sz="1200" b="1" dirty="0">
                  <a:solidFill>
                    <a:srgbClr val="FFFF00"/>
                  </a:solidFill>
                </a:rPr>
                <a:t>what</a:t>
              </a:r>
            </a:p>
            <a:p>
              <a:r>
                <a:rPr lang="en-US" sz="1200" b="1" dirty="0">
                  <a:solidFill>
                    <a:srgbClr val="FFFF00"/>
                  </a:solidFill>
                </a:rPr>
                <a:t>when</a:t>
              </a:r>
            </a:p>
            <a:p>
              <a:r>
                <a:rPr lang="en-US" sz="1200" b="1" dirty="0">
                  <a:solidFill>
                    <a:srgbClr val="FFFF00"/>
                  </a:solidFill>
                </a:rPr>
                <a:t>with</a:t>
              </a:r>
            </a:p>
            <a:p>
              <a:r>
                <a:rPr lang="en-US" sz="1200" b="1" dirty="0">
                  <a:solidFill>
                    <a:srgbClr val="FFFF00"/>
                  </a:solidFill>
                </a:rPr>
                <a:t>you</a:t>
              </a:r>
            </a:p>
          </p:txBody>
        </p:sp>
        <p:sp>
          <p:nvSpPr>
            <p:cNvPr id="14" name="Rectangle 13"/>
            <p:cNvSpPr/>
            <p:nvPr/>
          </p:nvSpPr>
          <p:spPr>
            <a:xfrm>
              <a:off x="7127800" y="4460598"/>
              <a:ext cx="1524000" cy="1615827"/>
            </a:xfrm>
            <a:prstGeom prst="rect">
              <a:avLst/>
            </a:prstGeom>
            <a:solidFill>
              <a:schemeClr val="bg1">
                <a:lumMod val="75000"/>
              </a:schemeClr>
            </a:solidFill>
          </p:spPr>
          <p:txBody>
            <a:bodyPr wrap="square">
              <a:spAutoFit/>
            </a:bodyPr>
            <a:lstStyle/>
            <a:p>
              <a:r>
                <a:rPr lang="en-US" sz="1100" b="1" i="1" u="sng" dirty="0">
                  <a:solidFill>
                    <a:srgbClr val="FFFF00"/>
                  </a:solidFill>
                </a:rPr>
                <a:t>Author</a:t>
              </a:r>
              <a:r>
                <a:rPr lang="en-US" sz="1100" b="1" dirty="0">
                  <a:solidFill>
                    <a:srgbClr val="FFFF00"/>
                  </a:solidFill>
                </a:rPr>
                <a:t>:     victor </a:t>
              </a:r>
              <a:r>
                <a:rPr lang="en-US" sz="1100" b="1" dirty="0" err="1">
                  <a:solidFill>
                    <a:srgbClr val="FFFF00"/>
                  </a:solidFill>
                </a:rPr>
                <a:t>poznanski</a:t>
              </a:r>
              <a:endParaRPr lang="en-US" sz="1100" b="1" dirty="0">
                <a:solidFill>
                  <a:srgbClr val="FFFF00"/>
                </a:solidFill>
              </a:endParaRPr>
            </a:p>
            <a:p>
              <a:r>
                <a:rPr lang="en-US" sz="1100" b="1" i="1" u="sng" dirty="0">
                  <a:solidFill>
                    <a:srgbClr val="FFFF00"/>
                  </a:solidFill>
                </a:rPr>
                <a:t>Title</a:t>
              </a:r>
              <a:r>
                <a:rPr lang="en-US" sz="1100" b="1" dirty="0">
                  <a:solidFill>
                    <a:srgbClr val="FFFF00"/>
                  </a:solidFill>
                </a:rPr>
                <a:t>:         </a:t>
              </a:r>
              <a:r>
                <a:rPr lang="en-US" sz="1100" b="1" dirty="0" err="1">
                  <a:solidFill>
                    <a:srgbClr val="FFFF00"/>
                  </a:solidFill>
                </a:rPr>
                <a:t>conf</a:t>
              </a:r>
              <a:r>
                <a:rPr lang="en-US" sz="1100" b="1" dirty="0">
                  <a:solidFill>
                    <a:srgbClr val="FFFF00"/>
                  </a:solidFill>
                </a:rPr>
                <a:t> relevancy    </a:t>
              </a:r>
            </a:p>
            <a:p>
              <a:r>
                <a:rPr lang="en-US" sz="1100" b="1" dirty="0">
                  <a:solidFill>
                    <a:srgbClr val="FFFF00"/>
                  </a:solidFill>
                </a:rPr>
                <a:t>                 </a:t>
              </a:r>
              <a:r>
                <a:rPr lang="en-US" sz="1100" b="1" dirty="0" err="1">
                  <a:solidFill>
                    <a:srgbClr val="FFFF00"/>
                  </a:solidFill>
                </a:rPr>
                <a:t>sharepoint</a:t>
              </a:r>
              <a:r>
                <a:rPr lang="en-US" sz="1100" b="1" dirty="0">
                  <a:solidFill>
                    <a:srgbClr val="FFFF00"/>
                  </a:solidFill>
                </a:rPr>
                <a:t> </a:t>
              </a:r>
            </a:p>
            <a:p>
              <a:r>
                <a:rPr lang="en-US" sz="1100" b="1" i="1" u="sng" dirty="0">
                  <a:solidFill>
                    <a:srgbClr val="FFFF00"/>
                  </a:solidFill>
                </a:rPr>
                <a:t>Date</a:t>
              </a:r>
              <a:r>
                <a:rPr lang="en-US" sz="1100" b="1" dirty="0">
                  <a:solidFill>
                    <a:srgbClr val="FFFF00"/>
                  </a:solidFill>
                </a:rPr>
                <a:t>:        9.4.9</a:t>
              </a:r>
            </a:p>
            <a:p>
              <a:r>
                <a:rPr lang="en-US" sz="1100" b="1" i="1" u="sng" dirty="0">
                  <a:solidFill>
                    <a:srgbClr val="FFFF00"/>
                  </a:solidFill>
                </a:rPr>
                <a:t>Type</a:t>
              </a:r>
              <a:r>
                <a:rPr lang="en-US" sz="1100" b="1" dirty="0">
                  <a:solidFill>
                    <a:srgbClr val="FFFF00"/>
                  </a:solidFill>
                </a:rPr>
                <a:t>:        </a:t>
              </a:r>
              <a:r>
                <a:rPr lang="en-US" sz="1100" b="1" dirty="0" err="1">
                  <a:solidFill>
                    <a:srgbClr val="FFFF00"/>
                  </a:solidFill>
                </a:rPr>
                <a:t>ppt</a:t>
              </a:r>
              <a:endParaRPr lang="en-US" sz="1100" b="1" dirty="0">
                <a:solidFill>
                  <a:srgbClr val="FFFF00"/>
                </a:solidFill>
              </a:endParaRPr>
            </a:p>
            <a:p>
              <a:r>
                <a:rPr lang="en-US" sz="1100" b="1" i="1" u="sng" dirty="0">
                  <a:solidFill>
                    <a:srgbClr val="FFFF00"/>
                  </a:solidFill>
                </a:rPr>
                <a:t>Authority</a:t>
              </a:r>
              <a:r>
                <a:rPr lang="en-US" sz="1100" b="1" dirty="0">
                  <a:solidFill>
                    <a:srgbClr val="FFFF00"/>
                  </a:solidFill>
                </a:rPr>
                <a:t>: 6</a:t>
              </a:r>
            </a:p>
            <a:p>
              <a:r>
                <a:rPr lang="en-US" sz="1100" b="1" i="1" u="sng" dirty="0">
                  <a:solidFill>
                    <a:srgbClr val="FFFF00"/>
                  </a:solidFill>
                </a:rPr>
                <a:t>Anchor</a:t>
              </a:r>
              <a:r>
                <a:rPr lang="en-US" sz="1100" b="1" dirty="0">
                  <a:solidFill>
                    <a:srgbClr val="FFFF00"/>
                  </a:solidFill>
                </a:rPr>
                <a:t>:    SPC presentation </a:t>
              </a:r>
            </a:p>
            <a:p>
              <a:r>
                <a:rPr lang="en-US" sz="1100" b="1" dirty="0">
                  <a:solidFill>
                    <a:srgbClr val="FFFF00"/>
                  </a:solidFill>
                </a:rPr>
                <a:t>                </a:t>
              </a:r>
            </a:p>
            <a:p>
              <a:r>
                <a:rPr lang="en-US" sz="1100" b="1" dirty="0">
                  <a:solidFill>
                    <a:srgbClr val="FFFF00"/>
                  </a:solidFill>
                </a:rPr>
                <a:t>…</a:t>
              </a:r>
            </a:p>
          </p:txBody>
        </p:sp>
        <p:cxnSp>
          <p:nvCxnSpPr>
            <p:cNvPr id="18" name="Straight Connector 17"/>
            <p:cNvCxnSpPr>
              <a:stCxn id="16" idx="1"/>
              <a:endCxn id="16" idx="3"/>
            </p:cNvCxnSpPr>
            <p:nvPr/>
          </p:nvCxnSpPr>
          <p:spPr>
            <a:xfrm rot="10800000" flipH="1">
              <a:off x="4800600" y="3848100"/>
              <a:ext cx="4191000" cy="0"/>
            </a:xfrm>
            <a:prstGeom prst="line">
              <a:avLst/>
            </a:prstGeom>
            <a:grpFill/>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0200" y="1447800"/>
              <a:ext cx="2895600" cy="2199190"/>
            </a:xfrm>
            <a:prstGeom prst="rect">
              <a:avLst/>
            </a:prstGeom>
            <a:grp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
        <p:nvSpPr>
          <p:cNvPr id="3" name="TextBox 2"/>
          <p:cNvSpPr txBox="1"/>
          <p:nvPr/>
        </p:nvSpPr>
        <p:spPr>
          <a:xfrm>
            <a:off x="9199877" y="4585300"/>
            <a:ext cx="2631939" cy="1477328"/>
          </a:xfrm>
          <a:prstGeom prst="rect">
            <a:avLst/>
          </a:prstGeom>
          <a:noFill/>
        </p:spPr>
        <p:txBody>
          <a:bodyPr wrap="none" lIns="0" tIns="0" rIns="0" bIns="0" rtlCol="0">
            <a:spAutoFit/>
          </a:bodyPr>
          <a:lstStyle/>
          <a:p>
            <a:r>
              <a:rPr lang="en-US" sz="2400" spc="-71" dirty="0">
                <a:gradFill>
                  <a:gsLst>
                    <a:gs pos="2917">
                      <a:schemeClr val="tx1"/>
                    </a:gs>
                    <a:gs pos="30000">
                      <a:schemeClr val="tx1"/>
                    </a:gs>
                  </a:gsLst>
                  <a:lin ang="5400000" scaled="0"/>
                </a:gradFill>
              </a:rPr>
              <a:t>This release adds:</a:t>
            </a:r>
          </a:p>
          <a:p>
            <a:pPr marL="349792" indent="-349792">
              <a:buFont typeface="Arial" pitchFamily="34" charset="0"/>
              <a:buChar char="•"/>
            </a:pPr>
            <a:r>
              <a:rPr lang="en-US" sz="2400" spc="-71" dirty="0">
                <a:gradFill>
                  <a:gsLst>
                    <a:gs pos="2917">
                      <a:schemeClr val="tx1"/>
                    </a:gs>
                    <a:gs pos="30000">
                      <a:schemeClr val="tx1"/>
                    </a:gs>
                  </a:gsLst>
                  <a:lin ang="5400000" scaled="0"/>
                </a:gradFill>
              </a:rPr>
              <a:t>N</a:t>
            </a:r>
            <a:r>
              <a:rPr lang="en-US" sz="2400" spc="-71" dirty="0" smtClean="0">
                <a:gradFill>
                  <a:gsLst>
                    <a:gs pos="2917">
                      <a:schemeClr val="tx1"/>
                    </a:gs>
                    <a:gs pos="30000">
                      <a:schemeClr val="tx1"/>
                    </a:gs>
                  </a:gsLst>
                  <a:lin ang="5400000" scaled="0"/>
                </a:gradFill>
              </a:rPr>
              <a:t>on-search </a:t>
            </a:r>
            <a:r>
              <a:rPr lang="en-US" sz="2400" spc="-71" dirty="0">
                <a:gradFill>
                  <a:gsLst>
                    <a:gs pos="2917">
                      <a:schemeClr val="tx1"/>
                    </a:gs>
                    <a:gs pos="30000">
                      <a:schemeClr val="tx1"/>
                    </a:gs>
                  </a:gsLst>
                  <a:lin ang="5400000" scaled="0"/>
                </a:gradFill>
              </a:rPr>
              <a:t>clicks</a:t>
            </a:r>
          </a:p>
          <a:p>
            <a:pPr marL="349792" indent="-349792">
              <a:buFont typeface="Arial" pitchFamily="34" charset="0"/>
              <a:buChar char="•"/>
            </a:pPr>
            <a:r>
              <a:rPr lang="en-US" sz="2400" spc="-71" dirty="0">
                <a:gradFill>
                  <a:gsLst>
                    <a:gs pos="2917">
                      <a:schemeClr val="tx1"/>
                    </a:gs>
                    <a:gs pos="30000">
                      <a:schemeClr val="tx1"/>
                    </a:gs>
                  </a:gsLst>
                  <a:lin ang="5400000" scaled="0"/>
                </a:gradFill>
              </a:rPr>
              <a:t>Improved clicks</a:t>
            </a:r>
          </a:p>
          <a:p>
            <a:pPr marL="349792" indent="-349792">
              <a:buFont typeface="Arial" pitchFamily="34" charset="0"/>
              <a:buChar char="•"/>
            </a:pPr>
            <a:r>
              <a:rPr lang="en-US" sz="2400" spc="-71" dirty="0">
                <a:gradFill>
                  <a:gsLst>
                    <a:gs pos="2917">
                      <a:schemeClr val="tx1"/>
                    </a:gs>
                    <a:gs pos="30000">
                      <a:schemeClr val="tx1"/>
                    </a:gs>
                  </a:gsLst>
                  <a:lin ang="5400000" scaled="0"/>
                </a:gradFill>
              </a:rPr>
              <a:t>Improved phrases</a:t>
            </a:r>
          </a:p>
        </p:txBody>
      </p:sp>
    </p:spTree>
    <p:extLst>
      <p:ext uri="{BB962C8B-B14F-4D97-AF65-F5344CB8AC3E}">
        <p14:creationId xmlns:p14="http://schemas.microsoft.com/office/powerpoint/2010/main" val="24346635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10" presetClass="exit" presetSubtype="0" fill="hold" nodeType="withEffect">
                                  <p:stCondLst>
                                    <p:cond delay="0"/>
                                  </p:stCondLst>
                                  <p:childTnLst>
                                    <p:animEffect transition="out" filter="fade">
                                      <p:cBhvr>
                                        <p:cTn id="9" dur="2000"/>
                                        <p:tgtEl>
                                          <p:spTgt spid="1028"/>
                                        </p:tgtEl>
                                      </p:cBhvr>
                                    </p:animEffect>
                                    <p:set>
                                      <p:cBhvr>
                                        <p:cTn id="10" dur="1" fill="hold">
                                          <p:stCondLst>
                                            <p:cond delay="1999"/>
                                          </p:stCondLst>
                                        </p:cTn>
                                        <p:tgtEl>
                                          <p:spTgt spid="102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nb-NO" sz="4400" dirty="0"/>
              <a:t>Dynamic ordering (</a:t>
            </a:r>
            <a:r>
              <a:rPr lang="en-US" sz="4400" dirty="0" err="1"/>
              <a:t>Xrank</a:t>
            </a:r>
            <a:r>
              <a:rPr lang="en-US" sz="4400" dirty="0" smtClean="0"/>
              <a:t>) demo</a:t>
            </a:r>
            <a:endParaRPr lang="en-US" sz="4400" dirty="0"/>
          </a:p>
        </p:txBody>
      </p:sp>
      <p:sp>
        <p:nvSpPr>
          <p:cNvPr id="3" name="Text Placeholder 2"/>
          <p:cNvSpPr>
            <a:spLocks noGrp="1"/>
          </p:cNvSpPr>
          <p:nvPr>
            <p:ph type="body" sz="quarter" idx="12"/>
          </p:nvPr>
        </p:nvSpPr>
        <p:spPr>
          <a:xfrm>
            <a:off x="274638" y="4501112"/>
            <a:ext cx="8230899" cy="1372414"/>
          </a:xfrm>
        </p:spPr>
        <p:txBody>
          <a:bodyPr/>
          <a:lstStyle/>
          <a:p>
            <a:pPr lvl="0"/>
            <a:r>
              <a:rPr lang="en-US" sz="1800" dirty="0"/>
              <a:t>Alternatives in O15:</a:t>
            </a:r>
          </a:p>
          <a:p>
            <a:pPr marL="800082" lvl="1" indent="-342900" fontAlgn="ctr"/>
            <a:r>
              <a:rPr lang="en-US" sz="1800" dirty="0"/>
              <a:t>Edit "Search result" web </a:t>
            </a:r>
            <a:r>
              <a:rPr lang="en-US" sz="1800" dirty="0" smtClean="0"/>
              <a:t>part</a:t>
            </a:r>
            <a:endParaRPr lang="en-US" sz="1800" dirty="0"/>
          </a:p>
          <a:p>
            <a:pPr marL="800082" lvl="1" indent="-342900" fontAlgn="ctr"/>
            <a:r>
              <a:rPr lang="en-US" sz="1800" dirty="0"/>
              <a:t>Create a new result </a:t>
            </a:r>
            <a:r>
              <a:rPr lang="en-US" sz="1800" dirty="0" smtClean="0"/>
              <a:t>source</a:t>
            </a:r>
            <a:endParaRPr lang="en-US" sz="1800" dirty="0"/>
          </a:p>
          <a:p>
            <a:pPr marL="800082" lvl="1" indent="-342900" fontAlgn="ctr"/>
            <a:r>
              <a:rPr lang="en-US" sz="1800" dirty="0"/>
              <a:t>Query rule without </a:t>
            </a:r>
            <a:r>
              <a:rPr lang="en-US" sz="1800" dirty="0" smtClean="0"/>
              <a:t>condition</a:t>
            </a:r>
          </a:p>
          <a:p>
            <a:pPr marL="800082" lvl="1" indent="-342900" fontAlgn="ctr"/>
            <a:endParaRPr lang="en-US" sz="1800" dirty="0"/>
          </a:p>
          <a:p>
            <a:pPr marL="342900" lvl="0" indent="-342900" fontAlgn="ctr">
              <a:buFont typeface="Arial" pitchFamily="34" charset="0"/>
              <a:buChar char="•"/>
            </a:pPr>
            <a:r>
              <a:rPr lang="en-US" sz="1800" dirty="0"/>
              <a:t>Create the query rule without condition</a:t>
            </a:r>
          </a:p>
          <a:p>
            <a:pPr marL="342900" lvl="0" indent="-342900">
              <a:buFont typeface="Arial" pitchFamily="34" charset="0"/>
              <a:buChar char="•"/>
            </a:pPr>
            <a:r>
              <a:rPr lang="en-US" sz="1800" dirty="0"/>
              <a:t>Query rule </a:t>
            </a:r>
            <a:r>
              <a:rPr lang="en-US" sz="1800" dirty="0" smtClean="0"/>
              <a:t>w/o condition </a:t>
            </a:r>
            <a:r>
              <a:rPr lang="en-US" sz="1800" dirty="0"/>
              <a:t>and "Change ranked results by changing the query</a:t>
            </a:r>
            <a:r>
              <a:rPr lang="en-US" sz="1800" dirty="0" smtClean="0"/>
              <a:t>"</a:t>
            </a:r>
            <a:endParaRPr lang="en-US" sz="1800" dirty="0"/>
          </a:p>
        </p:txBody>
      </p:sp>
    </p:spTree>
    <p:extLst>
      <p:ext uri="{BB962C8B-B14F-4D97-AF65-F5344CB8AC3E}">
        <p14:creationId xmlns:p14="http://schemas.microsoft.com/office/powerpoint/2010/main" val="28861902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Ranking and Ranking </a:t>
            </a:r>
            <a:r>
              <a:rPr lang="en-US" dirty="0" smtClean="0"/>
              <a:t>Customization</a:t>
            </a:r>
            <a:endParaRPr lang="en-US" dirty="0"/>
          </a:p>
        </p:txBody>
      </p:sp>
    </p:spTree>
    <p:extLst>
      <p:ext uri="{BB962C8B-B14F-4D97-AF65-F5344CB8AC3E}">
        <p14:creationId xmlns:p14="http://schemas.microsoft.com/office/powerpoint/2010/main" val="3210720838"/>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4"/>
          <p:cNvSpPr txBox="1">
            <a:spLocks/>
          </p:cNvSpPr>
          <p:nvPr/>
        </p:nvSpPr>
        <p:spPr>
          <a:xfrm>
            <a:off x="2167232" y="1429315"/>
            <a:ext cx="10116986" cy="1635295"/>
          </a:xfrm>
          <a:prstGeom prst="rect">
            <a:avLst/>
          </a:prstGeom>
          <a:solidFill>
            <a:schemeClr val="tx1">
              <a:alpha val="5000"/>
            </a:scheme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2000" spc="-71" dirty="0">
              <a:gradFill>
                <a:gsLst>
                  <a:gs pos="0">
                    <a:schemeClr val="tx1"/>
                  </a:gs>
                  <a:gs pos="100000">
                    <a:schemeClr val="tx1"/>
                  </a:gs>
                </a:gsLst>
                <a:lin ang="5400000" scaled="0"/>
              </a:gradFill>
              <a:latin typeface="Segoe UI"/>
            </a:endParaRPr>
          </a:p>
        </p:txBody>
      </p:sp>
      <p:sp>
        <p:nvSpPr>
          <p:cNvPr id="44" name="Rectangle 43"/>
          <p:cNvSpPr>
            <a:spLocks noChangeAspect="1"/>
          </p:cNvSpPr>
          <p:nvPr/>
        </p:nvSpPr>
        <p:spPr bwMode="auto">
          <a:xfrm>
            <a:off x="531277" y="1429314"/>
            <a:ext cx="1635954" cy="16352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a:endParaRPr lang="en-US">
              <a:solidFill>
                <a:srgbClr val="FFFFFF"/>
              </a:solidFill>
            </a:endParaRPr>
          </a:p>
        </p:txBody>
      </p:sp>
      <p:sp>
        <p:nvSpPr>
          <p:cNvPr id="49" name="Rectangle 48"/>
          <p:cNvSpPr>
            <a:spLocks noChangeAspect="1"/>
          </p:cNvSpPr>
          <p:nvPr/>
        </p:nvSpPr>
        <p:spPr bwMode="auto">
          <a:xfrm>
            <a:off x="531277" y="3196093"/>
            <a:ext cx="1635956" cy="16352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a:endParaRPr lang="en-US">
              <a:solidFill>
                <a:srgbClr val="FFFFFF"/>
              </a:solidFill>
            </a:endParaRPr>
          </a:p>
        </p:txBody>
      </p:sp>
      <p:sp>
        <p:nvSpPr>
          <p:cNvPr id="54" name="Rectangle 53"/>
          <p:cNvSpPr>
            <a:spLocks noChangeAspect="1"/>
          </p:cNvSpPr>
          <p:nvPr/>
        </p:nvSpPr>
        <p:spPr bwMode="auto">
          <a:xfrm>
            <a:off x="531277" y="4950604"/>
            <a:ext cx="1635954" cy="163529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a:endParaRPr lang="en-US">
              <a:solidFill>
                <a:srgbClr val="FFFFFF"/>
              </a:solidFill>
            </a:endParaRPr>
          </a:p>
        </p:txBody>
      </p:sp>
      <p:sp>
        <p:nvSpPr>
          <p:cNvPr id="4" name="Title 3"/>
          <p:cNvSpPr>
            <a:spLocks noGrp="1"/>
          </p:cNvSpPr>
          <p:nvPr>
            <p:ph type="title"/>
          </p:nvPr>
        </p:nvSpPr>
        <p:spPr/>
        <p:txBody>
          <a:bodyPr/>
          <a:lstStyle/>
          <a:p>
            <a:r>
              <a:rPr lang="en-US" sz="4500" dirty="0"/>
              <a:t>You can Tune a Custom Ranking Model After…</a:t>
            </a:r>
          </a:p>
        </p:txBody>
      </p:sp>
      <p:sp>
        <p:nvSpPr>
          <p:cNvPr id="22" name="Text Placeholder 4"/>
          <p:cNvSpPr txBox="1">
            <a:spLocks/>
          </p:cNvSpPr>
          <p:nvPr/>
        </p:nvSpPr>
        <p:spPr>
          <a:xfrm>
            <a:off x="2362250" y="1429315"/>
            <a:ext cx="9921968" cy="1635295"/>
          </a:xfrm>
          <a:prstGeom prst="rect">
            <a:avLst/>
          </a:prstGeom>
        </p:spPr>
        <p:txBody>
          <a:bodyPr lIns="0" tIns="0" rIns="0"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smtClean="0">
                <a:gradFill>
                  <a:gsLst>
                    <a:gs pos="5417">
                      <a:schemeClr val="tx1"/>
                    </a:gs>
                    <a:gs pos="28000">
                      <a:schemeClr val="tx1"/>
                    </a:gs>
                  </a:gsLst>
                  <a:lin ang="5400000" scaled="0"/>
                </a:gradFill>
                <a:latin typeface="Segoe UI Light"/>
              </a:rPr>
              <a:t>You’ve </a:t>
            </a:r>
            <a:r>
              <a:rPr lang="en-US" sz="3300" spc="-71" dirty="0">
                <a:gradFill>
                  <a:gsLst>
                    <a:gs pos="5417">
                      <a:schemeClr val="tx1"/>
                    </a:gs>
                    <a:gs pos="28000">
                      <a:schemeClr val="tx1"/>
                    </a:gs>
                  </a:gsLst>
                  <a:lin ang="5400000" scaled="0"/>
                </a:gradFill>
                <a:latin typeface="Segoe UI Light"/>
              </a:rPr>
              <a:t>considered or tried simpler options</a:t>
            </a:r>
          </a:p>
          <a:p>
            <a:pPr lvl="1"/>
            <a:r>
              <a:rPr lang="en-US" sz="2000" spc="-71" dirty="0">
                <a:gradFill>
                  <a:gsLst>
                    <a:gs pos="5417">
                      <a:schemeClr val="tx1"/>
                    </a:gs>
                    <a:gs pos="28000">
                      <a:schemeClr val="tx1"/>
                    </a:gs>
                  </a:gsLst>
                  <a:lin ang="5400000" scaled="0"/>
                </a:gradFill>
                <a:latin typeface="Segoe UI"/>
              </a:rPr>
              <a:t>Authorities, Thesaurus, Query Rules, Dynamic Rules </a:t>
            </a:r>
          </a:p>
        </p:txBody>
      </p:sp>
      <p:sp>
        <p:nvSpPr>
          <p:cNvPr id="40" name="Text Placeholder 4"/>
          <p:cNvSpPr txBox="1">
            <a:spLocks/>
          </p:cNvSpPr>
          <p:nvPr/>
        </p:nvSpPr>
        <p:spPr>
          <a:xfrm>
            <a:off x="2351884" y="3196094"/>
            <a:ext cx="9558171" cy="1635296"/>
          </a:xfrm>
          <a:prstGeom prst="rect">
            <a:avLst/>
          </a:prstGeom>
        </p:spPr>
        <p:txBody>
          <a:bodyPr lIns="0" tIns="0" rIns="0"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2000" spc="-71" dirty="0">
              <a:gradFill>
                <a:gsLst>
                  <a:gs pos="5417">
                    <a:schemeClr val="tx1"/>
                  </a:gs>
                  <a:gs pos="28000">
                    <a:schemeClr val="tx1"/>
                  </a:gs>
                </a:gsLst>
                <a:lin ang="5400000" scaled="0"/>
              </a:gradFill>
              <a:latin typeface="Segoe UI"/>
            </a:endParaRPr>
          </a:p>
        </p:txBody>
      </p:sp>
      <p:sp>
        <p:nvSpPr>
          <p:cNvPr id="41" name="Text Placeholder 4"/>
          <p:cNvSpPr txBox="1">
            <a:spLocks/>
          </p:cNvSpPr>
          <p:nvPr/>
        </p:nvSpPr>
        <p:spPr>
          <a:xfrm>
            <a:off x="2351884" y="4950603"/>
            <a:ext cx="9558171" cy="1631307"/>
          </a:xfrm>
          <a:prstGeom prst="rect">
            <a:avLst/>
          </a:prstGeom>
        </p:spPr>
        <p:txBody>
          <a:bodyPr lIns="0" tIns="0" rIns="0"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2000" spc="-71" dirty="0">
              <a:gradFill>
                <a:gsLst>
                  <a:gs pos="5417">
                    <a:schemeClr val="tx1"/>
                  </a:gs>
                  <a:gs pos="28000">
                    <a:schemeClr val="tx1"/>
                  </a:gs>
                </a:gsLst>
                <a:lin ang="5400000" scaled="0"/>
              </a:gradFill>
              <a:latin typeface="Segoe UI"/>
            </a:endParaRPr>
          </a:p>
        </p:txBody>
      </p:sp>
      <p:sp>
        <p:nvSpPr>
          <p:cNvPr id="14" name="Text Placeholder 4"/>
          <p:cNvSpPr txBox="1">
            <a:spLocks/>
          </p:cNvSpPr>
          <p:nvPr/>
        </p:nvSpPr>
        <p:spPr>
          <a:xfrm>
            <a:off x="2167230" y="3196094"/>
            <a:ext cx="10116988" cy="1635296"/>
          </a:xfrm>
          <a:prstGeom prst="rect">
            <a:avLst/>
          </a:prstGeom>
          <a:solidFill>
            <a:schemeClr val="tx1">
              <a:alpha val="5000"/>
            </a:scheme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5417">
                      <a:schemeClr val="tx1"/>
                    </a:gs>
                    <a:gs pos="28000">
                      <a:schemeClr val="tx1"/>
                    </a:gs>
                  </a:gsLst>
                  <a:lin ang="5400000" scaled="0"/>
                </a:gradFill>
                <a:latin typeface="Segoe UI Light"/>
              </a:rPr>
              <a:t>You’ve seen ranking could be improved for </a:t>
            </a:r>
            <a:r>
              <a:rPr lang="en-US" sz="3300" i="1" spc="-71" dirty="0">
                <a:gradFill>
                  <a:gsLst>
                    <a:gs pos="5417">
                      <a:schemeClr val="tx1"/>
                    </a:gs>
                    <a:gs pos="28000">
                      <a:schemeClr val="tx1"/>
                    </a:gs>
                  </a:gsLst>
                  <a:lin ang="5400000" scaled="0"/>
                </a:gradFill>
                <a:latin typeface="Segoe UI Light"/>
              </a:rPr>
              <a:t>most </a:t>
            </a:r>
            <a:r>
              <a:rPr lang="en-US" sz="3300" spc="-71" dirty="0">
                <a:gradFill>
                  <a:gsLst>
                    <a:gs pos="5417">
                      <a:schemeClr val="tx1"/>
                    </a:gs>
                    <a:gs pos="28000">
                      <a:schemeClr val="tx1"/>
                    </a:gs>
                  </a:gsLst>
                  <a:lin ang="5400000" scaled="0"/>
                </a:gradFill>
                <a:latin typeface="Segoe UI Light"/>
              </a:rPr>
              <a:t>queries</a:t>
            </a:r>
          </a:p>
          <a:p>
            <a:pPr lvl="1"/>
            <a:r>
              <a:rPr lang="en-US" sz="2000" spc="-71" dirty="0">
                <a:gradFill>
                  <a:gsLst>
                    <a:gs pos="5417">
                      <a:schemeClr val="tx1"/>
                    </a:gs>
                    <a:gs pos="28000">
                      <a:schemeClr val="tx1"/>
                    </a:gs>
                  </a:gsLst>
                  <a:lin ang="5400000" scaled="0"/>
                </a:gradFill>
                <a:latin typeface="Segoe UI"/>
              </a:rPr>
              <a:t>A meta-data property should be incorporated into ranking schema, </a:t>
            </a:r>
            <a:r>
              <a:rPr lang="en-US" sz="2000" spc="-71" dirty="0" err="1">
                <a:gradFill>
                  <a:gsLst>
                    <a:gs pos="5417">
                      <a:schemeClr val="tx1"/>
                    </a:gs>
                    <a:gs pos="28000">
                      <a:schemeClr val="tx1"/>
                    </a:gs>
                  </a:gsLst>
                  <a:lin ang="5400000" scaled="0"/>
                </a:gradFill>
                <a:latin typeface="Segoe UI"/>
              </a:rPr>
              <a:t>eg</a:t>
            </a:r>
            <a:r>
              <a:rPr lang="en-US" sz="2000" spc="-71" dirty="0">
                <a:gradFill>
                  <a:gsLst>
                    <a:gs pos="5417">
                      <a:schemeClr val="tx1"/>
                    </a:gs>
                    <a:gs pos="28000">
                      <a:schemeClr val="tx1"/>
                    </a:gs>
                  </a:gsLst>
                  <a:lin ang="5400000" scaled="0"/>
                </a:gradFill>
                <a:latin typeface="Segoe UI"/>
              </a:rPr>
              <a:t>: user rating</a:t>
            </a:r>
          </a:p>
        </p:txBody>
      </p:sp>
      <p:sp>
        <p:nvSpPr>
          <p:cNvPr id="15" name="Text Placeholder 4"/>
          <p:cNvSpPr txBox="1">
            <a:spLocks/>
          </p:cNvSpPr>
          <p:nvPr/>
        </p:nvSpPr>
        <p:spPr>
          <a:xfrm>
            <a:off x="2167230" y="4950604"/>
            <a:ext cx="10116988" cy="1635296"/>
          </a:xfrm>
          <a:prstGeom prst="rect">
            <a:avLst/>
          </a:prstGeom>
          <a:solidFill>
            <a:schemeClr val="tx1">
              <a:alpha val="5000"/>
            </a:scheme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gradFill>
                  <a:gsLst>
                    <a:gs pos="5417">
                      <a:schemeClr val="tx1"/>
                    </a:gs>
                    <a:gs pos="28000">
                      <a:schemeClr val="tx1"/>
                    </a:gs>
                  </a:gsLst>
                  <a:lin ang="5400000" scaled="0"/>
                </a:gradFill>
                <a:latin typeface="Segoe UI Light"/>
              </a:rPr>
              <a:t>You’ve configured new managed properties </a:t>
            </a:r>
            <a:r>
              <a:rPr lang="en-US" sz="3300" spc="-71" dirty="0" smtClean="0">
                <a:gradFill>
                  <a:gsLst>
                    <a:gs pos="5417">
                      <a:schemeClr val="tx1"/>
                    </a:gs>
                    <a:gs pos="28000">
                      <a:schemeClr val="tx1"/>
                    </a:gs>
                  </a:gsLst>
                  <a:lin ang="5400000" scaled="0"/>
                </a:gradFill>
                <a:latin typeface="Segoe UI Light"/>
              </a:rPr>
              <a:t>&amp; </a:t>
            </a:r>
            <a:r>
              <a:rPr lang="en-US" sz="3300" spc="-71" dirty="0" err="1" smtClean="0">
                <a:gradFill>
                  <a:gsLst>
                    <a:gs pos="5417">
                      <a:schemeClr val="tx1"/>
                    </a:gs>
                    <a:gs pos="28000">
                      <a:schemeClr val="tx1"/>
                    </a:gs>
                  </a:gsLst>
                  <a:lin ang="5400000" scaled="0"/>
                </a:gradFill>
                <a:latin typeface="Segoe UI Light"/>
              </a:rPr>
              <a:t>recrawled</a:t>
            </a:r>
            <a:r>
              <a:rPr lang="en-US" sz="3300" spc="-71" dirty="0">
                <a:gradFill>
                  <a:gsLst>
                    <a:gs pos="5417">
                      <a:schemeClr val="tx1"/>
                    </a:gs>
                    <a:gs pos="28000">
                      <a:schemeClr val="tx1"/>
                    </a:gs>
                  </a:gsLst>
                  <a:lin ang="5400000" scaled="0"/>
                </a:gradFill>
                <a:latin typeface="Segoe UI Light"/>
              </a:rPr>
              <a:t>:</a:t>
            </a:r>
          </a:p>
          <a:p>
            <a:pPr marL="792163" lvl="1" indent="-342900">
              <a:buFont typeface="Arial" pitchFamily="34" charset="0"/>
              <a:buChar char="•"/>
            </a:pPr>
            <a:r>
              <a:rPr lang="en-US" sz="2000" spc="-70" dirty="0">
                <a:gradFill>
                  <a:gsLst>
                    <a:gs pos="5417">
                      <a:schemeClr val="tx1"/>
                    </a:gs>
                    <a:gs pos="28000">
                      <a:schemeClr val="tx1"/>
                    </a:gs>
                  </a:gsLst>
                  <a:lin ang="5400000" scaled="0"/>
                </a:gradFill>
                <a:latin typeface="Segoe UI"/>
              </a:rPr>
              <a:t>Add a new managed property (integers: sortable/</a:t>
            </a:r>
            <a:r>
              <a:rPr lang="en-US" sz="2000" spc="-70" dirty="0" err="1">
                <a:gradFill>
                  <a:gsLst>
                    <a:gs pos="5417">
                      <a:schemeClr val="tx1"/>
                    </a:gs>
                    <a:gs pos="28000">
                      <a:schemeClr val="tx1"/>
                    </a:gs>
                  </a:gsLst>
                  <a:lin ang="5400000" scaled="0"/>
                </a:gradFill>
                <a:latin typeface="Segoe UI"/>
              </a:rPr>
              <a:t>refinable</a:t>
            </a:r>
            <a:r>
              <a:rPr lang="en-US" sz="2000" spc="-70" dirty="0">
                <a:gradFill>
                  <a:gsLst>
                    <a:gs pos="5417">
                      <a:schemeClr val="tx1"/>
                    </a:gs>
                    <a:gs pos="28000">
                      <a:schemeClr val="tx1"/>
                    </a:gs>
                  </a:gsLst>
                  <a:lin ang="5400000" scaled="0"/>
                </a:gradFill>
                <a:latin typeface="Segoe UI"/>
              </a:rPr>
              <a:t>, text: searchable)</a:t>
            </a:r>
          </a:p>
          <a:p>
            <a:pPr marL="808085" lvl="1" indent="-349792">
              <a:buFont typeface="Arial" pitchFamily="34" charset="0"/>
              <a:buChar char="•"/>
            </a:pPr>
            <a:r>
              <a:rPr lang="en-US" sz="2000" spc="-71" dirty="0" err="1" smtClean="0">
                <a:gradFill>
                  <a:gsLst>
                    <a:gs pos="5417">
                      <a:schemeClr val="tx1"/>
                    </a:gs>
                    <a:gs pos="28000">
                      <a:schemeClr val="tx1"/>
                    </a:gs>
                  </a:gsLst>
                  <a:lin ang="5400000" scaled="0"/>
                </a:gradFill>
                <a:latin typeface="Segoe UI"/>
              </a:rPr>
              <a:t>Recrawl</a:t>
            </a:r>
            <a:endParaRPr lang="en-US" sz="2000" spc="-71" dirty="0">
              <a:gradFill>
                <a:gsLst>
                  <a:gs pos="5417">
                    <a:schemeClr val="tx1"/>
                  </a:gs>
                  <a:gs pos="28000">
                    <a:schemeClr val="tx1"/>
                  </a:gs>
                </a:gsLst>
                <a:lin ang="5400000" scaled="0"/>
              </a:gradFill>
              <a:latin typeface="Segoe UI"/>
            </a:endParaRPr>
          </a:p>
        </p:txBody>
      </p:sp>
      <p:sp>
        <p:nvSpPr>
          <p:cNvPr id="16" name="Rectangle 15"/>
          <p:cNvSpPr>
            <a:spLocks noChangeAspect="1"/>
          </p:cNvSpPr>
          <p:nvPr/>
        </p:nvSpPr>
        <p:spPr bwMode="auto">
          <a:xfrm>
            <a:off x="531277" y="1429312"/>
            <a:ext cx="1635956" cy="16352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a:endParaRPr lang="en-US">
              <a:solidFill>
                <a:srgbClr val="FFFFFF"/>
              </a:solidFill>
            </a:endParaRPr>
          </a:p>
        </p:txBody>
      </p:sp>
      <p:sp>
        <p:nvSpPr>
          <p:cNvPr id="17" name="Rectangle 16"/>
          <p:cNvSpPr>
            <a:spLocks noChangeAspect="1"/>
          </p:cNvSpPr>
          <p:nvPr/>
        </p:nvSpPr>
        <p:spPr bwMode="auto">
          <a:xfrm>
            <a:off x="531277" y="4950604"/>
            <a:ext cx="1635956" cy="16352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pPr algn="ctr"/>
            <a:endParaRPr lang="en-US">
              <a:solidFill>
                <a:srgbClr val="FFFFFF"/>
              </a:solidFill>
            </a:endParaRPr>
          </a:p>
        </p:txBody>
      </p:sp>
    </p:spTree>
    <p:extLst>
      <p:ext uri="{BB962C8B-B14F-4D97-AF65-F5344CB8AC3E}">
        <p14:creationId xmlns:p14="http://schemas.microsoft.com/office/powerpoint/2010/main" val="4047091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Can You Change Ranking?</a:t>
            </a:r>
            <a:endParaRPr lang="en-US" dirty="0"/>
          </a:p>
        </p:txBody>
      </p:sp>
      <p:grpSp>
        <p:nvGrpSpPr>
          <p:cNvPr id="46" name="Group 45"/>
          <p:cNvGrpSpPr/>
          <p:nvPr/>
        </p:nvGrpSpPr>
        <p:grpSpPr>
          <a:xfrm>
            <a:off x="6271689" y="1918556"/>
            <a:ext cx="4688052" cy="2991617"/>
            <a:chOff x="6146800" y="1881108"/>
            <a:chExt cx="4594698" cy="2933224"/>
          </a:xfrm>
        </p:grpSpPr>
        <p:cxnSp>
          <p:nvCxnSpPr>
            <p:cNvPr id="11" name="Straight Arrow Connector 10"/>
            <p:cNvCxnSpPr>
              <a:stCxn id="4" idx="6"/>
              <a:endCxn id="7" idx="2"/>
            </p:cNvCxnSpPr>
            <p:nvPr/>
          </p:nvCxnSpPr>
          <p:spPr>
            <a:xfrm>
              <a:off x="6156960" y="3154680"/>
              <a:ext cx="1778000" cy="543560"/>
            </a:xfrm>
            <a:prstGeom prst="straightConnector1">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grpSp>
          <p:nvGrpSpPr>
            <p:cNvPr id="45" name="Group 44"/>
            <p:cNvGrpSpPr/>
            <p:nvPr/>
          </p:nvGrpSpPr>
          <p:grpSpPr>
            <a:xfrm>
              <a:off x="6146800" y="1881108"/>
              <a:ext cx="4594698" cy="2933224"/>
              <a:chOff x="6146800" y="1881108"/>
              <a:chExt cx="4594698" cy="2933224"/>
            </a:xfrm>
          </p:grpSpPr>
          <p:sp>
            <p:nvSpPr>
              <p:cNvPr id="7" name="Oval 6"/>
              <p:cNvSpPr/>
              <p:nvPr/>
            </p:nvSpPr>
            <p:spPr bwMode="auto">
              <a:xfrm>
                <a:off x="7934960" y="3175000"/>
                <a:ext cx="1198880" cy="104648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fontAlgn="base">
                  <a:spcBef>
                    <a:spcPct val="0"/>
                  </a:spcBef>
                  <a:spcAft>
                    <a:spcPct val="0"/>
                  </a:spcAft>
                </a:pPr>
                <a:r>
                  <a:rPr lang="el-GR" sz="6100" b="1" dirty="0">
                    <a:gradFill>
                      <a:gsLst>
                        <a:gs pos="0">
                          <a:srgbClr val="FFFFFF"/>
                        </a:gs>
                        <a:gs pos="100000">
                          <a:srgbClr val="FFFFFF"/>
                        </a:gs>
                      </a:gsLst>
                      <a:lin ang="5400000" scaled="0"/>
                    </a:gradFill>
                    <a:latin typeface="Segoe UI Light"/>
                  </a:rPr>
                  <a:t>Σ</a:t>
                </a:r>
                <a:endParaRPr lang="en-US" sz="2000" b="1" dirty="0">
                  <a:gradFill>
                    <a:gsLst>
                      <a:gs pos="0">
                        <a:srgbClr val="FFFFFF"/>
                      </a:gs>
                      <a:gs pos="100000">
                        <a:srgbClr val="FFFFFF"/>
                      </a:gs>
                    </a:gsLst>
                    <a:lin ang="5400000" scaled="0"/>
                  </a:gradFill>
                </a:endParaRPr>
              </a:p>
            </p:txBody>
          </p:sp>
          <p:cxnSp>
            <p:nvCxnSpPr>
              <p:cNvPr id="9" name="Straight Arrow Connector 8"/>
              <p:cNvCxnSpPr>
                <a:stCxn id="3" idx="6"/>
                <a:endCxn id="7" idx="2"/>
              </p:cNvCxnSpPr>
              <p:nvPr/>
            </p:nvCxnSpPr>
            <p:spPr>
              <a:xfrm>
                <a:off x="6146800" y="1884680"/>
                <a:ext cx="1788160" cy="1813560"/>
              </a:xfrm>
              <a:prstGeom prst="straightConnector1">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5" idx="6"/>
                <a:endCxn id="7" idx="2"/>
              </p:cNvCxnSpPr>
              <p:nvPr/>
            </p:nvCxnSpPr>
            <p:spPr>
              <a:xfrm flipV="1">
                <a:off x="6177280" y="3698240"/>
                <a:ext cx="1757680" cy="746760"/>
              </a:xfrm>
              <a:prstGeom prst="straightConnector1">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7" idx="6"/>
              </p:cNvCxnSpPr>
              <p:nvPr/>
            </p:nvCxnSpPr>
            <p:spPr>
              <a:xfrm>
                <a:off x="9133840" y="3698240"/>
                <a:ext cx="1584960" cy="0"/>
              </a:xfrm>
              <a:prstGeom prst="straightConnector1">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9326880" y="3200400"/>
                <a:ext cx="1414618" cy="369332"/>
              </a:xfrm>
              <a:prstGeom prst="rect">
                <a:avLst/>
              </a:prstGeom>
              <a:noFill/>
            </p:spPr>
            <p:txBody>
              <a:bodyPr wrap="none" lIns="0" tIns="0" rIns="0" bIns="0" rtlCol="0">
                <a:spAutoFit/>
              </a:bodyPr>
              <a:lstStyle/>
              <a:p>
                <a:r>
                  <a:rPr lang="en-US" sz="2400" spc="-71" dirty="0">
                    <a:gradFill>
                      <a:gsLst>
                        <a:gs pos="2917">
                          <a:schemeClr val="tx1"/>
                        </a:gs>
                        <a:gs pos="30000">
                          <a:schemeClr val="tx1"/>
                        </a:gs>
                      </a:gsLst>
                      <a:lin ang="5400000" scaled="0"/>
                    </a:gradFill>
                  </a:rPr>
                  <a:t>Rank Score</a:t>
                </a:r>
              </a:p>
            </p:txBody>
          </p:sp>
          <p:sp>
            <p:nvSpPr>
              <p:cNvPr id="19" name="TextBox 18"/>
              <p:cNvSpPr txBox="1"/>
              <p:nvPr/>
            </p:nvSpPr>
            <p:spPr>
              <a:xfrm>
                <a:off x="6562165" y="1881108"/>
                <a:ext cx="1165704" cy="369332"/>
              </a:xfrm>
              <a:prstGeom prst="rect">
                <a:avLst/>
              </a:prstGeom>
              <a:noFill/>
            </p:spPr>
            <p:txBody>
              <a:bodyPr wrap="none" lIns="0" tIns="0" rIns="0" bIns="0" rtlCol="0">
                <a:spAutoFit/>
              </a:bodyPr>
              <a:lstStyle/>
              <a:p>
                <a:r>
                  <a:rPr lang="el-GR" sz="2400" spc="-71" dirty="0">
                    <a:gradFill>
                      <a:gsLst>
                        <a:gs pos="2917">
                          <a:schemeClr val="tx1"/>
                        </a:gs>
                        <a:gs pos="30000">
                          <a:schemeClr val="tx1"/>
                        </a:gs>
                      </a:gsLst>
                      <a:lin ang="5400000" scaled="0"/>
                    </a:gradFill>
                    <a:latin typeface="Segoe UI Light"/>
                  </a:rPr>
                  <a:t>ω</a:t>
                </a:r>
                <a:r>
                  <a:rPr lang="en-US" sz="2400" spc="-71" baseline="-25000" dirty="0" err="1">
                    <a:gradFill>
                      <a:gsLst>
                        <a:gs pos="2917">
                          <a:schemeClr val="tx1"/>
                        </a:gs>
                        <a:gs pos="30000">
                          <a:schemeClr val="tx1"/>
                        </a:gs>
                      </a:gsLst>
                      <a:lin ang="5400000" scaled="0"/>
                    </a:gradFill>
                    <a:latin typeface="Segoe UI Light"/>
                  </a:rPr>
                  <a:t>powerpoint</a:t>
                </a:r>
                <a:endParaRPr lang="en-US" sz="2400" spc="-71" baseline="-25000" dirty="0">
                  <a:gradFill>
                    <a:gsLst>
                      <a:gs pos="2917">
                        <a:schemeClr val="tx1"/>
                      </a:gs>
                      <a:gs pos="30000">
                        <a:schemeClr val="tx1"/>
                      </a:gs>
                    </a:gsLst>
                    <a:lin ang="5400000" scaled="0"/>
                  </a:gradFill>
                </a:endParaRPr>
              </a:p>
            </p:txBody>
          </p:sp>
          <p:sp>
            <p:nvSpPr>
              <p:cNvPr id="20" name="TextBox 19"/>
              <p:cNvSpPr txBox="1"/>
              <p:nvPr/>
            </p:nvSpPr>
            <p:spPr>
              <a:xfrm>
                <a:off x="6260570" y="4445000"/>
                <a:ext cx="769570" cy="369332"/>
              </a:xfrm>
              <a:prstGeom prst="rect">
                <a:avLst/>
              </a:prstGeom>
              <a:noFill/>
            </p:spPr>
            <p:txBody>
              <a:bodyPr wrap="none" lIns="0" tIns="0" rIns="0" bIns="0" rtlCol="0">
                <a:spAutoFit/>
              </a:bodyPr>
              <a:lstStyle/>
              <a:p>
                <a:r>
                  <a:rPr lang="el-GR" sz="2400" spc="-71" dirty="0">
                    <a:gradFill>
                      <a:gsLst>
                        <a:gs pos="2917">
                          <a:schemeClr val="tx1"/>
                        </a:gs>
                        <a:gs pos="30000">
                          <a:schemeClr val="tx1"/>
                        </a:gs>
                      </a:gsLst>
                      <a:lin ang="5400000" scaled="0"/>
                    </a:gradFill>
                    <a:latin typeface="Segoe UI Light"/>
                  </a:rPr>
                  <a:t>ω</a:t>
                </a:r>
                <a:r>
                  <a:rPr lang="en-US" sz="2400" spc="-71" baseline="-25000" dirty="0">
                    <a:gradFill>
                      <a:gsLst>
                        <a:gs pos="2917">
                          <a:schemeClr val="tx1"/>
                        </a:gs>
                        <a:gs pos="30000">
                          <a:schemeClr val="tx1"/>
                        </a:gs>
                      </a:gsLst>
                      <a:lin ang="5400000" scaled="0"/>
                    </a:gradFill>
                    <a:latin typeface="Segoe UI Light"/>
                  </a:rPr>
                  <a:t>author</a:t>
                </a:r>
                <a:endParaRPr lang="en-US" sz="2400" spc="-71" baseline="-25000" dirty="0">
                  <a:gradFill>
                    <a:gsLst>
                      <a:gs pos="2917">
                        <a:schemeClr val="tx1"/>
                      </a:gs>
                      <a:gs pos="30000">
                        <a:schemeClr val="tx1"/>
                      </a:gs>
                    </a:gsLst>
                    <a:lin ang="5400000" scaled="0"/>
                  </a:gradFill>
                </a:endParaRPr>
              </a:p>
            </p:txBody>
          </p:sp>
          <p:sp>
            <p:nvSpPr>
              <p:cNvPr id="21" name="TextBox 20"/>
              <p:cNvSpPr txBox="1"/>
              <p:nvPr/>
            </p:nvSpPr>
            <p:spPr>
              <a:xfrm>
                <a:off x="6265603" y="2805668"/>
                <a:ext cx="775277" cy="369332"/>
              </a:xfrm>
              <a:prstGeom prst="rect">
                <a:avLst/>
              </a:prstGeom>
              <a:noFill/>
            </p:spPr>
            <p:txBody>
              <a:bodyPr wrap="none" lIns="0" tIns="0" rIns="0" bIns="0" rtlCol="0">
                <a:spAutoFit/>
              </a:bodyPr>
              <a:lstStyle/>
              <a:p>
                <a:r>
                  <a:rPr lang="el-GR" sz="2400" spc="-71" dirty="0">
                    <a:gradFill>
                      <a:gsLst>
                        <a:gs pos="2917">
                          <a:schemeClr val="tx1"/>
                        </a:gs>
                        <a:gs pos="30000">
                          <a:schemeClr val="tx1"/>
                        </a:gs>
                      </a:gsLst>
                      <a:lin ang="5400000" scaled="0"/>
                    </a:gradFill>
                    <a:latin typeface="Segoe UI Light"/>
                  </a:rPr>
                  <a:t>ω</a:t>
                </a:r>
                <a:r>
                  <a:rPr lang="en-US" sz="2400" spc="-71" baseline="-25000" dirty="0">
                    <a:gradFill>
                      <a:gsLst>
                        <a:gs pos="2917">
                          <a:schemeClr val="tx1"/>
                        </a:gs>
                        <a:gs pos="30000">
                          <a:schemeClr val="tx1"/>
                        </a:gs>
                      </a:gsLst>
                      <a:lin ang="5400000" scaled="0"/>
                    </a:gradFill>
                    <a:latin typeface="Segoe UI Light"/>
                  </a:rPr>
                  <a:t>activity</a:t>
                </a:r>
                <a:endParaRPr lang="en-US" sz="2400" spc="-71" baseline="-25000" dirty="0">
                  <a:gradFill>
                    <a:gsLst>
                      <a:gs pos="2917">
                        <a:schemeClr val="tx1"/>
                      </a:gs>
                      <a:gs pos="30000">
                        <a:schemeClr val="tx1"/>
                      </a:gs>
                    </a:gsLst>
                    <a:lin ang="5400000" scaled="0"/>
                  </a:gradFill>
                </a:endParaRPr>
              </a:p>
            </p:txBody>
          </p:sp>
        </p:grpSp>
      </p:grpSp>
      <p:sp>
        <p:nvSpPr>
          <p:cNvPr id="23" name="Document"/>
          <p:cNvSpPr>
            <a:spLocks noEditPoints="1" noChangeArrowheads="1"/>
          </p:cNvSpPr>
          <p:nvPr/>
        </p:nvSpPr>
        <p:spPr bwMode="auto">
          <a:xfrm>
            <a:off x="82931" y="2359342"/>
            <a:ext cx="2529409" cy="2371662"/>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vert="horz" wrap="square" lIns="93278" tIns="46639" rIns="93278" bIns="46639" numCol="1" anchor="t" anchorCtr="0" compatLnSpc="1">
            <a:prstTxWarp prst="textNoShape">
              <a:avLst/>
            </a:prstTxWarp>
          </a:bodyPr>
          <a:lstStyle/>
          <a:p>
            <a:r>
              <a:rPr lang="en-US" sz="1600" b="1" i="1" dirty="0">
                <a:solidFill>
                  <a:schemeClr val="bg2">
                    <a:lumMod val="50000"/>
                  </a:schemeClr>
                </a:solidFill>
                <a:latin typeface="Arial Narrow" pitchFamily="34" charset="0"/>
              </a:rPr>
              <a:t>Title=“XBOX </a:t>
            </a:r>
            <a:r>
              <a:rPr lang="en-US" sz="1600" b="1" i="1" dirty="0">
                <a:solidFill>
                  <a:srgbClr val="C00000"/>
                </a:solidFill>
                <a:latin typeface="Arial Narrow" pitchFamily="34" charset="0"/>
              </a:rPr>
              <a:t>Monthly </a:t>
            </a:r>
            <a:r>
              <a:rPr lang="en-US" sz="1600" b="1" i="1" dirty="0">
                <a:solidFill>
                  <a:schemeClr val="bg2">
                    <a:lumMod val="50000"/>
                  </a:schemeClr>
                </a:solidFill>
                <a:latin typeface="Arial Narrow" pitchFamily="34" charset="0"/>
              </a:rPr>
              <a:t>report”</a:t>
            </a:r>
          </a:p>
          <a:p>
            <a:endParaRPr lang="en-US" sz="1600" b="1" i="1" dirty="0">
              <a:solidFill>
                <a:schemeClr val="bg2">
                  <a:lumMod val="50000"/>
                </a:schemeClr>
              </a:solidFill>
              <a:latin typeface="Arial Narrow" pitchFamily="34" charset="0"/>
            </a:endParaRPr>
          </a:p>
          <a:p>
            <a:r>
              <a:rPr lang="en-US" sz="1600" b="1" i="1" dirty="0">
                <a:solidFill>
                  <a:schemeClr val="bg2">
                    <a:lumMod val="50000"/>
                  </a:schemeClr>
                </a:solidFill>
                <a:latin typeface="Arial Narrow" pitchFamily="34" charset="0"/>
              </a:rPr>
              <a:t>Type=</a:t>
            </a:r>
            <a:r>
              <a:rPr lang="en-US" sz="1600" b="1" i="1" dirty="0" err="1">
                <a:solidFill>
                  <a:schemeClr val="bg2">
                    <a:lumMod val="50000"/>
                  </a:schemeClr>
                </a:solidFill>
                <a:latin typeface="Arial Narrow" pitchFamily="34" charset="0"/>
              </a:rPr>
              <a:t>ppt</a:t>
            </a:r>
            <a:endParaRPr lang="en-US" sz="1600" b="1" i="1" dirty="0">
              <a:solidFill>
                <a:schemeClr val="bg2">
                  <a:lumMod val="50000"/>
                </a:schemeClr>
              </a:solidFill>
              <a:latin typeface="Arial Narrow" pitchFamily="34" charset="0"/>
            </a:endParaRPr>
          </a:p>
          <a:p>
            <a:r>
              <a:rPr lang="en-US" sz="1600" b="1" i="1" dirty="0">
                <a:solidFill>
                  <a:schemeClr val="bg2">
                    <a:lumMod val="50000"/>
                  </a:schemeClr>
                </a:solidFill>
                <a:latin typeface="Arial Narrow" pitchFamily="34" charset="0"/>
              </a:rPr>
              <a:t>Activity=2M clicks</a:t>
            </a:r>
          </a:p>
          <a:p>
            <a:r>
              <a:rPr lang="en-US" sz="1600" b="1" i="1" dirty="0">
                <a:solidFill>
                  <a:schemeClr val="bg2">
                    <a:lumMod val="50000"/>
                  </a:schemeClr>
                </a:solidFill>
                <a:latin typeface="Arial Narrow" pitchFamily="34" charset="0"/>
              </a:rPr>
              <a:t>Author=</a:t>
            </a:r>
            <a:r>
              <a:rPr lang="en-US" sz="1600" b="1" i="1" dirty="0">
                <a:solidFill>
                  <a:srgbClr val="C00000"/>
                </a:solidFill>
                <a:latin typeface="Arial Narrow" pitchFamily="34" charset="0"/>
              </a:rPr>
              <a:t>Ian</a:t>
            </a:r>
            <a:r>
              <a:rPr lang="en-US" sz="1600" b="1" i="1" dirty="0">
                <a:solidFill>
                  <a:schemeClr val="bg2">
                    <a:lumMod val="50000"/>
                  </a:schemeClr>
                </a:solidFill>
                <a:latin typeface="Arial Narrow" pitchFamily="34" charset="0"/>
              </a:rPr>
              <a:t> </a:t>
            </a:r>
            <a:r>
              <a:rPr lang="en-US" sz="1600" b="1" i="1" dirty="0" err="1">
                <a:solidFill>
                  <a:schemeClr val="bg2">
                    <a:lumMod val="50000"/>
                  </a:schemeClr>
                </a:solidFill>
                <a:latin typeface="Arial Narrow" pitchFamily="34" charset="0"/>
              </a:rPr>
              <a:t>Rankem</a:t>
            </a:r>
            <a:endParaRPr lang="en-US" sz="1600" b="1" i="1" dirty="0">
              <a:solidFill>
                <a:schemeClr val="bg2">
                  <a:lumMod val="50000"/>
                </a:schemeClr>
              </a:solidFill>
              <a:latin typeface="Arial Narrow" pitchFamily="34" charset="0"/>
            </a:endParaRPr>
          </a:p>
          <a:p>
            <a:r>
              <a:rPr lang="en-US" sz="1600" b="1" i="1" dirty="0">
                <a:solidFill>
                  <a:schemeClr val="bg2">
                    <a:lumMod val="50000"/>
                  </a:schemeClr>
                </a:solidFill>
                <a:latin typeface="Arial Narrow" pitchFamily="34" charset="0"/>
              </a:rPr>
              <a:t>Rating = 5</a:t>
            </a:r>
            <a:endParaRPr lang="en-US" sz="1600" dirty="0">
              <a:solidFill>
                <a:schemeClr val="bg1"/>
              </a:solidFill>
              <a:latin typeface="Arial Narrow" pitchFamily="34" charset="0"/>
            </a:endParaRPr>
          </a:p>
        </p:txBody>
      </p:sp>
      <p:sp>
        <p:nvSpPr>
          <p:cNvPr id="24" name="TextBox 23"/>
          <p:cNvSpPr txBox="1"/>
          <p:nvPr/>
        </p:nvSpPr>
        <p:spPr>
          <a:xfrm>
            <a:off x="279894" y="1203844"/>
            <a:ext cx="2641253" cy="376684"/>
          </a:xfrm>
          <a:prstGeom prst="rect">
            <a:avLst/>
          </a:prstGeom>
          <a:solidFill>
            <a:schemeClr val="accent2">
              <a:lumMod val="20000"/>
              <a:lumOff val="80000"/>
            </a:schemeClr>
          </a:solidFill>
        </p:spPr>
        <p:txBody>
          <a:bodyPr wrap="none" lIns="0" tIns="0" rIns="0" bIns="0" rtlCol="0">
            <a:spAutoFit/>
          </a:bodyPr>
          <a:lstStyle/>
          <a:p>
            <a:r>
              <a:rPr lang="en-US" sz="2400" spc="-71" dirty="0">
                <a:solidFill>
                  <a:srgbClr val="00B050"/>
                </a:solidFill>
              </a:rPr>
              <a:t>Query: </a:t>
            </a:r>
            <a:r>
              <a:rPr lang="en-US" sz="2400" b="1" spc="-71" dirty="0">
                <a:solidFill>
                  <a:srgbClr val="C00000"/>
                </a:solidFill>
              </a:rPr>
              <a:t>Ian</a:t>
            </a:r>
            <a:r>
              <a:rPr lang="en-US" sz="2400" spc="-71" dirty="0">
                <a:gradFill>
                  <a:gsLst>
                    <a:gs pos="2917">
                      <a:schemeClr val="tx1"/>
                    </a:gs>
                    <a:gs pos="30000">
                      <a:schemeClr val="tx1"/>
                    </a:gs>
                  </a:gsLst>
                  <a:lin ang="5400000" scaled="0"/>
                </a:gradFill>
              </a:rPr>
              <a:t> </a:t>
            </a:r>
            <a:r>
              <a:rPr lang="en-US" sz="2400" b="1" spc="-71" dirty="0">
                <a:solidFill>
                  <a:srgbClr val="C00000"/>
                </a:solidFill>
              </a:rPr>
              <a:t>Monthly</a:t>
            </a:r>
          </a:p>
        </p:txBody>
      </p:sp>
      <p:grpSp>
        <p:nvGrpSpPr>
          <p:cNvPr id="47" name="Group 46"/>
          <p:cNvGrpSpPr/>
          <p:nvPr/>
        </p:nvGrpSpPr>
        <p:grpSpPr>
          <a:xfrm>
            <a:off x="1181773" y="3771862"/>
            <a:ext cx="6914408" cy="2590565"/>
            <a:chOff x="1158240" y="3698240"/>
            <a:chExt cx="6776720" cy="2540000"/>
          </a:xfrm>
        </p:grpSpPr>
        <p:sp>
          <p:nvSpPr>
            <p:cNvPr id="6" name="Oval 5"/>
            <p:cNvSpPr/>
            <p:nvPr/>
          </p:nvSpPr>
          <p:spPr bwMode="auto">
            <a:xfrm>
              <a:off x="4998720" y="5191760"/>
              <a:ext cx="1198880" cy="104648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fontAlgn="base">
                <a:spcBef>
                  <a:spcPct val="0"/>
                </a:spcBef>
                <a:spcAft>
                  <a:spcPct val="0"/>
                </a:spcAft>
              </a:pPr>
              <a:endParaRPr lang="en-US" sz="2000" dirty="0">
                <a:solidFill>
                  <a:srgbClr val="FFFF00"/>
                </a:solidFill>
              </a:endParaRPr>
            </a:p>
          </p:txBody>
        </p:sp>
        <p:cxnSp>
          <p:nvCxnSpPr>
            <p:cNvPr id="15" name="Straight Arrow Connector 14"/>
            <p:cNvCxnSpPr>
              <a:stCxn id="6" idx="6"/>
              <a:endCxn id="7" idx="2"/>
            </p:cNvCxnSpPr>
            <p:nvPr/>
          </p:nvCxnSpPr>
          <p:spPr>
            <a:xfrm flipV="1">
              <a:off x="6197600" y="3698240"/>
              <a:ext cx="1737360" cy="2016760"/>
            </a:xfrm>
            <a:prstGeom prst="straightConnector1">
              <a:avLst/>
            </a:prstGeom>
            <a:ln>
              <a:solidFill>
                <a:srgbClr val="FFFF00"/>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6375447" y="5457428"/>
              <a:ext cx="700641" cy="369332"/>
            </a:xfrm>
            <a:prstGeom prst="rect">
              <a:avLst/>
            </a:prstGeom>
            <a:noFill/>
          </p:spPr>
          <p:txBody>
            <a:bodyPr wrap="none" lIns="0" tIns="0" rIns="0" bIns="0" rtlCol="0">
              <a:spAutoFit/>
            </a:bodyPr>
            <a:lstStyle/>
            <a:p>
              <a:r>
                <a:rPr lang="el-GR" sz="2400" spc="-71" dirty="0">
                  <a:solidFill>
                    <a:srgbClr val="FFFF00"/>
                  </a:solidFill>
                  <a:latin typeface="Segoe UI Light"/>
                </a:rPr>
                <a:t>ω</a:t>
              </a:r>
              <a:r>
                <a:rPr lang="en-US" sz="2400" spc="-71" baseline="-25000" dirty="0">
                  <a:solidFill>
                    <a:srgbClr val="FFFF00"/>
                  </a:solidFill>
                  <a:latin typeface="Segoe UI Light"/>
                </a:rPr>
                <a:t>rating</a:t>
              </a:r>
              <a:endParaRPr lang="en-US" sz="2400" spc="-71" baseline="-25000" dirty="0">
                <a:solidFill>
                  <a:srgbClr val="FFFF00"/>
                </a:solidFill>
              </a:endParaRPr>
            </a:p>
          </p:txBody>
        </p:sp>
        <p:cxnSp>
          <p:nvCxnSpPr>
            <p:cNvPr id="32" name="Elbow Connector 31"/>
            <p:cNvCxnSpPr>
              <a:endCxn id="6" idx="2"/>
            </p:cNvCxnSpPr>
            <p:nvPr/>
          </p:nvCxnSpPr>
          <p:spPr>
            <a:xfrm>
              <a:off x="1158240" y="4071620"/>
              <a:ext cx="3840480" cy="1643380"/>
            </a:xfrm>
            <a:prstGeom prst="bentConnector3">
              <a:avLst>
                <a:gd name="adj1" fmla="val 50264"/>
              </a:avLst>
            </a:prstGeom>
            <a:ln>
              <a:solidFill>
                <a:srgbClr val="FFFF00"/>
              </a:solidFill>
              <a:headEnd type="none"/>
              <a:tailEnd type="arrow"/>
            </a:ln>
          </p:spPr>
          <p:style>
            <a:lnRef idx="1">
              <a:schemeClr val="accent1"/>
            </a:lnRef>
            <a:fillRef idx="0">
              <a:schemeClr val="accent1"/>
            </a:fillRef>
            <a:effectRef idx="0">
              <a:schemeClr val="accent1"/>
            </a:effectRef>
            <a:fontRef idx="minor">
              <a:schemeClr val="tx1"/>
            </a:fontRef>
          </p:style>
        </p:cxnSp>
      </p:grpSp>
      <p:grpSp>
        <p:nvGrpSpPr>
          <p:cNvPr id="44" name="Group 43"/>
          <p:cNvGrpSpPr/>
          <p:nvPr/>
        </p:nvGrpSpPr>
        <p:grpSpPr>
          <a:xfrm>
            <a:off x="1451301" y="1388543"/>
            <a:ext cx="6018645" cy="5516365"/>
            <a:chOff x="1422400" y="1361440"/>
            <a:chExt cx="5898795" cy="5408692"/>
          </a:xfrm>
        </p:grpSpPr>
        <p:grpSp>
          <p:nvGrpSpPr>
            <p:cNvPr id="42" name="Group 41"/>
            <p:cNvGrpSpPr/>
            <p:nvPr/>
          </p:nvGrpSpPr>
          <p:grpSpPr>
            <a:xfrm>
              <a:off x="1422400" y="1884680"/>
              <a:ext cx="3556000" cy="2560320"/>
              <a:chOff x="1422400" y="1884680"/>
              <a:chExt cx="3556000" cy="2560320"/>
            </a:xfrm>
          </p:grpSpPr>
          <p:cxnSp>
            <p:nvCxnSpPr>
              <p:cNvPr id="28" name="Elbow Connector 27"/>
              <p:cNvCxnSpPr>
                <a:endCxn id="3" idx="2"/>
              </p:cNvCxnSpPr>
              <p:nvPr/>
            </p:nvCxnSpPr>
            <p:spPr>
              <a:xfrm flipV="1">
                <a:off x="1422400" y="1884680"/>
                <a:ext cx="3525520" cy="1425416"/>
              </a:xfrm>
              <a:prstGeom prst="bentConnector3">
                <a:avLst>
                  <a:gd name="adj1" fmla="val 46830"/>
                </a:avLst>
              </a:prstGeom>
              <a:ln>
                <a:solidFill>
                  <a:srgbClr val="FF000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30" name="Elbow Connector 29"/>
              <p:cNvCxnSpPr>
                <a:endCxn id="5" idx="2"/>
              </p:cNvCxnSpPr>
              <p:nvPr/>
            </p:nvCxnSpPr>
            <p:spPr>
              <a:xfrm>
                <a:off x="1991360" y="3820160"/>
                <a:ext cx="2987040" cy="624840"/>
              </a:xfrm>
              <a:prstGeom prst="bentConnector3">
                <a:avLst/>
              </a:prstGeom>
              <a:ln>
                <a:solidFill>
                  <a:srgbClr val="FF000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34" name="Elbow Connector 33"/>
              <p:cNvCxnSpPr>
                <a:endCxn id="4" idx="2"/>
              </p:cNvCxnSpPr>
              <p:nvPr/>
            </p:nvCxnSpPr>
            <p:spPr>
              <a:xfrm flipV="1">
                <a:off x="1802328" y="3154680"/>
                <a:ext cx="3155752" cy="415052"/>
              </a:xfrm>
              <a:prstGeom prst="bentConnector3">
                <a:avLst>
                  <a:gd name="adj1" fmla="val 52897"/>
                </a:avLst>
              </a:prstGeom>
              <a:ln>
                <a:solidFill>
                  <a:srgbClr val="FF0000"/>
                </a:solidFill>
                <a:headEnd type="none"/>
                <a:tailEnd type="arrow"/>
              </a:ln>
            </p:spPr>
            <p:style>
              <a:lnRef idx="1">
                <a:schemeClr val="accent1"/>
              </a:lnRef>
              <a:fillRef idx="0">
                <a:schemeClr val="accent1"/>
              </a:fillRef>
              <a:effectRef idx="0">
                <a:schemeClr val="accent1"/>
              </a:effectRef>
              <a:fontRef idx="minor">
                <a:schemeClr val="tx1"/>
              </a:fontRef>
            </p:style>
          </p:cxnSp>
        </p:grpSp>
        <p:grpSp>
          <p:nvGrpSpPr>
            <p:cNvPr id="43" name="Group 42"/>
            <p:cNvGrpSpPr/>
            <p:nvPr/>
          </p:nvGrpSpPr>
          <p:grpSpPr>
            <a:xfrm>
              <a:off x="4054916" y="1361440"/>
              <a:ext cx="3266279" cy="5408692"/>
              <a:chOff x="4054916" y="1361440"/>
              <a:chExt cx="3266279" cy="5408692"/>
            </a:xfrm>
          </p:grpSpPr>
          <p:sp>
            <p:nvSpPr>
              <p:cNvPr id="3" name="Oval 2"/>
              <p:cNvSpPr/>
              <p:nvPr/>
            </p:nvSpPr>
            <p:spPr bwMode="auto">
              <a:xfrm>
                <a:off x="4947920" y="1361440"/>
                <a:ext cx="1198880" cy="104648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Oval 3"/>
              <p:cNvSpPr/>
              <p:nvPr/>
            </p:nvSpPr>
            <p:spPr bwMode="auto">
              <a:xfrm>
                <a:off x="4958080" y="2631440"/>
                <a:ext cx="1198880" cy="104648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Oval 4"/>
              <p:cNvSpPr/>
              <p:nvPr/>
            </p:nvSpPr>
            <p:spPr bwMode="auto">
              <a:xfrm>
                <a:off x="4978400" y="3921760"/>
                <a:ext cx="1198880" cy="104648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0" name="TextBox 39"/>
              <p:cNvSpPr txBox="1"/>
              <p:nvPr/>
            </p:nvSpPr>
            <p:spPr>
              <a:xfrm>
                <a:off x="4054916" y="6400800"/>
                <a:ext cx="3266279" cy="369332"/>
              </a:xfrm>
              <a:prstGeom prst="rect">
                <a:avLst/>
              </a:prstGeom>
              <a:solidFill>
                <a:schemeClr val="accent2">
                  <a:lumMod val="20000"/>
                  <a:lumOff val="80000"/>
                </a:schemeClr>
              </a:solidFill>
            </p:spPr>
            <p:txBody>
              <a:bodyPr wrap="none" lIns="0" tIns="0" rIns="0" bIns="0" rtlCol="0">
                <a:spAutoFit/>
              </a:bodyPr>
              <a:lstStyle/>
              <a:p>
                <a:r>
                  <a:rPr lang="en-US" sz="2400" spc="-71" dirty="0">
                    <a:solidFill>
                      <a:srgbClr val="00B050"/>
                    </a:solidFill>
                  </a:rPr>
                  <a:t>Transform (normalization)</a:t>
                </a:r>
              </a:p>
            </p:txBody>
          </p:sp>
        </p:grpSp>
      </p:grpSp>
      <p:grpSp>
        <p:nvGrpSpPr>
          <p:cNvPr id="54" name="Group 53"/>
          <p:cNvGrpSpPr/>
          <p:nvPr/>
        </p:nvGrpSpPr>
        <p:grpSpPr>
          <a:xfrm>
            <a:off x="1181773" y="1572789"/>
            <a:ext cx="984811" cy="2178349"/>
            <a:chOff x="1158240" y="1549678"/>
            <a:chExt cx="965200" cy="2231086"/>
          </a:xfrm>
        </p:grpSpPr>
        <p:cxnSp>
          <p:nvCxnSpPr>
            <p:cNvPr id="49" name="Straight Arrow Connector 48"/>
            <p:cNvCxnSpPr/>
            <p:nvPr/>
          </p:nvCxnSpPr>
          <p:spPr>
            <a:xfrm flipH="1">
              <a:off x="1158240" y="1549678"/>
              <a:ext cx="264160" cy="2231086"/>
            </a:xfrm>
            <a:prstGeom prst="straightConnector1">
              <a:avLst/>
            </a:prstGeom>
            <a:ln w="28575">
              <a:solidFill>
                <a:srgbClr val="C0000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H="1">
              <a:off x="1655180" y="1549678"/>
              <a:ext cx="468260" cy="805595"/>
            </a:xfrm>
            <a:prstGeom prst="straightConnector1">
              <a:avLst/>
            </a:prstGeom>
            <a:ln w="28575">
              <a:solidFill>
                <a:srgbClr val="C00000"/>
              </a:solidFill>
              <a:headEnd type="none"/>
              <a:tailEnd type="arrow"/>
            </a:ln>
          </p:spPr>
          <p:style>
            <a:lnRef idx="1">
              <a:schemeClr val="accent1"/>
            </a:lnRef>
            <a:fillRef idx="0">
              <a:schemeClr val="accent1"/>
            </a:fillRef>
            <a:effectRef idx="0">
              <a:schemeClr val="accent1"/>
            </a:effectRef>
            <a:fontRef idx="minor">
              <a:schemeClr val="tx1"/>
            </a:fontRef>
          </p:style>
        </p:cxnSp>
      </p:grpSp>
      <p:sp>
        <p:nvSpPr>
          <p:cNvPr id="53" name="TextBox 52"/>
          <p:cNvSpPr txBox="1"/>
          <p:nvPr/>
        </p:nvSpPr>
        <p:spPr>
          <a:xfrm>
            <a:off x="787849" y="5051933"/>
            <a:ext cx="1415425" cy="1130053"/>
          </a:xfrm>
          <a:prstGeom prst="rect">
            <a:avLst/>
          </a:prstGeom>
          <a:noFill/>
        </p:spPr>
        <p:txBody>
          <a:bodyPr wrap="none" lIns="0" tIns="0" rIns="0" bIns="0" rtlCol="0">
            <a:spAutoFit/>
          </a:bodyPr>
          <a:lstStyle/>
          <a:p>
            <a:r>
              <a:rPr lang="en-US" sz="2400" spc="-71" dirty="0">
                <a:gradFill>
                  <a:gsLst>
                    <a:gs pos="2917">
                      <a:schemeClr val="tx1"/>
                    </a:gs>
                    <a:gs pos="30000">
                      <a:schemeClr val="tx1"/>
                    </a:gs>
                  </a:gsLst>
                  <a:lin ang="5400000" scaled="0"/>
                </a:gradFill>
              </a:rPr>
              <a:t>Document</a:t>
            </a:r>
          </a:p>
          <a:p>
            <a:r>
              <a:rPr lang="en-US" sz="2400" spc="-71" dirty="0">
                <a:gradFill>
                  <a:gsLst>
                    <a:gs pos="2917">
                      <a:schemeClr val="tx1"/>
                    </a:gs>
                    <a:gs pos="30000">
                      <a:schemeClr val="tx1"/>
                    </a:gs>
                  </a:gsLst>
                  <a:lin ang="5400000" scaled="0"/>
                </a:gradFill>
              </a:rPr>
              <a:t>(managed </a:t>
            </a:r>
          </a:p>
          <a:p>
            <a:r>
              <a:rPr lang="en-US" sz="2400" spc="-71" dirty="0">
                <a:gradFill>
                  <a:gsLst>
                    <a:gs pos="2917">
                      <a:schemeClr val="tx1"/>
                    </a:gs>
                    <a:gs pos="30000">
                      <a:schemeClr val="tx1"/>
                    </a:gs>
                  </a:gsLst>
                  <a:lin ang="5400000" scaled="0"/>
                </a:gradFill>
              </a:rPr>
              <a:t>properties)</a:t>
            </a:r>
          </a:p>
        </p:txBody>
      </p:sp>
    </p:spTree>
    <p:extLst>
      <p:ext uri="{BB962C8B-B14F-4D97-AF65-F5344CB8AC3E}">
        <p14:creationId xmlns:p14="http://schemas.microsoft.com/office/powerpoint/2010/main" val="17221307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up)">
                                      <p:cBhvr>
                                        <p:cTn id="7" dur="5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wipe(left)">
                                      <p:cBhvr>
                                        <p:cTn id="12" dur="500"/>
                                        <p:tgtEl>
                                          <p:spTgt spid="4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left)">
                                      <p:cBhvr>
                                        <p:cTn id="17" dur="500"/>
                                        <p:tgtEl>
                                          <p:spTgt spid="4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nb-NO" dirty="0"/>
              <a:t>Tuning </a:t>
            </a:r>
            <a:r>
              <a:rPr lang="nb-NO" dirty="0" smtClean="0"/>
              <a:t>Tool demo</a:t>
            </a:r>
            <a:endParaRPr lang="en-US" dirty="0"/>
          </a:p>
        </p:txBody>
      </p:sp>
      <p:sp>
        <p:nvSpPr>
          <p:cNvPr id="3" name="Text Placeholder 2"/>
          <p:cNvSpPr>
            <a:spLocks noGrp="1"/>
          </p:cNvSpPr>
          <p:nvPr>
            <p:ph type="body" sz="quarter" idx="12"/>
          </p:nvPr>
        </p:nvSpPr>
        <p:spPr>
          <a:xfrm>
            <a:off x="274638" y="4865414"/>
            <a:ext cx="8230899" cy="1372414"/>
          </a:xfrm>
        </p:spPr>
        <p:txBody>
          <a:bodyPr/>
          <a:lstStyle/>
          <a:p>
            <a:pPr lvl="0"/>
            <a:r>
              <a:rPr lang="en-US" sz="1800" dirty="0" smtClean="0"/>
              <a:t>Use SharePoint list with custom property</a:t>
            </a:r>
          </a:p>
          <a:p>
            <a:pPr lvl="0"/>
            <a:r>
              <a:rPr lang="en-US" sz="1800" dirty="0" smtClean="0"/>
              <a:t>Map Custom property to managed property</a:t>
            </a:r>
          </a:p>
          <a:p>
            <a:pPr lvl="0"/>
            <a:r>
              <a:rPr lang="en-US" sz="1800" dirty="0" smtClean="0"/>
              <a:t>Create new custom </a:t>
            </a:r>
            <a:r>
              <a:rPr lang="en-US" sz="1800" dirty="0" err="1" smtClean="0"/>
              <a:t>rankmodel</a:t>
            </a:r>
            <a:r>
              <a:rPr lang="en-US" sz="1800" dirty="0" smtClean="0"/>
              <a:t> using tuning tool</a:t>
            </a:r>
          </a:p>
          <a:p>
            <a:pPr lvl="0"/>
            <a:r>
              <a:rPr lang="en-US" sz="1800" dirty="0" smtClean="0"/>
              <a:t>Publish new model</a:t>
            </a:r>
          </a:p>
          <a:p>
            <a:pPr lvl="0"/>
            <a:r>
              <a:rPr lang="en-US" sz="1800" dirty="0" smtClean="0"/>
              <a:t>Use new model in result source and test</a:t>
            </a:r>
          </a:p>
          <a:p>
            <a:pPr lvl="0"/>
            <a:endParaRPr lang="en-US" sz="1800" dirty="0"/>
          </a:p>
        </p:txBody>
      </p:sp>
    </p:spTree>
    <p:extLst>
      <p:ext uri="{BB962C8B-B14F-4D97-AF65-F5344CB8AC3E}">
        <p14:creationId xmlns:p14="http://schemas.microsoft.com/office/powerpoint/2010/main" val="26313252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Summary</a:t>
            </a:r>
            <a:endParaRPr lang="en-US" dirty="0"/>
          </a:p>
        </p:txBody>
      </p:sp>
      <p:sp>
        <p:nvSpPr>
          <p:cNvPr id="22" name="Text Placeholder 4"/>
          <p:cNvSpPr txBox="1">
            <a:spLocks/>
          </p:cNvSpPr>
          <p:nvPr/>
        </p:nvSpPr>
        <p:spPr>
          <a:xfrm>
            <a:off x="531280" y="1251649"/>
            <a:ext cx="8474561" cy="1763875"/>
          </a:xfrm>
          <a:prstGeom prst="rect">
            <a:avLst/>
          </a:prstGeom>
          <a:solidFill>
            <a:schemeClr val="tx1">
              <a:alpha val="5000"/>
            </a:scheme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solidFill>
                  <a:schemeClr val="accent2">
                    <a:lumMod val="40000"/>
                    <a:lumOff val="60000"/>
                  </a:schemeClr>
                </a:solidFill>
                <a:latin typeface="Segoe UI Light"/>
              </a:rPr>
              <a:t>Search quality is even better in this release</a:t>
            </a:r>
          </a:p>
          <a:p>
            <a:pPr lvl="1"/>
            <a:r>
              <a:rPr lang="en-US" sz="2000" spc="-71" dirty="0">
                <a:gradFill>
                  <a:gsLst>
                    <a:gs pos="0">
                      <a:schemeClr val="tx1"/>
                    </a:gs>
                    <a:gs pos="100000">
                      <a:schemeClr val="tx1"/>
                    </a:gs>
                  </a:gsLst>
                  <a:lin ang="5400000" scaled="0"/>
                </a:gradFill>
                <a:latin typeface="Segoe UI"/>
              </a:rPr>
              <a:t>Improved ranking that builds on SS and FS + new features</a:t>
            </a:r>
          </a:p>
          <a:p>
            <a:pPr lvl="1"/>
            <a:r>
              <a:rPr lang="en-US" sz="2000" spc="-71" dirty="0">
                <a:gradFill>
                  <a:gsLst>
                    <a:gs pos="0">
                      <a:schemeClr val="tx1"/>
                    </a:gs>
                    <a:gs pos="100000">
                      <a:schemeClr val="tx1"/>
                    </a:gs>
                  </a:gsLst>
                  <a:lin ang="5400000" scaled="0"/>
                </a:gradFill>
                <a:latin typeface="Segoe UI"/>
              </a:rPr>
              <a:t>Improved linguistics: stemming and thesaurus</a:t>
            </a:r>
          </a:p>
          <a:p>
            <a:pPr lvl="1"/>
            <a:r>
              <a:rPr lang="en-US" sz="2000" spc="-71" dirty="0">
                <a:gradFill>
                  <a:gsLst>
                    <a:gs pos="0">
                      <a:schemeClr val="tx1"/>
                    </a:gs>
                    <a:gs pos="100000">
                      <a:schemeClr val="tx1"/>
                    </a:gs>
                  </a:gsLst>
                  <a:lin ang="5400000" scaled="0"/>
                </a:gradFill>
                <a:latin typeface="Segoe UI"/>
              </a:rPr>
              <a:t>Identify hubs: authorities</a:t>
            </a:r>
          </a:p>
          <a:p>
            <a:pPr lvl="1"/>
            <a:endParaRPr lang="en-US" sz="2000" spc="-71" dirty="0">
              <a:gradFill>
                <a:gsLst>
                  <a:gs pos="0">
                    <a:schemeClr val="tx1"/>
                  </a:gs>
                  <a:gs pos="100000">
                    <a:schemeClr val="tx1"/>
                  </a:gs>
                </a:gsLst>
                <a:lin ang="5400000" scaled="0"/>
              </a:gradFill>
              <a:latin typeface="Segoe UI"/>
            </a:endParaRPr>
          </a:p>
        </p:txBody>
      </p:sp>
      <p:sp>
        <p:nvSpPr>
          <p:cNvPr id="40" name="Text Placeholder 4"/>
          <p:cNvSpPr txBox="1">
            <a:spLocks/>
          </p:cNvSpPr>
          <p:nvPr/>
        </p:nvSpPr>
        <p:spPr>
          <a:xfrm>
            <a:off x="531280" y="3128198"/>
            <a:ext cx="8474561" cy="1593845"/>
          </a:xfrm>
          <a:prstGeom prst="rect">
            <a:avLst/>
          </a:prstGeom>
          <a:solidFill>
            <a:schemeClr val="tx1">
              <a:alpha val="5000"/>
            </a:scheme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solidFill>
                  <a:schemeClr val="accent2">
                    <a:lumMod val="40000"/>
                    <a:lumOff val="60000"/>
                  </a:schemeClr>
                </a:solidFill>
                <a:latin typeface="Segoe UI Light"/>
              </a:rPr>
              <a:t>Manage intent diversity</a:t>
            </a:r>
          </a:p>
          <a:p>
            <a:pPr lvl="1"/>
            <a:r>
              <a:rPr lang="en-US" sz="2000" spc="-71" dirty="0">
                <a:gradFill>
                  <a:gsLst>
                    <a:gs pos="0">
                      <a:schemeClr val="tx1"/>
                    </a:gs>
                    <a:gs pos="100000">
                      <a:schemeClr val="tx1"/>
                    </a:gs>
                  </a:gsLst>
                  <a:lin ang="5400000" scaled="0"/>
                </a:gradFill>
                <a:latin typeface="Segoe UI"/>
              </a:rPr>
              <a:t>Handle different intents with query rules</a:t>
            </a:r>
          </a:p>
        </p:txBody>
      </p:sp>
      <p:sp>
        <p:nvSpPr>
          <p:cNvPr id="41" name="Text Placeholder 4"/>
          <p:cNvSpPr txBox="1">
            <a:spLocks/>
          </p:cNvSpPr>
          <p:nvPr/>
        </p:nvSpPr>
        <p:spPr>
          <a:xfrm>
            <a:off x="531280" y="4831389"/>
            <a:ext cx="8217433" cy="1749417"/>
          </a:xfrm>
          <a:prstGeom prst="rect">
            <a:avLst/>
          </a:prstGeom>
          <a:solidFill>
            <a:schemeClr val="tx1">
              <a:alpha val="5000"/>
            </a:scheme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300" spc="-71" dirty="0">
                <a:solidFill>
                  <a:schemeClr val="accent2">
                    <a:lumMod val="40000"/>
                    <a:lumOff val="60000"/>
                  </a:schemeClr>
                </a:solidFill>
                <a:latin typeface="Segoe UI Light"/>
              </a:rPr>
              <a:t>Friendly tools for managing relevance</a:t>
            </a:r>
          </a:p>
          <a:p>
            <a:pPr lvl="1"/>
            <a:r>
              <a:rPr lang="en-US" sz="2000" spc="-71" dirty="0">
                <a:gradFill>
                  <a:gsLst>
                    <a:gs pos="0">
                      <a:schemeClr val="tx1"/>
                    </a:gs>
                    <a:gs pos="100000">
                      <a:schemeClr val="tx1"/>
                    </a:gs>
                  </a:gsLst>
                  <a:lin ang="5400000" scaled="0"/>
                </a:gradFill>
                <a:latin typeface="Segoe UI"/>
              </a:rPr>
              <a:t>Manage the relevance lifecycle using admin UI</a:t>
            </a:r>
          </a:p>
          <a:p>
            <a:pPr lvl="1"/>
            <a:r>
              <a:rPr lang="en-US" sz="2000" spc="-71" dirty="0">
                <a:gradFill>
                  <a:gsLst>
                    <a:gs pos="0">
                      <a:schemeClr val="tx1"/>
                    </a:gs>
                    <a:gs pos="100000">
                      <a:schemeClr val="tx1"/>
                    </a:gs>
                  </a:gsLst>
                  <a:lin ang="5400000" scaled="0"/>
                </a:gradFill>
                <a:latin typeface="Segoe UI"/>
              </a:rPr>
              <a:t>Tune ranking models with free tuning tool</a:t>
            </a:r>
          </a:p>
        </p:txBody>
      </p:sp>
      <p:pic>
        <p:nvPicPr>
          <p:cNvPr id="12" name="Picture 6"/>
          <p:cNvPicPr>
            <a:picLocks noChangeAspect="1" noChangeArrowheads="1"/>
          </p:cNvPicPr>
          <p:nvPr/>
        </p:nvPicPr>
        <p:blipFill rotWithShape="1">
          <a:blip r:embed="rId3">
            <a:extLst>
              <a:ext uri="{28A0092B-C50C-407E-A947-70E740481C1C}">
                <a14:useLocalDpi xmlns:a14="http://schemas.microsoft.com/office/drawing/2010/main" val="0"/>
              </a:ext>
            </a:extLst>
          </a:blip>
          <a:srcRect b="-27"/>
          <a:stretch/>
        </p:blipFill>
        <p:spPr bwMode="auto">
          <a:xfrm>
            <a:off x="8748713" y="1221034"/>
            <a:ext cx="3687762" cy="54544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6108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Search HOLs and events @ SPC</a:t>
            </a:r>
            <a:endParaRPr lang="en-US" dirty="0"/>
          </a:p>
        </p:txBody>
      </p:sp>
      <p:sp>
        <p:nvSpPr>
          <p:cNvPr id="6" name="Text Placeholder 5"/>
          <p:cNvSpPr>
            <a:spLocks noGrp="1"/>
          </p:cNvSpPr>
          <p:nvPr>
            <p:ph type="body" sz="quarter" idx="10"/>
          </p:nvPr>
        </p:nvSpPr>
        <p:spPr>
          <a:xfrm>
            <a:off x="274639" y="1212849"/>
            <a:ext cx="11344198" cy="2741614"/>
          </a:xfrm>
        </p:spPr>
        <p:txBody>
          <a:bodyPr>
            <a:normAutofit/>
          </a:bodyPr>
          <a:lstStyle/>
          <a:p>
            <a:pPr fontAlgn="b"/>
            <a:r>
              <a:rPr lang="en-US" sz="2800" dirty="0">
                <a:gradFill>
                  <a:gsLst>
                    <a:gs pos="1250">
                      <a:schemeClr val="tx1"/>
                    </a:gs>
                    <a:gs pos="99000">
                      <a:schemeClr val="tx1"/>
                    </a:gs>
                  </a:gsLst>
                  <a:lin ang="5400000" scaled="0"/>
                </a:gradFill>
                <a:latin typeface="+mn-lt"/>
              </a:rPr>
              <a:t>HOL031 – Introduction to Search in SharePoint 2013</a:t>
            </a:r>
          </a:p>
          <a:p>
            <a:pPr fontAlgn="b"/>
            <a:r>
              <a:rPr lang="en-US" sz="2800" dirty="0">
                <a:gradFill>
                  <a:gsLst>
                    <a:gs pos="1250">
                      <a:schemeClr val="tx1"/>
                    </a:gs>
                    <a:gs pos="99000">
                      <a:schemeClr val="tx1"/>
                    </a:gs>
                  </a:gsLst>
                  <a:lin ang="5400000" scaled="0"/>
                </a:gradFill>
                <a:latin typeface="+mn-lt"/>
              </a:rPr>
              <a:t>HOL034 – Exploring Search Query Rules in SharePoint 2013</a:t>
            </a:r>
          </a:p>
          <a:p>
            <a:pPr fontAlgn="b"/>
            <a:r>
              <a:rPr lang="en-US" sz="2800" dirty="0">
                <a:gradFill>
                  <a:gsLst>
                    <a:gs pos="1250">
                      <a:schemeClr val="tx1"/>
                    </a:gs>
                    <a:gs pos="99000">
                      <a:schemeClr val="tx1"/>
                    </a:gs>
                  </a:gsLst>
                  <a:lin ang="5400000" scaled="0"/>
                </a:gradFill>
                <a:latin typeface="+mn-lt"/>
              </a:rPr>
              <a:t>HOL032 – Extending the Search experience in SharePoint 2013</a:t>
            </a:r>
          </a:p>
          <a:p>
            <a:pPr fontAlgn="b"/>
            <a:r>
              <a:rPr lang="en-US" sz="2800" dirty="0">
                <a:gradFill>
                  <a:gsLst>
                    <a:gs pos="1250">
                      <a:schemeClr val="tx1"/>
                    </a:gs>
                    <a:gs pos="99000">
                      <a:schemeClr val="tx1"/>
                    </a:gs>
                  </a:gsLst>
                  <a:lin ang="5400000" scaled="0"/>
                </a:gradFill>
                <a:latin typeface="+mn-lt"/>
              </a:rPr>
              <a:t>HOL033 – People Search in SharePoint 2013</a:t>
            </a:r>
          </a:p>
          <a:p>
            <a:pPr fontAlgn="b"/>
            <a:r>
              <a:rPr lang="en-US" sz="2800" dirty="0">
                <a:gradFill>
                  <a:gsLst>
                    <a:gs pos="1250">
                      <a:schemeClr val="tx1"/>
                    </a:gs>
                    <a:gs pos="99000">
                      <a:schemeClr val="tx1"/>
                    </a:gs>
                  </a:gsLst>
                  <a:lin ang="5400000" scaled="0"/>
                </a:gradFill>
                <a:latin typeface="+mn-lt"/>
              </a:rPr>
              <a:t>HOL035 – SharePoint Server 2013 Search Connectors and Using BCS</a:t>
            </a:r>
          </a:p>
        </p:txBody>
      </p:sp>
      <p:sp>
        <p:nvSpPr>
          <p:cNvPr id="4" name="Rectangle 3"/>
          <p:cNvSpPr/>
          <p:nvPr/>
        </p:nvSpPr>
        <p:spPr bwMode="auto">
          <a:xfrm>
            <a:off x="273778" y="3954463"/>
            <a:ext cx="5440680" cy="274185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Meet a Search SME</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Ask questions, meet the community and share knowledge!</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Mon-Thu @ Exhibit Hall</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505659" y="3954463"/>
            <a:ext cx="269748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3736" tIns="146304" rIns="173736"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Hands on Labs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Daily 10:30am-6:30pm @ HOL Lab Lounge</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5762701" y="3954463"/>
            <a:ext cx="2697480"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Ask the Experts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Discuss search!</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Wed 6:15PM @ Ask the Experts Lounge</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62508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cstate="screen">
            <a:extLst>
              <a:ext uri="{28A0092B-C50C-407E-A947-70E740481C1C}">
                <a14:useLocalDpi xmlns:a14="http://schemas.microsoft.com/office/drawing/2010/main"/>
              </a:ext>
            </a:extLst>
          </a:blip>
          <a:srcRect l="50005"/>
          <a:stretch/>
        </p:blipFill>
        <p:spPr bwMode="ltGray">
          <a:xfrm>
            <a:off x="9418637" y="1212849"/>
            <a:ext cx="2721127" cy="5440680"/>
          </a:xfrm>
          <a:prstGeom prst="rect">
            <a:avLst/>
          </a:prstGeom>
        </p:spPr>
      </p:pic>
      <p:sp>
        <p:nvSpPr>
          <p:cNvPr id="17" name="Title 16"/>
          <p:cNvSpPr>
            <a:spLocks noGrp="1"/>
          </p:cNvSpPr>
          <p:nvPr>
            <p:ph type="title"/>
          </p:nvPr>
        </p:nvSpPr>
        <p:spPr/>
        <p:txBody>
          <a:bodyPr/>
          <a:lstStyle/>
          <a:p>
            <a:r>
              <a:rPr lang="en-US" dirty="0" smtClean="0"/>
              <a:t>Related Search Sessions @ SPC</a:t>
            </a:r>
            <a:endParaRPr lang="en-US" dirty="0"/>
          </a:p>
        </p:txBody>
      </p:sp>
      <p:sp>
        <p:nvSpPr>
          <p:cNvPr id="11" name="Rectangle 10"/>
          <p:cNvSpPr/>
          <p:nvPr/>
        </p:nvSpPr>
        <p:spPr bwMode="auto">
          <a:xfrm>
            <a:off x="177962" y="1193006"/>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Mon 3:45pm - SPC202 - Search Architecture in SharePoint 2013</a:t>
            </a:r>
            <a:br>
              <a:rPr lang="en-US" dirty="0"/>
            </a:br>
            <a:r>
              <a:rPr lang="en-US" dirty="0"/>
              <a:t>Speakers: Thomas Molbach, Rune Zakariassen </a:t>
            </a:r>
            <a:endParaRPr lang="en-US" dirty="0">
              <a:solidFill>
                <a:schemeClr val="bg1"/>
              </a:solidFill>
            </a:endParaRPr>
          </a:p>
        </p:txBody>
      </p:sp>
      <p:sp>
        <p:nvSpPr>
          <p:cNvPr id="13" name="Rectangle 12"/>
          <p:cNvSpPr/>
          <p:nvPr/>
        </p:nvSpPr>
        <p:spPr bwMode="auto">
          <a:xfrm>
            <a:off x="177961" y="2111179"/>
            <a:ext cx="9098278"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Tue 9:00am - SPC063 - Customizing Search Experiences in SharePoint 2013</a:t>
            </a:r>
            <a:br>
              <a:rPr lang="en-US" dirty="0"/>
            </a:br>
            <a:r>
              <a:rPr lang="en-US" dirty="0" smtClean="0"/>
              <a:t>Speaker: </a:t>
            </a:r>
            <a:r>
              <a:rPr lang="en-US" dirty="0"/>
              <a:t>Kerem Yuceturk </a:t>
            </a:r>
            <a:endParaRPr lang="en-US" dirty="0">
              <a:solidFill>
                <a:schemeClr val="bg1"/>
              </a:solidFill>
            </a:endParaRPr>
          </a:p>
        </p:txBody>
      </p:sp>
      <p:sp>
        <p:nvSpPr>
          <p:cNvPr id="14" name="Rectangle 13"/>
          <p:cNvSpPr/>
          <p:nvPr/>
        </p:nvSpPr>
        <p:spPr bwMode="auto">
          <a:xfrm>
            <a:off x="177959" y="3029352"/>
            <a:ext cx="9098279"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Tue 10:30am - SPC044 - Crawl and Index all Enterprise Content with SharePoint 2013 </a:t>
            </a:r>
            <a:r>
              <a:rPr lang="en-US" dirty="0" smtClean="0"/>
              <a:t>Search - Speaker: </a:t>
            </a:r>
            <a:r>
              <a:rPr lang="en-US" dirty="0" err="1"/>
              <a:t>Vaidy</a:t>
            </a:r>
            <a:r>
              <a:rPr lang="en-US" dirty="0"/>
              <a:t> Raghavan </a:t>
            </a:r>
            <a:endParaRPr lang="en-US" dirty="0">
              <a:solidFill>
                <a:schemeClr val="bg1"/>
              </a:solidFill>
            </a:endParaRPr>
          </a:p>
        </p:txBody>
      </p:sp>
      <p:sp>
        <p:nvSpPr>
          <p:cNvPr id="20" name="Rectangle 19"/>
          <p:cNvSpPr/>
          <p:nvPr/>
        </p:nvSpPr>
        <p:spPr bwMode="auto">
          <a:xfrm>
            <a:off x="177958" y="3947525"/>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Tue 10:30am - SPC125 - Hybrid and Search in the Cloud </a:t>
            </a:r>
            <a:br>
              <a:rPr lang="en-US" dirty="0"/>
            </a:br>
            <a:r>
              <a:rPr lang="en-US" dirty="0" smtClean="0"/>
              <a:t>Speaker: </a:t>
            </a:r>
            <a:r>
              <a:rPr lang="en-US" dirty="0"/>
              <a:t>Brad Stevenson </a:t>
            </a:r>
            <a:endParaRPr lang="en-US" dirty="0">
              <a:solidFill>
                <a:schemeClr val="bg1"/>
              </a:solidFill>
            </a:endParaRPr>
          </a:p>
        </p:txBody>
      </p:sp>
      <p:sp>
        <p:nvSpPr>
          <p:cNvPr id="26" name="Rectangle 25"/>
          <p:cNvSpPr/>
          <p:nvPr/>
        </p:nvSpPr>
        <p:spPr bwMode="auto">
          <a:xfrm>
            <a:off x="169568" y="5786259"/>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Wed 9:00am - SPC143 - Making Great Search Based Applications with Query Rules in SharePoint </a:t>
            </a:r>
            <a:r>
              <a:rPr lang="en-US" dirty="0" smtClean="0"/>
              <a:t>2013 - Speaker: </a:t>
            </a:r>
            <a:r>
              <a:rPr lang="en-US" dirty="0"/>
              <a:t>Pedro DeRose </a:t>
            </a:r>
            <a:endParaRPr lang="en-US" dirty="0">
              <a:solidFill>
                <a:schemeClr val="bg1"/>
              </a:solidFill>
            </a:endParaRPr>
          </a:p>
        </p:txBody>
      </p:sp>
      <p:sp>
        <p:nvSpPr>
          <p:cNvPr id="27" name="Rectangle 26"/>
          <p:cNvSpPr/>
          <p:nvPr/>
        </p:nvSpPr>
        <p:spPr bwMode="auto">
          <a:xfrm>
            <a:off x="169565" y="4870280"/>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Tue 5:00pm - SPC203 - Search Content Enrichment and Extensibility in SharePoint 2013</a:t>
            </a:r>
            <a:br>
              <a:rPr lang="en-US" dirty="0"/>
            </a:br>
            <a:r>
              <a:rPr lang="en-US" dirty="0"/>
              <a:t>Speakers: </a:t>
            </a:r>
            <a:r>
              <a:rPr lang="en-US" dirty="0" err="1"/>
              <a:t>Runar</a:t>
            </a:r>
            <a:r>
              <a:rPr lang="en-US" dirty="0"/>
              <a:t> Olsen, Kathrine Hammervold </a:t>
            </a:r>
            <a:endParaRPr lang="en-US" dirty="0">
              <a:solidFill>
                <a:schemeClr val="bg1"/>
              </a:solidFill>
            </a:endParaRPr>
          </a:p>
        </p:txBody>
      </p:sp>
    </p:spTree>
    <p:extLst>
      <p:ext uri="{BB962C8B-B14F-4D97-AF65-F5344CB8AC3E}">
        <p14:creationId xmlns:p14="http://schemas.microsoft.com/office/powerpoint/2010/main" val="2189756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107278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333310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endParaRPr lang="en-US"/>
          </a:p>
        </p:txBody>
      </p:sp>
      <p:sp>
        <p:nvSpPr>
          <p:cNvPr id="2" name="Title 1"/>
          <p:cNvSpPr>
            <a:spLocks noGrp="1"/>
          </p:cNvSpPr>
          <p:nvPr>
            <p:ph type="title"/>
          </p:nvPr>
        </p:nvSpPr>
        <p:spPr/>
        <p:txBody>
          <a:bodyPr/>
          <a:lstStyle/>
          <a:p>
            <a:r>
              <a:rPr lang="en-US" dirty="0" smtClean="0"/>
              <a:t>Challenges: Intent</a:t>
            </a:r>
            <a:endParaRPr lang="en-US" dirty="0"/>
          </a:p>
        </p:txBody>
      </p:sp>
      <p:sp>
        <p:nvSpPr>
          <p:cNvPr id="6" name="Cloud Callout 5"/>
          <p:cNvSpPr/>
          <p:nvPr/>
        </p:nvSpPr>
        <p:spPr bwMode="auto">
          <a:xfrm>
            <a:off x="6321876" y="663185"/>
            <a:ext cx="4832403" cy="1566048"/>
          </a:xfrm>
          <a:prstGeom prst="cloudCallou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r>
              <a:rPr lang="en-US" sz="2400" b="1" dirty="0">
                <a:solidFill>
                  <a:schemeClr val="tx1"/>
                </a:solidFill>
              </a:rPr>
              <a:t>Where is my talk for the </a:t>
            </a:r>
            <a:r>
              <a:rPr lang="en-US" sz="2400" b="1" dirty="0" smtClean="0">
                <a:solidFill>
                  <a:schemeClr val="tx1"/>
                </a:solidFill>
              </a:rPr>
              <a:t>SharePoint </a:t>
            </a:r>
            <a:r>
              <a:rPr lang="en-US" sz="2400" b="1" dirty="0">
                <a:solidFill>
                  <a:schemeClr val="tx1"/>
                </a:solidFill>
              </a:rPr>
              <a:t>conference?</a:t>
            </a:r>
          </a:p>
        </p:txBody>
      </p:sp>
      <p:sp>
        <p:nvSpPr>
          <p:cNvPr id="7" name="Cloud Callout 6"/>
          <p:cNvSpPr/>
          <p:nvPr/>
        </p:nvSpPr>
        <p:spPr bwMode="auto">
          <a:xfrm>
            <a:off x="6053995" y="2244776"/>
            <a:ext cx="5636178" cy="1709773"/>
          </a:xfrm>
          <a:prstGeom prst="cloudCallou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r>
              <a:rPr lang="en-US" sz="2400" b="1" dirty="0">
                <a:solidFill>
                  <a:schemeClr val="tx1"/>
                </a:solidFill>
              </a:rPr>
              <a:t>Are </a:t>
            </a:r>
            <a:r>
              <a:rPr lang="en-US" sz="2400" b="1" dirty="0" smtClean="0">
                <a:solidFill>
                  <a:schemeClr val="tx1"/>
                </a:solidFill>
              </a:rPr>
              <a:t>SharePoint </a:t>
            </a:r>
            <a:r>
              <a:rPr lang="en-US" sz="2400" b="1" dirty="0">
                <a:solidFill>
                  <a:schemeClr val="tx1"/>
                </a:solidFill>
              </a:rPr>
              <a:t>Conferences always held at the same place?</a:t>
            </a:r>
          </a:p>
        </p:txBody>
      </p:sp>
      <p:sp>
        <p:nvSpPr>
          <p:cNvPr id="8" name="Cloud Callout 7"/>
          <p:cNvSpPr/>
          <p:nvPr/>
        </p:nvSpPr>
        <p:spPr bwMode="auto">
          <a:xfrm>
            <a:off x="5794834" y="4111826"/>
            <a:ext cx="5483841" cy="1942924"/>
          </a:xfrm>
          <a:prstGeom prst="cloudCallou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r>
              <a:rPr lang="en-US" sz="2400" b="1" dirty="0">
                <a:solidFill>
                  <a:schemeClr val="tx1"/>
                </a:solidFill>
              </a:rPr>
              <a:t>I wonder if there are any presentations from previous conferences</a:t>
            </a:r>
          </a:p>
        </p:txBody>
      </p:sp>
      <p:sp>
        <p:nvSpPr>
          <p:cNvPr id="10" name="TextBox 9"/>
          <p:cNvSpPr txBox="1"/>
          <p:nvPr/>
        </p:nvSpPr>
        <p:spPr>
          <a:xfrm>
            <a:off x="207274" y="5002059"/>
            <a:ext cx="4613115" cy="5650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defPPr>
              <a:defRPr lang="en-US"/>
            </a:defPPr>
            <a:lvl1pPr algn="ctr">
              <a:defRPr b="1">
                <a:gradFill>
                  <a:gsLst>
                    <a:gs pos="0">
                      <a:schemeClr val="tx2">
                        <a:lumMod val="50000"/>
                      </a:schemeClr>
                    </a:gs>
                    <a:gs pos="86000">
                      <a:schemeClr val="tx2">
                        <a:lumMod val="50000"/>
                      </a:schemeClr>
                    </a:gs>
                  </a:gsLst>
                  <a:lin ang="5400000" scaled="0"/>
                </a:gradFill>
              </a:defRPr>
            </a:lvl1pPr>
          </a:lstStyle>
          <a:p>
            <a:pPr algn="l"/>
            <a:r>
              <a:rPr lang="en-US" dirty="0">
                <a:solidFill>
                  <a:schemeClr val="tx1"/>
                </a:solidFill>
              </a:rPr>
              <a:t>Different people have different intents</a:t>
            </a:r>
          </a:p>
        </p:txBody>
      </p:sp>
      <p:sp>
        <p:nvSpPr>
          <p:cNvPr id="11" name="TextBox 10"/>
          <p:cNvSpPr txBox="1"/>
          <p:nvPr/>
        </p:nvSpPr>
        <p:spPr>
          <a:xfrm>
            <a:off x="207274" y="5673337"/>
            <a:ext cx="4613114" cy="5650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defPPr>
              <a:defRPr lang="en-US"/>
            </a:defPPr>
            <a:lvl1pPr algn="ctr">
              <a:defRPr b="1">
                <a:gradFill>
                  <a:gsLst>
                    <a:gs pos="0">
                      <a:schemeClr val="tx2">
                        <a:lumMod val="50000"/>
                      </a:schemeClr>
                    </a:gs>
                    <a:gs pos="86000">
                      <a:schemeClr val="tx2">
                        <a:lumMod val="50000"/>
                      </a:schemeClr>
                    </a:gs>
                  </a:gsLst>
                  <a:lin ang="5400000" scaled="0"/>
                </a:gradFill>
              </a:defRPr>
            </a:lvl1pPr>
          </a:lstStyle>
          <a:p>
            <a:pPr algn="l"/>
            <a:r>
              <a:rPr lang="en-US" dirty="0" smtClean="0">
                <a:solidFill>
                  <a:schemeClr val="tx1"/>
                </a:solidFill>
              </a:rPr>
              <a:t>Query Rules help you handle intents</a:t>
            </a:r>
            <a:endParaRPr lang="en-US" dirty="0">
              <a:solidFill>
                <a:schemeClr val="tx1"/>
              </a:solidFill>
            </a:endParaRPr>
          </a:p>
        </p:txBody>
      </p:sp>
      <p:sp>
        <p:nvSpPr>
          <p:cNvPr id="12" name="Rectangle 11"/>
          <p:cNvSpPr>
            <a:spLocks noChangeAspect="1"/>
          </p:cNvSpPr>
          <p:nvPr/>
        </p:nvSpPr>
        <p:spPr bwMode="auto">
          <a:xfrm>
            <a:off x="207274" y="4306156"/>
            <a:ext cx="4613115" cy="5757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78" tIns="46639" rIns="93278" bIns="46639" numCol="1" spcCol="0" rtlCol="0" fromWordArt="0" anchor="ctr" anchorCtr="0" forceAA="0" compatLnSpc="1">
            <a:prstTxWarp prst="textNoShape">
              <a:avLst/>
            </a:prstTxWarp>
            <a:noAutofit/>
          </a:bodyPr>
          <a:lstStyle/>
          <a:p>
            <a:r>
              <a:rPr lang="en-US" b="1" dirty="0">
                <a:solidFill>
                  <a:schemeClr val="tx1"/>
                </a:solidFill>
              </a:rPr>
              <a:t>There is rarely a single </a:t>
            </a:r>
            <a:r>
              <a:rPr lang="en-US" b="1" dirty="0" smtClean="0">
                <a:solidFill>
                  <a:schemeClr val="tx1"/>
                </a:solidFill>
              </a:rPr>
              <a:t>right answer </a:t>
            </a:r>
            <a:endParaRPr lang="en-US" dirty="0">
              <a:solidFill>
                <a:schemeClr val="tx1"/>
              </a:solidFill>
            </a:endParaRPr>
          </a:p>
        </p:txBody>
      </p:sp>
      <p:pic>
        <p:nvPicPr>
          <p:cNvPr id="13" name="Picture 4" descr="C:\Users\dimadi\Downloads\_DVD\Online_ART\DVD_ART36\Artwork_Imagery\Brand Photos\Scenarios\FY09 Customer Business Center - no exp\woman standing laptop peopl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153" y="2002308"/>
            <a:ext cx="1131888" cy="1572672"/>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sp>
        <p:nvSpPr>
          <p:cNvPr id="5" name="Rounded Rectangular Callout 4"/>
          <p:cNvSpPr/>
          <p:nvPr/>
        </p:nvSpPr>
        <p:spPr bwMode="auto">
          <a:xfrm>
            <a:off x="2586395" y="1292493"/>
            <a:ext cx="3005482" cy="711162"/>
          </a:xfrm>
          <a:prstGeom prst="wedgeRoundRectCallout">
            <a:avLst>
              <a:gd name="adj1" fmla="val -93857"/>
              <a:gd name="adj2" fmla="val 187049"/>
              <a:gd name="adj3" fmla="val 16667"/>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472"/>
            <a:r>
              <a:rPr lang="en-US" sz="2400" b="1" dirty="0" smtClean="0">
                <a:solidFill>
                  <a:schemeClr val="tx1"/>
                </a:solidFill>
              </a:rPr>
              <a:t>SharePoint </a:t>
            </a:r>
            <a:r>
              <a:rPr lang="en-US" sz="2400" b="1" dirty="0">
                <a:solidFill>
                  <a:schemeClr val="tx1"/>
                </a:solidFill>
              </a:rPr>
              <a:t>Conference</a:t>
            </a:r>
          </a:p>
        </p:txBody>
      </p:sp>
    </p:spTree>
    <p:extLst>
      <p:ext uri="{BB962C8B-B14F-4D97-AF65-F5344CB8AC3E}">
        <p14:creationId xmlns:p14="http://schemas.microsoft.com/office/powerpoint/2010/main" val="111130435"/>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4"/>
          <p:cNvSpPr txBox="1">
            <a:spLocks/>
          </p:cNvSpPr>
          <p:nvPr/>
        </p:nvSpPr>
        <p:spPr>
          <a:xfrm>
            <a:off x="1252155" y="3205755"/>
            <a:ext cx="10729254" cy="1635296"/>
          </a:xfrm>
          <a:prstGeom prst="rect">
            <a:avLst/>
          </a:prstGeom>
          <a:solidFill>
            <a:schemeClr val="tx1">
              <a:alpha val="5000"/>
            </a:scheme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472"/>
            <a:r>
              <a:rPr lang="en-US" sz="3300" spc="-71" dirty="0">
                <a:solidFill>
                  <a:srgbClr val="FFFF00"/>
                </a:solidFill>
                <a:latin typeface="Segoe UI Light"/>
              </a:rPr>
              <a:t>Query management tools </a:t>
            </a:r>
          </a:p>
          <a:p>
            <a:pPr defTabSz="932472"/>
            <a:r>
              <a:rPr lang="en-US" sz="3300" spc="-71" dirty="0">
                <a:solidFill>
                  <a:srgbClr val="FFFF00"/>
                </a:solidFill>
                <a:latin typeface="Segoe UI Light"/>
              </a:rPr>
              <a:t>Relevance management tools</a:t>
            </a:r>
          </a:p>
        </p:txBody>
      </p:sp>
      <p:sp>
        <p:nvSpPr>
          <p:cNvPr id="4" name="Title 3"/>
          <p:cNvSpPr>
            <a:spLocks noGrp="1"/>
          </p:cNvSpPr>
          <p:nvPr>
            <p:ph type="title"/>
          </p:nvPr>
        </p:nvSpPr>
        <p:spPr/>
        <p:txBody>
          <a:bodyPr/>
          <a:lstStyle/>
          <a:p>
            <a:r>
              <a:rPr lang="en-US" dirty="0"/>
              <a:t>Search Quality ≡ Relevance</a:t>
            </a:r>
          </a:p>
        </p:txBody>
      </p:sp>
      <p:sp>
        <p:nvSpPr>
          <p:cNvPr id="22" name="Text Placeholder 4"/>
          <p:cNvSpPr txBox="1">
            <a:spLocks/>
          </p:cNvSpPr>
          <p:nvPr/>
        </p:nvSpPr>
        <p:spPr>
          <a:xfrm>
            <a:off x="1252155" y="1466129"/>
            <a:ext cx="10729254" cy="1635295"/>
          </a:xfrm>
          <a:prstGeom prst="rect">
            <a:avLst/>
          </a:prstGeom>
          <a:solidFill>
            <a:schemeClr val="tx1">
              <a:alpha val="5000"/>
            </a:scheme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472"/>
            <a:r>
              <a:rPr lang="en-US" sz="3300" spc="-71" dirty="0">
                <a:gradFill>
                  <a:gsLst>
                    <a:gs pos="0">
                      <a:schemeClr val="tx1"/>
                    </a:gs>
                    <a:gs pos="100000">
                      <a:schemeClr val="tx1"/>
                    </a:gs>
                  </a:gsLst>
                  <a:lin ang="5400000" scaled="0"/>
                </a:gradFill>
                <a:latin typeface="Segoe UI Light"/>
              </a:rPr>
              <a:t>Conversational user experience</a:t>
            </a:r>
          </a:p>
        </p:txBody>
      </p:sp>
      <p:sp>
        <p:nvSpPr>
          <p:cNvPr id="40" name="Text Placeholder 4"/>
          <p:cNvSpPr txBox="1">
            <a:spLocks/>
          </p:cNvSpPr>
          <p:nvPr/>
        </p:nvSpPr>
        <p:spPr>
          <a:xfrm>
            <a:off x="1252155" y="3205755"/>
            <a:ext cx="10729254" cy="1635296"/>
          </a:xfrm>
          <a:prstGeom prst="rect">
            <a:avLst/>
          </a:prstGeom>
          <a:solidFill>
            <a:schemeClr val="tx1">
              <a:alpha val="5000"/>
            </a:scheme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472"/>
            <a:r>
              <a:rPr lang="en-US" sz="3300" spc="-71" dirty="0">
                <a:gradFill>
                  <a:gsLst>
                    <a:gs pos="0">
                      <a:schemeClr val="tx1"/>
                    </a:gs>
                    <a:gs pos="100000">
                      <a:schemeClr val="tx1"/>
                    </a:gs>
                  </a:gsLst>
                  <a:lin ang="5400000" scaled="0"/>
                </a:gradFill>
                <a:latin typeface="Segoe UI Light"/>
              </a:rPr>
              <a:t>Query management tools </a:t>
            </a:r>
          </a:p>
          <a:p>
            <a:pPr defTabSz="932472"/>
            <a:r>
              <a:rPr lang="en-US" sz="3300" spc="-71" dirty="0">
                <a:gradFill>
                  <a:gsLst>
                    <a:gs pos="0">
                      <a:schemeClr val="tx1"/>
                    </a:gs>
                    <a:gs pos="100000">
                      <a:schemeClr val="tx1"/>
                    </a:gs>
                  </a:gsLst>
                  <a:lin ang="5400000" scaled="0"/>
                </a:gradFill>
                <a:latin typeface="Segoe UI Light"/>
              </a:rPr>
              <a:t>Relevance management tools</a:t>
            </a:r>
          </a:p>
        </p:txBody>
      </p:sp>
      <p:sp>
        <p:nvSpPr>
          <p:cNvPr id="41" name="Text Placeholder 4"/>
          <p:cNvSpPr txBox="1">
            <a:spLocks/>
          </p:cNvSpPr>
          <p:nvPr/>
        </p:nvSpPr>
        <p:spPr>
          <a:xfrm>
            <a:off x="1252155" y="4929164"/>
            <a:ext cx="10729254" cy="1631307"/>
          </a:xfrm>
          <a:prstGeom prst="rect">
            <a:avLst/>
          </a:prstGeom>
          <a:solidFill>
            <a:schemeClr val="tx1">
              <a:alpha val="5000"/>
            </a:scheme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472"/>
            <a:r>
              <a:rPr lang="en-US" sz="3300" spc="-71" dirty="0">
                <a:gradFill>
                  <a:gsLst>
                    <a:gs pos="0">
                      <a:schemeClr val="tx1"/>
                    </a:gs>
                    <a:gs pos="100000">
                      <a:schemeClr val="tx1"/>
                    </a:gs>
                  </a:gsLst>
                  <a:lin ang="5400000" scaled="0"/>
                </a:gradFill>
                <a:latin typeface="Segoe UI Light"/>
              </a:rPr>
              <a:t>Collection Quality</a:t>
            </a:r>
          </a:p>
        </p:txBody>
      </p:sp>
      <p:sp>
        <p:nvSpPr>
          <p:cNvPr id="10" name="Text Placeholder 4"/>
          <p:cNvSpPr txBox="1">
            <a:spLocks/>
          </p:cNvSpPr>
          <p:nvPr/>
        </p:nvSpPr>
        <p:spPr>
          <a:xfrm rot="16200000">
            <a:off x="-1821150" y="3595814"/>
            <a:ext cx="5111337" cy="817977"/>
          </a:xfrm>
          <a:prstGeom prst="rect">
            <a:avLst/>
          </a:prstGeom>
          <a:solidFill>
            <a:schemeClr val="tx1">
              <a:alpha val="5000"/>
            </a:schemeClr>
          </a:solidFill>
        </p:spPr>
        <p:txBody>
          <a:bodyPr lIns="139917" tIns="0" rIns="186556"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defTabSz="932472"/>
            <a:endParaRPr lang="en-US" sz="3300" spc="-71" dirty="0">
              <a:gradFill>
                <a:gsLst>
                  <a:gs pos="0">
                    <a:schemeClr val="tx1"/>
                  </a:gs>
                  <a:gs pos="100000">
                    <a:schemeClr val="tx1"/>
                  </a:gs>
                </a:gsLst>
                <a:lin ang="5400000" scaled="0"/>
              </a:gradFill>
              <a:latin typeface="Segoe UI Light"/>
            </a:endParaRPr>
          </a:p>
          <a:p>
            <a:pPr algn="ctr" defTabSz="932472"/>
            <a:r>
              <a:rPr lang="en-US" sz="3300" spc="-71" dirty="0">
                <a:gradFill>
                  <a:gsLst>
                    <a:gs pos="0">
                      <a:schemeClr val="tx1"/>
                    </a:gs>
                    <a:gs pos="100000">
                      <a:schemeClr val="tx1"/>
                    </a:gs>
                  </a:gsLst>
                  <a:lin ang="5400000" scaled="0"/>
                </a:gradFill>
                <a:latin typeface="Segoe UI Light"/>
              </a:rPr>
              <a:t>Customization</a:t>
            </a:r>
          </a:p>
          <a:p>
            <a:pPr defTabSz="932472"/>
            <a:endParaRPr lang="nb-NO" sz="3300" spc="-71" dirty="0">
              <a:gradFill>
                <a:gsLst>
                  <a:gs pos="0">
                    <a:schemeClr val="tx1"/>
                  </a:gs>
                  <a:gs pos="100000">
                    <a:schemeClr val="tx1"/>
                  </a:gs>
                </a:gsLst>
                <a:lin ang="5400000" scaled="0"/>
              </a:gradFill>
              <a:latin typeface="Segoe UI Light"/>
            </a:endParaRPr>
          </a:p>
        </p:txBody>
      </p:sp>
      <p:pic>
        <p:nvPicPr>
          <p:cNvPr id="1027" name="Picture 3"/>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p:blipFill>
        <p:spPr bwMode="auto">
          <a:xfrm>
            <a:off x="9077781" y="3205755"/>
            <a:ext cx="2855544" cy="163529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descr="C:\Users\victorpo\AppData\Local\Microsoft\Windows\Temporary Internet Files\Content.IE5\HYZ11L4P\MP900409031[1].jpg"/>
          <p:cNvPicPr>
            <a:picLocks noChangeAspect="1" noChangeArrowheads="1"/>
          </p:cNvPicPr>
          <p:nvPr/>
        </p:nvPicPr>
        <p:blipFill rotWithShape="1">
          <a:blip r:embed="rId5">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val="0"/>
              </a:ext>
            </a:extLst>
          </a:blip>
          <a:srcRect/>
          <a:stretch/>
        </p:blipFill>
        <p:spPr bwMode="auto">
          <a:xfrm>
            <a:off x="9054753" y="4929164"/>
            <a:ext cx="2878572" cy="163130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1030" name="Picture 6"/>
          <p:cNvPicPr>
            <a:picLocks noChangeAspect="1" noChangeArrowheads="1"/>
          </p:cNvPicPr>
          <p:nvPr/>
        </p:nvPicPr>
        <p:blipFill rotWithShape="1">
          <a:blip r:embed="rId7">
            <a:extLst>
              <a:ext uri="{28A0092B-C50C-407E-A947-70E740481C1C}">
                <a14:useLocalDpi xmlns:a14="http://schemas.microsoft.com/office/drawing/2010/main" val="0"/>
              </a:ext>
            </a:extLst>
          </a:blip>
          <a:srcRect/>
          <a:stretch/>
        </p:blipFill>
        <p:spPr bwMode="auto">
          <a:xfrm>
            <a:off x="9067950" y="1514911"/>
            <a:ext cx="2913460" cy="158651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 name="Group 4"/>
          <p:cNvGrpSpPr/>
          <p:nvPr/>
        </p:nvGrpSpPr>
        <p:grpSpPr>
          <a:xfrm>
            <a:off x="335897" y="1449134"/>
            <a:ext cx="11645247" cy="5111337"/>
            <a:chOff x="329208" y="1420848"/>
            <a:chExt cx="11413353" cy="5011570"/>
          </a:xfrm>
        </p:grpSpPr>
        <p:sp>
          <p:nvSpPr>
            <p:cNvPr id="12" name="Text Placeholder 4"/>
            <p:cNvSpPr txBox="1">
              <a:spLocks/>
            </p:cNvSpPr>
            <p:nvPr/>
          </p:nvSpPr>
          <p:spPr>
            <a:xfrm rot="16200000">
              <a:off x="-1775733" y="3525789"/>
              <a:ext cx="5011570" cy="801688"/>
            </a:xfrm>
            <a:prstGeom prst="rect">
              <a:avLst/>
            </a:prstGeom>
            <a:solidFill>
              <a:schemeClr val="tx1">
                <a:alpha val="5000"/>
              </a:schemeClr>
            </a:solidFill>
          </p:spPr>
          <p:txBody>
            <a:bodyPr lIns="137160" tIns="0" rIns="182880"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defTabSz="932472"/>
              <a:endParaRPr lang="en-US" sz="3300" spc="-71" dirty="0">
                <a:solidFill>
                  <a:srgbClr val="FFFF00"/>
                </a:solidFill>
                <a:latin typeface="Segoe UI Light"/>
              </a:endParaRPr>
            </a:p>
            <a:p>
              <a:pPr algn="ctr" defTabSz="932472"/>
              <a:r>
                <a:rPr lang="en-US" sz="3300" spc="-71" dirty="0">
                  <a:solidFill>
                    <a:srgbClr val="FFFF00"/>
                  </a:solidFill>
                  <a:latin typeface="Segoe UI Light"/>
                </a:rPr>
                <a:t>Customization</a:t>
              </a:r>
            </a:p>
            <a:p>
              <a:pPr defTabSz="932472"/>
              <a:endParaRPr lang="nb-NO" sz="3300" spc="-71" dirty="0">
                <a:solidFill>
                  <a:srgbClr val="FFFF00"/>
                </a:solidFill>
                <a:latin typeface="Segoe UI Light"/>
              </a:endParaRPr>
            </a:p>
          </p:txBody>
        </p:sp>
        <p:sp>
          <p:nvSpPr>
            <p:cNvPr id="18" name="Text Placeholder 4"/>
            <p:cNvSpPr txBox="1">
              <a:spLocks/>
            </p:cNvSpPr>
            <p:nvPr/>
          </p:nvSpPr>
          <p:spPr>
            <a:xfrm>
              <a:off x="1226961" y="3141207"/>
              <a:ext cx="10515600" cy="1603377"/>
            </a:xfrm>
            <a:prstGeom prst="rect">
              <a:avLst/>
            </a:prstGeom>
            <a:solidFill>
              <a:schemeClr val="tx1">
                <a:alpha val="5000"/>
              </a:schemeClr>
            </a:solidFill>
          </p:spPr>
          <p:txBody>
            <a:bodyPr lIns="137160" tIns="0" rIns="182880"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472"/>
              <a:r>
                <a:rPr lang="en-US" sz="3300" spc="-71" dirty="0">
                  <a:solidFill>
                    <a:srgbClr val="FFFF00"/>
                  </a:solidFill>
                  <a:latin typeface="Segoe UI Light"/>
                </a:rPr>
                <a:t>Query management tools </a:t>
              </a:r>
            </a:p>
            <a:p>
              <a:pPr defTabSz="932472"/>
              <a:r>
                <a:rPr lang="en-US" sz="3300" spc="-71" dirty="0">
                  <a:solidFill>
                    <a:srgbClr val="FFFF00"/>
                  </a:solidFill>
                  <a:latin typeface="Segoe UI Light"/>
                </a:rPr>
                <a:t>Relevance management tools</a:t>
              </a:r>
            </a:p>
          </p:txBody>
        </p:sp>
      </p:grpSp>
    </p:spTree>
    <p:extLst>
      <p:ext uri="{BB962C8B-B14F-4D97-AF65-F5344CB8AC3E}">
        <p14:creationId xmlns:p14="http://schemas.microsoft.com/office/powerpoint/2010/main" val="4235969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100" dirty="0"/>
              <a:t>Configuration in the Conceptual Relevance Flow</a:t>
            </a:r>
          </a:p>
        </p:txBody>
      </p:sp>
      <p:sp>
        <p:nvSpPr>
          <p:cNvPr id="10" name="TextBox 9"/>
          <p:cNvSpPr txBox="1"/>
          <p:nvPr/>
        </p:nvSpPr>
        <p:spPr>
          <a:xfrm>
            <a:off x="7583999" y="5490242"/>
            <a:ext cx="4591053" cy="1035882"/>
          </a:xfrm>
          <a:prstGeom prst="rect">
            <a:avLst/>
          </a:prstGeom>
          <a:noFill/>
        </p:spPr>
        <p:txBody>
          <a:bodyPr wrap="none" lIns="0" tIns="0" rIns="0" bIns="0" rtlCol="0">
            <a:spAutoFit/>
          </a:bodyPr>
          <a:lstStyle/>
          <a:p>
            <a:r>
              <a:rPr lang="en-US" sz="1600" b="1" dirty="0"/>
              <a:t>For all queries:</a:t>
            </a:r>
            <a:br>
              <a:rPr lang="en-US" sz="1600" b="1" dirty="0"/>
            </a:br>
            <a:endParaRPr lang="en-US" sz="1600" b="1" dirty="0"/>
          </a:p>
          <a:p>
            <a:r>
              <a:rPr lang="en-US" sz="1600" b="1" u="sng" dirty="0">
                <a:solidFill>
                  <a:srgbClr val="FFFF00"/>
                </a:solidFill>
              </a:rPr>
              <a:t>Authorities</a:t>
            </a:r>
            <a:r>
              <a:rPr lang="en-US" sz="1600" b="1" dirty="0"/>
              <a:t>:        </a:t>
            </a:r>
            <a:r>
              <a:rPr lang="en-US" sz="1600" b="1" dirty="0">
                <a:latin typeface="Consolas" pitchFamily="49" charset="0"/>
                <a:cs typeface="Consolas" pitchFamily="49" charset="0"/>
              </a:rPr>
              <a:t>Level 1:</a:t>
            </a:r>
            <a:r>
              <a:rPr lang="en-US" sz="1600" b="1" dirty="0"/>
              <a:t> </a:t>
            </a:r>
            <a:r>
              <a:rPr lang="en-US" sz="1600" b="1" dirty="0">
                <a:latin typeface="Consolas" pitchFamily="49" charset="0"/>
                <a:cs typeface="Consolas" pitchFamily="49" charset="0"/>
              </a:rPr>
              <a:t>http://networks</a:t>
            </a:r>
          </a:p>
          <a:p>
            <a:r>
              <a:rPr lang="en-US" sz="1600" b="1" u="sng" dirty="0">
                <a:solidFill>
                  <a:srgbClr val="FFFF00"/>
                </a:solidFill>
              </a:rPr>
              <a:t>Ranking model</a:t>
            </a:r>
            <a:r>
              <a:rPr lang="en-US" b="1" dirty="0" smtClean="0">
                <a:solidFill>
                  <a:srgbClr val="FFFF00"/>
                </a:solidFill>
              </a:rPr>
              <a:t>: </a:t>
            </a:r>
            <a:r>
              <a:rPr lang="en-US" sz="1600" b="1" dirty="0">
                <a:latin typeface="Consolas" pitchFamily="49" charset="0"/>
                <a:cs typeface="Consolas" pitchFamily="49" charset="0"/>
              </a:rPr>
              <a:t>{</a:t>
            </a:r>
            <a:r>
              <a:rPr lang="en-US" sz="1600" b="1" i="1" dirty="0">
                <a:latin typeface="Consolas" pitchFamily="49" charset="0"/>
                <a:cs typeface="Consolas" pitchFamily="49" charset="0"/>
              </a:rPr>
              <a:t>incorporate user ratings</a:t>
            </a:r>
            <a:r>
              <a:rPr lang="en-US" sz="1600" b="1" dirty="0">
                <a:latin typeface="Consolas" pitchFamily="49" charset="0"/>
                <a:cs typeface="Consolas" pitchFamily="49" charset="0"/>
              </a:rPr>
              <a:t>}</a:t>
            </a:r>
            <a:endParaRPr lang="en-US" sz="1600" b="1" i="1" dirty="0">
              <a:latin typeface="Consolas" pitchFamily="49" charset="0"/>
              <a:cs typeface="Consolas" pitchFamily="49" charset="0"/>
            </a:endParaRPr>
          </a:p>
        </p:txBody>
      </p:sp>
      <p:sp>
        <p:nvSpPr>
          <p:cNvPr id="4" name="TextBox 3"/>
          <p:cNvSpPr txBox="1"/>
          <p:nvPr/>
        </p:nvSpPr>
        <p:spPr>
          <a:xfrm>
            <a:off x="385449" y="997137"/>
            <a:ext cx="1376844" cy="1372616"/>
          </a:xfrm>
          <a:prstGeom prst="rect">
            <a:avLst/>
          </a:prstGeom>
          <a:noFill/>
        </p:spPr>
        <p:txBody>
          <a:bodyPr wrap="none" lIns="0" tIns="0" rIns="0" bIns="0" rtlCol="0">
            <a:noAutofit/>
          </a:bodyPr>
          <a:lstStyle/>
          <a:p>
            <a:r>
              <a:rPr lang="en-US" sz="2000" b="1" dirty="0">
                <a:latin typeface="Segoe UI Light" pitchFamily="34" charset="0"/>
              </a:rPr>
              <a:t>Query</a:t>
            </a:r>
            <a:r>
              <a:rPr lang="en-US" sz="2900" dirty="0">
                <a:latin typeface="Segoe UI Light" pitchFamily="34" charset="0"/>
              </a:rPr>
              <a:t>:</a:t>
            </a:r>
          </a:p>
          <a:p>
            <a:r>
              <a:rPr lang="en-US" sz="2000" i="1" dirty="0">
                <a:solidFill>
                  <a:schemeClr val="accent5">
                    <a:lumMod val="40000"/>
                    <a:lumOff val="60000"/>
                  </a:schemeClr>
                </a:solidFill>
              </a:rPr>
              <a:t>BT network</a:t>
            </a:r>
          </a:p>
          <a:p>
            <a:r>
              <a:rPr lang="en-US" sz="2000" i="1" dirty="0">
                <a:solidFill>
                  <a:schemeClr val="accent5">
                    <a:lumMod val="40000"/>
                    <a:lumOff val="60000"/>
                  </a:schemeClr>
                </a:solidFill>
              </a:rPr>
              <a:t>quarterly </a:t>
            </a:r>
          </a:p>
          <a:p>
            <a:r>
              <a:rPr lang="en-US" sz="2000" i="1" dirty="0">
                <a:solidFill>
                  <a:schemeClr val="accent5">
                    <a:lumMod val="40000"/>
                    <a:lumOff val="60000"/>
                  </a:schemeClr>
                </a:solidFill>
              </a:rPr>
              <a:t>report  </a:t>
            </a:r>
          </a:p>
          <a:p>
            <a:endParaRPr lang="en-US" sz="2900" dirty="0">
              <a:latin typeface="Segoe UI Light" pitchFamily="34" charset="0"/>
            </a:endParaRPr>
          </a:p>
        </p:txBody>
      </p:sp>
      <p:grpSp>
        <p:nvGrpSpPr>
          <p:cNvPr id="20" name="Group 19"/>
          <p:cNvGrpSpPr/>
          <p:nvPr/>
        </p:nvGrpSpPr>
        <p:grpSpPr>
          <a:xfrm>
            <a:off x="278407" y="2735924"/>
            <a:ext cx="9889804" cy="2482120"/>
            <a:chOff x="272863" y="2682522"/>
            <a:chExt cx="9692866" cy="2433672"/>
          </a:xfrm>
        </p:grpSpPr>
        <p:sp>
          <p:nvSpPr>
            <p:cNvPr id="3" name="Flowchart: Manual Input 2"/>
            <p:cNvSpPr/>
            <p:nvPr/>
          </p:nvSpPr>
          <p:spPr bwMode="auto">
            <a:xfrm flipH="1">
              <a:off x="272863" y="2944760"/>
              <a:ext cx="1488343" cy="898894"/>
            </a:xfrm>
            <a:prstGeom prst="flowChartManualInpu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r>
                <a:rPr lang="en-US" sz="2400" dirty="0">
                  <a:solidFill>
                    <a:schemeClr val="tx1"/>
                  </a:solidFill>
                </a:rPr>
                <a:t>Search Web Part</a:t>
              </a:r>
            </a:p>
          </p:txBody>
        </p:sp>
        <p:sp>
          <p:nvSpPr>
            <p:cNvPr id="6" name="Flowchart: Process 5"/>
            <p:cNvSpPr/>
            <p:nvPr/>
          </p:nvSpPr>
          <p:spPr bwMode="auto">
            <a:xfrm>
              <a:off x="2948481" y="3020694"/>
              <a:ext cx="3236174" cy="762000"/>
            </a:xfrm>
            <a:prstGeom prst="flowChartProcess">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r>
                <a:rPr lang="en-US" sz="2400" dirty="0">
                  <a:solidFill>
                    <a:schemeClr val="tx1"/>
                  </a:solidFill>
                </a:rPr>
                <a:t>Query Processing</a:t>
              </a:r>
            </a:p>
          </p:txBody>
        </p:sp>
        <p:sp>
          <p:nvSpPr>
            <p:cNvPr id="9" name="Flowchart: Process 8"/>
            <p:cNvSpPr/>
            <p:nvPr/>
          </p:nvSpPr>
          <p:spPr bwMode="auto">
            <a:xfrm>
              <a:off x="7484586" y="3020694"/>
              <a:ext cx="2240251" cy="762000"/>
            </a:xfrm>
            <a:prstGeom prst="flowChartProcess">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r>
                <a:rPr lang="en-US" sz="2400" dirty="0">
                  <a:solidFill>
                    <a:schemeClr val="tx1"/>
                  </a:solidFill>
                </a:rPr>
                <a:t>Engine</a:t>
              </a:r>
            </a:p>
          </p:txBody>
        </p:sp>
        <p:cxnSp>
          <p:nvCxnSpPr>
            <p:cNvPr id="21" name="Straight Arrow Connector 20"/>
            <p:cNvCxnSpPr>
              <a:stCxn id="3" idx="1"/>
              <a:endCxn id="6" idx="1"/>
            </p:cNvCxnSpPr>
            <p:nvPr/>
          </p:nvCxnSpPr>
          <p:spPr>
            <a:xfrm>
              <a:off x="1761206" y="3394207"/>
              <a:ext cx="1187275" cy="7487"/>
            </a:xfrm>
            <a:prstGeom prst="straightConnector1">
              <a:avLst/>
            </a:prstGeom>
            <a:ln w="19050">
              <a:solidFill>
                <a:srgbClr val="FFFFFF"/>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6" idx="3"/>
              <a:endCxn id="9" idx="1"/>
            </p:cNvCxnSpPr>
            <p:nvPr/>
          </p:nvCxnSpPr>
          <p:spPr>
            <a:xfrm>
              <a:off x="6184655" y="3401694"/>
              <a:ext cx="1299931" cy="0"/>
            </a:xfrm>
            <a:prstGeom prst="straightConnector1">
              <a:avLst/>
            </a:prstGeom>
            <a:ln w="19050">
              <a:solidFill>
                <a:srgbClr val="FFFFFF"/>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28" name="Can 27"/>
            <p:cNvSpPr/>
            <p:nvPr/>
          </p:nvSpPr>
          <p:spPr bwMode="auto">
            <a:xfrm>
              <a:off x="7715250" y="4222986"/>
              <a:ext cx="1796013" cy="893208"/>
            </a:xfrm>
            <a:prstGeom prst="can">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32472"/>
              <a:r>
                <a:rPr lang="en-US" sz="2000" dirty="0">
                  <a:solidFill>
                    <a:schemeClr val="tx1"/>
                  </a:solidFill>
                </a:rPr>
                <a:t>Document Collection</a:t>
              </a:r>
            </a:p>
          </p:txBody>
        </p:sp>
        <p:cxnSp>
          <p:nvCxnSpPr>
            <p:cNvPr id="30" name="Straight Arrow Connector 29"/>
            <p:cNvCxnSpPr>
              <a:stCxn id="9" idx="2"/>
            </p:cNvCxnSpPr>
            <p:nvPr/>
          </p:nvCxnSpPr>
          <p:spPr>
            <a:xfrm>
              <a:off x="8604712" y="3782694"/>
              <a:ext cx="8545" cy="440292"/>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Elbow Connector 25"/>
            <p:cNvCxnSpPr/>
            <p:nvPr/>
          </p:nvCxnSpPr>
          <p:spPr>
            <a:xfrm flipV="1">
              <a:off x="4566570" y="2682522"/>
              <a:ext cx="5399159" cy="338172"/>
            </a:xfrm>
            <a:prstGeom prst="bentConnector3">
              <a:avLst>
                <a:gd name="adj1" fmla="val 133"/>
              </a:avLst>
            </a:prstGeom>
            <a:ln w="19050">
              <a:solidFill>
                <a:srgbClr val="FFFFFF"/>
              </a:solidFill>
              <a:tailEnd type="arrow"/>
            </a:ln>
          </p:spPr>
          <p:style>
            <a:lnRef idx="1">
              <a:schemeClr val="accent1"/>
            </a:lnRef>
            <a:fillRef idx="0">
              <a:schemeClr val="accent1"/>
            </a:fillRef>
            <a:effectRef idx="0">
              <a:schemeClr val="accent1"/>
            </a:effectRef>
            <a:fontRef idx="minor">
              <a:schemeClr val="tx1"/>
            </a:fontRef>
          </p:style>
        </p:cxnSp>
      </p:grpSp>
      <p:grpSp>
        <p:nvGrpSpPr>
          <p:cNvPr id="31" name="Group 30"/>
          <p:cNvGrpSpPr/>
          <p:nvPr/>
        </p:nvGrpSpPr>
        <p:grpSpPr>
          <a:xfrm>
            <a:off x="2663498" y="4194450"/>
            <a:ext cx="6216618" cy="1046134"/>
            <a:chOff x="2610459" y="4112579"/>
            <a:chExt cx="6092825" cy="1025715"/>
          </a:xfrm>
        </p:grpSpPr>
        <p:sp>
          <p:nvSpPr>
            <p:cNvPr id="8" name="TextBox 7"/>
            <p:cNvSpPr txBox="1"/>
            <p:nvPr/>
          </p:nvSpPr>
          <p:spPr>
            <a:xfrm>
              <a:off x="2712374" y="4112579"/>
              <a:ext cx="4912179" cy="800219"/>
            </a:xfrm>
            <a:prstGeom prst="rect">
              <a:avLst/>
            </a:prstGeom>
            <a:noFill/>
          </p:spPr>
          <p:txBody>
            <a:bodyPr wrap="square" lIns="0" tIns="0" rIns="0" bIns="0" rtlCol="0">
              <a:spAutoFit/>
            </a:bodyPr>
            <a:lstStyle/>
            <a:p>
              <a:r>
                <a:rPr lang="en-US" sz="1600" b="1" u="sng" dirty="0">
                  <a:solidFill>
                    <a:srgbClr val="FFFF00"/>
                  </a:solidFill>
                </a:rPr>
                <a:t>Thesaurus</a:t>
              </a:r>
              <a:r>
                <a:rPr lang="en-US" sz="2000" b="1" dirty="0"/>
                <a:t>:  </a:t>
              </a:r>
              <a:r>
                <a:rPr lang="en-US" sz="1600" b="1" dirty="0">
                  <a:latin typeface="Consolas" pitchFamily="49" charset="0"/>
                  <a:cs typeface="Consolas" pitchFamily="49" charset="0"/>
                </a:rPr>
                <a:t>BT </a:t>
              </a:r>
              <a:r>
                <a:rPr lang="en-US" sz="1600" b="1" dirty="0">
                  <a:latin typeface="Consolas" pitchFamily="49" charset="0"/>
                  <a:cs typeface="Consolas" pitchFamily="49" charset="0"/>
                  <a:sym typeface="Wingdings" pitchFamily="2" charset="2"/>
                </a:rPr>
                <a:t> British Telecom</a:t>
              </a:r>
            </a:p>
            <a:p>
              <a:r>
                <a:rPr lang="en-US" sz="1600" b="1" u="sng" dirty="0">
                  <a:solidFill>
                    <a:srgbClr val="FFFF00"/>
                  </a:solidFill>
                </a:rPr>
                <a:t>Best bets</a:t>
              </a:r>
              <a:r>
                <a:rPr lang="en-US" sz="1600" b="1" dirty="0"/>
                <a:t>:    </a:t>
              </a:r>
              <a:r>
                <a:rPr lang="en-US" sz="1600" b="1" dirty="0">
                  <a:latin typeface="Consolas" pitchFamily="49" charset="0"/>
                  <a:cs typeface="Consolas" pitchFamily="49" charset="0"/>
                </a:rPr>
                <a:t>BT Network </a:t>
              </a:r>
              <a:r>
                <a:rPr lang="en-US" sz="1600" b="1" dirty="0">
                  <a:sym typeface="Wingdings" pitchFamily="2" charset="2"/>
                </a:rPr>
                <a:t> </a:t>
              </a:r>
              <a:r>
                <a:rPr lang="en-US" sz="1400" b="1" dirty="0">
                  <a:latin typeface="Consolas" pitchFamily="49" charset="0"/>
                  <a:cs typeface="Consolas" pitchFamily="49" charset="0"/>
                </a:rPr>
                <a:t>…/BTN.htm</a:t>
              </a:r>
            </a:p>
            <a:p>
              <a:endParaRPr lang="en-US" sz="1600" b="1" dirty="0">
                <a:latin typeface="Consolas" pitchFamily="49" charset="0"/>
                <a:cs typeface="Consolas" pitchFamily="49" charset="0"/>
                <a:sym typeface="Wingdings" pitchFamily="2" charset="2"/>
              </a:endParaRPr>
            </a:p>
          </p:txBody>
        </p:sp>
        <p:sp>
          <p:nvSpPr>
            <p:cNvPr id="22" name="Rectangle 21"/>
            <p:cNvSpPr/>
            <p:nvPr/>
          </p:nvSpPr>
          <p:spPr>
            <a:xfrm>
              <a:off x="2610459" y="4553519"/>
              <a:ext cx="6092825" cy="584775"/>
            </a:xfrm>
            <a:prstGeom prst="rect">
              <a:avLst/>
            </a:prstGeom>
          </p:spPr>
          <p:txBody>
            <a:bodyPr>
              <a:spAutoFit/>
            </a:bodyPr>
            <a:lstStyle/>
            <a:p>
              <a:endParaRPr lang="en-US" sz="1600" b="1" dirty="0">
                <a:latin typeface="Consolas" pitchFamily="49" charset="0"/>
                <a:cs typeface="Consolas" pitchFamily="49" charset="0"/>
                <a:sym typeface="Wingdings" pitchFamily="2" charset="2"/>
              </a:endParaRPr>
            </a:p>
            <a:p>
              <a:endParaRPr lang="en-US" sz="1600" b="1" dirty="0">
                <a:latin typeface="Consolas" pitchFamily="49" charset="0"/>
                <a:cs typeface="Consolas" pitchFamily="49" charset="0"/>
              </a:endParaRPr>
            </a:p>
          </p:txBody>
        </p:sp>
      </p:grpSp>
      <p:grpSp>
        <p:nvGrpSpPr>
          <p:cNvPr id="25" name="Group 24"/>
          <p:cNvGrpSpPr/>
          <p:nvPr/>
        </p:nvGrpSpPr>
        <p:grpSpPr>
          <a:xfrm>
            <a:off x="1606796" y="1099886"/>
            <a:ext cx="6302789" cy="1255614"/>
            <a:chOff x="1574800" y="1078417"/>
            <a:chExt cx="6177280" cy="1231106"/>
          </a:xfrm>
        </p:grpSpPr>
        <p:sp>
          <p:nvSpPr>
            <p:cNvPr id="12" name="TextBox 11"/>
            <p:cNvSpPr txBox="1"/>
            <p:nvPr/>
          </p:nvSpPr>
          <p:spPr>
            <a:xfrm>
              <a:off x="2568968" y="1078417"/>
              <a:ext cx="5183112" cy="1231106"/>
            </a:xfrm>
            <a:prstGeom prst="rect">
              <a:avLst/>
            </a:prstGeom>
            <a:noFill/>
          </p:spPr>
          <p:txBody>
            <a:bodyPr wrap="square" lIns="0" tIns="0" rIns="0" bIns="0" rtlCol="0">
              <a:spAutoFit/>
            </a:bodyPr>
            <a:lstStyle/>
            <a:p>
              <a:r>
                <a:rPr lang="en-US" sz="2000" dirty="0">
                  <a:solidFill>
                    <a:srgbClr val="FFFF00"/>
                  </a:solidFill>
                </a:rPr>
                <a:t>(WORDS </a:t>
              </a:r>
              <a:r>
                <a:rPr lang="en-US" sz="2000" i="1" dirty="0">
                  <a:solidFill>
                    <a:schemeClr val="accent5">
                      <a:lumMod val="40000"/>
                      <a:lumOff val="60000"/>
                    </a:schemeClr>
                  </a:solidFill>
                </a:rPr>
                <a:t>BT</a:t>
              </a:r>
              <a:r>
                <a:rPr lang="en-US" sz="2000" dirty="0"/>
                <a:t>, </a:t>
              </a:r>
              <a:r>
                <a:rPr lang="en-US" sz="2000" dirty="0">
                  <a:solidFill>
                    <a:srgbClr val="FFFF00"/>
                  </a:solidFill>
                </a:rPr>
                <a:t>British Telecom) AND</a:t>
              </a:r>
            </a:p>
            <a:p>
              <a:r>
                <a:rPr lang="en-US" sz="2000" dirty="0"/>
                <a:t>(</a:t>
              </a:r>
              <a:r>
                <a:rPr lang="en-US" sz="2000" dirty="0">
                  <a:solidFill>
                    <a:srgbClr val="FFFF00"/>
                  </a:solidFill>
                </a:rPr>
                <a:t>WORDS</a:t>
              </a:r>
              <a:r>
                <a:rPr lang="en-US" sz="2000" dirty="0"/>
                <a:t> </a:t>
              </a:r>
              <a:r>
                <a:rPr lang="en-US" sz="2000" i="1" dirty="0">
                  <a:solidFill>
                    <a:schemeClr val="accent5">
                      <a:lumMod val="40000"/>
                      <a:lumOff val="60000"/>
                    </a:schemeClr>
                  </a:solidFill>
                </a:rPr>
                <a:t>network</a:t>
              </a:r>
              <a:r>
                <a:rPr lang="en-US" sz="2000" dirty="0"/>
                <a:t>, </a:t>
              </a:r>
              <a:r>
                <a:rPr lang="en-US" sz="2000" dirty="0">
                  <a:solidFill>
                    <a:srgbClr val="FFFF00"/>
                  </a:solidFill>
                </a:rPr>
                <a:t>networks, networked) AND </a:t>
              </a:r>
              <a:r>
                <a:rPr lang="en-US" sz="2000" dirty="0"/>
                <a:t>(</a:t>
              </a:r>
              <a:r>
                <a:rPr lang="en-US" sz="2000" dirty="0">
                  <a:solidFill>
                    <a:srgbClr val="FFFF00"/>
                  </a:solidFill>
                </a:rPr>
                <a:t>WORDS</a:t>
              </a:r>
              <a:r>
                <a:rPr lang="en-US" sz="2000" dirty="0"/>
                <a:t> </a:t>
              </a:r>
              <a:r>
                <a:rPr lang="en-US" sz="2000" i="1" dirty="0">
                  <a:solidFill>
                    <a:schemeClr val="accent5">
                      <a:lumMod val="40000"/>
                      <a:lumOff val="60000"/>
                    </a:schemeClr>
                  </a:solidFill>
                </a:rPr>
                <a:t>quarterly</a:t>
              </a:r>
              <a:r>
                <a:rPr lang="en-US" sz="2000" dirty="0"/>
                <a:t>, </a:t>
              </a:r>
              <a:r>
                <a:rPr lang="en-US" sz="2000" dirty="0">
                  <a:solidFill>
                    <a:srgbClr val="FFFF00"/>
                  </a:solidFill>
                </a:rPr>
                <a:t>quarterlies) AND</a:t>
              </a:r>
            </a:p>
            <a:p>
              <a:r>
                <a:rPr lang="en-US" sz="2000" dirty="0">
                  <a:solidFill>
                    <a:srgbClr val="FFFF00"/>
                  </a:solidFill>
                </a:rPr>
                <a:t>(WORDS </a:t>
              </a:r>
              <a:r>
                <a:rPr lang="en-US" sz="2000" i="1" dirty="0">
                  <a:solidFill>
                    <a:schemeClr val="accent5">
                      <a:lumMod val="40000"/>
                      <a:lumOff val="60000"/>
                    </a:schemeClr>
                  </a:solidFill>
                </a:rPr>
                <a:t>report</a:t>
              </a:r>
              <a:r>
                <a:rPr lang="en-US" sz="2000" dirty="0">
                  <a:solidFill>
                    <a:srgbClr val="FFFF00"/>
                  </a:solidFill>
                </a:rPr>
                <a:t>, reports, reported)</a:t>
              </a:r>
            </a:p>
          </p:txBody>
        </p:sp>
        <p:cxnSp>
          <p:nvCxnSpPr>
            <p:cNvPr id="13" name="Straight Arrow Connector 12"/>
            <p:cNvCxnSpPr/>
            <p:nvPr/>
          </p:nvCxnSpPr>
          <p:spPr>
            <a:xfrm>
              <a:off x="1574800" y="1734610"/>
              <a:ext cx="853440" cy="0"/>
            </a:xfrm>
            <a:prstGeom prst="straightConnector1">
              <a:avLst/>
            </a:prstGeom>
            <a:ln w="285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grpSp>
      <p:grpSp>
        <p:nvGrpSpPr>
          <p:cNvPr id="27" name="Group 26"/>
          <p:cNvGrpSpPr/>
          <p:nvPr/>
        </p:nvGrpSpPr>
        <p:grpSpPr>
          <a:xfrm>
            <a:off x="7001227" y="1099886"/>
            <a:ext cx="5282991" cy="1255614"/>
            <a:chOff x="6861810" y="1078417"/>
            <a:chExt cx="5177790" cy="1231106"/>
          </a:xfrm>
        </p:grpSpPr>
        <p:sp>
          <p:nvSpPr>
            <p:cNvPr id="29" name="TextBox 28"/>
            <p:cNvSpPr txBox="1"/>
            <p:nvPr/>
          </p:nvSpPr>
          <p:spPr>
            <a:xfrm>
              <a:off x="8036560" y="1078417"/>
              <a:ext cx="4003040" cy="1231106"/>
            </a:xfrm>
            <a:prstGeom prst="rect">
              <a:avLst/>
            </a:prstGeom>
            <a:noFill/>
          </p:spPr>
          <p:txBody>
            <a:bodyPr wrap="square" lIns="0" tIns="0" rIns="0" bIns="0" rtlCol="0">
              <a:spAutoFit/>
            </a:bodyPr>
            <a:lstStyle/>
            <a:p>
              <a:r>
                <a:rPr lang="en-US" sz="2000" b="1" dirty="0">
                  <a:solidFill>
                    <a:srgbClr val="FFFF00"/>
                  </a:solidFill>
                  <a:latin typeface="Segoe UI Light" pitchFamily="34" charset="0"/>
                </a:rPr>
                <a:t>Mixed Results for:</a:t>
              </a:r>
            </a:p>
            <a:p>
              <a:pPr marL="349792" indent="-349792">
                <a:buFont typeface="Arial" pitchFamily="34" charset="0"/>
                <a:buChar char="•"/>
              </a:pPr>
              <a:r>
                <a:rPr lang="en-US" sz="2000" b="1" dirty="0">
                  <a:solidFill>
                    <a:schemeClr val="accent5">
                      <a:lumMod val="40000"/>
                      <a:lumOff val="60000"/>
                    </a:schemeClr>
                  </a:solidFill>
                  <a:latin typeface="Segoe UI Light" pitchFamily="34" charset="0"/>
                </a:rPr>
                <a:t>BT Network </a:t>
              </a:r>
              <a:r>
                <a:rPr lang="en-US" sz="2000" b="1" dirty="0">
                  <a:solidFill>
                    <a:srgbClr val="FFFF00"/>
                  </a:solidFill>
                  <a:latin typeface="Segoe UI Light" pitchFamily="34" charset="0"/>
                </a:rPr>
                <a:t>best bet</a:t>
              </a:r>
            </a:p>
            <a:p>
              <a:pPr marL="349792" indent="-349792">
                <a:buFont typeface="Arial" pitchFamily="34" charset="0"/>
                <a:buChar char="•"/>
              </a:pPr>
              <a:r>
                <a:rPr lang="en-US" sz="2000" b="1" dirty="0">
                  <a:solidFill>
                    <a:schemeClr val="accent5">
                      <a:lumMod val="40000"/>
                      <a:lumOff val="60000"/>
                    </a:schemeClr>
                  </a:solidFill>
                  <a:latin typeface="Segoe UI Light" pitchFamily="34" charset="0"/>
                </a:rPr>
                <a:t>BT network quarterly report</a:t>
              </a:r>
            </a:p>
            <a:p>
              <a:pPr marL="349792" indent="-349792">
                <a:buFont typeface="Arial" pitchFamily="34" charset="0"/>
                <a:buChar char="•"/>
              </a:pPr>
              <a:r>
                <a:rPr lang="en-US" sz="2000" b="1" dirty="0">
                  <a:solidFill>
                    <a:schemeClr val="accent5">
                      <a:lumMod val="40000"/>
                      <a:lumOff val="60000"/>
                    </a:schemeClr>
                  </a:solidFill>
                  <a:latin typeface="Segoe UI Light" pitchFamily="34" charset="0"/>
                </a:rPr>
                <a:t>BT network </a:t>
              </a:r>
              <a:r>
                <a:rPr lang="en-US" sz="2000" b="1" dirty="0" err="1">
                  <a:solidFill>
                    <a:srgbClr val="FFFF00"/>
                  </a:solidFill>
                  <a:latin typeface="Segoe UI Light" pitchFamily="34" charset="0"/>
                </a:rPr>
                <a:t>ContentType</a:t>
              </a:r>
              <a:r>
                <a:rPr lang="en-US" sz="2000" b="1" dirty="0">
                  <a:solidFill>
                    <a:srgbClr val="FFFF00"/>
                  </a:solidFill>
                  <a:latin typeface="Segoe UI Light" pitchFamily="34" charset="0"/>
                </a:rPr>
                <a:t>=reports</a:t>
              </a:r>
            </a:p>
          </p:txBody>
        </p:sp>
        <p:cxnSp>
          <p:nvCxnSpPr>
            <p:cNvPr id="24" name="Straight Arrow Connector 23"/>
            <p:cNvCxnSpPr/>
            <p:nvPr/>
          </p:nvCxnSpPr>
          <p:spPr>
            <a:xfrm>
              <a:off x="6861810" y="1798320"/>
              <a:ext cx="1012190" cy="0"/>
            </a:xfrm>
            <a:prstGeom prst="straightConnector1">
              <a:avLst/>
            </a:prstGeom>
            <a:ln w="28575">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grpSp>
      <p:sp>
        <p:nvSpPr>
          <p:cNvPr id="5" name="TextBox 4"/>
          <p:cNvSpPr txBox="1"/>
          <p:nvPr/>
        </p:nvSpPr>
        <p:spPr>
          <a:xfrm>
            <a:off x="2757117" y="5095513"/>
            <a:ext cx="4423276" cy="1757860"/>
          </a:xfrm>
          <a:prstGeom prst="rect">
            <a:avLst/>
          </a:prstGeom>
          <a:noFill/>
        </p:spPr>
        <p:txBody>
          <a:bodyPr wrap="square" lIns="0" tIns="0" rIns="0" bIns="0" rtlCol="0">
            <a:spAutoFit/>
          </a:bodyPr>
          <a:lstStyle/>
          <a:p>
            <a:r>
              <a:rPr lang="en-US" sz="1600" b="1" u="sng" dirty="0">
                <a:solidFill>
                  <a:srgbClr val="FFFF00"/>
                </a:solidFill>
              </a:rPr>
              <a:t>Dynamic Reordering Rules: </a:t>
            </a:r>
          </a:p>
          <a:p>
            <a:r>
              <a:rPr lang="en-US" sz="1600" b="1" dirty="0">
                <a:latin typeface="Consolas" pitchFamily="49" charset="0"/>
                <a:cs typeface="Consolas" pitchFamily="49" charset="0"/>
              </a:rPr>
              <a:t> Quarterly Report </a:t>
            </a:r>
            <a:r>
              <a:rPr lang="en-US" sz="1600" b="1" dirty="0">
                <a:latin typeface="Consolas" pitchFamily="49" charset="0"/>
                <a:cs typeface="Consolas" pitchFamily="49" charset="0"/>
                <a:sym typeface="Wingdings" pitchFamily="2" charset="2"/>
              </a:rPr>
              <a:t></a:t>
            </a:r>
          </a:p>
          <a:p>
            <a:r>
              <a:rPr lang="en-US" sz="1600" b="1" dirty="0">
                <a:latin typeface="Consolas" pitchFamily="49" charset="0"/>
                <a:cs typeface="Consolas" pitchFamily="49" charset="0"/>
              </a:rPr>
              <a:t>     {prefer docs from http://reports}</a:t>
            </a:r>
            <a:br>
              <a:rPr lang="en-US" sz="1600" b="1" dirty="0">
                <a:latin typeface="Consolas" pitchFamily="49" charset="0"/>
                <a:cs typeface="Consolas" pitchFamily="49" charset="0"/>
              </a:rPr>
            </a:br>
            <a:endParaRPr lang="en-US" sz="1600" b="1" dirty="0">
              <a:latin typeface="Consolas" pitchFamily="49" charset="0"/>
              <a:cs typeface="Consolas" pitchFamily="49" charset="0"/>
              <a:sym typeface="Wingdings" pitchFamily="2" charset="2"/>
            </a:endParaRPr>
          </a:p>
          <a:p>
            <a:r>
              <a:rPr lang="en-US" sz="1600" b="1" u="sng" dirty="0">
                <a:solidFill>
                  <a:srgbClr val="FFFF00"/>
                </a:solidFill>
              </a:rPr>
              <a:t>Query Rule:</a:t>
            </a:r>
          </a:p>
          <a:p>
            <a:r>
              <a:rPr lang="en-US" sz="1600" b="1" dirty="0">
                <a:latin typeface="Consolas" pitchFamily="49" charset="0"/>
                <a:cs typeface="Consolas" pitchFamily="49" charset="0"/>
              </a:rPr>
              <a:t>     {Terms} Quarterly Report </a:t>
            </a:r>
            <a:r>
              <a:rPr lang="en-US" sz="1600" b="1" dirty="0">
                <a:latin typeface="Consolas" pitchFamily="49" charset="0"/>
                <a:cs typeface="Consolas" pitchFamily="49" charset="0"/>
                <a:sym typeface="Wingdings" pitchFamily="2" charset="2"/>
              </a:rPr>
              <a:t></a:t>
            </a:r>
          </a:p>
          <a:p>
            <a:r>
              <a:rPr lang="en-US" sz="1600" b="1" dirty="0">
                <a:latin typeface="Consolas" pitchFamily="49" charset="0"/>
                <a:cs typeface="Consolas" pitchFamily="49" charset="0"/>
                <a:sym typeface="Wingdings" pitchFamily="2" charset="2"/>
              </a:rPr>
              <a:t>     {Terms} </a:t>
            </a:r>
            <a:r>
              <a:rPr lang="en-US" sz="1600" b="1" dirty="0" err="1">
                <a:latin typeface="Consolas" pitchFamily="49" charset="0"/>
                <a:cs typeface="Consolas" pitchFamily="49" charset="0"/>
                <a:sym typeface="Wingdings" pitchFamily="2" charset="2"/>
              </a:rPr>
              <a:t>ContentType</a:t>
            </a:r>
            <a:r>
              <a:rPr lang="en-US" sz="1600" b="1" dirty="0">
                <a:latin typeface="Consolas" pitchFamily="49" charset="0"/>
                <a:cs typeface="Consolas" pitchFamily="49" charset="0"/>
                <a:sym typeface="Wingdings" pitchFamily="2" charset="2"/>
              </a:rPr>
              <a:t>=“reports”</a:t>
            </a:r>
            <a:endParaRPr lang="en-US" sz="1600" spc="-71"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29735695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529660" y="2875735"/>
            <a:ext cx="11375536" cy="1243058"/>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7200" dirty="0" smtClean="0"/>
              <a:t>Improving Search Quality</a:t>
            </a:r>
            <a:endParaRPr lang="en-US" sz="7200" dirty="0"/>
          </a:p>
        </p:txBody>
      </p:sp>
      <p:sp>
        <p:nvSpPr>
          <p:cNvPr id="6" name="Subtitle 2"/>
          <p:cNvSpPr txBox="1">
            <a:spLocks/>
          </p:cNvSpPr>
          <p:nvPr/>
        </p:nvSpPr>
        <p:spPr>
          <a:xfrm>
            <a:off x="1966382" y="4274432"/>
            <a:ext cx="9174289" cy="7386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mtClean="0"/>
              <a:t>…the quality improvement cycle</a:t>
            </a:r>
            <a:endParaRPr lang="en-US" dirty="0"/>
          </a:p>
        </p:txBody>
      </p:sp>
    </p:spTree>
    <p:extLst>
      <p:ext uri="{BB962C8B-B14F-4D97-AF65-F5344CB8AC3E}">
        <p14:creationId xmlns:p14="http://schemas.microsoft.com/office/powerpoint/2010/main" val="4045582743"/>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1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Jan Inge Bergseth; Victor Poznanski </External_x0020_Speaker>
    <Session_x0020_Code xmlns="2295e2e7-0eeb-498e-8716-217bb2ee6ee3">SPC145</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Jan Inge Bergseth, Victor Poznanski </Speaker>
    <AverageRating xmlns="http://schemas.microsoft.com/sharepoint/v3"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D45D4464-BD29-40CF-A77B-DD3B9C8B08C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2295e2e7-0eeb-498e-8716-217bb2ee6ee3"/>
    <ds:schemaRef ds:uri="http://purl.org/dc/elements/1.1/"/>
    <ds:schemaRef ds:uri="http://schemas.openxmlformats.org/package/2006/metadata/core-properties"/>
    <ds:schemaRef ds:uri="http://schemas.microsoft.com/office/2006/documentManagement/types"/>
    <ds:schemaRef ds:uri="http://purl.org/dc/terms/"/>
    <ds:schemaRef ds:uri="http://purl.org/dc/dcmitype/"/>
    <ds:schemaRef ds:uri="http://schemas.microsoft.com/office/infopath/2007/PartnerControls"/>
    <ds:schemaRef ds:uri="http://www.w3.org/XML/1998/namespace"/>
    <ds:schemaRef ds:uri="http://schemas.microsoft.com/office/2006/metadata/properties"/>
    <ds:schemaRef ds:uri="230e9df3-be65-4c73-a93b-d1236ebd677e"/>
    <ds:schemaRef ds:uri="032d541b-1b4e-4d91-93c7-b10533c52f73"/>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313</TotalTime>
  <Words>3811</Words>
  <Application>Microsoft Office PowerPoint</Application>
  <PresentationFormat>Custom</PresentationFormat>
  <Paragraphs>470</Paragraphs>
  <Slides>59</Slides>
  <Notes>19</Notes>
  <HiddenSlides>0</HiddenSlides>
  <MMClips>0</MMClips>
  <ScaleCrop>false</ScaleCrop>
  <HeadingPairs>
    <vt:vector size="4" baseType="variant">
      <vt:variant>
        <vt:lpstr>Theme</vt:lpstr>
      </vt:variant>
      <vt:variant>
        <vt:i4>2</vt:i4>
      </vt:variant>
      <vt:variant>
        <vt:lpstr>Slide Titles</vt:lpstr>
      </vt:variant>
      <vt:variant>
        <vt:i4>59</vt:i4>
      </vt:variant>
    </vt:vector>
  </HeadingPairs>
  <TitlesOfParts>
    <vt:vector size="61" baseType="lpstr">
      <vt:lpstr>1_SPC2012_IT-Pro_Template_16x9</vt:lpstr>
      <vt:lpstr>5-30072_SPC2012_Business_Template_16x9_Light</vt:lpstr>
      <vt:lpstr>PowerPoint Presentation</vt:lpstr>
      <vt:lpstr>Optimize Search Relevance in SharePoint 2013  </vt:lpstr>
      <vt:lpstr>When You Leave, You Should Know…</vt:lpstr>
      <vt:lpstr>Challenges for Search</vt:lpstr>
      <vt:lpstr>Challenges: Data Complexity</vt:lpstr>
      <vt:lpstr>Challenges: Intent</vt:lpstr>
      <vt:lpstr>Search Quality ≡ Relevance</vt:lpstr>
      <vt:lpstr>Configuration in the Conceptual Relevance Flow</vt:lpstr>
      <vt:lpstr>PowerPoint Presentation</vt:lpstr>
      <vt:lpstr>The Quality Improvement Cycle</vt:lpstr>
      <vt:lpstr>Fixing the Problem: Core Tools</vt:lpstr>
      <vt:lpstr>Fixing the Problem: New Tools</vt:lpstr>
      <vt:lpstr>Using Authorities Help the ranker to see important hubs</vt:lpstr>
      <vt:lpstr>Authorities: SSA-level configuration</vt:lpstr>
      <vt:lpstr>Authorities: Disconnected</vt:lpstr>
      <vt:lpstr>Authorities: Connected</vt:lpstr>
      <vt:lpstr>Authorities: Connected</vt:lpstr>
      <vt:lpstr>Authorities: Connected</vt:lpstr>
      <vt:lpstr>Authorities: Connected</vt:lpstr>
      <vt:lpstr>PowerPoint Presentation</vt:lpstr>
      <vt:lpstr>Queries are Sent to Sources</vt:lpstr>
      <vt:lpstr>Scoping Your Queries with Result Sources</vt:lpstr>
      <vt:lpstr>Scoping a Source I</vt:lpstr>
      <vt:lpstr>Scoping a Source II</vt:lpstr>
      <vt:lpstr>OpenSearch federation demo</vt:lpstr>
      <vt:lpstr>Query Rules</vt:lpstr>
      <vt:lpstr>Query Rules: rewriting the query</vt:lpstr>
      <vt:lpstr>Query Rules: conditional federation</vt:lpstr>
      <vt:lpstr>Query Rules: conditions and actions</vt:lpstr>
      <vt:lpstr>Query Rules: conditions and actions</vt:lpstr>
      <vt:lpstr>Reformulating a User Query I</vt:lpstr>
      <vt:lpstr>Query Rules are Associated with Sources</vt:lpstr>
      <vt:lpstr>Building a Rule (site settings)</vt:lpstr>
      <vt:lpstr>Query rule demo</vt:lpstr>
      <vt:lpstr>Search Verticals And Federation</vt:lpstr>
      <vt:lpstr>Simple Search Verticals</vt:lpstr>
      <vt:lpstr>Federating Results in from a Vertical</vt:lpstr>
      <vt:lpstr>Federating using More Likely Queries I</vt:lpstr>
      <vt:lpstr>Federating using More Likely Queries II</vt:lpstr>
      <vt:lpstr>Vertical demo</vt:lpstr>
      <vt:lpstr>Tweaking Relevance </vt:lpstr>
      <vt:lpstr>Dynamic Reordering Rules</vt:lpstr>
      <vt:lpstr>Using the Query Builder</vt:lpstr>
      <vt:lpstr>Using the Query Builder</vt:lpstr>
      <vt:lpstr>Using the Query Builder: Sorting</vt:lpstr>
      <vt:lpstr>Using the Query Builder: Sorting</vt:lpstr>
      <vt:lpstr>Using the Query Builder: Dynamic Rules</vt:lpstr>
      <vt:lpstr>Result conditions and actions</vt:lpstr>
      <vt:lpstr>Promotion and Demotion</vt:lpstr>
      <vt:lpstr>Dynamic ordering (Xrank) demo</vt:lpstr>
      <vt:lpstr>Ranking and Ranking Customization</vt:lpstr>
      <vt:lpstr>You can Tune a Custom Ranking Model After…</vt:lpstr>
      <vt:lpstr>How Can You Change Ranking?</vt:lpstr>
      <vt:lpstr>Tuning Tool demo</vt:lpstr>
      <vt:lpstr>Summary</vt:lpstr>
      <vt:lpstr>Search HOLs and events @ SPC</vt:lpstr>
      <vt:lpstr>Related Search Sessions @ SPC</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Optimize Search Relevance in SharePoint 2013</dc:title>
  <dc:subject>SharePoint Conference 2012</dc:subject>
  <dc:creator>Jan Inge Bergseth;victorpo@exchange.microsoft.com</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30</cp:revision>
  <dcterms:created xsi:type="dcterms:W3CDTF">2012-10-19T08:31:47Z</dcterms:created>
  <dcterms:modified xsi:type="dcterms:W3CDTF">2012-12-06T16:15:00Z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