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12" r:id="rId6"/>
    <p:sldMasterId id="2147484223" r:id="rId7"/>
    <p:sldMasterId id="2147484253" r:id="rId8"/>
    <p:sldMasterId id="2147484265" r:id="rId9"/>
  </p:sldMasterIdLst>
  <p:notesMasterIdLst>
    <p:notesMasterId r:id="rId51"/>
  </p:notesMasterIdLst>
  <p:handoutMasterIdLst>
    <p:handoutMasterId r:id="rId52"/>
  </p:handoutMasterIdLst>
  <p:sldIdLst>
    <p:sldId id="1055" r:id="rId10"/>
    <p:sldId id="1136" r:id="rId11"/>
    <p:sldId id="1137" r:id="rId12"/>
    <p:sldId id="1138" r:id="rId13"/>
    <p:sldId id="1139" r:id="rId14"/>
    <p:sldId id="1140" r:id="rId15"/>
    <p:sldId id="1141" r:id="rId16"/>
    <p:sldId id="1144" r:id="rId17"/>
    <p:sldId id="1145" r:id="rId18"/>
    <p:sldId id="1146" r:id="rId19"/>
    <p:sldId id="1149" r:id="rId20"/>
    <p:sldId id="1150" r:id="rId21"/>
    <p:sldId id="1151" r:id="rId22"/>
    <p:sldId id="1152" r:id="rId23"/>
    <p:sldId id="1153" r:id="rId24"/>
    <p:sldId id="1154" r:id="rId25"/>
    <p:sldId id="1155" r:id="rId26"/>
    <p:sldId id="1156" r:id="rId27"/>
    <p:sldId id="1157" r:id="rId28"/>
    <p:sldId id="1158" r:id="rId29"/>
    <p:sldId id="1159" r:id="rId30"/>
    <p:sldId id="1160" r:id="rId31"/>
    <p:sldId id="1161" r:id="rId32"/>
    <p:sldId id="1162" r:id="rId33"/>
    <p:sldId id="1163" r:id="rId34"/>
    <p:sldId id="1164" r:id="rId35"/>
    <p:sldId id="1165" r:id="rId36"/>
    <p:sldId id="1166" r:id="rId37"/>
    <p:sldId id="1167" r:id="rId38"/>
    <p:sldId id="1168" r:id="rId39"/>
    <p:sldId id="1169" r:id="rId40"/>
    <p:sldId id="1170" r:id="rId41"/>
    <p:sldId id="1171" r:id="rId42"/>
    <p:sldId id="1172" r:id="rId43"/>
    <p:sldId id="1173" r:id="rId44"/>
    <p:sldId id="1174" r:id="rId45"/>
    <p:sldId id="1175" r:id="rId46"/>
    <p:sldId id="1176" r:id="rId47"/>
    <p:sldId id="1177" r:id="rId48"/>
    <p:sldId id="1133" r:id="rId49"/>
    <p:sldId id="1076" r:id="rId50"/>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Senaj Lelic" initials="SL"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2-10-14T13:21:38.401" idx="4">
    <p:pos x="4376" y="911"/>
    <p:text>Stimmt das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xfrm>
            <a:off x="3883852" y="8684826"/>
            <a:ext cx="2972547" cy="457711"/>
          </a:xfrm>
          <a:prstGeom prst="rect">
            <a:avLst/>
          </a:prstGeom>
          <a:noFill/>
        </p:spPr>
        <p:txBody>
          <a:bodyPr/>
          <a:lstStyle/>
          <a:p>
            <a:fld id="{0CC00DE2-2361-4BA4-8D50-A2178E38033D}" type="slidenum">
              <a:rPr lang="de-DE" altLang="de-DE" smtClean="0">
                <a:solidFill>
                  <a:prstClr val="black"/>
                </a:solidFill>
              </a:rPr>
              <a:pPr/>
              <a:t>11</a:t>
            </a:fld>
            <a:endParaRPr lang="de-DE" altLang="de-DE" smtClean="0">
              <a:solidFill>
                <a:prstClr val="black"/>
              </a:solidFill>
            </a:endParaRPr>
          </a:p>
        </p:txBody>
      </p:sp>
      <p:sp>
        <p:nvSpPr>
          <p:cNvPr id="57347" name="Rectangle 2"/>
          <p:cNvSpPr>
            <a:spLocks noGrp="1" noRot="1" noChangeAspect="1" noChangeArrowheads="1" noTextEdit="1"/>
          </p:cNvSpPr>
          <p:nvPr>
            <p:ph type="sldImg"/>
          </p:nvPr>
        </p:nvSpPr>
        <p:spPr>
          <a:xfrm>
            <a:off x="466725" y="685800"/>
            <a:ext cx="4524375" cy="2544763"/>
          </a:xfrm>
          <a:ln/>
        </p:spPr>
      </p:sp>
      <p:sp>
        <p:nvSpPr>
          <p:cNvPr id="57348" name="Rectangle 3"/>
          <p:cNvSpPr>
            <a:spLocks noGrp="1" noChangeArrowheads="1"/>
          </p:cNvSpPr>
          <p:nvPr>
            <p:ph type="body" idx="1"/>
          </p:nvPr>
        </p:nvSpPr>
        <p:spPr>
          <a:noFill/>
          <a:ln/>
        </p:spPr>
        <p:txBody>
          <a:bodyPr/>
          <a:lstStyle/>
          <a:p>
            <a:pPr marL="228600" indent="-228600"/>
            <a:endParaRPr lang="en-GB" dirty="0"/>
          </a:p>
        </p:txBody>
      </p:sp>
    </p:spTree>
    <p:extLst>
      <p:ext uri="{BB962C8B-B14F-4D97-AF65-F5344CB8AC3E}">
        <p14:creationId xmlns:p14="http://schemas.microsoft.com/office/powerpoint/2010/main" val="374947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xfrm>
            <a:off x="3883852" y="8684826"/>
            <a:ext cx="2972547" cy="457711"/>
          </a:xfrm>
          <a:prstGeom prst="rect">
            <a:avLst/>
          </a:prstGeom>
          <a:noFill/>
        </p:spPr>
        <p:txBody>
          <a:bodyPr/>
          <a:lstStyle/>
          <a:p>
            <a:fld id="{C9147E79-7E9D-408D-AB57-834330FAC93C}" type="slidenum">
              <a:rPr lang="de-DE" altLang="de-DE" smtClean="0">
                <a:solidFill>
                  <a:prstClr val="black"/>
                </a:solidFill>
              </a:rPr>
              <a:pPr/>
              <a:t>13</a:t>
            </a:fld>
            <a:endParaRPr lang="de-DE" altLang="de-DE" smtClean="0">
              <a:solidFill>
                <a:prstClr val="black"/>
              </a:solidFill>
            </a:endParaRPr>
          </a:p>
        </p:txBody>
      </p:sp>
      <p:sp>
        <p:nvSpPr>
          <p:cNvPr id="58371" name="Rectangle 2"/>
          <p:cNvSpPr>
            <a:spLocks noGrp="1" noRot="1" noChangeAspect="1" noChangeArrowheads="1" noTextEdit="1"/>
          </p:cNvSpPr>
          <p:nvPr>
            <p:ph type="sldImg"/>
          </p:nvPr>
        </p:nvSpPr>
        <p:spPr>
          <a:xfrm>
            <a:off x="466725" y="685800"/>
            <a:ext cx="4524375" cy="2544763"/>
          </a:xfrm>
          <a:ln/>
        </p:spPr>
      </p:sp>
      <p:sp>
        <p:nvSpPr>
          <p:cNvPr id="58372" name="Rectangle 3"/>
          <p:cNvSpPr>
            <a:spLocks noGrp="1" noChangeArrowheads="1"/>
          </p:cNvSpPr>
          <p:nvPr>
            <p:ph type="body" idx="1"/>
          </p:nvPr>
        </p:nvSpPr>
        <p:spPr>
          <a:noFill/>
          <a:ln/>
        </p:spPr>
        <p:txBody>
          <a:bodyPr/>
          <a:lstStyle/>
          <a:p>
            <a:endParaRPr lang="en-GB" dirty="0"/>
          </a:p>
        </p:txBody>
      </p:sp>
    </p:spTree>
    <p:extLst>
      <p:ext uri="{BB962C8B-B14F-4D97-AF65-F5344CB8AC3E}">
        <p14:creationId xmlns:p14="http://schemas.microsoft.com/office/powerpoint/2010/main" val="1826617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xfrm>
            <a:off x="3883852" y="8684826"/>
            <a:ext cx="2972547" cy="457711"/>
          </a:xfrm>
          <a:prstGeom prst="rect">
            <a:avLst/>
          </a:prstGeom>
          <a:noFill/>
        </p:spPr>
        <p:txBody>
          <a:bodyPr/>
          <a:lstStyle/>
          <a:p>
            <a:fld id="{4D3ABD7B-98EC-45E1-9F64-AE2EE8441DB4}" type="slidenum">
              <a:rPr lang="de-DE" altLang="de-DE" smtClean="0">
                <a:solidFill>
                  <a:prstClr val="black"/>
                </a:solidFill>
              </a:rPr>
              <a:pPr/>
              <a:t>14</a:t>
            </a:fld>
            <a:endParaRPr lang="de-DE" altLang="de-DE" smtClean="0">
              <a:solidFill>
                <a:prstClr val="black"/>
              </a:solidFill>
            </a:endParaRPr>
          </a:p>
        </p:txBody>
      </p:sp>
      <p:sp>
        <p:nvSpPr>
          <p:cNvPr id="59395" name="Rectangle 2"/>
          <p:cNvSpPr>
            <a:spLocks noGrp="1" noRot="1" noChangeAspect="1" noChangeArrowheads="1" noTextEdit="1"/>
          </p:cNvSpPr>
          <p:nvPr>
            <p:ph type="sldImg"/>
          </p:nvPr>
        </p:nvSpPr>
        <p:spPr>
          <a:xfrm>
            <a:off x="466725" y="685800"/>
            <a:ext cx="4524375" cy="2544763"/>
          </a:xfrm>
          <a:ln/>
        </p:spPr>
      </p:sp>
      <p:sp>
        <p:nvSpPr>
          <p:cNvPr id="59396" name="Rectangle 3"/>
          <p:cNvSpPr>
            <a:spLocks noGrp="1" noChangeArrowheads="1"/>
          </p:cNvSpPr>
          <p:nvPr>
            <p:ph type="body" idx="1"/>
          </p:nvPr>
        </p:nvSpPr>
        <p:spPr>
          <a:noFill/>
          <a:ln/>
        </p:spPr>
        <p:txBody>
          <a:bodyPr/>
          <a:lstStyle/>
          <a:p>
            <a:endParaRPr lang="en-GB"/>
          </a:p>
        </p:txBody>
      </p:sp>
    </p:spTree>
    <p:extLst>
      <p:ext uri="{BB962C8B-B14F-4D97-AF65-F5344CB8AC3E}">
        <p14:creationId xmlns:p14="http://schemas.microsoft.com/office/powerpoint/2010/main" val="3316927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4294967295"/>
          </p:nvPr>
        </p:nvSpPr>
        <p:spPr bwMode="auto">
          <a:xfrm>
            <a:off x="3883854" y="8684830"/>
            <a:ext cx="2972547" cy="457711"/>
          </a:xfrm>
          <a:prstGeom prst="rect">
            <a:avLst/>
          </a:prstGeom>
          <a:noFill/>
          <a:ln>
            <a:miter lim="800000"/>
            <a:headEnd/>
            <a:tailEnd/>
          </a:ln>
        </p:spPr>
        <p:txBody>
          <a:bodyPr lIns="91405" tIns="45703" rIns="91405" bIns="45703"/>
          <a:lstStyle/>
          <a:p>
            <a:fld id="{3D4A6262-7034-42FB-A68A-A07101B30AD9}" type="slidenum">
              <a:rPr lang="de-DE" altLang="de-DE">
                <a:solidFill>
                  <a:prstClr val="black"/>
                </a:solidFill>
              </a:rPr>
              <a:pPr/>
              <a:t>19</a:t>
            </a:fld>
            <a:endParaRPr lang="de-DE" altLang="de-DE" dirty="0">
              <a:solidFill>
                <a:prstClr val="black"/>
              </a:solidFill>
            </a:endParaRPr>
          </a:p>
        </p:txBody>
      </p:sp>
      <p:sp>
        <p:nvSpPr>
          <p:cNvPr id="76803" name="Rectangle 2"/>
          <p:cNvSpPr>
            <a:spLocks noGrp="1" noRot="1" noChangeAspect="1" noChangeArrowheads="1" noTextEdit="1"/>
          </p:cNvSpPr>
          <p:nvPr>
            <p:ph type="sldImg"/>
          </p:nvPr>
        </p:nvSpPr>
        <p:spPr>
          <a:xfrm>
            <a:off x="381000" y="684213"/>
            <a:ext cx="6097588" cy="3430587"/>
          </a:xfrm>
          <a:ln/>
        </p:spPr>
      </p:sp>
      <p:sp>
        <p:nvSpPr>
          <p:cNvPr id="76804" name="Rectangle 3"/>
          <p:cNvSpPr>
            <a:spLocks noGrp="1" noChangeArrowheads="1"/>
          </p:cNvSpPr>
          <p:nvPr>
            <p:ph type="body" idx="1"/>
          </p:nvPr>
        </p:nvSpPr>
        <p:spPr>
          <a:noFill/>
          <a:ln/>
        </p:spPr>
        <p:txBody>
          <a:bodyPr/>
          <a:lstStyle/>
          <a:p>
            <a:endParaRPr lang="de-CH" dirty="0" smtClean="0"/>
          </a:p>
        </p:txBody>
      </p:sp>
    </p:spTree>
    <p:extLst>
      <p:ext uri="{BB962C8B-B14F-4D97-AF65-F5344CB8AC3E}">
        <p14:creationId xmlns:p14="http://schemas.microsoft.com/office/powerpoint/2010/main" val="1552235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253943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4.xml"/><Relationship Id="rId4" Type="http://schemas.openxmlformats.org/officeDocument/2006/relationships/image" Target="../media/image4.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6.xml"/><Relationship Id="rId4" Type="http://schemas.openxmlformats.org/officeDocument/2006/relationships/image" Target="../media/image4.emf"/></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Title 5"/>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961819"/>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062688"/>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632980"/>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21442502"/>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86785259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Title 5"/>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de-DE" smtClean="0"/>
              <a:t>Titelmasterformat durch Klicken bearbeiten</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748337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1944582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6980117"/>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8521707"/>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653449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9809473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95793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1537681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1438494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678699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00825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3960204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165416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982258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47862963"/>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3064700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3649977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251940015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289286181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Title 5"/>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625981143"/>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6" name="Title 5"/>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287520140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368552877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25932625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3133581541"/>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14675950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Tree>
    <p:extLst>
      <p:ext uri="{BB962C8B-B14F-4D97-AF65-F5344CB8AC3E}">
        <p14:creationId xmlns:p14="http://schemas.microsoft.com/office/powerpoint/2010/main" val="157270242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463853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879290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244745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927914"/>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3074602128"/>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de-DE" smtClean="0"/>
              <a:t>Titelmasterformat durch Klicken bearbeiten</a:t>
            </a:r>
            <a:endParaRPr lang="en-US" dirty="0"/>
          </a:p>
        </p:txBody>
      </p:sp>
    </p:spTree>
    <p:extLst>
      <p:ext uri="{BB962C8B-B14F-4D97-AF65-F5344CB8AC3E}">
        <p14:creationId xmlns:p14="http://schemas.microsoft.com/office/powerpoint/2010/main" val="3586043204"/>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SPC12_Keynote_Divider1">
    <p:bg>
      <p:bgPr>
        <a:solidFill>
          <a:schemeClr val="tx1"/>
        </a:solidFill>
        <a:effectLst/>
      </p:bgPr>
    </p:bg>
    <p:spTree>
      <p:nvGrpSpPr>
        <p:cNvPr id="1" name=""/>
        <p:cNvGrpSpPr/>
        <p:nvPr/>
      </p:nvGrpSpPr>
      <p:grpSpPr>
        <a:xfrm>
          <a:off x="0" y="0"/>
          <a:ext cx="0" cy="0"/>
          <a:chOff x="0" y="0"/>
          <a:chExt cx="0" cy="0"/>
        </a:xfrm>
      </p:grpSpPr>
      <p:sp>
        <p:nvSpPr>
          <p:cNvPr id="12" name="Rectangle 11"/>
          <p:cNvSpPr/>
          <p:nvPr userDrawn="1"/>
        </p:nvSpPr>
        <p:spPr bwMode="auto">
          <a:xfrm>
            <a:off x="1" y="0"/>
            <a:ext cx="12436475" cy="7006959"/>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pc="-102"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p:cNvGrpSpPr/>
          <p:nvPr userDrawn="1"/>
        </p:nvGrpSpPr>
        <p:grpSpPr>
          <a:xfrm>
            <a:off x="3997742" y="-1"/>
            <a:ext cx="8438731" cy="5910289"/>
            <a:chOff x="3905942" y="24383"/>
            <a:chExt cx="8270689" cy="5794927"/>
          </a:xfrm>
        </p:grpSpPr>
        <p:sp>
          <p:nvSpPr>
            <p:cNvPr id="14" name="Right Triangle 13"/>
            <p:cNvSpPr/>
            <p:nvPr/>
          </p:nvSpPr>
          <p:spPr bwMode="auto">
            <a:xfrm rot="5400000" flipV="1">
              <a:off x="10759376" y="4402056"/>
              <a:ext cx="1459992" cy="1374516"/>
            </a:xfrm>
            <a:prstGeom prst="r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 Single Corner Rectangle 14"/>
            <p:cNvSpPr/>
            <p:nvPr/>
          </p:nvSpPr>
          <p:spPr>
            <a:xfrm rot="10800000">
              <a:off x="3905942" y="24383"/>
              <a:ext cx="8270689" cy="4432466"/>
            </a:xfrm>
            <a:prstGeom prst="round1Rect">
              <a:avLst>
                <a:gd name="adj" fmla="val 582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42"/>
              <a:endParaRPr lang="en-US">
                <a:solidFill>
                  <a:srgbClr val="FFFFFF"/>
                </a:solidFill>
              </a:endParaRPr>
            </a:p>
          </p:txBody>
        </p:sp>
      </p:grpSp>
      <p:sp>
        <p:nvSpPr>
          <p:cNvPr id="16" name="Round Single Corner Rectangle 15"/>
          <p:cNvSpPr/>
          <p:nvPr userDrawn="1"/>
        </p:nvSpPr>
        <p:spPr>
          <a:xfrm>
            <a:off x="0" y="4483405"/>
            <a:ext cx="3868751" cy="2511119"/>
          </a:xfrm>
          <a:prstGeom prst="round1Rect">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42"/>
            <a:endParaRPr lang="en-US">
              <a:solidFill>
                <a:srgbClr val="FFFFFF"/>
              </a:solidFill>
            </a:endParaRPr>
          </a:p>
        </p:txBody>
      </p:sp>
      <p:sp>
        <p:nvSpPr>
          <p:cNvPr id="17" name="Round Single Corner Rectangle 16"/>
          <p:cNvSpPr/>
          <p:nvPr userDrawn="1"/>
        </p:nvSpPr>
        <p:spPr>
          <a:xfrm rot="10800000">
            <a:off x="4036069" y="0"/>
            <a:ext cx="8400405" cy="4483405"/>
          </a:xfrm>
          <a:prstGeom prst="round1Rect">
            <a:avLst>
              <a:gd name="adj" fmla="val 50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932742"/>
            <a:endParaRPr lang="en-US">
              <a:solidFill>
                <a:srgbClr val="FFFFFF"/>
              </a:solidFill>
            </a:endParaRPr>
          </a:p>
        </p:txBody>
      </p:sp>
      <p:sp>
        <p:nvSpPr>
          <p:cNvPr id="19" name="Right Triangle 18"/>
          <p:cNvSpPr/>
          <p:nvPr userDrawn="1"/>
        </p:nvSpPr>
        <p:spPr bwMode="auto">
          <a:xfrm rot="10800000">
            <a:off x="11142741" y="4483405"/>
            <a:ext cx="1306170" cy="1385779"/>
          </a:xfrm>
          <a:prstGeom prst="rtTriangl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ight Triangle 19"/>
          <p:cNvSpPr/>
          <p:nvPr userDrawn="1"/>
        </p:nvSpPr>
        <p:spPr bwMode="auto">
          <a:xfrm rot="10800000" flipV="1">
            <a:off x="2946749" y="3445796"/>
            <a:ext cx="922002" cy="1044516"/>
          </a:xfrm>
          <a:prstGeom prst="rtTriangl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pc="-51"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21" name="Picture 4" descr="C:\Users\Roslyn\Desktop\072512_SPC12_Logos\Type_Lockup\RGB\SPC12_Type_Lockup_RGB.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06391" y="5014297"/>
            <a:ext cx="2419728" cy="1028973"/>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10" hasCustomPrompt="1"/>
          </p:nvPr>
        </p:nvSpPr>
        <p:spPr>
          <a:xfrm>
            <a:off x="4309821" y="2322930"/>
            <a:ext cx="6575980" cy="1964724"/>
          </a:xfrm>
        </p:spPr>
        <p:txBody>
          <a:bodyPr anchor="b">
            <a:noAutofit/>
          </a:bodyPr>
          <a:lstStyle>
            <a:lvl1pPr marL="0" indent="0">
              <a:buNone/>
              <a:defRPr sz="6100" i="0" spc="-102"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Tree>
    <p:extLst>
      <p:ext uri="{BB962C8B-B14F-4D97-AF65-F5344CB8AC3E}">
        <p14:creationId xmlns:p14="http://schemas.microsoft.com/office/powerpoint/2010/main" val="4102080157"/>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6038" y="460005"/>
            <a:ext cx="11375536" cy="762786"/>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96038" y="1476622"/>
            <a:ext cx="11375536" cy="209288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9043471"/>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Slide with title without footno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2400"/>
            </a:lvl1pPr>
          </a:lstStyle>
          <a:p>
            <a:r>
              <a:rPr lang="de-CH" noProof="0" dirty="0" smtClean="0"/>
              <a:t>Title: Arial 24pt., sentence case, bold with a maximum of 2 lines</a:t>
            </a:r>
            <a:endParaRPr lang="de-CH" noProof="0" dirty="0"/>
          </a:p>
        </p:txBody>
      </p:sp>
    </p:spTree>
    <p:extLst>
      <p:ext uri="{BB962C8B-B14F-4D97-AF65-F5344CB8AC3E}">
        <p14:creationId xmlns:p14="http://schemas.microsoft.com/office/powerpoint/2010/main" val="934310175"/>
      </p:ext>
    </p:extLst>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Slide divider">
    <p:spTree>
      <p:nvGrpSpPr>
        <p:cNvPr id="1" name=""/>
        <p:cNvGrpSpPr/>
        <p:nvPr/>
      </p:nvGrpSpPr>
      <p:grpSpPr>
        <a:xfrm>
          <a:off x="0" y="0"/>
          <a:ext cx="0" cy="0"/>
          <a:chOff x="0" y="0"/>
          <a:chExt cx="0" cy="0"/>
        </a:xfrm>
      </p:grpSpPr>
      <p:sp>
        <p:nvSpPr>
          <p:cNvPr id="3" name="Text Placeholder 10"/>
          <p:cNvSpPr>
            <a:spLocks noGrp="1"/>
          </p:cNvSpPr>
          <p:nvPr>
            <p:ph type="body" sz="quarter" idx="11" hasCustomPrompt="1"/>
          </p:nvPr>
        </p:nvSpPr>
        <p:spPr>
          <a:xfrm>
            <a:off x="251680" y="2981740"/>
            <a:ext cx="11913706" cy="1031051"/>
          </a:xfrm>
        </p:spPr>
        <p:txBody>
          <a:bodyPr anchor="ctr">
            <a:spAutoFit/>
          </a:bodyPr>
          <a:lstStyle>
            <a:lvl1pPr marL="0" marR="0" indent="0" algn="l" defTabSz="932779" rtl="0" eaLnBrk="1" fontAlgn="base" latinLnBrk="0" hangingPunct="1">
              <a:lnSpc>
                <a:spcPct val="100000"/>
              </a:lnSpc>
              <a:spcBef>
                <a:spcPct val="0"/>
              </a:spcBef>
              <a:spcAft>
                <a:spcPct val="20000"/>
              </a:spcAft>
              <a:buClr>
                <a:srgbClr val="000000"/>
              </a:buClr>
              <a:buSzTx/>
              <a:buFontTx/>
              <a:buNone/>
              <a:tabLst/>
              <a:defRPr kumimoji="0" lang="en-US" sz="5500" b="0" i="0" u="none" strike="noStrike" kern="0" cap="none" spc="0" normalizeH="0" baseline="0" noProof="0">
                <a:ln>
                  <a:noFill/>
                </a:ln>
                <a:solidFill>
                  <a:srgbClr val="E32118"/>
                </a:solidFill>
                <a:effectLst/>
                <a:uLnTx/>
                <a:uFillTx/>
                <a:latin typeface="Arial"/>
                <a:ea typeface="+mn-ea"/>
                <a:cs typeface="+mn-cs"/>
              </a:defRPr>
            </a:lvl1pPr>
          </a:lstStyle>
          <a:p>
            <a:pPr lvl="0"/>
            <a:r>
              <a:rPr lang="de-CH" noProof="0" dirty="0" smtClean="0"/>
              <a:t>Slide Divider, Arial 54 pt.</a:t>
            </a:r>
          </a:p>
        </p:txBody>
      </p:sp>
    </p:spTree>
    <p:extLst>
      <p:ext uri="{BB962C8B-B14F-4D97-AF65-F5344CB8AC3E}">
        <p14:creationId xmlns:p14="http://schemas.microsoft.com/office/powerpoint/2010/main" val="1675832694"/>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31412234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7" y="4017496"/>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42"/>
            <a:endParaRPr lang="en-US" sz="1836" dirty="0">
              <a:solidFill>
                <a:srgbClr val="FFFFFF"/>
              </a:solidFill>
            </a:endParaRPr>
          </a:p>
        </p:txBody>
      </p:sp>
      <p:sp>
        <p:nvSpPr>
          <p:cNvPr id="33" name="Rectangle 32"/>
          <p:cNvSpPr/>
          <p:nvPr userDrawn="1"/>
        </p:nvSpPr>
        <p:spPr bwMode="hidden">
          <a:xfrm>
            <a:off x="11524552" y="1287886"/>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742"/>
            <a:endParaRPr lang="en-US" sz="2448" dirty="0">
              <a:gradFill>
                <a:gsLst>
                  <a:gs pos="0">
                    <a:srgbClr val="FFFFFF"/>
                  </a:gs>
                  <a:gs pos="86000">
                    <a:srgbClr val="FFFFFF"/>
                  </a:gs>
                </a:gsLst>
                <a:lin ang="5400000" scaled="0"/>
              </a:gradFill>
              <a:latin typeface="Segoe UI Light" pitchFamily="34" charset="0"/>
            </a:endParaRPr>
          </a:p>
        </p:txBody>
      </p:sp>
      <p:sp>
        <p:nvSpPr>
          <p:cNvPr id="34" name="Rectangle 33"/>
          <p:cNvSpPr/>
          <p:nvPr userDrawn="1"/>
        </p:nvSpPr>
        <p:spPr bwMode="gray">
          <a:xfrm flipV="1">
            <a:off x="620367" y="6605939"/>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42"/>
            <a:endParaRPr lang="en-US" sz="1836" dirty="0">
              <a:solidFill>
                <a:srgbClr val="FFFFFF"/>
              </a:solidFill>
            </a:endParaRPr>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742"/>
            <a:endParaRPr lang="en-US" sz="2448" dirty="0">
              <a:gradFill>
                <a:gsLst>
                  <a:gs pos="0">
                    <a:srgbClr val="FFFFFF"/>
                  </a:gs>
                  <a:gs pos="86000">
                    <a:srgbClr val="FFFFFF"/>
                  </a:gs>
                </a:gsLst>
                <a:lin ang="5400000" scaled="0"/>
              </a:gradFill>
              <a:latin typeface="Segoe UI Light" pitchFamily="34" charset="0"/>
            </a:endParaRPr>
          </a:p>
        </p:txBody>
      </p:sp>
      <p:sp>
        <p:nvSpPr>
          <p:cNvPr id="36" name="Rectangle 35"/>
          <p:cNvSpPr/>
          <p:nvPr userDrawn="1"/>
        </p:nvSpPr>
        <p:spPr bwMode="gray">
          <a:xfrm>
            <a:off x="0" y="1241256"/>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42"/>
            <a:endParaRPr lang="en-US" sz="1836" dirty="0">
              <a:solidFill>
                <a:srgbClr val="FFFFFF"/>
              </a:solidFill>
            </a:endParaRPr>
          </a:p>
        </p:txBody>
      </p:sp>
      <p:sp>
        <p:nvSpPr>
          <p:cNvPr id="37" name="Rectangle 36"/>
          <p:cNvSpPr/>
          <p:nvPr userDrawn="1"/>
        </p:nvSpPr>
        <p:spPr bwMode="hidden">
          <a:xfrm>
            <a:off x="10599674"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742"/>
            <a:endParaRPr lang="en-US" sz="2448" dirty="0">
              <a:gradFill>
                <a:gsLst>
                  <a:gs pos="0">
                    <a:srgbClr val="FFFFFF"/>
                  </a:gs>
                  <a:gs pos="86000">
                    <a:srgbClr val="FFFFFF"/>
                  </a:gs>
                </a:gsLst>
                <a:lin ang="5400000" scaled="0"/>
              </a:gradFill>
              <a:latin typeface="Segoe UI Light" pitchFamily="34" charset="0"/>
            </a:endParaRPr>
          </a:p>
        </p:txBody>
      </p:sp>
      <p:sp>
        <p:nvSpPr>
          <p:cNvPr id="38" name="Rectangle 37"/>
          <p:cNvSpPr/>
          <p:nvPr userDrawn="1"/>
        </p:nvSpPr>
        <p:spPr bwMode="hidden">
          <a:xfrm>
            <a:off x="11816109" y="763747"/>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742"/>
            <a:endParaRPr lang="en-US" sz="2448" dirty="0">
              <a:gradFill>
                <a:gsLst>
                  <a:gs pos="0">
                    <a:srgbClr val="FFFFFF"/>
                  </a:gs>
                  <a:gs pos="86000">
                    <a:srgbClr val="FFFFFF"/>
                  </a:gs>
                </a:gsLst>
                <a:lin ang="5400000" scaled="0"/>
              </a:gradFill>
              <a:latin typeface="Segoe UI Light" pitchFamily="34" charset="0"/>
            </a:endParaRPr>
          </a:p>
        </p:txBody>
      </p:sp>
      <p:sp>
        <p:nvSpPr>
          <p:cNvPr id="40" name="Rectangle 39"/>
          <p:cNvSpPr/>
          <p:nvPr userDrawn="1"/>
        </p:nvSpPr>
        <p:spPr bwMode="hidden">
          <a:xfrm>
            <a:off x="11232198" y="6652568"/>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742"/>
            <a:endParaRPr lang="en-US" sz="2448" dirty="0">
              <a:gradFill>
                <a:gsLst>
                  <a:gs pos="0">
                    <a:srgbClr val="FFFFFF"/>
                  </a:gs>
                  <a:gs pos="86000">
                    <a:srgbClr val="FFFFFF"/>
                  </a:gs>
                </a:gsLst>
                <a:lin ang="5400000" scaled="0"/>
              </a:gradFill>
              <a:latin typeface="Segoe UI Light" pitchFamily="34" charset="0"/>
            </a:endParaRPr>
          </a:p>
        </p:txBody>
      </p:sp>
      <p:sp>
        <p:nvSpPr>
          <p:cNvPr id="7" name="Rectangle 6"/>
          <p:cNvSpPr/>
          <p:nvPr userDrawn="1"/>
        </p:nvSpPr>
        <p:spPr bwMode="gray">
          <a:xfrm>
            <a:off x="620365" y="1427166"/>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742"/>
            <a:endParaRPr lang="en-US" sz="1836" dirty="0">
              <a:solidFill>
                <a:srgbClr val="FFFFFF"/>
              </a:solidFill>
            </a:endParaRPr>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20"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2" y="1554338"/>
            <a:ext cx="10962499" cy="1961371"/>
          </a:xfrm>
        </p:spPr>
        <p:txBody>
          <a:bodyPr/>
          <a:lstStyle>
            <a:lvl1pPr marL="414487" indent="-414487">
              <a:defRPr sz="2856">
                <a:gradFill>
                  <a:gsLst>
                    <a:gs pos="0">
                      <a:schemeClr val="tx1"/>
                    </a:gs>
                    <a:gs pos="86000">
                      <a:schemeClr val="tx1"/>
                    </a:gs>
                  </a:gsLst>
                  <a:lin ang="5400000" scaled="0"/>
                </a:gradFill>
              </a:defRPr>
            </a:lvl1pPr>
            <a:lvl2pPr>
              <a:defRPr sz="2448">
                <a:gradFill>
                  <a:gsLst>
                    <a:gs pos="0">
                      <a:schemeClr val="tx1"/>
                    </a:gs>
                    <a:gs pos="86000">
                      <a:schemeClr val="tx1"/>
                    </a:gs>
                  </a:gsLst>
                  <a:lin ang="5400000" scaled="0"/>
                </a:gradFill>
              </a:defRPr>
            </a:lvl2pPr>
            <a:lvl3pPr marL="1228891" indent="-356200">
              <a:defRPr sz="2040">
                <a:gradFill>
                  <a:gsLst>
                    <a:gs pos="0">
                      <a:schemeClr val="tx1"/>
                    </a:gs>
                    <a:gs pos="86000">
                      <a:schemeClr val="tx1"/>
                    </a:gs>
                  </a:gsLst>
                  <a:lin ang="5400000" scaled="0"/>
                </a:gradFill>
              </a:defRPr>
            </a:lvl3pPr>
            <a:lvl4pPr marL="1568900" indent="-284960">
              <a:defRPr sz="1836">
                <a:gradFill>
                  <a:gsLst>
                    <a:gs pos="0">
                      <a:schemeClr val="tx1"/>
                    </a:gs>
                    <a:gs pos="86000">
                      <a:schemeClr val="tx1"/>
                    </a:gs>
                  </a:gsLst>
                  <a:lin ang="5400000" scaled="0"/>
                </a:gradFill>
              </a:defRPr>
            </a:lvl4pPr>
            <a:lvl5pPr marL="1925100" indent="-288198">
              <a:defRPr sz="1836">
                <a:gradFill>
                  <a:gsLst>
                    <a:gs pos="0">
                      <a:schemeClr val="tx1"/>
                    </a:gs>
                    <a:gs pos="8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082303284"/>
      </p:ext>
    </p:extLst>
  </p:cSld>
  <p:clrMapOvr>
    <a:masterClrMapping/>
  </p:clrMapOvr>
  <p:transition spd="slow">
    <p:wipe dir="r"/>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57418346"/>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3045340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78991409"/>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7775308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1619032"/>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8483958"/>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035988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396335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948483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04963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133855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754694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5022353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530978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82057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18452324"/>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7228553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2674840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5392556"/>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7677308"/>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6915469"/>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92285912"/>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62799431"/>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7492229"/>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56741107"/>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87175832"/>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90078072"/>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240708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image" Target="../media/image7.pn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theme" Target="../theme/theme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7.png"/><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5.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18" Type="http://schemas.openxmlformats.org/officeDocument/2006/relationships/slideLayout" Target="../slideLayouts/slideLayout100.xml"/><Relationship Id="rId3" Type="http://schemas.openxmlformats.org/officeDocument/2006/relationships/slideLayout" Target="../slideLayouts/slideLayout85.xml"/><Relationship Id="rId21" Type="http://schemas.openxmlformats.org/officeDocument/2006/relationships/slideLayout" Target="../slideLayouts/slideLayout103.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0" Type="http://schemas.openxmlformats.org/officeDocument/2006/relationships/slideLayout" Target="../slideLayouts/slideLayout102.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24" Type="http://schemas.openxmlformats.org/officeDocument/2006/relationships/image" Target="../media/image10.png"/><Relationship Id="rId5" Type="http://schemas.openxmlformats.org/officeDocument/2006/relationships/slideLayout" Target="../slideLayouts/slideLayout87.xml"/><Relationship Id="rId15" Type="http://schemas.openxmlformats.org/officeDocument/2006/relationships/slideLayout" Target="../slideLayouts/slideLayout97.xml"/><Relationship Id="rId23" Type="http://schemas.openxmlformats.org/officeDocument/2006/relationships/theme" Target="../theme/theme6.xml"/><Relationship Id="rId10" Type="http://schemas.openxmlformats.org/officeDocument/2006/relationships/slideLayout" Target="../slideLayouts/slideLayout92.xml"/><Relationship Id="rId19" Type="http://schemas.openxmlformats.org/officeDocument/2006/relationships/slideLayout" Target="../slideLayouts/slideLayout101.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de-DE" smtClean="0"/>
              <a:t>Titelmasterformat durch Klicken bearbeiten</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14190318"/>
      </p:ext>
    </p:extLst>
  </p:cSld>
  <p:clrMap bg1="lt1" tx1="dk1" bg2="lt2" tx2="dk2" accent1="accent1" accent2="accent2" accent3="accent3" accent4="accent4" accent5="accent5" accent6="accent6" hlink="hlink" folHlink="folHlink"/>
  <p:sldLayoutIdLst>
    <p:sldLayoutId id="2147484213" r:id="rId1"/>
    <p:sldLayoutId id="2147484214" r:id="rId2"/>
    <p:sldLayoutId id="2147484215" r:id="rId3"/>
    <p:sldLayoutId id="2147484216" r:id="rId4"/>
    <p:sldLayoutId id="2147484217" r:id="rId5"/>
    <p:sldLayoutId id="2147484218" r:id="rId6"/>
    <p:sldLayoutId id="2147484219" r:id="rId7"/>
    <p:sldLayoutId id="2147484220" r:id="rId8"/>
    <p:sldLayoutId id="2147484221" r:id="rId9"/>
    <p:sldLayoutId id="214748422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de-DE" smtClean="0"/>
              <a:t>Titelmasterformat durch Klicken bearbeiten</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Tree>
    <p:extLst>
      <p:ext uri="{BB962C8B-B14F-4D97-AF65-F5344CB8AC3E}">
        <p14:creationId xmlns:p14="http://schemas.microsoft.com/office/powerpoint/2010/main" val="422573058"/>
      </p:ext>
    </p:extLst>
  </p:cSld>
  <p:clrMap bg1="dk1" tx1="lt1" bg2="dk2" tx2="lt2" accent1="accent1" accent2="accent2" accent3="accent3" accent4="accent4" accent5="accent5" accent6="accent6" hlink="hlink" folHlink="folHlink"/>
  <p:sldLayoutIdLst>
    <p:sldLayoutId id="2147484224" r:id="rId1"/>
    <p:sldLayoutId id="2147484225" r:id="rId2"/>
    <p:sldLayoutId id="2147484226" r:id="rId3"/>
    <p:sldLayoutId id="2147484227" r:id="rId4"/>
    <p:sldLayoutId id="2147484228" r:id="rId5"/>
    <p:sldLayoutId id="2147484229" r:id="rId6"/>
    <p:sldLayoutId id="2147484230" r:id="rId7"/>
    <p:sldLayoutId id="2147484231" r:id="rId8"/>
    <p:sldLayoutId id="2147484232" r:id="rId9"/>
    <p:sldLayoutId id="2147484233" r:id="rId10"/>
    <p:sldLayoutId id="2147484234" r:id="rId11"/>
    <p:sldLayoutId id="2147484235" r:id="rId12"/>
    <p:sldLayoutId id="2147484236" r:id="rId13"/>
    <p:sldLayoutId id="2147484237" r:id="rId14"/>
    <p:sldLayoutId id="2147484238" r:id="rId15"/>
    <p:sldLayoutId id="2147484239" r:id="rId16"/>
    <p:sldLayoutId id="2147484240" r:id="rId17"/>
    <p:sldLayoutId id="2147484241" r:id="rId18"/>
    <p:sldLayoutId id="2147484242" r:id="rId19"/>
    <p:sldLayoutId id="2147484243" r:id="rId20"/>
    <p:sldLayoutId id="2147484244" r:id="rId21"/>
    <p:sldLayoutId id="2147484245" r:id="rId22"/>
    <p:sldLayoutId id="2147484246" r:id="rId23"/>
    <p:sldLayoutId id="2147484247" r:id="rId24"/>
    <p:sldLayoutId id="2147484248" r:id="rId25"/>
    <p:sldLayoutId id="2147484250" r:id="rId26"/>
    <p:sldLayoutId id="2147484251" r:id="rId27"/>
    <p:sldLayoutId id="2147484252"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015471"/>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95290485"/>
      </p:ext>
    </p:extLst>
  </p:cSld>
  <p:clrMap bg1="dk1" tx1="lt1" bg2="dk2" tx2="lt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 id="2147484277" r:id="rId12"/>
    <p:sldLayoutId id="2147484278" r:id="rId13"/>
    <p:sldLayoutId id="2147484279" r:id="rId14"/>
    <p:sldLayoutId id="2147484280" r:id="rId15"/>
    <p:sldLayoutId id="2147484281" r:id="rId16"/>
    <p:sldLayoutId id="2147484282" r:id="rId17"/>
    <p:sldLayoutId id="2147484283" r:id="rId18"/>
    <p:sldLayoutId id="2147484284" r:id="rId19"/>
    <p:sldLayoutId id="2147484285" r:id="rId20"/>
    <p:sldLayoutId id="2147484286" r:id="rId21"/>
    <p:sldLayoutId id="214748428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tags" Target="../tags/tag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8.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8.xml"/><Relationship Id="rId1" Type="http://schemas.openxmlformats.org/officeDocument/2006/relationships/tags" Target="../tags/tag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8.xml"/><Relationship Id="rId1" Type="http://schemas.openxmlformats.org/officeDocument/2006/relationships/tags" Target="../tags/tag4.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68.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68.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8.xml"/><Relationship Id="rId1" Type="http://schemas.openxmlformats.org/officeDocument/2006/relationships/tags" Target="../tags/tag7.xml"/><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3" Type="http://schemas.openxmlformats.org/officeDocument/2006/relationships/oleObject" Target="file:///C:\Users\Senaj\Dropbox\Desktop\VSMi%20Diagrams.vsdx" TargetMode="External"/><Relationship Id="rId2" Type="http://schemas.openxmlformats.org/officeDocument/2006/relationships/slideLayout" Target="../slideLayouts/slideLayout67.xml"/><Relationship Id="rId1" Type="http://schemas.openxmlformats.org/officeDocument/2006/relationships/vmlDrawing" Target="../drawings/vmlDrawing1.vml"/><Relationship Id="rId4" Type="http://schemas.openxmlformats.org/officeDocument/2006/relationships/image" Target="../media/image23.emf"/></Relationships>
</file>

<file path=ppt/slides/_rels/slide28.xml.rels><?xml version="1.0" encoding="UTF-8" standalone="yes"?>
<Relationships xmlns="http://schemas.openxmlformats.org/package/2006/relationships"><Relationship Id="rId3" Type="http://schemas.openxmlformats.org/officeDocument/2006/relationships/oleObject" Target="file:///C:\Users\Senaj\Dropbox\Desktop\Zeichnung1.vsd" TargetMode="External"/><Relationship Id="rId2" Type="http://schemas.openxmlformats.org/officeDocument/2006/relationships/slideLayout" Target="../slideLayouts/slideLayout67.xml"/><Relationship Id="rId1" Type="http://schemas.openxmlformats.org/officeDocument/2006/relationships/vmlDrawing" Target="../drawings/vmlDrawing2.vml"/><Relationship Id="rId4" Type="http://schemas.openxmlformats.org/officeDocument/2006/relationships/image" Target="../media/image24.emf"/></Relationships>
</file>

<file path=ppt/slides/_rels/slide2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7.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3" Type="http://schemas.openxmlformats.org/officeDocument/2006/relationships/hyperlink" Target="mailto:sl@oneassist.de" TargetMode="External"/><Relationship Id="rId2" Type="http://schemas.openxmlformats.org/officeDocument/2006/relationships/hyperlink" Target="mailto:maria.sourla@mzsg.ch" TargetMode="Externa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myspc.sharepointconference.com/" TargetMode="External"/><Relationship Id="rId1" Type="http://schemas.openxmlformats.org/officeDocument/2006/relationships/slideLayout" Target="../slideLayouts/slideLayout4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de-DE" dirty="0" smtClean="0"/>
              <a:t>The </a:t>
            </a:r>
            <a:r>
              <a:rPr lang="de-DE" dirty="0" err="1" smtClean="0"/>
              <a:t>symbolic</a:t>
            </a:r>
            <a:r>
              <a:rPr lang="de-DE" dirty="0" smtClean="0"/>
              <a:t> </a:t>
            </a:r>
            <a:r>
              <a:rPr lang="de-DE" dirty="0" err="1" smtClean="0"/>
              <a:t>convention</a:t>
            </a:r>
            <a:r>
              <a:rPr lang="de-DE" dirty="0" smtClean="0"/>
              <a:t> </a:t>
            </a:r>
            <a:r>
              <a:rPr lang="de-DE" dirty="0" err="1" smtClean="0"/>
              <a:t>of</a:t>
            </a:r>
            <a:r>
              <a:rPr lang="de-DE" dirty="0" smtClean="0"/>
              <a:t> </a:t>
            </a:r>
            <a:r>
              <a:rPr lang="de-DE" dirty="0" err="1" smtClean="0"/>
              <a:t>the</a:t>
            </a:r>
            <a:r>
              <a:rPr lang="de-DE" dirty="0" smtClean="0"/>
              <a:t> VSM</a:t>
            </a:r>
          </a:p>
        </p:txBody>
      </p:sp>
      <p:pic>
        <p:nvPicPr>
          <p:cNvPr id="2052" name="Picture 3" descr="pm5sys_"/>
          <p:cNvPicPr>
            <a:picLocks noChangeAspect="1" noChangeArrowheads="1"/>
          </p:cNvPicPr>
          <p:nvPr/>
        </p:nvPicPr>
        <p:blipFill>
          <a:blip r:embed="rId2"/>
          <a:srcRect/>
          <a:stretch>
            <a:fillRect/>
          </a:stretch>
        </p:blipFill>
        <p:spPr bwMode="auto">
          <a:xfrm>
            <a:off x="1016442" y="1390684"/>
            <a:ext cx="4785254" cy="5287990"/>
          </a:xfrm>
          <a:prstGeom prst="rect">
            <a:avLst/>
          </a:prstGeom>
          <a:noFill/>
          <a:ln w="9525">
            <a:noFill/>
            <a:miter lim="800000"/>
            <a:headEnd/>
            <a:tailEnd/>
          </a:ln>
        </p:spPr>
      </p:pic>
      <p:pic>
        <p:nvPicPr>
          <p:cNvPr id="1434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9173" y="1716972"/>
            <a:ext cx="4360534" cy="4870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665483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eaLnBrk="1" hangingPunct="1"/>
            <a:r>
              <a:rPr lang="de-DE" sz="4800" dirty="0" smtClean="0"/>
              <a:t>Systems ONE: </a:t>
            </a:r>
            <a:r>
              <a:rPr lang="de-DE" sz="4800" dirty="0" err="1" smtClean="0"/>
              <a:t>fulfilling</a:t>
            </a:r>
            <a:r>
              <a:rPr lang="de-DE" sz="4800" dirty="0" smtClean="0"/>
              <a:t> a </a:t>
            </a:r>
            <a:r>
              <a:rPr lang="de-DE" sz="4800" dirty="0" err="1" smtClean="0"/>
              <a:t>purpose</a:t>
            </a:r>
            <a:endParaRPr lang="de-DE" sz="4800" dirty="0" smtClean="0"/>
          </a:p>
        </p:txBody>
      </p:sp>
      <p:sp>
        <p:nvSpPr>
          <p:cNvPr id="9" name="Abgerundetes Rechteck 8"/>
          <p:cNvSpPr/>
          <p:nvPr>
            <p:custDataLst>
              <p:tags r:id="rId1"/>
            </p:custDataLst>
          </p:nvPr>
        </p:nvSpPr>
        <p:spPr bwMode="auto">
          <a:xfrm>
            <a:off x="5115280" y="1680501"/>
            <a:ext cx="7005404" cy="4773167"/>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rgbClr val="3023D7"/>
            </a:outerShdw>
          </a:effectLst>
          <a:scene3d>
            <a:camera prst="orthographicFront"/>
            <a:lightRig rig="threePt" dir="t"/>
          </a:scene3d>
          <a:sp3d>
            <a:bevelT w="50800" h="50800"/>
          </a:sp3d>
        </p:spPr>
        <p:txBody>
          <a:bodyPr vert="horz" wrap="square" lIns="91809" tIns="47741" rIns="91809" bIns="47741" numCol="1" rtlCol="0" anchor="t" anchorCtr="0" compatLnSpc="1">
            <a:prstTxWarp prst="textNoShape">
              <a:avLst/>
            </a:prstTxWarp>
          </a:bodyPr>
          <a:lstStyle/>
          <a:p>
            <a:pPr marL="280158" indent="-280158" defTabSz="932742">
              <a:spcBef>
                <a:spcPts val="612"/>
              </a:spcBef>
              <a:spcAft>
                <a:spcPts val="612"/>
              </a:spcAft>
              <a:buFontTx/>
              <a:buAutoNum type="alphaLcParenR"/>
            </a:pPr>
            <a:r>
              <a:rPr lang="de-CH" dirty="0">
                <a:solidFill>
                  <a:srgbClr val="505050"/>
                </a:solidFill>
              </a:rPr>
              <a:t>… </a:t>
            </a:r>
            <a:r>
              <a:rPr lang="de-CH" dirty="0" smtClean="0">
                <a:solidFill>
                  <a:srgbClr val="505050"/>
                </a:solidFill>
              </a:rPr>
              <a:t>f</a:t>
            </a:r>
            <a:r>
              <a:rPr lang="de-DE" dirty="0" err="1" smtClean="0">
                <a:solidFill>
                  <a:srgbClr val="505050"/>
                </a:solidFill>
              </a:rPr>
              <a:t>ulfill</a:t>
            </a:r>
            <a:r>
              <a:rPr lang="de-DE" dirty="0" smtClean="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purpose</a:t>
            </a:r>
            <a:r>
              <a:rPr lang="de-DE" dirty="0">
                <a:solidFill>
                  <a:srgbClr val="505050"/>
                </a:solidFill>
              </a:rPr>
              <a:t> </a:t>
            </a:r>
            <a:r>
              <a:rPr lang="de-DE" dirty="0" err="1">
                <a:solidFill>
                  <a:srgbClr val="505050"/>
                </a:solidFill>
              </a:rPr>
              <a:t>of</a:t>
            </a:r>
            <a:r>
              <a:rPr lang="de-DE" dirty="0">
                <a:solidFill>
                  <a:srgbClr val="505050"/>
                </a:solidFill>
              </a:rPr>
              <a:t> an </a:t>
            </a:r>
            <a:r>
              <a:rPr lang="de-DE" dirty="0" err="1">
                <a:solidFill>
                  <a:srgbClr val="505050"/>
                </a:solidFill>
              </a:rPr>
              <a:t>organisation</a:t>
            </a:r>
            <a:r>
              <a:rPr lang="de-DE" dirty="0">
                <a:solidFill>
                  <a:srgbClr val="505050"/>
                </a:solidFill>
              </a:rPr>
              <a:t> (do </a:t>
            </a:r>
            <a:r>
              <a:rPr lang="de-DE" dirty="0" err="1">
                <a:solidFill>
                  <a:srgbClr val="505050"/>
                </a:solidFill>
              </a:rPr>
              <a:t>what</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client</a:t>
            </a:r>
            <a:r>
              <a:rPr lang="de-DE" dirty="0">
                <a:solidFill>
                  <a:srgbClr val="505050"/>
                </a:solidFill>
              </a:rPr>
              <a:t> </a:t>
            </a:r>
            <a:r>
              <a:rPr lang="de-DE" dirty="0" err="1">
                <a:solidFill>
                  <a:srgbClr val="505050"/>
                </a:solidFill>
              </a:rPr>
              <a:t>is</a:t>
            </a:r>
            <a:r>
              <a:rPr lang="de-DE" dirty="0">
                <a:solidFill>
                  <a:srgbClr val="505050"/>
                </a:solidFill>
              </a:rPr>
              <a:t> </a:t>
            </a:r>
            <a:r>
              <a:rPr lang="de-DE" dirty="0" err="1">
                <a:solidFill>
                  <a:srgbClr val="505050"/>
                </a:solidFill>
              </a:rPr>
              <a:t>paying</a:t>
            </a:r>
            <a:r>
              <a:rPr lang="de-DE" dirty="0">
                <a:solidFill>
                  <a:srgbClr val="505050"/>
                </a:solidFill>
              </a:rPr>
              <a:t> </a:t>
            </a:r>
            <a:r>
              <a:rPr lang="de-DE" dirty="0" err="1">
                <a:solidFill>
                  <a:srgbClr val="505050"/>
                </a:solidFill>
              </a:rPr>
              <a:t>for</a:t>
            </a:r>
            <a:r>
              <a:rPr lang="de-DE" dirty="0" smtClean="0">
                <a:solidFill>
                  <a:srgbClr val="505050"/>
                </a:solidFill>
              </a:rPr>
              <a:t>),</a:t>
            </a:r>
          </a:p>
          <a:p>
            <a:pPr marL="280158" indent="-280158" defTabSz="932742">
              <a:spcBef>
                <a:spcPts val="612"/>
              </a:spcBef>
              <a:spcAft>
                <a:spcPts val="612"/>
              </a:spcAft>
              <a:buFontTx/>
              <a:buAutoNum type="alphaLcParenR"/>
            </a:pPr>
            <a:r>
              <a:rPr lang="de-CH" dirty="0" smtClean="0">
                <a:solidFill>
                  <a:srgbClr val="505050"/>
                </a:solidFill>
              </a:rPr>
              <a:t>… </a:t>
            </a:r>
            <a:r>
              <a:rPr lang="de-CH" dirty="0">
                <a:solidFill>
                  <a:srgbClr val="505050"/>
                </a:solidFill>
              </a:rPr>
              <a:t>must </a:t>
            </a:r>
            <a:r>
              <a:rPr lang="de-CH" dirty="0" err="1">
                <a:solidFill>
                  <a:srgbClr val="505050"/>
                </a:solidFill>
              </a:rPr>
              <a:t>autonomously</a:t>
            </a:r>
            <a:r>
              <a:rPr lang="de-CH" dirty="0">
                <a:solidFill>
                  <a:srgbClr val="505050"/>
                </a:solidFill>
              </a:rPr>
              <a:t> </a:t>
            </a:r>
            <a:r>
              <a:rPr lang="de-CH" dirty="0" err="1">
                <a:solidFill>
                  <a:srgbClr val="505050"/>
                </a:solidFill>
              </a:rPr>
              <a:t>cope</a:t>
            </a:r>
            <a:r>
              <a:rPr lang="de-CH" dirty="0">
                <a:solidFill>
                  <a:srgbClr val="505050"/>
                </a:solidFill>
              </a:rPr>
              <a:t> </a:t>
            </a:r>
            <a:r>
              <a:rPr lang="de-CH" dirty="0" err="1">
                <a:solidFill>
                  <a:srgbClr val="505050"/>
                </a:solidFill>
              </a:rPr>
              <a:t>with</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complexity</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dynamics</a:t>
            </a:r>
            <a:r>
              <a:rPr lang="de-CH" dirty="0">
                <a:solidFill>
                  <a:srgbClr val="505050"/>
                </a:solidFill>
              </a:rPr>
              <a:t> </a:t>
            </a:r>
            <a:r>
              <a:rPr lang="de-CH" dirty="0" err="1">
                <a:solidFill>
                  <a:srgbClr val="505050"/>
                </a:solidFill>
              </a:rPr>
              <a:t>of</a:t>
            </a:r>
            <a:r>
              <a:rPr lang="de-CH" dirty="0">
                <a:solidFill>
                  <a:srgbClr val="505050"/>
                </a:solidFill>
              </a:rPr>
              <a:t> </a:t>
            </a:r>
            <a:r>
              <a:rPr lang="de-CH" dirty="0" err="1">
                <a:solidFill>
                  <a:srgbClr val="505050"/>
                </a:solidFill>
              </a:rPr>
              <a:t>their</a:t>
            </a:r>
            <a:r>
              <a:rPr lang="de-CH" dirty="0">
                <a:solidFill>
                  <a:srgbClr val="505050"/>
                </a:solidFill>
              </a:rPr>
              <a:t> </a:t>
            </a:r>
            <a:r>
              <a:rPr lang="de-CH" dirty="0" err="1" smtClean="0">
                <a:solidFill>
                  <a:srgbClr val="505050"/>
                </a:solidFill>
              </a:rPr>
              <a:t>environment</a:t>
            </a:r>
            <a:r>
              <a:rPr lang="de-CH" dirty="0" smtClean="0">
                <a:solidFill>
                  <a:srgbClr val="505050"/>
                </a:solidFill>
              </a:rPr>
              <a:t>,</a:t>
            </a:r>
            <a:endParaRPr lang="de-CH" dirty="0">
              <a:solidFill>
                <a:srgbClr val="505050"/>
              </a:solidFill>
            </a:endParaRPr>
          </a:p>
          <a:p>
            <a:pPr marL="280158" indent="-280158" defTabSz="932742">
              <a:spcBef>
                <a:spcPts val="612"/>
              </a:spcBef>
              <a:spcAft>
                <a:spcPts val="612"/>
              </a:spcAft>
              <a:buFontTx/>
              <a:buAutoNum type="alphaLcParenR"/>
            </a:pPr>
            <a:r>
              <a:rPr lang="de-CH" dirty="0" smtClean="0">
                <a:solidFill>
                  <a:srgbClr val="505050"/>
                </a:solidFill>
              </a:rPr>
              <a:t>… </a:t>
            </a:r>
            <a:r>
              <a:rPr lang="de-CH" dirty="0" err="1">
                <a:solidFill>
                  <a:srgbClr val="505050"/>
                </a:solidFill>
              </a:rPr>
              <a:t>thus</a:t>
            </a:r>
            <a:r>
              <a:rPr lang="de-CH" dirty="0">
                <a:solidFill>
                  <a:srgbClr val="505050"/>
                </a:solidFill>
              </a:rPr>
              <a:t> </a:t>
            </a:r>
            <a:r>
              <a:rPr lang="de-CH" dirty="0" err="1">
                <a:solidFill>
                  <a:srgbClr val="505050"/>
                </a:solidFill>
              </a:rPr>
              <a:t>need</a:t>
            </a:r>
            <a:r>
              <a:rPr lang="de-CH" dirty="0">
                <a:solidFill>
                  <a:srgbClr val="505050"/>
                </a:solidFill>
              </a:rPr>
              <a:t> high </a:t>
            </a:r>
            <a:r>
              <a:rPr lang="de-CH" dirty="0" err="1">
                <a:solidFill>
                  <a:srgbClr val="505050"/>
                </a:solidFill>
              </a:rPr>
              <a:t>autonomy</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their</a:t>
            </a:r>
            <a:r>
              <a:rPr lang="de-CH" dirty="0">
                <a:solidFill>
                  <a:srgbClr val="505050"/>
                </a:solidFill>
              </a:rPr>
              <a:t> </a:t>
            </a:r>
            <a:r>
              <a:rPr lang="de-CH" dirty="0" err="1">
                <a:solidFill>
                  <a:srgbClr val="505050"/>
                </a:solidFill>
              </a:rPr>
              <a:t>own</a:t>
            </a:r>
            <a:r>
              <a:rPr lang="de-CH" dirty="0">
                <a:solidFill>
                  <a:srgbClr val="505050"/>
                </a:solidFill>
              </a:rPr>
              <a:t> </a:t>
            </a:r>
            <a:r>
              <a:rPr lang="de-CH" dirty="0" err="1">
                <a:solidFill>
                  <a:srgbClr val="505050"/>
                </a:solidFill>
              </a:rPr>
              <a:t>resources</a:t>
            </a:r>
            <a:r>
              <a:rPr lang="de-CH" dirty="0">
                <a:solidFill>
                  <a:srgbClr val="505050"/>
                </a:solidFill>
              </a:rPr>
              <a:t> (</a:t>
            </a:r>
            <a:r>
              <a:rPr lang="de-CH" dirty="0" err="1">
                <a:solidFill>
                  <a:srgbClr val="505050"/>
                </a:solidFill>
              </a:rPr>
              <a:t>budgets</a:t>
            </a:r>
            <a:r>
              <a:rPr lang="de-CH" dirty="0" smtClean="0">
                <a:solidFill>
                  <a:srgbClr val="505050"/>
                </a:solidFill>
              </a:rPr>
              <a:t>,..) </a:t>
            </a:r>
          </a:p>
          <a:p>
            <a:pPr marL="280158" indent="-280158" defTabSz="932742">
              <a:spcBef>
                <a:spcPts val="612"/>
              </a:spcBef>
              <a:spcAft>
                <a:spcPts val="612"/>
              </a:spcAft>
              <a:buFontTx/>
              <a:buAutoNum type="alphaLcParenR"/>
            </a:pPr>
            <a:r>
              <a:rPr lang="de-DE" dirty="0" smtClean="0">
                <a:solidFill>
                  <a:srgbClr val="505050"/>
                </a:solidFill>
              </a:rPr>
              <a:t>… </a:t>
            </a:r>
            <a:r>
              <a:rPr lang="de-DE" dirty="0" err="1">
                <a:solidFill>
                  <a:srgbClr val="505050"/>
                </a:solidFill>
              </a:rPr>
              <a:t>and</a:t>
            </a:r>
            <a:r>
              <a:rPr lang="de-DE" dirty="0">
                <a:solidFill>
                  <a:srgbClr val="505050"/>
                </a:solidFill>
              </a:rPr>
              <a:t> </a:t>
            </a:r>
            <a:r>
              <a:rPr lang="de-DE" dirty="0" err="1">
                <a:solidFill>
                  <a:srgbClr val="505050"/>
                </a:solidFill>
              </a:rPr>
              <a:t>assign</a:t>
            </a:r>
            <a:r>
              <a:rPr lang="de-DE" dirty="0">
                <a:solidFill>
                  <a:srgbClr val="505050"/>
                </a:solidFill>
              </a:rPr>
              <a:t> </a:t>
            </a:r>
            <a:r>
              <a:rPr lang="de-DE" dirty="0" err="1">
                <a:solidFill>
                  <a:srgbClr val="505050"/>
                </a:solidFill>
              </a:rPr>
              <a:t>part</a:t>
            </a:r>
            <a:r>
              <a:rPr lang="de-DE" dirty="0">
                <a:solidFill>
                  <a:srgbClr val="505050"/>
                </a:solidFill>
              </a:rPr>
              <a:t> </a:t>
            </a:r>
            <a:r>
              <a:rPr lang="de-DE" dirty="0" err="1">
                <a:solidFill>
                  <a:srgbClr val="505050"/>
                </a:solidFill>
              </a:rPr>
              <a:t>of</a:t>
            </a:r>
            <a:r>
              <a:rPr lang="de-DE" dirty="0">
                <a:solidFill>
                  <a:srgbClr val="505050"/>
                </a:solidFill>
              </a:rPr>
              <a:t> </a:t>
            </a:r>
            <a:r>
              <a:rPr lang="de-DE" dirty="0" err="1">
                <a:solidFill>
                  <a:srgbClr val="505050"/>
                </a:solidFill>
              </a:rPr>
              <a:t>their</a:t>
            </a:r>
            <a:r>
              <a:rPr lang="de-DE" dirty="0">
                <a:solidFill>
                  <a:srgbClr val="505050"/>
                </a:solidFill>
              </a:rPr>
              <a:t> </a:t>
            </a:r>
            <a:r>
              <a:rPr lang="de-DE" dirty="0" err="1">
                <a:solidFill>
                  <a:srgbClr val="505050"/>
                </a:solidFill>
              </a:rPr>
              <a:t>autonomy</a:t>
            </a:r>
            <a:r>
              <a:rPr lang="de-DE" dirty="0">
                <a:solidFill>
                  <a:srgbClr val="505050"/>
                </a:solidFill>
              </a:rPr>
              <a:t> </a:t>
            </a:r>
            <a:r>
              <a:rPr lang="de-DE" dirty="0" err="1">
                <a:solidFill>
                  <a:srgbClr val="505050"/>
                </a:solidFill>
              </a:rPr>
              <a:t>to</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whole</a:t>
            </a:r>
            <a:r>
              <a:rPr lang="de-DE" dirty="0">
                <a:solidFill>
                  <a:srgbClr val="505050"/>
                </a:solidFill>
              </a:rPr>
              <a:t> </a:t>
            </a:r>
            <a:r>
              <a:rPr lang="de-DE" dirty="0" err="1">
                <a:solidFill>
                  <a:srgbClr val="505050"/>
                </a:solidFill>
              </a:rPr>
              <a:t>system</a:t>
            </a:r>
            <a:r>
              <a:rPr lang="de-DE" dirty="0">
                <a:solidFill>
                  <a:srgbClr val="505050"/>
                </a:solidFill>
              </a:rPr>
              <a:t> </a:t>
            </a:r>
            <a:r>
              <a:rPr lang="de-DE" dirty="0" err="1">
                <a:solidFill>
                  <a:srgbClr val="505050"/>
                </a:solidFill>
              </a:rPr>
              <a:t>and</a:t>
            </a:r>
            <a:r>
              <a:rPr lang="de-DE" dirty="0">
                <a:solidFill>
                  <a:srgbClr val="505050"/>
                </a:solidFill>
              </a:rPr>
              <a:t> must </a:t>
            </a:r>
            <a:r>
              <a:rPr lang="de-DE" dirty="0" err="1">
                <a:solidFill>
                  <a:srgbClr val="505050"/>
                </a:solidFill>
              </a:rPr>
              <a:t>abide</a:t>
            </a:r>
            <a:r>
              <a:rPr lang="de-DE" dirty="0">
                <a:solidFill>
                  <a:srgbClr val="505050"/>
                </a:solidFill>
              </a:rPr>
              <a:t> </a:t>
            </a:r>
            <a:r>
              <a:rPr lang="de-DE" dirty="0" err="1">
                <a:solidFill>
                  <a:srgbClr val="505050"/>
                </a:solidFill>
              </a:rPr>
              <a:t>by</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rules</a:t>
            </a:r>
            <a:r>
              <a:rPr lang="de-DE" dirty="0">
                <a:solidFill>
                  <a:srgbClr val="505050"/>
                </a:solidFill>
              </a:rPr>
              <a:t> </a:t>
            </a:r>
            <a:r>
              <a:rPr lang="de-DE" dirty="0" err="1">
                <a:solidFill>
                  <a:srgbClr val="505050"/>
                </a:solidFill>
              </a:rPr>
              <a:t>of</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game</a:t>
            </a:r>
            <a:r>
              <a:rPr lang="de-DE" dirty="0">
                <a:solidFill>
                  <a:srgbClr val="505050"/>
                </a:solidFill>
              </a:rPr>
              <a:t> </a:t>
            </a:r>
            <a:r>
              <a:rPr lang="de-DE" dirty="0" err="1">
                <a:solidFill>
                  <a:srgbClr val="505050"/>
                </a:solidFill>
              </a:rPr>
              <a:t>to</a:t>
            </a:r>
            <a:r>
              <a:rPr lang="de-DE" dirty="0">
                <a:solidFill>
                  <a:srgbClr val="505050"/>
                </a:solidFill>
              </a:rPr>
              <a:t> </a:t>
            </a:r>
            <a:r>
              <a:rPr lang="de-DE" dirty="0" err="1">
                <a:solidFill>
                  <a:srgbClr val="505050"/>
                </a:solidFill>
              </a:rPr>
              <a:t>benefit</a:t>
            </a:r>
            <a:r>
              <a:rPr lang="de-DE" dirty="0">
                <a:solidFill>
                  <a:srgbClr val="505050"/>
                </a:solidFill>
              </a:rPr>
              <a:t> </a:t>
            </a:r>
            <a:r>
              <a:rPr lang="de-DE" dirty="0" err="1">
                <a:solidFill>
                  <a:srgbClr val="505050"/>
                </a:solidFill>
              </a:rPr>
              <a:t>from</a:t>
            </a:r>
            <a:r>
              <a:rPr lang="de-DE" dirty="0">
                <a:solidFill>
                  <a:srgbClr val="505050"/>
                </a:solidFill>
              </a:rPr>
              <a:t> it</a:t>
            </a:r>
            <a:r>
              <a:rPr lang="de-DE" dirty="0" smtClean="0">
                <a:solidFill>
                  <a:srgbClr val="505050"/>
                </a:solidFill>
              </a:rPr>
              <a:t>.</a:t>
            </a:r>
          </a:p>
          <a:p>
            <a:pPr defTabSz="932742">
              <a:spcBef>
                <a:spcPts val="612"/>
              </a:spcBef>
              <a:spcAft>
                <a:spcPts val="612"/>
              </a:spcAft>
            </a:pPr>
            <a:r>
              <a:rPr lang="de-DE" b="1" dirty="0" err="1" smtClean="0">
                <a:solidFill>
                  <a:srgbClr val="505050"/>
                </a:solidFill>
              </a:rPr>
              <a:t>Examples</a:t>
            </a:r>
            <a:r>
              <a:rPr lang="de-DE" b="1" dirty="0" smtClean="0">
                <a:solidFill>
                  <a:srgbClr val="505050"/>
                </a:solidFill>
              </a:rPr>
              <a:t>                                                                          </a:t>
            </a:r>
            <a:r>
              <a:rPr lang="de-DE" dirty="0" err="1" smtClean="0">
                <a:solidFill>
                  <a:srgbClr val="505050"/>
                </a:solidFill>
              </a:rPr>
              <a:t>Regions</a:t>
            </a:r>
            <a:r>
              <a:rPr lang="de-DE" dirty="0" smtClean="0">
                <a:solidFill>
                  <a:srgbClr val="505050"/>
                </a:solidFill>
              </a:rPr>
              <a:t>, countries, </a:t>
            </a:r>
            <a:r>
              <a:rPr lang="de-DE" dirty="0" err="1" smtClean="0">
                <a:solidFill>
                  <a:srgbClr val="505050"/>
                </a:solidFill>
              </a:rPr>
              <a:t>projects</a:t>
            </a:r>
            <a:r>
              <a:rPr lang="de-DE" dirty="0" smtClean="0">
                <a:solidFill>
                  <a:srgbClr val="505050"/>
                </a:solidFill>
              </a:rPr>
              <a:t>, </a:t>
            </a:r>
            <a:r>
              <a:rPr lang="de-DE" dirty="0" err="1" smtClean="0">
                <a:solidFill>
                  <a:srgbClr val="505050"/>
                </a:solidFill>
              </a:rPr>
              <a:t>states</a:t>
            </a:r>
            <a:r>
              <a:rPr lang="de-DE" dirty="0" smtClean="0">
                <a:solidFill>
                  <a:srgbClr val="505050"/>
                </a:solidFill>
              </a:rPr>
              <a:t>, </a:t>
            </a:r>
            <a:r>
              <a:rPr lang="de-DE" dirty="0" err="1">
                <a:solidFill>
                  <a:srgbClr val="505050"/>
                </a:solidFill>
              </a:rPr>
              <a:t>p</a:t>
            </a:r>
            <a:r>
              <a:rPr lang="de-DE" dirty="0" err="1" smtClean="0">
                <a:solidFill>
                  <a:srgbClr val="505050"/>
                </a:solidFill>
              </a:rPr>
              <a:t>roduction</a:t>
            </a:r>
            <a:r>
              <a:rPr lang="de-DE" dirty="0" smtClean="0">
                <a:solidFill>
                  <a:srgbClr val="505050"/>
                </a:solidFill>
              </a:rPr>
              <a:t> </a:t>
            </a:r>
            <a:r>
              <a:rPr lang="de-DE" dirty="0" err="1" smtClean="0">
                <a:solidFill>
                  <a:srgbClr val="505050"/>
                </a:solidFill>
              </a:rPr>
              <a:t>lines</a:t>
            </a:r>
            <a:r>
              <a:rPr lang="de-DE" dirty="0" smtClean="0">
                <a:solidFill>
                  <a:srgbClr val="505050"/>
                </a:solidFill>
              </a:rPr>
              <a:t>, </a:t>
            </a:r>
            <a:r>
              <a:rPr lang="de-DE" dirty="0" err="1" smtClean="0">
                <a:solidFill>
                  <a:srgbClr val="505050"/>
                </a:solidFill>
              </a:rPr>
              <a:t>product</a:t>
            </a:r>
            <a:r>
              <a:rPr lang="de-DE" dirty="0" smtClean="0">
                <a:solidFill>
                  <a:srgbClr val="505050"/>
                </a:solidFill>
              </a:rPr>
              <a:t> </a:t>
            </a:r>
            <a:r>
              <a:rPr lang="de-DE" dirty="0" err="1" smtClean="0">
                <a:solidFill>
                  <a:srgbClr val="505050"/>
                </a:solidFill>
              </a:rPr>
              <a:t>groups</a:t>
            </a:r>
            <a:r>
              <a:rPr lang="de-DE" dirty="0" smtClean="0">
                <a:solidFill>
                  <a:srgbClr val="505050"/>
                </a:solidFill>
              </a:rPr>
              <a:t> etc.  </a:t>
            </a:r>
            <a:endParaRPr lang="de-DE" dirty="0">
              <a:solidFill>
                <a:srgbClr val="505050"/>
              </a:solidFill>
            </a:endParaRPr>
          </a:p>
        </p:txBody>
      </p:sp>
      <p:pic>
        <p:nvPicPr>
          <p:cNvPr id="174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283" y="5098632"/>
            <a:ext cx="3205005" cy="132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Oval 62"/>
          <p:cNvSpPr>
            <a:spLocks noChangeArrowheads="1"/>
          </p:cNvSpPr>
          <p:nvPr/>
        </p:nvSpPr>
        <p:spPr bwMode="auto">
          <a:xfrm>
            <a:off x="261775" y="5098632"/>
            <a:ext cx="3833267" cy="803932"/>
          </a:xfrm>
          <a:prstGeom prst="ellipse">
            <a:avLst/>
          </a:prstGeom>
          <a:solidFill>
            <a:srgbClr val="0000FF">
              <a:alpha val="20000"/>
            </a:srgbClr>
          </a:solidFill>
          <a:ln w="28575">
            <a:solidFill>
              <a:srgbClr val="0000FF"/>
            </a:solidFill>
            <a:round/>
            <a:headEnd/>
            <a:tailEnd/>
          </a:ln>
        </p:spPr>
        <p:txBody>
          <a:bodyPr wrap="none" lIns="93278" tIns="46639" rIns="93278" bIns="46639" anchor="ctr"/>
          <a:lstStyle/>
          <a:p>
            <a:pPr defTabSz="932742"/>
            <a:endParaRPr lang="de-CH">
              <a:solidFill>
                <a:srgbClr val="FFFFFF"/>
              </a:solidFill>
            </a:endParaRPr>
          </a:p>
        </p:txBody>
      </p:sp>
      <p:cxnSp>
        <p:nvCxnSpPr>
          <p:cNvPr id="11" name="Gerade Verbindung 10"/>
          <p:cNvCxnSpPr>
            <a:stCxn id="10" idx="6"/>
          </p:cNvCxnSpPr>
          <p:nvPr/>
        </p:nvCxnSpPr>
        <p:spPr bwMode="auto">
          <a:xfrm>
            <a:off x="4095041" y="5500598"/>
            <a:ext cx="1020238" cy="0"/>
          </a:xfrm>
          <a:prstGeom prst="line">
            <a:avLst/>
          </a:prstGeom>
          <a:solidFill>
            <a:schemeClr val="accent1"/>
          </a:solidFill>
          <a:ln w="25400" cap="flat" cmpd="sng" algn="ctr">
            <a:solidFill>
              <a:srgbClr val="0000FF"/>
            </a:solidFill>
            <a:prstDash val="solid"/>
            <a:round/>
            <a:headEnd type="none" w="med" len="med"/>
            <a:tailEnd type="none" w="med" len="med"/>
          </a:ln>
          <a:effectLst/>
        </p:spPr>
      </p:cxnSp>
    </p:spTree>
    <p:extLst>
      <p:ext uri="{BB962C8B-B14F-4D97-AF65-F5344CB8AC3E}">
        <p14:creationId xmlns:p14="http://schemas.microsoft.com/office/powerpoint/2010/main" val="654459504"/>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de-DE" sz="4000" dirty="0" smtClean="0"/>
              <a:t>System TWO: </a:t>
            </a:r>
            <a:r>
              <a:rPr lang="de-DE" sz="4000" dirty="0" err="1" smtClean="0"/>
              <a:t>Coordination</a:t>
            </a:r>
            <a:r>
              <a:rPr lang="de-DE" sz="4000" dirty="0" smtClean="0"/>
              <a:t>, anti-</a:t>
            </a:r>
            <a:r>
              <a:rPr lang="de-DE" sz="4000" dirty="0" err="1" smtClean="0"/>
              <a:t>oscillation</a:t>
            </a:r>
            <a:r>
              <a:rPr lang="de-DE" sz="4000" dirty="0" smtClean="0"/>
              <a:t>, </a:t>
            </a:r>
            <a:r>
              <a:rPr lang="de-DE" sz="4000" dirty="0" err="1" smtClean="0"/>
              <a:t>stabilisation</a:t>
            </a:r>
            <a:endParaRPr lang="de-DE" sz="4000" dirty="0" smtClean="0"/>
          </a:p>
        </p:txBody>
      </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469" y="4578232"/>
            <a:ext cx="4281097" cy="1835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Gerade Verbindung 8"/>
          <p:cNvCxnSpPr>
            <a:stCxn id="10" idx="6"/>
          </p:cNvCxnSpPr>
          <p:nvPr/>
        </p:nvCxnSpPr>
        <p:spPr bwMode="auto">
          <a:xfrm>
            <a:off x="4783195" y="4869728"/>
            <a:ext cx="583996" cy="0"/>
          </a:xfrm>
          <a:prstGeom prst="line">
            <a:avLst/>
          </a:prstGeom>
          <a:solidFill>
            <a:schemeClr val="accent1"/>
          </a:solidFill>
          <a:ln w="25400" cap="flat" cmpd="sng" algn="ctr">
            <a:solidFill>
              <a:srgbClr val="FA6600"/>
            </a:solidFill>
            <a:prstDash val="solid"/>
            <a:round/>
            <a:headEnd type="none" w="med" len="med"/>
            <a:tailEnd type="none" w="med" len="med"/>
          </a:ln>
          <a:effectLst/>
        </p:spPr>
      </p:cxnSp>
      <p:sp>
        <p:nvSpPr>
          <p:cNvPr id="10" name="Oval 62"/>
          <p:cNvSpPr>
            <a:spLocks noChangeArrowheads="1"/>
          </p:cNvSpPr>
          <p:nvPr/>
        </p:nvSpPr>
        <p:spPr bwMode="auto">
          <a:xfrm>
            <a:off x="3743683" y="4447487"/>
            <a:ext cx="1039512" cy="844483"/>
          </a:xfrm>
          <a:prstGeom prst="ellipse">
            <a:avLst/>
          </a:prstGeom>
          <a:solidFill>
            <a:srgbClr val="FA6600">
              <a:alpha val="20000"/>
            </a:srgbClr>
          </a:solidFill>
          <a:ln w="28575">
            <a:solidFill>
              <a:srgbClr val="FA6600"/>
            </a:solidFill>
            <a:round/>
            <a:headEnd/>
            <a:tailEnd/>
          </a:ln>
        </p:spPr>
        <p:txBody>
          <a:bodyPr wrap="none" lIns="93278" tIns="46639" rIns="93278" bIns="46639" anchor="ctr"/>
          <a:lstStyle/>
          <a:p>
            <a:pPr defTabSz="932742"/>
            <a:endParaRPr lang="de-CH">
              <a:solidFill>
                <a:srgbClr val="FFFFFF"/>
              </a:solidFill>
            </a:endParaRPr>
          </a:p>
        </p:txBody>
      </p:sp>
      <p:sp>
        <p:nvSpPr>
          <p:cNvPr id="7" name="Abgerundetes Rechteck 6"/>
          <p:cNvSpPr/>
          <p:nvPr>
            <p:custDataLst>
              <p:tags r:id="rId1"/>
            </p:custDataLst>
          </p:nvPr>
        </p:nvSpPr>
        <p:spPr bwMode="auto">
          <a:xfrm>
            <a:off x="5117053" y="1680501"/>
            <a:ext cx="7005404" cy="4773167"/>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rgbClr val="FA6600"/>
            </a:outerShdw>
          </a:effectLst>
          <a:scene3d>
            <a:camera prst="orthographicFront"/>
            <a:lightRig rig="threePt" dir="t"/>
          </a:scene3d>
          <a:sp3d>
            <a:bevelT w="50800" h="50800"/>
          </a:sp3d>
        </p:spPr>
        <p:txBody>
          <a:bodyPr vert="horz" wrap="square" lIns="91809" tIns="47741" rIns="91809" bIns="47741" numCol="1" rtlCol="0" anchor="t" anchorCtr="0" compatLnSpc="1">
            <a:prstTxWarp prst="textNoShape">
              <a:avLst/>
            </a:prstTxWarp>
          </a:bodyPr>
          <a:lstStyle/>
          <a:p>
            <a:pPr marL="280158" indent="-280158" defTabSz="932742">
              <a:spcBef>
                <a:spcPts val="612"/>
              </a:spcBef>
              <a:spcAft>
                <a:spcPts val="612"/>
              </a:spcAft>
              <a:buFontTx/>
              <a:buAutoNum type="alphaLcParenR"/>
            </a:pPr>
            <a:r>
              <a:rPr lang="de-CH" dirty="0" smtClean="0">
                <a:solidFill>
                  <a:srgbClr val="505050"/>
                </a:solidFill>
              </a:rPr>
              <a:t>… </a:t>
            </a:r>
            <a:r>
              <a:rPr lang="de-CH" dirty="0" err="1" smtClean="0">
                <a:solidFill>
                  <a:srgbClr val="505050"/>
                </a:solidFill>
              </a:rPr>
              <a:t>regulates</a:t>
            </a:r>
            <a:r>
              <a:rPr lang="de-CH" dirty="0" smtClean="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interplay</a:t>
            </a:r>
            <a:r>
              <a:rPr lang="de-CH" dirty="0">
                <a:solidFill>
                  <a:srgbClr val="505050"/>
                </a:solidFill>
              </a:rPr>
              <a:t> </a:t>
            </a:r>
            <a:r>
              <a:rPr lang="de-CH" dirty="0" err="1">
                <a:solidFill>
                  <a:srgbClr val="505050"/>
                </a:solidFill>
              </a:rPr>
              <a:t>of</a:t>
            </a:r>
            <a:r>
              <a:rPr lang="de-CH" dirty="0">
                <a:solidFill>
                  <a:srgbClr val="505050"/>
                </a:solidFill>
              </a:rPr>
              <a:t> </a:t>
            </a:r>
            <a:r>
              <a:rPr lang="de-CH" dirty="0" err="1">
                <a:solidFill>
                  <a:srgbClr val="505050"/>
                </a:solidFill>
              </a:rPr>
              <a:t>the</a:t>
            </a:r>
            <a:r>
              <a:rPr lang="de-CH" dirty="0">
                <a:solidFill>
                  <a:srgbClr val="505050"/>
                </a:solidFill>
              </a:rPr>
              <a:t> operative </a:t>
            </a:r>
            <a:r>
              <a:rPr lang="de-CH" dirty="0" err="1" smtClean="0">
                <a:solidFill>
                  <a:srgbClr val="505050"/>
                </a:solidFill>
              </a:rPr>
              <a:t>units</a:t>
            </a:r>
            <a:endParaRPr lang="de-CH" dirty="0">
              <a:solidFill>
                <a:srgbClr val="505050"/>
              </a:solidFill>
            </a:endParaRPr>
          </a:p>
          <a:p>
            <a:pPr marL="280158" indent="-280158" defTabSz="932742">
              <a:spcBef>
                <a:spcPts val="612"/>
              </a:spcBef>
              <a:spcAft>
                <a:spcPts val="612"/>
              </a:spcAft>
              <a:buFontTx/>
              <a:buAutoNum type="alphaLcParenR"/>
            </a:pPr>
            <a:r>
              <a:rPr lang="de-CH" dirty="0" smtClean="0">
                <a:solidFill>
                  <a:srgbClr val="505050"/>
                </a:solidFill>
              </a:rPr>
              <a:t>… </a:t>
            </a:r>
            <a:r>
              <a:rPr lang="de-CH" dirty="0" err="1" smtClean="0">
                <a:solidFill>
                  <a:srgbClr val="505050"/>
                </a:solidFill>
              </a:rPr>
              <a:t>helps</a:t>
            </a:r>
            <a:r>
              <a:rPr lang="de-CH" dirty="0" smtClean="0">
                <a:solidFill>
                  <a:srgbClr val="505050"/>
                </a:solidFill>
              </a:rPr>
              <a:t> </a:t>
            </a:r>
            <a:r>
              <a:rPr lang="de-CH" dirty="0" err="1">
                <a:solidFill>
                  <a:srgbClr val="505050"/>
                </a:solidFill>
              </a:rPr>
              <a:t>avoiding</a:t>
            </a:r>
            <a:r>
              <a:rPr lang="de-CH" dirty="0">
                <a:solidFill>
                  <a:srgbClr val="505050"/>
                </a:solidFill>
              </a:rPr>
              <a:t> </a:t>
            </a:r>
            <a:r>
              <a:rPr lang="de-CH" dirty="0" err="1">
                <a:solidFill>
                  <a:srgbClr val="505050"/>
                </a:solidFill>
              </a:rPr>
              <a:t>possible</a:t>
            </a:r>
            <a:r>
              <a:rPr lang="de-CH" dirty="0">
                <a:solidFill>
                  <a:srgbClr val="505050"/>
                </a:solidFill>
              </a:rPr>
              <a:t> </a:t>
            </a:r>
            <a:r>
              <a:rPr lang="de-CH" dirty="0" err="1" smtClean="0">
                <a:solidFill>
                  <a:srgbClr val="505050"/>
                </a:solidFill>
              </a:rPr>
              <a:t>conflicts</a:t>
            </a:r>
            <a:endParaRPr lang="de-CH" dirty="0" smtClean="0">
              <a:solidFill>
                <a:srgbClr val="505050"/>
              </a:solidFill>
            </a:endParaRPr>
          </a:p>
          <a:p>
            <a:pPr marL="280158" indent="-280158" defTabSz="932742">
              <a:spcBef>
                <a:spcPts val="612"/>
              </a:spcBef>
              <a:spcAft>
                <a:spcPts val="612"/>
              </a:spcAft>
              <a:buFontTx/>
              <a:buAutoNum type="alphaLcParenR"/>
            </a:pPr>
            <a:r>
              <a:rPr lang="de-CH" dirty="0" smtClean="0">
                <a:solidFill>
                  <a:srgbClr val="505050"/>
                </a:solidFill>
              </a:rPr>
              <a:t>… </a:t>
            </a:r>
            <a:r>
              <a:rPr lang="de-CH" dirty="0" err="1">
                <a:solidFill>
                  <a:srgbClr val="505050"/>
                </a:solidFill>
              </a:rPr>
              <a:t>and</a:t>
            </a:r>
            <a:r>
              <a:rPr lang="de-CH" dirty="0">
                <a:solidFill>
                  <a:srgbClr val="505050"/>
                </a:solidFill>
              </a:rPr>
              <a:t> </a:t>
            </a:r>
            <a:r>
              <a:rPr lang="de-CH" dirty="0" err="1" smtClean="0">
                <a:solidFill>
                  <a:srgbClr val="505050"/>
                </a:solidFill>
              </a:rPr>
              <a:t>enables</a:t>
            </a:r>
            <a:r>
              <a:rPr lang="de-CH" dirty="0" smtClean="0">
                <a:solidFill>
                  <a:srgbClr val="505050"/>
                </a:solidFill>
              </a:rPr>
              <a:t> </a:t>
            </a:r>
            <a:r>
              <a:rPr lang="de-CH" dirty="0" err="1">
                <a:solidFill>
                  <a:srgbClr val="505050"/>
                </a:solidFill>
              </a:rPr>
              <a:t>self-coordination</a:t>
            </a:r>
            <a:r>
              <a:rPr lang="de-CH" dirty="0">
                <a:solidFill>
                  <a:srgbClr val="505050"/>
                </a:solidFill>
              </a:rPr>
              <a:t> </a:t>
            </a:r>
            <a:r>
              <a:rPr lang="de-CH" dirty="0" err="1">
                <a:solidFill>
                  <a:srgbClr val="505050"/>
                </a:solidFill>
              </a:rPr>
              <a:t>between</a:t>
            </a:r>
            <a:r>
              <a:rPr lang="de-CH" dirty="0">
                <a:solidFill>
                  <a:srgbClr val="505050"/>
                </a:solidFill>
              </a:rPr>
              <a:t> </a:t>
            </a:r>
            <a:r>
              <a:rPr lang="de-CH" dirty="0" err="1">
                <a:solidFill>
                  <a:srgbClr val="505050"/>
                </a:solidFill>
              </a:rPr>
              <a:t>the</a:t>
            </a:r>
            <a:r>
              <a:rPr lang="de-CH" dirty="0">
                <a:solidFill>
                  <a:srgbClr val="505050"/>
                </a:solidFill>
              </a:rPr>
              <a:t> </a:t>
            </a:r>
            <a:r>
              <a:rPr lang="de-CH" dirty="0" smtClean="0">
                <a:solidFill>
                  <a:srgbClr val="505050"/>
                </a:solidFill>
              </a:rPr>
              <a:t>operative </a:t>
            </a:r>
            <a:r>
              <a:rPr lang="de-CH" dirty="0" err="1">
                <a:solidFill>
                  <a:srgbClr val="505050"/>
                </a:solidFill>
              </a:rPr>
              <a:t>units</a:t>
            </a:r>
            <a:r>
              <a:rPr lang="de-CH" dirty="0">
                <a:solidFill>
                  <a:srgbClr val="505050"/>
                </a:solidFill>
              </a:rPr>
              <a:t> (Systems </a:t>
            </a:r>
            <a:r>
              <a:rPr lang="de-CH" dirty="0" smtClean="0">
                <a:solidFill>
                  <a:srgbClr val="505050"/>
                </a:solidFill>
              </a:rPr>
              <a:t>1).</a:t>
            </a:r>
          </a:p>
          <a:p>
            <a:pPr defTabSz="932742">
              <a:spcBef>
                <a:spcPts val="612"/>
              </a:spcBef>
            </a:pPr>
            <a:r>
              <a:rPr lang="de-CH" b="1" dirty="0" err="1" smtClean="0">
                <a:solidFill>
                  <a:srgbClr val="505050"/>
                </a:solidFill>
              </a:rPr>
              <a:t>Examples</a:t>
            </a:r>
            <a:r>
              <a:rPr lang="de-DE" b="1" dirty="0" smtClean="0">
                <a:solidFill>
                  <a:srgbClr val="505050"/>
                </a:solidFill>
              </a:rPr>
              <a:t>                                                                      </a:t>
            </a:r>
            <a:br>
              <a:rPr lang="de-DE" b="1" dirty="0" smtClean="0">
                <a:solidFill>
                  <a:srgbClr val="505050"/>
                </a:solidFill>
              </a:rPr>
            </a:br>
            <a:r>
              <a:rPr lang="de-DE" dirty="0" err="1" smtClean="0">
                <a:solidFill>
                  <a:srgbClr val="505050"/>
                </a:solidFill>
              </a:rPr>
              <a:t>Control</a:t>
            </a:r>
            <a:r>
              <a:rPr lang="de-DE" dirty="0" smtClean="0">
                <a:solidFill>
                  <a:srgbClr val="505050"/>
                </a:solidFill>
              </a:rPr>
              <a:t>-systems, </a:t>
            </a:r>
            <a:r>
              <a:rPr lang="de-DE" dirty="0" err="1" smtClean="0">
                <a:solidFill>
                  <a:srgbClr val="505050"/>
                </a:solidFill>
              </a:rPr>
              <a:t>rules</a:t>
            </a:r>
            <a:r>
              <a:rPr lang="de-DE" dirty="0" smtClean="0">
                <a:solidFill>
                  <a:srgbClr val="505050"/>
                </a:solidFill>
              </a:rPr>
              <a:t> </a:t>
            </a:r>
            <a:r>
              <a:rPr lang="de-DE" dirty="0" err="1" smtClean="0">
                <a:solidFill>
                  <a:srgbClr val="505050"/>
                </a:solidFill>
              </a:rPr>
              <a:t>and</a:t>
            </a:r>
            <a:r>
              <a:rPr lang="de-DE" dirty="0" smtClean="0">
                <a:solidFill>
                  <a:srgbClr val="505050"/>
                </a:solidFill>
              </a:rPr>
              <a:t> </a:t>
            </a:r>
            <a:r>
              <a:rPr lang="de-DE" dirty="0" err="1">
                <a:solidFill>
                  <a:srgbClr val="505050"/>
                </a:solidFill>
              </a:rPr>
              <a:t>r</a:t>
            </a:r>
            <a:r>
              <a:rPr lang="de-DE" dirty="0" err="1" smtClean="0">
                <a:solidFill>
                  <a:srgbClr val="505050"/>
                </a:solidFill>
              </a:rPr>
              <a:t>egulations</a:t>
            </a:r>
            <a:r>
              <a:rPr lang="de-DE" dirty="0" smtClean="0">
                <a:solidFill>
                  <a:srgbClr val="505050"/>
                </a:solidFill>
              </a:rPr>
              <a:t>, </a:t>
            </a:r>
            <a:r>
              <a:rPr lang="de-DE" dirty="0" err="1" smtClean="0">
                <a:solidFill>
                  <a:srgbClr val="505050"/>
                </a:solidFill>
              </a:rPr>
              <a:t>guidelines</a:t>
            </a:r>
            <a:r>
              <a:rPr lang="de-DE" dirty="0" smtClean="0">
                <a:solidFill>
                  <a:srgbClr val="505050"/>
                </a:solidFill>
              </a:rPr>
              <a:t>, </a:t>
            </a:r>
            <a:r>
              <a:rPr lang="de-DE" dirty="0" err="1" smtClean="0">
                <a:solidFill>
                  <a:srgbClr val="505050"/>
                </a:solidFill>
              </a:rPr>
              <a:t>common</a:t>
            </a:r>
            <a:r>
              <a:rPr lang="de-DE" dirty="0" smtClean="0">
                <a:solidFill>
                  <a:srgbClr val="505050"/>
                </a:solidFill>
              </a:rPr>
              <a:t> </a:t>
            </a:r>
            <a:r>
              <a:rPr lang="de-DE" dirty="0" err="1" smtClean="0">
                <a:solidFill>
                  <a:srgbClr val="505050"/>
                </a:solidFill>
              </a:rPr>
              <a:t>language</a:t>
            </a:r>
            <a:r>
              <a:rPr lang="de-DE" dirty="0" smtClean="0">
                <a:solidFill>
                  <a:srgbClr val="505050"/>
                </a:solidFill>
              </a:rPr>
              <a:t>, </a:t>
            </a:r>
            <a:r>
              <a:rPr lang="de-DE" dirty="0" err="1">
                <a:solidFill>
                  <a:srgbClr val="505050"/>
                </a:solidFill>
              </a:rPr>
              <a:t>i</a:t>
            </a:r>
            <a:r>
              <a:rPr lang="de-DE" dirty="0" err="1" smtClean="0">
                <a:solidFill>
                  <a:srgbClr val="505050"/>
                </a:solidFill>
              </a:rPr>
              <a:t>mplicit</a:t>
            </a:r>
            <a:r>
              <a:rPr lang="de-DE" dirty="0" smtClean="0">
                <a:solidFill>
                  <a:srgbClr val="505050"/>
                </a:solidFill>
              </a:rPr>
              <a:t> </a:t>
            </a:r>
            <a:r>
              <a:rPr lang="de-DE" dirty="0" err="1" smtClean="0">
                <a:solidFill>
                  <a:srgbClr val="505050"/>
                </a:solidFill>
              </a:rPr>
              <a:t>rules</a:t>
            </a:r>
            <a:r>
              <a:rPr lang="de-DE" dirty="0" smtClean="0">
                <a:solidFill>
                  <a:srgbClr val="505050"/>
                </a:solidFill>
              </a:rPr>
              <a:t> </a:t>
            </a:r>
            <a:r>
              <a:rPr lang="de-DE" dirty="0" err="1" smtClean="0">
                <a:solidFill>
                  <a:srgbClr val="505050"/>
                </a:solidFill>
              </a:rPr>
              <a:t>of</a:t>
            </a:r>
            <a:r>
              <a:rPr lang="de-DE" dirty="0" smtClean="0">
                <a:solidFill>
                  <a:srgbClr val="505050"/>
                </a:solidFill>
              </a:rPr>
              <a:t> </a:t>
            </a:r>
            <a:r>
              <a:rPr lang="de-DE" dirty="0" err="1" smtClean="0">
                <a:solidFill>
                  <a:srgbClr val="505050"/>
                </a:solidFill>
              </a:rPr>
              <a:t>the</a:t>
            </a:r>
            <a:r>
              <a:rPr lang="de-DE" dirty="0" smtClean="0">
                <a:solidFill>
                  <a:srgbClr val="505050"/>
                </a:solidFill>
              </a:rPr>
              <a:t> </a:t>
            </a:r>
            <a:r>
              <a:rPr lang="de-DE" dirty="0" err="1" smtClean="0">
                <a:solidFill>
                  <a:srgbClr val="505050"/>
                </a:solidFill>
              </a:rPr>
              <a:t>game</a:t>
            </a:r>
            <a:r>
              <a:rPr lang="de-DE" dirty="0" smtClean="0">
                <a:solidFill>
                  <a:srgbClr val="505050"/>
                </a:solidFill>
              </a:rPr>
              <a:t>, </a:t>
            </a:r>
            <a:r>
              <a:rPr lang="de-DE" dirty="0" err="1" smtClean="0">
                <a:solidFill>
                  <a:srgbClr val="505050"/>
                </a:solidFill>
              </a:rPr>
              <a:t>standards</a:t>
            </a:r>
            <a:r>
              <a:rPr lang="de-DE" dirty="0" smtClean="0">
                <a:solidFill>
                  <a:srgbClr val="505050"/>
                </a:solidFill>
              </a:rPr>
              <a:t> etc.</a:t>
            </a:r>
            <a:endParaRPr lang="de-DE" dirty="0">
              <a:solidFill>
                <a:srgbClr val="505050"/>
              </a:solidFill>
            </a:endParaRPr>
          </a:p>
        </p:txBody>
      </p:sp>
    </p:spTree>
    <p:extLst>
      <p:ext uri="{BB962C8B-B14F-4D97-AF65-F5344CB8AC3E}">
        <p14:creationId xmlns:p14="http://schemas.microsoft.com/office/powerpoint/2010/main" val="3276102726"/>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452" y="3734952"/>
            <a:ext cx="4268999" cy="2680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Rectangle 2"/>
          <p:cNvSpPr>
            <a:spLocks noGrp="1" noChangeArrowheads="1"/>
          </p:cNvSpPr>
          <p:nvPr>
            <p:ph type="title"/>
          </p:nvPr>
        </p:nvSpPr>
        <p:spPr/>
        <p:txBody>
          <a:bodyPr/>
          <a:lstStyle/>
          <a:p>
            <a:pPr eaLnBrk="1" hangingPunct="1"/>
            <a:r>
              <a:rPr lang="de-DE" sz="4400" dirty="0" smtClean="0"/>
              <a:t>System THREE: </a:t>
            </a:r>
            <a:r>
              <a:rPr lang="de-DE" sz="4400" dirty="0" err="1" smtClean="0"/>
              <a:t>Optimisation</a:t>
            </a:r>
            <a:r>
              <a:rPr lang="de-DE" sz="4400" dirty="0" smtClean="0"/>
              <a:t> </a:t>
            </a:r>
            <a:r>
              <a:rPr lang="de-DE" sz="4400" dirty="0" err="1" smtClean="0"/>
              <a:t>of</a:t>
            </a:r>
            <a:r>
              <a:rPr lang="de-DE" sz="4400" dirty="0" smtClean="0"/>
              <a:t> </a:t>
            </a:r>
            <a:r>
              <a:rPr lang="de-DE" sz="4400" dirty="0" err="1" smtClean="0"/>
              <a:t>the</a:t>
            </a:r>
            <a:r>
              <a:rPr lang="de-DE" sz="4400" dirty="0" smtClean="0"/>
              <a:t> „Inside &amp; </a:t>
            </a:r>
            <a:r>
              <a:rPr lang="de-DE" sz="4400" dirty="0" err="1" smtClean="0"/>
              <a:t>Now</a:t>
            </a:r>
            <a:r>
              <a:rPr lang="de-DE" sz="4400" dirty="0" smtClean="0"/>
              <a:t>“</a:t>
            </a:r>
          </a:p>
        </p:txBody>
      </p:sp>
      <p:sp>
        <p:nvSpPr>
          <p:cNvPr id="6" name="Oval 62"/>
          <p:cNvSpPr>
            <a:spLocks noChangeArrowheads="1"/>
          </p:cNvSpPr>
          <p:nvPr/>
        </p:nvSpPr>
        <p:spPr bwMode="auto">
          <a:xfrm>
            <a:off x="2193162" y="3584913"/>
            <a:ext cx="1901881" cy="1227595"/>
          </a:xfrm>
          <a:prstGeom prst="ellipse">
            <a:avLst/>
          </a:prstGeom>
          <a:solidFill>
            <a:srgbClr val="FF0000">
              <a:alpha val="20000"/>
            </a:srgbClr>
          </a:solidFill>
          <a:ln w="28575">
            <a:solidFill>
              <a:srgbClr val="FF0000"/>
            </a:solidFill>
            <a:round/>
            <a:headEnd/>
            <a:tailEnd/>
          </a:ln>
        </p:spPr>
        <p:txBody>
          <a:bodyPr wrap="none" lIns="93278" tIns="46639" rIns="93278" bIns="46639" anchor="ctr"/>
          <a:lstStyle/>
          <a:p>
            <a:pPr defTabSz="932742"/>
            <a:endParaRPr lang="de-CH">
              <a:solidFill>
                <a:srgbClr val="FFFFFF"/>
              </a:solidFill>
            </a:endParaRPr>
          </a:p>
        </p:txBody>
      </p:sp>
      <p:cxnSp>
        <p:nvCxnSpPr>
          <p:cNvPr id="8" name="Gerade Verbindung 7"/>
          <p:cNvCxnSpPr/>
          <p:nvPr/>
        </p:nvCxnSpPr>
        <p:spPr bwMode="auto">
          <a:xfrm>
            <a:off x="4095042" y="4281682"/>
            <a:ext cx="984661" cy="0"/>
          </a:xfrm>
          <a:prstGeom prst="line">
            <a:avLst/>
          </a:prstGeom>
          <a:solidFill>
            <a:schemeClr val="accent1"/>
          </a:solidFill>
          <a:ln w="25400" cap="flat" cmpd="sng" algn="ctr">
            <a:solidFill>
              <a:srgbClr val="FF0000"/>
            </a:solidFill>
            <a:prstDash val="solid"/>
            <a:round/>
            <a:headEnd type="none" w="med" len="med"/>
            <a:tailEnd type="none" w="med" len="med"/>
          </a:ln>
          <a:effectLst/>
        </p:spPr>
      </p:cxnSp>
      <p:sp>
        <p:nvSpPr>
          <p:cNvPr id="7" name="Abgerundetes Rechteck 6"/>
          <p:cNvSpPr/>
          <p:nvPr>
            <p:custDataLst>
              <p:tags r:id="rId1"/>
            </p:custDataLst>
          </p:nvPr>
        </p:nvSpPr>
        <p:spPr bwMode="auto">
          <a:xfrm>
            <a:off x="5112910" y="1680501"/>
            <a:ext cx="7005404" cy="4773167"/>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rgbClr val="FF0000"/>
            </a:outerShdw>
          </a:effectLst>
          <a:scene3d>
            <a:camera prst="orthographicFront"/>
            <a:lightRig rig="threePt" dir="t"/>
          </a:scene3d>
          <a:sp3d>
            <a:bevelT w="50800" h="50800"/>
          </a:sp3d>
        </p:spPr>
        <p:txBody>
          <a:bodyPr vert="horz" wrap="square" lIns="91809" tIns="47741" rIns="91809" bIns="47741" numCol="1" rtlCol="0" anchor="t" anchorCtr="0" compatLnSpc="1">
            <a:prstTxWarp prst="textNoShape">
              <a:avLst/>
            </a:prstTxWarp>
          </a:bodyPr>
          <a:lstStyle/>
          <a:p>
            <a:pPr marL="280158" indent="-280158" defTabSz="932742">
              <a:spcBef>
                <a:spcPts val="612"/>
              </a:spcBef>
              <a:spcAft>
                <a:spcPts val="612"/>
              </a:spcAft>
              <a:buFontTx/>
              <a:buAutoNum type="alphaLcParenR"/>
            </a:pPr>
            <a:r>
              <a:rPr lang="de-DE" dirty="0">
                <a:solidFill>
                  <a:srgbClr val="505050"/>
                </a:solidFill>
              </a:rPr>
              <a:t>… </a:t>
            </a:r>
            <a:r>
              <a:rPr lang="de-DE" dirty="0" err="1">
                <a:solidFill>
                  <a:srgbClr val="505050"/>
                </a:solidFill>
              </a:rPr>
              <a:t>optimises</a:t>
            </a:r>
            <a:r>
              <a:rPr lang="de-DE" dirty="0">
                <a:solidFill>
                  <a:srgbClr val="505050"/>
                </a:solidFill>
              </a:rPr>
              <a:t> of </a:t>
            </a:r>
            <a:r>
              <a:rPr lang="de-DE" dirty="0" err="1">
                <a:solidFill>
                  <a:srgbClr val="505050"/>
                </a:solidFill>
              </a:rPr>
              <a:t>the</a:t>
            </a:r>
            <a:r>
              <a:rPr lang="de-DE" dirty="0">
                <a:solidFill>
                  <a:srgbClr val="505050"/>
                </a:solidFill>
              </a:rPr>
              <a:t> </a:t>
            </a:r>
            <a:r>
              <a:rPr lang="de-DE" dirty="0" err="1">
                <a:solidFill>
                  <a:srgbClr val="505050"/>
                </a:solidFill>
              </a:rPr>
              <a:t>cooperation</a:t>
            </a:r>
            <a:r>
              <a:rPr lang="de-DE" dirty="0">
                <a:solidFill>
                  <a:srgbClr val="505050"/>
                </a:solidFill>
              </a:rPr>
              <a:t> </a:t>
            </a:r>
            <a:r>
              <a:rPr lang="de-DE" dirty="0" err="1">
                <a:solidFill>
                  <a:srgbClr val="505050"/>
                </a:solidFill>
              </a:rPr>
              <a:t>between</a:t>
            </a:r>
            <a:r>
              <a:rPr lang="de-DE" dirty="0">
                <a:solidFill>
                  <a:srgbClr val="505050"/>
                </a:solidFill>
              </a:rPr>
              <a:t> </a:t>
            </a:r>
            <a:r>
              <a:rPr lang="de-DE" dirty="0" err="1">
                <a:solidFill>
                  <a:srgbClr val="505050"/>
                </a:solidFill>
              </a:rPr>
              <a:t>the</a:t>
            </a:r>
            <a:r>
              <a:rPr lang="de-DE" dirty="0">
                <a:solidFill>
                  <a:srgbClr val="505050"/>
                </a:solidFill>
              </a:rPr>
              <a:t> Systems </a:t>
            </a:r>
            <a:r>
              <a:rPr lang="de-DE" dirty="0" smtClean="0">
                <a:solidFill>
                  <a:srgbClr val="505050"/>
                </a:solidFill>
              </a:rPr>
              <a:t>ONE,</a:t>
            </a:r>
          </a:p>
          <a:p>
            <a:pPr marL="280158" indent="-280158" defTabSz="932742">
              <a:spcBef>
                <a:spcPts val="612"/>
              </a:spcBef>
              <a:spcAft>
                <a:spcPts val="612"/>
              </a:spcAft>
              <a:buFontTx/>
              <a:buAutoNum type="alphaLcParenR"/>
            </a:pPr>
            <a:r>
              <a:rPr lang="de-CH" dirty="0" smtClean="0">
                <a:solidFill>
                  <a:srgbClr val="505050"/>
                </a:solidFill>
              </a:rPr>
              <a:t>… </a:t>
            </a:r>
            <a:r>
              <a:rPr lang="de-CH" dirty="0" err="1">
                <a:solidFill>
                  <a:srgbClr val="505050"/>
                </a:solidFill>
              </a:rPr>
              <a:t>distributes</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disposable</a:t>
            </a:r>
            <a:r>
              <a:rPr lang="de-CH" dirty="0">
                <a:solidFill>
                  <a:srgbClr val="505050"/>
                </a:solidFill>
              </a:rPr>
              <a:t> </a:t>
            </a:r>
            <a:r>
              <a:rPr lang="de-CH" dirty="0" err="1">
                <a:solidFill>
                  <a:srgbClr val="505050"/>
                </a:solidFill>
              </a:rPr>
              <a:t>resources</a:t>
            </a:r>
            <a:r>
              <a:rPr lang="de-CH" dirty="0">
                <a:solidFill>
                  <a:srgbClr val="505050"/>
                </a:solidFill>
              </a:rPr>
              <a:t> </a:t>
            </a:r>
            <a:r>
              <a:rPr lang="de-CH" dirty="0" err="1">
                <a:solidFill>
                  <a:srgbClr val="505050"/>
                </a:solidFill>
              </a:rPr>
              <a:t>for</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optimisation</a:t>
            </a:r>
            <a:r>
              <a:rPr lang="de-CH" dirty="0">
                <a:solidFill>
                  <a:srgbClr val="505050"/>
                </a:solidFill>
              </a:rPr>
              <a:t> </a:t>
            </a:r>
            <a:r>
              <a:rPr lang="de-CH" dirty="0" err="1">
                <a:solidFill>
                  <a:srgbClr val="505050"/>
                </a:solidFill>
              </a:rPr>
              <a:t>of</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whole</a:t>
            </a:r>
            <a:r>
              <a:rPr lang="de-CH" dirty="0" smtClean="0">
                <a:solidFill>
                  <a:srgbClr val="505050"/>
                </a:solidFill>
              </a:rPr>
              <a:t>,</a:t>
            </a:r>
          </a:p>
          <a:p>
            <a:pPr marL="280158" indent="-280158" defTabSz="932742">
              <a:spcBef>
                <a:spcPts val="612"/>
              </a:spcBef>
              <a:spcAft>
                <a:spcPts val="612"/>
              </a:spcAft>
              <a:buFontTx/>
              <a:buAutoNum type="alphaLcParenR"/>
            </a:pPr>
            <a:r>
              <a:rPr lang="de-CH" dirty="0" smtClean="0">
                <a:solidFill>
                  <a:srgbClr val="505050"/>
                </a:solidFill>
              </a:rPr>
              <a:t>… </a:t>
            </a:r>
            <a:r>
              <a:rPr lang="de-CH" dirty="0" err="1">
                <a:solidFill>
                  <a:srgbClr val="505050"/>
                </a:solidFill>
              </a:rPr>
              <a:t>identifies</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realises</a:t>
            </a:r>
            <a:r>
              <a:rPr lang="de-CH" dirty="0">
                <a:solidFill>
                  <a:srgbClr val="505050"/>
                </a:solidFill>
              </a:rPr>
              <a:t> </a:t>
            </a:r>
            <a:r>
              <a:rPr lang="de-CH" dirty="0" err="1">
                <a:solidFill>
                  <a:srgbClr val="505050"/>
                </a:solidFill>
              </a:rPr>
              <a:t>synergies</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ensures</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use</a:t>
            </a:r>
            <a:r>
              <a:rPr lang="de-CH" dirty="0">
                <a:solidFill>
                  <a:srgbClr val="505050"/>
                </a:solidFill>
              </a:rPr>
              <a:t> </a:t>
            </a:r>
            <a:r>
              <a:rPr lang="de-CH" dirty="0" err="1">
                <a:solidFill>
                  <a:srgbClr val="505050"/>
                </a:solidFill>
              </a:rPr>
              <a:t>of</a:t>
            </a:r>
            <a:r>
              <a:rPr lang="de-CH" dirty="0">
                <a:solidFill>
                  <a:srgbClr val="505050"/>
                </a:solidFill>
              </a:rPr>
              <a:t> </a:t>
            </a:r>
            <a:r>
              <a:rPr lang="de-CH" dirty="0" err="1">
                <a:solidFill>
                  <a:srgbClr val="505050"/>
                </a:solidFill>
              </a:rPr>
              <a:t>experience</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knowledge</a:t>
            </a:r>
            <a:r>
              <a:rPr lang="de-CH" dirty="0" smtClean="0">
                <a:solidFill>
                  <a:srgbClr val="505050"/>
                </a:solidFill>
              </a:rPr>
              <a:t>,</a:t>
            </a:r>
          </a:p>
          <a:p>
            <a:pPr marL="280158" indent="-280158" defTabSz="932742">
              <a:spcBef>
                <a:spcPts val="612"/>
              </a:spcBef>
              <a:spcAft>
                <a:spcPts val="612"/>
              </a:spcAft>
              <a:buFontTx/>
              <a:buAutoNum type="alphaLcParenR"/>
            </a:pPr>
            <a:r>
              <a:rPr lang="de-CH" dirty="0" smtClean="0">
                <a:solidFill>
                  <a:srgbClr val="505050"/>
                </a:solidFill>
              </a:rPr>
              <a:t>… </a:t>
            </a:r>
            <a:r>
              <a:rPr lang="de-CH" dirty="0" err="1">
                <a:solidFill>
                  <a:srgbClr val="505050"/>
                </a:solidFill>
              </a:rPr>
              <a:t>implements</a:t>
            </a:r>
            <a:r>
              <a:rPr lang="de-CH" dirty="0">
                <a:solidFill>
                  <a:srgbClr val="505050"/>
                </a:solidFill>
              </a:rPr>
              <a:t> </a:t>
            </a:r>
            <a:r>
              <a:rPr lang="de-CH" dirty="0" err="1">
                <a:solidFill>
                  <a:srgbClr val="505050"/>
                </a:solidFill>
              </a:rPr>
              <a:t>existing</a:t>
            </a:r>
            <a:r>
              <a:rPr lang="de-CH" dirty="0">
                <a:solidFill>
                  <a:srgbClr val="505050"/>
                </a:solidFill>
              </a:rPr>
              <a:t> </a:t>
            </a:r>
            <a:r>
              <a:rPr lang="de-CH" dirty="0" err="1">
                <a:solidFill>
                  <a:srgbClr val="505050"/>
                </a:solidFill>
              </a:rPr>
              <a:t>success</a:t>
            </a:r>
            <a:r>
              <a:rPr lang="de-CH" dirty="0">
                <a:solidFill>
                  <a:srgbClr val="505050"/>
                </a:solidFill>
              </a:rPr>
              <a:t> </a:t>
            </a:r>
            <a:r>
              <a:rPr lang="de-CH" dirty="0" err="1">
                <a:solidFill>
                  <a:srgbClr val="505050"/>
                </a:solidFill>
              </a:rPr>
              <a:t>potentials</a:t>
            </a:r>
            <a:r>
              <a:rPr lang="de-CH" dirty="0">
                <a:solidFill>
                  <a:srgbClr val="505050"/>
                </a:solidFill>
              </a:rPr>
              <a:t> </a:t>
            </a:r>
            <a:r>
              <a:rPr lang="de-CH" dirty="0" err="1">
                <a:solidFill>
                  <a:srgbClr val="505050"/>
                </a:solidFill>
              </a:rPr>
              <a:t>into</a:t>
            </a:r>
            <a:r>
              <a:rPr lang="de-CH" dirty="0">
                <a:solidFill>
                  <a:srgbClr val="505050"/>
                </a:solidFill>
              </a:rPr>
              <a:t> </a:t>
            </a:r>
            <a:r>
              <a:rPr lang="de-CH" dirty="0" smtClean="0">
                <a:solidFill>
                  <a:srgbClr val="505050"/>
                </a:solidFill>
              </a:rPr>
              <a:t>ROI</a:t>
            </a:r>
          </a:p>
          <a:p>
            <a:pPr marL="280158" indent="-280158" defTabSz="932742">
              <a:spcBef>
                <a:spcPts val="612"/>
              </a:spcBef>
              <a:spcAft>
                <a:spcPts val="612"/>
              </a:spcAft>
              <a:buFontTx/>
              <a:buAutoNum type="alphaLcParenR"/>
            </a:pPr>
            <a:r>
              <a:rPr lang="de-CH" dirty="0" smtClean="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releases</a:t>
            </a:r>
            <a:r>
              <a:rPr lang="de-CH" dirty="0">
                <a:solidFill>
                  <a:srgbClr val="505050"/>
                </a:solidFill>
              </a:rPr>
              <a:t> </a:t>
            </a:r>
            <a:r>
              <a:rPr lang="de-CH" dirty="0" err="1">
                <a:solidFill>
                  <a:srgbClr val="505050"/>
                </a:solidFill>
              </a:rPr>
              <a:t>regulations</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ensures</a:t>
            </a:r>
            <a:r>
              <a:rPr lang="de-CH" dirty="0">
                <a:solidFill>
                  <a:srgbClr val="505050"/>
                </a:solidFill>
              </a:rPr>
              <a:t> </a:t>
            </a:r>
            <a:r>
              <a:rPr lang="de-CH" dirty="0" err="1">
                <a:solidFill>
                  <a:srgbClr val="505050"/>
                </a:solidFill>
              </a:rPr>
              <a:t>that</a:t>
            </a:r>
            <a:r>
              <a:rPr lang="de-CH" dirty="0">
                <a:solidFill>
                  <a:srgbClr val="505050"/>
                </a:solidFill>
              </a:rPr>
              <a:t> </a:t>
            </a:r>
            <a:r>
              <a:rPr lang="de-CH" dirty="0" err="1">
                <a:solidFill>
                  <a:srgbClr val="505050"/>
                </a:solidFill>
              </a:rPr>
              <a:t>they</a:t>
            </a:r>
            <a:r>
              <a:rPr lang="de-CH" dirty="0">
                <a:solidFill>
                  <a:srgbClr val="505050"/>
                </a:solidFill>
              </a:rPr>
              <a:t> </a:t>
            </a:r>
            <a:r>
              <a:rPr lang="de-CH" dirty="0" err="1">
                <a:solidFill>
                  <a:srgbClr val="505050"/>
                </a:solidFill>
              </a:rPr>
              <a:t>are</a:t>
            </a:r>
            <a:r>
              <a:rPr lang="de-CH" dirty="0">
                <a:solidFill>
                  <a:srgbClr val="505050"/>
                </a:solidFill>
              </a:rPr>
              <a:t> </a:t>
            </a:r>
            <a:r>
              <a:rPr lang="de-CH" dirty="0" err="1" smtClean="0">
                <a:solidFill>
                  <a:srgbClr val="505050"/>
                </a:solidFill>
              </a:rPr>
              <a:t>followed</a:t>
            </a:r>
            <a:r>
              <a:rPr lang="de-CH" dirty="0" smtClean="0">
                <a:solidFill>
                  <a:srgbClr val="505050"/>
                </a:solidFill>
              </a:rPr>
              <a:t>.</a:t>
            </a:r>
            <a:r>
              <a:rPr lang="de-DE" dirty="0" smtClean="0">
                <a:solidFill>
                  <a:srgbClr val="505050"/>
                </a:solidFill>
              </a:rPr>
              <a:t> </a:t>
            </a:r>
          </a:p>
          <a:p>
            <a:pPr defTabSz="932742">
              <a:spcBef>
                <a:spcPts val="612"/>
              </a:spcBef>
              <a:spcAft>
                <a:spcPts val="612"/>
              </a:spcAft>
            </a:pPr>
            <a:r>
              <a:rPr lang="de-CH" b="1" dirty="0" err="1" smtClean="0">
                <a:solidFill>
                  <a:srgbClr val="505050"/>
                </a:solidFill>
              </a:rPr>
              <a:t>Examples</a:t>
            </a:r>
            <a:r>
              <a:rPr lang="de-CH" dirty="0" smtClean="0">
                <a:solidFill>
                  <a:srgbClr val="505050"/>
                </a:solidFill>
              </a:rPr>
              <a:t>                                                                              </a:t>
            </a:r>
            <a:r>
              <a:rPr lang="de-DE" dirty="0" smtClean="0">
                <a:solidFill>
                  <a:srgbClr val="505050"/>
                </a:solidFill>
              </a:rPr>
              <a:t>Operative </a:t>
            </a:r>
            <a:r>
              <a:rPr lang="de-DE" dirty="0" err="1" smtClean="0">
                <a:solidFill>
                  <a:srgbClr val="505050"/>
                </a:solidFill>
              </a:rPr>
              <a:t>planning</a:t>
            </a:r>
            <a:r>
              <a:rPr lang="de-DE" dirty="0" smtClean="0">
                <a:solidFill>
                  <a:srgbClr val="505050"/>
                </a:solidFill>
              </a:rPr>
              <a:t>, </a:t>
            </a:r>
            <a:r>
              <a:rPr lang="de-DE" dirty="0" err="1">
                <a:solidFill>
                  <a:srgbClr val="505050"/>
                </a:solidFill>
              </a:rPr>
              <a:t>b</a:t>
            </a:r>
            <a:r>
              <a:rPr lang="de-DE" dirty="0" err="1" smtClean="0">
                <a:solidFill>
                  <a:srgbClr val="505050"/>
                </a:solidFill>
              </a:rPr>
              <a:t>udgeting</a:t>
            </a:r>
            <a:r>
              <a:rPr lang="de-DE" dirty="0" smtClean="0">
                <a:solidFill>
                  <a:srgbClr val="505050"/>
                </a:solidFill>
              </a:rPr>
              <a:t>, </a:t>
            </a:r>
            <a:r>
              <a:rPr lang="de-DE" dirty="0" err="1" smtClean="0">
                <a:solidFill>
                  <a:srgbClr val="505050"/>
                </a:solidFill>
              </a:rPr>
              <a:t>annual</a:t>
            </a:r>
            <a:r>
              <a:rPr lang="de-DE" dirty="0" smtClean="0">
                <a:solidFill>
                  <a:srgbClr val="505050"/>
                </a:solidFill>
              </a:rPr>
              <a:t> </a:t>
            </a:r>
            <a:r>
              <a:rPr lang="de-DE" dirty="0" err="1" smtClean="0">
                <a:solidFill>
                  <a:srgbClr val="505050"/>
                </a:solidFill>
              </a:rPr>
              <a:t>targets</a:t>
            </a:r>
            <a:r>
              <a:rPr lang="de-DE" dirty="0" smtClean="0">
                <a:solidFill>
                  <a:srgbClr val="505050"/>
                </a:solidFill>
              </a:rPr>
              <a:t>, </a:t>
            </a:r>
            <a:r>
              <a:rPr lang="de-DE" dirty="0" err="1" smtClean="0">
                <a:solidFill>
                  <a:srgbClr val="505050"/>
                </a:solidFill>
              </a:rPr>
              <a:t>definition</a:t>
            </a:r>
            <a:r>
              <a:rPr lang="de-DE" dirty="0" smtClean="0">
                <a:solidFill>
                  <a:srgbClr val="505050"/>
                </a:solidFill>
              </a:rPr>
              <a:t> of </a:t>
            </a:r>
            <a:r>
              <a:rPr lang="de-DE" dirty="0" err="1" smtClean="0">
                <a:solidFill>
                  <a:srgbClr val="505050"/>
                </a:solidFill>
              </a:rPr>
              <a:t>rules</a:t>
            </a:r>
            <a:r>
              <a:rPr lang="de-DE" dirty="0" smtClean="0">
                <a:solidFill>
                  <a:srgbClr val="505050"/>
                </a:solidFill>
              </a:rPr>
              <a:t> </a:t>
            </a:r>
            <a:r>
              <a:rPr lang="de-DE" dirty="0" err="1" smtClean="0">
                <a:solidFill>
                  <a:srgbClr val="505050"/>
                </a:solidFill>
              </a:rPr>
              <a:t>and</a:t>
            </a:r>
            <a:r>
              <a:rPr lang="de-DE" dirty="0" smtClean="0">
                <a:solidFill>
                  <a:srgbClr val="505050"/>
                </a:solidFill>
              </a:rPr>
              <a:t> </a:t>
            </a:r>
            <a:r>
              <a:rPr lang="de-DE" dirty="0" err="1" smtClean="0">
                <a:solidFill>
                  <a:srgbClr val="505050"/>
                </a:solidFill>
              </a:rPr>
              <a:t>regulations</a:t>
            </a:r>
            <a:r>
              <a:rPr lang="de-DE" dirty="0" smtClean="0">
                <a:solidFill>
                  <a:srgbClr val="505050"/>
                </a:solidFill>
              </a:rPr>
              <a:t> etc.</a:t>
            </a:r>
            <a:endParaRPr lang="de-DE" dirty="0">
              <a:solidFill>
                <a:srgbClr val="505050"/>
              </a:solidFill>
            </a:endParaRPr>
          </a:p>
        </p:txBody>
      </p:sp>
    </p:spTree>
    <p:extLst>
      <p:ext uri="{BB962C8B-B14F-4D97-AF65-F5344CB8AC3E}">
        <p14:creationId xmlns:p14="http://schemas.microsoft.com/office/powerpoint/2010/main" val="225625440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de-DE" sz="4400" dirty="0" smtClean="0"/>
              <a:t>System THREE*: Auditing, Real-Life Information</a:t>
            </a:r>
          </a:p>
        </p:txBody>
      </p:sp>
      <p:sp>
        <p:nvSpPr>
          <p:cNvPr id="7" name="Abgerundetes Rechteck 6"/>
          <p:cNvSpPr/>
          <p:nvPr>
            <p:custDataLst>
              <p:tags r:id="rId1"/>
            </p:custDataLst>
          </p:nvPr>
        </p:nvSpPr>
        <p:spPr bwMode="auto">
          <a:xfrm>
            <a:off x="5112910" y="1680501"/>
            <a:ext cx="7005404" cy="4773167"/>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rgbClr val="FF0000"/>
            </a:outerShdw>
          </a:effectLst>
          <a:scene3d>
            <a:camera prst="orthographicFront"/>
            <a:lightRig rig="threePt" dir="t"/>
          </a:scene3d>
          <a:sp3d>
            <a:bevelT w="50800" h="50800"/>
          </a:sp3d>
        </p:spPr>
        <p:txBody>
          <a:bodyPr vert="horz" wrap="square" lIns="91809" tIns="47741" rIns="91809" bIns="47741" numCol="1" rtlCol="0" anchor="t" anchorCtr="0" compatLnSpc="1">
            <a:prstTxWarp prst="textNoShape">
              <a:avLst/>
            </a:prstTxWarp>
          </a:bodyPr>
          <a:lstStyle/>
          <a:p>
            <a:pPr marL="280158" indent="-280158" defTabSz="932742">
              <a:spcBef>
                <a:spcPts val="612"/>
              </a:spcBef>
              <a:spcAft>
                <a:spcPts val="612"/>
              </a:spcAft>
              <a:buFontTx/>
              <a:buAutoNum type="alphaLcParenR"/>
            </a:pPr>
            <a:r>
              <a:rPr lang="de-CH" dirty="0">
                <a:solidFill>
                  <a:srgbClr val="505050"/>
                </a:solidFill>
              </a:rPr>
              <a:t>… </a:t>
            </a:r>
            <a:r>
              <a:rPr lang="de-CH" dirty="0" err="1">
                <a:solidFill>
                  <a:srgbClr val="505050"/>
                </a:solidFill>
              </a:rPr>
              <a:t>direct</a:t>
            </a:r>
            <a:r>
              <a:rPr lang="de-CH" dirty="0">
                <a:solidFill>
                  <a:srgbClr val="505050"/>
                </a:solidFill>
              </a:rPr>
              <a:t> </a:t>
            </a:r>
            <a:r>
              <a:rPr lang="de-CH" dirty="0" err="1">
                <a:solidFill>
                  <a:srgbClr val="505050"/>
                </a:solidFill>
              </a:rPr>
              <a:t>observation</a:t>
            </a:r>
            <a:r>
              <a:rPr lang="de-CH" dirty="0">
                <a:solidFill>
                  <a:srgbClr val="505050"/>
                </a:solidFill>
              </a:rPr>
              <a:t> of </a:t>
            </a:r>
            <a:r>
              <a:rPr lang="de-CH" dirty="0" err="1">
                <a:solidFill>
                  <a:srgbClr val="505050"/>
                </a:solidFill>
              </a:rPr>
              <a:t>the</a:t>
            </a:r>
            <a:r>
              <a:rPr lang="de-CH" dirty="0">
                <a:solidFill>
                  <a:srgbClr val="505050"/>
                </a:solidFill>
              </a:rPr>
              <a:t> Systems </a:t>
            </a:r>
            <a:r>
              <a:rPr lang="de-CH" dirty="0" smtClean="0">
                <a:solidFill>
                  <a:srgbClr val="505050"/>
                </a:solidFill>
              </a:rPr>
              <a:t>One,</a:t>
            </a:r>
            <a:endParaRPr lang="de-CH" dirty="0">
              <a:solidFill>
                <a:srgbClr val="505050"/>
              </a:solidFill>
            </a:endParaRPr>
          </a:p>
          <a:p>
            <a:pPr marL="280158" indent="-280158" defTabSz="932742">
              <a:spcBef>
                <a:spcPts val="612"/>
              </a:spcBef>
              <a:spcAft>
                <a:spcPts val="612"/>
              </a:spcAft>
              <a:buFontTx/>
              <a:buAutoNum type="alphaLcParenR"/>
            </a:pPr>
            <a:r>
              <a:rPr lang="de-CH" dirty="0">
                <a:solidFill>
                  <a:srgbClr val="505050"/>
                </a:solidFill>
              </a:rPr>
              <a:t>… </a:t>
            </a:r>
            <a:r>
              <a:rPr lang="de-DE" dirty="0" err="1">
                <a:solidFill>
                  <a:srgbClr val="505050"/>
                </a:solidFill>
              </a:rPr>
              <a:t>supplies</a:t>
            </a:r>
            <a:r>
              <a:rPr lang="de-DE" dirty="0">
                <a:solidFill>
                  <a:srgbClr val="505050"/>
                </a:solidFill>
              </a:rPr>
              <a:t> System THREE </a:t>
            </a:r>
            <a:r>
              <a:rPr lang="de-DE" dirty="0" err="1">
                <a:solidFill>
                  <a:srgbClr val="505050"/>
                </a:solidFill>
              </a:rPr>
              <a:t>with</a:t>
            </a:r>
            <a:r>
              <a:rPr lang="de-DE" dirty="0">
                <a:solidFill>
                  <a:srgbClr val="505050"/>
                </a:solidFill>
              </a:rPr>
              <a:t> </a:t>
            </a:r>
            <a:r>
              <a:rPr lang="de-DE" dirty="0" err="1">
                <a:solidFill>
                  <a:srgbClr val="505050"/>
                </a:solidFill>
              </a:rPr>
              <a:t>unfiltered</a:t>
            </a:r>
            <a:r>
              <a:rPr lang="de-DE" dirty="0">
                <a:solidFill>
                  <a:srgbClr val="505050"/>
                </a:solidFill>
              </a:rPr>
              <a:t> </a:t>
            </a:r>
            <a:r>
              <a:rPr lang="de-DE" dirty="0" err="1">
                <a:solidFill>
                  <a:srgbClr val="505050"/>
                </a:solidFill>
              </a:rPr>
              <a:t>information</a:t>
            </a:r>
            <a:r>
              <a:rPr lang="de-DE" dirty="0">
                <a:solidFill>
                  <a:srgbClr val="505050"/>
                </a:solidFill>
              </a:rPr>
              <a:t> </a:t>
            </a:r>
            <a:r>
              <a:rPr lang="de-DE" dirty="0" err="1">
                <a:solidFill>
                  <a:srgbClr val="505050"/>
                </a:solidFill>
              </a:rPr>
              <a:t>to</a:t>
            </a:r>
            <a:r>
              <a:rPr lang="de-DE" dirty="0">
                <a:solidFill>
                  <a:srgbClr val="505050"/>
                </a:solidFill>
              </a:rPr>
              <a:t> </a:t>
            </a:r>
            <a:r>
              <a:rPr lang="de-DE" dirty="0" err="1">
                <a:solidFill>
                  <a:srgbClr val="505050"/>
                </a:solidFill>
              </a:rPr>
              <a:t>enhance</a:t>
            </a:r>
            <a:r>
              <a:rPr lang="de-DE" dirty="0">
                <a:solidFill>
                  <a:srgbClr val="505050"/>
                </a:solidFill>
              </a:rPr>
              <a:t> </a:t>
            </a:r>
            <a:r>
              <a:rPr lang="de-DE" dirty="0" err="1">
                <a:solidFill>
                  <a:srgbClr val="505050"/>
                </a:solidFill>
              </a:rPr>
              <a:t>decision</a:t>
            </a:r>
            <a:r>
              <a:rPr lang="de-DE" dirty="0">
                <a:solidFill>
                  <a:srgbClr val="505050"/>
                </a:solidFill>
              </a:rPr>
              <a:t> </a:t>
            </a:r>
            <a:r>
              <a:rPr lang="de-DE" dirty="0" err="1">
                <a:solidFill>
                  <a:srgbClr val="505050"/>
                </a:solidFill>
              </a:rPr>
              <a:t>making</a:t>
            </a:r>
            <a:r>
              <a:rPr lang="de-DE" dirty="0">
                <a:solidFill>
                  <a:srgbClr val="505050"/>
                </a:solidFill>
              </a:rPr>
              <a:t> (</a:t>
            </a:r>
            <a:r>
              <a:rPr lang="de-DE" dirty="0" err="1">
                <a:solidFill>
                  <a:srgbClr val="505050"/>
                </a:solidFill>
              </a:rPr>
              <a:t>what</a:t>
            </a:r>
            <a:r>
              <a:rPr lang="de-DE" dirty="0">
                <a:solidFill>
                  <a:srgbClr val="505050"/>
                </a:solidFill>
              </a:rPr>
              <a:t> </a:t>
            </a:r>
            <a:r>
              <a:rPr lang="de-DE" dirty="0" err="1">
                <a:solidFill>
                  <a:srgbClr val="505050"/>
                </a:solidFill>
              </a:rPr>
              <a:t>is</a:t>
            </a:r>
            <a:r>
              <a:rPr lang="de-DE" dirty="0">
                <a:solidFill>
                  <a:srgbClr val="505050"/>
                </a:solidFill>
              </a:rPr>
              <a:t> </a:t>
            </a:r>
            <a:r>
              <a:rPr lang="de-DE" dirty="0" err="1">
                <a:solidFill>
                  <a:srgbClr val="505050"/>
                </a:solidFill>
              </a:rPr>
              <a:t>really</a:t>
            </a:r>
            <a:r>
              <a:rPr lang="de-DE" dirty="0">
                <a:solidFill>
                  <a:srgbClr val="505050"/>
                </a:solidFill>
              </a:rPr>
              <a:t> </a:t>
            </a:r>
            <a:r>
              <a:rPr lang="de-DE" dirty="0" err="1">
                <a:solidFill>
                  <a:srgbClr val="505050"/>
                </a:solidFill>
              </a:rPr>
              <a:t>happening</a:t>
            </a:r>
            <a:r>
              <a:rPr lang="de-DE" dirty="0">
                <a:solidFill>
                  <a:srgbClr val="505050"/>
                </a:solidFill>
              </a:rPr>
              <a:t>?), </a:t>
            </a:r>
            <a:endParaRPr lang="de-CH" dirty="0">
              <a:solidFill>
                <a:srgbClr val="505050"/>
              </a:solidFill>
            </a:endParaRPr>
          </a:p>
          <a:p>
            <a:pPr marL="280158" indent="-280158" defTabSz="932742">
              <a:spcBef>
                <a:spcPts val="612"/>
              </a:spcBef>
              <a:spcAft>
                <a:spcPts val="612"/>
              </a:spcAft>
              <a:buFontTx/>
              <a:buAutoNum type="alphaLcParenR"/>
            </a:pPr>
            <a:r>
              <a:rPr lang="de-CH" dirty="0">
                <a:solidFill>
                  <a:srgbClr val="505050"/>
                </a:solidFill>
              </a:rPr>
              <a:t>… </a:t>
            </a:r>
            <a:r>
              <a:rPr lang="de-CH" dirty="0" err="1">
                <a:solidFill>
                  <a:srgbClr val="505050"/>
                </a:solidFill>
              </a:rPr>
              <a:t>checks</a:t>
            </a:r>
            <a:r>
              <a:rPr lang="de-CH" dirty="0">
                <a:solidFill>
                  <a:srgbClr val="505050"/>
                </a:solidFill>
              </a:rPr>
              <a:t> </a:t>
            </a:r>
            <a:r>
              <a:rPr lang="de-CH" dirty="0" err="1">
                <a:solidFill>
                  <a:srgbClr val="505050"/>
                </a:solidFill>
              </a:rPr>
              <a:t>whether</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settlements</a:t>
            </a:r>
            <a:r>
              <a:rPr lang="de-CH" dirty="0">
                <a:solidFill>
                  <a:srgbClr val="505050"/>
                </a:solidFill>
              </a:rPr>
              <a:t> </a:t>
            </a:r>
            <a:r>
              <a:rPr lang="de-CH" dirty="0" err="1">
                <a:solidFill>
                  <a:srgbClr val="505050"/>
                </a:solidFill>
              </a:rPr>
              <a:t>are</a:t>
            </a:r>
            <a:r>
              <a:rPr lang="de-CH" dirty="0">
                <a:solidFill>
                  <a:srgbClr val="505050"/>
                </a:solidFill>
              </a:rPr>
              <a:t> </a:t>
            </a:r>
            <a:r>
              <a:rPr lang="de-CH" dirty="0" err="1">
                <a:solidFill>
                  <a:srgbClr val="505050"/>
                </a:solidFill>
              </a:rPr>
              <a:t>followed</a:t>
            </a:r>
            <a:r>
              <a:rPr lang="de-CH" dirty="0">
                <a:solidFill>
                  <a:srgbClr val="505050"/>
                </a:solidFill>
              </a:rPr>
              <a:t> </a:t>
            </a:r>
            <a:r>
              <a:rPr lang="de-CH" dirty="0" err="1">
                <a:solidFill>
                  <a:srgbClr val="505050"/>
                </a:solidFill>
              </a:rPr>
              <a:t>as</a:t>
            </a:r>
            <a:r>
              <a:rPr lang="de-CH" dirty="0">
                <a:solidFill>
                  <a:srgbClr val="505050"/>
                </a:solidFill>
              </a:rPr>
              <a:t> </a:t>
            </a:r>
            <a:r>
              <a:rPr lang="de-CH" dirty="0" err="1">
                <a:solidFill>
                  <a:srgbClr val="505050"/>
                </a:solidFill>
              </a:rPr>
              <a:t>agreed</a:t>
            </a:r>
            <a:r>
              <a:rPr lang="de-CH" dirty="0">
                <a:solidFill>
                  <a:srgbClr val="505050"/>
                </a:solidFill>
              </a:rPr>
              <a:t>, </a:t>
            </a:r>
          </a:p>
          <a:p>
            <a:pPr marL="280158" indent="-280158" defTabSz="932742">
              <a:spcBef>
                <a:spcPts val="612"/>
              </a:spcBef>
              <a:spcAft>
                <a:spcPts val="612"/>
              </a:spcAft>
              <a:buFontTx/>
              <a:buAutoNum type="alphaLcParenR"/>
            </a:pPr>
            <a:r>
              <a:rPr lang="de-CH" dirty="0">
                <a:solidFill>
                  <a:srgbClr val="505050"/>
                </a:solidFill>
              </a:rPr>
              <a:t>… </a:t>
            </a:r>
            <a:r>
              <a:rPr lang="de-CH" dirty="0" err="1">
                <a:solidFill>
                  <a:srgbClr val="505050"/>
                </a:solidFill>
              </a:rPr>
              <a:t>checks</a:t>
            </a:r>
            <a:r>
              <a:rPr lang="de-CH" dirty="0">
                <a:solidFill>
                  <a:srgbClr val="505050"/>
                </a:solidFill>
              </a:rPr>
              <a:t> </a:t>
            </a:r>
            <a:r>
              <a:rPr lang="de-CH" dirty="0" err="1">
                <a:solidFill>
                  <a:srgbClr val="505050"/>
                </a:solidFill>
              </a:rPr>
              <a:t>whether</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processes</a:t>
            </a:r>
            <a:r>
              <a:rPr lang="de-CH" dirty="0">
                <a:solidFill>
                  <a:srgbClr val="505050"/>
                </a:solidFill>
              </a:rPr>
              <a:t> </a:t>
            </a:r>
            <a:r>
              <a:rPr lang="de-CH" dirty="0" err="1">
                <a:solidFill>
                  <a:srgbClr val="505050"/>
                </a:solidFill>
              </a:rPr>
              <a:t>are</a:t>
            </a:r>
            <a:r>
              <a:rPr lang="de-CH" dirty="0">
                <a:solidFill>
                  <a:srgbClr val="505050"/>
                </a:solidFill>
              </a:rPr>
              <a:t> </a:t>
            </a:r>
            <a:r>
              <a:rPr lang="de-CH" dirty="0" err="1">
                <a:solidFill>
                  <a:srgbClr val="505050"/>
                </a:solidFill>
              </a:rPr>
              <a:t>effective</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efficient</a:t>
            </a:r>
            <a:r>
              <a:rPr lang="de-CH" dirty="0">
                <a:solidFill>
                  <a:srgbClr val="505050"/>
                </a:solidFill>
              </a:rPr>
              <a:t>; </a:t>
            </a:r>
            <a:r>
              <a:rPr lang="de-CH" dirty="0" err="1">
                <a:solidFill>
                  <a:srgbClr val="505050"/>
                </a:solidFill>
              </a:rPr>
              <a:t>whether</a:t>
            </a:r>
            <a:r>
              <a:rPr lang="de-CH" dirty="0">
                <a:solidFill>
                  <a:srgbClr val="505050"/>
                </a:solidFill>
              </a:rPr>
              <a:t> </a:t>
            </a:r>
            <a:r>
              <a:rPr lang="de-CH" dirty="0" err="1">
                <a:solidFill>
                  <a:srgbClr val="505050"/>
                </a:solidFill>
              </a:rPr>
              <a:t>activities</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quality</a:t>
            </a:r>
            <a:r>
              <a:rPr lang="de-CH" dirty="0">
                <a:solidFill>
                  <a:srgbClr val="505050"/>
                </a:solidFill>
              </a:rPr>
              <a:t> </a:t>
            </a:r>
            <a:r>
              <a:rPr lang="de-CH" dirty="0" err="1">
                <a:solidFill>
                  <a:srgbClr val="505050"/>
                </a:solidFill>
              </a:rPr>
              <a:t>meet</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expecations</a:t>
            </a:r>
            <a:endParaRPr lang="de-CH" dirty="0">
              <a:solidFill>
                <a:srgbClr val="505050"/>
              </a:solidFill>
            </a:endParaRPr>
          </a:p>
          <a:p>
            <a:pPr marL="280158" indent="-280158" defTabSz="932742">
              <a:spcBef>
                <a:spcPts val="612"/>
              </a:spcBef>
              <a:spcAft>
                <a:spcPts val="612"/>
              </a:spcAft>
              <a:buFontTx/>
              <a:buAutoNum type="alphaLcParenR"/>
            </a:pP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is</a:t>
            </a:r>
            <a:r>
              <a:rPr lang="de-CH" dirty="0">
                <a:solidFill>
                  <a:srgbClr val="505050"/>
                </a:solidFill>
              </a:rPr>
              <a:t> an informal </a:t>
            </a:r>
            <a:r>
              <a:rPr lang="de-CH" dirty="0" err="1">
                <a:solidFill>
                  <a:srgbClr val="505050"/>
                </a:solidFill>
              </a:rPr>
              <a:t>information</a:t>
            </a:r>
            <a:r>
              <a:rPr lang="de-CH" dirty="0">
                <a:solidFill>
                  <a:srgbClr val="505050"/>
                </a:solidFill>
              </a:rPr>
              <a:t> </a:t>
            </a:r>
            <a:r>
              <a:rPr lang="de-CH" dirty="0" err="1">
                <a:solidFill>
                  <a:srgbClr val="505050"/>
                </a:solidFill>
              </a:rPr>
              <a:t>channel</a:t>
            </a:r>
            <a:r>
              <a:rPr lang="de-CH" dirty="0">
                <a:solidFill>
                  <a:srgbClr val="505050"/>
                </a:solidFill>
              </a:rPr>
              <a:t> </a:t>
            </a:r>
            <a:r>
              <a:rPr lang="de-CH" dirty="0" err="1">
                <a:solidFill>
                  <a:srgbClr val="505050"/>
                </a:solidFill>
              </a:rPr>
              <a:t>for</a:t>
            </a:r>
            <a:r>
              <a:rPr lang="de-CH" dirty="0">
                <a:solidFill>
                  <a:srgbClr val="505050"/>
                </a:solidFill>
              </a:rPr>
              <a:t> </a:t>
            </a:r>
            <a:r>
              <a:rPr lang="de-CH" dirty="0" err="1">
                <a:solidFill>
                  <a:srgbClr val="505050"/>
                </a:solidFill>
              </a:rPr>
              <a:t>the</a:t>
            </a:r>
            <a:r>
              <a:rPr lang="de-CH" dirty="0">
                <a:solidFill>
                  <a:srgbClr val="505050"/>
                </a:solidFill>
              </a:rPr>
              <a:t> System </a:t>
            </a:r>
            <a:r>
              <a:rPr lang="de-CH" dirty="0" smtClean="0">
                <a:solidFill>
                  <a:srgbClr val="505050"/>
                </a:solidFill>
              </a:rPr>
              <a:t>3.</a:t>
            </a:r>
            <a:endParaRPr lang="de-DE" dirty="0">
              <a:solidFill>
                <a:srgbClr val="505050"/>
              </a:solidFill>
            </a:endParaRPr>
          </a:p>
          <a:p>
            <a:pPr defTabSz="932742">
              <a:spcBef>
                <a:spcPts val="612"/>
              </a:spcBef>
              <a:spcAft>
                <a:spcPts val="612"/>
              </a:spcAft>
            </a:pPr>
            <a:r>
              <a:rPr lang="de-DE" b="1" dirty="0" err="1" smtClean="0">
                <a:solidFill>
                  <a:srgbClr val="505050"/>
                </a:solidFill>
              </a:rPr>
              <a:t>Examples</a:t>
            </a:r>
            <a:r>
              <a:rPr lang="de-DE" b="1" dirty="0">
                <a:solidFill>
                  <a:srgbClr val="505050"/>
                </a:solidFill>
              </a:rPr>
              <a:t> </a:t>
            </a:r>
            <a:r>
              <a:rPr lang="de-DE" b="1" dirty="0" smtClean="0">
                <a:solidFill>
                  <a:srgbClr val="505050"/>
                </a:solidFill>
              </a:rPr>
              <a:t>                                                                                  </a:t>
            </a:r>
            <a:br>
              <a:rPr lang="de-DE" b="1" dirty="0" smtClean="0">
                <a:solidFill>
                  <a:srgbClr val="505050"/>
                </a:solidFill>
              </a:rPr>
            </a:br>
            <a:r>
              <a:rPr lang="de-DE" dirty="0" smtClean="0">
                <a:solidFill>
                  <a:srgbClr val="505050"/>
                </a:solidFill>
              </a:rPr>
              <a:t>Ad-Hoc </a:t>
            </a:r>
            <a:r>
              <a:rPr lang="de-DE" dirty="0" err="1">
                <a:solidFill>
                  <a:srgbClr val="505050"/>
                </a:solidFill>
              </a:rPr>
              <a:t>inspections</a:t>
            </a:r>
            <a:r>
              <a:rPr lang="de-DE" dirty="0">
                <a:solidFill>
                  <a:srgbClr val="505050"/>
                </a:solidFill>
              </a:rPr>
              <a:t>, </a:t>
            </a:r>
            <a:r>
              <a:rPr lang="de-DE" dirty="0" err="1">
                <a:solidFill>
                  <a:srgbClr val="505050"/>
                </a:solidFill>
              </a:rPr>
              <a:t>mystery</a:t>
            </a:r>
            <a:r>
              <a:rPr lang="de-DE" dirty="0">
                <a:solidFill>
                  <a:srgbClr val="505050"/>
                </a:solidFill>
              </a:rPr>
              <a:t> </a:t>
            </a:r>
            <a:r>
              <a:rPr lang="de-DE" dirty="0" err="1">
                <a:solidFill>
                  <a:srgbClr val="505050"/>
                </a:solidFill>
              </a:rPr>
              <a:t>shopping</a:t>
            </a:r>
            <a:r>
              <a:rPr lang="de-DE" dirty="0">
                <a:solidFill>
                  <a:srgbClr val="505050"/>
                </a:solidFill>
              </a:rPr>
              <a:t>, </a:t>
            </a:r>
            <a:r>
              <a:rPr lang="de-DE" dirty="0" err="1">
                <a:solidFill>
                  <a:srgbClr val="505050"/>
                </a:solidFill>
              </a:rPr>
              <a:t>direct</a:t>
            </a:r>
            <a:r>
              <a:rPr lang="de-DE" dirty="0">
                <a:solidFill>
                  <a:srgbClr val="505050"/>
                </a:solidFill>
              </a:rPr>
              <a:t> </a:t>
            </a:r>
            <a:r>
              <a:rPr lang="de-DE" dirty="0" err="1" smtClean="0">
                <a:solidFill>
                  <a:srgbClr val="505050"/>
                </a:solidFill>
              </a:rPr>
              <a:t>customer</a:t>
            </a:r>
            <a:r>
              <a:rPr lang="de-DE" dirty="0" smtClean="0">
                <a:solidFill>
                  <a:srgbClr val="505050"/>
                </a:solidFill>
              </a:rPr>
              <a:t>, </a:t>
            </a:r>
            <a:r>
              <a:rPr lang="de-DE" dirty="0" err="1" smtClean="0">
                <a:solidFill>
                  <a:srgbClr val="505050"/>
                </a:solidFill>
              </a:rPr>
              <a:t>employee</a:t>
            </a:r>
            <a:r>
              <a:rPr lang="de-DE" dirty="0" smtClean="0">
                <a:solidFill>
                  <a:srgbClr val="505050"/>
                </a:solidFill>
              </a:rPr>
              <a:t> </a:t>
            </a:r>
            <a:r>
              <a:rPr lang="de-DE" dirty="0" err="1">
                <a:solidFill>
                  <a:srgbClr val="505050"/>
                </a:solidFill>
              </a:rPr>
              <a:t>contact</a:t>
            </a:r>
            <a:r>
              <a:rPr lang="de-DE" dirty="0">
                <a:solidFill>
                  <a:srgbClr val="505050"/>
                </a:solidFill>
              </a:rPr>
              <a:t> etc.</a:t>
            </a:r>
          </a:p>
        </p:txBody>
      </p:sp>
      <p:pic>
        <p:nvPicPr>
          <p:cNvPr id="143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42" y="3742361"/>
            <a:ext cx="4268991" cy="2680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62"/>
          <p:cNvSpPr>
            <a:spLocks noChangeArrowheads="1"/>
          </p:cNvSpPr>
          <p:nvPr/>
        </p:nvSpPr>
        <p:spPr bwMode="auto">
          <a:xfrm>
            <a:off x="1149540" y="4398634"/>
            <a:ext cx="1039512" cy="844483"/>
          </a:xfrm>
          <a:prstGeom prst="ellipse">
            <a:avLst/>
          </a:prstGeom>
          <a:solidFill>
            <a:srgbClr val="FF0000">
              <a:alpha val="20000"/>
            </a:srgbClr>
          </a:solidFill>
          <a:ln w="28575">
            <a:solidFill>
              <a:srgbClr val="FF0000"/>
            </a:solidFill>
            <a:round/>
            <a:headEnd/>
            <a:tailEnd/>
          </a:ln>
        </p:spPr>
        <p:txBody>
          <a:bodyPr wrap="none" lIns="93278" tIns="46639" rIns="93278" bIns="46639" anchor="ctr"/>
          <a:lstStyle/>
          <a:p>
            <a:pPr defTabSz="932742"/>
            <a:endParaRPr lang="de-CH">
              <a:solidFill>
                <a:srgbClr val="FFFFFF"/>
              </a:solidFill>
            </a:endParaRPr>
          </a:p>
        </p:txBody>
      </p:sp>
      <p:cxnSp>
        <p:nvCxnSpPr>
          <p:cNvPr id="9" name="Gerade Verbindung 8"/>
          <p:cNvCxnSpPr>
            <a:stCxn id="8" idx="6"/>
          </p:cNvCxnSpPr>
          <p:nvPr/>
        </p:nvCxnSpPr>
        <p:spPr bwMode="auto">
          <a:xfrm>
            <a:off x="2189053" y="4820876"/>
            <a:ext cx="2849316" cy="0"/>
          </a:xfrm>
          <a:prstGeom prst="line">
            <a:avLst/>
          </a:prstGeom>
          <a:solidFill>
            <a:schemeClr val="accent1"/>
          </a:solidFill>
          <a:ln w="254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42424872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de-DE" sz="3200" dirty="0" smtClean="0"/>
              <a:t>System FOUR: </a:t>
            </a:r>
            <a:r>
              <a:rPr lang="de-DE" sz="3200" dirty="0" err="1" smtClean="0"/>
              <a:t>Intelligence</a:t>
            </a:r>
            <a:r>
              <a:rPr lang="de-DE" sz="3200" dirty="0" smtClean="0"/>
              <a:t> </a:t>
            </a:r>
            <a:r>
              <a:rPr lang="de-DE" sz="3200" dirty="0" err="1" smtClean="0"/>
              <a:t>and</a:t>
            </a:r>
            <a:r>
              <a:rPr lang="de-DE" sz="3200" dirty="0" smtClean="0"/>
              <a:t> </a:t>
            </a:r>
            <a:r>
              <a:rPr lang="de-DE" sz="3200" dirty="0" err="1" smtClean="0"/>
              <a:t>Adaptability</a:t>
            </a:r>
            <a:r>
              <a:rPr lang="de-DE" sz="3200" dirty="0" smtClean="0"/>
              <a:t> -  „Outside </a:t>
            </a:r>
            <a:r>
              <a:rPr lang="de-DE" sz="3200" dirty="0" err="1" smtClean="0"/>
              <a:t>and</a:t>
            </a:r>
            <a:r>
              <a:rPr lang="de-DE" sz="3200" dirty="0" smtClean="0"/>
              <a:t> </a:t>
            </a:r>
            <a:r>
              <a:rPr lang="de-DE" sz="3200" dirty="0" err="1" smtClean="0"/>
              <a:t>Then</a:t>
            </a:r>
            <a:r>
              <a:rPr lang="de-DE" sz="3200" dirty="0" smtClean="0"/>
              <a:t>“</a:t>
            </a:r>
          </a:p>
        </p:txBody>
      </p:sp>
      <p:pic>
        <p:nvPicPr>
          <p:cNvPr id="235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436" y="1668390"/>
            <a:ext cx="4437717" cy="495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bgerundetes Rechteck 6"/>
          <p:cNvSpPr/>
          <p:nvPr>
            <p:custDataLst>
              <p:tags r:id="rId1"/>
            </p:custDataLst>
          </p:nvPr>
        </p:nvSpPr>
        <p:spPr bwMode="auto">
          <a:xfrm>
            <a:off x="5109519" y="1680501"/>
            <a:ext cx="7005404" cy="4773167"/>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rgbClr val="33CC33"/>
            </a:outerShdw>
          </a:effectLst>
          <a:scene3d>
            <a:camera prst="orthographicFront"/>
            <a:lightRig rig="threePt" dir="t"/>
          </a:scene3d>
          <a:sp3d>
            <a:bevelT w="50800" h="50800"/>
          </a:sp3d>
        </p:spPr>
        <p:txBody>
          <a:bodyPr vert="horz" wrap="square" lIns="91809" tIns="47741" rIns="91809" bIns="47741" numCol="1" rtlCol="0" anchor="t" anchorCtr="0" compatLnSpc="1">
            <a:prstTxWarp prst="textNoShape">
              <a:avLst/>
            </a:prstTxWarp>
          </a:bodyPr>
          <a:lstStyle/>
          <a:p>
            <a:pPr marL="280158" indent="-280158" defTabSz="932742">
              <a:buFontTx/>
              <a:buAutoNum type="alphaLcParenR"/>
            </a:pPr>
            <a:r>
              <a:rPr lang="de-DE" dirty="0">
                <a:solidFill>
                  <a:srgbClr val="505050"/>
                </a:solidFill>
              </a:rPr>
              <a:t>… </a:t>
            </a:r>
            <a:r>
              <a:rPr lang="de-DE" dirty="0" err="1">
                <a:solidFill>
                  <a:srgbClr val="505050"/>
                </a:solidFill>
              </a:rPr>
              <a:t>recognises</a:t>
            </a:r>
            <a:r>
              <a:rPr lang="de-DE" dirty="0">
                <a:solidFill>
                  <a:srgbClr val="505050"/>
                </a:solidFill>
              </a:rPr>
              <a:t> </a:t>
            </a:r>
            <a:r>
              <a:rPr lang="de-DE" dirty="0" err="1">
                <a:solidFill>
                  <a:srgbClr val="505050"/>
                </a:solidFill>
              </a:rPr>
              <a:t>and</a:t>
            </a:r>
            <a:r>
              <a:rPr lang="de-DE" dirty="0">
                <a:solidFill>
                  <a:srgbClr val="505050"/>
                </a:solidFill>
              </a:rPr>
              <a:t> </a:t>
            </a:r>
            <a:r>
              <a:rPr lang="de-DE" dirty="0" err="1">
                <a:solidFill>
                  <a:srgbClr val="505050"/>
                </a:solidFill>
              </a:rPr>
              <a:t>interprets</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environment</a:t>
            </a:r>
            <a:r>
              <a:rPr lang="de-DE" dirty="0">
                <a:solidFill>
                  <a:srgbClr val="505050"/>
                </a:solidFill>
              </a:rPr>
              <a:t> </a:t>
            </a:r>
            <a:r>
              <a:rPr lang="de-DE" dirty="0" err="1">
                <a:solidFill>
                  <a:srgbClr val="505050"/>
                </a:solidFill>
              </a:rPr>
              <a:t>and</a:t>
            </a:r>
            <a:r>
              <a:rPr lang="de-DE" dirty="0">
                <a:solidFill>
                  <a:srgbClr val="505050"/>
                </a:solidFill>
              </a:rPr>
              <a:t> </a:t>
            </a:r>
            <a:r>
              <a:rPr lang="de-DE" dirty="0" err="1">
                <a:solidFill>
                  <a:srgbClr val="505050"/>
                </a:solidFill>
              </a:rPr>
              <a:t>develops</a:t>
            </a:r>
            <a:r>
              <a:rPr lang="de-DE" dirty="0">
                <a:solidFill>
                  <a:srgbClr val="505050"/>
                </a:solidFill>
              </a:rPr>
              <a:t> an </a:t>
            </a:r>
            <a:r>
              <a:rPr lang="de-DE" dirty="0" err="1">
                <a:solidFill>
                  <a:srgbClr val="505050"/>
                </a:solidFill>
              </a:rPr>
              <a:t>understanding</a:t>
            </a:r>
            <a:r>
              <a:rPr lang="de-DE" dirty="0">
                <a:solidFill>
                  <a:srgbClr val="505050"/>
                </a:solidFill>
              </a:rPr>
              <a:t> </a:t>
            </a:r>
            <a:r>
              <a:rPr lang="de-DE" dirty="0" err="1">
                <a:solidFill>
                  <a:srgbClr val="505050"/>
                </a:solidFill>
              </a:rPr>
              <a:t>of</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organisation</a:t>
            </a:r>
            <a:r>
              <a:rPr lang="de-DE" dirty="0">
                <a:solidFill>
                  <a:srgbClr val="505050"/>
                </a:solidFill>
              </a:rPr>
              <a:t> </a:t>
            </a:r>
            <a:r>
              <a:rPr lang="de-DE" dirty="0" err="1">
                <a:solidFill>
                  <a:srgbClr val="505050"/>
                </a:solidFill>
              </a:rPr>
              <a:t>within</a:t>
            </a:r>
            <a:r>
              <a:rPr lang="de-DE" dirty="0">
                <a:solidFill>
                  <a:srgbClr val="505050"/>
                </a:solidFill>
              </a:rPr>
              <a:t> her </a:t>
            </a:r>
            <a:r>
              <a:rPr lang="de-DE" dirty="0" err="1">
                <a:solidFill>
                  <a:srgbClr val="505050"/>
                </a:solidFill>
              </a:rPr>
              <a:t>environment</a:t>
            </a:r>
            <a:r>
              <a:rPr lang="de-DE" dirty="0">
                <a:solidFill>
                  <a:srgbClr val="505050"/>
                </a:solidFill>
              </a:rPr>
              <a:t> (</a:t>
            </a:r>
            <a:r>
              <a:rPr lang="de-DE" dirty="0" err="1">
                <a:solidFill>
                  <a:srgbClr val="505050"/>
                </a:solidFill>
              </a:rPr>
              <a:t>opportunities</a:t>
            </a:r>
            <a:r>
              <a:rPr lang="de-DE" dirty="0">
                <a:solidFill>
                  <a:srgbClr val="505050"/>
                </a:solidFill>
              </a:rPr>
              <a:t> &amp; </a:t>
            </a:r>
            <a:r>
              <a:rPr lang="de-DE" dirty="0" err="1">
                <a:solidFill>
                  <a:srgbClr val="505050"/>
                </a:solidFill>
              </a:rPr>
              <a:t>risks</a:t>
            </a:r>
            <a:r>
              <a:rPr lang="de-DE" dirty="0">
                <a:solidFill>
                  <a:srgbClr val="505050"/>
                </a:solidFill>
              </a:rPr>
              <a:t>), </a:t>
            </a:r>
            <a:endParaRPr lang="de-CH" dirty="0" smtClean="0">
              <a:solidFill>
                <a:srgbClr val="505050"/>
              </a:solidFill>
            </a:endParaRPr>
          </a:p>
          <a:p>
            <a:pPr marL="280158" indent="-280158" defTabSz="932742">
              <a:buFontTx/>
              <a:buAutoNum type="alphaLcParenR"/>
            </a:pPr>
            <a:endParaRPr lang="de-CH" dirty="0">
              <a:solidFill>
                <a:srgbClr val="505050"/>
              </a:solidFill>
            </a:endParaRPr>
          </a:p>
          <a:p>
            <a:pPr marL="280158" indent="-280158" defTabSz="932742">
              <a:buFontTx/>
              <a:buAutoNum type="alphaLcParenR"/>
            </a:pPr>
            <a:r>
              <a:rPr lang="de-CH" dirty="0" smtClean="0">
                <a:solidFill>
                  <a:srgbClr val="505050"/>
                </a:solidFill>
              </a:rPr>
              <a:t>… </a:t>
            </a:r>
            <a:r>
              <a:rPr lang="de-CH" dirty="0" err="1">
                <a:solidFill>
                  <a:srgbClr val="505050"/>
                </a:solidFill>
              </a:rPr>
              <a:t>makes</a:t>
            </a:r>
            <a:r>
              <a:rPr lang="de-CH" dirty="0">
                <a:solidFill>
                  <a:srgbClr val="505050"/>
                </a:solidFill>
              </a:rPr>
              <a:t> </a:t>
            </a:r>
            <a:r>
              <a:rPr lang="de-CH" dirty="0" err="1">
                <a:solidFill>
                  <a:srgbClr val="505050"/>
                </a:solidFill>
              </a:rPr>
              <a:t>suggestions</a:t>
            </a:r>
            <a:r>
              <a:rPr lang="de-CH" dirty="0">
                <a:solidFill>
                  <a:srgbClr val="505050"/>
                </a:solidFill>
              </a:rPr>
              <a:t> </a:t>
            </a:r>
            <a:r>
              <a:rPr lang="de-CH" dirty="0" err="1">
                <a:solidFill>
                  <a:srgbClr val="505050"/>
                </a:solidFill>
              </a:rPr>
              <a:t>for</a:t>
            </a:r>
            <a:r>
              <a:rPr lang="de-CH" dirty="0">
                <a:solidFill>
                  <a:srgbClr val="505050"/>
                </a:solidFill>
              </a:rPr>
              <a:t> </a:t>
            </a:r>
            <a:r>
              <a:rPr lang="de-CH" dirty="0" err="1">
                <a:solidFill>
                  <a:srgbClr val="505050"/>
                </a:solidFill>
              </a:rPr>
              <a:t>future</a:t>
            </a:r>
            <a:r>
              <a:rPr lang="de-CH" dirty="0">
                <a:solidFill>
                  <a:srgbClr val="505050"/>
                </a:solidFill>
              </a:rPr>
              <a:t> </a:t>
            </a:r>
            <a:r>
              <a:rPr lang="de-CH" dirty="0" err="1">
                <a:solidFill>
                  <a:srgbClr val="505050"/>
                </a:solidFill>
              </a:rPr>
              <a:t>development</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consults</a:t>
            </a:r>
            <a:r>
              <a:rPr lang="de-CH" dirty="0">
                <a:solidFill>
                  <a:srgbClr val="505050"/>
                </a:solidFill>
              </a:rPr>
              <a:t> </a:t>
            </a:r>
            <a:r>
              <a:rPr lang="de-CH" dirty="0" err="1">
                <a:solidFill>
                  <a:srgbClr val="505050"/>
                </a:solidFill>
              </a:rPr>
              <a:t>with</a:t>
            </a:r>
            <a:r>
              <a:rPr lang="de-CH" dirty="0">
                <a:solidFill>
                  <a:srgbClr val="505050"/>
                </a:solidFill>
              </a:rPr>
              <a:t> System 3 (</a:t>
            </a:r>
            <a:r>
              <a:rPr lang="de-CH" dirty="0" err="1">
                <a:solidFill>
                  <a:srgbClr val="505050"/>
                </a:solidFill>
              </a:rPr>
              <a:t>ensures</a:t>
            </a:r>
            <a:r>
              <a:rPr lang="de-CH" dirty="0">
                <a:solidFill>
                  <a:srgbClr val="505050"/>
                </a:solidFill>
              </a:rPr>
              <a:t> </a:t>
            </a:r>
            <a:r>
              <a:rPr lang="de-CH" dirty="0" err="1">
                <a:solidFill>
                  <a:srgbClr val="505050"/>
                </a:solidFill>
              </a:rPr>
              <a:t>adaptability</a:t>
            </a:r>
            <a:r>
              <a:rPr lang="de-CH" dirty="0" smtClean="0">
                <a:solidFill>
                  <a:srgbClr val="505050"/>
                </a:solidFill>
              </a:rPr>
              <a:t>),</a:t>
            </a:r>
          </a:p>
          <a:p>
            <a:pPr marL="280158" indent="-280158" defTabSz="932742">
              <a:buFontTx/>
              <a:buAutoNum type="alphaLcParenR"/>
            </a:pPr>
            <a:endParaRPr lang="de-CH" dirty="0">
              <a:solidFill>
                <a:srgbClr val="505050"/>
              </a:solidFill>
            </a:endParaRPr>
          </a:p>
          <a:p>
            <a:pPr marL="280158" indent="-280158" defTabSz="932742">
              <a:buFontTx/>
              <a:buAutoNum type="alphaLcParenR"/>
            </a:pPr>
            <a:r>
              <a:rPr lang="de-CH" dirty="0" smtClean="0">
                <a:solidFill>
                  <a:srgbClr val="505050"/>
                </a:solidFill>
              </a:rPr>
              <a:t>… </a:t>
            </a:r>
            <a:r>
              <a:rPr lang="de-CH" dirty="0" err="1">
                <a:solidFill>
                  <a:srgbClr val="505050"/>
                </a:solidFill>
              </a:rPr>
              <a:t>builds</a:t>
            </a:r>
            <a:r>
              <a:rPr lang="de-CH" dirty="0">
                <a:solidFill>
                  <a:srgbClr val="505050"/>
                </a:solidFill>
              </a:rPr>
              <a:t> </a:t>
            </a:r>
            <a:r>
              <a:rPr lang="de-CH" dirty="0" err="1">
                <a:solidFill>
                  <a:srgbClr val="505050"/>
                </a:solidFill>
              </a:rPr>
              <a:t>up</a:t>
            </a:r>
            <a:r>
              <a:rPr lang="de-CH" dirty="0">
                <a:solidFill>
                  <a:srgbClr val="505050"/>
                </a:solidFill>
              </a:rPr>
              <a:t> </a:t>
            </a:r>
            <a:r>
              <a:rPr lang="de-CH" dirty="0" err="1">
                <a:solidFill>
                  <a:srgbClr val="505050"/>
                </a:solidFill>
              </a:rPr>
              <a:t>future</a:t>
            </a:r>
            <a:r>
              <a:rPr lang="de-CH" dirty="0">
                <a:solidFill>
                  <a:srgbClr val="505050"/>
                </a:solidFill>
              </a:rPr>
              <a:t> potential </a:t>
            </a:r>
            <a:r>
              <a:rPr lang="de-CH" dirty="0" err="1">
                <a:solidFill>
                  <a:srgbClr val="505050"/>
                </a:solidFill>
              </a:rPr>
              <a:t>for</a:t>
            </a:r>
            <a:r>
              <a:rPr lang="de-CH" dirty="0">
                <a:solidFill>
                  <a:srgbClr val="505050"/>
                </a:solidFill>
              </a:rPr>
              <a:t> </a:t>
            </a:r>
            <a:r>
              <a:rPr lang="de-CH" dirty="0" err="1" smtClean="0">
                <a:solidFill>
                  <a:srgbClr val="505050"/>
                </a:solidFill>
              </a:rPr>
              <a:t>success</a:t>
            </a:r>
            <a:endParaRPr lang="de-CH" dirty="0" smtClean="0">
              <a:solidFill>
                <a:srgbClr val="505050"/>
              </a:solidFill>
            </a:endParaRPr>
          </a:p>
          <a:p>
            <a:pPr marL="280158" indent="-280158" defTabSz="932742">
              <a:buFontTx/>
              <a:buAutoNum type="alphaLcParenR"/>
            </a:pPr>
            <a:endParaRPr lang="de-CH" dirty="0">
              <a:solidFill>
                <a:srgbClr val="505050"/>
              </a:solidFill>
            </a:endParaRPr>
          </a:p>
          <a:p>
            <a:pPr marL="280158" indent="-280158" defTabSz="932742">
              <a:buFontTx/>
              <a:buAutoNum type="alphaLcParenR"/>
            </a:pPr>
            <a:r>
              <a:rPr lang="de-CH" dirty="0" smtClean="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communicates</a:t>
            </a:r>
            <a:r>
              <a:rPr lang="de-CH" dirty="0">
                <a:solidFill>
                  <a:srgbClr val="505050"/>
                </a:solidFill>
              </a:rPr>
              <a:t> </a:t>
            </a:r>
            <a:r>
              <a:rPr lang="de-CH" dirty="0" err="1">
                <a:solidFill>
                  <a:srgbClr val="505050"/>
                </a:solidFill>
              </a:rPr>
              <a:t>with</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environment</a:t>
            </a:r>
            <a:r>
              <a:rPr lang="de-CH" dirty="0">
                <a:solidFill>
                  <a:srgbClr val="505050"/>
                </a:solidFill>
              </a:rPr>
              <a:t> (</a:t>
            </a:r>
            <a:r>
              <a:rPr lang="de-CH" dirty="0" err="1">
                <a:solidFill>
                  <a:srgbClr val="505050"/>
                </a:solidFill>
              </a:rPr>
              <a:t>media</a:t>
            </a:r>
            <a:r>
              <a:rPr lang="de-CH" dirty="0">
                <a:solidFill>
                  <a:srgbClr val="505050"/>
                </a:solidFill>
              </a:rPr>
              <a:t>, </a:t>
            </a:r>
            <a:r>
              <a:rPr lang="de-CH" dirty="0" err="1">
                <a:solidFill>
                  <a:srgbClr val="505050"/>
                </a:solidFill>
              </a:rPr>
              <a:t>associations</a:t>
            </a:r>
            <a:r>
              <a:rPr lang="de-CH" dirty="0">
                <a:solidFill>
                  <a:srgbClr val="505050"/>
                </a:solidFill>
              </a:rPr>
              <a:t>, </a:t>
            </a:r>
            <a:r>
              <a:rPr lang="de-CH" dirty="0" err="1">
                <a:solidFill>
                  <a:srgbClr val="505050"/>
                </a:solidFill>
              </a:rPr>
              <a:t>actionnairies</a:t>
            </a:r>
            <a:r>
              <a:rPr lang="de-CH" dirty="0">
                <a:solidFill>
                  <a:srgbClr val="505050"/>
                </a:solidFill>
              </a:rPr>
              <a:t>, </a:t>
            </a:r>
            <a:r>
              <a:rPr lang="de-CH" dirty="0" err="1">
                <a:solidFill>
                  <a:srgbClr val="505050"/>
                </a:solidFill>
              </a:rPr>
              <a:t>authorities</a:t>
            </a:r>
            <a:r>
              <a:rPr lang="de-CH" dirty="0">
                <a:solidFill>
                  <a:srgbClr val="505050"/>
                </a:solidFill>
              </a:rPr>
              <a:t>, etc.).</a:t>
            </a:r>
            <a:r>
              <a:rPr lang="de-CH" dirty="0" smtClean="0">
                <a:solidFill>
                  <a:srgbClr val="505050"/>
                </a:solidFill>
              </a:rPr>
              <a:t/>
            </a:r>
            <a:br>
              <a:rPr lang="de-CH" dirty="0" smtClean="0">
                <a:solidFill>
                  <a:srgbClr val="505050"/>
                </a:solidFill>
              </a:rPr>
            </a:br>
            <a:endParaRPr lang="de-CH" dirty="0" smtClean="0">
              <a:solidFill>
                <a:srgbClr val="505050"/>
              </a:solidFill>
            </a:endParaRPr>
          </a:p>
          <a:p>
            <a:pPr defTabSz="932742"/>
            <a:r>
              <a:rPr lang="de-CH" b="1" dirty="0" err="1" smtClean="0">
                <a:solidFill>
                  <a:srgbClr val="505050"/>
                </a:solidFill>
              </a:rPr>
              <a:t>Examples</a:t>
            </a:r>
            <a:r>
              <a:rPr lang="de-CH" dirty="0">
                <a:solidFill>
                  <a:srgbClr val="505050"/>
                </a:solidFill>
              </a:rPr>
              <a:t> </a:t>
            </a:r>
            <a:r>
              <a:rPr lang="de-CH" dirty="0" smtClean="0">
                <a:solidFill>
                  <a:srgbClr val="505050"/>
                </a:solidFill>
              </a:rPr>
              <a:t>                                                                 </a:t>
            </a:r>
            <a:br>
              <a:rPr lang="de-CH" dirty="0" smtClean="0">
                <a:solidFill>
                  <a:srgbClr val="505050"/>
                </a:solidFill>
              </a:rPr>
            </a:br>
            <a:r>
              <a:rPr lang="de-CH" dirty="0" err="1" smtClean="0">
                <a:solidFill>
                  <a:srgbClr val="505050"/>
                </a:solidFill>
              </a:rPr>
              <a:t>Strategy</a:t>
            </a:r>
            <a:r>
              <a:rPr lang="de-CH" dirty="0" smtClean="0">
                <a:solidFill>
                  <a:srgbClr val="505050"/>
                </a:solidFill>
              </a:rPr>
              <a:t> </a:t>
            </a:r>
            <a:r>
              <a:rPr lang="de-CH" dirty="0" err="1" smtClean="0">
                <a:solidFill>
                  <a:srgbClr val="505050"/>
                </a:solidFill>
              </a:rPr>
              <a:t>development</a:t>
            </a:r>
            <a:r>
              <a:rPr lang="de-CH" dirty="0" smtClean="0">
                <a:solidFill>
                  <a:srgbClr val="505050"/>
                </a:solidFill>
              </a:rPr>
              <a:t>, </a:t>
            </a:r>
            <a:r>
              <a:rPr lang="de-CH" dirty="0" err="1" smtClean="0">
                <a:solidFill>
                  <a:srgbClr val="505050"/>
                </a:solidFill>
              </a:rPr>
              <a:t>recruiting</a:t>
            </a:r>
            <a:r>
              <a:rPr lang="de-CH" dirty="0" smtClean="0">
                <a:solidFill>
                  <a:srgbClr val="505050"/>
                </a:solidFill>
              </a:rPr>
              <a:t>, </a:t>
            </a:r>
            <a:r>
              <a:rPr lang="de-CH" dirty="0" err="1" smtClean="0">
                <a:solidFill>
                  <a:srgbClr val="505050"/>
                </a:solidFill>
              </a:rPr>
              <a:t>benchmarking</a:t>
            </a:r>
            <a:r>
              <a:rPr lang="de-CH" dirty="0" smtClean="0">
                <a:solidFill>
                  <a:srgbClr val="505050"/>
                </a:solidFill>
              </a:rPr>
              <a:t> etc.</a:t>
            </a:r>
            <a:endParaRPr lang="de-CH" dirty="0">
              <a:solidFill>
                <a:srgbClr val="505050"/>
              </a:solidFill>
            </a:endParaRPr>
          </a:p>
        </p:txBody>
      </p:sp>
      <p:sp>
        <p:nvSpPr>
          <p:cNvPr id="8" name="Oval 62"/>
          <p:cNvSpPr>
            <a:spLocks noChangeArrowheads="1"/>
          </p:cNvSpPr>
          <p:nvPr/>
        </p:nvSpPr>
        <p:spPr bwMode="auto">
          <a:xfrm>
            <a:off x="2208069" y="2616001"/>
            <a:ext cx="1901881" cy="1227595"/>
          </a:xfrm>
          <a:prstGeom prst="ellipse">
            <a:avLst/>
          </a:prstGeom>
          <a:solidFill>
            <a:srgbClr val="39C408">
              <a:alpha val="20000"/>
            </a:srgbClr>
          </a:solidFill>
          <a:ln w="28575">
            <a:solidFill>
              <a:srgbClr val="39C408"/>
            </a:solidFill>
            <a:round/>
            <a:headEnd/>
            <a:tailEnd/>
          </a:ln>
        </p:spPr>
        <p:txBody>
          <a:bodyPr wrap="none" lIns="93278" tIns="46639" rIns="93278" bIns="46639" anchor="ctr"/>
          <a:lstStyle/>
          <a:p>
            <a:pPr defTabSz="932742"/>
            <a:endParaRPr lang="de-CH">
              <a:solidFill>
                <a:srgbClr val="FFFFFF"/>
              </a:solidFill>
            </a:endParaRPr>
          </a:p>
        </p:txBody>
      </p:sp>
      <p:cxnSp>
        <p:nvCxnSpPr>
          <p:cNvPr id="13" name="Gerade Verbindung 12"/>
          <p:cNvCxnSpPr/>
          <p:nvPr/>
        </p:nvCxnSpPr>
        <p:spPr bwMode="auto">
          <a:xfrm>
            <a:off x="4095042" y="3227991"/>
            <a:ext cx="984661" cy="0"/>
          </a:xfrm>
          <a:prstGeom prst="line">
            <a:avLst/>
          </a:prstGeom>
          <a:solidFill>
            <a:schemeClr val="accent1"/>
          </a:solidFill>
          <a:ln w="25400" cap="flat" cmpd="sng" algn="ctr">
            <a:solidFill>
              <a:srgbClr val="39C408"/>
            </a:solidFill>
            <a:prstDash val="solid"/>
            <a:round/>
            <a:headEnd type="none" w="med" len="med"/>
            <a:tailEnd type="none" w="med" len="med"/>
          </a:ln>
          <a:effectLst/>
        </p:spPr>
      </p:cxnSp>
    </p:spTree>
    <p:extLst>
      <p:ext uri="{BB962C8B-B14F-4D97-AF65-F5344CB8AC3E}">
        <p14:creationId xmlns:p14="http://schemas.microsoft.com/office/powerpoint/2010/main" val="1288121808"/>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de-DE" sz="4000" dirty="0" smtClean="0"/>
              <a:t>System FIVE: </a:t>
            </a:r>
            <a:r>
              <a:rPr lang="de-DE" sz="4000" dirty="0" err="1" smtClean="0"/>
              <a:t>Provides</a:t>
            </a:r>
            <a:r>
              <a:rPr lang="de-DE" sz="4000" dirty="0" smtClean="0"/>
              <a:t> </a:t>
            </a:r>
            <a:r>
              <a:rPr lang="de-DE" sz="4000" dirty="0" err="1" smtClean="0"/>
              <a:t>identity</a:t>
            </a:r>
            <a:r>
              <a:rPr lang="de-DE" sz="4000" dirty="0" smtClean="0"/>
              <a:t>, </a:t>
            </a:r>
            <a:r>
              <a:rPr lang="de-DE" sz="4000" dirty="0" err="1" smtClean="0"/>
              <a:t>sets</a:t>
            </a:r>
            <a:r>
              <a:rPr lang="de-DE" sz="4000" dirty="0" smtClean="0"/>
              <a:t> </a:t>
            </a:r>
            <a:r>
              <a:rPr lang="de-DE" sz="4000" dirty="0" err="1" smtClean="0"/>
              <a:t>values</a:t>
            </a:r>
            <a:r>
              <a:rPr lang="de-DE" sz="4000" dirty="0" smtClean="0"/>
              <a:t> </a:t>
            </a:r>
            <a:r>
              <a:rPr lang="de-DE" sz="4000" dirty="0" err="1" smtClean="0"/>
              <a:t>and</a:t>
            </a:r>
            <a:r>
              <a:rPr lang="de-DE" sz="4000" dirty="0" smtClean="0"/>
              <a:t> </a:t>
            </a:r>
            <a:r>
              <a:rPr lang="de-DE" sz="4000" dirty="0" err="1" smtClean="0"/>
              <a:t>standards</a:t>
            </a:r>
            <a:endParaRPr lang="de-DE" sz="4000" dirty="0" smtClean="0"/>
          </a:p>
        </p:txBody>
      </p:sp>
      <p:sp>
        <p:nvSpPr>
          <p:cNvPr id="7" name="Abgerundetes Rechteck 6"/>
          <p:cNvSpPr/>
          <p:nvPr>
            <p:custDataLst>
              <p:tags r:id="rId1"/>
            </p:custDataLst>
          </p:nvPr>
        </p:nvSpPr>
        <p:spPr bwMode="auto">
          <a:xfrm>
            <a:off x="5109519" y="1685462"/>
            <a:ext cx="7005404" cy="4773167"/>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rgbClr val="8C0AFA"/>
            </a:outerShdw>
          </a:effectLst>
          <a:scene3d>
            <a:camera prst="orthographicFront"/>
            <a:lightRig rig="threePt" dir="t"/>
          </a:scene3d>
          <a:sp3d>
            <a:bevelT w="50800" h="50800"/>
          </a:sp3d>
        </p:spPr>
        <p:txBody>
          <a:bodyPr vert="horz" wrap="square" lIns="91809" tIns="47741" rIns="91809" bIns="47741" numCol="1" rtlCol="0" anchor="t" anchorCtr="0" compatLnSpc="1">
            <a:prstTxWarp prst="textNoShape">
              <a:avLst/>
            </a:prstTxWarp>
          </a:bodyPr>
          <a:lstStyle/>
          <a:p>
            <a:pPr marL="272061" indent="-272061" defTabSz="932742">
              <a:buFontTx/>
              <a:buAutoNum type="alphaLcParenR"/>
            </a:pPr>
            <a:r>
              <a:rPr lang="de-CH" dirty="0">
                <a:solidFill>
                  <a:srgbClr val="505050"/>
                </a:solidFill>
              </a:rPr>
              <a:t>… </a:t>
            </a:r>
            <a:r>
              <a:rPr lang="de-CH" dirty="0" err="1">
                <a:solidFill>
                  <a:srgbClr val="505050"/>
                </a:solidFill>
              </a:rPr>
              <a:t>defines</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purpose</a:t>
            </a:r>
            <a:r>
              <a:rPr lang="de-CH" dirty="0">
                <a:solidFill>
                  <a:srgbClr val="505050"/>
                </a:solidFill>
              </a:rPr>
              <a:t> </a:t>
            </a:r>
            <a:r>
              <a:rPr lang="de-CH" dirty="0" err="1">
                <a:solidFill>
                  <a:srgbClr val="505050"/>
                </a:solidFill>
              </a:rPr>
              <a:t>of</a:t>
            </a:r>
            <a:r>
              <a:rPr lang="de-CH" dirty="0">
                <a:solidFill>
                  <a:srgbClr val="505050"/>
                </a:solidFill>
              </a:rPr>
              <a:t> an </a:t>
            </a:r>
            <a:r>
              <a:rPr lang="de-CH" dirty="0" err="1">
                <a:solidFill>
                  <a:srgbClr val="505050"/>
                </a:solidFill>
              </a:rPr>
              <a:t>organisation</a:t>
            </a:r>
            <a:r>
              <a:rPr lang="de-CH" dirty="0">
                <a:solidFill>
                  <a:srgbClr val="505050"/>
                </a:solidFill>
              </a:rPr>
              <a:t>: „</a:t>
            </a:r>
            <a:r>
              <a:rPr lang="de-CH" dirty="0" err="1">
                <a:solidFill>
                  <a:srgbClr val="505050"/>
                </a:solidFill>
              </a:rPr>
              <a:t>What</a:t>
            </a:r>
            <a:r>
              <a:rPr lang="de-CH" dirty="0">
                <a:solidFill>
                  <a:srgbClr val="505050"/>
                </a:solidFill>
              </a:rPr>
              <a:t> </a:t>
            </a:r>
            <a:r>
              <a:rPr lang="de-CH" dirty="0" err="1">
                <a:solidFill>
                  <a:srgbClr val="505050"/>
                </a:solidFill>
              </a:rPr>
              <a:t>business</a:t>
            </a:r>
            <a:r>
              <a:rPr lang="de-CH" dirty="0">
                <a:solidFill>
                  <a:srgbClr val="505050"/>
                </a:solidFill>
              </a:rPr>
              <a:t> </a:t>
            </a:r>
            <a:r>
              <a:rPr lang="de-CH" dirty="0" err="1">
                <a:solidFill>
                  <a:srgbClr val="505050"/>
                </a:solidFill>
              </a:rPr>
              <a:t>are</a:t>
            </a:r>
            <a:r>
              <a:rPr lang="de-CH" dirty="0">
                <a:solidFill>
                  <a:srgbClr val="505050"/>
                </a:solidFill>
              </a:rPr>
              <a:t> </a:t>
            </a:r>
            <a:r>
              <a:rPr lang="de-CH" dirty="0" err="1">
                <a:solidFill>
                  <a:srgbClr val="505050"/>
                </a:solidFill>
              </a:rPr>
              <a:t>we</a:t>
            </a:r>
            <a:r>
              <a:rPr lang="de-CH" dirty="0">
                <a:solidFill>
                  <a:srgbClr val="505050"/>
                </a:solidFill>
              </a:rPr>
              <a:t> </a:t>
            </a:r>
            <a:r>
              <a:rPr lang="de-CH" dirty="0" err="1">
                <a:solidFill>
                  <a:srgbClr val="505050"/>
                </a:solidFill>
              </a:rPr>
              <a:t>really</a:t>
            </a:r>
            <a:r>
              <a:rPr lang="de-CH" dirty="0">
                <a:solidFill>
                  <a:srgbClr val="505050"/>
                </a:solidFill>
              </a:rPr>
              <a:t> in</a:t>
            </a:r>
            <a:r>
              <a:rPr lang="de-CH" dirty="0" smtClean="0">
                <a:solidFill>
                  <a:srgbClr val="505050"/>
                </a:solidFill>
              </a:rPr>
              <a:t>?“,</a:t>
            </a:r>
          </a:p>
          <a:p>
            <a:pPr marL="272061" indent="-272061" defTabSz="932742">
              <a:buFontTx/>
              <a:buAutoNum type="alphaLcParenR"/>
            </a:pPr>
            <a:endParaRPr lang="de-CH" dirty="0" smtClean="0">
              <a:solidFill>
                <a:srgbClr val="505050"/>
              </a:solidFill>
            </a:endParaRPr>
          </a:p>
          <a:p>
            <a:pPr marL="272061" indent="-272061" defTabSz="932742">
              <a:buFontTx/>
              <a:buAutoNum type="alphaLcParenR"/>
            </a:pPr>
            <a:r>
              <a:rPr lang="de-CH" dirty="0">
                <a:solidFill>
                  <a:srgbClr val="505050"/>
                </a:solidFill>
              </a:rPr>
              <a:t>… </a:t>
            </a:r>
            <a:r>
              <a:rPr lang="de-CH" dirty="0" err="1">
                <a:solidFill>
                  <a:srgbClr val="505050"/>
                </a:solidFill>
              </a:rPr>
              <a:t>sets</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standards</a:t>
            </a:r>
            <a:r>
              <a:rPr lang="de-CH" dirty="0">
                <a:solidFill>
                  <a:srgbClr val="505050"/>
                </a:solidFill>
              </a:rPr>
              <a:t>, </a:t>
            </a:r>
            <a:r>
              <a:rPr lang="de-CH" dirty="0" err="1">
                <a:solidFill>
                  <a:srgbClr val="505050"/>
                </a:solidFill>
              </a:rPr>
              <a:t>values</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barriers</a:t>
            </a:r>
            <a:r>
              <a:rPr lang="de-CH" dirty="0">
                <a:solidFill>
                  <a:srgbClr val="505050"/>
                </a:solidFill>
              </a:rPr>
              <a:t>, </a:t>
            </a:r>
            <a:br>
              <a:rPr lang="de-CH" dirty="0">
                <a:solidFill>
                  <a:srgbClr val="505050"/>
                </a:solidFill>
              </a:rPr>
            </a:br>
            <a:endParaRPr lang="de-CH" dirty="0">
              <a:solidFill>
                <a:srgbClr val="505050"/>
              </a:solidFill>
            </a:endParaRPr>
          </a:p>
          <a:p>
            <a:pPr marL="272061" indent="-272061" defTabSz="932742">
              <a:buFontTx/>
              <a:buAutoNum type="alphaLcParenR"/>
            </a:pPr>
            <a:r>
              <a:rPr lang="de-CH" dirty="0">
                <a:solidFill>
                  <a:srgbClr val="505050"/>
                </a:solidFill>
              </a:rPr>
              <a:t>… </a:t>
            </a:r>
            <a:r>
              <a:rPr lang="de-CH" dirty="0" err="1">
                <a:solidFill>
                  <a:srgbClr val="505050"/>
                </a:solidFill>
              </a:rPr>
              <a:t>works</a:t>
            </a:r>
            <a:r>
              <a:rPr lang="de-CH" dirty="0">
                <a:solidFill>
                  <a:srgbClr val="505050"/>
                </a:solidFill>
              </a:rPr>
              <a:t> on </a:t>
            </a:r>
            <a:r>
              <a:rPr lang="de-CH" dirty="0" err="1">
                <a:solidFill>
                  <a:srgbClr val="505050"/>
                </a:solidFill>
              </a:rPr>
              <a:t>the</a:t>
            </a:r>
            <a:r>
              <a:rPr lang="de-CH" dirty="0">
                <a:solidFill>
                  <a:srgbClr val="505050"/>
                </a:solidFill>
              </a:rPr>
              <a:t> </a:t>
            </a:r>
            <a:r>
              <a:rPr lang="de-CH" dirty="0" err="1">
                <a:solidFill>
                  <a:srgbClr val="505050"/>
                </a:solidFill>
              </a:rPr>
              <a:t>corporate</a:t>
            </a:r>
            <a:r>
              <a:rPr lang="de-CH" dirty="0">
                <a:solidFill>
                  <a:srgbClr val="505050"/>
                </a:solidFill>
              </a:rPr>
              <a:t> </a:t>
            </a:r>
            <a:r>
              <a:rPr lang="de-CH" dirty="0" err="1">
                <a:solidFill>
                  <a:srgbClr val="505050"/>
                </a:solidFill>
              </a:rPr>
              <a:t>policy</a:t>
            </a: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supervises</a:t>
            </a:r>
            <a:r>
              <a:rPr lang="de-CH" dirty="0">
                <a:solidFill>
                  <a:srgbClr val="505050"/>
                </a:solidFill>
              </a:rPr>
              <a:t> </a:t>
            </a:r>
            <a:r>
              <a:rPr lang="de-CH" dirty="0" err="1">
                <a:solidFill>
                  <a:srgbClr val="505050"/>
                </a:solidFill>
              </a:rPr>
              <a:t>the</a:t>
            </a:r>
            <a:r>
              <a:rPr lang="de-CH" dirty="0">
                <a:solidFill>
                  <a:srgbClr val="505050"/>
                </a:solidFill>
              </a:rPr>
              <a:t> </a:t>
            </a:r>
            <a:r>
              <a:rPr lang="de-CH" dirty="0" err="1" smtClean="0">
                <a:solidFill>
                  <a:srgbClr val="505050"/>
                </a:solidFill>
              </a:rPr>
              <a:t>organisation</a:t>
            </a:r>
            <a:r>
              <a:rPr lang="de-CH" dirty="0" smtClean="0">
                <a:solidFill>
                  <a:srgbClr val="505050"/>
                </a:solidFill>
              </a:rPr>
              <a:t> </a:t>
            </a:r>
            <a:r>
              <a:rPr lang="de-CH" dirty="0">
                <a:solidFill>
                  <a:srgbClr val="505050"/>
                </a:solidFill>
              </a:rPr>
              <a:t/>
            </a:r>
            <a:br>
              <a:rPr lang="de-CH" dirty="0">
                <a:solidFill>
                  <a:srgbClr val="505050"/>
                </a:solidFill>
              </a:rPr>
            </a:br>
            <a:endParaRPr lang="de-CH" dirty="0">
              <a:solidFill>
                <a:srgbClr val="505050"/>
              </a:solidFill>
            </a:endParaRPr>
          </a:p>
          <a:p>
            <a:pPr marL="272061" indent="-272061" defTabSz="932742">
              <a:buFontTx/>
              <a:buAutoNum type="alphaLcParenR"/>
            </a:pPr>
            <a:r>
              <a:rPr lang="de-CH" dirty="0">
                <a:solidFill>
                  <a:srgbClr val="505050"/>
                </a:solidFill>
              </a:rPr>
              <a:t>… </a:t>
            </a:r>
            <a:r>
              <a:rPr lang="de-CH" dirty="0" err="1">
                <a:solidFill>
                  <a:srgbClr val="505050"/>
                </a:solidFill>
              </a:rPr>
              <a:t>and</a:t>
            </a:r>
            <a:r>
              <a:rPr lang="de-CH" dirty="0">
                <a:solidFill>
                  <a:srgbClr val="505050"/>
                </a:solidFill>
              </a:rPr>
              <a:t> </a:t>
            </a:r>
            <a:r>
              <a:rPr lang="de-CH" dirty="0" err="1">
                <a:solidFill>
                  <a:srgbClr val="505050"/>
                </a:solidFill>
              </a:rPr>
              <a:t>guards</a:t>
            </a:r>
            <a:r>
              <a:rPr lang="de-CH" dirty="0">
                <a:solidFill>
                  <a:srgbClr val="505050"/>
                </a:solidFill>
              </a:rPr>
              <a:t> </a:t>
            </a:r>
            <a:r>
              <a:rPr lang="de-CH" dirty="0" err="1">
                <a:solidFill>
                  <a:srgbClr val="505050"/>
                </a:solidFill>
              </a:rPr>
              <a:t>the</a:t>
            </a:r>
            <a:r>
              <a:rPr lang="de-CH" dirty="0">
                <a:solidFill>
                  <a:srgbClr val="505050"/>
                </a:solidFill>
              </a:rPr>
              <a:t> </a:t>
            </a:r>
            <a:r>
              <a:rPr lang="de-CH" dirty="0" err="1">
                <a:solidFill>
                  <a:srgbClr val="505050"/>
                </a:solidFill>
              </a:rPr>
              <a:t>interplay</a:t>
            </a:r>
            <a:r>
              <a:rPr lang="de-CH" dirty="0">
                <a:solidFill>
                  <a:srgbClr val="505050"/>
                </a:solidFill>
              </a:rPr>
              <a:t> of System 3 – 4 </a:t>
            </a:r>
            <a:r>
              <a:rPr lang="de-CH" dirty="0" err="1">
                <a:solidFill>
                  <a:srgbClr val="505050"/>
                </a:solidFill>
              </a:rPr>
              <a:t>and</a:t>
            </a:r>
            <a:r>
              <a:rPr lang="de-CH" dirty="0">
                <a:solidFill>
                  <a:srgbClr val="505050"/>
                </a:solidFill>
              </a:rPr>
              <a:t> </a:t>
            </a:r>
            <a:r>
              <a:rPr lang="de-CH" dirty="0" err="1">
                <a:solidFill>
                  <a:srgbClr val="505050"/>
                </a:solidFill>
              </a:rPr>
              <a:t>makes</a:t>
            </a:r>
            <a:r>
              <a:rPr lang="de-CH" dirty="0">
                <a:solidFill>
                  <a:srgbClr val="505050"/>
                </a:solidFill>
              </a:rPr>
              <a:t> normative </a:t>
            </a:r>
            <a:r>
              <a:rPr lang="de-CH" dirty="0" err="1">
                <a:solidFill>
                  <a:srgbClr val="505050"/>
                </a:solidFill>
              </a:rPr>
              <a:t>decisions</a:t>
            </a:r>
            <a:r>
              <a:rPr lang="de-CH" dirty="0">
                <a:solidFill>
                  <a:srgbClr val="505050"/>
                </a:solidFill>
              </a:rPr>
              <a:t> in </a:t>
            </a:r>
            <a:r>
              <a:rPr lang="de-CH" dirty="0" err="1">
                <a:solidFill>
                  <a:srgbClr val="505050"/>
                </a:solidFill>
              </a:rPr>
              <a:t>cases</a:t>
            </a:r>
            <a:r>
              <a:rPr lang="de-CH" dirty="0">
                <a:solidFill>
                  <a:srgbClr val="505050"/>
                </a:solidFill>
              </a:rPr>
              <a:t> of </a:t>
            </a:r>
            <a:r>
              <a:rPr lang="de-CH" dirty="0" err="1" smtClean="0">
                <a:solidFill>
                  <a:srgbClr val="505050"/>
                </a:solidFill>
              </a:rPr>
              <a:t>emergency</a:t>
            </a:r>
            <a:r>
              <a:rPr lang="de-CH" dirty="0" smtClean="0">
                <a:solidFill>
                  <a:srgbClr val="505050"/>
                </a:solidFill>
              </a:rPr>
              <a:t>.</a:t>
            </a:r>
            <a:r>
              <a:rPr lang="de-CH" dirty="0">
                <a:solidFill>
                  <a:srgbClr val="505050"/>
                </a:solidFill>
              </a:rPr>
              <a:t/>
            </a:r>
            <a:br>
              <a:rPr lang="de-CH" dirty="0">
                <a:solidFill>
                  <a:srgbClr val="505050"/>
                </a:solidFill>
              </a:rPr>
            </a:br>
            <a:endParaRPr lang="de-CH" b="1" u="sng" dirty="0">
              <a:solidFill>
                <a:srgbClr val="505050"/>
              </a:solidFill>
            </a:endParaRPr>
          </a:p>
          <a:p>
            <a:pPr defTabSz="932742"/>
            <a:r>
              <a:rPr lang="de-CH" b="1" dirty="0" err="1" smtClean="0">
                <a:solidFill>
                  <a:srgbClr val="505050"/>
                </a:solidFill>
              </a:rPr>
              <a:t>Examples</a:t>
            </a:r>
            <a:r>
              <a:rPr lang="de-CH" b="1" dirty="0" smtClean="0">
                <a:solidFill>
                  <a:srgbClr val="505050"/>
                </a:solidFill>
              </a:rPr>
              <a:t>                                                                     </a:t>
            </a:r>
            <a:br>
              <a:rPr lang="de-CH" b="1" dirty="0" smtClean="0">
                <a:solidFill>
                  <a:srgbClr val="505050"/>
                </a:solidFill>
              </a:rPr>
            </a:br>
            <a:r>
              <a:rPr lang="de-CH" dirty="0" smtClean="0">
                <a:solidFill>
                  <a:srgbClr val="505050"/>
                </a:solidFill>
              </a:rPr>
              <a:t>Corporate Identity, Corporate </a:t>
            </a:r>
            <a:r>
              <a:rPr lang="de-CH" dirty="0" err="1" smtClean="0">
                <a:solidFill>
                  <a:srgbClr val="505050"/>
                </a:solidFill>
              </a:rPr>
              <a:t>Governance</a:t>
            </a:r>
            <a:r>
              <a:rPr lang="de-CH" dirty="0" smtClean="0">
                <a:solidFill>
                  <a:srgbClr val="505050"/>
                </a:solidFill>
              </a:rPr>
              <a:t>, Rules </a:t>
            </a:r>
            <a:r>
              <a:rPr lang="de-CH" dirty="0" err="1" smtClean="0">
                <a:solidFill>
                  <a:srgbClr val="505050"/>
                </a:solidFill>
              </a:rPr>
              <a:t>of</a:t>
            </a:r>
            <a:r>
              <a:rPr lang="de-CH" dirty="0" smtClean="0">
                <a:solidFill>
                  <a:srgbClr val="505050"/>
                </a:solidFill>
              </a:rPr>
              <a:t> </a:t>
            </a:r>
            <a:r>
              <a:rPr lang="de-CH" dirty="0" err="1" smtClean="0">
                <a:solidFill>
                  <a:srgbClr val="505050"/>
                </a:solidFill>
              </a:rPr>
              <a:t>Conduct</a:t>
            </a:r>
            <a:r>
              <a:rPr lang="de-CH" dirty="0">
                <a:solidFill>
                  <a:srgbClr val="505050"/>
                </a:solidFill>
              </a:rPr>
              <a:t> </a:t>
            </a:r>
            <a:r>
              <a:rPr lang="de-CH" dirty="0" smtClean="0">
                <a:solidFill>
                  <a:srgbClr val="505050"/>
                </a:solidFill>
              </a:rPr>
              <a:t>etc. </a:t>
            </a:r>
            <a:endParaRPr lang="de-CH" dirty="0">
              <a:solidFill>
                <a:srgbClr val="505050"/>
              </a:solidFill>
            </a:endParaRPr>
          </a:p>
        </p:txBody>
      </p:sp>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238" y="1663270"/>
            <a:ext cx="4437717" cy="495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7" name="Oval 62"/>
          <p:cNvSpPr>
            <a:spLocks noChangeArrowheads="1"/>
          </p:cNvSpPr>
          <p:nvPr/>
        </p:nvSpPr>
        <p:spPr bwMode="auto">
          <a:xfrm>
            <a:off x="2220752" y="1662229"/>
            <a:ext cx="1901881" cy="1227595"/>
          </a:xfrm>
          <a:prstGeom prst="ellipse">
            <a:avLst/>
          </a:prstGeom>
          <a:solidFill>
            <a:srgbClr val="8C0AFA">
              <a:alpha val="20000"/>
            </a:srgbClr>
          </a:solidFill>
          <a:ln w="28575">
            <a:solidFill>
              <a:srgbClr val="8C0AFA"/>
            </a:solidFill>
            <a:round/>
            <a:headEnd/>
            <a:tailEnd/>
          </a:ln>
        </p:spPr>
        <p:txBody>
          <a:bodyPr wrap="none" lIns="93278" tIns="46639" rIns="93278" bIns="46639" anchor="ctr"/>
          <a:lstStyle/>
          <a:p>
            <a:pPr defTabSz="932742"/>
            <a:endParaRPr lang="de-CH">
              <a:solidFill>
                <a:srgbClr val="FFFFFF"/>
              </a:solidFill>
            </a:endParaRPr>
          </a:p>
        </p:txBody>
      </p:sp>
      <p:cxnSp>
        <p:nvCxnSpPr>
          <p:cNvPr id="3" name="Gerade Verbindung 2"/>
          <p:cNvCxnSpPr>
            <a:stCxn id="8197" idx="6"/>
          </p:cNvCxnSpPr>
          <p:nvPr/>
        </p:nvCxnSpPr>
        <p:spPr bwMode="auto">
          <a:xfrm>
            <a:off x="4122632" y="2276026"/>
            <a:ext cx="1018930" cy="0"/>
          </a:xfrm>
          <a:prstGeom prst="line">
            <a:avLst/>
          </a:prstGeom>
          <a:solidFill>
            <a:schemeClr val="accent1"/>
          </a:solidFill>
          <a:ln w="25400" cap="flat" cmpd="sng" algn="ctr">
            <a:solidFill>
              <a:srgbClr val="8C0AFA"/>
            </a:solidFill>
            <a:prstDash val="solid"/>
            <a:round/>
            <a:headEnd type="none" w="med" len="med"/>
            <a:tailEnd type="none" w="med" len="med"/>
          </a:ln>
          <a:effectLst/>
        </p:spPr>
      </p:cxnSp>
    </p:spTree>
    <p:extLst>
      <p:ext uri="{BB962C8B-B14F-4D97-AF65-F5344CB8AC3E}">
        <p14:creationId xmlns:p14="http://schemas.microsoft.com/office/powerpoint/2010/main" val="3422476853"/>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352" y="1630985"/>
            <a:ext cx="3495349" cy="390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6" name="Rectangle 2"/>
          <p:cNvSpPr>
            <a:spLocks noGrp="1" noChangeArrowheads="1"/>
          </p:cNvSpPr>
          <p:nvPr>
            <p:ph type="title"/>
          </p:nvPr>
        </p:nvSpPr>
        <p:spPr>
          <a:noFill/>
        </p:spPr>
        <p:txBody>
          <a:bodyPr anchor="t"/>
          <a:lstStyle/>
          <a:p>
            <a:r>
              <a:rPr lang="de-CH" sz="4800" dirty="0" smtClean="0"/>
              <a:t>The </a:t>
            </a:r>
            <a:r>
              <a:rPr lang="de-CH" sz="4800" dirty="0" err="1"/>
              <a:t>P</a:t>
            </a:r>
            <a:r>
              <a:rPr lang="de-CH" sz="4800" dirty="0" err="1" smtClean="0"/>
              <a:t>rinciple</a:t>
            </a:r>
            <a:r>
              <a:rPr lang="de-CH" sz="4800" dirty="0" smtClean="0"/>
              <a:t> </a:t>
            </a:r>
            <a:r>
              <a:rPr lang="de-CH" sz="4800" dirty="0" err="1" smtClean="0"/>
              <a:t>of</a:t>
            </a:r>
            <a:r>
              <a:rPr lang="de-CH" sz="4800" dirty="0" smtClean="0"/>
              <a:t> </a:t>
            </a:r>
            <a:r>
              <a:rPr lang="de-CH" sz="4800" dirty="0" err="1"/>
              <a:t>R</a:t>
            </a:r>
            <a:r>
              <a:rPr lang="de-CH" sz="4800" dirty="0" err="1" smtClean="0"/>
              <a:t>ecursion</a:t>
            </a:r>
            <a:endParaRPr lang="de-CH" sz="4800" dirty="0" smtClean="0"/>
          </a:p>
        </p:txBody>
      </p:sp>
      <p:pic>
        <p:nvPicPr>
          <p:cNvPr id="2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5096" y="2017750"/>
            <a:ext cx="2664110" cy="2975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09096" y="2428505"/>
            <a:ext cx="1928623" cy="2154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Gekrümmte Verbindung 2"/>
          <p:cNvCxnSpPr/>
          <p:nvPr/>
        </p:nvCxnSpPr>
        <p:spPr bwMode="auto">
          <a:xfrm flipV="1">
            <a:off x="2944834" y="3529841"/>
            <a:ext cx="2750262" cy="1181626"/>
          </a:xfrm>
          <a:prstGeom prst="curvedConnector3">
            <a:avLst/>
          </a:prstGeom>
          <a:solidFill>
            <a:schemeClr val="accent1"/>
          </a:solidFill>
          <a:ln w="6350" cap="flat" cmpd="sng" algn="ctr">
            <a:solidFill>
              <a:schemeClr val="tx2"/>
            </a:solidFill>
            <a:prstDash val="solid"/>
            <a:round/>
            <a:headEnd type="none" w="med" len="med"/>
            <a:tailEnd type="arrow"/>
          </a:ln>
          <a:effectLst/>
        </p:spPr>
      </p:cxnSp>
      <p:cxnSp>
        <p:nvCxnSpPr>
          <p:cNvPr id="20" name="Gekrümmte Verbindung 19"/>
          <p:cNvCxnSpPr/>
          <p:nvPr/>
        </p:nvCxnSpPr>
        <p:spPr bwMode="auto">
          <a:xfrm flipV="1">
            <a:off x="7641793" y="3583067"/>
            <a:ext cx="2467303" cy="739940"/>
          </a:xfrm>
          <a:prstGeom prst="curvedConnector3">
            <a:avLst/>
          </a:prstGeom>
          <a:solidFill>
            <a:schemeClr val="accent1"/>
          </a:solidFill>
          <a:ln w="6350" cap="flat" cmpd="sng" algn="ctr">
            <a:solidFill>
              <a:schemeClr val="tx2"/>
            </a:solidFill>
            <a:prstDash val="solid"/>
            <a:round/>
            <a:headEnd type="none" w="med" len="med"/>
            <a:tailEnd type="arrow"/>
          </a:ln>
          <a:effectLst/>
        </p:spPr>
      </p:cxnSp>
      <p:sp>
        <p:nvSpPr>
          <p:cNvPr id="27" name="Abgerundetes Rechteck 26"/>
          <p:cNvSpPr/>
          <p:nvPr>
            <p:custDataLst>
              <p:tags r:id="rId1"/>
            </p:custDataLst>
          </p:nvPr>
        </p:nvSpPr>
        <p:spPr bwMode="auto">
          <a:xfrm>
            <a:off x="261089" y="5630397"/>
            <a:ext cx="11913707" cy="962193"/>
          </a:xfrm>
          <a:prstGeom prst="roundRect">
            <a:avLst>
              <a:gd name="adj" fmla="val 3872"/>
            </a:avLst>
          </a:prstGeom>
          <a:solidFill>
            <a:schemeClr val="accent1">
              <a:lumMod val="40000"/>
              <a:lumOff val="60000"/>
            </a:schemeClr>
          </a:solidFill>
          <a:ln w="12700" cap="flat" cmpd="sng" algn="ctr">
            <a:noFill/>
            <a:prstDash val="solid"/>
            <a:round/>
            <a:headEnd type="none" w="med" len="med"/>
            <a:tailEnd type="none" w="med" len="med"/>
          </a:ln>
          <a:effectLst>
            <a:outerShdw blurRad="50800" dist="38100" dir="2700000" algn="tl" rotWithShape="0">
              <a:schemeClr val="tx2"/>
            </a:outerShdw>
          </a:effectLst>
          <a:scene3d>
            <a:camera prst="orthographicFront"/>
            <a:lightRig rig="threePt" dir="t"/>
          </a:scene3d>
          <a:sp3d>
            <a:bevelT w="50800" h="50800"/>
          </a:sp3d>
        </p:spPr>
        <p:txBody>
          <a:bodyPr vert="horz" wrap="square" lIns="91809" tIns="47741" rIns="91809" bIns="47741" numCol="1" rtlCol="0" anchor="ctr" anchorCtr="0" compatLnSpc="1">
            <a:prstTxWarp prst="textNoShape">
              <a:avLst/>
            </a:prstTxWarp>
            <a:spAutoFit/>
          </a:bodyPr>
          <a:lstStyle/>
          <a:p>
            <a:pPr defTabSz="932742"/>
            <a:r>
              <a:rPr lang="de-DE" dirty="0" err="1">
                <a:solidFill>
                  <a:srgbClr val="505050"/>
                </a:solidFill>
              </a:rPr>
              <a:t>Each</a:t>
            </a:r>
            <a:r>
              <a:rPr lang="de-DE" dirty="0">
                <a:solidFill>
                  <a:srgbClr val="505050"/>
                </a:solidFill>
              </a:rPr>
              <a:t> </a:t>
            </a:r>
            <a:r>
              <a:rPr lang="de-DE" dirty="0" err="1">
                <a:solidFill>
                  <a:srgbClr val="505050"/>
                </a:solidFill>
              </a:rPr>
              <a:t>viable</a:t>
            </a:r>
            <a:r>
              <a:rPr lang="de-DE" dirty="0">
                <a:solidFill>
                  <a:srgbClr val="505050"/>
                </a:solidFill>
              </a:rPr>
              <a:t> </a:t>
            </a:r>
            <a:r>
              <a:rPr lang="de-DE" dirty="0" err="1">
                <a:solidFill>
                  <a:srgbClr val="505050"/>
                </a:solidFill>
              </a:rPr>
              <a:t>system</a:t>
            </a:r>
            <a:r>
              <a:rPr lang="de-DE" dirty="0">
                <a:solidFill>
                  <a:srgbClr val="505050"/>
                </a:solidFill>
              </a:rPr>
              <a:t> </a:t>
            </a:r>
            <a:r>
              <a:rPr lang="de-DE" dirty="0" err="1">
                <a:solidFill>
                  <a:srgbClr val="505050"/>
                </a:solidFill>
              </a:rPr>
              <a:t>is</a:t>
            </a:r>
            <a:r>
              <a:rPr lang="de-DE" dirty="0">
                <a:solidFill>
                  <a:srgbClr val="505050"/>
                </a:solidFill>
              </a:rPr>
              <a:t> </a:t>
            </a:r>
            <a:r>
              <a:rPr lang="de-DE" dirty="0" err="1">
                <a:solidFill>
                  <a:srgbClr val="505050"/>
                </a:solidFill>
              </a:rPr>
              <a:t>embeded</a:t>
            </a:r>
            <a:r>
              <a:rPr lang="de-DE" dirty="0">
                <a:solidFill>
                  <a:srgbClr val="505050"/>
                </a:solidFill>
              </a:rPr>
              <a:t> </a:t>
            </a:r>
            <a:r>
              <a:rPr lang="de-DE" dirty="0" err="1">
                <a:solidFill>
                  <a:srgbClr val="505050"/>
                </a:solidFill>
              </a:rPr>
              <a:t>into</a:t>
            </a:r>
            <a:r>
              <a:rPr lang="de-DE" dirty="0">
                <a:solidFill>
                  <a:srgbClr val="505050"/>
                </a:solidFill>
              </a:rPr>
              <a:t> a </a:t>
            </a:r>
            <a:r>
              <a:rPr lang="de-DE" dirty="0" err="1">
                <a:solidFill>
                  <a:srgbClr val="505050"/>
                </a:solidFill>
              </a:rPr>
              <a:t>viable</a:t>
            </a:r>
            <a:r>
              <a:rPr lang="de-DE" dirty="0">
                <a:solidFill>
                  <a:srgbClr val="505050"/>
                </a:solidFill>
              </a:rPr>
              <a:t> </a:t>
            </a:r>
            <a:r>
              <a:rPr lang="de-DE" dirty="0" err="1">
                <a:solidFill>
                  <a:srgbClr val="505050"/>
                </a:solidFill>
              </a:rPr>
              <a:t>system</a:t>
            </a:r>
            <a:r>
              <a:rPr lang="de-DE" dirty="0">
                <a:solidFill>
                  <a:srgbClr val="505050"/>
                </a:solidFill>
              </a:rPr>
              <a:t> </a:t>
            </a:r>
            <a:r>
              <a:rPr lang="de-DE" dirty="0" err="1">
                <a:solidFill>
                  <a:srgbClr val="505050"/>
                </a:solidFill>
              </a:rPr>
              <a:t>and</a:t>
            </a:r>
            <a:r>
              <a:rPr lang="de-DE" dirty="0">
                <a:solidFill>
                  <a:srgbClr val="505050"/>
                </a:solidFill>
              </a:rPr>
              <a:t> </a:t>
            </a:r>
            <a:r>
              <a:rPr lang="de-DE" dirty="0" err="1">
                <a:solidFill>
                  <a:srgbClr val="505050"/>
                </a:solidFill>
              </a:rPr>
              <a:t>consists</a:t>
            </a:r>
            <a:r>
              <a:rPr lang="de-DE" dirty="0">
                <a:solidFill>
                  <a:srgbClr val="505050"/>
                </a:solidFill>
              </a:rPr>
              <a:t> </a:t>
            </a:r>
            <a:r>
              <a:rPr lang="de-DE" dirty="0" err="1">
                <a:solidFill>
                  <a:srgbClr val="505050"/>
                </a:solidFill>
              </a:rPr>
              <a:t>of</a:t>
            </a:r>
            <a:r>
              <a:rPr lang="de-DE" dirty="0">
                <a:solidFill>
                  <a:srgbClr val="505050"/>
                </a:solidFill>
              </a:rPr>
              <a:t> </a:t>
            </a:r>
            <a:r>
              <a:rPr lang="de-DE" dirty="0" err="1">
                <a:solidFill>
                  <a:srgbClr val="505050"/>
                </a:solidFill>
              </a:rPr>
              <a:t>viable</a:t>
            </a:r>
            <a:r>
              <a:rPr lang="de-DE" dirty="0">
                <a:solidFill>
                  <a:srgbClr val="505050"/>
                </a:solidFill>
              </a:rPr>
              <a:t> </a:t>
            </a:r>
            <a:r>
              <a:rPr lang="de-DE" dirty="0" err="1">
                <a:solidFill>
                  <a:srgbClr val="505050"/>
                </a:solidFill>
              </a:rPr>
              <a:t>systems</a:t>
            </a:r>
            <a:r>
              <a:rPr lang="de-DE" dirty="0">
                <a:solidFill>
                  <a:srgbClr val="505050"/>
                </a:solidFill>
              </a:rPr>
              <a:t> </a:t>
            </a:r>
            <a:r>
              <a:rPr lang="de-DE" dirty="0" err="1">
                <a:solidFill>
                  <a:srgbClr val="505050"/>
                </a:solidFill>
              </a:rPr>
              <a:t>itself</a:t>
            </a:r>
            <a:r>
              <a:rPr lang="de-DE" dirty="0" smtClean="0">
                <a:solidFill>
                  <a:srgbClr val="505050"/>
                </a:solidFill>
              </a:rPr>
              <a:t>.</a:t>
            </a:r>
          </a:p>
          <a:p>
            <a:pPr defTabSz="932742"/>
            <a:r>
              <a:rPr lang="de-DE" dirty="0">
                <a:solidFill>
                  <a:srgbClr val="505050"/>
                </a:solidFill>
              </a:rPr>
              <a:t>This </a:t>
            </a:r>
            <a:r>
              <a:rPr lang="de-DE" dirty="0" err="1">
                <a:solidFill>
                  <a:srgbClr val="505050"/>
                </a:solidFill>
              </a:rPr>
              <a:t>way</a:t>
            </a:r>
            <a:r>
              <a:rPr lang="de-DE" dirty="0">
                <a:solidFill>
                  <a:srgbClr val="505050"/>
                </a:solidFill>
              </a:rPr>
              <a:t>, </a:t>
            </a:r>
            <a:r>
              <a:rPr lang="de-DE" dirty="0" err="1">
                <a:solidFill>
                  <a:srgbClr val="505050"/>
                </a:solidFill>
              </a:rPr>
              <a:t>the</a:t>
            </a:r>
            <a:r>
              <a:rPr lang="de-DE" dirty="0">
                <a:solidFill>
                  <a:srgbClr val="505050"/>
                </a:solidFill>
              </a:rPr>
              <a:t> </a:t>
            </a:r>
            <a:r>
              <a:rPr lang="de-DE" dirty="0" err="1">
                <a:solidFill>
                  <a:srgbClr val="505050"/>
                </a:solidFill>
              </a:rPr>
              <a:t>entire</a:t>
            </a:r>
            <a:r>
              <a:rPr lang="de-DE" dirty="0">
                <a:solidFill>
                  <a:srgbClr val="505050"/>
                </a:solidFill>
              </a:rPr>
              <a:t> </a:t>
            </a:r>
            <a:r>
              <a:rPr lang="de-DE" dirty="0" err="1">
                <a:solidFill>
                  <a:srgbClr val="505050"/>
                </a:solidFill>
              </a:rPr>
              <a:t>system</a:t>
            </a:r>
            <a:r>
              <a:rPr lang="de-DE" dirty="0">
                <a:solidFill>
                  <a:srgbClr val="505050"/>
                </a:solidFill>
              </a:rPr>
              <a:t> </a:t>
            </a:r>
            <a:r>
              <a:rPr lang="de-DE" dirty="0" err="1">
                <a:solidFill>
                  <a:srgbClr val="505050"/>
                </a:solidFill>
              </a:rPr>
              <a:t>with</a:t>
            </a:r>
            <a:r>
              <a:rPr lang="de-DE" dirty="0">
                <a:solidFill>
                  <a:srgbClr val="505050"/>
                </a:solidFill>
              </a:rPr>
              <a:t> all </a:t>
            </a:r>
            <a:r>
              <a:rPr lang="de-DE" dirty="0" err="1">
                <a:solidFill>
                  <a:srgbClr val="505050"/>
                </a:solidFill>
              </a:rPr>
              <a:t>its</a:t>
            </a:r>
            <a:r>
              <a:rPr lang="de-DE" dirty="0">
                <a:solidFill>
                  <a:srgbClr val="505050"/>
                </a:solidFill>
              </a:rPr>
              <a:t> </a:t>
            </a:r>
            <a:r>
              <a:rPr lang="de-DE" dirty="0" err="1">
                <a:solidFill>
                  <a:srgbClr val="505050"/>
                </a:solidFill>
              </a:rPr>
              <a:t>units</a:t>
            </a:r>
            <a:r>
              <a:rPr lang="de-DE" dirty="0">
                <a:solidFill>
                  <a:srgbClr val="505050"/>
                </a:solidFill>
              </a:rPr>
              <a:t> </a:t>
            </a:r>
            <a:r>
              <a:rPr lang="de-DE" dirty="0" err="1">
                <a:solidFill>
                  <a:srgbClr val="505050"/>
                </a:solidFill>
              </a:rPr>
              <a:t>and</a:t>
            </a:r>
            <a:r>
              <a:rPr lang="de-DE" dirty="0">
                <a:solidFill>
                  <a:srgbClr val="505050"/>
                </a:solidFill>
              </a:rPr>
              <a:t> </a:t>
            </a:r>
            <a:r>
              <a:rPr lang="de-DE" dirty="0" err="1">
                <a:solidFill>
                  <a:srgbClr val="505050"/>
                </a:solidFill>
              </a:rPr>
              <a:t>managerial</a:t>
            </a:r>
            <a:r>
              <a:rPr lang="de-DE" dirty="0">
                <a:solidFill>
                  <a:srgbClr val="505050"/>
                </a:solidFill>
              </a:rPr>
              <a:t> </a:t>
            </a:r>
            <a:r>
              <a:rPr lang="de-DE" dirty="0" err="1" smtClean="0">
                <a:solidFill>
                  <a:srgbClr val="505050"/>
                </a:solidFill>
              </a:rPr>
              <a:t>functions</a:t>
            </a:r>
            <a:r>
              <a:rPr lang="de-DE" dirty="0" smtClean="0">
                <a:solidFill>
                  <a:srgbClr val="505050"/>
                </a:solidFill>
              </a:rPr>
              <a:t> - </a:t>
            </a:r>
            <a:r>
              <a:rPr lang="de-DE" dirty="0" err="1" smtClean="0">
                <a:solidFill>
                  <a:srgbClr val="505050"/>
                </a:solidFill>
              </a:rPr>
              <a:t>including</a:t>
            </a:r>
            <a:r>
              <a:rPr lang="de-DE" dirty="0" smtClean="0">
                <a:solidFill>
                  <a:srgbClr val="505050"/>
                </a:solidFill>
              </a:rPr>
              <a:t> </a:t>
            </a:r>
            <a:r>
              <a:rPr lang="de-DE" dirty="0" err="1">
                <a:solidFill>
                  <a:srgbClr val="505050"/>
                </a:solidFill>
              </a:rPr>
              <a:t>products</a:t>
            </a:r>
            <a:r>
              <a:rPr lang="de-DE" dirty="0">
                <a:solidFill>
                  <a:srgbClr val="505050"/>
                </a:solidFill>
              </a:rPr>
              <a:t>, </a:t>
            </a:r>
            <a:r>
              <a:rPr lang="de-DE" dirty="0" err="1">
                <a:solidFill>
                  <a:srgbClr val="505050"/>
                </a:solidFill>
              </a:rPr>
              <a:t>client</a:t>
            </a:r>
            <a:r>
              <a:rPr lang="de-DE" dirty="0">
                <a:solidFill>
                  <a:srgbClr val="505050"/>
                </a:solidFill>
              </a:rPr>
              <a:t> </a:t>
            </a:r>
            <a:r>
              <a:rPr lang="de-DE" dirty="0" err="1">
                <a:solidFill>
                  <a:srgbClr val="505050"/>
                </a:solidFill>
              </a:rPr>
              <a:t>groups</a:t>
            </a:r>
            <a:r>
              <a:rPr lang="de-DE" dirty="0">
                <a:solidFill>
                  <a:srgbClr val="505050"/>
                </a:solidFill>
              </a:rPr>
              <a:t> </a:t>
            </a:r>
            <a:r>
              <a:rPr lang="de-DE" dirty="0" err="1">
                <a:solidFill>
                  <a:srgbClr val="505050"/>
                </a:solidFill>
              </a:rPr>
              <a:t>and</a:t>
            </a:r>
            <a:r>
              <a:rPr lang="de-DE" dirty="0">
                <a:solidFill>
                  <a:srgbClr val="505050"/>
                </a:solidFill>
              </a:rPr>
              <a:t> </a:t>
            </a:r>
            <a:r>
              <a:rPr lang="de-DE" dirty="0" err="1" smtClean="0">
                <a:solidFill>
                  <a:srgbClr val="505050"/>
                </a:solidFill>
              </a:rPr>
              <a:t>regions</a:t>
            </a:r>
            <a:r>
              <a:rPr lang="de-DE" dirty="0" smtClean="0">
                <a:solidFill>
                  <a:srgbClr val="505050"/>
                </a:solidFill>
              </a:rPr>
              <a:t> - </a:t>
            </a:r>
            <a:r>
              <a:rPr lang="de-DE" dirty="0" err="1">
                <a:solidFill>
                  <a:srgbClr val="505050"/>
                </a:solidFill>
              </a:rPr>
              <a:t>is</a:t>
            </a:r>
            <a:r>
              <a:rPr lang="de-DE" dirty="0">
                <a:solidFill>
                  <a:srgbClr val="505050"/>
                </a:solidFill>
              </a:rPr>
              <a:t> </a:t>
            </a:r>
            <a:r>
              <a:rPr lang="de-DE" dirty="0" err="1">
                <a:solidFill>
                  <a:srgbClr val="505050"/>
                </a:solidFill>
              </a:rPr>
              <a:t>described</a:t>
            </a:r>
            <a:r>
              <a:rPr lang="de-DE" dirty="0">
                <a:solidFill>
                  <a:srgbClr val="505050"/>
                </a:solidFill>
              </a:rPr>
              <a:t> in </a:t>
            </a:r>
            <a:r>
              <a:rPr lang="de-DE" dirty="0" err="1">
                <a:solidFill>
                  <a:srgbClr val="505050"/>
                </a:solidFill>
              </a:rPr>
              <a:t>one</a:t>
            </a:r>
            <a:r>
              <a:rPr lang="de-DE" dirty="0">
                <a:solidFill>
                  <a:srgbClr val="505050"/>
                </a:solidFill>
              </a:rPr>
              <a:t> </a:t>
            </a:r>
            <a:r>
              <a:rPr lang="de-DE" dirty="0" err="1">
                <a:solidFill>
                  <a:srgbClr val="505050"/>
                </a:solidFill>
              </a:rPr>
              <a:t>single</a:t>
            </a:r>
            <a:r>
              <a:rPr lang="de-DE" dirty="0">
                <a:solidFill>
                  <a:srgbClr val="505050"/>
                </a:solidFill>
              </a:rPr>
              <a:t> </a:t>
            </a:r>
            <a:r>
              <a:rPr lang="de-DE" dirty="0" err="1">
                <a:solidFill>
                  <a:srgbClr val="505050"/>
                </a:solidFill>
              </a:rPr>
              <a:t>model</a:t>
            </a:r>
            <a:r>
              <a:rPr lang="de-DE" dirty="0" smtClean="0">
                <a:solidFill>
                  <a:srgbClr val="505050"/>
                </a:solidFill>
              </a:rPr>
              <a:t>.</a:t>
            </a:r>
            <a:endParaRPr lang="de-DE" dirty="0">
              <a:solidFill>
                <a:srgbClr val="505050"/>
              </a:solidFill>
            </a:endParaRPr>
          </a:p>
        </p:txBody>
      </p:sp>
    </p:spTree>
    <p:extLst>
      <p:ext uri="{BB962C8B-B14F-4D97-AF65-F5344CB8AC3E}">
        <p14:creationId xmlns:p14="http://schemas.microsoft.com/office/powerpoint/2010/main" val="2061497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circle(out)">
                                      <p:cBhvr>
                                        <p:cTn id="11" dur="500"/>
                                        <p:tgtEl>
                                          <p:spTgt spid="2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500"/>
                            </p:stCondLst>
                            <p:childTnLst>
                              <p:par>
                                <p:cTn id="18" presetID="6" presetClass="entr" presetSubtype="32"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circle(out)">
                                      <p:cBhvr>
                                        <p:cTn id="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251680" y="2981740"/>
            <a:ext cx="11913706" cy="1031051"/>
          </a:xfrm>
        </p:spPr>
        <p:txBody>
          <a:bodyPr/>
          <a:lstStyle/>
          <a:p>
            <a:r>
              <a:rPr lang="en-US" dirty="0" smtClean="0">
                <a:solidFill>
                  <a:schemeClr val="accent2">
                    <a:lumMod val="40000"/>
                    <a:lumOff val="60000"/>
                  </a:schemeClr>
                </a:solidFill>
              </a:rPr>
              <a:t>Project Procedure</a:t>
            </a:r>
            <a:endParaRPr lang="en-US" dirty="0">
              <a:solidFill>
                <a:schemeClr val="accent2">
                  <a:lumMod val="40000"/>
                  <a:lumOff val="60000"/>
                </a:schemeClr>
              </a:solidFill>
            </a:endParaRPr>
          </a:p>
        </p:txBody>
      </p:sp>
    </p:spTree>
    <p:extLst>
      <p:ext uri="{BB962C8B-B14F-4D97-AF65-F5344CB8AC3E}">
        <p14:creationId xmlns:p14="http://schemas.microsoft.com/office/powerpoint/2010/main" val="1864888893"/>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8" name="Titel 1"/>
          <p:cNvSpPr>
            <a:spLocks noGrp="1"/>
          </p:cNvSpPr>
          <p:nvPr>
            <p:ph type="title"/>
          </p:nvPr>
        </p:nvSpPr>
        <p:spPr/>
        <p:txBody>
          <a:bodyPr/>
          <a:lstStyle/>
          <a:p>
            <a:r>
              <a:rPr lang="en-US" dirty="0" smtClean="0"/>
              <a:t>Malik VSM </a:t>
            </a:r>
            <a:r>
              <a:rPr lang="en-US" b="0" dirty="0" smtClean="0"/>
              <a:t>Project Procedure</a:t>
            </a:r>
            <a:endParaRPr lang="de-DE" b="0" dirty="0" smtClean="0"/>
          </a:p>
        </p:txBody>
      </p:sp>
      <p:cxnSp>
        <p:nvCxnSpPr>
          <p:cNvPr id="25" name="Gekrümmte Verbindung 24"/>
          <p:cNvCxnSpPr/>
          <p:nvPr/>
        </p:nvCxnSpPr>
        <p:spPr bwMode="auto">
          <a:xfrm rot="5400000" flipH="1" flipV="1">
            <a:off x="3874724" y="1659312"/>
            <a:ext cx="212062" cy="1785052"/>
          </a:xfrm>
          <a:prstGeom prst="curvedConnector2">
            <a:avLst/>
          </a:prstGeom>
          <a:solidFill>
            <a:schemeClr val="accent1"/>
          </a:solidFill>
          <a:ln w="63500" cap="flat" cmpd="sng" algn="ctr">
            <a:solidFill>
              <a:schemeClr val="accent5">
                <a:lumMod val="25000"/>
              </a:schemeClr>
            </a:solidFill>
            <a:prstDash val="solid"/>
            <a:round/>
            <a:headEnd type="none"/>
            <a:tailEnd type="triangle"/>
          </a:ln>
          <a:effectLst/>
        </p:spPr>
      </p:cxnSp>
      <p:cxnSp>
        <p:nvCxnSpPr>
          <p:cNvPr id="135" name="Gekrümmte Verbindung 134"/>
          <p:cNvCxnSpPr>
            <a:endCxn id="9" idx="0"/>
          </p:cNvCxnSpPr>
          <p:nvPr/>
        </p:nvCxnSpPr>
        <p:spPr bwMode="auto">
          <a:xfrm>
            <a:off x="8729476" y="2654544"/>
            <a:ext cx="1580442" cy="944282"/>
          </a:xfrm>
          <a:prstGeom prst="curvedConnector2">
            <a:avLst/>
          </a:prstGeom>
          <a:solidFill>
            <a:schemeClr val="accent1"/>
          </a:solidFill>
          <a:ln w="63500" cap="flat" cmpd="sng" algn="ctr">
            <a:solidFill>
              <a:schemeClr val="accent5">
                <a:lumMod val="25000"/>
              </a:schemeClr>
            </a:solidFill>
            <a:prstDash val="solid"/>
            <a:round/>
            <a:headEnd type="none"/>
            <a:tailEnd type="triangle"/>
          </a:ln>
          <a:effectLst/>
        </p:spPr>
      </p:cxnSp>
      <p:cxnSp>
        <p:nvCxnSpPr>
          <p:cNvPr id="178" name="Gekrümmte Verbindung 177"/>
          <p:cNvCxnSpPr/>
          <p:nvPr/>
        </p:nvCxnSpPr>
        <p:spPr bwMode="auto">
          <a:xfrm rot="5400000" flipH="1" flipV="1">
            <a:off x="2995214" y="3138795"/>
            <a:ext cx="510939" cy="2116117"/>
          </a:xfrm>
          <a:prstGeom prst="curvedConnector2">
            <a:avLst/>
          </a:prstGeom>
          <a:solidFill>
            <a:schemeClr val="accent1"/>
          </a:solidFill>
          <a:ln w="63500" cap="flat" cmpd="sng" algn="ctr">
            <a:solidFill>
              <a:schemeClr val="accent5">
                <a:lumMod val="25000"/>
              </a:schemeClr>
            </a:solidFill>
            <a:prstDash val="solid"/>
            <a:round/>
            <a:headEnd type="none"/>
            <a:tailEnd type="triangle"/>
          </a:ln>
          <a:effectLst/>
        </p:spPr>
      </p:cxnSp>
      <p:grpSp>
        <p:nvGrpSpPr>
          <p:cNvPr id="10" name="Gruppieren 9"/>
          <p:cNvGrpSpPr/>
          <p:nvPr/>
        </p:nvGrpSpPr>
        <p:grpSpPr>
          <a:xfrm>
            <a:off x="1055435" y="2462188"/>
            <a:ext cx="2646185" cy="1336179"/>
            <a:chOff x="840684" y="2414130"/>
            <a:chExt cx="2107760" cy="1310099"/>
          </a:xfrm>
        </p:grpSpPr>
        <p:sp>
          <p:nvSpPr>
            <p:cNvPr id="113" name="Ellipse 112"/>
            <p:cNvSpPr>
              <a:spLocks noChangeArrowheads="1"/>
            </p:cNvSpPr>
            <p:nvPr/>
          </p:nvSpPr>
          <p:spPr bwMode="auto">
            <a:xfrm>
              <a:off x="909576" y="2414130"/>
              <a:ext cx="2038868" cy="1310099"/>
            </a:xfrm>
            <a:prstGeom prst="ellipse">
              <a:avLst/>
            </a:prstGeom>
            <a:noFill/>
            <a:ln w="9525" algn="ctr">
              <a:noFill/>
              <a:round/>
              <a:headEnd/>
              <a:tailEnd/>
            </a:ln>
          </p:spPr>
          <p:txBody>
            <a:bodyPr wrap="none" lIns="0" tIns="0" rIns="0" bIns="0" anchor="ctr" anchorCtr="1">
              <a:noAutofit/>
            </a:bodyPr>
            <a:lstStyle/>
            <a:p>
              <a:pPr marL="349792" indent="-349792" algn="ctr" defTabSz="932742"/>
              <a:r>
                <a:rPr lang="en-US" sz="3300" dirty="0">
                  <a:solidFill>
                    <a:srgbClr val="FFFFFF"/>
                  </a:solidFill>
                  <a:latin typeface="Arial" pitchFamily="34" charset="0"/>
                  <a:cs typeface="Arial" pitchFamily="34" charset="0"/>
                </a:rPr>
                <a:t>Definition</a:t>
              </a:r>
            </a:p>
            <a:p>
              <a:pPr marL="349792" indent="-349792" algn="ctr" defTabSz="932742"/>
              <a:r>
                <a:rPr lang="en-US" sz="3300" dirty="0">
                  <a:solidFill>
                    <a:srgbClr val="FFFFFF"/>
                  </a:solidFill>
                  <a:latin typeface="Arial" pitchFamily="34" charset="0"/>
                  <a:cs typeface="Arial" pitchFamily="34" charset="0"/>
                </a:rPr>
                <a:t>Basic Structure</a:t>
              </a:r>
            </a:p>
            <a:p>
              <a:pPr marL="349792" indent="-349792" algn="ctr" defTabSz="932742"/>
              <a:r>
                <a:rPr lang="en-US" b="1" dirty="0" smtClean="0">
                  <a:solidFill>
                    <a:srgbClr val="FF0000"/>
                  </a:solidFill>
                  <a:latin typeface="Arial" pitchFamily="34" charset="0"/>
                  <a:cs typeface="Arial" pitchFamily="34" charset="0"/>
                </a:rPr>
                <a:t>Structure follows Strategy</a:t>
              </a:r>
              <a:endParaRPr lang="en-US" b="1" dirty="0">
                <a:solidFill>
                  <a:srgbClr val="FF0000"/>
                </a:solidFill>
                <a:latin typeface="Arial" pitchFamily="34" charset="0"/>
                <a:cs typeface="Arial" pitchFamily="34" charset="0"/>
              </a:endParaRPr>
            </a:p>
          </p:txBody>
        </p:sp>
        <p:sp>
          <p:nvSpPr>
            <p:cNvPr id="11" name="Ellipse 10"/>
            <p:cNvSpPr/>
            <p:nvPr/>
          </p:nvSpPr>
          <p:spPr bwMode="auto">
            <a:xfrm>
              <a:off x="840684" y="2438234"/>
              <a:ext cx="363254" cy="355343"/>
            </a:xfrm>
            <a:prstGeom prst="ellipse">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36000" tIns="46800" rIns="36000" bIns="46800" numCol="1" rtlCol="0" anchor="ctr" anchorCtr="0" compatLnSpc="1">
              <a:prstTxWarp prst="textNoShape">
                <a:avLst/>
              </a:prstTxWarp>
            </a:bodyPr>
            <a:lstStyle/>
            <a:p>
              <a:pPr algn="ctr" defTabSz="932742"/>
              <a:r>
                <a:rPr lang="de-CH" sz="2900" b="1" dirty="0">
                  <a:solidFill>
                    <a:srgbClr val="012654"/>
                  </a:solidFill>
                </a:rPr>
                <a:t>1</a:t>
              </a:r>
              <a:endParaRPr lang="de-DE" sz="2900" b="1" dirty="0">
                <a:solidFill>
                  <a:srgbClr val="012654"/>
                </a:solidFill>
              </a:endParaRPr>
            </a:p>
          </p:txBody>
        </p:sp>
      </p:grpSp>
      <p:grpSp>
        <p:nvGrpSpPr>
          <p:cNvPr id="3" name="Gruppieren 2"/>
          <p:cNvGrpSpPr/>
          <p:nvPr/>
        </p:nvGrpSpPr>
        <p:grpSpPr>
          <a:xfrm>
            <a:off x="4202014" y="1777716"/>
            <a:ext cx="3941233" cy="1336179"/>
            <a:chOff x="3347019" y="1743017"/>
            <a:chExt cx="3139300" cy="1310099"/>
          </a:xfrm>
        </p:grpSpPr>
        <p:sp>
          <p:nvSpPr>
            <p:cNvPr id="7" name="Ellipse 6"/>
            <p:cNvSpPr>
              <a:spLocks noChangeArrowheads="1"/>
            </p:cNvSpPr>
            <p:nvPr/>
          </p:nvSpPr>
          <p:spPr bwMode="auto">
            <a:xfrm>
              <a:off x="4157963" y="1743017"/>
              <a:ext cx="2328356" cy="1310099"/>
            </a:xfrm>
            <a:prstGeom prst="ellipse">
              <a:avLst/>
            </a:prstGeom>
            <a:noFill/>
            <a:ln w="9525" algn="ctr">
              <a:noFill/>
              <a:round/>
              <a:headEnd/>
              <a:tailEnd/>
            </a:ln>
          </p:spPr>
          <p:txBody>
            <a:bodyPr wrap="none" lIns="0" tIns="0" rIns="0" bIns="0" anchor="ctr" anchorCtr="1">
              <a:noAutofit/>
            </a:bodyPr>
            <a:lstStyle/>
            <a:p>
              <a:pPr marL="349792" indent="-349792" algn="ctr" defTabSz="932742"/>
              <a:r>
                <a:rPr lang="en-US" sz="3300" dirty="0">
                  <a:solidFill>
                    <a:srgbClr val="FFFFFF"/>
                  </a:solidFill>
                  <a:latin typeface="Arial" pitchFamily="34" charset="0"/>
                  <a:cs typeface="Arial" pitchFamily="34" charset="0"/>
                </a:rPr>
                <a:t> Critical Management </a:t>
              </a:r>
            </a:p>
            <a:p>
              <a:pPr marL="349792" indent="-349792" algn="ctr" defTabSz="932742"/>
              <a:r>
                <a:rPr lang="en-US" sz="3300" dirty="0">
                  <a:solidFill>
                    <a:srgbClr val="FFFFFF"/>
                  </a:solidFill>
                  <a:latin typeface="Arial" pitchFamily="34" charset="0"/>
                  <a:cs typeface="Arial" pitchFamily="34" charset="0"/>
                </a:rPr>
                <a:t>Task Identification</a:t>
              </a:r>
            </a:p>
            <a:p>
              <a:pPr marL="349792" indent="-349792" algn="ctr" defTabSz="932742"/>
              <a:r>
                <a:rPr lang="en-US" b="1" dirty="0" smtClean="0">
                  <a:solidFill>
                    <a:srgbClr val="FF0000"/>
                  </a:solidFill>
                  <a:latin typeface="Arial" pitchFamily="34" charset="0"/>
                  <a:cs typeface="Arial" pitchFamily="34" charset="0"/>
                </a:rPr>
                <a:t>… always keeping the </a:t>
              </a:r>
              <a:r>
                <a:rPr lang="en-US" b="1" dirty="0">
                  <a:solidFill>
                    <a:srgbClr val="FF0000"/>
                  </a:solidFill>
                  <a:latin typeface="Arial" pitchFamily="34" charset="0"/>
                  <a:cs typeface="Arial" pitchFamily="34" charset="0"/>
                </a:rPr>
                <a:t>c</a:t>
              </a:r>
              <a:r>
                <a:rPr lang="en-US" b="1" dirty="0" smtClean="0">
                  <a:solidFill>
                    <a:srgbClr val="FF0000"/>
                  </a:solidFill>
                  <a:latin typeface="Arial" pitchFamily="34" charset="0"/>
                  <a:cs typeface="Arial" pitchFamily="34" charset="0"/>
                </a:rPr>
                <a:t>ustomer </a:t>
              </a:r>
              <a:r>
                <a:rPr lang="en-US" b="1" dirty="0">
                  <a:solidFill>
                    <a:srgbClr val="FF0000"/>
                  </a:solidFill>
                  <a:latin typeface="Arial" pitchFamily="34" charset="0"/>
                  <a:cs typeface="Arial" pitchFamily="34" charset="0"/>
                </a:rPr>
                <a:t>p</a:t>
              </a:r>
              <a:r>
                <a:rPr lang="en-US" b="1" dirty="0" smtClean="0">
                  <a:solidFill>
                    <a:srgbClr val="FF0000"/>
                  </a:solidFill>
                  <a:latin typeface="Arial" pitchFamily="34" charset="0"/>
                  <a:cs typeface="Arial" pitchFamily="34" charset="0"/>
                </a:rPr>
                <a:t>erspective</a:t>
              </a:r>
              <a:endParaRPr lang="en-US" b="1" dirty="0">
                <a:solidFill>
                  <a:srgbClr val="FF0000"/>
                </a:solidFill>
                <a:latin typeface="Arial" pitchFamily="34" charset="0"/>
                <a:cs typeface="Arial" pitchFamily="34" charset="0"/>
              </a:endParaRPr>
            </a:p>
          </p:txBody>
        </p:sp>
        <p:sp>
          <p:nvSpPr>
            <p:cNvPr id="46" name="Ellipse 45"/>
            <p:cNvSpPr/>
            <p:nvPr/>
          </p:nvSpPr>
          <p:spPr bwMode="auto">
            <a:xfrm>
              <a:off x="3347019" y="1802812"/>
              <a:ext cx="363254" cy="355343"/>
            </a:xfrm>
            <a:prstGeom prst="ellipse">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36000" tIns="46800" rIns="36000" bIns="46800" numCol="1" rtlCol="0" anchor="ctr" anchorCtr="0" compatLnSpc="1">
              <a:prstTxWarp prst="textNoShape">
                <a:avLst/>
              </a:prstTxWarp>
            </a:bodyPr>
            <a:lstStyle/>
            <a:p>
              <a:pPr algn="ctr" defTabSz="932742"/>
              <a:r>
                <a:rPr lang="de-CH" sz="2900" b="1" dirty="0">
                  <a:solidFill>
                    <a:srgbClr val="012654"/>
                  </a:solidFill>
                </a:rPr>
                <a:t>2</a:t>
              </a:r>
              <a:endParaRPr lang="de-DE" sz="2900" b="1" dirty="0">
                <a:solidFill>
                  <a:srgbClr val="012654"/>
                </a:solidFill>
              </a:endParaRPr>
            </a:p>
          </p:txBody>
        </p:sp>
      </p:grpSp>
      <p:grpSp>
        <p:nvGrpSpPr>
          <p:cNvPr id="4" name="Gruppieren 3"/>
          <p:cNvGrpSpPr/>
          <p:nvPr/>
        </p:nvGrpSpPr>
        <p:grpSpPr>
          <a:xfrm>
            <a:off x="7488830" y="3206854"/>
            <a:ext cx="5642175" cy="1370522"/>
            <a:chOff x="5411851" y="2939599"/>
            <a:chExt cx="4494149" cy="1343773"/>
          </a:xfrm>
        </p:grpSpPr>
        <p:sp>
          <p:nvSpPr>
            <p:cNvPr id="9" name="Ellipse 8"/>
            <p:cNvSpPr>
              <a:spLocks noChangeArrowheads="1"/>
            </p:cNvSpPr>
            <p:nvPr/>
          </p:nvSpPr>
          <p:spPr bwMode="auto">
            <a:xfrm>
              <a:off x="5411851" y="3323921"/>
              <a:ext cx="4494149" cy="959451"/>
            </a:xfrm>
            <a:prstGeom prst="ellipse">
              <a:avLst/>
            </a:prstGeom>
            <a:noFill/>
            <a:ln w="9525" algn="ctr">
              <a:noFill/>
              <a:round/>
              <a:headEnd/>
              <a:tailEnd/>
            </a:ln>
          </p:spPr>
          <p:txBody>
            <a:bodyPr wrap="square" lIns="0" tIns="0" rIns="0" bIns="0" anchor="ctr" anchorCtr="1">
              <a:noAutofit/>
            </a:bodyPr>
            <a:lstStyle/>
            <a:p>
              <a:pPr algn="ctr" defTabSz="932742"/>
              <a:endParaRPr lang="de-CH" sz="3300" dirty="0" smtClean="0">
                <a:solidFill>
                  <a:srgbClr val="FFFFFF"/>
                </a:solidFill>
                <a:latin typeface="Arial" pitchFamily="34" charset="0"/>
                <a:cs typeface="Arial" pitchFamily="34" charset="0"/>
              </a:endParaRPr>
            </a:p>
            <a:p>
              <a:pPr algn="ctr" defTabSz="932742"/>
              <a:r>
                <a:rPr lang="de-CH" sz="3300" dirty="0" smtClean="0">
                  <a:solidFill>
                    <a:srgbClr val="FFFFFF"/>
                  </a:solidFill>
                  <a:latin typeface="Arial" pitchFamily="34" charset="0"/>
                  <a:cs typeface="Arial" pitchFamily="34" charset="0"/>
                </a:rPr>
                <a:t>Critical Management Task </a:t>
              </a:r>
              <a:r>
                <a:rPr lang="de-CH" sz="3300" dirty="0" err="1" smtClean="0">
                  <a:solidFill>
                    <a:srgbClr val="FFFFFF"/>
                  </a:solidFill>
                  <a:latin typeface="Arial" pitchFamily="34" charset="0"/>
                  <a:cs typeface="Arial" pitchFamily="34" charset="0"/>
                </a:rPr>
                <a:t>Alocation</a:t>
              </a:r>
              <a:r>
                <a:rPr lang="de-CH" sz="3300" dirty="0" smtClean="0">
                  <a:solidFill>
                    <a:srgbClr val="FFFFFF"/>
                  </a:solidFill>
                  <a:latin typeface="Arial" pitchFamily="34" charset="0"/>
                  <a:cs typeface="Arial" pitchFamily="34" charset="0"/>
                </a:rPr>
                <a:t> </a:t>
              </a:r>
              <a:endParaRPr lang="de-CH" sz="3300" dirty="0">
                <a:solidFill>
                  <a:srgbClr val="FFFFFF"/>
                </a:solidFill>
                <a:latin typeface="Arial" pitchFamily="34" charset="0"/>
                <a:cs typeface="Arial" pitchFamily="34" charset="0"/>
              </a:endParaRPr>
            </a:p>
            <a:p>
              <a:pPr algn="ctr" defTabSz="932742"/>
              <a:r>
                <a:rPr lang="en-US" b="1" dirty="0" smtClean="0">
                  <a:solidFill>
                    <a:srgbClr val="FF0000"/>
                  </a:solidFill>
                  <a:latin typeface="Arial" pitchFamily="34" charset="0"/>
                  <a:cs typeface="Arial" pitchFamily="34" charset="0"/>
                </a:rPr>
                <a:t>… anchored on all levels</a:t>
              </a:r>
              <a:endParaRPr lang="de-CH" dirty="0" smtClean="0">
                <a:solidFill>
                  <a:srgbClr val="FF0000"/>
                </a:solidFill>
                <a:latin typeface="Arial" pitchFamily="34" charset="0"/>
                <a:cs typeface="Arial" pitchFamily="34" charset="0"/>
              </a:endParaRPr>
            </a:p>
            <a:p>
              <a:pPr algn="ctr" defTabSz="932742"/>
              <a:endParaRPr lang="de-CH" sz="3300" b="1" dirty="0">
                <a:solidFill>
                  <a:srgbClr val="FF0000"/>
                </a:solidFill>
                <a:latin typeface="Arial" pitchFamily="34" charset="0"/>
                <a:cs typeface="Arial" pitchFamily="34" charset="0"/>
              </a:endParaRPr>
            </a:p>
          </p:txBody>
        </p:sp>
        <p:sp>
          <p:nvSpPr>
            <p:cNvPr id="47" name="Ellipse 46"/>
            <p:cNvSpPr/>
            <p:nvPr/>
          </p:nvSpPr>
          <p:spPr bwMode="auto">
            <a:xfrm>
              <a:off x="5718985" y="2939599"/>
              <a:ext cx="363254" cy="355343"/>
            </a:xfrm>
            <a:prstGeom prst="ellipse">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36000" tIns="46800" rIns="36000" bIns="46800" numCol="1" rtlCol="0" anchor="ctr" anchorCtr="0" compatLnSpc="1">
              <a:prstTxWarp prst="textNoShape">
                <a:avLst/>
              </a:prstTxWarp>
            </a:bodyPr>
            <a:lstStyle/>
            <a:p>
              <a:pPr algn="ctr" defTabSz="932742"/>
              <a:r>
                <a:rPr lang="de-CH" sz="2900" b="1" dirty="0">
                  <a:solidFill>
                    <a:srgbClr val="012654"/>
                  </a:solidFill>
                </a:rPr>
                <a:t>3</a:t>
              </a:r>
              <a:endParaRPr lang="de-DE" sz="2900" b="1" dirty="0">
                <a:solidFill>
                  <a:srgbClr val="012654"/>
                </a:solidFill>
              </a:endParaRPr>
            </a:p>
          </p:txBody>
        </p:sp>
      </p:grpSp>
      <p:grpSp>
        <p:nvGrpSpPr>
          <p:cNvPr id="8" name="Gruppieren 7"/>
          <p:cNvGrpSpPr/>
          <p:nvPr/>
        </p:nvGrpSpPr>
        <p:grpSpPr>
          <a:xfrm>
            <a:off x="4466046" y="3494886"/>
            <a:ext cx="3677196" cy="895601"/>
            <a:chOff x="3557330" y="3426679"/>
            <a:chExt cx="2928989" cy="878123"/>
          </a:xfrm>
        </p:grpSpPr>
        <p:sp>
          <p:nvSpPr>
            <p:cNvPr id="77" name="Textfeld 76"/>
            <p:cNvSpPr txBox="1">
              <a:spLocks noChangeArrowheads="1"/>
            </p:cNvSpPr>
            <p:nvPr/>
          </p:nvSpPr>
          <p:spPr bwMode="auto">
            <a:xfrm>
              <a:off x="3688829" y="3763115"/>
              <a:ext cx="2797490" cy="541687"/>
            </a:xfrm>
            <a:prstGeom prst="rect">
              <a:avLst/>
            </a:prstGeom>
            <a:noFill/>
            <a:ln w="9525">
              <a:noFill/>
              <a:miter lim="800000"/>
              <a:headEnd/>
              <a:tailEnd/>
            </a:ln>
          </p:spPr>
          <p:txBody>
            <a:bodyPr lIns="0" tIns="0" rIns="0" bIns="0" anchor="ctr" anchorCtr="1">
              <a:noAutofit/>
            </a:bodyPr>
            <a:lstStyle/>
            <a:p>
              <a:pPr algn="ctr" defTabSz="932742"/>
              <a:r>
                <a:rPr lang="en-US" sz="3300" dirty="0">
                  <a:solidFill>
                    <a:srgbClr val="FFFFFF"/>
                  </a:solidFill>
                  <a:latin typeface="Arial" pitchFamily="34" charset="0"/>
                  <a:cs typeface="Arial" pitchFamily="34" charset="0"/>
                </a:rPr>
                <a:t>Deep Structure </a:t>
              </a:r>
            </a:p>
            <a:p>
              <a:pPr algn="ctr" defTabSz="932742"/>
              <a:r>
                <a:rPr lang="en-US" sz="3300" dirty="0">
                  <a:solidFill>
                    <a:srgbClr val="FFFFFF"/>
                  </a:solidFill>
                  <a:latin typeface="Arial" pitchFamily="34" charset="0"/>
                  <a:cs typeface="Arial" pitchFamily="34" charset="0"/>
                </a:rPr>
                <a:t>Deduction</a:t>
              </a:r>
              <a:endParaRPr lang="en-US" sz="3300" b="1" dirty="0">
                <a:solidFill>
                  <a:srgbClr val="FFFFFF"/>
                </a:solidFill>
                <a:latin typeface="Arial" pitchFamily="34" charset="0"/>
                <a:cs typeface="Arial" pitchFamily="34" charset="0"/>
              </a:endParaRPr>
            </a:p>
            <a:p>
              <a:pPr algn="ctr" defTabSz="932742"/>
              <a:r>
                <a:rPr lang="en-US" b="1" dirty="0" smtClean="0">
                  <a:solidFill>
                    <a:srgbClr val="FF0000"/>
                  </a:solidFill>
                  <a:latin typeface="Arial" pitchFamily="34" charset="0"/>
                  <a:cs typeface="Arial" pitchFamily="34" charset="0"/>
                </a:rPr>
                <a:t>… ensuring long term viability</a:t>
              </a:r>
              <a:endParaRPr lang="en-US" b="1" dirty="0">
                <a:solidFill>
                  <a:srgbClr val="FF0000"/>
                </a:solidFill>
                <a:latin typeface="Arial" pitchFamily="34" charset="0"/>
                <a:cs typeface="Arial" pitchFamily="34" charset="0"/>
              </a:endParaRPr>
            </a:p>
          </p:txBody>
        </p:sp>
        <p:sp>
          <p:nvSpPr>
            <p:cNvPr id="51" name="Ellipse 50"/>
            <p:cNvSpPr/>
            <p:nvPr/>
          </p:nvSpPr>
          <p:spPr bwMode="auto">
            <a:xfrm>
              <a:off x="3557330" y="3426679"/>
              <a:ext cx="363254" cy="355343"/>
            </a:xfrm>
            <a:prstGeom prst="ellipse">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36000" tIns="46800" rIns="36000" bIns="46800" numCol="1" rtlCol="0" anchor="ctr" anchorCtr="0" compatLnSpc="1">
              <a:prstTxWarp prst="textNoShape">
                <a:avLst/>
              </a:prstTxWarp>
            </a:bodyPr>
            <a:lstStyle/>
            <a:p>
              <a:pPr algn="ctr" defTabSz="932742"/>
              <a:r>
                <a:rPr lang="de-CH" sz="2900" b="1" dirty="0">
                  <a:solidFill>
                    <a:srgbClr val="012654"/>
                  </a:solidFill>
                </a:rPr>
                <a:t>6</a:t>
              </a:r>
              <a:endParaRPr lang="de-DE" sz="2900" b="1" dirty="0">
                <a:solidFill>
                  <a:srgbClr val="012654"/>
                </a:solidFill>
              </a:endParaRPr>
            </a:p>
          </p:txBody>
        </p:sp>
      </p:grpSp>
      <p:cxnSp>
        <p:nvCxnSpPr>
          <p:cNvPr id="139" name="Gekrümmte Verbindung 138"/>
          <p:cNvCxnSpPr>
            <a:stCxn id="9" idx="4"/>
            <a:endCxn id="112" idx="6"/>
          </p:cNvCxnSpPr>
          <p:nvPr/>
        </p:nvCxnSpPr>
        <p:spPr bwMode="auto">
          <a:xfrm rot="5400000">
            <a:off x="8101487" y="3903481"/>
            <a:ext cx="1534536" cy="2882326"/>
          </a:xfrm>
          <a:prstGeom prst="curvedConnector2">
            <a:avLst/>
          </a:prstGeom>
          <a:solidFill>
            <a:schemeClr val="accent1"/>
          </a:solidFill>
          <a:ln w="63500" cap="flat" cmpd="sng" algn="ctr">
            <a:solidFill>
              <a:schemeClr val="accent5">
                <a:lumMod val="25000"/>
              </a:schemeClr>
            </a:solidFill>
            <a:prstDash val="solid"/>
            <a:round/>
            <a:headEnd type="none"/>
            <a:tailEnd type="triangle"/>
          </a:ln>
          <a:effectLst/>
        </p:spPr>
      </p:cxnSp>
      <p:cxnSp>
        <p:nvCxnSpPr>
          <p:cNvPr id="176" name="Gekrümmte Verbindung 175"/>
          <p:cNvCxnSpPr>
            <a:endCxn id="62" idx="2"/>
          </p:cNvCxnSpPr>
          <p:nvPr/>
        </p:nvCxnSpPr>
        <p:spPr bwMode="auto">
          <a:xfrm rot="10800000">
            <a:off x="2103176" y="5461775"/>
            <a:ext cx="2098839" cy="650130"/>
          </a:xfrm>
          <a:prstGeom prst="curvedConnector2">
            <a:avLst/>
          </a:prstGeom>
          <a:solidFill>
            <a:schemeClr val="accent1"/>
          </a:solidFill>
          <a:ln w="63500" cap="flat" cmpd="sng" algn="ctr">
            <a:solidFill>
              <a:schemeClr val="accent5">
                <a:lumMod val="25000"/>
              </a:schemeClr>
            </a:solidFill>
            <a:prstDash val="solid"/>
            <a:round/>
            <a:headEnd type="none"/>
            <a:tailEnd type="triangle"/>
          </a:ln>
          <a:effectLst/>
        </p:spPr>
      </p:cxnSp>
      <p:grpSp>
        <p:nvGrpSpPr>
          <p:cNvPr id="5" name="Gruppieren 4"/>
          <p:cNvGrpSpPr/>
          <p:nvPr/>
        </p:nvGrpSpPr>
        <p:grpSpPr>
          <a:xfrm>
            <a:off x="3841973" y="5511109"/>
            <a:ext cx="3585619" cy="1023130"/>
            <a:chOff x="3060237" y="5403531"/>
            <a:chExt cx="2856044" cy="1003158"/>
          </a:xfrm>
        </p:grpSpPr>
        <p:sp>
          <p:nvSpPr>
            <p:cNvPr id="112" name="Ellipse 111"/>
            <p:cNvSpPr>
              <a:spLocks noChangeArrowheads="1"/>
            </p:cNvSpPr>
            <p:nvPr/>
          </p:nvSpPr>
          <p:spPr bwMode="auto">
            <a:xfrm>
              <a:off x="3534748" y="5578522"/>
              <a:ext cx="2381533" cy="828167"/>
            </a:xfrm>
            <a:prstGeom prst="ellipse">
              <a:avLst/>
            </a:prstGeom>
            <a:noFill/>
            <a:ln w="9525" algn="ctr">
              <a:noFill/>
              <a:round/>
              <a:headEnd/>
              <a:tailEnd/>
            </a:ln>
          </p:spPr>
          <p:txBody>
            <a:bodyPr wrap="none" lIns="0" tIns="0" rIns="0" bIns="0" anchor="ctr" anchorCtr="1">
              <a:noAutofit/>
            </a:bodyPr>
            <a:lstStyle/>
            <a:p>
              <a:pPr algn="ctr" defTabSz="932742"/>
              <a:r>
                <a:rPr lang="en-US" sz="3300" dirty="0">
                  <a:solidFill>
                    <a:srgbClr val="FFFFFF"/>
                  </a:solidFill>
                  <a:latin typeface="Arial" pitchFamily="34" charset="0"/>
                  <a:cs typeface="Arial" pitchFamily="34" charset="0"/>
                </a:rPr>
                <a:t>System Function </a:t>
              </a:r>
              <a:endParaRPr lang="en-US" sz="3300" dirty="0" smtClean="0">
                <a:solidFill>
                  <a:srgbClr val="FFFFFF"/>
                </a:solidFill>
                <a:latin typeface="Arial" pitchFamily="34" charset="0"/>
                <a:cs typeface="Arial" pitchFamily="34" charset="0"/>
              </a:endParaRPr>
            </a:p>
            <a:p>
              <a:pPr algn="ctr" defTabSz="932742"/>
              <a:r>
                <a:rPr lang="en-US" sz="3300" dirty="0" smtClean="0">
                  <a:solidFill>
                    <a:srgbClr val="FFFFFF"/>
                  </a:solidFill>
                  <a:latin typeface="Arial" pitchFamily="34" charset="0"/>
                  <a:cs typeface="Arial" pitchFamily="34" charset="0"/>
                </a:rPr>
                <a:t>Chart</a:t>
              </a:r>
              <a:r>
                <a:rPr lang="en-US" sz="3300" dirty="0">
                  <a:solidFill>
                    <a:srgbClr val="FFFFFF"/>
                  </a:solidFill>
                  <a:latin typeface="Arial" pitchFamily="34" charset="0"/>
                  <a:cs typeface="Arial" pitchFamily="34" charset="0"/>
                </a:rPr>
                <a:t> </a:t>
              </a:r>
              <a:r>
                <a:rPr lang="en-US" sz="3300" dirty="0" smtClean="0">
                  <a:solidFill>
                    <a:srgbClr val="FFFFFF"/>
                  </a:solidFill>
                  <a:latin typeface="Arial" pitchFamily="34" charset="0"/>
                  <a:cs typeface="Arial" pitchFamily="34" charset="0"/>
                </a:rPr>
                <a:t>Completion</a:t>
              </a:r>
              <a:endParaRPr lang="en-US" sz="3300" dirty="0">
                <a:solidFill>
                  <a:srgbClr val="FFFFFF"/>
                </a:solidFill>
                <a:latin typeface="Arial" pitchFamily="34" charset="0"/>
                <a:cs typeface="Arial" pitchFamily="34" charset="0"/>
              </a:endParaRPr>
            </a:p>
            <a:p>
              <a:pPr algn="ctr" defTabSz="932742"/>
              <a:r>
                <a:rPr lang="en-US" b="1" dirty="0" smtClean="0">
                  <a:solidFill>
                    <a:srgbClr val="FF0000"/>
                  </a:solidFill>
                  <a:latin typeface="Arial" pitchFamily="34" charset="0"/>
                  <a:cs typeface="Arial" pitchFamily="34" charset="0"/>
                </a:rPr>
                <a:t>…  clarifying interfaces</a:t>
              </a:r>
              <a:endParaRPr lang="en-US" b="1" dirty="0">
                <a:solidFill>
                  <a:srgbClr val="FF0000"/>
                </a:solidFill>
                <a:latin typeface="Arial" pitchFamily="34" charset="0"/>
                <a:cs typeface="Arial" pitchFamily="34" charset="0"/>
              </a:endParaRPr>
            </a:p>
          </p:txBody>
        </p:sp>
        <p:sp>
          <p:nvSpPr>
            <p:cNvPr id="48" name="Ellipse 47"/>
            <p:cNvSpPr/>
            <p:nvPr/>
          </p:nvSpPr>
          <p:spPr bwMode="auto">
            <a:xfrm>
              <a:off x="3060237" y="5403531"/>
              <a:ext cx="363254" cy="355343"/>
            </a:xfrm>
            <a:prstGeom prst="ellipse">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36000" tIns="46800" rIns="36000" bIns="46800" numCol="1" rtlCol="0" anchor="ctr" anchorCtr="0" compatLnSpc="1">
              <a:prstTxWarp prst="textNoShape">
                <a:avLst/>
              </a:prstTxWarp>
            </a:bodyPr>
            <a:lstStyle/>
            <a:p>
              <a:pPr algn="ctr" defTabSz="932742"/>
              <a:r>
                <a:rPr lang="de-CH" sz="2900" b="1" dirty="0">
                  <a:solidFill>
                    <a:srgbClr val="012654"/>
                  </a:solidFill>
                </a:rPr>
                <a:t>4</a:t>
              </a:r>
              <a:endParaRPr lang="de-DE" sz="2900" b="1" dirty="0">
                <a:solidFill>
                  <a:srgbClr val="012654"/>
                </a:solidFill>
              </a:endParaRPr>
            </a:p>
          </p:txBody>
        </p:sp>
      </p:grpSp>
      <p:grpSp>
        <p:nvGrpSpPr>
          <p:cNvPr id="6" name="Gruppieren 5"/>
          <p:cNvGrpSpPr/>
          <p:nvPr/>
        </p:nvGrpSpPr>
        <p:grpSpPr>
          <a:xfrm>
            <a:off x="241573" y="4361357"/>
            <a:ext cx="3595533" cy="1100418"/>
            <a:chOff x="192419" y="4276225"/>
            <a:chExt cx="2863943" cy="1078938"/>
          </a:xfrm>
        </p:grpSpPr>
        <p:sp>
          <p:nvSpPr>
            <p:cNvPr id="62" name="Textfeld 61"/>
            <p:cNvSpPr txBox="1">
              <a:spLocks noChangeArrowheads="1"/>
            </p:cNvSpPr>
            <p:nvPr/>
          </p:nvSpPr>
          <p:spPr bwMode="auto">
            <a:xfrm>
              <a:off x="294112" y="4472294"/>
              <a:ext cx="2762250" cy="882869"/>
            </a:xfrm>
            <a:prstGeom prst="rect">
              <a:avLst/>
            </a:prstGeom>
            <a:noFill/>
            <a:ln w="9525">
              <a:noFill/>
              <a:miter lim="800000"/>
              <a:headEnd/>
              <a:tailEnd/>
            </a:ln>
          </p:spPr>
          <p:txBody>
            <a:bodyPr lIns="0" tIns="0" rIns="0" bIns="0" anchor="ctr" anchorCtr="1">
              <a:noAutofit/>
            </a:bodyPr>
            <a:lstStyle/>
            <a:p>
              <a:pPr algn="ctr" defTabSz="932742"/>
              <a:r>
                <a:rPr lang="en-US" sz="3300" dirty="0">
                  <a:solidFill>
                    <a:srgbClr val="FFFFFF"/>
                  </a:solidFill>
                  <a:latin typeface="Arial" pitchFamily="34" charset="0"/>
                  <a:cs typeface="Arial" pitchFamily="34" charset="0"/>
                </a:rPr>
                <a:t>Job Description</a:t>
              </a:r>
            </a:p>
            <a:p>
              <a:pPr algn="ctr" defTabSz="932742"/>
              <a:r>
                <a:rPr lang="en-US" sz="3300" dirty="0">
                  <a:solidFill>
                    <a:srgbClr val="FFFFFF"/>
                  </a:solidFill>
                  <a:latin typeface="Arial" pitchFamily="34" charset="0"/>
                  <a:cs typeface="Arial" pitchFamily="34" charset="0"/>
                </a:rPr>
                <a:t>Elaboration</a:t>
              </a:r>
            </a:p>
            <a:p>
              <a:pPr algn="ctr" defTabSz="932742"/>
              <a:r>
                <a:rPr lang="en-US" b="1" dirty="0" smtClean="0">
                  <a:solidFill>
                    <a:srgbClr val="FF0000"/>
                  </a:solidFill>
                  <a:latin typeface="Arial" pitchFamily="34" charset="0"/>
                  <a:cs typeface="Arial" pitchFamily="34" charset="0"/>
                </a:rPr>
                <a:t>… and responsibilities</a:t>
              </a:r>
              <a:endParaRPr lang="en-US" b="1" dirty="0">
                <a:solidFill>
                  <a:srgbClr val="FF0000"/>
                </a:solidFill>
                <a:latin typeface="Arial" pitchFamily="34" charset="0"/>
                <a:cs typeface="Arial" pitchFamily="34" charset="0"/>
              </a:endParaRPr>
            </a:p>
          </p:txBody>
        </p:sp>
        <p:sp>
          <p:nvSpPr>
            <p:cNvPr id="49" name="Ellipse 48"/>
            <p:cNvSpPr/>
            <p:nvPr/>
          </p:nvSpPr>
          <p:spPr bwMode="auto">
            <a:xfrm>
              <a:off x="192419" y="4276225"/>
              <a:ext cx="363254" cy="355343"/>
            </a:xfrm>
            <a:prstGeom prst="ellipse">
              <a:avLst/>
            </a:prstGeom>
            <a:solidFill>
              <a:schemeClr val="accent1"/>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36000" tIns="46800" rIns="36000" bIns="46800" numCol="1" rtlCol="0" anchor="ctr" anchorCtr="0" compatLnSpc="1">
              <a:prstTxWarp prst="textNoShape">
                <a:avLst/>
              </a:prstTxWarp>
            </a:bodyPr>
            <a:lstStyle/>
            <a:p>
              <a:pPr algn="ctr" defTabSz="932742"/>
              <a:r>
                <a:rPr lang="de-CH" sz="2900" b="1" dirty="0">
                  <a:solidFill>
                    <a:srgbClr val="012654"/>
                  </a:solidFill>
                </a:rPr>
                <a:t>5</a:t>
              </a:r>
              <a:endParaRPr lang="de-DE" sz="2900" b="1" dirty="0">
                <a:solidFill>
                  <a:srgbClr val="012654"/>
                </a:solidFill>
              </a:endParaRPr>
            </a:p>
          </p:txBody>
        </p:sp>
      </p:grpSp>
    </p:spTree>
    <p:extLst>
      <p:ext uri="{BB962C8B-B14F-4D97-AF65-F5344CB8AC3E}">
        <p14:creationId xmlns:p14="http://schemas.microsoft.com/office/powerpoint/2010/main" val="435985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35"/>
                                        </p:tgtEl>
                                        <p:attrNameLst>
                                          <p:attrName>style.visibility</p:attrName>
                                        </p:attrNameLst>
                                      </p:cBhvr>
                                      <p:to>
                                        <p:strVal val="visible"/>
                                      </p:to>
                                    </p:set>
                                    <p:animEffect transition="in" filter="wipe(left)">
                                      <p:cBhvr>
                                        <p:cTn id="24" dur="500"/>
                                        <p:tgtEl>
                                          <p:spTgt spid="135"/>
                                        </p:tgtEl>
                                      </p:cBhvr>
                                    </p:animEffect>
                                  </p:childTnLst>
                                </p:cTn>
                              </p:par>
                              <p:par>
                                <p:cTn id="25" presetID="5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139"/>
                                        </p:tgtEl>
                                        <p:attrNameLst>
                                          <p:attrName>style.visibility</p:attrName>
                                        </p:attrNameLst>
                                      </p:cBhvr>
                                      <p:to>
                                        <p:strVal val="visible"/>
                                      </p:to>
                                    </p:set>
                                    <p:animEffect transition="in" filter="wipe(right)">
                                      <p:cBhvr>
                                        <p:cTn id="34" dur="500"/>
                                        <p:tgtEl>
                                          <p:spTgt spid="139"/>
                                        </p:tgtEl>
                                      </p:cBhvr>
                                    </p:animEffect>
                                  </p:childTnLst>
                                </p:cTn>
                              </p:par>
                              <p:par>
                                <p:cTn id="35" presetID="53" presetClass="entr" presetSubtype="16"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76"/>
                                        </p:tgtEl>
                                        <p:attrNameLst>
                                          <p:attrName>style.visibility</p:attrName>
                                        </p:attrNameLst>
                                      </p:cBhvr>
                                      <p:to>
                                        <p:strVal val="visible"/>
                                      </p:to>
                                    </p:set>
                                    <p:animEffect transition="in" filter="wipe(down)">
                                      <p:cBhvr>
                                        <p:cTn id="44" dur="500"/>
                                        <p:tgtEl>
                                          <p:spTgt spid="176"/>
                                        </p:tgtEl>
                                      </p:cBhvr>
                                    </p:animEffect>
                                  </p:childTnLst>
                                </p:cTn>
                              </p:par>
                              <p:par>
                                <p:cTn id="45" presetID="53" presetClass="entr" presetSubtype="16"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78"/>
                                        </p:tgtEl>
                                        <p:attrNameLst>
                                          <p:attrName>style.visibility</p:attrName>
                                        </p:attrNameLst>
                                      </p:cBhvr>
                                      <p:to>
                                        <p:strVal val="visible"/>
                                      </p:to>
                                    </p:set>
                                    <p:animEffect transition="in" filter="wipe(down)">
                                      <p:cBhvr>
                                        <p:cTn id="54" dur="500"/>
                                        <p:tgtEl>
                                          <p:spTgt spid="178"/>
                                        </p:tgtEl>
                                      </p:cBhvr>
                                    </p:animEffect>
                                  </p:childTnLst>
                                </p:cTn>
                              </p:par>
                              <p:par>
                                <p:cTn id="55" presetID="53" presetClass="entr" presetSubtype="16" fill="hold" nodeType="with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SPC144</a:t>
            </a:r>
            <a:endParaRPr lang="en-US" dirty="0"/>
          </a:p>
        </p:txBody>
      </p:sp>
      <p:sp>
        <p:nvSpPr>
          <p:cNvPr id="4" name="Title 3"/>
          <p:cNvSpPr>
            <a:spLocks noGrp="1"/>
          </p:cNvSpPr>
          <p:nvPr>
            <p:ph type="title"/>
          </p:nvPr>
        </p:nvSpPr>
        <p:spPr/>
        <p:txBody>
          <a:bodyPr/>
          <a:lstStyle/>
          <a:p>
            <a:r>
              <a:rPr lang="en-US" sz="4000" dirty="0"/>
              <a:t>Using Visio for High-End Business Process Consulting Services</a:t>
            </a:r>
          </a:p>
        </p:txBody>
      </p:sp>
      <p:sp>
        <p:nvSpPr>
          <p:cNvPr id="5" name="Text Placeholder 4"/>
          <p:cNvSpPr>
            <a:spLocks noGrp="1"/>
          </p:cNvSpPr>
          <p:nvPr>
            <p:ph type="body" sz="quarter" idx="12"/>
          </p:nvPr>
        </p:nvSpPr>
        <p:spPr/>
        <p:txBody>
          <a:bodyPr/>
          <a:lstStyle/>
          <a:p>
            <a:r>
              <a:rPr lang="en-US" dirty="0" smtClean="0"/>
              <a:t>Maria </a:t>
            </a:r>
            <a:r>
              <a:rPr lang="en-US" dirty="0" err="1" smtClean="0"/>
              <a:t>Sourlas</a:t>
            </a:r>
            <a:r>
              <a:rPr lang="en-US" dirty="0" smtClean="0"/>
              <a:t>, Šenaj Lelic</a:t>
            </a:r>
          </a:p>
          <a:p>
            <a:r>
              <a:rPr lang="en-US" dirty="0" smtClean="0"/>
              <a:t>Project Manager, managing director</a:t>
            </a:r>
          </a:p>
        </p:txBody>
      </p:sp>
    </p:spTree>
    <p:extLst>
      <p:ext uri="{BB962C8B-B14F-4D97-AF65-F5344CB8AC3E}">
        <p14:creationId xmlns:p14="http://schemas.microsoft.com/office/powerpoint/2010/main" val="14091334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err="1" smtClean="0"/>
              <a:t>VSMi</a:t>
            </a:r>
            <a:r>
              <a:rPr lang="de-DE" dirty="0" smtClean="0"/>
              <a:t> – </a:t>
            </a:r>
            <a:r>
              <a:rPr lang="de-DE" dirty="0" err="1" smtClean="0"/>
              <a:t>project</a:t>
            </a:r>
            <a:r>
              <a:rPr lang="de-DE" dirty="0" smtClean="0"/>
              <a:t> </a:t>
            </a:r>
            <a:r>
              <a:rPr lang="de-DE" dirty="0" err="1" smtClean="0"/>
              <a:t>opportunities</a:t>
            </a:r>
            <a:endParaRPr lang="de-DE" dirty="0"/>
          </a:p>
        </p:txBody>
      </p:sp>
    </p:spTree>
    <p:extLst>
      <p:ext uri="{BB962C8B-B14F-4D97-AF65-F5344CB8AC3E}">
        <p14:creationId xmlns:p14="http://schemas.microsoft.com/office/powerpoint/2010/main" val="410696447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a:xfrm>
            <a:off x="274638" y="1212850"/>
            <a:ext cx="11887200" cy="4985980"/>
          </a:xfrm>
        </p:spPr>
        <p:txBody>
          <a:bodyPr/>
          <a:lstStyle/>
          <a:p>
            <a:r>
              <a:rPr lang="de-DE" dirty="0" smtClean="0"/>
              <a:t>Bring </a:t>
            </a:r>
            <a:r>
              <a:rPr lang="de-DE" dirty="0" err="1" smtClean="0"/>
              <a:t>the</a:t>
            </a:r>
            <a:r>
              <a:rPr lang="de-DE" dirty="0" smtClean="0"/>
              <a:t> Malik </a:t>
            </a:r>
            <a:r>
              <a:rPr lang="de-DE" dirty="0" err="1" smtClean="0"/>
              <a:t>method</a:t>
            </a:r>
            <a:r>
              <a:rPr lang="de-DE" dirty="0" smtClean="0"/>
              <a:t> </a:t>
            </a:r>
            <a:r>
              <a:rPr lang="de-DE" dirty="0" err="1" smtClean="0"/>
              <a:t>to</a:t>
            </a:r>
            <a:r>
              <a:rPr lang="de-DE" dirty="0" smtClean="0"/>
              <a:t> a software-</a:t>
            </a:r>
            <a:r>
              <a:rPr lang="de-DE" dirty="0" err="1" smtClean="0"/>
              <a:t>based</a:t>
            </a:r>
            <a:r>
              <a:rPr lang="de-DE" dirty="0" smtClean="0"/>
              <a:t> </a:t>
            </a:r>
            <a:r>
              <a:rPr lang="de-DE" dirty="0" err="1" smtClean="0"/>
              <a:t>standard</a:t>
            </a:r>
            <a:r>
              <a:rPr lang="de-DE" dirty="0" smtClean="0"/>
              <a:t> </a:t>
            </a:r>
            <a:r>
              <a:rPr lang="de-DE" dirty="0" err="1" smtClean="0"/>
              <a:t>process</a:t>
            </a:r>
            <a:endParaRPr lang="de-DE" dirty="0" smtClean="0"/>
          </a:p>
          <a:p>
            <a:r>
              <a:rPr lang="de-DE" dirty="0" err="1" smtClean="0"/>
              <a:t>Empower</a:t>
            </a:r>
            <a:r>
              <a:rPr lang="de-DE" dirty="0" smtClean="0"/>
              <a:t> </a:t>
            </a:r>
            <a:r>
              <a:rPr lang="de-DE" dirty="0" err="1" smtClean="0"/>
              <a:t>users</a:t>
            </a:r>
            <a:r>
              <a:rPr lang="de-DE" dirty="0" smtClean="0"/>
              <a:t> at </a:t>
            </a:r>
            <a:r>
              <a:rPr lang="de-DE" dirty="0" err="1" smtClean="0"/>
              <a:t>customer</a:t>
            </a:r>
            <a:r>
              <a:rPr lang="de-DE" dirty="0" smtClean="0"/>
              <a:t> </a:t>
            </a:r>
            <a:r>
              <a:rPr lang="de-DE" dirty="0" err="1" smtClean="0"/>
              <a:t>site</a:t>
            </a:r>
            <a:r>
              <a:rPr lang="de-DE" dirty="0" smtClean="0"/>
              <a:t> </a:t>
            </a:r>
            <a:r>
              <a:rPr lang="de-DE" dirty="0" err="1" smtClean="0"/>
              <a:t>to</a:t>
            </a:r>
            <a:r>
              <a:rPr lang="de-DE" dirty="0" smtClean="0"/>
              <a:t> </a:t>
            </a:r>
            <a:r>
              <a:rPr lang="de-DE" dirty="0" err="1" smtClean="0"/>
              <a:t>adapt</a:t>
            </a:r>
            <a:r>
              <a:rPr lang="de-DE" dirty="0" smtClean="0"/>
              <a:t> </a:t>
            </a:r>
            <a:r>
              <a:rPr lang="de-DE" dirty="0" err="1" smtClean="0"/>
              <a:t>and</a:t>
            </a:r>
            <a:r>
              <a:rPr lang="de-DE" dirty="0" smtClean="0"/>
              <a:t> </a:t>
            </a:r>
            <a:r>
              <a:rPr lang="de-DE" dirty="0" err="1" smtClean="0"/>
              <a:t>use</a:t>
            </a:r>
            <a:r>
              <a:rPr lang="de-DE" dirty="0" smtClean="0"/>
              <a:t> </a:t>
            </a:r>
            <a:r>
              <a:rPr lang="de-DE" dirty="0" err="1" smtClean="0"/>
              <a:t>the</a:t>
            </a:r>
            <a:r>
              <a:rPr lang="de-DE" dirty="0" smtClean="0"/>
              <a:t> Malik </a:t>
            </a:r>
            <a:r>
              <a:rPr lang="de-DE" dirty="0" err="1" smtClean="0"/>
              <a:t>method</a:t>
            </a:r>
            <a:r>
              <a:rPr lang="de-DE" dirty="0" smtClean="0"/>
              <a:t> </a:t>
            </a:r>
            <a:r>
              <a:rPr lang="de-DE" dirty="0" err="1" smtClean="0"/>
              <a:t>themselves</a:t>
            </a:r>
            <a:endParaRPr lang="de-DE" dirty="0" smtClean="0"/>
          </a:p>
          <a:p>
            <a:r>
              <a:rPr lang="de-DE" dirty="0" err="1" smtClean="0"/>
              <a:t>Give</a:t>
            </a:r>
            <a:r>
              <a:rPr lang="de-DE" dirty="0" smtClean="0"/>
              <a:t> </a:t>
            </a:r>
            <a:r>
              <a:rPr lang="de-DE" dirty="0" err="1" smtClean="0"/>
              <a:t>users</a:t>
            </a:r>
            <a:r>
              <a:rPr lang="de-DE" dirty="0" smtClean="0"/>
              <a:t> a </a:t>
            </a:r>
            <a:r>
              <a:rPr lang="de-DE" dirty="0" err="1" smtClean="0"/>
              <a:t>tool</a:t>
            </a:r>
            <a:r>
              <a:rPr lang="de-DE" dirty="0" smtClean="0"/>
              <a:t> </a:t>
            </a:r>
            <a:r>
              <a:rPr lang="de-DE" dirty="0" err="1" smtClean="0"/>
              <a:t>by</a:t>
            </a:r>
            <a:r>
              <a:rPr lang="de-DE" dirty="0" smtClean="0"/>
              <a:t> </a:t>
            </a:r>
            <a:r>
              <a:rPr lang="de-DE" dirty="0" err="1" smtClean="0"/>
              <a:t>which</a:t>
            </a:r>
            <a:r>
              <a:rPr lang="de-DE" dirty="0" smtClean="0"/>
              <a:t> </a:t>
            </a:r>
            <a:r>
              <a:rPr lang="de-DE" dirty="0" err="1" smtClean="0"/>
              <a:t>they</a:t>
            </a:r>
            <a:r>
              <a:rPr lang="de-DE" dirty="0" smtClean="0"/>
              <a:t> </a:t>
            </a:r>
            <a:r>
              <a:rPr lang="de-DE" dirty="0" err="1" smtClean="0"/>
              <a:t>can</a:t>
            </a:r>
            <a:r>
              <a:rPr lang="de-DE" dirty="0" smtClean="0"/>
              <a:t> </a:t>
            </a:r>
            <a:r>
              <a:rPr lang="de-DE" dirty="0" err="1" smtClean="0"/>
              <a:t>continue</a:t>
            </a:r>
            <a:r>
              <a:rPr lang="de-DE" dirty="0" smtClean="0"/>
              <a:t> </a:t>
            </a:r>
            <a:r>
              <a:rPr lang="de-DE" dirty="0" err="1" smtClean="0"/>
              <a:t>to</a:t>
            </a:r>
            <a:r>
              <a:rPr lang="de-DE" dirty="0" smtClean="0"/>
              <a:t> </a:t>
            </a:r>
            <a:r>
              <a:rPr lang="de-DE" dirty="0" err="1" smtClean="0"/>
              <a:t>optimize</a:t>
            </a:r>
            <a:r>
              <a:rPr lang="de-DE" dirty="0" smtClean="0"/>
              <a:t> </a:t>
            </a:r>
            <a:r>
              <a:rPr lang="de-DE" dirty="0" err="1" smtClean="0"/>
              <a:t>their</a:t>
            </a:r>
            <a:r>
              <a:rPr lang="de-DE" dirty="0" smtClean="0"/>
              <a:t> organisational </a:t>
            </a:r>
            <a:r>
              <a:rPr lang="de-DE" dirty="0" err="1" smtClean="0"/>
              <a:t>structure</a:t>
            </a:r>
            <a:r>
              <a:rPr lang="de-DE" dirty="0" smtClean="0"/>
              <a:t> after </a:t>
            </a:r>
            <a:r>
              <a:rPr lang="de-DE" dirty="0" err="1" smtClean="0"/>
              <a:t>the</a:t>
            </a:r>
            <a:r>
              <a:rPr lang="de-DE" dirty="0" smtClean="0"/>
              <a:t> </a:t>
            </a:r>
            <a:r>
              <a:rPr lang="de-DE" dirty="0" err="1" smtClean="0"/>
              <a:t>consulting</a:t>
            </a:r>
            <a:r>
              <a:rPr lang="de-DE" dirty="0" smtClean="0"/>
              <a:t> </a:t>
            </a:r>
            <a:r>
              <a:rPr lang="de-DE" dirty="0" err="1" smtClean="0"/>
              <a:t>phase</a:t>
            </a:r>
            <a:r>
              <a:rPr lang="de-DE" dirty="0" smtClean="0"/>
              <a:t> </a:t>
            </a:r>
            <a:r>
              <a:rPr lang="de-DE" dirty="0" err="1" smtClean="0"/>
              <a:t>has</a:t>
            </a:r>
            <a:r>
              <a:rPr lang="de-DE" dirty="0" smtClean="0"/>
              <a:t> </a:t>
            </a:r>
            <a:r>
              <a:rPr lang="de-DE" dirty="0" err="1" smtClean="0"/>
              <a:t>been</a:t>
            </a:r>
            <a:r>
              <a:rPr lang="de-DE" dirty="0" smtClean="0"/>
              <a:t> </a:t>
            </a:r>
            <a:r>
              <a:rPr lang="de-DE" dirty="0" err="1" smtClean="0"/>
              <a:t>done</a:t>
            </a:r>
            <a:endParaRPr lang="de-DE" dirty="0" smtClean="0"/>
          </a:p>
          <a:p>
            <a:r>
              <a:rPr lang="de-DE" dirty="0" err="1" smtClean="0"/>
              <a:t>Standardize</a:t>
            </a:r>
            <a:r>
              <a:rPr lang="de-DE" dirty="0" smtClean="0"/>
              <a:t> </a:t>
            </a:r>
            <a:r>
              <a:rPr lang="de-DE" dirty="0" err="1" smtClean="0"/>
              <a:t>usage</a:t>
            </a:r>
            <a:r>
              <a:rPr lang="de-DE" dirty="0" smtClean="0"/>
              <a:t> </a:t>
            </a:r>
            <a:r>
              <a:rPr lang="de-DE" dirty="0" err="1" smtClean="0"/>
              <a:t>scenarios</a:t>
            </a:r>
            <a:endParaRPr lang="de-DE" dirty="0"/>
          </a:p>
        </p:txBody>
      </p:sp>
      <p:sp>
        <p:nvSpPr>
          <p:cNvPr id="3" name="Titel 2"/>
          <p:cNvSpPr>
            <a:spLocks noGrp="1"/>
          </p:cNvSpPr>
          <p:nvPr>
            <p:ph type="title"/>
          </p:nvPr>
        </p:nvSpPr>
        <p:spPr/>
        <p:txBody>
          <a:bodyPr/>
          <a:lstStyle/>
          <a:p>
            <a:r>
              <a:rPr lang="de-DE" dirty="0" err="1" smtClean="0"/>
              <a:t>Opportunities</a:t>
            </a:r>
            <a:r>
              <a:rPr lang="de-DE" dirty="0" smtClean="0"/>
              <a:t> </a:t>
            </a:r>
            <a:r>
              <a:rPr lang="de-DE" dirty="0" err="1" smtClean="0"/>
              <a:t>with</a:t>
            </a:r>
            <a:r>
              <a:rPr lang="de-DE" dirty="0" smtClean="0"/>
              <a:t> </a:t>
            </a:r>
            <a:r>
              <a:rPr lang="de-DE" dirty="0" err="1" smtClean="0"/>
              <a:t>the</a:t>
            </a:r>
            <a:r>
              <a:rPr lang="de-DE" dirty="0" smtClean="0"/>
              <a:t> </a:t>
            </a:r>
            <a:r>
              <a:rPr lang="de-DE" dirty="0" err="1" smtClean="0"/>
              <a:t>VSMi</a:t>
            </a:r>
            <a:r>
              <a:rPr lang="de-DE" dirty="0" smtClean="0"/>
              <a:t> </a:t>
            </a:r>
            <a:r>
              <a:rPr lang="de-DE" dirty="0" err="1" smtClean="0"/>
              <a:t>software</a:t>
            </a:r>
            <a:endParaRPr lang="de-DE" dirty="0"/>
          </a:p>
        </p:txBody>
      </p:sp>
    </p:spTree>
    <p:extLst>
      <p:ext uri="{BB962C8B-B14F-4D97-AF65-F5344CB8AC3E}">
        <p14:creationId xmlns:p14="http://schemas.microsoft.com/office/powerpoint/2010/main" val="252959212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The </a:t>
            </a:r>
            <a:r>
              <a:rPr lang="de-DE" dirty="0" err="1" smtClean="0"/>
              <a:t>challlenges</a:t>
            </a:r>
            <a:r>
              <a:rPr lang="de-DE" dirty="0" smtClean="0"/>
              <a:t> for </a:t>
            </a:r>
            <a:r>
              <a:rPr lang="de-DE" dirty="0" err="1" smtClean="0"/>
              <a:t>VSMi</a:t>
            </a:r>
            <a:endParaRPr lang="de-DE" dirty="0"/>
          </a:p>
        </p:txBody>
      </p:sp>
    </p:spTree>
    <p:extLst>
      <p:ext uri="{BB962C8B-B14F-4D97-AF65-F5344CB8AC3E}">
        <p14:creationId xmlns:p14="http://schemas.microsoft.com/office/powerpoint/2010/main" val="399819390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274638" y="1212850"/>
            <a:ext cx="11887200" cy="5663089"/>
          </a:xfrm>
        </p:spPr>
        <p:txBody>
          <a:bodyPr/>
          <a:lstStyle/>
          <a:p>
            <a:r>
              <a:rPr lang="de-DE" dirty="0" err="1" smtClean="0"/>
              <a:t>Enable</a:t>
            </a:r>
            <a:r>
              <a:rPr lang="de-DE" dirty="0" smtClean="0"/>
              <a:t> </a:t>
            </a:r>
            <a:r>
              <a:rPr lang="de-DE" dirty="0" err="1" smtClean="0"/>
              <a:t>inexperienced</a:t>
            </a:r>
            <a:r>
              <a:rPr lang="de-DE" dirty="0" smtClean="0"/>
              <a:t> </a:t>
            </a:r>
            <a:r>
              <a:rPr lang="de-DE" dirty="0" err="1" smtClean="0"/>
              <a:t>users</a:t>
            </a:r>
            <a:r>
              <a:rPr lang="de-DE" dirty="0" smtClean="0"/>
              <a:t> </a:t>
            </a:r>
            <a:r>
              <a:rPr lang="de-DE" dirty="0" err="1" smtClean="0"/>
              <a:t>to</a:t>
            </a:r>
            <a:r>
              <a:rPr lang="de-DE" dirty="0" smtClean="0"/>
              <a:t> </a:t>
            </a:r>
            <a:r>
              <a:rPr lang="de-DE" dirty="0" err="1" smtClean="0"/>
              <a:t>use</a:t>
            </a:r>
            <a:r>
              <a:rPr lang="de-DE" dirty="0" smtClean="0"/>
              <a:t> </a:t>
            </a:r>
            <a:r>
              <a:rPr lang="de-DE" dirty="0" err="1" smtClean="0"/>
              <a:t>and</a:t>
            </a:r>
            <a:r>
              <a:rPr lang="de-DE" dirty="0" smtClean="0"/>
              <a:t> </a:t>
            </a:r>
            <a:r>
              <a:rPr lang="de-DE" dirty="0" err="1" smtClean="0"/>
              <a:t>create</a:t>
            </a:r>
            <a:r>
              <a:rPr lang="de-DE" dirty="0" smtClean="0"/>
              <a:t> </a:t>
            </a:r>
            <a:r>
              <a:rPr lang="de-DE" dirty="0" err="1" smtClean="0"/>
              <a:t>VSMi-based</a:t>
            </a:r>
            <a:r>
              <a:rPr lang="de-DE" dirty="0" smtClean="0"/>
              <a:t> </a:t>
            </a:r>
            <a:r>
              <a:rPr lang="de-DE" dirty="0" err="1" smtClean="0"/>
              <a:t>diagrams</a:t>
            </a:r>
            <a:r>
              <a:rPr lang="de-DE" dirty="0" smtClean="0"/>
              <a:t> </a:t>
            </a:r>
            <a:r>
              <a:rPr lang="de-DE" dirty="0" err="1" smtClean="0"/>
              <a:t>and</a:t>
            </a:r>
            <a:r>
              <a:rPr lang="de-DE" dirty="0" smtClean="0"/>
              <a:t> </a:t>
            </a:r>
            <a:r>
              <a:rPr lang="de-DE" dirty="0" err="1" smtClean="0"/>
              <a:t>models</a:t>
            </a:r>
            <a:endParaRPr lang="de-DE" dirty="0" smtClean="0"/>
          </a:p>
          <a:p>
            <a:r>
              <a:rPr lang="de-DE" dirty="0" err="1" smtClean="0"/>
              <a:t>Enforce</a:t>
            </a:r>
            <a:r>
              <a:rPr lang="de-DE" dirty="0" smtClean="0"/>
              <a:t> </a:t>
            </a:r>
            <a:r>
              <a:rPr lang="de-DE" dirty="0" err="1" smtClean="0"/>
              <a:t>VSMi</a:t>
            </a:r>
            <a:r>
              <a:rPr lang="de-DE" dirty="0" smtClean="0"/>
              <a:t> </a:t>
            </a:r>
            <a:r>
              <a:rPr lang="de-DE" dirty="0" err="1" smtClean="0"/>
              <a:t>based</a:t>
            </a:r>
            <a:r>
              <a:rPr lang="de-DE" dirty="0" smtClean="0"/>
              <a:t> </a:t>
            </a:r>
            <a:r>
              <a:rPr lang="de-DE" dirty="0" err="1" smtClean="0"/>
              <a:t>rules</a:t>
            </a:r>
            <a:r>
              <a:rPr lang="de-DE" dirty="0" smtClean="0"/>
              <a:t> in </a:t>
            </a:r>
            <a:r>
              <a:rPr lang="de-DE" dirty="0" err="1" smtClean="0"/>
              <a:t>the</a:t>
            </a:r>
            <a:r>
              <a:rPr lang="de-DE" dirty="0" smtClean="0"/>
              <a:t> </a:t>
            </a:r>
            <a:r>
              <a:rPr lang="de-DE" dirty="0" err="1" smtClean="0"/>
              <a:t>diagrams</a:t>
            </a:r>
            <a:endParaRPr lang="de-DE" dirty="0" smtClean="0"/>
          </a:p>
          <a:p>
            <a:r>
              <a:rPr lang="de-DE" dirty="0" smtClean="0"/>
              <a:t>Help </a:t>
            </a:r>
            <a:r>
              <a:rPr lang="de-DE" dirty="0" err="1" smtClean="0"/>
              <a:t>users</a:t>
            </a:r>
            <a:r>
              <a:rPr lang="de-DE" dirty="0" smtClean="0"/>
              <a:t> </a:t>
            </a:r>
            <a:r>
              <a:rPr lang="de-DE" dirty="0" err="1" smtClean="0"/>
              <a:t>to</a:t>
            </a:r>
            <a:r>
              <a:rPr lang="de-DE" dirty="0" smtClean="0"/>
              <a:t> </a:t>
            </a:r>
            <a:r>
              <a:rPr lang="de-DE" dirty="0" err="1" smtClean="0"/>
              <a:t>model</a:t>
            </a:r>
            <a:r>
              <a:rPr lang="de-DE" dirty="0" smtClean="0"/>
              <a:t> </a:t>
            </a:r>
            <a:r>
              <a:rPr lang="de-DE" dirty="0" err="1" smtClean="0"/>
              <a:t>diagrams</a:t>
            </a:r>
            <a:r>
              <a:rPr lang="de-DE" dirty="0" smtClean="0"/>
              <a:t> </a:t>
            </a:r>
            <a:r>
              <a:rPr lang="de-DE" dirty="0" err="1" smtClean="0"/>
              <a:t>with</a:t>
            </a:r>
            <a:r>
              <a:rPr lang="de-DE" dirty="0" smtClean="0"/>
              <a:t> </a:t>
            </a:r>
            <a:r>
              <a:rPr lang="de-DE" dirty="0" err="1" smtClean="0"/>
              <a:t>metadata</a:t>
            </a:r>
            <a:r>
              <a:rPr lang="de-DE" dirty="0" smtClean="0"/>
              <a:t> </a:t>
            </a:r>
            <a:r>
              <a:rPr lang="de-DE" dirty="0" err="1" smtClean="0"/>
              <a:t>within</a:t>
            </a:r>
            <a:r>
              <a:rPr lang="de-DE" dirty="0" smtClean="0"/>
              <a:t> </a:t>
            </a:r>
            <a:r>
              <a:rPr lang="de-DE" dirty="0" err="1" smtClean="0"/>
              <a:t>one</a:t>
            </a:r>
            <a:r>
              <a:rPr lang="de-DE" dirty="0" smtClean="0"/>
              <a:t> </a:t>
            </a:r>
            <a:r>
              <a:rPr lang="de-DE" dirty="0" err="1" smtClean="0"/>
              <a:t>solution</a:t>
            </a:r>
            <a:endParaRPr lang="de-DE" dirty="0" smtClean="0"/>
          </a:p>
          <a:p>
            <a:r>
              <a:rPr lang="de-DE" dirty="0" smtClean="0"/>
              <a:t>Store </a:t>
            </a:r>
            <a:r>
              <a:rPr lang="de-DE" dirty="0" err="1" smtClean="0"/>
              <a:t>data</a:t>
            </a:r>
            <a:r>
              <a:rPr lang="de-DE" dirty="0" smtClean="0"/>
              <a:t> in a Microsoft-environment </a:t>
            </a:r>
            <a:r>
              <a:rPr lang="de-DE" dirty="0" err="1" smtClean="0"/>
              <a:t>standard</a:t>
            </a:r>
            <a:r>
              <a:rPr lang="de-DE" dirty="0" smtClean="0"/>
              <a:t> </a:t>
            </a:r>
            <a:r>
              <a:rPr lang="de-DE" dirty="0" err="1" smtClean="0"/>
              <a:t>way</a:t>
            </a:r>
            <a:r>
              <a:rPr lang="de-DE" dirty="0" smtClean="0"/>
              <a:t> (i.e. SharePoint)</a:t>
            </a:r>
          </a:p>
          <a:p>
            <a:r>
              <a:rPr lang="de-DE" dirty="0" err="1" smtClean="0"/>
              <a:t>Use</a:t>
            </a:r>
            <a:r>
              <a:rPr lang="de-DE" dirty="0" smtClean="0"/>
              <a:t> a powerful </a:t>
            </a:r>
            <a:r>
              <a:rPr lang="de-DE" dirty="0" err="1" smtClean="0"/>
              <a:t>graphic</a:t>
            </a:r>
            <a:r>
              <a:rPr lang="de-DE" dirty="0" smtClean="0"/>
              <a:t> </a:t>
            </a:r>
            <a:r>
              <a:rPr lang="de-DE" dirty="0" err="1" smtClean="0"/>
              <a:t>engine</a:t>
            </a:r>
            <a:r>
              <a:rPr lang="de-DE" dirty="0" smtClean="0"/>
              <a:t> </a:t>
            </a:r>
            <a:r>
              <a:rPr lang="de-DE" dirty="0" err="1" smtClean="0"/>
              <a:t>that</a:t>
            </a:r>
            <a:r>
              <a:rPr lang="de-DE" dirty="0" smtClean="0"/>
              <a:t> </a:t>
            </a:r>
            <a:r>
              <a:rPr lang="de-DE" dirty="0" err="1" smtClean="0"/>
              <a:t>needs</a:t>
            </a:r>
            <a:r>
              <a:rPr lang="de-DE" dirty="0" smtClean="0"/>
              <a:t> </a:t>
            </a:r>
            <a:r>
              <a:rPr lang="de-DE" dirty="0" err="1" smtClean="0"/>
              <a:t>no</a:t>
            </a:r>
            <a:r>
              <a:rPr lang="de-DE" dirty="0" smtClean="0"/>
              <a:t> additional </a:t>
            </a:r>
            <a:r>
              <a:rPr lang="de-DE" dirty="0" err="1" smtClean="0"/>
              <a:t>training</a:t>
            </a:r>
            <a:r>
              <a:rPr lang="de-DE" dirty="0" smtClean="0"/>
              <a:t> (Microsoft Visio)</a:t>
            </a:r>
            <a:endParaRPr lang="de-DE" dirty="0"/>
          </a:p>
        </p:txBody>
      </p:sp>
      <p:sp>
        <p:nvSpPr>
          <p:cNvPr id="3" name="Titel 2"/>
          <p:cNvSpPr>
            <a:spLocks noGrp="1"/>
          </p:cNvSpPr>
          <p:nvPr>
            <p:ph type="title"/>
          </p:nvPr>
        </p:nvSpPr>
        <p:spPr/>
        <p:txBody>
          <a:bodyPr/>
          <a:lstStyle/>
          <a:p>
            <a:r>
              <a:rPr lang="de-DE" dirty="0" err="1" smtClean="0"/>
              <a:t>Challenges</a:t>
            </a:r>
            <a:r>
              <a:rPr lang="de-DE" dirty="0" smtClean="0"/>
              <a:t> for </a:t>
            </a:r>
            <a:r>
              <a:rPr lang="de-DE" smtClean="0"/>
              <a:t>a VSM-sofware</a:t>
            </a:r>
            <a:r>
              <a:rPr lang="de-DE" dirty="0" smtClean="0"/>
              <a:t> </a:t>
            </a:r>
            <a:r>
              <a:rPr lang="de-DE" dirty="0" err="1" smtClean="0"/>
              <a:t>about</a:t>
            </a:r>
            <a:endParaRPr lang="de-DE" dirty="0"/>
          </a:p>
        </p:txBody>
      </p:sp>
    </p:spTree>
    <p:extLst>
      <p:ext uri="{BB962C8B-B14F-4D97-AF65-F5344CB8AC3E}">
        <p14:creationId xmlns:p14="http://schemas.microsoft.com/office/powerpoint/2010/main" val="115166336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err="1" smtClean="0"/>
              <a:t>VSMi</a:t>
            </a:r>
            <a:r>
              <a:rPr lang="de-DE" dirty="0" smtClean="0"/>
              <a:t> – </a:t>
            </a:r>
            <a:r>
              <a:rPr lang="de-DE" dirty="0" err="1" smtClean="0"/>
              <a:t>introduction</a:t>
            </a:r>
            <a:r>
              <a:rPr lang="de-DE" dirty="0" smtClean="0"/>
              <a:t> </a:t>
            </a:r>
            <a:r>
              <a:rPr lang="de-DE" dirty="0" err="1" smtClean="0"/>
              <a:t>and</a:t>
            </a:r>
            <a:r>
              <a:rPr lang="de-DE" dirty="0" smtClean="0"/>
              <a:t> </a:t>
            </a:r>
            <a:r>
              <a:rPr lang="de-DE" dirty="0" err="1" smtClean="0"/>
              <a:t>overview</a:t>
            </a:r>
            <a:endParaRPr lang="de-DE" dirty="0"/>
          </a:p>
        </p:txBody>
      </p:sp>
    </p:spTree>
    <p:extLst>
      <p:ext uri="{BB962C8B-B14F-4D97-AF65-F5344CB8AC3E}">
        <p14:creationId xmlns:p14="http://schemas.microsoft.com/office/powerpoint/2010/main" val="88117548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VSMi</a:t>
            </a:r>
            <a:r>
              <a:rPr lang="de-DE" dirty="0" smtClean="0"/>
              <a:t> – a </a:t>
            </a:r>
            <a:r>
              <a:rPr lang="de-DE" dirty="0" err="1" smtClean="0"/>
              <a:t>new</a:t>
            </a:r>
            <a:r>
              <a:rPr lang="de-DE" dirty="0" smtClean="0"/>
              <a:t> </a:t>
            </a:r>
            <a:r>
              <a:rPr lang="de-DE" dirty="0" err="1" smtClean="0"/>
              <a:t>software</a:t>
            </a:r>
            <a:r>
              <a:rPr lang="de-DE" dirty="0" smtClean="0"/>
              <a:t> </a:t>
            </a:r>
            <a:r>
              <a:rPr lang="de-DE" dirty="0" err="1" smtClean="0"/>
              <a:t>generation</a:t>
            </a:r>
            <a:endParaRPr lang="de-DE" dirty="0"/>
          </a:p>
        </p:txBody>
      </p:sp>
      <p:sp>
        <p:nvSpPr>
          <p:cNvPr id="3" name="Inhaltsplatzhalter 2"/>
          <p:cNvSpPr>
            <a:spLocks noGrp="1"/>
          </p:cNvSpPr>
          <p:nvPr>
            <p:ph idx="1"/>
          </p:nvPr>
        </p:nvSpPr>
        <p:spPr>
          <a:xfrm>
            <a:off x="496038" y="1476622"/>
            <a:ext cx="11375536" cy="3188565"/>
          </a:xfrm>
        </p:spPr>
        <p:txBody>
          <a:bodyPr/>
          <a:lstStyle/>
          <a:p>
            <a:r>
              <a:rPr lang="de-DE" dirty="0" err="1" smtClean="0"/>
              <a:t>Created</a:t>
            </a:r>
            <a:r>
              <a:rPr lang="de-DE" dirty="0" smtClean="0"/>
              <a:t> </a:t>
            </a:r>
            <a:r>
              <a:rPr lang="de-DE" dirty="0" err="1" smtClean="0"/>
              <a:t>as</a:t>
            </a:r>
            <a:r>
              <a:rPr lang="de-DE" dirty="0" smtClean="0"/>
              <a:t> a </a:t>
            </a:r>
            <a:r>
              <a:rPr lang="de-DE" dirty="0" err="1" smtClean="0"/>
              <a:t>support</a:t>
            </a:r>
            <a:r>
              <a:rPr lang="de-DE" dirty="0" smtClean="0"/>
              <a:t> </a:t>
            </a:r>
            <a:r>
              <a:rPr lang="de-DE" dirty="0" err="1" smtClean="0"/>
              <a:t>component</a:t>
            </a:r>
            <a:r>
              <a:rPr lang="de-DE" dirty="0" smtClean="0"/>
              <a:t> </a:t>
            </a:r>
            <a:r>
              <a:rPr lang="de-DE" dirty="0" err="1" smtClean="0"/>
              <a:t>of</a:t>
            </a:r>
            <a:r>
              <a:rPr lang="de-DE" dirty="0" smtClean="0"/>
              <a:t> </a:t>
            </a:r>
            <a:r>
              <a:rPr lang="de-DE" dirty="0" err="1" smtClean="0"/>
              <a:t>the</a:t>
            </a:r>
            <a:r>
              <a:rPr lang="de-DE" dirty="0" smtClean="0"/>
              <a:t> Malik </a:t>
            </a:r>
            <a:r>
              <a:rPr lang="de-DE" dirty="0" err="1" smtClean="0"/>
              <a:t>consulting</a:t>
            </a:r>
            <a:r>
              <a:rPr lang="de-DE" dirty="0" smtClean="0"/>
              <a:t> </a:t>
            </a:r>
            <a:r>
              <a:rPr lang="de-DE" dirty="0" err="1" smtClean="0"/>
              <a:t>process</a:t>
            </a:r>
            <a:endParaRPr lang="de-DE" dirty="0" smtClean="0"/>
          </a:p>
          <a:p>
            <a:r>
              <a:rPr lang="de-DE" dirty="0" smtClean="0"/>
              <a:t>Workflow:</a:t>
            </a:r>
          </a:p>
          <a:p>
            <a:pPr lvl="1"/>
            <a:r>
              <a:rPr lang="de-DE" dirty="0" smtClean="0"/>
              <a:t>Create </a:t>
            </a:r>
            <a:r>
              <a:rPr lang="de-DE" dirty="0" err="1" smtClean="0"/>
              <a:t>recursions</a:t>
            </a:r>
            <a:endParaRPr lang="de-DE" dirty="0" smtClean="0"/>
          </a:p>
          <a:p>
            <a:pPr lvl="1"/>
            <a:r>
              <a:rPr lang="de-DE" dirty="0" smtClean="0"/>
              <a:t>Add </a:t>
            </a:r>
            <a:r>
              <a:rPr lang="de-DE" dirty="0" err="1" smtClean="0"/>
              <a:t>Actors</a:t>
            </a:r>
            <a:endParaRPr lang="de-DE" dirty="0" smtClean="0"/>
          </a:p>
          <a:p>
            <a:pPr lvl="1"/>
            <a:r>
              <a:rPr lang="de-DE" dirty="0" smtClean="0"/>
              <a:t>&lt;&gt;…</a:t>
            </a:r>
            <a:endParaRPr lang="de-DE" dirty="0"/>
          </a:p>
        </p:txBody>
      </p:sp>
    </p:spTree>
    <p:extLst>
      <p:ext uri="{BB962C8B-B14F-4D97-AF65-F5344CB8AC3E}">
        <p14:creationId xmlns:p14="http://schemas.microsoft.com/office/powerpoint/2010/main" val="56961871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Technical </a:t>
            </a:r>
            <a:r>
              <a:rPr lang="de-DE" dirty="0" err="1" smtClean="0"/>
              <a:t>overview</a:t>
            </a:r>
            <a:r>
              <a:rPr lang="de-DE" dirty="0" smtClean="0"/>
              <a:t> </a:t>
            </a:r>
            <a:r>
              <a:rPr lang="de-DE" dirty="0" err="1" smtClean="0"/>
              <a:t>of</a:t>
            </a:r>
            <a:r>
              <a:rPr lang="de-DE" dirty="0" smtClean="0"/>
              <a:t> </a:t>
            </a:r>
            <a:r>
              <a:rPr lang="de-DE" dirty="0" err="1" smtClean="0"/>
              <a:t>VSMi</a:t>
            </a:r>
            <a:endParaRPr lang="de-DE" dirty="0"/>
          </a:p>
        </p:txBody>
      </p:sp>
      <p:sp>
        <p:nvSpPr>
          <p:cNvPr id="3" name="Inhaltsplatzhalter 2"/>
          <p:cNvSpPr>
            <a:spLocks noGrp="1"/>
          </p:cNvSpPr>
          <p:nvPr>
            <p:ph idx="1"/>
          </p:nvPr>
        </p:nvSpPr>
        <p:spPr>
          <a:xfrm>
            <a:off x="496038" y="1476622"/>
            <a:ext cx="11375536" cy="4985980"/>
          </a:xfrm>
        </p:spPr>
        <p:txBody>
          <a:bodyPr/>
          <a:lstStyle/>
          <a:p>
            <a:r>
              <a:rPr lang="de-DE" dirty="0" smtClean="0"/>
              <a:t>Windows Forms </a:t>
            </a:r>
            <a:r>
              <a:rPr lang="de-DE" dirty="0" err="1" smtClean="0"/>
              <a:t>application</a:t>
            </a:r>
            <a:r>
              <a:rPr lang="de-DE" dirty="0" smtClean="0"/>
              <a:t> </a:t>
            </a:r>
            <a:r>
              <a:rPr lang="de-DE" dirty="0" err="1" smtClean="0"/>
              <a:t>with</a:t>
            </a:r>
            <a:r>
              <a:rPr lang="de-DE" dirty="0" smtClean="0"/>
              <a:t> </a:t>
            </a:r>
            <a:r>
              <a:rPr lang="de-DE" dirty="0" err="1" smtClean="0"/>
              <a:t>custom</a:t>
            </a:r>
            <a:r>
              <a:rPr lang="de-DE" dirty="0" smtClean="0"/>
              <a:t> </a:t>
            </a:r>
            <a:r>
              <a:rPr lang="de-DE" dirty="0" err="1" smtClean="0"/>
              <a:t>components</a:t>
            </a:r>
            <a:endParaRPr lang="de-DE" dirty="0" smtClean="0"/>
          </a:p>
          <a:p>
            <a:r>
              <a:rPr lang="de-DE" dirty="0" err="1" smtClean="0"/>
              <a:t>Embeds</a:t>
            </a:r>
            <a:r>
              <a:rPr lang="de-DE" dirty="0" smtClean="0"/>
              <a:t> </a:t>
            </a:r>
            <a:r>
              <a:rPr lang="de-DE" dirty="0" err="1" smtClean="0"/>
              <a:t>the</a:t>
            </a:r>
            <a:r>
              <a:rPr lang="de-DE" dirty="0" smtClean="0"/>
              <a:t> Visio </a:t>
            </a:r>
            <a:r>
              <a:rPr lang="de-DE" dirty="0" err="1" smtClean="0"/>
              <a:t>drawing</a:t>
            </a:r>
            <a:r>
              <a:rPr lang="de-DE" dirty="0" smtClean="0"/>
              <a:t> </a:t>
            </a:r>
            <a:r>
              <a:rPr lang="de-DE" dirty="0" err="1" smtClean="0"/>
              <a:t>control</a:t>
            </a:r>
            <a:r>
              <a:rPr lang="de-DE" dirty="0" smtClean="0"/>
              <a:t> </a:t>
            </a:r>
            <a:r>
              <a:rPr lang="de-DE" dirty="0" err="1" smtClean="0"/>
              <a:t>as</a:t>
            </a:r>
            <a:r>
              <a:rPr lang="de-DE" dirty="0" smtClean="0"/>
              <a:t> </a:t>
            </a:r>
            <a:r>
              <a:rPr lang="de-DE" dirty="0" err="1" smtClean="0"/>
              <a:t>the</a:t>
            </a:r>
            <a:r>
              <a:rPr lang="de-DE" dirty="0" smtClean="0"/>
              <a:t> </a:t>
            </a:r>
            <a:r>
              <a:rPr lang="de-DE" dirty="0" err="1" smtClean="0"/>
              <a:t>graphical</a:t>
            </a:r>
            <a:r>
              <a:rPr lang="de-DE" dirty="0" smtClean="0"/>
              <a:t> </a:t>
            </a:r>
            <a:r>
              <a:rPr lang="de-DE" dirty="0" err="1" smtClean="0"/>
              <a:t>component</a:t>
            </a:r>
            <a:endParaRPr lang="de-DE" dirty="0" smtClean="0"/>
          </a:p>
          <a:p>
            <a:r>
              <a:rPr lang="de-DE" dirty="0" smtClean="0"/>
              <a:t>Supports </a:t>
            </a:r>
            <a:r>
              <a:rPr lang="de-DE" dirty="0" err="1" smtClean="0"/>
              <a:t>the</a:t>
            </a:r>
            <a:r>
              <a:rPr lang="de-DE" dirty="0" smtClean="0"/>
              <a:t> </a:t>
            </a:r>
            <a:r>
              <a:rPr lang="de-DE" dirty="0" err="1" smtClean="0"/>
              <a:t>key</a:t>
            </a:r>
            <a:r>
              <a:rPr lang="de-DE" dirty="0" smtClean="0"/>
              <a:t> </a:t>
            </a:r>
            <a:r>
              <a:rPr lang="de-DE" dirty="0" err="1" smtClean="0"/>
              <a:t>concepts</a:t>
            </a:r>
            <a:r>
              <a:rPr lang="de-DE" dirty="0" smtClean="0"/>
              <a:t> </a:t>
            </a:r>
            <a:r>
              <a:rPr lang="de-DE" dirty="0" err="1" smtClean="0"/>
              <a:t>and</a:t>
            </a:r>
            <a:r>
              <a:rPr lang="de-DE" dirty="0" smtClean="0"/>
              <a:t> </a:t>
            </a:r>
            <a:r>
              <a:rPr lang="de-DE" dirty="0" err="1" smtClean="0"/>
              <a:t>components</a:t>
            </a:r>
            <a:r>
              <a:rPr lang="de-DE" dirty="0" smtClean="0"/>
              <a:t> </a:t>
            </a:r>
            <a:r>
              <a:rPr lang="de-DE" dirty="0" err="1" smtClean="0"/>
              <a:t>of</a:t>
            </a:r>
            <a:r>
              <a:rPr lang="de-DE" dirty="0" smtClean="0"/>
              <a:t> </a:t>
            </a:r>
            <a:r>
              <a:rPr lang="de-DE" dirty="0" err="1" smtClean="0"/>
              <a:t>the</a:t>
            </a:r>
            <a:r>
              <a:rPr lang="de-DE" dirty="0" smtClean="0"/>
              <a:t> VSM </a:t>
            </a:r>
            <a:r>
              <a:rPr lang="de-DE" dirty="0" err="1" smtClean="0"/>
              <a:t>notation</a:t>
            </a:r>
            <a:r>
              <a:rPr lang="de-DE" dirty="0" smtClean="0"/>
              <a:t> </a:t>
            </a:r>
            <a:r>
              <a:rPr lang="de-DE" dirty="0" err="1" smtClean="0"/>
              <a:t>and</a:t>
            </a:r>
            <a:r>
              <a:rPr lang="de-DE" dirty="0" smtClean="0"/>
              <a:t> </a:t>
            </a:r>
            <a:r>
              <a:rPr lang="de-DE" dirty="0" err="1" smtClean="0"/>
              <a:t>diagramming</a:t>
            </a:r>
            <a:r>
              <a:rPr lang="de-DE" dirty="0" smtClean="0"/>
              <a:t> </a:t>
            </a:r>
            <a:r>
              <a:rPr lang="de-DE" dirty="0" err="1" smtClean="0"/>
              <a:t>experience</a:t>
            </a:r>
            <a:endParaRPr lang="de-DE" dirty="0" smtClean="0"/>
          </a:p>
          <a:p>
            <a:r>
              <a:rPr lang="de-DE" dirty="0" err="1" smtClean="0"/>
              <a:t>Captures</a:t>
            </a:r>
            <a:r>
              <a:rPr lang="de-DE" dirty="0" smtClean="0"/>
              <a:t> </a:t>
            </a:r>
            <a:r>
              <a:rPr lang="de-DE" dirty="0" err="1" smtClean="0"/>
              <a:t>the</a:t>
            </a:r>
            <a:r>
              <a:rPr lang="de-DE" dirty="0" smtClean="0"/>
              <a:t> </a:t>
            </a:r>
            <a:r>
              <a:rPr lang="de-DE" dirty="0" err="1" smtClean="0"/>
              <a:t>consulting</a:t>
            </a:r>
            <a:r>
              <a:rPr lang="de-DE" dirty="0" smtClean="0"/>
              <a:t> </a:t>
            </a:r>
            <a:r>
              <a:rPr lang="de-DE" dirty="0" err="1" smtClean="0"/>
              <a:t>work</a:t>
            </a:r>
            <a:r>
              <a:rPr lang="de-DE" dirty="0" smtClean="0"/>
              <a:t> </a:t>
            </a:r>
            <a:r>
              <a:rPr lang="de-DE" dirty="0" err="1" smtClean="0"/>
              <a:t>of</a:t>
            </a:r>
            <a:r>
              <a:rPr lang="de-DE" dirty="0" smtClean="0"/>
              <a:t> </a:t>
            </a:r>
            <a:r>
              <a:rPr lang="de-DE" dirty="0" err="1" smtClean="0"/>
              <a:t>consultants</a:t>
            </a:r>
            <a:r>
              <a:rPr lang="de-DE" dirty="0" smtClean="0"/>
              <a:t> </a:t>
            </a:r>
            <a:r>
              <a:rPr lang="de-DE" dirty="0" err="1" smtClean="0"/>
              <a:t>of</a:t>
            </a:r>
            <a:r>
              <a:rPr lang="de-DE" dirty="0" smtClean="0"/>
              <a:t> Malik Management</a:t>
            </a:r>
            <a:endParaRPr lang="de-DE" dirty="0"/>
          </a:p>
        </p:txBody>
      </p:sp>
    </p:spTree>
    <p:extLst>
      <p:ext uri="{BB962C8B-B14F-4D97-AF65-F5344CB8AC3E}">
        <p14:creationId xmlns:p14="http://schemas.microsoft.com/office/powerpoint/2010/main" val="228360378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VSMi</a:t>
            </a:r>
            <a:r>
              <a:rPr lang="de-DE" dirty="0" smtClean="0"/>
              <a:t> – </a:t>
            </a:r>
            <a:r>
              <a:rPr lang="de-DE" dirty="0" err="1" smtClean="0"/>
              <a:t>the</a:t>
            </a:r>
            <a:r>
              <a:rPr lang="de-DE" dirty="0" smtClean="0"/>
              <a:t> </a:t>
            </a:r>
            <a:r>
              <a:rPr lang="de-DE" dirty="0" err="1" smtClean="0"/>
              <a:t>overall</a:t>
            </a:r>
            <a:r>
              <a:rPr lang="de-DE" dirty="0" smtClean="0"/>
              <a:t> </a:t>
            </a:r>
            <a:r>
              <a:rPr lang="de-DE" dirty="0" err="1" smtClean="0"/>
              <a:t>architecture</a:t>
            </a:r>
            <a:endParaRPr lang="de-DE" dirty="0"/>
          </a:p>
        </p:txBody>
      </p:sp>
      <p:graphicFrame>
        <p:nvGraphicFramePr>
          <p:cNvPr id="6" name="Inhaltsplatzhalter 5"/>
          <p:cNvGraphicFramePr>
            <a:graphicFrameLocks noGrp="1" noChangeAspect="1"/>
          </p:cNvGraphicFramePr>
          <p:nvPr>
            <p:ph idx="1"/>
            <p:extLst>
              <p:ext uri="{D42A27DB-BD31-4B8C-83A1-F6EECF244321}">
                <p14:modId xmlns:p14="http://schemas.microsoft.com/office/powerpoint/2010/main" val="311041131"/>
              </p:ext>
            </p:extLst>
          </p:nvPr>
        </p:nvGraphicFramePr>
        <p:xfrm>
          <a:off x="4130005" y="1390650"/>
          <a:ext cx="4800600" cy="5227638"/>
        </p:xfrm>
        <a:graphic>
          <a:graphicData uri="http://schemas.openxmlformats.org/presentationml/2006/ole">
            <mc:AlternateContent xmlns:mc="http://schemas.openxmlformats.org/markup-compatibility/2006">
              <mc:Choice xmlns:v="urn:schemas-microsoft-com:vml" Requires="v">
                <p:oleObj spid="_x0000_s5126" name="Visio" r:id="rId3" imgW="3105144" imgH="3381504" progId="Visio.Drawing.15">
                  <p:link updateAutomatic="1"/>
                </p:oleObj>
              </mc:Choice>
              <mc:Fallback>
                <p:oleObj name="Visio" r:id="rId3" imgW="3105144" imgH="3381504" progId="Visio.Drawing.15">
                  <p:link updateAutomatic="1"/>
                  <p:pic>
                    <p:nvPicPr>
                      <p:cNvPr id="0" name=""/>
                      <p:cNvPicPr/>
                      <p:nvPr/>
                    </p:nvPicPr>
                    <p:blipFill>
                      <a:blip r:embed="rId4"/>
                      <a:stretch>
                        <a:fillRect/>
                      </a:stretch>
                    </p:blipFill>
                    <p:spPr>
                      <a:xfrm>
                        <a:off x="4130005" y="1390650"/>
                        <a:ext cx="4800600" cy="5227638"/>
                      </a:xfrm>
                      <a:prstGeom prst="rect">
                        <a:avLst/>
                      </a:prstGeom>
                    </p:spPr>
                  </p:pic>
                </p:oleObj>
              </mc:Fallback>
            </mc:AlternateContent>
          </a:graphicData>
        </a:graphic>
      </p:graphicFrame>
    </p:spTree>
    <p:extLst>
      <p:ext uri="{BB962C8B-B14F-4D97-AF65-F5344CB8AC3E}">
        <p14:creationId xmlns:p14="http://schemas.microsoft.com/office/powerpoint/2010/main" val="212405145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graphicFrame>
        <p:nvGraphicFramePr>
          <p:cNvPr id="6" name="Inhaltsplatzhalter 5"/>
          <p:cNvGraphicFramePr>
            <a:graphicFrameLocks noGrp="1" noChangeAspect="1"/>
          </p:cNvGraphicFramePr>
          <p:nvPr>
            <p:ph idx="1"/>
            <p:extLst>
              <p:ext uri="{D42A27DB-BD31-4B8C-83A1-F6EECF244321}">
                <p14:modId xmlns:p14="http://schemas.microsoft.com/office/powerpoint/2010/main" val="91525789"/>
              </p:ext>
            </p:extLst>
          </p:nvPr>
        </p:nvGraphicFramePr>
        <p:xfrm>
          <a:off x="2014538" y="430213"/>
          <a:ext cx="7388225" cy="6162675"/>
        </p:xfrm>
        <a:graphic>
          <a:graphicData uri="http://schemas.openxmlformats.org/presentationml/2006/ole">
            <mc:AlternateContent xmlns:mc="http://schemas.openxmlformats.org/markup-compatibility/2006">
              <mc:Choice xmlns:v="urn:schemas-microsoft-com:vml" Requires="v">
                <p:oleObj spid="_x0000_s6150" name="Visio" r:id="rId3" imgW="10477667" imgH="8738930" progId="Visio.Drawing.11">
                  <p:link updateAutomatic="1"/>
                </p:oleObj>
              </mc:Choice>
              <mc:Fallback>
                <p:oleObj name="Visio" r:id="rId3" imgW="10477667" imgH="8738930" progId="Visio.Drawing.11">
                  <p:link updateAutomatic="1"/>
                  <p:pic>
                    <p:nvPicPr>
                      <p:cNvPr id="0" name=""/>
                      <p:cNvPicPr/>
                      <p:nvPr/>
                    </p:nvPicPr>
                    <p:blipFill>
                      <a:blip r:embed="rId4"/>
                      <a:stretch>
                        <a:fillRect/>
                      </a:stretch>
                    </p:blipFill>
                    <p:spPr>
                      <a:xfrm>
                        <a:off x="2014538" y="430213"/>
                        <a:ext cx="7388225" cy="6162675"/>
                      </a:xfrm>
                      <a:prstGeom prst="rect">
                        <a:avLst/>
                      </a:prstGeom>
                      <a:solidFill>
                        <a:schemeClr val="tx1">
                          <a:lumMod val="95000"/>
                        </a:schemeClr>
                      </a:solidFill>
                    </p:spPr>
                  </p:pic>
                </p:oleObj>
              </mc:Fallback>
            </mc:AlternateContent>
          </a:graphicData>
        </a:graphic>
      </p:graphicFrame>
    </p:spTree>
    <p:extLst>
      <p:ext uri="{BB962C8B-B14F-4D97-AF65-F5344CB8AC3E}">
        <p14:creationId xmlns:p14="http://schemas.microsoft.com/office/powerpoint/2010/main" val="342579340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VSMi</a:t>
            </a:r>
            <a:r>
              <a:rPr lang="de-DE" dirty="0" smtClean="0"/>
              <a:t> - 2</a:t>
            </a:r>
            <a:endParaRPr lang="de-DE" dirty="0"/>
          </a:p>
        </p:txBody>
      </p:sp>
      <p:sp>
        <p:nvSpPr>
          <p:cNvPr id="3" name="Inhaltsplatzhalter 2"/>
          <p:cNvSpPr>
            <a:spLocks noGrp="1"/>
          </p:cNvSpPr>
          <p:nvPr>
            <p:ph idx="1"/>
          </p:nvPr>
        </p:nvSpPr>
        <p:spPr>
          <a:xfrm>
            <a:off x="496038" y="1476622"/>
            <a:ext cx="11375536" cy="5022914"/>
          </a:xfrm>
        </p:spPr>
        <p:txBody>
          <a:bodyPr/>
          <a:lstStyle/>
          <a:p>
            <a:r>
              <a:rPr lang="de-DE" sz="3600" dirty="0" err="1" smtClean="0"/>
              <a:t>Architecture</a:t>
            </a:r>
            <a:r>
              <a:rPr lang="de-DE" sz="3600" dirty="0" smtClean="0"/>
              <a:t>: Windows Forms, .NET 4.5, Visio 2010 </a:t>
            </a:r>
            <a:r>
              <a:rPr lang="de-DE" sz="3600" dirty="0" err="1" smtClean="0"/>
              <a:t>and</a:t>
            </a:r>
            <a:r>
              <a:rPr lang="de-DE" sz="3600" dirty="0" smtClean="0"/>
              <a:t>/</a:t>
            </a:r>
            <a:r>
              <a:rPr lang="de-DE" sz="3600" dirty="0" err="1" smtClean="0"/>
              <a:t>or</a:t>
            </a:r>
            <a:r>
              <a:rPr lang="de-DE" sz="3600" dirty="0" smtClean="0"/>
              <a:t> Visio 2013 </a:t>
            </a:r>
            <a:r>
              <a:rPr lang="de-DE" sz="3600" dirty="0" err="1" smtClean="0"/>
              <a:t>drawing</a:t>
            </a:r>
            <a:r>
              <a:rPr lang="de-DE" sz="3600" dirty="0" smtClean="0"/>
              <a:t> </a:t>
            </a:r>
            <a:r>
              <a:rPr lang="de-DE" sz="3600" dirty="0" err="1" smtClean="0"/>
              <a:t>control</a:t>
            </a:r>
            <a:endParaRPr lang="de-DE" sz="3600" dirty="0" smtClean="0"/>
          </a:p>
          <a:p>
            <a:r>
              <a:rPr lang="de-DE" sz="3600" dirty="0" err="1" smtClean="0"/>
              <a:t>Persistence</a:t>
            </a:r>
            <a:r>
              <a:rPr lang="de-DE" sz="3600" dirty="0" smtClean="0"/>
              <a:t>: SharePoint-Technology </a:t>
            </a:r>
            <a:r>
              <a:rPr lang="de-DE" sz="3600" dirty="0" err="1" smtClean="0"/>
              <a:t>is</a:t>
            </a:r>
            <a:r>
              <a:rPr lang="de-DE" sz="3600" dirty="0" smtClean="0"/>
              <a:t> </a:t>
            </a:r>
            <a:r>
              <a:rPr lang="de-DE" sz="3600" dirty="0" err="1" smtClean="0"/>
              <a:t>being</a:t>
            </a:r>
            <a:r>
              <a:rPr lang="de-DE" sz="3600" dirty="0" smtClean="0"/>
              <a:t> </a:t>
            </a:r>
            <a:r>
              <a:rPr lang="de-DE" sz="3600" dirty="0" err="1" smtClean="0"/>
              <a:t>used</a:t>
            </a:r>
            <a:r>
              <a:rPr lang="de-DE" sz="3600" dirty="0" smtClean="0"/>
              <a:t> in </a:t>
            </a:r>
            <a:r>
              <a:rPr lang="de-DE" sz="3600" dirty="0" err="1" smtClean="0"/>
              <a:t>database</a:t>
            </a:r>
            <a:r>
              <a:rPr lang="de-DE" sz="3600" dirty="0" smtClean="0"/>
              <a:t>-style</a:t>
            </a:r>
          </a:p>
          <a:p>
            <a:r>
              <a:rPr lang="de-DE" sz="3600" dirty="0"/>
              <a:t>The backend </a:t>
            </a:r>
            <a:r>
              <a:rPr lang="de-DE" sz="3600" dirty="0" err="1"/>
              <a:t>is</a:t>
            </a:r>
            <a:r>
              <a:rPr lang="de-DE" sz="3600" dirty="0"/>
              <a:t> intransparent </a:t>
            </a:r>
            <a:r>
              <a:rPr lang="de-DE" sz="3600" dirty="0" err="1"/>
              <a:t>to</a:t>
            </a:r>
            <a:r>
              <a:rPr lang="de-DE" sz="3600" dirty="0"/>
              <a:t> </a:t>
            </a:r>
            <a:r>
              <a:rPr lang="de-DE" sz="3600" dirty="0" err="1"/>
              <a:t>the</a:t>
            </a:r>
            <a:r>
              <a:rPr lang="de-DE" sz="3600" dirty="0"/>
              <a:t> </a:t>
            </a:r>
            <a:r>
              <a:rPr lang="de-DE" sz="3600" dirty="0" err="1" smtClean="0"/>
              <a:t>user</a:t>
            </a:r>
            <a:r>
              <a:rPr lang="de-DE" sz="3600" dirty="0" smtClean="0"/>
              <a:t> (</a:t>
            </a:r>
            <a:r>
              <a:rPr lang="de-DE" sz="3600" dirty="0" err="1" smtClean="0"/>
              <a:t>the</a:t>
            </a:r>
            <a:r>
              <a:rPr lang="de-DE" sz="3600" dirty="0" smtClean="0"/>
              <a:t> </a:t>
            </a:r>
            <a:r>
              <a:rPr lang="de-DE" sz="3600" dirty="0" err="1" smtClean="0"/>
              <a:t>user</a:t>
            </a:r>
            <a:r>
              <a:rPr lang="de-DE" sz="3600" dirty="0" smtClean="0"/>
              <a:t> „just“ </a:t>
            </a:r>
            <a:r>
              <a:rPr lang="de-DE" sz="3600" dirty="0" err="1" smtClean="0"/>
              <a:t>connects</a:t>
            </a:r>
            <a:r>
              <a:rPr lang="de-DE" sz="3600" dirty="0" smtClean="0"/>
              <a:t> </a:t>
            </a:r>
            <a:r>
              <a:rPr lang="de-DE" sz="3600" dirty="0" err="1" smtClean="0"/>
              <a:t>to</a:t>
            </a:r>
            <a:r>
              <a:rPr lang="de-DE" sz="3600" dirty="0" smtClean="0"/>
              <a:t> </a:t>
            </a:r>
            <a:r>
              <a:rPr lang="de-DE" sz="3600" dirty="0" err="1" smtClean="0"/>
              <a:t>the</a:t>
            </a:r>
            <a:r>
              <a:rPr lang="de-DE" sz="3600" dirty="0" smtClean="0"/>
              <a:t> backend)</a:t>
            </a:r>
            <a:endParaRPr lang="de-DE" sz="3600" dirty="0"/>
          </a:p>
          <a:p>
            <a:r>
              <a:rPr lang="de-DE" sz="3600" dirty="0" smtClean="0"/>
              <a:t>Need </a:t>
            </a:r>
            <a:r>
              <a:rPr lang="de-DE" sz="3600" dirty="0" err="1" smtClean="0"/>
              <a:t>to</a:t>
            </a:r>
            <a:r>
              <a:rPr lang="de-DE" sz="3600" dirty="0" smtClean="0"/>
              <a:t> </a:t>
            </a:r>
            <a:r>
              <a:rPr lang="de-DE" sz="3600" dirty="0" err="1" smtClean="0"/>
              <a:t>support</a:t>
            </a:r>
            <a:r>
              <a:rPr lang="de-DE" sz="3600" dirty="0" smtClean="0"/>
              <a:t> all </a:t>
            </a:r>
            <a:r>
              <a:rPr lang="de-DE" sz="3600" dirty="0" err="1" smtClean="0"/>
              <a:t>possible</a:t>
            </a:r>
            <a:r>
              <a:rPr lang="de-DE" sz="3600" dirty="0" smtClean="0"/>
              <a:t> </a:t>
            </a:r>
            <a:r>
              <a:rPr lang="de-DE" sz="3600" dirty="0" err="1" smtClean="0"/>
              <a:t>combinations</a:t>
            </a:r>
            <a:r>
              <a:rPr lang="de-DE" sz="3600" dirty="0" smtClean="0"/>
              <a:t> „out </a:t>
            </a:r>
            <a:r>
              <a:rPr lang="de-DE" sz="3600" dirty="0" err="1" smtClean="0"/>
              <a:t>there</a:t>
            </a:r>
            <a:r>
              <a:rPr lang="de-DE" sz="3600" dirty="0" smtClean="0"/>
              <a:t>“:</a:t>
            </a:r>
          </a:p>
          <a:p>
            <a:pPr lvl="1"/>
            <a:r>
              <a:rPr lang="de-DE" sz="2000" dirty="0" smtClean="0"/>
              <a:t>SharePoint </a:t>
            </a:r>
            <a:r>
              <a:rPr lang="de-DE" sz="2000" dirty="0" err="1" smtClean="0"/>
              <a:t>Foundation</a:t>
            </a:r>
            <a:r>
              <a:rPr lang="de-DE" sz="2000" dirty="0" smtClean="0"/>
              <a:t> 4.0</a:t>
            </a:r>
          </a:p>
          <a:p>
            <a:pPr lvl="1"/>
            <a:r>
              <a:rPr lang="de-DE" sz="2000" dirty="0" smtClean="0"/>
              <a:t>SharePoint Server 2010 </a:t>
            </a:r>
            <a:r>
              <a:rPr lang="de-DE" sz="2000" dirty="0" err="1" smtClean="0"/>
              <a:t>and</a:t>
            </a:r>
            <a:r>
              <a:rPr lang="de-DE" sz="2000" dirty="0" smtClean="0"/>
              <a:t> 2013</a:t>
            </a:r>
          </a:p>
          <a:p>
            <a:pPr lvl="1"/>
            <a:r>
              <a:rPr lang="de-DE" sz="2000" dirty="0" smtClean="0"/>
              <a:t>SharePoint in Office 365 in all </a:t>
            </a:r>
            <a:r>
              <a:rPr lang="de-DE" sz="2000" dirty="0" err="1" smtClean="0"/>
              <a:t>variations</a:t>
            </a:r>
            <a:endParaRPr lang="de-DE" sz="3600" dirty="0"/>
          </a:p>
        </p:txBody>
      </p:sp>
    </p:spTree>
    <p:extLst>
      <p:ext uri="{BB962C8B-B14F-4D97-AF65-F5344CB8AC3E}">
        <p14:creationId xmlns:p14="http://schemas.microsoft.com/office/powerpoint/2010/main" val="393538090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Šenaj Lelić (MVP)</a:t>
            </a:r>
            <a:endParaRPr lang="de-DE" dirty="0"/>
          </a:p>
        </p:txBody>
      </p:sp>
    </p:spTree>
    <p:extLst>
      <p:ext uri="{BB962C8B-B14F-4D97-AF65-F5344CB8AC3E}">
        <p14:creationId xmlns:p14="http://schemas.microsoft.com/office/powerpoint/2010/main" val="216261403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Picture 1 – </a:t>
            </a:r>
            <a:r>
              <a:rPr lang="de-DE" dirty="0" err="1" smtClean="0"/>
              <a:t>VSMi</a:t>
            </a:r>
            <a:r>
              <a:rPr lang="de-DE" dirty="0" smtClean="0"/>
              <a:t> in General</a:t>
            </a:r>
            <a:endParaRPr lang="de-DE"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90845" y="1337022"/>
            <a:ext cx="6747816" cy="5437097"/>
          </a:xfrm>
        </p:spPr>
      </p:pic>
    </p:spTree>
    <p:extLst>
      <p:ext uri="{BB962C8B-B14F-4D97-AF65-F5344CB8AC3E}">
        <p14:creationId xmlns:p14="http://schemas.microsoft.com/office/powerpoint/2010/main" val="372421208"/>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4800" dirty="0"/>
              <a:t>Picture </a:t>
            </a:r>
            <a:r>
              <a:rPr lang="de-DE" sz="4800" dirty="0" smtClean="0"/>
              <a:t>2 </a:t>
            </a:r>
            <a:r>
              <a:rPr lang="de-DE" sz="4800" dirty="0"/>
              <a:t>– </a:t>
            </a:r>
            <a:r>
              <a:rPr lang="de-DE" sz="4800" dirty="0" err="1" smtClean="0"/>
              <a:t>VSMi</a:t>
            </a:r>
            <a:r>
              <a:rPr lang="de-DE" sz="4800" dirty="0" smtClean="0"/>
              <a:t> </a:t>
            </a:r>
            <a:r>
              <a:rPr lang="de-DE" sz="4800" dirty="0" err="1" smtClean="0"/>
              <a:t>the</a:t>
            </a:r>
            <a:r>
              <a:rPr lang="de-DE" sz="4800" dirty="0" smtClean="0"/>
              <a:t> </a:t>
            </a:r>
            <a:r>
              <a:rPr lang="de-DE" sz="4800" dirty="0" err="1" smtClean="0"/>
              <a:t>first</a:t>
            </a:r>
            <a:r>
              <a:rPr lang="de-DE" sz="4800" dirty="0" smtClean="0"/>
              <a:t> </a:t>
            </a:r>
            <a:r>
              <a:rPr lang="de-DE" sz="4800" dirty="0" err="1" smtClean="0"/>
              <a:t>step</a:t>
            </a:r>
            <a:r>
              <a:rPr lang="de-DE" sz="4800" dirty="0" smtClean="0"/>
              <a:t>: </a:t>
            </a:r>
            <a:r>
              <a:rPr lang="de-DE" sz="4800" dirty="0" err="1" smtClean="0"/>
              <a:t>the</a:t>
            </a:r>
            <a:r>
              <a:rPr lang="de-DE" sz="4800" dirty="0" smtClean="0"/>
              <a:t> VSM </a:t>
            </a:r>
            <a:r>
              <a:rPr lang="de-DE" sz="4800" dirty="0" err="1" smtClean="0"/>
              <a:t>itself</a:t>
            </a:r>
            <a:endParaRPr lang="de-DE" sz="4800"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53078" y="1295670"/>
            <a:ext cx="3570278" cy="5218265"/>
          </a:xfrm>
        </p:spPr>
      </p:pic>
    </p:spTree>
    <p:extLst>
      <p:ext uri="{BB962C8B-B14F-4D97-AF65-F5344CB8AC3E}">
        <p14:creationId xmlns:p14="http://schemas.microsoft.com/office/powerpoint/2010/main" val="2015789808"/>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4800" dirty="0" smtClean="0"/>
              <a:t>Picture 3 – </a:t>
            </a:r>
            <a:r>
              <a:rPr lang="de-DE" sz="4800" dirty="0" err="1" smtClean="0"/>
              <a:t>VSMi</a:t>
            </a:r>
            <a:r>
              <a:rPr lang="de-DE" sz="4800" dirty="0" smtClean="0"/>
              <a:t> </a:t>
            </a:r>
            <a:r>
              <a:rPr lang="de-DE" sz="4800" dirty="0" err="1" smtClean="0"/>
              <a:t>and</a:t>
            </a:r>
            <a:r>
              <a:rPr lang="de-DE" sz="4800" dirty="0" smtClean="0"/>
              <a:t> </a:t>
            </a:r>
            <a:r>
              <a:rPr lang="de-DE" sz="4800" dirty="0" err="1" smtClean="0"/>
              <a:t>metadata</a:t>
            </a:r>
            <a:r>
              <a:rPr lang="de-DE" sz="4800" dirty="0" smtClean="0"/>
              <a:t> – </a:t>
            </a:r>
            <a:r>
              <a:rPr lang="de-DE" sz="4800" dirty="0" err="1" smtClean="0"/>
              <a:t>the</a:t>
            </a:r>
            <a:r>
              <a:rPr lang="de-DE" sz="4800" dirty="0" smtClean="0"/>
              <a:t> CMT</a:t>
            </a:r>
            <a:endParaRPr lang="de-DE" sz="4800" dirty="0"/>
          </a:p>
        </p:txBody>
      </p:sp>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41773" y="1279815"/>
            <a:ext cx="8304542" cy="5344122"/>
          </a:xfrm>
        </p:spPr>
      </p:pic>
    </p:spTree>
    <p:extLst>
      <p:ext uri="{BB962C8B-B14F-4D97-AF65-F5344CB8AC3E}">
        <p14:creationId xmlns:p14="http://schemas.microsoft.com/office/powerpoint/2010/main" val="202415421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Demo: </a:t>
            </a:r>
            <a:r>
              <a:rPr lang="de-DE" dirty="0" err="1" smtClean="0"/>
              <a:t>VSMi</a:t>
            </a:r>
            <a:r>
              <a:rPr lang="de-DE" dirty="0" smtClean="0"/>
              <a:t> in </a:t>
            </a:r>
            <a:r>
              <a:rPr lang="de-DE" dirty="0" err="1" smtClean="0"/>
              <a:t>action</a:t>
            </a:r>
            <a:endParaRPr lang="de-DE" dirty="0"/>
          </a:p>
        </p:txBody>
      </p:sp>
      <p:sp>
        <p:nvSpPr>
          <p:cNvPr id="3" name="Inhaltsplatzhalter 2"/>
          <p:cNvSpPr>
            <a:spLocks noGrp="1"/>
          </p:cNvSpPr>
          <p:nvPr>
            <p:ph idx="1"/>
          </p:nvPr>
        </p:nvSpPr>
        <p:spPr>
          <a:xfrm>
            <a:off x="496038" y="1476622"/>
            <a:ext cx="11375536" cy="3447098"/>
          </a:xfrm>
        </p:spPr>
        <p:txBody>
          <a:bodyPr/>
          <a:lstStyle/>
          <a:p>
            <a:r>
              <a:rPr lang="de-DE" dirty="0" smtClean="0"/>
              <a:t>Create </a:t>
            </a:r>
            <a:r>
              <a:rPr lang="de-DE" dirty="0" err="1" smtClean="0"/>
              <a:t>recursions</a:t>
            </a:r>
            <a:endParaRPr lang="de-DE" dirty="0" smtClean="0"/>
          </a:p>
          <a:p>
            <a:r>
              <a:rPr lang="de-DE" dirty="0" smtClean="0"/>
              <a:t>Create </a:t>
            </a:r>
            <a:r>
              <a:rPr lang="de-DE" dirty="0" err="1" smtClean="0"/>
              <a:t>first</a:t>
            </a:r>
            <a:r>
              <a:rPr lang="de-DE" dirty="0" smtClean="0"/>
              <a:t> VSM-</a:t>
            </a:r>
            <a:r>
              <a:rPr lang="de-DE" dirty="0" err="1" smtClean="0"/>
              <a:t>diagrams</a:t>
            </a:r>
            <a:r>
              <a:rPr lang="de-DE" dirty="0" smtClean="0"/>
              <a:t> (</a:t>
            </a:r>
            <a:r>
              <a:rPr lang="de-DE" dirty="0" err="1" smtClean="0"/>
              <a:t>automatically</a:t>
            </a:r>
            <a:r>
              <a:rPr lang="de-DE" dirty="0" smtClean="0"/>
              <a:t>)</a:t>
            </a:r>
          </a:p>
          <a:p>
            <a:r>
              <a:rPr lang="de-DE" dirty="0" smtClean="0"/>
              <a:t>Add </a:t>
            </a:r>
            <a:r>
              <a:rPr lang="de-DE" dirty="0" err="1" smtClean="0"/>
              <a:t>Actor</a:t>
            </a:r>
            <a:r>
              <a:rPr lang="de-DE" dirty="0" smtClean="0"/>
              <a:t>(s)</a:t>
            </a:r>
          </a:p>
          <a:p>
            <a:endParaRPr lang="de-DE" dirty="0" smtClean="0"/>
          </a:p>
          <a:p>
            <a:endParaRPr lang="de-DE" dirty="0"/>
          </a:p>
        </p:txBody>
      </p:sp>
    </p:spTree>
    <p:extLst>
      <p:ext uri="{BB962C8B-B14F-4D97-AF65-F5344CB8AC3E}">
        <p14:creationId xmlns:p14="http://schemas.microsoft.com/office/powerpoint/2010/main" val="374633133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err="1" smtClean="0"/>
              <a:t>VSMi</a:t>
            </a:r>
            <a:r>
              <a:rPr lang="en-US" dirty="0" smtClean="0"/>
              <a:t> in Action: </a:t>
            </a:r>
            <a:br>
              <a:rPr lang="en-US" dirty="0" smtClean="0"/>
            </a:br>
            <a:r>
              <a:rPr lang="en-US" dirty="0" smtClean="0"/>
              <a:t>Maria </a:t>
            </a:r>
            <a:r>
              <a:rPr lang="en-US" dirty="0" err="1" smtClean="0"/>
              <a:t>Sourlas</a:t>
            </a:r>
            <a:r>
              <a:rPr lang="en-US" dirty="0" smtClean="0"/>
              <a:t>, Malik Management</a:t>
            </a:r>
          </a:p>
          <a:p>
            <a:r>
              <a:rPr lang="en-US" dirty="0" smtClean="0"/>
              <a:t>Šenaj Lelic (MVP)</a:t>
            </a:r>
            <a:endParaRPr lang="en-US" dirty="0"/>
          </a:p>
        </p:txBody>
      </p:sp>
    </p:spTree>
    <p:extLst>
      <p:ext uri="{BB962C8B-B14F-4D97-AF65-F5344CB8AC3E}">
        <p14:creationId xmlns:p14="http://schemas.microsoft.com/office/powerpoint/2010/main" val="2351820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err="1" smtClean="0"/>
              <a:t>Why</a:t>
            </a:r>
            <a:r>
              <a:rPr lang="de-DE" dirty="0" smtClean="0"/>
              <a:t> Visio 2013 ?</a:t>
            </a:r>
            <a:endParaRPr lang="de-DE" dirty="0"/>
          </a:p>
        </p:txBody>
      </p:sp>
    </p:spTree>
    <p:extLst>
      <p:ext uri="{BB962C8B-B14F-4D97-AF65-F5344CB8AC3E}">
        <p14:creationId xmlns:p14="http://schemas.microsoft.com/office/powerpoint/2010/main" val="113276487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a:xfrm>
            <a:off x="274638" y="1212850"/>
            <a:ext cx="11887200" cy="5084469"/>
          </a:xfrm>
        </p:spPr>
        <p:txBody>
          <a:bodyPr/>
          <a:lstStyle/>
          <a:p>
            <a:r>
              <a:rPr lang="de-DE" dirty="0" smtClean="0"/>
              <a:t>Visio IS a </a:t>
            </a:r>
            <a:r>
              <a:rPr lang="de-DE" dirty="0" err="1" smtClean="0"/>
              <a:t>diagramming</a:t>
            </a:r>
            <a:r>
              <a:rPr lang="de-DE" dirty="0" smtClean="0"/>
              <a:t> </a:t>
            </a:r>
            <a:r>
              <a:rPr lang="de-DE" dirty="0" err="1" smtClean="0"/>
              <a:t>tool</a:t>
            </a:r>
            <a:r>
              <a:rPr lang="de-DE" dirty="0" smtClean="0"/>
              <a:t> </a:t>
            </a:r>
            <a:r>
              <a:rPr lang="de-DE" dirty="0" err="1" smtClean="0"/>
              <a:t>and</a:t>
            </a:r>
            <a:r>
              <a:rPr lang="de-DE" dirty="0" smtClean="0"/>
              <a:t> </a:t>
            </a:r>
            <a:r>
              <a:rPr lang="de-DE" dirty="0" err="1" smtClean="0"/>
              <a:t>engine</a:t>
            </a:r>
            <a:endParaRPr lang="de-DE" dirty="0" smtClean="0"/>
          </a:p>
          <a:p>
            <a:r>
              <a:rPr lang="de-DE" dirty="0" err="1" smtClean="0"/>
              <a:t>No</a:t>
            </a:r>
            <a:r>
              <a:rPr lang="de-DE" dirty="0" smtClean="0"/>
              <a:t> end-user </a:t>
            </a:r>
            <a:r>
              <a:rPr lang="de-DE" dirty="0" err="1" smtClean="0"/>
              <a:t>training</a:t>
            </a:r>
            <a:r>
              <a:rPr lang="de-DE" dirty="0" smtClean="0"/>
              <a:t> </a:t>
            </a:r>
            <a:r>
              <a:rPr lang="de-DE" dirty="0" err="1" smtClean="0"/>
              <a:t>necessary</a:t>
            </a:r>
            <a:endParaRPr lang="de-DE" dirty="0" smtClean="0"/>
          </a:p>
          <a:p>
            <a:r>
              <a:rPr lang="de-DE" dirty="0" smtClean="0"/>
              <a:t>Visio 2013: </a:t>
            </a:r>
            <a:r>
              <a:rPr lang="de-DE" dirty="0" err="1" smtClean="0"/>
              <a:t>better</a:t>
            </a:r>
            <a:r>
              <a:rPr lang="de-DE" dirty="0" smtClean="0"/>
              <a:t> </a:t>
            </a:r>
            <a:r>
              <a:rPr lang="de-DE" dirty="0" err="1" smtClean="0"/>
              <a:t>looking</a:t>
            </a:r>
            <a:r>
              <a:rPr lang="de-DE" dirty="0" smtClean="0"/>
              <a:t> </a:t>
            </a:r>
            <a:r>
              <a:rPr lang="de-DE" dirty="0" err="1" smtClean="0"/>
              <a:t>diagrams</a:t>
            </a:r>
            <a:endParaRPr lang="de-DE" dirty="0" smtClean="0"/>
          </a:p>
          <a:p>
            <a:r>
              <a:rPr lang="de-DE" dirty="0" err="1" smtClean="0"/>
              <a:t>Collaboration</a:t>
            </a:r>
            <a:r>
              <a:rPr lang="de-DE" dirty="0" smtClean="0"/>
              <a:t> </a:t>
            </a:r>
            <a:r>
              <a:rPr lang="de-DE" dirty="0" err="1" smtClean="0"/>
              <a:t>and</a:t>
            </a:r>
            <a:r>
              <a:rPr lang="de-DE" dirty="0" smtClean="0"/>
              <a:t> </a:t>
            </a:r>
            <a:r>
              <a:rPr lang="de-DE" dirty="0" err="1" smtClean="0"/>
              <a:t>commenting</a:t>
            </a:r>
            <a:r>
              <a:rPr lang="de-DE" dirty="0" smtClean="0"/>
              <a:t> </a:t>
            </a:r>
            <a:r>
              <a:rPr lang="de-DE" dirty="0" err="1" smtClean="0"/>
              <a:t>with</a:t>
            </a:r>
            <a:r>
              <a:rPr lang="de-DE" dirty="0" smtClean="0"/>
              <a:t> SharePoint 2013</a:t>
            </a:r>
          </a:p>
          <a:p>
            <a:pPr lvl="1"/>
            <a:r>
              <a:rPr lang="de-DE" dirty="0" smtClean="0"/>
              <a:t>Ideal </a:t>
            </a:r>
            <a:r>
              <a:rPr lang="de-DE" dirty="0" err="1" smtClean="0"/>
              <a:t>choice</a:t>
            </a:r>
            <a:endParaRPr lang="de-DE" dirty="0" smtClean="0"/>
          </a:p>
          <a:p>
            <a:r>
              <a:rPr lang="de-DE" dirty="0" smtClean="0"/>
              <a:t>New </a:t>
            </a:r>
            <a:r>
              <a:rPr lang="de-DE" dirty="0" err="1" smtClean="0"/>
              <a:t>commenting</a:t>
            </a:r>
            <a:r>
              <a:rPr lang="de-DE" dirty="0" smtClean="0"/>
              <a:t> </a:t>
            </a:r>
            <a:r>
              <a:rPr lang="de-DE" dirty="0" err="1" smtClean="0"/>
              <a:t>feature</a:t>
            </a:r>
            <a:r>
              <a:rPr lang="de-DE" dirty="0" smtClean="0"/>
              <a:t> </a:t>
            </a:r>
            <a:r>
              <a:rPr lang="de-DE" dirty="0" err="1" smtClean="0"/>
              <a:t>to</a:t>
            </a:r>
            <a:r>
              <a:rPr lang="de-DE" dirty="0" smtClean="0"/>
              <a:t> </a:t>
            </a:r>
            <a:r>
              <a:rPr lang="de-DE" dirty="0" err="1" smtClean="0"/>
              <a:t>enable</a:t>
            </a:r>
            <a:r>
              <a:rPr lang="de-DE" dirty="0"/>
              <a:t> </a:t>
            </a:r>
            <a:r>
              <a:rPr lang="de-DE" dirty="0" smtClean="0"/>
              <a:t>team-</a:t>
            </a:r>
            <a:r>
              <a:rPr lang="de-DE" dirty="0" err="1" smtClean="0"/>
              <a:t>based</a:t>
            </a:r>
            <a:r>
              <a:rPr lang="de-DE" dirty="0" smtClean="0"/>
              <a:t> </a:t>
            </a:r>
            <a:r>
              <a:rPr lang="de-DE" dirty="0" err="1" smtClean="0"/>
              <a:t>conversations</a:t>
            </a:r>
            <a:r>
              <a:rPr lang="de-DE" dirty="0" smtClean="0"/>
              <a:t> </a:t>
            </a:r>
            <a:r>
              <a:rPr lang="de-DE" dirty="0" err="1" smtClean="0"/>
              <a:t>about</a:t>
            </a:r>
            <a:r>
              <a:rPr lang="de-DE" dirty="0" smtClean="0"/>
              <a:t> </a:t>
            </a:r>
            <a:r>
              <a:rPr lang="de-DE" dirty="0" err="1" smtClean="0"/>
              <a:t>diagrams</a:t>
            </a:r>
            <a:endParaRPr lang="de-DE" dirty="0" smtClean="0"/>
          </a:p>
          <a:p>
            <a:endParaRPr lang="de-DE" dirty="0"/>
          </a:p>
        </p:txBody>
      </p:sp>
      <p:sp>
        <p:nvSpPr>
          <p:cNvPr id="3" name="Titel 2"/>
          <p:cNvSpPr>
            <a:spLocks noGrp="1"/>
          </p:cNvSpPr>
          <p:nvPr>
            <p:ph type="title"/>
          </p:nvPr>
        </p:nvSpPr>
        <p:spPr/>
        <p:txBody>
          <a:bodyPr/>
          <a:lstStyle/>
          <a:p>
            <a:r>
              <a:rPr lang="de-DE" dirty="0" err="1" smtClean="0"/>
              <a:t>Why</a:t>
            </a:r>
            <a:r>
              <a:rPr lang="de-DE" dirty="0" smtClean="0"/>
              <a:t> Visio 2013 ?</a:t>
            </a:r>
            <a:endParaRPr lang="de-DE" dirty="0"/>
          </a:p>
        </p:txBody>
      </p:sp>
    </p:spTree>
    <p:extLst>
      <p:ext uri="{BB962C8B-B14F-4D97-AF65-F5344CB8AC3E}">
        <p14:creationId xmlns:p14="http://schemas.microsoft.com/office/powerpoint/2010/main" val="284246370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531948" y="233151"/>
            <a:ext cx="11584683" cy="678031"/>
          </a:xfrm>
        </p:spPr>
        <p:txBody>
          <a:bodyPr/>
          <a:lstStyle/>
          <a:p>
            <a:r>
              <a:rPr lang="en-US" sz="4896" dirty="0"/>
              <a:t>Work Better As A Team</a:t>
            </a:r>
          </a:p>
        </p:txBody>
      </p:sp>
      <p:sp>
        <p:nvSpPr>
          <p:cNvPr id="26" name="Rectangle 25"/>
          <p:cNvSpPr/>
          <p:nvPr/>
        </p:nvSpPr>
        <p:spPr bwMode="auto">
          <a:xfrm>
            <a:off x="6568251" y="1029750"/>
            <a:ext cx="114022" cy="510989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6765140" y="1029745"/>
            <a:ext cx="5106783" cy="5109891"/>
            <a:chOff x="581024" y="1009649"/>
            <a:chExt cx="5007105" cy="5010152"/>
          </a:xfrm>
        </p:grpSpPr>
        <p:sp>
          <p:nvSpPr>
            <p:cNvPr id="19" name="Rectangle 18"/>
            <p:cNvSpPr/>
            <p:nvPr/>
          </p:nvSpPr>
          <p:spPr bwMode="auto">
            <a:xfrm>
              <a:off x="581024" y="1009650"/>
              <a:ext cx="2428875" cy="242887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93260" numCol="1" spcCol="0" rtlCol="0" fromWordArt="0" anchor="t" anchorCtr="0" forceAA="0" compatLnSpc="1">
              <a:prstTxWarp prst="textNoShape">
                <a:avLst/>
              </a:prstTxWarp>
              <a:noAutofit/>
            </a:bodyPr>
            <a:lstStyle/>
            <a:p>
              <a:pPr defTabSz="932290" fontAlgn="base">
                <a:lnSpc>
                  <a:spcPct val="80000"/>
                </a:lnSpc>
                <a:spcBef>
                  <a:spcPct val="0"/>
                </a:spcBef>
                <a:spcAft>
                  <a:spcPct val="0"/>
                </a:spcAft>
              </a:pPr>
              <a:r>
                <a:rPr lang="en-US" sz="3672" spc="-102"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Coauthor diagrams</a:t>
              </a:r>
            </a:p>
          </p:txBody>
        </p:sp>
        <p:sp>
          <p:nvSpPr>
            <p:cNvPr id="27" name="Rectangle 26"/>
            <p:cNvSpPr/>
            <p:nvPr/>
          </p:nvSpPr>
          <p:spPr bwMode="auto">
            <a:xfrm>
              <a:off x="3162300" y="1009649"/>
              <a:ext cx="2425829" cy="24288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93260" numCol="1" spcCol="0" rtlCol="0" fromWordArt="0" anchor="t" anchorCtr="0" forceAA="0" compatLnSpc="1">
              <a:prstTxWarp prst="textNoShape">
                <a:avLst/>
              </a:prstTxWarp>
              <a:noAutofit/>
            </a:bodyPr>
            <a:lstStyle/>
            <a:p>
              <a:pPr defTabSz="932290" fontAlgn="base">
                <a:lnSpc>
                  <a:spcPct val="80000"/>
                </a:lnSpc>
                <a:spcBef>
                  <a:spcPct val="0"/>
                </a:spcBef>
                <a:spcAft>
                  <a:spcPct val="0"/>
                </a:spcAft>
              </a:pPr>
              <a:r>
                <a:rPr lang="en-US" sz="3600" spc="-102"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Better commenting</a:t>
              </a:r>
            </a:p>
          </p:txBody>
        </p:sp>
        <p:sp>
          <p:nvSpPr>
            <p:cNvPr id="28" name="Rectangle 27"/>
            <p:cNvSpPr/>
            <p:nvPr/>
          </p:nvSpPr>
          <p:spPr bwMode="auto">
            <a:xfrm>
              <a:off x="581024" y="3590926"/>
              <a:ext cx="2428875" cy="242887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93260" numCol="1" spcCol="0" rtlCol="0" fromWordArt="0" anchor="t" anchorCtr="0" forceAA="0" compatLnSpc="1">
              <a:prstTxWarp prst="textNoShape">
                <a:avLst/>
              </a:prstTxWarp>
              <a:noAutofit/>
            </a:bodyPr>
            <a:lstStyle/>
            <a:p>
              <a:pPr defTabSz="932290" fontAlgn="base">
                <a:lnSpc>
                  <a:spcPct val="80000"/>
                </a:lnSpc>
                <a:spcBef>
                  <a:spcPct val="0"/>
                </a:spcBef>
                <a:spcAft>
                  <a:spcPct val="0"/>
                </a:spcAft>
              </a:pPr>
              <a:r>
                <a:rPr lang="en-US" sz="3200" spc="-102"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Workflow </a:t>
              </a:r>
              <a:r>
                <a:rPr lang="en-US" sz="2800" spc="-102" dirty="0">
                  <a:gradFill>
                    <a:gsLst>
                      <a:gs pos="0">
                        <a:srgbClr val="FFFFFF"/>
                      </a:gs>
                      <a:gs pos="100000">
                        <a:srgbClr val="FFFFFF"/>
                      </a:gs>
                    </a:gsLst>
                    <a:lin ang="5400000" scaled="0"/>
                  </a:gradFill>
                  <a:latin typeface="Segoe Pro Light" pitchFamily="34" charset="0"/>
                  <a:ea typeface="Segoe UI" pitchFamily="34" charset="0"/>
                  <a:cs typeface="Segoe UI" pitchFamily="34" charset="0"/>
                </a:rPr>
                <a:t>improvements</a:t>
              </a:r>
            </a:p>
          </p:txBody>
        </p:sp>
        <p:pic>
          <p:nvPicPr>
            <p:cNvPr id="29" name="Picture 4"/>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3165341" y="3590923"/>
              <a:ext cx="2422788"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164"/>
          <a:stretch/>
        </p:blipFill>
        <p:spPr bwMode="auto">
          <a:xfrm>
            <a:off x="1195645" y="1029749"/>
            <a:ext cx="4348770" cy="5104425"/>
          </a:xfrm>
          <a:prstGeom prst="rect">
            <a:avLst/>
          </a:prstGeom>
          <a:ln w="317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11" name="Rectangle 10"/>
          <p:cNvSpPr/>
          <p:nvPr/>
        </p:nvSpPr>
        <p:spPr bwMode="auto">
          <a:xfrm>
            <a:off x="2884533" y="4237524"/>
            <a:ext cx="2609952" cy="601406"/>
          </a:xfrm>
          <a:prstGeom prst="rect">
            <a:avLst/>
          </a:prstGeom>
          <a:solidFill>
            <a:schemeClr val="accent2"/>
          </a:solidFill>
          <a:ln w="15875">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697" tIns="38848" rIns="77697" bIns="38848" numCol="1" rtlCol="0" anchor="ctr" anchorCtr="0" compatLnSpc="1">
            <a:prstTxWarp prst="textNoShape">
              <a:avLst/>
            </a:prstTxWarp>
          </a:bodyPr>
          <a:lstStyle/>
          <a:p>
            <a:pPr algn="ctr" defTabSz="776691"/>
            <a:r>
              <a:rPr lang="en-US" sz="1428" spc="-71" dirty="0">
                <a:solidFill>
                  <a:srgbClr val="505050"/>
                </a:solidFill>
                <a:ea typeface="Segoe UI" panose="020B0502040204020203" pitchFamily="34" charset="0"/>
                <a:cs typeface="Segoe UI" panose="020B0502040204020203" pitchFamily="34" charset="0"/>
              </a:rPr>
              <a:t>Improved client comment pane, including presence information</a:t>
            </a:r>
          </a:p>
        </p:txBody>
      </p:sp>
      <p:cxnSp>
        <p:nvCxnSpPr>
          <p:cNvPr id="12" name="Straight Connector 11"/>
          <p:cNvCxnSpPr/>
          <p:nvPr/>
        </p:nvCxnSpPr>
        <p:spPr bwMode="auto">
          <a:xfrm flipV="1">
            <a:off x="4189509" y="3001812"/>
            <a:ext cx="0" cy="1235712"/>
          </a:xfrm>
          <a:prstGeom prst="line">
            <a:avLst/>
          </a:prstGeom>
          <a:solidFill>
            <a:schemeClr val="accent1"/>
          </a:solidFill>
          <a:ln w="1905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bwMode="auto">
          <a:xfrm>
            <a:off x="9400904" y="2496654"/>
            <a:ext cx="2477228" cy="1010319"/>
          </a:xfrm>
          <a:prstGeom prst="rect">
            <a:avLst/>
          </a:prstGeom>
          <a:noFill/>
          <a:ln w="15875">
            <a:noFill/>
            <a:prstDash val="solid"/>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77697" tIns="38848" rIns="77697" bIns="38848" numCol="1" rtlCol="0" anchor="b" anchorCtr="0" compatLnSpc="1">
            <a:prstTxWarp prst="textNoShape">
              <a:avLst/>
            </a:prstTxWarp>
          </a:bodyPr>
          <a:lstStyle/>
          <a:p>
            <a:pPr defTabSz="776660">
              <a:lnSpc>
                <a:spcPct val="90000"/>
              </a:lnSpc>
            </a:pPr>
            <a:r>
              <a:rPr lang="en-US" sz="1836" spc="-71" dirty="0">
                <a:solidFill>
                  <a:srgbClr val="505050"/>
                </a:solidFill>
                <a:latin typeface="Segoe Pro" pitchFamily="34" charset="0"/>
              </a:rPr>
              <a:t>Improved and with presence integration</a:t>
            </a:r>
          </a:p>
        </p:txBody>
      </p:sp>
    </p:spTree>
    <p:extLst>
      <p:ext uri="{BB962C8B-B14F-4D97-AF65-F5344CB8AC3E}">
        <p14:creationId xmlns:p14="http://schemas.microsoft.com/office/powerpoint/2010/main" val="143200580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 Sessions at SPC</a:t>
            </a:r>
            <a:endParaRPr lang="en-US" dirty="0"/>
          </a:p>
        </p:txBody>
      </p:sp>
      <p:graphicFrame>
        <p:nvGraphicFramePr>
          <p:cNvPr id="4" name="Table 3"/>
          <p:cNvGraphicFramePr>
            <a:graphicFrameLocks noGrp="1"/>
          </p:cNvGraphicFramePr>
          <p:nvPr>
            <p:extLst/>
          </p:nvPr>
        </p:nvGraphicFramePr>
        <p:xfrm>
          <a:off x="1417637" y="1764982"/>
          <a:ext cx="9067800" cy="4399280"/>
        </p:xfrm>
        <a:graphic>
          <a:graphicData uri="http://schemas.openxmlformats.org/drawingml/2006/table">
            <a:tbl>
              <a:tblPr firstRow="1" bandRow="1">
                <a:tableStyleId>{5C22544A-7EE6-4342-B048-85BDC9FD1C3A}</a:tableStyleId>
              </a:tblPr>
              <a:tblGrid>
                <a:gridCol w="5867400"/>
                <a:gridCol w="1752600"/>
                <a:gridCol w="1447800"/>
              </a:tblGrid>
              <a:tr h="370840">
                <a:tc>
                  <a:txBody>
                    <a:bodyPr/>
                    <a:lstStyle/>
                    <a:p>
                      <a:r>
                        <a:rPr lang="en-US" sz="1400" dirty="0" smtClean="0"/>
                        <a:t>Title</a:t>
                      </a:r>
                      <a:endParaRPr lang="en-US" sz="1400" dirty="0"/>
                    </a:p>
                  </a:txBody>
                  <a:tcPr/>
                </a:tc>
                <a:tc>
                  <a:txBody>
                    <a:bodyPr/>
                    <a:lstStyle/>
                    <a:p>
                      <a:r>
                        <a:rPr lang="en-US" sz="1400" dirty="0" smtClean="0"/>
                        <a:t>Day</a:t>
                      </a:r>
                      <a:r>
                        <a:rPr lang="en-US" sz="1400" baseline="0" dirty="0" smtClean="0"/>
                        <a:t> / Time</a:t>
                      </a:r>
                      <a:endParaRPr lang="en-US" sz="1400" dirty="0"/>
                    </a:p>
                  </a:txBody>
                  <a:tcPr/>
                </a:tc>
                <a:tc>
                  <a:txBody>
                    <a:bodyPr/>
                    <a:lstStyle/>
                    <a:p>
                      <a:r>
                        <a:rPr lang="en-US" sz="1400" dirty="0" smtClean="0"/>
                        <a:t>Room</a:t>
                      </a:r>
                      <a:endParaRPr lang="en-US" sz="1400" dirty="0"/>
                    </a:p>
                  </a:txBody>
                  <a:tcPr/>
                </a:tc>
              </a:tr>
              <a:tr h="370840">
                <a:tc>
                  <a:txBody>
                    <a:bodyPr/>
                    <a:lstStyle/>
                    <a:p>
                      <a:r>
                        <a:rPr lang="en-US" sz="1200" dirty="0" smtClean="0">
                          <a:effectLst/>
                        </a:rPr>
                        <a:t>What's New in Visio and Visio Services 2013</a:t>
                      </a:r>
                      <a:endParaRPr lang="en-US" sz="1200" dirty="0"/>
                    </a:p>
                  </a:txBody>
                  <a:tcPr/>
                </a:tc>
                <a:tc>
                  <a:txBody>
                    <a:bodyPr/>
                    <a:lstStyle/>
                    <a:p>
                      <a:r>
                        <a:rPr lang="en-US" sz="1200" dirty="0" smtClean="0"/>
                        <a:t>Monday</a:t>
                      </a:r>
                      <a:r>
                        <a:rPr lang="en-US" sz="1200" baseline="0" dirty="0" smtClean="0"/>
                        <a:t> </a:t>
                      </a:r>
                    </a:p>
                    <a:p>
                      <a:r>
                        <a:rPr lang="en-US" sz="1200" baseline="0" dirty="0" smtClean="0"/>
                        <a:t>11:00am</a:t>
                      </a:r>
                      <a:endParaRPr lang="en-US" sz="1200" dirty="0"/>
                    </a:p>
                  </a:txBody>
                  <a:tcPr/>
                </a:tc>
                <a:tc>
                  <a:txBody>
                    <a:bodyPr/>
                    <a:lstStyle/>
                    <a:p>
                      <a:r>
                        <a:rPr lang="en-US" sz="1200" dirty="0" smtClean="0"/>
                        <a:t>Reef</a:t>
                      </a:r>
                      <a:endParaRPr lang="en-US" sz="1200" dirty="0"/>
                    </a:p>
                  </a:txBody>
                  <a:tcPr/>
                </a:tc>
              </a:tr>
              <a:tr h="370840">
                <a:tc>
                  <a:txBody>
                    <a:bodyPr/>
                    <a:lstStyle/>
                    <a:p>
                      <a:r>
                        <a:rPr lang="en-US" sz="1200" dirty="0" smtClean="0">
                          <a:effectLst/>
                        </a:rPr>
                        <a:t>CRM BI and Workflow tracking with Microsoft Visio</a:t>
                      </a:r>
                      <a:endParaRPr lang="en-US" sz="1200" dirty="0"/>
                    </a:p>
                  </a:txBody>
                  <a:tcPr/>
                </a:tc>
                <a:tc>
                  <a:txBody>
                    <a:bodyPr/>
                    <a:lstStyle/>
                    <a:p>
                      <a:r>
                        <a:rPr lang="en-US" sz="1200" dirty="0" smtClean="0"/>
                        <a:t>Tuesday </a:t>
                      </a:r>
                    </a:p>
                    <a:p>
                      <a:r>
                        <a:rPr lang="en-US" sz="1200" dirty="0" smtClean="0"/>
                        <a:t>5:00pm</a:t>
                      </a:r>
                      <a:endParaRPr lang="en-US" sz="1200" dirty="0"/>
                    </a:p>
                  </a:txBody>
                  <a:tcPr/>
                </a:tc>
                <a:tc>
                  <a:txBody>
                    <a:bodyPr/>
                    <a:lstStyle/>
                    <a:p>
                      <a:r>
                        <a:rPr lang="en-US" sz="1200" dirty="0" smtClean="0"/>
                        <a:t>Banyan ABCD</a:t>
                      </a:r>
                      <a:endParaRPr lang="en-US" sz="1200" dirty="0"/>
                    </a:p>
                  </a:txBody>
                  <a:tcPr/>
                </a:tc>
              </a:tr>
              <a:tr h="370840">
                <a:tc>
                  <a:txBody>
                    <a:bodyPr/>
                    <a:lstStyle/>
                    <a:p>
                      <a:r>
                        <a:rPr lang="en-US" sz="1200" dirty="0" smtClean="0">
                          <a:effectLst/>
                        </a:rPr>
                        <a:t>Developing SharePoint Workflows with SharePoint Designer 2013 and Visio Pro 2013</a:t>
                      </a:r>
                      <a:endParaRPr lang="en-US" sz="1200" dirty="0"/>
                    </a:p>
                  </a:txBody>
                  <a:tcPr/>
                </a:tc>
                <a:tc>
                  <a:txBody>
                    <a:bodyPr/>
                    <a:lstStyle/>
                    <a:p>
                      <a:r>
                        <a:rPr lang="en-US" sz="1200" dirty="0" smtClean="0"/>
                        <a:t>Tuesday</a:t>
                      </a:r>
                      <a:r>
                        <a:rPr lang="en-US" sz="1200" baseline="0" dirty="0" smtClean="0"/>
                        <a:t> </a:t>
                      </a:r>
                    </a:p>
                    <a:p>
                      <a:r>
                        <a:rPr lang="en-US" sz="1200" baseline="0" dirty="0" smtClean="0"/>
                        <a:t>5:00pm</a:t>
                      </a:r>
                      <a:endParaRPr lang="en-US" sz="1200" dirty="0"/>
                    </a:p>
                  </a:txBody>
                  <a:tcPr/>
                </a:tc>
                <a:tc>
                  <a:txBody>
                    <a:bodyPr/>
                    <a:lstStyle/>
                    <a:p>
                      <a:r>
                        <a:rPr lang="en-US" sz="1200" dirty="0" smtClean="0"/>
                        <a:t>South Seas Ballroom CDFJI</a:t>
                      </a:r>
                      <a:endParaRPr lang="en-US" sz="1200" dirty="0"/>
                    </a:p>
                  </a:txBody>
                  <a:tcPr/>
                </a:tc>
              </a:tr>
              <a:tr h="370840">
                <a:tc>
                  <a:txBody>
                    <a:bodyPr/>
                    <a:lstStyle/>
                    <a:p>
                      <a:r>
                        <a:rPr lang="en-US" sz="1200" dirty="0" smtClean="0">
                          <a:effectLst/>
                        </a:rPr>
                        <a:t>Customer</a:t>
                      </a:r>
                      <a:r>
                        <a:rPr lang="en-US" sz="1200" baseline="0" dirty="0" smtClean="0">
                          <a:effectLst/>
                        </a:rPr>
                        <a:t> showcase: </a:t>
                      </a:r>
                      <a:r>
                        <a:rPr lang="en-US" sz="1200" dirty="0" smtClean="0">
                          <a:effectLst/>
                        </a:rPr>
                        <a:t>Bringing business agility using Visio Services, Azure, Windows Phone and SharePoint Online to Deliver Australia</a:t>
                      </a:r>
                      <a:endParaRPr lang="en-US" sz="1200" dirty="0"/>
                    </a:p>
                  </a:txBody>
                  <a:tcPr/>
                </a:tc>
                <a:tc>
                  <a:txBody>
                    <a:bodyPr/>
                    <a:lstStyle/>
                    <a:p>
                      <a:r>
                        <a:rPr lang="en-US" sz="1200" dirty="0" smtClean="0"/>
                        <a:t>Wednesday</a:t>
                      </a:r>
                      <a:r>
                        <a:rPr lang="en-US" sz="1200" baseline="0" dirty="0" smtClean="0"/>
                        <a:t> </a:t>
                      </a:r>
                    </a:p>
                    <a:p>
                      <a:r>
                        <a:rPr lang="en-US" sz="1200" baseline="0" dirty="0" smtClean="0"/>
                        <a:t>9:00am</a:t>
                      </a:r>
                      <a:endParaRPr lang="en-US" sz="1200" dirty="0"/>
                    </a:p>
                  </a:txBody>
                  <a:tcPr/>
                </a:tc>
                <a:tc>
                  <a:txBody>
                    <a:bodyPr/>
                    <a:lstStyle/>
                    <a:p>
                      <a:r>
                        <a:rPr lang="en-US" sz="1200" dirty="0" smtClean="0"/>
                        <a:t>South</a:t>
                      </a:r>
                      <a:r>
                        <a:rPr lang="en-US" sz="1200" baseline="0" dirty="0" smtClean="0"/>
                        <a:t> Pacific Ballroom F</a:t>
                      </a:r>
                      <a:endParaRPr lang="en-US" sz="1200" dirty="0"/>
                    </a:p>
                  </a:txBody>
                  <a:tcPr/>
                </a:tc>
              </a:tr>
              <a:tr h="370840">
                <a:tc>
                  <a:txBody>
                    <a:bodyPr/>
                    <a:lstStyle/>
                    <a:p>
                      <a:r>
                        <a:rPr lang="en-US" sz="1200" dirty="0" smtClean="0">
                          <a:effectLst/>
                        </a:rPr>
                        <a:t>Customer</a:t>
                      </a:r>
                      <a:r>
                        <a:rPr lang="en-US" sz="1200" baseline="0" dirty="0" smtClean="0">
                          <a:effectLst/>
                        </a:rPr>
                        <a:t> showcase: H</a:t>
                      </a:r>
                      <a:r>
                        <a:rPr lang="en-US" sz="1200" dirty="0" smtClean="0">
                          <a:effectLst/>
                        </a:rPr>
                        <a:t>ow Malik Management is using Visio for High-End Business Process Consulting Services</a:t>
                      </a:r>
                      <a:endParaRPr lang="en-US" sz="1200" dirty="0"/>
                    </a:p>
                  </a:txBody>
                  <a:tcPr/>
                </a:tc>
                <a:tc>
                  <a:txBody>
                    <a:bodyPr/>
                    <a:lstStyle/>
                    <a:p>
                      <a:r>
                        <a:rPr lang="en-US" sz="1200" dirty="0" smtClean="0"/>
                        <a:t>Wednesday </a:t>
                      </a:r>
                    </a:p>
                    <a:p>
                      <a:r>
                        <a:rPr lang="en-US" sz="1200" dirty="0" smtClean="0"/>
                        <a:t>10:30am</a:t>
                      </a:r>
                      <a:endParaRPr lang="en-US" sz="1200" dirty="0"/>
                    </a:p>
                  </a:txBody>
                  <a:tcPr/>
                </a:tc>
                <a:tc>
                  <a:txBody>
                    <a:bodyPr/>
                    <a:lstStyle/>
                    <a:p>
                      <a:r>
                        <a:rPr lang="en-US" sz="1200" dirty="0" smtClean="0"/>
                        <a:t>South</a:t>
                      </a:r>
                      <a:r>
                        <a:rPr lang="en-US" sz="1200" baseline="0" dirty="0" smtClean="0"/>
                        <a:t> Pacific Ballroom F</a:t>
                      </a:r>
                      <a:endParaRPr lang="en-US" sz="1200" dirty="0"/>
                    </a:p>
                  </a:txBody>
                  <a:tcPr/>
                </a:tc>
              </a:tr>
              <a:tr h="370840">
                <a:tc>
                  <a:txBody>
                    <a:bodyPr/>
                    <a:lstStyle/>
                    <a:p>
                      <a:r>
                        <a:rPr lang="en-US" sz="1200" dirty="0" smtClean="0"/>
                        <a:t>Ask</a:t>
                      </a:r>
                      <a:r>
                        <a:rPr lang="en-US" sz="1200" baseline="0" dirty="0" smtClean="0"/>
                        <a:t> the Experts</a:t>
                      </a:r>
                      <a:endParaRPr lang="en-US" sz="1200" dirty="0"/>
                    </a:p>
                  </a:txBody>
                  <a:tcPr/>
                </a:tc>
                <a:tc>
                  <a:txBody>
                    <a:bodyPr/>
                    <a:lstStyle/>
                    <a:p>
                      <a:r>
                        <a:rPr lang="en-US" sz="1200" dirty="0" smtClean="0"/>
                        <a:t>Wednesday</a:t>
                      </a:r>
                    </a:p>
                    <a:p>
                      <a:r>
                        <a:rPr lang="en-US" sz="1200" baseline="0" dirty="0" smtClean="0"/>
                        <a:t>6pm</a:t>
                      </a:r>
                      <a:endParaRPr lang="en-US" sz="1200" dirty="0"/>
                    </a:p>
                  </a:txBody>
                  <a:tcPr/>
                </a:tc>
                <a:tc>
                  <a:txBody>
                    <a:bodyPr/>
                    <a:lstStyle/>
                    <a:p>
                      <a:r>
                        <a:rPr lang="en-US" sz="1200" dirty="0" smtClean="0"/>
                        <a:t>Expo Floor</a:t>
                      </a:r>
                      <a:endParaRPr lang="en-US" sz="1200" dirty="0"/>
                    </a:p>
                  </a:txBody>
                  <a:tcPr/>
                </a:tc>
              </a:tr>
              <a:tr h="370840">
                <a:tc>
                  <a:txBody>
                    <a:bodyPr/>
                    <a:lstStyle/>
                    <a:p>
                      <a:r>
                        <a:rPr lang="en-US" sz="1200" dirty="0" smtClean="0">
                          <a:effectLst/>
                        </a:rPr>
                        <a:t>Developing Advanced BI Visualizations with Visio &amp; SharePoint in Office 365 with Azure data integration</a:t>
                      </a:r>
                      <a:endParaRPr lang="en-US" sz="1200" dirty="0"/>
                    </a:p>
                  </a:txBody>
                  <a:tcPr/>
                </a:tc>
                <a:tc>
                  <a:txBody>
                    <a:bodyPr/>
                    <a:lstStyle/>
                    <a:p>
                      <a:r>
                        <a:rPr lang="en-US" sz="1200" dirty="0" smtClean="0"/>
                        <a:t>Thursday</a:t>
                      </a:r>
                      <a:r>
                        <a:rPr lang="en-US" sz="1200" baseline="0" dirty="0" smtClean="0"/>
                        <a:t> </a:t>
                      </a:r>
                    </a:p>
                    <a:p>
                      <a:r>
                        <a:rPr lang="en-US" sz="1200" baseline="0" dirty="0" smtClean="0"/>
                        <a:t>10:30am</a:t>
                      </a:r>
                      <a:endParaRPr lang="en-US" sz="1200" dirty="0"/>
                    </a:p>
                  </a:txBody>
                  <a:tcPr/>
                </a:tc>
                <a:tc>
                  <a:txBody>
                    <a:bodyPr/>
                    <a:lstStyle/>
                    <a:p>
                      <a:r>
                        <a:rPr lang="en-US" sz="1200" dirty="0" smtClean="0"/>
                        <a:t>South Seas Ballroom</a:t>
                      </a:r>
                      <a:r>
                        <a:rPr lang="en-US" sz="1200" baseline="0" dirty="0" smtClean="0"/>
                        <a:t> E</a:t>
                      </a:r>
                      <a:endParaRPr lang="en-US" sz="1200" dirty="0"/>
                    </a:p>
                  </a:txBody>
                  <a:tcPr/>
                </a:tc>
              </a:tr>
              <a:tr h="370840">
                <a:tc>
                  <a:txBody>
                    <a:bodyPr/>
                    <a:lstStyle/>
                    <a:p>
                      <a:r>
                        <a:rPr lang="en-US" sz="1200" dirty="0" smtClean="0"/>
                        <a:t>Lab: Building a Market Trends dashboard using Visio Services in SharePoint 2013 </a:t>
                      </a:r>
                      <a:endParaRPr lang="en-US" sz="1200" dirty="0"/>
                    </a:p>
                  </a:txBody>
                  <a:tcPr/>
                </a:tc>
                <a:tc>
                  <a:txBody>
                    <a:bodyPr/>
                    <a:lstStyle/>
                    <a:p>
                      <a:r>
                        <a:rPr lang="en-US" sz="1200" dirty="0" smtClean="0"/>
                        <a:t>All</a:t>
                      </a:r>
                      <a:r>
                        <a:rPr lang="en-US" sz="1200" baseline="0" dirty="0" smtClean="0"/>
                        <a:t> 4 Days</a:t>
                      </a:r>
                      <a:endParaRPr lang="en-US" sz="1200" dirty="0"/>
                    </a:p>
                  </a:txBody>
                  <a:tcPr/>
                </a:tc>
                <a:tc>
                  <a:txBody>
                    <a:bodyPr/>
                    <a:lstStyle/>
                    <a:p>
                      <a:r>
                        <a:rPr lang="en-US" sz="1200" dirty="0" smtClean="0"/>
                        <a:t>Labs </a:t>
                      </a:r>
                      <a:endParaRPr lang="en-US" sz="1200" dirty="0"/>
                    </a:p>
                  </a:txBody>
                  <a:tcPr/>
                </a:tc>
              </a:tr>
              <a:tr h="0">
                <a:tc>
                  <a:txBody>
                    <a:bodyPr/>
                    <a:lstStyle/>
                    <a:p>
                      <a:r>
                        <a:rPr lang="en-US" sz="1200" u="none" dirty="0" smtClean="0"/>
                        <a:t>Lab: Design BI dashboards with PerformancePoint Services 2013 </a:t>
                      </a:r>
                    </a:p>
                    <a:p>
                      <a:endParaRPr lang="en-US" sz="1200" u="none" dirty="0"/>
                    </a:p>
                  </a:txBody>
                  <a:tcPr/>
                </a:tc>
                <a:tc>
                  <a:txBody>
                    <a:bodyPr/>
                    <a:lstStyle/>
                    <a:p>
                      <a:r>
                        <a:rPr lang="en-US" sz="1200" dirty="0" smtClean="0"/>
                        <a:t>All 4 Days</a:t>
                      </a:r>
                      <a:endParaRPr lang="en-US" sz="1200" dirty="0"/>
                    </a:p>
                  </a:txBody>
                  <a:tcPr/>
                </a:tc>
                <a:tc>
                  <a:txBody>
                    <a:bodyPr/>
                    <a:lstStyle/>
                    <a:p>
                      <a:r>
                        <a:rPr lang="en-US" sz="1200" dirty="0" smtClean="0"/>
                        <a:t>Labs</a:t>
                      </a:r>
                      <a:endParaRPr lang="en-US" sz="1200" dirty="0"/>
                    </a:p>
                  </a:txBody>
                  <a:tcPr/>
                </a:tc>
              </a:tr>
            </a:tbl>
          </a:graphicData>
        </a:graphic>
      </p:graphicFrame>
    </p:spTree>
    <p:extLst>
      <p:ext uri="{BB962C8B-B14F-4D97-AF65-F5344CB8AC3E}">
        <p14:creationId xmlns:p14="http://schemas.microsoft.com/office/powerpoint/2010/main" val="2858182211"/>
      </p:ext>
    </p:extLst>
  </p:cSld>
  <p:clrMapOvr>
    <a:masterClrMapping/>
  </p:clrMapOvr>
  <p:transition spd="slow">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smtClean="0"/>
              <a:t>Thank</a:t>
            </a:r>
            <a:r>
              <a:rPr lang="de-DE" dirty="0" smtClean="0"/>
              <a:t> </a:t>
            </a:r>
            <a:r>
              <a:rPr lang="de-DE" dirty="0" err="1" smtClean="0"/>
              <a:t>you</a:t>
            </a:r>
            <a:endParaRPr lang="de-DE" dirty="0"/>
          </a:p>
        </p:txBody>
      </p:sp>
      <p:sp>
        <p:nvSpPr>
          <p:cNvPr id="4" name="Textplatzhalter 3"/>
          <p:cNvSpPr>
            <a:spLocks noGrp="1"/>
          </p:cNvSpPr>
          <p:nvPr>
            <p:ph type="body" sz="quarter" idx="10"/>
          </p:nvPr>
        </p:nvSpPr>
        <p:spPr>
          <a:xfrm>
            <a:off x="274638" y="1212850"/>
            <a:ext cx="11887200" cy="1415772"/>
          </a:xfrm>
        </p:spPr>
        <p:txBody>
          <a:bodyPr/>
          <a:lstStyle/>
          <a:p>
            <a:r>
              <a:rPr lang="de-DE" dirty="0" smtClean="0"/>
              <a:t>Maria </a:t>
            </a:r>
            <a:r>
              <a:rPr lang="de-DE" dirty="0" err="1" smtClean="0"/>
              <a:t>Sourlas</a:t>
            </a:r>
            <a:r>
              <a:rPr lang="de-DE" dirty="0" smtClean="0"/>
              <a:t> (</a:t>
            </a:r>
            <a:r>
              <a:rPr lang="de-DE" dirty="0" smtClean="0">
                <a:hlinkClick r:id="rId2"/>
              </a:rPr>
              <a:t>maria.sourla@mzsg.ch</a:t>
            </a:r>
            <a:r>
              <a:rPr lang="de-DE" dirty="0" smtClean="0"/>
              <a:t>)</a:t>
            </a:r>
          </a:p>
          <a:p>
            <a:r>
              <a:rPr lang="de-DE" dirty="0" smtClean="0"/>
              <a:t>Šenaj Lelić (</a:t>
            </a:r>
            <a:r>
              <a:rPr lang="de-DE" dirty="0" smtClean="0">
                <a:hlinkClick r:id="rId3"/>
              </a:rPr>
              <a:t>sl@oneassist.de</a:t>
            </a:r>
            <a:r>
              <a:rPr lang="de-DE" dirty="0" smtClean="0"/>
              <a:t>)</a:t>
            </a:r>
            <a:endParaRPr lang="de-DE" dirty="0"/>
          </a:p>
        </p:txBody>
      </p:sp>
    </p:spTree>
    <p:extLst>
      <p:ext uri="{BB962C8B-B14F-4D97-AF65-F5344CB8AC3E}">
        <p14:creationId xmlns:p14="http://schemas.microsoft.com/office/powerpoint/2010/main" val="140950122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Šenaj Lelić </a:t>
            </a:r>
            <a:endParaRPr lang="de-DE" dirty="0"/>
          </a:p>
        </p:txBody>
      </p:sp>
      <p:sp>
        <p:nvSpPr>
          <p:cNvPr id="5" name="Inhaltsplatzhalter 4"/>
          <p:cNvSpPr>
            <a:spLocks noGrp="1"/>
          </p:cNvSpPr>
          <p:nvPr>
            <p:ph idx="1"/>
          </p:nvPr>
        </p:nvSpPr>
        <p:spPr>
          <a:xfrm>
            <a:off x="496038" y="1476622"/>
            <a:ext cx="11375536" cy="4555093"/>
          </a:xfrm>
        </p:spPr>
        <p:txBody>
          <a:bodyPr/>
          <a:lstStyle/>
          <a:p>
            <a:r>
              <a:rPr lang="de-DE" dirty="0" smtClean="0"/>
              <a:t>Visio MVP </a:t>
            </a:r>
            <a:r>
              <a:rPr lang="de-DE" dirty="0" err="1" smtClean="0"/>
              <a:t>since</a:t>
            </a:r>
            <a:r>
              <a:rPr lang="de-DE" dirty="0" smtClean="0"/>
              <a:t> 2001</a:t>
            </a:r>
          </a:p>
          <a:p>
            <a:r>
              <a:rPr lang="de-DE" dirty="0" smtClean="0"/>
              <a:t>Focus on </a:t>
            </a:r>
            <a:r>
              <a:rPr lang="de-DE" dirty="0" err="1" smtClean="0"/>
              <a:t>custom</a:t>
            </a:r>
            <a:r>
              <a:rPr lang="de-DE" dirty="0" smtClean="0"/>
              <a:t> </a:t>
            </a:r>
            <a:r>
              <a:rPr lang="de-DE" dirty="0" err="1" smtClean="0"/>
              <a:t>solutions</a:t>
            </a:r>
            <a:r>
              <a:rPr lang="de-DE" dirty="0"/>
              <a:t> </a:t>
            </a:r>
            <a:r>
              <a:rPr lang="de-DE" dirty="0" smtClean="0"/>
              <a:t>in Visio, Visio Services </a:t>
            </a:r>
            <a:r>
              <a:rPr lang="de-DE" dirty="0" err="1" smtClean="0"/>
              <a:t>and</a:t>
            </a:r>
            <a:r>
              <a:rPr lang="de-DE" dirty="0" smtClean="0"/>
              <a:t> SharePoint</a:t>
            </a:r>
          </a:p>
          <a:p>
            <a:r>
              <a:rPr lang="de-DE" dirty="0" err="1" smtClean="0"/>
              <a:t>Process</a:t>
            </a:r>
            <a:r>
              <a:rPr lang="de-DE" dirty="0" smtClean="0"/>
              <a:t> </a:t>
            </a:r>
            <a:r>
              <a:rPr lang="de-DE" dirty="0" err="1" smtClean="0"/>
              <a:t>skills</a:t>
            </a:r>
            <a:r>
              <a:rPr lang="de-DE" dirty="0" smtClean="0"/>
              <a:t> </a:t>
            </a:r>
            <a:r>
              <a:rPr lang="de-DE" dirty="0" err="1" smtClean="0"/>
              <a:t>and</a:t>
            </a:r>
            <a:r>
              <a:rPr lang="de-DE" dirty="0" smtClean="0"/>
              <a:t> </a:t>
            </a:r>
            <a:r>
              <a:rPr lang="de-DE" dirty="0" err="1" smtClean="0"/>
              <a:t>knowledge</a:t>
            </a:r>
            <a:r>
              <a:rPr lang="de-DE" dirty="0" smtClean="0"/>
              <a:t> for </a:t>
            </a:r>
            <a:r>
              <a:rPr lang="de-DE" dirty="0" err="1" smtClean="0"/>
              <a:t>solution</a:t>
            </a:r>
            <a:r>
              <a:rPr lang="de-DE" dirty="0" smtClean="0"/>
              <a:t> </a:t>
            </a:r>
            <a:r>
              <a:rPr lang="de-DE" dirty="0" err="1" smtClean="0"/>
              <a:t>development</a:t>
            </a:r>
            <a:endParaRPr lang="de-DE" dirty="0" smtClean="0"/>
          </a:p>
          <a:p>
            <a:endParaRPr lang="de-DE" dirty="0" smtClean="0"/>
          </a:p>
          <a:p>
            <a:endParaRPr lang="de-DE" dirty="0"/>
          </a:p>
        </p:txBody>
      </p:sp>
    </p:spTree>
    <p:extLst>
      <p:ext uri="{BB962C8B-B14F-4D97-AF65-F5344CB8AC3E}">
        <p14:creationId xmlns:p14="http://schemas.microsoft.com/office/powerpoint/2010/main" val="196615369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618344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0"/>
          </p:nvPr>
        </p:nvSpPr>
        <p:spPr/>
        <p:txBody>
          <a:bodyPr/>
          <a:lstStyle/>
          <a:p>
            <a:r>
              <a:rPr lang="de-DE" dirty="0" smtClean="0"/>
              <a:t>Maria </a:t>
            </a:r>
            <a:r>
              <a:rPr lang="de-DE" dirty="0" err="1" smtClean="0"/>
              <a:t>Sourlas</a:t>
            </a:r>
            <a:endParaRPr lang="de-DE" dirty="0"/>
          </a:p>
        </p:txBody>
      </p:sp>
    </p:spTree>
    <p:extLst>
      <p:ext uri="{BB962C8B-B14F-4D97-AF65-F5344CB8AC3E}">
        <p14:creationId xmlns:p14="http://schemas.microsoft.com/office/powerpoint/2010/main" val="172972311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Maria </a:t>
            </a:r>
            <a:r>
              <a:rPr lang="de-DE" dirty="0" err="1" smtClean="0"/>
              <a:t>Sourlas</a:t>
            </a:r>
            <a:endParaRPr lang="de-DE" dirty="0"/>
          </a:p>
        </p:txBody>
      </p:sp>
      <p:sp>
        <p:nvSpPr>
          <p:cNvPr id="5" name="Inhaltsplatzhalter 4"/>
          <p:cNvSpPr>
            <a:spLocks noGrp="1"/>
          </p:cNvSpPr>
          <p:nvPr>
            <p:ph idx="1"/>
          </p:nvPr>
        </p:nvSpPr>
        <p:spPr>
          <a:xfrm>
            <a:off x="496038" y="1476622"/>
            <a:ext cx="11375536" cy="6167842"/>
          </a:xfrm>
        </p:spPr>
        <p:txBody>
          <a:bodyPr/>
          <a:lstStyle/>
          <a:p>
            <a:r>
              <a:rPr lang="de-DE" dirty="0" smtClean="0"/>
              <a:t>Head </a:t>
            </a:r>
            <a:r>
              <a:rPr lang="de-DE" dirty="0" err="1" smtClean="0"/>
              <a:t>of</a:t>
            </a:r>
            <a:r>
              <a:rPr lang="de-DE" dirty="0" smtClean="0"/>
              <a:t> </a:t>
            </a:r>
            <a:r>
              <a:rPr lang="de-DE" dirty="0" err="1" smtClean="0"/>
              <a:t>Organizational</a:t>
            </a:r>
            <a:r>
              <a:rPr lang="de-DE" dirty="0" smtClean="0"/>
              <a:t> Development </a:t>
            </a:r>
            <a:r>
              <a:rPr lang="de-DE" dirty="0" err="1" smtClean="0"/>
              <a:t>at</a:t>
            </a:r>
            <a:r>
              <a:rPr lang="de-DE" dirty="0" smtClean="0"/>
              <a:t> Malik </a:t>
            </a:r>
          </a:p>
          <a:p>
            <a:r>
              <a:rPr lang="de-DE" dirty="0" smtClean="0"/>
              <a:t>Focus</a:t>
            </a:r>
            <a:r>
              <a:rPr lang="de-DE" dirty="0"/>
              <a:t>: </a:t>
            </a:r>
          </a:p>
          <a:p>
            <a:pPr lvl="1"/>
            <a:r>
              <a:rPr lang="de-DE" dirty="0"/>
              <a:t>Large-</a:t>
            </a:r>
            <a:r>
              <a:rPr lang="de-DE" dirty="0" err="1"/>
              <a:t>Scale</a:t>
            </a:r>
            <a:r>
              <a:rPr lang="de-DE" dirty="0"/>
              <a:t> </a:t>
            </a:r>
            <a:r>
              <a:rPr lang="de-DE" dirty="0" err="1"/>
              <a:t>Restructuring</a:t>
            </a:r>
            <a:r>
              <a:rPr lang="de-DE" dirty="0"/>
              <a:t> Projects </a:t>
            </a:r>
            <a:r>
              <a:rPr lang="de-DE" dirty="0" err="1"/>
              <a:t>across</a:t>
            </a:r>
            <a:r>
              <a:rPr lang="de-DE" dirty="0"/>
              <a:t> all </a:t>
            </a:r>
            <a:r>
              <a:rPr lang="de-DE" dirty="0" err="1"/>
              <a:t>industries</a:t>
            </a:r>
            <a:endParaRPr lang="de-DE" dirty="0"/>
          </a:p>
          <a:p>
            <a:pPr lvl="1"/>
            <a:r>
              <a:rPr lang="de-DE" dirty="0"/>
              <a:t>Malik R&amp;D Team (Innovative Consulting Tools </a:t>
            </a:r>
            <a:r>
              <a:rPr lang="de-DE" dirty="0" err="1"/>
              <a:t>and</a:t>
            </a:r>
            <a:r>
              <a:rPr lang="de-DE" dirty="0"/>
              <a:t> Solutions</a:t>
            </a:r>
            <a:r>
              <a:rPr lang="de-DE" dirty="0" smtClean="0"/>
              <a:t>)</a:t>
            </a:r>
          </a:p>
          <a:p>
            <a:r>
              <a:rPr lang="de-DE" dirty="0" smtClean="0"/>
              <a:t>Fields </a:t>
            </a:r>
            <a:r>
              <a:rPr lang="de-DE" dirty="0" err="1" smtClean="0"/>
              <a:t>of</a:t>
            </a:r>
            <a:r>
              <a:rPr lang="de-DE" dirty="0" smtClean="0"/>
              <a:t> </a:t>
            </a:r>
            <a:r>
              <a:rPr lang="de-DE" dirty="0" err="1" smtClean="0"/>
              <a:t>expertise</a:t>
            </a:r>
            <a:r>
              <a:rPr lang="de-DE" dirty="0" smtClean="0"/>
              <a:t>: </a:t>
            </a:r>
            <a:r>
              <a:rPr lang="de-DE" dirty="0" err="1" smtClean="0"/>
              <a:t>Strategy</a:t>
            </a:r>
            <a:r>
              <a:rPr lang="de-DE" dirty="0" smtClean="0"/>
              <a:t>, </a:t>
            </a:r>
            <a:r>
              <a:rPr lang="de-DE" dirty="0" err="1" smtClean="0"/>
              <a:t>Structure</a:t>
            </a:r>
            <a:r>
              <a:rPr lang="de-DE" dirty="0" smtClean="0"/>
              <a:t>, Change Management</a:t>
            </a:r>
          </a:p>
          <a:p>
            <a:pPr marL="0" indent="0">
              <a:buNone/>
            </a:pPr>
            <a:endParaRPr lang="de-DE" dirty="0" smtClean="0"/>
          </a:p>
          <a:p>
            <a:endParaRPr lang="de-DE" dirty="0" smtClean="0"/>
          </a:p>
          <a:p>
            <a:endParaRPr lang="de-DE" dirty="0" smtClean="0"/>
          </a:p>
          <a:p>
            <a:endParaRPr lang="de-DE" dirty="0"/>
          </a:p>
        </p:txBody>
      </p:sp>
    </p:spTree>
    <p:extLst>
      <p:ext uri="{BB962C8B-B14F-4D97-AF65-F5344CB8AC3E}">
        <p14:creationId xmlns:p14="http://schemas.microsoft.com/office/powerpoint/2010/main" val="218822546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1"/>
          <p:cNvSpPr>
            <a:spLocks noChangeArrowheads="1"/>
          </p:cNvSpPr>
          <p:nvPr/>
        </p:nvSpPr>
        <p:spPr bwMode="auto">
          <a:xfrm>
            <a:off x="740791" y="1674534"/>
            <a:ext cx="4095667" cy="4595433"/>
          </a:xfrm>
          <a:prstGeom prst="roundRect">
            <a:avLst>
              <a:gd name="adj" fmla="val 6749"/>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50567" tIns="2276863" rIns="91809" bIns="47741" anchor="ctr"/>
          <a:lstStyle/>
          <a:p>
            <a:pPr defTabSz="932742" eaLnBrk="0" hangingPunct="0">
              <a:spcAft>
                <a:spcPct val="20000"/>
              </a:spcAft>
            </a:pPr>
            <a:endParaRPr lang="en-US" sz="1400" b="1" dirty="0">
              <a:solidFill>
                <a:srgbClr val="000000"/>
              </a:solidFill>
            </a:endParaRPr>
          </a:p>
          <a:p>
            <a:pPr defTabSz="932742" eaLnBrk="0" hangingPunct="0">
              <a:spcAft>
                <a:spcPct val="20000"/>
              </a:spcAft>
            </a:pPr>
            <a:endParaRPr lang="en-US" sz="1400" b="1" dirty="0">
              <a:solidFill>
                <a:srgbClr val="000000"/>
              </a:solidFill>
            </a:endParaRPr>
          </a:p>
          <a:p>
            <a:pPr defTabSz="932742" eaLnBrk="0" hangingPunct="0">
              <a:spcAft>
                <a:spcPct val="20000"/>
              </a:spcAft>
            </a:pPr>
            <a:endParaRPr lang="en-US" sz="1400" b="1" dirty="0">
              <a:solidFill>
                <a:srgbClr val="000000"/>
              </a:solidFill>
            </a:endParaRPr>
          </a:p>
          <a:p>
            <a:pPr defTabSz="932742" eaLnBrk="0" hangingPunct="0">
              <a:lnSpc>
                <a:spcPts val="1938"/>
              </a:lnSpc>
            </a:pPr>
            <a:r>
              <a:rPr lang="en-US" sz="1400" dirty="0">
                <a:solidFill>
                  <a:srgbClr val="000000"/>
                </a:solidFill>
              </a:rPr>
              <a:t>The world’s leading knowledge organization in </a:t>
            </a:r>
            <a:r>
              <a:rPr lang="en-US" sz="1400" dirty="0" smtClean="0">
                <a:solidFill>
                  <a:srgbClr val="000000"/>
                </a:solidFill>
              </a:rPr>
              <a:t>General </a:t>
            </a:r>
            <a:r>
              <a:rPr lang="en-US" sz="1400" dirty="0">
                <a:solidFill>
                  <a:srgbClr val="000000"/>
                </a:solidFill>
              </a:rPr>
              <a:t>Management, Leadership and Governance. Prime address for education, consulting, application </a:t>
            </a:r>
            <a:r>
              <a:rPr lang="en-US" sz="1400" dirty="0" smtClean="0">
                <a:solidFill>
                  <a:srgbClr val="000000"/>
                </a:solidFill>
              </a:rPr>
              <a:t>of </a:t>
            </a:r>
            <a:r>
              <a:rPr lang="en-US" sz="1400" dirty="0">
                <a:solidFill>
                  <a:srgbClr val="000000"/>
                </a:solidFill>
              </a:rPr>
              <a:t>management systems and solutions for mastering complexity.</a:t>
            </a:r>
          </a:p>
          <a:p>
            <a:pPr defTabSz="932742" eaLnBrk="0" hangingPunct="0">
              <a:lnSpc>
                <a:spcPts val="1938"/>
              </a:lnSpc>
            </a:pPr>
            <a:endParaRPr lang="en-US" dirty="0">
              <a:solidFill>
                <a:srgbClr val="000000"/>
              </a:solidFill>
            </a:endParaRPr>
          </a:p>
          <a:p>
            <a:pPr algn="ctr" defTabSz="932742" eaLnBrk="0" hangingPunct="0">
              <a:spcBef>
                <a:spcPct val="50000"/>
              </a:spcBef>
              <a:spcAft>
                <a:spcPct val="20000"/>
              </a:spcAft>
              <a:buClr>
                <a:srgbClr val="000000"/>
              </a:buClr>
            </a:pPr>
            <a:endParaRPr lang="en-US" dirty="0">
              <a:solidFill>
                <a:srgbClr val="FFFFFF"/>
              </a:solidFill>
            </a:endParaRPr>
          </a:p>
        </p:txBody>
      </p:sp>
      <p:pic>
        <p:nvPicPr>
          <p:cNvPr id="115713" name="Picture 1" descr="C:\Dokumente und Einstellungen\Atilla\Desktop\Gebaude2.jpg"/>
          <p:cNvPicPr>
            <a:picLocks noChangeAspect="1" noChangeArrowheads="1"/>
          </p:cNvPicPr>
          <p:nvPr/>
        </p:nvPicPr>
        <p:blipFill>
          <a:blip r:embed="rId2" cstate="print"/>
          <a:srcRect t="4749"/>
          <a:stretch>
            <a:fillRect/>
          </a:stretch>
        </p:blipFill>
        <p:spPr bwMode="auto">
          <a:xfrm>
            <a:off x="741599" y="1674533"/>
            <a:ext cx="4094858" cy="21826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435" name="AutoShape 14"/>
          <p:cNvSpPr>
            <a:spLocks noChangeArrowheads="1"/>
          </p:cNvSpPr>
          <p:nvPr/>
        </p:nvSpPr>
        <p:spPr bwMode="auto">
          <a:xfrm>
            <a:off x="5367218" y="2265506"/>
            <a:ext cx="5167913" cy="359441"/>
          </a:xfrm>
          <a:prstGeom prst="roundRect">
            <a:avLst>
              <a:gd name="adj" fmla="val 16667"/>
            </a:avLst>
          </a:prstGeom>
          <a:solidFill>
            <a:schemeClr val="bg1">
              <a:lumMod val="85000"/>
            </a:schemeClr>
          </a:solidFill>
          <a:ln w="9525">
            <a:noFill/>
            <a:round/>
            <a:headEnd/>
            <a:tailEnd/>
          </a:ln>
        </p:spPr>
        <p:txBody>
          <a:bodyPr wrap="none" lIns="91809" tIns="47741" rIns="91809" bIns="47741" anchor="ctr"/>
          <a:lstStyle/>
          <a:p>
            <a:pPr algn="ctr" defTabSz="932742" eaLnBrk="0" hangingPunct="0">
              <a:spcBef>
                <a:spcPct val="50000"/>
              </a:spcBef>
              <a:spcAft>
                <a:spcPct val="20000"/>
              </a:spcAft>
              <a:buClr>
                <a:srgbClr val="000000"/>
              </a:buClr>
              <a:defRPr/>
            </a:pPr>
            <a:endParaRPr lang="en-US" dirty="0">
              <a:solidFill>
                <a:srgbClr val="FFFFFF"/>
              </a:solidFill>
            </a:endParaRPr>
          </a:p>
        </p:txBody>
      </p:sp>
      <p:sp>
        <p:nvSpPr>
          <p:cNvPr id="31749" name="Text Box 3"/>
          <p:cNvSpPr txBox="1">
            <a:spLocks noChangeArrowheads="1"/>
          </p:cNvSpPr>
          <p:nvPr/>
        </p:nvSpPr>
        <p:spPr bwMode="auto">
          <a:xfrm>
            <a:off x="5367218" y="1614626"/>
            <a:ext cx="5311410" cy="4410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809" tIns="47741" rIns="91809" bIns="47741">
            <a:spAutoFit/>
          </a:bodyPr>
          <a:lstStyle>
            <a:lvl1pPr marL="180975" indent="-180975" eaLnBrk="0" hangingPunct="0">
              <a:defRPr sz="1600">
                <a:solidFill>
                  <a:schemeClr val="tx1"/>
                </a:solidFill>
                <a:latin typeface="Arial" charset="0"/>
                <a:cs typeface="Arial" charset="0"/>
              </a:defRPr>
            </a:lvl1pPr>
            <a:lvl2pPr marL="742950" indent="-285750" eaLnBrk="0" hangingPunct="0">
              <a:defRPr sz="1600">
                <a:solidFill>
                  <a:schemeClr val="tx1"/>
                </a:solidFill>
                <a:latin typeface="Arial" charset="0"/>
                <a:cs typeface="Arial" charset="0"/>
              </a:defRPr>
            </a:lvl2pPr>
            <a:lvl3pPr marL="1143000" indent="-228600" eaLnBrk="0" hangingPunct="0">
              <a:defRPr sz="1600">
                <a:solidFill>
                  <a:schemeClr val="tx1"/>
                </a:solidFill>
                <a:latin typeface="Arial" charset="0"/>
                <a:cs typeface="Arial" charset="0"/>
              </a:defRPr>
            </a:lvl3pPr>
            <a:lvl4pPr marL="1600200" indent="-228600" eaLnBrk="0" hangingPunct="0">
              <a:defRPr sz="1600">
                <a:solidFill>
                  <a:schemeClr val="tx1"/>
                </a:solidFill>
                <a:latin typeface="Arial" charset="0"/>
                <a:cs typeface="Arial" charset="0"/>
              </a:defRPr>
            </a:lvl4pPr>
            <a:lvl5pPr marL="2057400" indent="-228600" eaLnBrk="0" hangingPunct="0">
              <a:defRPr sz="1600">
                <a:solidFill>
                  <a:schemeClr val="tx1"/>
                </a:solidFill>
                <a:latin typeface="Arial" charset="0"/>
                <a:cs typeface="Arial" charset="0"/>
              </a:defRPr>
            </a:lvl5pPr>
            <a:lvl6pPr marL="2514600" indent="-228600" eaLnBrk="0" fontAlgn="base" hangingPunct="0">
              <a:spcBef>
                <a:spcPct val="0"/>
              </a:spcBef>
              <a:spcAft>
                <a:spcPct val="0"/>
              </a:spcAft>
              <a:defRPr sz="1600">
                <a:solidFill>
                  <a:schemeClr val="tx1"/>
                </a:solidFill>
                <a:latin typeface="Arial" charset="0"/>
                <a:cs typeface="Arial" charset="0"/>
              </a:defRPr>
            </a:lvl6pPr>
            <a:lvl7pPr marL="2971800" indent="-228600" eaLnBrk="0" fontAlgn="base" hangingPunct="0">
              <a:spcBef>
                <a:spcPct val="0"/>
              </a:spcBef>
              <a:spcAft>
                <a:spcPct val="0"/>
              </a:spcAft>
              <a:defRPr sz="1600">
                <a:solidFill>
                  <a:schemeClr val="tx1"/>
                </a:solidFill>
                <a:latin typeface="Arial" charset="0"/>
                <a:cs typeface="Arial" charset="0"/>
              </a:defRPr>
            </a:lvl7pPr>
            <a:lvl8pPr marL="3429000" indent="-228600" eaLnBrk="0" fontAlgn="base" hangingPunct="0">
              <a:spcBef>
                <a:spcPct val="0"/>
              </a:spcBef>
              <a:spcAft>
                <a:spcPct val="0"/>
              </a:spcAft>
              <a:defRPr sz="1600">
                <a:solidFill>
                  <a:schemeClr val="tx1"/>
                </a:solidFill>
                <a:latin typeface="Arial" charset="0"/>
                <a:cs typeface="Arial" charset="0"/>
              </a:defRPr>
            </a:lvl8pPr>
            <a:lvl9pPr marL="3886200" indent="-228600" eaLnBrk="0" fontAlgn="base" hangingPunct="0">
              <a:spcBef>
                <a:spcPct val="0"/>
              </a:spcBef>
              <a:spcAft>
                <a:spcPct val="0"/>
              </a:spcAft>
              <a:defRPr sz="1600">
                <a:solidFill>
                  <a:schemeClr val="tx1"/>
                </a:solidFill>
                <a:latin typeface="Arial" charset="0"/>
                <a:cs typeface="Arial" charset="0"/>
              </a:defRPr>
            </a:lvl9pPr>
          </a:lstStyle>
          <a:p>
            <a:pPr defTabSz="932742">
              <a:spcBef>
                <a:spcPts val="612"/>
              </a:spcBef>
              <a:spcAft>
                <a:spcPct val="20000"/>
              </a:spcAft>
              <a:buClr>
                <a:srgbClr val="C00000"/>
              </a:buClr>
              <a:buFont typeface="Arial" charset="0"/>
              <a:buChar char="»"/>
            </a:pPr>
            <a:r>
              <a:rPr lang="en-US" sz="1200" dirty="0">
                <a:solidFill>
                  <a:srgbClr val="FFFFFF"/>
                </a:solidFill>
              </a:rPr>
              <a:t>Our mission is to provide solutions for reliably functioning organizations of all kinds by answering the question</a:t>
            </a:r>
            <a:br>
              <a:rPr lang="en-US" sz="1200" dirty="0">
                <a:solidFill>
                  <a:srgbClr val="FFFFFF"/>
                </a:solidFill>
              </a:rPr>
            </a:br>
            <a:endParaRPr lang="en-US" sz="1200" b="1" dirty="0">
              <a:solidFill>
                <a:srgbClr val="FFFFFF"/>
              </a:solidFill>
            </a:endParaRPr>
          </a:p>
          <a:p>
            <a:pPr defTabSz="932742">
              <a:spcBef>
                <a:spcPts val="612"/>
              </a:spcBef>
              <a:spcAft>
                <a:spcPct val="20000"/>
              </a:spcAft>
              <a:buClr>
                <a:srgbClr val="C00000"/>
              </a:buClr>
            </a:pPr>
            <a:r>
              <a:rPr lang="en-US" sz="1200" b="1" dirty="0">
                <a:solidFill>
                  <a:srgbClr val="FFFFFF"/>
                </a:solidFill>
              </a:rPr>
              <a:t>	</a:t>
            </a:r>
            <a:r>
              <a:rPr lang="en-US" sz="1200" dirty="0">
                <a:solidFill>
                  <a:srgbClr val="FFFFFF"/>
                </a:solidFill>
              </a:rPr>
              <a:t> </a:t>
            </a:r>
            <a:r>
              <a:rPr lang="en-US" sz="1200" b="1" dirty="0">
                <a:solidFill>
                  <a:srgbClr val="FFFFFF"/>
                </a:solidFill>
              </a:rPr>
              <a:t>What is right and good management?</a:t>
            </a:r>
            <a:endParaRPr lang="en-US" sz="1200" dirty="0">
              <a:solidFill>
                <a:srgbClr val="FFFFFF"/>
              </a:solidFill>
            </a:endParaRPr>
          </a:p>
          <a:p>
            <a:pPr defTabSz="932742">
              <a:spcBef>
                <a:spcPts val="51"/>
              </a:spcBef>
              <a:spcAft>
                <a:spcPct val="20000"/>
              </a:spcAft>
              <a:buClr>
                <a:srgbClr val="C00000"/>
              </a:buClr>
              <a:buFont typeface="Arial" charset="0"/>
              <a:buChar char="»"/>
            </a:pPr>
            <a:endParaRPr lang="en-US" sz="1200" dirty="0">
              <a:solidFill>
                <a:srgbClr val="FFFFFF"/>
              </a:solidFill>
            </a:endParaRPr>
          </a:p>
          <a:p>
            <a:pPr defTabSz="932742">
              <a:spcBef>
                <a:spcPts val="51"/>
              </a:spcBef>
              <a:spcAft>
                <a:spcPct val="20000"/>
              </a:spcAft>
              <a:buClr>
                <a:srgbClr val="C00000"/>
              </a:buClr>
              <a:buFont typeface="Arial" charset="0"/>
              <a:buChar char="»"/>
            </a:pPr>
            <a:r>
              <a:rPr lang="en-US" sz="1200" dirty="0">
                <a:solidFill>
                  <a:srgbClr val="FFFFFF"/>
                </a:solidFill>
              </a:rPr>
              <a:t>Established in 1973 as a foundation by the Society for Management Research at the University of St. </a:t>
            </a:r>
            <a:r>
              <a:rPr lang="en-US" sz="1200" dirty="0" err="1">
                <a:solidFill>
                  <a:srgbClr val="FFFFFF"/>
                </a:solidFill>
              </a:rPr>
              <a:t>Gallen</a:t>
            </a:r>
            <a:r>
              <a:rPr lang="en-US" sz="1200" dirty="0">
                <a:solidFill>
                  <a:srgbClr val="FFFFFF"/>
                </a:solidFill>
              </a:rPr>
              <a:t>, Switzerland. </a:t>
            </a:r>
          </a:p>
          <a:p>
            <a:pPr defTabSz="932742">
              <a:spcBef>
                <a:spcPct val="50000"/>
              </a:spcBef>
              <a:spcAft>
                <a:spcPct val="20000"/>
              </a:spcAft>
              <a:buClr>
                <a:srgbClr val="C00000"/>
              </a:buClr>
              <a:buFont typeface="Arial" charset="0"/>
              <a:buChar char="»"/>
            </a:pPr>
            <a:r>
              <a:rPr lang="en-US" sz="1200" dirty="0">
                <a:solidFill>
                  <a:srgbClr val="FFFFFF"/>
                </a:solidFill>
              </a:rPr>
              <a:t>Converted into </a:t>
            </a:r>
            <a:r>
              <a:rPr lang="en-US" sz="1200" dirty="0" smtClean="0">
                <a:solidFill>
                  <a:srgbClr val="FFFFFF"/>
                </a:solidFill>
              </a:rPr>
              <a:t>Malik </a:t>
            </a:r>
            <a:r>
              <a:rPr lang="en-US" sz="1200" dirty="0">
                <a:solidFill>
                  <a:srgbClr val="FFFFFF"/>
                </a:solidFill>
              </a:rPr>
              <a:t>Management Inc., St. </a:t>
            </a:r>
            <a:r>
              <a:rPr lang="en-US" sz="1200" dirty="0" err="1">
                <a:solidFill>
                  <a:srgbClr val="FFFFFF"/>
                </a:solidFill>
              </a:rPr>
              <a:t>Gallen</a:t>
            </a:r>
            <a:r>
              <a:rPr lang="en-US" sz="1200" dirty="0">
                <a:solidFill>
                  <a:srgbClr val="FFFFFF"/>
                </a:solidFill>
              </a:rPr>
              <a:t>, in 1984 for research and practical application based on the </a:t>
            </a:r>
            <a:r>
              <a:rPr lang="en-US" sz="1200" dirty="0" smtClean="0">
                <a:solidFill>
                  <a:srgbClr val="FFFFFF"/>
                </a:solidFill>
              </a:rPr>
              <a:t>Malik </a:t>
            </a:r>
            <a:r>
              <a:rPr lang="en-US" sz="1200" dirty="0">
                <a:solidFill>
                  <a:srgbClr val="FFFFFF"/>
                </a:solidFill>
              </a:rPr>
              <a:t>Management Thinking System. </a:t>
            </a:r>
          </a:p>
          <a:p>
            <a:pPr defTabSz="932742">
              <a:spcBef>
                <a:spcPct val="50000"/>
              </a:spcBef>
              <a:spcAft>
                <a:spcPct val="20000"/>
              </a:spcAft>
              <a:buClr>
                <a:srgbClr val="C00000"/>
              </a:buClr>
              <a:buFont typeface="Arial" charset="0"/>
              <a:buChar char="»"/>
            </a:pPr>
            <a:r>
              <a:rPr lang="en-US" sz="1200" dirty="0">
                <a:solidFill>
                  <a:srgbClr val="FFFFFF"/>
                </a:solidFill>
              </a:rPr>
              <a:t>Today, </a:t>
            </a:r>
            <a:r>
              <a:rPr lang="en-US" sz="1200" dirty="0" smtClean="0">
                <a:solidFill>
                  <a:srgbClr val="FFFFFF"/>
                </a:solidFill>
              </a:rPr>
              <a:t>Malik </a:t>
            </a:r>
            <a:r>
              <a:rPr lang="en-US" sz="1200" dirty="0">
                <a:solidFill>
                  <a:srgbClr val="FFFFFF"/>
                </a:solidFill>
              </a:rPr>
              <a:t>Management is unique in its integrated scientific approach to general management, educating and consulting more than 12’000 executives per year. </a:t>
            </a:r>
          </a:p>
          <a:p>
            <a:pPr defTabSz="932742">
              <a:spcBef>
                <a:spcPct val="50000"/>
              </a:spcBef>
              <a:spcAft>
                <a:spcPct val="20000"/>
              </a:spcAft>
              <a:buClr>
                <a:srgbClr val="C00000"/>
              </a:buClr>
              <a:buFont typeface="Arial" charset="0"/>
              <a:buChar char="»"/>
            </a:pPr>
            <a:r>
              <a:rPr lang="en-US" sz="1200" dirty="0">
                <a:solidFill>
                  <a:srgbClr val="FFFFFF"/>
                </a:solidFill>
              </a:rPr>
              <a:t>Some 300 employees with scientific qualification and practical experience in the business, public, academic and scientific domains. </a:t>
            </a:r>
          </a:p>
          <a:p>
            <a:pPr defTabSz="932742">
              <a:spcBef>
                <a:spcPct val="50000"/>
              </a:spcBef>
              <a:spcAft>
                <a:spcPct val="20000"/>
              </a:spcAft>
              <a:buClr>
                <a:srgbClr val="C00000"/>
              </a:buClr>
              <a:buFont typeface="Arial" charset="0"/>
              <a:buChar char="»"/>
            </a:pPr>
            <a:r>
              <a:rPr lang="en-US" sz="1200" dirty="0">
                <a:solidFill>
                  <a:srgbClr val="FFFFFF"/>
                </a:solidFill>
              </a:rPr>
              <a:t>The </a:t>
            </a:r>
            <a:r>
              <a:rPr lang="en-US" sz="1200" dirty="0" smtClean="0">
                <a:solidFill>
                  <a:srgbClr val="FFFFFF"/>
                </a:solidFill>
              </a:rPr>
              <a:t>Malik </a:t>
            </a:r>
            <a:r>
              <a:rPr lang="en-US" sz="1200" dirty="0">
                <a:solidFill>
                  <a:srgbClr val="FFFFFF"/>
                </a:solidFill>
              </a:rPr>
              <a:t>Networks in Management Cybernetics as well as Management Bionics are the largest worldwide. </a:t>
            </a:r>
          </a:p>
          <a:p>
            <a:pPr defTabSz="932742">
              <a:spcBef>
                <a:spcPct val="50000"/>
              </a:spcBef>
              <a:spcAft>
                <a:spcPct val="20000"/>
              </a:spcAft>
              <a:buClr>
                <a:srgbClr val="000000"/>
              </a:buClr>
              <a:buFontTx/>
              <a:buChar char="•"/>
            </a:pPr>
            <a:endParaRPr lang="en-US" sz="1400" dirty="0">
              <a:solidFill>
                <a:srgbClr val="FF0000"/>
              </a:solidFill>
            </a:endParaRPr>
          </a:p>
        </p:txBody>
      </p:sp>
      <p:sp>
        <p:nvSpPr>
          <p:cNvPr id="31750" name="Titel 6"/>
          <p:cNvSpPr>
            <a:spLocks noGrp="1"/>
          </p:cNvSpPr>
          <p:nvPr>
            <p:ph type="title"/>
          </p:nvPr>
        </p:nvSpPr>
        <p:spPr>
          <a:xfrm>
            <a:off x="688789" y="763941"/>
            <a:ext cx="11486691" cy="697611"/>
          </a:xfrm>
        </p:spPr>
        <p:txBody>
          <a:bodyPr/>
          <a:lstStyle/>
          <a:p>
            <a:pPr algn="l" eaLnBrk="1" hangingPunct="1"/>
            <a:r>
              <a:rPr lang="en-US" dirty="0" smtClean="0"/>
              <a:t>Malik Management </a:t>
            </a:r>
            <a:br>
              <a:rPr lang="en-US" dirty="0" smtClean="0"/>
            </a:br>
            <a:r>
              <a:rPr lang="en-US" sz="1600" dirty="0"/>
              <a:t>St. </a:t>
            </a:r>
            <a:r>
              <a:rPr lang="en-US" sz="1600" dirty="0" err="1"/>
              <a:t>Gallen</a:t>
            </a:r>
            <a:r>
              <a:rPr lang="en-US" sz="1600" dirty="0"/>
              <a:t> – Zurich – Vienna – Berlin – London – Shanghai – Beijing - Toronto</a:t>
            </a:r>
            <a:endParaRPr lang="en-US" dirty="0" smtClean="0"/>
          </a:p>
        </p:txBody>
      </p:sp>
    </p:spTree>
    <p:extLst>
      <p:ext uri="{BB962C8B-B14F-4D97-AF65-F5344CB8AC3E}">
        <p14:creationId xmlns:p14="http://schemas.microsoft.com/office/powerpoint/2010/main" val="143305301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a:xfrm>
            <a:off x="251680" y="2644036"/>
            <a:ext cx="11913706" cy="1877437"/>
          </a:xfrm>
        </p:spPr>
        <p:txBody>
          <a:bodyPr/>
          <a:lstStyle/>
          <a:p>
            <a:r>
              <a:rPr lang="en-US" dirty="0" smtClean="0">
                <a:solidFill>
                  <a:schemeClr val="bg1">
                    <a:lumMod val="20000"/>
                    <a:lumOff val="80000"/>
                  </a:schemeClr>
                </a:solidFill>
              </a:rPr>
              <a:t>The Malik Viable System Model</a:t>
            </a:r>
            <a:r>
              <a:rPr lang="en-US" baseline="30000" dirty="0" smtClean="0">
                <a:solidFill>
                  <a:schemeClr val="bg1">
                    <a:lumMod val="20000"/>
                    <a:lumOff val="80000"/>
                  </a:schemeClr>
                </a:solidFill>
              </a:rPr>
              <a:t>® </a:t>
            </a:r>
            <a:r>
              <a:rPr lang="en-US" dirty="0" smtClean="0">
                <a:solidFill>
                  <a:schemeClr val="bg1">
                    <a:lumMod val="20000"/>
                    <a:lumOff val="80000"/>
                  </a:schemeClr>
                </a:solidFill>
              </a:rPr>
              <a:t>(VSM)</a:t>
            </a:r>
            <a:endParaRPr lang="en-US" baseline="30000" dirty="0" smtClean="0">
              <a:solidFill>
                <a:schemeClr val="bg1">
                  <a:lumMod val="20000"/>
                  <a:lumOff val="80000"/>
                </a:schemeClr>
              </a:solidFill>
            </a:endParaRPr>
          </a:p>
        </p:txBody>
      </p:sp>
      <p:sp>
        <p:nvSpPr>
          <p:cNvPr id="3" name="Rechteck 2"/>
          <p:cNvSpPr/>
          <p:nvPr/>
        </p:nvSpPr>
        <p:spPr bwMode="auto">
          <a:xfrm>
            <a:off x="11494732" y="6600895"/>
            <a:ext cx="941743" cy="302793"/>
          </a:xfrm>
          <a:prstGeom prst="rect">
            <a:avLst/>
          </a:prstGeom>
          <a:solidFill>
            <a:schemeClr val="bg1"/>
          </a:solidFill>
          <a:ln w="9525" cap="flat" cmpd="sng" algn="ctr">
            <a:noFill/>
            <a:prstDash val="solid"/>
            <a:round/>
            <a:headEnd type="none" w="med" len="med"/>
            <a:tailEnd type="none" w="med" len="med"/>
          </a:ln>
          <a:effectLst/>
        </p:spPr>
        <p:txBody>
          <a:bodyPr vert="horz" wrap="square" lIns="36724" tIns="47741" rIns="36724" bIns="47741" numCol="1" rtlCol="0" anchor="ctr" anchorCtr="0" compatLnSpc="1">
            <a:prstTxWarp prst="textNoShape">
              <a:avLst/>
            </a:prstTxWarp>
          </a:bodyPr>
          <a:lstStyle/>
          <a:p>
            <a:pPr algn="ctr" defTabSz="932742"/>
            <a:endParaRPr lang="de-DE" sz="1200" b="1">
              <a:solidFill>
                <a:srgbClr val="505050"/>
              </a:solidFill>
            </a:endParaRPr>
          </a:p>
        </p:txBody>
      </p:sp>
    </p:spTree>
    <p:extLst>
      <p:ext uri="{BB962C8B-B14F-4D97-AF65-F5344CB8AC3E}">
        <p14:creationId xmlns:p14="http://schemas.microsoft.com/office/powerpoint/2010/main" val="312681113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ChangeArrowheads="1"/>
          </p:cNvSpPr>
          <p:nvPr/>
        </p:nvSpPr>
        <p:spPr bwMode="auto">
          <a:xfrm>
            <a:off x="2423159" y="2535517"/>
            <a:ext cx="7801418" cy="156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3278" tIns="46639" rIns="93278" bIns="46639">
            <a:spAutoFit/>
          </a:bodyPr>
          <a:lstStyle/>
          <a:p>
            <a:pPr algn="ctr" defTabSz="932742" eaLnBrk="0" hangingPunct="0">
              <a:spcBef>
                <a:spcPct val="40000"/>
              </a:spcBef>
              <a:spcAft>
                <a:spcPct val="20000"/>
              </a:spcAft>
              <a:buClr>
                <a:srgbClr val="000000"/>
              </a:buClr>
            </a:pPr>
            <a:r>
              <a:rPr lang="de-DE" sz="3700" dirty="0" err="1">
                <a:solidFill>
                  <a:srgbClr val="FFFFFF"/>
                </a:solidFill>
              </a:rPr>
              <a:t>Is</a:t>
            </a:r>
            <a:r>
              <a:rPr lang="de-DE" sz="3700" dirty="0">
                <a:solidFill>
                  <a:srgbClr val="FFFFFF"/>
                </a:solidFill>
              </a:rPr>
              <a:t> </a:t>
            </a:r>
            <a:r>
              <a:rPr lang="de-DE" sz="3700" dirty="0" err="1">
                <a:solidFill>
                  <a:srgbClr val="FFFFFF"/>
                </a:solidFill>
              </a:rPr>
              <a:t>there</a:t>
            </a:r>
            <a:r>
              <a:rPr lang="de-DE" sz="3700" dirty="0">
                <a:solidFill>
                  <a:srgbClr val="FFFFFF"/>
                </a:solidFill>
              </a:rPr>
              <a:t> an invariant </a:t>
            </a:r>
            <a:r>
              <a:rPr lang="de-DE" sz="3700" dirty="0" err="1">
                <a:solidFill>
                  <a:srgbClr val="FFFFFF"/>
                </a:solidFill>
              </a:rPr>
              <a:t>structure</a:t>
            </a:r>
            <a:r>
              <a:rPr lang="de-DE" sz="3700" dirty="0">
                <a:solidFill>
                  <a:srgbClr val="FFFFFF"/>
                </a:solidFill>
              </a:rPr>
              <a:t> …</a:t>
            </a:r>
          </a:p>
          <a:p>
            <a:pPr algn="ctr" defTabSz="932742" eaLnBrk="0" hangingPunct="0">
              <a:spcBef>
                <a:spcPct val="40000"/>
              </a:spcBef>
              <a:spcAft>
                <a:spcPct val="20000"/>
              </a:spcAft>
              <a:buClr>
                <a:srgbClr val="000000"/>
              </a:buClr>
            </a:pPr>
            <a:r>
              <a:rPr lang="de-CH" sz="3700" b="1" dirty="0">
                <a:solidFill>
                  <a:srgbClr val="FFFFFF"/>
                </a:solidFill>
              </a:rPr>
              <a:t>„ … </a:t>
            </a:r>
            <a:r>
              <a:rPr lang="de-CH" sz="3700" b="1" dirty="0" err="1">
                <a:solidFill>
                  <a:srgbClr val="FFFFFF"/>
                </a:solidFill>
              </a:rPr>
              <a:t>to</a:t>
            </a:r>
            <a:r>
              <a:rPr lang="de-CH" sz="3700" b="1" dirty="0">
                <a:solidFill>
                  <a:srgbClr val="FFFFFF"/>
                </a:solidFill>
              </a:rPr>
              <a:t> </a:t>
            </a:r>
            <a:r>
              <a:rPr lang="de-CH" sz="3700" b="1" dirty="0" err="1">
                <a:solidFill>
                  <a:srgbClr val="FFFFFF"/>
                </a:solidFill>
              </a:rPr>
              <a:t>control</a:t>
            </a:r>
            <a:r>
              <a:rPr lang="de-CH" sz="3700" b="1" dirty="0">
                <a:solidFill>
                  <a:srgbClr val="FFFFFF"/>
                </a:solidFill>
              </a:rPr>
              <a:t> a </a:t>
            </a:r>
            <a:r>
              <a:rPr lang="de-CH" sz="3700" b="1" dirty="0" err="1">
                <a:solidFill>
                  <a:srgbClr val="FFFFFF"/>
                </a:solidFill>
              </a:rPr>
              <a:t>complex</a:t>
            </a:r>
            <a:r>
              <a:rPr lang="de-CH" sz="3700" b="1" dirty="0">
                <a:solidFill>
                  <a:srgbClr val="FFFFFF"/>
                </a:solidFill>
              </a:rPr>
              <a:t> </a:t>
            </a:r>
            <a:r>
              <a:rPr lang="de-CH" sz="3700" b="1" dirty="0" err="1">
                <a:solidFill>
                  <a:srgbClr val="FFFFFF"/>
                </a:solidFill>
              </a:rPr>
              <a:t>system</a:t>
            </a:r>
            <a:r>
              <a:rPr lang="de-CH" sz="3700" b="1" dirty="0">
                <a:solidFill>
                  <a:srgbClr val="FFFFFF"/>
                </a:solidFill>
              </a:rPr>
              <a:t>?“</a:t>
            </a:r>
          </a:p>
        </p:txBody>
      </p:sp>
    </p:spTree>
    <p:extLst>
      <p:ext uri="{BB962C8B-B14F-4D97-AF65-F5344CB8AC3E}">
        <p14:creationId xmlns:p14="http://schemas.microsoft.com/office/powerpoint/2010/main" val="2184556493"/>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BJPnqCedpUq2.5iyL1YoI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W8cnQJMe0yLK_CsBYD36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00kK.DG.NUKhHcUfhfePx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00kK.DG.NUKhHcUfhfePx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0kK.DG.NUKhHcUfhfePx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00kK.DG.NUKhHcUfhfePx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00kK.DG.NUKhHcUfhfePxw"/>
</p:tagLst>
</file>

<file path=ppt/theme/theme1.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Šenaj Lelić; Maria Sourlas</External_x0020_Speaker>
    <Session_x0020_Code xmlns="2295e2e7-0eeb-498e-8716-217bb2ee6ee3">SPC144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Senaj Lelic, Maria Sourla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4718B1-18D3-4948-BDDE-48FC77C4C9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http://schemas.microsoft.com/sharepoint/v3"/>
    <ds:schemaRef ds:uri="http://schemas.microsoft.com/office/2006/documentManagement/types"/>
    <ds:schemaRef ds:uri="http://www.w3.org/XML/1998/namespace"/>
    <ds:schemaRef ds:uri="http://schemas.openxmlformats.org/package/2006/metadata/core-properties"/>
    <ds:schemaRef ds:uri="http://purl.org/dc/terms/"/>
    <ds:schemaRef ds:uri="http://purl.org/dc/elements/1.1/"/>
    <ds:schemaRef ds:uri="032d541b-1b4e-4d91-93c7-b10533c52f73"/>
    <ds:schemaRef ds:uri="http://schemas.microsoft.com/office/infopath/2007/PartnerControls"/>
    <ds:schemaRef ds:uri="230e9df3-be65-4c73-a93b-d1236ebd677e"/>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108</TotalTime>
  <Words>1672</Words>
  <Application>Microsoft Office PowerPoint</Application>
  <PresentationFormat>Custom</PresentationFormat>
  <Paragraphs>226</Paragraphs>
  <Slides>41</Slides>
  <Notes>7</Notes>
  <HiddenSlides>0</HiddenSlides>
  <MMClips>0</MMClips>
  <ScaleCrop>false</ScaleCrop>
  <HeadingPairs>
    <vt:vector size="6" baseType="variant">
      <vt:variant>
        <vt:lpstr>Theme</vt:lpstr>
      </vt:variant>
      <vt:variant>
        <vt:i4>6</vt:i4>
      </vt:variant>
      <vt:variant>
        <vt:lpstr>Links</vt:lpstr>
      </vt:variant>
      <vt:variant>
        <vt:i4>2</vt:i4>
      </vt:variant>
      <vt:variant>
        <vt:lpstr>Slide Titles</vt:lpstr>
      </vt:variant>
      <vt:variant>
        <vt:i4>41</vt:i4>
      </vt:variant>
    </vt:vector>
  </HeadingPairs>
  <TitlesOfParts>
    <vt:vector size="49" baseType="lpstr">
      <vt:lpstr>SPC2012_Business_Template</vt:lpstr>
      <vt:lpstr>5-30072_SPC2012_Business_Template_16x9_Light</vt:lpstr>
      <vt:lpstr>1_5-30072_SPC2012_Business_Template_16x9_Light</vt:lpstr>
      <vt:lpstr>1_SPC2012_Business_Template</vt:lpstr>
      <vt:lpstr>2_5-30072_SPC2012_Business_Template_16x9_Light</vt:lpstr>
      <vt:lpstr>5-30072_SPC2012_Business_Template_16x9</vt:lpstr>
      <vt:lpstr>C:\Users\Senaj\Dropbox\Desktop\VSMi Diagrams.vsdx</vt:lpstr>
      <vt:lpstr>C:\Users\Senaj\Dropbox\Desktop\Zeichnung1.vsd</vt:lpstr>
      <vt:lpstr>PowerPoint Presentation</vt:lpstr>
      <vt:lpstr>Using Visio for High-End Business Process Consulting Services</vt:lpstr>
      <vt:lpstr>PowerPoint Presentation</vt:lpstr>
      <vt:lpstr>Šenaj Lelić </vt:lpstr>
      <vt:lpstr>PowerPoint Presentation</vt:lpstr>
      <vt:lpstr>Maria Sourlas</vt:lpstr>
      <vt:lpstr>Malik Management  St. Gallen – Zurich – Vienna – Berlin – London – Shanghai – Beijing - Toronto</vt:lpstr>
      <vt:lpstr>PowerPoint Presentation</vt:lpstr>
      <vt:lpstr>PowerPoint Presentation</vt:lpstr>
      <vt:lpstr>The symbolic convention of the VSM</vt:lpstr>
      <vt:lpstr>Systems ONE: fulfilling a purpose</vt:lpstr>
      <vt:lpstr>System TWO: Coordination, anti-oscillation, stabilisation</vt:lpstr>
      <vt:lpstr>System THREE: Optimisation of the „Inside &amp; Now“</vt:lpstr>
      <vt:lpstr>System THREE*: Auditing, Real-Life Information</vt:lpstr>
      <vt:lpstr>System FOUR: Intelligence and Adaptability -  „Outside and Then“</vt:lpstr>
      <vt:lpstr>System FIVE: Provides identity, sets values and standards</vt:lpstr>
      <vt:lpstr>The Principle of Recursion</vt:lpstr>
      <vt:lpstr>PowerPoint Presentation</vt:lpstr>
      <vt:lpstr>Malik VSM Project Procedure</vt:lpstr>
      <vt:lpstr>PowerPoint Presentation</vt:lpstr>
      <vt:lpstr>Opportunities with the VSMi software</vt:lpstr>
      <vt:lpstr>The challlenges for VSMi</vt:lpstr>
      <vt:lpstr>Challenges for a VSM-sofware about</vt:lpstr>
      <vt:lpstr>PowerPoint Presentation</vt:lpstr>
      <vt:lpstr>VSMi – a new software generation</vt:lpstr>
      <vt:lpstr>Technical overview of VSMi</vt:lpstr>
      <vt:lpstr>VSMi – the overall architecture</vt:lpstr>
      <vt:lpstr>PowerPoint Presentation</vt:lpstr>
      <vt:lpstr>VSMi - 2</vt:lpstr>
      <vt:lpstr>Picture 1 – VSMi in General</vt:lpstr>
      <vt:lpstr>Picture 2 – VSMi the first step: the VSM itself</vt:lpstr>
      <vt:lpstr>Picture 3 – VSMi and metadata – the CMT</vt:lpstr>
      <vt:lpstr>Demo: VSMi in action</vt:lpstr>
      <vt:lpstr>Demo</vt:lpstr>
      <vt:lpstr>Why Visio 2013 ?</vt:lpstr>
      <vt:lpstr>Why Visio 2013 ?</vt:lpstr>
      <vt:lpstr>Work Better As A Team</vt:lpstr>
      <vt:lpstr>Visio Sessions at SPC</vt:lpstr>
      <vt:lpstr>Thank you</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 How Malik Management is using Visio for High-End Business Process Consulting Services</dc:title>
  <dc:subject>SharePoint Conference 2012</dc:subject>
  <dc:creator>Senaj Lelic</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22</cp:revision>
  <dcterms:created xsi:type="dcterms:W3CDTF">2012-10-18T08:05:37Z</dcterms:created>
  <dcterms:modified xsi:type="dcterms:W3CDTF">2012-12-06T01:36:10Z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