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30"/>
  </p:notesMasterIdLst>
  <p:handoutMasterIdLst>
    <p:handoutMasterId r:id="rId31"/>
  </p:handoutMasterIdLst>
  <p:sldIdLst>
    <p:sldId id="1055" r:id="rId8"/>
    <p:sldId id="1054" r:id="rId9"/>
    <p:sldId id="1088" r:id="rId10"/>
    <p:sldId id="1089" r:id="rId11"/>
    <p:sldId id="1090" r:id="rId12"/>
    <p:sldId id="1092" r:id="rId13"/>
    <p:sldId id="1093" r:id="rId14"/>
    <p:sldId id="1094" r:id="rId15"/>
    <p:sldId id="1102" r:id="rId16"/>
    <p:sldId id="1106" r:id="rId17"/>
    <p:sldId id="1107" r:id="rId18"/>
    <p:sldId id="1095" r:id="rId19"/>
    <p:sldId id="1096" r:id="rId20"/>
    <p:sldId id="1097" r:id="rId21"/>
    <p:sldId id="1098" r:id="rId22"/>
    <p:sldId id="1099" r:id="rId23"/>
    <p:sldId id="1100" r:id="rId24"/>
    <p:sldId id="1101" r:id="rId25"/>
    <p:sldId id="1104" r:id="rId26"/>
    <p:sldId id="1108" r:id="rId27"/>
    <p:sldId id="1110" r:id="rId28"/>
    <p:sldId id="1109" r:id="rId2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userDrawn="1">
          <p15:clr>
            <a:srgbClr val="A4A3A4"/>
          </p15:clr>
        </p15:guide>
        <p15:guide id="2" orient="horz" pos="763" userDrawn="1">
          <p15:clr>
            <a:srgbClr val="A4A3A4"/>
          </p15:clr>
        </p15:guide>
        <p15:guide id="3" orient="horz" pos="1339" userDrawn="1">
          <p15:clr>
            <a:srgbClr val="A4A3A4"/>
          </p15:clr>
        </p15:guide>
        <p15:guide id="4" orient="horz" pos="2491" userDrawn="1">
          <p15:clr>
            <a:srgbClr val="A4A3A4"/>
          </p15:clr>
        </p15:guide>
        <p15:guide id="5" orient="horz" pos="4219" userDrawn="1">
          <p15:clr>
            <a:srgbClr val="A4A3A4"/>
          </p15:clr>
        </p15:guide>
        <p15:guide id="6" orient="horz" pos="3643" userDrawn="1">
          <p15:clr>
            <a:srgbClr val="A4A3A4"/>
          </p15:clr>
        </p15:guide>
        <p15:guide id="7" orient="horz" pos="3067" userDrawn="1">
          <p15:clr>
            <a:srgbClr val="A4A3A4"/>
          </p15:clr>
        </p15:guide>
        <p15:guide id="8" orient="horz" pos="1915" userDrawn="1">
          <p15:clr>
            <a:srgbClr val="A4A3A4"/>
          </p15:clr>
        </p15:guide>
        <p15:guide id="9" pos="3630" userDrawn="1">
          <p15:clr>
            <a:srgbClr val="A4A3A4"/>
          </p15:clr>
        </p15:guide>
        <p15:guide id="10" pos="4780" userDrawn="1">
          <p15:clr>
            <a:srgbClr val="A4A3A4"/>
          </p15:clr>
        </p15:guide>
        <p15:guide id="11" pos="7661" userDrawn="1">
          <p15:clr>
            <a:srgbClr val="A4A3A4"/>
          </p15:clr>
        </p15:guide>
        <p15:guide id="12" pos="749" userDrawn="1">
          <p15:clr>
            <a:srgbClr val="A4A3A4"/>
          </p15:clr>
        </p15:guide>
        <p15:guide id="13" pos="7085" userDrawn="1">
          <p15:clr>
            <a:srgbClr val="A4A3A4"/>
          </p15:clr>
        </p15:guide>
        <p15:guide id="15" pos="1901" userDrawn="1">
          <p15:clr>
            <a:srgbClr val="A4A3A4"/>
          </p15:clr>
        </p15:guide>
        <p15:guide id="16" pos="2478" userDrawn="1">
          <p15:clr>
            <a:srgbClr val="A4A3A4"/>
          </p15:clr>
        </p15:guide>
        <p15:guide id="17" pos="4204" userDrawn="1">
          <p15:clr>
            <a:srgbClr val="A4A3A4"/>
          </p15:clr>
        </p15:guide>
        <p15:guide id="18" pos="1325" userDrawn="1">
          <p15:clr>
            <a:srgbClr val="A4A3A4"/>
          </p15:clr>
        </p15:guide>
        <p15:guide id="19" pos="5356" userDrawn="1">
          <p15:clr>
            <a:srgbClr val="A4A3A4"/>
          </p15:clr>
        </p15:guide>
        <p15:guide id="20" pos="5933" userDrawn="1">
          <p15:clr>
            <a:srgbClr val="A4A3A4"/>
          </p15:clr>
        </p15:guide>
        <p15:guide id="21" pos="6509" userDrawn="1">
          <p15:clr>
            <a:srgbClr val="A4A3A4"/>
          </p15:clr>
        </p15:guide>
        <p15:guide id="22" pos="3054" userDrawn="1">
          <p15:clr>
            <a:srgbClr val="A4A3A4"/>
          </p15:clr>
        </p15:guide>
        <p15:guide id="23" pos="173"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E6A"/>
    <a:srgbClr val="969696"/>
    <a:srgbClr val="00B294"/>
    <a:srgbClr val="FCFAF7"/>
    <a:srgbClr val="FEFDFC"/>
    <a:srgbClr val="000000"/>
    <a:srgbClr val="002050"/>
    <a:srgbClr val="442359"/>
    <a:srgbClr val="33333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10" autoAdjust="0"/>
    <p:restoredTop sz="89869" autoAdjust="0"/>
  </p:normalViewPr>
  <p:slideViewPr>
    <p:cSldViewPr>
      <p:cViewPr>
        <p:scale>
          <a:sx n="117" d="100"/>
          <a:sy n="117" d="100"/>
        </p:scale>
        <p:origin x="-72" y="-66"/>
      </p:cViewPr>
      <p:guideLst>
        <p:guide orient="horz" pos="187"/>
        <p:guide orient="horz" pos="763"/>
        <p:guide orient="horz" pos="1339"/>
        <p:guide orient="horz" pos="2491"/>
        <p:guide orient="horz" pos="4219"/>
        <p:guide orient="horz" pos="3643"/>
        <p:guide orient="horz" pos="3067"/>
        <p:guide orient="horz" pos="1915"/>
        <p:guide pos="3630"/>
        <p:guide pos="4780"/>
        <p:guide pos="7661"/>
        <p:guide pos="749"/>
        <p:guide pos="7085"/>
        <p:guide pos="1901"/>
        <p:guide pos="2478"/>
        <p:guide pos="4204"/>
        <p:guide pos="1325"/>
        <p:guide pos="5356"/>
        <p:guide pos="5933"/>
        <p:guide pos="6509"/>
        <p:guide pos="3054"/>
        <p:guide pos="17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BCFAA3-8C88-407C-B355-B76BF6F1140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331633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0B267A-BA37-4FDC-85C1-3A14C551C32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928712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A40B437-9DE7-4A99-A9B4-41DF0AEF8ADB}" type="datetime1">
              <a:rPr lang="en-US" smtClean="0"/>
              <a:t>12/5/2012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13</a:t>
            </a:fld>
            <a:endParaRPr lang="en-US" dirty="0"/>
          </a:p>
        </p:txBody>
      </p:sp>
    </p:spTree>
    <p:extLst>
      <p:ext uri="{BB962C8B-B14F-4D97-AF65-F5344CB8AC3E}">
        <p14:creationId xmlns:p14="http://schemas.microsoft.com/office/powerpoint/2010/main" val="499362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9EEC59-1474-4304-8195-14D30836C668}" type="datetime1">
              <a:rPr lang="en-US" smtClean="0"/>
              <a:t>12/5/2012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14</a:t>
            </a:fld>
            <a:endParaRPr lang="en-US" dirty="0"/>
          </a:p>
        </p:txBody>
      </p:sp>
    </p:spTree>
    <p:extLst>
      <p:ext uri="{BB962C8B-B14F-4D97-AF65-F5344CB8AC3E}">
        <p14:creationId xmlns:p14="http://schemas.microsoft.com/office/powerpoint/2010/main" val="30028207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9EEC59-1474-4304-8195-14D30836C668}" type="datetime1">
              <a:rPr lang="en-US" smtClean="0"/>
              <a:t>12/5/2012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15</a:t>
            </a:fld>
            <a:endParaRPr lang="en-US" dirty="0"/>
          </a:p>
        </p:txBody>
      </p:sp>
    </p:spTree>
    <p:extLst>
      <p:ext uri="{BB962C8B-B14F-4D97-AF65-F5344CB8AC3E}">
        <p14:creationId xmlns:p14="http://schemas.microsoft.com/office/powerpoint/2010/main" val="1243261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9EEC59-1474-4304-8195-14D30836C668}" type="datetime1">
              <a:rPr lang="en-US" smtClean="0"/>
              <a:t>12/5/2012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16</a:t>
            </a:fld>
            <a:endParaRPr lang="en-US" dirty="0"/>
          </a:p>
        </p:txBody>
      </p:sp>
    </p:spTree>
    <p:extLst>
      <p:ext uri="{BB962C8B-B14F-4D97-AF65-F5344CB8AC3E}">
        <p14:creationId xmlns:p14="http://schemas.microsoft.com/office/powerpoint/2010/main" val="1300755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49EEC59-1474-4304-8195-14D30836C668}" type="datetime1">
              <a:rPr lang="en-US" smtClean="0"/>
              <a:t>12/5/2012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17</a:t>
            </a:fld>
            <a:endParaRPr lang="en-US" dirty="0"/>
          </a:p>
        </p:txBody>
      </p:sp>
    </p:spTree>
    <p:extLst>
      <p:ext uri="{BB962C8B-B14F-4D97-AF65-F5344CB8AC3E}">
        <p14:creationId xmlns:p14="http://schemas.microsoft.com/office/powerpoint/2010/main" val="27179995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109D48-08D5-4170-85BB-48AA1A913F9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87694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E2C75B5-63AD-4E22-A02E-CF7130BC0CE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12780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2:29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E414C1E-0FBA-488F-AFFE-F1E33C2DCF0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206671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D75257-79B3-499A-9320-EC0C406FC3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3508631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E646E68-DFA3-4C8F-B6FC-8510BB02C53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272546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2CB980-1C8E-4FF1-90BC-1C7E233FB6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277404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E68782-87C9-4365-B583-E3E31243E957}"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332288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A2CB980-1C8E-4FF1-90BC-1C7E233FB6D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191457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CCE39F8-B29E-410E-B456-48C214BD333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5284767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0" y="3954465"/>
            <a:ext cx="7315199"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0" y="3954462"/>
            <a:ext cx="7315199"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4"/>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1"/>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1"/>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5"/>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9"/>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1"/>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4"/>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1"/>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1"/>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9"/>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5207359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1869024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7921027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223746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7663661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25934854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7"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3"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4"/>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4389645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7834661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0291602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4673308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0706484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932444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880575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8318993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701409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3782903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252001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8934181"/>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267195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8104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12807153"/>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37744837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6359724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8626554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276758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298912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722138"/>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383674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50669205"/>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4500527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1608071"/>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485029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7.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6.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6"/>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3"/>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6"/>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3"/>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2044291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2937967"/>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3.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gif"/><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3.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Transforms</a:t>
            </a:r>
            <a:endParaRPr lang="en-US" dirty="0"/>
          </a:p>
        </p:txBody>
      </p:sp>
      <p:pic>
        <p:nvPicPr>
          <p:cNvPr id="5" name="Picture 4"/>
          <p:cNvPicPr>
            <a:picLocks noChangeAspect="1"/>
          </p:cNvPicPr>
          <p:nvPr/>
        </p:nvPicPr>
        <p:blipFill>
          <a:blip r:embed="rId3"/>
          <a:stretch>
            <a:fillRect/>
          </a:stretch>
        </p:blipFill>
        <p:spPr>
          <a:xfrm>
            <a:off x="274637" y="2099791"/>
            <a:ext cx="1816634" cy="417729"/>
          </a:xfrm>
          <a:prstGeom prst="rect">
            <a:avLst/>
          </a:prstGeom>
        </p:spPr>
      </p:pic>
      <p:cxnSp>
        <p:nvCxnSpPr>
          <p:cNvPr id="6" name="Elbow Connector 5"/>
          <p:cNvCxnSpPr/>
          <p:nvPr/>
        </p:nvCxnSpPr>
        <p:spPr>
          <a:xfrm>
            <a:off x="751570" y="2517520"/>
            <a:ext cx="0" cy="564805"/>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274638" y="3082325"/>
            <a:ext cx="4312334" cy="1200329"/>
          </a:xfrm>
          <a:prstGeom prst="rect">
            <a:avLst/>
          </a:prstGeom>
        </p:spPr>
        <p:txBody>
          <a:bodyPr wrap="none" lIns="182880" rIns="182880">
            <a:spAutoFit/>
          </a:bodyPr>
          <a:lstStyle/>
          <a:p>
            <a:pPr>
              <a:lnSpc>
                <a:spcPct val="90000"/>
              </a:lnSpc>
            </a:pPr>
            <a:r>
              <a:rPr lang="en-US" sz="2000" spc="-71" dirty="0">
                <a:solidFill>
                  <a:schemeClr val="accent1"/>
                </a:solidFill>
              </a:rPr>
              <a:t>searchTerms: </a:t>
            </a:r>
            <a:r>
              <a:rPr lang="en-US" sz="2000" spc="-71" dirty="0"/>
              <a:t>cameras</a:t>
            </a:r>
          </a:p>
          <a:p>
            <a:pPr>
              <a:lnSpc>
                <a:spcPct val="90000"/>
              </a:lnSpc>
            </a:pPr>
            <a:r>
              <a:rPr lang="en-US" sz="2000" spc="-71" dirty="0">
                <a:solidFill>
                  <a:schemeClr val="accent1"/>
                </a:solidFill>
              </a:rPr>
              <a:t>result source: </a:t>
            </a:r>
            <a:r>
              <a:rPr lang="en-US" sz="2000" spc="-71" dirty="0"/>
              <a:t>Local SharePoint Results</a:t>
            </a:r>
          </a:p>
          <a:p>
            <a:pPr>
              <a:lnSpc>
                <a:spcPct val="90000"/>
              </a:lnSpc>
            </a:pPr>
            <a:r>
              <a:rPr lang="en-US" sz="2000" spc="-71" dirty="0">
                <a:solidFill>
                  <a:schemeClr val="accent1"/>
                </a:solidFill>
              </a:rPr>
              <a:t>sort: </a:t>
            </a:r>
            <a:r>
              <a:rPr lang="en-US" sz="2000" spc="-71" dirty="0"/>
              <a:t>rank</a:t>
            </a:r>
          </a:p>
          <a:p>
            <a:pPr>
              <a:lnSpc>
                <a:spcPct val="90000"/>
              </a:lnSpc>
            </a:pPr>
            <a:r>
              <a:rPr lang="en-US" sz="2000" spc="-71" dirty="0"/>
              <a:t>…</a:t>
            </a:r>
          </a:p>
        </p:txBody>
      </p:sp>
      <p:sp>
        <p:nvSpPr>
          <p:cNvPr id="10" name="Rectangle 9"/>
          <p:cNvSpPr/>
          <p:nvPr/>
        </p:nvSpPr>
        <p:spPr bwMode="auto">
          <a:xfrm>
            <a:off x="5117769" y="2506662"/>
            <a:ext cx="3200400" cy="236219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Query Transform</a:t>
            </a:r>
          </a:p>
          <a:p>
            <a:pPr marL="233363" indent="-233363" defTabSz="932472" fontAlgn="base">
              <a:lnSpc>
                <a:spcPct val="90000"/>
              </a:lnSpc>
              <a:spcBef>
                <a:spcPts val="18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searchTerms := {searchTerms} site:…</a:t>
            </a:r>
          </a:p>
          <a:p>
            <a:pPr marL="233363" indent="-233363" defTabSz="932472" fontAlgn="base">
              <a:lnSpc>
                <a:spcPct val="90000"/>
              </a:lnSpc>
              <a:spcBef>
                <a:spcPts val="18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result source :=</a:t>
            </a:r>
            <a:br>
              <a:rPr lang="en-US" sz="2000" dirty="0">
                <a:gradFill>
                  <a:gsLst>
                    <a:gs pos="0">
                      <a:srgbClr val="FFFFFF"/>
                    </a:gs>
                    <a:gs pos="100000">
                      <a:srgbClr val="FFFFFF"/>
                    </a:gs>
                  </a:gsLst>
                  <a:lin ang="5400000" scaled="0"/>
                </a:gradFill>
                <a:ea typeface="Segoe UI" pitchFamily="34" charset="0"/>
                <a:cs typeface="Segoe UI" pitchFamily="34" charset="0"/>
              </a:rPr>
            </a:br>
            <a:r>
              <a:rPr lang="en-US" sz="2000" dirty="0">
                <a:gradFill>
                  <a:gsLst>
                    <a:gs pos="0">
                      <a:srgbClr val="FFFFFF"/>
                    </a:gs>
                    <a:gs pos="100000">
                      <a:srgbClr val="FFFFFF"/>
                    </a:gs>
                  </a:gsLst>
                  <a:lin ang="5400000" scaled="0"/>
                </a:gradFill>
                <a:ea typeface="Segoe UI" pitchFamily="34" charset="0"/>
                <a:cs typeface="Segoe UI" pitchFamily="34" charset="0"/>
              </a:rPr>
              <a:t>Asset Results</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18" name="Elbow Connector 5"/>
          <p:cNvCxnSpPr/>
          <p:nvPr/>
        </p:nvCxnSpPr>
        <p:spPr>
          <a:xfrm>
            <a:off x="4489400" y="3558607"/>
            <a:ext cx="530905"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8409266" y="3084283"/>
            <a:ext cx="3837276" cy="1200329"/>
            <a:chOff x="8409266" y="3084281"/>
            <a:chExt cx="3837276" cy="1200329"/>
          </a:xfrm>
        </p:grpSpPr>
        <p:sp>
          <p:nvSpPr>
            <p:cNvPr id="16" name="Rectangle 15"/>
            <p:cNvSpPr/>
            <p:nvPr/>
          </p:nvSpPr>
          <p:spPr>
            <a:xfrm>
              <a:off x="8881069" y="3084281"/>
              <a:ext cx="3365473" cy="1200329"/>
            </a:xfrm>
            <a:prstGeom prst="rect">
              <a:avLst/>
            </a:prstGeom>
          </p:spPr>
          <p:txBody>
            <a:bodyPr wrap="none" lIns="182880" rIns="182880">
              <a:spAutoFit/>
            </a:bodyPr>
            <a:lstStyle/>
            <a:p>
              <a:pPr>
                <a:lnSpc>
                  <a:spcPct val="90000"/>
                </a:lnSpc>
              </a:pPr>
              <a:r>
                <a:rPr lang="en-US" sz="2000" spc="-71" dirty="0">
                  <a:solidFill>
                    <a:schemeClr val="accent1"/>
                  </a:solidFill>
                </a:rPr>
                <a:t>searchTerms: </a:t>
              </a:r>
              <a:r>
                <a:rPr lang="en-US" sz="2000" spc="-71" dirty="0"/>
                <a:t>cameras </a:t>
              </a:r>
              <a:r>
                <a:rPr lang="en-US" sz="2000" spc="-71" dirty="0">
                  <a:solidFill>
                    <a:schemeClr val="accent3"/>
                  </a:solidFill>
                </a:rPr>
                <a:t>site:…</a:t>
              </a:r>
            </a:p>
            <a:p>
              <a:pPr>
                <a:lnSpc>
                  <a:spcPct val="90000"/>
                </a:lnSpc>
              </a:pPr>
              <a:r>
                <a:rPr lang="en-US" sz="2000" spc="-71" dirty="0">
                  <a:solidFill>
                    <a:schemeClr val="accent1"/>
                  </a:solidFill>
                </a:rPr>
                <a:t>result source: </a:t>
              </a:r>
              <a:r>
                <a:rPr lang="en-US" sz="2000" spc="-71" dirty="0">
                  <a:solidFill>
                    <a:schemeClr val="accent3"/>
                  </a:solidFill>
                </a:rPr>
                <a:t>Asset Results</a:t>
              </a:r>
            </a:p>
            <a:p>
              <a:pPr>
                <a:lnSpc>
                  <a:spcPct val="90000"/>
                </a:lnSpc>
              </a:pPr>
              <a:r>
                <a:rPr lang="en-US" sz="2000" spc="-71" dirty="0">
                  <a:solidFill>
                    <a:schemeClr val="accent1"/>
                  </a:solidFill>
                </a:rPr>
                <a:t>sort: </a:t>
              </a:r>
              <a:r>
                <a:rPr lang="en-US" sz="2000" spc="-71" dirty="0"/>
                <a:t>rank</a:t>
              </a:r>
            </a:p>
            <a:p>
              <a:pPr>
                <a:lnSpc>
                  <a:spcPct val="90000"/>
                </a:lnSpc>
              </a:pPr>
              <a:r>
                <a:rPr lang="en-US" sz="2000" spc="-71" dirty="0"/>
                <a:t>…</a:t>
              </a:r>
            </a:p>
          </p:txBody>
        </p:sp>
        <p:cxnSp>
          <p:nvCxnSpPr>
            <p:cNvPr id="20" name="Elbow Connector 5"/>
            <p:cNvCxnSpPr/>
            <p:nvPr/>
          </p:nvCxnSpPr>
          <p:spPr>
            <a:xfrm>
              <a:off x="8409266" y="3558607"/>
              <a:ext cx="530905"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13084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Transforms: Pop Quiz!</a:t>
            </a:r>
            <a:endParaRPr lang="en-US" dirty="0"/>
          </a:p>
        </p:txBody>
      </p:sp>
      <p:sp>
        <p:nvSpPr>
          <p:cNvPr id="5" name="Rectangle 4"/>
          <p:cNvSpPr/>
          <p:nvPr/>
        </p:nvSpPr>
        <p:spPr bwMode="auto">
          <a:xfrm>
            <a:off x="274637" y="3040062"/>
            <a:ext cx="4114800" cy="18288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Search Web Part</a:t>
            </a:r>
          </a:p>
          <a:p>
            <a:pPr defTabSz="932472" fontAlgn="base">
              <a:lnSpc>
                <a:spcPct val="90000"/>
              </a:lnSpc>
              <a:spcBef>
                <a:spcPts val="3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{searchTerms}</a:t>
            </a:r>
          </a:p>
          <a:p>
            <a:pPr defTabSz="932472" fontAlgn="base">
              <a:lnSpc>
                <a:spcPct val="90000"/>
              </a:lnSpc>
              <a:spcBef>
                <a:spcPts val="18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result source := Local SharePoint</a:t>
            </a:r>
          </a:p>
          <a:p>
            <a:pPr defTabSz="932472" fontAlgn="base">
              <a:lnSpc>
                <a:spcPct val="90000"/>
              </a:lnSpc>
              <a:spcBef>
                <a:spcPts val="3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sort := date</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a:blip r:embed="rId3"/>
          <a:stretch>
            <a:fillRect/>
          </a:stretch>
        </p:blipFill>
        <p:spPr>
          <a:xfrm>
            <a:off x="286804" y="1289049"/>
            <a:ext cx="1816634" cy="417729"/>
          </a:xfrm>
          <a:prstGeom prst="rect">
            <a:avLst/>
          </a:prstGeom>
        </p:spPr>
      </p:pic>
      <p:sp>
        <p:nvSpPr>
          <p:cNvPr id="7" name="Rectangle 6"/>
          <p:cNvSpPr/>
          <p:nvPr/>
        </p:nvSpPr>
        <p:spPr bwMode="auto">
          <a:xfrm>
            <a:off x="4846638" y="3040062"/>
            <a:ext cx="3657600"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Query Rule Change Results</a:t>
            </a:r>
          </a:p>
          <a:p>
            <a:pPr defTabSz="932472" fontAlgn="base">
              <a:lnSpc>
                <a:spcPct val="90000"/>
              </a:lnSpc>
              <a:spcBef>
                <a:spcPts val="3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{searchTerms} </a:t>
            </a:r>
            <a:r>
              <a:rPr lang="en-US" sz="2000" dirty="0" err="1">
                <a:gradFill>
                  <a:gsLst>
                    <a:gs pos="0">
                      <a:srgbClr val="FFFFFF"/>
                    </a:gs>
                    <a:gs pos="100000">
                      <a:srgbClr val="FFFFFF"/>
                    </a:gs>
                  </a:gsLst>
                  <a:lin ang="5400000" scaled="0"/>
                </a:gradFill>
                <a:ea typeface="Segoe UI" pitchFamily="34" charset="0"/>
                <a:cs typeface="Segoe UI" pitchFamily="34" charset="0"/>
              </a:rPr>
              <a:t>contenttype:T</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ts val="18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result source := Asset Results</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8961438" y="3040062"/>
            <a:ext cx="3200400" cy="18288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ts val="1200"/>
              </a:spcAft>
            </a:pPr>
            <a:r>
              <a:rPr lang="en-US" sz="2000" dirty="0">
                <a:gradFill>
                  <a:gsLst>
                    <a:gs pos="0">
                      <a:srgbClr val="FFFFFF"/>
                    </a:gs>
                    <a:gs pos="100000">
                      <a:srgbClr val="FFFFFF"/>
                    </a:gs>
                  </a:gsLst>
                  <a:lin ang="5400000" scaled="0"/>
                </a:gradFill>
                <a:ea typeface="Segoe UI" pitchFamily="34" charset="0"/>
                <a:cs typeface="Segoe UI" pitchFamily="34" charset="0"/>
              </a:rPr>
              <a:t>Asset Results Source</a:t>
            </a:r>
          </a:p>
          <a:p>
            <a:pPr defTabSz="932472" fontAlgn="base">
              <a:lnSpc>
                <a:spcPct val="90000"/>
              </a:lnSpc>
              <a:spcBef>
                <a:spcPts val="3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{searchTerms} </a:t>
            </a:r>
            <a:r>
              <a:rPr lang="en-US" sz="2000" dirty="0" err="1">
                <a:gradFill>
                  <a:gsLst>
                    <a:gs pos="0">
                      <a:srgbClr val="FFFFFF"/>
                    </a:gs>
                    <a:gs pos="100000">
                      <a:srgbClr val="FFFFFF"/>
                    </a:gs>
                  </a:gsLst>
                  <a:lin ang="5400000" scaled="0"/>
                </a:gradFill>
                <a:ea typeface="Segoe UI" pitchFamily="34" charset="0"/>
                <a:cs typeface="Segoe UI" pitchFamily="34" charset="0"/>
              </a:rPr>
              <a:t>site:S</a:t>
            </a:r>
            <a:endParaRPr lang="en-US" sz="20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ts val="1800"/>
              </a:spcBef>
              <a:spcAft>
                <a:spcPct val="0"/>
              </a:spcAft>
            </a:pPr>
            <a:r>
              <a:rPr lang="en-US" sz="2000" dirty="0">
                <a:gradFill>
                  <a:gsLst>
                    <a:gs pos="0">
                      <a:srgbClr val="FFFFFF"/>
                    </a:gs>
                    <a:gs pos="100000">
                      <a:srgbClr val="FFFFFF"/>
                    </a:gs>
                  </a:gsLst>
                  <a:lin ang="5400000" scaled="0"/>
                </a:gradFill>
                <a:ea typeface="Segoe UI" pitchFamily="34" charset="0"/>
                <a:cs typeface="Segoe UI" pitchFamily="34" charset="0"/>
              </a:rPr>
              <a:t>sort := rank</a:t>
            </a:r>
          </a:p>
          <a:p>
            <a:pPr defTabSz="932472"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9" name="Elbow Connector 5"/>
          <p:cNvCxnSpPr/>
          <p:nvPr/>
        </p:nvCxnSpPr>
        <p:spPr>
          <a:xfrm>
            <a:off x="4421423" y="3954462"/>
            <a:ext cx="393233"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 name="Elbow Connector 5"/>
          <p:cNvCxnSpPr/>
          <p:nvPr/>
        </p:nvCxnSpPr>
        <p:spPr>
          <a:xfrm>
            <a:off x="655637" y="1706778"/>
            <a:ext cx="0" cy="1278469"/>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513637" y="4957484"/>
            <a:ext cx="4796849" cy="1737365"/>
            <a:chOff x="7364989" y="4938525"/>
            <a:chExt cx="4796849" cy="1737365"/>
          </a:xfrm>
        </p:grpSpPr>
        <p:sp>
          <p:nvSpPr>
            <p:cNvPr id="13" name="Rectangle 12"/>
            <p:cNvSpPr/>
            <p:nvPr/>
          </p:nvSpPr>
          <p:spPr>
            <a:xfrm>
              <a:off x="7364989" y="5752560"/>
              <a:ext cx="4796849" cy="923330"/>
            </a:xfrm>
            <a:prstGeom prst="rect">
              <a:avLst/>
            </a:prstGeom>
          </p:spPr>
          <p:txBody>
            <a:bodyPr wrap="square" lIns="182880" rIns="182880">
              <a:spAutoFit/>
            </a:bodyPr>
            <a:lstStyle/>
            <a:p>
              <a:pPr>
                <a:lnSpc>
                  <a:spcPct val="90000"/>
                </a:lnSpc>
              </a:pPr>
              <a:r>
                <a:rPr lang="en-US" sz="2000" spc="-71" dirty="0">
                  <a:solidFill>
                    <a:schemeClr val="accent1"/>
                  </a:solidFill>
                </a:rPr>
                <a:t>searchTerms: </a:t>
              </a:r>
              <a:r>
                <a:rPr lang="en-US" sz="2000" spc="-71" dirty="0"/>
                <a:t>cameras </a:t>
              </a:r>
              <a:r>
                <a:rPr lang="en-US" sz="2000" spc="-71" dirty="0" err="1"/>
                <a:t>contenttype:T</a:t>
              </a:r>
              <a:r>
                <a:rPr lang="en-US" sz="2000" spc="-71" dirty="0"/>
                <a:t> </a:t>
              </a:r>
              <a:r>
                <a:rPr lang="en-US" sz="2000" spc="-71" dirty="0" err="1"/>
                <a:t>site:S</a:t>
              </a:r>
              <a:endParaRPr lang="en-US" sz="2000" spc="-71" dirty="0"/>
            </a:p>
            <a:p>
              <a:pPr>
                <a:lnSpc>
                  <a:spcPct val="90000"/>
                </a:lnSpc>
              </a:pPr>
              <a:r>
                <a:rPr lang="en-US" sz="2000" spc="-71" dirty="0">
                  <a:solidFill>
                    <a:schemeClr val="accent1"/>
                  </a:solidFill>
                </a:rPr>
                <a:t>result source: </a:t>
              </a:r>
              <a:r>
                <a:rPr lang="en-US" sz="2000" spc="-71" dirty="0"/>
                <a:t>Asset Results</a:t>
              </a:r>
            </a:p>
            <a:p>
              <a:pPr>
                <a:lnSpc>
                  <a:spcPct val="90000"/>
                </a:lnSpc>
              </a:pPr>
              <a:r>
                <a:rPr lang="en-US" sz="2000" spc="-71" dirty="0">
                  <a:solidFill>
                    <a:schemeClr val="accent1"/>
                  </a:solidFill>
                </a:rPr>
                <a:t>sort: </a:t>
              </a:r>
              <a:r>
                <a:rPr lang="en-US" sz="2000" spc="-71" dirty="0"/>
                <a:t>rank</a:t>
              </a:r>
            </a:p>
          </p:txBody>
        </p:sp>
        <p:cxnSp>
          <p:nvCxnSpPr>
            <p:cNvPr id="15" name="Elbow Connector 5"/>
            <p:cNvCxnSpPr/>
            <p:nvPr/>
          </p:nvCxnSpPr>
          <p:spPr>
            <a:xfrm>
              <a:off x="10412991" y="4938525"/>
              <a:ext cx="1" cy="835807"/>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21" name="Rectangle 20"/>
          <p:cNvSpPr/>
          <p:nvPr/>
        </p:nvSpPr>
        <p:spPr>
          <a:xfrm>
            <a:off x="286804" y="2332177"/>
            <a:ext cx="4102632" cy="707886"/>
          </a:xfrm>
          <a:prstGeom prst="rect">
            <a:avLst/>
          </a:prstGeom>
        </p:spPr>
        <p:txBody>
          <a:bodyPr wrap="square">
            <a:spAutoFit/>
          </a:bodyPr>
          <a:lstStyle/>
          <a:p>
            <a:pPr algn="ctr"/>
            <a:r>
              <a:rPr lang="en-US" sz="4000" dirty="0">
                <a:gradFill>
                  <a:gsLst>
                    <a:gs pos="1250">
                      <a:srgbClr val="012654"/>
                    </a:gs>
                    <a:gs pos="99000">
                      <a:srgbClr val="012654"/>
                    </a:gs>
                  </a:gsLst>
                  <a:lin ang="5400000" scaled="0"/>
                </a:gradFill>
                <a:latin typeface="Segoe UI Light"/>
              </a:rPr>
              <a:t>One-off</a:t>
            </a:r>
            <a:endParaRPr lang="en-US" dirty="0"/>
          </a:p>
        </p:txBody>
      </p:sp>
      <p:sp>
        <p:nvSpPr>
          <p:cNvPr id="22" name="Rectangle 21"/>
          <p:cNvSpPr/>
          <p:nvPr/>
        </p:nvSpPr>
        <p:spPr>
          <a:xfrm>
            <a:off x="4846638" y="2332176"/>
            <a:ext cx="3657601" cy="707886"/>
          </a:xfrm>
          <a:prstGeom prst="rect">
            <a:avLst/>
          </a:prstGeom>
        </p:spPr>
        <p:txBody>
          <a:bodyPr wrap="square">
            <a:spAutoFit/>
          </a:bodyPr>
          <a:lstStyle/>
          <a:p>
            <a:pPr algn="ctr"/>
            <a:r>
              <a:rPr lang="en-US" sz="4000" dirty="0">
                <a:gradFill>
                  <a:gsLst>
                    <a:gs pos="1250">
                      <a:srgbClr val="012654"/>
                    </a:gs>
                    <a:gs pos="99000">
                      <a:srgbClr val="012654"/>
                    </a:gs>
                  </a:gsLst>
                  <a:lin ang="5400000" scaled="0"/>
                </a:gradFill>
                <a:latin typeface="Segoe UI Light"/>
              </a:rPr>
              <a:t>Conditional</a:t>
            </a:r>
            <a:endParaRPr lang="en-US" dirty="0"/>
          </a:p>
        </p:txBody>
      </p:sp>
      <p:sp>
        <p:nvSpPr>
          <p:cNvPr id="23" name="Rectangle 22"/>
          <p:cNvSpPr/>
          <p:nvPr/>
        </p:nvSpPr>
        <p:spPr>
          <a:xfrm>
            <a:off x="8961436" y="2332176"/>
            <a:ext cx="3200402" cy="707886"/>
          </a:xfrm>
          <a:prstGeom prst="rect">
            <a:avLst/>
          </a:prstGeom>
        </p:spPr>
        <p:txBody>
          <a:bodyPr wrap="square">
            <a:spAutoFit/>
          </a:bodyPr>
          <a:lstStyle/>
          <a:p>
            <a:pPr algn="ctr"/>
            <a:r>
              <a:rPr lang="en-US" sz="4000" dirty="0">
                <a:gradFill>
                  <a:gsLst>
                    <a:gs pos="1250">
                      <a:srgbClr val="012654"/>
                    </a:gs>
                    <a:gs pos="99000">
                      <a:srgbClr val="012654"/>
                    </a:gs>
                  </a:gsLst>
                  <a:lin ang="5400000" scaled="0"/>
                </a:gradFill>
                <a:latin typeface="Segoe UI Light"/>
              </a:rPr>
              <a:t>Guaranteed</a:t>
            </a:r>
            <a:endParaRPr lang="en-US" dirty="0"/>
          </a:p>
        </p:txBody>
      </p:sp>
      <p:cxnSp>
        <p:nvCxnSpPr>
          <p:cNvPr id="26" name="Elbow Connector 5"/>
          <p:cNvCxnSpPr/>
          <p:nvPr/>
        </p:nvCxnSpPr>
        <p:spPr>
          <a:xfrm>
            <a:off x="8536223" y="3954462"/>
            <a:ext cx="393233"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2" name="Line Callout 1 (Accent Bar) 31"/>
          <p:cNvSpPr/>
          <p:nvPr/>
        </p:nvSpPr>
        <p:spPr bwMode="auto">
          <a:xfrm>
            <a:off x="1034649" y="1897062"/>
            <a:ext cx="2362201" cy="685800"/>
          </a:xfrm>
          <a:prstGeom prst="accentCallout1">
            <a:avLst>
              <a:gd name="adj1" fmla="val 16136"/>
              <a:gd name="adj2" fmla="val -3399"/>
              <a:gd name="adj3" fmla="val 16890"/>
              <a:gd name="adj4" fmla="val -14570"/>
            </a:avLst>
          </a:prstGeom>
          <a:noFill/>
          <a:ln w="19050">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nSpc>
                <a:spcPct val="90000"/>
              </a:lnSpc>
            </a:pPr>
            <a:r>
              <a:rPr lang="en-US" sz="2000" spc="-71" dirty="0" err="1">
                <a:solidFill>
                  <a:schemeClr val="accent1"/>
                </a:solidFill>
              </a:rPr>
              <a:t>searchTerms</a:t>
            </a:r>
            <a:r>
              <a:rPr lang="en-US" sz="2000" spc="-71" dirty="0">
                <a:solidFill>
                  <a:schemeClr val="accent1"/>
                </a:solidFill>
              </a:rPr>
              <a:t>: </a:t>
            </a:r>
            <a:r>
              <a:rPr lang="en-US" sz="2000" spc="-71" dirty="0"/>
              <a:t>cameras </a:t>
            </a:r>
          </a:p>
          <a:p>
            <a:pPr>
              <a:lnSpc>
                <a:spcPct val="90000"/>
              </a:lnSpc>
            </a:pPr>
            <a:r>
              <a:rPr lang="en-US" sz="2000" spc="-71" dirty="0">
                <a:solidFill>
                  <a:schemeClr val="accent1"/>
                </a:solidFill>
              </a:rPr>
              <a:t>result source: </a:t>
            </a:r>
            <a:r>
              <a:rPr lang="en-US" sz="2000" spc="-71" dirty="0"/>
              <a:t>default</a:t>
            </a:r>
          </a:p>
          <a:p>
            <a:pPr>
              <a:lnSpc>
                <a:spcPct val="90000"/>
              </a:lnSpc>
            </a:pPr>
            <a:r>
              <a:rPr lang="en-US" sz="2000" spc="-71" dirty="0">
                <a:solidFill>
                  <a:schemeClr val="accent1"/>
                </a:solidFill>
              </a:rPr>
              <a:t>sort: </a:t>
            </a:r>
            <a:r>
              <a:rPr lang="en-US" sz="2000" spc="-71" dirty="0"/>
              <a:t>rank</a:t>
            </a:r>
          </a:p>
        </p:txBody>
      </p:sp>
      <p:sp>
        <p:nvSpPr>
          <p:cNvPr id="35" name="Line Callout 1 (Accent Bar) 34"/>
          <p:cNvSpPr/>
          <p:nvPr/>
        </p:nvSpPr>
        <p:spPr bwMode="auto">
          <a:xfrm rot="5400000">
            <a:off x="2612219" y="3877008"/>
            <a:ext cx="921812" cy="3394624"/>
          </a:xfrm>
          <a:prstGeom prst="accentCallout1">
            <a:avLst>
              <a:gd name="adj1" fmla="val 5820"/>
              <a:gd name="adj2" fmla="val -3399"/>
              <a:gd name="adj3" fmla="val 5909"/>
              <a:gd name="adj4" fmla="val -121217"/>
            </a:avLst>
          </a:prstGeom>
          <a:noFill/>
          <a:ln w="19050">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vert270" wrap="square" lIns="0" tIns="46637" rIns="0" bIns="46637" numCol="1" rtlCol="0" anchor="ctr" anchorCtr="0" compatLnSpc="1">
            <a:prstTxWarp prst="textNoShape">
              <a:avLst/>
            </a:prstTxWarp>
          </a:bodyPr>
          <a:lstStyle/>
          <a:p>
            <a:pPr>
              <a:lnSpc>
                <a:spcPct val="90000"/>
              </a:lnSpc>
            </a:pPr>
            <a:r>
              <a:rPr lang="en-US" sz="2000" spc="-71" dirty="0" err="1">
                <a:solidFill>
                  <a:schemeClr val="accent1"/>
                </a:solidFill>
              </a:rPr>
              <a:t>searchTerms</a:t>
            </a:r>
            <a:r>
              <a:rPr lang="en-US" sz="2000" spc="-71" dirty="0">
                <a:solidFill>
                  <a:schemeClr val="accent1"/>
                </a:solidFill>
              </a:rPr>
              <a:t>: </a:t>
            </a:r>
            <a:r>
              <a:rPr lang="en-US" sz="2000" spc="-71" dirty="0"/>
              <a:t>cameras </a:t>
            </a:r>
          </a:p>
          <a:p>
            <a:pPr>
              <a:lnSpc>
                <a:spcPct val="90000"/>
              </a:lnSpc>
            </a:pPr>
            <a:r>
              <a:rPr lang="en-US" sz="2000" spc="-71" dirty="0">
                <a:solidFill>
                  <a:schemeClr val="accent1"/>
                </a:solidFill>
              </a:rPr>
              <a:t>result source: </a:t>
            </a:r>
            <a:r>
              <a:rPr lang="en-US" sz="2000" spc="-71" dirty="0"/>
              <a:t>Local SharePoint</a:t>
            </a:r>
          </a:p>
          <a:p>
            <a:pPr>
              <a:lnSpc>
                <a:spcPct val="90000"/>
              </a:lnSpc>
            </a:pPr>
            <a:r>
              <a:rPr lang="en-US" sz="2000" spc="-71" dirty="0">
                <a:solidFill>
                  <a:schemeClr val="accent1"/>
                </a:solidFill>
              </a:rPr>
              <a:t>sort: </a:t>
            </a:r>
            <a:r>
              <a:rPr lang="en-US" sz="2000" spc="-71" dirty="0"/>
              <a:t>date</a:t>
            </a:r>
          </a:p>
        </p:txBody>
      </p:sp>
      <p:sp>
        <p:nvSpPr>
          <p:cNvPr id="37" name="Line Callout 1 (Accent Bar) 36"/>
          <p:cNvSpPr/>
          <p:nvPr/>
        </p:nvSpPr>
        <p:spPr bwMode="auto">
          <a:xfrm rot="5400000">
            <a:off x="6519331" y="3593120"/>
            <a:ext cx="921812" cy="3962400"/>
          </a:xfrm>
          <a:prstGeom prst="accentCallout1">
            <a:avLst>
              <a:gd name="adj1" fmla="val 7101"/>
              <a:gd name="adj2" fmla="val -3399"/>
              <a:gd name="adj3" fmla="val 7144"/>
              <a:gd name="adj4" fmla="val -125176"/>
            </a:avLst>
          </a:prstGeom>
          <a:noFill/>
          <a:ln w="19050">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vert270" wrap="square" lIns="0" tIns="46637" rIns="0" bIns="46637" numCol="1" rtlCol="0" anchor="ctr" anchorCtr="0" compatLnSpc="1">
            <a:prstTxWarp prst="textNoShape">
              <a:avLst/>
            </a:prstTxWarp>
          </a:bodyPr>
          <a:lstStyle/>
          <a:p>
            <a:pPr>
              <a:lnSpc>
                <a:spcPct val="90000"/>
              </a:lnSpc>
            </a:pPr>
            <a:r>
              <a:rPr lang="en-US" sz="2000" spc="-71" dirty="0" err="1">
                <a:solidFill>
                  <a:schemeClr val="accent1"/>
                </a:solidFill>
              </a:rPr>
              <a:t>searchTerms</a:t>
            </a:r>
            <a:r>
              <a:rPr lang="en-US" sz="2000" spc="-71" dirty="0">
                <a:solidFill>
                  <a:schemeClr val="accent1"/>
                </a:solidFill>
              </a:rPr>
              <a:t>: </a:t>
            </a:r>
            <a:r>
              <a:rPr lang="en-US" sz="2000" spc="-71" dirty="0"/>
              <a:t>cameras </a:t>
            </a:r>
            <a:r>
              <a:rPr lang="en-US" sz="2000" spc="-71" dirty="0" err="1"/>
              <a:t>contenttype:T</a:t>
            </a:r>
            <a:endParaRPr lang="en-US" sz="2000" spc="-71" dirty="0"/>
          </a:p>
          <a:p>
            <a:pPr>
              <a:lnSpc>
                <a:spcPct val="90000"/>
              </a:lnSpc>
            </a:pPr>
            <a:r>
              <a:rPr lang="en-US" sz="2000" spc="-71" dirty="0">
                <a:solidFill>
                  <a:schemeClr val="accent1"/>
                </a:solidFill>
              </a:rPr>
              <a:t>result source: </a:t>
            </a:r>
            <a:r>
              <a:rPr lang="en-US" sz="2000" spc="-71" dirty="0"/>
              <a:t>Asset Results</a:t>
            </a:r>
          </a:p>
          <a:p>
            <a:pPr>
              <a:lnSpc>
                <a:spcPct val="90000"/>
              </a:lnSpc>
            </a:pPr>
            <a:r>
              <a:rPr lang="en-US" sz="2000" spc="-71" dirty="0">
                <a:solidFill>
                  <a:schemeClr val="accent1"/>
                </a:solidFill>
              </a:rPr>
              <a:t>sort: </a:t>
            </a:r>
            <a:r>
              <a:rPr lang="en-US" sz="2000" spc="-71" dirty="0"/>
              <a:t>date</a:t>
            </a:r>
          </a:p>
        </p:txBody>
      </p:sp>
    </p:spTree>
    <p:extLst>
      <p:ext uri="{BB962C8B-B14F-4D97-AF65-F5344CB8AC3E}">
        <p14:creationId xmlns:p14="http://schemas.microsoft.com/office/powerpoint/2010/main" val="3984321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32"/>
                                        </p:tgtEl>
                                      </p:cBhvr>
                                    </p:animEffect>
                                    <p:set>
                                      <p:cBhvr>
                                        <p:cTn id="22" dur="1" fill="hold">
                                          <p:stCondLst>
                                            <p:cond delay="499"/>
                                          </p:stCondLst>
                                        </p:cTn>
                                        <p:tgtEl>
                                          <p:spTgt spid="3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37"/>
                                        </p:tgtEl>
                                      </p:cBhvr>
                                    </p:animEffect>
                                    <p:set>
                                      <p:cBhvr>
                                        <p:cTn id="28" dur="1" fill="hold">
                                          <p:stCondLst>
                                            <p:cond delay="499"/>
                                          </p:stCondLst>
                                        </p:cTn>
                                        <p:tgtEl>
                                          <p:spTgt spid="37"/>
                                        </p:tgtEl>
                                        <p:attrNameLst>
                                          <p:attrName>style.visibility</p:attrName>
                                        </p:attrNameLst>
                                      </p:cBhvr>
                                      <p:to>
                                        <p:strVal val="hidden"/>
                                      </p:to>
                                    </p:set>
                                  </p:childTnLst>
                                </p:cTn>
                              </p:par>
                              <p:par>
                                <p:cTn id="29" presetID="22" presetClass="entr" presetSubtype="1" fill="hold" nodeType="withEffect">
                                  <p:stCondLst>
                                    <p:cond delay="7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75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32" grpId="0" animBg="1"/>
      <p:bldP spid="32" grpId="1" animBg="1"/>
      <p:bldP spid="35" grpId="0" animBg="1"/>
      <p:bldP spid="35" grpId="1" animBg="1"/>
      <p:bldP spid="37" grpId="0" animBg="1"/>
      <p:bldP spid="3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Advanced Query Rules</a:t>
            </a:r>
            <a:endParaRPr lang="en-US" dirty="0"/>
          </a:p>
        </p:txBody>
      </p:sp>
      <p:sp>
        <p:nvSpPr>
          <p:cNvPr id="5" name="Text Placeholder 4"/>
          <p:cNvSpPr>
            <a:spLocks noGrp="1"/>
          </p:cNvSpPr>
          <p:nvPr>
            <p:ph type="body" sz="quarter" idx="10"/>
          </p:nvPr>
        </p:nvSpPr>
        <p:spPr>
          <a:xfrm>
            <a:off x="274638" y="1212852"/>
            <a:ext cx="11887200" cy="3631763"/>
          </a:xfrm>
        </p:spPr>
        <p:txBody>
          <a:bodyPr/>
          <a:lstStyle/>
          <a:p>
            <a:pPr marL="742950" indent="-742950">
              <a:buAutoNum type="arabicPeriod"/>
            </a:pPr>
            <a:r>
              <a:rPr lang="en-US" dirty="0" smtClean="0"/>
              <a:t>Interaction between Conditions and Actions</a:t>
            </a:r>
          </a:p>
          <a:p>
            <a:pPr marL="744538" lvl="1"/>
            <a:r>
              <a:rPr lang="en-US" dirty="0" smtClean="0"/>
              <a:t>Bound Query Variables</a:t>
            </a:r>
          </a:p>
          <a:p>
            <a:pPr marL="742950" indent="-742950">
              <a:spcBef>
                <a:spcPts val="3000"/>
              </a:spcBef>
              <a:buAutoNum type="arabicPeriod"/>
            </a:pPr>
            <a:r>
              <a:rPr lang="en-US" dirty="0" smtClean="0"/>
              <a:t>Interaction between Query Rules</a:t>
            </a:r>
          </a:p>
          <a:p>
            <a:pPr marL="744538" lvl="1"/>
            <a:r>
              <a:rPr lang="en-US" dirty="0" smtClean="0"/>
              <a:t>Orderings and Stop/Continue</a:t>
            </a:r>
          </a:p>
          <a:p>
            <a:pPr marL="742950" indent="-742950">
              <a:spcBef>
                <a:spcPts val="3000"/>
              </a:spcBef>
              <a:buAutoNum type="arabicPeriod"/>
            </a:pPr>
            <a:r>
              <a:rPr lang="en-US" dirty="0" smtClean="0"/>
              <a:t>Interaction between Query Rules and Web Parts</a:t>
            </a:r>
          </a:p>
          <a:p>
            <a:pPr marL="744538" lvl="1"/>
            <a:r>
              <a:rPr lang="en-US" dirty="0" smtClean="0"/>
              <a:t>Routing to Content Search Web Parts</a:t>
            </a:r>
            <a:endParaRPr lang="en-US" dirty="0"/>
          </a:p>
        </p:txBody>
      </p:sp>
    </p:spTree>
    <p:extLst>
      <p:ext uri="{BB962C8B-B14F-4D97-AF65-F5344CB8AC3E}">
        <p14:creationId xmlns:p14="http://schemas.microsoft.com/office/powerpoint/2010/main" val="253167835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Bound Query Variables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167" y="1685875"/>
            <a:ext cx="621480" cy="1507763"/>
          </a:xfrm>
          <a:prstGeom prst="rect">
            <a:avLst/>
          </a:prstGeom>
        </p:spPr>
      </p:pic>
      <p:pic>
        <p:nvPicPr>
          <p:cNvPr id="6" name="Picture 5"/>
          <p:cNvPicPr>
            <a:picLocks noChangeAspect="1"/>
          </p:cNvPicPr>
          <p:nvPr/>
        </p:nvPicPr>
        <p:blipFill>
          <a:blip r:embed="rId4"/>
          <a:stretch>
            <a:fillRect/>
          </a:stretch>
        </p:blipFill>
        <p:spPr>
          <a:xfrm>
            <a:off x="1246559" y="1804185"/>
            <a:ext cx="1816634" cy="417729"/>
          </a:xfrm>
          <a:prstGeom prst="rect">
            <a:avLst/>
          </a:prstGeom>
        </p:spPr>
      </p:pic>
      <p:sp>
        <p:nvSpPr>
          <p:cNvPr id="7" name="Rectangle 6"/>
          <p:cNvSpPr/>
          <p:nvPr/>
        </p:nvSpPr>
        <p:spPr bwMode="auto">
          <a:xfrm>
            <a:off x="4793203" y="3193638"/>
            <a:ext cx="2871578" cy="1335148"/>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93260" rIns="0" bIns="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Search Web Part</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r>
              <a:rPr lang="en-US" sz="2000" dirty="0">
                <a:gradFill>
                  <a:gsLst>
                    <a:gs pos="0">
                      <a:schemeClr val="bg1"/>
                    </a:gs>
                    <a:gs pos="100000">
                      <a:schemeClr val="bg1"/>
                    </a:gs>
                  </a:gsLst>
                  <a:lin ang="5400000" scaled="0"/>
                </a:gradFill>
              </a:rPr>
              <a:t>{</a:t>
            </a:r>
            <a:r>
              <a:rPr lang="en-US" sz="2000" dirty="0" err="1">
                <a:gradFill>
                  <a:gsLst>
                    <a:gs pos="0">
                      <a:schemeClr val="bg1"/>
                    </a:gs>
                    <a:gs pos="100000">
                      <a:schemeClr val="bg1"/>
                    </a:gs>
                  </a:gsLst>
                  <a:lin ang="5400000" scaled="0"/>
                </a:gradFill>
              </a:rPr>
              <a:t>searchboxquery</a:t>
            </a:r>
            <a:r>
              <a:rPr lang="en-US" sz="2000" dirty="0">
                <a:gradFill>
                  <a:gsLst>
                    <a:gs pos="0">
                      <a:schemeClr val="bg1"/>
                    </a:gs>
                    <a:gs pos="100000">
                      <a:schemeClr val="bg1"/>
                    </a:gs>
                  </a:gsLst>
                  <a:lin ang="5400000" scaled="0"/>
                </a:gradFill>
              </a:rPr>
              <a:t>} site:…</a:t>
            </a:r>
          </a:p>
        </p:txBody>
      </p:sp>
      <p:cxnSp>
        <p:nvCxnSpPr>
          <p:cNvPr id="9" name="Elbow Connector 8"/>
          <p:cNvCxnSpPr>
            <a:stCxn id="6" idx="2"/>
            <a:endCxn id="7" idx="1"/>
          </p:cNvCxnSpPr>
          <p:nvPr/>
        </p:nvCxnSpPr>
        <p:spPr>
          <a:xfrm rot="16200000" flipH="1">
            <a:off x="2654391" y="1722401"/>
            <a:ext cx="1639298" cy="2638327"/>
          </a:xfrm>
          <a:prstGeom prst="bentConnector2">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7" idx="3"/>
          </p:cNvCxnSpPr>
          <p:nvPr/>
        </p:nvCxnSpPr>
        <p:spPr>
          <a:xfrm>
            <a:off x="7664781" y="3861214"/>
            <a:ext cx="3240866" cy="8407"/>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762931" y="3869620"/>
            <a:ext cx="2978683" cy="734534"/>
          </a:xfrm>
          <a:prstGeom prst="rect">
            <a:avLst/>
          </a:prstGeom>
        </p:spPr>
        <p:txBody>
          <a:bodyPr wrap="none">
            <a:spAutoFit/>
          </a:bodyPr>
          <a:lstStyle/>
          <a:p>
            <a:r>
              <a:rPr lang="en-US" sz="2000" spc="-71" dirty="0">
                <a:solidFill>
                  <a:schemeClr val="accent1"/>
                </a:solidFill>
              </a:rPr>
              <a:t>searchBoxQuery: </a:t>
            </a:r>
            <a:r>
              <a:rPr lang="en-US" sz="2000" spc="-71" dirty="0"/>
              <a:t>cameras</a:t>
            </a:r>
            <a:endParaRPr lang="en-US" sz="2000" dirty="0"/>
          </a:p>
          <a:p>
            <a:r>
              <a:rPr lang="en-US" sz="2000" spc="-71" dirty="0">
                <a:solidFill>
                  <a:schemeClr val="accent1"/>
                </a:solidFill>
              </a:rPr>
              <a:t>searchTerms: </a:t>
            </a:r>
            <a:r>
              <a:rPr lang="en-US" sz="2000" spc="-71" dirty="0"/>
              <a:t>cameras</a:t>
            </a:r>
          </a:p>
        </p:txBody>
      </p:sp>
      <p:sp>
        <p:nvSpPr>
          <p:cNvPr id="15" name="Rectangle 14"/>
          <p:cNvSpPr/>
          <p:nvPr/>
        </p:nvSpPr>
        <p:spPr>
          <a:xfrm>
            <a:off x="7765748" y="3871866"/>
            <a:ext cx="3208161" cy="734534"/>
          </a:xfrm>
          <a:prstGeom prst="rect">
            <a:avLst/>
          </a:prstGeom>
        </p:spPr>
        <p:txBody>
          <a:bodyPr wrap="none">
            <a:spAutoFit/>
          </a:bodyPr>
          <a:lstStyle/>
          <a:p>
            <a:r>
              <a:rPr lang="en-US" sz="2000" spc="-71" dirty="0">
                <a:solidFill>
                  <a:schemeClr val="accent1"/>
                </a:solidFill>
              </a:rPr>
              <a:t>searchBoxQuery: </a:t>
            </a:r>
            <a:r>
              <a:rPr lang="en-US" sz="2000" spc="-71" dirty="0"/>
              <a:t>cameras</a:t>
            </a:r>
            <a:endParaRPr lang="en-US" sz="2000" dirty="0"/>
          </a:p>
          <a:p>
            <a:r>
              <a:rPr lang="en-US" sz="2000" spc="-71" dirty="0">
                <a:solidFill>
                  <a:schemeClr val="accent1"/>
                </a:solidFill>
              </a:rPr>
              <a:t>searchTerms: </a:t>
            </a:r>
            <a:r>
              <a:rPr lang="en-US" sz="2000" spc="-71" dirty="0"/>
              <a:t>cameras site:…</a:t>
            </a:r>
          </a:p>
        </p:txBody>
      </p:sp>
    </p:spTree>
    <p:extLst>
      <p:ext uri="{BB962C8B-B14F-4D97-AF65-F5344CB8AC3E}">
        <p14:creationId xmlns:p14="http://schemas.microsoft.com/office/powerpoint/2010/main" val="12829727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9392044" y="5990472"/>
            <a:ext cx="1879414" cy="414353"/>
          </a:xfrm>
          <a:prstGeom prst="rect">
            <a:avLst/>
          </a:prstGeom>
          <a:noFill/>
        </p:spPr>
        <p:txBody>
          <a:bodyPr wrap="square">
            <a:spAutoFit/>
          </a:bodyPr>
          <a:lstStyle/>
          <a:p>
            <a:pPr algn="ctr"/>
            <a:r>
              <a:rPr lang="en-US" sz="2000" b="1" spc="-71" dirty="0"/>
              <a:t>cameras</a:t>
            </a:r>
            <a:endParaRPr lang="en-US" sz="2000" spc="-71" dirty="0"/>
          </a:p>
        </p:txBody>
      </p:sp>
      <p:sp>
        <p:nvSpPr>
          <p:cNvPr id="3" name="Title 2"/>
          <p:cNvSpPr>
            <a:spLocks noGrp="1"/>
          </p:cNvSpPr>
          <p:nvPr>
            <p:ph type="title"/>
          </p:nvPr>
        </p:nvSpPr>
        <p:spPr/>
        <p:txBody>
          <a:bodyPr/>
          <a:lstStyle/>
          <a:p>
            <a:r>
              <a:rPr lang="en-US" dirty="0" smtClean="0"/>
              <a:t>Bound Query Variables</a:t>
            </a:r>
            <a:endParaRPr lang="en-US" dirty="0"/>
          </a:p>
        </p:txBody>
      </p:sp>
      <p:sp>
        <p:nvSpPr>
          <p:cNvPr id="4" name="Rectangle 3"/>
          <p:cNvSpPr/>
          <p:nvPr/>
        </p:nvSpPr>
        <p:spPr>
          <a:xfrm>
            <a:off x="149187" y="1597823"/>
            <a:ext cx="2925288" cy="400110"/>
          </a:xfrm>
          <a:prstGeom prst="rect">
            <a:avLst/>
          </a:prstGeom>
        </p:spPr>
        <p:txBody>
          <a:bodyPr wrap="none">
            <a:spAutoFit/>
          </a:bodyPr>
          <a:lstStyle/>
          <a:p>
            <a:r>
              <a:rPr lang="en-US" sz="2000" spc="-71" dirty="0">
                <a:solidFill>
                  <a:schemeClr val="accent1"/>
                </a:solidFill>
              </a:rPr>
              <a:t>searchBoxQuery: </a:t>
            </a:r>
            <a:r>
              <a:rPr lang="en-US" sz="2000" b="1" spc="-71" dirty="0" smtClean="0"/>
              <a:t>cameras</a:t>
            </a:r>
            <a:endParaRPr lang="en-US" sz="2000" dirty="0"/>
          </a:p>
        </p:txBody>
      </p:sp>
      <p:sp>
        <p:nvSpPr>
          <p:cNvPr id="5" name="Rectangle 4"/>
          <p:cNvSpPr/>
          <p:nvPr/>
        </p:nvSpPr>
        <p:spPr bwMode="auto">
          <a:xfrm>
            <a:off x="149187" y="2685315"/>
            <a:ext cx="3807736" cy="2857241"/>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Conditions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6" name="Rectangle 5"/>
          <p:cNvSpPr/>
          <p:nvPr/>
        </p:nvSpPr>
        <p:spPr bwMode="auto">
          <a:xfrm>
            <a:off x="220614" y="3200411"/>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t>
            </a:r>
            <a:r>
              <a:rPr lang="en-US" sz="2000" i="1" dirty="0" smtClean="0">
                <a:gradFill>
                  <a:gsLst>
                    <a:gs pos="0">
                      <a:srgbClr val="FFFFFF"/>
                    </a:gs>
                    <a:gs pos="100000">
                      <a:srgbClr val="FFFFFF"/>
                    </a:gs>
                  </a:gsLst>
                  <a:lin ang="5400000" scaled="0"/>
                </a:gradFill>
              </a:rPr>
              <a:t>Topic </a:t>
            </a:r>
            <a:r>
              <a:rPr lang="en-US" sz="2000" dirty="0" smtClean="0">
                <a:gradFill>
                  <a:gsLst>
                    <a:gs pos="0">
                      <a:srgbClr val="FFFFFF"/>
                    </a:gs>
                    <a:gs pos="100000">
                      <a:srgbClr val="FFFFFF"/>
                    </a:gs>
                  </a:gsLst>
                  <a:lin ang="5400000" scaled="0"/>
                </a:gradFill>
              </a:rPr>
              <a:t>Exactly</a:t>
            </a:r>
            <a:endParaRPr lang="en-US" sz="2000"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all</a:t>
            </a:r>
          </a:p>
        </p:txBody>
      </p:sp>
      <p:sp>
        <p:nvSpPr>
          <p:cNvPr id="7" name="Rectangle 6"/>
          <p:cNvSpPr/>
          <p:nvPr/>
        </p:nvSpPr>
        <p:spPr bwMode="auto">
          <a:xfrm>
            <a:off x="220614" y="4364258"/>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Action Term </a:t>
            </a:r>
            <a:r>
              <a:rPr lang="en-US" sz="2000" i="1" dirty="0" err="1">
                <a:gradFill>
                  <a:gsLst>
                    <a:gs pos="0">
                      <a:srgbClr val="FFFFFF"/>
                    </a:gs>
                    <a:gs pos="100000">
                      <a:srgbClr val="FFFFFF"/>
                    </a:gs>
                  </a:gsLst>
                  <a:lin ang="5400000" scaled="0"/>
                </a:gradFill>
              </a:rPr>
              <a:t>AssetType</a:t>
            </a:r>
            <a:endParaRPr lang="en-US" sz="2000" i="1"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actionTerms := match</a:t>
            </a: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remainder</a:t>
            </a:r>
          </a:p>
        </p:txBody>
      </p:sp>
      <p:sp>
        <p:nvSpPr>
          <p:cNvPr id="11" name="Rectangle 10"/>
          <p:cNvSpPr/>
          <p:nvPr/>
        </p:nvSpPr>
        <p:spPr bwMode="auto">
          <a:xfrm>
            <a:off x="8475342" y="2604828"/>
            <a:ext cx="3801869" cy="2937728"/>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Actions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15" name="Rectangle 14"/>
          <p:cNvSpPr/>
          <p:nvPr/>
        </p:nvSpPr>
        <p:spPr bwMode="auto">
          <a:xfrm>
            <a:off x="8553311" y="3148565"/>
            <a:ext cx="3645926" cy="1493873"/>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Result Block with</a:t>
            </a:r>
          </a:p>
          <a:p>
            <a:pPr defTabSz="932290" fontAlgn="base">
              <a:spcBef>
                <a:spcPts val="612"/>
              </a:spcBef>
              <a:spcAft>
                <a:spcPct val="0"/>
              </a:spcAft>
            </a:pPr>
            <a:r>
              <a:rPr lang="en-US" sz="2000" dirty="0">
                <a:gradFill>
                  <a:gsLst>
                    <a:gs pos="0">
                      <a:srgbClr val="FFFFFF"/>
                    </a:gs>
                    <a:gs pos="100000">
                      <a:srgbClr val="FFFFFF"/>
                    </a:gs>
                  </a:gsLst>
                  <a:lin ang="5400000" scaled="0"/>
                </a:gradFill>
              </a:rPr>
              <a:t>  {subjectTerms}</a:t>
            </a:r>
          </a:p>
          <a:p>
            <a:pPr defTabSz="932290" fontAlgn="base">
              <a:spcBef>
                <a:spcPts val="612"/>
              </a:spcBef>
              <a:spcAft>
                <a:spcPct val="0"/>
              </a:spcAft>
            </a:pPr>
            <a:r>
              <a:rPr lang="en-US" sz="2000" dirty="0">
                <a:gradFill>
                  <a:gsLst>
                    <a:gs pos="0">
                      <a:srgbClr val="FFFFFF"/>
                    </a:gs>
                    <a:gs pos="100000">
                      <a:srgbClr val="FFFFFF"/>
                    </a:gs>
                  </a:gsLst>
                  <a:lin ang="5400000" scaled="0"/>
                </a:gradFill>
              </a:rPr>
              <a:t>from Asset Results</a:t>
            </a:r>
          </a:p>
        </p:txBody>
      </p:sp>
      <p:sp>
        <p:nvSpPr>
          <p:cNvPr id="17" name="Rectangle 16"/>
          <p:cNvSpPr/>
          <p:nvPr/>
        </p:nvSpPr>
        <p:spPr>
          <a:xfrm>
            <a:off x="4418376" y="3372462"/>
            <a:ext cx="2869183" cy="707886"/>
          </a:xfrm>
          <a:prstGeom prst="rect">
            <a:avLst/>
          </a:prstGeom>
        </p:spPr>
        <p:txBody>
          <a:bodyPr wrap="none">
            <a:spAutoFit/>
          </a:bodyPr>
          <a:lstStyle/>
          <a:p>
            <a:pPr>
              <a:spcBef>
                <a:spcPts val="612"/>
              </a:spcBef>
            </a:pPr>
            <a:r>
              <a:rPr lang="en-US" sz="2000" spc="-71" dirty="0">
                <a:solidFill>
                  <a:schemeClr val="accent1"/>
                </a:solidFill>
              </a:rPr>
              <a:t>subjectTerms: </a:t>
            </a:r>
            <a:r>
              <a:rPr lang="en-US" sz="2000" b="1" spc="-71" dirty="0"/>
              <a:t>cameras</a:t>
            </a:r>
          </a:p>
          <a:p>
            <a:r>
              <a:rPr lang="en-US" sz="2000" spc="-71" dirty="0">
                <a:solidFill>
                  <a:schemeClr val="accent1"/>
                </a:solidFill>
              </a:rPr>
              <a:t>searchBoxQuery: </a:t>
            </a:r>
            <a:r>
              <a:rPr lang="en-US" sz="2000" spc="-71" dirty="0" smtClean="0"/>
              <a:t>cameras</a:t>
            </a:r>
            <a:endParaRPr lang="en-US" sz="2000" spc="-71" dirty="0"/>
          </a:p>
        </p:txBody>
      </p:sp>
      <p:cxnSp>
        <p:nvCxnSpPr>
          <p:cNvPr id="19" name="Elbow Connector 18"/>
          <p:cNvCxnSpPr/>
          <p:nvPr/>
        </p:nvCxnSpPr>
        <p:spPr>
          <a:xfrm>
            <a:off x="3888349" y="3575469"/>
            <a:ext cx="514304"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a:off x="7077029" y="3576774"/>
            <a:ext cx="1302902"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1" name="Elbow Connector 18"/>
          <p:cNvCxnSpPr/>
          <p:nvPr/>
        </p:nvCxnSpPr>
        <p:spPr>
          <a:xfrm>
            <a:off x="2029201" y="2102929"/>
            <a:ext cx="0" cy="501898"/>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2" name="Elbow Connector 18"/>
          <p:cNvCxnSpPr>
            <a:endCxn id="41" idx="0"/>
          </p:cNvCxnSpPr>
          <p:nvPr/>
        </p:nvCxnSpPr>
        <p:spPr>
          <a:xfrm>
            <a:off x="10331751" y="4668563"/>
            <a:ext cx="0" cy="1321909"/>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8529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7" presetClass="emph" presetSubtype="2" fill="hold" nodeType="afterEffect">
                                  <p:stCondLst>
                                    <p:cond delay="0"/>
                                  </p:stCondLst>
                                  <p:childTnLst>
                                    <p:animClr clrSpc="rgb" dir="cw">
                                      <p:cBhvr>
                                        <p:cTn id="10" dur="500" fill="hold"/>
                                        <p:tgtEl>
                                          <p:spTgt spid="6"/>
                                        </p:tgtEl>
                                        <p:attrNameLst>
                                          <p:attrName>stroke.color</p:attrName>
                                        </p:attrNameLst>
                                      </p:cBhvr>
                                      <p:to>
                                        <a:srgbClr val="EF3B28"/>
                                      </p:to>
                                    </p:animClr>
                                    <p:set>
                                      <p:cBhvr>
                                        <p:cTn id="11" dur="500" fill="hold"/>
                                        <p:tgtEl>
                                          <p:spTgt spid="6"/>
                                        </p:tgtEl>
                                        <p:attrNameLst>
                                          <p:attrName>stroke.on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up)">
                                      <p:cBhvr>
                                        <p:cTn id="28" dur="500"/>
                                        <p:tgtEl>
                                          <p:spTgt spid="52"/>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9392044" y="5990472"/>
            <a:ext cx="1879414" cy="414353"/>
          </a:xfrm>
          <a:prstGeom prst="rect">
            <a:avLst/>
          </a:prstGeom>
          <a:noFill/>
        </p:spPr>
        <p:txBody>
          <a:bodyPr wrap="square">
            <a:spAutoFit/>
          </a:bodyPr>
          <a:lstStyle/>
          <a:p>
            <a:pPr algn="ctr"/>
            <a:r>
              <a:rPr lang="en-US" sz="2000" b="1" spc="-71" dirty="0" err="1"/>
              <a:t>tv</a:t>
            </a:r>
            <a:endParaRPr lang="en-US" sz="2000" spc="-71" dirty="0"/>
          </a:p>
        </p:txBody>
      </p:sp>
      <p:sp>
        <p:nvSpPr>
          <p:cNvPr id="3" name="Title 2"/>
          <p:cNvSpPr>
            <a:spLocks noGrp="1"/>
          </p:cNvSpPr>
          <p:nvPr>
            <p:ph type="title"/>
          </p:nvPr>
        </p:nvSpPr>
        <p:spPr/>
        <p:txBody>
          <a:bodyPr/>
          <a:lstStyle/>
          <a:p>
            <a:r>
              <a:rPr lang="en-US" dirty="0" smtClean="0"/>
              <a:t>Bound Query Variables</a:t>
            </a:r>
            <a:endParaRPr lang="en-US" dirty="0"/>
          </a:p>
        </p:txBody>
      </p:sp>
      <p:sp>
        <p:nvSpPr>
          <p:cNvPr id="4" name="Rectangle 3"/>
          <p:cNvSpPr/>
          <p:nvPr/>
        </p:nvSpPr>
        <p:spPr>
          <a:xfrm>
            <a:off x="149187" y="1600200"/>
            <a:ext cx="3003579" cy="400110"/>
          </a:xfrm>
          <a:prstGeom prst="rect">
            <a:avLst/>
          </a:prstGeom>
        </p:spPr>
        <p:txBody>
          <a:bodyPr wrap="none">
            <a:spAutoFit/>
          </a:bodyPr>
          <a:lstStyle/>
          <a:p>
            <a:r>
              <a:rPr lang="en-US" sz="2000" spc="-71" dirty="0">
                <a:solidFill>
                  <a:schemeClr val="accent1"/>
                </a:solidFill>
              </a:rPr>
              <a:t>searchBoxQuery: </a:t>
            </a:r>
            <a:r>
              <a:rPr lang="en-US" sz="2000" b="1" spc="-71" dirty="0" err="1"/>
              <a:t>tv</a:t>
            </a:r>
            <a:r>
              <a:rPr lang="en-US" sz="2000" b="1" spc="-71" dirty="0"/>
              <a:t> </a:t>
            </a:r>
            <a:r>
              <a:rPr lang="en-US" sz="2000" spc="-71" dirty="0" smtClean="0"/>
              <a:t>picture</a:t>
            </a:r>
          </a:p>
        </p:txBody>
      </p:sp>
      <p:sp>
        <p:nvSpPr>
          <p:cNvPr id="5" name="Rectangle 4"/>
          <p:cNvSpPr/>
          <p:nvPr/>
        </p:nvSpPr>
        <p:spPr bwMode="auto">
          <a:xfrm>
            <a:off x="149187" y="2685315"/>
            <a:ext cx="3807736" cy="2857241"/>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Conditions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6" name="Rectangle 5"/>
          <p:cNvSpPr/>
          <p:nvPr/>
        </p:nvSpPr>
        <p:spPr bwMode="auto">
          <a:xfrm>
            <a:off x="220614" y="3200411"/>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t>
            </a:r>
            <a:r>
              <a:rPr lang="en-US" sz="2000" i="1" dirty="0" smtClean="0">
                <a:gradFill>
                  <a:gsLst>
                    <a:gs pos="0">
                      <a:srgbClr val="FFFFFF"/>
                    </a:gs>
                    <a:gs pos="100000">
                      <a:srgbClr val="FFFFFF"/>
                    </a:gs>
                  </a:gsLst>
                  <a:lin ang="5400000" scaled="0"/>
                </a:gradFill>
              </a:rPr>
              <a:t>Topic </a:t>
            </a:r>
            <a:r>
              <a:rPr lang="en-US" sz="2000" dirty="0" smtClean="0">
                <a:gradFill>
                  <a:gsLst>
                    <a:gs pos="0">
                      <a:srgbClr val="FFFFFF"/>
                    </a:gs>
                    <a:gs pos="100000">
                      <a:srgbClr val="FFFFFF"/>
                    </a:gs>
                  </a:gsLst>
                  <a:lin ang="5400000" scaled="0"/>
                </a:gradFill>
              </a:rPr>
              <a:t>Exactly</a:t>
            </a:r>
            <a:endParaRPr lang="en-US" sz="2000"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all</a:t>
            </a:r>
          </a:p>
        </p:txBody>
      </p:sp>
      <p:sp>
        <p:nvSpPr>
          <p:cNvPr id="7" name="Rectangle 6"/>
          <p:cNvSpPr/>
          <p:nvPr/>
        </p:nvSpPr>
        <p:spPr bwMode="auto">
          <a:xfrm>
            <a:off x="220614" y="4364258"/>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Action Term </a:t>
            </a:r>
            <a:r>
              <a:rPr lang="en-US" sz="2000" i="1" dirty="0" err="1">
                <a:gradFill>
                  <a:gsLst>
                    <a:gs pos="0">
                      <a:srgbClr val="FFFFFF"/>
                    </a:gs>
                    <a:gs pos="100000">
                      <a:srgbClr val="FFFFFF"/>
                    </a:gs>
                  </a:gsLst>
                  <a:lin ang="5400000" scaled="0"/>
                </a:gradFill>
              </a:rPr>
              <a:t>AssetType</a:t>
            </a:r>
            <a:endParaRPr lang="en-US" sz="2000" i="1"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actionTerms := match</a:t>
            </a: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remainder</a:t>
            </a:r>
          </a:p>
        </p:txBody>
      </p:sp>
      <p:sp>
        <p:nvSpPr>
          <p:cNvPr id="11" name="Rectangle 10"/>
          <p:cNvSpPr/>
          <p:nvPr/>
        </p:nvSpPr>
        <p:spPr bwMode="auto">
          <a:xfrm>
            <a:off x="8475342" y="2604828"/>
            <a:ext cx="3801869" cy="2937728"/>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Actions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15" name="Rectangle 14"/>
          <p:cNvSpPr/>
          <p:nvPr/>
        </p:nvSpPr>
        <p:spPr bwMode="auto">
          <a:xfrm>
            <a:off x="8553311" y="3148565"/>
            <a:ext cx="3645926" cy="1493873"/>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Result Block with</a:t>
            </a:r>
          </a:p>
          <a:p>
            <a:pPr defTabSz="932290" fontAlgn="base">
              <a:spcBef>
                <a:spcPts val="612"/>
              </a:spcBef>
              <a:spcAft>
                <a:spcPct val="0"/>
              </a:spcAft>
            </a:pPr>
            <a:r>
              <a:rPr lang="en-US" sz="2000" dirty="0">
                <a:gradFill>
                  <a:gsLst>
                    <a:gs pos="0">
                      <a:srgbClr val="FFFFFF"/>
                    </a:gs>
                    <a:gs pos="100000">
                      <a:srgbClr val="FFFFFF"/>
                    </a:gs>
                  </a:gsLst>
                  <a:lin ang="5400000" scaled="0"/>
                </a:gradFill>
              </a:rPr>
              <a:t>  {subjectTerms}</a:t>
            </a:r>
          </a:p>
          <a:p>
            <a:pPr defTabSz="932290" fontAlgn="base">
              <a:spcBef>
                <a:spcPts val="612"/>
              </a:spcBef>
              <a:spcAft>
                <a:spcPct val="0"/>
              </a:spcAft>
            </a:pPr>
            <a:r>
              <a:rPr lang="en-US" sz="2000" dirty="0">
                <a:gradFill>
                  <a:gsLst>
                    <a:gs pos="0">
                      <a:srgbClr val="FFFFFF"/>
                    </a:gs>
                    <a:gs pos="100000">
                      <a:srgbClr val="FFFFFF"/>
                    </a:gs>
                  </a:gsLst>
                  <a:lin ang="5400000" scaled="0"/>
                </a:gradFill>
              </a:rPr>
              <a:t>from Asset Results</a:t>
            </a:r>
          </a:p>
        </p:txBody>
      </p:sp>
      <p:sp>
        <p:nvSpPr>
          <p:cNvPr id="17" name="Rectangle 16"/>
          <p:cNvSpPr/>
          <p:nvPr/>
        </p:nvSpPr>
        <p:spPr>
          <a:xfrm>
            <a:off x="4418376" y="3372465"/>
            <a:ext cx="2974725" cy="1015663"/>
          </a:xfrm>
          <a:prstGeom prst="rect">
            <a:avLst/>
          </a:prstGeom>
        </p:spPr>
        <p:txBody>
          <a:bodyPr wrap="none">
            <a:spAutoFit/>
          </a:bodyPr>
          <a:lstStyle/>
          <a:p>
            <a:r>
              <a:rPr lang="en-US" sz="2000" spc="-71" dirty="0">
                <a:solidFill>
                  <a:schemeClr val="accent1"/>
                </a:solidFill>
              </a:rPr>
              <a:t>actionTerms: </a:t>
            </a:r>
            <a:r>
              <a:rPr lang="en-US" sz="2000" spc="-71" dirty="0" smtClean="0"/>
              <a:t>picture</a:t>
            </a:r>
            <a:endParaRPr lang="en-US" sz="2000" spc="-71" dirty="0"/>
          </a:p>
          <a:p>
            <a:r>
              <a:rPr lang="en-US" sz="2000" spc="-71" dirty="0">
                <a:solidFill>
                  <a:schemeClr val="accent1"/>
                </a:solidFill>
              </a:rPr>
              <a:t>subjectTerms: </a:t>
            </a:r>
            <a:r>
              <a:rPr lang="en-US" sz="2000" b="1" spc="-71" dirty="0" err="1"/>
              <a:t>tv</a:t>
            </a:r>
            <a:endParaRPr lang="en-US" sz="2000" b="1" spc="-71" dirty="0"/>
          </a:p>
          <a:p>
            <a:r>
              <a:rPr lang="en-US" sz="2000" spc="-71" dirty="0">
                <a:solidFill>
                  <a:schemeClr val="accent1"/>
                </a:solidFill>
              </a:rPr>
              <a:t>searchBoxQuery: </a:t>
            </a:r>
            <a:r>
              <a:rPr lang="en-US" sz="2000" spc="-71" dirty="0" err="1"/>
              <a:t>tv</a:t>
            </a:r>
            <a:r>
              <a:rPr lang="en-US" sz="2000" spc="-71" dirty="0"/>
              <a:t> </a:t>
            </a:r>
            <a:r>
              <a:rPr lang="en-US" sz="2000" spc="-71" dirty="0" smtClean="0"/>
              <a:t>picture</a:t>
            </a:r>
            <a:endParaRPr lang="en-US" sz="2000" spc="-71" dirty="0"/>
          </a:p>
        </p:txBody>
      </p:sp>
      <p:cxnSp>
        <p:nvCxnSpPr>
          <p:cNvPr id="19" name="Elbow Connector 18"/>
          <p:cNvCxnSpPr/>
          <p:nvPr/>
        </p:nvCxnSpPr>
        <p:spPr>
          <a:xfrm>
            <a:off x="3888349" y="3575469"/>
            <a:ext cx="514304"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a:off x="7077029" y="3576774"/>
            <a:ext cx="1302902"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1" name="Elbow Connector 18"/>
          <p:cNvCxnSpPr/>
          <p:nvPr/>
        </p:nvCxnSpPr>
        <p:spPr>
          <a:xfrm>
            <a:off x="2029201" y="2102929"/>
            <a:ext cx="0" cy="501898"/>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2" name="Elbow Connector 18"/>
          <p:cNvCxnSpPr>
            <a:endCxn id="41" idx="0"/>
          </p:cNvCxnSpPr>
          <p:nvPr/>
        </p:nvCxnSpPr>
        <p:spPr>
          <a:xfrm>
            <a:off x="10331751" y="4668563"/>
            <a:ext cx="0" cy="1321909"/>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48856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7" presetClass="emph" presetSubtype="2" fill="hold" nodeType="afterEffect">
                                  <p:stCondLst>
                                    <p:cond delay="0"/>
                                  </p:stCondLst>
                                  <p:childTnLst>
                                    <p:animClr clrSpc="rgb" dir="cw">
                                      <p:cBhvr>
                                        <p:cTn id="10" dur="500" fill="hold"/>
                                        <p:tgtEl>
                                          <p:spTgt spid="7"/>
                                        </p:tgtEl>
                                        <p:attrNameLst>
                                          <p:attrName>stroke.color</p:attrName>
                                        </p:attrNameLst>
                                      </p:cBhvr>
                                      <p:to>
                                        <a:srgbClr val="EF3B28"/>
                                      </p:to>
                                    </p:animClr>
                                    <p:set>
                                      <p:cBhvr>
                                        <p:cTn id="11" dur="500" fill="hold"/>
                                        <p:tgtEl>
                                          <p:spTgt spid="7"/>
                                        </p:tgtEl>
                                        <p:attrNameLst>
                                          <p:attrName>stroke.on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up)">
                                      <p:cBhvr>
                                        <p:cTn id="28" dur="500"/>
                                        <p:tgtEl>
                                          <p:spTgt spid="52"/>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8896835" y="5990472"/>
            <a:ext cx="2869832" cy="414353"/>
          </a:xfrm>
          <a:prstGeom prst="rect">
            <a:avLst/>
          </a:prstGeom>
          <a:noFill/>
        </p:spPr>
        <p:txBody>
          <a:bodyPr wrap="square">
            <a:spAutoFit/>
          </a:bodyPr>
          <a:lstStyle/>
          <a:p>
            <a:pPr algn="ctr"/>
            <a:r>
              <a:rPr lang="en-US" sz="2000" b="1" spc="-71" dirty="0" err="1"/>
              <a:t>tv</a:t>
            </a:r>
            <a:r>
              <a:rPr lang="en-US" sz="2000" b="1" spc="-71" dirty="0"/>
              <a:t> </a:t>
            </a:r>
            <a:r>
              <a:rPr lang="en-US" sz="2000" spc="-71" dirty="0" err="1" smtClean="0"/>
              <a:t>contenttype:picture</a:t>
            </a:r>
            <a:endParaRPr lang="en-US" sz="2000" spc="-71" dirty="0"/>
          </a:p>
        </p:txBody>
      </p:sp>
      <p:sp>
        <p:nvSpPr>
          <p:cNvPr id="3" name="Title 2"/>
          <p:cNvSpPr>
            <a:spLocks noGrp="1"/>
          </p:cNvSpPr>
          <p:nvPr>
            <p:ph type="title"/>
          </p:nvPr>
        </p:nvSpPr>
        <p:spPr/>
        <p:txBody>
          <a:bodyPr/>
          <a:lstStyle/>
          <a:p>
            <a:r>
              <a:rPr lang="en-US" dirty="0" smtClean="0"/>
              <a:t>Bound Query Variables</a:t>
            </a:r>
            <a:endParaRPr lang="en-US" dirty="0"/>
          </a:p>
        </p:txBody>
      </p:sp>
      <p:sp>
        <p:nvSpPr>
          <p:cNvPr id="4" name="Rectangle 3"/>
          <p:cNvSpPr/>
          <p:nvPr/>
        </p:nvSpPr>
        <p:spPr>
          <a:xfrm>
            <a:off x="149187" y="1600200"/>
            <a:ext cx="3003579" cy="400110"/>
          </a:xfrm>
          <a:prstGeom prst="rect">
            <a:avLst/>
          </a:prstGeom>
        </p:spPr>
        <p:txBody>
          <a:bodyPr wrap="none">
            <a:spAutoFit/>
          </a:bodyPr>
          <a:lstStyle/>
          <a:p>
            <a:r>
              <a:rPr lang="en-US" sz="2000" spc="-71" dirty="0">
                <a:solidFill>
                  <a:schemeClr val="accent1"/>
                </a:solidFill>
              </a:rPr>
              <a:t>searchBoxQuery: </a:t>
            </a:r>
            <a:r>
              <a:rPr lang="en-US" sz="2000" b="1" spc="-71" dirty="0" err="1"/>
              <a:t>tv</a:t>
            </a:r>
            <a:r>
              <a:rPr lang="en-US" sz="2000" b="1" spc="-71" dirty="0"/>
              <a:t> </a:t>
            </a:r>
            <a:r>
              <a:rPr lang="en-US" sz="2000" spc="-71" dirty="0" smtClean="0"/>
              <a:t>picture</a:t>
            </a:r>
            <a:endParaRPr lang="en-US" sz="2000" dirty="0"/>
          </a:p>
        </p:txBody>
      </p:sp>
      <p:sp>
        <p:nvSpPr>
          <p:cNvPr id="5" name="Rectangle 4"/>
          <p:cNvSpPr/>
          <p:nvPr/>
        </p:nvSpPr>
        <p:spPr bwMode="auto">
          <a:xfrm>
            <a:off x="149187" y="2685315"/>
            <a:ext cx="3807736" cy="2857241"/>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Conditions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6" name="Rectangle 5"/>
          <p:cNvSpPr/>
          <p:nvPr/>
        </p:nvSpPr>
        <p:spPr bwMode="auto">
          <a:xfrm>
            <a:off x="220614" y="3200411"/>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t>
            </a:r>
            <a:r>
              <a:rPr lang="en-US" sz="2000" i="1" dirty="0" smtClean="0">
                <a:gradFill>
                  <a:gsLst>
                    <a:gs pos="0">
                      <a:srgbClr val="FFFFFF"/>
                    </a:gs>
                    <a:gs pos="100000">
                      <a:srgbClr val="FFFFFF"/>
                    </a:gs>
                  </a:gsLst>
                  <a:lin ang="5400000" scaled="0"/>
                </a:gradFill>
              </a:rPr>
              <a:t>Topic </a:t>
            </a:r>
            <a:r>
              <a:rPr lang="en-US" sz="2000" dirty="0" smtClean="0">
                <a:gradFill>
                  <a:gsLst>
                    <a:gs pos="0">
                      <a:srgbClr val="FFFFFF"/>
                    </a:gs>
                    <a:gs pos="100000">
                      <a:srgbClr val="FFFFFF"/>
                    </a:gs>
                  </a:gsLst>
                  <a:lin ang="5400000" scaled="0"/>
                </a:gradFill>
              </a:rPr>
              <a:t>Exactly</a:t>
            </a:r>
            <a:endParaRPr lang="en-US" sz="2000"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all</a:t>
            </a:r>
          </a:p>
        </p:txBody>
      </p:sp>
      <p:sp>
        <p:nvSpPr>
          <p:cNvPr id="7" name="Rectangle 6"/>
          <p:cNvSpPr/>
          <p:nvPr/>
        </p:nvSpPr>
        <p:spPr bwMode="auto">
          <a:xfrm>
            <a:off x="220614" y="4364258"/>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Action Term </a:t>
            </a:r>
            <a:r>
              <a:rPr lang="en-US" sz="2000" i="1" dirty="0" err="1">
                <a:gradFill>
                  <a:gsLst>
                    <a:gs pos="0">
                      <a:srgbClr val="FFFFFF"/>
                    </a:gs>
                    <a:gs pos="100000">
                      <a:srgbClr val="FFFFFF"/>
                    </a:gs>
                  </a:gsLst>
                  <a:lin ang="5400000" scaled="0"/>
                </a:gradFill>
              </a:rPr>
              <a:t>AssetType</a:t>
            </a:r>
            <a:endParaRPr lang="en-US" sz="2000" i="1"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actionTerms := match</a:t>
            </a: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remainder</a:t>
            </a:r>
          </a:p>
        </p:txBody>
      </p:sp>
      <p:sp>
        <p:nvSpPr>
          <p:cNvPr id="11" name="Rectangle 10"/>
          <p:cNvSpPr/>
          <p:nvPr/>
        </p:nvSpPr>
        <p:spPr bwMode="auto">
          <a:xfrm>
            <a:off x="8475342" y="2604828"/>
            <a:ext cx="3801869" cy="2937728"/>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Actions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15" name="Rectangle 14"/>
          <p:cNvSpPr/>
          <p:nvPr/>
        </p:nvSpPr>
        <p:spPr bwMode="auto">
          <a:xfrm>
            <a:off x="8553311" y="3148565"/>
            <a:ext cx="3645926" cy="1493873"/>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Result Block with</a:t>
            </a:r>
          </a:p>
          <a:p>
            <a:pPr defTabSz="932290" fontAlgn="base">
              <a:spcBef>
                <a:spcPts val="612"/>
              </a:spcBef>
              <a:spcAft>
                <a:spcPct val="0"/>
              </a:spcAft>
            </a:pPr>
            <a:r>
              <a:rPr lang="en-US" sz="2000" dirty="0">
                <a:gradFill>
                  <a:gsLst>
                    <a:gs pos="0">
                      <a:srgbClr val="FFFFFF"/>
                    </a:gs>
                    <a:gs pos="100000">
                      <a:srgbClr val="FFFFFF"/>
                    </a:gs>
                  </a:gsLst>
                  <a:lin ang="5400000" scaled="0"/>
                </a:gradFill>
              </a:rPr>
              <a:t>  {subjectTerms}</a:t>
            </a:r>
            <a:br>
              <a:rPr lang="en-US" sz="2000"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  </a:t>
            </a:r>
            <a:r>
              <a:rPr lang="en-US" sz="2000" dirty="0" err="1">
                <a:gradFill>
                  <a:gsLst>
                    <a:gs pos="0">
                      <a:srgbClr val="FFFFFF"/>
                    </a:gs>
                    <a:gs pos="100000">
                      <a:srgbClr val="FFFFFF"/>
                    </a:gs>
                  </a:gsLst>
                  <a:lin ang="5400000" scaled="0"/>
                </a:gradFill>
              </a:rPr>
              <a:t>contenttype</a:t>
            </a:r>
            <a:r>
              <a:rPr lang="en-US" sz="2000" dirty="0">
                <a:gradFill>
                  <a:gsLst>
                    <a:gs pos="0">
                      <a:srgbClr val="FFFFFF"/>
                    </a:gs>
                    <a:gs pos="100000">
                      <a:srgbClr val="FFFFFF"/>
                    </a:gs>
                  </a:gsLst>
                  <a:lin ang="5400000" scaled="0"/>
                </a:gradFill>
              </a:rPr>
              <a:t>:{</a:t>
            </a:r>
            <a:r>
              <a:rPr lang="en-US" sz="2000" dirty="0" err="1">
                <a:gradFill>
                  <a:gsLst>
                    <a:gs pos="0">
                      <a:srgbClr val="FFFFFF"/>
                    </a:gs>
                    <a:gs pos="100000">
                      <a:srgbClr val="FFFFFF"/>
                    </a:gs>
                  </a:gsLst>
                  <a:lin ang="5400000" scaled="0"/>
                </a:gradFill>
              </a:rPr>
              <a:t>actionTerms</a:t>
            </a:r>
            <a:r>
              <a:rPr lang="en-US" sz="2000" dirty="0">
                <a:gradFill>
                  <a:gsLst>
                    <a:gs pos="0">
                      <a:srgbClr val="FFFFFF"/>
                    </a:gs>
                    <a:gs pos="100000">
                      <a:srgbClr val="FFFFFF"/>
                    </a:gs>
                  </a:gsLst>
                  <a:lin ang="5400000" scaled="0"/>
                </a:gradFill>
              </a:rPr>
              <a:t>}</a:t>
            </a:r>
            <a:endParaRPr lang="en-US" sz="2000" b="1" dirty="0">
              <a:gradFill>
                <a:gsLst>
                  <a:gs pos="0">
                    <a:srgbClr val="FFFFFF"/>
                  </a:gs>
                  <a:gs pos="100000">
                    <a:srgbClr val="FFFFFF"/>
                  </a:gs>
                </a:gsLst>
                <a:lin ang="5400000" scaled="0"/>
              </a:gradFill>
            </a:endParaRPr>
          </a:p>
          <a:p>
            <a:pPr defTabSz="932290" fontAlgn="base">
              <a:spcBef>
                <a:spcPts val="612"/>
              </a:spcBef>
              <a:spcAft>
                <a:spcPct val="0"/>
              </a:spcAft>
            </a:pPr>
            <a:r>
              <a:rPr lang="en-US" sz="2000" dirty="0">
                <a:gradFill>
                  <a:gsLst>
                    <a:gs pos="0">
                      <a:srgbClr val="FFFFFF"/>
                    </a:gs>
                    <a:gs pos="100000">
                      <a:srgbClr val="FFFFFF"/>
                    </a:gs>
                  </a:gsLst>
                  <a:lin ang="5400000" scaled="0"/>
                </a:gradFill>
              </a:rPr>
              <a:t>from Asset Results</a:t>
            </a:r>
          </a:p>
        </p:txBody>
      </p:sp>
      <p:sp>
        <p:nvSpPr>
          <p:cNvPr id="17" name="Rectangle 16"/>
          <p:cNvSpPr/>
          <p:nvPr/>
        </p:nvSpPr>
        <p:spPr>
          <a:xfrm>
            <a:off x="4418376" y="3372465"/>
            <a:ext cx="2974725" cy="1015663"/>
          </a:xfrm>
          <a:prstGeom prst="rect">
            <a:avLst/>
          </a:prstGeom>
        </p:spPr>
        <p:txBody>
          <a:bodyPr wrap="none">
            <a:spAutoFit/>
          </a:bodyPr>
          <a:lstStyle/>
          <a:p>
            <a:r>
              <a:rPr lang="en-US" sz="2000" spc="-71" dirty="0">
                <a:solidFill>
                  <a:schemeClr val="accent1"/>
                </a:solidFill>
              </a:rPr>
              <a:t>actionTerms:</a:t>
            </a:r>
            <a:r>
              <a:rPr lang="en-US" sz="2000" spc="-71" dirty="0">
                <a:solidFill>
                  <a:schemeClr val="tx2"/>
                </a:solidFill>
              </a:rPr>
              <a:t> </a:t>
            </a:r>
            <a:r>
              <a:rPr lang="en-US" sz="2000" spc="-71" dirty="0" smtClean="0"/>
              <a:t>picture</a:t>
            </a:r>
            <a:endParaRPr lang="en-US" sz="2000" spc="-71" dirty="0"/>
          </a:p>
          <a:p>
            <a:r>
              <a:rPr lang="en-US" sz="2000" spc="-71" dirty="0">
                <a:solidFill>
                  <a:schemeClr val="accent1"/>
                </a:solidFill>
              </a:rPr>
              <a:t>subjectTerms: </a:t>
            </a:r>
            <a:r>
              <a:rPr lang="en-US" sz="2000" b="1" spc="-71" dirty="0" err="1"/>
              <a:t>tv</a:t>
            </a:r>
            <a:endParaRPr lang="en-US" sz="2000" b="1" spc="-71" dirty="0"/>
          </a:p>
          <a:p>
            <a:r>
              <a:rPr lang="en-US" sz="2000" spc="-71" dirty="0">
                <a:solidFill>
                  <a:schemeClr val="accent1"/>
                </a:solidFill>
              </a:rPr>
              <a:t>searchBoxQuery: </a:t>
            </a:r>
            <a:r>
              <a:rPr lang="en-US" sz="2000" spc="-71" dirty="0" err="1"/>
              <a:t>tv</a:t>
            </a:r>
            <a:r>
              <a:rPr lang="en-US" sz="2000" spc="-71" dirty="0"/>
              <a:t> </a:t>
            </a:r>
            <a:r>
              <a:rPr lang="en-US" sz="2000" spc="-71" dirty="0" smtClean="0"/>
              <a:t>picture</a:t>
            </a:r>
            <a:endParaRPr lang="en-US" sz="2000" spc="-71" dirty="0"/>
          </a:p>
        </p:txBody>
      </p:sp>
      <p:cxnSp>
        <p:nvCxnSpPr>
          <p:cNvPr id="19" name="Elbow Connector 18"/>
          <p:cNvCxnSpPr/>
          <p:nvPr/>
        </p:nvCxnSpPr>
        <p:spPr>
          <a:xfrm>
            <a:off x="3888349" y="3575469"/>
            <a:ext cx="514304"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a:off x="7077029" y="3576774"/>
            <a:ext cx="1302902"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1" name="Elbow Connector 18"/>
          <p:cNvCxnSpPr/>
          <p:nvPr/>
        </p:nvCxnSpPr>
        <p:spPr>
          <a:xfrm>
            <a:off x="2029201" y="2102929"/>
            <a:ext cx="0" cy="501898"/>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2" name="Elbow Connector 18"/>
          <p:cNvCxnSpPr>
            <a:endCxn id="41" idx="0"/>
          </p:cNvCxnSpPr>
          <p:nvPr/>
        </p:nvCxnSpPr>
        <p:spPr>
          <a:xfrm>
            <a:off x="10331751" y="4668563"/>
            <a:ext cx="0" cy="1321909"/>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16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7" presetClass="emph" presetSubtype="2" fill="hold" nodeType="afterEffect">
                                  <p:stCondLst>
                                    <p:cond delay="0"/>
                                  </p:stCondLst>
                                  <p:childTnLst>
                                    <p:animClr clrSpc="rgb" dir="cw">
                                      <p:cBhvr>
                                        <p:cTn id="10" dur="500" fill="hold"/>
                                        <p:tgtEl>
                                          <p:spTgt spid="7"/>
                                        </p:tgtEl>
                                        <p:attrNameLst>
                                          <p:attrName>stroke.color</p:attrName>
                                        </p:attrNameLst>
                                      </p:cBhvr>
                                      <p:to>
                                        <a:srgbClr val="EF3B28"/>
                                      </p:to>
                                    </p:animClr>
                                    <p:set>
                                      <p:cBhvr>
                                        <p:cTn id="11" dur="500" fill="hold"/>
                                        <p:tgtEl>
                                          <p:spTgt spid="7"/>
                                        </p:tgtEl>
                                        <p:attrNameLst>
                                          <p:attrName>stroke.on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up)">
                                      <p:cBhvr>
                                        <p:cTn id="28" dur="500"/>
                                        <p:tgtEl>
                                          <p:spTgt spid="52"/>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a:xfrm>
            <a:off x="9399074" y="5994951"/>
            <a:ext cx="1879414" cy="734534"/>
          </a:xfrm>
          <a:prstGeom prst="rect">
            <a:avLst/>
          </a:prstGeom>
          <a:noFill/>
        </p:spPr>
        <p:txBody>
          <a:bodyPr wrap="square">
            <a:spAutoFit/>
          </a:bodyPr>
          <a:lstStyle/>
          <a:p>
            <a:pPr algn="ctr"/>
            <a:r>
              <a:rPr lang="en-US" sz="2000" b="1" spc="-71" dirty="0"/>
              <a:t>cameras</a:t>
            </a:r>
          </a:p>
          <a:p>
            <a:pPr algn="ctr"/>
            <a:endParaRPr lang="en-US" sz="2000" spc="-71" dirty="0"/>
          </a:p>
        </p:txBody>
      </p:sp>
      <p:sp>
        <p:nvSpPr>
          <p:cNvPr id="3" name="Title 2"/>
          <p:cNvSpPr>
            <a:spLocks noGrp="1"/>
          </p:cNvSpPr>
          <p:nvPr>
            <p:ph type="title"/>
          </p:nvPr>
        </p:nvSpPr>
        <p:spPr/>
        <p:txBody>
          <a:bodyPr/>
          <a:lstStyle/>
          <a:p>
            <a:r>
              <a:rPr lang="en-US" dirty="0" smtClean="0"/>
              <a:t>Bound Query Variables</a:t>
            </a:r>
            <a:endParaRPr lang="en-US" dirty="0"/>
          </a:p>
        </p:txBody>
      </p:sp>
      <p:sp>
        <p:nvSpPr>
          <p:cNvPr id="4" name="Rectangle 3"/>
          <p:cNvSpPr/>
          <p:nvPr/>
        </p:nvSpPr>
        <p:spPr>
          <a:xfrm>
            <a:off x="149187" y="1600200"/>
            <a:ext cx="2925288" cy="400110"/>
          </a:xfrm>
          <a:prstGeom prst="rect">
            <a:avLst/>
          </a:prstGeom>
        </p:spPr>
        <p:txBody>
          <a:bodyPr wrap="none">
            <a:spAutoFit/>
          </a:bodyPr>
          <a:lstStyle/>
          <a:p>
            <a:r>
              <a:rPr lang="en-US" sz="2000" spc="-71" dirty="0">
                <a:solidFill>
                  <a:schemeClr val="accent1"/>
                </a:solidFill>
              </a:rPr>
              <a:t>searchBoxQuery: </a:t>
            </a:r>
            <a:r>
              <a:rPr lang="en-US" sz="2000" b="1" spc="-71" dirty="0" smtClean="0"/>
              <a:t>cameras</a:t>
            </a:r>
            <a:endParaRPr lang="en-US" sz="2000" dirty="0"/>
          </a:p>
        </p:txBody>
      </p:sp>
      <p:sp>
        <p:nvSpPr>
          <p:cNvPr id="5" name="Rectangle 4"/>
          <p:cNvSpPr/>
          <p:nvPr/>
        </p:nvSpPr>
        <p:spPr bwMode="auto">
          <a:xfrm>
            <a:off x="149187" y="2685315"/>
            <a:ext cx="3807736" cy="2857241"/>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Conditions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6" name="Rectangle 5"/>
          <p:cNvSpPr/>
          <p:nvPr/>
        </p:nvSpPr>
        <p:spPr bwMode="auto">
          <a:xfrm>
            <a:off x="220614" y="3200411"/>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t>
            </a:r>
            <a:r>
              <a:rPr lang="en-US" sz="2000" i="1" dirty="0" smtClean="0">
                <a:gradFill>
                  <a:gsLst>
                    <a:gs pos="0">
                      <a:srgbClr val="FFFFFF"/>
                    </a:gs>
                    <a:gs pos="100000">
                      <a:srgbClr val="FFFFFF"/>
                    </a:gs>
                  </a:gsLst>
                  <a:lin ang="5400000" scaled="0"/>
                </a:gradFill>
              </a:rPr>
              <a:t>Topic </a:t>
            </a:r>
            <a:r>
              <a:rPr lang="en-US" sz="2000" dirty="0" smtClean="0">
                <a:gradFill>
                  <a:gsLst>
                    <a:gs pos="0">
                      <a:srgbClr val="FFFFFF"/>
                    </a:gs>
                    <a:gs pos="100000">
                      <a:srgbClr val="FFFFFF"/>
                    </a:gs>
                  </a:gsLst>
                  <a:lin ang="5400000" scaled="0"/>
                </a:gradFill>
              </a:rPr>
              <a:t>Exactly</a:t>
            </a:r>
            <a:endParaRPr lang="en-US" sz="2000"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all</a:t>
            </a:r>
          </a:p>
        </p:txBody>
      </p:sp>
      <p:sp>
        <p:nvSpPr>
          <p:cNvPr id="7" name="Rectangle 6"/>
          <p:cNvSpPr/>
          <p:nvPr/>
        </p:nvSpPr>
        <p:spPr bwMode="auto">
          <a:xfrm>
            <a:off x="220614" y="4364258"/>
            <a:ext cx="3660534" cy="1058851"/>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Matches Action Term </a:t>
            </a:r>
            <a:r>
              <a:rPr lang="en-US" sz="2000" i="1" dirty="0" err="1">
                <a:gradFill>
                  <a:gsLst>
                    <a:gs pos="0">
                      <a:srgbClr val="FFFFFF"/>
                    </a:gs>
                    <a:gs pos="100000">
                      <a:srgbClr val="FFFFFF"/>
                    </a:gs>
                  </a:gsLst>
                  <a:lin ang="5400000" scaled="0"/>
                </a:gradFill>
              </a:rPr>
              <a:t>AssetType</a:t>
            </a:r>
            <a:endParaRPr lang="en-US" sz="2000" i="1" dirty="0">
              <a:gradFill>
                <a:gsLst>
                  <a:gs pos="0">
                    <a:srgbClr val="FFFFFF"/>
                  </a:gs>
                  <a:gs pos="100000">
                    <a:srgbClr val="FFFFFF"/>
                  </a:gs>
                </a:gsLst>
                <a:lin ang="5400000" scaled="0"/>
              </a:gradFill>
            </a:endParaRP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actionTerms := match</a:t>
            </a:r>
          </a:p>
          <a:p>
            <a:pPr defTabSz="932290" fontAlgn="base">
              <a:spcBef>
                <a:spcPct val="0"/>
              </a:spcBef>
              <a:spcAft>
                <a:spcPct val="0"/>
              </a:spcAft>
            </a:pPr>
            <a:r>
              <a:rPr lang="en-US" sz="2000" dirty="0">
                <a:gradFill>
                  <a:gsLst>
                    <a:gs pos="0">
                      <a:srgbClr val="FFFFFF"/>
                    </a:gs>
                    <a:gs pos="100000">
                      <a:srgbClr val="FFFFFF"/>
                    </a:gs>
                  </a:gsLst>
                  <a:lin ang="5400000" scaled="0"/>
                </a:gradFill>
                <a:sym typeface="Wingdings" panose="05000000000000000000" pitchFamily="2" charset="2"/>
              </a:rPr>
              <a:t>    subjectTerms := remainder</a:t>
            </a:r>
          </a:p>
        </p:txBody>
      </p:sp>
      <p:sp>
        <p:nvSpPr>
          <p:cNvPr id="11" name="Rectangle 10"/>
          <p:cNvSpPr/>
          <p:nvPr/>
        </p:nvSpPr>
        <p:spPr bwMode="auto">
          <a:xfrm>
            <a:off x="8475342" y="2604828"/>
            <a:ext cx="3801869" cy="2937728"/>
          </a:xfrm>
          <a:prstGeom prst="rect">
            <a:avLst/>
          </a:prstGeom>
          <a:solidFill>
            <a:schemeClr val="accent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60" tIns="93260" rIns="93260" bIns="93260" numCol="1" rtlCol="0" anchor="t" anchorCtr="0" compatLnSpc="1">
            <a:prstTxWarp prst="textNoShape">
              <a:avLst/>
            </a:prstTxWarp>
          </a:bodyPr>
          <a:lstStyle/>
          <a:p>
            <a:pPr algn="ctr" defTabSz="932290" fontAlgn="base">
              <a:spcBef>
                <a:spcPct val="0"/>
              </a:spcBef>
              <a:spcAft>
                <a:spcPct val="0"/>
              </a:spcAft>
            </a:pPr>
            <a:r>
              <a:rPr lang="en-US" sz="2000" dirty="0">
                <a:gradFill>
                  <a:gsLst>
                    <a:gs pos="0">
                      <a:schemeClr val="bg1"/>
                    </a:gs>
                    <a:gs pos="100000">
                      <a:schemeClr val="bg1"/>
                    </a:gs>
                  </a:gsLst>
                  <a:lin ang="5400000" scaled="0"/>
                </a:gradFill>
              </a:rPr>
              <a:t>Query Rule Actions</a:t>
            </a: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a:p>
            <a:pPr algn="ctr" defTabSz="932290" fontAlgn="base">
              <a:spcBef>
                <a:spcPct val="0"/>
              </a:spcBef>
              <a:spcAft>
                <a:spcPct val="0"/>
              </a:spcAft>
            </a:pPr>
            <a:endParaRPr lang="en-US" sz="2000" dirty="0">
              <a:gradFill>
                <a:gsLst>
                  <a:gs pos="0">
                    <a:schemeClr val="bg1"/>
                  </a:gs>
                  <a:gs pos="100000">
                    <a:schemeClr val="bg1"/>
                  </a:gs>
                </a:gsLst>
                <a:lin ang="5400000" scaled="0"/>
              </a:gradFill>
            </a:endParaRPr>
          </a:p>
        </p:txBody>
      </p:sp>
      <p:sp>
        <p:nvSpPr>
          <p:cNvPr id="15" name="Rectangle 14"/>
          <p:cNvSpPr/>
          <p:nvPr/>
        </p:nvSpPr>
        <p:spPr bwMode="auto">
          <a:xfrm>
            <a:off x="8553311" y="3148565"/>
            <a:ext cx="3645926" cy="1493873"/>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Result Block with</a:t>
            </a:r>
          </a:p>
          <a:p>
            <a:pPr defTabSz="932290" fontAlgn="base">
              <a:spcBef>
                <a:spcPts val="612"/>
              </a:spcBef>
              <a:spcAft>
                <a:spcPct val="0"/>
              </a:spcAft>
            </a:pPr>
            <a:r>
              <a:rPr lang="en-US" sz="2000" dirty="0">
                <a:gradFill>
                  <a:gsLst>
                    <a:gs pos="0">
                      <a:srgbClr val="FFFFFF"/>
                    </a:gs>
                    <a:gs pos="100000">
                      <a:srgbClr val="FFFFFF"/>
                    </a:gs>
                  </a:gsLst>
                  <a:lin ang="5400000" scaled="0"/>
                </a:gradFill>
              </a:rPr>
              <a:t>  {subjectTerms}</a:t>
            </a:r>
            <a:br>
              <a:rPr lang="en-US" sz="2000"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  </a:t>
            </a:r>
            <a:r>
              <a:rPr lang="en-US" sz="2000" dirty="0" err="1">
                <a:gradFill>
                  <a:gsLst>
                    <a:gs pos="0">
                      <a:srgbClr val="FFFFFF"/>
                    </a:gs>
                    <a:gs pos="100000">
                      <a:srgbClr val="FFFFFF"/>
                    </a:gs>
                  </a:gsLst>
                  <a:lin ang="5400000" scaled="0"/>
                </a:gradFill>
              </a:rPr>
              <a:t>contenttype</a:t>
            </a:r>
            <a:r>
              <a:rPr lang="en-US" sz="2000" dirty="0">
                <a:gradFill>
                  <a:gsLst>
                    <a:gs pos="0">
                      <a:srgbClr val="FFFFFF"/>
                    </a:gs>
                    <a:gs pos="100000">
                      <a:srgbClr val="FFFFFF"/>
                    </a:gs>
                  </a:gsLst>
                  <a:lin ang="5400000" scaled="0"/>
                </a:gradFill>
              </a:rPr>
              <a:t>:{</a:t>
            </a:r>
            <a:r>
              <a:rPr lang="en-US" sz="2000" dirty="0" err="1">
                <a:gradFill>
                  <a:gsLst>
                    <a:gs pos="0">
                      <a:srgbClr val="FFFFFF"/>
                    </a:gs>
                    <a:gs pos="100000">
                      <a:srgbClr val="FFFFFF"/>
                    </a:gs>
                  </a:gsLst>
                  <a:lin ang="5400000" scaled="0"/>
                </a:gradFill>
              </a:rPr>
              <a:t>actionTerms</a:t>
            </a:r>
            <a:r>
              <a:rPr lang="en-US" sz="2000" dirty="0">
                <a:gradFill>
                  <a:gsLst>
                    <a:gs pos="0">
                      <a:srgbClr val="FFFFFF"/>
                    </a:gs>
                    <a:gs pos="100000">
                      <a:srgbClr val="FFFFFF"/>
                    </a:gs>
                  </a:gsLst>
                  <a:lin ang="5400000" scaled="0"/>
                </a:gradFill>
              </a:rPr>
              <a:t>}</a:t>
            </a:r>
            <a:endParaRPr lang="en-US" sz="2000" b="1" dirty="0">
              <a:gradFill>
                <a:gsLst>
                  <a:gs pos="0">
                    <a:srgbClr val="FFFFFF"/>
                  </a:gs>
                  <a:gs pos="100000">
                    <a:srgbClr val="FFFFFF"/>
                  </a:gs>
                </a:gsLst>
                <a:lin ang="5400000" scaled="0"/>
              </a:gradFill>
            </a:endParaRPr>
          </a:p>
          <a:p>
            <a:pPr defTabSz="932290" fontAlgn="base">
              <a:spcBef>
                <a:spcPts val="612"/>
              </a:spcBef>
              <a:spcAft>
                <a:spcPct val="0"/>
              </a:spcAft>
            </a:pPr>
            <a:r>
              <a:rPr lang="en-US" sz="2000" dirty="0">
                <a:gradFill>
                  <a:gsLst>
                    <a:gs pos="0">
                      <a:srgbClr val="FFFFFF"/>
                    </a:gs>
                    <a:gs pos="100000">
                      <a:srgbClr val="FFFFFF"/>
                    </a:gs>
                  </a:gsLst>
                  <a:lin ang="5400000" scaled="0"/>
                </a:gradFill>
              </a:rPr>
              <a:t>from Asset Results</a:t>
            </a:r>
          </a:p>
        </p:txBody>
      </p:sp>
      <p:sp>
        <p:nvSpPr>
          <p:cNvPr id="17" name="Rectangle 16"/>
          <p:cNvSpPr/>
          <p:nvPr/>
        </p:nvSpPr>
        <p:spPr>
          <a:xfrm>
            <a:off x="4418376" y="3372462"/>
            <a:ext cx="2869183" cy="707886"/>
          </a:xfrm>
          <a:prstGeom prst="rect">
            <a:avLst/>
          </a:prstGeom>
        </p:spPr>
        <p:txBody>
          <a:bodyPr wrap="none">
            <a:spAutoFit/>
          </a:bodyPr>
          <a:lstStyle/>
          <a:p>
            <a:pPr>
              <a:spcBef>
                <a:spcPts val="612"/>
              </a:spcBef>
            </a:pPr>
            <a:r>
              <a:rPr lang="en-US" sz="2000" spc="-71" dirty="0" err="1">
                <a:solidFill>
                  <a:schemeClr val="accent1"/>
                </a:solidFill>
              </a:rPr>
              <a:t>subjectTerms</a:t>
            </a:r>
            <a:r>
              <a:rPr lang="en-US" sz="2000" spc="-71" dirty="0">
                <a:solidFill>
                  <a:schemeClr val="accent1"/>
                </a:solidFill>
              </a:rPr>
              <a:t>: </a:t>
            </a:r>
            <a:r>
              <a:rPr lang="en-US" sz="2000" b="1" spc="-71" dirty="0"/>
              <a:t>cameras</a:t>
            </a:r>
          </a:p>
          <a:p>
            <a:r>
              <a:rPr lang="en-US" sz="2000" spc="-71" dirty="0" err="1">
                <a:solidFill>
                  <a:schemeClr val="accent1"/>
                </a:solidFill>
              </a:rPr>
              <a:t>searchBoxQuery</a:t>
            </a:r>
            <a:r>
              <a:rPr lang="en-US" sz="2000" spc="-71" dirty="0">
                <a:solidFill>
                  <a:schemeClr val="accent1"/>
                </a:solidFill>
              </a:rPr>
              <a:t>: </a:t>
            </a:r>
            <a:r>
              <a:rPr lang="en-US" sz="2000" spc="-71" dirty="0" smtClean="0"/>
              <a:t>cameras</a:t>
            </a:r>
            <a:endParaRPr lang="en-US" sz="2000" spc="-71" dirty="0"/>
          </a:p>
        </p:txBody>
      </p:sp>
      <p:cxnSp>
        <p:nvCxnSpPr>
          <p:cNvPr id="19" name="Elbow Connector 18"/>
          <p:cNvCxnSpPr/>
          <p:nvPr/>
        </p:nvCxnSpPr>
        <p:spPr>
          <a:xfrm>
            <a:off x="3888349" y="3575469"/>
            <a:ext cx="514304"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a:off x="7077029" y="3576774"/>
            <a:ext cx="1302902"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1" name="Elbow Connector 18"/>
          <p:cNvCxnSpPr/>
          <p:nvPr/>
        </p:nvCxnSpPr>
        <p:spPr>
          <a:xfrm>
            <a:off x="2029201" y="2102929"/>
            <a:ext cx="0" cy="501898"/>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52" name="Elbow Connector 18"/>
          <p:cNvCxnSpPr>
            <a:endCxn id="41" idx="0"/>
          </p:cNvCxnSpPr>
          <p:nvPr/>
        </p:nvCxnSpPr>
        <p:spPr>
          <a:xfrm>
            <a:off x="10338781" y="4673043"/>
            <a:ext cx="0" cy="1321909"/>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 name="Multiply 1"/>
          <p:cNvSpPr/>
          <p:nvPr/>
        </p:nvSpPr>
        <p:spPr bwMode="auto">
          <a:xfrm>
            <a:off x="10403063" y="3929642"/>
            <a:ext cx="901505" cy="293911"/>
          </a:xfrm>
          <a:prstGeom prst="mathMultiply">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scene3d>
              <a:camera prst="orthographicFront"/>
              <a:lightRig rig="harsh" dir="t"/>
            </a:scene3d>
            <a:sp3d extrusionH="57150" prstMaterial="matte">
              <a:bevelT w="63500" h="12700" prst="angle"/>
              <a:contourClr>
                <a:schemeClr val="bg1">
                  <a:lumMod val="65000"/>
                </a:schemeClr>
              </a:contourClr>
            </a:sp3d>
          </a:bodyPr>
          <a:lstStyle/>
          <a:p>
            <a:pPr algn="ctr" defTabSz="932290" fontAlgn="base">
              <a:spcBef>
                <a:spcPct val="0"/>
              </a:spcBef>
              <a:spcAft>
                <a:spcPct val="0"/>
              </a:spcAft>
            </a:pPr>
            <a:endParaRPr lang="en-US" sz="2000" b="1" dirty="0">
              <a:ln/>
              <a:solidFill>
                <a:schemeClr val="accent3"/>
              </a:solidFill>
            </a:endParaRPr>
          </a:p>
        </p:txBody>
      </p:sp>
      <p:sp>
        <p:nvSpPr>
          <p:cNvPr id="18" name="Rectangle 17"/>
          <p:cNvSpPr/>
          <p:nvPr/>
        </p:nvSpPr>
        <p:spPr bwMode="auto">
          <a:xfrm>
            <a:off x="8553311" y="3148565"/>
            <a:ext cx="3645926" cy="1493873"/>
          </a:xfrm>
          <a:prstGeom prst="rect">
            <a:avLst/>
          </a:prstGeom>
          <a:solidFill>
            <a:schemeClr val="accent2"/>
          </a:solidFill>
          <a:ln w="381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46630" tIns="46628" rIns="46630" bIns="46628" numCol="1" rtlCol="0" anchor="ctr" anchorCtr="0" compatLnSpc="1">
            <a:prstTxWarp prst="textNoShape">
              <a:avLst/>
            </a:prstTxWarp>
          </a:bodyPr>
          <a:lstStyle/>
          <a:p>
            <a:pPr defTabSz="932290" fontAlgn="base">
              <a:spcBef>
                <a:spcPct val="0"/>
              </a:spcBef>
              <a:spcAft>
                <a:spcPct val="0"/>
              </a:spcAft>
            </a:pPr>
            <a:r>
              <a:rPr lang="en-US" sz="2000" dirty="0">
                <a:gradFill>
                  <a:gsLst>
                    <a:gs pos="0">
                      <a:srgbClr val="FFFFFF"/>
                    </a:gs>
                    <a:gs pos="100000">
                      <a:srgbClr val="FFFFFF"/>
                    </a:gs>
                  </a:gsLst>
                  <a:lin ang="5400000" scaled="0"/>
                </a:gradFill>
              </a:rPr>
              <a:t>Result Block with</a:t>
            </a:r>
          </a:p>
          <a:p>
            <a:pPr defTabSz="932290" fontAlgn="base">
              <a:spcBef>
                <a:spcPts val="612"/>
              </a:spcBef>
              <a:spcAft>
                <a:spcPct val="0"/>
              </a:spcAft>
            </a:pPr>
            <a:r>
              <a:rPr lang="en-US" sz="2000" dirty="0">
                <a:gradFill>
                  <a:gsLst>
                    <a:gs pos="0">
                      <a:srgbClr val="FFFFFF"/>
                    </a:gs>
                    <a:gs pos="100000">
                      <a:srgbClr val="FFFFFF"/>
                    </a:gs>
                  </a:gsLst>
                  <a:lin ang="5400000" scaled="0"/>
                </a:gradFill>
              </a:rPr>
              <a:t>  {subjectTerms}</a:t>
            </a:r>
            <a:br>
              <a:rPr lang="en-US" sz="2000"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  </a:t>
            </a:r>
            <a:r>
              <a:rPr lang="en-US" sz="2000" b="1" dirty="0">
                <a:gradFill>
                  <a:gsLst>
                    <a:gs pos="0">
                      <a:srgbClr val="FFFFFF"/>
                    </a:gs>
                    <a:gs pos="100000">
                      <a:srgbClr val="FFFFFF"/>
                    </a:gs>
                  </a:gsLst>
                  <a:lin ang="5400000" scaled="0"/>
                </a:gradFill>
              </a:rPr>
              <a:t>{?</a:t>
            </a:r>
            <a:r>
              <a:rPr lang="en-US" sz="2000" dirty="0">
                <a:gradFill>
                  <a:gsLst>
                    <a:gs pos="0">
                      <a:srgbClr val="FFFFFF"/>
                    </a:gs>
                    <a:gs pos="100000">
                      <a:srgbClr val="FFFFFF"/>
                    </a:gs>
                  </a:gsLst>
                  <a:lin ang="5400000" scaled="0"/>
                </a:gradFill>
              </a:rPr>
              <a:t> </a:t>
            </a:r>
            <a:r>
              <a:rPr lang="en-US" sz="2000" dirty="0" err="1">
                <a:gradFill>
                  <a:gsLst>
                    <a:gs pos="0">
                      <a:srgbClr val="FFFFFF"/>
                    </a:gs>
                    <a:gs pos="100000">
                      <a:srgbClr val="FFFFFF"/>
                    </a:gs>
                  </a:gsLst>
                  <a:lin ang="5400000" scaled="0"/>
                </a:gradFill>
              </a:rPr>
              <a:t>contenttype</a:t>
            </a:r>
            <a:r>
              <a:rPr lang="en-US" sz="2000" dirty="0">
                <a:gradFill>
                  <a:gsLst>
                    <a:gs pos="0">
                      <a:srgbClr val="FFFFFF"/>
                    </a:gs>
                    <a:gs pos="100000">
                      <a:srgbClr val="FFFFFF"/>
                    </a:gs>
                  </a:gsLst>
                  <a:lin ang="5400000" scaled="0"/>
                </a:gradFill>
              </a:rPr>
              <a:t>:{</a:t>
            </a:r>
            <a:r>
              <a:rPr lang="en-US" sz="2000" dirty="0" err="1">
                <a:gradFill>
                  <a:gsLst>
                    <a:gs pos="0">
                      <a:srgbClr val="FFFFFF"/>
                    </a:gs>
                    <a:gs pos="100000">
                      <a:srgbClr val="FFFFFF"/>
                    </a:gs>
                  </a:gsLst>
                  <a:lin ang="5400000" scaled="0"/>
                </a:gradFill>
              </a:rPr>
              <a:t>actionTerms</a:t>
            </a:r>
            <a:r>
              <a:rPr lang="en-US" sz="2000" dirty="0">
                <a:gradFill>
                  <a:gsLst>
                    <a:gs pos="0">
                      <a:srgbClr val="FFFFFF"/>
                    </a:gs>
                    <a:gs pos="100000">
                      <a:srgbClr val="FFFFFF"/>
                    </a:gs>
                  </a:gsLst>
                  <a:lin ang="5400000" scaled="0"/>
                </a:gradFill>
              </a:rPr>
              <a:t>} </a:t>
            </a:r>
            <a:r>
              <a:rPr lang="en-US" sz="2000" b="1" dirty="0">
                <a:gradFill>
                  <a:gsLst>
                    <a:gs pos="0">
                      <a:srgbClr val="FFFFFF"/>
                    </a:gs>
                    <a:gs pos="100000">
                      <a:srgbClr val="FFFFFF"/>
                    </a:gs>
                  </a:gsLst>
                  <a:lin ang="5400000" scaled="0"/>
                </a:gradFill>
              </a:rPr>
              <a:t>}</a:t>
            </a:r>
          </a:p>
          <a:p>
            <a:pPr defTabSz="932290" fontAlgn="base">
              <a:spcBef>
                <a:spcPts val="612"/>
              </a:spcBef>
              <a:spcAft>
                <a:spcPct val="0"/>
              </a:spcAft>
            </a:pPr>
            <a:r>
              <a:rPr lang="en-US" sz="2000" dirty="0">
                <a:gradFill>
                  <a:gsLst>
                    <a:gs pos="0">
                      <a:srgbClr val="FFFFFF"/>
                    </a:gs>
                    <a:gs pos="100000">
                      <a:srgbClr val="FFFFFF"/>
                    </a:gs>
                  </a:gsLst>
                  <a:lin ang="5400000" scaled="0"/>
                </a:gradFill>
              </a:rPr>
              <a:t>from Asset Results</a:t>
            </a:r>
          </a:p>
        </p:txBody>
      </p:sp>
    </p:spTree>
    <p:extLst>
      <p:ext uri="{BB962C8B-B14F-4D97-AF65-F5344CB8AC3E}">
        <p14:creationId xmlns:p14="http://schemas.microsoft.com/office/powerpoint/2010/main" val="3274288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7" presetClass="emph" presetSubtype="2" fill="hold" nodeType="afterEffect">
                                  <p:stCondLst>
                                    <p:cond delay="0"/>
                                  </p:stCondLst>
                                  <p:childTnLst>
                                    <p:animClr clrSpc="rgb" dir="cw">
                                      <p:cBhvr>
                                        <p:cTn id="10" dur="500" fill="hold"/>
                                        <p:tgtEl>
                                          <p:spTgt spid="6"/>
                                        </p:tgtEl>
                                        <p:attrNameLst>
                                          <p:attrName>stroke.color</p:attrName>
                                        </p:attrNameLst>
                                      </p:cBhvr>
                                      <p:to>
                                        <a:srgbClr val="EF3B28"/>
                                      </p:to>
                                    </p:animClr>
                                    <p:set>
                                      <p:cBhvr>
                                        <p:cTn id="11" dur="500" fill="hold"/>
                                        <p:tgtEl>
                                          <p:spTgt spid="6"/>
                                        </p:tgtEl>
                                        <p:attrNameLst>
                                          <p:attrName>stroke.on</p:attrName>
                                        </p:attrNameLst>
                                      </p:cBhvr>
                                      <p:to>
                                        <p:strVal val="tru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up)">
                                      <p:cBhvr>
                                        <p:cTn id="38" dur="500"/>
                                        <p:tgtEl>
                                          <p:spTgt spid="52"/>
                                        </p:tgtEl>
                                      </p:cBhvr>
                                    </p:animEffect>
                                  </p:childTnLst>
                                </p:cTn>
                              </p:par>
                            </p:childTnLst>
                          </p:cTn>
                        </p:par>
                        <p:par>
                          <p:cTn id="39" fill="hold">
                            <p:stCondLst>
                              <p:cond delay="500"/>
                            </p:stCondLst>
                            <p:childTnLst>
                              <p:par>
                                <p:cTn id="40" presetID="10" presetClass="entr" presetSubtype="0" fill="hold" grpId="0" nodeType="afterEffect">
                                  <p:stCondLst>
                                    <p:cond delay="25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7" grpId="0"/>
      <p:bldP spid="2"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Advanced Query Rules</a:t>
            </a:r>
            <a:endParaRPr lang="en-US" dirty="0"/>
          </a:p>
        </p:txBody>
      </p:sp>
      <p:sp>
        <p:nvSpPr>
          <p:cNvPr id="5" name="Text Placeholder 4"/>
          <p:cNvSpPr>
            <a:spLocks noGrp="1"/>
          </p:cNvSpPr>
          <p:nvPr>
            <p:ph type="body" sz="quarter" idx="10"/>
          </p:nvPr>
        </p:nvSpPr>
        <p:spPr>
          <a:xfrm>
            <a:off x="274638" y="1212852"/>
            <a:ext cx="11887200" cy="3631763"/>
          </a:xfrm>
        </p:spPr>
        <p:txBody>
          <a:bodyPr/>
          <a:lstStyle/>
          <a:p>
            <a:pPr marL="742950" indent="-742950">
              <a:buAutoNum type="arabicPeriod"/>
            </a:pPr>
            <a:r>
              <a:rPr lang="en-US" dirty="0" smtClean="0">
                <a:solidFill>
                  <a:srgbClr val="969696"/>
                </a:solidFill>
              </a:rPr>
              <a:t>Interaction between Conditions and Actions</a:t>
            </a:r>
          </a:p>
          <a:p>
            <a:pPr marL="744538" lvl="1"/>
            <a:r>
              <a:rPr lang="en-US" dirty="0" smtClean="0">
                <a:solidFill>
                  <a:srgbClr val="969696"/>
                </a:solidFill>
              </a:rPr>
              <a:t>Bound Query Variables</a:t>
            </a:r>
          </a:p>
          <a:p>
            <a:pPr marL="742950" indent="-742950">
              <a:spcBef>
                <a:spcPts val="3000"/>
              </a:spcBef>
              <a:buAutoNum type="arabicPeriod"/>
            </a:pPr>
            <a:r>
              <a:rPr lang="en-US" dirty="0" smtClean="0"/>
              <a:t>Interaction between Query Rules</a:t>
            </a:r>
          </a:p>
          <a:p>
            <a:pPr marL="744538" lvl="1"/>
            <a:r>
              <a:rPr lang="en-US" dirty="0" smtClean="0"/>
              <a:t>Orderings and Stop/Continue</a:t>
            </a:r>
          </a:p>
          <a:p>
            <a:pPr marL="742950" indent="-742950">
              <a:spcBef>
                <a:spcPts val="3000"/>
              </a:spcBef>
              <a:buAutoNum type="arabicPeriod"/>
            </a:pPr>
            <a:r>
              <a:rPr lang="en-US" dirty="0" smtClean="0"/>
              <a:t>Interaction between Query Rules and Web Parts</a:t>
            </a:r>
          </a:p>
          <a:p>
            <a:pPr marL="744538" lvl="1"/>
            <a:r>
              <a:rPr lang="en-US" dirty="0" smtClean="0"/>
              <a:t>Routing to Content Search Web Parts</a:t>
            </a:r>
            <a:endParaRPr lang="en-US" dirty="0"/>
          </a:p>
        </p:txBody>
      </p:sp>
    </p:spTree>
    <p:extLst>
      <p:ext uri="{BB962C8B-B14F-4D97-AF65-F5344CB8AC3E}">
        <p14:creationId xmlns:p14="http://schemas.microsoft.com/office/powerpoint/2010/main" val="64715890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SP2013 makes smart search verticals easy </a:t>
            </a:r>
            <a:endParaRPr lang="en-US" dirty="0"/>
          </a:p>
        </p:txBody>
      </p:sp>
      <p:sp>
        <p:nvSpPr>
          <p:cNvPr id="5" name="Text Placeholder 4"/>
          <p:cNvSpPr>
            <a:spLocks noGrp="1"/>
          </p:cNvSpPr>
          <p:nvPr>
            <p:ph type="body" sz="quarter" idx="10"/>
          </p:nvPr>
        </p:nvSpPr>
        <p:spPr>
          <a:xfrm>
            <a:off x="274638" y="1212852"/>
            <a:ext cx="11887200" cy="2092881"/>
          </a:xfrm>
        </p:spPr>
        <p:txBody>
          <a:bodyPr/>
          <a:lstStyle/>
          <a:p>
            <a:r>
              <a:rPr lang="en-US" dirty="0" smtClean="0"/>
              <a:t>We created a </a:t>
            </a:r>
            <a:r>
              <a:rPr lang="en-US" dirty="0" smtClean="0">
                <a:solidFill>
                  <a:schemeClr val="accent1"/>
                </a:solidFill>
              </a:rPr>
              <a:t>search vertical </a:t>
            </a:r>
            <a:r>
              <a:rPr lang="en-US" dirty="0" smtClean="0"/>
              <a:t>that </a:t>
            </a:r>
            <a:r>
              <a:rPr lang="en-US" dirty="0" smtClean="0">
                <a:solidFill>
                  <a:schemeClr val="accent1"/>
                </a:solidFill>
              </a:rPr>
              <a:t>responds intelligently</a:t>
            </a:r>
          </a:p>
          <a:p>
            <a:r>
              <a:rPr lang="en-US" dirty="0" smtClean="0"/>
              <a:t>	…in a </a:t>
            </a:r>
            <a:r>
              <a:rPr lang="en-US" dirty="0" smtClean="0">
                <a:solidFill>
                  <a:schemeClr val="accent1"/>
                </a:solidFill>
              </a:rPr>
              <a:t>ridiculously short time</a:t>
            </a:r>
          </a:p>
          <a:p>
            <a:r>
              <a:rPr lang="en-US" dirty="0" smtClean="0"/>
              <a:t>	…and </a:t>
            </a:r>
            <a:r>
              <a:rPr lang="en-US" dirty="0" smtClean="0">
                <a:solidFill>
                  <a:schemeClr val="accent1"/>
                </a:solidFill>
              </a:rPr>
              <a:t>without code</a:t>
            </a:r>
          </a:p>
        </p:txBody>
      </p:sp>
      <p:sp>
        <p:nvSpPr>
          <p:cNvPr id="6" name="Rectangle 5"/>
          <p:cNvSpPr/>
          <p:nvPr/>
        </p:nvSpPr>
        <p:spPr bwMode="auto">
          <a:xfrm>
            <a:off x="3017840" y="3954463"/>
            <a:ext cx="9144001"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Web Part + Result Source</a:t>
            </a:r>
          </a:p>
        </p:txBody>
      </p:sp>
      <p:sp>
        <p:nvSpPr>
          <p:cNvPr id="7" name="Rectangle 6"/>
          <p:cNvSpPr/>
          <p:nvPr/>
        </p:nvSpPr>
        <p:spPr bwMode="auto">
          <a:xfrm>
            <a:off x="288776" y="3954463"/>
            <a:ext cx="2743200" cy="8686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Create</a:t>
            </a:r>
          </a:p>
        </p:txBody>
      </p:sp>
      <p:sp>
        <p:nvSpPr>
          <p:cNvPr id="8" name="Rectangle 7"/>
          <p:cNvSpPr/>
          <p:nvPr/>
        </p:nvSpPr>
        <p:spPr bwMode="auto">
          <a:xfrm>
            <a:off x="288776" y="4871372"/>
            <a:ext cx="2743200" cy="86868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Respond</a:t>
            </a:r>
          </a:p>
        </p:txBody>
      </p:sp>
      <p:sp>
        <p:nvSpPr>
          <p:cNvPr id="9" name="Rectangle 8"/>
          <p:cNvSpPr/>
          <p:nvPr/>
        </p:nvSpPr>
        <p:spPr bwMode="auto">
          <a:xfrm>
            <a:off x="3017838" y="4871372"/>
            <a:ext cx="9144000" cy="86868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Query Rules</a:t>
            </a:r>
          </a:p>
        </p:txBody>
      </p:sp>
      <p:sp>
        <p:nvSpPr>
          <p:cNvPr id="10" name="Rectangle 9"/>
          <p:cNvSpPr/>
          <p:nvPr/>
        </p:nvSpPr>
        <p:spPr bwMode="auto">
          <a:xfrm>
            <a:off x="288776" y="5784850"/>
            <a:ext cx="2743200" cy="9112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Advertise</a:t>
            </a:r>
          </a:p>
        </p:txBody>
      </p:sp>
      <p:sp>
        <p:nvSpPr>
          <p:cNvPr id="11" name="Rectangle 10"/>
          <p:cNvSpPr/>
          <p:nvPr/>
        </p:nvSpPr>
        <p:spPr bwMode="auto">
          <a:xfrm>
            <a:off x="3017840" y="5784850"/>
            <a:ext cx="9144001"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Search Navigation + Query Rules</a:t>
            </a:r>
          </a:p>
        </p:txBody>
      </p:sp>
    </p:spTree>
    <p:extLst>
      <p:ext uri="{BB962C8B-B14F-4D97-AF65-F5344CB8AC3E}">
        <p14:creationId xmlns:p14="http://schemas.microsoft.com/office/powerpoint/2010/main" val="152902424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200" dirty="0"/>
              <a:t>Build Smarter Search Experiences</a:t>
            </a:r>
            <a:r>
              <a:rPr lang="en-US" sz="4000" dirty="0"/>
              <a:t/>
            </a:r>
            <a:br>
              <a:rPr lang="en-US" sz="4000" dirty="0"/>
            </a:br>
            <a:r>
              <a:rPr lang="en-US" sz="3600" dirty="0"/>
              <a:t>with Result Sources and Query Rules</a:t>
            </a:r>
          </a:p>
        </p:txBody>
      </p:sp>
      <p:sp>
        <p:nvSpPr>
          <p:cNvPr id="5" name="Text Placeholder 4"/>
          <p:cNvSpPr>
            <a:spLocks noGrp="1"/>
          </p:cNvSpPr>
          <p:nvPr>
            <p:ph type="body" sz="quarter" idx="12"/>
          </p:nvPr>
        </p:nvSpPr>
        <p:spPr/>
        <p:txBody>
          <a:bodyPr/>
          <a:lstStyle/>
          <a:p>
            <a:r>
              <a:rPr lang="en-US" dirty="0" smtClean="0"/>
              <a:t>Pedro DeRose, Ph.D.</a:t>
            </a:r>
          </a:p>
          <a:p>
            <a:r>
              <a:rPr lang="en-US" dirty="0" smtClean="0"/>
              <a:t>Senior Program Manager, SharePoint</a:t>
            </a:r>
          </a:p>
        </p:txBody>
      </p:sp>
      <p:sp>
        <p:nvSpPr>
          <p:cNvPr id="2" name="Text Placeholder 1"/>
          <p:cNvSpPr>
            <a:spLocks noGrp="1"/>
          </p:cNvSpPr>
          <p:nvPr>
            <p:ph type="body" sz="quarter" idx="13"/>
          </p:nvPr>
        </p:nvSpPr>
        <p:spPr/>
        <p:txBody>
          <a:bodyPr/>
          <a:lstStyle/>
          <a:p>
            <a:r>
              <a:rPr lang="en-US" dirty="0" smtClean="0"/>
              <a:t>SPC143</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9"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13" name="Rectangle 12"/>
          <p:cNvSpPr/>
          <p:nvPr/>
        </p:nvSpPr>
        <p:spPr bwMode="auto">
          <a:xfrm>
            <a:off x="266245" y="1211262"/>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9:00am - SPC063 - Customizing Search Experiences in SharePoint 2013</a:t>
            </a:r>
            <a:br>
              <a:rPr lang="en-US" dirty="0"/>
            </a:br>
            <a:r>
              <a:rPr lang="en-US" dirty="0"/>
              <a:t>Speaker: Kerem Yuceturk </a:t>
            </a:r>
            <a:endParaRPr lang="en-US" dirty="0">
              <a:solidFill>
                <a:schemeClr val="bg1"/>
              </a:solidFill>
            </a:endParaRPr>
          </a:p>
        </p:txBody>
      </p:sp>
      <p:sp>
        <p:nvSpPr>
          <p:cNvPr id="22" name="Rectangle 21"/>
          <p:cNvSpPr/>
          <p:nvPr/>
        </p:nvSpPr>
        <p:spPr bwMode="auto">
          <a:xfrm>
            <a:off x="269484" y="303847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3:15pm - SPC230 - Step by Step: Building Search Driven Applications with SharePoint 2013 - Speaker: Scot Hillier </a:t>
            </a:r>
            <a:endParaRPr lang="en-US" dirty="0">
              <a:solidFill>
                <a:schemeClr val="bg1"/>
              </a:solidFill>
            </a:endParaRPr>
          </a:p>
        </p:txBody>
      </p:sp>
      <p:sp>
        <p:nvSpPr>
          <p:cNvPr id="23" name="Rectangle 22"/>
          <p:cNvSpPr/>
          <p:nvPr/>
        </p:nvSpPr>
        <p:spPr bwMode="auto">
          <a:xfrm>
            <a:off x="272722" y="212486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Tue 1:45pm - SPC191 - People Search and Extensibility in SharePoint 2013</a:t>
            </a:r>
            <a:br>
              <a:rPr lang="en-US" dirty="0"/>
            </a:br>
            <a:r>
              <a:rPr lang="en-US" dirty="0"/>
              <a:t>Speakers: Mikael </a:t>
            </a:r>
            <a:r>
              <a:rPr lang="en-US" dirty="0" err="1"/>
              <a:t>Svenson</a:t>
            </a:r>
            <a:r>
              <a:rPr lang="en-US" dirty="0"/>
              <a:t>, Sana Khan </a:t>
            </a:r>
            <a:endParaRPr lang="en-US" dirty="0">
              <a:solidFill>
                <a:schemeClr val="bg1"/>
              </a:solidFill>
            </a:endParaRPr>
          </a:p>
        </p:txBody>
      </p:sp>
      <p:sp>
        <p:nvSpPr>
          <p:cNvPr id="32" name="Rectangle 31"/>
          <p:cNvSpPr/>
          <p:nvPr/>
        </p:nvSpPr>
        <p:spPr bwMode="auto">
          <a:xfrm>
            <a:off x="279205" y="3952083"/>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t>Wed 5:00pm - SPC145 - Optimize Search Relevance in SharePoint 2013</a:t>
            </a:r>
            <a:br>
              <a:rPr lang="en-US" dirty="0"/>
            </a:br>
            <a:r>
              <a:rPr lang="en-US" dirty="0"/>
              <a:t>Speakers: Jan Inge Bergseth, Victor </a:t>
            </a:r>
            <a:r>
              <a:rPr lang="en-US" dirty="0" err="1"/>
              <a:t>Poznanski</a:t>
            </a:r>
            <a:r>
              <a:rPr lang="en-US" dirty="0"/>
              <a:t/>
            </a:r>
            <a:br>
              <a:rPr lang="en-US" dirty="0"/>
            </a:br>
            <a:r>
              <a:rPr lang="en-US" dirty="0"/>
              <a:t> </a:t>
            </a:r>
            <a:endParaRPr lang="en-US" dirty="0">
              <a:solidFill>
                <a:schemeClr val="bg1"/>
              </a:solidFill>
            </a:endParaRPr>
          </a:p>
        </p:txBody>
      </p:sp>
    </p:spTree>
    <p:extLst>
      <p:ext uri="{BB962C8B-B14F-4D97-AF65-F5344CB8AC3E}">
        <p14:creationId xmlns:p14="http://schemas.microsoft.com/office/powerpoint/2010/main" val="82815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946259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722513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Verticals</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dirty="0" smtClean="0"/>
              <a:t>Special Data + Special Scenarios </a:t>
            </a:r>
            <a:r>
              <a:rPr lang="en-US" dirty="0" smtClean="0">
                <a:latin typeface="Calibri" panose="020F0502020204030204" pitchFamily="34" charset="0"/>
              </a:rPr>
              <a:t>→</a:t>
            </a:r>
            <a:r>
              <a:rPr lang="en-US" dirty="0" smtClean="0"/>
              <a:t> Special Search</a:t>
            </a:r>
            <a:endParaRPr lang="en-US" dirty="0"/>
          </a:p>
        </p:txBody>
      </p:sp>
      <p:pic>
        <p:nvPicPr>
          <p:cNvPr id="4" name="Picture 3"/>
          <p:cNvPicPr>
            <a:picLocks noChangeAspect="1"/>
          </p:cNvPicPr>
          <p:nvPr/>
        </p:nvPicPr>
        <p:blipFill>
          <a:blip r:embed="rId3"/>
          <a:stretch>
            <a:fillRect/>
          </a:stretch>
        </p:blipFill>
        <p:spPr>
          <a:xfrm>
            <a:off x="305370" y="2125663"/>
            <a:ext cx="7066145" cy="4576759"/>
          </a:xfrm>
          <a:prstGeom prst="rect">
            <a:avLst/>
          </a:prstGeom>
        </p:spPr>
      </p:pic>
      <p:pic>
        <p:nvPicPr>
          <p:cNvPr id="5" name="Picture 4"/>
          <p:cNvPicPr>
            <a:picLocks noChangeAspect="1"/>
          </p:cNvPicPr>
          <p:nvPr/>
        </p:nvPicPr>
        <p:blipFill>
          <a:blip r:embed="rId4"/>
          <a:stretch>
            <a:fillRect/>
          </a:stretch>
        </p:blipFill>
        <p:spPr>
          <a:xfrm>
            <a:off x="4298682" y="1951514"/>
            <a:ext cx="7863156" cy="4906482"/>
          </a:xfrm>
          <a:prstGeom prst="rect">
            <a:avLst/>
          </a:prstGeom>
        </p:spPr>
      </p:pic>
    </p:spTree>
    <p:extLst>
      <p:ext uri="{BB962C8B-B14F-4D97-AF65-F5344CB8AC3E}">
        <p14:creationId xmlns:p14="http://schemas.microsoft.com/office/powerpoint/2010/main" val="2642731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 you’re going to learn…</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spc="-30" dirty="0">
                <a:solidFill>
                  <a:schemeClr val="tx2"/>
                </a:solidFill>
              </a:rPr>
              <a:t>…how to </a:t>
            </a:r>
            <a:r>
              <a:rPr lang="en-US" spc="-30" dirty="0">
                <a:solidFill>
                  <a:schemeClr val="accent1"/>
                </a:solidFill>
              </a:rPr>
              <a:t>quickly build search verticals</a:t>
            </a:r>
          </a:p>
        </p:txBody>
      </p:sp>
      <p:sp>
        <p:nvSpPr>
          <p:cNvPr id="74" name="Rectangle 73"/>
          <p:cNvSpPr/>
          <p:nvPr/>
        </p:nvSpPr>
        <p:spPr bwMode="auto">
          <a:xfrm>
            <a:off x="2326317" y="2896898"/>
            <a:ext cx="2294578" cy="32004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bodyPr>
          <a:lstStyle/>
          <a:p>
            <a:pPr algn="ctr" defTabSz="914099" fontAlgn="base">
              <a:spcBef>
                <a:spcPct val="0"/>
              </a:spcBef>
              <a:spcAft>
                <a:spcPct val="0"/>
              </a:spcAft>
            </a:pPr>
            <a:r>
              <a:rPr lang="en-US" sz="2000" dirty="0">
                <a:gradFill>
                  <a:gsLst>
                    <a:gs pos="0">
                      <a:schemeClr val="bg1"/>
                    </a:gs>
                    <a:gs pos="100000">
                      <a:schemeClr val="bg1"/>
                    </a:gs>
                  </a:gsLst>
                  <a:lin ang="5400000" scaled="0"/>
                </a:gradFill>
              </a:rPr>
              <a:t>Search Results</a:t>
            </a:r>
          </a:p>
          <a:p>
            <a:pPr algn="ctr" defTabSz="914099" fontAlgn="base">
              <a:spcBef>
                <a:spcPct val="0"/>
              </a:spcBef>
              <a:spcAft>
                <a:spcPct val="0"/>
              </a:spcAft>
            </a:pPr>
            <a:r>
              <a:rPr lang="en-US" sz="2000" dirty="0">
                <a:gradFill>
                  <a:gsLst>
                    <a:gs pos="0">
                      <a:schemeClr val="bg1"/>
                    </a:gs>
                    <a:gs pos="100000">
                      <a:schemeClr val="bg1"/>
                    </a:gs>
                  </a:gsLst>
                  <a:lin ang="5400000" scaled="0"/>
                </a:gradFill>
              </a:rPr>
              <a:t>Web Part</a:t>
            </a:r>
          </a:p>
          <a:p>
            <a:pPr algn="ctr" defTabSz="914099" fontAlgn="base">
              <a:spcBef>
                <a:spcPct val="0"/>
              </a:spcBef>
              <a:spcAft>
                <a:spcPct val="0"/>
              </a:spcAft>
            </a:pPr>
            <a:endParaRPr lang="en-US" sz="2000" dirty="0">
              <a:gradFill>
                <a:gsLst>
                  <a:gs pos="0">
                    <a:schemeClr val="bg1"/>
                  </a:gs>
                  <a:gs pos="100000">
                    <a:schemeClr val="bg1"/>
                  </a:gs>
                </a:gsLst>
                <a:lin ang="5400000" scaled="0"/>
              </a:gradFill>
            </a:endParaRPr>
          </a:p>
          <a:p>
            <a:pPr algn="ctr" defTabSz="914099" fontAlgn="base">
              <a:spcBef>
                <a:spcPct val="0"/>
              </a:spcBef>
              <a:spcAft>
                <a:spcPct val="0"/>
              </a:spcAft>
            </a:pPr>
            <a:endParaRPr lang="en-US" sz="2000" dirty="0">
              <a:gradFill>
                <a:gsLst>
                  <a:gs pos="0">
                    <a:schemeClr val="bg1"/>
                  </a:gs>
                  <a:gs pos="100000">
                    <a:schemeClr val="bg1"/>
                  </a:gs>
                </a:gsLst>
                <a:lin ang="5400000" scaled="0"/>
              </a:gradFill>
            </a:endParaRPr>
          </a:p>
          <a:p>
            <a:pPr algn="ctr" defTabSz="914099" fontAlgn="base">
              <a:spcBef>
                <a:spcPct val="0"/>
              </a:spcBef>
              <a:spcAft>
                <a:spcPct val="0"/>
              </a:spcAft>
            </a:pPr>
            <a:endParaRPr lang="en-US" sz="2000" dirty="0">
              <a:gradFill>
                <a:gsLst>
                  <a:gs pos="0">
                    <a:schemeClr val="bg1"/>
                  </a:gs>
                  <a:gs pos="100000">
                    <a:schemeClr val="bg1"/>
                  </a:gs>
                </a:gsLst>
                <a:lin ang="5400000" scaled="0"/>
              </a:gradFill>
            </a:endParaRPr>
          </a:p>
          <a:p>
            <a:pPr algn="ctr" defTabSz="914099" fontAlgn="base">
              <a:spcBef>
                <a:spcPct val="0"/>
              </a:spcBef>
              <a:spcAft>
                <a:spcPct val="0"/>
              </a:spcAft>
            </a:pPr>
            <a:endParaRPr lang="en-US" sz="2000" dirty="0">
              <a:gradFill>
                <a:gsLst>
                  <a:gs pos="0">
                    <a:schemeClr val="bg1"/>
                  </a:gs>
                  <a:gs pos="100000">
                    <a:schemeClr val="bg1"/>
                  </a:gs>
                </a:gsLst>
                <a:lin ang="5400000" scaled="0"/>
              </a:gradFill>
            </a:endParaRPr>
          </a:p>
        </p:txBody>
      </p:sp>
      <p:cxnSp>
        <p:nvCxnSpPr>
          <p:cNvPr id="75" name="Straight Arrow Connector 14"/>
          <p:cNvCxnSpPr/>
          <p:nvPr/>
        </p:nvCxnSpPr>
        <p:spPr>
          <a:xfrm flipH="1">
            <a:off x="3703637" y="5474778"/>
            <a:ext cx="5987406" cy="3174"/>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bwMode="auto">
          <a:xfrm>
            <a:off x="8936959" y="3066022"/>
            <a:ext cx="2005678" cy="2286000"/>
          </a:xfrm>
          <a:prstGeom prst="rect">
            <a:avLst/>
          </a:prstGeom>
          <a:solidFill>
            <a:schemeClr val="accent3"/>
          </a:solidFill>
          <a:ln>
            <a:solidFill>
              <a:schemeClr val="accent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Result</a:t>
            </a:r>
            <a:br>
              <a:rPr lang="en-US" sz="2000"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Source</a:t>
            </a:r>
          </a:p>
        </p:txBody>
      </p:sp>
      <p:pic>
        <p:nvPicPr>
          <p:cNvPr id="77" name="Picture 7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7475" y="2520753"/>
            <a:ext cx="609349" cy="1478333"/>
          </a:xfrm>
          <a:prstGeom prst="rect">
            <a:avLst/>
          </a:prstGeom>
        </p:spPr>
      </p:pic>
      <p:cxnSp>
        <p:nvCxnSpPr>
          <p:cNvPr id="80" name="Straight Arrow Connector 79"/>
          <p:cNvCxnSpPr/>
          <p:nvPr/>
        </p:nvCxnSpPr>
        <p:spPr>
          <a:xfrm>
            <a:off x="4636511" y="3680770"/>
            <a:ext cx="4600703"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81" name="Straight Arrow Connector 14"/>
          <p:cNvCxnSpPr>
            <a:endCxn id="82" idx="3"/>
          </p:cNvCxnSpPr>
          <p:nvPr/>
        </p:nvCxnSpPr>
        <p:spPr>
          <a:xfrm flipH="1">
            <a:off x="8889786" y="5474777"/>
            <a:ext cx="568111" cy="0"/>
          </a:xfrm>
          <a:prstGeom prst="straightConnector1">
            <a:avLst/>
          </a:prstGeom>
          <a:ln>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7418676" y="5274722"/>
            <a:ext cx="1471108" cy="400110"/>
          </a:xfrm>
          <a:prstGeom prst="rect">
            <a:avLst/>
          </a:prstGeom>
        </p:spPr>
        <p:txBody>
          <a:bodyPr wrap="none">
            <a:spAutoFit/>
          </a:bodyPr>
          <a:lstStyle/>
          <a:p>
            <a:r>
              <a:rPr lang="en-US" sz="2000" spc="-70" dirty="0">
                <a:solidFill>
                  <a:schemeClr val="tx2"/>
                </a:solidFill>
              </a:rPr>
              <a:t>Result Types</a:t>
            </a:r>
            <a:endParaRPr lang="en-US" sz="2000" dirty="0">
              <a:solidFill>
                <a:schemeClr val="tx2"/>
              </a:solidFill>
            </a:endParaRPr>
          </a:p>
        </p:txBody>
      </p:sp>
      <p:sp>
        <p:nvSpPr>
          <p:cNvPr id="83" name="Rectangle 82"/>
          <p:cNvSpPr/>
          <p:nvPr/>
        </p:nvSpPr>
        <p:spPr>
          <a:xfrm>
            <a:off x="4757198" y="5080642"/>
            <a:ext cx="1955472" cy="400110"/>
          </a:xfrm>
          <a:prstGeom prst="rect">
            <a:avLst/>
          </a:prstGeom>
        </p:spPr>
        <p:txBody>
          <a:bodyPr wrap="none">
            <a:spAutoFit/>
          </a:bodyPr>
          <a:lstStyle/>
          <a:p>
            <a:r>
              <a:rPr lang="en-US" sz="2000" spc="-70" dirty="0">
                <a:solidFill>
                  <a:schemeClr val="tx2"/>
                </a:solidFill>
              </a:rPr>
              <a:t>Display Template</a:t>
            </a:r>
            <a:endParaRPr lang="en-US" sz="2000" dirty="0">
              <a:solidFill>
                <a:schemeClr val="tx2"/>
              </a:solidFill>
            </a:endParaRPr>
          </a:p>
        </p:txBody>
      </p:sp>
      <p:sp>
        <p:nvSpPr>
          <p:cNvPr id="84" name="Rectangle 83"/>
          <p:cNvSpPr/>
          <p:nvPr/>
        </p:nvSpPr>
        <p:spPr>
          <a:xfrm>
            <a:off x="4757198" y="5421176"/>
            <a:ext cx="1955472" cy="400110"/>
          </a:xfrm>
          <a:prstGeom prst="rect">
            <a:avLst/>
          </a:prstGeom>
        </p:spPr>
        <p:txBody>
          <a:bodyPr wrap="square">
            <a:spAutoFit/>
          </a:bodyPr>
          <a:lstStyle/>
          <a:p>
            <a:r>
              <a:rPr lang="en-US" sz="2000" spc="-70" dirty="0">
                <a:solidFill>
                  <a:schemeClr val="tx2"/>
                </a:solidFill>
              </a:rPr>
              <a:t>Display Template</a:t>
            </a:r>
            <a:endParaRPr lang="en-US" sz="2000" dirty="0">
              <a:solidFill>
                <a:schemeClr val="tx2"/>
              </a:solidFill>
            </a:endParaRPr>
          </a:p>
        </p:txBody>
      </p:sp>
      <p:cxnSp>
        <p:nvCxnSpPr>
          <p:cNvPr id="85" name="Elbow Connector 84"/>
          <p:cNvCxnSpPr>
            <a:stCxn id="82" idx="1"/>
            <a:endCxn id="83" idx="3"/>
          </p:cNvCxnSpPr>
          <p:nvPr/>
        </p:nvCxnSpPr>
        <p:spPr>
          <a:xfrm rot="10800000">
            <a:off x="6712670" y="5280697"/>
            <a:ext cx="706006" cy="194080"/>
          </a:xfrm>
          <a:prstGeom prst="bentConnector3">
            <a:avLst/>
          </a:prstGeom>
          <a:ln>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10800000" flipV="1">
            <a:off x="6712670" y="5475300"/>
            <a:ext cx="706006" cy="203602"/>
          </a:xfrm>
          <a:prstGeom prst="bentConnector3">
            <a:avLst/>
          </a:prstGeom>
          <a:ln>
            <a:solidFill>
              <a:schemeClr val="tx1"/>
            </a:solidFill>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87" name="Straight Arrow Connector 14"/>
          <p:cNvCxnSpPr>
            <a:stCxn id="83" idx="1"/>
          </p:cNvCxnSpPr>
          <p:nvPr/>
        </p:nvCxnSpPr>
        <p:spPr>
          <a:xfrm flipH="1">
            <a:off x="3703639" y="5280697"/>
            <a:ext cx="1053561"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14"/>
          <p:cNvCxnSpPr>
            <a:stCxn id="84" idx="1"/>
          </p:cNvCxnSpPr>
          <p:nvPr/>
        </p:nvCxnSpPr>
        <p:spPr>
          <a:xfrm flipH="1">
            <a:off x="3703638" y="5621231"/>
            <a:ext cx="1053560"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89" name="Picture 8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8621" y="5103342"/>
            <a:ext cx="365760" cy="365760"/>
          </a:xfrm>
          <a:prstGeom prst="rect">
            <a:avLst/>
          </a:prstGeom>
        </p:spPr>
      </p:pic>
      <p:pic>
        <p:nvPicPr>
          <p:cNvPr id="90" name="Picture 8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8621" y="5546776"/>
            <a:ext cx="365760" cy="365760"/>
          </a:xfrm>
          <a:prstGeom prst="rect">
            <a:avLst/>
          </a:prstGeom>
        </p:spPr>
      </p:pic>
      <p:cxnSp>
        <p:nvCxnSpPr>
          <p:cNvPr id="91" name="Elbow Connector 90"/>
          <p:cNvCxnSpPr/>
          <p:nvPr/>
        </p:nvCxnSpPr>
        <p:spPr>
          <a:xfrm>
            <a:off x="6588625" y="3687876"/>
            <a:ext cx="2346934" cy="496146"/>
          </a:xfrm>
          <a:prstGeom prst="bentConnector3">
            <a:avLst>
              <a:gd name="adj1" fmla="val 28720"/>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3295132" y="3621012"/>
            <a:ext cx="3304107" cy="740347"/>
            <a:chOff x="2562000" y="4105487"/>
            <a:chExt cx="3304107" cy="740347"/>
          </a:xfrm>
        </p:grpSpPr>
        <p:cxnSp>
          <p:nvCxnSpPr>
            <p:cNvPr id="93" name="Elbow Connector 92"/>
            <p:cNvCxnSpPr/>
            <p:nvPr/>
          </p:nvCxnSpPr>
          <p:spPr>
            <a:xfrm rot="10800000" flipV="1">
              <a:off x="2967608" y="4105487"/>
              <a:ext cx="2898499" cy="563012"/>
            </a:xfrm>
            <a:prstGeom prst="bentConnector3">
              <a:avLst>
                <a:gd name="adj1" fmla="val 10516"/>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pic>
          <p:nvPicPr>
            <p:cNvPr id="94" name="Picture 9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62000" y="4466004"/>
              <a:ext cx="360838" cy="379830"/>
            </a:xfrm>
            <a:prstGeom prst="rect">
              <a:avLst/>
            </a:prstGeom>
          </p:spPr>
        </p:pic>
      </p:grpSp>
      <p:grpSp>
        <p:nvGrpSpPr>
          <p:cNvPr id="95" name="Group 94"/>
          <p:cNvGrpSpPr/>
          <p:nvPr/>
        </p:nvGrpSpPr>
        <p:grpSpPr>
          <a:xfrm>
            <a:off x="2702482" y="4444687"/>
            <a:ext cx="6234479" cy="472771"/>
            <a:chOff x="1708390" y="4929162"/>
            <a:chExt cx="6487756" cy="472771"/>
          </a:xfrm>
        </p:grpSpPr>
        <p:grpSp>
          <p:nvGrpSpPr>
            <p:cNvPr id="96" name="Group 95"/>
            <p:cNvGrpSpPr/>
            <p:nvPr/>
          </p:nvGrpSpPr>
          <p:grpSpPr>
            <a:xfrm>
              <a:off x="1708390" y="4929162"/>
              <a:ext cx="1549159" cy="472771"/>
              <a:chOff x="1708390" y="4967262"/>
              <a:chExt cx="1549159" cy="472771"/>
            </a:xfrm>
          </p:grpSpPr>
          <p:sp>
            <p:nvSpPr>
              <p:cNvPr id="98" name="Rectangle 97"/>
              <p:cNvSpPr/>
              <p:nvPr/>
            </p:nvSpPr>
            <p:spPr bwMode="auto">
              <a:xfrm>
                <a:off x="1708390" y="4967262"/>
                <a:ext cx="1549159" cy="472771"/>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99" name="Group 98"/>
              <p:cNvGrpSpPr/>
              <p:nvPr/>
            </p:nvGrpSpPr>
            <p:grpSpPr>
              <a:xfrm>
                <a:off x="1838684" y="5037034"/>
                <a:ext cx="1288570" cy="341291"/>
                <a:chOff x="1793875" y="5037034"/>
                <a:chExt cx="1288570" cy="341291"/>
              </a:xfrm>
            </p:grpSpPr>
            <p:pic>
              <p:nvPicPr>
                <p:cNvPr id="100" name="Picture 6" descr=" Bill Kwo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3875" y="5037034"/>
                  <a:ext cx="341291" cy="341291"/>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6" descr=" Bill Kwo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6331" y="5037034"/>
                  <a:ext cx="341291" cy="341291"/>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6" descr=" Bill Kwo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1154" y="5037034"/>
                  <a:ext cx="341291" cy="341291"/>
                </a:xfrm>
                <a:prstGeom prst="rect">
                  <a:avLst/>
                </a:prstGeom>
                <a:noFill/>
                <a:extLst>
                  <a:ext uri="{909E8E84-426E-40DD-AFC4-6F175D3DCCD1}">
                    <a14:hiddenFill xmlns:a14="http://schemas.microsoft.com/office/drawing/2010/main">
                      <a:solidFill>
                        <a:srgbClr val="FFFFFF"/>
                      </a:solidFill>
                    </a14:hiddenFill>
                  </a:ext>
                </a:extLst>
              </p:spPr>
            </p:pic>
          </p:grpSp>
        </p:grpSp>
        <p:cxnSp>
          <p:nvCxnSpPr>
            <p:cNvPr id="97" name="Straight Arrow Connector 14"/>
            <p:cNvCxnSpPr/>
            <p:nvPr/>
          </p:nvCxnSpPr>
          <p:spPr>
            <a:xfrm flipH="1">
              <a:off x="3257550" y="5139261"/>
              <a:ext cx="4938596" cy="0"/>
            </a:xfrm>
            <a:prstGeom prst="straightConnector1">
              <a:avLst/>
            </a:prstGeom>
            <a:ln>
              <a:solidFill>
                <a:schemeClr val="tx1"/>
              </a:solidFill>
              <a:headEnd type="none"/>
              <a:tailEnd type="triangle" w="lg" len="lg"/>
            </a:ln>
          </p:spPr>
          <p:style>
            <a:lnRef idx="1">
              <a:schemeClr val="accent1"/>
            </a:lnRef>
            <a:fillRef idx="0">
              <a:schemeClr val="accent1"/>
            </a:fillRef>
            <a:effectRef idx="0">
              <a:schemeClr val="accent1"/>
            </a:effectRef>
            <a:fontRef idx="minor">
              <a:schemeClr val="tx1"/>
            </a:fontRef>
          </p:style>
        </p:cxnSp>
      </p:grpSp>
      <p:sp>
        <p:nvSpPr>
          <p:cNvPr id="103" name="Rectangle 102"/>
          <p:cNvSpPr/>
          <p:nvPr/>
        </p:nvSpPr>
        <p:spPr>
          <a:xfrm>
            <a:off x="6011394" y="3480715"/>
            <a:ext cx="1460336" cy="400110"/>
          </a:xfrm>
          <a:prstGeom prst="rect">
            <a:avLst/>
          </a:prstGeom>
          <a:solidFill>
            <a:srgbClr val="FEFDFC"/>
          </a:solidFill>
        </p:spPr>
        <p:txBody>
          <a:bodyPr wrap="none">
            <a:spAutoFit/>
          </a:bodyPr>
          <a:lstStyle/>
          <a:p>
            <a:r>
              <a:rPr lang="en-US" sz="2000" spc="-70" dirty="0">
                <a:solidFill>
                  <a:schemeClr val="tx2"/>
                </a:solidFill>
              </a:rPr>
              <a:t>Query Rules</a:t>
            </a:r>
            <a:endParaRPr lang="en-US" sz="2000" dirty="0">
              <a:solidFill>
                <a:schemeClr val="tx2"/>
              </a:solidFill>
            </a:endParaRPr>
          </a:p>
        </p:txBody>
      </p:sp>
      <p:sp>
        <p:nvSpPr>
          <p:cNvPr id="104" name="Rectangle 103"/>
          <p:cNvSpPr/>
          <p:nvPr/>
        </p:nvSpPr>
        <p:spPr>
          <a:xfrm>
            <a:off x="283315" y="4876430"/>
            <a:ext cx="2079672" cy="1218795"/>
          </a:xfrm>
          <a:prstGeom prst="rect">
            <a:avLst/>
          </a:prstGeom>
        </p:spPr>
        <p:txBody>
          <a:bodyPr wrap="square" lIns="182880" tIns="146304" rIns="182880" bIns="146304">
            <a:spAutoFit/>
          </a:bodyPr>
          <a:lstStyle/>
          <a:p>
            <a:r>
              <a:rPr lang="en-US" sz="2000" spc="-70" dirty="0">
                <a:solidFill>
                  <a:schemeClr val="tx2"/>
                </a:solidFill>
              </a:rPr>
              <a:t>BCS Connectors</a:t>
            </a:r>
          </a:p>
          <a:p>
            <a:r>
              <a:rPr lang="en-US" sz="2000" spc="-70" dirty="0">
                <a:solidFill>
                  <a:schemeClr val="tx2"/>
                </a:solidFill>
              </a:rPr>
              <a:t>Custom Schema</a:t>
            </a:r>
            <a:endParaRPr lang="en-US" sz="2000" dirty="0">
              <a:solidFill>
                <a:schemeClr val="tx2"/>
              </a:solidFill>
            </a:endParaRPr>
          </a:p>
          <a:p>
            <a:r>
              <a:rPr lang="en-US" sz="2000" spc="-70" dirty="0">
                <a:solidFill>
                  <a:schemeClr val="tx2"/>
                </a:solidFill>
              </a:rPr>
              <a:t>Ranking Models</a:t>
            </a:r>
          </a:p>
        </p:txBody>
      </p:sp>
      <p:pic>
        <p:nvPicPr>
          <p:cNvPr id="105" name="Picture 104"/>
          <p:cNvPicPr>
            <a:picLocks noChangeAspect="1"/>
          </p:cNvPicPr>
          <p:nvPr/>
        </p:nvPicPr>
        <p:blipFill>
          <a:blip r:embed="rId8"/>
          <a:stretch>
            <a:fillRect/>
          </a:stretch>
        </p:blipFill>
        <p:spPr>
          <a:xfrm>
            <a:off x="2331459" y="2430462"/>
            <a:ext cx="2305050" cy="381000"/>
          </a:xfrm>
          <a:prstGeom prst="rect">
            <a:avLst/>
          </a:prstGeom>
        </p:spPr>
      </p:pic>
      <p:sp>
        <p:nvSpPr>
          <p:cNvPr id="79" name="Rectangle 78"/>
          <p:cNvSpPr/>
          <p:nvPr/>
        </p:nvSpPr>
        <p:spPr bwMode="auto">
          <a:xfrm>
            <a:off x="9237212" y="3421062"/>
            <a:ext cx="2005678" cy="2286000"/>
          </a:xfrm>
          <a:prstGeom prst="rect">
            <a:avLst/>
          </a:prstGeom>
          <a:solidFill>
            <a:schemeClr val="accent3"/>
          </a:solidFill>
          <a:ln>
            <a:solidFill>
              <a:schemeClr val="accent1">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14099" fontAlgn="base">
              <a:spcBef>
                <a:spcPct val="0"/>
              </a:spcBef>
              <a:spcAft>
                <a:spcPct val="0"/>
              </a:spcAft>
            </a:pPr>
            <a:r>
              <a:rPr lang="en-US" sz="2000" dirty="0">
                <a:gradFill>
                  <a:gsLst>
                    <a:gs pos="0">
                      <a:srgbClr val="FFFFFF"/>
                    </a:gs>
                    <a:gs pos="100000">
                      <a:srgbClr val="FFFFFF"/>
                    </a:gs>
                  </a:gsLst>
                  <a:lin ang="5400000" scaled="0"/>
                </a:gradFill>
              </a:rPr>
              <a:t>Result</a:t>
            </a:r>
            <a:br>
              <a:rPr lang="en-US" sz="2000" dirty="0">
                <a:gradFill>
                  <a:gsLst>
                    <a:gs pos="0">
                      <a:srgbClr val="FFFFFF"/>
                    </a:gs>
                    <a:gs pos="100000">
                      <a:srgbClr val="FFFFFF"/>
                    </a:gs>
                  </a:gsLst>
                  <a:lin ang="5400000" scaled="0"/>
                </a:gradFill>
              </a:rPr>
            </a:br>
            <a:r>
              <a:rPr lang="en-US" sz="2000" dirty="0">
                <a:gradFill>
                  <a:gsLst>
                    <a:gs pos="0">
                      <a:srgbClr val="FFFFFF"/>
                    </a:gs>
                    <a:gs pos="100000">
                      <a:srgbClr val="FFFFFF"/>
                    </a:gs>
                  </a:gsLst>
                  <a:lin ang="5400000" scaled="0"/>
                </a:gradFill>
              </a:rPr>
              <a:t>Source</a:t>
            </a:r>
          </a:p>
        </p:txBody>
      </p:sp>
    </p:spTree>
    <p:extLst>
      <p:ext uri="{BB962C8B-B14F-4D97-AF65-F5344CB8AC3E}">
        <p14:creationId xmlns:p14="http://schemas.microsoft.com/office/powerpoint/2010/main" val="3015982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500"/>
                                        <p:tgtEl>
                                          <p:spTgt spid="84"/>
                                        </p:tgtEl>
                                      </p:cBhvr>
                                    </p:animEffect>
                                  </p:childTnLst>
                                </p:cTn>
                              </p:par>
                              <p:par>
                                <p:cTn id="17" presetID="10" presetClass="entr" presetSubtype="0" fill="hold"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500"/>
                                        <p:tgtEl>
                                          <p:spTgt spid="87"/>
                                        </p:tgtEl>
                                      </p:cBhvr>
                                    </p:animEffect>
                                  </p:childTnLst>
                                </p:cTn>
                              </p:par>
                              <p:par>
                                <p:cTn id="23" presetID="10" presetClass="entr" presetSubtype="0" fill="hold"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fade">
                                      <p:cBhvr>
                                        <p:cTn id="25" dur="500"/>
                                        <p:tgtEl>
                                          <p:spTgt spid="88"/>
                                        </p:tgtEl>
                                      </p:cBhvr>
                                    </p:animEffect>
                                  </p:childTnLst>
                                </p:cTn>
                              </p:par>
                              <p:par>
                                <p:cTn id="26" presetID="10" presetClass="entr" presetSubtype="0" fill="hold"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xit" presetSubtype="0" fill="hold" nodeType="withEffect">
                                  <p:stCondLst>
                                    <p:cond delay="0"/>
                                  </p:stCondLst>
                                  <p:childTnLst>
                                    <p:animEffect transition="out" filter="fade">
                                      <p:cBhvr>
                                        <p:cTn id="33" dur="500"/>
                                        <p:tgtEl>
                                          <p:spTgt spid="75"/>
                                        </p:tgtEl>
                                      </p:cBhvr>
                                    </p:animEffect>
                                    <p:set>
                                      <p:cBhvr>
                                        <p:cTn id="34" dur="1" fill="hold">
                                          <p:stCondLst>
                                            <p:cond delay="499"/>
                                          </p:stCondLst>
                                        </p:cTn>
                                        <p:tgtEl>
                                          <p:spTgt spid="7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 presetClass="emph" presetSubtype="2" fill="hold" grpId="0" nodeType="clickEffect">
                                  <p:stCondLst>
                                    <p:cond delay="0"/>
                                  </p:stCondLst>
                                  <p:childTnLst>
                                    <p:animClr clrSpc="rgb" dir="cw">
                                      <p:cBhvr override="childStyle">
                                        <p:cTn id="38" dur="500" fill="hold"/>
                                        <p:tgtEl>
                                          <p:spTgt spid="82"/>
                                        </p:tgtEl>
                                        <p:attrNameLst>
                                          <p:attrName>style.color</p:attrName>
                                        </p:attrNameLst>
                                      </p:cBhvr>
                                      <p:to>
                                        <a:srgbClr val="959595"/>
                                      </p:to>
                                    </p:animClr>
                                  </p:childTnLst>
                                </p:cTn>
                              </p:par>
                              <p:par>
                                <p:cTn id="39" presetID="3" presetClass="emph" presetSubtype="2" fill="hold" grpId="0" nodeType="withEffect">
                                  <p:stCondLst>
                                    <p:cond delay="0"/>
                                  </p:stCondLst>
                                  <p:childTnLst>
                                    <p:animClr clrSpc="rgb" dir="cw">
                                      <p:cBhvr override="childStyle">
                                        <p:cTn id="40" dur="500" fill="hold"/>
                                        <p:tgtEl>
                                          <p:spTgt spid="83"/>
                                        </p:tgtEl>
                                        <p:attrNameLst>
                                          <p:attrName>style.color</p:attrName>
                                        </p:attrNameLst>
                                      </p:cBhvr>
                                      <p:to>
                                        <a:srgbClr val="959595"/>
                                      </p:to>
                                    </p:animClr>
                                  </p:childTnLst>
                                </p:cTn>
                              </p:par>
                              <p:par>
                                <p:cTn id="41" presetID="3" presetClass="emph" presetSubtype="2" fill="hold" grpId="0" nodeType="withEffect">
                                  <p:stCondLst>
                                    <p:cond delay="0"/>
                                  </p:stCondLst>
                                  <p:childTnLst>
                                    <p:animClr clrSpc="rgb" dir="cw">
                                      <p:cBhvr override="childStyle">
                                        <p:cTn id="42" dur="500" fill="hold"/>
                                        <p:tgtEl>
                                          <p:spTgt spid="84"/>
                                        </p:tgtEl>
                                        <p:attrNameLst>
                                          <p:attrName>style.color</p:attrName>
                                        </p:attrNameLst>
                                      </p:cBhvr>
                                      <p:to>
                                        <a:srgbClr val="959595"/>
                                      </p:to>
                                    </p:animClr>
                                  </p:childTnLst>
                                </p:cTn>
                              </p:par>
                              <p:par>
                                <p:cTn id="43" presetID="3" presetClass="emph" presetSubtype="2" fill="hold" grpId="0" nodeType="withEffect">
                                  <p:stCondLst>
                                    <p:cond delay="0"/>
                                  </p:stCondLst>
                                  <p:childTnLst>
                                    <p:animClr clrSpc="rgb" dir="cw">
                                      <p:cBhvr override="childStyle">
                                        <p:cTn id="44" dur="500" fill="hold"/>
                                        <p:tgtEl>
                                          <p:spTgt spid="104"/>
                                        </p:tgtEl>
                                        <p:attrNameLst>
                                          <p:attrName>style.color</p:attrName>
                                        </p:attrNameLst>
                                      </p:cBhvr>
                                      <p:to>
                                        <a:srgbClr val="959595"/>
                                      </p:to>
                                    </p:animClr>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03"/>
                                        </p:tgtEl>
                                        <p:attrNameLst>
                                          <p:attrName>style.visibility</p:attrName>
                                        </p:attrNameLst>
                                      </p:cBhvr>
                                      <p:to>
                                        <p:strVal val="visible"/>
                                      </p:to>
                                    </p:set>
                                    <p:animEffect transition="in" filter="fade">
                                      <p:cBhvr>
                                        <p:cTn id="49" dur="500"/>
                                        <p:tgtEl>
                                          <p:spTgt spid="10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wipe(right)">
                                      <p:cBhvr>
                                        <p:cTn id="54" dur="750"/>
                                        <p:tgtEl>
                                          <p:spTgt spid="9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wipe(left)">
                                      <p:cBhvr>
                                        <p:cTn id="59" dur="750"/>
                                        <p:tgtEl>
                                          <p:spTgt spid="91"/>
                                        </p:tgtEl>
                                      </p:cBhvr>
                                    </p:animEffect>
                                  </p:childTnLst>
                                </p:cTn>
                              </p:par>
                            </p:childTnLst>
                          </p:cTn>
                        </p:par>
                        <p:par>
                          <p:cTn id="60" fill="hold">
                            <p:stCondLst>
                              <p:cond delay="750"/>
                            </p:stCondLst>
                            <p:childTnLst>
                              <p:par>
                                <p:cTn id="61" presetID="22" presetClass="entr" presetSubtype="2" fill="hold" nodeType="afterEffect">
                                  <p:stCondLst>
                                    <p:cond delay="250"/>
                                  </p:stCondLst>
                                  <p:childTnLst>
                                    <p:set>
                                      <p:cBhvr>
                                        <p:cTn id="62" dur="1" fill="hold">
                                          <p:stCondLst>
                                            <p:cond delay="0"/>
                                          </p:stCondLst>
                                        </p:cTn>
                                        <p:tgtEl>
                                          <p:spTgt spid="95"/>
                                        </p:tgtEl>
                                        <p:attrNameLst>
                                          <p:attrName>style.visibility</p:attrName>
                                        </p:attrNameLst>
                                      </p:cBhvr>
                                      <p:to>
                                        <p:strVal val="visible"/>
                                      </p:to>
                                    </p:set>
                                    <p:animEffect transition="in" filter="wipe(right)">
                                      <p:cBhvr>
                                        <p:cTn id="63" dur="125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2" grpId="1"/>
      <p:bldP spid="83" grpId="0"/>
      <p:bldP spid="83" grpId="1"/>
      <p:bldP spid="84" grpId="0"/>
      <p:bldP spid="84" grpId="1"/>
      <p:bldP spid="103" grpId="0" animBg="1"/>
      <p:bldP spid="104" grpId="0"/>
      <p:bldP spid="10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 you’re going to learn…</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en-US" spc="-30" dirty="0"/>
              <a:t>…</a:t>
            </a:r>
            <a:r>
              <a:rPr lang="en-US" spc="-30" dirty="0">
                <a:solidFill>
                  <a:schemeClr val="tx2"/>
                </a:solidFill>
              </a:rPr>
              <a:t>how to </a:t>
            </a:r>
            <a:r>
              <a:rPr lang="en-US" spc="-30" dirty="0">
                <a:solidFill>
                  <a:schemeClr val="accent1"/>
                </a:solidFill>
              </a:rPr>
              <a:t>respond intelligently </a:t>
            </a:r>
            <a:r>
              <a:rPr lang="en-US" spc="-30" dirty="0">
                <a:solidFill>
                  <a:schemeClr val="tx2"/>
                </a:solidFill>
              </a:rPr>
              <a:t>to users </a:t>
            </a:r>
            <a:r>
              <a:rPr lang="en-US" spc="-30" dirty="0">
                <a:solidFill>
                  <a:schemeClr val="accent1"/>
                </a:solidFill>
              </a:rPr>
              <a:t>with Query Rules</a:t>
            </a:r>
          </a:p>
        </p:txBody>
      </p:sp>
      <p:sp>
        <p:nvSpPr>
          <p:cNvPr id="7" name="Rectangle 6"/>
          <p:cNvSpPr/>
          <p:nvPr/>
        </p:nvSpPr>
        <p:spPr>
          <a:xfrm>
            <a:off x="4235394" y="2125663"/>
            <a:ext cx="3968496" cy="4572001"/>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algn="ctr">
              <a:spcAft>
                <a:spcPts val="600"/>
              </a:spcAft>
            </a:pPr>
            <a:r>
              <a:rPr lang="en-US" sz="4000" spc="-70" dirty="0">
                <a:solidFill>
                  <a:schemeClr val="bg1"/>
                </a:solidFill>
                <a:latin typeface="+mj-lt"/>
              </a:rPr>
              <a:t>acting</a:t>
            </a:r>
            <a:endParaRPr lang="en-US" sz="4000" dirty="0">
              <a:solidFill>
                <a:schemeClr val="bg1"/>
              </a:solidFill>
              <a:latin typeface="+mj-lt"/>
            </a:endParaRPr>
          </a:p>
          <a:p>
            <a:pPr>
              <a:spcBef>
                <a:spcPts val="1200"/>
              </a:spcBef>
            </a:pPr>
            <a:r>
              <a:rPr lang="en-US" sz="2000" dirty="0">
                <a:solidFill>
                  <a:schemeClr val="bg1"/>
                </a:solidFill>
              </a:rPr>
              <a:t>Recognize a product,</a:t>
            </a:r>
            <a:br>
              <a:rPr lang="en-US" sz="2000" dirty="0">
                <a:solidFill>
                  <a:schemeClr val="bg1"/>
                </a:solidFill>
              </a:rPr>
            </a:br>
            <a:r>
              <a:rPr lang="en-US" sz="2000" dirty="0">
                <a:solidFill>
                  <a:schemeClr val="bg1"/>
                </a:solidFill>
              </a:rPr>
              <a:t> </a:t>
            </a:r>
            <a:r>
              <a:rPr lang="en-US" sz="2000" spc="-20" dirty="0">
                <a:solidFill>
                  <a:schemeClr val="bg1"/>
                </a:solidFill>
              </a:rPr>
              <a:t>promote the Knowledge Center</a:t>
            </a:r>
          </a:p>
          <a:p>
            <a:pPr lvl="0"/>
            <a:endParaRPr lang="en-US" sz="2000" dirty="0">
              <a:solidFill>
                <a:schemeClr val="bg1"/>
              </a:solidFill>
            </a:endParaRPr>
          </a:p>
          <a:p>
            <a:pPr lvl="0"/>
            <a:endParaRPr lang="en-US" sz="2000" dirty="0">
              <a:solidFill>
                <a:schemeClr val="bg1"/>
              </a:solidFill>
            </a:endParaRPr>
          </a:p>
          <a:p>
            <a:pPr lvl="0"/>
            <a:r>
              <a:rPr lang="en-US" sz="2000" dirty="0">
                <a:solidFill>
                  <a:schemeClr val="bg1"/>
                </a:solidFill>
              </a:rPr>
              <a:t>Recognize an image search,</a:t>
            </a:r>
            <a:br>
              <a:rPr lang="en-US" sz="2000" dirty="0">
                <a:solidFill>
                  <a:schemeClr val="bg1"/>
                </a:solidFill>
              </a:rPr>
            </a:br>
            <a:r>
              <a:rPr lang="en-US" sz="2000" dirty="0">
                <a:solidFill>
                  <a:schemeClr val="bg1"/>
                </a:solidFill>
              </a:rPr>
              <a:t> query for images of cameras</a:t>
            </a:r>
          </a:p>
          <a:p>
            <a:pPr lvl="0"/>
            <a:endParaRPr lang="en-US" sz="2000" dirty="0">
              <a:solidFill>
                <a:schemeClr val="bg1"/>
              </a:solidFill>
            </a:endParaRPr>
          </a:p>
          <a:p>
            <a:pPr lvl="0"/>
            <a:endParaRPr lang="en-US" sz="2000" dirty="0">
              <a:solidFill>
                <a:schemeClr val="bg1"/>
              </a:solidFill>
            </a:endParaRPr>
          </a:p>
          <a:p>
            <a:pPr lvl="0"/>
            <a:r>
              <a:rPr lang="en-US" sz="2000" dirty="0">
                <a:solidFill>
                  <a:schemeClr val="bg1"/>
                </a:solidFill>
              </a:rPr>
              <a:t>Recognize a top Video search,</a:t>
            </a:r>
            <a:br>
              <a:rPr lang="en-US" sz="2000" dirty="0">
                <a:solidFill>
                  <a:schemeClr val="bg1"/>
                </a:solidFill>
              </a:rPr>
            </a:br>
            <a:r>
              <a:rPr lang="en-US" sz="2000" dirty="0">
                <a:solidFill>
                  <a:schemeClr val="bg1"/>
                </a:solidFill>
              </a:rPr>
              <a:t> show videos of the Surface</a:t>
            </a:r>
          </a:p>
          <a:p>
            <a:pPr lvl="0"/>
            <a:endParaRPr lang="en-US" sz="2000" dirty="0">
              <a:solidFill>
                <a:srgbClr val="000000"/>
              </a:solidFill>
            </a:endParaRPr>
          </a:p>
          <a:p>
            <a:pPr lvl="0"/>
            <a:endParaRPr lang="en-US" sz="2000" dirty="0">
              <a:solidFill>
                <a:srgbClr val="000000"/>
              </a:solidFill>
            </a:endParaRPr>
          </a:p>
          <a:p>
            <a:pPr algn="ctr"/>
            <a:endParaRPr lang="en-US" sz="4000" spc="-70" dirty="0">
              <a:solidFill>
                <a:schemeClr val="tx1"/>
              </a:solidFill>
              <a:latin typeface="+mj-lt"/>
            </a:endParaRPr>
          </a:p>
        </p:txBody>
      </p:sp>
      <p:grpSp>
        <p:nvGrpSpPr>
          <p:cNvPr id="19" name="Group 18"/>
          <p:cNvGrpSpPr/>
          <p:nvPr/>
        </p:nvGrpSpPr>
        <p:grpSpPr>
          <a:xfrm>
            <a:off x="278102" y="2125661"/>
            <a:ext cx="3968496" cy="4572001"/>
            <a:chOff x="298650" y="2339227"/>
            <a:chExt cx="3922793" cy="4412316"/>
          </a:xfrm>
          <a:solidFill>
            <a:schemeClr val="accent3"/>
          </a:solidFill>
        </p:grpSpPr>
        <p:sp>
          <p:nvSpPr>
            <p:cNvPr id="6" name="Rectangle 5"/>
            <p:cNvSpPr/>
            <p:nvPr/>
          </p:nvSpPr>
          <p:spPr>
            <a:xfrm>
              <a:off x="298650" y="2339227"/>
              <a:ext cx="3922793" cy="441231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algn="ctr">
                <a:spcAft>
                  <a:spcPts val="600"/>
                </a:spcAft>
              </a:pPr>
              <a:r>
                <a:rPr lang="en-US" sz="4000" spc="-70" dirty="0">
                  <a:solidFill>
                    <a:schemeClr val="bg1"/>
                  </a:solidFill>
                  <a:latin typeface="+mj-lt"/>
                </a:rPr>
                <a:t>understanding</a:t>
              </a:r>
              <a:endParaRPr lang="en-US" sz="4000" dirty="0">
                <a:solidFill>
                  <a:schemeClr val="bg1"/>
                </a:solidFill>
                <a:latin typeface="+mj-lt"/>
              </a:endParaRPr>
            </a:p>
            <a:p>
              <a:pPr>
                <a:spcBef>
                  <a:spcPts val="1200"/>
                </a:spcBef>
              </a:pPr>
              <a:r>
                <a:rPr lang="en-US" sz="2000" dirty="0">
                  <a:solidFill>
                    <a:schemeClr val="bg1"/>
                  </a:solidFill>
                </a:rPr>
                <a:t>Learn more about our products</a:t>
              </a:r>
            </a:p>
            <a:p>
              <a:endParaRPr lang="en-US" sz="2000" dirty="0">
                <a:solidFill>
                  <a:schemeClr val="bg1"/>
                </a:solidFill>
              </a:endParaRPr>
            </a:p>
            <a:p>
              <a:endParaRPr lang="en-US" sz="2000" dirty="0">
                <a:solidFill>
                  <a:schemeClr val="bg1"/>
                </a:solidFill>
              </a:endParaRPr>
            </a:p>
            <a:p>
              <a:endParaRPr lang="en-US" sz="2000" dirty="0">
                <a:solidFill>
                  <a:schemeClr val="bg1"/>
                </a:solidFill>
              </a:endParaRPr>
            </a:p>
            <a:p>
              <a:r>
                <a:rPr lang="en-US" sz="2000" dirty="0">
                  <a:solidFill>
                    <a:schemeClr val="bg1"/>
                  </a:solidFill>
                </a:rPr>
                <a:t>Find pictures of our cameras</a:t>
              </a:r>
            </a:p>
            <a:p>
              <a:endParaRPr lang="en-US" sz="2000" dirty="0">
                <a:solidFill>
                  <a:schemeClr val="bg1"/>
                </a:solidFill>
              </a:endParaRPr>
            </a:p>
            <a:p>
              <a:endParaRPr lang="en-US" sz="2000" dirty="0">
                <a:solidFill>
                  <a:schemeClr val="bg1"/>
                </a:solidFill>
              </a:endParaRPr>
            </a:p>
            <a:p>
              <a:endParaRPr lang="en-US" sz="2000" dirty="0">
                <a:solidFill>
                  <a:schemeClr val="bg1"/>
                </a:solidFill>
              </a:endParaRPr>
            </a:p>
            <a:p>
              <a:r>
                <a:rPr lang="en-US" sz="2000" dirty="0">
                  <a:solidFill>
                    <a:schemeClr val="bg1"/>
                  </a:solidFill>
                </a:rPr>
                <a:t>What can the Surface do?</a:t>
              </a:r>
            </a:p>
            <a:p>
              <a:endParaRPr lang="en-US" sz="2000" dirty="0">
                <a:solidFill>
                  <a:schemeClr val="bg1"/>
                </a:solidFill>
              </a:endParaRPr>
            </a:p>
          </p:txBody>
        </p:sp>
        <p:pic>
          <p:nvPicPr>
            <p:cNvPr id="9" name="Picture 8"/>
            <p:cNvPicPr>
              <a:picLocks noChangeAspect="1"/>
            </p:cNvPicPr>
            <p:nvPr/>
          </p:nvPicPr>
          <p:blipFill>
            <a:blip r:embed="rId3"/>
            <a:stretch>
              <a:fillRect/>
            </a:stretch>
          </p:blipFill>
          <p:spPr>
            <a:xfrm>
              <a:off x="567538" y="3586032"/>
              <a:ext cx="3339825" cy="429604"/>
            </a:xfrm>
            <a:prstGeom prst="rect">
              <a:avLst/>
            </a:prstGeom>
            <a:grpFill/>
          </p:spPr>
        </p:pic>
        <p:pic>
          <p:nvPicPr>
            <p:cNvPr id="10" name="Picture 9"/>
            <p:cNvPicPr>
              <a:picLocks noChangeAspect="1"/>
            </p:cNvPicPr>
            <p:nvPr/>
          </p:nvPicPr>
          <p:blipFill>
            <a:blip r:embed="rId4"/>
            <a:stretch>
              <a:fillRect/>
            </a:stretch>
          </p:blipFill>
          <p:spPr>
            <a:xfrm>
              <a:off x="567538" y="5942619"/>
              <a:ext cx="3339825" cy="429604"/>
            </a:xfrm>
            <a:prstGeom prst="rect">
              <a:avLst/>
            </a:prstGeom>
            <a:grpFill/>
          </p:spPr>
        </p:pic>
        <p:pic>
          <p:nvPicPr>
            <p:cNvPr id="13" name="Picture 12"/>
            <p:cNvPicPr>
              <a:picLocks noChangeAspect="1"/>
            </p:cNvPicPr>
            <p:nvPr/>
          </p:nvPicPr>
          <p:blipFill>
            <a:blip r:embed="rId5"/>
            <a:stretch>
              <a:fillRect/>
            </a:stretch>
          </p:blipFill>
          <p:spPr>
            <a:xfrm>
              <a:off x="567538" y="4766001"/>
              <a:ext cx="3333750" cy="428625"/>
            </a:xfrm>
            <a:prstGeom prst="rect">
              <a:avLst/>
            </a:prstGeom>
            <a:grpFill/>
          </p:spPr>
        </p:pic>
      </p:grpSp>
      <p:grpSp>
        <p:nvGrpSpPr>
          <p:cNvPr id="17" name="Group 16"/>
          <p:cNvGrpSpPr/>
          <p:nvPr/>
        </p:nvGrpSpPr>
        <p:grpSpPr>
          <a:xfrm>
            <a:off x="8198338" y="2125663"/>
            <a:ext cx="3963500" cy="4572001"/>
            <a:chOff x="8331862" y="2339227"/>
            <a:chExt cx="3877600" cy="4412316"/>
          </a:xfrm>
          <a:solidFill>
            <a:schemeClr val="accent3"/>
          </a:solidFill>
        </p:grpSpPr>
        <p:sp>
          <p:nvSpPr>
            <p:cNvPr id="8" name="Rectangle 7"/>
            <p:cNvSpPr/>
            <p:nvPr/>
          </p:nvSpPr>
          <p:spPr>
            <a:xfrm>
              <a:off x="8331862" y="2339227"/>
              <a:ext cx="3877600" cy="4412316"/>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lIns="182880" tIns="146304" rIns="182880" bIns="146304" rtlCol="0" anchor="t"/>
            <a:lstStyle/>
            <a:p>
              <a:pPr lvl="0"/>
              <a:r>
                <a:rPr lang="en-US" sz="4000" spc="-70" dirty="0">
                  <a:solidFill>
                    <a:schemeClr val="bg1"/>
                  </a:solidFill>
                  <a:latin typeface="+mj-lt"/>
                </a:rPr>
                <a:t>communicating</a:t>
              </a:r>
            </a:p>
            <a:p>
              <a:pPr lvl="0" algn="ctr"/>
              <a:endParaRPr lang="en-US" sz="2400" dirty="0">
                <a:solidFill>
                  <a:srgbClr val="61DDFF"/>
                </a:solidFill>
              </a:endParaRPr>
            </a:p>
            <a:p>
              <a:pPr lvl="0"/>
              <a:endParaRPr lang="en-US" sz="2000" dirty="0">
                <a:solidFill>
                  <a:srgbClr val="000000"/>
                </a:solidFill>
              </a:endParaRPr>
            </a:p>
            <a:p>
              <a:pPr lvl="0"/>
              <a:endParaRPr lang="en-US" sz="2000" dirty="0">
                <a:solidFill>
                  <a:srgbClr val="000000"/>
                </a:solidFill>
              </a:endParaRPr>
            </a:p>
            <a:p>
              <a:pPr lvl="0"/>
              <a:endParaRPr lang="en-US" sz="2000" dirty="0">
                <a:solidFill>
                  <a:srgbClr val="000000"/>
                </a:solidFill>
              </a:endParaRPr>
            </a:p>
            <a:p>
              <a:pPr lvl="0"/>
              <a:endParaRPr lang="en-US" sz="2000" dirty="0">
                <a:solidFill>
                  <a:srgbClr val="000000"/>
                </a:solidFill>
              </a:endParaRPr>
            </a:p>
            <a:p>
              <a:pPr lvl="0"/>
              <a:endParaRPr lang="en-US" sz="2000" dirty="0">
                <a:solidFill>
                  <a:srgbClr val="000000"/>
                </a:solidFill>
              </a:endParaRPr>
            </a:p>
            <a:p>
              <a:pPr lvl="0"/>
              <a:endParaRPr lang="en-US" sz="2000" dirty="0">
                <a:solidFill>
                  <a:srgbClr val="000000"/>
                </a:solidFill>
              </a:endParaRPr>
            </a:p>
            <a:p>
              <a:pPr lvl="0"/>
              <a:endParaRPr lang="en-US" sz="2000" dirty="0">
                <a:solidFill>
                  <a:srgbClr val="000000"/>
                </a:solidFill>
              </a:endParaRPr>
            </a:p>
            <a:p>
              <a:pPr algn="ctr"/>
              <a:endParaRPr lang="en-US" sz="4000" spc="-70" dirty="0">
                <a:solidFill>
                  <a:schemeClr val="tx1"/>
                </a:solidFill>
                <a:latin typeface="+mj-lt"/>
              </a:endParaRPr>
            </a:p>
          </p:txBody>
        </p:sp>
        <p:pic>
          <p:nvPicPr>
            <p:cNvPr id="11" name="Picture 10"/>
            <p:cNvPicPr>
              <a:picLocks noChangeAspect="1"/>
            </p:cNvPicPr>
            <p:nvPr/>
          </p:nvPicPr>
          <p:blipFill>
            <a:blip r:embed="rId6"/>
            <a:stretch>
              <a:fillRect/>
            </a:stretch>
          </p:blipFill>
          <p:spPr>
            <a:xfrm>
              <a:off x="8405286" y="5412051"/>
              <a:ext cx="3730752" cy="1253376"/>
            </a:xfrm>
            <a:prstGeom prst="rect">
              <a:avLst/>
            </a:prstGeom>
            <a:grpFill/>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13745" y="3158517"/>
              <a:ext cx="3713833" cy="1019175"/>
            </a:xfrm>
            <a:prstGeom prst="rect">
              <a:avLst/>
            </a:prstGeom>
            <a:grpFill/>
          </p:spPr>
        </p:pic>
      </p:grpSp>
      <p:pic>
        <p:nvPicPr>
          <p:cNvPr id="20" name="Picture 19"/>
          <p:cNvPicPr>
            <a:picLocks/>
          </p:cNvPicPr>
          <p:nvPr/>
        </p:nvPicPr>
        <p:blipFill>
          <a:blip r:embed="rId8"/>
          <a:stretch>
            <a:fillRect/>
          </a:stretch>
        </p:blipFill>
        <p:spPr>
          <a:xfrm>
            <a:off x="8275320" y="4151376"/>
            <a:ext cx="3803904" cy="1060704"/>
          </a:xfrm>
          <a:prstGeom prst="rect">
            <a:avLst/>
          </a:prstGeom>
        </p:spPr>
      </p:pic>
    </p:spTree>
    <p:extLst>
      <p:ext uri="{BB962C8B-B14F-4D97-AF65-F5344CB8AC3E}">
        <p14:creationId xmlns:p14="http://schemas.microsoft.com/office/powerpoint/2010/main" val="310272884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 Smart Vertical</a:t>
            </a:r>
            <a:endParaRPr lang="en-US" dirty="0"/>
          </a:p>
        </p:txBody>
      </p:sp>
      <p:sp>
        <p:nvSpPr>
          <p:cNvPr id="3" name="Text Placeholder 2"/>
          <p:cNvSpPr>
            <a:spLocks noGrp="1"/>
          </p:cNvSpPr>
          <p:nvPr>
            <p:ph type="body" sz="quarter" idx="10"/>
          </p:nvPr>
        </p:nvSpPr>
        <p:spPr>
          <a:xfrm>
            <a:off x="274638" y="1212852"/>
            <a:ext cx="11887200" cy="3477875"/>
          </a:xfrm>
        </p:spPr>
        <p:txBody>
          <a:bodyPr/>
          <a:lstStyle/>
          <a:p>
            <a:pPr>
              <a:spcBef>
                <a:spcPts val="2800"/>
              </a:spcBef>
            </a:pPr>
            <a:r>
              <a:rPr lang="en-US" dirty="0" smtClean="0">
                <a:solidFill>
                  <a:srgbClr val="969696"/>
                </a:solidFill>
              </a:rPr>
              <a:t>A Simple Search Vertical</a:t>
            </a:r>
          </a:p>
          <a:p>
            <a:pPr>
              <a:spcBef>
                <a:spcPts val="2800"/>
              </a:spcBef>
            </a:pPr>
            <a:r>
              <a:rPr lang="en-US" dirty="0" smtClean="0"/>
              <a:t>Basic Query Rule Smarts</a:t>
            </a:r>
          </a:p>
          <a:p>
            <a:pPr>
              <a:spcBef>
                <a:spcPts val="2800"/>
              </a:spcBef>
            </a:pPr>
            <a:r>
              <a:rPr lang="en-US" dirty="0" smtClean="0"/>
              <a:t>Query Transforms</a:t>
            </a:r>
          </a:p>
          <a:p>
            <a:pPr>
              <a:spcBef>
                <a:spcPts val="2800"/>
              </a:spcBef>
            </a:pPr>
            <a:r>
              <a:rPr lang="en-US" dirty="0" smtClean="0"/>
              <a:t>Advanced Query Rules</a:t>
            </a:r>
            <a:endParaRPr lang="en-US" dirty="0"/>
          </a:p>
        </p:txBody>
      </p:sp>
    </p:spTree>
    <p:extLst>
      <p:ext uri="{BB962C8B-B14F-4D97-AF65-F5344CB8AC3E}">
        <p14:creationId xmlns:p14="http://schemas.microsoft.com/office/powerpoint/2010/main" val="265667483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4066" y="1211367"/>
            <a:ext cx="4385157" cy="5486191"/>
          </a:xfrm>
          <a:prstGeom prst="rect">
            <a:avLst/>
          </a:prstGeom>
          <a:ln w="6350">
            <a:solidFill>
              <a:schemeClr val="bg1">
                <a:lumMod val="75000"/>
              </a:schemeClr>
            </a:solidFill>
          </a:ln>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4066" y="1213608"/>
            <a:ext cx="4389120" cy="5498249"/>
          </a:xfrm>
          <a:prstGeom prst="rect">
            <a:avLst/>
          </a:prstGeom>
          <a:ln w="6350">
            <a:solidFill>
              <a:schemeClr val="bg1">
                <a:lumMod val="75000"/>
              </a:schemeClr>
            </a:solidFill>
          </a:ln>
          <a:effectLst/>
        </p:spPr>
      </p:pic>
      <p:sp>
        <p:nvSpPr>
          <p:cNvPr id="2" name="Title 1"/>
          <p:cNvSpPr>
            <a:spLocks noGrp="1"/>
          </p:cNvSpPr>
          <p:nvPr>
            <p:ph type="title"/>
          </p:nvPr>
        </p:nvSpPr>
        <p:spPr/>
        <p:txBody>
          <a:bodyPr/>
          <a:lstStyle/>
          <a:p>
            <a:r>
              <a:rPr lang="en-US" dirty="0" smtClean="0"/>
              <a:t>Controlling the Experience</a:t>
            </a:r>
            <a:endParaRPr lang="en-US" dirty="0"/>
          </a:p>
        </p:txBody>
      </p:sp>
      <p:sp>
        <p:nvSpPr>
          <p:cNvPr id="12" name="Text Placeholder 9"/>
          <p:cNvSpPr>
            <a:spLocks noGrp="1"/>
          </p:cNvSpPr>
          <p:nvPr>
            <p:ph type="body" sz="quarter" idx="10"/>
          </p:nvPr>
        </p:nvSpPr>
        <p:spPr>
          <a:xfrm>
            <a:off x="6336771" y="2124878"/>
            <a:ext cx="5520266" cy="3588675"/>
          </a:xfrm>
        </p:spPr>
        <p:txBody>
          <a:bodyPr vert="horz" wrap="square" lIns="182880" tIns="146304" rIns="182880" bIns="146304" rtlCol="0">
            <a:spAutoFit/>
          </a:bodyPr>
          <a:lstStyle/>
          <a:p>
            <a:pPr>
              <a:spcBef>
                <a:spcPts val="2800"/>
              </a:spcBef>
            </a:pPr>
            <a:r>
              <a:rPr lang="en-US" dirty="0" smtClean="0">
                <a:solidFill>
                  <a:schemeClr val="tx2"/>
                </a:solidFill>
              </a:rPr>
              <a:t>Add Promoted Result</a:t>
            </a:r>
            <a:endParaRPr lang="en-US" dirty="0">
              <a:solidFill>
                <a:schemeClr val="tx2"/>
              </a:solidFill>
            </a:endParaRPr>
          </a:p>
          <a:p>
            <a:pPr>
              <a:spcBef>
                <a:spcPts val="2800"/>
              </a:spcBef>
            </a:pPr>
            <a:r>
              <a:rPr lang="en-US" dirty="0" smtClean="0">
                <a:solidFill>
                  <a:schemeClr val="tx2"/>
                </a:solidFill>
              </a:rPr>
              <a:t>Add Promoted Block</a:t>
            </a:r>
            <a:endParaRPr lang="en-US" dirty="0">
              <a:solidFill>
                <a:schemeClr val="tx2"/>
              </a:solidFill>
            </a:endParaRPr>
          </a:p>
          <a:p>
            <a:pPr>
              <a:spcBef>
                <a:spcPts val="2800"/>
              </a:spcBef>
            </a:pPr>
            <a:r>
              <a:rPr lang="en-US" dirty="0" smtClean="0">
                <a:solidFill>
                  <a:schemeClr val="tx2"/>
                </a:solidFill>
              </a:rPr>
              <a:t>Add Ranked Block</a:t>
            </a:r>
            <a:endParaRPr lang="en-US" dirty="0">
              <a:solidFill>
                <a:schemeClr val="tx2"/>
              </a:solidFill>
            </a:endParaRPr>
          </a:p>
          <a:p>
            <a:pPr>
              <a:spcBef>
                <a:spcPts val="2800"/>
              </a:spcBef>
            </a:pPr>
            <a:r>
              <a:rPr lang="en-US" dirty="0" smtClean="0">
                <a:solidFill>
                  <a:schemeClr val="tx2"/>
                </a:solidFill>
              </a:rPr>
              <a:t>Change Ranked Results</a:t>
            </a:r>
            <a:endParaRPr lang="en-US" dirty="0">
              <a:solidFill>
                <a:schemeClr val="tx2"/>
              </a:solidFill>
            </a:endParaRPr>
          </a:p>
        </p:txBody>
      </p:sp>
      <p:sp>
        <p:nvSpPr>
          <p:cNvPr id="13" name="Left Brace 12"/>
          <p:cNvSpPr/>
          <p:nvPr/>
        </p:nvSpPr>
        <p:spPr>
          <a:xfrm>
            <a:off x="871405" y="1984903"/>
            <a:ext cx="358908" cy="2036232"/>
          </a:xfrm>
          <a:prstGeom prst="leftBrace">
            <a:avLst>
              <a:gd name="adj1" fmla="val 56250"/>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Left Brace 13"/>
          <p:cNvSpPr/>
          <p:nvPr/>
        </p:nvSpPr>
        <p:spPr>
          <a:xfrm>
            <a:off x="871405" y="4268785"/>
            <a:ext cx="358908" cy="2352678"/>
          </a:xfrm>
          <a:prstGeom prst="leftBrace">
            <a:avLst>
              <a:gd name="adj1" fmla="val 56250"/>
              <a:gd name="adj2" fmla="val 5000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p:cNvSpPr/>
          <p:nvPr/>
        </p:nvSpPr>
        <p:spPr>
          <a:xfrm rot="16200000">
            <a:off x="-136564" y="2764778"/>
            <a:ext cx="1467325" cy="461665"/>
          </a:xfrm>
          <a:prstGeom prst="rect">
            <a:avLst/>
          </a:prstGeom>
        </p:spPr>
        <p:txBody>
          <a:bodyPr wrap="none">
            <a:spAutoFit/>
          </a:bodyPr>
          <a:lstStyle/>
          <a:p>
            <a:r>
              <a:rPr lang="en-US" sz="2400" spc="-70" dirty="0"/>
              <a:t>promoted</a:t>
            </a:r>
            <a:endParaRPr lang="en-US" dirty="0"/>
          </a:p>
        </p:txBody>
      </p:sp>
      <p:sp>
        <p:nvSpPr>
          <p:cNvPr id="16" name="Rectangle 15"/>
          <p:cNvSpPr/>
          <p:nvPr/>
        </p:nvSpPr>
        <p:spPr>
          <a:xfrm rot="16200000">
            <a:off x="68300" y="5006723"/>
            <a:ext cx="1057597" cy="461665"/>
          </a:xfrm>
          <a:prstGeom prst="rect">
            <a:avLst/>
          </a:prstGeom>
        </p:spPr>
        <p:txBody>
          <a:bodyPr wrap="none">
            <a:spAutoFit/>
          </a:bodyPr>
          <a:lstStyle/>
          <a:p>
            <a:r>
              <a:rPr lang="en-US" sz="2400" spc="-70" dirty="0"/>
              <a:t>ranked</a:t>
            </a:r>
            <a:endParaRPr lang="en-US" dirty="0"/>
          </a:p>
        </p:txBody>
      </p:sp>
    </p:spTree>
    <p:extLst>
      <p:ext uri="{BB962C8B-B14F-4D97-AF65-F5344CB8AC3E}">
        <p14:creationId xmlns:p14="http://schemas.microsoft.com/office/powerpoint/2010/main" val="3690566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xit" presetSubtype="0" fill="hold"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fade">
                                      <p:cBhvr>
                                        <p:cTn id="18" dur="500"/>
                                        <p:tgtEl>
                                          <p:spTgt spid="12">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xEl>
                                              <p:pRg st="2" end="2"/>
                                            </p:txEl>
                                          </p:spTgt>
                                        </p:tgtEl>
                                        <p:attrNameLst>
                                          <p:attrName>style.visibility</p:attrName>
                                        </p:attrNameLst>
                                      </p:cBhvr>
                                      <p:to>
                                        <p:strVal val="visible"/>
                                      </p:to>
                                    </p:set>
                                    <p:animEffect transition="in" filter="fade">
                                      <p:cBhvr>
                                        <p:cTn id="21" dur="500"/>
                                        <p:tgtEl>
                                          <p:spTgt spid="12">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xEl>
                                              <p:pRg st="3" end="3"/>
                                            </p:txEl>
                                          </p:spTgt>
                                        </p:tgtEl>
                                        <p:attrNameLst>
                                          <p:attrName>style.visibility</p:attrName>
                                        </p:attrNameLst>
                                      </p:cBhvr>
                                      <p:to>
                                        <p:strVal val="visible"/>
                                      </p:to>
                                    </p:set>
                                    <p:animEffect transition="in" filter="fade">
                                      <p:cBhvr>
                                        <p:cTn id="24"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 Smart Vertical</a:t>
            </a:r>
            <a:endParaRPr lang="en-US" dirty="0"/>
          </a:p>
        </p:txBody>
      </p:sp>
      <p:sp>
        <p:nvSpPr>
          <p:cNvPr id="3" name="Text Placeholder 2"/>
          <p:cNvSpPr>
            <a:spLocks noGrp="1"/>
          </p:cNvSpPr>
          <p:nvPr>
            <p:ph type="body" sz="quarter" idx="10"/>
          </p:nvPr>
        </p:nvSpPr>
        <p:spPr>
          <a:xfrm>
            <a:off x="274638" y="1212852"/>
            <a:ext cx="11887200" cy="3477875"/>
          </a:xfrm>
        </p:spPr>
        <p:txBody>
          <a:bodyPr/>
          <a:lstStyle/>
          <a:p>
            <a:pPr>
              <a:spcBef>
                <a:spcPts val="2800"/>
              </a:spcBef>
            </a:pPr>
            <a:r>
              <a:rPr lang="en-US" dirty="0" smtClean="0">
                <a:solidFill>
                  <a:srgbClr val="969696"/>
                </a:solidFill>
              </a:rPr>
              <a:t>A Simple Search Vertical</a:t>
            </a:r>
          </a:p>
          <a:p>
            <a:pPr>
              <a:spcBef>
                <a:spcPts val="2800"/>
              </a:spcBef>
            </a:pPr>
            <a:r>
              <a:rPr lang="en-US" dirty="0" smtClean="0">
                <a:solidFill>
                  <a:srgbClr val="969696"/>
                </a:solidFill>
              </a:rPr>
              <a:t>Basic Query Rule Smarts</a:t>
            </a:r>
          </a:p>
          <a:p>
            <a:pPr>
              <a:spcBef>
                <a:spcPts val="2800"/>
              </a:spcBef>
            </a:pPr>
            <a:r>
              <a:rPr lang="en-US" dirty="0" smtClean="0"/>
              <a:t>Query Transforms</a:t>
            </a:r>
          </a:p>
          <a:p>
            <a:pPr>
              <a:spcBef>
                <a:spcPts val="2800"/>
              </a:spcBef>
            </a:pPr>
            <a:r>
              <a:rPr lang="en-US" dirty="0" smtClean="0"/>
              <a:t>Advanced Query Rules</a:t>
            </a:r>
            <a:endParaRPr lang="en-US" dirty="0"/>
          </a:p>
        </p:txBody>
      </p:sp>
    </p:spTree>
    <p:extLst>
      <p:ext uri="{BB962C8B-B14F-4D97-AF65-F5344CB8AC3E}">
        <p14:creationId xmlns:p14="http://schemas.microsoft.com/office/powerpoint/2010/main" val="384119651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Query Transforms</a:t>
            </a:r>
            <a:endParaRPr lang="en-US" dirty="0"/>
          </a:p>
        </p:txBody>
      </p:sp>
      <p:grpSp>
        <p:nvGrpSpPr>
          <p:cNvPr id="13" name="Group 12"/>
          <p:cNvGrpSpPr/>
          <p:nvPr/>
        </p:nvGrpSpPr>
        <p:grpSpPr>
          <a:xfrm>
            <a:off x="1189038" y="1417777"/>
            <a:ext cx="2396471" cy="5313410"/>
            <a:chOff x="1189038" y="1417777"/>
            <a:chExt cx="2396471" cy="5313410"/>
          </a:xfrm>
        </p:grpSpPr>
        <p:pic>
          <p:nvPicPr>
            <p:cNvPr id="8" name="Picture 7"/>
            <p:cNvPicPr>
              <a:picLocks noChangeAspect="1"/>
            </p:cNvPicPr>
            <p:nvPr/>
          </p:nvPicPr>
          <p:blipFill>
            <a:blip r:embed="rId3"/>
            <a:stretch>
              <a:fillRect/>
            </a:stretch>
          </p:blipFill>
          <p:spPr>
            <a:xfrm>
              <a:off x="1194734" y="2140137"/>
              <a:ext cx="2390775" cy="4591050"/>
            </a:xfrm>
            <a:prstGeom prst="rect">
              <a:avLst/>
            </a:prstGeom>
            <a:ln>
              <a:solidFill>
                <a:schemeClr val="bg1">
                  <a:lumMod val="65000"/>
                </a:schemeClr>
              </a:solidFill>
            </a:ln>
          </p:spPr>
        </p:pic>
        <p:sp>
          <p:nvSpPr>
            <p:cNvPr id="10" name="Rectangle 9"/>
            <p:cNvSpPr/>
            <p:nvPr/>
          </p:nvSpPr>
          <p:spPr>
            <a:xfrm>
              <a:off x="1189038" y="1417777"/>
              <a:ext cx="2164182" cy="707886"/>
            </a:xfrm>
            <a:prstGeom prst="rect">
              <a:avLst/>
            </a:prstGeom>
          </p:spPr>
          <p:txBody>
            <a:bodyPr wrap="none">
              <a:spAutoFit/>
            </a:bodyPr>
            <a:lstStyle/>
            <a:p>
              <a:r>
                <a:rPr lang="en-US" sz="4000" dirty="0">
                  <a:gradFill>
                    <a:gsLst>
                      <a:gs pos="1250">
                        <a:srgbClr val="012654"/>
                      </a:gs>
                      <a:gs pos="99000">
                        <a:srgbClr val="012654"/>
                      </a:gs>
                    </a:gsLst>
                    <a:lin ang="5400000" scaled="0"/>
                  </a:gradFill>
                  <a:latin typeface="Segoe UI Light"/>
                </a:rPr>
                <a:t>Web Part</a:t>
              </a:r>
              <a:endParaRPr lang="en-US" dirty="0"/>
            </a:p>
          </p:txBody>
        </p:sp>
      </p:grpSp>
      <p:grpSp>
        <p:nvGrpSpPr>
          <p:cNvPr id="14" name="Group 13"/>
          <p:cNvGrpSpPr/>
          <p:nvPr/>
        </p:nvGrpSpPr>
        <p:grpSpPr>
          <a:xfrm>
            <a:off x="4237037" y="1432253"/>
            <a:ext cx="4800600" cy="2221697"/>
            <a:chOff x="4843766" y="1432251"/>
            <a:chExt cx="4800600" cy="2221697"/>
          </a:xfrm>
        </p:grpSpPr>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2949" r="2390" b="2288"/>
            <a:stretch/>
          </p:blipFill>
          <p:spPr>
            <a:xfrm>
              <a:off x="4843766" y="2140137"/>
              <a:ext cx="4800600" cy="1513811"/>
            </a:xfrm>
            <a:prstGeom prst="rect">
              <a:avLst/>
            </a:prstGeom>
            <a:ln>
              <a:solidFill>
                <a:schemeClr val="bg1">
                  <a:lumMod val="65000"/>
                </a:schemeClr>
              </a:solidFill>
            </a:ln>
          </p:spPr>
        </p:pic>
        <p:sp>
          <p:nvSpPr>
            <p:cNvPr id="11" name="Rectangle 10"/>
            <p:cNvSpPr/>
            <p:nvPr/>
          </p:nvSpPr>
          <p:spPr>
            <a:xfrm>
              <a:off x="4843767" y="1432251"/>
              <a:ext cx="2604431" cy="707886"/>
            </a:xfrm>
            <a:prstGeom prst="rect">
              <a:avLst/>
            </a:prstGeom>
          </p:spPr>
          <p:txBody>
            <a:bodyPr wrap="none">
              <a:spAutoFit/>
            </a:bodyPr>
            <a:lstStyle/>
            <a:p>
              <a:r>
                <a:rPr lang="en-US" sz="4000" dirty="0">
                  <a:gradFill>
                    <a:gsLst>
                      <a:gs pos="1250">
                        <a:srgbClr val="012654"/>
                      </a:gs>
                      <a:gs pos="99000">
                        <a:srgbClr val="012654"/>
                      </a:gs>
                    </a:gsLst>
                    <a:lin ang="5400000" scaled="0"/>
                  </a:gradFill>
                  <a:latin typeface="Segoe UI Light"/>
                </a:rPr>
                <a:t>Query Rule</a:t>
              </a:r>
              <a:endParaRPr lang="en-US" dirty="0"/>
            </a:p>
          </p:txBody>
        </p:sp>
      </p:grpSp>
      <p:grpSp>
        <p:nvGrpSpPr>
          <p:cNvPr id="15" name="Group 14"/>
          <p:cNvGrpSpPr/>
          <p:nvPr/>
        </p:nvGrpSpPr>
        <p:grpSpPr>
          <a:xfrm>
            <a:off x="4237039" y="4160978"/>
            <a:ext cx="7013271" cy="1980506"/>
            <a:chOff x="4843766" y="4160978"/>
            <a:chExt cx="7013271" cy="1980506"/>
          </a:xfrm>
        </p:grpSpPr>
        <p:pic>
          <p:nvPicPr>
            <p:cNvPr id="6" name="Picture 5"/>
            <p:cNvPicPr>
              <a:picLocks noChangeAspect="1"/>
            </p:cNvPicPr>
            <p:nvPr/>
          </p:nvPicPr>
          <p:blipFill rotWithShape="1">
            <a:blip r:embed="rId5"/>
            <a:srcRect l="1041" r="3157"/>
            <a:stretch/>
          </p:blipFill>
          <p:spPr>
            <a:xfrm>
              <a:off x="4846637" y="4868864"/>
              <a:ext cx="7010400" cy="1272620"/>
            </a:xfrm>
            <a:prstGeom prst="rect">
              <a:avLst/>
            </a:prstGeom>
            <a:ln>
              <a:solidFill>
                <a:schemeClr val="bg1">
                  <a:lumMod val="65000"/>
                </a:schemeClr>
              </a:solidFill>
            </a:ln>
          </p:spPr>
        </p:pic>
        <p:sp>
          <p:nvSpPr>
            <p:cNvPr id="12" name="Rectangle 11"/>
            <p:cNvSpPr/>
            <p:nvPr/>
          </p:nvSpPr>
          <p:spPr>
            <a:xfrm>
              <a:off x="4843766" y="4160978"/>
              <a:ext cx="3066224" cy="707886"/>
            </a:xfrm>
            <a:prstGeom prst="rect">
              <a:avLst/>
            </a:prstGeom>
          </p:spPr>
          <p:txBody>
            <a:bodyPr wrap="none">
              <a:spAutoFit/>
            </a:bodyPr>
            <a:lstStyle/>
            <a:p>
              <a:r>
                <a:rPr lang="en-US" sz="4000" dirty="0">
                  <a:gradFill>
                    <a:gsLst>
                      <a:gs pos="1250">
                        <a:srgbClr val="012654"/>
                      </a:gs>
                      <a:gs pos="99000">
                        <a:srgbClr val="012654"/>
                      </a:gs>
                    </a:gsLst>
                    <a:lin ang="5400000" scaled="0"/>
                  </a:gradFill>
                  <a:latin typeface="Segoe UI Light"/>
                </a:rPr>
                <a:t>Result Source</a:t>
              </a:r>
              <a:endParaRPr lang="en-US" dirty="0"/>
            </a:p>
          </p:txBody>
        </p:sp>
      </p:grpSp>
    </p:spTree>
    <p:extLst>
      <p:ext uri="{BB962C8B-B14F-4D97-AF65-F5344CB8AC3E}">
        <p14:creationId xmlns:p14="http://schemas.microsoft.com/office/powerpoint/2010/main" val="389490386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Pedro DeRose </External_x0020_Speaker>
    <Session_x0020_Code xmlns="2295e2e7-0eeb-498e-8716-217bb2ee6ee3">SPC143</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Pedro DeRose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2006/metadata/properties"/>
    <ds:schemaRef ds:uri="2295e2e7-0eeb-498e-8716-217bb2ee6ee3"/>
    <ds:schemaRef ds:uri="http://purl.org/dc/terms/"/>
    <ds:schemaRef ds:uri="http://www.w3.org/XML/1998/namespace"/>
    <ds:schemaRef ds:uri="http://schemas.microsoft.com/office/infopath/2007/PartnerControls"/>
    <ds:schemaRef ds:uri="032d541b-1b4e-4d91-93c7-b10533c52f73"/>
    <ds:schemaRef ds:uri="http://schemas.microsoft.com/office/2006/documentManagement/types"/>
    <ds:schemaRef ds:uri="http://purl.org/dc/dcmitype/"/>
    <ds:schemaRef ds:uri="http://purl.org/dc/elements/1.1/"/>
    <ds:schemaRef ds:uri="http://schemas.openxmlformats.org/package/2006/metadata/core-properties"/>
    <ds:schemaRef ds:uri="230e9df3-be65-4c73-a93b-d1236ebd677e"/>
    <ds:schemaRef ds:uri="http://schemas.microsoft.com/sharepoint/v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0D8A3EB1-8D84-4AF9-A515-38610D9B40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2863</TotalTime>
  <Words>3104</Words>
  <Application>Microsoft Office PowerPoint</Application>
  <PresentationFormat>Custom</PresentationFormat>
  <Paragraphs>333</Paragraphs>
  <Slides>22</Slides>
  <Notes>19</Notes>
  <HiddenSlides>0</HiddenSlides>
  <MMClips>0</MMClip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5-30072_SPC2012_IT-Pro_Template_16x9</vt:lpstr>
      <vt:lpstr>5-30072_SPC2012_IT-Pro_Template_16x9_Light</vt:lpstr>
      <vt:lpstr>SPC2012_Developer_Template_16x9</vt:lpstr>
      <vt:lpstr>5-30072_SPC2012_Business_Template_16x9_Light</vt:lpstr>
      <vt:lpstr>PowerPoint Presentation</vt:lpstr>
      <vt:lpstr>Build Smarter Search Experiences with Result Sources and Query Rules</vt:lpstr>
      <vt:lpstr>Search Verticals</vt:lpstr>
      <vt:lpstr>Today you’re going to learn…</vt:lpstr>
      <vt:lpstr>Today you’re going to learn…</vt:lpstr>
      <vt:lpstr>Building a Smart Vertical</vt:lpstr>
      <vt:lpstr>Controlling the Experience</vt:lpstr>
      <vt:lpstr>Building a Smart Vertical</vt:lpstr>
      <vt:lpstr>Query Transforms</vt:lpstr>
      <vt:lpstr>Query Transforms</vt:lpstr>
      <vt:lpstr>Query Transforms: Pop Quiz!</vt:lpstr>
      <vt:lpstr>Advanced Query Rules</vt:lpstr>
      <vt:lpstr>Bound Query Variables</vt:lpstr>
      <vt:lpstr>Bound Query Variables</vt:lpstr>
      <vt:lpstr>Bound Query Variables</vt:lpstr>
      <vt:lpstr>Bound Query Variables</vt:lpstr>
      <vt:lpstr>Bound Query Variables</vt:lpstr>
      <vt:lpstr>Advanced Query Rules</vt:lpstr>
      <vt:lpstr>SP2013 makes smart search verticals easy </vt:lpstr>
      <vt:lpstr>Related Search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Making Great Search Based Applications with Query Rules in SharePoint 2013</dc:title>
  <dc:subject>SharePoint Conference 2012</dc:subject>
  <dc:creator>Pedro DeRose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143</cp:revision>
  <dcterms:created xsi:type="dcterms:W3CDTF">2012-10-31T20:36:52Z</dcterms:created>
  <dcterms:modified xsi:type="dcterms:W3CDTF">2012-12-05T22:30:43Z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