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2.xml" ContentType="application/vnd.openxmlformats-officedocument.theme+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theme/theme3.xml" ContentType="application/vnd.openxmlformats-officedocument.theme+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183" r:id="rId5"/>
    <p:sldMasterId id="2147484205" r:id="rId6"/>
    <p:sldMasterId id="2147484232" r:id="rId7"/>
  </p:sldMasterIdLst>
  <p:notesMasterIdLst>
    <p:notesMasterId r:id="rId39"/>
  </p:notesMasterIdLst>
  <p:handoutMasterIdLst>
    <p:handoutMasterId r:id="rId40"/>
  </p:handoutMasterIdLst>
  <p:sldIdLst>
    <p:sldId id="1090" r:id="rId8"/>
    <p:sldId id="1091" r:id="rId9"/>
    <p:sldId id="1092" r:id="rId10"/>
    <p:sldId id="1093" r:id="rId11"/>
    <p:sldId id="1094" r:id="rId12"/>
    <p:sldId id="1095" r:id="rId13"/>
    <p:sldId id="1096" r:id="rId14"/>
    <p:sldId id="1097" r:id="rId15"/>
    <p:sldId id="1098" r:id="rId16"/>
    <p:sldId id="1099" r:id="rId17"/>
    <p:sldId id="1100" r:id="rId18"/>
    <p:sldId id="1101" r:id="rId19"/>
    <p:sldId id="1102" r:id="rId20"/>
    <p:sldId id="1103" r:id="rId21"/>
    <p:sldId id="1104" r:id="rId22"/>
    <p:sldId id="1105" r:id="rId23"/>
    <p:sldId id="1106" r:id="rId24"/>
    <p:sldId id="1107" r:id="rId25"/>
    <p:sldId id="1108" r:id="rId26"/>
    <p:sldId id="1109" r:id="rId27"/>
    <p:sldId id="1110" r:id="rId28"/>
    <p:sldId id="1111" r:id="rId29"/>
    <p:sldId id="1112" r:id="rId30"/>
    <p:sldId id="1113" r:id="rId31"/>
    <p:sldId id="1114" r:id="rId32"/>
    <p:sldId id="1115" r:id="rId33"/>
    <p:sldId id="1116" r:id="rId34"/>
    <p:sldId id="1117" r:id="rId35"/>
    <p:sldId id="1118" r:id="rId36"/>
    <p:sldId id="1120" r:id="rId37"/>
    <p:sldId id="1119" r:id="rId38"/>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SPC141" id="{6DD5C800-9A2C-4823-B056-4AFFC9A97500}">
          <p14:sldIdLst>
            <p14:sldId id="1090"/>
            <p14:sldId id="1091"/>
            <p14:sldId id="1092"/>
            <p14:sldId id="1093"/>
            <p14:sldId id="1094"/>
            <p14:sldId id="1095"/>
            <p14:sldId id="1096"/>
            <p14:sldId id="1097"/>
            <p14:sldId id="1098"/>
            <p14:sldId id="1099"/>
            <p14:sldId id="1100"/>
            <p14:sldId id="1101"/>
            <p14:sldId id="1102"/>
            <p14:sldId id="1103"/>
            <p14:sldId id="1104"/>
            <p14:sldId id="1105"/>
            <p14:sldId id="1106"/>
            <p14:sldId id="1107"/>
            <p14:sldId id="1108"/>
            <p14:sldId id="1109"/>
            <p14:sldId id="1110"/>
            <p14:sldId id="1111"/>
            <p14:sldId id="1112"/>
            <p14:sldId id="1113"/>
            <p14:sldId id="1114"/>
            <p14:sldId id="1115"/>
            <p14:sldId id="1116"/>
            <p14:sldId id="1117"/>
            <p14:sldId id="1118"/>
            <p14:sldId id="1120"/>
            <p14:sldId id="1119"/>
          </p14:sldIdLst>
        </p14:section>
      </p14:section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02050"/>
    <a:srgbClr val="442359"/>
    <a:srgbClr val="333333"/>
    <a:srgbClr val="FFFFFF"/>
    <a:srgbClr val="505050"/>
    <a:srgbClr val="00FFFF"/>
    <a:srgbClr val="CC00CC"/>
    <a:srgbClr val="5F5F5F"/>
    <a:srgbClr val="FF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285" autoAdjust="0"/>
    <p:restoredTop sz="95238" autoAdjust="0"/>
  </p:normalViewPr>
  <p:slideViewPr>
    <p:cSldViewPr>
      <p:cViewPr>
        <p:scale>
          <a:sx n="113" d="100"/>
          <a:sy n="113" d="100"/>
        </p:scale>
        <p:origin x="-72" y="-72"/>
      </p:cViewPr>
      <p:guideLst>
        <p:guide orient="horz" pos="187"/>
        <p:guide orient="horz" pos="763"/>
        <p:guide orient="horz" pos="1339"/>
        <p:guide orient="horz" pos="2491"/>
        <p:guide orient="horz" pos="4219"/>
        <p:guide orient="horz" pos="3643"/>
        <p:guide orient="horz" pos="3067"/>
        <p:guide orient="horz" pos="1915"/>
        <p:guide pos="173"/>
        <p:guide pos="1325"/>
        <p:guide pos="7661"/>
        <p:guide pos="749"/>
        <p:guide pos="7085"/>
        <p:guide pos="3629"/>
        <p:guide pos="1901"/>
        <p:guide pos="2477"/>
        <p:guide pos="4205"/>
        <p:guide pos="4781"/>
        <p:guide pos="5357"/>
        <p:guide pos="5933"/>
        <p:guide pos="6509"/>
        <p:guide pos="3053"/>
      </p:guideLst>
    </p:cSldViewPr>
  </p:slideViewPr>
  <p:notesTextViewPr>
    <p:cViewPr>
      <p:scale>
        <a:sx n="100" d="100"/>
        <a:sy n="100" d="100"/>
      </p:scale>
      <p:origin x="0" y="0"/>
    </p:cViewPr>
  </p:notesTextViewPr>
  <p:sorterViewPr>
    <p:cViewPr varScale="1">
      <p:scale>
        <a:sx n="1" d="1"/>
        <a:sy n="1" d="1"/>
      </p:scale>
      <p:origin x="0" y="0"/>
    </p:cViewPr>
  </p:sorterViewPr>
  <p:notesViewPr>
    <p:cSldViewPr showGuides="1">
      <p:cViewPr varScale="1">
        <p:scale>
          <a:sx n="95" d="100"/>
          <a:sy n="95" d="100"/>
        </p:scale>
        <p:origin x="-3582" y="-10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slide" Target="slides/slide14.xml"/><Relationship Id="rId34" Type="http://schemas.openxmlformats.org/officeDocument/2006/relationships/slide" Target="slides/slide27.xml"/><Relationship Id="rId42" Type="http://schemas.openxmlformats.org/officeDocument/2006/relationships/presProps" Target="presProps.xml"/><Relationship Id="rId7" Type="http://schemas.openxmlformats.org/officeDocument/2006/relationships/slideMaster" Target="slideMasters/slideMaster4.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slide" Target="slides/slide22.xml"/><Relationship Id="rId41"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0" Type="http://schemas.openxmlformats.org/officeDocument/2006/relationships/handoutMaster" Target="handoutMasters/handoutMaster1.xml"/><Relationship Id="rId45"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slide" Target="slides/slide24.xml"/><Relationship Id="rId44"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a:t>SPC2012 </a:t>
            </a:r>
            <a:r>
              <a:rPr lang="en-US" smtClean="0"/>
              <a:t>– IT Pro</a:t>
            </a:r>
            <a:endParaRPr lang="en-US" dirty="0"/>
          </a:p>
          <a:p>
            <a:endParaRPr lang="en-US" dirty="0">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E219B1A-AE41-483B-A766-69B9363DDA6A}" type="datetimeFigureOut">
              <a:rPr lang="en-US" smtClean="0">
                <a:latin typeface="Segoe UI" pitchFamily="34" charset="0"/>
              </a:rPr>
              <a:t>12/6/2012</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part </a:t>
            </a:r>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of Microsoft, and Microsoft cannot guarantee the accuracy of any information provided after the date of this presentation.  MICROSOFT MAKES NO WARRANTIES, EXPRESS, IMPLIED OR STATUTORY, AS TO THE INFORMATION IN THIS PRESENTATION</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a:t>
            </a:r>
            <a:endPar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SPC2012 – IT Pro</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D51B1278-D92B-4AF3-A9C1-71DD298190CE}" type="datetimeFigureOut">
              <a:rPr lang="en-US" smtClean="0"/>
              <a:pPr/>
              <a:t>12/6/2012</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dirty="0" smtClean="0">
                <a:solidFill>
                  <a:prstClr val="black"/>
                </a:solidFill>
              </a:rPr>
              <a:t>SPC2012 – IT-Pro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C921CCD-CD54-43E7-8264-E011CC13D76A}"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a:t>
            </a:fld>
            <a:endParaRPr lang="en-US" dirty="0">
              <a:solidFill>
                <a:prstClr val="black"/>
              </a:solidFill>
            </a:endParaRPr>
          </a:p>
        </p:txBody>
      </p:sp>
    </p:spTree>
    <p:extLst>
      <p:ext uri="{BB962C8B-B14F-4D97-AF65-F5344CB8AC3E}">
        <p14:creationId xmlns:p14="http://schemas.microsoft.com/office/powerpoint/2010/main" val="30755206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FE6CA15-ED6F-45A1-80E4-87FDF3BE099C}" type="slidenum">
              <a:rPr lang="en-US" smtClean="0">
                <a:solidFill>
                  <a:prstClr val="black"/>
                </a:solidFill>
              </a:rPr>
              <a:pPr/>
              <a:t>14</a:t>
            </a:fld>
            <a:endParaRPr lang="en-US">
              <a:solidFill>
                <a:prstClr val="black"/>
              </a:solidFill>
            </a:endParaRPr>
          </a:p>
        </p:txBody>
      </p:sp>
    </p:spTree>
    <p:extLst>
      <p:ext uri="{BB962C8B-B14F-4D97-AF65-F5344CB8AC3E}">
        <p14:creationId xmlns:p14="http://schemas.microsoft.com/office/powerpoint/2010/main" val="231645023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FE6CA15-ED6F-45A1-80E4-87FDF3BE099C}" type="slidenum">
              <a:rPr lang="en-US" smtClean="0">
                <a:solidFill>
                  <a:prstClr val="black"/>
                </a:solidFill>
              </a:rPr>
              <a:pPr/>
              <a:t>15</a:t>
            </a:fld>
            <a:endParaRPr lang="en-US">
              <a:solidFill>
                <a:prstClr val="black"/>
              </a:solidFill>
            </a:endParaRPr>
          </a:p>
        </p:txBody>
      </p:sp>
    </p:spTree>
    <p:extLst>
      <p:ext uri="{BB962C8B-B14F-4D97-AF65-F5344CB8AC3E}">
        <p14:creationId xmlns:p14="http://schemas.microsoft.com/office/powerpoint/2010/main" val="86346221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FE6CA15-ED6F-45A1-80E4-87FDF3BE099C}" type="slidenum">
              <a:rPr lang="en-US" smtClean="0">
                <a:solidFill>
                  <a:prstClr val="black"/>
                </a:solidFill>
              </a:rPr>
              <a:pPr/>
              <a:t>16</a:t>
            </a:fld>
            <a:endParaRPr lang="en-US">
              <a:solidFill>
                <a:prstClr val="black"/>
              </a:solidFill>
            </a:endParaRPr>
          </a:p>
        </p:txBody>
      </p:sp>
    </p:spTree>
    <p:extLst>
      <p:ext uri="{BB962C8B-B14F-4D97-AF65-F5344CB8AC3E}">
        <p14:creationId xmlns:p14="http://schemas.microsoft.com/office/powerpoint/2010/main" val="15108068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FE6CA15-ED6F-45A1-80E4-87FDF3BE099C}" type="slidenum">
              <a:rPr lang="en-US" smtClean="0">
                <a:solidFill>
                  <a:prstClr val="black"/>
                </a:solidFill>
              </a:rPr>
              <a:pPr/>
              <a:t>17</a:t>
            </a:fld>
            <a:endParaRPr lang="en-US">
              <a:solidFill>
                <a:prstClr val="black"/>
              </a:solidFill>
            </a:endParaRPr>
          </a:p>
        </p:txBody>
      </p:sp>
    </p:spTree>
    <p:extLst>
      <p:ext uri="{BB962C8B-B14F-4D97-AF65-F5344CB8AC3E}">
        <p14:creationId xmlns:p14="http://schemas.microsoft.com/office/powerpoint/2010/main" val="302715050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FE6CA15-ED6F-45A1-80E4-87FDF3BE099C}" type="slidenum">
              <a:rPr lang="en-US" smtClean="0">
                <a:solidFill>
                  <a:prstClr val="black"/>
                </a:solidFill>
              </a:rPr>
              <a:pPr/>
              <a:t>18</a:t>
            </a:fld>
            <a:endParaRPr lang="en-US">
              <a:solidFill>
                <a:prstClr val="black"/>
              </a:solidFill>
            </a:endParaRPr>
          </a:p>
        </p:txBody>
      </p:sp>
    </p:spTree>
    <p:extLst>
      <p:ext uri="{BB962C8B-B14F-4D97-AF65-F5344CB8AC3E}">
        <p14:creationId xmlns:p14="http://schemas.microsoft.com/office/powerpoint/2010/main" val="255260248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20</a:t>
            </a:fld>
            <a:endParaRPr lang="en-US" dirty="0">
              <a:solidFill>
                <a:prstClr val="black"/>
              </a:solidFill>
            </a:endParaRPr>
          </a:p>
        </p:txBody>
      </p:sp>
    </p:spTree>
    <p:extLst>
      <p:ext uri="{BB962C8B-B14F-4D97-AF65-F5344CB8AC3E}">
        <p14:creationId xmlns:p14="http://schemas.microsoft.com/office/powerpoint/2010/main" val="331309152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effectLst/>
            </a:endParaRPr>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21</a:t>
            </a:fld>
            <a:endParaRPr lang="en-US" dirty="0">
              <a:solidFill>
                <a:prstClr val="black"/>
              </a:solidFill>
            </a:endParaRPr>
          </a:p>
        </p:txBody>
      </p:sp>
    </p:spTree>
    <p:extLst>
      <p:ext uri="{BB962C8B-B14F-4D97-AF65-F5344CB8AC3E}">
        <p14:creationId xmlns:p14="http://schemas.microsoft.com/office/powerpoint/2010/main" val="42247135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FE6CA15-ED6F-45A1-80E4-87FDF3BE099C}" type="slidenum">
              <a:rPr lang="en-US" smtClean="0">
                <a:solidFill>
                  <a:prstClr val="black"/>
                </a:solidFill>
              </a:rPr>
              <a:pPr/>
              <a:t>22</a:t>
            </a:fld>
            <a:endParaRPr lang="en-US">
              <a:solidFill>
                <a:prstClr val="black"/>
              </a:solidFill>
            </a:endParaRPr>
          </a:p>
        </p:txBody>
      </p:sp>
    </p:spTree>
    <p:extLst>
      <p:ext uri="{BB962C8B-B14F-4D97-AF65-F5344CB8AC3E}">
        <p14:creationId xmlns:p14="http://schemas.microsoft.com/office/powerpoint/2010/main" val="211112107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FE6CA15-ED6F-45A1-80E4-87FDF3BE099C}" type="slidenum">
              <a:rPr lang="en-US" smtClean="0">
                <a:solidFill>
                  <a:prstClr val="black"/>
                </a:solidFill>
              </a:rPr>
              <a:pPr/>
              <a:t>23</a:t>
            </a:fld>
            <a:endParaRPr lang="en-US">
              <a:solidFill>
                <a:prstClr val="black"/>
              </a:solidFill>
            </a:endParaRPr>
          </a:p>
        </p:txBody>
      </p:sp>
    </p:spTree>
    <p:extLst>
      <p:ext uri="{BB962C8B-B14F-4D97-AF65-F5344CB8AC3E}">
        <p14:creationId xmlns:p14="http://schemas.microsoft.com/office/powerpoint/2010/main" val="202098605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FE6CA15-ED6F-45A1-80E4-87FDF3BE099C}" type="slidenum">
              <a:rPr lang="en-US" smtClean="0">
                <a:solidFill>
                  <a:prstClr val="black"/>
                </a:solidFill>
              </a:rPr>
              <a:pPr/>
              <a:t>24</a:t>
            </a:fld>
            <a:endParaRPr lang="en-US">
              <a:solidFill>
                <a:prstClr val="black"/>
              </a:solidFill>
            </a:endParaRPr>
          </a:p>
        </p:txBody>
      </p:sp>
    </p:spTree>
    <p:extLst>
      <p:ext uri="{BB962C8B-B14F-4D97-AF65-F5344CB8AC3E}">
        <p14:creationId xmlns:p14="http://schemas.microsoft.com/office/powerpoint/2010/main" val="100732879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dirty="0">
                <a:solidFill>
                  <a:prstClr val="black"/>
                </a:solidFill>
              </a:rPr>
              <a:t>SPC2012 - Developer</a:t>
            </a: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2C41630-7864-4C52-BD43-FA19BC1F1CE8}"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a:t>
            </a:fld>
            <a:endParaRPr lang="en-US" dirty="0">
              <a:solidFill>
                <a:prstClr val="black"/>
              </a:solidFill>
            </a:endParaRPr>
          </a:p>
        </p:txBody>
      </p:sp>
    </p:spTree>
    <p:extLst>
      <p:ext uri="{BB962C8B-B14F-4D97-AF65-F5344CB8AC3E}">
        <p14:creationId xmlns:p14="http://schemas.microsoft.com/office/powerpoint/2010/main" val="352208506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FE6CA15-ED6F-45A1-80E4-87FDF3BE099C}" type="slidenum">
              <a:rPr lang="en-US" smtClean="0">
                <a:solidFill>
                  <a:prstClr val="black"/>
                </a:solidFill>
              </a:rPr>
              <a:pPr/>
              <a:t>25</a:t>
            </a:fld>
            <a:endParaRPr lang="en-US">
              <a:solidFill>
                <a:prstClr val="black"/>
              </a:solidFill>
            </a:endParaRPr>
          </a:p>
        </p:txBody>
      </p:sp>
    </p:spTree>
    <p:extLst>
      <p:ext uri="{BB962C8B-B14F-4D97-AF65-F5344CB8AC3E}">
        <p14:creationId xmlns:p14="http://schemas.microsoft.com/office/powerpoint/2010/main" val="63106042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FE6CA15-ED6F-45A1-80E4-87FDF3BE099C}" type="slidenum">
              <a:rPr lang="en-US" smtClean="0">
                <a:solidFill>
                  <a:prstClr val="black"/>
                </a:solidFill>
              </a:rPr>
              <a:pPr/>
              <a:t>26</a:t>
            </a:fld>
            <a:endParaRPr lang="en-US">
              <a:solidFill>
                <a:prstClr val="black"/>
              </a:solidFill>
            </a:endParaRPr>
          </a:p>
        </p:txBody>
      </p:sp>
    </p:spTree>
    <p:extLst>
      <p:ext uri="{BB962C8B-B14F-4D97-AF65-F5344CB8AC3E}">
        <p14:creationId xmlns:p14="http://schemas.microsoft.com/office/powerpoint/2010/main" val="151433151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FE6CA15-ED6F-45A1-80E4-87FDF3BE099C}" type="slidenum">
              <a:rPr lang="en-US" smtClean="0">
                <a:solidFill>
                  <a:prstClr val="black"/>
                </a:solidFill>
              </a:rPr>
              <a:pPr/>
              <a:t>27</a:t>
            </a:fld>
            <a:endParaRPr lang="en-US">
              <a:solidFill>
                <a:prstClr val="black"/>
              </a:solidFill>
            </a:endParaRPr>
          </a:p>
        </p:txBody>
      </p:sp>
    </p:spTree>
    <p:extLst>
      <p:ext uri="{BB962C8B-B14F-4D97-AF65-F5344CB8AC3E}">
        <p14:creationId xmlns:p14="http://schemas.microsoft.com/office/powerpoint/2010/main" val="171325375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FE6CA15-ED6F-45A1-80E4-87FDF3BE099C}" type="slidenum">
              <a:rPr lang="en-US" smtClean="0">
                <a:solidFill>
                  <a:prstClr val="black"/>
                </a:solidFill>
              </a:rPr>
              <a:pPr/>
              <a:t>28</a:t>
            </a:fld>
            <a:endParaRPr lang="en-US">
              <a:solidFill>
                <a:prstClr val="black"/>
              </a:solidFill>
            </a:endParaRPr>
          </a:p>
        </p:txBody>
      </p:sp>
    </p:spTree>
    <p:extLst>
      <p:ext uri="{BB962C8B-B14F-4D97-AF65-F5344CB8AC3E}">
        <p14:creationId xmlns:p14="http://schemas.microsoft.com/office/powerpoint/2010/main" val="149301431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a:xfrm>
            <a:off x="0" y="0"/>
            <a:ext cx="2971800" cy="457200"/>
          </a:xfrm>
          <a:prstGeom prst="rect">
            <a:avLst/>
          </a:prstGeom>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1331B57-0BE5-4F82-AA58-76F53EFF3ADA}" type="datetime8">
              <a:rPr lang="en-US" smtClean="0">
                <a:solidFill>
                  <a:prstClr val="black"/>
                </a:solidFill>
              </a:rPr>
              <a:pPr/>
              <a:t>12/6/2012 8:46 AM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31</a:t>
            </a:fld>
            <a:endParaRPr lang="en-US" dirty="0">
              <a:solidFill>
                <a:prstClr val="black"/>
              </a:solidFill>
            </a:endParaRPr>
          </a:p>
        </p:txBody>
      </p:sp>
      <p:sp>
        <p:nvSpPr>
          <p:cNvPr id="8" name="Footer Placeholder 3"/>
          <p:cNvSpPr>
            <a:spLocks noGrp="1"/>
          </p:cNvSpPr>
          <p:nvPr>
            <p:ph type="ftr" sz="quarter" idx="4"/>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UI" pitchFamily="34" charset="0"/>
              </a:rPr>
              <a:t>© 2010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p:txBody>
      </p:sp>
    </p:spTree>
    <p:extLst>
      <p:ext uri="{BB962C8B-B14F-4D97-AF65-F5344CB8AC3E}">
        <p14:creationId xmlns:p14="http://schemas.microsoft.com/office/powerpoint/2010/main" val="310251960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5</a:t>
            </a:fld>
            <a:endParaRPr lang="en-US" dirty="0">
              <a:solidFill>
                <a:prstClr val="black"/>
              </a:solidFill>
            </a:endParaRPr>
          </a:p>
        </p:txBody>
      </p:sp>
    </p:spTree>
    <p:extLst>
      <p:ext uri="{BB962C8B-B14F-4D97-AF65-F5344CB8AC3E}">
        <p14:creationId xmlns:p14="http://schemas.microsoft.com/office/powerpoint/2010/main" val="250997331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endParaRPr lang="en-US" sz="900" b="0" i="0" kern="1200" dirty="0" smtClean="0">
              <a:solidFill>
                <a:schemeClr val="tx1"/>
              </a:solidFill>
              <a:effectLst/>
              <a:latin typeface="Segoe UI" pitchFamily="34" charset="0"/>
              <a:ea typeface="+mn-ea"/>
              <a:cs typeface="+mn-cs"/>
            </a:endParaRPr>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7</a:t>
            </a:fld>
            <a:endParaRPr lang="en-US" dirty="0">
              <a:solidFill>
                <a:prstClr val="black"/>
              </a:solidFill>
            </a:endParaRPr>
          </a:p>
        </p:txBody>
      </p:sp>
    </p:spTree>
    <p:extLst>
      <p:ext uri="{BB962C8B-B14F-4D97-AF65-F5344CB8AC3E}">
        <p14:creationId xmlns:p14="http://schemas.microsoft.com/office/powerpoint/2010/main" val="169272323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900" b="0" i="0" u="none" strike="noStrike" kern="1200" baseline="0" dirty="0" smtClean="0">
              <a:solidFill>
                <a:schemeClr val="tx1"/>
              </a:solidFill>
              <a:latin typeface="Segoe UI" pitchFamily="34" charset="0"/>
              <a:ea typeface="+mn-ea"/>
              <a:cs typeface="+mn-cs"/>
            </a:endParaRPr>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8</a:t>
            </a:fld>
            <a:endParaRPr lang="en-US" dirty="0">
              <a:solidFill>
                <a:prstClr val="black"/>
              </a:solidFill>
            </a:endParaRPr>
          </a:p>
        </p:txBody>
      </p:sp>
    </p:spTree>
    <p:extLst>
      <p:ext uri="{BB962C8B-B14F-4D97-AF65-F5344CB8AC3E}">
        <p14:creationId xmlns:p14="http://schemas.microsoft.com/office/powerpoint/2010/main" val="230095520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FE6CA15-ED6F-45A1-80E4-87FDF3BE099C}" type="slidenum">
              <a:rPr lang="en-US" smtClean="0">
                <a:solidFill>
                  <a:prstClr val="black"/>
                </a:solidFill>
              </a:rPr>
              <a:pPr/>
              <a:t>9</a:t>
            </a:fld>
            <a:endParaRPr lang="en-US">
              <a:solidFill>
                <a:prstClr val="black"/>
              </a:solidFill>
            </a:endParaRPr>
          </a:p>
        </p:txBody>
      </p:sp>
    </p:spTree>
    <p:extLst>
      <p:ext uri="{BB962C8B-B14F-4D97-AF65-F5344CB8AC3E}">
        <p14:creationId xmlns:p14="http://schemas.microsoft.com/office/powerpoint/2010/main" val="174242641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FE6CA15-ED6F-45A1-80E4-87FDF3BE099C}" type="slidenum">
              <a:rPr lang="en-US" smtClean="0">
                <a:solidFill>
                  <a:prstClr val="black"/>
                </a:solidFill>
              </a:rPr>
              <a:pPr/>
              <a:t>10</a:t>
            </a:fld>
            <a:endParaRPr lang="en-US">
              <a:solidFill>
                <a:prstClr val="black"/>
              </a:solidFill>
            </a:endParaRPr>
          </a:p>
        </p:txBody>
      </p:sp>
    </p:spTree>
    <p:extLst>
      <p:ext uri="{BB962C8B-B14F-4D97-AF65-F5344CB8AC3E}">
        <p14:creationId xmlns:p14="http://schemas.microsoft.com/office/powerpoint/2010/main" val="338361137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FE6CA15-ED6F-45A1-80E4-87FDF3BE099C}" type="slidenum">
              <a:rPr lang="en-US" smtClean="0">
                <a:solidFill>
                  <a:prstClr val="black"/>
                </a:solidFill>
              </a:rPr>
              <a:pPr/>
              <a:t>11</a:t>
            </a:fld>
            <a:endParaRPr lang="en-US">
              <a:solidFill>
                <a:prstClr val="black"/>
              </a:solidFill>
            </a:endParaRPr>
          </a:p>
        </p:txBody>
      </p:sp>
    </p:spTree>
    <p:extLst>
      <p:ext uri="{BB962C8B-B14F-4D97-AF65-F5344CB8AC3E}">
        <p14:creationId xmlns:p14="http://schemas.microsoft.com/office/powerpoint/2010/main" val="371900551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FE6CA15-ED6F-45A1-80E4-87FDF3BE099C}" type="slidenum">
              <a:rPr lang="en-US" smtClean="0">
                <a:solidFill>
                  <a:prstClr val="black"/>
                </a:solidFill>
              </a:rPr>
              <a:pPr/>
              <a:t>12</a:t>
            </a:fld>
            <a:endParaRPr lang="en-US">
              <a:solidFill>
                <a:prstClr val="black"/>
              </a:solidFill>
            </a:endParaRPr>
          </a:p>
        </p:txBody>
      </p:sp>
    </p:spTree>
    <p:extLst>
      <p:ext uri="{BB962C8B-B14F-4D97-AF65-F5344CB8AC3E}">
        <p14:creationId xmlns:p14="http://schemas.microsoft.com/office/powerpoint/2010/main" val="40593528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3.xml"/><Relationship Id="rId4" Type="http://schemas.openxmlformats.org/officeDocument/2006/relationships/image" Target="../media/image4.png"/></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ounded Rectangle 6"/>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846638" y="3954462"/>
            <a:ext cx="7315200" cy="1371580"/>
          </a:xfrm>
          <a:noFill/>
        </p:spPr>
        <p:txBody>
          <a:bodyPr lIns="146304" tIns="91440" rIns="146304" bIns="91440"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7" y="5326042"/>
            <a:ext cx="7315201" cy="1372151"/>
          </a:xfrm>
          <a:noFill/>
        </p:spPr>
        <p:txBody>
          <a:bodyPr lIns="146304" tIns="109728" rIns="146304" bIns="109728">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2552585"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sz="quarter" idx="13" hasCustomPrompt="1"/>
          </p:nvPr>
        </p:nvSpPr>
        <p:spPr>
          <a:xfrm>
            <a:off x="9784358" y="1028409"/>
            <a:ext cx="2377480" cy="461665"/>
          </a:xfrm>
        </p:spPr>
        <p:txBody>
          <a:bodyPr/>
          <a:lstStyle>
            <a:lvl1pPr marL="0" indent="0" algn="r">
              <a:buNone/>
              <a:defRPr sz="2000" baseline="0">
                <a:latin typeface="+mn-lt"/>
              </a:defRPr>
            </a:lvl1pPr>
          </a:lstStyle>
          <a:p>
            <a:pPr lvl="0"/>
            <a:r>
              <a:rPr lang="en-US" dirty="0" smtClean="0"/>
              <a:t>Session code</a:t>
            </a:r>
            <a:endParaRPr lang="en-US" dirty="0"/>
          </a:p>
        </p:txBody>
      </p:sp>
    </p:spTree>
    <p:extLst>
      <p:ext uri="{BB962C8B-B14F-4D97-AF65-F5344CB8AC3E}">
        <p14:creationId xmlns:p14="http://schemas.microsoft.com/office/powerpoint/2010/main" val="134124479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229941979"/>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68534032"/>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98371309"/>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7" y="6183603"/>
            <a:ext cx="1552931" cy="331497"/>
          </a:xfrm>
          <a:prstGeom prst="rect">
            <a:avLst/>
          </a:prstGeom>
        </p:spPr>
      </p:pic>
      <p:grpSp>
        <p:nvGrpSpPr>
          <p:cNvPr id="5" name="Group 4"/>
          <p:cNvGrpSpPr/>
          <p:nvPr userDrawn="1"/>
        </p:nvGrpSpPr>
        <p:grpSpPr>
          <a:xfrm>
            <a:off x="274638" y="5600359"/>
            <a:ext cx="2194608" cy="1097304"/>
            <a:chOff x="274638" y="5600359"/>
            <a:chExt cx="2194608" cy="1097304"/>
          </a:xfrm>
        </p:grpSpPr>
        <p:sp>
          <p:nvSpPr>
            <p:cNvPr id="8" name="Rounded Rectangle 7"/>
            <p:cNvSpPr/>
            <p:nvPr userDrawn="1"/>
          </p:nvSpPr>
          <p:spPr bwMode="auto">
            <a:xfrm>
              <a:off x="274638" y="5600359"/>
              <a:ext cx="2194608" cy="1097304"/>
            </a:xfrm>
            <a:prstGeom prst="roundRect">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29127388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62577389"/>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530996961"/>
      </p:ext>
    </p:extLst>
  </p:cSld>
  <p:clrMapOvr>
    <a:masterClrMapping/>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97465452"/>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00084325"/>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007079026"/>
      </p:ext>
    </p:extLst>
  </p:cSld>
  <p:clrMapOvr>
    <a:masterClrMapping/>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460288532"/>
      </p:ext>
    </p:extLst>
  </p:cSld>
  <p:clrMapOvr>
    <a:masterClrMapping/>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851143400"/>
      </p:ext>
    </p:extLst>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39758282"/>
      </p:ext>
    </p:extLst>
  </p:cSld>
  <p:clrMapOvr>
    <a:masterClrMapping/>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9652108"/>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5326043"/>
            <a:ext cx="8230899" cy="1372414"/>
          </a:xfrm>
          <a:noFill/>
        </p:spPr>
        <p:txBody>
          <a:bodyPr lIns="182880" tIns="146304" rIns="182880" bIns="146304">
            <a:noAutofit/>
          </a:bodyPr>
          <a:lstStyle>
            <a:lvl1pPr marL="0" indent="0">
              <a:spcBef>
                <a:spcPts val="0"/>
              </a:spcBef>
              <a:buNone/>
              <a:defRPr sz="32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9238619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857764875"/>
      </p:ext>
    </p:extLst>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873291353"/>
      </p:ext>
    </p:extLst>
  </p:cSld>
  <p:clrMapOvr>
    <a:masterClrMapping/>
  </p:clrMapOvr>
  <p:transition>
    <p:fade/>
  </p:transition>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28630601"/>
      </p:ext>
    </p:extLst>
  </p:cSld>
  <p:clrMapOvr>
    <a:masterClrMapping/>
  </p:clrMapOvr>
  <p:transition>
    <p:fade/>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07580892"/>
      </p:ext>
    </p:extLst>
  </p:cSld>
  <p:clrMapOvr>
    <a:masterClrMapping/>
  </p:clrMapOvr>
  <p:transition>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349738517"/>
      </p:ext>
    </p:extLst>
  </p:cSld>
  <p:clrMapOvr>
    <a:masterClrMapping/>
  </p:clrMapOvr>
  <p:transition>
    <p:fade/>
  </p:transition>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5326043"/>
            <a:ext cx="8230899" cy="1372414"/>
          </a:xfrm>
          <a:noFill/>
        </p:spPr>
        <p:txBody>
          <a:bodyPr lIns="182880" tIns="146304" rIns="182880" bIns="146304">
            <a:noAutofit/>
          </a:bodyPr>
          <a:lstStyle>
            <a:lvl1pPr marL="0" indent="0">
              <a:spcBef>
                <a:spcPts val="0"/>
              </a:spcBef>
              <a:buNone/>
              <a:defRPr sz="32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15448791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873265735"/>
      </p:ext>
    </p:extLst>
  </p:cSld>
  <p:clrMapOvr>
    <a:masterClrMapping/>
  </p:clrMapOvr>
  <p:transition>
    <p:fade/>
  </p:transition>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ounded Rectangle 6"/>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846638" y="3954462"/>
            <a:ext cx="7315200" cy="1371580"/>
          </a:xfrm>
          <a:noFill/>
        </p:spPr>
        <p:txBody>
          <a:bodyPr lIns="146304" tIns="91440" rIns="146304" bIns="91440"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7" y="5326042"/>
            <a:ext cx="7315201" cy="1372151"/>
          </a:xfrm>
          <a:noFill/>
        </p:spPr>
        <p:txBody>
          <a:bodyPr lIns="146304" tIns="109728" rIns="146304" bIns="109728">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2552585"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1224649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7" y="6183603"/>
            <a:ext cx="1552931" cy="331497"/>
          </a:xfrm>
          <a:prstGeom prst="rect">
            <a:avLst/>
          </a:prstGeom>
        </p:spPr>
      </p:pic>
      <p:grpSp>
        <p:nvGrpSpPr>
          <p:cNvPr id="5" name="Group 4"/>
          <p:cNvGrpSpPr/>
          <p:nvPr userDrawn="1"/>
        </p:nvGrpSpPr>
        <p:grpSpPr>
          <a:xfrm>
            <a:off x="274638" y="5600359"/>
            <a:ext cx="2194608" cy="1097304"/>
            <a:chOff x="274638" y="5600359"/>
            <a:chExt cx="2194608" cy="1097304"/>
          </a:xfrm>
        </p:grpSpPr>
        <p:sp>
          <p:nvSpPr>
            <p:cNvPr id="8" name="Rounded Rectangle 7"/>
            <p:cNvSpPr/>
            <p:nvPr userDrawn="1"/>
          </p:nvSpPr>
          <p:spPr bwMode="auto">
            <a:xfrm>
              <a:off x="274638" y="5600359"/>
              <a:ext cx="2194608" cy="1097304"/>
            </a:xfrm>
            <a:prstGeom prst="roundRect">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grpSp>
    </p:spTree>
    <p:extLst>
      <p:ext uri="{BB962C8B-B14F-4D97-AF65-F5344CB8AC3E}">
        <p14:creationId xmlns:p14="http://schemas.microsoft.com/office/powerpoint/2010/main" val="74278961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5326043"/>
            <a:ext cx="8230899" cy="1372414"/>
          </a:xfrm>
          <a:noFill/>
        </p:spPr>
        <p:txBody>
          <a:bodyPr lIns="182880" tIns="146304" rIns="182880" bIns="146304">
            <a:noAutofit/>
          </a:bodyPr>
          <a:lstStyle>
            <a:lvl1pPr marL="0" indent="0">
              <a:spcBef>
                <a:spcPts val="0"/>
              </a:spcBef>
              <a:buNone/>
              <a:defRPr sz="32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429038855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1594122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304779989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526233862"/>
      </p:ext>
    </p:extLst>
  </p:cSld>
  <p:clrMapOvr>
    <a:masterClrMapping/>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548038562"/>
      </p:ext>
    </p:extLst>
  </p:cSld>
  <p:clrMapOvr>
    <a:masterClrMapping/>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109368119"/>
      </p:ext>
    </p:extLst>
  </p:cSld>
  <p:clrMapOvr>
    <a:masterClrMapping/>
  </p:clrMapOvr>
  <p:transition>
    <p:fade/>
  </p:transition>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96240246"/>
      </p:ext>
    </p:extLst>
  </p:cSld>
  <p:clrMapOvr>
    <a:masterClrMapping/>
  </p:clrMapOvr>
  <p:transition>
    <p:fade/>
  </p:transition>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47802582"/>
      </p:ext>
    </p:extLst>
  </p:cSld>
  <p:clrMapOvr>
    <a:masterClrMapping/>
  </p:clrMapOvr>
  <p:transition>
    <p:fade/>
  </p:transition>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667964174"/>
      </p:ext>
    </p:extLst>
  </p:cSld>
  <p:clrMapOvr>
    <a:masterClrMapping/>
  </p:clrMapOvr>
  <p:transition>
    <p:fade/>
  </p:transition>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040322461"/>
      </p:ext>
    </p:extLst>
  </p:cSld>
  <p:clrMapOvr>
    <a:masterClrMapping/>
  </p:clrMapOvr>
  <p:transition>
    <p:fade/>
  </p:transition>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16536487"/>
      </p:ext>
    </p:extLst>
  </p:cSld>
  <p:clrMapOvr>
    <a:masterClrMapping/>
  </p:clrMapOvr>
  <p:transition>
    <p:fade/>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047453708"/>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masterClrMapping/>
  </p:clrMapOvr>
  <p:transition>
    <p:fade/>
  </p:transition>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351241797"/>
      </p:ext>
    </p:extLst>
  </p:cSld>
  <p:clrMapOvr>
    <a:masterClrMapping/>
  </p:clrMapOvr>
  <p:transition>
    <p:fade/>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979059165"/>
      </p:ext>
    </p:extLst>
  </p:cSld>
  <p:clrMapOvr>
    <a:masterClrMapping/>
  </p:clrMapOvr>
  <p:transition>
    <p:fade/>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626706621"/>
      </p:ext>
    </p:extLst>
  </p:cSld>
  <p:clrMapOvr>
    <a:masterClrMapping/>
  </p:clrMapOvr>
  <p:transition>
    <p:fade/>
  </p:transition>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68394807"/>
      </p:ext>
    </p:extLst>
  </p:cSld>
  <p:clrMapOvr>
    <a:masterClrMapping/>
  </p:clrMapOvr>
  <p:transition>
    <p:fade/>
  </p:transition>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71341998"/>
      </p:ext>
    </p:extLst>
  </p:cSld>
  <p:clrMapOvr>
    <a:masterClrMapping/>
  </p:clrMapOvr>
  <p:transition>
    <p:fade/>
  </p:transition>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30410934"/>
      </p:ext>
    </p:extLst>
  </p:cSld>
  <p:clrMapOvr>
    <a:masterClrMapping/>
  </p:clrMapOvr>
  <p:transition>
    <p:fade/>
  </p:transition>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248434310"/>
      </p:ext>
    </p:extLst>
  </p:cSld>
  <p:clrMapOvr>
    <a:masterClrMapping/>
  </p:clrMapOvr>
  <p:transition>
    <p:fade/>
  </p:transition>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249394997"/>
      </p:ext>
    </p:extLst>
  </p:cSld>
  <p:clrMapOvr>
    <a:masterClrMapping/>
  </p:clrMapOvr>
  <p:transition>
    <p:fade/>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19002720"/>
      </p:ext>
    </p:extLst>
  </p:cSld>
  <p:clrMapOvr>
    <a:masterClrMapping/>
  </p:clrMapOvr>
  <p:transition>
    <p:fade/>
  </p:transition>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48530" y="1743775"/>
            <a:ext cx="10726460" cy="2919242"/>
          </a:xfrm>
        </p:spPr>
        <p:txBody>
          <a:bodyPr anchor="b"/>
          <a:lstStyle>
            <a:lvl1pPr>
              <a:defRPr sz="6119"/>
            </a:lvl1pPr>
          </a:lstStyle>
          <a:p>
            <a:r>
              <a:rPr lang="en-US" smtClean="0"/>
              <a:t>Click to edit Master title style</a:t>
            </a:r>
            <a:endParaRPr lang="en-US"/>
          </a:p>
        </p:txBody>
      </p:sp>
      <p:sp>
        <p:nvSpPr>
          <p:cNvPr id="3" name="Text Placeholder 2"/>
          <p:cNvSpPr>
            <a:spLocks noGrp="1"/>
          </p:cNvSpPr>
          <p:nvPr>
            <p:ph type="body" idx="1"/>
          </p:nvPr>
        </p:nvSpPr>
        <p:spPr>
          <a:xfrm>
            <a:off x="848530" y="4680828"/>
            <a:ext cx="10726460" cy="523733"/>
          </a:xfrm>
        </p:spPr>
        <p:txBody>
          <a:bodyPr/>
          <a:lstStyle>
            <a:lvl1pPr marL="0" indent="0">
              <a:buNone/>
              <a:defRPr sz="2448"/>
            </a:lvl1pPr>
            <a:lvl2pPr marL="466298" indent="0">
              <a:buNone/>
              <a:defRPr sz="2040"/>
            </a:lvl2pPr>
            <a:lvl3pPr marL="932597" indent="0">
              <a:buNone/>
              <a:defRPr sz="1836"/>
            </a:lvl3pPr>
            <a:lvl4pPr marL="1398895" indent="0">
              <a:buNone/>
              <a:defRPr sz="1632"/>
            </a:lvl4pPr>
            <a:lvl5pPr marL="1865193" indent="0">
              <a:buNone/>
              <a:defRPr sz="1632"/>
            </a:lvl5pPr>
            <a:lvl6pPr marL="2331491" indent="0">
              <a:buNone/>
              <a:defRPr sz="1632"/>
            </a:lvl6pPr>
            <a:lvl7pPr marL="2797790" indent="0">
              <a:buNone/>
              <a:defRPr sz="1632"/>
            </a:lvl7pPr>
            <a:lvl8pPr marL="3264088" indent="0">
              <a:buNone/>
              <a:defRPr sz="1632"/>
            </a:lvl8pPr>
            <a:lvl9pPr marL="3730386" indent="0">
              <a:buNone/>
              <a:defRPr sz="1632"/>
            </a:lvl9pPr>
          </a:lstStyle>
          <a:p>
            <a:pPr lvl="0"/>
            <a:r>
              <a:rPr lang="en-US" smtClean="0"/>
              <a:t>Click to edit Master text styles</a:t>
            </a:r>
          </a:p>
        </p:txBody>
      </p:sp>
      <p:sp>
        <p:nvSpPr>
          <p:cNvPr id="4" name="Date Placeholder 3"/>
          <p:cNvSpPr>
            <a:spLocks noGrp="1"/>
          </p:cNvSpPr>
          <p:nvPr>
            <p:ph type="dt" sz="half" idx="10"/>
          </p:nvPr>
        </p:nvSpPr>
        <p:spPr>
          <a:xfrm>
            <a:off x="855007" y="6482889"/>
            <a:ext cx="3342303" cy="372394"/>
          </a:xfrm>
          <a:prstGeom prst="rect">
            <a:avLst/>
          </a:prstGeom>
        </p:spPr>
        <p:txBody>
          <a:bodyPr/>
          <a:lstStyle/>
          <a:p>
            <a:fld id="{1FD3E08E-3891-4813-9F9A-7D84E11E793A}" type="datetimeFigureOut">
              <a:rPr lang="en-US" smtClean="0">
                <a:solidFill>
                  <a:srgbClr val="FFFFFF"/>
                </a:solidFill>
              </a:rPr>
              <a:pPr/>
              <a:t>12/6/2012</a:t>
            </a:fld>
            <a:endParaRPr lang="en-US">
              <a:solidFill>
                <a:srgbClr val="FFFFFF"/>
              </a:solidFill>
            </a:endParaRPr>
          </a:p>
        </p:txBody>
      </p:sp>
      <p:sp>
        <p:nvSpPr>
          <p:cNvPr id="5" name="Footer Placeholder 4"/>
          <p:cNvSpPr>
            <a:spLocks noGrp="1"/>
          </p:cNvSpPr>
          <p:nvPr>
            <p:ph type="ftr" sz="quarter" idx="11"/>
          </p:nvPr>
        </p:nvSpPr>
        <p:spPr>
          <a:xfrm>
            <a:off x="4741406" y="6482889"/>
            <a:ext cx="2953663" cy="372394"/>
          </a:xfrm>
          <a:prstGeom prst="rect">
            <a:avLst/>
          </a:prstGeom>
        </p:spPr>
        <p:txBody>
          <a:bodyPr/>
          <a:lstStyle/>
          <a:p>
            <a:endParaRPr lang="en-US">
              <a:solidFill>
                <a:srgbClr val="FFFFFF"/>
              </a:solidFill>
            </a:endParaRPr>
          </a:p>
        </p:txBody>
      </p:sp>
      <p:sp>
        <p:nvSpPr>
          <p:cNvPr id="6" name="Slide Number Placeholder 5"/>
          <p:cNvSpPr>
            <a:spLocks noGrp="1"/>
          </p:cNvSpPr>
          <p:nvPr>
            <p:ph type="sldNum" sz="quarter" idx="12"/>
          </p:nvPr>
        </p:nvSpPr>
        <p:spPr>
          <a:xfrm>
            <a:off x="8239165" y="6482889"/>
            <a:ext cx="3342303" cy="372394"/>
          </a:xfrm>
          <a:prstGeom prst="rect">
            <a:avLst/>
          </a:prstGeom>
        </p:spPr>
        <p:txBody>
          <a:bodyPr/>
          <a:lstStyle/>
          <a:p>
            <a:fld id="{1C81110E-A3F2-4060-AAF5-10576B7A57D9}" type="slidenum">
              <a:rPr lang="en-US" smtClean="0">
                <a:solidFill>
                  <a:srgbClr val="FFFFFF"/>
                </a:solidFill>
              </a:rPr>
              <a:pPr/>
              <a:t>‹#›</a:t>
            </a:fld>
            <a:endParaRPr lang="en-US">
              <a:solidFill>
                <a:srgbClr val="FFFFFF"/>
              </a:solidFill>
            </a:endParaRPr>
          </a:p>
        </p:txBody>
      </p:sp>
    </p:spTree>
    <p:extLst>
      <p:ext uri="{BB962C8B-B14F-4D97-AF65-F5344CB8AC3E}">
        <p14:creationId xmlns:p14="http://schemas.microsoft.com/office/powerpoint/2010/main" val="183131606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masterClrMapping/>
  </p:clrMapOvr>
  <p:transition>
    <p:fade/>
  </p:transition>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530201085"/>
      </p:ext>
    </p:extLst>
  </p:cSld>
  <p:clrMapOvr>
    <a:masterClrMapping/>
  </p:clrMapOvr>
  <p:transition>
    <p:fade/>
  </p:transition>
  <p:timing>
    <p:tnLst>
      <p:par>
        <p:cTn id="1" dur="indefinite" restart="never" nodeType="tmRoot"/>
      </p:par>
    </p:tn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73389157"/>
      </p:ext>
    </p:extLst>
  </p:cSld>
  <p:clrMapOvr>
    <a:masterClrMapping/>
  </p:clrMapOvr>
  <p:transition>
    <p:fade/>
  </p:transition>
  <p:timing>
    <p:tnLst>
      <p:par>
        <p:cTn id="1" dur="indefinite" restart="never" nodeType="tmRoot"/>
      </p:par>
    </p:tn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001519740"/>
      </p:ext>
    </p:extLst>
  </p:cSld>
  <p:clrMapOvr>
    <a:masterClrMapping/>
  </p:clrMapOvr>
  <p:transition>
    <p:fade/>
  </p:transition>
  <p:timing>
    <p:tnLst>
      <p:par>
        <p:cTn id="1" dur="indefinite" restart="never" nodeType="tmRoot"/>
      </p:par>
    </p:tn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663661413"/>
      </p:ext>
    </p:extLst>
  </p:cSld>
  <p:clrMapOvr>
    <a:masterClrMapping/>
  </p:clrMapOvr>
  <p:transition>
    <p:fade/>
  </p:transition>
  <p:timing>
    <p:tnLst>
      <p:par>
        <p:cTn id="1" dur="indefinite" restart="never" nodeType="tmRoot"/>
      </p:par>
    </p:tnLst>
  </p:timing>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847774970"/>
      </p:ext>
    </p:extLst>
  </p:cSld>
  <p:clrMapOvr>
    <a:masterClrMapping/>
  </p:clrMapOvr>
  <p:transition>
    <p:fade/>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473931096"/>
      </p:ext>
    </p:extLst>
  </p:cSld>
  <p:clrMapOvr>
    <a:masterClrMapping/>
  </p:clrMapOvr>
  <p:transition>
    <p:fade/>
  </p:transition>
  <p:timing>
    <p:tnLst>
      <p:par>
        <p:cTn id="1" dur="indefinite" restart="never" nodeType="tmRoot"/>
      </p:par>
    </p:tnLst>
  </p:timing>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577864725"/>
      </p:ext>
    </p:extLst>
  </p:cSld>
  <p:clrMapOvr>
    <a:masterClrMapping/>
  </p:clrMapOvr>
  <p:transition>
    <p:fade/>
  </p:transition>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200855195"/>
      </p:ext>
    </p:extLst>
  </p:cSld>
  <p:clrMapOvr>
    <a:masterClrMapping/>
  </p:clrMapOvr>
  <p:transition>
    <p:fade/>
  </p:transition>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021320105"/>
      </p:ext>
    </p:extLst>
  </p:cSld>
  <p:clrMapOvr>
    <a:masterClrMapping/>
  </p:clrMapOvr>
  <p:transition>
    <p:fade/>
  </p:transition>
  <p:timing>
    <p:tnLst>
      <p:par>
        <p:cTn id="1" dur="indefinite" restart="never" nodeType="tmRoot"/>
      </p:par>
    </p:tnLst>
  </p:timing>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924792987"/>
      </p:ext>
    </p:extLst>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174816850"/>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1.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slideLayout" Target="../slideLayouts/slideLayout35.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slideLayout" Target="../slideLayouts/slideLayout34.xml"/><Relationship Id="rId2" Type="http://schemas.openxmlformats.org/officeDocument/2006/relationships/slideLayout" Target="../slideLayouts/slideLayout24.xml"/><Relationship Id="rId16" Type="http://schemas.openxmlformats.org/officeDocument/2006/relationships/image" Target="../media/image7.png"/><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5" Type="http://schemas.openxmlformats.org/officeDocument/2006/relationships/theme" Target="../theme/theme2.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slideLayout" Target="../slideLayouts/slideLayout36.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4.xml"/><Relationship Id="rId13" Type="http://schemas.openxmlformats.org/officeDocument/2006/relationships/slideLayout" Target="../slideLayouts/slideLayout49.xml"/><Relationship Id="rId18" Type="http://schemas.openxmlformats.org/officeDocument/2006/relationships/slideLayout" Target="../slideLayouts/slideLayout54.xml"/><Relationship Id="rId3" Type="http://schemas.openxmlformats.org/officeDocument/2006/relationships/slideLayout" Target="../slideLayouts/slideLayout39.xml"/><Relationship Id="rId21" Type="http://schemas.openxmlformats.org/officeDocument/2006/relationships/slideLayout" Target="../slideLayouts/slideLayout57.xml"/><Relationship Id="rId7" Type="http://schemas.openxmlformats.org/officeDocument/2006/relationships/slideLayout" Target="../slideLayouts/slideLayout43.xml"/><Relationship Id="rId12" Type="http://schemas.openxmlformats.org/officeDocument/2006/relationships/slideLayout" Target="../slideLayouts/slideLayout48.xml"/><Relationship Id="rId17" Type="http://schemas.openxmlformats.org/officeDocument/2006/relationships/slideLayout" Target="../slideLayouts/slideLayout53.xml"/><Relationship Id="rId2" Type="http://schemas.openxmlformats.org/officeDocument/2006/relationships/slideLayout" Target="../slideLayouts/slideLayout38.xml"/><Relationship Id="rId16" Type="http://schemas.openxmlformats.org/officeDocument/2006/relationships/slideLayout" Target="../slideLayouts/slideLayout52.xml"/><Relationship Id="rId20" Type="http://schemas.openxmlformats.org/officeDocument/2006/relationships/slideLayout" Target="../slideLayouts/slideLayout56.xml"/><Relationship Id="rId1" Type="http://schemas.openxmlformats.org/officeDocument/2006/relationships/slideLayout" Target="../slideLayouts/slideLayout37.xml"/><Relationship Id="rId6" Type="http://schemas.openxmlformats.org/officeDocument/2006/relationships/slideLayout" Target="../slideLayouts/slideLayout42.xml"/><Relationship Id="rId11" Type="http://schemas.openxmlformats.org/officeDocument/2006/relationships/slideLayout" Target="../slideLayouts/slideLayout47.xml"/><Relationship Id="rId24" Type="http://schemas.openxmlformats.org/officeDocument/2006/relationships/theme" Target="../theme/theme3.xml"/><Relationship Id="rId5" Type="http://schemas.openxmlformats.org/officeDocument/2006/relationships/slideLayout" Target="../slideLayouts/slideLayout41.xml"/><Relationship Id="rId15" Type="http://schemas.openxmlformats.org/officeDocument/2006/relationships/slideLayout" Target="../slideLayouts/slideLayout51.xml"/><Relationship Id="rId23" Type="http://schemas.openxmlformats.org/officeDocument/2006/relationships/slideLayout" Target="../slideLayouts/slideLayout59.xml"/><Relationship Id="rId10" Type="http://schemas.openxmlformats.org/officeDocument/2006/relationships/slideLayout" Target="../slideLayouts/slideLayout46.xml"/><Relationship Id="rId19" Type="http://schemas.openxmlformats.org/officeDocument/2006/relationships/slideLayout" Target="../slideLayouts/slideLayout55.xml"/><Relationship Id="rId4" Type="http://schemas.openxmlformats.org/officeDocument/2006/relationships/slideLayout" Target="../slideLayouts/slideLayout40.xml"/><Relationship Id="rId9" Type="http://schemas.openxmlformats.org/officeDocument/2006/relationships/slideLayout" Target="../slideLayouts/slideLayout45.xml"/><Relationship Id="rId14" Type="http://schemas.openxmlformats.org/officeDocument/2006/relationships/slideLayout" Target="../slideLayouts/slideLayout50.xml"/><Relationship Id="rId22" Type="http://schemas.openxmlformats.org/officeDocument/2006/relationships/slideLayout" Target="../slideLayouts/slideLayout58.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67.xml"/><Relationship Id="rId3" Type="http://schemas.openxmlformats.org/officeDocument/2006/relationships/slideLayout" Target="../slideLayouts/slideLayout62.xml"/><Relationship Id="rId7" Type="http://schemas.openxmlformats.org/officeDocument/2006/relationships/slideLayout" Target="../slideLayouts/slideLayout66.xml"/><Relationship Id="rId12" Type="http://schemas.openxmlformats.org/officeDocument/2006/relationships/image" Target="../media/image7.png"/><Relationship Id="rId2" Type="http://schemas.openxmlformats.org/officeDocument/2006/relationships/slideLayout" Target="../slideLayouts/slideLayout61.xml"/><Relationship Id="rId1" Type="http://schemas.openxmlformats.org/officeDocument/2006/relationships/slideLayout" Target="../slideLayouts/slideLayout60.xml"/><Relationship Id="rId6" Type="http://schemas.openxmlformats.org/officeDocument/2006/relationships/slideLayout" Target="../slideLayouts/slideLayout65.xml"/><Relationship Id="rId11" Type="http://schemas.openxmlformats.org/officeDocument/2006/relationships/theme" Target="../theme/theme4.xml"/><Relationship Id="rId5" Type="http://schemas.openxmlformats.org/officeDocument/2006/relationships/slideLayout" Target="../slideLayouts/slideLayout64.xml"/><Relationship Id="rId10" Type="http://schemas.openxmlformats.org/officeDocument/2006/relationships/slideLayout" Target="../slideLayouts/slideLayout69.xml"/><Relationship Id="rId4" Type="http://schemas.openxmlformats.org/officeDocument/2006/relationships/slideLayout" Target="../slideLayouts/slideLayout63.xml"/><Relationship Id="rId9" Type="http://schemas.openxmlformats.org/officeDocument/2006/relationships/slideLayout" Target="../slideLayouts/slideLayout6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2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90270825"/>
      </p:ext>
    </p:extLst>
  </p:cSld>
  <p:clrMap bg1="dk1" tx1="lt1" bg2="dk2" tx2="lt2" accent1="accent1" accent2="accent2" accent3="accent3" accent4="accent4" accent5="accent5" accent6="accent6" hlink="hlink" folHlink="folHlink"/>
  <p:sldLayoutIdLst>
    <p:sldLayoutId id="2147484166" r:id="rId1"/>
    <p:sldLayoutId id="2147484163" r:id="rId2"/>
    <p:sldLayoutId id="2147484105" r:id="rId3"/>
    <p:sldLayoutId id="2147484182" r:id="rId4"/>
    <p:sldLayoutId id="2147484130" r:id="rId5"/>
    <p:sldLayoutId id="2147484101" r:id="rId6"/>
    <p:sldLayoutId id="2147484102" r:id="rId7"/>
    <p:sldLayoutId id="2147484087" r:id="rId8"/>
    <p:sldLayoutId id="2147484098" r:id="rId9"/>
    <p:sldLayoutId id="2147484086" r:id="rId10"/>
    <p:sldLayoutId id="2147484107" r:id="rId11"/>
    <p:sldLayoutId id="2147484099" r:id="rId12"/>
    <p:sldLayoutId id="2147484100" r:id="rId13"/>
    <p:sldLayoutId id="2147484089" r:id="rId14"/>
    <p:sldLayoutId id="2147484106" r:id="rId15"/>
    <p:sldLayoutId id="2147484092" r:id="rId16"/>
    <p:sldLayoutId id="2147484093" r:id="rId17"/>
    <p:sldLayoutId id="2147484127" r:id="rId18"/>
    <p:sldLayoutId id="2147484128" r:id="rId19"/>
    <p:sldLayoutId id="2147484129" r:id="rId20"/>
    <p:sldLayoutId id="2147484094" r:id="rId21"/>
    <p:sldLayoutId id="2147484096" r:id="rId2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16">
            <a:extLst>
              <a:ext uri="{28A0092B-C50C-407E-A947-70E740481C1C}">
                <a14:useLocalDpi xmlns:a14="http://schemas.microsoft.com/office/drawing/2010/main" val="0"/>
              </a:ext>
            </a:extLst>
          </a:blip>
          <a:stretch>
            <a:fillRect/>
          </a:stretch>
        </p:blipFill>
        <p:spPr bwMode="auto">
          <a:xfrm>
            <a:off x="317" y="-318"/>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371740285"/>
      </p:ext>
    </p:extLst>
  </p:cSld>
  <p:clrMap bg1="lt1" tx1="dk1" bg2="lt2" tx2="dk2" accent1="accent1" accent2="accent2" accent3="accent3" accent4="accent4" accent5="accent5" accent6="accent6" hlink="hlink" folHlink="folHlink"/>
  <p:sldLayoutIdLst>
    <p:sldLayoutId id="2147484191" r:id="rId1"/>
    <p:sldLayoutId id="2147484192" r:id="rId2"/>
    <p:sldLayoutId id="2147484193" r:id="rId3"/>
    <p:sldLayoutId id="2147484194" r:id="rId4"/>
    <p:sldLayoutId id="2147484195" r:id="rId5"/>
    <p:sldLayoutId id="2147484196" r:id="rId6"/>
    <p:sldLayoutId id="2147484197" r:id="rId7"/>
    <p:sldLayoutId id="2147484198" r:id="rId8"/>
    <p:sldLayoutId id="2147484199" r:id="rId9"/>
    <p:sldLayoutId id="2147484200" r:id="rId10"/>
    <p:sldLayoutId id="2147484204" r:id="rId11"/>
    <p:sldLayoutId id="2147484229" r:id="rId12"/>
    <p:sldLayoutId id="2147484230" r:id="rId13"/>
    <p:sldLayoutId id="2147484231" r:id="rId14"/>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12137326"/>
      </p:ext>
    </p:extLst>
  </p:cSld>
  <p:clrMap bg1="dk1" tx1="lt1" bg2="dk2" tx2="lt2" accent1="accent1" accent2="accent2" accent3="accent3" accent4="accent4" accent5="accent5" accent6="accent6" hlink="hlink" folHlink="folHlink"/>
  <p:sldLayoutIdLst>
    <p:sldLayoutId id="2147484206" r:id="rId1"/>
    <p:sldLayoutId id="2147484207" r:id="rId2"/>
    <p:sldLayoutId id="2147484208" r:id="rId3"/>
    <p:sldLayoutId id="2147484209" r:id="rId4"/>
    <p:sldLayoutId id="2147484210" r:id="rId5"/>
    <p:sldLayoutId id="2147484211" r:id="rId6"/>
    <p:sldLayoutId id="2147484212" r:id="rId7"/>
    <p:sldLayoutId id="2147484213" r:id="rId8"/>
    <p:sldLayoutId id="2147484214" r:id="rId9"/>
    <p:sldLayoutId id="2147484215" r:id="rId10"/>
    <p:sldLayoutId id="2147484216" r:id="rId11"/>
    <p:sldLayoutId id="2147484217" r:id="rId12"/>
    <p:sldLayoutId id="2147484218" r:id="rId13"/>
    <p:sldLayoutId id="2147484219" r:id="rId14"/>
    <p:sldLayoutId id="2147484220" r:id="rId15"/>
    <p:sldLayoutId id="2147484221" r:id="rId16"/>
    <p:sldLayoutId id="2147484222" r:id="rId17"/>
    <p:sldLayoutId id="2147484223" r:id="rId18"/>
    <p:sldLayoutId id="2147484224" r:id="rId19"/>
    <p:sldLayoutId id="2147484225" r:id="rId20"/>
    <p:sldLayoutId id="2147484226" r:id="rId21"/>
    <p:sldLayoutId id="2147484227" r:id="rId22"/>
    <p:sldLayoutId id="2147484228" r:id="rId23"/>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userDrawn="1"/>
        </p:nvPicPr>
        <p:blipFill>
          <a:blip r:embed="rId12">
            <a:extLst>
              <a:ext uri="{28A0092B-C50C-407E-A947-70E740481C1C}">
                <a14:useLocalDpi xmlns:a14="http://schemas.microsoft.com/office/drawing/2010/main" val="0"/>
              </a:ext>
            </a:extLst>
          </a:blip>
          <a:stretch>
            <a:fillRect/>
          </a:stretch>
        </p:blipFill>
        <p:spPr bwMode="auto">
          <a:xfrm>
            <a:off x="317" y="-317"/>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41" y="295276"/>
            <a:ext cx="11889564" cy="917575"/>
          </a:xfrm>
          <a:prstGeom prst="rect">
            <a:avLst/>
          </a:prstGeom>
        </p:spPr>
        <p:txBody>
          <a:bodyPr vert="horz" wrap="square" lIns="146274" tIns="91422" rIns="146274" bIns="91422"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2"/>
            <a:ext cx="11887198" cy="2116688"/>
          </a:xfrm>
          <a:prstGeom prst="rect">
            <a:avLst/>
          </a:prstGeom>
        </p:spPr>
        <p:txBody>
          <a:bodyPr vert="horz" wrap="square" lIns="146274" tIns="91422" rIns="146274" bIns="91422"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227099935"/>
      </p:ext>
    </p:extLst>
  </p:cSld>
  <p:clrMap bg1="lt1" tx1="dk1" bg2="lt2" tx2="dk2" accent1="accent1" accent2="accent2" accent3="accent3" accent4="accent4" accent5="accent5" accent6="accent6" hlink="hlink" folHlink="folHlink"/>
  <p:sldLayoutIdLst>
    <p:sldLayoutId id="2147484233" r:id="rId1"/>
    <p:sldLayoutId id="2147484234" r:id="rId2"/>
    <p:sldLayoutId id="2147484235" r:id="rId3"/>
    <p:sldLayoutId id="2147484236" r:id="rId4"/>
    <p:sldLayoutId id="2147484237" r:id="rId5"/>
    <p:sldLayoutId id="2147484238" r:id="rId6"/>
    <p:sldLayoutId id="2147484239" r:id="rId7"/>
    <p:sldLayoutId id="2147484240" r:id="rId8"/>
    <p:sldLayoutId id="2147484241" r:id="rId9"/>
    <p:sldLayoutId id="2147484242" r:id="rId10"/>
  </p:sldLayoutIdLst>
  <p:transition>
    <p:fade/>
  </p:transition>
  <p:timing>
    <p:tnLst>
      <p:par>
        <p:cTn id="1" dur="indefinite" restart="never" nodeType="tmRoot"/>
      </p:par>
    </p:tnLst>
  </p:timing>
  <p:txStyles>
    <p:titleStyle>
      <a:lvl1pPr algn="l" defTabSz="932560"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33" marR="0" indent="-342833" algn="l" defTabSz="932560"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086" marR="0" indent="-241253" algn="l" defTabSz="932560"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944"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498"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053"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537"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81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09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37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560" rtl="0" eaLnBrk="1" latinLnBrk="0" hangingPunct="1">
        <a:defRPr sz="1800" kern="1200">
          <a:solidFill>
            <a:schemeClr val="tx1"/>
          </a:solidFill>
          <a:latin typeface="+mn-lt"/>
          <a:ea typeface="+mn-ea"/>
          <a:cs typeface="+mn-cs"/>
        </a:defRPr>
      </a:lvl1pPr>
      <a:lvl2pPr marL="466280" algn="l" defTabSz="932560" rtl="0" eaLnBrk="1" latinLnBrk="0" hangingPunct="1">
        <a:defRPr sz="1800" kern="1200">
          <a:solidFill>
            <a:schemeClr val="tx1"/>
          </a:solidFill>
          <a:latin typeface="+mn-lt"/>
          <a:ea typeface="+mn-ea"/>
          <a:cs typeface="+mn-cs"/>
        </a:defRPr>
      </a:lvl2pPr>
      <a:lvl3pPr marL="932560" algn="l" defTabSz="932560" rtl="0" eaLnBrk="1" latinLnBrk="0" hangingPunct="1">
        <a:defRPr sz="1800" kern="1200">
          <a:solidFill>
            <a:schemeClr val="tx1"/>
          </a:solidFill>
          <a:latin typeface="+mn-lt"/>
          <a:ea typeface="+mn-ea"/>
          <a:cs typeface="+mn-cs"/>
        </a:defRPr>
      </a:lvl3pPr>
      <a:lvl4pPr marL="1398839" algn="l" defTabSz="932560" rtl="0" eaLnBrk="1" latinLnBrk="0" hangingPunct="1">
        <a:defRPr sz="1800" kern="1200">
          <a:solidFill>
            <a:schemeClr val="tx1"/>
          </a:solidFill>
          <a:latin typeface="+mn-lt"/>
          <a:ea typeface="+mn-ea"/>
          <a:cs typeface="+mn-cs"/>
        </a:defRPr>
      </a:lvl4pPr>
      <a:lvl5pPr marL="1865118" algn="l" defTabSz="932560" rtl="0" eaLnBrk="1" latinLnBrk="0" hangingPunct="1">
        <a:defRPr sz="1800" kern="1200">
          <a:solidFill>
            <a:schemeClr val="tx1"/>
          </a:solidFill>
          <a:latin typeface="+mn-lt"/>
          <a:ea typeface="+mn-ea"/>
          <a:cs typeface="+mn-cs"/>
        </a:defRPr>
      </a:lvl5pPr>
      <a:lvl6pPr marL="2331399" algn="l" defTabSz="932560" rtl="0" eaLnBrk="1" latinLnBrk="0" hangingPunct="1">
        <a:defRPr sz="1800" kern="1200">
          <a:solidFill>
            <a:schemeClr val="tx1"/>
          </a:solidFill>
          <a:latin typeface="+mn-lt"/>
          <a:ea typeface="+mn-ea"/>
          <a:cs typeface="+mn-cs"/>
        </a:defRPr>
      </a:lvl6pPr>
      <a:lvl7pPr marL="2797678" algn="l" defTabSz="932560" rtl="0" eaLnBrk="1" latinLnBrk="0" hangingPunct="1">
        <a:defRPr sz="1800" kern="1200">
          <a:solidFill>
            <a:schemeClr val="tx1"/>
          </a:solidFill>
          <a:latin typeface="+mn-lt"/>
          <a:ea typeface="+mn-ea"/>
          <a:cs typeface="+mn-cs"/>
        </a:defRPr>
      </a:lvl7pPr>
      <a:lvl8pPr marL="3263957" algn="l" defTabSz="932560" rtl="0" eaLnBrk="1" latinLnBrk="0" hangingPunct="1">
        <a:defRPr sz="1800" kern="1200">
          <a:solidFill>
            <a:schemeClr val="tx1"/>
          </a:solidFill>
          <a:latin typeface="+mn-lt"/>
          <a:ea typeface="+mn-ea"/>
          <a:cs typeface="+mn-cs"/>
        </a:defRPr>
      </a:lvl8pPr>
      <a:lvl9pPr marL="3730238" algn="l" defTabSz="93256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8.xml"/></Relationships>
</file>

<file path=ppt/slides/_rels/slide10.xml.rels><?xml version="1.0" encoding="UTF-8" standalone="yes"?>
<Relationships xmlns="http://schemas.openxmlformats.org/package/2006/relationships"><Relationship Id="rId3" Type="http://schemas.openxmlformats.org/officeDocument/2006/relationships/image" Target="../media/image25.emf"/><Relationship Id="rId2" Type="http://schemas.openxmlformats.org/officeDocument/2006/relationships/notesSlide" Target="../notesSlides/notesSlide7.xml"/><Relationship Id="rId1" Type="http://schemas.openxmlformats.org/officeDocument/2006/relationships/slideLayout" Target="../slideLayouts/slideLayout3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9.xml"/></Relationships>
</file>

<file path=ppt/slides/_rels/slide12.xml.rels><?xml version="1.0" encoding="UTF-8" standalone="yes"?>
<Relationships xmlns="http://schemas.openxmlformats.org/package/2006/relationships"><Relationship Id="rId3" Type="http://schemas.openxmlformats.org/officeDocument/2006/relationships/image" Target="../media/image26.emf"/><Relationship Id="rId2" Type="http://schemas.openxmlformats.org/officeDocument/2006/relationships/notesSlide" Target="../notesSlides/notesSlide9.xml"/><Relationship Id="rId1" Type="http://schemas.openxmlformats.org/officeDocument/2006/relationships/slideLayout" Target="../slideLayouts/slideLayout30.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2.xml"/></Relationships>
</file>

<file path=ppt/slides/_rels/slide1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29.xml"/></Relationships>
</file>

<file path=ppt/slides/_rels/slide1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1.xml"/><Relationship Id="rId1" Type="http://schemas.openxmlformats.org/officeDocument/2006/relationships/slideLayout" Target="../slideLayouts/slideLayout30.xml"/><Relationship Id="rId4" Type="http://schemas.openxmlformats.org/officeDocument/2006/relationships/image" Target="../media/image28.png"/></Relationships>
</file>

<file path=ppt/slides/_rels/slide1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2.xml"/><Relationship Id="rId1" Type="http://schemas.openxmlformats.org/officeDocument/2006/relationships/slideLayout" Target="../slideLayouts/slideLayout29.xml"/></Relationships>
</file>

<file path=ppt/slides/_rels/slide1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3.xml"/><Relationship Id="rId1" Type="http://schemas.openxmlformats.org/officeDocument/2006/relationships/slideLayout" Target="../slideLayouts/slideLayout16.xml"/><Relationship Id="rId6" Type="http://schemas.openxmlformats.org/officeDocument/2006/relationships/image" Target="../media/image32.png"/><Relationship Id="rId5" Type="http://schemas.openxmlformats.org/officeDocument/2006/relationships/image" Target="../media/image9.png"/><Relationship Id="rId4" Type="http://schemas.openxmlformats.org/officeDocument/2006/relationships/image" Target="../media/image31.png"/></Relationships>
</file>

<file path=ppt/slides/_rels/slide18.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notesSlide" Target="../notesSlides/notesSlide14.xml"/><Relationship Id="rId1" Type="http://schemas.openxmlformats.org/officeDocument/2006/relationships/slideLayout" Target="../slideLayouts/slideLayout29.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5.xml"/><Relationship Id="rId1" Type="http://schemas.openxmlformats.org/officeDocument/2006/relationships/slideLayout" Target="../slideLayouts/slideLayout23.xml"/><Relationship Id="rId4" Type="http://schemas.openxmlformats.org/officeDocument/2006/relationships/image" Target="../media/image17.png"/></Relationships>
</file>

<file path=ppt/slides/_rels/slide2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6.xml"/><Relationship Id="rId1" Type="http://schemas.openxmlformats.org/officeDocument/2006/relationships/slideLayout" Target="../slideLayouts/slideLayout31.xml"/><Relationship Id="rId5" Type="http://schemas.openxmlformats.org/officeDocument/2006/relationships/image" Target="../media/image34.png"/><Relationship Id="rId4" Type="http://schemas.openxmlformats.org/officeDocument/2006/relationships/image" Target="../media/image15.png"/></Relationships>
</file>

<file path=ppt/slides/_rels/slide22.xml.rels><?xml version="1.0" encoding="UTF-8" standalone="yes"?>
<Relationships xmlns="http://schemas.openxmlformats.org/package/2006/relationships"><Relationship Id="rId3" Type="http://schemas.openxmlformats.org/officeDocument/2006/relationships/image" Target="../media/image35.emf"/><Relationship Id="rId2" Type="http://schemas.openxmlformats.org/officeDocument/2006/relationships/notesSlide" Target="../notesSlides/notesSlide17.xml"/><Relationship Id="rId1" Type="http://schemas.openxmlformats.org/officeDocument/2006/relationships/slideLayout" Target="../slideLayouts/slideLayout29.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9.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9.xml"/></Relationships>
</file>

<file path=ppt/slides/_rels/slide25.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0.xml"/><Relationship Id="rId1" Type="http://schemas.openxmlformats.org/officeDocument/2006/relationships/slideLayout" Target="../slideLayouts/slideLayout23.xml"/></Relationships>
</file>

<file path=ppt/slides/_rels/slide26.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1.xml"/><Relationship Id="rId1" Type="http://schemas.openxmlformats.org/officeDocument/2006/relationships/slideLayout" Target="../slideLayouts/slideLayout30.xml"/></Relationships>
</file>

<file path=ppt/slides/_rels/slide27.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2.xml"/><Relationship Id="rId1" Type="http://schemas.openxmlformats.org/officeDocument/2006/relationships/slideLayout" Target="../slideLayouts/slideLayout26.xml"/></Relationships>
</file>

<file path=ppt/slides/_rels/slide28.xml.rels><?xml version="1.0" encoding="UTF-8" standalone="yes"?>
<Relationships xmlns="http://schemas.openxmlformats.org/package/2006/relationships"><Relationship Id="rId3" Type="http://schemas.openxmlformats.org/officeDocument/2006/relationships/image" Target="../media/image39.emf"/><Relationship Id="rId2" Type="http://schemas.openxmlformats.org/officeDocument/2006/relationships/notesSlide" Target="../notesSlides/notesSlide23.xml"/><Relationship Id="rId1" Type="http://schemas.openxmlformats.org/officeDocument/2006/relationships/slideLayout" Target="../slideLayouts/slideLayout29.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30.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hyperlink" Target="http://myspc.sharepointconference.com/" TargetMode="External"/><Relationship Id="rId1" Type="http://schemas.openxmlformats.org/officeDocument/2006/relationships/slideLayout" Target="../slideLayouts/slideLayout69.xml"/><Relationship Id="rId6" Type="http://schemas.openxmlformats.org/officeDocument/2006/relationships/image" Target="../media/image43.png"/><Relationship Id="rId5" Type="http://schemas.openxmlformats.org/officeDocument/2006/relationships/image" Target="../media/image42.png"/><Relationship Id="rId4" Type="http://schemas.openxmlformats.org/officeDocument/2006/relationships/image" Target="../media/image41.png"/></Relationships>
</file>

<file path=ppt/slides/_rels/slide31.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24.xml"/><Relationship Id="rId1" Type="http://schemas.openxmlformats.org/officeDocument/2006/relationships/slideLayout" Target="../slideLayouts/slideLayout5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24.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31.xml"/><Relationship Id="rId5" Type="http://schemas.openxmlformats.org/officeDocument/2006/relationships/image" Target="../media/image12.jpeg"/><Relationship Id="rId4" Type="http://schemas.openxmlformats.org/officeDocument/2006/relationships/image" Target="../media/image11.png"/></Relationships>
</file>

<file path=ppt/slides/_rels/slide7.xml.rels><?xml version="1.0" encoding="UTF-8" standalone="yes"?>
<Relationships xmlns="http://schemas.openxmlformats.org/package/2006/relationships"><Relationship Id="rId8" Type="http://schemas.openxmlformats.org/officeDocument/2006/relationships/image" Target="../media/image18.emf"/><Relationship Id="rId3" Type="http://schemas.openxmlformats.org/officeDocument/2006/relationships/image" Target="../media/image13.png"/><Relationship Id="rId7" Type="http://schemas.openxmlformats.org/officeDocument/2006/relationships/image" Target="../media/image17.png"/><Relationship Id="rId2" Type="http://schemas.openxmlformats.org/officeDocument/2006/relationships/notesSlide" Target="../notesSlides/notesSlide4.xml"/><Relationship Id="rId1" Type="http://schemas.openxmlformats.org/officeDocument/2006/relationships/slideLayout" Target="../slideLayouts/slideLayout31.xml"/><Relationship Id="rId6" Type="http://schemas.openxmlformats.org/officeDocument/2006/relationships/image" Target="../media/image16.png"/><Relationship Id="rId5" Type="http://schemas.openxmlformats.org/officeDocument/2006/relationships/image" Target="../media/image15.png"/><Relationship Id="rId10" Type="http://schemas.openxmlformats.org/officeDocument/2006/relationships/image" Target="../media/image20.emf"/><Relationship Id="rId4" Type="http://schemas.openxmlformats.org/officeDocument/2006/relationships/image" Target="../media/image14.emf"/><Relationship Id="rId9" Type="http://schemas.openxmlformats.org/officeDocument/2006/relationships/image" Target="../media/image19.emf"/></Relationships>
</file>

<file path=ppt/slides/_rels/slide8.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image" Target="../media/image21.png"/><Relationship Id="rId7" Type="http://schemas.openxmlformats.org/officeDocument/2006/relationships/image" Target="../media/image23.emf"/><Relationship Id="rId2" Type="http://schemas.openxmlformats.org/officeDocument/2006/relationships/notesSlide" Target="../notesSlides/notesSlide5.xml"/><Relationship Id="rId1" Type="http://schemas.openxmlformats.org/officeDocument/2006/relationships/slideLayout" Target="../slideLayouts/slideLayout31.xml"/><Relationship Id="rId6" Type="http://schemas.openxmlformats.org/officeDocument/2006/relationships/image" Target="../media/image22.emf"/><Relationship Id="rId5" Type="http://schemas.openxmlformats.org/officeDocument/2006/relationships/image" Target="../media/image15.png"/><Relationship Id="rId4" Type="http://schemas.openxmlformats.org/officeDocument/2006/relationships/image" Target="../media/image17.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75185832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SharePoint Extranet Architecture</a:t>
            </a:r>
            <a:br>
              <a:rPr lang="en-US" dirty="0" smtClean="0"/>
            </a:br>
            <a:r>
              <a:rPr lang="en-US" sz="2000" dirty="0" smtClean="0"/>
              <a:t>Example of a split back-to-back</a:t>
            </a:r>
            <a:endParaRPr lang="en-US" sz="2000" dirty="0"/>
          </a:p>
        </p:txBody>
      </p:sp>
      <p:pic>
        <p:nvPicPr>
          <p:cNvPr id="6" name="Picture 5"/>
          <p:cNvPicPr>
            <a:picLocks noChangeAspect="1"/>
          </p:cNvPicPr>
          <p:nvPr/>
        </p:nvPicPr>
        <p:blipFill>
          <a:blip r:embed="rId3"/>
          <a:stretch>
            <a:fillRect/>
          </a:stretch>
        </p:blipFill>
        <p:spPr>
          <a:xfrm>
            <a:off x="1951037" y="1516062"/>
            <a:ext cx="9067800" cy="5355520"/>
          </a:xfrm>
          <a:prstGeom prst="rect">
            <a:avLst/>
          </a:prstGeom>
        </p:spPr>
      </p:pic>
    </p:spTree>
    <p:extLst>
      <p:ext uri="{BB962C8B-B14F-4D97-AF65-F5344CB8AC3E}">
        <p14:creationId xmlns:p14="http://schemas.microsoft.com/office/powerpoint/2010/main" val="511913227"/>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Demo</a:t>
            </a:r>
            <a:endParaRPr lang="en-US" dirty="0"/>
          </a:p>
        </p:txBody>
      </p:sp>
      <p:sp>
        <p:nvSpPr>
          <p:cNvPr id="5" name="Text Placeholder 4"/>
          <p:cNvSpPr>
            <a:spLocks noGrp="1"/>
          </p:cNvSpPr>
          <p:nvPr>
            <p:ph type="body" sz="quarter" idx="12"/>
          </p:nvPr>
        </p:nvSpPr>
        <p:spPr/>
        <p:txBody>
          <a:bodyPr/>
          <a:lstStyle/>
          <a:p>
            <a:r>
              <a:rPr lang="en-US" dirty="0"/>
              <a:t>Exposing Customer </a:t>
            </a:r>
            <a:r>
              <a:rPr lang="en-US" dirty="0" smtClean="0"/>
              <a:t>data </a:t>
            </a:r>
            <a:r>
              <a:rPr lang="en-US" dirty="0"/>
              <a:t>to the </a:t>
            </a:r>
            <a:r>
              <a:rPr lang="en-US" dirty="0" smtClean="0"/>
              <a:t>Extranet</a:t>
            </a:r>
          </a:p>
          <a:p>
            <a:r>
              <a:rPr lang="en-US" dirty="0" smtClean="0"/>
              <a:t>The Essentials</a:t>
            </a:r>
          </a:p>
          <a:p>
            <a:endParaRPr lang="en-US" dirty="0"/>
          </a:p>
        </p:txBody>
      </p:sp>
    </p:spTree>
    <p:extLst>
      <p:ext uri="{BB962C8B-B14F-4D97-AF65-F5344CB8AC3E}">
        <p14:creationId xmlns:p14="http://schemas.microsoft.com/office/powerpoint/2010/main" val="343803774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Windows Token – UAG Authentication</a:t>
            </a:r>
            <a:endParaRPr lang="en-US" dirty="0"/>
          </a:p>
        </p:txBody>
      </p:sp>
      <p:sp>
        <p:nvSpPr>
          <p:cNvPr id="3" name="Content Placeholder 2"/>
          <p:cNvSpPr>
            <a:spLocks noGrp="1"/>
          </p:cNvSpPr>
          <p:nvPr>
            <p:ph type="body" sz="quarter" idx="10"/>
          </p:nvPr>
        </p:nvSpPr>
        <p:spPr>
          <a:xfrm>
            <a:off x="244476" y="1439862"/>
            <a:ext cx="4800598" cy="4206344"/>
          </a:xfrm>
          <a:prstGeom prst="rect">
            <a:avLst/>
          </a:prstGeom>
        </p:spPr>
        <p:txBody>
          <a:bodyPr/>
          <a:lstStyle/>
          <a:p>
            <a:r>
              <a:rPr lang="en-US" sz="2856" dirty="0">
                <a:solidFill>
                  <a:srgbClr val="5F5F5F"/>
                </a:solidFill>
              </a:rPr>
              <a:t>UAG used for </a:t>
            </a:r>
            <a:br>
              <a:rPr lang="en-US" sz="2856" dirty="0">
                <a:solidFill>
                  <a:srgbClr val="5F5F5F"/>
                </a:solidFill>
              </a:rPr>
            </a:br>
            <a:r>
              <a:rPr lang="en-US" sz="2856" dirty="0">
                <a:solidFill>
                  <a:srgbClr val="5F5F5F"/>
                </a:solidFill>
              </a:rPr>
              <a:t>Forms Authentication</a:t>
            </a:r>
          </a:p>
          <a:p>
            <a:r>
              <a:rPr lang="en-US" sz="2856" dirty="0">
                <a:solidFill>
                  <a:srgbClr val="5F5F5F"/>
                </a:solidFill>
              </a:rPr>
              <a:t>Windows Claims </a:t>
            </a:r>
            <a:r>
              <a:rPr lang="en-US" sz="2856" dirty="0" smtClean="0">
                <a:solidFill>
                  <a:srgbClr val="5F5F5F"/>
                </a:solidFill>
              </a:rPr>
              <a:t>used on </a:t>
            </a:r>
            <a:r>
              <a:rPr lang="en-US" sz="2856" dirty="0">
                <a:solidFill>
                  <a:srgbClr val="5F5F5F"/>
                </a:solidFill>
              </a:rPr>
              <a:t>SP Farm</a:t>
            </a:r>
          </a:p>
          <a:p>
            <a:r>
              <a:rPr lang="en-US" sz="2856" dirty="0">
                <a:solidFill>
                  <a:srgbClr val="5F5F5F"/>
                </a:solidFill>
              </a:rPr>
              <a:t>C2WTS used to </a:t>
            </a:r>
            <a:r>
              <a:rPr lang="en-US" sz="2856" dirty="0" smtClean="0">
                <a:solidFill>
                  <a:srgbClr val="5F5F5F"/>
                </a:solidFill>
              </a:rPr>
              <a:t>convert Windows </a:t>
            </a:r>
            <a:r>
              <a:rPr lang="en-US" sz="2856" dirty="0">
                <a:solidFill>
                  <a:srgbClr val="5F5F5F"/>
                </a:solidFill>
              </a:rPr>
              <a:t>Claim back to </a:t>
            </a:r>
            <a:r>
              <a:rPr lang="en-US" sz="2856" dirty="0" smtClean="0">
                <a:solidFill>
                  <a:srgbClr val="5F5F5F"/>
                </a:solidFill>
              </a:rPr>
              <a:t>token</a:t>
            </a:r>
            <a:endParaRPr lang="en-US" sz="2856" dirty="0">
              <a:solidFill>
                <a:srgbClr val="5F5F5F"/>
              </a:solidFill>
            </a:endParaRPr>
          </a:p>
          <a:p>
            <a:r>
              <a:rPr lang="en-US" sz="2856" dirty="0">
                <a:solidFill>
                  <a:srgbClr val="5F5F5F"/>
                </a:solidFill>
              </a:rPr>
              <a:t>External Security </a:t>
            </a:r>
            <a:r>
              <a:rPr lang="en-US" sz="2856" dirty="0" err="1">
                <a:solidFill>
                  <a:srgbClr val="5F5F5F"/>
                </a:solidFill>
              </a:rPr>
              <a:t>config</a:t>
            </a:r>
            <a:r>
              <a:rPr lang="en-US" sz="2856" dirty="0">
                <a:solidFill>
                  <a:srgbClr val="5F5F5F"/>
                </a:solidFill>
              </a:rPr>
              <a:t> same as internal users</a:t>
            </a:r>
          </a:p>
        </p:txBody>
      </p:sp>
      <p:sp>
        <p:nvSpPr>
          <p:cNvPr id="8" name="Rectangle 2"/>
          <p:cNvSpPr>
            <a:spLocks noChangeArrowheads="1"/>
          </p:cNvSpPr>
          <p:nvPr/>
        </p:nvSpPr>
        <p:spPr bwMode="auto">
          <a:xfrm>
            <a:off x="2294325" y="2359230"/>
            <a:ext cx="188409" cy="3823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3260" tIns="46630" rIns="93260" bIns="46630" numCol="1" anchor="ctr" anchorCtr="0" compatLnSpc="1">
            <a:prstTxWarp prst="textNoShape">
              <a:avLst/>
            </a:prstTxWarp>
            <a:spAutoFit/>
          </a:bodyPr>
          <a:lstStyle/>
          <a:p>
            <a:endParaRPr lang="en-US" sz="1836">
              <a:solidFill>
                <a:srgbClr val="505050"/>
              </a:solidFill>
            </a:endParaRPr>
          </a:p>
        </p:txBody>
      </p:sp>
      <p:pic>
        <p:nvPicPr>
          <p:cNvPr id="10" name="Picture 9"/>
          <p:cNvPicPr>
            <a:picLocks noChangeAspect="1"/>
          </p:cNvPicPr>
          <p:nvPr/>
        </p:nvPicPr>
        <p:blipFill>
          <a:blip r:embed="rId3"/>
          <a:stretch>
            <a:fillRect/>
          </a:stretch>
        </p:blipFill>
        <p:spPr>
          <a:xfrm>
            <a:off x="4532900" y="1439861"/>
            <a:ext cx="7631303" cy="5287581"/>
          </a:xfrm>
          <a:prstGeom prst="rect">
            <a:avLst/>
          </a:prstGeom>
        </p:spPr>
      </p:pic>
    </p:spTree>
    <p:extLst>
      <p:ext uri="{BB962C8B-B14F-4D97-AF65-F5344CB8AC3E}">
        <p14:creationId xmlns:p14="http://schemas.microsoft.com/office/powerpoint/2010/main" val="1506138595"/>
      </p:ext>
    </p:extLst>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Customizing the Portal Experience</a:t>
            </a:r>
            <a:endParaRPr lang="en-US" dirty="0"/>
          </a:p>
        </p:txBody>
      </p:sp>
    </p:spTree>
    <p:extLst>
      <p:ext uri="{BB962C8B-B14F-4D97-AF65-F5344CB8AC3E}">
        <p14:creationId xmlns:p14="http://schemas.microsoft.com/office/powerpoint/2010/main" val="30378590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Customizing the Portal Experience</a:t>
            </a:r>
            <a:endParaRPr lang="en-US" dirty="0"/>
          </a:p>
        </p:txBody>
      </p:sp>
      <p:pic>
        <p:nvPicPr>
          <p:cNvPr id="5" name="Picture 4"/>
          <p:cNvPicPr>
            <a:picLocks noChangeAspect="1"/>
          </p:cNvPicPr>
          <p:nvPr/>
        </p:nvPicPr>
        <p:blipFill>
          <a:blip r:embed="rId3"/>
          <a:stretch>
            <a:fillRect/>
          </a:stretch>
        </p:blipFill>
        <p:spPr>
          <a:xfrm>
            <a:off x="4922837" y="1650442"/>
            <a:ext cx="7055501" cy="4915938"/>
          </a:xfrm>
          <a:prstGeom prst="rect">
            <a:avLst/>
          </a:prstGeom>
          <a:ln>
            <a:noFill/>
          </a:ln>
          <a:effectLst>
            <a:outerShdw blurRad="292100" dist="139700" dir="2700000" algn="tl" rotWithShape="0">
              <a:srgbClr val="333333">
                <a:alpha val="65000"/>
              </a:srgbClr>
            </a:outerShdw>
          </a:effectLst>
        </p:spPr>
      </p:pic>
      <p:sp>
        <p:nvSpPr>
          <p:cNvPr id="4" name="TextBox 3"/>
          <p:cNvSpPr txBox="1"/>
          <p:nvPr/>
        </p:nvSpPr>
        <p:spPr>
          <a:xfrm>
            <a:off x="518995" y="1052642"/>
            <a:ext cx="2207207" cy="369332"/>
          </a:xfrm>
          <a:prstGeom prst="rect">
            <a:avLst/>
          </a:prstGeom>
          <a:noFill/>
        </p:spPr>
        <p:txBody>
          <a:bodyPr wrap="none" lIns="0" tIns="0" rIns="0" bIns="0" rtlCol="0">
            <a:spAutoFit/>
          </a:bodyPr>
          <a:lstStyle/>
          <a:p>
            <a:r>
              <a:rPr lang="en-US" sz="2400" spc="-71" dirty="0">
                <a:solidFill>
                  <a:srgbClr val="5F5F5F"/>
                </a:solidFill>
                <a:latin typeface="Segoe UI Light"/>
              </a:rPr>
              <a:t>Dashboard vs. Site</a:t>
            </a:r>
          </a:p>
        </p:txBody>
      </p:sp>
      <p:sp>
        <p:nvSpPr>
          <p:cNvPr id="6" name="TextBox 5"/>
          <p:cNvSpPr txBox="1"/>
          <p:nvPr/>
        </p:nvSpPr>
        <p:spPr>
          <a:xfrm>
            <a:off x="371508" y="1629966"/>
            <a:ext cx="3535712" cy="5062283"/>
          </a:xfrm>
          <a:prstGeom prst="rect">
            <a:avLst/>
          </a:prstGeom>
          <a:noFill/>
        </p:spPr>
        <p:txBody>
          <a:bodyPr wrap="none" lIns="0" tIns="0" rIns="0" bIns="0" rtlCol="0">
            <a:spAutoFit/>
          </a:bodyPr>
          <a:lstStyle/>
          <a:p>
            <a:r>
              <a:rPr lang="en-US" sz="4000" spc="-71" dirty="0">
                <a:solidFill>
                  <a:srgbClr val="012654"/>
                </a:solidFill>
                <a:latin typeface="Segoe UI Light"/>
              </a:rPr>
              <a:t>Dashboard</a:t>
            </a:r>
          </a:p>
          <a:p>
            <a:r>
              <a:rPr lang="en-US" sz="2000" spc="-71" dirty="0">
                <a:solidFill>
                  <a:srgbClr val="5F5F5F"/>
                </a:solidFill>
              </a:rPr>
              <a:t>All users go to one page or a </a:t>
            </a:r>
          </a:p>
          <a:p>
            <a:r>
              <a:rPr lang="en-US" sz="2000" spc="-71" dirty="0">
                <a:solidFill>
                  <a:srgbClr val="5F5F5F"/>
                </a:solidFill>
              </a:rPr>
              <a:t>Shared set of pages.</a:t>
            </a:r>
          </a:p>
          <a:p>
            <a:endParaRPr lang="en-US" sz="2000" spc="-71" dirty="0">
              <a:solidFill>
                <a:srgbClr val="012654"/>
              </a:solidFill>
              <a:latin typeface="Segoe UI Light"/>
            </a:endParaRPr>
          </a:p>
          <a:p>
            <a:r>
              <a:rPr lang="en-US" sz="4000" spc="-71" dirty="0">
                <a:solidFill>
                  <a:srgbClr val="012654"/>
                </a:solidFill>
                <a:latin typeface="Segoe UI Light"/>
              </a:rPr>
              <a:t>Benefits</a:t>
            </a:r>
          </a:p>
          <a:p>
            <a:pPr marL="349724" indent="-349724">
              <a:buFont typeface="Arial" panose="020B0604020202020204" pitchFamily="34" charset="0"/>
              <a:buChar char="•"/>
            </a:pPr>
            <a:r>
              <a:rPr lang="en-US" sz="2000" spc="-71" dirty="0">
                <a:solidFill>
                  <a:srgbClr val="5F5F5F"/>
                </a:solidFill>
              </a:rPr>
              <a:t>Easy Provision new accounts</a:t>
            </a:r>
          </a:p>
          <a:p>
            <a:pPr marL="349724" indent="-349724">
              <a:buFont typeface="Arial" panose="020B0604020202020204" pitchFamily="34" charset="0"/>
              <a:buChar char="•"/>
            </a:pPr>
            <a:r>
              <a:rPr lang="en-US" sz="2000" spc="-71" dirty="0">
                <a:solidFill>
                  <a:srgbClr val="5F5F5F"/>
                </a:solidFill>
              </a:rPr>
              <a:t>Maintenance and updates</a:t>
            </a:r>
          </a:p>
          <a:p>
            <a:endParaRPr lang="en-US" sz="2000" spc="-71" dirty="0">
              <a:solidFill>
                <a:srgbClr val="012654"/>
              </a:solidFill>
              <a:latin typeface="Segoe UI Light"/>
            </a:endParaRPr>
          </a:p>
          <a:p>
            <a:r>
              <a:rPr lang="en-US" sz="4000" spc="-71" dirty="0">
                <a:solidFill>
                  <a:srgbClr val="012654"/>
                </a:solidFill>
                <a:latin typeface="Segoe UI Light"/>
              </a:rPr>
              <a:t>Challenges</a:t>
            </a:r>
          </a:p>
          <a:p>
            <a:pPr marL="349724" indent="-349724">
              <a:buFont typeface="Arial" panose="020B0604020202020204" pitchFamily="34" charset="0"/>
              <a:buChar char="•"/>
            </a:pPr>
            <a:r>
              <a:rPr lang="en-US" sz="2000" spc="-71" dirty="0">
                <a:solidFill>
                  <a:srgbClr val="5F5F5F"/>
                </a:solidFill>
                <a:latin typeface="Segoe UI Light"/>
              </a:rPr>
              <a:t>Sharing non-structured data</a:t>
            </a:r>
          </a:p>
          <a:p>
            <a:pPr marL="349724" indent="-349724">
              <a:buFont typeface="Arial" panose="020B0604020202020204" pitchFamily="34" charset="0"/>
              <a:buChar char="•"/>
            </a:pPr>
            <a:r>
              <a:rPr lang="en-US" sz="2000" spc="-71" dirty="0">
                <a:solidFill>
                  <a:srgbClr val="5F5F5F"/>
                </a:solidFill>
                <a:latin typeface="Segoe UI Light"/>
              </a:rPr>
              <a:t>Security may be an issue</a:t>
            </a:r>
          </a:p>
          <a:p>
            <a:pPr marL="349724" indent="-349724">
              <a:buFont typeface="Arial" panose="020B0604020202020204" pitchFamily="34" charset="0"/>
              <a:buChar char="•"/>
            </a:pPr>
            <a:r>
              <a:rPr lang="en-US" sz="2000" spc="-71" dirty="0">
                <a:solidFill>
                  <a:srgbClr val="5F5F5F"/>
                </a:solidFill>
                <a:latin typeface="Segoe UI Light"/>
              </a:rPr>
              <a:t>Managing content by audiences</a:t>
            </a:r>
            <a:br>
              <a:rPr lang="en-US" sz="2000" spc="-71" dirty="0">
                <a:solidFill>
                  <a:srgbClr val="5F5F5F"/>
                </a:solidFill>
                <a:latin typeface="Segoe UI Light"/>
              </a:rPr>
            </a:br>
            <a:r>
              <a:rPr lang="en-US" sz="2000" spc="-71" dirty="0">
                <a:solidFill>
                  <a:srgbClr val="5F5F5F"/>
                </a:solidFill>
                <a:latin typeface="Segoe UI Light"/>
              </a:rPr>
              <a:t>may be overwhelming</a:t>
            </a:r>
          </a:p>
        </p:txBody>
      </p:sp>
    </p:spTree>
    <p:extLst>
      <p:ext uri="{BB962C8B-B14F-4D97-AF65-F5344CB8AC3E}">
        <p14:creationId xmlns:p14="http://schemas.microsoft.com/office/powerpoint/2010/main" val="491069357"/>
      </p:ext>
    </p:extLst>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Customizing the Portal Experience</a:t>
            </a:r>
            <a:endParaRPr lang="en-US" dirty="0"/>
          </a:p>
        </p:txBody>
      </p:sp>
      <p:sp>
        <p:nvSpPr>
          <p:cNvPr id="4" name="TextBox 3"/>
          <p:cNvSpPr txBox="1"/>
          <p:nvPr/>
        </p:nvSpPr>
        <p:spPr>
          <a:xfrm>
            <a:off x="518995" y="1052642"/>
            <a:ext cx="2207207" cy="369332"/>
          </a:xfrm>
          <a:prstGeom prst="rect">
            <a:avLst/>
          </a:prstGeom>
          <a:noFill/>
        </p:spPr>
        <p:txBody>
          <a:bodyPr wrap="none" lIns="0" tIns="0" rIns="0" bIns="0" rtlCol="0">
            <a:spAutoFit/>
          </a:bodyPr>
          <a:lstStyle/>
          <a:p>
            <a:r>
              <a:rPr lang="en-US" sz="2400" spc="-71" dirty="0">
                <a:solidFill>
                  <a:srgbClr val="5F5F5F"/>
                </a:solidFill>
                <a:latin typeface="Segoe UI Light"/>
              </a:rPr>
              <a:t>Dashboard vs. Site</a:t>
            </a:r>
          </a:p>
        </p:txBody>
      </p:sp>
      <p:sp>
        <p:nvSpPr>
          <p:cNvPr id="6" name="TextBox 5"/>
          <p:cNvSpPr txBox="1"/>
          <p:nvPr/>
        </p:nvSpPr>
        <p:spPr>
          <a:xfrm>
            <a:off x="283240" y="1621780"/>
            <a:ext cx="3795976" cy="5370060"/>
          </a:xfrm>
          <a:prstGeom prst="rect">
            <a:avLst/>
          </a:prstGeom>
          <a:noFill/>
        </p:spPr>
        <p:txBody>
          <a:bodyPr wrap="none" lIns="0" tIns="0" rIns="0" bIns="0" rtlCol="0">
            <a:spAutoFit/>
          </a:bodyPr>
          <a:lstStyle/>
          <a:p>
            <a:r>
              <a:rPr lang="en-US" sz="4000" spc="-71" dirty="0">
                <a:solidFill>
                  <a:srgbClr val="002050"/>
                </a:solidFill>
                <a:latin typeface="Segoe UI Light"/>
              </a:rPr>
              <a:t>The Site Approach</a:t>
            </a:r>
          </a:p>
          <a:p>
            <a:pPr marL="349724" indent="-349724">
              <a:buFont typeface="Arial" panose="020B0604020202020204" pitchFamily="34" charset="0"/>
              <a:buChar char="•"/>
            </a:pPr>
            <a:r>
              <a:rPr lang="en-US" sz="2000" spc="-71" dirty="0">
                <a:solidFill>
                  <a:srgbClr val="5F5F5F"/>
                </a:solidFill>
              </a:rPr>
              <a:t>Each Entity (ex. Customer) goes </a:t>
            </a:r>
            <a:br>
              <a:rPr lang="en-US" sz="2000" spc="-71" dirty="0">
                <a:solidFill>
                  <a:srgbClr val="5F5F5F"/>
                </a:solidFill>
              </a:rPr>
            </a:br>
            <a:r>
              <a:rPr lang="en-US" sz="2000" spc="-71" dirty="0">
                <a:solidFill>
                  <a:srgbClr val="5F5F5F"/>
                </a:solidFill>
              </a:rPr>
              <a:t>to a site.</a:t>
            </a:r>
          </a:p>
          <a:p>
            <a:pPr marL="349724" indent="-349724">
              <a:buFont typeface="Arial" panose="020B0604020202020204" pitchFamily="34" charset="0"/>
              <a:buChar char="•"/>
            </a:pPr>
            <a:r>
              <a:rPr lang="en-US" sz="2000" spc="-71" dirty="0">
                <a:solidFill>
                  <a:srgbClr val="5F5F5F"/>
                </a:solidFill>
              </a:rPr>
              <a:t>Reports, Dashboards and</a:t>
            </a:r>
            <a:br>
              <a:rPr lang="en-US" sz="2000" spc="-71" dirty="0">
                <a:solidFill>
                  <a:srgbClr val="5F5F5F"/>
                </a:solidFill>
              </a:rPr>
            </a:br>
            <a:r>
              <a:rPr lang="en-US" sz="2000" spc="-71" dirty="0">
                <a:solidFill>
                  <a:srgbClr val="5F5F5F"/>
                </a:solidFill>
              </a:rPr>
              <a:t>unstructured data is available</a:t>
            </a:r>
            <a:r>
              <a:rPr lang="en-US" sz="2448" spc="-71" dirty="0">
                <a:gradFill>
                  <a:gsLst>
                    <a:gs pos="2917">
                      <a:srgbClr val="00AEEF"/>
                    </a:gs>
                    <a:gs pos="95000">
                      <a:srgbClr val="00AEEF"/>
                    </a:gs>
                  </a:gsLst>
                  <a:lin ang="5400000" scaled="0"/>
                </a:gradFill>
              </a:rPr>
              <a:t/>
            </a:r>
            <a:br>
              <a:rPr lang="en-US" sz="2448" spc="-71" dirty="0">
                <a:gradFill>
                  <a:gsLst>
                    <a:gs pos="2917">
                      <a:srgbClr val="00AEEF"/>
                    </a:gs>
                    <a:gs pos="95000">
                      <a:srgbClr val="00AEEF"/>
                    </a:gs>
                  </a:gsLst>
                  <a:lin ang="5400000" scaled="0"/>
                </a:gradFill>
              </a:rPr>
            </a:br>
            <a:endParaRPr lang="en-US" spc="-71" dirty="0">
              <a:gradFill>
                <a:gsLst>
                  <a:gs pos="2917">
                    <a:srgbClr val="00AEEF"/>
                  </a:gs>
                  <a:gs pos="95000">
                    <a:srgbClr val="00AEEF"/>
                  </a:gs>
                </a:gsLst>
                <a:lin ang="5400000" scaled="0"/>
              </a:gradFill>
            </a:endParaRPr>
          </a:p>
          <a:p>
            <a:r>
              <a:rPr lang="en-US" sz="4000" spc="-71" dirty="0">
                <a:solidFill>
                  <a:srgbClr val="002050"/>
                </a:solidFill>
                <a:latin typeface="Segoe UI Light"/>
              </a:rPr>
              <a:t>Benefits</a:t>
            </a:r>
          </a:p>
          <a:p>
            <a:pPr marL="349724" indent="-349724">
              <a:buFont typeface="Arial" panose="020B0604020202020204" pitchFamily="34" charset="0"/>
              <a:buChar char="•"/>
            </a:pPr>
            <a:r>
              <a:rPr lang="en-US" sz="2000" spc="-71" dirty="0">
                <a:solidFill>
                  <a:srgbClr val="5F5F5F"/>
                </a:solidFill>
              </a:rPr>
              <a:t>More flexible</a:t>
            </a:r>
          </a:p>
          <a:p>
            <a:pPr marL="349724" indent="-349724">
              <a:buFont typeface="Arial" panose="020B0604020202020204" pitchFamily="34" charset="0"/>
              <a:buChar char="•"/>
            </a:pPr>
            <a:r>
              <a:rPr lang="en-US" sz="2000" spc="-71" dirty="0">
                <a:solidFill>
                  <a:srgbClr val="5F5F5F"/>
                </a:solidFill>
              </a:rPr>
              <a:t>Customizable per Entity</a:t>
            </a:r>
          </a:p>
          <a:p>
            <a:endParaRPr lang="en-US" spc="-71" dirty="0">
              <a:gradFill>
                <a:gsLst>
                  <a:gs pos="2917">
                    <a:srgbClr val="00AEEF"/>
                  </a:gs>
                  <a:gs pos="95000">
                    <a:srgbClr val="00AEEF"/>
                  </a:gs>
                </a:gsLst>
                <a:lin ang="5400000" scaled="0"/>
              </a:gradFill>
            </a:endParaRPr>
          </a:p>
          <a:p>
            <a:r>
              <a:rPr lang="en-US" sz="4000" spc="-71" dirty="0">
                <a:solidFill>
                  <a:srgbClr val="002050"/>
                </a:solidFill>
                <a:latin typeface="Segoe UI Light"/>
              </a:rPr>
              <a:t>Challenges</a:t>
            </a:r>
          </a:p>
          <a:p>
            <a:pPr marL="349724" indent="-349724">
              <a:buFont typeface="Arial" panose="020B0604020202020204" pitchFamily="34" charset="0"/>
              <a:buChar char="•"/>
            </a:pPr>
            <a:r>
              <a:rPr lang="en-US" sz="2000" spc="-71" dirty="0">
                <a:solidFill>
                  <a:srgbClr val="5F5F5F"/>
                </a:solidFill>
              </a:rPr>
              <a:t>Updating existing sites</a:t>
            </a:r>
          </a:p>
          <a:p>
            <a:pPr marL="349724" indent="-349724">
              <a:buFont typeface="Arial" panose="020B0604020202020204" pitchFamily="34" charset="0"/>
              <a:buChar char="•"/>
            </a:pPr>
            <a:r>
              <a:rPr lang="en-US" sz="2000" spc="-71" dirty="0">
                <a:solidFill>
                  <a:srgbClr val="5F5F5F"/>
                </a:solidFill>
              </a:rPr>
              <a:t>Redirection / Navigation to site</a:t>
            </a:r>
          </a:p>
          <a:p>
            <a:pPr marL="349724" indent="-349724">
              <a:buFont typeface="Arial" panose="020B0604020202020204" pitchFamily="34" charset="0"/>
              <a:buChar char="•"/>
            </a:pPr>
            <a:r>
              <a:rPr lang="en-US" sz="2000" spc="-71" dirty="0">
                <a:solidFill>
                  <a:srgbClr val="5F5F5F"/>
                </a:solidFill>
              </a:rPr>
              <a:t>Provisioning</a:t>
            </a:r>
          </a:p>
        </p:txBody>
      </p:sp>
      <p:pic>
        <p:nvPicPr>
          <p:cNvPr id="7" name="Picture 6"/>
          <p:cNvPicPr>
            <a:picLocks noChangeAspect="1"/>
          </p:cNvPicPr>
          <p:nvPr/>
        </p:nvPicPr>
        <p:blipFill>
          <a:blip r:embed="rId3"/>
          <a:stretch>
            <a:fillRect/>
          </a:stretch>
        </p:blipFill>
        <p:spPr>
          <a:xfrm>
            <a:off x="4770437" y="1621780"/>
            <a:ext cx="6930880" cy="4132782"/>
          </a:xfrm>
          <a:prstGeom prst="rect">
            <a:avLst/>
          </a:prstGeom>
          <a:ln>
            <a:noFill/>
          </a:ln>
          <a:effectLst>
            <a:outerShdw blurRad="292100" dist="139700" dir="2700000" algn="tl" rotWithShape="0">
              <a:srgbClr val="333333">
                <a:alpha val="65000"/>
              </a:srgbClr>
            </a:outerShdw>
          </a:effectLst>
        </p:spPr>
      </p:pic>
      <p:pic>
        <p:nvPicPr>
          <p:cNvPr id="3" name="Picture 2"/>
          <p:cNvPicPr>
            <a:picLocks noChangeAspect="1"/>
          </p:cNvPicPr>
          <p:nvPr/>
        </p:nvPicPr>
        <p:blipFill>
          <a:blip r:embed="rId4"/>
          <a:stretch>
            <a:fillRect/>
          </a:stretch>
        </p:blipFill>
        <p:spPr>
          <a:xfrm>
            <a:off x="5532437" y="3040062"/>
            <a:ext cx="6434420" cy="3344647"/>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925509735"/>
      </p:ext>
    </p:extLst>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163" y="-7938"/>
            <a:ext cx="12466638" cy="7002463"/>
          </a:xfrm>
          <a:prstGeom prst="rect">
            <a:avLst/>
          </a:prstGeom>
        </p:spPr>
      </p:pic>
      <p:sp>
        <p:nvSpPr>
          <p:cNvPr id="8" name="Rectangle 7"/>
          <p:cNvSpPr/>
          <p:nvPr/>
        </p:nvSpPr>
        <p:spPr bwMode="auto">
          <a:xfrm>
            <a:off x="480025" y="1767204"/>
            <a:ext cx="10919812" cy="4236108"/>
          </a:xfrm>
          <a:prstGeom prst="rect">
            <a:avLst/>
          </a:prstGeom>
          <a:solidFill>
            <a:srgbClr val="002050">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3" name="Text Placeholder 2"/>
          <p:cNvSpPr>
            <a:spLocks noGrp="1"/>
          </p:cNvSpPr>
          <p:nvPr>
            <p:ph type="body" sz="quarter" idx="10"/>
          </p:nvPr>
        </p:nvSpPr>
        <p:spPr>
          <a:xfrm>
            <a:off x="439005" y="1948897"/>
            <a:ext cx="11265631" cy="4031873"/>
          </a:xfrm>
        </p:spPr>
        <p:txBody>
          <a:bodyPr/>
          <a:lstStyle/>
          <a:p>
            <a:r>
              <a:rPr lang="en-US" sz="4000" smtClean="0">
                <a:solidFill>
                  <a:schemeClr val="bg1"/>
                </a:solidFill>
              </a:rPr>
              <a:t>What is the appropriate entry point for customer</a:t>
            </a:r>
          </a:p>
          <a:p>
            <a:pPr lvl="2"/>
            <a:r>
              <a:rPr lang="en-US" sz="2400" smtClean="0">
                <a:solidFill>
                  <a:schemeClr val="bg1"/>
                </a:solidFill>
              </a:rPr>
              <a:t>1 Shared Dashboard, 1 Unique Page, 1 Site</a:t>
            </a:r>
          </a:p>
          <a:p>
            <a:pPr lvl="2"/>
            <a:r>
              <a:rPr lang="en-US" sz="2400" smtClean="0">
                <a:solidFill>
                  <a:schemeClr val="bg1"/>
                </a:solidFill>
              </a:rPr>
              <a:t>What data or information is Shared</a:t>
            </a:r>
          </a:p>
          <a:p>
            <a:r>
              <a:rPr lang="en-US" sz="4000" smtClean="0">
                <a:solidFill>
                  <a:schemeClr val="bg1"/>
                </a:solidFill>
              </a:rPr>
              <a:t>How are organizational resources aligned and working with customer/partner/vendor</a:t>
            </a:r>
          </a:p>
          <a:p>
            <a:pPr lvl="1"/>
            <a:r>
              <a:rPr lang="en-US" smtClean="0">
                <a:solidFill>
                  <a:schemeClr val="bg1"/>
                </a:solidFill>
              </a:rPr>
              <a:t>Is Filtering easier than Segmenting?</a:t>
            </a:r>
          </a:p>
          <a:p>
            <a:pPr lvl="1"/>
            <a:r>
              <a:rPr lang="en-US" smtClean="0">
                <a:solidFill>
                  <a:schemeClr val="bg1"/>
                </a:solidFill>
              </a:rPr>
              <a:t>Is Provisioning more difficult than customizations?</a:t>
            </a:r>
          </a:p>
          <a:p>
            <a:pPr lvl="1"/>
            <a:r>
              <a:rPr lang="en-US" smtClean="0">
                <a:solidFill>
                  <a:schemeClr val="bg1"/>
                </a:solidFill>
              </a:rPr>
              <a:t>Plan for the future</a:t>
            </a:r>
            <a:endParaRPr lang="en-US" dirty="0">
              <a:solidFill>
                <a:schemeClr val="bg1"/>
              </a:solidFill>
            </a:endParaRPr>
          </a:p>
        </p:txBody>
      </p:sp>
      <p:sp>
        <p:nvSpPr>
          <p:cNvPr id="10" name="Title 1"/>
          <p:cNvSpPr txBox="1">
            <a:spLocks/>
          </p:cNvSpPr>
          <p:nvPr/>
        </p:nvSpPr>
        <p:spPr>
          <a:xfrm>
            <a:off x="274639" y="144462"/>
            <a:ext cx="11889564" cy="917575"/>
          </a:xfrm>
          <a:prstGeom prst="rect">
            <a:avLst/>
          </a:prstGeom>
        </p:spPr>
        <p:txBody>
          <a:bodyPr vert="horz" wrap="square" lIns="146304" tIns="91440" rIns="146304" bIns="91440" rtlCol="0" anchor="t">
            <a:noAutofit/>
          </a:bodyPr>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lang="en-US" dirty="0"/>
              <a:t>Customizing the Portal Experience</a:t>
            </a:r>
            <a:br>
              <a:rPr lang="en-US" dirty="0"/>
            </a:br>
            <a:r>
              <a:rPr lang="en-US" sz="3600" dirty="0">
                <a:solidFill>
                  <a:schemeClr val="tx1"/>
                </a:solidFill>
              </a:rPr>
              <a:t>Deciding between the Dashboard vs. Site</a:t>
            </a:r>
            <a:br>
              <a:rPr lang="en-US" sz="3600" dirty="0">
                <a:solidFill>
                  <a:schemeClr val="tx1"/>
                </a:solidFill>
              </a:rPr>
            </a:br>
            <a:endParaRPr lang="en-US" dirty="0"/>
          </a:p>
        </p:txBody>
      </p:sp>
    </p:spTree>
    <p:extLst>
      <p:ext uri="{BB962C8B-B14F-4D97-AF65-F5344CB8AC3E}">
        <p14:creationId xmlns:p14="http://schemas.microsoft.com/office/powerpoint/2010/main" val="705323869"/>
      </p:ext>
    </p:extLst>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7" y="0"/>
            <a:ext cx="12436158" cy="6994525"/>
          </a:xfrm>
          <a:prstGeom prst="rect">
            <a:avLst/>
          </a:prstGeom>
        </p:spPr>
      </p:pic>
      <p:sp>
        <p:nvSpPr>
          <p:cNvPr id="2" name="Title 1"/>
          <p:cNvSpPr>
            <a:spLocks noGrp="1"/>
          </p:cNvSpPr>
          <p:nvPr>
            <p:ph type="title"/>
          </p:nvPr>
        </p:nvSpPr>
        <p:spPr/>
        <p:txBody>
          <a:bodyPr vert="horz" wrap="square" lIns="146304" tIns="91440" rIns="146304" bIns="91440" rtlCol="0" anchor="t">
            <a:noAutofit/>
          </a:bodyPr>
          <a:lstStyle/>
          <a:p>
            <a:r>
              <a:rPr lang="en-US" dirty="0">
                <a:gradFill>
                  <a:gsLst>
                    <a:gs pos="1250">
                      <a:schemeClr val="bg1"/>
                    </a:gs>
                    <a:gs pos="100000">
                      <a:schemeClr val="bg1"/>
                    </a:gs>
                  </a:gsLst>
                  <a:lin ang="5400000" scaled="0"/>
                </a:gradFill>
              </a:rPr>
              <a:t>Reporting Technologies</a:t>
            </a:r>
            <a:br>
              <a:rPr lang="en-US" dirty="0">
                <a:gradFill>
                  <a:gsLst>
                    <a:gs pos="1250">
                      <a:schemeClr val="bg1"/>
                    </a:gs>
                    <a:gs pos="100000">
                      <a:schemeClr val="bg1"/>
                    </a:gs>
                  </a:gsLst>
                  <a:lin ang="5400000" scaled="0"/>
                </a:gradFill>
              </a:rPr>
            </a:br>
            <a:r>
              <a:rPr lang="en-US" sz="4000" dirty="0">
                <a:gradFill>
                  <a:gsLst>
                    <a:gs pos="1250">
                      <a:schemeClr val="bg1"/>
                    </a:gs>
                    <a:gs pos="100000">
                      <a:schemeClr val="bg1"/>
                    </a:gs>
                  </a:gsLst>
                  <a:lin ang="5400000" scaled="0"/>
                </a:gradFill>
              </a:rPr>
              <a:t>What’s available in 2013?</a:t>
            </a:r>
          </a:p>
        </p:txBody>
      </p:sp>
      <p:pic>
        <p:nvPicPr>
          <p:cNvPr id="6" name="Picture 5"/>
          <p:cNvPicPr preferRelativeResize="0">
            <a:picLocks/>
          </p:cNvPicPr>
          <p:nvPr/>
        </p:nvPicPr>
        <p:blipFill>
          <a:blip r:embed="rId4">
            <a:extLst>
              <a:ext uri="{28A0092B-C50C-407E-A947-70E740481C1C}">
                <a14:useLocalDpi xmlns:a14="http://schemas.microsoft.com/office/drawing/2010/main" val="0"/>
              </a:ext>
            </a:extLst>
          </a:blip>
          <a:stretch>
            <a:fillRect/>
          </a:stretch>
        </p:blipFill>
        <p:spPr>
          <a:xfrm>
            <a:off x="4430740" y="1836102"/>
            <a:ext cx="3611880" cy="2743200"/>
          </a:xfrm>
          <a:prstGeom prst="rect">
            <a:avLst/>
          </a:prstGeom>
          <a:effectLst/>
        </p:spPr>
      </p:pic>
      <p:pic>
        <p:nvPicPr>
          <p:cNvPr id="7" name="Picture 6"/>
          <p:cNvPicPr preferRelativeResize="0">
            <a:picLocks/>
          </p:cNvPicPr>
          <p:nvPr/>
        </p:nvPicPr>
        <p:blipFill>
          <a:blip r:embed="rId5"/>
          <a:stretch>
            <a:fillRect/>
          </a:stretch>
        </p:blipFill>
        <p:spPr>
          <a:xfrm>
            <a:off x="773140" y="1836103"/>
            <a:ext cx="3611880" cy="2743200"/>
          </a:xfrm>
          <a:prstGeom prst="rect">
            <a:avLst/>
          </a:prstGeom>
          <a:ln>
            <a:noFill/>
          </a:ln>
          <a:effectLst/>
        </p:spPr>
      </p:pic>
      <p:pic>
        <p:nvPicPr>
          <p:cNvPr id="8" name="Picture 7"/>
          <p:cNvPicPr preferRelativeResize="0">
            <a:picLocks/>
          </p:cNvPicPr>
          <p:nvPr/>
        </p:nvPicPr>
        <p:blipFill>
          <a:blip r:embed="rId6">
            <a:extLst>
              <a:ext uri="{28A0092B-C50C-407E-A947-70E740481C1C}">
                <a14:useLocalDpi xmlns:a14="http://schemas.microsoft.com/office/drawing/2010/main" val="0"/>
              </a:ext>
            </a:extLst>
          </a:blip>
          <a:stretch>
            <a:fillRect/>
          </a:stretch>
        </p:blipFill>
        <p:spPr>
          <a:xfrm>
            <a:off x="8088340" y="1836102"/>
            <a:ext cx="3657600" cy="2743200"/>
          </a:xfrm>
          <a:prstGeom prst="rect">
            <a:avLst/>
          </a:prstGeom>
        </p:spPr>
      </p:pic>
      <p:sp>
        <p:nvSpPr>
          <p:cNvPr id="3" name="Rectangle 2"/>
          <p:cNvSpPr/>
          <p:nvPr/>
        </p:nvSpPr>
        <p:spPr>
          <a:xfrm>
            <a:off x="758852" y="4579302"/>
            <a:ext cx="3626168" cy="2092881"/>
          </a:xfrm>
          <a:prstGeom prst="rect">
            <a:avLst/>
          </a:prstGeom>
          <a:solidFill>
            <a:schemeClr val="bg2"/>
          </a:solidFill>
        </p:spPr>
        <p:txBody>
          <a:bodyPr wrap="square">
            <a:spAutoFit/>
          </a:bodyPr>
          <a:lstStyle/>
          <a:p>
            <a:r>
              <a:rPr lang="en-US" sz="2000" dirty="0" smtClean="0">
                <a:ln w="0"/>
                <a:solidFill>
                  <a:srgbClr val="6DC2E9"/>
                </a:solidFill>
              </a:rPr>
              <a:t>Excel Services </a:t>
            </a:r>
            <a:br>
              <a:rPr lang="en-US" sz="2000" dirty="0" smtClean="0">
                <a:ln w="0"/>
                <a:solidFill>
                  <a:srgbClr val="6DC2E9"/>
                </a:solidFill>
              </a:rPr>
            </a:br>
            <a:r>
              <a:rPr lang="en-US" sz="2000" dirty="0" smtClean="0">
                <a:ln w="0"/>
                <a:solidFill>
                  <a:srgbClr val="6DC2E9"/>
                </a:solidFill>
              </a:rPr>
              <a:t>(</a:t>
            </a:r>
            <a:r>
              <a:rPr lang="en-US" sz="2000" dirty="0" err="1" smtClean="0">
                <a:ln w="0"/>
                <a:solidFill>
                  <a:srgbClr val="6DC2E9"/>
                </a:solidFill>
              </a:rPr>
              <a:t>incl</a:t>
            </a:r>
            <a:r>
              <a:rPr lang="en-US" sz="2000" dirty="0" smtClean="0">
                <a:ln w="0"/>
                <a:solidFill>
                  <a:srgbClr val="6DC2E9"/>
                </a:solidFill>
              </a:rPr>
              <a:t> </a:t>
            </a:r>
            <a:r>
              <a:rPr lang="en-US" sz="2000" dirty="0" err="1" smtClean="0">
                <a:ln w="0"/>
                <a:solidFill>
                  <a:srgbClr val="6DC2E9"/>
                </a:solidFill>
              </a:rPr>
              <a:t>PowerPivot</a:t>
            </a:r>
            <a:r>
              <a:rPr lang="en-US" sz="2000" dirty="0" smtClean="0">
                <a:ln w="0"/>
                <a:solidFill>
                  <a:srgbClr val="6DC2E9"/>
                </a:solidFill>
              </a:rPr>
              <a:t>, </a:t>
            </a:r>
            <a:r>
              <a:rPr lang="en-US" sz="2000" dirty="0" err="1" smtClean="0">
                <a:ln w="0"/>
                <a:solidFill>
                  <a:srgbClr val="6DC2E9"/>
                </a:solidFill>
              </a:rPr>
              <a:t>PowerView</a:t>
            </a:r>
            <a:r>
              <a:rPr lang="en-US" sz="2000" dirty="0" smtClean="0">
                <a:ln w="0"/>
                <a:solidFill>
                  <a:srgbClr val="6DC2E9"/>
                </a:solidFill>
              </a:rPr>
              <a:t>)</a:t>
            </a:r>
            <a:endParaRPr lang="en-US" sz="2000" dirty="0" smtClean="0">
              <a:solidFill>
                <a:srgbClr val="6DC2E9"/>
              </a:solidFill>
            </a:endParaRPr>
          </a:p>
          <a:p>
            <a:r>
              <a:rPr lang="en-US" dirty="0" smtClean="0">
                <a:solidFill>
                  <a:srgbClr val="FFFFFF"/>
                </a:solidFill>
              </a:rPr>
              <a:t>Create reports, scorecards, and dashboards. Leveraging Excel Client with </a:t>
            </a:r>
            <a:r>
              <a:rPr lang="en-US" dirty="0" err="1" smtClean="0">
                <a:solidFill>
                  <a:srgbClr val="FFFFFF"/>
                </a:solidFill>
              </a:rPr>
              <a:t>PowerPivot</a:t>
            </a:r>
            <a:r>
              <a:rPr lang="en-US" dirty="0" smtClean="0">
                <a:solidFill>
                  <a:srgbClr val="FFFFFF"/>
                </a:solidFill>
              </a:rPr>
              <a:t> and Power View capabilities.</a:t>
            </a:r>
          </a:p>
          <a:p>
            <a:endParaRPr lang="en-US" dirty="0">
              <a:solidFill>
                <a:srgbClr val="FFFFFF"/>
              </a:solidFill>
            </a:endParaRPr>
          </a:p>
        </p:txBody>
      </p:sp>
      <p:sp>
        <p:nvSpPr>
          <p:cNvPr id="9" name="Rectangle 8"/>
          <p:cNvSpPr/>
          <p:nvPr/>
        </p:nvSpPr>
        <p:spPr>
          <a:xfrm>
            <a:off x="4445345" y="4571364"/>
            <a:ext cx="3597275" cy="2092881"/>
          </a:xfrm>
          <a:prstGeom prst="rect">
            <a:avLst/>
          </a:prstGeom>
          <a:solidFill>
            <a:schemeClr val="bg2"/>
          </a:solidFill>
        </p:spPr>
        <p:txBody>
          <a:bodyPr wrap="square">
            <a:spAutoFit/>
          </a:bodyPr>
          <a:lstStyle/>
          <a:p>
            <a:pPr defTabSz="914363">
              <a:defRPr/>
            </a:pPr>
            <a:r>
              <a:rPr lang="en-US" sz="2000" dirty="0">
                <a:ln w="0"/>
                <a:solidFill>
                  <a:srgbClr val="6DC2E9"/>
                </a:solidFill>
                <a:effectLst>
                  <a:outerShdw blurRad="38100" dist="25400" dir="5400000" algn="ctr" rotWithShape="0">
                    <a:srgbClr val="6E747A">
                      <a:alpha val="43000"/>
                    </a:srgbClr>
                  </a:outerShdw>
                </a:effectLst>
              </a:rPr>
              <a:t>Reporting </a:t>
            </a:r>
            <a:r>
              <a:rPr lang="en-US" sz="2000" dirty="0" smtClean="0">
                <a:ln w="0"/>
                <a:solidFill>
                  <a:srgbClr val="6DC2E9"/>
                </a:solidFill>
                <a:effectLst>
                  <a:outerShdw blurRad="38100" dist="25400" dir="5400000" algn="ctr" rotWithShape="0">
                    <a:srgbClr val="6E747A">
                      <a:alpha val="43000"/>
                    </a:srgbClr>
                  </a:outerShdw>
                </a:effectLst>
              </a:rPr>
              <a:t>Services/ </a:t>
            </a:r>
            <a:r>
              <a:rPr lang="en-US" sz="2000" dirty="0" err="1" smtClean="0">
                <a:ln w="0"/>
                <a:solidFill>
                  <a:srgbClr val="6DC2E9"/>
                </a:solidFill>
                <a:effectLst>
                  <a:outerShdw blurRad="38100" dist="25400" dir="5400000" algn="ctr" rotWithShape="0">
                    <a:srgbClr val="6E747A">
                      <a:alpha val="43000"/>
                    </a:srgbClr>
                  </a:outerShdw>
                </a:effectLst>
              </a:rPr>
              <a:t>PowerView</a:t>
            </a:r>
            <a:endParaRPr lang="en-US" sz="2000" dirty="0" smtClean="0">
              <a:solidFill>
                <a:srgbClr val="FFFFFF"/>
              </a:solidFill>
            </a:endParaRPr>
          </a:p>
          <a:p>
            <a:pPr defTabSz="914363">
              <a:defRPr/>
            </a:pPr>
            <a:r>
              <a:rPr lang="en-US" dirty="0" smtClean="0">
                <a:solidFill>
                  <a:srgbClr val="FFFFFF"/>
                </a:solidFill>
              </a:rPr>
              <a:t>Report </a:t>
            </a:r>
            <a:r>
              <a:rPr lang="en-US" dirty="0">
                <a:solidFill>
                  <a:srgbClr val="FFFFFF"/>
                </a:solidFill>
              </a:rPr>
              <a:t>wizards and query designer to create table, matrix and chart reports. Reports can be scheduled and shared data sources</a:t>
            </a:r>
            <a:r>
              <a:rPr lang="en-US" dirty="0" smtClean="0">
                <a:solidFill>
                  <a:srgbClr val="FFFFFF"/>
                </a:solidFill>
              </a:rPr>
              <a:t>.</a:t>
            </a:r>
          </a:p>
        </p:txBody>
      </p:sp>
      <p:sp>
        <p:nvSpPr>
          <p:cNvPr id="10" name="Rectangle 9"/>
          <p:cNvSpPr/>
          <p:nvPr/>
        </p:nvSpPr>
        <p:spPr>
          <a:xfrm>
            <a:off x="8088340" y="4579302"/>
            <a:ext cx="3657600" cy="2062103"/>
          </a:xfrm>
          <a:prstGeom prst="rect">
            <a:avLst/>
          </a:prstGeom>
          <a:solidFill>
            <a:schemeClr val="bg2"/>
          </a:solidFill>
        </p:spPr>
        <p:txBody>
          <a:bodyPr wrap="square">
            <a:spAutoFit/>
          </a:bodyPr>
          <a:lstStyle/>
          <a:p>
            <a:r>
              <a:rPr lang="en-US" sz="2000" dirty="0">
                <a:ln w="0"/>
                <a:solidFill>
                  <a:srgbClr val="6DC2E9"/>
                </a:solidFill>
              </a:rPr>
              <a:t>Performance </a:t>
            </a:r>
            <a:r>
              <a:rPr lang="en-US" sz="2000" dirty="0" smtClean="0">
                <a:ln w="0"/>
                <a:solidFill>
                  <a:srgbClr val="6DC2E9"/>
                </a:solidFill>
              </a:rPr>
              <a:t>Point</a:t>
            </a:r>
            <a:endParaRPr lang="en-US" sz="2000" dirty="0" smtClean="0">
              <a:solidFill>
                <a:srgbClr val="6DC2E9"/>
              </a:solidFill>
            </a:endParaRPr>
          </a:p>
          <a:p>
            <a:r>
              <a:rPr lang="en-US" dirty="0" smtClean="0">
                <a:solidFill>
                  <a:srgbClr val="FFFFFF"/>
                </a:solidFill>
              </a:rPr>
              <a:t>Design Dashboards leveraging Charts and KPIs or Excel Services and SSRS Reports. Users </a:t>
            </a:r>
            <a:r>
              <a:rPr lang="en-US" dirty="0">
                <a:solidFill>
                  <a:srgbClr val="FFFFFF"/>
                </a:solidFill>
              </a:rPr>
              <a:t>can browse, drill-down and cross-drill dimensional data in a semantic model. </a:t>
            </a:r>
          </a:p>
        </p:txBody>
      </p:sp>
    </p:spTree>
    <p:extLst>
      <p:ext uri="{BB962C8B-B14F-4D97-AF65-F5344CB8AC3E}">
        <p14:creationId xmlns:p14="http://schemas.microsoft.com/office/powerpoint/2010/main" val="3236572459"/>
      </p:ext>
    </p:extLst>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437" y="296862"/>
            <a:ext cx="9372598" cy="917575"/>
          </a:xfrm>
        </p:spPr>
        <p:txBody>
          <a:bodyPr/>
          <a:lstStyle/>
          <a:p>
            <a:r>
              <a:rPr lang="en-US" dirty="0"/>
              <a:t>Other </a:t>
            </a:r>
            <a:r>
              <a:rPr lang="en-US" dirty="0" smtClean="0"/>
              <a:t>Considerations</a:t>
            </a:r>
            <a:endParaRPr lang="en-US" dirty="0"/>
          </a:p>
        </p:txBody>
      </p:sp>
      <p:sp>
        <p:nvSpPr>
          <p:cNvPr id="3" name="Content Placeholder 2"/>
          <p:cNvSpPr>
            <a:spLocks noGrp="1"/>
          </p:cNvSpPr>
          <p:nvPr>
            <p:ph type="body" sz="quarter" idx="10"/>
          </p:nvPr>
        </p:nvSpPr>
        <p:spPr>
          <a:xfrm>
            <a:off x="0" y="1973262"/>
            <a:ext cx="7509321" cy="6323013"/>
          </a:xfrm>
          <a:prstGeom prst="rect">
            <a:avLst/>
          </a:prstGeom>
        </p:spPr>
        <p:txBody>
          <a:bodyPr>
            <a:normAutofit fontScale="25000" lnSpcReduction="20000"/>
          </a:bodyPr>
          <a:lstStyle/>
          <a:p>
            <a:r>
              <a:rPr lang="en-US" sz="16000" dirty="0" smtClean="0"/>
              <a:t>Multi-tenant or multiple repositories for customer data</a:t>
            </a:r>
          </a:p>
          <a:p>
            <a:pPr lvl="1"/>
            <a:r>
              <a:rPr lang="en-US" sz="8000" dirty="0" smtClean="0"/>
              <a:t>How is a new customer/supplier/partner </a:t>
            </a:r>
          </a:p>
          <a:p>
            <a:pPr marL="346486" lvl="1" indent="0">
              <a:buNone/>
            </a:pPr>
            <a:r>
              <a:rPr lang="en-US" sz="8000" dirty="0"/>
              <a:t>	</a:t>
            </a:r>
            <a:r>
              <a:rPr lang="en-US" sz="8000" dirty="0" smtClean="0"/>
              <a:t>on-boarded</a:t>
            </a:r>
          </a:p>
          <a:p>
            <a:endParaRPr lang="en-US" dirty="0" smtClean="0"/>
          </a:p>
          <a:p>
            <a:r>
              <a:rPr lang="en-US" sz="16000" dirty="0" smtClean="0"/>
              <a:t>User Identity or Group Identity</a:t>
            </a:r>
          </a:p>
          <a:p>
            <a:pPr lvl="1"/>
            <a:r>
              <a:rPr lang="en-US" sz="8000" dirty="0" smtClean="0"/>
              <a:t>Filter data based on Group or User identity</a:t>
            </a:r>
          </a:p>
          <a:p>
            <a:endParaRPr lang="en-US" dirty="0" smtClean="0"/>
          </a:p>
          <a:p>
            <a:r>
              <a:rPr lang="en-US" sz="16000" dirty="0" smtClean="0"/>
              <a:t>User </a:t>
            </a:r>
            <a:r>
              <a:rPr lang="en-US" sz="16000" dirty="0"/>
              <a:t>Provisioning and Self Service</a:t>
            </a:r>
          </a:p>
          <a:p>
            <a:pPr lvl="1"/>
            <a:r>
              <a:rPr lang="en-US" sz="8000" dirty="0"/>
              <a:t>How are users </a:t>
            </a:r>
            <a:r>
              <a:rPr lang="en-US" sz="8000" dirty="0" smtClean="0"/>
              <a:t>provisioned (in Portal</a:t>
            </a:r>
            <a:r>
              <a:rPr lang="en-US" sz="8000" dirty="0"/>
              <a:t> </a:t>
            </a:r>
            <a:r>
              <a:rPr lang="en-US" sz="8000" dirty="0" smtClean="0"/>
              <a:t>and Data repositories)</a:t>
            </a:r>
            <a:endParaRPr lang="en-US" sz="8000" dirty="0"/>
          </a:p>
          <a:p>
            <a:pPr lvl="1"/>
            <a:r>
              <a:rPr lang="en-US" sz="8000" dirty="0"/>
              <a:t>Are groups needed How are they </a:t>
            </a:r>
            <a:r>
              <a:rPr lang="en-US" sz="8000" dirty="0" smtClean="0"/>
              <a:t>managed</a:t>
            </a:r>
          </a:p>
          <a:p>
            <a:pPr lvl="1"/>
            <a:r>
              <a:rPr lang="en-US" sz="8000" dirty="0" smtClean="0"/>
              <a:t>Password resets and removal</a:t>
            </a:r>
          </a:p>
          <a:p>
            <a:pPr marL="466298" lvl="1" indent="0">
              <a:buNone/>
            </a:pPr>
            <a:endParaRPr lang="en-US" dirty="0" smtClean="0"/>
          </a:p>
          <a:p>
            <a:pPr lvl="1"/>
            <a:endParaRPr lang="en-US" dirty="0"/>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783960" y="-1"/>
            <a:ext cx="4651632" cy="6994525"/>
          </a:xfrm>
          <a:prstGeom prst="rect">
            <a:avLst/>
          </a:prstGeom>
        </p:spPr>
      </p:pic>
    </p:spTree>
    <p:extLst>
      <p:ext uri="{BB962C8B-B14F-4D97-AF65-F5344CB8AC3E}">
        <p14:creationId xmlns:p14="http://schemas.microsoft.com/office/powerpoint/2010/main" val="3009051874"/>
      </p:ext>
    </p:extLst>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solidFill>
                  <a:schemeClr val="bg1"/>
                </a:solidFill>
              </a:rPr>
              <a:t>Planning Authentication</a:t>
            </a:r>
            <a:endParaRPr lang="en-US" dirty="0">
              <a:solidFill>
                <a:schemeClr val="bg1"/>
              </a:solidFill>
            </a:endParaRPr>
          </a:p>
        </p:txBody>
      </p:sp>
    </p:spTree>
    <p:extLst>
      <p:ext uri="{BB962C8B-B14F-4D97-AF65-F5344CB8AC3E}">
        <p14:creationId xmlns:p14="http://schemas.microsoft.com/office/powerpoint/2010/main" val="15687249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mtClean="0"/>
              <a:t>Lighting up SharePoint 2013 Extranets with BI</a:t>
            </a:r>
            <a:endParaRPr lang="en-US" dirty="0"/>
          </a:p>
        </p:txBody>
      </p:sp>
      <p:sp>
        <p:nvSpPr>
          <p:cNvPr id="5" name="Text Placeholder 4"/>
          <p:cNvSpPr>
            <a:spLocks noGrp="1"/>
          </p:cNvSpPr>
          <p:nvPr>
            <p:ph type="body" sz="quarter" idx="12"/>
          </p:nvPr>
        </p:nvSpPr>
        <p:spPr>
          <a:xfrm>
            <a:off x="4846637" y="5478462"/>
            <a:ext cx="7315201" cy="1219731"/>
          </a:xfrm>
        </p:spPr>
        <p:txBody>
          <a:bodyPr/>
          <a:lstStyle/>
          <a:p>
            <a:r>
              <a:rPr lang="en-US" smtClean="0"/>
              <a:t>Nathan Miller		Richard diZerega</a:t>
            </a:r>
          </a:p>
          <a:p>
            <a:r>
              <a:rPr lang="en-US" smtClean="0"/>
              <a:t>Collaboration TSP	MTC Architect	</a:t>
            </a:r>
            <a:endParaRPr lang="en-US" dirty="0" smtClean="0"/>
          </a:p>
        </p:txBody>
      </p:sp>
      <p:sp>
        <p:nvSpPr>
          <p:cNvPr id="2" name="Text Placeholder 1"/>
          <p:cNvSpPr>
            <a:spLocks noGrp="1"/>
          </p:cNvSpPr>
          <p:nvPr>
            <p:ph type="body" sz="quarter" idx="13"/>
          </p:nvPr>
        </p:nvSpPr>
        <p:spPr/>
        <p:txBody>
          <a:bodyPr/>
          <a:lstStyle/>
          <a:p>
            <a:r>
              <a:rPr lang="en-US" smtClean="0"/>
              <a:t>SPC141</a:t>
            </a:r>
            <a:endParaRPr lang="en-US" dirty="0"/>
          </a:p>
        </p:txBody>
      </p:sp>
    </p:spTree>
    <p:extLst>
      <p:ext uri="{BB962C8B-B14F-4D97-AF65-F5344CB8AC3E}">
        <p14:creationId xmlns:p14="http://schemas.microsoft.com/office/powerpoint/2010/main" val="31621016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Planning User Authentication</a:t>
            </a:r>
            <a:endParaRPr lang="en-US" cap="all" dirty="0"/>
          </a:p>
        </p:txBody>
      </p:sp>
      <p:sp>
        <p:nvSpPr>
          <p:cNvPr id="32" name="Pentagon 31"/>
          <p:cNvSpPr/>
          <p:nvPr/>
        </p:nvSpPr>
        <p:spPr bwMode="auto">
          <a:xfrm flipH="1">
            <a:off x="6273194" y="1689018"/>
            <a:ext cx="2678793" cy="870409"/>
          </a:xfrm>
          <a:prstGeom prst="homePlate">
            <a:avLst/>
          </a:prstGeom>
          <a:solidFill>
            <a:schemeClr val="accent1">
              <a:alpha val="90000"/>
            </a:schemeClr>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186521" tIns="46630" rIns="46630" bIns="46630" numCol="1" rtlCol="0" anchor="ctr" anchorCtr="0" compatLnSpc="1">
            <a:prstTxWarp prst="textNoShape">
              <a:avLst/>
            </a:prstTxWarp>
            <a:spAutoFit/>
          </a:bodyPr>
          <a:lstStyle/>
          <a:p>
            <a:pPr defTabSz="932290" fontAlgn="base">
              <a:spcBef>
                <a:spcPct val="0"/>
              </a:spcBef>
              <a:spcAft>
                <a:spcPct val="0"/>
              </a:spcAft>
            </a:pPr>
            <a:r>
              <a:rPr lang="en-US" sz="1400" dirty="0">
                <a:gradFill>
                  <a:gsLst>
                    <a:gs pos="0">
                      <a:srgbClr val="FFFFFF"/>
                    </a:gs>
                    <a:gs pos="100000">
                      <a:srgbClr val="FFFFFF"/>
                    </a:gs>
                  </a:gsLst>
                  <a:lin ang="5400000" scaled="0"/>
                </a:gradFill>
                <a:ea typeface="Segoe UI" pitchFamily="34" charset="0"/>
                <a:cs typeface="Segoe UI" pitchFamily="34" charset="0"/>
              </a:rPr>
              <a:t>Claims based-mixed/multi mode authentication</a:t>
            </a:r>
          </a:p>
          <a:p>
            <a:pPr defTabSz="932290" fontAlgn="base">
              <a:spcBef>
                <a:spcPct val="0"/>
              </a:spcBef>
              <a:spcAft>
                <a:spcPct val="0"/>
              </a:spcAft>
            </a:pPr>
            <a:endParaRPr lang="en-US" sz="1122" dirty="0">
              <a:gradFill>
                <a:gsLst>
                  <a:gs pos="0">
                    <a:srgbClr val="FFFFFF"/>
                  </a:gs>
                  <a:gs pos="100000">
                    <a:srgbClr val="FFFFFF"/>
                  </a:gs>
                </a:gsLst>
                <a:lin ang="5400000" scaled="0"/>
              </a:gradFill>
              <a:ea typeface="Segoe UI" pitchFamily="34" charset="0"/>
              <a:cs typeface="Segoe UI" pitchFamily="34" charset="0"/>
            </a:endParaRPr>
          </a:p>
          <a:p>
            <a:pPr defTabSz="932290" fontAlgn="base">
              <a:spcBef>
                <a:spcPct val="0"/>
              </a:spcBef>
              <a:spcAft>
                <a:spcPct val="0"/>
              </a:spcAft>
            </a:pPr>
            <a:r>
              <a:rPr lang="en-US" sz="1122" dirty="0">
                <a:solidFill>
                  <a:srgbClr val="FFFFFF"/>
                </a:solidFill>
              </a:rPr>
              <a:t>https://corporate.contoso.com</a:t>
            </a:r>
          </a:p>
        </p:txBody>
      </p:sp>
      <p:sp>
        <p:nvSpPr>
          <p:cNvPr id="8" name="Rectangle 7"/>
          <p:cNvSpPr/>
          <p:nvPr/>
        </p:nvSpPr>
        <p:spPr bwMode="auto">
          <a:xfrm>
            <a:off x="3016458" y="5571185"/>
            <a:ext cx="5688880" cy="603823"/>
          </a:xfrm>
          <a:prstGeom prst="rect">
            <a:avLst/>
          </a:prstGeom>
          <a:solidFill>
            <a:schemeClr val="tx1">
              <a:lumMod val="75000"/>
              <a:lumOff val="25000"/>
              <a:alpha val="94902"/>
            </a:schemeClr>
          </a:solidFill>
          <a:ln>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124271" tIns="62136" rIns="124271" bIns="62136" numCol="1" rtlCol="0" anchor="ctr" anchorCtr="0" compatLnSpc="1">
            <a:prstTxWarp prst="textNoShape">
              <a:avLst/>
            </a:prstTxWarp>
          </a:bodyPr>
          <a:lstStyle/>
          <a:p>
            <a:pPr algn="ctr" defTabSz="1242370" fontAlgn="base">
              <a:spcBef>
                <a:spcPct val="0"/>
              </a:spcBef>
              <a:spcAft>
                <a:spcPct val="0"/>
              </a:spcAft>
            </a:pPr>
            <a:r>
              <a:rPr lang="en-US" sz="1836" dirty="0">
                <a:solidFill>
                  <a:srgbClr val="FFFFFF"/>
                </a:solidFill>
              </a:rPr>
              <a:t>Think about the identity requirements for each step Portal, Legacy Systems and Data layer</a:t>
            </a:r>
          </a:p>
        </p:txBody>
      </p:sp>
      <p:sp>
        <p:nvSpPr>
          <p:cNvPr id="6" name="Title 1"/>
          <p:cNvSpPr txBox="1">
            <a:spLocks/>
          </p:cNvSpPr>
          <p:nvPr/>
        </p:nvSpPr>
        <p:spPr>
          <a:xfrm>
            <a:off x="2218742" y="5073958"/>
            <a:ext cx="5409099" cy="839343"/>
          </a:xfrm>
          <a:prstGeom prst="rect">
            <a:avLst/>
          </a:prstGeom>
        </p:spPr>
        <p:txBody>
          <a:bodyPr lIns="0" tIns="0" rIns="0" bIns="0" anchor="ctr" anchorCtr="0">
            <a:noAutofit/>
          </a:bodyPr>
          <a:lstStyle>
            <a:lvl1pPr algn="l" defTabSz="914363" rtl="0" eaLnBrk="1" latinLnBrk="0" hangingPunct="1">
              <a:lnSpc>
                <a:spcPct val="90000"/>
              </a:lnSpc>
              <a:spcBef>
                <a:spcPct val="0"/>
              </a:spcBef>
              <a:buNone/>
              <a:tabLst>
                <a:tab pos="1504361" algn="l"/>
              </a:tabLst>
              <a:defRPr lang="en-US" sz="5400" b="0" kern="1200" cap="none" spc="-150" baseline="0" dirty="0">
                <a:ln w="3175">
                  <a:noFill/>
                </a:ln>
                <a:gradFill>
                  <a:gsLst>
                    <a:gs pos="0">
                      <a:schemeClr val="bg2"/>
                    </a:gs>
                    <a:gs pos="100000">
                      <a:schemeClr val="bg2"/>
                    </a:gs>
                  </a:gsLst>
                  <a:lin ang="5400000" scaled="0"/>
                </a:gradFill>
                <a:effectLst/>
                <a:latin typeface="Segoe Light" pitchFamily="34" charset="0"/>
                <a:ea typeface="+mn-ea"/>
                <a:cs typeface="+mn-cs"/>
              </a:defRPr>
            </a:lvl1pPr>
          </a:lstStyle>
          <a:p>
            <a:pPr fontAlgn="base">
              <a:lnSpc>
                <a:spcPct val="100000"/>
              </a:lnSpc>
              <a:spcAft>
                <a:spcPct val="0"/>
              </a:spcAft>
            </a:pPr>
            <a:endParaRPr sz="1122" spc="0">
              <a:solidFill>
                <a:srgbClr val="FFFFFF"/>
              </a:solidFill>
              <a:latin typeface="Segoe UI" pitchFamily="34" charset="0"/>
              <a:ea typeface="Segoe UI" pitchFamily="34" charset="0"/>
              <a:cs typeface="Segoe UI" pitchFamily="34" charset="0"/>
            </a:endParaRPr>
          </a:p>
        </p:txBody>
      </p:sp>
      <p:grpSp>
        <p:nvGrpSpPr>
          <p:cNvPr id="4" name="Group 3"/>
          <p:cNvGrpSpPr/>
          <p:nvPr/>
        </p:nvGrpSpPr>
        <p:grpSpPr>
          <a:xfrm>
            <a:off x="2724568" y="1551261"/>
            <a:ext cx="6697950" cy="3940593"/>
            <a:chOff x="2706737" y="1828800"/>
            <a:chExt cx="6567214" cy="3863677"/>
          </a:xfrm>
        </p:grpSpPr>
        <p:grpSp>
          <p:nvGrpSpPr>
            <p:cNvPr id="40" name="Group 39"/>
            <p:cNvGrpSpPr/>
            <p:nvPr/>
          </p:nvGrpSpPr>
          <p:grpSpPr>
            <a:xfrm>
              <a:off x="2706737" y="1828800"/>
              <a:ext cx="6567214" cy="3863677"/>
              <a:chOff x="1182737" y="1828800"/>
              <a:chExt cx="6567214" cy="3863677"/>
            </a:xfrm>
          </p:grpSpPr>
          <p:grpSp>
            <p:nvGrpSpPr>
              <p:cNvPr id="11" name="Group 10"/>
              <p:cNvGrpSpPr/>
              <p:nvPr/>
            </p:nvGrpSpPr>
            <p:grpSpPr>
              <a:xfrm>
                <a:off x="1182737" y="4572000"/>
                <a:ext cx="1163845" cy="1120477"/>
                <a:chOff x="6332951" y="2328752"/>
                <a:chExt cx="1245298" cy="1198894"/>
              </a:xfrm>
            </p:grpSpPr>
            <p:pic>
              <p:nvPicPr>
                <p:cNvPr id="13" name="Picture 12" descr="Users 128x128.png"/>
                <p:cNvPicPr>
                  <a:picLocks noChangeAspect="1"/>
                </p:cNvPicPr>
                <p:nvPr/>
              </p:nvPicPr>
              <p:blipFill>
                <a:blip r:embed="rId3" cstate="print">
                  <a:lum bright="35000"/>
                </a:blip>
                <a:stretch>
                  <a:fillRect/>
                </a:stretch>
              </p:blipFill>
              <p:spPr>
                <a:xfrm>
                  <a:off x="6639173" y="2328752"/>
                  <a:ext cx="632842" cy="678044"/>
                </a:xfrm>
                <a:prstGeom prst="rect">
                  <a:avLst/>
                </a:prstGeom>
              </p:spPr>
            </p:pic>
            <p:sp>
              <p:nvSpPr>
                <p:cNvPr id="14" name="Rectangle 13"/>
                <p:cNvSpPr/>
                <p:nvPr/>
              </p:nvSpPr>
              <p:spPr>
                <a:xfrm>
                  <a:off x="6332951" y="2891379"/>
                  <a:ext cx="1245298" cy="636267"/>
                </a:xfrm>
                <a:prstGeom prst="rect">
                  <a:avLst/>
                </a:prstGeom>
              </p:spPr>
              <p:txBody>
                <a:bodyPr wrap="none">
                  <a:spAutoFit/>
                </a:bodyPr>
                <a:lstStyle/>
                <a:p>
                  <a:pPr algn="ctr"/>
                  <a:r>
                    <a:rPr lang="en-US" sz="1632" dirty="0">
                      <a:solidFill>
                        <a:srgbClr val="505050">
                          <a:lumMod val="65000"/>
                          <a:lumOff val="35000"/>
                        </a:srgbClr>
                      </a:solidFill>
                      <a:ea typeface="Segoe UI" pitchFamily="34" charset="0"/>
                      <a:cs typeface="Segoe UI" pitchFamily="34" charset="0"/>
                    </a:rPr>
                    <a:t>Vendors, </a:t>
                  </a:r>
                  <a:br>
                    <a:rPr lang="en-US" sz="1632" dirty="0">
                      <a:solidFill>
                        <a:srgbClr val="505050">
                          <a:lumMod val="65000"/>
                          <a:lumOff val="35000"/>
                        </a:srgbClr>
                      </a:solidFill>
                      <a:ea typeface="Segoe UI" pitchFamily="34" charset="0"/>
                      <a:cs typeface="Segoe UI" pitchFamily="34" charset="0"/>
                    </a:rPr>
                  </a:br>
                  <a:r>
                    <a:rPr lang="en-US" sz="1632" dirty="0">
                      <a:solidFill>
                        <a:srgbClr val="505050">
                          <a:lumMod val="65000"/>
                          <a:lumOff val="35000"/>
                        </a:srgbClr>
                      </a:solidFill>
                      <a:ea typeface="Segoe UI" pitchFamily="34" charset="0"/>
                      <a:cs typeface="Segoe UI" pitchFamily="34" charset="0"/>
                    </a:rPr>
                    <a:t>Customers</a:t>
                  </a:r>
                </a:p>
              </p:txBody>
            </p:sp>
          </p:grpSp>
          <p:grpSp>
            <p:nvGrpSpPr>
              <p:cNvPr id="15" name="Group 14"/>
              <p:cNvGrpSpPr/>
              <p:nvPr/>
            </p:nvGrpSpPr>
            <p:grpSpPr>
              <a:xfrm>
                <a:off x="3676834" y="4577619"/>
                <a:ext cx="938783" cy="869318"/>
                <a:chOff x="6453356" y="2328752"/>
                <a:chExt cx="1004485" cy="930158"/>
              </a:xfrm>
            </p:grpSpPr>
            <p:pic>
              <p:nvPicPr>
                <p:cNvPr id="16" name="Picture 15" descr="Users 128x128.png"/>
                <p:cNvPicPr>
                  <a:picLocks noChangeAspect="1"/>
                </p:cNvPicPr>
                <p:nvPr/>
              </p:nvPicPr>
              <p:blipFill>
                <a:blip r:embed="rId3" cstate="print">
                  <a:lum bright="70000" contrast="-70000"/>
                </a:blip>
                <a:stretch>
                  <a:fillRect/>
                </a:stretch>
              </p:blipFill>
              <p:spPr>
                <a:xfrm>
                  <a:off x="6639173" y="2328752"/>
                  <a:ext cx="632842" cy="678044"/>
                </a:xfrm>
                <a:prstGeom prst="rect">
                  <a:avLst/>
                </a:prstGeom>
              </p:spPr>
            </p:pic>
            <p:sp>
              <p:nvSpPr>
                <p:cNvPr id="17" name="Rectangle 16"/>
                <p:cNvSpPr/>
                <p:nvPr/>
              </p:nvSpPr>
              <p:spPr>
                <a:xfrm>
                  <a:off x="6453356" y="2891379"/>
                  <a:ext cx="1004485" cy="367531"/>
                </a:xfrm>
                <a:prstGeom prst="rect">
                  <a:avLst/>
                </a:prstGeom>
              </p:spPr>
              <p:txBody>
                <a:bodyPr wrap="none">
                  <a:spAutoFit/>
                </a:bodyPr>
                <a:lstStyle/>
                <a:p>
                  <a:pPr algn="ctr"/>
                  <a:r>
                    <a:rPr lang="en-US" sz="1632" dirty="0">
                      <a:solidFill>
                        <a:srgbClr val="505050">
                          <a:lumMod val="65000"/>
                          <a:lumOff val="35000"/>
                        </a:srgbClr>
                      </a:solidFill>
                      <a:ea typeface="Segoe UI" pitchFamily="34" charset="0"/>
                      <a:cs typeface="Segoe UI" pitchFamily="34" charset="0"/>
                    </a:rPr>
                    <a:t>Partners</a:t>
                  </a:r>
                </a:p>
              </p:txBody>
            </p:sp>
          </p:grpSp>
          <p:grpSp>
            <p:nvGrpSpPr>
              <p:cNvPr id="18" name="Group 17"/>
              <p:cNvGrpSpPr/>
              <p:nvPr/>
            </p:nvGrpSpPr>
            <p:grpSpPr>
              <a:xfrm>
                <a:off x="6575654" y="4582959"/>
                <a:ext cx="1174297" cy="869318"/>
                <a:chOff x="6327355" y="2328752"/>
                <a:chExt cx="1256481" cy="930158"/>
              </a:xfrm>
            </p:grpSpPr>
            <p:pic>
              <p:nvPicPr>
                <p:cNvPr id="21" name="Picture 20" descr="Users 128x128.png"/>
                <p:cNvPicPr>
                  <a:picLocks noChangeAspect="1"/>
                </p:cNvPicPr>
                <p:nvPr/>
              </p:nvPicPr>
              <p:blipFill>
                <a:blip r:embed="rId3" cstate="print">
                  <a:duotone>
                    <a:schemeClr val="accent1">
                      <a:shade val="45000"/>
                      <a:satMod val="135000"/>
                    </a:schemeClr>
                    <a:prstClr val="white"/>
                  </a:duotone>
                </a:blip>
                <a:stretch>
                  <a:fillRect/>
                </a:stretch>
              </p:blipFill>
              <p:spPr>
                <a:xfrm>
                  <a:off x="6639173" y="2328752"/>
                  <a:ext cx="632842" cy="678044"/>
                </a:xfrm>
                <a:prstGeom prst="rect">
                  <a:avLst/>
                </a:prstGeom>
              </p:spPr>
            </p:pic>
            <p:sp>
              <p:nvSpPr>
                <p:cNvPr id="22" name="Rectangle 21"/>
                <p:cNvSpPr/>
                <p:nvPr/>
              </p:nvSpPr>
              <p:spPr>
                <a:xfrm>
                  <a:off x="6327355" y="2891379"/>
                  <a:ext cx="1256481" cy="367531"/>
                </a:xfrm>
                <a:prstGeom prst="rect">
                  <a:avLst/>
                </a:prstGeom>
              </p:spPr>
              <p:txBody>
                <a:bodyPr wrap="none">
                  <a:spAutoFit/>
                </a:bodyPr>
                <a:lstStyle/>
                <a:p>
                  <a:pPr algn="ctr"/>
                  <a:r>
                    <a:rPr lang="en-US" sz="1632" dirty="0">
                      <a:solidFill>
                        <a:srgbClr val="505050">
                          <a:lumMod val="65000"/>
                          <a:lumOff val="35000"/>
                        </a:srgbClr>
                      </a:solidFill>
                      <a:ea typeface="Segoe UI" pitchFamily="34" charset="0"/>
                      <a:cs typeface="Segoe UI" pitchFamily="34" charset="0"/>
                    </a:rPr>
                    <a:t>Employees</a:t>
                  </a:r>
                </a:p>
              </p:txBody>
            </p:sp>
          </p:grpSp>
          <p:grpSp>
            <p:nvGrpSpPr>
              <p:cNvPr id="23" name="Group 22"/>
              <p:cNvGrpSpPr/>
              <p:nvPr/>
            </p:nvGrpSpPr>
            <p:grpSpPr>
              <a:xfrm rot="5400000" flipV="1">
                <a:off x="3736053" y="1050180"/>
                <a:ext cx="1455359" cy="5398139"/>
                <a:chOff x="4567850" y="1422475"/>
                <a:chExt cx="1087191" cy="5398139"/>
              </a:xfrm>
            </p:grpSpPr>
            <p:cxnSp>
              <p:nvCxnSpPr>
                <p:cNvPr id="24" name="Straight Connector 23"/>
                <p:cNvCxnSpPr/>
                <p:nvPr/>
              </p:nvCxnSpPr>
              <p:spPr>
                <a:xfrm rot="5400000" flipH="1" flipV="1">
                  <a:off x="5111444" y="3243664"/>
                  <a:ext cx="1" cy="108718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rot="5400000" flipH="1" flipV="1">
                  <a:off x="2955971" y="4121545"/>
                  <a:ext cx="5398139"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3" name="Group 2"/>
              <p:cNvGrpSpPr/>
              <p:nvPr/>
            </p:nvGrpSpPr>
            <p:grpSpPr>
              <a:xfrm>
                <a:off x="3485204" y="1828800"/>
                <a:ext cx="1176894" cy="1259869"/>
                <a:chOff x="3915806" y="1931292"/>
                <a:chExt cx="380365" cy="407182"/>
              </a:xfrm>
            </p:grpSpPr>
            <p:pic>
              <p:nvPicPr>
                <p:cNvPr id="27" name="Picture 26" descr="Display 128x128.png"/>
                <p:cNvPicPr>
                  <a:picLocks noChangeAspect="1"/>
                </p:cNvPicPr>
                <p:nvPr/>
              </p:nvPicPr>
              <p:blipFill>
                <a:blip r:embed="rId4" cstate="print">
                  <a:lum bright="35000"/>
                </a:blip>
                <a:stretch>
                  <a:fillRect/>
                </a:stretch>
              </p:blipFill>
              <p:spPr>
                <a:xfrm>
                  <a:off x="3962716" y="1981200"/>
                  <a:ext cx="333455" cy="357274"/>
                </a:xfrm>
                <a:prstGeom prst="rect">
                  <a:avLst/>
                </a:prstGeom>
              </p:spPr>
            </p:pic>
            <p:sp>
              <p:nvSpPr>
                <p:cNvPr id="31" name="Lock"/>
                <p:cNvSpPr>
                  <a:spLocks noEditPoints="1" noChangeArrowheads="1"/>
                </p:cNvSpPr>
                <p:nvPr/>
              </p:nvSpPr>
              <p:spPr bwMode="auto">
                <a:xfrm>
                  <a:off x="3915806" y="1931292"/>
                  <a:ext cx="156942" cy="196883"/>
                </a:xfrm>
                <a:custGeom>
                  <a:avLst/>
                  <a:gdLst>
                    <a:gd name="T0" fmla="*/ 10800 w 21600"/>
                    <a:gd name="T1" fmla="*/ 0 h 21600"/>
                    <a:gd name="T2" fmla="*/ 21600 w 21600"/>
                    <a:gd name="T3" fmla="*/ 9606 h 21600"/>
                    <a:gd name="T4" fmla="*/ 10800 w 21600"/>
                    <a:gd name="T5" fmla="*/ 21600 h 21600"/>
                    <a:gd name="T6" fmla="*/ 0 w 21600"/>
                    <a:gd name="T7" fmla="*/ 9606 h 21600"/>
                    <a:gd name="T8" fmla="*/ 744 w 21600"/>
                    <a:gd name="T9" fmla="*/ 9904 h 21600"/>
                    <a:gd name="T10" fmla="*/ 21134 w 21600"/>
                    <a:gd name="T11" fmla="*/ 15335 h 21600"/>
                  </a:gdLst>
                  <a:ahLst/>
                  <a:cxnLst>
                    <a:cxn ang="0">
                      <a:pos x="T0" y="T1"/>
                    </a:cxn>
                    <a:cxn ang="0">
                      <a:pos x="T2" y="T3"/>
                    </a:cxn>
                    <a:cxn ang="0">
                      <a:pos x="T4" y="T5"/>
                    </a:cxn>
                    <a:cxn ang="0">
                      <a:pos x="T6" y="T7"/>
                    </a:cxn>
                  </a:cxnLst>
                  <a:rect l="T8" t="T9" r="T10" b="T11"/>
                  <a:pathLst>
                    <a:path w="21600" h="21600" extrusionOk="0">
                      <a:moveTo>
                        <a:pt x="93" y="9606"/>
                      </a:moveTo>
                      <a:lnTo>
                        <a:pt x="2048" y="9606"/>
                      </a:lnTo>
                      <a:lnTo>
                        <a:pt x="2048" y="4713"/>
                      </a:lnTo>
                      <a:lnTo>
                        <a:pt x="2420" y="3818"/>
                      </a:lnTo>
                      <a:lnTo>
                        <a:pt x="2979" y="3028"/>
                      </a:lnTo>
                      <a:lnTo>
                        <a:pt x="3537" y="2446"/>
                      </a:lnTo>
                      <a:lnTo>
                        <a:pt x="3956" y="1998"/>
                      </a:lnTo>
                      <a:lnTo>
                        <a:pt x="4492" y="1581"/>
                      </a:lnTo>
                      <a:lnTo>
                        <a:pt x="5143" y="1238"/>
                      </a:lnTo>
                      <a:lnTo>
                        <a:pt x="5912" y="880"/>
                      </a:lnTo>
                      <a:lnTo>
                        <a:pt x="6587" y="641"/>
                      </a:lnTo>
                      <a:lnTo>
                        <a:pt x="7518" y="372"/>
                      </a:lnTo>
                      <a:lnTo>
                        <a:pt x="8425" y="208"/>
                      </a:lnTo>
                      <a:lnTo>
                        <a:pt x="9496" y="59"/>
                      </a:lnTo>
                      <a:lnTo>
                        <a:pt x="10637" y="14"/>
                      </a:lnTo>
                      <a:lnTo>
                        <a:pt x="11614" y="59"/>
                      </a:lnTo>
                      <a:lnTo>
                        <a:pt x="12382" y="119"/>
                      </a:lnTo>
                      <a:lnTo>
                        <a:pt x="13034" y="253"/>
                      </a:lnTo>
                      <a:lnTo>
                        <a:pt x="13779" y="417"/>
                      </a:lnTo>
                      <a:lnTo>
                        <a:pt x="14500" y="611"/>
                      </a:lnTo>
                      <a:lnTo>
                        <a:pt x="14733" y="686"/>
                      </a:lnTo>
                      <a:lnTo>
                        <a:pt x="14989" y="790"/>
                      </a:lnTo>
                      <a:lnTo>
                        <a:pt x="15175" y="865"/>
                      </a:lnTo>
                      <a:lnTo>
                        <a:pt x="15385" y="954"/>
                      </a:lnTo>
                      <a:lnTo>
                        <a:pt x="15431" y="969"/>
                      </a:lnTo>
                      <a:lnTo>
                        <a:pt x="15594" y="1059"/>
                      </a:lnTo>
                      <a:lnTo>
                        <a:pt x="15757" y="1148"/>
                      </a:lnTo>
                      <a:lnTo>
                        <a:pt x="15920" y="1267"/>
                      </a:lnTo>
                      <a:lnTo>
                        <a:pt x="16106" y="1372"/>
                      </a:lnTo>
                      <a:lnTo>
                        <a:pt x="16665" y="1730"/>
                      </a:lnTo>
                      <a:lnTo>
                        <a:pt x="17014" y="1998"/>
                      </a:lnTo>
                      <a:lnTo>
                        <a:pt x="17480" y="2356"/>
                      </a:lnTo>
                      <a:lnTo>
                        <a:pt x="17852" y="2804"/>
                      </a:lnTo>
                      <a:lnTo>
                        <a:pt x="18178" y="3192"/>
                      </a:lnTo>
                      <a:lnTo>
                        <a:pt x="18527" y="3639"/>
                      </a:lnTo>
                      <a:lnTo>
                        <a:pt x="18806" y="4132"/>
                      </a:lnTo>
                      <a:lnTo>
                        <a:pt x="19086" y="4713"/>
                      </a:lnTo>
                      <a:lnTo>
                        <a:pt x="19272" y="5191"/>
                      </a:lnTo>
                      <a:lnTo>
                        <a:pt x="19295" y="9606"/>
                      </a:lnTo>
                      <a:lnTo>
                        <a:pt x="21600" y="9606"/>
                      </a:lnTo>
                      <a:lnTo>
                        <a:pt x="21600" y="16289"/>
                      </a:lnTo>
                      <a:lnTo>
                        <a:pt x="21413" y="17184"/>
                      </a:lnTo>
                      <a:lnTo>
                        <a:pt x="21041" y="17900"/>
                      </a:lnTo>
                      <a:lnTo>
                        <a:pt x="20668" y="18377"/>
                      </a:lnTo>
                      <a:lnTo>
                        <a:pt x="20343" y="18855"/>
                      </a:lnTo>
                      <a:lnTo>
                        <a:pt x="19924" y="19332"/>
                      </a:lnTo>
                      <a:lnTo>
                        <a:pt x="19388" y="19809"/>
                      </a:lnTo>
                      <a:lnTo>
                        <a:pt x="18806" y="20242"/>
                      </a:lnTo>
                      <a:lnTo>
                        <a:pt x="18062" y="20585"/>
                      </a:lnTo>
                      <a:lnTo>
                        <a:pt x="17270" y="20883"/>
                      </a:lnTo>
                      <a:lnTo>
                        <a:pt x="16525" y="21182"/>
                      </a:lnTo>
                      <a:lnTo>
                        <a:pt x="15548" y="21420"/>
                      </a:lnTo>
                      <a:lnTo>
                        <a:pt x="14803" y="21540"/>
                      </a:lnTo>
                      <a:lnTo>
                        <a:pt x="13662" y="21674"/>
                      </a:lnTo>
                      <a:lnTo>
                        <a:pt x="8379" y="21659"/>
                      </a:lnTo>
                      <a:lnTo>
                        <a:pt x="7168" y="21540"/>
                      </a:lnTo>
                      <a:lnTo>
                        <a:pt x="6098" y="21331"/>
                      </a:lnTo>
                      <a:lnTo>
                        <a:pt x="5050" y="21092"/>
                      </a:lnTo>
                      <a:lnTo>
                        <a:pt x="4003" y="20764"/>
                      </a:lnTo>
                      <a:lnTo>
                        <a:pt x="3258" y="20391"/>
                      </a:lnTo>
                      <a:lnTo>
                        <a:pt x="2769" y="20123"/>
                      </a:lnTo>
                      <a:lnTo>
                        <a:pt x="2281" y="19720"/>
                      </a:lnTo>
                      <a:lnTo>
                        <a:pt x="1862" y="19407"/>
                      </a:lnTo>
                      <a:lnTo>
                        <a:pt x="1489" y="19079"/>
                      </a:lnTo>
                      <a:lnTo>
                        <a:pt x="1070" y="18676"/>
                      </a:lnTo>
                      <a:lnTo>
                        <a:pt x="744" y="18258"/>
                      </a:lnTo>
                      <a:lnTo>
                        <a:pt x="325" y="17661"/>
                      </a:lnTo>
                      <a:lnTo>
                        <a:pt x="162" y="17035"/>
                      </a:lnTo>
                      <a:lnTo>
                        <a:pt x="93" y="16468"/>
                      </a:lnTo>
                      <a:lnTo>
                        <a:pt x="93" y="9606"/>
                      </a:lnTo>
                      <a:close/>
                      <a:moveTo>
                        <a:pt x="6098" y="9591"/>
                      </a:moveTo>
                      <a:lnTo>
                        <a:pt x="6098" y="5220"/>
                      </a:lnTo>
                      <a:lnTo>
                        <a:pt x="6191" y="4907"/>
                      </a:lnTo>
                      <a:lnTo>
                        <a:pt x="6307" y="4639"/>
                      </a:lnTo>
                      <a:lnTo>
                        <a:pt x="6517" y="4370"/>
                      </a:lnTo>
                      <a:lnTo>
                        <a:pt x="6680" y="4087"/>
                      </a:lnTo>
                      <a:lnTo>
                        <a:pt x="6889" y="3878"/>
                      </a:lnTo>
                      <a:lnTo>
                        <a:pt x="7308" y="3520"/>
                      </a:lnTo>
                      <a:lnTo>
                        <a:pt x="7843" y="3281"/>
                      </a:lnTo>
                      <a:lnTo>
                        <a:pt x="8402" y="3013"/>
                      </a:lnTo>
                      <a:lnTo>
                        <a:pt x="9031" y="2834"/>
                      </a:lnTo>
                      <a:lnTo>
                        <a:pt x="9659" y="2700"/>
                      </a:lnTo>
                      <a:lnTo>
                        <a:pt x="10497" y="2625"/>
                      </a:lnTo>
                      <a:lnTo>
                        <a:pt x="11125" y="2655"/>
                      </a:lnTo>
                      <a:lnTo>
                        <a:pt x="11987" y="2789"/>
                      </a:lnTo>
                      <a:lnTo>
                        <a:pt x="12522" y="2893"/>
                      </a:lnTo>
                      <a:lnTo>
                        <a:pt x="13011" y="3028"/>
                      </a:lnTo>
                      <a:lnTo>
                        <a:pt x="13290" y="3192"/>
                      </a:lnTo>
                      <a:lnTo>
                        <a:pt x="13709" y="3371"/>
                      </a:lnTo>
                      <a:lnTo>
                        <a:pt x="13872" y="3505"/>
                      </a:lnTo>
                      <a:lnTo>
                        <a:pt x="14058" y="3639"/>
                      </a:lnTo>
                      <a:lnTo>
                        <a:pt x="14291" y="3788"/>
                      </a:lnTo>
                      <a:lnTo>
                        <a:pt x="14431" y="3953"/>
                      </a:lnTo>
                      <a:lnTo>
                        <a:pt x="14617" y="4102"/>
                      </a:lnTo>
                      <a:lnTo>
                        <a:pt x="14826" y="4311"/>
                      </a:lnTo>
                      <a:lnTo>
                        <a:pt x="14919" y="4534"/>
                      </a:lnTo>
                      <a:lnTo>
                        <a:pt x="15036" y="4773"/>
                      </a:lnTo>
                      <a:lnTo>
                        <a:pt x="15175" y="5027"/>
                      </a:lnTo>
                      <a:lnTo>
                        <a:pt x="15245" y="5220"/>
                      </a:lnTo>
                      <a:lnTo>
                        <a:pt x="15245" y="9591"/>
                      </a:lnTo>
                      <a:lnTo>
                        <a:pt x="6098" y="9591"/>
                      </a:lnTo>
                      <a:close/>
                    </a:path>
                    <a:path w="21600" h="21600" extrusionOk="0">
                      <a:moveTo>
                        <a:pt x="93" y="9606"/>
                      </a:moveTo>
                      <a:lnTo>
                        <a:pt x="21600" y="9606"/>
                      </a:lnTo>
                      <a:close/>
                    </a:path>
                    <a:path w="21600" h="21600" extrusionOk="0">
                      <a:moveTo>
                        <a:pt x="11684" y="17109"/>
                      </a:moveTo>
                      <a:lnTo>
                        <a:pt x="12266" y="19317"/>
                      </a:lnTo>
                      <a:lnTo>
                        <a:pt x="9659" y="19317"/>
                      </a:lnTo>
                      <a:lnTo>
                        <a:pt x="10287" y="17124"/>
                      </a:lnTo>
                      <a:lnTo>
                        <a:pt x="10008" y="16975"/>
                      </a:lnTo>
                      <a:lnTo>
                        <a:pt x="9799" y="16722"/>
                      </a:lnTo>
                      <a:lnTo>
                        <a:pt x="9752" y="16408"/>
                      </a:lnTo>
                      <a:lnTo>
                        <a:pt x="9822" y="16170"/>
                      </a:lnTo>
                      <a:lnTo>
                        <a:pt x="10008" y="16006"/>
                      </a:lnTo>
                      <a:lnTo>
                        <a:pt x="10148" y="15871"/>
                      </a:lnTo>
                      <a:lnTo>
                        <a:pt x="10381" y="15782"/>
                      </a:lnTo>
                      <a:lnTo>
                        <a:pt x="10660" y="15692"/>
                      </a:lnTo>
                      <a:lnTo>
                        <a:pt x="11009" y="15677"/>
                      </a:lnTo>
                      <a:lnTo>
                        <a:pt x="11288" y="15722"/>
                      </a:lnTo>
                      <a:lnTo>
                        <a:pt x="11614" y="15782"/>
                      </a:lnTo>
                      <a:lnTo>
                        <a:pt x="11893" y="15946"/>
                      </a:lnTo>
                      <a:lnTo>
                        <a:pt x="12033" y="16080"/>
                      </a:lnTo>
                      <a:lnTo>
                        <a:pt x="12173" y="16229"/>
                      </a:lnTo>
                      <a:lnTo>
                        <a:pt x="12196" y="16408"/>
                      </a:lnTo>
                      <a:lnTo>
                        <a:pt x="12103" y="16722"/>
                      </a:lnTo>
                      <a:lnTo>
                        <a:pt x="11987" y="16856"/>
                      </a:lnTo>
                      <a:lnTo>
                        <a:pt x="11847" y="16975"/>
                      </a:lnTo>
                      <a:lnTo>
                        <a:pt x="11684" y="17109"/>
                      </a:lnTo>
                    </a:path>
                  </a:pathLst>
                </a:custGeom>
                <a:solidFill>
                  <a:schemeClr val="tx1">
                    <a:lumMod val="75000"/>
                    <a:lumOff val="25000"/>
                  </a:schemeClr>
                </a:solidFill>
                <a:ln w="38100">
                  <a:noFill/>
                  <a:miter lim="800000"/>
                  <a:headEnd/>
                  <a:tailEnd/>
                </a:ln>
              </p:spPr>
              <p:txBody>
                <a:bodyPr vert="horz" wrap="square" lIns="93260" tIns="46630" rIns="93260" bIns="46630" numCol="1" anchor="t" anchorCtr="0" compatLnSpc="1">
                  <a:prstTxWarp prst="textNoShape">
                    <a:avLst/>
                  </a:prstTxWarp>
                </a:bodyPr>
                <a:lstStyle/>
                <a:p>
                  <a:endParaRPr lang="en-US" sz="1836">
                    <a:solidFill>
                      <a:prstClr val="black"/>
                    </a:solidFill>
                  </a:endParaRPr>
                </a:p>
              </p:txBody>
            </p:sp>
          </p:grpSp>
          <p:grpSp>
            <p:nvGrpSpPr>
              <p:cNvPr id="39" name="Group 38"/>
              <p:cNvGrpSpPr/>
              <p:nvPr/>
            </p:nvGrpSpPr>
            <p:grpSpPr>
              <a:xfrm>
                <a:off x="2519390" y="3276600"/>
                <a:ext cx="3195610" cy="1256898"/>
                <a:chOff x="2519390" y="3276600"/>
                <a:chExt cx="3195610" cy="1256898"/>
              </a:xfrm>
            </p:grpSpPr>
            <p:sp>
              <p:nvSpPr>
                <p:cNvPr id="36" name="Rectangle 35"/>
                <p:cNvSpPr/>
                <p:nvPr/>
              </p:nvSpPr>
              <p:spPr bwMode="auto">
                <a:xfrm>
                  <a:off x="2519390" y="3276600"/>
                  <a:ext cx="3195610" cy="1256898"/>
                </a:xfrm>
                <a:prstGeom prst="rect">
                  <a:avLst/>
                </a:prstGeom>
                <a:solidFill>
                  <a:schemeClr val="bg1">
                    <a:lumMod val="50000"/>
                    <a:alpha val="94902"/>
                  </a:schemeClr>
                </a:solidFill>
                <a:ln>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124271" tIns="62136" rIns="124271" bIns="62136" numCol="1" rtlCol="0" anchor="t" anchorCtr="0" compatLnSpc="1">
                  <a:prstTxWarp prst="textNoShape">
                    <a:avLst/>
                  </a:prstTxWarp>
                </a:bodyPr>
                <a:lstStyle/>
                <a:p>
                  <a:pPr algn="ctr" defTabSz="1242370" fontAlgn="base">
                    <a:spcBef>
                      <a:spcPct val="0"/>
                    </a:spcBef>
                    <a:spcAft>
                      <a:spcPct val="0"/>
                    </a:spcAft>
                  </a:pPr>
                  <a:r>
                    <a:rPr lang="en-US" sz="1632" dirty="0">
                      <a:solidFill>
                        <a:srgbClr val="FFFFFF"/>
                      </a:solidFill>
                    </a:rPr>
                    <a:t>Extranet Zone</a:t>
                  </a:r>
                </a:p>
                <a:p>
                  <a:pPr algn="ctr" defTabSz="1242370" fontAlgn="base">
                    <a:spcBef>
                      <a:spcPct val="0"/>
                    </a:spcBef>
                    <a:spcAft>
                      <a:spcPct val="0"/>
                    </a:spcAft>
                  </a:pPr>
                  <a:r>
                    <a:rPr lang="en-US" sz="1632" dirty="0">
                      <a:solidFill>
                        <a:srgbClr val="FFFFFF"/>
                      </a:solidFill>
                    </a:rPr>
                    <a:t>Claims Based Authentication</a:t>
                  </a:r>
                </a:p>
              </p:txBody>
            </p:sp>
            <p:sp>
              <p:nvSpPr>
                <p:cNvPr id="37" name="Rectangle 36"/>
                <p:cNvSpPr/>
                <p:nvPr/>
              </p:nvSpPr>
              <p:spPr bwMode="auto">
                <a:xfrm>
                  <a:off x="3666939" y="3941161"/>
                  <a:ext cx="958559" cy="440696"/>
                </a:xfrm>
                <a:prstGeom prst="rect">
                  <a:avLst/>
                </a:prstGeom>
                <a:solidFill>
                  <a:schemeClr val="bg1">
                    <a:lumMod val="85000"/>
                    <a:alpha val="94902"/>
                  </a:schemeClr>
                </a:solidFill>
                <a:ln w="3175">
                  <a:solidFill>
                    <a:schemeClr val="bg1">
                      <a:lumMod val="50000"/>
                    </a:schemeClr>
                  </a:solid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124271" tIns="62136" rIns="124271" bIns="62136" numCol="1" rtlCol="0" anchor="ctr" anchorCtr="0" compatLnSpc="1">
                  <a:prstTxWarp prst="textNoShape">
                    <a:avLst/>
                  </a:prstTxWarp>
                </a:bodyPr>
                <a:lstStyle/>
                <a:p>
                  <a:pPr algn="ctr" defTabSz="1242370" fontAlgn="base">
                    <a:spcBef>
                      <a:spcPct val="0"/>
                    </a:spcBef>
                    <a:spcAft>
                      <a:spcPct val="0"/>
                    </a:spcAft>
                  </a:pPr>
                  <a:r>
                    <a:rPr lang="en-US" sz="1122" b="1" dirty="0">
                      <a:solidFill>
                        <a:srgbClr val="505050">
                          <a:lumMod val="75000"/>
                          <a:lumOff val="25000"/>
                        </a:srgbClr>
                      </a:solidFill>
                    </a:rPr>
                    <a:t>FBA</a:t>
                  </a:r>
                  <a:br>
                    <a:rPr lang="en-US" sz="1122" b="1" dirty="0">
                      <a:solidFill>
                        <a:srgbClr val="505050">
                          <a:lumMod val="75000"/>
                          <a:lumOff val="25000"/>
                        </a:srgbClr>
                      </a:solidFill>
                    </a:rPr>
                  </a:br>
                  <a:r>
                    <a:rPr lang="en-US" sz="1122" i="1" dirty="0">
                      <a:solidFill>
                        <a:srgbClr val="505050">
                          <a:lumMod val="75000"/>
                          <a:lumOff val="25000"/>
                        </a:srgbClr>
                      </a:solidFill>
                    </a:rPr>
                    <a:t>claims</a:t>
                  </a:r>
                </a:p>
              </p:txBody>
            </p:sp>
            <p:sp>
              <p:nvSpPr>
                <p:cNvPr id="38" name="Rectangle 37"/>
                <p:cNvSpPr/>
                <p:nvPr/>
              </p:nvSpPr>
              <p:spPr bwMode="auto">
                <a:xfrm>
                  <a:off x="2628560" y="3947769"/>
                  <a:ext cx="949708" cy="440696"/>
                </a:xfrm>
                <a:prstGeom prst="rect">
                  <a:avLst/>
                </a:prstGeom>
                <a:solidFill>
                  <a:schemeClr val="bg1">
                    <a:lumMod val="85000"/>
                    <a:alpha val="94902"/>
                  </a:schemeClr>
                </a:solidFill>
                <a:ln w="3175">
                  <a:solidFill>
                    <a:schemeClr val="bg1">
                      <a:lumMod val="50000"/>
                    </a:schemeClr>
                  </a:solid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124271" tIns="62136" rIns="124271" bIns="62136" numCol="1" rtlCol="0" anchor="ctr" anchorCtr="0" compatLnSpc="1">
                  <a:prstTxWarp prst="textNoShape">
                    <a:avLst/>
                  </a:prstTxWarp>
                </a:bodyPr>
                <a:lstStyle/>
                <a:p>
                  <a:pPr algn="ctr" defTabSz="1242370" fontAlgn="base">
                    <a:spcBef>
                      <a:spcPct val="0"/>
                    </a:spcBef>
                    <a:spcAft>
                      <a:spcPct val="0"/>
                    </a:spcAft>
                  </a:pPr>
                  <a:r>
                    <a:rPr lang="en-US" sz="1122" b="1" dirty="0">
                      <a:solidFill>
                        <a:srgbClr val="505050">
                          <a:lumMod val="75000"/>
                          <a:lumOff val="25000"/>
                        </a:srgbClr>
                      </a:solidFill>
                    </a:rPr>
                    <a:t>Windows </a:t>
                  </a:r>
                  <a:r>
                    <a:rPr lang="en-US" sz="1122" i="1" dirty="0">
                      <a:solidFill>
                        <a:srgbClr val="505050">
                          <a:lumMod val="75000"/>
                          <a:lumOff val="25000"/>
                        </a:srgbClr>
                      </a:solidFill>
                    </a:rPr>
                    <a:t>claims</a:t>
                  </a:r>
                </a:p>
              </p:txBody>
            </p:sp>
          </p:grpSp>
        </p:grpSp>
        <p:sp>
          <p:nvSpPr>
            <p:cNvPr id="28" name="Rectangle 27"/>
            <p:cNvSpPr/>
            <p:nvPr/>
          </p:nvSpPr>
          <p:spPr bwMode="auto">
            <a:xfrm>
              <a:off x="6221452" y="3947769"/>
              <a:ext cx="949708" cy="440696"/>
            </a:xfrm>
            <a:prstGeom prst="rect">
              <a:avLst/>
            </a:prstGeom>
            <a:solidFill>
              <a:schemeClr val="bg1">
                <a:lumMod val="85000"/>
                <a:alpha val="94902"/>
              </a:schemeClr>
            </a:solidFill>
            <a:ln w="3175">
              <a:solidFill>
                <a:schemeClr val="bg1">
                  <a:lumMod val="50000"/>
                </a:schemeClr>
              </a:solid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124271" tIns="62136" rIns="124271" bIns="62136" numCol="1" rtlCol="0" anchor="ctr" anchorCtr="0" compatLnSpc="1">
              <a:prstTxWarp prst="textNoShape">
                <a:avLst/>
              </a:prstTxWarp>
            </a:bodyPr>
            <a:lstStyle/>
            <a:p>
              <a:pPr algn="ctr" defTabSz="1242370" fontAlgn="base">
                <a:spcBef>
                  <a:spcPct val="0"/>
                </a:spcBef>
                <a:spcAft>
                  <a:spcPct val="0"/>
                </a:spcAft>
              </a:pPr>
              <a:r>
                <a:rPr lang="en-US" sz="1122" b="1" dirty="0">
                  <a:solidFill>
                    <a:srgbClr val="505050">
                      <a:lumMod val="75000"/>
                      <a:lumOff val="25000"/>
                    </a:srgbClr>
                  </a:solidFill>
                </a:rPr>
                <a:t>SAML </a:t>
              </a:r>
              <a:r>
                <a:rPr lang="en-US" sz="1122" i="1" dirty="0">
                  <a:solidFill>
                    <a:srgbClr val="505050">
                      <a:lumMod val="75000"/>
                      <a:lumOff val="25000"/>
                    </a:srgbClr>
                  </a:solidFill>
                </a:rPr>
                <a:t>claims</a:t>
              </a:r>
            </a:p>
          </p:txBody>
        </p:sp>
      </p:grpSp>
    </p:spTree>
    <p:extLst>
      <p:ext uri="{BB962C8B-B14F-4D97-AF65-F5344CB8AC3E}">
        <p14:creationId xmlns:p14="http://schemas.microsoft.com/office/powerpoint/2010/main" val="524223249"/>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500"/>
                                  </p:stCondLst>
                                  <p:childTnLst>
                                    <p:set>
                                      <p:cBhvr>
                                        <p:cTn id="10" dur="1" fill="hold">
                                          <p:stCondLst>
                                            <p:cond delay="0"/>
                                          </p:stCondLst>
                                        </p:cTn>
                                        <p:tgtEl>
                                          <p:spTgt spid="32"/>
                                        </p:tgtEl>
                                        <p:attrNameLst>
                                          <p:attrName>style.visibility</p:attrName>
                                        </p:attrNameLst>
                                      </p:cBhvr>
                                      <p:to>
                                        <p:strVal val="visible"/>
                                      </p:to>
                                    </p:set>
                                    <p:animEffect transition="in" filter="fade">
                                      <p:cBhvr>
                                        <p:cTn id="11" dur="500"/>
                                        <p:tgtEl>
                                          <p:spTgt spid="32"/>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2" decel="100000" fill="hold" grpId="1" nodeType="clickEffect">
                                  <p:stCondLst>
                                    <p:cond delay="0"/>
                                  </p:stCondLst>
                                  <p:childTnLst>
                                    <p:set>
                                      <p:cBhvr>
                                        <p:cTn id="15" dur="1" fill="hold">
                                          <p:stCondLst>
                                            <p:cond delay="0"/>
                                          </p:stCondLst>
                                        </p:cTn>
                                        <p:tgtEl>
                                          <p:spTgt spid="8"/>
                                        </p:tgtEl>
                                        <p:attrNameLst>
                                          <p:attrName>style.visibility</p:attrName>
                                        </p:attrNameLst>
                                      </p:cBhvr>
                                      <p:to>
                                        <p:strVal val="visible"/>
                                      </p:to>
                                    </p:set>
                                    <p:anim calcmode="lin" valueType="num">
                                      <p:cBhvr additive="base">
                                        <p:cTn id="16" dur="1000" fill="hold"/>
                                        <p:tgtEl>
                                          <p:spTgt spid="8"/>
                                        </p:tgtEl>
                                        <p:attrNameLst>
                                          <p:attrName>ppt_x</p:attrName>
                                        </p:attrNameLst>
                                      </p:cBhvr>
                                      <p:tavLst>
                                        <p:tav tm="0">
                                          <p:val>
                                            <p:strVal val="1+#ppt_w/2"/>
                                          </p:val>
                                        </p:tav>
                                        <p:tav tm="100000">
                                          <p:val>
                                            <p:strVal val="#ppt_x"/>
                                          </p:val>
                                        </p:tav>
                                      </p:tavLst>
                                    </p:anim>
                                    <p:anim calcmode="lin" valueType="num">
                                      <p:cBhvr additive="base">
                                        <p:cTn id="17" dur="1000" fill="hold"/>
                                        <p:tgtEl>
                                          <p:spTgt spid="8"/>
                                        </p:tgtEl>
                                        <p:attrNameLst>
                                          <p:attrName>ppt_y</p:attrName>
                                        </p:attrNameLst>
                                      </p:cBhvr>
                                      <p:tavLst>
                                        <p:tav tm="0">
                                          <p:val>
                                            <p:strVal val="#ppt_y"/>
                                          </p:val>
                                        </p:tav>
                                        <p:tav tm="100000">
                                          <p:val>
                                            <p:strVal val="#ppt_y"/>
                                          </p:val>
                                        </p:tav>
                                      </p:tavLst>
                                    </p:anim>
                                  </p:childTnLst>
                                </p:cTn>
                              </p:par>
                              <p:par>
                                <p:cTn id="18" presetID="2" presetClass="entr" presetSubtype="2" decel="100000" fill="hold" grpId="0" nodeType="withEffect" nodePh="1">
                                  <p:stCondLst>
                                    <p:cond delay="750"/>
                                  </p:stCondLst>
                                  <p:endCondLst>
                                    <p:cond evt="begin" delay="0">
                                      <p:tn val="18"/>
                                    </p:cond>
                                  </p:endCondLst>
                                  <p:childTnLst>
                                    <p:set>
                                      <p:cBhvr>
                                        <p:cTn id="19" dur="1" fill="hold">
                                          <p:stCondLst>
                                            <p:cond delay="0"/>
                                          </p:stCondLst>
                                        </p:cTn>
                                        <p:tgtEl>
                                          <p:spTgt spid="6"/>
                                        </p:tgtEl>
                                        <p:attrNameLst>
                                          <p:attrName>style.visibility</p:attrName>
                                        </p:attrNameLst>
                                      </p:cBhvr>
                                      <p:to>
                                        <p:strVal val="visible"/>
                                      </p:to>
                                    </p:set>
                                    <p:anim calcmode="lin" valueType="num">
                                      <p:cBhvr additive="base">
                                        <p:cTn id="20" dur="750" fill="hold"/>
                                        <p:tgtEl>
                                          <p:spTgt spid="6"/>
                                        </p:tgtEl>
                                        <p:attrNameLst>
                                          <p:attrName>ppt_x</p:attrName>
                                        </p:attrNameLst>
                                      </p:cBhvr>
                                      <p:tavLst>
                                        <p:tav tm="0">
                                          <p:val>
                                            <p:strVal val="1+#ppt_w/2"/>
                                          </p:val>
                                        </p:tav>
                                        <p:tav tm="100000">
                                          <p:val>
                                            <p:strVal val="#ppt_x"/>
                                          </p:val>
                                        </p:tav>
                                      </p:tavLst>
                                    </p:anim>
                                    <p:anim calcmode="lin" valueType="num">
                                      <p:cBhvr additive="base">
                                        <p:cTn id="21" dur="75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8" grpId="0" animBg="1"/>
      <p:bldP spid="8" grpId="1" animBg="1"/>
      <p:bldP spid="6" grpId="0"/>
      <p:bldP spid="36" grpId="0" animBg="1"/>
      <p:bldP spid="37" grpId="0" animBg="1"/>
      <p:bldP spid="38" grpId="0" animBg="1"/>
      <p:bldP spid="28"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loud 1"/>
          <p:cNvSpPr/>
          <p:nvPr/>
        </p:nvSpPr>
        <p:spPr bwMode="auto">
          <a:xfrm>
            <a:off x="4181149" y="2918271"/>
            <a:ext cx="2145671" cy="714997"/>
          </a:xfrm>
          <a:prstGeom prst="cloud">
            <a:avLst/>
          </a:prstGeom>
          <a:solidFill>
            <a:schemeClr val="bg1">
              <a:lumMod val="65000"/>
            </a:schemeClr>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spc="-153" dirty="0">
              <a:gradFill>
                <a:gsLst>
                  <a:gs pos="0">
                    <a:srgbClr val="FFFFFF"/>
                  </a:gs>
                  <a:gs pos="100000">
                    <a:srgbClr val="FFFFFF"/>
                  </a:gs>
                </a:gsLst>
                <a:lin ang="5400000" scaled="0"/>
              </a:gradFill>
              <a:latin typeface="Segoe Light" pitchFamily="34" charset="0"/>
            </a:endParaRPr>
          </a:p>
        </p:txBody>
      </p:sp>
      <p:sp>
        <p:nvSpPr>
          <p:cNvPr id="4" name="Rectangle 3"/>
          <p:cNvSpPr/>
          <p:nvPr/>
        </p:nvSpPr>
        <p:spPr>
          <a:xfrm>
            <a:off x="4275315" y="3168424"/>
            <a:ext cx="1220371" cy="254262"/>
          </a:xfrm>
          <a:prstGeom prst="rect">
            <a:avLst/>
          </a:prstGeom>
        </p:spPr>
        <p:txBody>
          <a:bodyPr wrap="square">
            <a:spAutoFit/>
          </a:bodyPr>
          <a:lstStyle/>
          <a:p>
            <a:r>
              <a:rPr lang="en-US" sz="1020" dirty="0">
                <a:solidFill>
                  <a:srgbClr val="FFFFFF"/>
                </a:solidFill>
                <a:ea typeface="Segoe UI" pitchFamily="34" charset="0"/>
                <a:cs typeface="Segoe UI" pitchFamily="34" charset="0"/>
              </a:rPr>
              <a:t>The Internet</a:t>
            </a:r>
          </a:p>
        </p:txBody>
      </p:sp>
      <p:cxnSp>
        <p:nvCxnSpPr>
          <p:cNvPr id="58" name="Straight Connector 57"/>
          <p:cNvCxnSpPr/>
          <p:nvPr/>
        </p:nvCxnSpPr>
        <p:spPr>
          <a:xfrm rot="16200000" flipH="1" flipV="1">
            <a:off x="5596503" y="2331509"/>
            <a:ext cx="1" cy="2797810"/>
          </a:xfrm>
          <a:prstGeom prst="line">
            <a:avLst/>
          </a:prstGeom>
          <a:ln>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grpSp>
        <p:nvGrpSpPr>
          <p:cNvPr id="3090" name="Group 3089"/>
          <p:cNvGrpSpPr/>
          <p:nvPr/>
        </p:nvGrpSpPr>
        <p:grpSpPr>
          <a:xfrm>
            <a:off x="13913097" y="5026343"/>
            <a:ext cx="3198052" cy="585406"/>
            <a:chOff x="3733800" y="5187532"/>
            <a:chExt cx="3135630" cy="573980"/>
          </a:xfrm>
        </p:grpSpPr>
        <p:cxnSp>
          <p:nvCxnSpPr>
            <p:cNvPr id="63" name="Straight Arrow Connector 62"/>
            <p:cNvCxnSpPr/>
            <p:nvPr/>
          </p:nvCxnSpPr>
          <p:spPr>
            <a:xfrm flipH="1">
              <a:off x="3733800" y="5187532"/>
              <a:ext cx="1485903" cy="573980"/>
            </a:xfrm>
            <a:prstGeom prst="straightConnector1">
              <a:avLst/>
            </a:prstGeom>
            <a:noFill/>
            <a:ln w="3175">
              <a:solidFill>
                <a:schemeClr val="bg1">
                  <a:lumMod val="75000"/>
                </a:schemeClr>
              </a:solidFill>
              <a:prstDash val="dash"/>
              <a:headEnd type="none" w="med" len="med"/>
              <a:tailEnd type="triangle" w="med" len="med"/>
            </a:ln>
          </p:spPr>
          <p:style>
            <a:lnRef idx="2">
              <a:schemeClr val="accent3">
                <a:shade val="50000"/>
              </a:schemeClr>
            </a:lnRef>
            <a:fillRef idx="1">
              <a:schemeClr val="accent3"/>
            </a:fillRef>
            <a:effectRef idx="0">
              <a:schemeClr val="accent3"/>
            </a:effectRef>
            <a:fontRef idx="minor">
              <a:schemeClr val="lt1"/>
            </a:fontRef>
          </p:style>
        </p:cxnSp>
        <p:cxnSp>
          <p:nvCxnSpPr>
            <p:cNvPr id="70" name="Straight Arrow Connector 69"/>
            <p:cNvCxnSpPr/>
            <p:nvPr/>
          </p:nvCxnSpPr>
          <p:spPr>
            <a:xfrm flipH="1">
              <a:off x="4423966" y="5187532"/>
              <a:ext cx="795735" cy="573980"/>
            </a:xfrm>
            <a:prstGeom prst="straightConnector1">
              <a:avLst/>
            </a:prstGeom>
            <a:noFill/>
            <a:ln w="3175">
              <a:solidFill>
                <a:schemeClr val="bg1">
                  <a:lumMod val="75000"/>
                </a:schemeClr>
              </a:solidFill>
              <a:prstDash val="dash"/>
              <a:headEnd type="none" w="med" len="med"/>
              <a:tailEnd type="triangle" w="med" len="med"/>
            </a:ln>
          </p:spPr>
          <p:style>
            <a:lnRef idx="2">
              <a:schemeClr val="accent3">
                <a:shade val="50000"/>
              </a:schemeClr>
            </a:lnRef>
            <a:fillRef idx="1">
              <a:schemeClr val="accent3"/>
            </a:fillRef>
            <a:effectRef idx="0">
              <a:schemeClr val="accent3"/>
            </a:effectRef>
            <a:fontRef idx="minor">
              <a:schemeClr val="lt1"/>
            </a:fontRef>
          </p:style>
        </p:cxnSp>
        <p:cxnSp>
          <p:nvCxnSpPr>
            <p:cNvPr id="73" name="Straight Arrow Connector 72"/>
            <p:cNvCxnSpPr/>
            <p:nvPr/>
          </p:nvCxnSpPr>
          <p:spPr>
            <a:xfrm flipH="1">
              <a:off x="5219700" y="5187532"/>
              <a:ext cx="5159" cy="573980"/>
            </a:xfrm>
            <a:prstGeom prst="straightConnector1">
              <a:avLst/>
            </a:prstGeom>
            <a:noFill/>
            <a:ln w="3175">
              <a:solidFill>
                <a:schemeClr val="bg1">
                  <a:lumMod val="75000"/>
                </a:schemeClr>
              </a:solidFill>
              <a:prstDash val="dash"/>
              <a:headEnd type="none" w="med" len="med"/>
              <a:tailEnd type="triangle" w="med" len="med"/>
            </a:ln>
          </p:spPr>
          <p:style>
            <a:lnRef idx="2">
              <a:schemeClr val="accent3">
                <a:shade val="50000"/>
              </a:schemeClr>
            </a:lnRef>
            <a:fillRef idx="1">
              <a:schemeClr val="accent3"/>
            </a:fillRef>
            <a:effectRef idx="0">
              <a:schemeClr val="accent3"/>
            </a:effectRef>
            <a:fontRef idx="minor">
              <a:schemeClr val="lt1"/>
            </a:fontRef>
          </p:style>
        </p:cxnSp>
        <p:cxnSp>
          <p:nvCxnSpPr>
            <p:cNvPr id="76" name="Straight Arrow Connector 75"/>
            <p:cNvCxnSpPr/>
            <p:nvPr/>
          </p:nvCxnSpPr>
          <p:spPr>
            <a:xfrm>
              <a:off x="5224859" y="5187532"/>
              <a:ext cx="718740" cy="573980"/>
            </a:xfrm>
            <a:prstGeom prst="straightConnector1">
              <a:avLst/>
            </a:prstGeom>
            <a:noFill/>
            <a:ln w="3175">
              <a:solidFill>
                <a:schemeClr val="bg1">
                  <a:lumMod val="75000"/>
                </a:schemeClr>
              </a:solidFill>
              <a:prstDash val="dash"/>
              <a:headEnd type="none" w="med" len="med"/>
              <a:tailEnd type="triangle" w="med" len="med"/>
            </a:ln>
          </p:spPr>
          <p:style>
            <a:lnRef idx="2">
              <a:schemeClr val="accent3">
                <a:shade val="50000"/>
              </a:schemeClr>
            </a:lnRef>
            <a:fillRef idx="1">
              <a:schemeClr val="accent3"/>
            </a:fillRef>
            <a:effectRef idx="0">
              <a:schemeClr val="accent3"/>
            </a:effectRef>
            <a:fontRef idx="minor">
              <a:schemeClr val="lt1"/>
            </a:fontRef>
          </p:style>
        </p:cxnSp>
        <p:cxnSp>
          <p:nvCxnSpPr>
            <p:cNvPr id="79" name="Straight Arrow Connector 78"/>
            <p:cNvCxnSpPr/>
            <p:nvPr/>
          </p:nvCxnSpPr>
          <p:spPr>
            <a:xfrm>
              <a:off x="5219703" y="5187532"/>
              <a:ext cx="1649727" cy="573980"/>
            </a:xfrm>
            <a:prstGeom prst="straightConnector1">
              <a:avLst/>
            </a:prstGeom>
            <a:noFill/>
            <a:ln w="3175">
              <a:solidFill>
                <a:schemeClr val="bg1">
                  <a:lumMod val="75000"/>
                </a:schemeClr>
              </a:solidFill>
              <a:prstDash val="dash"/>
              <a:headEnd type="none" w="med" len="med"/>
              <a:tailEnd type="triangle" w="med" len="med"/>
            </a:ln>
          </p:spPr>
          <p:style>
            <a:lnRef idx="2">
              <a:schemeClr val="accent3">
                <a:shade val="50000"/>
              </a:schemeClr>
            </a:lnRef>
            <a:fillRef idx="1">
              <a:schemeClr val="accent3"/>
            </a:fillRef>
            <a:effectRef idx="0">
              <a:schemeClr val="accent3"/>
            </a:effectRef>
            <a:fontRef idx="minor">
              <a:schemeClr val="lt1"/>
            </a:fontRef>
          </p:style>
        </p:cxnSp>
      </p:grpSp>
      <p:sp>
        <p:nvSpPr>
          <p:cNvPr id="47" name="Rectangle 46"/>
          <p:cNvSpPr/>
          <p:nvPr/>
        </p:nvSpPr>
        <p:spPr>
          <a:xfrm>
            <a:off x="5027813" y="4320844"/>
            <a:ext cx="1199331" cy="502246"/>
          </a:xfrm>
          <a:prstGeom prst="rect">
            <a:avLst/>
          </a:prstGeom>
        </p:spPr>
        <p:txBody>
          <a:bodyPr wrap="square">
            <a:spAutoFit/>
          </a:bodyPr>
          <a:lstStyle/>
          <a:p>
            <a:r>
              <a:rPr lang="en-US" sz="1428" b="1" dirty="0">
                <a:solidFill>
                  <a:srgbClr val="505050">
                    <a:lumMod val="65000"/>
                    <a:lumOff val="35000"/>
                  </a:srgbClr>
                </a:solidFill>
                <a:ea typeface="Segoe UI" pitchFamily="34" charset="0"/>
                <a:cs typeface="Segoe UI" pitchFamily="34" charset="0"/>
              </a:rPr>
              <a:t>SharePoint</a:t>
            </a:r>
          </a:p>
          <a:p>
            <a:r>
              <a:rPr lang="en-US" sz="1122" dirty="0">
                <a:solidFill>
                  <a:srgbClr val="505050">
                    <a:lumMod val="65000"/>
                    <a:lumOff val="35000"/>
                  </a:srgbClr>
                </a:solidFill>
                <a:ea typeface="Segoe UI" pitchFamily="34" charset="0"/>
                <a:cs typeface="Segoe UI" pitchFamily="34" charset="0"/>
              </a:rPr>
              <a:t>Extranet</a:t>
            </a:r>
            <a:endParaRPr lang="en-US" sz="1428" dirty="0">
              <a:solidFill>
                <a:srgbClr val="505050">
                  <a:lumMod val="65000"/>
                  <a:lumOff val="35000"/>
                </a:srgbClr>
              </a:solidFill>
              <a:ea typeface="Segoe UI" pitchFamily="34" charset="0"/>
              <a:cs typeface="Segoe UI" pitchFamily="34" charset="0"/>
            </a:endParaRPr>
          </a:p>
        </p:txBody>
      </p:sp>
      <p:grpSp>
        <p:nvGrpSpPr>
          <p:cNvPr id="9" name="Group 8"/>
          <p:cNvGrpSpPr/>
          <p:nvPr/>
        </p:nvGrpSpPr>
        <p:grpSpPr>
          <a:xfrm rot="16200000">
            <a:off x="5043107" y="1948164"/>
            <a:ext cx="1108832" cy="2797810"/>
            <a:chOff x="4567851" y="2746695"/>
            <a:chExt cx="1087189" cy="2743200"/>
          </a:xfrm>
        </p:grpSpPr>
        <p:cxnSp>
          <p:nvCxnSpPr>
            <p:cNvPr id="53" name="Straight Connector 52"/>
            <p:cNvCxnSpPr/>
            <p:nvPr/>
          </p:nvCxnSpPr>
          <p:spPr>
            <a:xfrm rot="5400000" flipH="1" flipV="1">
              <a:off x="5111444" y="3243664"/>
              <a:ext cx="1" cy="108718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p:nvCxnSpPr>
          <p:spPr>
            <a:xfrm flipH="1" flipV="1">
              <a:off x="5655039" y="2746695"/>
              <a:ext cx="1" cy="274320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pic>
        <p:nvPicPr>
          <p:cNvPr id="61" name="Picture 60" descr="Display 128x128.png"/>
          <p:cNvPicPr>
            <a:picLocks noChangeAspect="1"/>
          </p:cNvPicPr>
          <p:nvPr/>
        </p:nvPicPr>
        <p:blipFill>
          <a:blip r:embed="rId3" cstate="print">
            <a:lum bright="35000"/>
          </a:blip>
          <a:stretch>
            <a:fillRect/>
          </a:stretch>
        </p:blipFill>
        <p:spPr>
          <a:xfrm>
            <a:off x="5069348" y="3984786"/>
            <a:ext cx="340093" cy="364386"/>
          </a:xfrm>
          <a:prstGeom prst="rect">
            <a:avLst/>
          </a:prstGeom>
        </p:spPr>
      </p:pic>
      <p:grpSp>
        <p:nvGrpSpPr>
          <p:cNvPr id="20" name="Group 19"/>
          <p:cNvGrpSpPr/>
          <p:nvPr/>
        </p:nvGrpSpPr>
        <p:grpSpPr>
          <a:xfrm>
            <a:off x="3868118" y="1937191"/>
            <a:ext cx="750753" cy="774536"/>
            <a:chOff x="6561789" y="2328752"/>
            <a:chExt cx="787615" cy="812566"/>
          </a:xfrm>
        </p:grpSpPr>
        <p:pic>
          <p:nvPicPr>
            <p:cNvPr id="71" name="Picture 70" descr="Users 128x128.png"/>
            <p:cNvPicPr>
              <a:picLocks noChangeAspect="1"/>
            </p:cNvPicPr>
            <p:nvPr/>
          </p:nvPicPr>
          <p:blipFill>
            <a:blip r:embed="rId4" cstate="print">
              <a:lum bright="35000"/>
            </a:blip>
            <a:stretch>
              <a:fillRect/>
            </a:stretch>
          </p:blipFill>
          <p:spPr>
            <a:xfrm>
              <a:off x="6639173" y="2328752"/>
              <a:ext cx="632842" cy="678044"/>
            </a:xfrm>
            <a:prstGeom prst="rect">
              <a:avLst/>
            </a:prstGeom>
          </p:spPr>
        </p:pic>
        <p:sp>
          <p:nvSpPr>
            <p:cNvPr id="74" name="Rectangle 73"/>
            <p:cNvSpPr/>
            <p:nvPr/>
          </p:nvSpPr>
          <p:spPr>
            <a:xfrm>
              <a:off x="6561789" y="2891380"/>
              <a:ext cx="787615" cy="249938"/>
            </a:xfrm>
            <a:prstGeom prst="rect">
              <a:avLst/>
            </a:prstGeom>
          </p:spPr>
          <p:txBody>
            <a:bodyPr wrap="none">
              <a:spAutoFit/>
            </a:bodyPr>
            <a:lstStyle/>
            <a:p>
              <a:pPr algn="ctr"/>
              <a:r>
                <a:rPr lang="en-US" sz="918" dirty="0">
                  <a:solidFill>
                    <a:srgbClr val="505050">
                      <a:lumMod val="65000"/>
                      <a:lumOff val="35000"/>
                    </a:srgbClr>
                  </a:solidFill>
                  <a:ea typeface="Segoe UI" pitchFamily="34" charset="0"/>
                  <a:cs typeface="Segoe UI" pitchFamily="34" charset="0"/>
                </a:rPr>
                <a:t>Customers</a:t>
              </a:r>
            </a:p>
          </p:txBody>
        </p:sp>
      </p:grpSp>
      <p:sp>
        <p:nvSpPr>
          <p:cNvPr id="48" name="Rectangle 47"/>
          <p:cNvSpPr/>
          <p:nvPr/>
        </p:nvSpPr>
        <p:spPr>
          <a:xfrm>
            <a:off x="2682909" y="5352948"/>
            <a:ext cx="492436" cy="266818"/>
          </a:xfrm>
          <a:prstGeom prst="rect">
            <a:avLst/>
          </a:prstGeom>
        </p:spPr>
        <p:txBody>
          <a:bodyPr wrap="none">
            <a:spAutoFit/>
          </a:bodyPr>
          <a:lstStyle/>
          <a:p>
            <a:pPr algn="r"/>
            <a:r>
              <a:rPr lang="en-US" sz="1071" dirty="0">
                <a:solidFill>
                  <a:srgbClr val="505050">
                    <a:lumMod val="65000"/>
                    <a:lumOff val="35000"/>
                  </a:srgbClr>
                </a:solidFill>
                <a:ea typeface="Segoe UI" pitchFamily="34" charset="0"/>
                <a:cs typeface="Segoe UI" pitchFamily="34" charset="0"/>
              </a:rPr>
              <a:t>CRM</a:t>
            </a:r>
          </a:p>
        </p:txBody>
      </p:sp>
      <p:sp>
        <p:nvSpPr>
          <p:cNvPr id="69" name="Rectangle 68"/>
          <p:cNvSpPr/>
          <p:nvPr/>
        </p:nvSpPr>
        <p:spPr>
          <a:xfrm>
            <a:off x="3752477" y="5352948"/>
            <a:ext cx="428674" cy="266818"/>
          </a:xfrm>
          <a:prstGeom prst="rect">
            <a:avLst/>
          </a:prstGeom>
        </p:spPr>
        <p:txBody>
          <a:bodyPr wrap="none">
            <a:spAutoFit/>
          </a:bodyPr>
          <a:lstStyle/>
          <a:p>
            <a:pPr algn="r"/>
            <a:r>
              <a:rPr lang="en-US" sz="1071" dirty="0">
                <a:solidFill>
                  <a:srgbClr val="505050">
                    <a:lumMod val="65000"/>
                    <a:lumOff val="35000"/>
                  </a:srgbClr>
                </a:solidFill>
                <a:ea typeface="Segoe UI" pitchFamily="34" charset="0"/>
                <a:cs typeface="Segoe UI" pitchFamily="34" charset="0"/>
              </a:rPr>
              <a:t>ERP</a:t>
            </a:r>
          </a:p>
        </p:txBody>
      </p:sp>
      <p:sp>
        <p:nvSpPr>
          <p:cNvPr id="77" name="Rectangle 76"/>
          <p:cNvSpPr/>
          <p:nvPr/>
        </p:nvSpPr>
        <p:spPr>
          <a:xfrm>
            <a:off x="4758281" y="5352948"/>
            <a:ext cx="422135" cy="266818"/>
          </a:xfrm>
          <a:prstGeom prst="rect">
            <a:avLst/>
          </a:prstGeom>
        </p:spPr>
        <p:txBody>
          <a:bodyPr wrap="none">
            <a:spAutoFit/>
          </a:bodyPr>
          <a:lstStyle/>
          <a:p>
            <a:pPr algn="r"/>
            <a:r>
              <a:rPr lang="en-US" sz="1071" dirty="0">
                <a:solidFill>
                  <a:srgbClr val="505050">
                    <a:lumMod val="65000"/>
                    <a:lumOff val="35000"/>
                  </a:srgbClr>
                </a:solidFill>
                <a:ea typeface="Segoe UI" pitchFamily="34" charset="0"/>
                <a:cs typeface="Segoe UI" pitchFamily="34" charset="0"/>
              </a:rPr>
              <a:t>LoB</a:t>
            </a:r>
          </a:p>
        </p:txBody>
      </p:sp>
      <p:sp>
        <p:nvSpPr>
          <p:cNvPr id="78" name="Rectangle 77"/>
          <p:cNvSpPr/>
          <p:nvPr/>
        </p:nvSpPr>
        <p:spPr>
          <a:xfrm>
            <a:off x="5822940" y="5352948"/>
            <a:ext cx="503881" cy="262241"/>
          </a:xfrm>
          <a:prstGeom prst="rect">
            <a:avLst/>
          </a:prstGeom>
        </p:spPr>
        <p:txBody>
          <a:bodyPr wrap="none">
            <a:spAutoFit/>
          </a:bodyPr>
          <a:lstStyle/>
          <a:p>
            <a:pPr algn="r"/>
            <a:r>
              <a:rPr lang="en-US" sz="1071" dirty="0">
                <a:solidFill>
                  <a:srgbClr val="505050">
                    <a:lumMod val="65000"/>
                    <a:lumOff val="35000"/>
                  </a:srgbClr>
                </a:solidFill>
                <a:ea typeface="Segoe UI" pitchFamily="34" charset="0"/>
                <a:cs typeface="Segoe UI" pitchFamily="34" charset="0"/>
              </a:rPr>
              <a:t>SSAS</a:t>
            </a:r>
          </a:p>
        </p:txBody>
      </p:sp>
      <p:sp>
        <p:nvSpPr>
          <p:cNvPr id="80" name="Rectangle 79"/>
          <p:cNvSpPr/>
          <p:nvPr/>
        </p:nvSpPr>
        <p:spPr>
          <a:xfrm>
            <a:off x="6482143" y="5352948"/>
            <a:ext cx="860293" cy="262241"/>
          </a:xfrm>
          <a:prstGeom prst="rect">
            <a:avLst/>
          </a:prstGeom>
        </p:spPr>
        <p:txBody>
          <a:bodyPr wrap="none">
            <a:spAutoFit/>
          </a:bodyPr>
          <a:lstStyle/>
          <a:p>
            <a:pPr algn="r"/>
            <a:r>
              <a:rPr lang="en-US" sz="1071" dirty="0">
                <a:solidFill>
                  <a:srgbClr val="505050">
                    <a:lumMod val="65000"/>
                    <a:lumOff val="35000"/>
                  </a:srgbClr>
                </a:solidFill>
                <a:ea typeface="Segoe UI" pitchFamily="34" charset="0"/>
                <a:cs typeface="Segoe UI" pitchFamily="34" charset="0"/>
              </a:rPr>
              <a:t>SQL Server</a:t>
            </a:r>
          </a:p>
        </p:txBody>
      </p:sp>
      <p:sp>
        <p:nvSpPr>
          <p:cNvPr id="81" name="Rectangle 80"/>
          <p:cNvSpPr/>
          <p:nvPr/>
        </p:nvSpPr>
        <p:spPr>
          <a:xfrm>
            <a:off x="7919566" y="5352948"/>
            <a:ext cx="597071" cy="266818"/>
          </a:xfrm>
          <a:prstGeom prst="rect">
            <a:avLst/>
          </a:prstGeom>
        </p:spPr>
        <p:txBody>
          <a:bodyPr wrap="none">
            <a:spAutoFit/>
          </a:bodyPr>
          <a:lstStyle/>
          <a:p>
            <a:pPr algn="r"/>
            <a:r>
              <a:rPr lang="en-US" sz="1071" dirty="0">
                <a:solidFill>
                  <a:srgbClr val="505050">
                    <a:lumMod val="65000"/>
                    <a:lumOff val="35000"/>
                  </a:srgbClr>
                </a:solidFill>
                <a:ea typeface="Segoe UI" pitchFamily="34" charset="0"/>
                <a:cs typeface="Segoe UI" pitchFamily="34" charset="0"/>
              </a:rPr>
              <a:t>Oracle</a:t>
            </a:r>
          </a:p>
        </p:txBody>
      </p:sp>
      <p:sp>
        <p:nvSpPr>
          <p:cNvPr id="83" name="Rectangle 82"/>
          <p:cNvSpPr/>
          <p:nvPr/>
        </p:nvSpPr>
        <p:spPr>
          <a:xfrm>
            <a:off x="9368429" y="5352948"/>
            <a:ext cx="431945" cy="262241"/>
          </a:xfrm>
          <a:prstGeom prst="rect">
            <a:avLst/>
          </a:prstGeom>
        </p:spPr>
        <p:txBody>
          <a:bodyPr wrap="none">
            <a:spAutoFit/>
          </a:bodyPr>
          <a:lstStyle/>
          <a:p>
            <a:pPr algn="r"/>
            <a:r>
              <a:rPr lang="en-US" sz="1071" dirty="0">
                <a:solidFill>
                  <a:srgbClr val="505050">
                    <a:lumMod val="65000"/>
                    <a:lumOff val="35000"/>
                  </a:srgbClr>
                </a:solidFill>
                <a:ea typeface="Segoe UI" pitchFamily="34" charset="0"/>
                <a:cs typeface="Segoe UI" pitchFamily="34" charset="0"/>
              </a:rPr>
              <a:t>SAP</a:t>
            </a:r>
          </a:p>
        </p:txBody>
      </p:sp>
      <p:grpSp>
        <p:nvGrpSpPr>
          <p:cNvPr id="84" name="Group 83"/>
          <p:cNvGrpSpPr/>
          <p:nvPr/>
        </p:nvGrpSpPr>
        <p:grpSpPr>
          <a:xfrm>
            <a:off x="5365938" y="1942923"/>
            <a:ext cx="623231" cy="774536"/>
            <a:chOff x="6628680" y="2328752"/>
            <a:chExt cx="653832" cy="812566"/>
          </a:xfrm>
        </p:grpSpPr>
        <p:pic>
          <p:nvPicPr>
            <p:cNvPr id="85" name="Picture 84" descr="Users 128x128.png"/>
            <p:cNvPicPr>
              <a:picLocks noChangeAspect="1"/>
            </p:cNvPicPr>
            <p:nvPr/>
          </p:nvPicPr>
          <p:blipFill>
            <a:blip r:embed="rId4" cstate="print">
              <a:lum bright="35000"/>
            </a:blip>
            <a:stretch>
              <a:fillRect/>
            </a:stretch>
          </p:blipFill>
          <p:spPr>
            <a:xfrm>
              <a:off x="6639173" y="2328752"/>
              <a:ext cx="632842" cy="678044"/>
            </a:xfrm>
            <a:prstGeom prst="rect">
              <a:avLst/>
            </a:prstGeom>
          </p:spPr>
        </p:pic>
        <p:sp>
          <p:nvSpPr>
            <p:cNvPr id="86" name="Rectangle 85"/>
            <p:cNvSpPr/>
            <p:nvPr/>
          </p:nvSpPr>
          <p:spPr>
            <a:xfrm>
              <a:off x="6628680" y="2891380"/>
              <a:ext cx="653832" cy="249938"/>
            </a:xfrm>
            <a:prstGeom prst="rect">
              <a:avLst/>
            </a:prstGeom>
          </p:spPr>
          <p:txBody>
            <a:bodyPr wrap="none">
              <a:spAutoFit/>
            </a:bodyPr>
            <a:lstStyle/>
            <a:p>
              <a:pPr algn="ctr"/>
              <a:r>
                <a:rPr lang="en-US" sz="918" dirty="0">
                  <a:solidFill>
                    <a:srgbClr val="505050">
                      <a:lumMod val="65000"/>
                      <a:lumOff val="35000"/>
                    </a:srgbClr>
                  </a:solidFill>
                  <a:ea typeface="Segoe UI" pitchFamily="34" charset="0"/>
                  <a:cs typeface="Segoe UI" pitchFamily="34" charset="0"/>
                </a:rPr>
                <a:t>Partners</a:t>
              </a:r>
            </a:p>
          </p:txBody>
        </p:sp>
      </p:grpSp>
      <p:grpSp>
        <p:nvGrpSpPr>
          <p:cNvPr id="87" name="Group 86"/>
          <p:cNvGrpSpPr/>
          <p:nvPr/>
        </p:nvGrpSpPr>
        <p:grpSpPr>
          <a:xfrm>
            <a:off x="6423213" y="1948369"/>
            <a:ext cx="1198721" cy="774536"/>
            <a:chOff x="6326805" y="2328752"/>
            <a:chExt cx="1257580" cy="812566"/>
          </a:xfrm>
        </p:grpSpPr>
        <p:pic>
          <p:nvPicPr>
            <p:cNvPr id="88" name="Picture 87" descr="Users 128x128.png"/>
            <p:cNvPicPr>
              <a:picLocks noChangeAspect="1"/>
            </p:cNvPicPr>
            <p:nvPr/>
          </p:nvPicPr>
          <p:blipFill>
            <a:blip r:embed="rId4" cstate="print">
              <a:lum bright="35000"/>
            </a:blip>
            <a:stretch>
              <a:fillRect/>
            </a:stretch>
          </p:blipFill>
          <p:spPr>
            <a:xfrm>
              <a:off x="6639173" y="2328752"/>
              <a:ext cx="632842" cy="678044"/>
            </a:xfrm>
            <a:prstGeom prst="rect">
              <a:avLst/>
            </a:prstGeom>
          </p:spPr>
        </p:pic>
        <p:sp>
          <p:nvSpPr>
            <p:cNvPr id="89" name="Rectangle 88"/>
            <p:cNvSpPr/>
            <p:nvPr/>
          </p:nvSpPr>
          <p:spPr>
            <a:xfrm>
              <a:off x="6326805" y="2891380"/>
              <a:ext cx="1257580" cy="249938"/>
            </a:xfrm>
            <a:prstGeom prst="rect">
              <a:avLst/>
            </a:prstGeom>
          </p:spPr>
          <p:txBody>
            <a:bodyPr wrap="none">
              <a:spAutoFit/>
            </a:bodyPr>
            <a:lstStyle/>
            <a:p>
              <a:pPr algn="ctr"/>
              <a:r>
                <a:rPr lang="en-US" sz="918" dirty="0">
                  <a:solidFill>
                    <a:srgbClr val="505050">
                      <a:lumMod val="65000"/>
                      <a:lumOff val="35000"/>
                    </a:srgbClr>
                  </a:solidFill>
                  <a:ea typeface="Segoe UI" pitchFamily="34" charset="0"/>
                  <a:cs typeface="Segoe UI" pitchFamily="34" charset="0"/>
                </a:rPr>
                <a:t>Remote Employees</a:t>
              </a:r>
            </a:p>
          </p:txBody>
        </p:sp>
      </p:grpSp>
      <p:grpSp>
        <p:nvGrpSpPr>
          <p:cNvPr id="10" name="Group 9"/>
          <p:cNvGrpSpPr/>
          <p:nvPr/>
        </p:nvGrpSpPr>
        <p:grpSpPr>
          <a:xfrm rot="16200000">
            <a:off x="6035644" y="1516379"/>
            <a:ext cx="509534" cy="7019927"/>
            <a:chOff x="1576433" y="1356959"/>
            <a:chExt cx="416169" cy="6882906"/>
          </a:xfrm>
        </p:grpSpPr>
        <p:cxnSp>
          <p:nvCxnSpPr>
            <p:cNvPr id="46" name="Straight Connector 45"/>
            <p:cNvCxnSpPr/>
            <p:nvPr/>
          </p:nvCxnSpPr>
          <p:spPr>
            <a:xfrm flipH="1" flipV="1">
              <a:off x="1576434" y="3787257"/>
              <a:ext cx="416168" cy="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p:nvCxnSpPr>
          <p:spPr>
            <a:xfrm rot="5400000" flipH="1">
              <a:off x="-1865019" y="4798411"/>
              <a:ext cx="6882906" cy="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3" name="Title 2"/>
          <p:cNvSpPr>
            <a:spLocks noGrp="1"/>
          </p:cNvSpPr>
          <p:nvPr>
            <p:ph type="title"/>
          </p:nvPr>
        </p:nvSpPr>
        <p:spPr/>
        <p:txBody>
          <a:bodyPr>
            <a:normAutofit fontScale="90000"/>
          </a:bodyPr>
          <a:lstStyle/>
          <a:p>
            <a:r>
              <a:rPr lang="en-US" dirty="0"/>
              <a:t>Planning User </a:t>
            </a:r>
            <a:r>
              <a:rPr lang="en-US" dirty="0" smtClean="0"/>
              <a:t>Data Access</a:t>
            </a:r>
            <a:endParaRPr lang="en-US" dirty="0">
              <a:solidFill>
                <a:schemeClr val="accent1"/>
              </a:solidFill>
            </a:endParaRPr>
          </a:p>
        </p:txBody>
      </p:sp>
      <p:sp>
        <p:nvSpPr>
          <p:cNvPr id="65" name="Lock"/>
          <p:cNvSpPr>
            <a:spLocks noEditPoints="1" noChangeArrowheads="1"/>
          </p:cNvSpPr>
          <p:nvPr/>
        </p:nvSpPr>
        <p:spPr bwMode="auto">
          <a:xfrm>
            <a:off x="5021502" y="3933886"/>
            <a:ext cx="160066" cy="200802"/>
          </a:xfrm>
          <a:custGeom>
            <a:avLst/>
            <a:gdLst>
              <a:gd name="T0" fmla="*/ 10800 w 21600"/>
              <a:gd name="T1" fmla="*/ 0 h 21600"/>
              <a:gd name="T2" fmla="*/ 21600 w 21600"/>
              <a:gd name="T3" fmla="*/ 9606 h 21600"/>
              <a:gd name="T4" fmla="*/ 10800 w 21600"/>
              <a:gd name="T5" fmla="*/ 21600 h 21600"/>
              <a:gd name="T6" fmla="*/ 0 w 21600"/>
              <a:gd name="T7" fmla="*/ 9606 h 21600"/>
              <a:gd name="T8" fmla="*/ 744 w 21600"/>
              <a:gd name="T9" fmla="*/ 9904 h 21600"/>
              <a:gd name="T10" fmla="*/ 21134 w 21600"/>
              <a:gd name="T11" fmla="*/ 15335 h 21600"/>
            </a:gdLst>
            <a:ahLst/>
            <a:cxnLst>
              <a:cxn ang="0">
                <a:pos x="T0" y="T1"/>
              </a:cxn>
              <a:cxn ang="0">
                <a:pos x="T2" y="T3"/>
              </a:cxn>
              <a:cxn ang="0">
                <a:pos x="T4" y="T5"/>
              </a:cxn>
              <a:cxn ang="0">
                <a:pos x="T6" y="T7"/>
              </a:cxn>
            </a:cxnLst>
            <a:rect l="T8" t="T9" r="T10" b="T11"/>
            <a:pathLst>
              <a:path w="21600" h="21600" extrusionOk="0">
                <a:moveTo>
                  <a:pt x="93" y="9606"/>
                </a:moveTo>
                <a:lnTo>
                  <a:pt x="2048" y="9606"/>
                </a:lnTo>
                <a:lnTo>
                  <a:pt x="2048" y="4713"/>
                </a:lnTo>
                <a:lnTo>
                  <a:pt x="2420" y="3818"/>
                </a:lnTo>
                <a:lnTo>
                  <a:pt x="2979" y="3028"/>
                </a:lnTo>
                <a:lnTo>
                  <a:pt x="3537" y="2446"/>
                </a:lnTo>
                <a:lnTo>
                  <a:pt x="3956" y="1998"/>
                </a:lnTo>
                <a:lnTo>
                  <a:pt x="4492" y="1581"/>
                </a:lnTo>
                <a:lnTo>
                  <a:pt x="5143" y="1238"/>
                </a:lnTo>
                <a:lnTo>
                  <a:pt x="5912" y="880"/>
                </a:lnTo>
                <a:lnTo>
                  <a:pt x="6587" y="641"/>
                </a:lnTo>
                <a:lnTo>
                  <a:pt x="7518" y="372"/>
                </a:lnTo>
                <a:lnTo>
                  <a:pt x="8425" y="208"/>
                </a:lnTo>
                <a:lnTo>
                  <a:pt x="9496" y="59"/>
                </a:lnTo>
                <a:lnTo>
                  <a:pt x="10637" y="14"/>
                </a:lnTo>
                <a:lnTo>
                  <a:pt x="11614" y="59"/>
                </a:lnTo>
                <a:lnTo>
                  <a:pt x="12382" y="119"/>
                </a:lnTo>
                <a:lnTo>
                  <a:pt x="13034" y="253"/>
                </a:lnTo>
                <a:lnTo>
                  <a:pt x="13779" y="417"/>
                </a:lnTo>
                <a:lnTo>
                  <a:pt x="14500" y="611"/>
                </a:lnTo>
                <a:lnTo>
                  <a:pt x="14733" y="686"/>
                </a:lnTo>
                <a:lnTo>
                  <a:pt x="14989" y="790"/>
                </a:lnTo>
                <a:lnTo>
                  <a:pt x="15175" y="865"/>
                </a:lnTo>
                <a:lnTo>
                  <a:pt x="15385" y="954"/>
                </a:lnTo>
                <a:lnTo>
                  <a:pt x="15431" y="969"/>
                </a:lnTo>
                <a:lnTo>
                  <a:pt x="15594" y="1059"/>
                </a:lnTo>
                <a:lnTo>
                  <a:pt x="15757" y="1148"/>
                </a:lnTo>
                <a:lnTo>
                  <a:pt x="15920" y="1267"/>
                </a:lnTo>
                <a:lnTo>
                  <a:pt x="16106" y="1372"/>
                </a:lnTo>
                <a:lnTo>
                  <a:pt x="16665" y="1730"/>
                </a:lnTo>
                <a:lnTo>
                  <a:pt x="17014" y="1998"/>
                </a:lnTo>
                <a:lnTo>
                  <a:pt x="17480" y="2356"/>
                </a:lnTo>
                <a:lnTo>
                  <a:pt x="17852" y="2804"/>
                </a:lnTo>
                <a:lnTo>
                  <a:pt x="18178" y="3192"/>
                </a:lnTo>
                <a:lnTo>
                  <a:pt x="18527" y="3639"/>
                </a:lnTo>
                <a:lnTo>
                  <a:pt x="18806" y="4132"/>
                </a:lnTo>
                <a:lnTo>
                  <a:pt x="19086" y="4713"/>
                </a:lnTo>
                <a:lnTo>
                  <a:pt x="19272" y="5191"/>
                </a:lnTo>
                <a:lnTo>
                  <a:pt x="19295" y="9606"/>
                </a:lnTo>
                <a:lnTo>
                  <a:pt x="21600" y="9606"/>
                </a:lnTo>
                <a:lnTo>
                  <a:pt x="21600" y="16289"/>
                </a:lnTo>
                <a:lnTo>
                  <a:pt x="21413" y="17184"/>
                </a:lnTo>
                <a:lnTo>
                  <a:pt x="21041" y="17900"/>
                </a:lnTo>
                <a:lnTo>
                  <a:pt x="20668" y="18377"/>
                </a:lnTo>
                <a:lnTo>
                  <a:pt x="20343" y="18855"/>
                </a:lnTo>
                <a:lnTo>
                  <a:pt x="19924" y="19332"/>
                </a:lnTo>
                <a:lnTo>
                  <a:pt x="19388" y="19809"/>
                </a:lnTo>
                <a:lnTo>
                  <a:pt x="18806" y="20242"/>
                </a:lnTo>
                <a:lnTo>
                  <a:pt x="18062" y="20585"/>
                </a:lnTo>
                <a:lnTo>
                  <a:pt x="17270" y="20883"/>
                </a:lnTo>
                <a:lnTo>
                  <a:pt x="16525" y="21182"/>
                </a:lnTo>
                <a:lnTo>
                  <a:pt x="15548" y="21420"/>
                </a:lnTo>
                <a:lnTo>
                  <a:pt x="14803" y="21540"/>
                </a:lnTo>
                <a:lnTo>
                  <a:pt x="13662" y="21674"/>
                </a:lnTo>
                <a:lnTo>
                  <a:pt x="8379" y="21659"/>
                </a:lnTo>
                <a:lnTo>
                  <a:pt x="7168" y="21540"/>
                </a:lnTo>
                <a:lnTo>
                  <a:pt x="6098" y="21331"/>
                </a:lnTo>
                <a:lnTo>
                  <a:pt x="5050" y="21092"/>
                </a:lnTo>
                <a:lnTo>
                  <a:pt x="4003" y="20764"/>
                </a:lnTo>
                <a:lnTo>
                  <a:pt x="3258" y="20391"/>
                </a:lnTo>
                <a:lnTo>
                  <a:pt x="2769" y="20123"/>
                </a:lnTo>
                <a:lnTo>
                  <a:pt x="2281" y="19720"/>
                </a:lnTo>
                <a:lnTo>
                  <a:pt x="1862" y="19407"/>
                </a:lnTo>
                <a:lnTo>
                  <a:pt x="1489" y="19079"/>
                </a:lnTo>
                <a:lnTo>
                  <a:pt x="1070" y="18676"/>
                </a:lnTo>
                <a:lnTo>
                  <a:pt x="744" y="18258"/>
                </a:lnTo>
                <a:lnTo>
                  <a:pt x="325" y="17661"/>
                </a:lnTo>
                <a:lnTo>
                  <a:pt x="162" y="17035"/>
                </a:lnTo>
                <a:lnTo>
                  <a:pt x="93" y="16468"/>
                </a:lnTo>
                <a:lnTo>
                  <a:pt x="93" y="9606"/>
                </a:lnTo>
                <a:close/>
                <a:moveTo>
                  <a:pt x="6098" y="9591"/>
                </a:moveTo>
                <a:lnTo>
                  <a:pt x="6098" y="5220"/>
                </a:lnTo>
                <a:lnTo>
                  <a:pt x="6191" y="4907"/>
                </a:lnTo>
                <a:lnTo>
                  <a:pt x="6307" y="4639"/>
                </a:lnTo>
                <a:lnTo>
                  <a:pt x="6517" y="4370"/>
                </a:lnTo>
                <a:lnTo>
                  <a:pt x="6680" y="4087"/>
                </a:lnTo>
                <a:lnTo>
                  <a:pt x="6889" y="3878"/>
                </a:lnTo>
                <a:lnTo>
                  <a:pt x="7308" y="3520"/>
                </a:lnTo>
                <a:lnTo>
                  <a:pt x="7843" y="3281"/>
                </a:lnTo>
                <a:lnTo>
                  <a:pt x="8402" y="3013"/>
                </a:lnTo>
                <a:lnTo>
                  <a:pt x="9031" y="2834"/>
                </a:lnTo>
                <a:lnTo>
                  <a:pt x="9659" y="2700"/>
                </a:lnTo>
                <a:lnTo>
                  <a:pt x="10497" y="2625"/>
                </a:lnTo>
                <a:lnTo>
                  <a:pt x="11125" y="2655"/>
                </a:lnTo>
                <a:lnTo>
                  <a:pt x="11987" y="2789"/>
                </a:lnTo>
                <a:lnTo>
                  <a:pt x="12522" y="2893"/>
                </a:lnTo>
                <a:lnTo>
                  <a:pt x="13011" y="3028"/>
                </a:lnTo>
                <a:lnTo>
                  <a:pt x="13290" y="3192"/>
                </a:lnTo>
                <a:lnTo>
                  <a:pt x="13709" y="3371"/>
                </a:lnTo>
                <a:lnTo>
                  <a:pt x="13872" y="3505"/>
                </a:lnTo>
                <a:lnTo>
                  <a:pt x="14058" y="3639"/>
                </a:lnTo>
                <a:lnTo>
                  <a:pt x="14291" y="3788"/>
                </a:lnTo>
                <a:lnTo>
                  <a:pt x="14431" y="3953"/>
                </a:lnTo>
                <a:lnTo>
                  <a:pt x="14617" y="4102"/>
                </a:lnTo>
                <a:lnTo>
                  <a:pt x="14826" y="4311"/>
                </a:lnTo>
                <a:lnTo>
                  <a:pt x="14919" y="4534"/>
                </a:lnTo>
                <a:lnTo>
                  <a:pt x="15036" y="4773"/>
                </a:lnTo>
                <a:lnTo>
                  <a:pt x="15175" y="5027"/>
                </a:lnTo>
                <a:lnTo>
                  <a:pt x="15245" y="5220"/>
                </a:lnTo>
                <a:lnTo>
                  <a:pt x="15245" y="9591"/>
                </a:lnTo>
                <a:lnTo>
                  <a:pt x="6098" y="9591"/>
                </a:lnTo>
                <a:close/>
              </a:path>
              <a:path w="21600" h="21600" extrusionOk="0">
                <a:moveTo>
                  <a:pt x="93" y="9606"/>
                </a:moveTo>
                <a:lnTo>
                  <a:pt x="21600" y="9606"/>
                </a:lnTo>
                <a:close/>
              </a:path>
              <a:path w="21600" h="21600" extrusionOk="0">
                <a:moveTo>
                  <a:pt x="11684" y="17109"/>
                </a:moveTo>
                <a:lnTo>
                  <a:pt x="12266" y="19317"/>
                </a:lnTo>
                <a:lnTo>
                  <a:pt x="9659" y="19317"/>
                </a:lnTo>
                <a:lnTo>
                  <a:pt x="10287" y="17124"/>
                </a:lnTo>
                <a:lnTo>
                  <a:pt x="10008" y="16975"/>
                </a:lnTo>
                <a:lnTo>
                  <a:pt x="9799" y="16722"/>
                </a:lnTo>
                <a:lnTo>
                  <a:pt x="9752" y="16408"/>
                </a:lnTo>
                <a:lnTo>
                  <a:pt x="9822" y="16170"/>
                </a:lnTo>
                <a:lnTo>
                  <a:pt x="10008" y="16006"/>
                </a:lnTo>
                <a:lnTo>
                  <a:pt x="10148" y="15871"/>
                </a:lnTo>
                <a:lnTo>
                  <a:pt x="10381" y="15782"/>
                </a:lnTo>
                <a:lnTo>
                  <a:pt x="10660" y="15692"/>
                </a:lnTo>
                <a:lnTo>
                  <a:pt x="11009" y="15677"/>
                </a:lnTo>
                <a:lnTo>
                  <a:pt x="11288" y="15722"/>
                </a:lnTo>
                <a:lnTo>
                  <a:pt x="11614" y="15782"/>
                </a:lnTo>
                <a:lnTo>
                  <a:pt x="11893" y="15946"/>
                </a:lnTo>
                <a:lnTo>
                  <a:pt x="12033" y="16080"/>
                </a:lnTo>
                <a:lnTo>
                  <a:pt x="12173" y="16229"/>
                </a:lnTo>
                <a:lnTo>
                  <a:pt x="12196" y="16408"/>
                </a:lnTo>
                <a:lnTo>
                  <a:pt x="12103" y="16722"/>
                </a:lnTo>
                <a:lnTo>
                  <a:pt x="11987" y="16856"/>
                </a:lnTo>
                <a:lnTo>
                  <a:pt x="11847" y="16975"/>
                </a:lnTo>
                <a:lnTo>
                  <a:pt x="11684" y="17109"/>
                </a:lnTo>
              </a:path>
            </a:pathLst>
          </a:custGeom>
          <a:solidFill>
            <a:schemeClr val="tx1">
              <a:lumMod val="75000"/>
              <a:lumOff val="25000"/>
            </a:schemeClr>
          </a:solidFill>
          <a:ln w="38100">
            <a:noFill/>
            <a:miter lim="800000"/>
            <a:headEnd/>
            <a:tailEnd/>
          </a:ln>
        </p:spPr>
        <p:txBody>
          <a:bodyPr vert="horz" wrap="square" lIns="93260" tIns="46630" rIns="93260" bIns="46630" numCol="1" anchor="t" anchorCtr="0" compatLnSpc="1">
            <a:prstTxWarp prst="textNoShape">
              <a:avLst/>
            </a:prstTxWarp>
          </a:bodyPr>
          <a:lstStyle/>
          <a:p>
            <a:endParaRPr lang="en-US" sz="1836">
              <a:solidFill>
                <a:prstClr val="black"/>
              </a:solidFill>
            </a:endParaRPr>
          </a:p>
        </p:txBody>
      </p:sp>
      <p:sp>
        <p:nvSpPr>
          <p:cNvPr id="15" name="Freeform 14"/>
          <p:cNvSpPr/>
          <p:nvPr/>
        </p:nvSpPr>
        <p:spPr>
          <a:xfrm flipH="1">
            <a:off x="5256490" y="2681236"/>
            <a:ext cx="421061" cy="1272615"/>
          </a:xfrm>
          <a:custGeom>
            <a:avLst/>
            <a:gdLst>
              <a:gd name="connsiteX0" fmla="*/ 0 w 1028700"/>
              <a:gd name="connsiteY0" fmla="*/ 0 h 1247775"/>
              <a:gd name="connsiteX1" fmla="*/ 0 w 1028700"/>
              <a:gd name="connsiteY1" fmla="*/ 104775 h 1247775"/>
              <a:gd name="connsiteX2" fmla="*/ 1028700 w 1028700"/>
              <a:gd name="connsiteY2" fmla="*/ 104775 h 1247775"/>
              <a:gd name="connsiteX3" fmla="*/ 1028700 w 1028700"/>
              <a:gd name="connsiteY3" fmla="*/ 1247775 h 1247775"/>
            </a:gdLst>
            <a:ahLst/>
            <a:cxnLst>
              <a:cxn ang="0">
                <a:pos x="connsiteX0" y="connsiteY0"/>
              </a:cxn>
              <a:cxn ang="0">
                <a:pos x="connsiteX1" y="connsiteY1"/>
              </a:cxn>
              <a:cxn ang="0">
                <a:pos x="connsiteX2" y="connsiteY2"/>
              </a:cxn>
              <a:cxn ang="0">
                <a:pos x="connsiteX3" y="connsiteY3"/>
              </a:cxn>
            </a:cxnLst>
            <a:rect l="l" t="t" r="r" b="b"/>
            <a:pathLst>
              <a:path w="1028700" h="1247775">
                <a:moveTo>
                  <a:pt x="0" y="0"/>
                </a:moveTo>
                <a:lnTo>
                  <a:pt x="0" y="104775"/>
                </a:lnTo>
                <a:lnTo>
                  <a:pt x="1028700" y="104775"/>
                </a:lnTo>
                <a:lnTo>
                  <a:pt x="1028700" y="1247775"/>
                </a:lnTo>
              </a:path>
            </a:pathLst>
          </a:custGeom>
          <a:ln w="63500" cap="rnd">
            <a:solidFill>
              <a:schemeClr val="tx1">
                <a:lumMod val="75000"/>
                <a:lumOff val="25000"/>
                <a:alpha val="6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836">
              <a:solidFill>
                <a:srgbClr val="505050"/>
              </a:solidFill>
            </a:endParaRPr>
          </a:p>
        </p:txBody>
      </p:sp>
      <p:sp>
        <p:nvSpPr>
          <p:cNvPr id="43" name="Pentagon 42"/>
          <p:cNvSpPr/>
          <p:nvPr/>
        </p:nvSpPr>
        <p:spPr bwMode="auto">
          <a:xfrm>
            <a:off x="1413331" y="3868772"/>
            <a:ext cx="3556015" cy="648169"/>
          </a:xfrm>
          <a:prstGeom prst="homePlate">
            <a:avLst/>
          </a:prstGeom>
          <a:solidFill>
            <a:schemeClr val="accent1">
              <a:alpha val="85098"/>
            </a:schemeClr>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186521" tIns="46630" rIns="46630" bIns="46630" numCol="1" rtlCol="0" anchor="ctr" anchorCtr="0" compatLnSpc="1">
            <a:prstTxWarp prst="textNoShape">
              <a:avLst/>
            </a:prstTxWarp>
            <a:spAutoFit/>
          </a:bodyPr>
          <a:lstStyle/>
          <a:p>
            <a:pPr defTabSz="932290" fontAlgn="base">
              <a:spcBef>
                <a:spcPct val="0"/>
              </a:spcBef>
              <a:spcAft>
                <a:spcPct val="0"/>
              </a:spcAft>
            </a:pPr>
            <a:r>
              <a:rPr lang="en-US" dirty="0">
                <a:gradFill>
                  <a:gsLst>
                    <a:gs pos="0">
                      <a:srgbClr val="FFFFFF"/>
                    </a:gs>
                    <a:gs pos="100000">
                      <a:srgbClr val="FFFFFF"/>
                    </a:gs>
                  </a:gsLst>
                  <a:lin ang="5400000" scaled="0"/>
                </a:gradFill>
                <a:ea typeface="Segoe UI" pitchFamily="34" charset="0"/>
                <a:cs typeface="Segoe UI" pitchFamily="34" charset="0"/>
              </a:rPr>
              <a:t>Surfaced in a secure, compelling user experience</a:t>
            </a:r>
          </a:p>
        </p:txBody>
      </p:sp>
      <p:sp>
        <p:nvSpPr>
          <p:cNvPr id="52" name="Pentagon 51"/>
          <p:cNvSpPr/>
          <p:nvPr/>
        </p:nvSpPr>
        <p:spPr bwMode="auto">
          <a:xfrm>
            <a:off x="884237" y="1708574"/>
            <a:ext cx="3082575" cy="1202166"/>
          </a:xfrm>
          <a:prstGeom prst="homePlate">
            <a:avLst/>
          </a:prstGeom>
          <a:solidFill>
            <a:schemeClr val="accent1">
              <a:alpha val="85098"/>
            </a:schemeClr>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186521" tIns="46630" rIns="46630" bIns="46630" numCol="1" rtlCol="0" anchor="ctr" anchorCtr="0" compatLnSpc="1">
            <a:prstTxWarp prst="textNoShape">
              <a:avLst/>
            </a:prstTxWarp>
            <a:spAutoFit/>
          </a:bodyPr>
          <a:lstStyle/>
          <a:p>
            <a:pPr defTabSz="932290" fontAlgn="base">
              <a:spcBef>
                <a:spcPct val="0"/>
              </a:spcBef>
              <a:spcAft>
                <a:spcPct val="0"/>
              </a:spcAft>
            </a:pPr>
            <a:r>
              <a:rPr lang="en-US" dirty="0">
                <a:gradFill>
                  <a:gsLst>
                    <a:gs pos="0">
                      <a:srgbClr val="FFFFFF"/>
                    </a:gs>
                    <a:gs pos="100000">
                      <a:srgbClr val="FFFFFF"/>
                    </a:gs>
                  </a:gsLst>
                  <a:lin ang="5400000" scaled="0"/>
                </a:gradFill>
                <a:ea typeface="Segoe UI" pitchFamily="34" charset="0"/>
                <a:cs typeface="Segoe UI" pitchFamily="34" charset="0"/>
              </a:rPr>
              <a:t>External SharePoint </a:t>
            </a:r>
            <a:br>
              <a:rPr lang="en-US" dirty="0">
                <a:gradFill>
                  <a:gsLst>
                    <a:gs pos="0">
                      <a:srgbClr val="FFFFFF"/>
                    </a:gs>
                    <a:gs pos="100000">
                      <a:srgbClr val="FFFFFF"/>
                    </a:gs>
                  </a:gsLst>
                  <a:lin ang="5400000" scaled="0"/>
                </a:gradFill>
                <a:ea typeface="Segoe UI" pitchFamily="34" charset="0"/>
                <a:cs typeface="Segoe UI" pitchFamily="34" charset="0"/>
              </a:rPr>
            </a:br>
            <a:r>
              <a:rPr lang="en-US" dirty="0">
                <a:gradFill>
                  <a:gsLst>
                    <a:gs pos="0">
                      <a:srgbClr val="FFFFFF"/>
                    </a:gs>
                    <a:gs pos="100000">
                      <a:srgbClr val="FFFFFF"/>
                    </a:gs>
                  </a:gsLst>
                  <a:lin ang="5400000" scaled="0"/>
                </a:gradFill>
                <a:ea typeface="Segoe UI" pitchFamily="34" charset="0"/>
                <a:cs typeface="Segoe UI" pitchFamily="34" charset="0"/>
              </a:rPr>
              <a:t>users (different languages, locations, needs)</a:t>
            </a:r>
          </a:p>
        </p:txBody>
      </p:sp>
      <p:sp>
        <p:nvSpPr>
          <p:cNvPr id="54" name="Pentagon 53"/>
          <p:cNvSpPr/>
          <p:nvPr/>
        </p:nvSpPr>
        <p:spPr bwMode="auto">
          <a:xfrm flipH="1">
            <a:off x="7061431" y="3470214"/>
            <a:ext cx="2385637" cy="525058"/>
          </a:xfrm>
          <a:prstGeom prst="homePlate">
            <a:avLst/>
          </a:prstGeom>
          <a:solidFill>
            <a:schemeClr val="accent1">
              <a:alpha val="85098"/>
            </a:schemeClr>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186521" tIns="46630" rIns="46630" bIns="46630" numCol="1" rtlCol="0" anchor="ctr" anchorCtr="0" compatLnSpc="1">
            <a:prstTxWarp prst="textNoShape">
              <a:avLst/>
            </a:prstTxWarp>
            <a:spAutoFit/>
          </a:bodyPr>
          <a:lstStyle/>
          <a:p>
            <a:pPr defTabSz="932290" fontAlgn="base">
              <a:spcBef>
                <a:spcPct val="0"/>
              </a:spcBef>
              <a:spcAft>
                <a:spcPct val="0"/>
              </a:spcAft>
            </a:pPr>
            <a:r>
              <a:rPr lang="en-US" sz="1400" dirty="0">
                <a:gradFill>
                  <a:gsLst>
                    <a:gs pos="0">
                      <a:srgbClr val="FFFFFF"/>
                    </a:gs>
                    <a:gs pos="100000">
                      <a:srgbClr val="FFFFFF"/>
                    </a:gs>
                  </a:gsLst>
                  <a:lin ang="5400000" scaled="0"/>
                </a:gradFill>
                <a:ea typeface="Segoe UI" pitchFamily="34" charset="0"/>
                <a:cs typeface="Segoe UI" pitchFamily="34" charset="0"/>
              </a:rPr>
              <a:t>Firewall </a:t>
            </a:r>
            <a:r>
              <a:rPr lang="en-US" sz="1400" dirty="0" smtClean="0">
                <a:gradFill>
                  <a:gsLst>
                    <a:gs pos="0">
                      <a:srgbClr val="FFFFFF"/>
                    </a:gs>
                    <a:gs pos="100000">
                      <a:srgbClr val="FFFFFF"/>
                    </a:gs>
                  </a:gsLst>
                  <a:lin ang="5400000" scaled="0"/>
                </a:gradFill>
                <a:ea typeface="Segoe UI" pitchFamily="34" charset="0"/>
                <a:cs typeface="Segoe UI" pitchFamily="34" charset="0"/>
              </a:rPr>
              <a:t>or Unified </a:t>
            </a:r>
            <a:r>
              <a:rPr lang="en-US" sz="1400" dirty="0">
                <a:gradFill>
                  <a:gsLst>
                    <a:gs pos="0">
                      <a:srgbClr val="FFFFFF"/>
                    </a:gs>
                    <a:gs pos="100000">
                      <a:srgbClr val="FFFFFF"/>
                    </a:gs>
                  </a:gsLst>
                  <a:lin ang="5400000" scaled="0"/>
                </a:gradFill>
                <a:ea typeface="Segoe UI" pitchFamily="34" charset="0"/>
                <a:cs typeface="Segoe UI" pitchFamily="34" charset="0"/>
              </a:rPr>
              <a:t>Access Gateway (UAG)</a:t>
            </a:r>
          </a:p>
        </p:txBody>
      </p:sp>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437990" y="3450632"/>
            <a:ext cx="189528" cy="279781"/>
          </a:xfrm>
          <a:prstGeom prst="rect">
            <a:avLst/>
          </a:prstGeom>
        </p:spPr>
      </p:pic>
      <p:sp>
        <p:nvSpPr>
          <p:cNvPr id="62" name="Freeform 61"/>
          <p:cNvSpPr/>
          <p:nvPr/>
        </p:nvSpPr>
        <p:spPr>
          <a:xfrm flipH="1" flipV="1">
            <a:off x="5253157" y="4843413"/>
            <a:ext cx="891200" cy="457669"/>
          </a:xfrm>
          <a:custGeom>
            <a:avLst/>
            <a:gdLst>
              <a:gd name="connsiteX0" fmla="*/ 0 w 1028700"/>
              <a:gd name="connsiteY0" fmla="*/ 0 h 1247775"/>
              <a:gd name="connsiteX1" fmla="*/ 0 w 1028700"/>
              <a:gd name="connsiteY1" fmla="*/ 104775 h 1247775"/>
              <a:gd name="connsiteX2" fmla="*/ 1028700 w 1028700"/>
              <a:gd name="connsiteY2" fmla="*/ 104775 h 1247775"/>
              <a:gd name="connsiteX3" fmla="*/ 1028700 w 1028700"/>
              <a:gd name="connsiteY3" fmla="*/ 1247775 h 1247775"/>
            </a:gdLst>
            <a:ahLst/>
            <a:cxnLst>
              <a:cxn ang="0">
                <a:pos x="connsiteX0" y="connsiteY0"/>
              </a:cxn>
              <a:cxn ang="0">
                <a:pos x="connsiteX1" y="connsiteY1"/>
              </a:cxn>
              <a:cxn ang="0">
                <a:pos x="connsiteX2" y="connsiteY2"/>
              </a:cxn>
              <a:cxn ang="0">
                <a:pos x="connsiteX3" y="connsiteY3"/>
              </a:cxn>
            </a:cxnLst>
            <a:rect l="l" t="t" r="r" b="b"/>
            <a:pathLst>
              <a:path w="1028700" h="1247775">
                <a:moveTo>
                  <a:pt x="0" y="0"/>
                </a:moveTo>
                <a:lnTo>
                  <a:pt x="0" y="104775"/>
                </a:lnTo>
                <a:lnTo>
                  <a:pt x="1028700" y="104775"/>
                </a:lnTo>
                <a:lnTo>
                  <a:pt x="1028700" y="1247775"/>
                </a:lnTo>
              </a:path>
            </a:pathLst>
          </a:custGeom>
          <a:ln w="63500" cap="rnd">
            <a:solidFill>
              <a:schemeClr val="tx1">
                <a:lumMod val="75000"/>
                <a:lumOff val="25000"/>
                <a:alpha val="6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836">
              <a:solidFill>
                <a:srgbClr val="505050"/>
              </a:solidFill>
            </a:endParaRPr>
          </a:p>
        </p:txBody>
      </p:sp>
      <p:sp>
        <p:nvSpPr>
          <p:cNvPr id="67" name="Pentagon 66"/>
          <p:cNvSpPr/>
          <p:nvPr/>
        </p:nvSpPr>
        <p:spPr bwMode="auto">
          <a:xfrm flipH="1">
            <a:off x="6244849" y="4114994"/>
            <a:ext cx="3062279" cy="648169"/>
          </a:xfrm>
          <a:prstGeom prst="homePlate">
            <a:avLst/>
          </a:prstGeom>
          <a:solidFill>
            <a:schemeClr val="accent1">
              <a:alpha val="85098"/>
            </a:schemeClr>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186521" tIns="46630" rIns="46630" bIns="46630" numCol="1" rtlCol="0" anchor="ctr" anchorCtr="0" compatLnSpc="1">
            <a:prstTxWarp prst="textNoShape">
              <a:avLst/>
            </a:prstTxWarp>
            <a:spAutoFit/>
          </a:bodyPr>
          <a:lstStyle/>
          <a:p>
            <a:pPr defTabSz="932290" fontAlgn="base">
              <a:spcBef>
                <a:spcPct val="0"/>
              </a:spcBef>
              <a:spcAft>
                <a:spcPct val="0"/>
              </a:spcAft>
            </a:pPr>
            <a:r>
              <a:rPr lang="en-US" dirty="0">
                <a:gradFill>
                  <a:gsLst>
                    <a:gs pos="0">
                      <a:srgbClr val="FFFFFF"/>
                    </a:gs>
                    <a:gs pos="100000">
                      <a:srgbClr val="FFFFFF"/>
                    </a:gs>
                  </a:gsLst>
                  <a:lin ang="5400000" scaled="0"/>
                </a:gradFill>
                <a:ea typeface="Segoe UI" pitchFamily="34" charset="0"/>
                <a:cs typeface="Segoe UI" pitchFamily="34" charset="0"/>
              </a:rPr>
              <a:t>Pass the appropriate Security Context</a:t>
            </a:r>
          </a:p>
        </p:txBody>
      </p:sp>
      <p:grpSp>
        <p:nvGrpSpPr>
          <p:cNvPr id="14" name="Group 13"/>
          <p:cNvGrpSpPr/>
          <p:nvPr/>
        </p:nvGrpSpPr>
        <p:grpSpPr>
          <a:xfrm>
            <a:off x="5698620" y="5639116"/>
            <a:ext cx="786721" cy="764468"/>
            <a:chOff x="5586525" y="5529048"/>
            <a:chExt cx="771365" cy="749546"/>
          </a:xfrm>
        </p:grpSpPr>
        <p:sp>
          <p:nvSpPr>
            <p:cNvPr id="12" name="Flowchart: Extract 11"/>
            <p:cNvSpPr/>
            <p:nvPr/>
          </p:nvSpPr>
          <p:spPr>
            <a:xfrm>
              <a:off x="5640622" y="5529048"/>
              <a:ext cx="635700" cy="508818"/>
            </a:xfrm>
            <a:prstGeom prst="flowChartExtra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dirty="0">
                <a:solidFill>
                  <a:srgbClr val="FFFFFF"/>
                </a:solidFill>
              </a:endParaRPr>
            </a:p>
          </p:txBody>
        </p:sp>
        <p:sp>
          <p:nvSpPr>
            <p:cNvPr id="13" name="TextBox 12"/>
            <p:cNvSpPr txBox="1"/>
            <p:nvPr/>
          </p:nvSpPr>
          <p:spPr>
            <a:xfrm>
              <a:off x="5586525" y="6013585"/>
              <a:ext cx="771365" cy="265009"/>
            </a:xfrm>
            <a:prstGeom prst="rect">
              <a:avLst/>
            </a:prstGeom>
            <a:noFill/>
          </p:spPr>
          <p:txBody>
            <a:bodyPr wrap="none" rtlCol="0">
              <a:spAutoFit/>
            </a:bodyPr>
            <a:lstStyle/>
            <a:p>
              <a:r>
                <a:rPr lang="en-US" sz="1122" dirty="0">
                  <a:solidFill>
                    <a:srgbClr val="505050"/>
                  </a:solidFill>
                </a:rPr>
                <a:t>Windows</a:t>
              </a:r>
            </a:p>
          </p:txBody>
        </p:sp>
      </p:grpSp>
      <p:grpSp>
        <p:nvGrpSpPr>
          <p:cNvPr id="21" name="Group 20"/>
          <p:cNvGrpSpPr/>
          <p:nvPr/>
        </p:nvGrpSpPr>
        <p:grpSpPr>
          <a:xfrm>
            <a:off x="6579816" y="5643442"/>
            <a:ext cx="786721" cy="760142"/>
            <a:chOff x="6450521" y="5533289"/>
            <a:chExt cx="771365" cy="745305"/>
          </a:xfrm>
        </p:grpSpPr>
        <p:sp>
          <p:nvSpPr>
            <p:cNvPr id="55" name="Flowchart: Extract 54"/>
            <p:cNvSpPr/>
            <p:nvPr/>
          </p:nvSpPr>
          <p:spPr>
            <a:xfrm>
              <a:off x="6501796" y="5533289"/>
              <a:ext cx="635700" cy="506765"/>
            </a:xfrm>
            <a:prstGeom prst="flowChartExtra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solidFill>
                  <a:srgbClr val="FFFFFF"/>
                </a:solidFill>
              </a:endParaRPr>
            </a:p>
          </p:txBody>
        </p:sp>
        <p:sp>
          <p:nvSpPr>
            <p:cNvPr id="16" name="Rectangle 15"/>
            <p:cNvSpPr/>
            <p:nvPr/>
          </p:nvSpPr>
          <p:spPr>
            <a:xfrm>
              <a:off x="6450521" y="6013585"/>
              <a:ext cx="771365" cy="265009"/>
            </a:xfrm>
            <a:prstGeom prst="rect">
              <a:avLst/>
            </a:prstGeom>
          </p:spPr>
          <p:txBody>
            <a:bodyPr wrap="none">
              <a:spAutoFit/>
            </a:bodyPr>
            <a:lstStyle/>
            <a:p>
              <a:r>
                <a:rPr lang="en-US" sz="1122" dirty="0">
                  <a:solidFill>
                    <a:srgbClr val="505050"/>
                  </a:solidFill>
                </a:rPr>
                <a:t>Windows</a:t>
              </a:r>
            </a:p>
          </p:txBody>
        </p:sp>
      </p:grpSp>
      <p:grpSp>
        <p:nvGrpSpPr>
          <p:cNvPr id="22" name="Group 21"/>
          <p:cNvGrpSpPr/>
          <p:nvPr/>
        </p:nvGrpSpPr>
        <p:grpSpPr>
          <a:xfrm>
            <a:off x="2575329" y="5619884"/>
            <a:ext cx="786721" cy="767529"/>
            <a:chOff x="2524197" y="5510191"/>
            <a:chExt cx="771365" cy="752548"/>
          </a:xfrm>
        </p:grpSpPr>
        <p:sp>
          <p:nvSpPr>
            <p:cNvPr id="56" name="Flowchart: Extract 55"/>
            <p:cNvSpPr/>
            <p:nvPr/>
          </p:nvSpPr>
          <p:spPr>
            <a:xfrm>
              <a:off x="2593435" y="5510191"/>
              <a:ext cx="635700" cy="506765"/>
            </a:xfrm>
            <a:prstGeom prst="flowChartExtra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solidFill>
                  <a:srgbClr val="FFFFFF"/>
                </a:solidFill>
              </a:endParaRPr>
            </a:p>
          </p:txBody>
        </p:sp>
        <p:sp>
          <p:nvSpPr>
            <p:cNvPr id="17" name="Rectangle 16"/>
            <p:cNvSpPr/>
            <p:nvPr/>
          </p:nvSpPr>
          <p:spPr>
            <a:xfrm>
              <a:off x="2524197" y="5997730"/>
              <a:ext cx="771365" cy="265009"/>
            </a:xfrm>
            <a:prstGeom prst="rect">
              <a:avLst/>
            </a:prstGeom>
          </p:spPr>
          <p:txBody>
            <a:bodyPr wrap="none">
              <a:spAutoFit/>
            </a:bodyPr>
            <a:lstStyle/>
            <a:p>
              <a:r>
                <a:rPr lang="en-US" sz="1122" dirty="0">
                  <a:solidFill>
                    <a:srgbClr val="505050"/>
                  </a:solidFill>
                </a:rPr>
                <a:t>Windows</a:t>
              </a:r>
            </a:p>
          </p:txBody>
        </p:sp>
      </p:grpSp>
      <p:grpSp>
        <p:nvGrpSpPr>
          <p:cNvPr id="24" name="Group 23"/>
          <p:cNvGrpSpPr/>
          <p:nvPr/>
        </p:nvGrpSpPr>
        <p:grpSpPr>
          <a:xfrm>
            <a:off x="9307129" y="5683758"/>
            <a:ext cx="648355" cy="753282"/>
            <a:chOff x="9124600" y="5572818"/>
            <a:chExt cx="635700" cy="738579"/>
          </a:xfrm>
        </p:grpSpPr>
        <p:sp>
          <p:nvSpPr>
            <p:cNvPr id="59" name="Flowchart: Extract 58"/>
            <p:cNvSpPr/>
            <p:nvPr/>
          </p:nvSpPr>
          <p:spPr>
            <a:xfrm>
              <a:off x="9124600" y="5572818"/>
              <a:ext cx="635700" cy="506765"/>
            </a:xfrm>
            <a:prstGeom prst="flowChartExtract">
              <a:avLst/>
            </a:prstGeom>
            <a:solidFill>
              <a:schemeClr val="accent1">
                <a:lumMod val="50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solidFill>
                  <a:srgbClr val="FFFFFF"/>
                </a:solidFill>
              </a:endParaRPr>
            </a:p>
          </p:txBody>
        </p:sp>
        <p:sp>
          <p:nvSpPr>
            <p:cNvPr id="68" name="Rectangle 67"/>
            <p:cNvSpPr/>
            <p:nvPr/>
          </p:nvSpPr>
          <p:spPr>
            <a:xfrm>
              <a:off x="9143827" y="6046388"/>
              <a:ext cx="603050" cy="265009"/>
            </a:xfrm>
            <a:prstGeom prst="rect">
              <a:avLst/>
            </a:prstGeom>
          </p:spPr>
          <p:txBody>
            <a:bodyPr wrap="none">
              <a:spAutoFit/>
            </a:bodyPr>
            <a:lstStyle/>
            <a:p>
              <a:r>
                <a:rPr lang="en-US" sz="1122" dirty="0">
                  <a:solidFill>
                    <a:srgbClr val="505050"/>
                  </a:solidFill>
                </a:rPr>
                <a:t>Claims</a:t>
              </a:r>
            </a:p>
          </p:txBody>
        </p:sp>
      </p:grpSp>
      <p:grpSp>
        <p:nvGrpSpPr>
          <p:cNvPr id="19" name="Group 18"/>
          <p:cNvGrpSpPr/>
          <p:nvPr/>
        </p:nvGrpSpPr>
        <p:grpSpPr>
          <a:xfrm>
            <a:off x="3545116" y="5593537"/>
            <a:ext cx="902801" cy="793877"/>
            <a:chOff x="3475055" y="5484358"/>
            <a:chExt cx="885179" cy="778381"/>
          </a:xfrm>
        </p:grpSpPr>
        <p:sp>
          <p:nvSpPr>
            <p:cNvPr id="64" name="Flowchart: Extract 63"/>
            <p:cNvSpPr/>
            <p:nvPr/>
          </p:nvSpPr>
          <p:spPr>
            <a:xfrm>
              <a:off x="3570671" y="5484358"/>
              <a:ext cx="635700" cy="506765"/>
            </a:xfrm>
            <a:prstGeom prst="flowChartExtract">
              <a:avLst/>
            </a:prstGeom>
            <a:solidFill>
              <a:schemeClr val="accent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solidFill>
                  <a:srgbClr val="FFFFFF"/>
                </a:solidFill>
              </a:endParaRPr>
            </a:p>
          </p:txBody>
        </p:sp>
        <p:sp>
          <p:nvSpPr>
            <p:cNvPr id="72" name="Rectangle 71"/>
            <p:cNvSpPr/>
            <p:nvPr/>
          </p:nvSpPr>
          <p:spPr>
            <a:xfrm>
              <a:off x="3475055" y="5997730"/>
              <a:ext cx="885179" cy="265009"/>
            </a:xfrm>
            <a:prstGeom prst="rect">
              <a:avLst/>
            </a:prstGeom>
          </p:spPr>
          <p:txBody>
            <a:bodyPr wrap="none">
              <a:spAutoFit/>
            </a:bodyPr>
            <a:lstStyle/>
            <a:p>
              <a:r>
                <a:rPr lang="en-US" sz="1122" dirty="0">
                  <a:solidFill>
                    <a:srgbClr val="505050"/>
                  </a:solidFill>
                </a:rPr>
                <a:t>Proprietary</a:t>
              </a:r>
            </a:p>
          </p:txBody>
        </p:sp>
      </p:grpSp>
      <p:grpSp>
        <p:nvGrpSpPr>
          <p:cNvPr id="23" name="Group 22"/>
          <p:cNvGrpSpPr/>
          <p:nvPr/>
        </p:nvGrpSpPr>
        <p:grpSpPr>
          <a:xfrm>
            <a:off x="7887248" y="5653238"/>
            <a:ext cx="691180" cy="769389"/>
            <a:chOff x="7732433" y="5542894"/>
            <a:chExt cx="677689" cy="754371"/>
          </a:xfrm>
        </p:grpSpPr>
        <p:sp>
          <p:nvSpPr>
            <p:cNvPr id="57" name="Flowchart: Extract 56"/>
            <p:cNvSpPr/>
            <p:nvPr/>
          </p:nvSpPr>
          <p:spPr>
            <a:xfrm>
              <a:off x="7774422" y="5542894"/>
              <a:ext cx="635700" cy="506765"/>
            </a:xfrm>
            <a:prstGeom prst="flowChartExtract">
              <a:avLst/>
            </a:prstGeom>
            <a:solidFill>
              <a:srgbClr val="FF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solidFill>
                  <a:srgbClr val="FFFFFF"/>
                </a:solidFill>
              </a:endParaRPr>
            </a:p>
          </p:txBody>
        </p:sp>
        <p:sp>
          <p:nvSpPr>
            <p:cNvPr id="75" name="Rectangle 74"/>
            <p:cNvSpPr/>
            <p:nvPr/>
          </p:nvSpPr>
          <p:spPr>
            <a:xfrm>
              <a:off x="7732433" y="6032256"/>
              <a:ext cx="603050" cy="265009"/>
            </a:xfrm>
            <a:prstGeom prst="rect">
              <a:avLst/>
            </a:prstGeom>
          </p:spPr>
          <p:txBody>
            <a:bodyPr wrap="none">
              <a:spAutoFit/>
            </a:bodyPr>
            <a:lstStyle/>
            <a:p>
              <a:r>
                <a:rPr lang="en-US" sz="1122" dirty="0">
                  <a:solidFill>
                    <a:srgbClr val="505050"/>
                  </a:solidFill>
                </a:rPr>
                <a:t>Claims</a:t>
              </a:r>
            </a:p>
          </p:txBody>
        </p:sp>
      </p:grpSp>
      <p:grpSp>
        <p:nvGrpSpPr>
          <p:cNvPr id="18" name="Group 17"/>
          <p:cNvGrpSpPr/>
          <p:nvPr/>
        </p:nvGrpSpPr>
        <p:grpSpPr>
          <a:xfrm>
            <a:off x="4613256" y="5619884"/>
            <a:ext cx="669499" cy="791657"/>
            <a:chOff x="4522346" y="5510190"/>
            <a:chExt cx="656431" cy="776205"/>
          </a:xfrm>
        </p:grpSpPr>
        <p:sp>
          <p:nvSpPr>
            <p:cNvPr id="60" name="Flowchart: Extract 59"/>
            <p:cNvSpPr/>
            <p:nvPr/>
          </p:nvSpPr>
          <p:spPr>
            <a:xfrm>
              <a:off x="4543077" y="5510190"/>
              <a:ext cx="635700" cy="506765"/>
            </a:xfrm>
            <a:prstGeom prst="flowChartExtra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solidFill>
                  <a:srgbClr val="FFFFFF"/>
                </a:solidFill>
              </a:endParaRPr>
            </a:p>
          </p:txBody>
        </p:sp>
        <p:sp>
          <p:nvSpPr>
            <p:cNvPr id="82" name="Rectangle 81"/>
            <p:cNvSpPr/>
            <p:nvPr/>
          </p:nvSpPr>
          <p:spPr>
            <a:xfrm>
              <a:off x="4522346" y="6021386"/>
              <a:ext cx="429926" cy="265009"/>
            </a:xfrm>
            <a:prstGeom prst="rect">
              <a:avLst/>
            </a:prstGeom>
          </p:spPr>
          <p:txBody>
            <a:bodyPr wrap="none">
              <a:spAutoFit/>
            </a:bodyPr>
            <a:lstStyle/>
            <a:p>
              <a:r>
                <a:rPr lang="en-US" sz="1122" dirty="0">
                  <a:solidFill>
                    <a:srgbClr val="505050"/>
                  </a:solidFill>
                </a:rPr>
                <a:t>FBA</a:t>
              </a:r>
            </a:p>
          </p:txBody>
        </p:sp>
      </p:grpSp>
    </p:spTree>
    <p:extLst>
      <p:ext uri="{BB962C8B-B14F-4D97-AF65-F5344CB8AC3E}">
        <p14:creationId xmlns:p14="http://schemas.microsoft.com/office/powerpoint/2010/main" val="87788056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fade">
                                      <p:cBhvr>
                                        <p:cTn id="7" dur="500"/>
                                        <p:tgtEl>
                                          <p:spTgt spid="52"/>
                                        </p:tgtEl>
                                      </p:cBhvr>
                                    </p:animEffect>
                                  </p:childTnLst>
                                </p:cTn>
                              </p:par>
                              <p:par>
                                <p:cTn id="8" presetID="10" presetClass="entr" presetSubtype="0" fill="hold" grpId="0" nodeType="withEffect">
                                  <p:stCondLst>
                                    <p:cond delay="250"/>
                                  </p:stCondLst>
                                  <p:childTnLst>
                                    <p:set>
                                      <p:cBhvr>
                                        <p:cTn id="9" dur="1" fill="hold">
                                          <p:stCondLst>
                                            <p:cond delay="0"/>
                                          </p:stCondLst>
                                        </p:cTn>
                                        <p:tgtEl>
                                          <p:spTgt spid="54"/>
                                        </p:tgtEl>
                                        <p:attrNameLst>
                                          <p:attrName>style.visibility</p:attrName>
                                        </p:attrNameLst>
                                      </p:cBhvr>
                                      <p:to>
                                        <p:strVal val="visible"/>
                                      </p:to>
                                    </p:set>
                                    <p:animEffect transition="in" filter="fade">
                                      <p:cBhvr>
                                        <p:cTn id="10" dur="500"/>
                                        <p:tgtEl>
                                          <p:spTgt spid="54"/>
                                        </p:tgtEl>
                                      </p:cBhvr>
                                    </p:animEffect>
                                  </p:childTnLst>
                                </p:cTn>
                              </p:par>
                              <p:par>
                                <p:cTn id="11" presetID="10" presetClass="entr" presetSubtype="0" fill="hold" grpId="0" nodeType="withEffect">
                                  <p:stCondLst>
                                    <p:cond delay="500"/>
                                  </p:stCondLst>
                                  <p:childTnLst>
                                    <p:set>
                                      <p:cBhvr>
                                        <p:cTn id="12" dur="1" fill="hold">
                                          <p:stCondLst>
                                            <p:cond delay="0"/>
                                          </p:stCondLst>
                                        </p:cTn>
                                        <p:tgtEl>
                                          <p:spTgt spid="43"/>
                                        </p:tgtEl>
                                        <p:attrNameLst>
                                          <p:attrName>style.visibility</p:attrName>
                                        </p:attrNameLst>
                                      </p:cBhvr>
                                      <p:to>
                                        <p:strVal val="visible"/>
                                      </p:to>
                                    </p:set>
                                    <p:animEffect transition="in" filter="fade">
                                      <p:cBhvr>
                                        <p:cTn id="13" dur="500"/>
                                        <p:tgtEl>
                                          <p:spTgt spid="43"/>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fade">
                                      <p:cBhvr>
                                        <p:cTn id="18" dur="500"/>
                                        <p:tgtEl>
                                          <p:spTgt spid="15"/>
                                        </p:tgtEl>
                                      </p:cBhvr>
                                    </p:animEffect>
                                  </p:childTnLst>
                                </p:cTn>
                              </p:par>
                              <p:par>
                                <p:cTn id="19" presetID="10" presetClass="entr" presetSubtype="0" fill="hold" grpId="0" nodeType="withEffect">
                                  <p:stCondLst>
                                    <p:cond delay="250"/>
                                  </p:stCondLst>
                                  <p:childTnLst>
                                    <p:set>
                                      <p:cBhvr>
                                        <p:cTn id="20" dur="1" fill="hold">
                                          <p:stCondLst>
                                            <p:cond delay="0"/>
                                          </p:stCondLst>
                                        </p:cTn>
                                        <p:tgtEl>
                                          <p:spTgt spid="62"/>
                                        </p:tgtEl>
                                        <p:attrNameLst>
                                          <p:attrName>style.visibility</p:attrName>
                                        </p:attrNameLst>
                                      </p:cBhvr>
                                      <p:to>
                                        <p:strVal val="visible"/>
                                      </p:to>
                                    </p:set>
                                    <p:animEffect transition="in" filter="fade">
                                      <p:cBhvr>
                                        <p:cTn id="21" dur="500"/>
                                        <p:tgtEl>
                                          <p:spTgt spid="62"/>
                                        </p:tgtEl>
                                      </p:cBhvr>
                                    </p:animEffect>
                                  </p:childTnLst>
                                </p:cTn>
                              </p:par>
                              <p:par>
                                <p:cTn id="22" presetID="10" presetClass="entr" presetSubtype="0" fill="hold" grpId="0" nodeType="withEffect">
                                  <p:stCondLst>
                                    <p:cond delay="750"/>
                                  </p:stCondLst>
                                  <p:childTnLst>
                                    <p:set>
                                      <p:cBhvr>
                                        <p:cTn id="23" dur="1" fill="hold">
                                          <p:stCondLst>
                                            <p:cond delay="0"/>
                                          </p:stCondLst>
                                        </p:cTn>
                                        <p:tgtEl>
                                          <p:spTgt spid="67"/>
                                        </p:tgtEl>
                                        <p:attrNameLst>
                                          <p:attrName>style.visibility</p:attrName>
                                        </p:attrNameLst>
                                      </p:cBhvr>
                                      <p:to>
                                        <p:strVal val="visible"/>
                                      </p:to>
                                    </p:set>
                                    <p:animEffect transition="in" filter="fade">
                                      <p:cBhvr>
                                        <p:cTn id="24" dur="500"/>
                                        <p:tgtEl>
                                          <p:spTgt spid="67"/>
                                        </p:tgtEl>
                                      </p:cBhvr>
                                    </p:animEffect>
                                  </p:childTnLst>
                                </p:cTn>
                              </p:par>
                              <p:par>
                                <p:cTn id="25" presetID="9" presetClass="emph" presetSubtype="0" grpId="1" nodeType="withEffect">
                                  <p:stCondLst>
                                    <p:cond delay="500"/>
                                  </p:stCondLst>
                                  <p:childTnLst>
                                    <p:set>
                                      <p:cBhvr rctx="PPT">
                                        <p:cTn id="26" dur="indefinite"/>
                                        <p:tgtEl>
                                          <p:spTgt spid="52"/>
                                        </p:tgtEl>
                                        <p:attrNameLst>
                                          <p:attrName>style.opacity</p:attrName>
                                        </p:attrNameLst>
                                      </p:cBhvr>
                                      <p:to>
                                        <p:strVal val="0.75"/>
                                      </p:to>
                                    </p:set>
                                    <p:animEffect filter="image" prLst="opacity: 0.75">
                                      <p:cBhvr rctx="IE">
                                        <p:cTn id="27" dur="indefinite"/>
                                        <p:tgtEl>
                                          <p:spTgt spid="52"/>
                                        </p:tgtEl>
                                      </p:cBhvr>
                                    </p:animEffect>
                                  </p:childTnLst>
                                </p:cTn>
                              </p:par>
                              <p:par>
                                <p:cTn id="28" presetID="9" presetClass="emph" presetSubtype="0" grpId="1" nodeType="withEffect">
                                  <p:stCondLst>
                                    <p:cond delay="500"/>
                                  </p:stCondLst>
                                  <p:childTnLst>
                                    <p:set>
                                      <p:cBhvr rctx="PPT">
                                        <p:cTn id="29" dur="indefinite"/>
                                        <p:tgtEl>
                                          <p:spTgt spid="54"/>
                                        </p:tgtEl>
                                        <p:attrNameLst>
                                          <p:attrName>style.opacity</p:attrName>
                                        </p:attrNameLst>
                                      </p:cBhvr>
                                      <p:to>
                                        <p:strVal val="0.75"/>
                                      </p:to>
                                    </p:set>
                                    <p:animEffect filter="image" prLst="opacity: 0.75">
                                      <p:cBhvr rctx="IE">
                                        <p:cTn id="30" dur="indefinite"/>
                                        <p:tgtEl>
                                          <p:spTgt spid="54"/>
                                        </p:tgtEl>
                                      </p:cBhvr>
                                    </p:animEffect>
                                  </p:childTnLst>
                                </p:cTn>
                              </p:par>
                              <p:par>
                                <p:cTn id="31" presetID="9" presetClass="emph" presetSubtype="0" grpId="1" nodeType="withEffect">
                                  <p:stCondLst>
                                    <p:cond delay="500"/>
                                  </p:stCondLst>
                                  <p:childTnLst>
                                    <p:set>
                                      <p:cBhvr rctx="PPT">
                                        <p:cTn id="32" dur="indefinite"/>
                                        <p:tgtEl>
                                          <p:spTgt spid="43"/>
                                        </p:tgtEl>
                                        <p:attrNameLst>
                                          <p:attrName>style.opacity</p:attrName>
                                        </p:attrNameLst>
                                      </p:cBhvr>
                                      <p:to>
                                        <p:strVal val="0.75"/>
                                      </p:to>
                                    </p:set>
                                    <p:animEffect filter="image" prLst="opacity: 0.75">
                                      <p:cBhvr rctx="IE">
                                        <p:cTn id="33" dur="indefinite"/>
                                        <p:tgtEl>
                                          <p:spTgt spid="43"/>
                                        </p:tgtEl>
                                      </p:cBhvr>
                                    </p:animEffect>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nodeType="clickEffect">
                                  <p:stCondLst>
                                    <p:cond delay="0"/>
                                  </p:stCondLst>
                                  <p:childTnLst>
                                    <p:set>
                                      <p:cBhvr>
                                        <p:cTn id="37" dur="1" fill="hold">
                                          <p:stCondLst>
                                            <p:cond delay="0"/>
                                          </p:stCondLst>
                                        </p:cTn>
                                        <p:tgtEl>
                                          <p:spTgt spid="14"/>
                                        </p:tgtEl>
                                        <p:attrNameLst>
                                          <p:attrName>style.visibility</p:attrName>
                                        </p:attrNameLst>
                                      </p:cBhvr>
                                      <p:to>
                                        <p:strVal val="visible"/>
                                      </p:to>
                                    </p:set>
                                    <p:animEffect transition="in" filter="fade">
                                      <p:cBhvr>
                                        <p:cTn id="38" dur="1000"/>
                                        <p:tgtEl>
                                          <p:spTgt spid="14"/>
                                        </p:tgtEl>
                                      </p:cBhvr>
                                    </p:animEffect>
                                    <p:anim calcmode="lin" valueType="num">
                                      <p:cBhvr>
                                        <p:cTn id="39" dur="1000" fill="hold"/>
                                        <p:tgtEl>
                                          <p:spTgt spid="14"/>
                                        </p:tgtEl>
                                        <p:attrNameLst>
                                          <p:attrName>ppt_x</p:attrName>
                                        </p:attrNameLst>
                                      </p:cBhvr>
                                      <p:tavLst>
                                        <p:tav tm="0">
                                          <p:val>
                                            <p:strVal val="#ppt_x"/>
                                          </p:val>
                                        </p:tav>
                                        <p:tav tm="100000">
                                          <p:val>
                                            <p:strVal val="#ppt_x"/>
                                          </p:val>
                                        </p:tav>
                                      </p:tavLst>
                                    </p:anim>
                                    <p:anim calcmode="lin" valueType="num">
                                      <p:cBhvr>
                                        <p:cTn id="40" dur="1000" fill="hold"/>
                                        <p:tgtEl>
                                          <p:spTgt spid="14"/>
                                        </p:tgtEl>
                                        <p:attrNameLst>
                                          <p:attrName>ppt_y</p:attrName>
                                        </p:attrNameLst>
                                      </p:cBhvr>
                                      <p:tavLst>
                                        <p:tav tm="0">
                                          <p:val>
                                            <p:strVal val="#ppt_y+.1"/>
                                          </p:val>
                                        </p:tav>
                                        <p:tav tm="100000">
                                          <p:val>
                                            <p:strVal val="#ppt_y"/>
                                          </p:val>
                                        </p:tav>
                                      </p:tavLst>
                                    </p:anim>
                                  </p:childTnLst>
                                </p:cTn>
                              </p:par>
                              <p:par>
                                <p:cTn id="41" presetID="42" presetClass="entr" presetSubtype="0" fill="hold" nodeType="withEffect">
                                  <p:stCondLst>
                                    <p:cond delay="0"/>
                                  </p:stCondLst>
                                  <p:childTnLst>
                                    <p:set>
                                      <p:cBhvr>
                                        <p:cTn id="42" dur="1" fill="hold">
                                          <p:stCondLst>
                                            <p:cond delay="0"/>
                                          </p:stCondLst>
                                        </p:cTn>
                                        <p:tgtEl>
                                          <p:spTgt spid="21"/>
                                        </p:tgtEl>
                                        <p:attrNameLst>
                                          <p:attrName>style.visibility</p:attrName>
                                        </p:attrNameLst>
                                      </p:cBhvr>
                                      <p:to>
                                        <p:strVal val="visible"/>
                                      </p:to>
                                    </p:set>
                                    <p:animEffect transition="in" filter="fade">
                                      <p:cBhvr>
                                        <p:cTn id="43" dur="1000"/>
                                        <p:tgtEl>
                                          <p:spTgt spid="21"/>
                                        </p:tgtEl>
                                      </p:cBhvr>
                                    </p:animEffect>
                                    <p:anim calcmode="lin" valueType="num">
                                      <p:cBhvr>
                                        <p:cTn id="44" dur="1000" fill="hold"/>
                                        <p:tgtEl>
                                          <p:spTgt spid="21"/>
                                        </p:tgtEl>
                                        <p:attrNameLst>
                                          <p:attrName>ppt_x</p:attrName>
                                        </p:attrNameLst>
                                      </p:cBhvr>
                                      <p:tavLst>
                                        <p:tav tm="0">
                                          <p:val>
                                            <p:strVal val="#ppt_x"/>
                                          </p:val>
                                        </p:tav>
                                        <p:tav tm="100000">
                                          <p:val>
                                            <p:strVal val="#ppt_x"/>
                                          </p:val>
                                        </p:tav>
                                      </p:tavLst>
                                    </p:anim>
                                    <p:anim calcmode="lin" valueType="num">
                                      <p:cBhvr>
                                        <p:cTn id="45" dur="1000" fill="hold"/>
                                        <p:tgtEl>
                                          <p:spTgt spid="21"/>
                                        </p:tgtEl>
                                        <p:attrNameLst>
                                          <p:attrName>ppt_y</p:attrName>
                                        </p:attrNameLst>
                                      </p:cBhvr>
                                      <p:tavLst>
                                        <p:tav tm="0">
                                          <p:val>
                                            <p:strVal val="#ppt_y+.1"/>
                                          </p:val>
                                        </p:tav>
                                        <p:tav tm="100000">
                                          <p:val>
                                            <p:strVal val="#ppt_y"/>
                                          </p:val>
                                        </p:tav>
                                      </p:tavLst>
                                    </p:anim>
                                  </p:childTnLst>
                                </p:cTn>
                              </p:par>
                              <p:par>
                                <p:cTn id="46" presetID="42" presetClass="entr" presetSubtype="0" fill="hold" nodeType="withEffect">
                                  <p:stCondLst>
                                    <p:cond delay="0"/>
                                  </p:stCondLst>
                                  <p:childTnLst>
                                    <p:set>
                                      <p:cBhvr>
                                        <p:cTn id="47" dur="1" fill="hold">
                                          <p:stCondLst>
                                            <p:cond delay="0"/>
                                          </p:stCondLst>
                                        </p:cTn>
                                        <p:tgtEl>
                                          <p:spTgt spid="22"/>
                                        </p:tgtEl>
                                        <p:attrNameLst>
                                          <p:attrName>style.visibility</p:attrName>
                                        </p:attrNameLst>
                                      </p:cBhvr>
                                      <p:to>
                                        <p:strVal val="visible"/>
                                      </p:to>
                                    </p:set>
                                    <p:animEffect transition="in" filter="fade">
                                      <p:cBhvr>
                                        <p:cTn id="48" dur="1000"/>
                                        <p:tgtEl>
                                          <p:spTgt spid="22"/>
                                        </p:tgtEl>
                                      </p:cBhvr>
                                    </p:animEffect>
                                    <p:anim calcmode="lin" valueType="num">
                                      <p:cBhvr>
                                        <p:cTn id="49" dur="1000" fill="hold"/>
                                        <p:tgtEl>
                                          <p:spTgt spid="22"/>
                                        </p:tgtEl>
                                        <p:attrNameLst>
                                          <p:attrName>ppt_x</p:attrName>
                                        </p:attrNameLst>
                                      </p:cBhvr>
                                      <p:tavLst>
                                        <p:tav tm="0">
                                          <p:val>
                                            <p:strVal val="#ppt_x"/>
                                          </p:val>
                                        </p:tav>
                                        <p:tav tm="100000">
                                          <p:val>
                                            <p:strVal val="#ppt_x"/>
                                          </p:val>
                                        </p:tav>
                                      </p:tavLst>
                                    </p:anim>
                                    <p:anim calcmode="lin" valueType="num">
                                      <p:cBhvr>
                                        <p:cTn id="50"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nodeType="clickEffect">
                                  <p:stCondLst>
                                    <p:cond delay="0"/>
                                  </p:stCondLst>
                                  <p:childTnLst>
                                    <p:set>
                                      <p:cBhvr>
                                        <p:cTn id="54" dur="1" fill="hold">
                                          <p:stCondLst>
                                            <p:cond delay="0"/>
                                          </p:stCondLst>
                                        </p:cTn>
                                        <p:tgtEl>
                                          <p:spTgt spid="19"/>
                                        </p:tgtEl>
                                        <p:attrNameLst>
                                          <p:attrName>style.visibility</p:attrName>
                                        </p:attrNameLst>
                                      </p:cBhvr>
                                      <p:to>
                                        <p:strVal val="visible"/>
                                      </p:to>
                                    </p:set>
                                    <p:anim calcmode="lin" valueType="num">
                                      <p:cBhvr additive="base">
                                        <p:cTn id="55" dur="500" fill="hold"/>
                                        <p:tgtEl>
                                          <p:spTgt spid="19"/>
                                        </p:tgtEl>
                                        <p:attrNameLst>
                                          <p:attrName>ppt_x</p:attrName>
                                        </p:attrNameLst>
                                      </p:cBhvr>
                                      <p:tavLst>
                                        <p:tav tm="0">
                                          <p:val>
                                            <p:strVal val="#ppt_x"/>
                                          </p:val>
                                        </p:tav>
                                        <p:tav tm="100000">
                                          <p:val>
                                            <p:strVal val="#ppt_x"/>
                                          </p:val>
                                        </p:tav>
                                      </p:tavLst>
                                    </p:anim>
                                    <p:anim calcmode="lin" valueType="num">
                                      <p:cBhvr additive="base">
                                        <p:cTn id="56"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nodeType="clickEffect">
                                  <p:stCondLst>
                                    <p:cond delay="0"/>
                                  </p:stCondLst>
                                  <p:childTnLst>
                                    <p:set>
                                      <p:cBhvr>
                                        <p:cTn id="60" dur="1" fill="hold">
                                          <p:stCondLst>
                                            <p:cond delay="0"/>
                                          </p:stCondLst>
                                        </p:cTn>
                                        <p:tgtEl>
                                          <p:spTgt spid="18"/>
                                        </p:tgtEl>
                                        <p:attrNameLst>
                                          <p:attrName>style.visibility</p:attrName>
                                        </p:attrNameLst>
                                      </p:cBhvr>
                                      <p:to>
                                        <p:strVal val="visible"/>
                                      </p:to>
                                    </p:set>
                                    <p:anim calcmode="lin" valueType="num">
                                      <p:cBhvr additive="base">
                                        <p:cTn id="61" dur="500" fill="hold"/>
                                        <p:tgtEl>
                                          <p:spTgt spid="18"/>
                                        </p:tgtEl>
                                        <p:attrNameLst>
                                          <p:attrName>ppt_x</p:attrName>
                                        </p:attrNameLst>
                                      </p:cBhvr>
                                      <p:tavLst>
                                        <p:tav tm="0">
                                          <p:val>
                                            <p:strVal val="#ppt_x"/>
                                          </p:val>
                                        </p:tav>
                                        <p:tav tm="100000">
                                          <p:val>
                                            <p:strVal val="#ppt_x"/>
                                          </p:val>
                                        </p:tav>
                                      </p:tavLst>
                                    </p:anim>
                                    <p:anim calcmode="lin" valueType="num">
                                      <p:cBhvr additive="base">
                                        <p:cTn id="62"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nodeType="clickEffect">
                                  <p:stCondLst>
                                    <p:cond delay="0"/>
                                  </p:stCondLst>
                                  <p:childTnLst>
                                    <p:set>
                                      <p:cBhvr>
                                        <p:cTn id="66" dur="1" fill="hold">
                                          <p:stCondLst>
                                            <p:cond delay="0"/>
                                          </p:stCondLst>
                                        </p:cTn>
                                        <p:tgtEl>
                                          <p:spTgt spid="23"/>
                                        </p:tgtEl>
                                        <p:attrNameLst>
                                          <p:attrName>style.visibility</p:attrName>
                                        </p:attrNameLst>
                                      </p:cBhvr>
                                      <p:to>
                                        <p:strVal val="visible"/>
                                      </p:to>
                                    </p:set>
                                    <p:anim calcmode="lin" valueType="num">
                                      <p:cBhvr additive="base">
                                        <p:cTn id="67" dur="500" fill="hold"/>
                                        <p:tgtEl>
                                          <p:spTgt spid="23"/>
                                        </p:tgtEl>
                                        <p:attrNameLst>
                                          <p:attrName>ppt_x</p:attrName>
                                        </p:attrNameLst>
                                      </p:cBhvr>
                                      <p:tavLst>
                                        <p:tav tm="0">
                                          <p:val>
                                            <p:strVal val="#ppt_x"/>
                                          </p:val>
                                        </p:tav>
                                        <p:tav tm="100000">
                                          <p:val>
                                            <p:strVal val="#ppt_x"/>
                                          </p:val>
                                        </p:tav>
                                      </p:tavLst>
                                    </p:anim>
                                    <p:anim calcmode="lin" valueType="num">
                                      <p:cBhvr additive="base">
                                        <p:cTn id="68"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42" presetClass="entr" presetSubtype="0" fill="hold" nodeType="clickEffect">
                                  <p:stCondLst>
                                    <p:cond delay="0"/>
                                  </p:stCondLst>
                                  <p:childTnLst>
                                    <p:set>
                                      <p:cBhvr>
                                        <p:cTn id="72" dur="1" fill="hold">
                                          <p:stCondLst>
                                            <p:cond delay="0"/>
                                          </p:stCondLst>
                                        </p:cTn>
                                        <p:tgtEl>
                                          <p:spTgt spid="24"/>
                                        </p:tgtEl>
                                        <p:attrNameLst>
                                          <p:attrName>style.visibility</p:attrName>
                                        </p:attrNameLst>
                                      </p:cBhvr>
                                      <p:to>
                                        <p:strVal val="visible"/>
                                      </p:to>
                                    </p:set>
                                    <p:animEffect transition="in" filter="fade">
                                      <p:cBhvr>
                                        <p:cTn id="73" dur="500"/>
                                        <p:tgtEl>
                                          <p:spTgt spid="24"/>
                                        </p:tgtEl>
                                      </p:cBhvr>
                                    </p:animEffect>
                                    <p:anim calcmode="lin" valueType="num">
                                      <p:cBhvr>
                                        <p:cTn id="74" dur="500" fill="hold"/>
                                        <p:tgtEl>
                                          <p:spTgt spid="24"/>
                                        </p:tgtEl>
                                        <p:attrNameLst>
                                          <p:attrName>ppt_x</p:attrName>
                                        </p:attrNameLst>
                                      </p:cBhvr>
                                      <p:tavLst>
                                        <p:tav tm="0">
                                          <p:val>
                                            <p:strVal val="#ppt_x"/>
                                          </p:val>
                                        </p:tav>
                                        <p:tav tm="100000">
                                          <p:val>
                                            <p:strVal val="#ppt_x"/>
                                          </p:val>
                                        </p:tav>
                                      </p:tavLst>
                                    </p:anim>
                                    <p:anim calcmode="lin" valueType="num">
                                      <p:cBhvr>
                                        <p:cTn id="75" dur="5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43" grpId="0" animBg="1"/>
      <p:bldP spid="43" grpId="1" animBg="1"/>
      <p:bldP spid="52" grpId="0" animBg="1"/>
      <p:bldP spid="52" grpId="1" animBg="1"/>
      <p:bldP spid="54" grpId="0" animBg="1"/>
      <p:bldP spid="54" grpId="1" animBg="1"/>
      <p:bldP spid="62" grpId="0" animBg="1"/>
      <p:bldP spid="67"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SAML Claims – ADFS or other STS</a:t>
            </a:r>
            <a:endParaRPr lang="en-US" dirty="0"/>
          </a:p>
        </p:txBody>
      </p:sp>
      <p:sp>
        <p:nvSpPr>
          <p:cNvPr id="3" name="Content Placeholder 2"/>
          <p:cNvSpPr>
            <a:spLocks noGrp="1"/>
          </p:cNvSpPr>
          <p:nvPr>
            <p:ph type="body" sz="quarter" idx="10"/>
          </p:nvPr>
        </p:nvSpPr>
        <p:spPr>
          <a:xfrm>
            <a:off x="274639" y="1516062"/>
            <a:ext cx="5486399" cy="5167440"/>
          </a:xfrm>
          <a:prstGeom prst="rect">
            <a:avLst/>
          </a:prstGeom>
        </p:spPr>
        <p:txBody>
          <a:bodyPr/>
          <a:lstStyle/>
          <a:p>
            <a:r>
              <a:rPr lang="en-US" sz="3264" dirty="0" smtClean="0"/>
              <a:t>STS </a:t>
            </a:r>
            <a:r>
              <a:rPr lang="en-US" sz="3264" dirty="0"/>
              <a:t>trust provider provides Form</a:t>
            </a:r>
          </a:p>
          <a:p>
            <a:r>
              <a:rPr lang="en-US" sz="3264" dirty="0"/>
              <a:t>If an external service is SAML Claims compatible it needs to trust the </a:t>
            </a:r>
            <a:r>
              <a:rPr lang="en-US" sz="3264" dirty="0" smtClean="0"/>
              <a:t/>
            </a:r>
            <a:br>
              <a:rPr lang="en-US" sz="3264" dirty="0" smtClean="0"/>
            </a:br>
            <a:r>
              <a:rPr lang="en-US" sz="3264" dirty="0" smtClean="0"/>
              <a:t>same </a:t>
            </a:r>
            <a:r>
              <a:rPr lang="en-US" sz="3264" dirty="0"/>
              <a:t>STS</a:t>
            </a:r>
          </a:p>
          <a:p>
            <a:pPr marL="0" indent="0">
              <a:buNone/>
            </a:pPr>
            <a:endParaRPr lang="en-US" sz="3264" dirty="0"/>
          </a:p>
          <a:p>
            <a:pPr marL="0" indent="0">
              <a:buNone/>
            </a:pPr>
            <a:r>
              <a:rPr lang="en-US" sz="3264" i="1" dirty="0" smtClean="0"/>
              <a:t>Need to get a Windows Account Mapping to leverage Data and Network Resources!</a:t>
            </a:r>
            <a:endParaRPr lang="en-US" sz="3264" i="1" dirty="0"/>
          </a:p>
        </p:txBody>
      </p:sp>
      <p:pic>
        <p:nvPicPr>
          <p:cNvPr id="5" name="Picture 4"/>
          <p:cNvPicPr>
            <a:picLocks noChangeAspect="1"/>
          </p:cNvPicPr>
          <p:nvPr/>
        </p:nvPicPr>
        <p:blipFill>
          <a:blip r:embed="rId3"/>
          <a:stretch>
            <a:fillRect/>
          </a:stretch>
        </p:blipFill>
        <p:spPr>
          <a:xfrm>
            <a:off x="4528545" y="1212849"/>
            <a:ext cx="7907930" cy="5700001"/>
          </a:xfrm>
          <a:prstGeom prst="rect">
            <a:avLst/>
          </a:prstGeom>
        </p:spPr>
      </p:pic>
    </p:spTree>
    <p:extLst>
      <p:ext uri="{BB962C8B-B14F-4D97-AF65-F5344CB8AC3E}">
        <p14:creationId xmlns:p14="http://schemas.microsoft.com/office/powerpoint/2010/main" val="931766899"/>
      </p:ext>
    </p:extLst>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Demo</a:t>
            </a:r>
            <a:endParaRPr lang="en-US" dirty="0"/>
          </a:p>
        </p:txBody>
      </p:sp>
      <p:sp>
        <p:nvSpPr>
          <p:cNvPr id="5" name="Text Placeholder 4"/>
          <p:cNvSpPr>
            <a:spLocks noGrp="1"/>
          </p:cNvSpPr>
          <p:nvPr>
            <p:ph type="body" sz="quarter" idx="12"/>
          </p:nvPr>
        </p:nvSpPr>
        <p:spPr/>
        <p:txBody>
          <a:bodyPr/>
          <a:lstStyle/>
          <a:p>
            <a:r>
              <a:rPr lang="en-US" dirty="0" smtClean="0"/>
              <a:t>Data Access to Authenticated Users in a SAML environment using ADFS</a:t>
            </a:r>
          </a:p>
          <a:p>
            <a:endParaRPr lang="en-US" dirty="0"/>
          </a:p>
        </p:txBody>
      </p:sp>
    </p:spTree>
    <p:extLst>
      <p:ext uri="{BB962C8B-B14F-4D97-AF65-F5344CB8AC3E}">
        <p14:creationId xmlns:p14="http://schemas.microsoft.com/office/powerpoint/2010/main" val="5262098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Demo</a:t>
            </a:r>
            <a:endParaRPr lang="en-US" dirty="0"/>
          </a:p>
        </p:txBody>
      </p:sp>
      <p:sp>
        <p:nvSpPr>
          <p:cNvPr id="5" name="Text Placeholder 4"/>
          <p:cNvSpPr>
            <a:spLocks noGrp="1"/>
          </p:cNvSpPr>
          <p:nvPr>
            <p:ph type="body" sz="quarter" idx="12"/>
          </p:nvPr>
        </p:nvSpPr>
        <p:spPr/>
        <p:txBody>
          <a:bodyPr/>
          <a:lstStyle/>
          <a:p>
            <a:r>
              <a:rPr lang="en-US" dirty="0" smtClean="0"/>
              <a:t>Data Access to Authenticated Users using Public Federation and Mapping / Registration</a:t>
            </a:r>
          </a:p>
          <a:p>
            <a:endParaRPr lang="en-US" dirty="0"/>
          </a:p>
        </p:txBody>
      </p:sp>
    </p:spTree>
    <p:extLst>
      <p:ext uri="{BB962C8B-B14F-4D97-AF65-F5344CB8AC3E}">
        <p14:creationId xmlns:p14="http://schemas.microsoft.com/office/powerpoint/2010/main" val="54320448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
            <a:ext cx="12709577" cy="6994524"/>
          </a:xfrm>
          <a:prstGeom prst="rect">
            <a:avLst/>
          </a:prstGeom>
        </p:spPr>
      </p:pic>
      <p:sp>
        <p:nvSpPr>
          <p:cNvPr id="3" name="Content Placeholder 2"/>
          <p:cNvSpPr>
            <a:spLocks noGrp="1"/>
          </p:cNvSpPr>
          <p:nvPr>
            <p:ph type="body" sz="quarter" idx="10"/>
          </p:nvPr>
        </p:nvSpPr>
        <p:spPr>
          <a:xfrm>
            <a:off x="350837" y="296862"/>
            <a:ext cx="8839198" cy="4656659"/>
          </a:xfrm>
          <a:prstGeom prst="rect">
            <a:avLst/>
          </a:prstGeom>
          <a:solidFill>
            <a:srgbClr val="FF8C00">
              <a:alpha val="80000"/>
            </a:srgbClr>
          </a:solidFill>
        </p:spPr>
        <p:txBody>
          <a:bodyPr/>
          <a:lstStyle/>
          <a:p>
            <a:r>
              <a:rPr lang="en-US" sz="5400" dirty="0" smtClean="0">
                <a:solidFill>
                  <a:schemeClr val="bg1"/>
                </a:solidFill>
              </a:rPr>
              <a:t>Extranet Authentication</a:t>
            </a:r>
          </a:p>
          <a:p>
            <a:r>
              <a:rPr lang="en-US" dirty="0" smtClean="0">
                <a:solidFill>
                  <a:srgbClr val="002050"/>
                </a:solidFill>
              </a:rPr>
              <a:t>Reverse Proxy – Windows </a:t>
            </a:r>
          </a:p>
          <a:p>
            <a:pPr lvl="1"/>
            <a:r>
              <a:rPr lang="en-US" dirty="0" smtClean="0">
                <a:solidFill>
                  <a:schemeClr val="bg1"/>
                </a:solidFill>
              </a:rPr>
              <a:t>Creates Form login, but leverages Windows Token </a:t>
            </a:r>
          </a:p>
          <a:p>
            <a:pPr lvl="1"/>
            <a:r>
              <a:rPr lang="en-US" dirty="0" smtClean="0">
                <a:solidFill>
                  <a:schemeClr val="bg1"/>
                </a:solidFill>
              </a:rPr>
              <a:t>Farm Infrastructure will not need to take into account additional identities</a:t>
            </a:r>
          </a:p>
          <a:p>
            <a:r>
              <a:rPr lang="en-US" dirty="0" smtClean="0">
                <a:solidFill>
                  <a:srgbClr val="002050"/>
                </a:solidFill>
              </a:rPr>
              <a:t>SAML – ADFS or other STS</a:t>
            </a:r>
          </a:p>
          <a:p>
            <a:pPr lvl="1"/>
            <a:r>
              <a:rPr lang="en-US" dirty="0" smtClean="0">
                <a:solidFill>
                  <a:schemeClr val="bg1"/>
                </a:solidFill>
              </a:rPr>
              <a:t>ADFS Windows Identity != Windows Token</a:t>
            </a:r>
          </a:p>
          <a:p>
            <a:pPr lvl="1"/>
            <a:r>
              <a:rPr lang="en-US" dirty="0" smtClean="0">
                <a:solidFill>
                  <a:schemeClr val="bg1"/>
                </a:solidFill>
              </a:rPr>
              <a:t>Challenges passing SAML Token of Roles or IDs to backend</a:t>
            </a:r>
          </a:p>
          <a:p>
            <a:r>
              <a:rPr lang="en-US" dirty="0">
                <a:solidFill>
                  <a:srgbClr val="002050"/>
                </a:solidFill>
              </a:rPr>
              <a:t>FBA</a:t>
            </a:r>
          </a:p>
          <a:p>
            <a:pPr lvl="1"/>
            <a:r>
              <a:rPr lang="en-US" dirty="0">
                <a:solidFill>
                  <a:schemeClr val="bg1"/>
                </a:solidFill>
              </a:rPr>
              <a:t>Web Application Scope - must map </a:t>
            </a:r>
            <a:r>
              <a:rPr lang="en-US" dirty="0" smtClean="0">
                <a:solidFill>
                  <a:schemeClr val="bg1"/>
                </a:solidFill>
              </a:rPr>
              <a:t>credentials</a:t>
            </a:r>
            <a:endParaRPr lang="en-US" dirty="0">
              <a:solidFill>
                <a:schemeClr val="bg1"/>
              </a:solidFill>
            </a:endParaRPr>
          </a:p>
        </p:txBody>
      </p:sp>
    </p:spTree>
    <p:extLst>
      <p:ext uri="{BB962C8B-B14F-4D97-AF65-F5344CB8AC3E}">
        <p14:creationId xmlns:p14="http://schemas.microsoft.com/office/powerpoint/2010/main" val="995598037"/>
      </p:ext>
    </p:extLst>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solidFill>
                  <a:srgbClr val="002050"/>
                </a:solidFill>
              </a:rPr>
              <a:t>Accessing Data Challenges</a:t>
            </a:r>
            <a:endParaRPr lang="en-US" dirty="0">
              <a:solidFill>
                <a:srgbClr val="002050"/>
              </a:solidFill>
            </a:endParaRPr>
          </a:p>
        </p:txBody>
      </p:sp>
      <p:sp>
        <p:nvSpPr>
          <p:cNvPr id="3" name="Content Placeholder 2"/>
          <p:cNvSpPr>
            <a:spLocks noGrp="1"/>
          </p:cNvSpPr>
          <p:nvPr>
            <p:ph type="body" sz="quarter" idx="10"/>
          </p:nvPr>
        </p:nvSpPr>
        <p:spPr>
          <a:xfrm>
            <a:off x="274639" y="1212849"/>
            <a:ext cx="7238998" cy="5332413"/>
          </a:xfrm>
          <a:prstGeom prst="rect">
            <a:avLst/>
          </a:prstGeom>
          <a:noFill/>
        </p:spPr>
        <p:txBody>
          <a:bodyPr>
            <a:noAutofit/>
          </a:bodyPr>
          <a:lstStyle/>
          <a:p>
            <a:r>
              <a:rPr lang="en-US" sz="4000" dirty="0"/>
              <a:t>Data Source Challenges</a:t>
            </a:r>
          </a:p>
          <a:p>
            <a:pPr lvl="1"/>
            <a:r>
              <a:rPr lang="en-US" sz="2000" dirty="0" smtClean="0"/>
              <a:t>Multiple data sources with multiple IDs or Authentication</a:t>
            </a:r>
          </a:p>
          <a:p>
            <a:pPr lvl="1"/>
            <a:r>
              <a:rPr lang="en-US" sz="2000" dirty="0" smtClean="0"/>
              <a:t>Cross Domain</a:t>
            </a:r>
          </a:p>
          <a:p>
            <a:r>
              <a:rPr lang="en-US" sz="4000" dirty="0"/>
              <a:t>Identity Strategies</a:t>
            </a:r>
          </a:p>
          <a:p>
            <a:pPr lvl="1"/>
            <a:r>
              <a:rPr lang="en-US" sz="2000" dirty="0" smtClean="0"/>
              <a:t>Trust </a:t>
            </a:r>
            <a:r>
              <a:rPr lang="en-US" sz="2000" dirty="0"/>
              <a:t>across </a:t>
            </a:r>
            <a:r>
              <a:rPr lang="en-US" sz="2000" dirty="0" smtClean="0"/>
              <a:t>Domains</a:t>
            </a:r>
          </a:p>
          <a:p>
            <a:pPr lvl="1"/>
            <a:r>
              <a:rPr lang="en-US" sz="2000" dirty="0"/>
              <a:t>Shadow </a:t>
            </a:r>
            <a:r>
              <a:rPr lang="en-US" sz="2000" dirty="0" smtClean="0"/>
              <a:t>accounts</a:t>
            </a:r>
          </a:p>
          <a:p>
            <a:pPr lvl="1"/>
            <a:r>
              <a:rPr lang="en-US" sz="2000" dirty="0" smtClean="0"/>
              <a:t>Data Filters</a:t>
            </a:r>
          </a:p>
          <a:p>
            <a:r>
              <a:rPr lang="en-US" sz="4000" dirty="0"/>
              <a:t>Authentication strategies</a:t>
            </a:r>
          </a:p>
          <a:p>
            <a:pPr lvl="1"/>
            <a:r>
              <a:rPr lang="en-US" dirty="0"/>
              <a:t>Leverage connection string</a:t>
            </a:r>
          </a:p>
          <a:p>
            <a:pPr lvl="1"/>
            <a:r>
              <a:rPr lang="en-US" dirty="0"/>
              <a:t>Secure Store Service</a:t>
            </a:r>
          </a:p>
          <a:p>
            <a:pPr lvl="2"/>
            <a:r>
              <a:rPr lang="en-US" dirty="0"/>
              <a:t>Leverage to switch identities – Group User</a:t>
            </a:r>
          </a:p>
          <a:p>
            <a:pPr lvl="2"/>
            <a:r>
              <a:rPr lang="en-US" dirty="0"/>
              <a:t>Leverage for passing credentials</a:t>
            </a:r>
          </a:p>
          <a:p>
            <a:pPr lvl="1"/>
            <a:endParaRPr lang="en-US" sz="2000" dirty="0" smtClean="0"/>
          </a:p>
        </p:txBody>
      </p:sp>
      <p:pic>
        <p:nvPicPr>
          <p:cNvPr id="10" name="Picture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777363" y="0"/>
            <a:ext cx="4659429" cy="6994525"/>
          </a:xfrm>
          <a:prstGeom prst="rect">
            <a:avLst/>
          </a:prstGeom>
        </p:spPr>
      </p:pic>
    </p:spTree>
    <p:extLst>
      <p:ext uri="{BB962C8B-B14F-4D97-AF65-F5344CB8AC3E}">
        <p14:creationId xmlns:p14="http://schemas.microsoft.com/office/powerpoint/2010/main" val="2677352253"/>
      </p:ext>
    </p:extLst>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1"/>
            <a:ext cx="12436475" cy="6994525"/>
          </a:xfrm>
          <a:prstGeom prst="rect">
            <a:avLst/>
          </a:prstGeom>
        </p:spPr>
      </p:pic>
      <p:sp>
        <p:nvSpPr>
          <p:cNvPr id="3" name="Text Placeholder 2"/>
          <p:cNvSpPr>
            <a:spLocks noGrp="1"/>
          </p:cNvSpPr>
          <p:nvPr>
            <p:ph type="body" sz="quarter" idx="10"/>
          </p:nvPr>
        </p:nvSpPr>
        <p:spPr>
          <a:xfrm>
            <a:off x="366394" y="1651518"/>
            <a:ext cx="7315200" cy="4617226"/>
          </a:xfrm>
          <a:solidFill>
            <a:srgbClr val="6DC2E9">
              <a:alpha val="80000"/>
            </a:srgbClr>
          </a:solidFill>
        </p:spPr>
        <p:txBody>
          <a:bodyPr/>
          <a:lstStyle/>
          <a:p>
            <a:r>
              <a:rPr lang="en-US" dirty="0">
                <a:solidFill>
                  <a:srgbClr val="002050"/>
                </a:solidFill>
              </a:rPr>
              <a:t>Authentication methods for </a:t>
            </a:r>
            <a:r>
              <a:rPr lang="en-US" dirty="0" smtClean="0">
                <a:solidFill>
                  <a:srgbClr val="002050"/>
                </a:solidFill>
              </a:rPr>
              <a:t>mapping </a:t>
            </a:r>
            <a:r>
              <a:rPr lang="en-US" dirty="0">
                <a:solidFill>
                  <a:srgbClr val="002050"/>
                </a:solidFill>
              </a:rPr>
              <a:t>or passing </a:t>
            </a:r>
            <a:r>
              <a:rPr lang="en-US" dirty="0" smtClean="0">
                <a:solidFill>
                  <a:srgbClr val="002050"/>
                </a:solidFill>
              </a:rPr>
              <a:t>users</a:t>
            </a:r>
          </a:p>
          <a:p>
            <a:pPr marL="809199" lvl="1" indent="-342900"/>
            <a:r>
              <a:rPr lang="en-US" sz="2000" dirty="0">
                <a:solidFill>
                  <a:schemeClr val="bg1"/>
                </a:solidFill>
              </a:rPr>
              <a:t>Leverage Secure Store</a:t>
            </a:r>
          </a:p>
          <a:p>
            <a:pPr marL="809199" lvl="1" indent="-342900"/>
            <a:r>
              <a:rPr lang="en-US" sz="2000" dirty="0">
                <a:solidFill>
                  <a:schemeClr val="bg1"/>
                </a:solidFill>
              </a:rPr>
              <a:t>Leveraging the new </a:t>
            </a:r>
            <a:r>
              <a:rPr lang="en-US" sz="2000" dirty="0" err="1">
                <a:solidFill>
                  <a:schemeClr val="bg1"/>
                </a:solidFill>
              </a:rPr>
              <a:t>EffectiveUserName</a:t>
            </a:r>
            <a:endParaRPr lang="en-US" sz="2000" dirty="0">
              <a:solidFill>
                <a:schemeClr val="bg1"/>
              </a:solidFill>
            </a:endParaRPr>
          </a:p>
          <a:p>
            <a:pPr marL="809199" lvl="1" indent="-342900"/>
            <a:r>
              <a:rPr lang="en-US" sz="2000" dirty="0">
                <a:solidFill>
                  <a:schemeClr val="bg1"/>
                </a:solidFill>
              </a:rPr>
              <a:t>Leveraging </a:t>
            </a:r>
            <a:r>
              <a:rPr lang="en-US" sz="2000" dirty="0" err="1">
                <a:solidFill>
                  <a:schemeClr val="bg1"/>
                </a:solidFill>
              </a:rPr>
              <a:t>CustomData</a:t>
            </a:r>
            <a:r>
              <a:rPr lang="en-US" sz="2000" dirty="0">
                <a:solidFill>
                  <a:schemeClr val="bg1"/>
                </a:solidFill>
              </a:rPr>
              <a:t> </a:t>
            </a:r>
            <a:r>
              <a:rPr lang="en-US" sz="2000" dirty="0" smtClean="0">
                <a:solidFill>
                  <a:schemeClr val="bg1"/>
                </a:solidFill>
              </a:rPr>
              <a:t>Field</a:t>
            </a:r>
          </a:p>
          <a:p>
            <a:pPr marL="809199" lvl="1" indent="-342900"/>
            <a:endParaRPr lang="en-US" sz="2000" dirty="0" smtClean="0">
              <a:solidFill>
                <a:schemeClr val="bg1"/>
              </a:solidFill>
            </a:endParaRPr>
          </a:p>
          <a:p>
            <a:pPr marL="567899"/>
            <a:r>
              <a:rPr lang="en-US" sz="3640" dirty="0">
                <a:solidFill>
                  <a:srgbClr val="002050"/>
                </a:solidFill>
              </a:rPr>
              <a:t>Data </a:t>
            </a:r>
            <a:r>
              <a:rPr lang="en-US" sz="3640" dirty="0" smtClean="0">
                <a:solidFill>
                  <a:srgbClr val="002050"/>
                </a:solidFill>
              </a:rPr>
              <a:t>Pump</a:t>
            </a:r>
          </a:p>
          <a:p>
            <a:pPr marL="905302" lvl="3" indent="-342900"/>
            <a:r>
              <a:rPr lang="en-US" sz="2000" dirty="0">
                <a:solidFill>
                  <a:schemeClr val="bg1"/>
                </a:solidFill>
              </a:rPr>
              <a:t>SSAS Data Pump is an ISAPI module </a:t>
            </a:r>
          </a:p>
          <a:p>
            <a:pPr marL="562402" lvl="3" indent="0">
              <a:buNone/>
            </a:pPr>
            <a:r>
              <a:rPr lang="en-US" sz="2000" dirty="0" smtClean="0">
                <a:solidFill>
                  <a:schemeClr val="bg1"/>
                </a:solidFill>
              </a:rPr>
              <a:t>	allows </a:t>
            </a:r>
            <a:r>
              <a:rPr lang="en-US" sz="2000" dirty="0">
                <a:solidFill>
                  <a:schemeClr val="bg1"/>
                </a:solidFill>
              </a:rPr>
              <a:t>SSAS connections over HTTP</a:t>
            </a:r>
          </a:p>
          <a:p>
            <a:pPr marL="905302" lvl="3" indent="-342900"/>
            <a:r>
              <a:rPr lang="en-US" sz="2000" dirty="0">
                <a:solidFill>
                  <a:schemeClr val="bg1"/>
                </a:solidFill>
              </a:rPr>
              <a:t>Provides ability to access data in client from </a:t>
            </a:r>
            <a:endParaRPr lang="en-US" sz="2000" dirty="0" smtClean="0">
              <a:solidFill>
                <a:schemeClr val="bg1"/>
              </a:solidFill>
            </a:endParaRPr>
          </a:p>
          <a:p>
            <a:pPr marL="562402" lvl="3" indent="0">
              <a:buNone/>
            </a:pPr>
            <a:r>
              <a:rPr lang="en-US" sz="2000" dirty="0">
                <a:solidFill>
                  <a:schemeClr val="bg1"/>
                </a:solidFill>
              </a:rPr>
              <a:t>	</a:t>
            </a:r>
            <a:r>
              <a:rPr lang="en-US" sz="2000" dirty="0" smtClean="0">
                <a:solidFill>
                  <a:schemeClr val="bg1"/>
                </a:solidFill>
              </a:rPr>
              <a:t>outside domain</a:t>
            </a:r>
            <a:endParaRPr lang="en-US" sz="2000" dirty="0">
              <a:solidFill>
                <a:schemeClr val="bg1"/>
              </a:solidFill>
            </a:endParaRPr>
          </a:p>
        </p:txBody>
      </p:sp>
      <p:sp>
        <p:nvSpPr>
          <p:cNvPr id="4" name="Title 3"/>
          <p:cNvSpPr>
            <a:spLocks noGrp="1"/>
          </p:cNvSpPr>
          <p:nvPr>
            <p:ph type="title"/>
          </p:nvPr>
        </p:nvSpPr>
        <p:spPr>
          <a:xfrm>
            <a:off x="198437" y="280979"/>
            <a:ext cx="11889564" cy="1089559"/>
          </a:xfrm>
        </p:spPr>
        <p:txBody>
          <a:bodyPr>
            <a:normAutofit/>
          </a:bodyPr>
          <a:lstStyle/>
          <a:p>
            <a:r>
              <a:rPr lang="en-US" dirty="0" smtClean="0">
                <a:solidFill>
                  <a:srgbClr val="333333"/>
                </a:solidFill>
              </a:rPr>
              <a:t>Data Access with Analysis Services</a:t>
            </a:r>
            <a:endParaRPr lang="en-US" dirty="0">
              <a:solidFill>
                <a:srgbClr val="333333"/>
              </a:solidFill>
            </a:endParaRPr>
          </a:p>
        </p:txBody>
      </p:sp>
      <p:sp>
        <p:nvSpPr>
          <p:cNvPr id="6" name="Rectangle 5"/>
          <p:cNvSpPr/>
          <p:nvPr/>
        </p:nvSpPr>
        <p:spPr>
          <a:xfrm>
            <a:off x="350837" y="984723"/>
            <a:ext cx="8610600" cy="400110"/>
          </a:xfrm>
          <a:prstGeom prst="rect">
            <a:avLst/>
          </a:prstGeom>
        </p:spPr>
        <p:txBody>
          <a:bodyPr wrap="square">
            <a:spAutoFit/>
          </a:bodyPr>
          <a:lstStyle/>
          <a:p>
            <a:r>
              <a:rPr lang="en-US" sz="2000" dirty="0" smtClean="0">
                <a:solidFill>
                  <a:srgbClr val="333333"/>
                </a:solidFill>
              </a:rPr>
              <a:t>Analysis Services provides additional capabilities </a:t>
            </a:r>
            <a:r>
              <a:rPr lang="en-US" sz="2000" dirty="0">
                <a:solidFill>
                  <a:srgbClr val="333333"/>
                </a:solidFill>
              </a:rPr>
              <a:t>for data </a:t>
            </a:r>
            <a:r>
              <a:rPr lang="en-US" sz="2000" dirty="0" smtClean="0">
                <a:solidFill>
                  <a:srgbClr val="333333"/>
                </a:solidFill>
              </a:rPr>
              <a:t>access</a:t>
            </a:r>
            <a:endParaRPr lang="en-US" sz="2000" dirty="0">
              <a:solidFill>
                <a:srgbClr val="333333"/>
              </a:solidFill>
            </a:endParaRPr>
          </a:p>
        </p:txBody>
      </p:sp>
    </p:spTree>
    <p:extLst>
      <p:ext uri="{BB962C8B-B14F-4D97-AF65-F5344CB8AC3E}">
        <p14:creationId xmlns:p14="http://schemas.microsoft.com/office/powerpoint/2010/main" val="4160481406"/>
      </p:ext>
    </p:extLst>
  </p:cSld>
  <p:clrMapOvr>
    <a:masterClrMapping/>
  </p:clrMapOvr>
  <p:transition>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Publishing Legacy Reports</a:t>
            </a:r>
            <a:endParaRPr lang="en-US" dirty="0"/>
          </a:p>
        </p:txBody>
      </p:sp>
      <p:sp>
        <p:nvSpPr>
          <p:cNvPr id="7" name="Text Placeholder 6"/>
          <p:cNvSpPr>
            <a:spLocks noGrp="1"/>
          </p:cNvSpPr>
          <p:nvPr>
            <p:ph type="body" sz="quarter" idx="10"/>
          </p:nvPr>
        </p:nvSpPr>
        <p:spPr>
          <a:xfrm>
            <a:off x="274639" y="1516062"/>
            <a:ext cx="5486399" cy="4836196"/>
          </a:xfrm>
        </p:spPr>
        <p:txBody>
          <a:bodyPr/>
          <a:lstStyle/>
          <a:p>
            <a:r>
              <a:rPr lang="en-US" sz="2800" dirty="0" smtClean="0">
                <a:solidFill>
                  <a:srgbClr val="5F5F5F"/>
                </a:solidFill>
                <a:latin typeface="+mn-lt"/>
              </a:rPr>
              <a:t>Report </a:t>
            </a:r>
            <a:r>
              <a:rPr lang="en-US" sz="2800" dirty="0">
                <a:solidFill>
                  <a:srgbClr val="5F5F5F"/>
                </a:solidFill>
                <a:latin typeface="+mn-lt"/>
              </a:rPr>
              <a:t>URL needs to be publishing for external </a:t>
            </a:r>
            <a:r>
              <a:rPr lang="en-US" sz="2800" dirty="0" smtClean="0">
                <a:solidFill>
                  <a:srgbClr val="5F5F5F"/>
                </a:solidFill>
                <a:latin typeface="+mn-lt"/>
              </a:rPr>
              <a:t>access</a:t>
            </a:r>
            <a:endParaRPr lang="en-US" sz="2800" dirty="0">
              <a:solidFill>
                <a:srgbClr val="5F5F5F"/>
              </a:solidFill>
              <a:latin typeface="+mn-lt"/>
            </a:endParaRPr>
          </a:p>
          <a:p>
            <a:pPr marL="243828" lvl="1" indent="0">
              <a:buNone/>
            </a:pPr>
            <a:r>
              <a:rPr lang="en-US" sz="2000" i="1" dirty="0" smtClean="0">
                <a:solidFill>
                  <a:srgbClr val="5F5F5F"/>
                </a:solidFill>
                <a:latin typeface="+mn-lt"/>
              </a:rPr>
              <a:t>If </a:t>
            </a:r>
            <a:r>
              <a:rPr lang="en-US" sz="2000" i="1" dirty="0">
                <a:solidFill>
                  <a:srgbClr val="5F5F5F"/>
                </a:solidFill>
                <a:latin typeface="+mn-lt"/>
              </a:rPr>
              <a:t>URL is on a different domain a reverse proxy or trust needs to be </a:t>
            </a:r>
            <a:r>
              <a:rPr lang="en-US" sz="2000" i="1" dirty="0" smtClean="0">
                <a:solidFill>
                  <a:srgbClr val="5F5F5F"/>
                </a:solidFill>
                <a:latin typeface="+mn-lt"/>
              </a:rPr>
              <a:t>implemented</a:t>
            </a:r>
            <a:endParaRPr lang="en-US" sz="2000" i="1" dirty="0">
              <a:solidFill>
                <a:srgbClr val="5F5F5F"/>
              </a:solidFill>
              <a:latin typeface="+mn-lt"/>
            </a:endParaRPr>
          </a:p>
          <a:p>
            <a:r>
              <a:rPr lang="en-US" sz="2800" dirty="0" smtClean="0">
                <a:solidFill>
                  <a:srgbClr val="5F5F5F"/>
                </a:solidFill>
                <a:latin typeface="+mn-lt"/>
              </a:rPr>
              <a:t>Passing User Context</a:t>
            </a:r>
          </a:p>
          <a:p>
            <a:pPr lvl="1"/>
            <a:r>
              <a:rPr lang="en-US" sz="2000" dirty="0" smtClean="0"/>
              <a:t>Apps for SharePoint model passes </a:t>
            </a:r>
            <a:r>
              <a:rPr lang="en-US" sz="2000" dirty="0" err="1" smtClean="0"/>
              <a:t>OAuth</a:t>
            </a:r>
            <a:r>
              <a:rPr lang="en-US" sz="2000" dirty="0" smtClean="0"/>
              <a:t> to legacy reports</a:t>
            </a:r>
          </a:p>
          <a:p>
            <a:pPr lvl="1"/>
            <a:r>
              <a:rPr lang="en-US" sz="2040" dirty="0" smtClean="0"/>
              <a:t>Using </a:t>
            </a:r>
            <a:r>
              <a:rPr lang="en-US" sz="2040" dirty="0"/>
              <a:t>an </a:t>
            </a:r>
            <a:r>
              <a:rPr lang="en-US" sz="2040" dirty="0" err="1"/>
              <a:t>iFrame</a:t>
            </a:r>
            <a:r>
              <a:rPr lang="en-US" sz="2040" dirty="0"/>
              <a:t> approach will not pass portal credentials to legacy report.  Uses client context will be passed without custom </a:t>
            </a:r>
            <a:r>
              <a:rPr lang="en-US" sz="2040" dirty="0" smtClean="0"/>
              <a:t>code</a:t>
            </a:r>
          </a:p>
          <a:p>
            <a:pPr lvl="1"/>
            <a:r>
              <a:rPr lang="en-US" sz="2040" dirty="0" smtClean="0"/>
              <a:t>Web </a:t>
            </a:r>
            <a:r>
              <a:rPr lang="en-US" sz="2040" dirty="0"/>
              <a:t>SSO or Persisted authentication cookie in Reverse Proxy or client needs to do separate legacy </a:t>
            </a:r>
            <a:r>
              <a:rPr lang="en-US" sz="2040" dirty="0" smtClean="0"/>
              <a:t>authentication</a:t>
            </a:r>
            <a:endParaRPr lang="en-US" sz="2040" dirty="0"/>
          </a:p>
        </p:txBody>
      </p:sp>
      <p:pic>
        <p:nvPicPr>
          <p:cNvPr id="10" name="Picture 9"/>
          <p:cNvPicPr>
            <a:picLocks noChangeAspect="1"/>
          </p:cNvPicPr>
          <p:nvPr/>
        </p:nvPicPr>
        <p:blipFill>
          <a:blip r:embed="rId3"/>
          <a:stretch>
            <a:fillRect/>
          </a:stretch>
        </p:blipFill>
        <p:spPr>
          <a:xfrm>
            <a:off x="5761037" y="1516061"/>
            <a:ext cx="6553199" cy="5086017"/>
          </a:xfrm>
          <a:prstGeom prst="rect">
            <a:avLst/>
          </a:prstGeom>
        </p:spPr>
      </p:pic>
    </p:spTree>
    <p:extLst>
      <p:ext uri="{BB962C8B-B14F-4D97-AF65-F5344CB8AC3E}">
        <p14:creationId xmlns:p14="http://schemas.microsoft.com/office/powerpoint/2010/main" val="685337915"/>
      </p:ext>
    </p:extLst>
  </p:cSld>
  <p:clrMapOvr>
    <a:masterClrMapping/>
  </p:clrMapOvr>
  <p:transition>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Other Sessions</a:t>
            </a:r>
            <a:endParaRPr lang="en-US" dirty="0"/>
          </a:p>
        </p:txBody>
      </p:sp>
      <p:sp>
        <p:nvSpPr>
          <p:cNvPr id="6" name="Text Placeholder 5"/>
          <p:cNvSpPr>
            <a:spLocks noGrp="1"/>
          </p:cNvSpPr>
          <p:nvPr>
            <p:ph type="body" sz="quarter" idx="10"/>
          </p:nvPr>
        </p:nvSpPr>
        <p:spPr>
          <a:xfrm>
            <a:off x="277003" y="1250041"/>
            <a:ext cx="11887200" cy="4210383"/>
          </a:xfrm>
        </p:spPr>
        <p:txBody>
          <a:bodyPr/>
          <a:lstStyle/>
          <a:p>
            <a:r>
              <a:rPr lang="en-US" dirty="0" smtClean="0"/>
              <a:t>SPC009 </a:t>
            </a:r>
            <a:r>
              <a:rPr lang="en-US" sz="3200" dirty="0" smtClean="0">
                <a:solidFill>
                  <a:srgbClr val="000000"/>
                </a:solidFill>
              </a:rPr>
              <a:t>Advanced </a:t>
            </a:r>
            <a:r>
              <a:rPr lang="en-US" sz="3200" dirty="0">
                <a:solidFill>
                  <a:srgbClr val="000000"/>
                </a:solidFill>
              </a:rPr>
              <a:t>Dashboard Creation using Excel, Excel Services, PerformancePoint and Apps for Office</a:t>
            </a:r>
          </a:p>
          <a:p>
            <a:r>
              <a:rPr lang="en-US" dirty="0" smtClean="0">
                <a:solidFill>
                  <a:srgbClr val="002050"/>
                </a:solidFill>
              </a:rPr>
              <a:t>SPC087</a:t>
            </a:r>
            <a:r>
              <a:rPr lang="en-US" dirty="0" smtClean="0">
                <a:solidFill>
                  <a:srgbClr val="000000"/>
                </a:solidFill>
                <a:latin typeface="Calibri" panose="020F0502020204030204" pitchFamily="34" charset="0"/>
              </a:rPr>
              <a:t> </a:t>
            </a:r>
            <a:r>
              <a:rPr lang="en-US" sz="3200" dirty="0" smtClean="0">
                <a:solidFill>
                  <a:srgbClr val="000000"/>
                </a:solidFill>
              </a:rPr>
              <a:t>Developing </a:t>
            </a:r>
            <a:r>
              <a:rPr lang="en-US" sz="3200" dirty="0">
                <a:solidFill>
                  <a:srgbClr val="000000"/>
                </a:solidFill>
              </a:rPr>
              <a:t>and Managing a BI Semantic Model in Microsoft SQL Server Analysis Services</a:t>
            </a:r>
          </a:p>
          <a:p>
            <a:r>
              <a:rPr lang="en-US" dirty="0" smtClean="0"/>
              <a:t>SPC064 </a:t>
            </a:r>
            <a:r>
              <a:rPr lang="en-US" sz="3200" dirty="0" smtClean="0">
                <a:solidFill>
                  <a:srgbClr val="000000"/>
                </a:solidFill>
              </a:rPr>
              <a:t>Customizing </a:t>
            </a:r>
            <a:r>
              <a:rPr lang="en-US" sz="3200" dirty="0">
                <a:solidFill>
                  <a:srgbClr val="000000"/>
                </a:solidFill>
              </a:rPr>
              <a:t>Sites and Pages in SharePoint 2013</a:t>
            </a:r>
          </a:p>
          <a:p>
            <a:r>
              <a:rPr lang="en-US" dirty="0" smtClean="0"/>
              <a:t>SPC096 </a:t>
            </a:r>
            <a:r>
              <a:rPr lang="en-US" sz="3200" dirty="0" smtClean="0">
                <a:solidFill>
                  <a:srgbClr val="333333"/>
                </a:solidFill>
              </a:rPr>
              <a:t>Enhancing Reach and Accessibility with New Mobility Features in SharePoint 2013</a:t>
            </a:r>
            <a:endParaRPr lang="en-US" sz="3200" dirty="0">
              <a:solidFill>
                <a:srgbClr val="333333"/>
              </a:solidFill>
            </a:endParaRPr>
          </a:p>
        </p:txBody>
      </p:sp>
    </p:spTree>
    <p:extLst>
      <p:ext uri="{BB962C8B-B14F-4D97-AF65-F5344CB8AC3E}">
        <p14:creationId xmlns:p14="http://schemas.microsoft.com/office/powerpoint/2010/main" val="409864238"/>
      </p:ext>
    </p:extLst>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Agenda</a:t>
            </a:r>
            <a:endParaRPr lang="en-US" dirty="0"/>
          </a:p>
        </p:txBody>
      </p:sp>
      <p:sp>
        <p:nvSpPr>
          <p:cNvPr id="3" name="Content Placeholder 2"/>
          <p:cNvSpPr>
            <a:spLocks noGrp="1"/>
          </p:cNvSpPr>
          <p:nvPr>
            <p:ph type="body" sz="quarter" idx="10"/>
          </p:nvPr>
        </p:nvSpPr>
        <p:spPr>
          <a:xfrm>
            <a:off x="274638" y="1212850"/>
            <a:ext cx="11887200" cy="2092881"/>
          </a:xfrm>
          <a:prstGeom prst="rect">
            <a:avLst/>
          </a:prstGeom>
        </p:spPr>
        <p:txBody>
          <a:bodyPr/>
          <a:lstStyle/>
          <a:p>
            <a:r>
              <a:rPr lang="en-US" dirty="0" smtClean="0"/>
              <a:t>General Planning BI for Extranet</a:t>
            </a:r>
          </a:p>
          <a:p>
            <a:r>
              <a:rPr lang="en-US" dirty="0" smtClean="0"/>
              <a:t>User Experience</a:t>
            </a:r>
          </a:p>
          <a:p>
            <a:r>
              <a:rPr lang="en-US" dirty="0" smtClean="0"/>
              <a:t>Authentication and Data </a:t>
            </a:r>
            <a:r>
              <a:rPr lang="en-US" smtClean="0"/>
              <a:t>Access Strategies</a:t>
            </a:r>
            <a:endParaRPr lang="en-US" dirty="0" smtClean="0"/>
          </a:p>
        </p:txBody>
      </p:sp>
    </p:spTree>
    <p:extLst>
      <p:ext uri="{BB962C8B-B14F-4D97-AF65-F5344CB8AC3E}">
        <p14:creationId xmlns:p14="http://schemas.microsoft.com/office/powerpoint/2010/main" val="2348652173"/>
      </p:ext>
    </p:extLst>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p:cNvGrpSpPr/>
          <p:nvPr/>
        </p:nvGrpSpPr>
        <p:grpSpPr>
          <a:xfrm>
            <a:off x="2" y="-46950"/>
            <a:ext cx="12436475" cy="2367124"/>
            <a:chOff x="0" y="-46033"/>
            <a:chExt cx="12188825" cy="2320920"/>
          </a:xfrm>
        </p:grpSpPr>
        <p:sp>
          <p:nvSpPr>
            <p:cNvPr id="13" name="Rectangle 12"/>
            <p:cNvSpPr/>
            <p:nvPr/>
          </p:nvSpPr>
          <p:spPr bwMode="auto">
            <a:xfrm>
              <a:off x="0" y="-46033"/>
              <a:ext cx="12188825" cy="1735133"/>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182880" rIns="182880" bIns="45718" numCol="1" rtlCol="0" anchor="t" anchorCtr="0" compatLnSpc="1">
              <a:prstTxWarp prst="textNoShape">
                <a:avLst/>
              </a:prstTxWarp>
            </a:bodyPr>
            <a:lstStyle/>
            <a:p>
              <a:pPr algn="ctr" defTabSz="932381" fontAlgn="base">
                <a:spcBef>
                  <a:spcPct val="0"/>
                </a:spcBef>
                <a:spcAft>
                  <a:spcPct val="0"/>
                </a:spcAft>
              </a:pPr>
              <a:endParaRPr lang="en-US" sz="2200" dirty="0">
                <a:gradFill>
                  <a:gsLst>
                    <a:gs pos="0">
                      <a:srgbClr val="FFFFFF"/>
                    </a:gs>
                    <a:gs pos="100000">
                      <a:srgbClr val="FFFFFF"/>
                    </a:gs>
                  </a:gsLst>
                  <a:lin ang="5400000" scaled="0"/>
                </a:gradFill>
                <a:latin typeface="Segoe Condensed" pitchFamily="34" charset="0"/>
              </a:endParaRPr>
            </a:p>
          </p:txBody>
        </p:sp>
        <p:sp>
          <p:nvSpPr>
            <p:cNvPr id="6" name="Right Triangle 5"/>
            <p:cNvSpPr/>
            <p:nvPr/>
          </p:nvSpPr>
          <p:spPr bwMode="auto">
            <a:xfrm rot="5400000">
              <a:off x="50006" y="1613694"/>
              <a:ext cx="612774" cy="709612"/>
            </a:xfrm>
            <a:prstGeom prst="rtTriangle">
              <a:avLst/>
            </a:prstGeom>
            <a:solidFill>
              <a:srgbClr val="0072C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51122" fontAlgn="base">
                <a:spcBef>
                  <a:spcPct val="0"/>
                </a:spcBef>
                <a:spcAft>
                  <a:spcPct val="0"/>
                </a:spcAft>
              </a:pPr>
              <a:endParaRPr lang="en-US" sz="2000" dirty="0">
                <a:gradFill>
                  <a:gsLst>
                    <a:gs pos="0">
                      <a:srgbClr val="FFFFFF"/>
                    </a:gs>
                    <a:gs pos="100000">
                      <a:srgbClr val="FFFFFF"/>
                    </a:gs>
                  </a:gsLst>
                  <a:lin ang="5400000" scaled="0"/>
                </a:gradFill>
              </a:endParaRPr>
            </a:p>
          </p:txBody>
        </p:sp>
      </p:grpSp>
      <p:sp>
        <p:nvSpPr>
          <p:cNvPr id="11" name="Text Placeholder 3"/>
          <p:cNvSpPr txBox="1">
            <a:spLocks/>
          </p:cNvSpPr>
          <p:nvPr/>
        </p:nvSpPr>
        <p:spPr>
          <a:xfrm>
            <a:off x="482689" y="2498276"/>
            <a:ext cx="7071847" cy="4093723"/>
          </a:xfrm>
          <a:prstGeom prst="rect">
            <a:avLst/>
          </a:prstGeom>
        </p:spPr>
        <p:txBody>
          <a:bodyPr lIns="93269" tIns="46635" rIns="93269" bIns="46635"/>
          <a:lstStyle>
            <a:lvl1pPr marL="336078" marR="0" indent="-336078" algn="l" defTabSz="914185" rtl="0" eaLnBrk="1" fontAlgn="auto" latinLnBrk="0" hangingPunct="1">
              <a:lnSpc>
                <a:spcPct val="90000"/>
              </a:lnSpc>
              <a:spcBef>
                <a:spcPct val="20000"/>
              </a:spcBef>
              <a:spcAft>
                <a:spcPts val="0"/>
              </a:spcAft>
              <a:buClrTx/>
              <a:buSzPct val="90000"/>
              <a:buFont typeface="Arial" pitchFamily="34" charset="0"/>
              <a:buChar char="•"/>
              <a:tabLst/>
              <a:defRPr sz="3900" kern="1200" spc="0" baseline="0">
                <a:gradFill>
                  <a:gsLst>
                    <a:gs pos="1250">
                      <a:schemeClr val="tx1"/>
                    </a:gs>
                    <a:gs pos="100000">
                      <a:schemeClr val="tx1"/>
                    </a:gs>
                  </a:gsLst>
                  <a:lin ang="5400000" scaled="0"/>
                </a:gradFill>
                <a:latin typeface="+mj-lt"/>
                <a:ea typeface="+mn-ea"/>
                <a:cs typeface="+mn-cs"/>
              </a:defRPr>
            </a:lvl1pPr>
            <a:lvl2pPr marL="572577" marR="0" indent="-236499" algn="l" defTabSz="914185"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84182"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08233"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32284"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14005"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099"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191"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284"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00000"/>
              </a:lnSpc>
              <a:spcBef>
                <a:spcPts val="1836"/>
              </a:spcBef>
              <a:buNone/>
            </a:pPr>
            <a:r>
              <a:rPr lang="en-US" sz="3300" dirty="0">
                <a:gradFill>
                  <a:gsLst>
                    <a:gs pos="1250">
                      <a:srgbClr val="505050"/>
                    </a:gs>
                    <a:gs pos="100000">
                      <a:srgbClr val="505050"/>
                    </a:gs>
                  </a:gsLst>
                  <a:lin ang="5400000" scaled="0"/>
                </a:gradFill>
              </a:rPr>
              <a:t>Evaluate this session now on </a:t>
            </a:r>
            <a:r>
              <a:rPr lang="en-US" sz="3300" dirty="0" err="1">
                <a:gradFill>
                  <a:gsLst>
                    <a:gs pos="1250">
                      <a:srgbClr val="505050"/>
                    </a:gs>
                    <a:gs pos="100000">
                      <a:srgbClr val="505050"/>
                    </a:gs>
                  </a:gsLst>
                  <a:lin ang="5400000" scaled="0"/>
                </a:gradFill>
              </a:rPr>
              <a:t>MySPC</a:t>
            </a:r>
            <a:r>
              <a:rPr lang="en-US" sz="3300" dirty="0">
                <a:gradFill>
                  <a:gsLst>
                    <a:gs pos="1250">
                      <a:srgbClr val="505050"/>
                    </a:gs>
                    <a:gs pos="100000">
                      <a:srgbClr val="505050"/>
                    </a:gs>
                  </a:gsLst>
                  <a:lin ang="5400000" scaled="0"/>
                </a:gradFill>
              </a:rPr>
              <a:t> </a:t>
            </a:r>
            <a:br>
              <a:rPr lang="en-US" sz="3300" dirty="0">
                <a:gradFill>
                  <a:gsLst>
                    <a:gs pos="1250">
                      <a:srgbClr val="505050"/>
                    </a:gs>
                    <a:gs pos="100000">
                      <a:srgbClr val="505050"/>
                    </a:gs>
                  </a:gsLst>
                  <a:lin ang="5400000" scaled="0"/>
                </a:gradFill>
              </a:rPr>
            </a:br>
            <a:r>
              <a:rPr lang="en-US" sz="3300" dirty="0">
                <a:gradFill>
                  <a:gsLst>
                    <a:gs pos="1250">
                      <a:srgbClr val="505050"/>
                    </a:gs>
                    <a:gs pos="100000">
                      <a:srgbClr val="505050"/>
                    </a:gs>
                  </a:gsLst>
                  <a:lin ang="5400000" scaled="0"/>
                </a:gradFill>
              </a:rPr>
              <a:t>using your laptop or mobile device: </a:t>
            </a:r>
            <a:r>
              <a:rPr lang="en-US" sz="2900" dirty="0">
                <a:gradFill>
                  <a:gsLst>
                    <a:gs pos="1250">
                      <a:srgbClr val="505050"/>
                    </a:gs>
                    <a:gs pos="100000">
                      <a:srgbClr val="505050"/>
                    </a:gs>
                  </a:gsLst>
                  <a:lin ang="5400000" scaled="0"/>
                </a:gradFill>
                <a:latin typeface="Segoe UI"/>
                <a:hlinkClick r:id="rId2"/>
              </a:rPr>
              <a:t>http://myspc.sharepointconference.com</a:t>
            </a:r>
            <a:endParaRPr lang="en-US" sz="2900" dirty="0">
              <a:solidFill>
                <a:srgbClr val="505050"/>
              </a:solidFill>
              <a:latin typeface="Segoe UI"/>
            </a:endParaRPr>
          </a:p>
        </p:txBody>
      </p:sp>
      <p:sp>
        <p:nvSpPr>
          <p:cNvPr id="17" name="Title 9"/>
          <p:cNvSpPr txBox="1">
            <a:spLocks/>
          </p:cNvSpPr>
          <p:nvPr/>
        </p:nvSpPr>
        <p:spPr>
          <a:xfrm>
            <a:off x="482687" y="179227"/>
            <a:ext cx="4736162" cy="1661200"/>
          </a:xfrm>
          <a:prstGeom prst="rect">
            <a:avLst/>
          </a:prstGeom>
        </p:spPr>
        <p:txBody>
          <a:bodyPr vert="horz" wrap="square" lIns="146260" tIns="91413" rIns="146260" bIns="91413" rtlCol="0" anchor="t">
            <a:noAutofit/>
          </a:bodyPr>
          <a:lstStyle>
            <a:lvl1pPr algn="l" defTabSz="914185" rtl="0" eaLnBrk="1" latinLnBrk="0" hangingPunct="1">
              <a:lnSpc>
                <a:spcPct val="90000"/>
              </a:lnSpc>
              <a:spcBef>
                <a:spcPct val="0"/>
              </a:spcBef>
              <a:buNone/>
              <a:defRPr lang="en-US" sz="5300"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sz="8200" err="1">
                <a:solidFill>
                  <a:srgbClr val="FFFFFF"/>
                </a:solidFill>
              </a:rPr>
              <a:t>MySPC</a:t>
            </a:r>
            <a:endParaRPr sz="8200">
              <a:solidFill>
                <a:srgbClr val="FFFFFF"/>
              </a:solidFill>
            </a:endParaRPr>
          </a:p>
        </p:txBody>
      </p:sp>
      <p:pic>
        <p:nvPicPr>
          <p:cNvPr id="19" name="Picture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37774" y="6109310"/>
            <a:ext cx="1830338" cy="499354"/>
          </a:xfrm>
          <a:prstGeom prst="rect">
            <a:avLst/>
          </a:prstGeom>
        </p:spPr>
      </p:pic>
      <p:pic>
        <p:nvPicPr>
          <p:cNvPr id="3" name="Picture 2"/>
          <p:cNvPicPr>
            <a:picLocks noChangeAspect="1"/>
          </p:cNvPicPr>
          <p:nvPr/>
        </p:nvPicPr>
        <p:blipFill rotWithShape="1">
          <a:blip r:embed="rId4">
            <a:extLst>
              <a:ext uri="{28A0092B-C50C-407E-A947-70E740481C1C}">
                <a14:useLocalDpi xmlns:a14="http://schemas.microsoft.com/office/drawing/2010/main" val="0"/>
              </a:ext>
            </a:extLst>
          </a:blip>
          <a:srcRect b="28498"/>
          <a:stretch/>
        </p:blipFill>
        <p:spPr>
          <a:xfrm>
            <a:off x="2396462" y="4416200"/>
            <a:ext cx="2478258" cy="1626691"/>
          </a:xfrm>
          <a:prstGeom prst="rect">
            <a:avLst/>
          </a:prstGeom>
        </p:spPr>
      </p:pic>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70786" y="2434323"/>
            <a:ext cx="4361382" cy="3264920"/>
          </a:xfrm>
          <a:prstGeom prst="rect">
            <a:avLst/>
          </a:prstGeom>
        </p:spPr>
      </p:pic>
      <p:pic>
        <p:nvPicPr>
          <p:cNvPr id="5" name="Picture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279786" y="3374962"/>
            <a:ext cx="1572756" cy="2547596"/>
          </a:xfrm>
          <a:prstGeom prst="rect">
            <a:avLst/>
          </a:prstGeom>
        </p:spPr>
      </p:pic>
    </p:spTree>
    <p:extLst>
      <p:ext uri="{BB962C8B-B14F-4D97-AF65-F5344CB8AC3E}">
        <p14:creationId xmlns:p14="http://schemas.microsoft.com/office/powerpoint/2010/main" val="22444532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blackWhite">
          <a:xfrm>
            <a:off x="273051" y="6079032"/>
            <a:ext cx="10974388" cy="618631"/>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rgbClr val="FFFFFF"/>
                    </a:gs>
                    <a:gs pos="100000">
                      <a:srgbClr val="FFFFFF"/>
                    </a:gs>
                  </a:gsLst>
                  <a:lin ang="5400000" scaled="0"/>
                </a:gradFill>
                <a:cs typeface="Segoe UI" pitchFamily="34" charset="0"/>
              </a:rPr>
              <a:t>© 2012 Microsoft Corporation. All rights reserved. Microsoft, Windows, Windows Vista and other product names are or may be registered trademarks and/or trademarks in the U.S. and/or other countries.</a:t>
            </a:r>
          </a:p>
          <a:p>
            <a:pPr defTabSz="932290"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invGray">
          <a:xfrm>
            <a:off x="459230" y="3145040"/>
            <a:ext cx="3288506" cy="704445"/>
          </a:xfrm>
          <a:prstGeom prst="rect">
            <a:avLst/>
          </a:prstGeom>
        </p:spPr>
      </p:pic>
    </p:spTree>
    <p:extLst>
      <p:ext uri="{BB962C8B-B14F-4D97-AF65-F5344CB8AC3E}">
        <p14:creationId xmlns:p14="http://schemas.microsoft.com/office/powerpoint/2010/main" val="2639746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solidFill>
                  <a:schemeClr val="bg1"/>
                </a:solidFill>
              </a:rPr>
              <a:t>Extranet Basics</a:t>
            </a:r>
            <a:endParaRPr lang="en-US" dirty="0">
              <a:solidFill>
                <a:schemeClr val="bg1"/>
              </a:solidFill>
            </a:endParaRPr>
          </a:p>
        </p:txBody>
      </p:sp>
    </p:spTree>
    <p:extLst>
      <p:ext uri="{BB962C8B-B14F-4D97-AF65-F5344CB8AC3E}">
        <p14:creationId xmlns:p14="http://schemas.microsoft.com/office/powerpoint/2010/main" val="31914569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p>
            <a:r>
              <a:rPr lang="en-US" dirty="0" smtClean="0"/>
              <a:t>Extranets Defined</a:t>
            </a:r>
            <a:endParaRPr lang="en-US" dirty="0"/>
          </a:p>
        </p:txBody>
      </p:sp>
      <p:sp>
        <p:nvSpPr>
          <p:cNvPr id="3" name="Text Placeholder 2"/>
          <p:cNvSpPr>
            <a:spLocks noGrp="1"/>
          </p:cNvSpPr>
          <p:nvPr>
            <p:ph type="body" sz="quarter" idx="10"/>
          </p:nvPr>
        </p:nvSpPr>
        <p:spPr>
          <a:xfrm>
            <a:off x="277320" y="1439862"/>
            <a:ext cx="7236317" cy="3505200"/>
          </a:xfrm>
        </p:spPr>
        <p:txBody>
          <a:bodyPr>
            <a:noAutofit/>
          </a:bodyPr>
          <a:lstStyle/>
          <a:p>
            <a:pPr marL="0" indent="0">
              <a:lnSpc>
                <a:spcPct val="100000"/>
              </a:lnSpc>
              <a:spcBef>
                <a:spcPts val="0"/>
              </a:spcBef>
              <a:buNone/>
              <a:tabLst>
                <a:tab pos="121432" algn="l"/>
              </a:tabLst>
            </a:pPr>
            <a:r>
              <a:rPr lang="en-US" sz="3200" dirty="0">
                <a:solidFill>
                  <a:srgbClr val="5F5F5F"/>
                </a:solidFill>
              </a:rPr>
              <a:t>Extranets are </a:t>
            </a:r>
            <a:r>
              <a:rPr lang="en-US" sz="3200" dirty="0" smtClean="0">
                <a:solidFill>
                  <a:srgbClr val="5F5F5F"/>
                </a:solidFill>
              </a:rPr>
              <a:t>websites </a:t>
            </a:r>
            <a:r>
              <a:rPr lang="en-US" sz="3200" dirty="0">
                <a:solidFill>
                  <a:srgbClr val="5F5F5F"/>
                </a:solidFill>
              </a:rPr>
              <a:t>that connect organizations to employees, partners, vendors, and customers—providing a secure, engaging and personalized interaction with people, information and applications. </a:t>
            </a:r>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47916" y="-32231"/>
            <a:ext cx="4788559" cy="6994525"/>
          </a:xfrm>
          <a:prstGeom prst="rect">
            <a:avLst/>
          </a:prstGeom>
        </p:spPr>
      </p:pic>
    </p:spTree>
    <p:extLst>
      <p:ext uri="{BB962C8B-B14F-4D97-AF65-F5344CB8AC3E}">
        <p14:creationId xmlns:p14="http://schemas.microsoft.com/office/powerpoint/2010/main" val="134329628"/>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75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75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smtClean="0"/>
              <a:t>Why SharePoint 2013 for Extranets</a:t>
            </a:r>
            <a:endParaRPr lang="en-US" dirty="0"/>
          </a:p>
        </p:txBody>
      </p:sp>
      <p:sp>
        <p:nvSpPr>
          <p:cNvPr id="17" name="Rectangle 16"/>
          <p:cNvSpPr/>
          <p:nvPr/>
        </p:nvSpPr>
        <p:spPr bwMode="auto">
          <a:xfrm>
            <a:off x="656366" y="2278062"/>
            <a:ext cx="2697480" cy="2741854"/>
          </a:xfrm>
          <a:prstGeom prst="rect">
            <a:avLst/>
          </a:prstGeom>
          <a:solidFill>
            <a:srgbClr val="00188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b" anchorCtr="0" forceAA="0" compatLnSpc="1">
            <a:prstTxWarp prst="textNoShape">
              <a:avLst/>
            </a:prstTxWarp>
            <a:noAutofit/>
          </a:bodyPr>
          <a:lstStyle/>
          <a:p>
            <a:pPr defTabSz="932472" fontAlgn="base">
              <a:lnSpc>
                <a:spcPct val="90000"/>
              </a:lnSpc>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Reporting and Dashboards</a:t>
            </a: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18" name="Rectangle 17"/>
          <p:cNvSpPr/>
          <p:nvPr/>
        </p:nvSpPr>
        <p:spPr bwMode="auto">
          <a:xfrm>
            <a:off x="3399323" y="2278062"/>
            <a:ext cx="2697480" cy="2741854"/>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b" anchorCtr="0" forceAA="0" compatLnSpc="1">
            <a:prstTxWarp prst="textNoShape">
              <a:avLst/>
            </a:prstTxWarp>
            <a:noAutofit/>
          </a:bodyPr>
          <a:lstStyle/>
          <a:p>
            <a:pPr defTabSz="932472" fontAlgn="base">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Content and Publishing</a:t>
            </a:r>
          </a:p>
        </p:txBody>
      </p:sp>
      <p:sp>
        <p:nvSpPr>
          <p:cNvPr id="19" name="Rectangle 18"/>
          <p:cNvSpPr/>
          <p:nvPr/>
        </p:nvSpPr>
        <p:spPr bwMode="auto">
          <a:xfrm>
            <a:off x="8885237" y="2278062"/>
            <a:ext cx="2697480" cy="2741854"/>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b" anchorCtr="0" forceAA="0" compatLnSpc="1">
            <a:prstTxWarp prst="textNoShape">
              <a:avLst/>
            </a:prstTxWarp>
            <a:noAutofit/>
          </a:bodyPr>
          <a:lstStyle/>
          <a:p>
            <a:pPr defTabSz="932472" fontAlgn="base">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Great Price for Capabilities</a:t>
            </a: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20" name="Rectangle 19"/>
          <p:cNvSpPr/>
          <p:nvPr/>
        </p:nvSpPr>
        <p:spPr bwMode="auto">
          <a:xfrm>
            <a:off x="6142280" y="2278062"/>
            <a:ext cx="2697480" cy="2741854"/>
          </a:xfrm>
          <a:prstGeom prst="rect">
            <a:avLst/>
          </a:prstGeom>
          <a:solidFill>
            <a:srgbClr val="442359"/>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b" anchorCtr="0" forceAA="0" compatLnSpc="1">
            <a:prstTxWarp prst="textNoShape">
              <a:avLst/>
            </a:prstTxWarp>
            <a:noAutofit/>
          </a:bodyPr>
          <a:lstStyle/>
          <a:p>
            <a:pPr defTabSz="932472" fontAlgn="base">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Social and Collaboration</a:t>
            </a:r>
            <a:endParaRPr lang="en-US" dirty="0">
              <a:gradFill>
                <a:gsLst>
                  <a:gs pos="0">
                    <a:srgbClr val="FFFFFF"/>
                  </a:gs>
                  <a:gs pos="100000">
                    <a:srgbClr val="FFFFFF"/>
                  </a:gs>
                </a:gsLst>
                <a:lin ang="5400000" scaled="0"/>
              </a:gradFill>
              <a:ea typeface="Segoe UI" pitchFamily="34" charset="0"/>
              <a:cs typeface="Segoe UI" pitchFamily="34" charset="0"/>
            </a:endParaRPr>
          </a:p>
        </p:txBody>
      </p:sp>
      <p:pic>
        <p:nvPicPr>
          <p:cNvPr id="5" name="Picture 4"/>
          <p:cNvPicPr preferRelativeResize="0">
            <a:picLocks noChangeAspect="1"/>
          </p:cNvPicPr>
          <p:nvPr/>
        </p:nvPicPr>
        <p:blipFill>
          <a:blip r:embed="rId2"/>
          <a:stretch>
            <a:fillRect/>
          </a:stretch>
        </p:blipFill>
        <p:spPr>
          <a:xfrm>
            <a:off x="635896" y="2266292"/>
            <a:ext cx="2697480" cy="1982085"/>
          </a:xfrm>
          <a:prstGeom prst="rect">
            <a:avLst/>
          </a:prstGeom>
          <a:ln>
            <a:solidFill>
              <a:srgbClr val="FFFFFF"/>
            </a:solidFill>
          </a:ln>
          <a:effectLst/>
        </p:spPr>
        <p:style>
          <a:lnRef idx="2">
            <a:schemeClr val="accent6"/>
          </a:lnRef>
          <a:fillRef idx="1">
            <a:schemeClr val="lt1"/>
          </a:fillRef>
          <a:effectRef idx="0">
            <a:schemeClr val="accent6"/>
          </a:effectRef>
          <a:fontRef idx="minor">
            <a:schemeClr val="dk1"/>
          </a:fontRef>
        </p:style>
      </p:pic>
      <p:pic>
        <p:nvPicPr>
          <p:cNvPr id="4" name="Picture 2"/>
          <p:cNvPicPr preferRelativeResize="0">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99323" y="2223847"/>
            <a:ext cx="2695924" cy="20245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7" name="Group 6"/>
          <p:cNvGrpSpPr>
            <a:grpSpLocks noChangeAspect="1"/>
          </p:cNvGrpSpPr>
          <p:nvPr/>
        </p:nvGrpSpPr>
        <p:grpSpPr>
          <a:xfrm>
            <a:off x="6140724" y="2261630"/>
            <a:ext cx="2698718" cy="2073832"/>
            <a:chOff x="6223111" y="1417319"/>
            <a:chExt cx="5813576" cy="4199709"/>
          </a:xfrm>
        </p:grpSpPr>
        <p:pic>
          <p:nvPicPr>
            <p:cNvPr id="8" name="Newsfeed"/>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1" b="97"/>
            <a:stretch/>
          </p:blipFill>
          <p:spPr bwMode="auto">
            <a:xfrm>
              <a:off x="6223111" y="1417319"/>
              <a:ext cx="5813576" cy="40233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Rectangle 8"/>
            <p:cNvSpPr/>
            <p:nvPr/>
          </p:nvSpPr>
          <p:spPr bwMode="auto">
            <a:xfrm>
              <a:off x="7908522" y="5264331"/>
              <a:ext cx="2416628" cy="352697"/>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grpSp>
      <p:pic>
        <p:nvPicPr>
          <p:cNvPr id="15" name="Picture 1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885237" y="2278062"/>
            <a:ext cx="2697480" cy="1926771"/>
          </a:xfrm>
          <a:prstGeom prst="rect">
            <a:avLst/>
          </a:prstGeom>
        </p:spPr>
      </p:pic>
    </p:spTree>
    <p:extLst>
      <p:ext uri="{BB962C8B-B14F-4D97-AF65-F5344CB8AC3E}">
        <p14:creationId xmlns:p14="http://schemas.microsoft.com/office/powerpoint/2010/main" val="1304156725"/>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0"/>
            <a:ext cx="12465798" cy="7035674"/>
          </a:xfrm>
          <a:prstGeom prst="rect">
            <a:avLst/>
          </a:prstGeom>
        </p:spPr>
      </p:pic>
      <p:sp>
        <p:nvSpPr>
          <p:cNvPr id="8" name="Rectangle 7"/>
          <p:cNvSpPr/>
          <p:nvPr/>
        </p:nvSpPr>
        <p:spPr bwMode="auto">
          <a:xfrm>
            <a:off x="212189" y="188615"/>
            <a:ext cx="9397939" cy="6302989"/>
          </a:xfrm>
          <a:prstGeom prst="rect">
            <a:avLst/>
          </a:prstGeom>
          <a:solidFill>
            <a:srgbClr val="002050">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pic>
        <p:nvPicPr>
          <p:cNvPr id="35"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1256664" flipV="1">
            <a:off x="3627310" y="3049284"/>
            <a:ext cx="1204060" cy="4763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10800000">
            <a:off x="5832320" y="3303016"/>
            <a:ext cx="1421094" cy="5622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Title 11"/>
          <p:cNvSpPr>
            <a:spLocks noGrp="1"/>
          </p:cNvSpPr>
          <p:nvPr>
            <p:ph type="title"/>
          </p:nvPr>
        </p:nvSpPr>
        <p:spPr/>
        <p:txBody>
          <a:bodyPr/>
          <a:lstStyle/>
          <a:p>
            <a:r>
              <a:rPr lang="en-US" dirty="0" smtClean="0">
                <a:solidFill>
                  <a:schemeClr val="bg1"/>
                </a:solidFill>
              </a:rPr>
              <a:t>Extranet Audiences</a:t>
            </a:r>
            <a:endParaRPr lang="en-US" dirty="0">
              <a:solidFill>
                <a:schemeClr val="bg1"/>
              </a:solidFill>
            </a:endParaRPr>
          </a:p>
        </p:txBody>
      </p:sp>
      <p:sp>
        <p:nvSpPr>
          <p:cNvPr id="4" name="Rectangle 3"/>
          <p:cNvSpPr/>
          <p:nvPr/>
        </p:nvSpPr>
        <p:spPr>
          <a:xfrm>
            <a:off x="1171442" y="4894765"/>
            <a:ext cx="2849873" cy="734534"/>
          </a:xfrm>
          <a:prstGeom prst="rect">
            <a:avLst/>
          </a:prstGeom>
        </p:spPr>
        <p:txBody>
          <a:bodyPr wrap="square">
            <a:spAutoFit/>
          </a:bodyPr>
          <a:lstStyle/>
          <a:p>
            <a:pPr algn="r"/>
            <a:r>
              <a:rPr lang="en-US" sz="2040" dirty="0">
                <a:solidFill>
                  <a:srgbClr val="FFFFFF"/>
                </a:solidFill>
                <a:ea typeface="Segoe UI" pitchFamily="34" charset="0"/>
                <a:cs typeface="Segoe UI" pitchFamily="34" charset="0"/>
              </a:rPr>
              <a:t>Organization A</a:t>
            </a:r>
          </a:p>
          <a:p>
            <a:pPr algn="r"/>
            <a:r>
              <a:rPr lang="en-US" sz="1020" cap="all" dirty="0">
                <a:solidFill>
                  <a:srgbClr val="FFFFFF"/>
                </a:solidFill>
                <a:ea typeface="Segoe UI" pitchFamily="34" charset="0"/>
                <a:cs typeface="Segoe UI" pitchFamily="34" charset="0"/>
              </a:rPr>
              <a:t>The Best People, ideas systems &amp; information</a:t>
            </a:r>
            <a:endParaRPr lang="en-US" sz="1632" dirty="0">
              <a:solidFill>
                <a:srgbClr val="FFFFFF"/>
              </a:solidFill>
              <a:ea typeface="Segoe UI" pitchFamily="34" charset="0"/>
              <a:cs typeface="Segoe UI" pitchFamily="34" charset="0"/>
            </a:endParaRPr>
          </a:p>
        </p:txBody>
      </p:sp>
      <p:sp>
        <p:nvSpPr>
          <p:cNvPr id="93" name="Rectangle 92"/>
          <p:cNvSpPr/>
          <p:nvPr/>
        </p:nvSpPr>
        <p:spPr>
          <a:xfrm>
            <a:off x="7462635" y="3085923"/>
            <a:ext cx="1550227" cy="580722"/>
          </a:xfrm>
          <a:prstGeom prst="rect">
            <a:avLst/>
          </a:prstGeom>
        </p:spPr>
        <p:txBody>
          <a:bodyPr wrap="none">
            <a:spAutoFit/>
          </a:bodyPr>
          <a:lstStyle/>
          <a:p>
            <a:r>
              <a:rPr lang="en-US" sz="2040" dirty="0">
                <a:solidFill>
                  <a:srgbClr val="FFFFFF"/>
                </a:solidFill>
                <a:ea typeface="Segoe UI" pitchFamily="34" charset="0"/>
                <a:cs typeface="Segoe UI" pitchFamily="34" charset="0"/>
              </a:rPr>
              <a:t>Community</a:t>
            </a:r>
          </a:p>
          <a:p>
            <a:r>
              <a:rPr lang="en-US" sz="1020" cap="all" dirty="0">
                <a:solidFill>
                  <a:srgbClr val="FFFFFF"/>
                </a:solidFill>
                <a:ea typeface="Segoe UI" pitchFamily="34" charset="0"/>
                <a:cs typeface="Segoe UI" pitchFamily="34" charset="0"/>
              </a:rPr>
              <a:t>Individual Experts</a:t>
            </a:r>
          </a:p>
        </p:txBody>
      </p:sp>
      <p:sp>
        <p:nvSpPr>
          <p:cNvPr id="97" name="Rectangle 96"/>
          <p:cNvSpPr/>
          <p:nvPr/>
        </p:nvSpPr>
        <p:spPr>
          <a:xfrm>
            <a:off x="6052012" y="1576302"/>
            <a:ext cx="2623099" cy="580722"/>
          </a:xfrm>
          <a:prstGeom prst="rect">
            <a:avLst/>
          </a:prstGeom>
        </p:spPr>
        <p:txBody>
          <a:bodyPr wrap="square">
            <a:spAutoFit/>
          </a:bodyPr>
          <a:lstStyle/>
          <a:p>
            <a:r>
              <a:rPr lang="en-US" sz="2040" dirty="0">
                <a:solidFill>
                  <a:srgbClr val="FFFFFF"/>
                </a:solidFill>
                <a:ea typeface="Segoe UI" pitchFamily="34" charset="0"/>
                <a:cs typeface="Segoe UI" pitchFamily="34" charset="0"/>
              </a:rPr>
              <a:t>Organization B</a:t>
            </a:r>
          </a:p>
          <a:p>
            <a:r>
              <a:rPr lang="en-US" sz="1020" cap="all" dirty="0">
                <a:solidFill>
                  <a:srgbClr val="FFFFFF"/>
                </a:solidFill>
                <a:ea typeface="Segoe UI" pitchFamily="34" charset="0"/>
                <a:cs typeface="Segoe UI" pitchFamily="34" charset="0"/>
              </a:rPr>
              <a:t>Partners and vendors</a:t>
            </a:r>
          </a:p>
        </p:txBody>
      </p:sp>
      <p:sp>
        <p:nvSpPr>
          <p:cNvPr id="106" name="Rectangle 105"/>
          <p:cNvSpPr/>
          <p:nvPr/>
        </p:nvSpPr>
        <p:spPr>
          <a:xfrm>
            <a:off x="994008" y="2173333"/>
            <a:ext cx="2328850" cy="734534"/>
          </a:xfrm>
          <a:prstGeom prst="rect">
            <a:avLst/>
          </a:prstGeom>
        </p:spPr>
        <p:txBody>
          <a:bodyPr wrap="square">
            <a:spAutoFit/>
          </a:bodyPr>
          <a:lstStyle/>
          <a:p>
            <a:pPr algn="r"/>
            <a:r>
              <a:rPr lang="en-US" sz="2040" dirty="0">
                <a:solidFill>
                  <a:srgbClr val="FFFFFF"/>
                </a:solidFill>
                <a:ea typeface="Segoe UI" pitchFamily="34" charset="0"/>
                <a:cs typeface="Segoe UI" pitchFamily="34" charset="0"/>
              </a:rPr>
              <a:t>Organization A</a:t>
            </a:r>
          </a:p>
          <a:p>
            <a:pPr algn="r"/>
            <a:r>
              <a:rPr lang="en-US" sz="1020" cap="all" dirty="0">
                <a:solidFill>
                  <a:srgbClr val="FFFFFF"/>
                </a:solidFill>
                <a:ea typeface="Segoe UI" pitchFamily="34" charset="0"/>
                <a:cs typeface="Segoe UI" pitchFamily="34" charset="0"/>
              </a:rPr>
              <a:t>Remote employees, affiliates, business units</a:t>
            </a:r>
          </a:p>
        </p:txBody>
      </p:sp>
      <p:pic>
        <p:nvPicPr>
          <p:cNvPr id="100" name="Picture 99" descr="Users 128x128.png"/>
          <p:cNvPicPr>
            <a:picLocks noChangeAspect="1"/>
          </p:cNvPicPr>
          <p:nvPr/>
        </p:nvPicPr>
        <p:blipFill>
          <a:blip r:embed="rId5" cstate="print">
            <a:lum bright="70000" contrast="-70000"/>
          </a:blip>
          <a:stretch>
            <a:fillRect/>
          </a:stretch>
        </p:blipFill>
        <p:spPr>
          <a:xfrm>
            <a:off x="2633759" y="5648133"/>
            <a:ext cx="400509" cy="429118"/>
          </a:xfrm>
          <a:prstGeom prst="rect">
            <a:avLst/>
          </a:prstGeom>
        </p:spPr>
      </p:pic>
      <p:pic>
        <p:nvPicPr>
          <p:cNvPr id="101" name="Picture 100"/>
          <p:cNvPicPr>
            <a:picLocks noChangeAspect="1"/>
          </p:cNvPicPr>
          <p:nvPr/>
        </p:nvPicPr>
        <p:blipFill>
          <a:blip r:embed="rId6" cstate="print">
            <a:lum bright="70000" contrast="-70000"/>
            <a:extLst>
              <a:ext uri="{28A0092B-C50C-407E-A947-70E740481C1C}">
                <a14:useLocalDpi xmlns:a14="http://schemas.microsoft.com/office/drawing/2010/main" val="0"/>
              </a:ext>
            </a:extLst>
          </a:blip>
          <a:stretch>
            <a:fillRect/>
          </a:stretch>
        </p:blipFill>
        <p:spPr>
          <a:xfrm>
            <a:off x="3129058" y="5730616"/>
            <a:ext cx="144024" cy="274783"/>
          </a:xfrm>
          <a:prstGeom prst="rect">
            <a:avLst/>
          </a:prstGeom>
        </p:spPr>
      </p:pic>
      <p:sp>
        <p:nvSpPr>
          <p:cNvPr id="102" name="Document"/>
          <p:cNvSpPr>
            <a:spLocks noEditPoints="1" noChangeArrowheads="1"/>
          </p:cNvSpPr>
          <p:nvPr/>
        </p:nvSpPr>
        <p:spPr bwMode="auto">
          <a:xfrm>
            <a:off x="3753431" y="5712738"/>
            <a:ext cx="189682" cy="292660"/>
          </a:xfrm>
          <a:custGeom>
            <a:avLst/>
            <a:gdLst>
              <a:gd name="T0" fmla="*/ 10757 w 21600"/>
              <a:gd name="T1" fmla="*/ 21632 h 21600"/>
              <a:gd name="T2" fmla="*/ 85 w 21600"/>
              <a:gd name="T3" fmla="*/ 10849 h 21600"/>
              <a:gd name="T4" fmla="*/ 10757 w 21600"/>
              <a:gd name="T5" fmla="*/ 81 h 21600"/>
              <a:gd name="T6" fmla="*/ 21706 w 21600"/>
              <a:gd name="T7" fmla="*/ 10652 h 21600"/>
              <a:gd name="T8" fmla="*/ 10757 w 21600"/>
              <a:gd name="T9" fmla="*/ 21632 h 21600"/>
              <a:gd name="T10" fmla="*/ 0 w 21600"/>
              <a:gd name="T11" fmla="*/ 0 h 21600"/>
              <a:gd name="T12" fmla="*/ 21600 w 21600"/>
              <a:gd name="T13" fmla="*/ 0 h 21600"/>
              <a:gd name="T14" fmla="*/ 21600 w 21600"/>
              <a:gd name="T15" fmla="*/ 21600 h 21600"/>
              <a:gd name="T16" fmla="*/ 977 w 21600"/>
              <a:gd name="T17" fmla="*/ 818 h 21600"/>
              <a:gd name="T18" fmla="*/ 20622 w 21600"/>
              <a:gd name="T19" fmla="*/ 16429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10757" y="21632"/>
                </a:moveTo>
                <a:lnTo>
                  <a:pt x="5187" y="21632"/>
                </a:lnTo>
                <a:lnTo>
                  <a:pt x="85" y="17509"/>
                </a:lnTo>
                <a:lnTo>
                  <a:pt x="85" y="10849"/>
                </a:lnTo>
                <a:lnTo>
                  <a:pt x="85" y="81"/>
                </a:lnTo>
                <a:lnTo>
                  <a:pt x="10757" y="81"/>
                </a:lnTo>
                <a:lnTo>
                  <a:pt x="21706" y="81"/>
                </a:lnTo>
                <a:lnTo>
                  <a:pt x="21706" y="10652"/>
                </a:lnTo>
                <a:lnTo>
                  <a:pt x="21706" y="21632"/>
                </a:lnTo>
                <a:lnTo>
                  <a:pt x="10757" y="21632"/>
                </a:lnTo>
                <a:close/>
              </a:path>
              <a:path w="21600" h="21600">
                <a:moveTo>
                  <a:pt x="85" y="17509"/>
                </a:moveTo>
                <a:lnTo>
                  <a:pt x="5187" y="17509"/>
                </a:lnTo>
                <a:lnTo>
                  <a:pt x="5187" y="21632"/>
                </a:lnTo>
                <a:lnTo>
                  <a:pt x="85" y="17509"/>
                </a:lnTo>
                <a:close/>
              </a:path>
            </a:pathLst>
          </a:custGeom>
          <a:solidFill>
            <a:schemeClr val="tx1">
              <a:lumMod val="75000"/>
              <a:lumOff val="25000"/>
            </a:schemeClr>
          </a:solidFill>
          <a:ln w="9525">
            <a:solidFill>
              <a:schemeClr val="bg1"/>
            </a:solidFill>
            <a:miter lim="800000"/>
            <a:headEnd/>
            <a:tailEnd/>
          </a:ln>
          <a:effectLst/>
        </p:spPr>
        <p:txBody>
          <a:bodyPr vert="horz" wrap="square" lIns="93260" tIns="46630" rIns="93260" bIns="46630" numCol="1" anchor="t" anchorCtr="0" compatLnSpc="1">
            <a:prstTxWarp prst="textNoShape">
              <a:avLst/>
            </a:prstTxWarp>
          </a:bodyPr>
          <a:lstStyle/>
          <a:p>
            <a:endParaRPr lang="en-US" sz="1836" dirty="0">
              <a:solidFill>
                <a:srgbClr val="505050"/>
              </a:solidFill>
            </a:endParaRPr>
          </a:p>
        </p:txBody>
      </p:sp>
      <p:pic>
        <p:nvPicPr>
          <p:cNvPr id="111" name="Picture 110" descr="Display 128x128.png"/>
          <p:cNvPicPr>
            <a:picLocks noChangeAspect="1"/>
          </p:cNvPicPr>
          <p:nvPr/>
        </p:nvPicPr>
        <p:blipFill>
          <a:blip r:embed="rId7" cstate="print">
            <a:lum bright="70000" contrast="-70000"/>
          </a:blip>
          <a:stretch>
            <a:fillRect/>
          </a:stretch>
        </p:blipFill>
        <p:spPr>
          <a:xfrm>
            <a:off x="3367872" y="5713362"/>
            <a:ext cx="290768" cy="311539"/>
          </a:xfrm>
          <a:prstGeom prst="rect">
            <a:avLst/>
          </a:prstGeom>
        </p:spPr>
      </p:pic>
      <p:sp>
        <p:nvSpPr>
          <p:cNvPr id="34" name="Rectangle 33"/>
          <p:cNvSpPr/>
          <p:nvPr/>
        </p:nvSpPr>
        <p:spPr>
          <a:xfrm>
            <a:off x="6510405" y="5334230"/>
            <a:ext cx="942038" cy="574443"/>
          </a:xfrm>
          <a:prstGeom prst="rect">
            <a:avLst/>
          </a:prstGeom>
        </p:spPr>
        <p:txBody>
          <a:bodyPr wrap="none">
            <a:spAutoFit/>
          </a:bodyPr>
          <a:lstStyle/>
          <a:p>
            <a:r>
              <a:rPr lang="en-US" sz="2040" dirty="0">
                <a:solidFill>
                  <a:srgbClr val="FFFFFF"/>
                </a:solidFill>
                <a:ea typeface="Segoe UI" pitchFamily="34" charset="0"/>
                <a:cs typeface="Segoe UI" pitchFamily="34" charset="0"/>
              </a:rPr>
              <a:t>Public</a:t>
            </a:r>
          </a:p>
          <a:p>
            <a:r>
              <a:rPr lang="en-US" sz="1020" cap="all" dirty="0">
                <a:solidFill>
                  <a:srgbClr val="FFFFFF"/>
                </a:solidFill>
                <a:ea typeface="Segoe UI" pitchFamily="34" charset="0"/>
                <a:cs typeface="Segoe UI" pitchFamily="34" charset="0"/>
              </a:rPr>
              <a:t>Customers</a:t>
            </a:r>
            <a:endParaRPr lang="en-US" sz="1122" cap="all" dirty="0">
              <a:solidFill>
                <a:srgbClr val="FFFFFF"/>
              </a:solidFill>
              <a:ea typeface="Segoe UI" pitchFamily="34" charset="0"/>
              <a:cs typeface="Segoe UI" pitchFamily="34" charset="0"/>
            </a:endParaRPr>
          </a:p>
        </p:txBody>
      </p:sp>
      <p:pic>
        <p:nvPicPr>
          <p:cNvPr id="1039" name="Picture 1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476884" y="2635912"/>
            <a:ext cx="491945" cy="4585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6"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7200000">
            <a:off x="4766358" y="2618852"/>
            <a:ext cx="1421094" cy="5622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2" name="Picture 4"/>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427065" y="1954194"/>
            <a:ext cx="515100" cy="3797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5"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15256594">
            <a:off x="5238898" y="4528815"/>
            <a:ext cx="1203663" cy="476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8" name="Picture 37" descr="Users 128x128.png"/>
          <p:cNvPicPr>
            <a:picLocks noChangeAspect="1"/>
          </p:cNvPicPr>
          <p:nvPr/>
        </p:nvPicPr>
        <p:blipFill>
          <a:blip r:embed="rId5" cstate="print">
            <a:lum bright="35000"/>
          </a:blip>
          <a:stretch>
            <a:fillRect/>
          </a:stretch>
        </p:blipFill>
        <p:spPr>
          <a:xfrm>
            <a:off x="7081186" y="3191480"/>
            <a:ext cx="344968" cy="369609"/>
          </a:xfrm>
          <a:prstGeom prst="rect">
            <a:avLst/>
          </a:prstGeom>
        </p:spPr>
      </p:pic>
      <p:grpSp>
        <p:nvGrpSpPr>
          <p:cNvPr id="2" name="Group 1"/>
          <p:cNvGrpSpPr/>
          <p:nvPr/>
        </p:nvGrpSpPr>
        <p:grpSpPr>
          <a:xfrm>
            <a:off x="5858452" y="5079470"/>
            <a:ext cx="663959" cy="370752"/>
            <a:chOff x="4622041" y="4600723"/>
            <a:chExt cx="650999" cy="363515"/>
          </a:xfrm>
        </p:grpSpPr>
        <p:pic>
          <p:nvPicPr>
            <p:cNvPr id="40" name="Picture 39" descr="Users 128x128.png"/>
            <p:cNvPicPr>
              <a:picLocks noChangeAspect="1"/>
            </p:cNvPicPr>
            <p:nvPr/>
          </p:nvPicPr>
          <p:blipFill>
            <a:blip r:embed="rId5" cstate="print">
              <a:lum bright="35000"/>
            </a:blip>
            <a:stretch>
              <a:fillRect/>
            </a:stretch>
          </p:blipFill>
          <p:spPr>
            <a:xfrm>
              <a:off x="4799201" y="4600723"/>
              <a:ext cx="338235" cy="362395"/>
            </a:xfrm>
            <a:prstGeom prst="rect">
              <a:avLst/>
            </a:prstGeom>
          </p:spPr>
        </p:pic>
        <p:pic>
          <p:nvPicPr>
            <p:cNvPr id="41" name="Picture 40" descr="Users 128x128.png"/>
            <p:cNvPicPr>
              <a:picLocks noChangeAspect="1"/>
            </p:cNvPicPr>
            <p:nvPr/>
          </p:nvPicPr>
          <p:blipFill>
            <a:blip r:embed="rId5" cstate="print">
              <a:lum bright="35000"/>
            </a:blip>
            <a:stretch>
              <a:fillRect/>
            </a:stretch>
          </p:blipFill>
          <p:spPr>
            <a:xfrm>
              <a:off x="4622041" y="4733449"/>
              <a:ext cx="215403" cy="230789"/>
            </a:xfrm>
            <a:prstGeom prst="rect">
              <a:avLst/>
            </a:prstGeom>
          </p:spPr>
        </p:pic>
        <p:pic>
          <p:nvPicPr>
            <p:cNvPr id="42" name="Picture 41" descr="Users 128x128.png"/>
            <p:cNvPicPr>
              <a:picLocks noChangeAspect="1"/>
            </p:cNvPicPr>
            <p:nvPr/>
          </p:nvPicPr>
          <p:blipFill>
            <a:blip r:embed="rId5" cstate="print">
              <a:lum bright="35000"/>
            </a:blip>
            <a:stretch>
              <a:fillRect/>
            </a:stretch>
          </p:blipFill>
          <p:spPr>
            <a:xfrm>
              <a:off x="5057637" y="4642343"/>
              <a:ext cx="215403" cy="230789"/>
            </a:xfrm>
            <a:prstGeom prst="rect">
              <a:avLst/>
            </a:prstGeom>
          </p:spPr>
        </p:pic>
      </p:grpSp>
      <p:pic>
        <p:nvPicPr>
          <p:cNvPr id="91" name="Picture 4"/>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190485" y="4344221"/>
            <a:ext cx="443453" cy="5726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1" name="Lock"/>
          <p:cNvSpPr>
            <a:spLocks noEditPoints="1" noChangeArrowheads="1"/>
          </p:cNvSpPr>
          <p:nvPr/>
        </p:nvSpPr>
        <p:spPr bwMode="auto">
          <a:xfrm>
            <a:off x="6333502" y="3411216"/>
            <a:ext cx="160066" cy="200802"/>
          </a:xfrm>
          <a:custGeom>
            <a:avLst/>
            <a:gdLst>
              <a:gd name="T0" fmla="*/ 10800 w 21600"/>
              <a:gd name="T1" fmla="*/ 0 h 21600"/>
              <a:gd name="T2" fmla="*/ 21600 w 21600"/>
              <a:gd name="T3" fmla="*/ 9606 h 21600"/>
              <a:gd name="T4" fmla="*/ 10800 w 21600"/>
              <a:gd name="T5" fmla="*/ 21600 h 21600"/>
              <a:gd name="T6" fmla="*/ 0 w 21600"/>
              <a:gd name="T7" fmla="*/ 9606 h 21600"/>
              <a:gd name="T8" fmla="*/ 744 w 21600"/>
              <a:gd name="T9" fmla="*/ 9904 h 21600"/>
              <a:gd name="T10" fmla="*/ 21134 w 21600"/>
              <a:gd name="T11" fmla="*/ 15335 h 21600"/>
            </a:gdLst>
            <a:ahLst/>
            <a:cxnLst>
              <a:cxn ang="0">
                <a:pos x="T0" y="T1"/>
              </a:cxn>
              <a:cxn ang="0">
                <a:pos x="T2" y="T3"/>
              </a:cxn>
              <a:cxn ang="0">
                <a:pos x="T4" y="T5"/>
              </a:cxn>
              <a:cxn ang="0">
                <a:pos x="T6" y="T7"/>
              </a:cxn>
            </a:cxnLst>
            <a:rect l="T8" t="T9" r="T10" b="T11"/>
            <a:pathLst>
              <a:path w="21600" h="21600" extrusionOk="0">
                <a:moveTo>
                  <a:pt x="93" y="9606"/>
                </a:moveTo>
                <a:lnTo>
                  <a:pt x="2048" y="9606"/>
                </a:lnTo>
                <a:lnTo>
                  <a:pt x="2048" y="4713"/>
                </a:lnTo>
                <a:lnTo>
                  <a:pt x="2420" y="3818"/>
                </a:lnTo>
                <a:lnTo>
                  <a:pt x="2979" y="3028"/>
                </a:lnTo>
                <a:lnTo>
                  <a:pt x="3537" y="2446"/>
                </a:lnTo>
                <a:lnTo>
                  <a:pt x="3956" y="1998"/>
                </a:lnTo>
                <a:lnTo>
                  <a:pt x="4492" y="1581"/>
                </a:lnTo>
                <a:lnTo>
                  <a:pt x="5143" y="1238"/>
                </a:lnTo>
                <a:lnTo>
                  <a:pt x="5912" y="880"/>
                </a:lnTo>
                <a:lnTo>
                  <a:pt x="6587" y="641"/>
                </a:lnTo>
                <a:lnTo>
                  <a:pt x="7518" y="372"/>
                </a:lnTo>
                <a:lnTo>
                  <a:pt x="8425" y="208"/>
                </a:lnTo>
                <a:lnTo>
                  <a:pt x="9496" y="59"/>
                </a:lnTo>
                <a:lnTo>
                  <a:pt x="10637" y="14"/>
                </a:lnTo>
                <a:lnTo>
                  <a:pt x="11614" y="59"/>
                </a:lnTo>
                <a:lnTo>
                  <a:pt x="12382" y="119"/>
                </a:lnTo>
                <a:lnTo>
                  <a:pt x="13034" y="253"/>
                </a:lnTo>
                <a:lnTo>
                  <a:pt x="13779" y="417"/>
                </a:lnTo>
                <a:lnTo>
                  <a:pt x="14500" y="611"/>
                </a:lnTo>
                <a:lnTo>
                  <a:pt x="14733" y="686"/>
                </a:lnTo>
                <a:lnTo>
                  <a:pt x="14989" y="790"/>
                </a:lnTo>
                <a:lnTo>
                  <a:pt x="15175" y="865"/>
                </a:lnTo>
                <a:lnTo>
                  <a:pt x="15385" y="954"/>
                </a:lnTo>
                <a:lnTo>
                  <a:pt x="15431" y="969"/>
                </a:lnTo>
                <a:lnTo>
                  <a:pt x="15594" y="1059"/>
                </a:lnTo>
                <a:lnTo>
                  <a:pt x="15757" y="1148"/>
                </a:lnTo>
                <a:lnTo>
                  <a:pt x="15920" y="1267"/>
                </a:lnTo>
                <a:lnTo>
                  <a:pt x="16106" y="1372"/>
                </a:lnTo>
                <a:lnTo>
                  <a:pt x="16665" y="1730"/>
                </a:lnTo>
                <a:lnTo>
                  <a:pt x="17014" y="1998"/>
                </a:lnTo>
                <a:lnTo>
                  <a:pt x="17480" y="2356"/>
                </a:lnTo>
                <a:lnTo>
                  <a:pt x="17852" y="2804"/>
                </a:lnTo>
                <a:lnTo>
                  <a:pt x="18178" y="3192"/>
                </a:lnTo>
                <a:lnTo>
                  <a:pt x="18527" y="3639"/>
                </a:lnTo>
                <a:lnTo>
                  <a:pt x="18806" y="4132"/>
                </a:lnTo>
                <a:lnTo>
                  <a:pt x="19086" y="4713"/>
                </a:lnTo>
                <a:lnTo>
                  <a:pt x="19272" y="5191"/>
                </a:lnTo>
                <a:lnTo>
                  <a:pt x="19295" y="9606"/>
                </a:lnTo>
                <a:lnTo>
                  <a:pt x="21600" y="9606"/>
                </a:lnTo>
                <a:lnTo>
                  <a:pt x="21600" y="16289"/>
                </a:lnTo>
                <a:lnTo>
                  <a:pt x="21413" y="17184"/>
                </a:lnTo>
                <a:lnTo>
                  <a:pt x="21041" y="17900"/>
                </a:lnTo>
                <a:lnTo>
                  <a:pt x="20668" y="18377"/>
                </a:lnTo>
                <a:lnTo>
                  <a:pt x="20343" y="18855"/>
                </a:lnTo>
                <a:lnTo>
                  <a:pt x="19924" y="19332"/>
                </a:lnTo>
                <a:lnTo>
                  <a:pt x="19388" y="19809"/>
                </a:lnTo>
                <a:lnTo>
                  <a:pt x="18806" y="20242"/>
                </a:lnTo>
                <a:lnTo>
                  <a:pt x="18062" y="20585"/>
                </a:lnTo>
                <a:lnTo>
                  <a:pt x="17270" y="20883"/>
                </a:lnTo>
                <a:lnTo>
                  <a:pt x="16525" y="21182"/>
                </a:lnTo>
                <a:lnTo>
                  <a:pt x="15548" y="21420"/>
                </a:lnTo>
                <a:lnTo>
                  <a:pt x="14803" y="21540"/>
                </a:lnTo>
                <a:lnTo>
                  <a:pt x="13662" y="21674"/>
                </a:lnTo>
                <a:lnTo>
                  <a:pt x="8379" y="21659"/>
                </a:lnTo>
                <a:lnTo>
                  <a:pt x="7168" y="21540"/>
                </a:lnTo>
                <a:lnTo>
                  <a:pt x="6098" y="21331"/>
                </a:lnTo>
                <a:lnTo>
                  <a:pt x="5050" y="21092"/>
                </a:lnTo>
                <a:lnTo>
                  <a:pt x="4003" y="20764"/>
                </a:lnTo>
                <a:lnTo>
                  <a:pt x="3258" y="20391"/>
                </a:lnTo>
                <a:lnTo>
                  <a:pt x="2769" y="20123"/>
                </a:lnTo>
                <a:lnTo>
                  <a:pt x="2281" y="19720"/>
                </a:lnTo>
                <a:lnTo>
                  <a:pt x="1862" y="19407"/>
                </a:lnTo>
                <a:lnTo>
                  <a:pt x="1489" y="19079"/>
                </a:lnTo>
                <a:lnTo>
                  <a:pt x="1070" y="18676"/>
                </a:lnTo>
                <a:lnTo>
                  <a:pt x="744" y="18258"/>
                </a:lnTo>
                <a:lnTo>
                  <a:pt x="325" y="17661"/>
                </a:lnTo>
                <a:lnTo>
                  <a:pt x="162" y="17035"/>
                </a:lnTo>
                <a:lnTo>
                  <a:pt x="93" y="16468"/>
                </a:lnTo>
                <a:lnTo>
                  <a:pt x="93" y="9606"/>
                </a:lnTo>
                <a:close/>
                <a:moveTo>
                  <a:pt x="6098" y="9591"/>
                </a:moveTo>
                <a:lnTo>
                  <a:pt x="6098" y="5220"/>
                </a:lnTo>
                <a:lnTo>
                  <a:pt x="6191" y="4907"/>
                </a:lnTo>
                <a:lnTo>
                  <a:pt x="6307" y="4639"/>
                </a:lnTo>
                <a:lnTo>
                  <a:pt x="6517" y="4370"/>
                </a:lnTo>
                <a:lnTo>
                  <a:pt x="6680" y="4087"/>
                </a:lnTo>
                <a:lnTo>
                  <a:pt x="6889" y="3878"/>
                </a:lnTo>
                <a:lnTo>
                  <a:pt x="7308" y="3520"/>
                </a:lnTo>
                <a:lnTo>
                  <a:pt x="7843" y="3281"/>
                </a:lnTo>
                <a:lnTo>
                  <a:pt x="8402" y="3013"/>
                </a:lnTo>
                <a:lnTo>
                  <a:pt x="9031" y="2834"/>
                </a:lnTo>
                <a:lnTo>
                  <a:pt x="9659" y="2700"/>
                </a:lnTo>
                <a:lnTo>
                  <a:pt x="10497" y="2625"/>
                </a:lnTo>
                <a:lnTo>
                  <a:pt x="11125" y="2655"/>
                </a:lnTo>
                <a:lnTo>
                  <a:pt x="11987" y="2789"/>
                </a:lnTo>
                <a:lnTo>
                  <a:pt x="12522" y="2893"/>
                </a:lnTo>
                <a:lnTo>
                  <a:pt x="13011" y="3028"/>
                </a:lnTo>
                <a:lnTo>
                  <a:pt x="13290" y="3192"/>
                </a:lnTo>
                <a:lnTo>
                  <a:pt x="13709" y="3371"/>
                </a:lnTo>
                <a:lnTo>
                  <a:pt x="13872" y="3505"/>
                </a:lnTo>
                <a:lnTo>
                  <a:pt x="14058" y="3639"/>
                </a:lnTo>
                <a:lnTo>
                  <a:pt x="14291" y="3788"/>
                </a:lnTo>
                <a:lnTo>
                  <a:pt x="14431" y="3953"/>
                </a:lnTo>
                <a:lnTo>
                  <a:pt x="14617" y="4102"/>
                </a:lnTo>
                <a:lnTo>
                  <a:pt x="14826" y="4311"/>
                </a:lnTo>
                <a:lnTo>
                  <a:pt x="14919" y="4534"/>
                </a:lnTo>
                <a:lnTo>
                  <a:pt x="15036" y="4773"/>
                </a:lnTo>
                <a:lnTo>
                  <a:pt x="15175" y="5027"/>
                </a:lnTo>
                <a:lnTo>
                  <a:pt x="15245" y="5220"/>
                </a:lnTo>
                <a:lnTo>
                  <a:pt x="15245" y="9591"/>
                </a:lnTo>
                <a:lnTo>
                  <a:pt x="6098" y="9591"/>
                </a:lnTo>
                <a:close/>
              </a:path>
              <a:path w="21600" h="21600" extrusionOk="0">
                <a:moveTo>
                  <a:pt x="93" y="9606"/>
                </a:moveTo>
                <a:lnTo>
                  <a:pt x="21600" y="9606"/>
                </a:lnTo>
                <a:close/>
              </a:path>
              <a:path w="21600" h="21600" extrusionOk="0">
                <a:moveTo>
                  <a:pt x="11684" y="17109"/>
                </a:moveTo>
                <a:lnTo>
                  <a:pt x="12266" y="19317"/>
                </a:lnTo>
                <a:lnTo>
                  <a:pt x="9659" y="19317"/>
                </a:lnTo>
                <a:lnTo>
                  <a:pt x="10287" y="17124"/>
                </a:lnTo>
                <a:lnTo>
                  <a:pt x="10008" y="16975"/>
                </a:lnTo>
                <a:lnTo>
                  <a:pt x="9799" y="16722"/>
                </a:lnTo>
                <a:lnTo>
                  <a:pt x="9752" y="16408"/>
                </a:lnTo>
                <a:lnTo>
                  <a:pt x="9822" y="16170"/>
                </a:lnTo>
                <a:lnTo>
                  <a:pt x="10008" y="16006"/>
                </a:lnTo>
                <a:lnTo>
                  <a:pt x="10148" y="15871"/>
                </a:lnTo>
                <a:lnTo>
                  <a:pt x="10381" y="15782"/>
                </a:lnTo>
                <a:lnTo>
                  <a:pt x="10660" y="15692"/>
                </a:lnTo>
                <a:lnTo>
                  <a:pt x="11009" y="15677"/>
                </a:lnTo>
                <a:lnTo>
                  <a:pt x="11288" y="15722"/>
                </a:lnTo>
                <a:lnTo>
                  <a:pt x="11614" y="15782"/>
                </a:lnTo>
                <a:lnTo>
                  <a:pt x="11893" y="15946"/>
                </a:lnTo>
                <a:lnTo>
                  <a:pt x="12033" y="16080"/>
                </a:lnTo>
                <a:lnTo>
                  <a:pt x="12173" y="16229"/>
                </a:lnTo>
                <a:lnTo>
                  <a:pt x="12196" y="16408"/>
                </a:lnTo>
                <a:lnTo>
                  <a:pt x="12103" y="16722"/>
                </a:lnTo>
                <a:lnTo>
                  <a:pt x="11987" y="16856"/>
                </a:lnTo>
                <a:lnTo>
                  <a:pt x="11847" y="16975"/>
                </a:lnTo>
                <a:lnTo>
                  <a:pt x="11684" y="17109"/>
                </a:lnTo>
              </a:path>
            </a:pathLst>
          </a:custGeom>
          <a:solidFill>
            <a:schemeClr val="tx2"/>
          </a:solidFill>
          <a:ln w="38100">
            <a:noFill/>
            <a:miter lim="800000"/>
            <a:headEnd/>
            <a:tailEnd/>
          </a:ln>
        </p:spPr>
        <p:txBody>
          <a:bodyPr vert="horz" wrap="square" lIns="93260" tIns="46630" rIns="93260" bIns="46630" numCol="1" anchor="t" anchorCtr="0" compatLnSpc="1">
            <a:prstTxWarp prst="textNoShape">
              <a:avLst/>
            </a:prstTxWarp>
          </a:bodyPr>
          <a:lstStyle/>
          <a:p>
            <a:endParaRPr lang="en-US" sz="1836" dirty="0">
              <a:solidFill>
                <a:srgbClr val="505050"/>
              </a:solidFill>
            </a:endParaRPr>
          </a:p>
        </p:txBody>
      </p:sp>
      <p:pic>
        <p:nvPicPr>
          <p:cNvPr id="52" name="Picture 4"/>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125729" y="4269105"/>
            <a:ext cx="544316" cy="7028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3" name="Picture 4"/>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035499" y="4140713"/>
            <a:ext cx="724775" cy="9358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1" name="Lock"/>
          <p:cNvSpPr>
            <a:spLocks noEditPoints="1" noChangeArrowheads="1"/>
          </p:cNvSpPr>
          <p:nvPr/>
        </p:nvSpPr>
        <p:spPr bwMode="auto">
          <a:xfrm>
            <a:off x="5873256" y="4666530"/>
            <a:ext cx="160066" cy="200802"/>
          </a:xfrm>
          <a:custGeom>
            <a:avLst/>
            <a:gdLst>
              <a:gd name="T0" fmla="*/ 10800 w 21600"/>
              <a:gd name="T1" fmla="*/ 0 h 21600"/>
              <a:gd name="T2" fmla="*/ 21600 w 21600"/>
              <a:gd name="T3" fmla="*/ 9606 h 21600"/>
              <a:gd name="T4" fmla="*/ 10800 w 21600"/>
              <a:gd name="T5" fmla="*/ 21600 h 21600"/>
              <a:gd name="T6" fmla="*/ 0 w 21600"/>
              <a:gd name="T7" fmla="*/ 9606 h 21600"/>
              <a:gd name="T8" fmla="*/ 744 w 21600"/>
              <a:gd name="T9" fmla="*/ 9904 h 21600"/>
              <a:gd name="T10" fmla="*/ 21134 w 21600"/>
              <a:gd name="T11" fmla="*/ 15335 h 21600"/>
            </a:gdLst>
            <a:ahLst/>
            <a:cxnLst>
              <a:cxn ang="0">
                <a:pos x="T0" y="T1"/>
              </a:cxn>
              <a:cxn ang="0">
                <a:pos x="T2" y="T3"/>
              </a:cxn>
              <a:cxn ang="0">
                <a:pos x="T4" y="T5"/>
              </a:cxn>
              <a:cxn ang="0">
                <a:pos x="T6" y="T7"/>
              </a:cxn>
            </a:cxnLst>
            <a:rect l="T8" t="T9" r="T10" b="T11"/>
            <a:pathLst>
              <a:path w="21600" h="21600" extrusionOk="0">
                <a:moveTo>
                  <a:pt x="93" y="9606"/>
                </a:moveTo>
                <a:lnTo>
                  <a:pt x="2048" y="9606"/>
                </a:lnTo>
                <a:lnTo>
                  <a:pt x="2048" y="4713"/>
                </a:lnTo>
                <a:lnTo>
                  <a:pt x="2420" y="3818"/>
                </a:lnTo>
                <a:lnTo>
                  <a:pt x="2979" y="3028"/>
                </a:lnTo>
                <a:lnTo>
                  <a:pt x="3537" y="2446"/>
                </a:lnTo>
                <a:lnTo>
                  <a:pt x="3956" y="1998"/>
                </a:lnTo>
                <a:lnTo>
                  <a:pt x="4492" y="1581"/>
                </a:lnTo>
                <a:lnTo>
                  <a:pt x="5143" y="1238"/>
                </a:lnTo>
                <a:lnTo>
                  <a:pt x="5912" y="880"/>
                </a:lnTo>
                <a:lnTo>
                  <a:pt x="6587" y="641"/>
                </a:lnTo>
                <a:lnTo>
                  <a:pt x="7518" y="372"/>
                </a:lnTo>
                <a:lnTo>
                  <a:pt x="8425" y="208"/>
                </a:lnTo>
                <a:lnTo>
                  <a:pt x="9496" y="59"/>
                </a:lnTo>
                <a:lnTo>
                  <a:pt x="10637" y="14"/>
                </a:lnTo>
                <a:lnTo>
                  <a:pt x="11614" y="59"/>
                </a:lnTo>
                <a:lnTo>
                  <a:pt x="12382" y="119"/>
                </a:lnTo>
                <a:lnTo>
                  <a:pt x="13034" y="253"/>
                </a:lnTo>
                <a:lnTo>
                  <a:pt x="13779" y="417"/>
                </a:lnTo>
                <a:lnTo>
                  <a:pt x="14500" y="611"/>
                </a:lnTo>
                <a:lnTo>
                  <a:pt x="14733" y="686"/>
                </a:lnTo>
                <a:lnTo>
                  <a:pt x="14989" y="790"/>
                </a:lnTo>
                <a:lnTo>
                  <a:pt x="15175" y="865"/>
                </a:lnTo>
                <a:lnTo>
                  <a:pt x="15385" y="954"/>
                </a:lnTo>
                <a:lnTo>
                  <a:pt x="15431" y="969"/>
                </a:lnTo>
                <a:lnTo>
                  <a:pt x="15594" y="1059"/>
                </a:lnTo>
                <a:lnTo>
                  <a:pt x="15757" y="1148"/>
                </a:lnTo>
                <a:lnTo>
                  <a:pt x="15920" y="1267"/>
                </a:lnTo>
                <a:lnTo>
                  <a:pt x="16106" y="1372"/>
                </a:lnTo>
                <a:lnTo>
                  <a:pt x="16665" y="1730"/>
                </a:lnTo>
                <a:lnTo>
                  <a:pt x="17014" y="1998"/>
                </a:lnTo>
                <a:lnTo>
                  <a:pt x="17480" y="2356"/>
                </a:lnTo>
                <a:lnTo>
                  <a:pt x="17852" y="2804"/>
                </a:lnTo>
                <a:lnTo>
                  <a:pt x="18178" y="3192"/>
                </a:lnTo>
                <a:lnTo>
                  <a:pt x="18527" y="3639"/>
                </a:lnTo>
                <a:lnTo>
                  <a:pt x="18806" y="4132"/>
                </a:lnTo>
                <a:lnTo>
                  <a:pt x="19086" y="4713"/>
                </a:lnTo>
                <a:lnTo>
                  <a:pt x="19272" y="5191"/>
                </a:lnTo>
                <a:lnTo>
                  <a:pt x="19295" y="9606"/>
                </a:lnTo>
                <a:lnTo>
                  <a:pt x="21600" y="9606"/>
                </a:lnTo>
                <a:lnTo>
                  <a:pt x="21600" y="16289"/>
                </a:lnTo>
                <a:lnTo>
                  <a:pt x="21413" y="17184"/>
                </a:lnTo>
                <a:lnTo>
                  <a:pt x="21041" y="17900"/>
                </a:lnTo>
                <a:lnTo>
                  <a:pt x="20668" y="18377"/>
                </a:lnTo>
                <a:lnTo>
                  <a:pt x="20343" y="18855"/>
                </a:lnTo>
                <a:lnTo>
                  <a:pt x="19924" y="19332"/>
                </a:lnTo>
                <a:lnTo>
                  <a:pt x="19388" y="19809"/>
                </a:lnTo>
                <a:lnTo>
                  <a:pt x="18806" y="20242"/>
                </a:lnTo>
                <a:lnTo>
                  <a:pt x="18062" y="20585"/>
                </a:lnTo>
                <a:lnTo>
                  <a:pt x="17270" y="20883"/>
                </a:lnTo>
                <a:lnTo>
                  <a:pt x="16525" y="21182"/>
                </a:lnTo>
                <a:lnTo>
                  <a:pt x="15548" y="21420"/>
                </a:lnTo>
                <a:lnTo>
                  <a:pt x="14803" y="21540"/>
                </a:lnTo>
                <a:lnTo>
                  <a:pt x="13662" y="21674"/>
                </a:lnTo>
                <a:lnTo>
                  <a:pt x="8379" y="21659"/>
                </a:lnTo>
                <a:lnTo>
                  <a:pt x="7168" y="21540"/>
                </a:lnTo>
                <a:lnTo>
                  <a:pt x="6098" y="21331"/>
                </a:lnTo>
                <a:lnTo>
                  <a:pt x="5050" y="21092"/>
                </a:lnTo>
                <a:lnTo>
                  <a:pt x="4003" y="20764"/>
                </a:lnTo>
                <a:lnTo>
                  <a:pt x="3258" y="20391"/>
                </a:lnTo>
                <a:lnTo>
                  <a:pt x="2769" y="20123"/>
                </a:lnTo>
                <a:lnTo>
                  <a:pt x="2281" y="19720"/>
                </a:lnTo>
                <a:lnTo>
                  <a:pt x="1862" y="19407"/>
                </a:lnTo>
                <a:lnTo>
                  <a:pt x="1489" y="19079"/>
                </a:lnTo>
                <a:lnTo>
                  <a:pt x="1070" y="18676"/>
                </a:lnTo>
                <a:lnTo>
                  <a:pt x="744" y="18258"/>
                </a:lnTo>
                <a:lnTo>
                  <a:pt x="325" y="17661"/>
                </a:lnTo>
                <a:lnTo>
                  <a:pt x="162" y="17035"/>
                </a:lnTo>
                <a:lnTo>
                  <a:pt x="93" y="16468"/>
                </a:lnTo>
                <a:lnTo>
                  <a:pt x="93" y="9606"/>
                </a:lnTo>
                <a:close/>
                <a:moveTo>
                  <a:pt x="6098" y="9591"/>
                </a:moveTo>
                <a:lnTo>
                  <a:pt x="6098" y="5220"/>
                </a:lnTo>
                <a:lnTo>
                  <a:pt x="6191" y="4907"/>
                </a:lnTo>
                <a:lnTo>
                  <a:pt x="6307" y="4639"/>
                </a:lnTo>
                <a:lnTo>
                  <a:pt x="6517" y="4370"/>
                </a:lnTo>
                <a:lnTo>
                  <a:pt x="6680" y="4087"/>
                </a:lnTo>
                <a:lnTo>
                  <a:pt x="6889" y="3878"/>
                </a:lnTo>
                <a:lnTo>
                  <a:pt x="7308" y="3520"/>
                </a:lnTo>
                <a:lnTo>
                  <a:pt x="7843" y="3281"/>
                </a:lnTo>
                <a:lnTo>
                  <a:pt x="8402" y="3013"/>
                </a:lnTo>
                <a:lnTo>
                  <a:pt x="9031" y="2834"/>
                </a:lnTo>
                <a:lnTo>
                  <a:pt x="9659" y="2700"/>
                </a:lnTo>
                <a:lnTo>
                  <a:pt x="10497" y="2625"/>
                </a:lnTo>
                <a:lnTo>
                  <a:pt x="11125" y="2655"/>
                </a:lnTo>
                <a:lnTo>
                  <a:pt x="11987" y="2789"/>
                </a:lnTo>
                <a:lnTo>
                  <a:pt x="12522" y="2893"/>
                </a:lnTo>
                <a:lnTo>
                  <a:pt x="13011" y="3028"/>
                </a:lnTo>
                <a:lnTo>
                  <a:pt x="13290" y="3192"/>
                </a:lnTo>
                <a:lnTo>
                  <a:pt x="13709" y="3371"/>
                </a:lnTo>
                <a:lnTo>
                  <a:pt x="13872" y="3505"/>
                </a:lnTo>
                <a:lnTo>
                  <a:pt x="14058" y="3639"/>
                </a:lnTo>
                <a:lnTo>
                  <a:pt x="14291" y="3788"/>
                </a:lnTo>
                <a:lnTo>
                  <a:pt x="14431" y="3953"/>
                </a:lnTo>
                <a:lnTo>
                  <a:pt x="14617" y="4102"/>
                </a:lnTo>
                <a:lnTo>
                  <a:pt x="14826" y="4311"/>
                </a:lnTo>
                <a:lnTo>
                  <a:pt x="14919" y="4534"/>
                </a:lnTo>
                <a:lnTo>
                  <a:pt x="15036" y="4773"/>
                </a:lnTo>
                <a:lnTo>
                  <a:pt x="15175" y="5027"/>
                </a:lnTo>
                <a:lnTo>
                  <a:pt x="15245" y="5220"/>
                </a:lnTo>
                <a:lnTo>
                  <a:pt x="15245" y="9591"/>
                </a:lnTo>
                <a:lnTo>
                  <a:pt x="6098" y="9591"/>
                </a:lnTo>
                <a:close/>
              </a:path>
              <a:path w="21600" h="21600" extrusionOk="0">
                <a:moveTo>
                  <a:pt x="93" y="9606"/>
                </a:moveTo>
                <a:lnTo>
                  <a:pt x="21600" y="9606"/>
                </a:lnTo>
                <a:close/>
              </a:path>
              <a:path w="21600" h="21600" extrusionOk="0">
                <a:moveTo>
                  <a:pt x="11684" y="17109"/>
                </a:moveTo>
                <a:lnTo>
                  <a:pt x="12266" y="19317"/>
                </a:lnTo>
                <a:lnTo>
                  <a:pt x="9659" y="19317"/>
                </a:lnTo>
                <a:lnTo>
                  <a:pt x="10287" y="17124"/>
                </a:lnTo>
                <a:lnTo>
                  <a:pt x="10008" y="16975"/>
                </a:lnTo>
                <a:lnTo>
                  <a:pt x="9799" y="16722"/>
                </a:lnTo>
                <a:lnTo>
                  <a:pt x="9752" y="16408"/>
                </a:lnTo>
                <a:lnTo>
                  <a:pt x="9822" y="16170"/>
                </a:lnTo>
                <a:lnTo>
                  <a:pt x="10008" y="16006"/>
                </a:lnTo>
                <a:lnTo>
                  <a:pt x="10148" y="15871"/>
                </a:lnTo>
                <a:lnTo>
                  <a:pt x="10381" y="15782"/>
                </a:lnTo>
                <a:lnTo>
                  <a:pt x="10660" y="15692"/>
                </a:lnTo>
                <a:lnTo>
                  <a:pt x="11009" y="15677"/>
                </a:lnTo>
                <a:lnTo>
                  <a:pt x="11288" y="15722"/>
                </a:lnTo>
                <a:lnTo>
                  <a:pt x="11614" y="15782"/>
                </a:lnTo>
                <a:lnTo>
                  <a:pt x="11893" y="15946"/>
                </a:lnTo>
                <a:lnTo>
                  <a:pt x="12033" y="16080"/>
                </a:lnTo>
                <a:lnTo>
                  <a:pt x="12173" y="16229"/>
                </a:lnTo>
                <a:lnTo>
                  <a:pt x="12196" y="16408"/>
                </a:lnTo>
                <a:lnTo>
                  <a:pt x="12103" y="16722"/>
                </a:lnTo>
                <a:lnTo>
                  <a:pt x="11987" y="16856"/>
                </a:lnTo>
                <a:lnTo>
                  <a:pt x="11847" y="16975"/>
                </a:lnTo>
                <a:lnTo>
                  <a:pt x="11684" y="17109"/>
                </a:lnTo>
              </a:path>
            </a:pathLst>
          </a:custGeom>
          <a:solidFill>
            <a:schemeClr val="tx2"/>
          </a:solidFill>
          <a:ln w="38100">
            <a:noFill/>
            <a:miter lim="800000"/>
            <a:headEnd/>
            <a:tailEnd/>
          </a:ln>
        </p:spPr>
        <p:txBody>
          <a:bodyPr vert="horz" wrap="square" lIns="93260" tIns="46630" rIns="93260" bIns="46630" numCol="1" anchor="t" anchorCtr="0" compatLnSpc="1">
            <a:prstTxWarp prst="textNoShape">
              <a:avLst/>
            </a:prstTxWarp>
          </a:bodyPr>
          <a:lstStyle/>
          <a:p>
            <a:endParaRPr lang="en-US" sz="1836" dirty="0">
              <a:solidFill>
                <a:srgbClr val="505050"/>
              </a:solidFill>
            </a:endParaRPr>
          </a:p>
        </p:txBody>
      </p:sp>
      <p:sp>
        <p:nvSpPr>
          <p:cNvPr id="3" name="Oval 2"/>
          <p:cNvSpPr/>
          <p:nvPr/>
        </p:nvSpPr>
        <p:spPr bwMode="auto">
          <a:xfrm>
            <a:off x="2938582" y="2962570"/>
            <a:ext cx="373041" cy="373041"/>
          </a:xfrm>
          <a:prstGeom prst="ellipse">
            <a:avLst/>
          </a:prstGeom>
          <a:solidFill>
            <a:schemeClr val="accent4"/>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1428" b="1" spc="-153" dirty="0">
                <a:gradFill>
                  <a:gsLst>
                    <a:gs pos="0">
                      <a:srgbClr val="FFFFFF"/>
                    </a:gs>
                    <a:gs pos="100000">
                      <a:srgbClr val="FFFFFF"/>
                    </a:gs>
                  </a:gsLst>
                  <a:lin ang="5400000" scaled="0"/>
                </a:gradFill>
                <a:ea typeface="Segoe UI" pitchFamily="34" charset="0"/>
                <a:cs typeface="Segoe UI" pitchFamily="34" charset="0"/>
              </a:rPr>
              <a:t>1</a:t>
            </a:r>
          </a:p>
        </p:txBody>
      </p:sp>
      <p:sp>
        <p:nvSpPr>
          <p:cNvPr id="56" name="Oval 55"/>
          <p:cNvSpPr/>
          <p:nvPr/>
        </p:nvSpPr>
        <p:spPr bwMode="auto">
          <a:xfrm>
            <a:off x="5738763" y="1535437"/>
            <a:ext cx="373041" cy="373041"/>
          </a:xfrm>
          <a:prstGeom prst="ellipse">
            <a:avLst/>
          </a:prstGeom>
          <a:solidFill>
            <a:schemeClr val="accent4"/>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1428" b="1" spc="-153" dirty="0">
                <a:gradFill>
                  <a:gsLst>
                    <a:gs pos="0">
                      <a:srgbClr val="FFFFFF"/>
                    </a:gs>
                    <a:gs pos="100000">
                      <a:srgbClr val="FFFFFF"/>
                    </a:gs>
                  </a:gsLst>
                  <a:lin ang="5400000" scaled="0"/>
                </a:gradFill>
                <a:ea typeface="Segoe UI" pitchFamily="34" charset="0"/>
                <a:cs typeface="Segoe UI" pitchFamily="34" charset="0"/>
              </a:rPr>
              <a:t>2</a:t>
            </a:r>
          </a:p>
        </p:txBody>
      </p:sp>
      <p:sp>
        <p:nvSpPr>
          <p:cNvPr id="57" name="Oval 56"/>
          <p:cNvSpPr/>
          <p:nvPr/>
        </p:nvSpPr>
        <p:spPr bwMode="auto">
          <a:xfrm>
            <a:off x="7239633" y="2878002"/>
            <a:ext cx="373041" cy="373041"/>
          </a:xfrm>
          <a:prstGeom prst="ellipse">
            <a:avLst/>
          </a:prstGeom>
          <a:solidFill>
            <a:schemeClr val="accent4"/>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1428" b="1" spc="-153" dirty="0">
                <a:gradFill>
                  <a:gsLst>
                    <a:gs pos="0">
                      <a:srgbClr val="FFFFFF"/>
                    </a:gs>
                    <a:gs pos="100000">
                      <a:srgbClr val="FFFFFF"/>
                    </a:gs>
                  </a:gsLst>
                  <a:lin ang="5400000" scaled="0"/>
                </a:gradFill>
                <a:ea typeface="Segoe UI" pitchFamily="34" charset="0"/>
                <a:cs typeface="Segoe UI" pitchFamily="34" charset="0"/>
              </a:rPr>
              <a:t>3</a:t>
            </a:r>
          </a:p>
        </p:txBody>
      </p:sp>
      <p:sp>
        <p:nvSpPr>
          <p:cNvPr id="60" name="Oval 59"/>
          <p:cNvSpPr/>
          <p:nvPr/>
        </p:nvSpPr>
        <p:spPr bwMode="auto">
          <a:xfrm>
            <a:off x="6061041" y="5401512"/>
            <a:ext cx="373041" cy="373041"/>
          </a:xfrm>
          <a:prstGeom prst="ellipse">
            <a:avLst/>
          </a:prstGeom>
          <a:solidFill>
            <a:schemeClr val="accent4"/>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1428" b="1" spc="-153" dirty="0">
                <a:gradFill>
                  <a:gsLst>
                    <a:gs pos="0">
                      <a:srgbClr val="FFFFFF"/>
                    </a:gs>
                    <a:gs pos="100000">
                      <a:srgbClr val="FFFFFF"/>
                    </a:gs>
                  </a:gsLst>
                  <a:lin ang="5400000" scaled="0"/>
                </a:gradFill>
                <a:ea typeface="Segoe UI" pitchFamily="34" charset="0"/>
                <a:cs typeface="Segoe UI" pitchFamily="34" charset="0"/>
              </a:rPr>
              <a:t>4</a:t>
            </a:r>
          </a:p>
        </p:txBody>
      </p:sp>
      <p:sp>
        <p:nvSpPr>
          <p:cNvPr id="64" name="Lock"/>
          <p:cNvSpPr>
            <a:spLocks noEditPoints="1" noChangeArrowheads="1"/>
          </p:cNvSpPr>
          <p:nvPr/>
        </p:nvSpPr>
        <p:spPr bwMode="auto">
          <a:xfrm>
            <a:off x="5266999" y="2832344"/>
            <a:ext cx="160066" cy="200802"/>
          </a:xfrm>
          <a:custGeom>
            <a:avLst/>
            <a:gdLst>
              <a:gd name="T0" fmla="*/ 10800 w 21600"/>
              <a:gd name="T1" fmla="*/ 0 h 21600"/>
              <a:gd name="T2" fmla="*/ 21600 w 21600"/>
              <a:gd name="T3" fmla="*/ 9606 h 21600"/>
              <a:gd name="T4" fmla="*/ 10800 w 21600"/>
              <a:gd name="T5" fmla="*/ 21600 h 21600"/>
              <a:gd name="T6" fmla="*/ 0 w 21600"/>
              <a:gd name="T7" fmla="*/ 9606 h 21600"/>
              <a:gd name="T8" fmla="*/ 744 w 21600"/>
              <a:gd name="T9" fmla="*/ 9904 h 21600"/>
              <a:gd name="T10" fmla="*/ 21134 w 21600"/>
              <a:gd name="T11" fmla="*/ 15335 h 21600"/>
            </a:gdLst>
            <a:ahLst/>
            <a:cxnLst>
              <a:cxn ang="0">
                <a:pos x="T0" y="T1"/>
              </a:cxn>
              <a:cxn ang="0">
                <a:pos x="T2" y="T3"/>
              </a:cxn>
              <a:cxn ang="0">
                <a:pos x="T4" y="T5"/>
              </a:cxn>
              <a:cxn ang="0">
                <a:pos x="T6" y="T7"/>
              </a:cxn>
            </a:cxnLst>
            <a:rect l="T8" t="T9" r="T10" b="T11"/>
            <a:pathLst>
              <a:path w="21600" h="21600" extrusionOk="0">
                <a:moveTo>
                  <a:pt x="93" y="9606"/>
                </a:moveTo>
                <a:lnTo>
                  <a:pt x="2048" y="9606"/>
                </a:lnTo>
                <a:lnTo>
                  <a:pt x="2048" y="4713"/>
                </a:lnTo>
                <a:lnTo>
                  <a:pt x="2420" y="3818"/>
                </a:lnTo>
                <a:lnTo>
                  <a:pt x="2979" y="3028"/>
                </a:lnTo>
                <a:lnTo>
                  <a:pt x="3537" y="2446"/>
                </a:lnTo>
                <a:lnTo>
                  <a:pt x="3956" y="1998"/>
                </a:lnTo>
                <a:lnTo>
                  <a:pt x="4492" y="1581"/>
                </a:lnTo>
                <a:lnTo>
                  <a:pt x="5143" y="1238"/>
                </a:lnTo>
                <a:lnTo>
                  <a:pt x="5912" y="880"/>
                </a:lnTo>
                <a:lnTo>
                  <a:pt x="6587" y="641"/>
                </a:lnTo>
                <a:lnTo>
                  <a:pt x="7518" y="372"/>
                </a:lnTo>
                <a:lnTo>
                  <a:pt x="8425" y="208"/>
                </a:lnTo>
                <a:lnTo>
                  <a:pt x="9496" y="59"/>
                </a:lnTo>
                <a:lnTo>
                  <a:pt x="10637" y="14"/>
                </a:lnTo>
                <a:lnTo>
                  <a:pt x="11614" y="59"/>
                </a:lnTo>
                <a:lnTo>
                  <a:pt x="12382" y="119"/>
                </a:lnTo>
                <a:lnTo>
                  <a:pt x="13034" y="253"/>
                </a:lnTo>
                <a:lnTo>
                  <a:pt x="13779" y="417"/>
                </a:lnTo>
                <a:lnTo>
                  <a:pt x="14500" y="611"/>
                </a:lnTo>
                <a:lnTo>
                  <a:pt x="14733" y="686"/>
                </a:lnTo>
                <a:lnTo>
                  <a:pt x="14989" y="790"/>
                </a:lnTo>
                <a:lnTo>
                  <a:pt x="15175" y="865"/>
                </a:lnTo>
                <a:lnTo>
                  <a:pt x="15385" y="954"/>
                </a:lnTo>
                <a:lnTo>
                  <a:pt x="15431" y="969"/>
                </a:lnTo>
                <a:lnTo>
                  <a:pt x="15594" y="1059"/>
                </a:lnTo>
                <a:lnTo>
                  <a:pt x="15757" y="1148"/>
                </a:lnTo>
                <a:lnTo>
                  <a:pt x="15920" y="1267"/>
                </a:lnTo>
                <a:lnTo>
                  <a:pt x="16106" y="1372"/>
                </a:lnTo>
                <a:lnTo>
                  <a:pt x="16665" y="1730"/>
                </a:lnTo>
                <a:lnTo>
                  <a:pt x="17014" y="1998"/>
                </a:lnTo>
                <a:lnTo>
                  <a:pt x="17480" y="2356"/>
                </a:lnTo>
                <a:lnTo>
                  <a:pt x="17852" y="2804"/>
                </a:lnTo>
                <a:lnTo>
                  <a:pt x="18178" y="3192"/>
                </a:lnTo>
                <a:lnTo>
                  <a:pt x="18527" y="3639"/>
                </a:lnTo>
                <a:lnTo>
                  <a:pt x="18806" y="4132"/>
                </a:lnTo>
                <a:lnTo>
                  <a:pt x="19086" y="4713"/>
                </a:lnTo>
                <a:lnTo>
                  <a:pt x="19272" y="5191"/>
                </a:lnTo>
                <a:lnTo>
                  <a:pt x="19295" y="9606"/>
                </a:lnTo>
                <a:lnTo>
                  <a:pt x="21600" y="9606"/>
                </a:lnTo>
                <a:lnTo>
                  <a:pt x="21600" y="16289"/>
                </a:lnTo>
                <a:lnTo>
                  <a:pt x="21413" y="17184"/>
                </a:lnTo>
                <a:lnTo>
                  <a:pt x="21041" y="17900"/>
                </a:lnTo>
                <a:lnTo>
                  <a:pt x="20668" y="18377"/>
                </a:lnTo>
                <a:lnTo>
                  <a:pt x="20343" y="18855"/>
                </a:lnTo>
                <a:lnTo>
                  <a:pt x="19924" y="19332"/>
                </a:lnTo>
                <a:lnTo>
                  <a:pt x="19388" y="19809"/>
                </a:lnTo>
                <a:lnTo>
                  <a:pt x="18806" y="20242"/>
                </a:lnTo>
                <a:lnTo>
                  <a:pt x="18062" y="20585"/>
                </a:lnTo>
                <a:lnTo>
                  <a:pt x="17270" y="20883"/>
                </a:lnTo>
                <a:lnTo>
                  <a:pt x="16525" y="21182"/>
                </a:lnTo>
                <a:lnTo>
                  <a:pt x="15548" y="21420"/>
                </a:lnTo>
                <a:lnTo>
                  <a:pt x="14803" y="21540"/>
                </a:lnTo>
                <a:lnTo>
                  <a:pt x="13662" y="21674"/>
                </a:lnTo>
                <a:lnTo>
                  <a:pt x="8379" y="21659"/>
                </a:lnTo>
                <a:lnTo>
                  <a:pt x="7168" y="21540"/>
                </a:lnTo>
                <a:lnTo>
                  <a:pt x="6098" y="21331"/>
                </a:lnTo>
                <a:lnTo>
                  <a:pt x="5050" y="21092"/>
                </a:lnTo>
                <a:lnTo>
                  <a:pt x="4003" y="20764"/>
                </a:lnTo>
                <a:lnTo>
                  <a:pt x="3258" y="20391"/>
                </a:lnTo>
                <a:lnTo>
                  <a:pt x="2769" y="20123"/>
                </a:lnTo>
                <a:lnTo>
                  <a:pt x="2281" y="19720"/>
                </a:lnTo>
                <a:lnTo>
                  <a:pt x="1862" y="19407"/>
                </a:lnTo>
                <a:lnTo>
                  <a:pt x="1489" y="19079"/>
                </a:lnTo>
                <a:lnTo>
                  <a:pt x="1070" y="18676"/>
                </a:lnTo>
                <a:lnTo>
                  <a:pt x="744" y="18258"/>
                </a:lnTo>
                <a:lnTo>
                  <a:pt x="325" y="17661"/>
                </a:lnTo>
                <a:lnTo>
                  <a:pt x="162" y="17035"/>
                </a:lnTo>
                <a:lnTo>
                  <a:pt x="93" y="16468"/>
                </a:lnTo>
                <a:lnTo>
                  <a:pt x="93" y="9606"/>
                </a:lnTo>
                <a:close/>
                <a:moveTo>
                  <a:pt x="6098" y="9591"/>
                </a:moveTo>
                <a:lnTo>
                  <a:pt x="6098" y="5220"/>
                </a:lnTo>
                <a:lnTo>
                  <a:pt x="6191" y="4907"/>
                </a:lnTo>
                <a:lnTo>
                  <a:pt x="6307" y="4639"/>
                </a:lnTo>
                <a:lnTo>
                  <a:pt x="6517" y="4370"/>
                </a:lnTo>
                <a:lnTo>
                  <a:pt x="6680" y="4087"/>
                </a:lnTo>
                <a:lnTo>
                  <a:pt x="6889" y="3878"/>
                </a:lnTo>
                <a:lnTo>
                  <a:pt x="7308" y="3520"/>
                </a:lnTo>
                <a:lnTo>
                  <a:pt x="7843" y="3281"/>
                </a:lnTo>
                <a:lnTo>
                  <a:pt x="8402" y="3013"/>
                </a:lnTo>
                <a:lnTo>
                  <a:pt x="9031" y="2834"/>
                </a:lnTo>
                <a:lnTo>
                  <a:pt x="9659" y="2700"/>
                </a:lnTo>
                <a:lnTo>
                  <a:pt x="10497" y="2625"/>
                </a:lnTo>
                <a:lnTo>
                  <a:pt x="11125" y="2655"/>
                </a:lnTo>
                <a:lnTo>
                  <a:pt x="11987" y="2789"/>
                </a:lnTo>
                <a:lnTo>
                  <a:pt x="12522" y="2893"/>
                </a:lnTo>
                <a:lnTo>
                  <a:pt x="13011" y="3028"/>
                </a:lnTo>
                <a:lnTo>
                  <a:pt x="13290" y="3192"/>
                </a:lnTo>
                <a:lnTo>
                  <a:pt x="13709" y="3371"/>
                </a:lnTo>
                <a:lnTo>
                  <a:pt x="13872" y="3505"/>
                </a:lnTo>
                <a:lnTo>
                  <a:pt x="14058" y="3639"/>
                </a:lnTo>
                <a:lnTo>
                  <a:pt x="14291" y="3788"/>
                </a:lnTo>
                <a:lnTo>
                  <a:pt x="14431" y="3953"/>
                </a:lnTo>
                <a:lnTo>
                  <a:pt x="14617" y="4102"/>
                </a:lnTo>
                <a:lnTo>
                  <a:pt x="14826" y="4311"/>
                </a:lnTo>
                <a:lnTo>
                  <a:pt x="14919" y="4534"/>
                </a:lnTo>
                <a:lnTo>
                  <a:pt x="15036" y="4773"/>
                </a:lnTo>
                <a:lnTo>
                  <a:pt x="15175" y="5027"/>
                </a:lnTo>
                <a:lnTo>
                  <a:pt x="15245" y="5220"/>
                </a:lnTo>
                <a:lnTo>
                  <a:pt x="15245" y="9591"/>
                </a:lnTo>
                <a:lnTo>
                  <a:pt x="6098" y="9591"/>
                </a:lnTo>
                <a:close/>
              </a:path>
              <a:path w="21600" h="21600" extrusionOk="0">
                <a:moveTo>
                  <a:pt x="93" y="9606"/>
                </a:moveTo>
                <a:lnTo>
                  <a:pt x="21600" y="9606"/>
                </a:lnTo>
                <a:close/>
              </a:path>
              <a:path w="21600" h="21600" extrusionOk="0">
                <a:moveTo>
                  <a:pt x="11684" y="17109"/>
                </a:moveTo>
                <a:lnTo>
                  <a:pt x="12266" y="19317"/>
                </a:lnTo>
                <a:lnTo>
                  <a:pt x="9659" y="19317"/>
                </a:lnTo>
                <a:lnTo>
                  <a:pt x="10287" y="17124"/>
                </a:lnTo>
                <a:lnTo>
                  <a:pt x="10008" y="16975"/>
                </a:lnTo>
                <a:lnTo>
                  <a:pt x="9799" y="16722"/>
                </a:lnTo>
                <a:lnTo>
                  <a:pt x="9752" y="16408"/>
                </a:lnTo>
                <a:lnTo>
                  <a:pt x="9822" y="16170"/>
                </a:lnTo>
                <a:lnTo>
                  <a:pt x="10008" y="16006"/>
                </a:lnTo>
                <a:lnTo>
                  <a:pt x="10148" y="15871"/>
                </a:lnTo>
                <a:lnTo>
                  <a:pt x="10381" y="15782"/>
                </a:lnTo>
                <a:lnTo>
                  <a:pt x="10660" y="15692"/>
                </a:lnTo>
                <a:lnTo>
                  <a:pt x="11009" y="15677"/>
                </a:lnTo>
                <a:lnTo>
                  <a:pt x="11288" y="15722"/>
                </a:lnTo>
                <a:lnTo>
                  <a:pt x="11614" y="15782"/>
                </a:lnTo>
                <a:lnTo>
                  <a:pt x="11893" y="15946"/>
                </a:lnTo>
                <a:lnTo>
                  <a:pt x="12033" y="16080"/>
                </a:lnTo>
                <a:lnTo>
                  <a:pt x="12173" y="16229"/>
                </a:lnTo>
                <a:lnTo>
                  <a:pt x="12196" y="16408"/>
                </a:lnTo>
                <a:lnTo>
                  <a:pt x="12103" y="16722"/>
                </a:lnTo>
                <a:lnTo>
                  <a:pt x="11987" y="16856"/>
                </a:lnTo>
                <a:lnTo>
                  <a:pt x="11847" y="16975"/>
                </a:lnTo>
                <a:lnTo>
                  <a:pt x="11684" y="17109"/>
                </a:lnTo>
              </a:path>
            </a:pathLst>
          </a:custGeom>
          <a:solidFill>
            <a:schemeClr val="tx2"/>
          </a:solidFill>
          <a:ln w="38100">
            <a:noFill/>
            <a:miter lim="800000"/>
            <a:headEnd/>
            <a:tailEnd/>
          </a:ln>
        </p:spPr>
        <p:txBody>
          <a:bodyPr vert="horz" wrap="square" lIns="93260" tIns="46630" rIns="93260" bIns="46630" numCol="1" anchor="t" anchorCtr="0" compatLnSpc="1">
            <a:prstTxWarp prst="textNoShape">
              <a:avLst/>
            </a:prstTxWarp>
          </a:bodyPr>
          <a:lstStyle/>
          <a:p>
            <a:endParaRPr lang="en-US" sz="1836" dirty="0">
              <a:solidFill>
                <a:srgbClr val="505050"/>
              </a:solidFill>
            </a:endParaRPr>
          </a:p>
        </p:txBody>
      </p:sp>
      <p:sp>
        <p:nvSpPr>
          <p:cNvPr id="65" name="Lock"/>
          <p:cNvSpPr>
            <a:spLocks noEditPoints="1" noChangeArrowheads="1"/>
          </p:cNvSpPr>
          <p:nvPr/>
        </p:nvSpPr>
        <p:spPr bwMode="auto">
          <a:xfrm>
            <a:off x="4266756" y="3140189"/>
            <a:ext cx="160066" cy="200802"/>
          </a:xfrm>
          <a:custGeom>
            <a:avLst/>
            <a:gdLst>
              <a:gd name="T0" fmla="*/ 10800 w 21600"/>
              <a:gd name="T1" fmla="*/ 0 h 21600"/>
              <a:gd name="T2" fmla="*/ 21600 w 21600"/>
              <a:gd name="T3" fmla="*/ 9606 h 21600"/>
              <a:gd name="T4" fmla="*/ 10800 w 21600"/>
              <a:gd name="T5" fmla="*/ 21600 h 21600"/>
              <a:gd name="T6" fmla="*/ 0 w 21600"/>
              <a:gd name="T7" fmla="*/ 9606 h 21600"/>
              <a:gd name="T8" fmla="*/ 744 w 21600"/>
              <a:gd name="T9" fmla="*/ 9904 h 21600"/>
              <a:gd name="T10" fmla="*/ 21134 w 21600"/>
              <a:gd name="T11" fmla="*/ 15335 h 21600"/>
            </a:gdLst>
            <a:ahLst/>
            <a:cxnLst>
              <a:cxn ang="0">
                <a:pos x="T0" y="T1"/>
              </a:cxn>
              <a:cxn ang="0">
                <a:pos x="T2" y="T3"/>
              </a:cxn>
              <a:cxn ang="0">
                <a:pos x="T4" y="T5"/>
              </a:cxn>
              <a:cxn ang="0">
                <a:pos x="T6" y="T7"/>
              </a:cxn>
            </a:cxnLst>
            <a:rect l="T8" t="T9" r="T10" b="T11"/>
            <a:pathLst>
              <a:path w="21600" h="21600" extrusionOk="0">
                <a:moveTo>
                  <a:pt x="93" y="9606"/>
                </a:moveTo>
                <a:lnTo>
                  <a:pt x="2048" y="9606"/>
                </a:lnTo>
                <a:lnTo>
                  <a:pt x="2048" y="4713"/>
                </a:lnTo>
                <a:lnTo>
                  <a:pt x="2420" y="3818"/>
                </a:lnTo>
                <a:lnTo>
                  <a:pt x="2979" y="3028"/>
                </a:lnTo>
                <a:lnTo>
                  <a:pt x="3537" y="2446"/>
                </a:lnTo>
                <a:lnTo>
                  <a:pt x="3956" y="1998"/>
                </a:lnTo>
                <a:lnTo>
                  <a:pt x="4492" y="1581"/>
                </a:lnTo>
                <a:lnTo>
                  <a:pt x="5143" y="1238"/>
                </a:lnTo>
                <a:lnTo>
                  <a:pt x="5912" y="880"/>
                </a:lnTo>
                <a:lnTo>
                  <a:pt x="6587" y="641"/>
                </a:lnTo>
                <a:lnTo>
                  <a:pt x="7518" y="372"/>
                </a:lnTo>
                <a:lnTo>
                  <a:pt x="8425" y="208"/>
                </a:lnTo>
                <a:lnTo>
                  <a:pt x="9496" y="59"/>
                </a:lnTo>
                <a:lnTo>
                  <a:pt x="10637" y="14"/>
                </a:lnTo>
                <a:lnTo>
                  <a:pt x="11614" y="59"/>
                </a:lnTo>
                <a:lnTo>
                  <a:pt x="12382" y="119"/>
                </a:lnTo>
                <a:lnTo>
                  <a:pt x="13034" y="253"/>
                </a:lnTo>
                <a:lnTo>
                  <a:pt x="13779" y="417"/>
                </a:lnTo>
                <a:lnTo>
                  <a:pt x="14500" y="611"/>
                </a:lnTo>
                <a:lnTo>
                  <a:pt x="14733" y="686"/>
                </a:lnTo>
                <a:lnTo>
                  <a:pt x="14989" y="790"/>
                </a:lnTo>
                <a:lnTo>
                  <a:pt x="15175" y="865"/>
                </a:lnTo>
                <a:lnTo>
                  <a:pt x="15385" y="954"/>
                </a:lnTo>
                <a:lnTo>
                  <a:pt x="15431" y="969"/>
                </a:lnTo>
                <a:lnTo>
                  <a:pt x="15594" y="1059"/>
                </a:lnTo>
                <a:lnTo>
                  <a:pt x="15757" y="1148"/>
                </a:lnTo>
                <a:lnTo>
                  <a:pt x="15920" y="1267"/>
                </a:lnTo>
                <a:lnTo>
                  <a:pt x="16106" y="1372"/>
                </a:lnTo>
                <a:lnTo>
                  <a:pt x="16665" y="1730"/>
                </a:lnTo>
                <a:lnTo>
                  <a:pt x="17014" y="1998"/>
                </a:lnTo>
                <a:lnTo>
                  <a:pt x="17480" y="2356"/>
                </a:lnTo>
                <a:lnTo>
                  <a:pt x="17852" y="2804"/>
                </a:lnTo>
                <a:lnTo>
                  <a:pt x="18178" y="3192"/>
                </a:lnTo>
                <a:lnTo>
                  <a:pt x="18527" y="3639"/>
                </a:lnTo>
                <a:lnTo>
                  <a:pt x="18806" y="4132"/>
                </a:lnTo>
                <a:lnTo>
                  <a:pt x="19086" y="4713"/>
                </a:lnTo>
                <a:lnTo>
                  <a:pt x="19272" y="5191"/>
                </a:lnTo>
                <a:lnTo>
                  <a:pt x="19295" y="9606"/>
                </a:lnTo>
                <a:lnTo>
                  <a:pt x="21600" y="9606"/>
                </a:lnTo>
                <a:lnTo>
                  <a:pt x="21600" y="16289"/>
                </a:lnTo>
                <a:lnTo>
                  <a:pt x="21413" y="17184"/>
                </a:lnTo>
                <a:lnTo>
                  <a:pt x="21041" y="17900"/>
                </a:lnTo>
                <a:lnTo>
                  <a:pt x="20668" y="18377"/>
                </a:lnTo>
                <a:lnTo>
                  <a:pt x="20343" y="18855"/>
                </a:lnTo>
                <a:lnTo>
                  <a:pt x="19924" y="19332"/>
                </a:lnTo>
                <a:lnTo>
                  <a:pt x="19388" y="19809"/>
                </a:lnTo>
                <a:lnTo>
                  <a:pt x="18806" y="20242"/>
                </a:lnTo>
                <a:lnTo>
                  <a:pt x="18062" y="20585"/>
                </a:lnTo>
                <a:lnTo>
                  <a:pt x="17270" y="20883"/>
                </a:lnTo>
                <a:lnTo>
                  <a:pt x="16525" y="21182"/>
                </a:lnTo>
                <a:lnTo>
                  <a:pt x="15548" y="21420"/>
                </a:lnTo>
                <a:lnTo>
                  <a:pt x="14803" y="21540"/>
                </a:lnTo>
                <a:lnTo>
                  <a:pt x="13662" y="21674"/>
                </a:lnTo>
                <a:lnTo>
                  <a:pt x="8379" y="21659"/>
                </a:lnTo>
                <a:lnTo>
                  <a:pt x="7168" y="21540"/>
                </a:lnTo>
                <a:lnTo>
                  <a:pt x="6098" y="21331"/>
                </a:lnTo>
                <a:lnTo>
                  <a:pt x="5050" y="21092"/>
                </a:lnTo>
                <a:lnTo>
                  <a:pt x="4003" y="20764"/>
                </a:lnTo>
                <a:lnTo>
                  <a:pt x="3258" y="20391"/>
                </a:lnTo>
                <a:lnTo>
                  <a:pt x="2769" y="20123"/>
                </a:lnTo>
                <a:lnTo>
                  <a:pt x="2281" y="19720"/>
                </a:lnTo>
                <a:lnTo>
                  <a:pt x="1862" y="19407"/>
                </a:lnTo>
                <a:lnTo>
                  <a:pt x="1489" y="19079"/>
                </a:lnTo>
                <a:lnTo>
                  <a:pt x="1070" y="18676"/>
                </a:lnTo>
                <a:lnTo>
                  <a:pt x="744" y="18258"/>
                </a:lnTo>
                <a:lnTo>
                  <a:pt x="325" y="17661"/>
                </a:lnTo>
                <a:lnTo>
                  <a:pt x="162" y="17035"/>
                </a:lnTo>
                <a:lnTo>
                  <a:pt x="93" y="16468"/>
                </a:lnTo>
                <a:lnTo>
                  <a:pt x="93" y="9606"/>
                </a:lnTo>
                <a:close/>
                <a:moveTo>
                  <a:pt x="6098" y="9591"/>
                </a:moveTo>
                <a:lnTo>
                  <a:pt x="6098" y="5220"/>
                </a:lnTo>
                <a:lnTo>
                  <a:pt x="6191" y="4907"/>
                </a:lnTo>
                <a:lnTo>
                  <a:pt x="6307" y="4639"/>
                </a:lnTo>
                <a:lnTo>
                  <a:pt x="6517" y="4370"/>
                </a:lnTo>
                <a:lnTo>
                  <a:pt x="6680" y="4087"/>
                </a:lnTo>
                <a:lnTo>
                  <a:pt x="6889" y="3878"/>
                </a:lnTo>
                <a:lnTo>
                  <a:pt x="7308" y="3520"/>
                </a:lnTo>
                <a:lnTo>
                  <a:pt x="7843" y="3281"/>
                </a:lnTo>
                <a:lnTo>
                  <a:pt x="8402" y="3013"/>
                </a:lnTo>
                <a:lnTo>
                  <a:pt x="9031" y="2834"/>
                </a:lnTo>
                <a:lnTo>
                  <a:pt x="9659" y="2700"/>
                </a:lnTo>
                <a:lnTo>
                  <a:pt x="10497" y="2625"/>
                </a:lnTo>
                <a:lnTo>
                  <a:pt x="11125" y="2655"/>
                </a:lnTo>
                <a:lnTo>
                  <a:pt x="11987" y="2789"/>
                </a:lnTo>
                <a:lnTo>
                  <a:pt x="12522" y="2893"/>
                </a:lnTo>
                <a:lnTo>
                  <a:pt x="13011" y="3028"/>
                </a:lnTo>
                <a:lnTo>
                  <a:pt x="13290" y="3192"/>
                </a:lnTo>
                <a:lnTo>
                  <a:pt x="13709" y="3371"/>
                </a:lnTo>
                <a:lnTo>
                  <a:pt x="13872" y="3505"/>
                </a:lnTo>
                <a:lnTo>
                  <a:pt x="14058" y="3639"/>
                </a:lnTo>
                <a:lnTo>
                  <a:pt x="14291" y="3788"/>
                </a:lnTo>
                <a:lnTo>
                  <a:pt x="14431" y="3953"/>
                </a:lnTo>
                <a:lnTo>
                  <a:pt x="14617" y="4102"/>
                </a:lnTo>
                <a:lnTo>
                  <a:pt x="14826" y="4311"/>
                </a:lnTo>
                <a:lnTo>
                  <a:pt x="14919" y="4534"/>
                </a:lnTo>
                <a:lnTo>
                  <a:pt x="15036" y="4773"/>
                </a:lnTo>
                <a:lnTo>
                  <a:pt x="15175" y="5027"/>
                </a:lnTo>
                <a:lnTo>
                  <a:pt x="15245" y="5220"/>
                </a:lnTo>
                <a:lnTo>
                  <a:pt x="15245" y="9591"/>
                </a:lnTo>
                <a:lnTo>
                  <a:pt x="6098" y="9591"/>
                </a:lnTo>
                <a:close/>
              </a:path>
              <a:path w="21600" h="21600" extrusionOk="0">
                <a:moveTo>
                  <a:pt x="93" y="9606"/>
                </a:moveTo>
                <a:lnTo>
                  <a:pt x="21600" y="9606"/>
                </a:lnTo>
                <a:close/>
              </a:path>
              <a:path w="21600" h="21600" extrusionOk="0">
                <a:moveTo>
                  <a:pt x="11684" y="17109"/>
                </a:moveTo>
                <a:lnTo>
                  <a:pt x="12266" y="19317"/>
                </a:lnTo>
                <a:lnTo>
                  <a:pt x="9659" y="19317"/>
                </a:lnTo>
                <a:lnTo>
                  <a:pt x="10287" y="17124"/>
                </a:lnTo>
                <a:lnTo>
                  <a:pt x="10008" y="16975"/>
                </a:lnTo>
                <a:lnTo>
                  <a:pt x="9799" y="16722"/>
                </a:lnTo>
                <a:lnTo>
                  <a:pt x="9752" y="16408"/>
                </a:lnTo>
                <a:lnTo>
                  <a:pt x="9822" y="16170"/>
                </a:lnTo>
                <a:lnTo>
                  <a:pt x="10008" y="16006"/>
                </a:lnTo>
                <a:lnTo>
                  <a:pt x="10148" y="15871"/>
                </a:lnTo>
                <a:lnTo>
                  <a:pt x="10381" y="15782"/>
                </a:lnTo>
                <a:lnTo>
                  <a:pt x="10660" y="15692"/>
                </a:lnTo>
                <a:lnTo>
                  <a:pt x="11009" y="15677"/>
                </a:lnTo>
                <a:lnTo>
                  <a:pt x="11288" y="15722"/>
                </a:lnTo>
                <a:lnTo>
                  <a:pt x="11614" y="15782"/>
                </a:lnTo>
                <a:lnTo>
                  <a:pt x="11893" y="15946"/>
                </a:lnTo>
                <a:lnTo>
                  <a:pt x="12033" y="16080"/>
                </a:lnTo>
                <a:lnTo>
                  <a:pt x="12173" y="16229"/>
                </a:lnTo>
                <a:lnTo>
                  <a:pt x="12196" y="16408"/>
                </a:lnTo>
                <a:lnTo>
                  <a:pt x="12103" y="16722"/>
                </a:lnTo>
                <a:lnTo>
                  <a:pt x="11987" y="16856"/>
                </a:lnTo>
                <a:lnTo>
                  <a:pt x="11847" y="16975"/>
                </a:lnTo>
                <a:lnTo>
                  <a:pt x="11684" y="17109"/>
                </a:lnTo>
              </a:path>
            </a:pathLst>
          </a:custGeom>
          <a:solidFill>
            <a:schemeClr val="tx2"/>
          </a:solidFill>
          <a:ln w="38100">
            <a:noFill/>
            <a:miter lim="800000"/>
            <a:headEnd/>
            <a:tailEnd/>
          </a:ln>
        </p:spPr>
        <p:txBody>
          <a:bodyPr vert="horz" wrap="square" lIns="93260" tIns="46630" rIns="93260" bIns="46630" numCol="1" anchor="t" anchorCtr="0" compatLnSpc="1">
            <a:prstTxWarp prst="textNoShape">
              <a:avLst/>
            </a:prstTxWarp>
          </a:bodyPr>
          <a:lstStyle/>
          <a:p>
            <a:endParaRPr lang="en-US" sz="1836" dirty="0">
              <a:solidFill>
                <a:srgbClr val="505050"/>
              </a:solidFill>
            </a:endParaRPr>
          </a:p>
        </p:txBody>
      </p:sp>
      <p:pic>
        <p:nvPicPr>
          <p:cNvPr id="55" name="Picture 4"/>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793468" y="3889553"/>
            <a:ext cx="1087727" cy="1404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6" name="Rectangle 65"/>
          <p:cNvSpPr/>
          <p:nvPr/>
        </p:nvSpPr>
        <p:spPr>
          <a:xfrm>
            <a:off x="4566650" y="3742784"/>
            <a:ext cx="1431619" cy="318286"/>
          </a:xfrm>
          <a:prstGeom prst="rect">
            <a:avLst/>
          </a:prstGeom>
        </p:spPr>
        <p:txBody>
          <a:bodyPr wrap="square">
            <a:spAutoFit/>
          </a:bodyPr>
          <a:lstStyle/>
          <a:p>
            <a:r>
              <a:rPr lang="en-US" sz="1428" b="1" dirty="0">
                <a:solidFill>
                  <a:srgbClr val="FFFFFF"/>
                </a:solidFill>
                <a:ea typeface="Segoe UI" pitchFamily="34" charset="0"/>
                <a:cs typeface="Segoe UI" pitchFamily="34" charset="0"/>
              </a:rPr>
              <a:t>Your Extranet</a:t>
            </a:r>
            <a:endParaRPr lang="en-US" sz="714" b="1" cap="all" dirty="0">
              <a:solidFill>
                <a:srgbClr val="FFFFFF"/>
              </a:solidFill>
              <a:ea typeface="Segoe UI" pitchFamily="34" charset="0"/>
              <a:cs typeface="Segoe UI" pitchFamily="34" charset="0"/>
            </a:endParaRPr>
          </a:p>
        </p:txBody>
      </p:sp>
    </p:spTree>
    <p:extLst>
      <p:ext uri="{BB962C8B-B14F-4D97-AF65-F5344CB8AC3E}">
        <p14:creationId xmlns:p14="http://schemas.microsoft.com/office/powerpoint/2010/main" val="2613997612"/>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nodeType="withEffect">
                                  <p:stCondLst>
                                    <p:cond delay="250"/>
                                  </p:stCondLst>
                                  <p:childTnLst>
                                    <p:set>
                                      <p:cBhvr>
                                        <p:cTn id="9" dur="1" fill="hold">
                                          <p:stCondLst>
                                            <p:cond delay="0"/>
                                          </p:stCondLst>
                                        </p:cTn>
                                        <p:tgtEl>
                                          <p:spTgt spid="35"/>
                                        </p:tgtEl>
                                        <p:attrNameLst>
                                          <p:attrName>style.visibility</p:attrName>
                                        </p:attrNameLst>
                                      </p:cBhvr>
                                      <p:to>
                                        <p:strVal val="visible"/>
                                      </p:to>
                                    </p:set>
                                    <p:animEffect transition="in" filter="fade">
                                      <p:cBhvr>
                                        <p:cTn id="10" dur="500"/>
                                        <p:tgtEl>
                                          <p:spTgt spid="35"/>
                                        </p:tgtEl>
                                      </p:cBhvr>
                                    </p:animEffect>
                                  </p:childTnLst>
                                </p:cTn>
                              </p:par>
                              <p:par>
                                <p:cTn id="11" presetID="10" presetClass="entr" presetSubtype="0" fill="hold" grpId="0" nodeType="withEffect">
                                  <p:stCondLst>
                                    <p:cond delay="500"/>
                                  </p:stCondLst>
                                  <p:childTnLst>
                                    <p:set>
                                      <p:cBhvr>
                                        <p:cTn id="12" dur="1" fill="hold">
                                          <p:stCondLst>
                                            <p:cond delay="0"/>
                                          </p:stCondLst>
                                        </p:cTn>
                                        <p:tgtEl>
                                          <p:spTgt spid="65"/>
                                        </p:tgtEl>
                                        <p:attrNameLst>
                                          <p:attrName>style.visibility</p:attrName>
                                        </p:attrNameLst>
                                      </p:cBhvr>
                                      <p:to>
                                        <p:strVal val="visible"/>
                                      </p:to>
                                    </p:set>
                                    <p:animEffect transition="in" filter="fade">
                                      <p:cBhvr>
                                        <p:cTn id="13" dur="500"/>
                                        <p:tgtEl>
                                          <p:spTgt spid="65"/>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56"/>
                                        </p:tgtEl>
                                        <p:attrNameLst>
                                          <p:attrName>style.visibility</p:attrName>
                                        </p:attrNameLst>
                                      </p:cBhvr>
                                      <p:to>
                                        <p:strVal val="visible"/>
                                      </p:to>
                                    </p:set>
                                    <p:animEffect transition="in" filter="fade">
                                      <p:cBhvr>
                                        <p:cTn id="18" dur="500"/>
                                        <p:tgtEl>
                                          <p:spTgt spid="56"/>
                                        </p:tgtEl>
                                      </p:cBhvr>
                                    </p:animEffect>
                                  </p:childTnLst>
                                </p:cTn>
                              </p:par>
                              <p:par>
                                <p:cTn id="19" presetID="10" presetClass="entr" presetSubtype="0" fill="hold" nodeType="withEffect">
                                  <p:stCondLst>
                                    <p:cond delay="250"/>
                                  </p:stCondLst>
                                  <p:childTnLst>
                                    <p:set>
                                      <p:cBhvr>
                                        <p:cTn id="20" dur="1" fill="hold">
                                          <p:stCondLst>
                                            <p:cond delay="0"/>
                                          </p:stCondLst>
                                        </p:cTn>
                                        <p:tgtEl>
                                          <p:spTgt spid="36"/>
                                        </p:tgtEl>
                                        <p:attrNameLst>
                                          <p:attrName>style.visibility</p:attrName>
                                        </p:attrNameLst>
                                      </p:cBhvr>
                                      <p:to>
                                        <p:strVal val="visible"/>
                                      </p:to>
                                    </p:set>
                                    <p:animEffect transition="in" filter="fade">
                                      <p:cBhvr>
                                        <p:cTn id="21" dur="500"/>
                                        <p:tgtEl>
                                          <p:spTgt spid="36"/>
                                        </p:tgtEl>
                                      </p:cBhvr>
                                    </p:animEffect>
                                  </p:childTnLst>
                                </p:cTn>
                              </p:par>
                              <p:par>
                                <p:cTn id="22" presetID="10" presetClass="entr" presetSubtype="0" fill="hold" grpId="0" nodeType="withEffect">
                                  <p:stCondLst>
                                    <p:cond delay="500"/>
                                  </p:stCondLst>
                                  <p:childTnLst>
                                    <p:set>
                                      <p:cBhvr>
                                        <p:cTn id="23" dur="1" fill="hold">
                                          <p:stCondLst>
                                            <p:cond delay="0"/>
                                          </p:stCondLst>
                                        </p:cTn>
                                        <p:tgtEl>
                                          <p:spTgt spid="64"/>
                                        </p:tgtEl>
                                        <p:attrNameLst>
                                          <p:attrName>style.visibility</p:attrName>
                                        </p:attrNameLst>
                                      </p:cBhvr>
                                      <p:to>
                                        <p:strVal val="visible"/>
                                      </p:to>
                                    </p:set>
                                    <p:animEffect transition="in" filter="fade">
                                      <p:cBhvr>
                                        <p:cTn id="24" dur="500"/>
                                        <p:tgtEl>
                                          <p:spTgt spid="64"/>
                                        </p:tgtEl>
                                      </p:cBhvr>
                                    </p:animEffect>
                                  </p:childTnLst>
                                </p:cTn>
                              </p:par>
                              <p:par>
                                <p:cTn id="25" presetID="10" presetClass="entr" presetSubtype="0" fill="hold" nodeType="withEffect">
                                  <p:stCondLst>
                                    <p:cond delay="750"/>
                                  </p:stCondLst>
                                  <p:childTnLst>
                                    <p:set>
                                      <p:cBhvr>
                                        <p:cTn id="26" dur="1" fill="hold">
                                          <p:stCondLst>
                                            <p:cond delay="0"/>
                                          </p:stCondLst>
                                        </p:cTn>
                                        <p:tgtEl>
                                          <p:spTgt spid="52"/>
                                        </p:tgtEl>
                                        <p:attrNameLst>
                                          <p:attrName>style.visibility</p:attrName>
                                        </p:attrNameLst>
                                      </p:cBhvr>
                                      <p:to>
                                        <p:strVal val="visible"/>
                                      </p:to>
                                    </p:set>
                                    <p:animEffect transition="in" filter="fade">
                                      <p:cBhvr>
                                        <p:cTn id="27" dur="500"/>
                                        <p:tgtEl>
                                          <p:spTgt spid="52"/>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57"/>
                                        </p:tgtEl>
                                        <p:attrNameLst>
                                          <p:attrName>style.visibility</p:attrName>
                                        </p:attrNameLst>
                                      </p:cBhvr>
                                      <p:to>
                                        <p:strVal val="visible"/>
                                      </p:to>
                                    </p:set>
                                    <p:animEffect transition="in" filter="fade">
                                      <p:cBhvr>
                                        <p:cTn id="32" dur="500"/>
                                        <p:tgtEl>
                                          <p:spTgt spid="57"/>
                                        </p:tgtEl>
                                      </p:cBhvr>
                                    </p:animEffect>
                                  </p:childTnLst>
                                </p:cTn>
                              </p:par>
                              <p:par>
                                <p:cTn id="33" presetID="10" presetClass="entr" presetSubtype="0" fill="hold" nodeType="withEffect">
                                  <p:stCondLst>
                                    <p:cond delay="250"/>
                                  </p:stCondLst>
                                  <p:childTnLst>
                                    <p:set>
                                      <p:cBhvr>
                                        <p:cTn id="34" dur="1" fill="hold">
                                          <p:stCondLst>
                                            <p:cond delay="0"/>
                                          </p:stCondLst>
                                        </p:cTn>
                                        <p:tgtEl>
                                          <p:spTgt spid="2051"/>
                                        </p:tgtEl>
                                        <p:attrNameLst>
                                          <p:attrName>style.visibility</p:attrName>
                                        </p:attrNameLst>
                                      </p:cBhvr>
                                      <p:to>
                                        <p:strVal val="visible"/>
                                      </p:to>
                                    </p:set>
                                    <p:animEffect transition="in" filter="fade">
                                      <p:cBhvr>
                                        <p:cTn id="35" dur="500"/>
                                        <p:tgtEl>
                                          <p:spTgt spid="2051"/>
                                        </p:tgtEl>
                                      </p:cBhvr>
                                    </p:animEffect>
                                  </p:childTnLst>
                                </p:cTn>
                              </p:par>
                              <p:par>
                                <p:cTn id="36" presetID="10" presetClass="entr" presetSubtype="0" fill="hold" grpId="0" nodeType="withEffect">
                                  <p:stCondLst>
                                    <p:cond delay="500"/>
                                  </p:stCondLst>
                                  <p:childTnLst>
                                    <p:set>
                                      <p:cBhvr>
                                        <p:cTn id="37" dur="1" fill="hold">
                                          <p:stCondLst>
                                            <p:cond delay="0"/>
                                          </p:stCondLst>
                                        </p:cTn>
                                        <p:tgtEl>
                                          <p:spTgt spid="51"/>
                                        </p:tgtEl>
                                        <p:attrNameLst>
                                          <p:attrName>style.visibility</p:attrName>
                                        </p:attrNameLst>
                                      </p:cBhvr>
                                      <p:to>
                                        <p:strVal val="visible"/>
                                      </p:to>
                                    </p:set>
                                    <p:animEffect transition="in" filter="fade">
                                      <p:cBhvr>
                                        <p:cTn id="38" dur="500"/>
                                        <p:tgtEl>
                                          <p:spTgt spid="51"/>
                                        </p:tgtEl>
                                      </p:cBhvr>
                                    </p:animEffect>
                                  </p:childTnLst>
                                </p:cTn>
                              </p:par>
                              <p:par>
                                <p:cTn id="39" presetID="10" presetClass="entr" presetSubtype="0" fill="hold" nodeType="withEffect">
                                  <p:stCondLst>
                                    <p:cond delay="750"/>
                                  </p:stCondLst>
                                  <p:childTnLst>
                                    <p:set>
                                      <p:cBhvr>
                                        <p:cTn id="40" dur="1" fill="hold">
                                          <p:stCondLst>
                                            <p:cond delay="0"/>
                                          </p:stCondLst>
                                        </p:cTn>
                                        <p:tgtEl>
                                          <p:spTgt spid="53"/>
                                        </p:tgtEl>
                                        <p:attrNameLst>
                                          <p:attrName>style.visibility</p:attrName>
                                        </p:attrNameLst>
                                      </p:cBhvr>
                                      <p:to>
                                        <p:strVal val="visible"/>
                                      </p:to>
                                    </p:set>
                                    <p:animEffect transition="in" filter="fade">
                                      <p:cBhvr>
                                        <p:cTn id="41" dur="500"/>
                                        <p:tgtEl>
                                          <p:spTgt spid="53"/>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grpId="0" nodeType="clickEffect">
                                  <p:stCondLst>
                                    <p:cond delay="0"/>
                                  </p:stCondLst>
                                  <p:childTnLst>
                                    <p:set>
                                      <p:cBhvr>
                                        <p:cTn id="45" dur="1" fill="hold">
                                          <p:stCondLst>
                                            <p:cond delay="0"/>
                                          </p:stCondLst>
                                        </p:cTn>
                                        <p:tgtEl>
                                          <p:spTgt spid="60"/>
                                        </p:tgtEl>
                                        <p:attrNameLst>
                                          <p:attrName>style.visibility</p:attrName>
                                        </p:attrNameLst>
                                      </p:cBhvr>
                                      <p:to>
                                        <p:strVal val="visible"/>
                                      </p:to>
                                    </p:set>
                                    <p:animEffect transition="in" filter="fade">
                                      <p:cBhvr>
                                        <p:cTn id="46" dur="500"/>
                                        <p:tgtEl>
                                          <p:spTgt spid="60"/>
                                        </p:tgtEl>
                                      </p:cBhvr>
                                    </p:animEffect>
                                  </p:childTnLst>
                                </p:cTn>
                              </p:par>
                              <p:par>
                                <p:cTn id="47" presetID="10" presetClass="entr" presetSubtype="0" fill="hold" nodeType="withEffect">
                                  <p:stCondLst>
                                    <p:cond delay="250"/>
                                  </p:stCondLst>
                                  <p:childTnLst>
                                    <p:set>
                                      <p:cBhvr>
                                        <p:cTn id="48" dur="1" fill="hold">
                                          <p:stCondLst>
                                            <p:cond delay="0"/>
                                          </p:stCondLst>
                                        </p:cTn>
                                        <p:tgtEl>
                                          <p:spTgt spid="45"/>
                                        </p:tgtEl>
                                        <p:attrNameLst>
                                          <p:attrName>style.visibility</p:attrName>
                                        </p:attrNameLst>
                                      </p:cBhvr>
                                      <p:to>
                                        <p:strVal val="visible"/>
                                      </p:to>
                                    </p:set>
                                    <p:animEffect transition="in" filter="fade">
                                      <p:cBhvr>
                                        <p:cTn id="49" dur="500"/>
                                        <p:tgtEl>
                                          <p:spTgt spid="45"/>
                                        </p:tgtEl>
                                      </p:cBhvr>
                                    </p:animEffect>
                                  </p:childTnLst>
                                </p:cTn>
                              </p:par>
                              <p:par>
                                <p:cTn id="50" presetID="10" presetClass="entr" presetSubtype="0" fill="hold" grpId="0" nodeType="withEffect">
                                  <p:stCondLst>
                                    <p:cond delay="500"/>
                                  </p:stCondLst>
                                  <p:childTnLst>
                                    <p:set>
                                      <p:cBhvr>
                                        <p:cTn id="51" dur="1" fill="hold">
                                          <p:stCondLst>
                                            <p:cond delay="0"/>
                                          </p:stCondLst>
                                        </p:cTn>
                                        <p:tgtEl>
                                          <p:spTgt spid="71"/>
                                        </p:tgtEl>
                                        <p:attrNameLst>
                                          <p:attrName>style.visibility</p:attrName>
                                        </p:attrNameLst>
                                      </p:cBhvr>
                                      <p:to>
                                        <p:strVal val="visible"/>
                                      </p:to>
                                    </p:set>
                                    <p:animEffect transition="in" filter="fade">
                                      <p:cBhvr>
                                        <p:cTn id="52" dur="500"/>
                                        <p:tgtEl>
                                          <p:spTgt spid="71"/>
                                        </p:tgtEl>
                                      </p:cBhvr>
                                    </p:animEffect>
                                  </p:childTnLst>
                                </p:cTn>
                              </p:par>
                              <p:par>
                                <p:cTn id="53" presetID="10" presetClass="entr" presetSubtype="0" fill="hold" nodeType="withEffect">
                                  <p:stCondLst>
                                    <p:cond delay="750"/>
                                  </p:stCondLst>
                                  <p:childTnLst>
                                    <p:set>
                                      <p:cBhvr>
                                        <p:cTn id="54" dur="1" fill="hold">
                                          <p:stCondLst>
                                            <p:cond delay="0"/>
                                          </p:stCondLst>
                                        </p:cTn>
                                        <p:tgtEl>
                                          <p:spTgt spid="55"/>
                                        </p:tgtEl>
                                        <p:attrNameLst>
                                          <p:attrName>style.visibility</p:attrName>
                                        </p:attrNameLst>
                                      </p:cBhvr>
                                      <p:to>
                                        <p:strVal val="visible"/>
                                      </p:to>
                                    </p:set>
                                    <p:animEffect transition="in" filter="fade">
                                      <p:cBhvr>
                                        <p:cTn id="55"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animBg="1"/>
      <p:bldP spid="71" grpId="0" animBg="1"/>
      <p:bldP spid="3" grpId="0" animBg="1"/>
      <p:bldP spid="56" grpId="0" animBg="1"/>
      <p:bldP spid="57" grpId="0" animBg="1"/>
      <p:bldP spid="60" grpId="0" animBg="1"/>
      <p:bldP spid="64" grpId="0" animBg="1"/>
      <p:bldP spid="65"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5241"/>
            <a:ext cx="12436475" cy="6999766"/>
          </a:xfrm>
          <a:prstGeom prst="rect">
            <a:avLst/>
          </a:prstGeom>
        </p:spPr>
      </p:pic>
      <p:sp>
        <p:nvSpPr>
          <p:cNvPr id="58" name="Rectangle 57"/>
          <p:cNvSpPr/>
          <p:nvPr/>
        </p:nvSpPr>
        <p:spPr bwMode="auto">
          <a:xfrm>
            <a:off x="7145392" y="4031739"/>
            <a:ext cx="1783080" cy="1490472"/>
          </a:xfrm>
          <a:prstGeom prst="rect">
            <a:avLst/>
          </a:prstGeom>
          <a:solidFill>
            <a:srgbClr val="FF8C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59" name="Rectangle 58"/>
          <p:cNvSpPr/>
          <p:nvPr/>
        </p:nvSpPr>
        <p:spPr bwMode="auto">
          <a:xfrm>
            <a:off x="5313785" y="4031739"/>
            <a:ext cx="1783080" cy="1490472"/>
          </a:xfrm>
          <a:prstGeom prst="rect">
            <a:avLst/>
          </a:prstGeom>
          <a:solidFill>
            <a:srgbClr val="FF8C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56" name="Rectangle 55"/>
          <p:cNvSpPr/>
          <p:nvPr/>
        </p:nvSpPr>
        <p:spPr bwMode="auto">
          <a:xfrm>
            <a:off x="5320426" y="2484696"/>
            <a:ext cx="1783080" cy="1490472"/>
          </a:xfrm>
          <a:prstGeom prst="rect">
            <a:avLst/>
          </a:prstGeom>
          <a:solidFill>
            <a:srgbClr val="FF8C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grpSp>
        <p:nvGrpSpPr>
          <p:cNvPr id="11" name="Group 10"/>
          <p:cNvGrpSpPr/>
          <p:nvPr/>
        </p:nvGrpSpPr>
        <p:grpSpPr>
          <a:xfrm>
            <a:off x="3192141" y="2479493"/>
            <a:ext cx="2255087" cy="1490472"/>
            <a:chOff x="3192141" y="2479493"/>
            <a:chExt cx="2255087" cy="1490472"/>
          </a:xfrm>
        </p:grpSpPr>
        <p:sp>
          <p:nvSpPr>
            <p:cNvPr id="20" name="Rectangle 19"/>
            <p:cNvSpPr/>
            <p:nvPr/>
          </p:nvSpPr>
          <p:spPr bwMode="auto">
            <a:xfrm>
              <a:off x="3485512" y="2479493"/>
              <a:ext cx="1783080" cy="1490472"/>
            </a:xfrm>
            <a:prstGeom prst="rect">
              <a:avLst/>
            </a:prstGeom>
            <a:solidFill>
              <a:srgbClr val="FF8C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30" name="Document"/>
            <p:cNvSpPr>
              <a:spLocks noEditPoints="1" noChangeArrowheads="1"/>
            </p:cNvSpPr>
            <p:nvPr/>
          </p:nvSpPr>
          <p:spPr bwMode="auto">
            <a:xfrm>
              <a:off x="3807696" y="2721465"/>
              <a:ext cx="122793" cy="189457"/>
            </a:xfrm>
            <a:custGeom>
              <a:avLst/>
              <a:gdLst>
                <a:gd name="T0" fmla="*/ 10757 w 21600"/>
                <a:gd name="T1" fmla="*/ 21632 h 21600"/>
                <a:gd name="T2" fmla="*/ 85 w 21600"/>
                <a:gd name="T3" fmla="*/ 10849 h 21600"/>
                <a:gd name="T4" fmla="*/ 10757 w 21600"/>
                <a:gd name="T5" fmla="*/ 81 h 21600"/>
                <a:gd name="T6" fmla="*/ 21706 w 21600"/>
                <a:gd name="T7" fmla="*/ 10652 h 21600"/>
                <a:gd name="T8" fmla="*/ 10757 w 21600"/>
                <a:gd name="T9" fmla="*/ 21632 h 21600"/>
                <a:gd name="T10" fmla="*/ 0 w 21600"/>
                <a:gd name="T11" fmla="*/ 0 h 21600"/>
                <a:gd name="T12" fmla="*/ 21600 w 21600"/>
                <a:gd name="T13" fmla="*/ 0 h 21600"/>
                <a:gd name="T14" fmla="*/ 21600 w 21600"/>
                <a:gd name="T15" fmla="*/ 21600 h 21600"/>
                <a:gd name="T16" fmla="*/ 977 w 21600"/>
                <a:gd name="T17" fmla="*/ 818 h 21600"/>
                <a:gd name="T18" fmla="*/ 20622 w 21600"/>
                <a:gd name="T19" fmla="*/ 16429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10757" y="21632"/>
                  </a:moveTo>
                  <a:lnTo>
                    <a:pt x="5187" y="21632"/>
                  </a:lnTo>
                  <a:lnTo>
                    <a:pt x="85" y="17509"/>
                  </a:lnTo>
                  <a:lnTo>
                    <a:pt x="85" y="10849"/>
                  </a:lnTo>
                  <a:lnTo>
                    <a:pt x="85" y="81"/>
                  </a:lnTo>
                  <a:lnTo>
                    <a:pt x="10757" y="81"/>
                  </a:lnTo>
                  <a:lnTo>
                    <a:pt x="21706" y="81"/>
                  </a:lnTo>
                  <a:lnTo>
                    <a:pt x="21706" y="10652"/>
                  </a:lnTo>
                  <a:lnTo>
                    <a:pt x="21706" y="21632"/>
                  </a:lnTo>
                  <a:lnTo>
                    <a:pt x="10757" y="21632"/>
                  </a:lnTo>
                  <a:close/>
                </a:path>
                <a:path w="21600" h="21600">
                  <a:moveTo>
                    <a:pt x="85" y="17509"/>
                  </a:moveTo>
                  <a:lnTo>
                    <a:pt x="5187" y="17509"/>
                  </a:lnTo>
                  <a:lnTo>
                    <a:pt x="5187" y="21632"/>
                  </a:lnTo>
                  <a:lnTo>
                    <a:pt x="85" y="17509"/>
                  </a:lnTo>
                  <a:close/>
                </a:path>
              </a:pathLst>
            </a:custGeom>
            <a:solidFill>
              <a:schemeClr val="bg1"/>
            </a:solidFill>
            <a:ln w="9525">
              <a:solidFill>
                <a:schemeClr val="bg1"/>
              </a:solidFill>
              <a:miter lim="800000"/>
              <a:headEnd/>
              <a:tailEnd/>
            </a:ln>
            <a:effectLst/>
          </p:spPr>
          <p:txBody>
            <a:bodyPr vert="horz" wrap="square" lIns="93260" tIns="46630" rIns="93260" bIns="46630" numCol="1" anchor="t" anchorCtr="0" compatLnSpc="1">
              <a:prstTxWarp prst="textNoShape">
                <a:avLst/>
              </a:prstTxWarp>
            </a:bodyPr>
            <a:lstStyle/>
            <a:p>
              <a:endParaRPr lang="en-US" sz="1836">
                <a:solidFill>
                  <a:srgbClr val="FFFFFF"/>
                </a:solidFill>
              </a:endParaRPr>
            </a:p>
          </p:txBody>
        </p:sp>
        <p:grpSp>
          <p:nvGrpSpPr>
            <p:cNvPr id="4" name="Group 3"/>
            <p:cNvGrpSpPr/>
            <p:nvPr/>
          </p:nvGrpSpPr>
          <p:grpSpPr>
            <a:xfrm>
              <a:off x="3192141" y="2578305"/>
              <a:ext cx="2255087" cy="1328913"/>
              <a:chOff x="3192141" y="2578305"/>
              <a:chExt cx="2255087" cy="1328913"/>
            </a:xfrm>
          </p:grpSpPr>
          <p:sp>
            <p:nvSpPr>
              <p:cNvPr id="47" name="Rectangle 46"/>
              <p:cNvSpPr/>
              <p:nvPr/>
            </p:nvSpPr>
            <p:spPr>
              <a:xfrm>
                <a:off x="3192141" y="3300730"/>
                <a:ext cx="2255087" cy="606488"/>
              </a:xfrm>
              <a:prstGeom prst="rect">
                <a:avLst/>
              </a:prstGeom>
            </p:spPr>
            <p:txBody>
              <a:bodyPr wrap="square">
                <a:spAutoFit/>
              </a:bodyPr>
              <a:lstStyle/>
              <a:p>
                <a:pPr algn="ctr">
                  <a:defRPr/>
                </a:pPr>
                <a:r>
                  <a:rPr lang="en-US" sz="1632" dirty="0">
                    <a:solidFill>
                      <a:srgbClr val="FFFFFF"/>
                    </a:solidFill>
                    <a:ea typeface="Segoe UI" pitchFamily="34" charset="0"/>
                    <a:cs typeface="Segoe UI" pitchFamily="34" charset="0"/>
                  </a:rPr>
                  <a:t>Authenticating</a:t>
                </a:r>
              </a:p>
              <a:p>
                <a:pPr algn="ctr">
                  <a:defRPr/>
                </a:pPr>
                <a:r>
                  <a:rPr lang="en-US" sz="1632" dirty="0">
                    <a:solidFill>
                      <a:srgbClr val="FFFFFF"/>
                    </a:solidFill>
                    <a:ea typeface="Segoe UI" pitchFamily="34" charset="0"/>
                    <a:cs typeface="Segoe UI" pitchFamily="34" charset="0"/>
                  </a:rPr>
                  <a:t>External Users </a:t>
                </a:r>
              </a:p>
            </p:txBody>
          </p:sp>
          <p:pic>
            <p:nvPicPr>
              <p:cNvPr id="129" name="Picture 128" descr="Display 128x128.png"/>
              <p:cNvPicPr>
                <a:picLocks noChangeAspect="1"/>
              </p:cNvPicPr>
              <p:nvPr/>
            </p:nvPicPr>
            <p:blipFill>
              <a:blip r:embed="rId4" cstate="print">
                <a:lum bright="70000" contrast="-70000"/>
              </a:blip>
              <a:stretch>
                <a:fillRect/>
              </a:stretch>
            </p:blipFill>
            <p:spPr>
              <a:xfrm>
                <a:off x="3630756" y="2597615"/>
                <a:ext cx="492030" cy="527177"/>
              </a:xfrm>
              <a:prstGeom prst="rect">
                <a:avLst/>
              </a:prstGeom>
            </p:spPr>
          </p:pic>
          <p:pic>
            <p:nvPicPr>
              <p:cNvPr id="55" name="Picture 54" descr="Users 128x128.png"/>
              <p:cNvPicPr>
                <a:picLocks noChangeAspect="1"/>
              </p:cNvPicPr>
              <p:nvPr/>
            </p:nvPicPr>
            <p:blipFill>
              <a:blip r:embed="rId5" cstate="print">
                <a:lum bright="70000" contrast="-70000"/>
              </a:blip>
              <a:stretch>
                <a:fillRect/>
              </a:stretch>
            </p:blipFill>
            <p:spPr>
              <a:xfrm>
                <a:off x="4590707" y="2578305"/>
                <a:ext cx="463573" cy="496686"/>
              </a:xfrm>
              <a:prstGeom prst="rect">
                <a:avLst/>
              </a:prstGeom>
            </p:spPr>
          </p:pic>
          <p:cxnSp>
            <p:nvCxnSpPr>
              <p:cNvPr id="5" name="Straight Connector 4"/>
              <p:cNvCxnSpPr/>
              <p:nvPr/>
            </p:nvCxnSpPr>
            <p:spPr>
              <a:xfrm>
                <a:off x="3954210" y="2816463"/>
                <a:ext cx="636498" cy="0"/>
              </a:xfrm>
              <a:prstGeom prst="line">
                <a:avLst/>
              </a:prstGeom>
              <a:ln w="6350">
                <a:solidFill>
                  <a:schemeClr val="bg1"/>
                </a:solidFill>
                <a:headEnd type="stealth" w="sm" len="sm"/>
                <a:tailEnd type="stealth" w="sm" len="sm"/>
              </a:ln>
            </p:spPr>
            <p:style>
              <a:lnRef idx="1">
                <a:schemeClr val="accent1"/>
              </a:lnRef>
              <a:fillRef idx="0">
                <a:schemeClr val="accent1"/>
              </a:fillRef>
              <a:effectRef idx="0">
                <a:schemeClr val="accent1"/>
              </a:effectRef>
              <a:fontRef idx="minor">
                <a:schemeClr val="tx1"/>
              </a:fontRef>
            </p:style>
          </p:cxnSp>
          <p:sp>
            <p:nvSpPr>
              <p:cNvPr id="81" name="Lock"/>
              <p:cNvSpPr>
                <a:spLocks noEditPoints="1" noChangeArrowheads="1"/>
              </p:cNvSpPr>
              <p:nvPr/>
            </p:nvSpPr>
            <p:spPr bwMode="auto">
              <a:xfrm>
                <a:off x="4241212" y="2722560"/>
                <a:ext cx="129338" cy="162253"/>
              </a:xfrm>
              <a:custGeom>
                <a:avLst/>
                <a:gdLst>
                  <a:gd name="T0" fmla="*/ 10800 w 21600"/>
                  <a:gd name="T1" fmla="*/ 0 h 21600"/>
                  <a:gd name="T2" fmla="*/ 21600 w 21600"/>
                  <a:gd name="T3" fmla="*/ 9606 h 21600"/>
                  <a:gd name="T4" fmla="*/ 10800 w 21600"/>
                  <a:gd name="T5" fmla="*/ 21600 h 21600"/>
                  <a:gd name="T6" fmla="*/ 0 w 21600"/>
                  <a:gd name="T7" fmla="*/ 9606 h 21600"/>
                  <a:gd name="T8" fmla="*/ 744 w 21600"/>
                  <a:gd name="T9" fmla="*/ 9904 h 21600"/>
                  <a:gd name="T10" fmla="*/ 21134 w 21600"/>
                  <a:gd name="T11" fmla="*/ 15335 h 21600"/>
                </a:gdLst>
                <a:ahLst/>
                <a:cxnLst>
                  <a:cxn ang="0">
                    <a:pos x="T0" y="T1"/>
                  </a:cxn>
                  <a:cxn ang="0">
                    <a:pos x="T2" y="T3"/>
                  </a:cxn>
                  <a:cxn ang="0">
                    <a:pos x="T4" y="T5"/>
                  </a:cxn>
                  <a:cxn ang="0">
                    <a:pos x="T6" y="T7"/>
                  </a:cxn>
                </a:cxnLst>
                <a:rect l="T8" t="T9" r="T10" b="T11"/>
                <a:pathLst>
                  <a:path w="21600" h="21600" extrusionOk="0">
                    <a:moveTo>
                      <a:pt x="93" y="9606"/>
                    </a:moveTo>
                    <a:lnTo>
                      <a:pt x="2048" y="9606"/>
                    </a:lnTo>
                    <a:lnTo>
                      <a:pt x="2048" y="4713"/>
                    </a:lnTo>
                    <a:lnTo>
                      <a:pt x="2420" y="3818"/>
                    </a:lnTo>
                    <a:lnTo>
                      <a:pt x="2979" y="3028"/>
                    </a:lnTo>
                    <a:lnTo>
                      <a:pt x="3537" y="2446"/>
                    </a:lnTo>
                    <a:lnTo>
                      <a:pt x="3956" y="1998"/>
                    </a:lnTo>
                    <a:lnTo>
                      <a:pt x="4492" y="1581"/>
                    </a:lnTo>
                    <a:lnTo>
                      <a:pt x="5143" y="1238"/>
                    </a:lnTo>
                    <a:lnTo>
                      <a:pt x="5912" y="880"/>
                    </a:lnTo>
                    <a:lnTo>
                      <a:pt x="6587" y="641"/>
                    </a:lnTo>
                    <a:lnTo>
                      <a:pt x="7518" y="372"/>
                    </a:lnTo>
                    <a:lnTo>
                      <a:pt x="8425" y="208"/>
                    </a:lnTo>
                    <a:lnTo>
                      <a:pt x="9496" y="59"/>
                    </a:lnTo>
                    <a:lnTo>
                      <a:pt x="10637" y="14"/>
                    </a:lnTo>
                    <a:lnTo>
                      <a:pt x="11614" y="59"/>
                    </a:lnTo>
                    <a:lnTo>
                      <a:pt x="12382" y="119"/>
                    </a:lnTo>
                    <a:lnTo>
                      <a:pt x="13034" y="253"/>
                    </a:lnTo>
                    <a:lnTo>
                      <a:pt x="13779" y="417"/>
                    </a:lnTo>
                    <a:lnTo>
                      <a:pt x="14500" y="611"/>
                    </a:lnTo>
                    <a:lnTo>
                      <a:pt x="14733" y="686"/>
                    </a:lnTo>
                    <a:lnTo>
                      <a:pt x="14989" y="790"/>
                    </a:lnTo>
                    <a:lnTo>
                      <a:pt x="15175" y="865"/>
                    </a:lnTo>
                    <a:lnTo>
                      <a:pt x="15385" y="954"/>
                    </a:lnTo>
                    <a:lnTo>
                      <a:pt x="15431" y="969"/>
                    </a:lnTo>
                    <a:lnTo>
                      <a:pt x="15594" y="1059"/>
                    </a:lnTo>
                    <a:lnTo>
                      <a:pt x="15757" y="1148"/>
                    </a:lnTo>
                    <a:lnTo>
                      <a:pt x="15920" y="1267"/>
                    </a:lnTo>
                    <a:lnTo>
                      <a:pt x="16106" y="1372"/>
                    </a:lnTo>
                    <a:lnTo>
                      <a:pt x="16665" y="1730"/>
                    </a:lnTo>
                    <a:lnTo>
                      <a:pt x="17014" y="1998"/>
                    </a:lnTo>
                    <a:lnTo>
                      <a:pt x="17480" y="2356"/>
                    </a:lnTo>
                    <a:lnTo>
                      <a:pt x="17852" y="2804"/>
                    </a:lnTo>
                    <a:lnTo>
                      <a:pt x="18178" y="3192"/>
                    </a:lnTo>
                    <a:lnTo>
                      <a:pt x="18527" y="3639"/>
                    </a:lnTo>
                    <a:lnTo>
                      <a:pt x="18806" y="4132"/>
                    </a:lnTo>
                    <a:lnTo>
                      <a:pt x="19086" y="4713"/>
                    </a:lnTo>
                    <a:lnTo>
                      <a:pt x="19272" y="5191"/>
                    </a:lnTo>
                    <a:lnTo>
                      <a:pt x="19295" y="9606"/>
                    </a:lnTo>
                    <a:lnTo>
                      <a:pt x="21600" y="9606"/>
                    </a:lnTo>
                    <a:lnTo>
                      <a:pt x="21600" y="16289"/>
                    </a:lnTo>
                    <a:lnTo>
                      <a:pt x="21413" y="17184"/>
                    </a:lnTo>
                    <a:lnTo>
                      <a:pt x="21041" y="17900"/>
                    </a:lnTo>
                    <a:lnTo>
                      <a:pt x="20668" y="18377"/>
                    </a:lnTo>
                    <a:lnTo>
                      <a:pt x="20343" y="18855"/>
                    </a:lnTo>
                    <a:lnTo>
                      <a:pt x="19924" y="19332"/>
                    </a:lnTo>
                    <a:lnTo>
                      <a:pt x="19388" y="19809"/>
                    </a:lnTo>
                    <a:lnTo>
                      <a:pt x="18806" y="20242"/>
                    </a:lnTo>
                    <a:lnTo>
                      <a:pt x="18062" y="20585"/>
                    </a:lnTo>
                    <a:lnTo>
                      <a:pt x="17270" y="20883"/>
                    </a:lnTo>
                    <a:lnTo>
                      <a:pt x="16525" y="21182"/>
                    </a:lnTo>
                    <a:lnTo>
                      <a:pt x="15548" y="21420"/>
                    </a:lnTo>
                    <a:lnTo>
                      <a:pt x="14803" y="21540"/>
                    </a:lnTo>
                    <a:lnTo>
                      <a:pt x="13662" y="21674"/>
                    </a:lnTo>
                    <a:lnTo>
                      <a:pt x="8379" y="21659"/>
                    </a:lnTo>
                    <a:lnTo>
                      <a:pt x="7168" y="21540"/>
                    </a:lnTo>
                    <a:lnTo>
                      <a:pt x="6098" y="21331"/>
                    </a:lnTo>
                    <a:lnTo>
                      <a:pt x="5050" y="21092"/>
                    </a:lnTo>
                    <a:lnTo>
                      <a:pt x="4003" y="20764"/>
                    </a:lnTo>
                    <a:lnTo>
                      <a:pt x="3258" y="20391"/>
                    </a:lnTo>
                    <a:lnTo>
                      <a:pt x="2769" y="20123"/>
                    </a:lnTo>
                    <a:lnTo>
                      <a:pt x="2281" y="19720"/>
                    </a:lnTo>
                    <a:lnTo>
                      <a:pt x="1862" y="19407"/>
                    </a:lnTo>
                    <a:lnTo>
                      <a:pt x="1489" y="19079"/>
                    </a:lnTo>
                    <a:lnTo>
                      <a:pt x="1070" y="18676"/>
                    </a:lnTo>
                    <a:lnTo>
                      <a:pt x="744" y="18258"/>
                    </a:lnTo>
                    <a:lnTo>
                      <a:pt x="325" y="17661"/>
                    </a:lnTo>
                    <a:lnTo>
                      <a:pt x="162" y="17035"/>
                    </a:lnTo>
                    <a:lnTo>
                      <a:pt x="93" y="16468"/>
                    </a:lnTo>
                    <a:lnTo>
                      <a:pt x="93" y="9606"/>
                    </a:lnTo>
                    <a:close/>
                    <a:moveTo>
                      <a:pt x="6098" y="9591"/>
                    </a:moveTo>
                    <a:lnTo>
                      <a:pt x="6098" y="5220"/>
                    </a:lnTo>
                    <a:lnTo>
                      <a:pt x="6191" y="4907"/>
                    </a:lnTo>
                    <a:lnTo>
                      <a:pt x="6307" y="4639"/>
                    </a:lnTo>
                    <a:lnTo>
                      <a:pt x="6517" y="4370"/>
                    </a:lnTo>
                    <a:lnTo>
                      <a:pt x="6680" y="4087"/>
                    </a:lnTo>
                    <a:lnTo>
                      <a:pt x="6889" y="3878"/>
                    </a:lnTo>
                    <a:lnTo>
                      <a:pt x="7308" y="3520"/>
                    </a:lnTo>
                    <a:lnTo>
                      <a:pt x="7843" y="3281"/>
                    </a:lnTo>
                    <a:lnTo>
                      <a:pt x="8402" y="3013"/>
                    </a:lnTo>
                    <a:lnTo>
                      <a:pt x="9031" y="2834"/>
                    </a:lnTo>
                    <a:lnTo>
                      <a:pt x="9659" y="2700"/>
                    </a:lnTo>
                    <a:lnTo>
                      <a:pt x="10497" y="2625"/>
                    </a:lnTo>
                    <a:lnTo>
                      <a:pt x="11125" y="2655"/>
                    </a:lnTo>
                    <a:lnTo>
                      <a:pt x="11987" y="2789"/>
                    </a:lnTo>
                    <a:lnTo>
                      <a:pt x="12522" y="2893"/>
                    </a:lnTo>
                    <a:lnTo>
                      <a:pt x="13011" y="3028"/>
                    </a:lnTo>
                    <a:lnTo>
                      <a:pt x="13290" y="3192"/>
                    </a:lnTo>
                    <a:lnTo>
                      <a:pt x="13709" y="3371"/>
                    </a:lnTo>
                    <a:lnTo>
                      <a:pt x="13872" y="3505"/>
                    </a:lnTo>
                    <a:lnTo>
                      <a:pt x="14058" y="3639"/>
                    </a:lnTo>
                    <a:lnTo>
                      <a:pt x="14291" y="3788"/>
                    </a:lnTo>
                    <a:lnTo>
                      <a:pt x="14431" y="3953"/>
                    </a:lnTo>
                    <a:lnTo>
                      <a:pt x="14617" y="4102"/>
                    </a:lnTo>
                    <a:lnTo>
                      <a:pt x="14826" y="4311"/>
                    </a:lnTo>
                    <a:lnTo>
                      <a:pt x="14919" y="4534"/>
                    </a:lnTo>
                    <a:lnTo>
                      <a:pt x="15036" y="4773"/>
                    </a:lnTo>
                    <a:lnTo>
                      <a:pt x="15175" y="5027"/>
                    </a:lnTo>
                    <a:lnTo>
                      <a:pt x="15245" y="5220"/>
                    </a:lnTo>
                    <a:lnTo>
                      <a:pt x="15245" y="9591"/>
                    </a:lnTo>
                    <a:lnTo>
                      <a:pt x="6098" y="9591"/>
                    </a:lnTo>
                    <a:close/>
                  </a:path>
                  <a:path w="21600" h="21600" extrusionOk="0">
                    <a:moveTo>
                      <a:pt x="93" y="9606"/>
                    </a:moveTo>
                    <a:lnTo>
                      <a:pt x="21600" y="9606"/>
                    </a:lnTo>
                    <a:close/>
                  </a:path>
                  <a:path w="21600" h="21600" extrusionOk="0">
                    <a:moveTo>
                      <a:pt x="11684" y="17109"/>
                    </a:moveTo>
                    <a:lnTo>
                      <a:pt x="12266" y="19317"/>
                    </a:lnTo>
                    <a:lnTo>
                      <a:pt x="9659" y="19317"/>
                    </a:lnTo>
                    <a:lnTo>
                      <a:pt x="10287" y="17124"/>
                    </a:lnTo>
                    <a:lnTo>
                      <a:pt x="10008" y="16975"/>
                    </a:lnTo>
                    <a:lnTo>
                      <a:pt x="9799" y="16722"/>
                    </a:lnTo>
                    <a:lnTo>
                      <a:pt x="9752" y="16408"/>
                    </a:lnTo>
                    <a:lnTo>
                      <a:pt x="9822" y="16170"/>
                    </a:lnTo>
                    <a:lnTo>
                      <a:pt x="10008" y="16006"/>
                    </a:lnTo>
                    <a:lnTo>
                      <a:pt x="10148" y="15871"/>
                    </a:lnTo>
                    <a:lnTo>
                      <a:pt x="10381" y="15782"/>
                    </a:lnTo>
                    <a:lnTo>
                      <a:pt x="10660" y="15692"/>
                    </a:lnTo>
                    <a:lnTo>
                      <a:pt x="11009" y="15677"/>
                    </a:lnTo>
                    <a:lnTo>
                      <a:pt x="11288" y="15722"/>
                    </a:lnTo>
                    <a:lnTo>
                      <a:pt x="11614" y="15782"/>
                    </a:lnTo>
                    <a:lnTo>
                      <a:pt x="11893" y="15946"/>
                    </a:lnTo>
                    <a:lnTo>
                      <a:pt x="12033" y="16080"/>
                    </a:lnTo>
                    <a:lnTo>
                      <a:pt x="12173" y="16229"/>
                    </a:lnTo>
                    <a:lnTo>
                      <a:pt x="12196" y="16408"/>
                    </a:lnTo>
                    <a:lnTo>
                      <a:pt x="12103" y="16722"/>
                    </a:lnTo>
                    <a:lnTo>
                      <a:pt x="11987" y="16856"/>
                    </a:lnTo>
                    <a:lnTo>
                      <a:pt x="11847" y="16975"/>
                    </a:lnTo>
                    <a:lnTo>
                      <a:pt x="11684" y="17109"/>
                    </a:lnTo>
                  </a:path>
                </a:pathLst>
              </a:custGeom>
              <a:solidFill>
                <a:schemeClr val="bg1"/>
              </a:solidFill>
              <a:ln w="38100">
                <a:noFill/>
                <a:miter lim="800000"/>
                <a:headEnd/>
                <a:tailEnd/>
              </a:ln>
            </p:spPr>
            <p:txBody>
              <a:bodyPr vert="horz" wrap="square" lIns="93260" tIns="46630" rIns="93260" bIns="46630" numCol="1" anchor="t" anchorCtr="0" compatLnSpc="1">
                <a:prstTxWarp prst="textNoShape">
                  <a:avLst/>
                </a:prstTxWarp>
              </a:bodyPr>
              <a:lstStyle/>
              <a:p>
                <a:endParaRPr lang="en-US" sz="1836">
                  <a:solidFill>
                    <a:srgbClr val="FFFFFF"/>
                  </a:solidFill>
                </a:endParaRPr>
              </a:p>
            </p:txBody>
          </p:sp>
        </p:grpSp>
      </p:grpSp>
      <p:grpSp>
        <p:nvGrpSpPr>
          <p:cNvPr id="3" name="Group 2"/>
          <p:cNvGrpSpPr/>
          <p:nvPr/>
        </p:nvGrpSpPr>
        <p:grpSpPr>
          <a:xfrm>
            <a:off x="5100650" y="2479494"/>
            <a:ext cx="2255087" cy="1503006"/>
            <a:chOff x="5100650" y="2479494"/>
            <a:chExt cx="2255087" cy="1503006"/>
          </a:xfrm>
        </p:grpSpPr>
        <p:sp>
          <p:nvSpPr>
            <p:cNvPr id="83" name="Rectangle 82"/>
            <p:cNvSpPr/>
            <p:nvPr/>
          </p:nvSpPr>
          <p:spPr>
            <a:xfrm>
              <a:off x="5100650" y="3119853"/>
              <a:ext cx="2255087" cy="862647"/>
            </a:xfrm>
            <a:prstGeom prst="rect">
              <a:avLst/>
            </a:prstGeom>
          </p:spPr>
          <p:txBody>
            <a:bodyPr wrap="square">
              <a:spAutoFit/>
            </a:bodyPr>
            <a:lstStyle/>
            <a:p>
              <a:pPr algn="ctr">
                <a:defRPr/>
              </a:pPr>
              <a:r>
                <a:rPr lang="en-US" sz="1632" dirty="0">
                  <a:solidFill>
                    <a:srgbClr val="FFFFFF"/>
                  </a:solidFill>
                  <a:ea typeface="Segoe UI" pitchFamily="34" charset="0"/>
                  <a:cs typeface="Segoe UI" pitchFamily="34" charset="0"/>
                </a:rPr>
                <a:t>Understanding Audiences, </a:t>
              </a:r>
              <a:br>
                <a:rPr lang="en-US" sz="1632" dirty="0">
                  <a:solidFill>
                    <a:srgbClr val="FFFFFF"/>
                  </a:solidFill>
                  <a:ea typeface="Segoe UI" pitchFamily="34" charset="0"/>
                  <a:cs typeface="Segoe UI" pitchFamily="34" charset="0"/>
                </a:rPr>
              </a:br>
              <a:r>
                <a:rPr lang="en-US" sz="1632" dirty="0">
                  <a:solidFill>
                    <a:srgbClr val="FFFFFF"/>
                  </a:solidFill>
                  <a:ea typeface="Segoe UI" pitchFamily="34" charset="0"/>
                  <a:cs typeface="Segoe UI" pitchFamily="34" charset="0"/>
                </a:rPr>
                <a:t>Adoption</a:t>
              </a:r>
            </a:p>
          </p:txBody>
        </p:sp>
        <p:pic>
          <p:nvPicPr>
            <p:cNvPr id="85" name="Picture 6"/>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rot="16200000">
              <a:off x="5597917" y="2534035"/>
              <a:ext cx="369803" cy="2607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2" name="Picture 81" descr="Users 128x128.png"/>
            <p:cNvPicPr>
              <a:picLocks noChangeAspect="1"/>
            </p:cNvPicPr>
            <p:nvPr/>
          </p:nvPicPr>
          <p:blipFill>
            <a:blip r:embed="rId5" cstate="print">
              <a:lum bright="70000" contrast="-70000"/>
            </a:blip>
            <a:stretch>
              <a:fillRect/>
            </a:stretch>
          </p:blipFill>
          <p:spPr>
            <a:xfrm>
              <a:off x="5632277" y="2617829"/>
              <a:ext cx="432076" cy="462938"/>
            </a:xfrm>
            <a:prstGeom prst="rect">
              <a:avLst/>
            </a:prstGeom>
            <a:noFill/>
          </p:spPr>
        </p:pic>
        <p:grpSp>
          <p:nvGrpSpPr>
            <p:cNvPr id="9" name="Group 8"/>
            <p:cNvGrpSpPr/>
            <p:nvPr/>
          </p:nvGrpSpPr>
          <p:grpSpPr>
            <a:xfrm>
              <a:off x="6158418" y="2617829"/>
              <a:ext cx="751222" cy="462938"/>
              <a:chOff x="4374271" y="2056732"/>
              <a:chExt cx="588068" cy="362395"/>
            </a:xfrm>
          </p:grpSpPr>
          <p:pic>
            <p:nvPicPr>
              <p:cNvPr id="86" name="Picture 4"/>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596579" y="2148382"/>
                <a:ext cx="365760" cy="1622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4" name="Picture 83" descr="Users 128x128.png"/>
              <p:cNvPicPr>
                <a:picLocks noChangeAspect="1"/>
              </p:cNvPicPr>
              <p:nvPr/>
            </p:nvPicPr>
            <p:blipFill>
              <a:blip r:embed="rId5" cstate="print">
                <a:lum bright="70000" contrast="-70000"/>
              </a:blip>
              <a:stretch>
                <a:fillRect/>
              </a:stretch>
            </p:blipFill>
            <p:spPr>
              <a:xfrm>
                <a:off x="4374271" y="2056732"/>
                <a:ext cx="338235" cy="362395"/>
              </a:xfrm>
              <a:prstGeom prst="rect">
                <a:avLst/>
              </a:prstGeom>
            </p:spPr>
          </p:pic>
        </p:grpSp>
      </p:grpSp>
      <p:grpSp>
        <p:nvGrpSpPr>
          <p:cNvPr id="2" name="Group 1"/>
          <p:cNvGrpSpPr/>
          <p:nvPr/>
        </p:nvGrpSpPr>
        <p:grpSpPr>
          <a:xfrm>
            <a:off x="7154846" y="2492028"/>
            <a:ext cx="1783080" cy="1490472"/>
            <a:chOff x="7169577" y="2460413"/>
            <a:chExt cx="1828800" cy="1536192"/>
          </a:xfrm>
        </p:grpSpPr>
        <p:sp>
          <p:nvSpPr>
            <p:cNvPr id="57" name="Rectangle 56"/>
            <p:cNvSpPr/>
            <p:nvPr/>
          </p:nvSpPr>
          <p:spPr bwMode="auto">
            <a:xfrm>
              <a:off x="7169577" y="2460413"/>
              <a:ext cx="1828800" cy="1536192"/>
            </a:xfrm>
            <a:prstGeom prst="rect">
              <a:avLst/>
            </a:prstGeom>
            <a:solidFill>
              <a:srgbClr val="FF8C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01" name="Document"/>
            <p:cNvSpPr>
              <a:spLocks noEditPoints="1" noChangeArrowheads="1"/>
            </p:cNvSpPr>
            <p:nvPr/>
          </p:nvSpPr>
          <p:spPr bwMode="auto">
            <a:xfrm>
              <a:off x="7852482" y="2553158"/>
              <a:ext cx="379283" cy="730093"/>
            </a:xfrm>
            <a:custGeom>
              <a:avLst/>
              <a:gdLst>
                <a:gd name="T0" fmla="*/ 10757 w 21600"/>
                <a:gd name="T1" fmla="*/ 21632 h 21600"/>
                <a:gd name="T2" fmla="*/ 85 w 21600"/>
                <a:gd name="T3" fmla="*/ 10849 h 21600"/>
                <a:gd name="T4" fmla="*/ 10757 w 21600"/>
                <a:gd name="T5" fmla="*/ 81 h 21600"/>
                <a:gd name="T6" fmla="*/ 21706 w 21600"/>
                <a:gd name="T7" fmla="*/ 10652 h 21600"/>
                <a:gd name="T8" fmla="*/ 10757 w 21600"/>
                <a:gd name="T9" fmla="*/ 21632 h 21600"/>
                <a:gd name="T10" fmla="*/ 0 w 21600"/>
                <a:gd name="T11" fmla="*/ 0 h 21600"/>
                <a:gd name="T12" fmla="*/ 21600 w 21600"/>
                <a:gd name="T13" fmla="*/ 0 h 21600"/>
                <a:gd name="T14" fmla="*/ 21600 w 21600"/>
                <a:gd name="T15" fmla="*/ 21600 h 21600"/>
                <a:gd name="T16" fmla="*/ 977 w 21600"/>
                <a:gd name="T17" fmla="*/ 818 h 21600"/>
                <a:gd name="T18" fmla="*/ 20622 w 21600"/>
                <a:gd name="T19" fmla="*/ 16429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10757" y="21632"/>
                  </a:moveTo>
                  <a:lnTo>
                    <a:pt x="5187" y="21632"/>
                  </a:lnTo>
                  <a:lnTo>
                    <a:pt x="85" y="17509"/>
                  </a:lnTo>
                  <a:lnTo>
                    <a:pt x="85" y="10849"/>
                  </a:lnTo>
                  <a:lnTo>
                    <a:pt x="85" y="81"/>
                  </a:lnTo>
                  <a:lnTo>
                    <a:pt x="10757" y="81"/>
                  </a:lnTo>
                  <a:lnTo>
                    <a:pt x="21706" y="81"/>
                  </a:lnTo>
                  <a:lnTo>
                    <a:pt x="21706" y="10652"/>
                  </a:lnTo>
                  <a:lnTo>
                    <a:pt x="21706" y="21632"/>
                  </a:lnTo>
                  <a:lnTo>
                    <a:pt x="10757" y="21632"/>
                  </a:lnTo>
                  <a:close/>
                </a:path>
                <a:path w="21600" h="21600">
                  <a:moveTo>
                    <a:pt x="85" y="17509"/>
                  </a:moveTo>
                  <a:lnTo>
                    <a:pt x="5187" y="17509"/>
                  </a:lnTo>
                  <a:lnTo>
                    <a:pt x="5187" y="21632"/>
                  </a:lnTo>
                  <a:lnTo>
                    <a:pt x="85" y="17509"/>
                  </a:lnTo>
                  <a:close/>
                </a:path>
              </a:pathLst>
            </a:custGeom>
            <a:solidFill>
              <a:schemeClr val="bg1"/>
            </a:solidFill>
            <a:ln w="9525">
              <a:solidFill>
                <a:schemeClr val="bg1"/>
              </a:solidFill>
              <a:miter lim="800000"/>
              <a:headEnd/>
              <a:tailEnd/>
            </a:ln>
            <a:effectLst/>
          </p:spPr>
          <p:txBody>
            <a:bodyPr vert="horz" wrap="square" lIns="93260" tIns="46630" rIns="93260" bIns="46630" numCol="1" anchor="t" anchorCtr="0" compatLnSpc="1">
              <a:prstTxWarp prst="textNoShape">
                <a:avLst/>
              </a:prstTxWarp>
            </a:bodyPr>
            <a:lstStyle/>
            <a:p>
              <a:endParaRPr lang="en-US" sz="1836">
                <a:solidFill>
                  <a:srgbClr val="FFFFFF"/>
                </a:solidFill>
              </a:endParaRPr>
            </a:p>
          </p:txBody>
        </p:sp>
        <p:sp>
          <p:nvSpPr>
            <p:cNvPr id="102" name="Lock"/>
            <p:cNvSpPr>
              <a:spLocks noEditPoints="1" noChangeArrowheads="1"/>
            </p:cNvSpPr>
            <p:nvPr/>
          </p:nvSpPr>
          <p:spPr bwMode="auto">
            <a:xfrm>
              <a:off x="7957794" y="2740571"/>
              <a:ext cx="168658" cy="263969"/>
            </a:xfrm>
            <a:custGeom>
              <a:avLst/>
              <a:gdLst>
                <a:gd name="T0" fmla="*/ 10800 w 21600"/>
                <a:gd name="T1" fmla="*/ 0 h 21600"/>
                <a:gd name="T2" fmla="*/ 21600 w 21600"/>
                <a:gd name="T3" fmla="*/ 9606 h 21600"/>
                <a:gd name="T4" fmla="*/ 10800 w 21600"/>
                <a:gd name="T5" fmla="*/ 21600 h 21600"/>
                <a:gd name="T6" fmla="*/ 0 w 21600"/>
                <a:gd name="T7" fmla="*/ 9606 h 21600"/>
                <a:gd name="T8" fmla="*/ 744 w 21600"/>
                <a:gd name="T9" fmla="*/ 9904 h 21600"/>
                <a:gd name="T10" fmla="*/ 21134 w 21600"/>
                <a:gd name="T11" fmla="*/ 15335 h 21600"/>
              </a:gdLst>
              <a:ahLst/>
              <a:cxnLst>
                <a:cxn ang="0">
                  <a:pos x="T0" y="T1"/>
                </a:cxn>
                <a:cxn ang="0">
                  <a:pos x="T2" y="T3"/>
                </a:cxn>
                <a:cxn ang="0">
                  <a:pos x="T4" y="T5"/>
                </a:cxn>
                <a:cxn ang="0">
                  <a:pos x="T6" y="T7"/>
                </a:cxn>
              </a:cxnLst>
              <a:rect l="T8" t="T9" r="T10" b="T11"/>
              <a:pathLst>
                <a:path w="21600" h="21600" extrusionOk="0">
                  <a:moveTo>
                    <a:pt x="93" y="9606"/>
                  </a:moveTo>
                  <a:lnTo>
                    <a:pt x="2048" y="9606"/>
                  </a:lnTo>
                  <a:lnTo>
                    <a:pt x="2048" y="4713"/>
                  </a:lnTo>
                  <a:lnTo>
                    <a:pt x="2420" y="3818"/>
                  </a:lnTo>
                  <a:lnTo>
                    <a:pt x="2979" y="3028"/>
                  </a:lnTo>
                  <a:lnTo>
                    <a:pt x="3537" y="2446"/>
                  </a:lnTo>
                  <a:lnTo>
                    <a:pt x="3956" y="1998"/>
                  </a:lnTo>
                  <a:lnTo>
                    <a:pt x="4492" y="1581"/>
                  </a:lnTo>
                  <a:lnTo>
                    <a:pt x="5143" y="1238"/>
                  </a:lnTo>
                  <a:lnTo>
                    <a:pt x="5912" y="880"/>
                  </a:lnTo>
                  <a:lnTo>
                    <a:pt x="6587" y="641"/>
                  </a:lnTo>
                  <a:lnTo>
                    <a:pt x="7518" y="372"/>
                  </a:lnTo>
                  <a:lnTo>
                    <a:pt x="8425" y="208"/>
                  </a:lnTo>
                  <a:lnTo>
                    <a:pt x="9496" y="59"/>
                  </a:lnTo>
                  <a:lnTo>
                    <a:pt x="10637" y="14"/>
                  </a:lnTo>
                  <a:lnTo>
                    <a:pt x="11614" y="59"/>
                  </a:lnTo>
                  <a:lnTo>
                    <a:pt x="12382" y="119"/>
                  </a:lnTo>
                  <a:lnTo>
                    <a:pt x="13034" y="253"/>
                  </a:lnTo>
                  <a:lnTo>
                    <a:pt x="13779" y="417"/>
                  </a:lnTo>
                  <a:lnTo>
                    <a:pt x="14500" y="611"/>
                  </a:lnTo>
                  <a:lnTo>
                    <a:pt x="14733" y="686"/>
                  </a:lnTo>
                  <a:lnTo>
                    <a:pt x="14989" y="790"/>
                  </a:lnTo>
                  <a:lnTo>
                    <a:pt x="15175" y="865"/>
                  </a:lnTo>
                  <a:lnTo>
                    <a:pt x="15385" y="954"/>
                  </a:lnTo>
                  <a:lnTo>
                    <a:pt x="15431" y="969"/>
                  </a:lnTo>
                  <a:lnTo>
                    <a:pt x="15594" y="1059"/>
                  </a:lnTo>
                  <a:lnTo>
                    <a:pt x="15757" y="1148"/>
                  </a:lnTo>
                  <a:lnTo>
                    <a:pt x="15920" y="1267"/>
                  </a:lnTo>
                  <a:lnTo>
                    <a:pt x="16106" y="1372"/>
                  </a:lnTo>
                  <a:lnTo>
                    <a:pt x="16665" y="1730"/>
                  </a:lnTo>
                  <a:lnTo>
                    <a:pt x="17014" y="1998"/>
                  </a:lnTo>
                  <a:lnTo>
                    <a:pt x="17480" y="2356"/>
                  </a:lnTo>
                  <a:lnTo>
                    <a:pt x="17852" y="2804"/>
                  </a:lnTo>
                  <a:lnTo>
                    <a:pt x="18178" y="3192"/>
                  </a:lnTo>
                  <a:lnTo>
                    <a:pt x="18527" y="3639"/>
                  </a:lnTo>
                  <a:lnTo>
                    <a:pt x="18806" y="4132"/>
                  </a:lnTo>
                  <a:lnTo>
                    <a:pt x="19086" y="4713"/>
                  </a:lnTo>
                  <a:lnTo>
                    <a:pt x="19272" y="5191"/>
                  </a:lnTo>
                  <a:lnTo>
                    <a:pt x="19295" y="9606"/>
                  </a:lnTo>
                  <a:lnTo>
                    <a:pt x="21600" y="9606"/>
                  </a:lnTo>
                  <a:lnTo>
                    <a:pt x="21600" y="16289"/>
                  </a:lnTo>
                  <a:lnTo>
                    <a:pt x="21413" y="17184"/>
                  </a:lnTo>
                  <a:lnTo>
                    <a:pt x="21041" y="17900"/>
                  </a:lnTo>
                  <a:lnTo>
                    <a:pt x="20668" y="18377"/>
                  </a:lnTo>
                  <a:lnTo>
                    <a:pt x="20343" y="18855"/>
                  </a:lnTo>
                  <a:lnTo>
                    <a:pt x="19924" y="19332"/>
                  </a:lnTo>
                  <a:lnTo>
                    <a:pt x="19388" y="19809"/>
                  </a:lnTo>
                  <a:lnTo>
                    <a:pt x="18806" y="20242"/>
                  </a:lnTo>
                  <a:lnTo>
                    <a:pt x="18062" y="20585"/>
                  </a:lnTo>
                  <a:lnTo>
                    <a:pt x="17270" y="20883"/>
                  </a:lnTo>
                  <a:lnTo>
                    <a:pt x="16525" y="21182"/>
                  </a:lnTo>
                  <a:lnTo>
                    <a:pt x="15548" y="21420"/>
                  </a:lnTo>
                  <a:lnTo>
                    <a:pt x="14803" y="21540"/>
                  </a:lnTo>
                  <a:lnTo>
                    <a:pt x="13662" y="21674"/>
                  </a:lnTo>
                  <a:lnTo>
                    <a:pt x="8379" y="21659"/>
                  </a:lnTo>
                  <a:lnTo>
                    <a:pt x="7168" y="21540"/>
                  </a:lnTo>
                  <a:lnTo>
                    <a:pt x="6098" y="21331"/>
                  </a:lnTo>
                  <a:lnTo>
                    <a:pt x="5050" y="21092"/>
                  </a:lnTo>
                  <a:lnTo>
                    <a:pt x="4003" y="20764"/>
                  </a:lnTo>
                  <a:lnTo>
                    <a:pt x="3258" y="20391"/>
                  </a:lnTo>
                  <a:lnTo>
                    <a:pt x="2769" y="20123"/>
                  </a:lnTo>
                  <a:lnTo>
                    <a:pt x="2281" y="19720"/>
                  </a:lnTo>
                  <a:lnTo>
                    <a:pt x="1862" y="19407"/>
                  </a:lnTo>
                  <a:lnTo>
                    <a:pt x="1489" y="19079"/>
                  </a:lnTo>
                  <a:lnTo>
                    <a:pt x="1070" y="18676"/>
                  </a:lnTo>
                  <a:lnTo>
                    <a:pt x="744" y="18258"/>
                  </a:lnTo>
                  <a:lnTo>
                    <a:pt x="325" y="17661"/>
                  </a:lnTo>
                  <a:lnTo>
                    <a:pt x="162" y="17035"/>
                  </a:lnTo>
                  <a:lnTo>
                    <a:pt x="93" y="16468"/>
                  </a:lnTo>
                  <a:lnTo>
                    <a:pt x="93" y="9606"/>
                  </a:lnTo>
                  <a:close/>
                  <a:moveTo>
                    <a:pt x="6098" y="9591"/>
                  </a:moveTo>
                  <a:lnTo>
                    <a:pt x="6098" y="5220"/>
                  </a:lnTo>
                  <a:lnTo>
                    <a:pt x="6191" y="4907"/>
                  </a:lnTo>
                  <a:lnTo>
                    <a:pt x="6307" y="4639"/>
                  </a:lnTo>
                  <a:lnTo>
                    <a:pt x="6517" y="4370"/>
                  </a:lnTo>
                  <a:lnTo>
                    <a:pt x="6680" y="4087"/>
                  </a:lnTo>
                  <a:lnTo>
                    <a:pt x="6889" y="3878"/>
                  </a:lnTo>
                  <a:lnTo>
                    <a:pt x="7308" y="3520"/>
                  </a:lnTo>
                  <a:lnTo>
                    <a:pt x="7843" y="3281"/>
                  </a:lnTo>
                  <a:lnTo>
                    <a:pt x="8402" y="3013"/>
                  </a:lnTo>
                  <a:lnTo>
                    <a:pt x="9031" y="2834"/>
                  </a:lnTo>
                  <a:lnTo>
                    <a:pt x="9659" y="2700"/>
                  </a:lnTo>
                  <a:lnTo>
                    <a:pt x="10497" y="2625"/>
                  </a:lnTo>
                  <a:lnTo>
                    <a:pt x="11125" y="2655"/>
                  </a:lnTo>
                  <a:lnTo>
                    <a:pt x="11987" y="2789"/>
                  </a:lnTo>
                  <a:lnTo>
                    <a:pt x="12522" y="2893"/>
                  </a:lnTo>
                  <a:lnTo>
                    <a:pt x="13011" y="3028"/>
                  </a:lnTo>
                  <a:lnTo>
                    <a:pt x="13290" y="3192"/>
                  </a:lnTo>
                  <a:lnTo>
                    <a:pt x="13709" y="3371"/>
                  </a:lnTo>
                  <a:lnTo>
                    <a:pt x="13872" y="3505"/>
                  </a:lnTo>
                  <a:lnTo>
                    <a:pt x="14058" y="3639"/>
                  </a:lnTo>
                  <a:lnTo>
                    <a:pt x="14291" y="3788"/>
                  </a:lnTo>
                  <a:lnTo>
                    <a:pt x="14431" y="3953"/>
                  </a:lnTo>
                  <a:lnTo>
                    <a:pt x="14617" y="4102"/>
                  </a:lnTo>
                  <a:lnTo>
                    <a:pt x="14826" y="4311"/>
                  </a:lnTo>
                  <a:lnTo>
                    <a:pt x="14919" y="4534"/>
                  </a:lnTo>
                  <a:lnTo>
                    <a:pt x="15036" y="4773"/>
                  </a:lnTo>
                  <a:lnTo>
                    <a:pt x="15175" y="5027"/>
                  </a:lnTo>
                  <a:lnTo>
                    <a:pt x="15245" y="5220"/>
                  </a:lnTo>
                  <a:lnTo>
                    <a:pt x="15245" y="9591"/>
                  </a:lnTo>
                  <a:lnTo>
                    <a:pt x="6098" y="9591"/>
                  </a:lnTo>
                  <a:close/>
                </a:path>
                <a:path w="21600" h="21600" extrusionOk="0">
                  <a:moveTo>
                    <a:pt x="93" y="9606"/>
                  </a:moveTo>
                  <a:lnTo>
                    <a:pt x="21600" y="9606"/>
                  </a:lnTo>
                  <a:close/>
                </a:path>
                <a:path w="21600" h="21600" extrusionOk="0">
                  <a:moveTo>
                    <a:pt x="11684" y="17109"/>
                  </a:moveTo>
                  <a:lnTo>
                    <a:pt x="12266" y="19317"/>
                  </a:lnTo>
                  <a:lnTo>
                    <a:pt x="9659" y="19317"/>
                  </a:lnTo>
                  <a:lnTo>
                    <a:pt x="10287" y="17124"/>
                  </a:lnTo>
                  <a:lnTo>
                    <a:pt x="10008" y="16975"/>
                  </a:lnTo>
                  <a:lnTo>
                    <a:pt x="9799" y="16722"/>
                  </a:lnTo>
                  <a:lnTo>
                    <a:pt x="9752" y="16408"/>
                  </a:lnTo>
                  <a:lnTo>
                    <a:pt x="9822" y="16170"/>
                  </a:lnTo>
                  <a:lnTo>
                    <a:pt x="10008" y="16006"/>
                  </a:lnTo>
                  <a:lnTo>
                    <a:pt x="10148" y="15871"/>
                  </a:lnTo>
                  <a:lnTo>
                    <a:pt x="10381" y="15782"/>
                  </a:lnTo>
                  <a:lnTo>
                    <a:pt x="10660" y="15692"/>
                  </a:lnTo>
                  <a:lnTo>
                    <a:pt x="11009" y="15677"/>
                  </a:lnTo>
                  <a:lnTo>
                    <a:pt x="11288" y="15722"/>
                  </a:lnTo>
                  <a:lnTo>
                    <a:pt x="11614" y="15782"/>
                  </a:lnTo>
                  <a:lnTo>
                    <a:pt x="11893" y="15946"/>
                  </a:lnTo>
                  <a:lnTo>
                    <a:pt x="12033" y="16080"/>
                  </a:lnTo>
                  <a:lnTo>
                    <a:pt x="12173" y="16229"/>
                  </a:lnTo>
                  <a:lnTo>
                    <a:pt x="12196" y="16408"/>
                  </a:lnTo>
                  <a:lnTo>
                    <a:pt x="12103" y="16722"/>
                  </a:lnTo>
                  <a:lnTo>
                    <a:pt x="11987" y="16856"/>
                  </a:lnTo>
                  <a:lnTo>
                    <a:pt x="11847" y="16975"/>
                  </a:lnTo>
                  <a:lnTo>
                    <a:pt x="11684" y="17109"/>
                  </a:lnTo>
                </a:path>
              </a:pathLst>
            </a:custGeom>
            <a:solidFill>
              <a:schemeClr val="accent1">
                <a:lumMod val="60000"/>
                <a:lumOff val="40000"/>
              </a:schemeClr>
            </a:solidFill>
            <a:ln w="38100">
              <a:noFill/>
              <a:miter lim="800000"/>
              <a:headEnd/>
              <a:tailEnd/>
            </a:ln>
          </p:spPr>
          <p:txBody>
            <a:bodyPr vert="horz" wrap="square" lIns="93260" tIns="46630" rIns="93260" bIns="46630" numCol="1" anchor="t" anchorCtr="0" compatLnSpc="1">
              <a:prstTxWarp prst="textNoShape">
                <a:avLst/>
              </a:prstTxWarp>
            </a:bodyPr>
            <a:lstStyle/>
            <a:p>
              <a:endParaRPr lang="en-US" sz="1836">
                <a:solidFill>
                  <a:srgbClr val="FFFFFF"/>
                </a:solidFill>
              </a:endParaRPr>
            </a:p>
          </p:txBody>
        </p:sp>
        <p:sp>
          <p:nvSpPr>
            <p:cNvPr id="89" name="Rectangle 88"/>
            <p:cNvSpPr/>
            <p:nvPr/>
          </p:nvSpPr>
          <p:spPr>
            <a:xfrm>
              <a:off x="7220076" y="3264962"/>
              <a:ext cx="1651714" cy="606488"/>
            </a:xfrm>
            <a:prstGeom prst="rect">
              <a:avLst/>
            </a:prstGeom>
          </p:spPr>
          <p:txBody>
            <a:bodyPr wrap="square">
              <a:spAutoFit/>
            </a:bodyPr>
            <a:lstStyle/>
            <a:p>
              <a:pPr algn="ctr">
                <a:defRPr/>
              </a:pPr>
              <a:r>
                <a:rPr lang="en-US" sz="1632" dirty="0">
                  <a:solidFill>
                    <a:srgbClr val="FFFFFF"/>
                  </a:solidFill>
                  <a:ea typeface="Segoe UI" pitchFamily="34" charset="0"/>
                  <a:cs typeface="Segoe UI" pitchFamily="34" charset="0"/>
                </a:rPr>
                <a:t>Securing and </a:t>
              </a:r>
            </a:p>
            <a:p>
              <a:pPr algn="ctr">
                <a:defRPr/>
              </a:pPr>
              <a:r>
                <a:rPr lang="en-US" sz="1632" dirty="0">
                  <a:solidFill>
                    <a:srgbClr val="FFFFFF"/>
                  </a:solidFill>
                  <a:ea typeface="Segoe UI" pitchFamily="34" charset="0"/>
                  <a:cs typeface="Segoe UI" pitchFamily="34" charset="0"/>
                </a:rPr>
                <a:t>Retaining Data</a:t>
              </a:r>
            </a:p>
          </p:txBody>
        </p:sp>
      </p:grpSp>
      <p:grpSp>
        <p:nvGrpSpPr>
          <p:cNvPr id="7" name="Group 6"/>
          <p:cNvGrpSpPr/>
          <p:nvPr/>
        </p:nvGrpSpPr>
        <p:grpSpPr>
          <a:xfrm>
            <a:off x="5331166" y="4102499"/>
            <a:ext cx="1748909" cy="1340264"/>
            <a:chOff x="5331166" y="4102499"/>
            <a:chExt cx="1748909" cy="1340264"/>
          </a:xfrm>
        </p:grpSpPr>
        <p:sp>
          <p:nvSpPr>
            <p:cNvPr id="105" name="Rectangle 104"/>
            <p:cNvSpPr/>
            <p:nvPr/>
          </p:nvSpPr>
          <p:spPr>
            <a:xfrm>
              <a:off x="5331166" y="4596954"/>
              <a:ext cx="1748909" cy="845809"/>
            </a:xfrm>
            <a:prstGeom prst="rect">
              <a:avLst/>
            </a:prstGeom>
          </p:spPr>
          <p:txBody>
            <a:bodyPr wrap="square">
              <a:spAutoFit/>
            </a:bodyPr>
            <a:lstStyle/>
            <a:p>
              <a:pPr algn="ctr">
                <a:defRPr/>
              </a:pPr>
              <a:r>
                <a:rPr lang="en-US" sz="1632" dirty="0">
                  <a:solidFill>
                    <a:srgbClr val="FFFFFF"/>
                  </a:solidFill>
                  <a:ea typeface="Segoe UI" pitchFamily="34" charset="0"/>
                  <a:cs typeface="Segoe UI" pitchFamily="34" charset="0"/>
                </a:rPr>
                <a:t>Surfacing the right data and context for </a:t>
              </a:r>
              <a:r>
                <a:rPr lang="en-US" sz="1632" dirty="0" smtClean="0">
                  <a:solidFill>
                    <a:srgbClr val="FFFFFF"/>
                  </a:solidFill>
                  <a:ea typeface="Segoe UI" pitchFamily="34" charset="0"/>
                  <a:cs typeface="Segoe UI" pitchFamily="34" charset="0"/>
                </a:rPr>
                <a:t>users</a:t>
              </a:r>
              <a:endParaRPr lang="en-US" sz="1632" dirty="0">
                <a:solidFill>
                  <a:srgbClr val="FFFFFF"/>
                </a:solidFill>
                <a:ea typeface="Segoe UI" pitchFamily="34" charset="0"/>
                <a:cs typeface="Segoe UI" pitchFamily="34" charset="0"/>
              </a:endParaRPr>
            </a:p>
          </p:txBody>
        </p:sp>
        <p:grpSp>
          <p:nvGrpSpPr>
            <p:cNvPr id="63" name="Group 62"/>
            <p:cNvGrpSpPr/>
            <p:nvPr/>
          </p:nvGrpSpPr>
          <p:grpSpPr>
            <a:xfrm>
              <a:off x="5645884" y="4102499"/>
              <a:ext cx="1037182" cy="574001"/>
              <a:chOff x="6664339" y="3191895"/>
              <a:chExt cx="1116186" cy="592749"/>
            </a:xfrm>
          </p:grpSpPr>
          <p:sp>
            <p:nvSpPr>
              <p:cNvPr id="28" name="Cloud 27"/>
              <p:cNvSpPr/>
              <p:nvPr/>
            </p:nvSpPr>
            <p:spPr bwMode="auto">
              <a:xfrm>
                <a:off x="6970845" y="3419073"/>
                <a:ext cx="704424" cy="365571"/>
              </a:xfrm>
              <a:prstGeom prst="cloud">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244" spc="-153" dirty="0">
                  <a:solidFill>
                    <a:srgbClr val="FFFFFF"/>
                  </a:solidFill>
                  <a:latin typeface="Segoe Light" pitchFamily="34" charset="0"/>
                </a:endParaRPr>
              </a:p>
            </p:txBody>
          </p:sp>
          <p:sp>
            <p:nvSpPr>
              <p:cNvPr id="106" name="Document"/>
              <p:cNvSpPr>
                <a:spLocks noEditPoints="1" noChangeArrowheads="1"/>
              </p:cNvSpPr>
              <p:nvPr/>
            </p:nvSpPr>
            <p:spPr bwMode="auto">
              <a:xfrm>
                <a:off x="7065556" y="3205866"/>
                <a:ext cx="118228" cy="182414"/>
              </a:xfrm>
              <a:custGeom>
                <a:avLst/>
                <a:gdLst>
                  <a:gd name="T0" fmla="*/ 10757 w 21600"/>
                  <a:gd name="T1" fmla="*/ 21632 h 21600"/>
                  <a:gd name="T2" fmla="*/ 85 w 21600"/>
                  <a:gd name="T3" fmla="*/ 10849 h 21600"/>
                  <a:gd name="T4" fmla="*/ 10757 w 21600"/>
                  <a:gd name="T5" fmla="*/ 81 h 21600"/>
                  <a:gd name="T6" fmla="*/ 21706 w 21600"/>
                  <a:gd name="T7" fmla="*/ 10652 h 21600"/>
                  <a:gd name="T8" fmla="*/ 10757 w 21600"/>
                  <a:gd name="T9" fmla="*/ 21632 h 21600"/>
                  <a:gd name="T10" fmla="*/ 0 w 21600"/>
                  <a:gd name="T11" fmla="*/ 0 h 21600"/>
                  <a:gd name="T12" fmla="*/ 21600 w 21600"/>
                  <a:gd name="T13" fmla="*/ 0 h 21600"/>
                  <a:gd name="T14" fmla="*/ 21600 w 21600"/>
                  <a:gd name="T15" fmla="*/ 21600 h 21600"/>
                  <a:gd name="T16" fmla="*/ 977 w 21600"/>
                  <a:gd name="T17" fmla="*/ 818 h 21600"/>
                  <a:gd name="T18" fmla="*/ 20622 w 21600"/>
                  <a:gd name="T19" fmla="*/ 16429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10757" y="21632"/>
                    </a:moveTo>
                    <a:lnTo>
                      <a:pt x="5187" y="21632"/>
                    </a:lnTo>
                    <a:lnTo>
                      <a:pt x="85" y="17509"/>
                    </a:lnTo>
                    <a:lnTo>
                      <a:pt x="85" y="10849"/>
                    </a:lnTo>
                    <a:lnTo>
                      <a:pt x="85" y="81"/>
                    </a:lnTo>
                    <a:lnTo>
                      <a:pt x="10757" y="81"/>
                    </a:lnTo>
                    <a:lnTo>
                      <a:pt x="21706" y="81"/>
                    </a:lnTo>
                    <a:lnTo>
                      <a:pt x="21706" y="10652"/>
                    </a:lnTo>
                    <a:lnTo>
                      <a:pt x="21706" y="21632"/>
                    </a:lnTo>
                    <a:lnTo>
                      <a:pt x="10757" y="21632"/>
                    </a:lnTo>
                    <a:close/>
                  </a:path>
                  <a:path w="21600" h="21600">
                    <a:moveTo>
                      <a:pt x="85" y="17509"/>
                    </a:moveTo>
                    <a:lnTo>
                      <a:pt x="5187" y="17509"/>
                    </a:lnTo>
                    <a:lnTo>
                      <a:pt x="5187" y="21632"/>
                    </a:lnTo>
                    <a:lnTo>
                      <a:pt x="85" y="17509"/>
                    </a:lnTo>
                    <a:close/>
                  </a:path>
                </a:pathLst>
              </a:custGeom>
              <a:ln>
                <a:headEnd/>
                <a:tailEnd/>
              </a:ln>
            </p:spPr>
            <p:style>
              <a:lnRef idx="2">
                <a:schemeClr val="accent1"/>
              </a:lnRef>
              <a:fillRef idx="1">
                <a:schemeClr val="lt1"/>
              </a:fillRef>
              <a:effectRef idx="0">
                <a:schemeClr val="accent1"/>
              </a:effectRef>
              <a:fontRef idx="minor">
                <a:schemeClr val="dk1"/>
              </a:fontRef>
            </p:style>
            <p:txBody>
              <a:bodyPr vert="horz" wrap="square" lIns="93260" tIns="46630" rIns="93260" bIns="46630" numCol="1" anchor="t" anchorCtr="0" compatLnSpc="1">
                <a:prstTxWarp prst="textNoShape">
                  <a:avLst/>
                </a:prstTxWarp>
              </a:bodyPr>
              <a:lstStyle/>
              <a:p>
                <a:endParaRPr lang="en-US" sz="1836">
                  <a:solidFill>
                    <a:srgbClr val="FFFFFF"/>
                  </a:solidFill>
                </a:endParaRPr>
              </a:p>
            </p:txBody>
          </p:sp>
          <p:cxnSp>
            <p:nvCxnSpPr>
              <p:cNvPr id="40" name="Straight Arrow Connector 39"/>
              <p:cNvCxnSpPr/>
              <p:nvPr/>
            </p:nvCxnSpPr>
            <p:spPr>
              <a:xfrm flipH="1" flipV="1">
                <a:off x="7156862" y="3334470"/>
                <a:ext cx="127372" cy="231112"/>
              </a:xfrm>
              <a:prstGeom prst="straightConnector1">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cxnSp>
          <p:cxnSp>
            <p:nvCxnSpPr>
              <p:cNvPr id="111" name="Straight Arrow Connector 110"/>
              <p:cNvCxnSpPr/>
              <p:nvPr/>
            </p:nvCxnSpPr>
            <p:spPr>
              <a:xfrm flipH="1">
                <a:off x="7543800" y="3352800"/>
                <a:ext cx="144780" cy="156929"/>
              </a:xfrm>
              <a:prstGeom prst="straightConnector1">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cxnSp>
          <p:cxnSp>
            <p:nvCxnSpPr>
              <p:cNvPr id="117" name="Straight Arrow Connector 116"/>
              <p:cNvCxnSpPr/>
              <p:nvPr/>
            </p:nvCxnSpPr>
            <p:spPr>
              <a:xfrm flipH="1" flipV="1">
                <a:off x="6836956" y="3537503"/>
                <a:ext cx="249614" cy="85254"/>
              </a:xfrm>
              <a:prstGeom prst="straightConnector1">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cxnSp>
          <p:pic>
            <p:nvPicPr>
              <p:cNvPr id="132" name="Picture 108" descr="Chat active 128x128.png"/>
              <p:cNvPicPr>
                <a:picLocks noChangeAspect="1"/>
              </p:cNvPicPr>
              <p:nvPr/>
            </p:nvPicPr>
            <p:blipFill>
              <a:blip r:embed="rId8" cstate="print">
                <a:lum bright="30000"/>
              </a:blip>
              <a:srcRect/>
              <a:stretch>
                <a:fillRect/>
              </a:stretch>
            </p:blipFill>
            <p:spPr bwMode="auto">
              <a:xfrm>
                <a:off x="6664339" y="3436184"/>
                <a:ext cx="220630" cy="220630"/>
              </a:xfrm>
              <a:prstGeom prst="rect">
                <a:avLst/>
              </a:prstGeom>
              <a:ln>
                <a:headEnd/>
                <a:tailEnd/>
              </a:ln>
            </p:spPr>
            <p:style>
              <a:lnRef idx="2">
                <a:schemeClr val="accent1"/>
              </a:lnRef>
              <a:fillRef idx="1">
                <a:schemeClr val="lt1"/>
              </a:fillRef>
              <a:effectRef idx="0">
                <a:schemeClr val="accent1"/>
              </a:effectRef>
              <a:fontRef idx="minor">
                <a:schemeClr val="dk1"/>
              </a:fontRef>
            </p:style>
          </p:pic>
          <p:sp>
            <p:nvSpPr>
              <p:cNvPr id="62" name="Litebulb"/>
              <p:cNvSpPr>
                <a:spLocks noEditPoints="1" noChangeArrowheads="1"/>
              </p:cNvSpPr>
              <p:nvPr/>
            </p:nvSpPr>
            <p:spPr bwMode="auto">
              <a:xfrm>
                <a:off x="7640433" y="3191895"/>
                <a:ext cx="140092" cy="210355"/>
              </a:xfrm>
              <a:custGeom>
                <a:avLst/>
                <a:gdLst>
                  <a:gd name="T0" fmla="*/ 10800 w 21600"/>
                  <a:gd name="T1" fmla="*/ 0 h 21600"/>
                  <a:gd name="T2" fmla="*/ 21600 w 21600"/>
                  <a:gd name="T3" fmla="*/ 7782 h 21600"/>
                  <a:gd name="T4" fmla="*/ 0 w 21600"/>
                  <a:gd name="T5" fmla="*/ 7782 h 21600"/>
                  <a:gd name="T6" fmla="*/ 10800 w 21600"/>
                  <a:gd name="T7" fmla="*/ 21600 h 21600"/>
                  <a:gd name="T8" fmla="*/ 3556 w 21600"/>
                  <a:gd name="T9" fmla="*/ 2188 h 21600"/>
                  <a:gd name="T10" fmla="*/ 18277 w 21600"/>
                  <a:gd name="T11" fmla="*/ 9282 h 21600"/>
                </a:gdLst>
                <a:ahLst/>
                <a:cxnLst>
                  <a:cxn ang="0">
                    <a:pos x="T0" y="T1"/>
                  </a:cxn>
                  <a:cxn ang="0">
                    <a:pos x="T2" y="T3"/>
                  </a:cxn>
                  <a:cxn ang="0">
                    <a:pos x="T4" y="T5"/>
                  </a:cxn>
                  <a:cxn ang="0">
                    <a:pos x="T6" y="T7"/>
                  </a:cxn>
                </a:cxnLst>
                <a:rect l="T8" t="T9" r="T10" b="T11"/>
                <a:pathLst>
                  <a:path w="21600" h="21600" extrusionOk="0">
                    <a:moveTo>
                      <a:pt x="10825" y="21723"/>
                    </a:moveTo>
                    <a:lnTo>
                      <a:pt x="11215" y="21723"/>
                    </a:lnTo>
                    <a:lnTo>
                      <a:pt x="11552" y="21688"/>
                    </a:lnTo>
                    <a:lnTo>
                      <a:pt x="11916" y="21617"/>
                    </a:lnTo>
                    <a:lnTo>
                      <a:pt x="12253" y="21547"/>
                    </a:lnTo>
                    <a:lnTo>
                      <a:pt x="12617" y="21441"/>
                    </a:lnTo>
                    <a:lnTo>
                      <a:pt x="12902" y="21317"/>
                    </a:lnTo>
                    <a:lnTo>
                      <a:pt x="13162" y="21176"/>
                    </a:lnTo>
                    <a:lnTo>
                      <a:pt x="13396" y="21000"/>
                    </a:lnTo>
                    <a:lnTo>
                      <a:pt x="13655" y="20841"/>
                    </a:lnTo>
                    <a:lnTo>
                      <a:pt x="13863" y="20629"/>
                    </a:lnTo>
                    <a:lnTo>
                      <a:pt x="14045" y="20435"/>
                    </a:lnTo>
                    <a:lnTo>
                      <a:pt x="14200" y="20223"/>
                    </a:lnTo>
                    <a:lnTo>
                      <a:pt x="14356" y="19994"/>
                    </a:lnTo>
                    <a:lnTo>
                      <a:pt x="14460" y="19747"/>
                    </a:lnTo>
                    <a:lnTo>
                      <a:pt x="14512" y="19482"/>
                    </a:lnTo>
                    <a:lnTo>
                      <a:pt x="14512" y="19235"/>
                    </a:lnTo>
                    <a:lnTo>
                      <a:pt x="14512" y="19147"/>
                    </a:lnTo>
                    <a:lnTo>
                      <a:pt x="14512" y="18900"/>
                    </a:lnTo>
                    <a:lnTo>
                      <a:pt x="14512" y="18529"/>
                    </a:lnTo>
                    <a:lnTo>
                      <a:pt x="14512" y="18052"/>
                    </a:lnTo>
                    <a:lnTo>
                      <a:pt x="14512" y="17505"/>
                    </a:lnTo>
                    <a:lnTo>
                      <a:pt x="14512" y="16976"/>
                    </a:lnTo>
                    <a:lnTo>
                      <a:pt x="14512" y="16464"/>
                    </a:lnTo>
                    <a:lnTo>
                      <a:pt x="14512" y="15952"/>
                    </a:lnTo>
                    <a:lnTo>
                      <a:pt x="14512" y="15758"/>
                    </a:lnTo>
                    <a:lnTo>
                      <a:pt x="14616" y="15547"/>
                    </a:lnTo>
                    <a:lnTo>
                      <a:pt x="14694" y="15352"/>
                    </a:lnTo>
                    <a:lnTo>
                      <a:pt x="14798" y="15141"/>
                    </a:lnTo>
                    <a:lnTo>
                      <a:pt x="15161" y="14735"/>
                    </a:lnTo>
                    <a:lnTo>
                      <a:pt x="15602" y="14329"/>
                    </a:lnTo>
                    <a:lnTo>
                      <a:pt x="16745" y="13552"/>
                    </a:lnTo>
                    <a:lnTo>
                      <a:pt x="18043" y="12670"/>
                    </a:lnTo>
                    <a:lnTo>
                      <a:pt x="18744" y="12194"/>
                    </a:lnTo>
                    <a:lnTo>
                      <a:pt x="19341" y="11647"/>
                    </a:lnTo>
                    <a:lnTo>
                      <a:pt x="19938" y="11099"/>
                    </a:lnTo>
                    <a:lnTo>
                      <a:pt x="20483" y="10464"/>
                    </a:lnTo>
                    <a:lnTo>
                      <a:pt x="20743" y="10164"/>
                    </a:lnTo>
                    <a:lnTo>
                      <a:pt x="20950" y="9794"/>
                    </a:lnTo>
                    <a:lnTo>
                      <a:pt x="21132" y="9441"/>
                    </a:lnTo>
                    <a:lnTo>
                      <a:pt x="21288" y="9035"/>
                    </a:lnTo>
                    <a:lnTo>
                      <a:pt x="21444" y="8664"/>
                    </a:lnTo>
                    <a:lnTo>
                      <a:pt x="21548" y="8223"/>
                    </a:lnTo>
                    <a:lnTo>
                      <a:pt x="21600" y="7782"/>
                    </a:lnTo>
                    <a:lnTo>
                      <a:pt x="21600" y="7341"/>
                    </a:lnTo>
                    <a:lnTo>
                      <a:pt x="21600" y="6935"/>
                    </a:lnTo>
                    <a:lnTo>
                      <a:pt x="21548" y="6564"/>
                    </a:lnTo>
                    <a:lnTo>
                      <a:pt x="21496" y="6229"/>
                    </a:lnTo>
                    <a:lnTo>
                      <a:pt x="21392" y="5858"/>
                    </a:lnTo>
                    <a:lnTo>
                      <a:pt x="21288" y="5523"/>
                    </a:lnTo>
                    <a:lnTo>
                      <a:pt x="21132" y="5135"/>
                    </a:lnTo>
                    <a:lnTo>
                      <a:pt x="20950" y="4800"/>
                    </a:lnTo>
                    <a:lnTo>
                      <a:pt x="20743" y="4464"/>
                    </a:lnTo>
                    <a:lnTo>
                      <a:pt x="20535" y="4164"/>
                    </a:lnTo>
                    <a:lnTo>
                      <a:pt x="20301" y="3847"/>
                    </a:lnTo>
                    <a:lnTo>
                      <a:pt x="20042" y="3547"/>
                    </a:lnTo>
                    <a:lnTo>
                      <a:pt x="19782" y="3247"/>
                    </a:lnTo>
                    <a:lnTo>
                      <a:pt x="19133" y="2664"/>
                    </a:lnTo>
                    <a:lnTo>
                      <a:pt x="18458" y="2152"/>
                    </a:lnTo>
                    <a:lnTo>
                      <a:pt x="17705" y="1694"/>
                    </a:lnTo>
                    <a:lnTo>
                      <a:pt x="16849" y="1252"/>
                    </a:lnTo>
                    <a:lnTo>
                      <a:pt x="16407" y="1076"/>
                    </a:lnTo>
                    <a:lnTo>
                      <a:pt x="15940" y="900"/>
                    </a:lnTo>
                    <a:lnTo>
                      <a:pt x="15499" y="741"/>
                    </a:lnTo>
                    <a:lnTo>
                      <a:pt x="15057" y="600"/>
                    </a:lnTo>
                    <a:lnTo>
                      <a:pt x="14564" y="458"/>
                    </a:lnTo>
                    <a:lnTo>
                      <a:pt x="14045" y="335"/>
                    </a:lnTo>
                    <a:lnTo>
                      <a:pt x="13500" y="229"/>
                    </a:lnTo>
                    <a:lnTo>
                      <a:pt x="13006" y="158"/>
                    </a:lnTo>
                    <a:lnTo>
                      <a:pt x="12461" y="88"/>
                    </a:lnTo>
                    <a:lnTo>
                      <a:pt x="11968" y="52"/>
                    </a:lnTo>
                    <a:lnTo>
                      <a:pt x="11423" y="17"/>
                    </a:lnTo>
                    <a:lnTo>
                      <a:pt x="10825" y="17"/>
                    </a:lnTo>
                    <a:lnTo>
                      <a:pt x="10254" y="17"/>
                    </a:lnTo>
                    <a:lnTo>
                      <a:pt x="9709" y="52"/>
                    </a:lnTo>
                    <a:lnTo>
                      <a:pt x="9216" y="88"/>
                    </a:lnTo>
                    <a:lnTo>
                      <a:pt x="8671" y="158"/>
                    </a:lnTo>
                    <a:lnTo>
                      <a:pt x="8177" y="229"/>
                    </a:lnTo>
                    <a:lnTo>
                      <a:pt x="7632" y="335"/>
                    </a:lnTo>
                    <a:lnTo>
                      <a:pt x="7113" y="458"/>
                    </a:lnTo>
                    <a:lnTo>
                      <a:pt x="6620" y="600"/>
                    </a:lnTo>
                    <a:lnTo>
                      <a:pt x="6178" y="741"/>
                    </a:lnTo>
                    <a:lnTo>
                      <a:pt x="5737" y="900"/>
                    </a:lnTo>
                    <a:lnTo>
                      <a:pt x="5270" y="1076"/>
                    </a:lnTo>
                    <a:lnTo>
                      <a:pt x="4828" y="1252"/>
                    </a:lnTo>
                    <a:lnTo>
                      <a:pt x="3972" y="1694"/>
                    </a:lnTo>
                    <a:lnTo>
                      <a:pt x="3219" y="2152"/>
                    </a:lnTo>
                    <a:lnTo>
                      <a:pt x="2544" y="2664"/>
                    </a:lnTo>
                    <a:lnTo>
                      <a:pt x="1895" y="3247"/>
                    </a:lnTo>
                    <a:lnTo>
                      <a:pt x="1635" y="3547"/>
                    </a:lnTo>
                    <a:lnTo>
                      <a:pt x="1375" y="3847"/>
                    </a:lnTo>
                    <a:lnTo>
                      <a:pt x="1142" y="4164"/>
                    </a:lnTo>
                    <a:lnTo>
                      <a:pt x="934" y="4464"/>
                    </a:lnTo>
                    <a:lnTo>
                      <a:pt x="726" y="4800"/>
                    </a:lnTo>
                    <a:lnTo>
                      <a:pt x="545" y="5135"/>
                    </a:lnTo>
                    <a:lnTo>
                      <a:pt x="389" y="5523"/>
                    </a:lnTo>
                    <a:lnTo>
                      <a:pt x="285" y="5858"/>
                    </a:lnTo>
                    <a:lnTo>
                      <a:pt x="181" y="6229"/>
                    </a:lnTo>
                    <a:lnTo>
                      <a:pt x="129" y="6564"/>
                    </a:lnTo>
                    <a:lnTo>
                      <a:pt x="77" y="6935"/>
                    </a:lnTo>
                    <a:lnTo>
                      <a:pt x="77" y="7341"/>
                    </a:lnTo>
                    <a:lnTo>
                      <a:pt x="77" y="7782"/>
                    </a:lnTo>
                    <a:lnTo>
                      <a:pt x="129" y="8223"/>
                    </a:lnTo>
                    <a:lnTo>
                      <a:pt x="233" y="8664"/>
                    </a:lnTo>
                    <a:lnTo>
                      <a:pt x="389" y="9035"/>
                    </a:lnTo>
                    <a:lnTo>
                      <a:pt x="545" y="9441"/>
                    </a:lnTo>
                    <a:lnTo>
                      <a:pt x="726" y="9794"/>
                    </a:lnTo>
                    <a:lnTo>
                      <a:pt x="934" y="10164"/>
                    </a:lnTo>
                    <a:lnTo>
                      <a:pt x="1194" y="10464"/>
                    </a:lnTo>
                    <a:lnTo>
                      <a:pt x="1739" y="11099"/>
                    </a:lnTo>
                    <a:lnTo>
                      <a:pt x="2336" y="11647"/>
                    </a:lnTo>
                    <a:lnTo>
                      <a:pt x="2933" y="12194"/>
                    </a:lnTo>
                    <a:lnTo>
                      <a:pt x="3634" y="12670"/>
                    </a:lnTo>
                    <a:lnTo>
                      <a:pt x="4932" y="13552"/>
                    </a:lnTo>
                    <a:lnTo>
                      <a:pt x="6075" y="14329"/>
                    </a:lnTo>
                    <a:lnTo>
                      <a:pt x="6516" y="14735"/>
                    </a:lnTo>
                    <a:lnTo>
                      <a:pt x="6879" y="15141"/>
                    </a:lnTo>
                    <a:lnTo>
                      <a:pt x="6983" y="15352"/>
                    </a:lnTo>
                    <a:lnTo>
                      <a:pt x="7061" y="15547"/>
                    </a:lnTo>
                    <a:lnTo>
                      <a:pt x="7165" y="15758"/>
                    </a:lnTo>
                    <a:lnTo>
                      <a:pt x="7165" y="15952"/>
                    </a:lnTo>
                    <a:lnTo>
                      <a:pt x="7165" y="16464"/>
                    </a:lnTo>
                    <a:lnTo>
                      <a:pt x="7165" y="16976"/>
                    </a:lnTo>
                    <a:lnTo>
                      <a:pt x="7165" y="17505"/>
                    </a:lnTo>
                    <a:lnTo>
                      <a:pt x="7165" y="18052"/>
                    </a:lnTo>
                    <a:lnTo>
                      <a:pt x="7165" y="18529"/>
                    </a:lnTo>
                    <a:lnTo>
                      <a:pt x="7165" y="18900"/>
                    </a:lnTo>
                    <a:lnTo>
                      <a:pt x="7165" y="19147"/>
                    </a:lnTo>
                    <a:lnTo>
                      <a:pt x="7165" y="19235"/>
                    </a:lnTo>
                    <a:lnTo>
                      <a:pt x="7165" y="19482"/>
                    </a:lnTo>
                    <a:lnTo>
                      <a:pt x="7217" y="19747"/>
                    </a:lnTo>
                    <a:lnTo>
                      <a:pt x="7321" y="19994"/>
                    </a:lnTo>
                    <a:lnTo>
                      <a:pt x="7476" y="20223"/>
                    </a:lnTo>
                    <a:lnTo>
                      <a:pt x="7632" y="20435"/>
                    </a:lnTo>
                    <a:lnTo>
                      <a:pt x="7814" y="20629"/>
                    </a:lnTo>
                    <a:lnTo>
                      <a:pt x="8022" y="20841"/>
                    </a:lnTo>
                    <a:lnTo>
                      <a:pt x="8281" y="21000"/>
                    </a:lnTo>
                    <a:lnTo>
                      <a:pt x="8515" y="21176"/>
                    </a:lnTo>
                    <a:lnTo>
                      <a:pt x="8775" y="21317"/>
                    </a:lnTo>
                    <a:lnTo>
                      <a:pt x="9060" y="21441"/>
                    </a:lnTo>
                    <a:lnTo>
                      <a:pt x="9424" y="21547"/>
                    </a:lnTo>
                    <a:lnTo>
                      <a:pt x="9761" y="21617"/>
                    </a:lnTo>
                    <a:lnTo>
                      <a:pt x="10125" y="21688"/>
                    </a:lnTo>
                    <a:lnTo>
                      <a:pt x="10462" y="21723"/>
                    </a:lnTo>
                    <a:lnTo>
                      <a:pt x="10825" y="21723"/>
                    </a:lnTo>
                    <a:close/>
                  </a:path>
                  <a:path w="21600" h="21600" extrusionOk="0">
                    <a:moveTo>
                      <a:pt x="9242" y="14417"/>
                    </a:moveTo>
                    <a:lnTo>
                      <a:pt x="8541" y="12035"/>
                    </a:lnTo>
                    <a:lnTo>
                      <a:pt x="7295" y="10129"/>
                    </a:lnTo>
                    <a:lnTo>
                      <a:pt x="6905" y="9652"/>
                    </a:lnTo>
                    <a:lnTo>
                      <a:pt x="8541" y="10182"/>
                    </a:lnTo>
                    <a:lnTo>
                      <a:pt x="9787" y="9547"/>
                    </a:lnTo>
                    <a:lnTo>
                      <a:pt x="11189" y="10129"/>
                    </a:lnTo>
                    <a:lnTo>
                      <a:pt x="12279" y="9547"/>
                    </a:lnTo>
                    <a:lnTo>
                      <a:pt x="13370" y="10076"/>
                    </a:lnTo>
                    <a:lnTo>
                      <a:pt x="14850" y="9652"/>
                    </a:lnTo>
                    <a:lnTo>
                      <a:pt x="12902" y="12247"/>
                    </a:lnTo>
                    <a:lnTo>
                      <a:pt x="12357" y="14417"/>
                    </a:lnTo>
                    <a:moveTo>
                      <a:pt x="7191" y="15952"/>
                    </a:moveTo>
                    <a:lnTo>
                      <a:pt x="14512" y="15952"/>
                    </a:lnTo>
                    <a:lnTo>
                      <a:pt x="14512" y="17064"/>
                    </a:lnTo>
                    <a:lnTo>
                      <a:pt x="7191" y="17047"/>
                    </a:lnTo>
                    <a:lnTo>
                      <a:pt x="7191" y="18123"/>
                    </a:lnTo>
                    <a:lnTo>
                      <a:pt x="14512" y="18158"/>
                    </a:lnTo>
                    <a:lnTo>
                      <a:pt x="14538" y="19182"/>
                    </a:lnTo>
                    <a:lnTo>
                      <a:pt x="7217" y="19182"/>
                    </a:lnTo>
                  </a:path>
                </a:pathLst>
              </a:custGeom>
              <a:ln>
                <a:headEnd/>
                <a:tailEnd/>
              </a:ln>
            </p:spPr>
            <p:style>
              <a:lnRef idx="2">
                <a:schemeClr val="accent1"/>
              </a:lnRef>
              <a:fillRef idx="1">
                <a:schemeClr val="lt1"/>
              </a:fillRef>
              <a:effectRef idx="0">
                <a:schemeClr val="accent1"/>
              </a:effectRef>
              <a:fontRef idx="minor">
                <a:schemeClr val="dk1"/>
              </a:fontRef>
            </p:style>
            <p:txBody>
              <a:bodyPr vert="horz" wrap="square" lIns="93260" tIns="46630" rIns="93260" bIns="46630" numCol="1" anchor="t" anchorCtr="0" compatLnSpc="1">
                <a:prstTxWarp prst="textNoShape">
                  <a:avLst/>
                </a:prstTxWarp>
              </a:bodyPr>
              <a:lstStyle/>
              <a:p>
                <a:endParaRPr lang="en-US" sz="1836">
                  <a:solidFill>
                    <a:srgbClr val="FFFFFF"/>
                  </a:solidFill>
                </a:endParaRPr>
              </a:p>
            </p:txBody>
          </p:sp>
        </p:grpSp>
      </p:grpSp>
      <p:grpSp>
        <p:nvGrpSpPr>
          <p:cNvPr id="6" name="Group 5"/>
          <p:cNvGrpSpPr/>
          <p:nvPr/>
        </p:nvGrpSpPr>
        <p:grpSpPr>
          <a:xfrm>
            <a:off x="7185009" y="4158596"/>
            <a:ext cx="1683974" cy="1383491"/>
            <a:chOff x="7172659" y="4128573"/>
            <a:chExt cx="1683974" cy="1383491"/>
          </a:xfrm>
        </p:grpSpPr>
        <p:sp>
          <p:nvSpPr>
            <p:cNvPr id="100" name="Rectangle 99"/>
            <p:cNvSpPr/>
            <p:nvPr/>
          </p:nvSpPr>
          <p:spPr>
            <a:xfrm>
              <a:off x="7172659" y="4649417"/>
              <a:ext cx="1683974" cy="862647"/>
            </a:xfrm>
            <a:prstGeom prst="rect">
              <a:avLst/>
            </a:prstGeom>
          </p:spPr>
          <p:txBody>
            <a:bodyPr wrap="square">
              <a:spAutoFit/>
            </a:bodyPr>
            <a:lstStyle/>
            <a:p>
              <a:pPr algn="ctr">
                <a:defRPr/>
              </a:pPr>
              <a:r>
                <a:rPr lang="en-US" sz="1632" dirty="0">
                  <a:solidFill>
                    <a:srgbClr val="FFFFFF"/>
                  </a:solidFill>
                  <a:ea typeface="Segoe UI" pitchFamily="34" charset="0"/>
                  <a:cs typeface="Segoe UI" pitchFamily="34" charset="0"/>
                </a:rPr>
                <a:t>Information locked in legacy applications</a:t>
              </a:r>
            </a:p>
          </p:txBody>
        </p:sp>
        <p:grpSp>
          <p:nvGrpSpPr>
            <p:cNvPr id="65" name="Group 64"/>
            <p:cNvGrpSpPr/>
            <p:nvPr/>
          </p:nvGrpSpPr>
          <p:grpSpPr>
            <a:xfrm>
              <a:off x="7609591" y="4128573"/>
              <a:ext cx="810109" cy="538169"/>
              <a:chOff x="9724726" y="3373260"/>
              <a:chExt cx="778098" cy="384642"/>
            </a:xfrm>
          </p:grpSpPr>
          <p:pic>
            <p:nvPicPr>
              <p:cNvPr id="127" name="Picture 126" descr="Display 128x128.png"/>
              <p:cNvPicPr>
                <a:picLocks noChangeAspect="1"/>
              </p:cNvPicPr>
              <p:nvPr/>
            </p:nvPicPr>
            <p:blipFill>
              <a:blip r:embed="rId4" cstate="print">
                <a:lum bright="35000"/>
              </a:blip>
              <a:stretch>
                <a:fillRect/>
              </a:stretch>
            </p:blipFill>
            <p:spPr>
              <a:xfrm>
                <a:off x="10143826" y="3373260"/>
                <a:ext cx="358998" cy="384642"/>
              </a:xfrm>
              <a:prstGeom prst="rect">
                <a:avLst/>
              </a:prstGeom>
            </p:spPr>
            <p:style>
              <a:lnRef idx="2">
                <a:schemeClr val="dk1"/>
              </a:lnRef>
              <a:fillRef idx="1">
                <a:schemeClr val="lt1"/>
              </a:fillRef>
              <a:effectRef idx="0">
                <a:schemeClr val="dk1"/>
              </a:effectRef>
              <a:fontRef idx="minor">
                <a:schemeClr val="dk1"/>
              </a:fontRef>
            </p:style>
          </p:pic>
          <p:pic>
            <p:nvPicPr>
              <p:cNvPr id="133" name="Picture 132" descr="Display 128x128.png"/>
              <p:cNvPicPr>
                <a:picLocks noChangeAspect="1"/>
              </p:cNvPicPr>
              <p:nvPr/>
            </p:nvPicPr>
            <p:blipFill>
              <a:blip r:embed="rId4" cstate="print">
                <a:lum bright="35000"/>
              </a:blip>
              <a:stretch>
                <a:fillRect/>
              </a:stretch>
            </p:blipFill>
            <p:spPr>
              <a:xfrm>
                <a:off x="9724726" y="3373260"/>
                <a:ext cx="358998" cy="384642"/>
              </a:xfrm>
              <a:prstGeom prst="rect">
                <a:avLst/>
              </a:prstGeom>
            </p:spPr>
            <p:style>
              <a:lnRef idx="2">
                <a:schemeClr val="dk1"/>
              </a:lnRef>
              <a:fillRef idx="1">
                <a:schemeClr val="lt1"/>
              </a:fillRef>
              <a:effectRef idx="0">
                <a:schemeClr val="dk1"/>
              </a:effectRef>
              <a:fontRef idx="minor">
                <a:schemeClr val="dk1"/>
              </a:fontRef>
            </p:style>
          </p:pic>
          <p:cxnSp>
            <p:nvCxnSpPr>
              <p:cNvPr id="134" name="Straight Connector 133"/>
              <p:cNvCxnSpPr/>
              <p:nvPr/>
            </p:nvCxnSpPr>
            <p:spPr>
              <a:xfrm>
                <a:off x="9877970" y="3537503"/>
                <a:ext cx="464405" cy="0"/>
              </a:xfrm>
              <a:prstGeom prst="line">
                <a:avLst/>
              </a:prstGeom>
              <a:ln>
                <a:headEnd type="stealth" w="sm" len="sm"/>
                <a:tailEnd type="stealth" w="sm" len="sm"/>
              </a:ln>
            </p:spPr>
            <p:style>
              <a:lnRef idx="2">
                <a:schemeClr val="dk1"/>
              </a:lnRef>
              <a:fillRef idx="1">
                <a:schemeClr val="lt1"/>
              </a:fillRef>
              <a:effectRef idx="0">
                <a:schemeClr val="dk1"/>
              </a:effectRef>
              <a:fontRef idx="minor">
                <a:schemeClr val="dk1"/>
              </a:fontRef>
            </p:style>
          </p:cxnSp>
        </p:grpSp>
      </p:grpSp>
      <p:sp>
        <p:nvSpPr>
          <p:cNvPr id="15" name="TextBox 14"/>
          <p:cNvSpPr txBox="1"/>
          <p:nvPr/>
        </p:nvSpPr>
        <p:spPr>
          <a:xfrm>
            <a:off x="3001533" y="1596233"/>
            <a:ext cx="6273226" cy="670445"/>
          </a:xfrm>
          <a:prstGeom prst="rect">
            <a:avLst/>
          </a:prstGeom>
          <a:solidFill>
            <a:schemeClr val="bg2">
              <a:lumMod val="50000"/>
            </a:schemeClr>
          </a:solidFill>
        </p:spPr>
        <p:txBody>
          <a:bodyPr wrap="square" rtlCol="0">
            <a:spAutoFit/>
          </a:bodyPr>
          <a:lstStyle/>
          <a:p>
            <a:r>
              <a:rPr lang="en-US" sz="1836" dirty="0">
                <a:solidFill>
                  <a:srgbClr val="FFFFFF"/>
                </a:solidFill>
              </a:rPr>
              <a:t>Normal Extranet challenges are Multiplied in Complexity when considering Exposing Business Intelligence.</a:t>
            </a:r>
          </a:p>
        </p:txBody>
      </p:sp>
      <p:sp>
        <p:nvSpPr>
          <p:cNvPr id="16" name="Title 15"/>
          <p:cNvSpPr>
            <a:spLocks noGrp="1"/>
          </p:cNvSpPr>
          <p:nvPr>
            <p:ph type="title"/>
          </p:nvPr>
        </p:nvSpPr>
        <p:spPr/>
        <p:txBody>
          <a:bodyPr/>
          <a:lstStyle/>
          <a:p>
            <a:r>
              <a:rPr lang="en-US" smtClean="0">
                <a:solidFill>
                  <a:schemeClr val="bg1"/>
                </a:solidFill>
              </a:rPr>
              <a:t>Extranet Challenges</a:t>
            </a:r>
            <a:endParaRPr lang="en-US" dirty="0">
              <a:solidFill>
                <a:schemeClr val="bg1"/>
              </a:solidFill>
            </a:endParaRPr>
          </a:p>
        </p:txBody>
      </p:sp>
      <p:grpSp>
        <p:nvGrpSpPr>
          <p:cNvPr id="10" name="Group 9"/>
          <p:cNvGrpSpPr/>
          <p:nvPr/>
        </p:nvGrpSpPr>
        <p:grpSpPr>
          <a:xfrm>
            <a:off x="3485512" y="4024576"/>
            <a:ext cx="1783080" cy="1490472"/>
            <a:chOff x="3485512" y="4024576"/>
            <a:chExt cx="1783080" cy="1490472"/>
          </a:xfrm>
        </p:grpSpPr>
        <p:sp>
          <p:nvSpPr>
            <p:cNvPr id="60" name="Rectangle 59"/>
            <p:cNvSpPr/>
            <p:nvPr/>
          </p:nvSpPr>
          <p:spPr bwMode="auto">
            <a:xfrm>
              <a:off x="3485512" y="4024576"/>
              <a:ext cx="1783080" cy="1490472"/>
            </a:xfrm>
            <a:prstGeom prst="rect">
              <a:avLst/>
            </a:prstGeom>
            <a:solidFill>
              <a:srgbClr val="FF8C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grpSp>
          <p:nvGrpSpPr>
            <p:cNvPr id="8" name="Group 7"/>
            <p:cNvGrpSpPr/>
            <p:nvPr/>
          </p:nvGrpSpPr>
          <p:grpSpPr>
            <a:xfrm>
              <a:off x="3519459" y="4077336"/>
              <a:ext cx="1654980" cy="1366860"/>
              <a:chOff x="3519459" y="4077336"/>
              <a:chExt cx="1654980" cy="1366860"/>
            </a:xfrm>
          </p:grpSpPr>
          <p:sp>
            <p:nvSpPr>
              <p:cNvPr id="92" name="Rectangle 91"/>
              <p:cNvSpPr/>
              <p:nvPr/>
            </p:nvSpPr>
            <p:spPr>
              <a:xfrm>
                <a:off x="3519459" y="4837708"/>
                <a:ext cx="1654980" cy="606488"/>
              </a:xfrm>
              <a:prstGeom prst="rect">
                <a:avLst/>
              </a:prstGeom>
            </p:spPr>
            <p:txBody>
              <a:bodyPr wrap="square">
                <a:spAutoFit/>
              </a:bodyPr>
              <a:lstStyle/>
              <a:p>
                <a:pPr algn="ctr">
                  <a:defRPr/>
                </a:pPr>
                <a:r>
                  <a:rPr lang="en-US" sz="1632" dirty="0">
                    <a:solidFill>
                      <a:srgbClr val="FFFFFF"/>
                    </a:solidFill>
                    <a:ea typeface="Segoe UI" pitchFamily="34" charset="0"/>
                    <a:cs typeface="Segoe UI" pitchFamily="34" charset="0"/>
                  </a:rPr>
                  <a:t>Maintaining &amp;</a:t>
                </a:r>
              </a:p>
              <a:p>
                <a:pPr algn="ctr">
                  <a:defRPr/>
                </a:pPr>
                <a:r>
                  <a:rPr lang="en-US" sz="1632" dirty="0">
                    <a:solidFill>
                      <a:srgbClr val="FFFFFF"/>
                    </a:solidFill>
                    <a:ea typeface="Segoe UI" pitchFamily="34" charset="0"/>
                    <a:cs typeface="Segoe UI" pitchFamily="34" charset="0"/>
                  </a:rPr>
                  <a:t>Provisioning</a:t>
                </a:r>
              </a:p>
            </p:txBody>
          </p:sp>
          <p:sp>
            <p:nvSpPr>
              <p:cNvPr id="23" name="Flowchart: Multidocument 22"/>
              <p:cNvSpPr/>
              <p:nvPr/>
            </p:nvSpPr>
            <p:spPr bwMode="auto">
              <a:xfrm>
                <a:off x="3839893" y="4077336"/>
                <a:ext cx="1081820" cy="774061"/>
              </a:xfrm>
              <a:prstGeom prst="flowChartMultidocumen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24" name="Can 23"/>
              <p:cNvSpPr/>
              <p:nvPr/>
            </p:nvSpPr>
            <p:spPr bwMode="auto">
              <a:xfrm>
                <a:off x="4220093" y="4250005"/>
                <a:ext cx="332880" cy="320551"/>
              </a:xfrm>
              <a:prstGeom prst="can">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grpSp>
      </p:grpSp>
    </p:spTree>
    <p:extLst>
      <p:ext uri="{BB962C8B-B14F-4D97-AF65-F5344CB8AC3E}">
        <p14:creationId xmlns:p14="http://schemas.microsoft.com/office/powerpoint/2010/main" val="2344992303"/>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Demo</a:t>
            </a:r>
            <a:endParaRPr lang="en-US" dirty="0"/>
          </a:p>
        </p:txBody>
      </p:sp>
      <p:sp>
        <p:nvSpPr>
          <p:cNvPr id="5" name="Text Placeholder 4"/>
          <p:cNvSpPr>
            <a:spLocks noGrp="1"/>
          </p:cNvSpPr>
          <p:nvPr>
            <p:ph type="body" sz="quarter" idx="12"/>
          </p:nvPr>
        </p:nvSpPr>
        <p:spPr/>
        <p:txBody>
          <a:bodyPr/>
          <a:lstStyle/>
          <a:p>
            <a:r>
              <a:rPr lang="en-US" dirty="0" smtClean="0"/>
              <a:t>Leveraging Office 365 for Extranet</a:t>
            </a:r>
          </a:p>
          <a:p>
            <a:endParaRPr lang="en-US" dirty="0"/>
          </a:p>
        </p:txBody>
      </p:sp>
    </p:spTree>
    <p:extLst>
      <p:ext uri="{BB962C8B-B14F-4D97-AF65-F5344CB8AC3E}">
        <p14:creationId xmlns:p14="http://schemas.microsoft.com/office/powerpoint/2010/main" val="284886846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SPC2012_IT-Pro_Template_16x9">
  <a:themeElements>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2.xml><?xml version="1.0" encoding="utf-8"?>
<a:theme xmlns:a="http://schemas.openxmlformats.org/drawingml/2006/main" name="5-30072_SPC2012_IT-Pro_Template_16x9_Light">
  <a:themeElements>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3.xml><?xml version="1.0" encoding="utf-8"?>
<a:theme xmlns:a="http://schemas.openxmlformats.org/drawingml/2006/main" name="5-30072_SPC2012_IT-Pro_Template_16x9">
  <a:themeElements>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4.xml><?xml version="1.0" encoding="utf-8"?>
<a:theme xmlns:a="http://schemas.openxmlformats.org/drawingml/2006/main" name="5-30072_SPC2012_Business_Template_16x9_Light">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PresentationsDoc" ma:contentTypeID="0x010100B88FC3ECA26D1C46B3C4C83281D2EB9C00F943C65EE9652644877590F39FC422DC" ma:contentTypeVersion="73" ma:contentTypeDescription="" ma:contentTypeScope="" ma:versionID="94f318fc1d6dfb4c762b81d0eea8859a">
  <xsd:schema xmlns:xsd="http://www.w3.org/2001/XMLSchema" xmlns:xs="http://www.w3.org/2001/XMLSchema" xmlns:p="http://schemas.microsoft.com/office/2006/metadata/properties" xmlns:ns1="http://schemas.microsoft.com/sharepoint/v3" xmlns:ns2="2295e2e7-0eeb-498e-8716-217bb2ee6ee3" xmlns:ns3="032d541b-1b4e-4d91-93c7-b10533c52f73" xmlns:ns4="230e9df3-be65-4c73-a93b-d1236ebd677e" targetNamespace="http://schemas.microsoft.com/office/2006/metadata/properties" ma:root="true" ma:fieldsID="75074476dc966ccddfb3f34adbaed049" ns1:_="" ns2:_="" ns3:_="" ns4:_="">
    <xsd:import namespace="http://schemas.microsoft.com/sharepoint/v3"/>
    <xsd:import namespace="2295e2e7-0eeb-498e-8716-217bb2ee6ee3"/>
    <xsd:import namespace="032d541b-1b4e-4d91-93c7-b10533c52f73"/>
    <xsd:import namespace="230e9df3-be65-4c73-a93b-d1236ebd677e"/>
    <xsd:element name="properties">
      <xsd:complexType>
        <xsd:sequence>
          <xsd:element name="documentManagement">
            <xsd:complexType>
              <xsd:all>
                <xsd:element ref="ns2:Event_x0020_Start_x0020_Date" minOccurs="0"/>
                <xsd:element ref="ns2:Event_x0020_End_x0020_Date" minOccurs="0"/>
                <xsd:element ref="ns2:Presentation_x0020_Date" minOccurs="0"/>
                <xsd:element ref="ns3:Speaker" minOccurs="0"/>
                <xsd:element ref="ns2:Session_x0020_Code" minOccurs="0"/>
                <xsd:element ref="ns2:MS_x0020_Content_x0020_Owner" minOccurs="0"/>
                <xsd:element ref="ns1:AverageRating" minOccurs="0"/>
                <xsd:element ref="ns1:RatingCount" minOccurs="0"/>
                <xsd:element ref="ns4:TaxCatchAll" minOccurs="0"/>
                <xsd:element ref="ns2:ProductTaxHTField0" minOccurs="0"/>
                <xsd:element ref="ns4:TaxCatchAllLabel" minOccurs="0"/>
                <xsd:element ref="ns2:CampaignTaxHTField0" minOccurs="0"/>
                <xsd:element ref="ns2:TrackTaxHTField0" minOccurs="0"/>
                <xsd:element ref="ns2:Event_x0020_VenueTaxHTField0" minOccurs="0"/>
                <xsd:element ref="ns2:AudienceTaxHTField0" minOccurs="0"/>
                <xsd:element ref="ns2:Event_x0020_LocationTaxHTField0" minOccurs="0"/>
                <xsd:element ref="ns2:Event1TaxHTField0" minOccurs="0"/>
                <xsd:element ref="ns2:MS_x0020_Speaker" minOccurs="0"/>
                <xsd:element ref="ns2:External_x0020_Speake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AverageRating" ma:index="15" nillable="true" ma:displayName="Rating (0-5)" ma:decimals="2" ma:description="Average value of all the ratings that have been submitted" ma:internalName="AverageRating" ma:readOnly="true">
      <xsd:simpleType>
        <xsd:restriction base="dms:Number"/>
      </xsd:simpleType>
    </xsd:element>
    <xsd:element name="RatingCount" ma:index="16" nillable="true" ma:displayName="Number of Ratings" ma:decimals="0" ma:description="Number of ratings submitted" ma:internalName="RatingCount" ma:readOnly="true">
      <xsd:simpleType>
        <xsd:restriction base="dms:Number"/>
      </xsd:simpleType>
    </xsd:element>
  </xsd:schema>
  <xsd:schema xmlns:xsd="http://www.w3.org/2001/XMLSchema" xmlns:xs="http://www.w3.org/2001/XMLSchema" xmlns:dms="http://schemas.microsoft.com/office/2006/documentManagement/types" xmlns:pc="http://schemas.microsoft.com/office/infopath/2007/PartnerControls" targetNamespace="2295e2e7-0eeb-498e-8716-217bb2ee6ee3" elementFormDefault="qualified">
    <xsd:import namespace="http://schemas.microsoft.com/office/2006/documentManagement/types"/>
    <xsd:import namespace="http://schemas.microsoft.com/office/infopath/2007/PartnerControls"/>
    <xsd:element name="Event_x0020_Start_x0020_Date" ma:index="5" nillable="true" ma:displayName="Event Start Date" ma:format="DateOnly" ma:internalName="Event_x0020_Start_x0020_Date">
      <xsd:simpleType>
        <xsd:restriction base="dms:DateTime"/>
      </xsd:simpleType>
    </xsd:element>
    <xsd:element name="Event_x0020_End_x0020_Date" ma:index="6" nillable="true" ma:displayName="Event End Date" ma:format="DateOnly" ma:internalName="Event_x0020_End_x0020_Date">
      <xsd:simpleType>
        <xsd:restriction base="dms:DateTime"/>
      </xsd:simpleType>
    </xsd:element>
    <xsd:element name="Presentation_x0020_Date" ma:index="7" nillable="true" ma:displayName="Presentation Date" ma:format="DateOnly" ma:internalName="Presentation_x0020_Date" ma:readOnly="false">
      <xsd:simpleType>
        <xsd:restriction base="dms:DateTime"/>
      </xsd:simpleType>
    </xsd:element>
    <xsd:element name="Session_x0020_Code" ma:index="12" nillable="true" ma:displayName="Session Code" ma:internalName="Session_x0020_Code" ma:readOnly="false">
      <xsd:simpleType>
        <xsd:restriction base="dms:Text">
          <xsd:maxLength value="255"/>
        </xsd:restriction>
      </xsd:simpleType>
    </xsd:element>
    <xsd:element name="MS_x0020_Content_x0020_Owner" ma:index="14" nillable="true" ma:displayName="MS Content Owner" ma:list="UserInfo" ma:SharePointGroup="0" ma:internalName="MS_x0020_Cont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ProductTaxHTField0" ma:index="19" nillable="true" ma:taxonomy="true" ma:internalName="ProductTaxHTField0" ma:taxonomyFieldName="Product" ma:displayName="Product" ma:default="" ma:fieldId="{59a4a0b0-ed64-4542-a55e-4a6c70bd0ce0}" ma:taxonomyMulti="true" ma:sspId="e385fb40-52d4-4fae-9c5b-3e8ff8a5878e" ma:termSetId="3005e9c6-5dbe-483c-971d-51ba052e9268" ma:anchorId="00000000-0000-0000-0000-000000000000" ma:open="false" ma:isKeyword="false">
      <xsd:complexType>
        <xsd:sequence>
          <xsd:element ref="pc:Terms" minOccurs="0" maxOccurs="1"/>
        </xsd:sequence>
      </xsd:complexType>
    </xsd:element>
    <xsd:element name="CampaignTaxHTField0" ma:index="22" nillable="true" ma:taxonomy="true" ma:internalName="CampaignTaxHTField0" ma:taxonomyFieldName="Campaign" ma:displayName="Campaign" ma:default="" ma:fieldId="{bcb0c99d-b00c-42c6-a16b-e1e19731231d}" ma:sspId="e385fb40-52d4-4fae-9c5b-3e8ff8a5878e" ma:termSetId="769410c5-f612-414c-bc8d-14eb300b4117" ma:anchorId="00000000-0000-0000-0000-000000000000" ma:open="false" ma:isKeyword="false">
      <xsd:complexType>
        <xsd:sequence>
          <xsd:element ref="pc:Terms" minOccurs="0" maxOccurs="1"/>
        </xsd:sequence>
      </xsd:complexType>
    </xsd:element>
    <xsd:element name="TrackTaxHTField0" ma:index="23" nillable="true" ma:taxonomy="true" ma:internalName="TrackTaxHTField0" ma:taxonomyFieldName="Track" ma:displayName="Track" ma:default="" ma:fieldId="{95cacdfb-fc4c-4855-b7e7-906e6cf614c7}" ma:sspId="e385fb40-52d4-4fae-9c5b-3e8ff8a5878e" ma:termSetId="0e8a185d-72dd-4c1d-8327-06082ee7fbb4" ma:anchorId="00000000-0000-0000-0000-000000000000" ma:open="false" ma:isKeyword="false">
      <xsd:complexType>
        <xsd:sequence>
          <xsd:element ref="pc:Terms" minOccurs="0" maxOccurs="1"/>
        </xsd:sequence>
      </xsd:complexType>
    </xsd:element>
    <xsd:element name="Event_x0020_VenueTaxHTField0" ma:index="25" nillable="true" ma:taxonomy="true" ma:internalName="Event_x0020_VenueTaxHTField0" ma:taxonomyFieldName="Event_x0020_Venue" ma:displayName="Event Venue" ma:default="" ma:fieldId="{72225233-bea3-47c9-bcc0-70aff672e91a}" ma:sspId="e385fb40-52d4-4fae-9c5b-3e8ff8a5878e" ma:termSetId="8280d8e6-c94b-487a-bd8b-a7d74984b60f" ma:anchorId="00000000-0000-0000-0000-000000000000" ma:open="false" ma:isKeyword="false">
      <xsd:complexType>
        <xsd:sequence>
          <xsd:element ref="pc:Terms" minOccurs="0" maxOccurs="1"/>
        </xsd:sequence>
      </xsd:complexType>
    </xsd:element>
    <xsd:element name="AudienceTaxHTField0" ma:index="26" nillable="true" ma:taxonomy="true" ma:internalName="AudienceTaxHTField0" ma:taxonomyFieldName="Audience" ma:displayName="Audience" ma:default="" ma:fieldId="{6a4ad93e-f836-4089-85dd-0b5a8d4c5063}" ma:taxonomyMulti="true" ma:sspId="e385fb40-52d4-4fae-9c5b-3e8ff8a5878e" ma:termSetId="147febbf-7221-47e1-ac97-bfa1a8e909cb" ma:anchorId="00000000-0000-0000-0000-000000000000" ma:open="false" ma:isKeyword="false">
      <xsd:complexType>
        <xsd:sequence>
          <xsd:element ref="pc:Terms" minOccurs="0" maxOccurs="1"/>
        </xsd:sequence>
      </xsd:complexType>
    </xsd:element>
    <xsd:element name="Event_x0020_LocationTaxHTField0" ma:index="27" nillable="true" ma:taxonomy="true" ma:internalName="Event_x0020_LocationTaxHTField0" ma:taxonomyFieldName="Event_x0020_Location" ma:displayName="Event Location" ma:default="" ma:fieldId="{721246b6-18f0-4d78-9fb7-960f4884f52f}" ma:sspId="e385fb40-52d4-4fae-9c5b-3e8ff8a5878e" ma:termSetId="9f38d074-2cf4-4ed1-a6e5-5a4bce426041" ma:anchorId="00000000-0000-0000-0000-000000000000" ma:open="false" ma:isKeyword="false">
      <xsd:complexType>
        <xsd:sequence>
          <xsd:element ref="pc:Terms" minOccurs="0" maxOccurs="1"/>
        </xsd:sequence>
      </xsd:complexType>
    </xsd:element>
    <xsd:element name="Event1TaxHTField0" ma:index="30" ma:taxonomy="true" ma:internalName="Event1TaxHTField0" ma:taxonomyFieldName="Event1" ma:displayName="Event Name" ma:default="" ma:fieldId="{173efa96-a0c5-4b7e-a5c5-ebf0027a79b9}" ma:sspId="e385fb40-52d4-4fae-9c5b-3e8ff8a5878e" ma:termSetId="a93ddb37-2243-4aad-9cf2-0d00c5bfa8eb" ma:anchorId="00000000-0000-0000-0000-000000000000" ma:open="false" ma:isKeyword="false">
      <xsd:complexType>
        <xsd:sequence>
          <xsd:element ref="pc:Terms" minOccurs="0" maxOccurs="1"/>
        </xsd:sequence>
      </xsd:complexType>
    </xsd:element>
    <xsd:element name="MS_x0020_Speaker" ma:index="31" nillable="true" ma:displayName="MS Speaker" ma:hidden="true" ma:list="UserInfo" ma:SharePointGroup="0" ma:internalName="MS_x0020_Speake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Speaker" ma:index="32" nillable="true" ma:displayName="External Speaker" ma:hidden="true" ma:internalName="External_x0020_Speaker" ma:readOnly="false">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32d541b-1b4e-4d91-93c7-b10533c52f73" elementFormDefault="qualified">
    <xsd:import namespace="http://schemas.microsoft.com/office/2006/documentManagement/types"/>
    <xsd:import namespace="http://schemas.microsoft.com/office/infopath/2007/PartnerControls"/>
    <xsd:element name="Speaker" ma:index="8" nillable="true" ma:displayName="Speaker" ma:internalName="Speaker">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09db2fa7-4ee4-4bb3-80e9-fade681f539b}" ma:internalName="TaxCatchAll" ma:showField="CatchAllData" ma:web="2295e2e7-0eeb-498e-8716-217bb2ee6ee3">
      <xsd:complexType>
        <xsd:complexContent>
          <xsd:extension base="dms:MultiChoiceLookup">
            <xsd:sequence>
              <xsd:element name="Value" type="dms:Lookup" maxOccurs="unbounded" minOccurs="0" nillable="true"/>
            </xsd:sequence>
          </xsd:extension>
        </xsd:complexContent>
      </xsd:complexType>
    </xsd:element>
    <xsd:element name="TaxCatchAllLabel" ma:index="20" nillable="true" ma:displayName="Taxonomy Catch All Column1" ma:hidden="true" ma:list="{09db2fa7-4ee4-4bb3-80e9-fade681f539b}" ma:internalName="TaxCatchAllLabel" ma:readOnly="true" ma:showField="CatchAllDataLabel" ma:web="2295e2e7-0eeb-498e-8716-217bb2ee6ee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8"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rackTaxHTField0 xmlns="2295e2e7-0eeb-498e-8716-217bb2ee6ee3">
      <Terms xmlns="http://schemas.microsoft.com/office/infopath/2007/PartnerControls"/>
    </TrackTaxHTField0>
    <CampaignTaxHTField0 xmlns="2295e2e7-0eeb-498e-8716-217bb2ee6ee3">
      <Terms xmlns="http://schemas.microsoft.com/office/infopath/2007/PartnerControls"/>
    </CampaignTaxHTField0>
    <Event_x0020_End_x0020_Date xmlns="2295e2e7-0eeb-498e-8716-217bb2ee6ee3">2012-11-15T08:00:00+00:00</Event_x0020_End_x0020_Date>
    <Event_x0020_Start_x0020_Date xmlns="2295e2e7-0eeb-498e-8716-217bb2ee6ee3">2012-11-12T08:00:00+00:00</Event_x0020_Start_x0020_Date>
    <MS_x0020_Speaker xmlns="2295e2e7-0eeb-498e-8716-217bb2ee6ee3">
      <UserInfo>
        <DisplayName/>
        <AccountId xsi:nil="true"/>
        <AccountType/>
      </UserInfo>
    </MS_x0020_Speaker>
    <External_x0020_Speaker xmlns="2295e2e7-0eeb-498e-8716-217bb2ee6ee3">Nathan Miller; Richard diZerega </External_x0020_Speaker>
    <Session_x0020_Code xmlns="2295e2e7-0eeb-498e-8716-217bb2ee6ee3" xsi:nil="true"/>
    <ProductTaxHTField0 xmlns="2295e2e7-0eeb-498e-8716-217bb2ee6ee3">
      <Terms xmlns="http://schemas.microsoft.com/office/infopath/2007/PartnerControls"/>
    </ProductTaxHTField0>
    <Presentation_x0020_Date xmlns="2295e2e7-0eeb-498e-8716-217bb2ee6ee3">2012-11-15T00:00:00-08:00</Presentation_x0020_Date>
    <Event_x0020_LocationTaxHTField0 xmlns="2295e2e7-0eeb-498e-8716-217bb2ee6ee3">
      <Terms xmlns="http://schemas.microsoft.com/office/infopath/2007/PartnerControls">
        <TermInfo xmlns="http://schemas.microsoft.com/office/infopath/2007/PartnerControls">
          <TermName xmlns="http://schemas.microsoft.com/office/infopath/2007/PartnerControls">Las Vegas</TermName>
          <TermId xmlns="http://schemas.microsoft.com/office/infopath/2007/PartnerControls">e731b1e0-234c-4781-a780-e65aa36c0b98</TermId>
        </TermInfo>
      </Terms>
    </Event_x0020_LocationTaxHTField0>
    <Event1TaxHTField0 xmlns="2295e2e7-0eeb-498e-8716-217bb2ee6ee3">
      <Terms xmlns="http://schemas.microsoft.com/office/infopath/2007/PartnerControls">
        <TermInfo xmlns="http://schemas.microsoft.com/office/infopath/2007/PartnerControls">
          <TermName xmlns="http://schemas.microsoft.com/office/infopath/2007/PartnerControls">Microsoft SharePoint Conference</TermName>
          <TermId xmlns="http://schemas.microsoft.com/office/infopath/2007/PartnerControls">a629e079-6b4e-41d1-9641-98de5e4410b7</TermId>
        </TermInfo>
      </Terms>
    </Event1TaxHTField0>
    <MS_x0020_Content_x0020_Owner xmlns="2295e2e7-0eeb-498e-8716-217bb2ee6ee3">
      <UserInfo>
        <DisplayName/>
        <AccountId xsi:nil="true"/>
        <AccountType/>
      </UserInfo>
    </MS_x0020_Content_x0020_Owner>
    <Event_x0020_VenueTaxHTField0 xmlns="2295e2e7-0eeb-498e-8716-217bb2ee6ee3">
      <Terms xmlns="http://schemas.microsoft.com/office/infopath/2007/PartnerControls">
        <TermInfo xmlns="http://schemas.microsoft.com/office/infopath/2007/PartnerControls">
          <TermName xmlns="http://schemas.microsoft.com/office/infopath/2007/PartnerControls">Mandalay Bay Resort and Casino</TermName>
          <TermId xmlns="http://schemas.microsoft.com/office/infopath/2007/PartnerControls">fc459485-1b13-4ce3-bfeb-ea2ace2bf8f6</TermId>
        </TermInfo>
      </Terms>
    </Event_x0020_VenueTaxHTField0>
    <TaxCatchAll xmlns="230e9df3-be65-4c73-a93b-d1236ebd677e">
      <Value>316</Value>
      <Value>282</Value>
      <Value>355</Value>
    </TaxCatchAll>
    <AudienceTaxHTField0 xmlns="2295e2e7-0eeb-498e-8716-217bb2ee6ee3">
      <Terms xmlns="http://schemas.microsoft.com/office/infopath/2007/PartnerControls"/>
    </AudienceTaxHTField0>
    <Speaker xmlns="032d541b-1b4e-4d91-93c7-b10533c52f73">Nathan Miller, Richard diZerega </Speaker>
    <AverageRating xmlns="http://schemas.microsoft.com/sharepoint/v3" xsi:nil="true"/>
  </documentManagement>
</p:properties>
</file>

<file path=customXml/itemProps1.xml><?xml version="1.0" encoding="utf-8"?>
<ds:datastoreItem xmlns:ds="http://schemas.openxmlformats.org/officeDocument/2006/customXml" ds:itemID="{2637D61A-DD17-4B68-8347-B66D50A98E8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2295e2e7-0eeb-498e-8716-217bb2ee6ee3"/>
    <ds:schemaRef ds:uri="032d541b-1b4e-4d91-93c7-b10533c52f73"/>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758FDAC0-319D-4A54-8D8E-1D42CB1F8004}">
  <ds:schemaRefs>
    <ds:schemaRef ds:uri="http://schemas.microsoft.com/sharepoint/v3/contenttype/forms"/>
  </ds:schemaRefs>
</ds:datastoreItem>
</file>

<file path=customXml/itemProps3.xml><?xml version="1.0" encoding="utf-8"?>
<ds:datastoreItem xmlns:ds="http://schemas.openxmlformats.org/officeDocument/2006/customXml" ds:itemID="{F990F116-B58F-4255-B05B-DA3808E0E5C6}">
  <ds:schemaRefs>
    <ds:schemaRef ds:uri="http://purl.org/dc/elements/1.1/"/>
    <ds:schemaRef ds:uri="230e9df3-be65-4c73-a93b-d1236ebd677e"/>
    <ds:schemaRef ds:uri="http://www.w3.org/XML/1998/namespace"/>
    <ds:schemaRef ds:uri="http://purl.org/dc/terms/"/>
    <ds:schemaRef ds:uri="http://schemas.microsoft.com/office/infopath/2007/PartnerControls"/>
    <ds:schemaRef ds:uri="http://schemas.microsoft.com/office/2006/documentManagement/types"/>
    <ds:schemaRef ds:uri="http://purl.org/dc/dcmitype/"/>
    <ds:schemaRef ds:uri="http://schemas.openxmlformats.org/package/2006/metadata/core-properties"/>
    <ds:schemaRef ds:uri="http://schemas.microsoft.com/sharepoint/v3"/>
    <ds:schemaRef ds:uri="032d541b-1b4e-4d91-93c7-b10533c52f73"/>
    <ds:schemaRef ds:uri="2295e2e7-0eeb-498e-8716-217bb2ee6ee3"/>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emplate>SPC2012_IT-Pro_Template_16x9</Template>
  <TotalTime>11</TotalTime>
  <Words>1275</Words>
  <Application>Microsoft Office PowerPoint</Application>
  <PresentationFormat>Custom</PresentationFormat>
  <Paragraphs>242</Paragraphs>
  <Slides>31</Slides>
  <Notes>24</Notes>
  <HiddenSlides>0</HiddenSlides>
  <MMClips>0</MMClips>
  <ScaleCrop>false</ScaleCrop>
  <HeadingPairs>
    <vt:vector size="4" baseType="variant">
      <vt:variant>
        <vt:lpstr>Theme</vt:lpstr>
      </vt:variant>
      <vt:variant>
        <vt:i4>4</vt:i4>
      </vt:variant>
      <vt:variant>
        <vt:lpstr>Slide Titles</vt:lpstr>
      </vt:variant>
      <vt:variant>
        <vt:i4>31</vt:i4>
      </vt:variant>
    </vt:vector>
  </HeadingPairs>
  <TitlesOfParts>
    <vt:vector size="35" baseType="lpstr">
      <vt:lpstr>SPC2012_IT-Pro_Template_16x9</vt:lpstr>
      <vt:lpstr>5-30072_SPC2012_IT-Pro_Template_16x9_Light</vt:lpstr>
      <vt:lpstr>5-30072_SPC2012_IT-Pro_Template_16x9</vt:lpstr>
      <vt:lpstr>5-30072_SPC2012_Business_Template_16x9_Light</vt:lpstr>
      <vt:lpstr>PowerPoint Presentation</vt:lpstr>
      <vt:lpstr>Lighting up SharePoint 2013 Extranets with BI</vt:lpstr>
      <vt:lpstr>Agenda</vt:lpstr>
      <vt:lpstr>Extranet Basics</vt:lpstr>
      <vt:lpstr>Extranets Defined</vt:lpstr>
      <vt:lpstr>Why SharePoint 2013 for Extranets</vt:lpstr>
      <vt:lpstr>Extranet Audiences</vt:lpstr>
      <vt:lpstr>Extranet Challenges</vt:lpstr>
      <vt:lpstr>Demo</vt:lpstr>
      <vt:lpstr>The SharePoint Extranet Architecture Example of a split back-to-back</vt:lpstr>
      <vt:lpstr>Demo</vt:lpstr>
      <vt:lpstr>Windows Token – UAG Authentication</vt:lpstr>
      <vt:lpstr>Customizing the Portal Experience</vt:lpstr>
      <vt:lpstr>Customizing the Portal Experience</vt:lpstr>
      <vt:lpstr>Customizing the Portal Experience</vt:lpstr>
      <vt:lpstr>PowerPoint Presentation</vt:lpstr>
      <vt:lpstr>Reporting Technologies What’s available in 2013?</vt:lpstr>
      <vt:lpstr>Other Considerations</vt:lpstr>
      <vt:lpstr>Planning Authentication</vt:lpstr>
      <vt:lpstr>Planning User Authentication</vt:lpstr>
      <vt:lpstr>Planning User Data Access</vt:lpstr>
      <vt:lpstr>SAML Claims – ADFS or other STS</vt:lpstr>
      <vt:lpstr>Demo</vt:lpstr>
      <vt:lpstr>Demo</vt:lpstr>
      <vt:lpstr>PowerPoint Presentation</vt:lpstr>
      <vt:lpstr>Accessing Data Challenges</vt:lpstr>
      <vt:lpstr>Data Access with Analysis Services</vt:lpstr>
      <vt:lpstr>Publishing Legacy Reports</vt:lpstr>
      <vt:lpstr>Other Sessions</vt:lpstr>
      <vt:lpstr>PowerPoint Presentation</vt:lpstr>
      <vt:lpstr>PowerPoint Presentation</vt:lpstr>
    </vt:vector>
  </TitlesOfParts>
  <Manager>Ron Sasaki</Manager>
  <Company>Microsoft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Lighting up SharePoint 2013 Extranets with Business Intelligence</dc:title>
  <dc:subject>SharePoint Conference 2012</dc:subject>
  <dc:creator>Shows</dc:creator>
  <cp:keywords>SharePoint Conference 2012</cp:keywords>
  <dc:description>Template: Mitchell Derrey, Silver Fox Productions
Formatting:  
Show Dates: November 12th-15th, 2012
Location: Mandalay Bay, Las Vegas, Nevada
Audience Type: Internal/External</dc:description>
  <cp:lastModifiedBy>Erin Sanborn</cp:lastModifiedBy>
  <cp:revision>4</cp:revision>
  <dcterms:created xsi:type="dcterms:W3CDTF">2012-11-11T23:24:20Z</dcterms:created>
  <dcterms:modified xsi:type="dcterms:W3CDTF">2012-12-06T16:47:28Z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0x010100B88FC3ECA26D1C46B3C4C83281D2EB9C00F943C65EE9652644877590F39FC422DC</vt:lpwstr>
  </property>
  <property fmtid="{D5CDD505-2E9C-101B-9397-08002B2CF9AE}" pid="3" name="Product">
    <vt:lpwstr/>
  </property>
  <property fmtid="{D5CDD505-2E9C-101B-9397-08002B2CF9AE}" pid="4" name="Event1">
    <vt:lpwstr>282;#Microsoft SharePoint Conference|a629e079-6b4e-41d1-9641-98de5e4410b7</vt:lpwstr>
  </property>
  <property fmtid="{D5CDD505-2E9C-101B-9397-08002B2CF9AE}" pid="5" name="Audience">
    <vt:lpwstr/>
  </property>
  <property fmtid="{D5CDD505-2E9C-101B-9397-08002B2CF9AE}" pid="6" name="Event Location">
    <vt:lpwstr>316;#Las Vegas|e731b1e0-234c-4781-a780-e65aa36c0b98</vt:lpwstr>
  </property>
  <property fmtid="{D5CDD505-2E9C-101B-9397-08002B2CF9AE}" pid="7" name="Campaign">
    <vt:lpwstr/>
  </property>
  <property fmtid="{D5CDD505-2E9C-101B-9397-08002B2CF9AE}" pid="8" name="Event Venue">
    <vt:lpwstr>355;#Mandalay Bay Resort and Casino|fc459485-1b13-4ce3-bfeb-ea2ace2bf8f6</vt:lpwstr>
  </property>
  <property fmtid="{D5CDD505-2E9C-101B-9397-08002B2CF9AE}" pid="9" name="Track">
    <vt:lpwstr/>
  </property>
</Properties>
</file>