
<file path=[Content_Types].xml><?xml version="1.0" encoding="utf-8"?>
<Types xmlns="http://schemas.openxmlformats.org/package/2006/content-types">
  <Default Extension="png" ContentType="image/png"/>
  <Default Extension="emf" ContentType="image/x-emf"/>
  <Default Extension="wmf" ContentType="image/x-w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2.xml" ContentType="application/vnd.openxmlformats-officedocument.theme+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theme/theme3.xml" ContentType="application/vnd.openxmlformats-officedocument.theme+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183" r:id="rId5"/>
    <p:sldMasterId id="2147484207" r:id="rId6"/>
    <p:sldMasterId id="2147484230" r:id="rId7"/>
  </p:sldMasterIdLst>
  <p:notesMasterIdLst>
    <p:notesMasterId r:id="rId49"/>
  </p:notesMasterIdLst>
  <p:handoutMasterIdLst>
    <p:handoutMasterId r:id="rId50"/>
  </p:handoutMasterIdLst>
  <p:sldIdLst>
    <p:sldId id="1055" r:id="rId8"/>
    <p:sldId id="1054" r:id="rId9"/>
    <p:sldId id="1140" r:id="rId10"/>
    <p:sldId id="1141" r:id="rId11"/>
    <p:sldId id="1142" r:id="rId12"/>
    <p:sldId id="1143" r:id="rId13"/>
    <p:sldId id="1144" r:id="rId14"/>
    <p:sldId id="1145" r:id="rId15"/>
    <p:sldId id="1146" r:id="rId16"/>
    <p:sldId id="1147" r:id="rId17"/>
    <p:sldId id="1148" r:id="rId18"/>
    <p:sldId id="1149" r:id="rId19"/>
    <p:sldId id="1150" r:id="rId20"/>
    <p:sldId id="1151" r:id="rId21"/>
    <p:sldId id="1152" r:id="rId22"/>
    <p:sldId id="1153" r:id="rId23"/>
    <p:sldId id="1154" r:id="rId24"/>
    <p:sldId id="1155" r:id="rId25"/>
    <p:sldId id="1156" r:id="rId26"/>
    <p:sldId id="1157" r:id="rId27"/>
    <p:sldId id="1158" r:id="rId28"/>
    <p:sldId id="1159" r:id="rId29"/>
    <p:sldId id="1160" r:id="rId30"/>
    <p:sldId id="1161" r:id="rId31"/>
    <p:sldId id="1162" r:id="rId32"/>
    <p:sldId id="1163" r:id="rId33"/>
    <p:sldId id="1164" r:id="rId34"/>
    <p:sldId id="1165" r:id="rId35"/>
    <p:sldId id="1166" r:id="rId36"/>
    <p:sldId id="1167" r:id="rId37"/>
    <p:sldId id="1168" r:id="rId38"/>
    <p:sldId id="1170" r:id="rId39"/>
    <p:sldId id="1171" r:id="rId40"/>
    <p:sldId id="1172" r:id="rId41"/>
    <p:sldId id="1173" r:id="rId42"/>
    <p:sldId id="1174" r:id="rId43"/>
    <p:sldId id="1175" r:id="rId44"/>
    <p:sldId id="1176" r:id="rId45"/>
    <p:sldId id="1177" r:id="rId46"/>
    <p:sldId id="1137" r:id="rId47"/>
    <p:sldId id="1136" r:id="rId48"/>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187">
          <p15:clr>
            <a:srgbClr val="A4A3A4"/>
          </p15:clr>
        </p15:guide>
        <p15:guide id="2" orient="horz" pos="763">
          <p15:clr>
            <a:srgbClr val="A4A3A4"/>
          </p15:clr>
        </p15:guide>
        <p15:guide id="3" orient="horz" pos="1339">
          <p15:clr>
            <a:srgbClr val="A4A3A4"/>
          </p15:clr>
        </p15:guide>
        <p15:guide id="4" orient="horz" pos="2491">
          <p15:clr>
            <a:srgbClr val="A4A3A4"/>
          </p15:clr>
        </p15:guide>
        <p15:guide id="5" orient="horz" pos="4219">
          <p15:clr>
            <a:srgbClr val="A4A3A4"/>
          </p15:clr>
        </p15:guide>
        <p15:guide id="6" orient="horz" pos="3643">
          <p15:clr>
            <a:srgbClr val="A4A3A4"/>
          </p15:clr>
        </p15:guide>
        <p15:guide id="7" orient="horz" pos="3067">
          <p15:clr>
            <a:srgbClr val="A4A3A4"/>
          </p15:clr>
        </p15:guide>
        <p15:guide id="8" orient="horz" pos="1915">
          <p15:clr>
            <a:srgbClr val="A4A3A4"/>
          </p15:clr>
        </p15:guide>
        <p15:guide id="9" pos="173">
          <p15:clr>
            <a:srgbClr val="A4A3A4"/>
          </p15:clr>
        </p15:guide>
        <p15:guide id="10" pos="1325">
          <p15:clr>
            <a:srgbClr val="A4A3A4"/>
          </p15:clr>
        </p15:guide>
        <p15:guide id="11" pos="7661">
          <p15:clr>
            <a:srgbClr val="A4A3A4"/>
          </p15:clr>
        </p15:guide>
        <p15:guide id="12" pos="749">
          <p15:clr>
            <a:srgbClr val="A4A3A4"/>
          </p15:clr>
        </p15:guide>
        <p15:guide id="13" pos="7085">
          <p15:clr>
            <a:srgbClr val="A4A3A4"/>
          </p15:clr>
        </p15:guide>
        <p15:guide id="14" pos="3629">
          <p15:clr>
            <a:srgbClr val="A4A3A4"/>
          </p15:clr>
        </p15:guide>
        <p15:guide id="15" pos="1901">
          <p15:clr>
            <a:srgbClr val="A4A3A4"/>
          </p15:clr>
        </p15:guide>
        <p15:guide id="16" pos="2477">
          <p15:clr>
            <a:srgbClr val="A4A3A4"/>
          </p15:clr>
        </p15:guide>
        <p15:guide id="17" pos="4205">
          <p15:clr>
            <a:srgbClr val="A4A3A4"/>
          </p15:clr>
        </p15:guide>
        <p15:guide id="18" pos="4781">
          <p15:clr>
            <a:srgbClr val="A4A3A4"/>
          </p15:clr>
        </p15:guide>
        <p15:guide id="19" pos="5357">
          <p15:clr>
            <a:srgbClr val="A4A3A4"/>
          </p15:clr>
        </p15:guide>
        <p15:guide id="20" pos="5933">
          <p15:clr>
            <a:srgbClr val="A4A3A4"/>
          </p15:clr>
        </p15:guide>
        <p15:guide id="21" pos="6509">
          <p15:clr>
            <a:srgbClr val="A4A3A4"/>
          </p15:clr>
        </p15:guide>
        <p15:guide id="22" pos="3053">
          <p15:clr>
            <a:srgbClr val="A4A3A4"/>
          </p15:clr>
        </p15:guide>
      </p15:sldGuideLst>
    </p:ext>
    <p:ext uri="{2D200454-40CA-4A62-9FC3-DE9A4176ACB9}">
      <p15:notesGuideLst xmlns=""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AFE86"/>
    <a:srgbClr val="000000"/>
    <a:srgbClr val="002050"/>
    <a:srgbClr val="442359"/>
    <a:srgbClr val="333333"/>
    <a:srgbClr val="FFFFFF"/>
    <a:srgbClr val="505050"/>
    <a:srgbClr val="00FFFF"/>
    <a:srgbClr val="CC00CC"/>
    <a:srgbClr val="5F5F5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898" autoAdjust="0"/>
    <p:restoredTop sz="93301" autoAdjust="0"/>
  </p:normalViewPr>
  <p:slideViewPr>
    <p:cSldViewPr>
      <p:cViewPr>
        <p:scale>
          <a:sx n="113" d="100"/>
          <a:sy n="113" d="100"/>
        </p:scale>
        <p:origin x="-72" y="-72"/>
      </p:cViewPr>
      <p:guideLst>
        <p:guide orient="horz" pos="187"/>
        <p:guide orient="horz" pos="763"/>
        <p:guide orient="horz" pos="1339"/>
        <p:guide orient="horz" pos="2491"/>
        <p:guide orient="horz" pos="4219"/>
        <p:guide orient="horz" pos="3643"/>
        <p:guide orient="horz" pos="3067"/>
        <p:guide orient="horz" pos="1915"/>
        <p:guide pos="173"/>
        <p:guide pos="1325"/>
        <p:guide pos="7661"/>
        <p:guide pos="749"/>
        <p:guide pos="7085"/>
        <p:guide pos="3629"/>
        <p:guide pos="1901"/>
        <p:guide pos="2477"/>
        <p:guide pos="4205"/>
        <p:guide pos="4781"/>
        <p:guide pos="5357"/>
        <p:guide pos="5933"/>
        <p:guide pos="6509"/>
        <p:guide pos="3053"/>
      </p:guideLst>
    </p:cSldViewPr>
  </p:slideViewPr>
  <p:notesTextViewPr>
    <p:cViewPr>
      <p:scale>
        <a:sx n="100" d="100"/>
        <a:sy n="100" d="100"/>
      </p:scale>
      <p:origin x="0" y="0"/>
    </p:cViewPr>
  </p:notesTextViewPr>
  <p:sorterViewPr>
    <p:cViewPr varScale="1">
      <p:scale>
        <a:sx n="1" d="1"/>
        <a:sy n="1" d="1"/>
      </p:scale>
      <p:origin x="0" y="0"/>
    </p:cViewPr>
  </p:sorterViewPr>
  <p:notesViewPr>
    <p:cSldViewPr showGuides="1">
      <p:cViewPr varScale="1">
        <p:scale>
          <a:sx n="95" d="100"/>
          <a:sy n="95" d="100"/>
        </p:scale>
        <p:origin x="-3582" y="-10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slide" Target="slides/slide32.xml"/><Relationship Id="rId21" Type="http://schemas.openxmlformats.org/officeDocument/2006/relationships/slide" Target="slides/slide14.xml"/><Relationship Id="rId34" Type="http://schemas.openxmlformats.org/officeDocument/2006/relationships/slide" Target="slides/slide27.xml"/><Relationship Id="rId42" Type="http://schemas.openxmlformats.org/officeDocument/2006/relationships/slide" Target="slides/slide35.xml"/><Relationship Id="rId47" Type="http://schemas.openxmlformats.org/officeDocument/2006/relationships/slide" Target="slides/slide40.xml"/><Relationship Id="rId50" Type="http://schemas.openxmlformats.org/officeDocument/2006/relationships/handoutMaster" Target="handoutMasters/handoutMaster1.xml"/><Relationship Id="rId55" Type="http://schemas.openxmlformats.org/officeDocument/2006/relationships/tableStyles" Target="tableStyles.xml"/><Relationship Id="rId7" Type="http://schemas.openxmlformats.org/officeDocument/2006/relationships/slideMaster" Target="slideMasters/slideMaster4.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slide" Target="slides/slide39.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slide" Target="slides/slide22.xml"/><Relationship Id="rId41" Type="http://schemas.openxmlformats.org/officeDocument/2006/relationships/slide" Target="slides/slide34.xml"/><Relationship Id="rId54"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0" Type="http://schemas.openxmlformats.org/officeDocument/2006/relationships/slide" Target="slides/slide33.xml"/><Relationship Id="rId45" Type="http://schemas.openxmlformats.org/officeDocument/2006/relationships/slide" Target="slides/slide38.xml"/><Relationship Id="rId53"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49" Type="http://schemas.openxmlformats.org/officeDocument/2006/relationships/notesMaster" Target="notesMasters/notesMaster1.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slide" Target="slides/slide24.xml"/><Relationship Id="rId44" Type="http://schemas.openxmlformats.org/officeDocument/2006/relationships/slide" Target="slides/slide37.xml"/><Relationship Id="rId52"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slide" Target="slides/slide36.xml"/><Relationship Id="rId48" Type="http://schemas.openxmlformats.org/officeDocument/2006/relationships/slide" Target="slides/slide41.xml"/><Relationship Id="rId8" Type="http://schemas.openxmlformats.org/officeDocument/2006/relationships/slide" Target="slides/slide1.xml"/><Relationship Id="rId51" Type="http://schemas.openxmlformats.org/officeDocument/2006/relationships/commentAuthors" Target="commentAuthors.xml"/><Relationship Id="rId3" Type="http://schemas.openxmlformats.org/officeDocument/2006/relationships/customXml" Target="../customXml/item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a:t>SPC2012 </a:t>
            </a:r>
            <a:r>
              <a:rPr lang="en-US" smtClean="0"/>
              <a:t>– IT Pro</a:t>
            </a:r>
            <a:endParaRPr lang="en-US" dirty="0"/>
          </a:p>
          <a:p>
            <a:endParaRPr lang="en-US" dirty="0">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E219B1A-AE41-483B-A766-69B9363DDA6A}" type="datetimeFigureOut">
              <a:rPr lang="en-US" smtClean="0">
                <a:latin typeface="Segoe UI" pitchFamily="34" charset="0"/>
              </a:rPr>
              <a:t>12/6/2012</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part </a:t>
            </a:r>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of Microsoft, and Microsoft cannot guarantee the accuracy of any information provided after the date of this presentation.  MICROSOFT MAKES NO WARRANTIES, EXPRESS, IMPLIED OR STATUTORY, AS TO THE INFORMATION IN THIS PRESENTATION</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a:t>
            </a:r>
            <a:endPar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SPC2012 – IT Pro</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D51B1278-D92B-4AF3-A9C1-71DD298190CE}" type="datetimeFigureOut">
              <a:rPr lang="en-US" smtClean="0"/>
              <a:pPr/>
              <a:t>12/6/2012</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dirty="0" smtClean="0"/>
              <a:t>SPC2012 – IT-Pro</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C921CCD-CD54-43E7-8264-E011CC13D76A}"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a:t>
            </a:fld>
            <a:endParaRPr lang="en-US" dirty="0"/>
          </a:p>
        </p:txBody>
      </p:sp>
    </p:spTree>
    <p:extLst>
      <p:ext uri="{BB962C8B-B14F-4D97-AF65-F5344CB8AC3E}">
        <p14:creationId xmlns:p14="http://schemas.microsoft.com/office/powerpoint/2010/main" val="30755206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61997526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 Ready 15</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37046B15-5C1B-4C8D-B86B-E84C443E193F}" type="datetime1">
              <a:rPr lang="en-US" smtClean="0">
                <a:solidFill>
                  <a:prstClr val="black"/>
                </a:solidFill>
              </a:rPr>
              <a:pPr/>
              <a:t>12/6/2012</a:t>
            </a:fld>
            <a:endParaRPr lang="en-US">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19</a:t>
            </a:fld>
            <a:endParaRPr lang="en-US" dirty="0">
              <a:solidFill>
                <a:prstClr val="black"/>
              </a:solidFill>
            </a:endParaRPr>
          </a:p>
        </p:txBody>
      </p:sp>
    </p:spTree>
    <p:extLst>
      <p:ext uri="{BB962C8B-B14F-4D97-AF65-F5344CB8AC3E}">
        <p14:creationId xmlns:p14="http://schemas.microsoft.com/office/powerpoint/2010/main" val="116147402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endParaRPr lang="en-US" sz="900" kern="1200" dirty="0" smtClean="0">
              <a:solidFill>
                <a:schemeClr val="tx1"/>
              </a:solidFill>
              <a:latin typeface="Segoe UI" pitchFamily="34" charset="0"/>
              <a:ea typeface="+mn-ea"/>
              <a:cs typeface="+mn-cs"/>
            </a:endParaRPr>
          </a:p>
        </p:txBody>
      </p:sp>
      <p:sp>
        <p:nvSpPr>
          <p:cNvPr id="5" name="Date Placeholder 4"/>
          <p:cNvSpPr>
            <a:spLocks noGrp="1"/>
          </p:cNvSpPr>
          <p:nvPr>
            <p:ph type="dt" idx="10"/>
          </p:nvPr>
        </p:nvSpPr>
        <p:spPr/>
        <p:txBody>
          <a:bodyPr/>
          <a:lstStyle/>
          <a:p>
            <a:fld id="{F22B3E36-5CE0-4CB7-82DE-38A88C71BFA8}" type="datetime1">
              <a:rPr lang="en-US" smtClean="0">
                <a:solidFill>
                  <a:prstClr val="black"/>
                </a:solidFill>
              </a:rPr>
              <a:pPr/>
              <a:t>12/6/2012</a:t>
            </a:fld>
            <a:endParaRPr lang="en-US" dirty="0">
              <a:solidFill>
                <a:prstClr val="black"/>
              </a:solidFill>
            </a:endParaRPr>
          </a:p>
        </p:txBody>
      </p:sp>
      <p:sp>
        <p:nvSpPr>
          <p:cNvPr id="6" name="Footer Placeholder 5"/>
          <p:cNvSpPr>
            <a:spLocks noGrp="1"/>
          </p:cNvSpPr>
          <p:nvPr>
            <p:ph type="ftr" sz="quarter" idx="11"/>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Windows Vista and other product names are or may be registered trademarks and/or trademarks in the U.S. and/or other countries.</a:t>
            </a:r>
          </a:p>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br>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MICROSOFT MAKES NO WARRANTIES, EXPRESS, IMPLIED OR STATUTORY, AS TO THE INFORMATION IN THIS PRESENTATION.</a:t>
            </a:r>
          </a:p>
        </p:txBody>
      </p:sp>
      <p:sp>
        <p:nvSpPr>
          <p:cNvPr id="7" name="Slide Number Placeholder 6"/>
          <p:cNvSpPr>
            <a:spLocks noGrp="1"/>
          </p:cNvSpPr>
          <p:nvPr>
            <p:ph type="sldNum" sz="quarter" idx="12"/>
          </p:nvPr>
        </p:nvSpPr>
        <p:spPr/>
        <p:txBody>
          <a:bodyPr/>
          <a:lstStyle/>
          <a:p>
            <a:fld id="{8B263312-38AA-4E1E-B2B5-0F8F122B24FE}" type="slidenum">
              <a:rPr lang="en-US" smtClean="0">
                <a:solidFill>
                  <a:prstClr val="black"/>
                </a:solidFill>
              </a:rPr>
              <a:pPr/>
              <a:t>20</a:t>
            </a:fld>
            <a:endParaRPr lang="en-US" dirty="0">
              <a:solidFill>
                <a:prstClr val="black"/>
              </a:solidFill>
            </a:endParaRPr>
          </a:p>
        </p:txBody>
      </p:sp>
      <p:sp>
        <p:nvSpPr>
          <p:cNvPr id="8" name="Header Placeholder 7"/>
          <p:cNvSpPr>
            <a:spLocks noGrp="1"/>
          </p:cNvSpPr>
          <p:nvPr>
            <p:ph type="hdr" sz="quarter" idx="13"/>
          </p:nvPr>
        </p:nvSpPr>
        <p:spPr/>
        <p:txBody>
          <a:bodyPr/>
          <a:lstStyle/>
          <a:p>
            <a:r>
              <a:rPr lang="en-US" dirty="0">
                <a:solidFill>
                  <a:prstClr val="black"/>
                </a:solidFill>
              </a:rPr>
              <a:t>Tech Ready 15</a:t>
            </a:r>
          </a:p>
        </p:txBody>
      </p:sp>
    </p:spTree>
    <p:extLst>
      <p:ext uri="{BB962C8B-B14F-4D97-AF65-F5344CB8AC3E}">
        <p14:creationId xmlns:p14="http://schemas.microsoft.com/office/powerpoint/2010/main" val="308647739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 Ready 15</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709D8251-D2B5-4764-9697-7DB2A44752A4}" type="datetime1">
              <a:rPr lang="en-US" smtClean="0">
                <a:solidFill>
                  <a:prstClr val="black"/>
                </a:solidFill>
              </a:rPr>
              <a:pPr/>
              <a:t>12/6/2012</a:t>
            </a:fld>
            <a:endParaRPr lang="en-US">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26</a:t>
            </a:fld>
            <a:endParaRPr lang="en-US" dirty="0">
              <a:solidFill>
                <a:prstClr val="black"/>
              </a:solidFill>
            </a:endParaRPr>
          </a:p>
        </p:txBody>
      </p:sp>
    </p:spTree>
    <p:extLst>
      <p:ext uri="{BB962C8B-B14F-4D97-AF65-F5344CB8AC3E}">
        <p14:creationId xmlns:p14="http://schemas.microsoft.com/office/powerpoint/2010/main" val="311651117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endParaRPr lang="en-US" sz="900" kern="1200" dirty="0" smtClean="0">
              <a:solidFill>
                <a:schemeClr val="tx1"/>
              </a:solidFill>
              <a:latin typeface="Segoe UI" pitchFamily="34" charset="0"/>
              <a:ea typeface="+mn-ea"/>
              <a:cs typeface="+mn-cs"/>
            </a:endParaRPr>
          </a:p>
        </p:txBody>
      </p:sp>
      <p:sp>
        <p:nvSpPr>
          <p:cNvPr id="5" name="Date Placeholder 4"/>
          <p:cNvSpPr>
            <a:spLocks noGrp="1"/>
          </p:cNvSpPr>
          <p:nvPr>
            <p:ph type="dt" idx="10"/>
          </p:nvPr>
        </p:nvSpPr>
        <p:spPr/>
        <p:txBody>
          <a:bodyPr/>
          <a:lstStyle/>
          <a:p>
            <a:fld id="{F22B3E36-5CE0-4CB7-82DE-38A88C71BFA8}" type="datetime1">
              <a:rPr lang="en-US" smtClean="0">
                <a:solidFill>
                  <a:prstClr val="black"/>
                </a:solidFill>
              </a:rPr>
              <a:pPr/>
              <a:t>12/6/2012</a:t>
            </a:fld>
            <a:endParaRPr lang="en-US" dirty="0">
              <a:solidFill>
                <a:prstClr val="black"/>
              </a:solidFill>
            </a:endParaRPr>
          </a:p>
        </p:txBody>
      </p:sp>
      <p:sp>
        <p:nvSpPr>
          <p:cNvPr id="6" name="Footer Placeholder 5"/>
          <p:cNvSpPr>
            <a:spLocks noGrp="1"/>
          </p:cNvSpPr>
          <p:nvPr>
            <p:ph type="ftr" sz="quarter" idx="11"/>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Windows Vista and other product names are or may be registered trademarks and/or trademarks in the U.S. and/or other countries.</a:t>
            </a:r>
          </a:p>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br>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MICROSOFT MAKES NO WARRANTIES, EXPRESS, IMPLIED OR STATUTORY, AS TO THE INFORMATION IN THIS PRESENTATION.</a:t>
            </a:r>
          </a:p>
        </p:txBody>
      </p:sp>
      <p:sp>
        <p:nvSpPr>
          <p:cNvPr id="7" name="Slide Number Placeholder 6"/>
          <p:cNvSpPr>
            <a:spLocks noGrp="1"/>
          </p:cNvSpPr>
          <p:nvPr>
            <p:ph type="sldNum" sz="quarter" idx="12"/>
          </p:nvPr>
        </p:nvSpPr>
        <p:spPr/>
        <p:txBody>
          <a:bodyPr/>
          <a:lstStyle/>
          <a:p>
            <a:fld id="{8B263312-38AA-4E1E-B2B5-0F8F122B24FE}" type="slidenum">
              <a:rPr lang="en-US" smtClean="0">
                <a:solidFill>
                  <a:prstClr val="black"/>
                </a:solidFill>
              </a:rPr>
              <a:pPr/>
              <a:t>29</a:t>
            </a:fld>
            <a:endParaRPr lang="en-US" dirty="0">
              <a:solidFill>
                <a:prstClr val="black"/>
              </a:solidFill>
            </a:endParaRPr>
          </a:p>
        </p:txBody>
      </p:sp>
      <p:sp>
        <p:nvSpPr>
          <p:cNvPr id="8" name="Header Placeholder 7"/>
          <p:cNvSpPr>
            <a:spLocks noGrp="1"/>
          </p:cNvSpPr>
          <p:nvPr>
            <p:ph type="hdr" sz="quarter" idx="13"/>
          </p:nvPr>
        </p:nvSpPr>
        <p:spPr/>
        <p:txBody>
          <a:bodyPr/>
          <a:lstStyle/>
          <a:p>
            <a:r>
              <a:rPr lang="en-US" dirty="0">
                <a:solidFill>
                  <a:prstClr val="black"/>
                </a:solidFill>
              </a:rPr>
              <a:t>Tech Ready 15</a:t>
            </a:r>
          </a:p>
        </p:txBody>
      </p:sp>
    </p:spTree>
    <p:extLst>
      <p:ext uri="{BB962C8B-B14F-4D97-AF65-F5344CB8AC3E}">
        <p14:creationId xmlns:p14="http://schemas.microsoft.com/office/powerpoint/2010/main" val="27178899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 Ready 15</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6B3CC691-B80C-4043-B5F1-8D4EB57CEAAD}" type="datetime1">
              <a:rPr lang="en-US" smtClean="0">
                <a:solidFill>
                  <a:prstClr val="black"/>
                </a:solidFill>
              </a:rPr>
              <a:pPr/>
              <a:t>12/6/2012</a:t>
            </a:fld>
            <a:endParaRPr lang="en-US">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31</a:t>
            </a:fld>
            <a:endParaRPr lang="en-US" dirty="0">
              <a:solidFill>
                <a:prstClr val="black"/>
              </a:solidFill>
            </a:endParaRPr>
          </a:p>
        </p:txBody>
      </p:sp>
    </p:spTree>
    <p:extLst>
      <p:ext uri="{BB962C8B-B14F-4D97-AF65-F5344CB8AC3E}">
        <p14:creationId xmlns:p14="http://schemas.microsoft.com/office/powerpoint/2010/main" val="419142788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 Ready 15</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6B3CC691-B80C-4043-B5F1-8D4EB57CEAAD}" type="datetime1">
              <a:rPr lang="en-US" smtClean="0">
                <a:solidFill>
                  <a:prstClr val="black"/>
                </a:solidFill>
              </a:rPr>
              <a:pPr/>
              <a:t>12/6/2012</a:t>
            </a:fld>
            <a:endParaRPr lang="en-US">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33</a:t>
            </a:fld>
            <a:endParaRPr lang="en-US" dirty="0">
              <a:solidFill>
                <a:prstClr val="black"/>
              </a:solidFill>
            </a:endParaRPr>
          </a:p>
        </p:txBody>
      </p:sp>
    </p:spTree>
    <p:extLst>
      <p:ext uri="{BB962C8B-B14F-4D97-AF65-F5344CB8AC3E}">
        <p14:creationId xmlns:p14="http://schemas.microsoft.com/office/powerpoint/2010/main" val="154394482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endParaRPr lang="en-US" sz="900" kern="1200" dirty="0" smtClean="0">
              <a:solidFill>
                <a:schemeClr val="tx1"/>
              </a:solidFill>
              <a:latin typeface="Segoe UI" pitchFamily="34" charset="0"/>
              <a:ea typeface="+mn-ea"/>
              <a:cs typeface="+mn-cs"/>
            </a:endParaRPr>
          </a:p>
        </p:txBody>
      </p:sp>
      <p:sp>
        <p:nvSpPr>
          <p:cNvPr id="5" name="Date Placeholder 4"/>
          <p:cNvSpPr>
            <a:spLocks noGrp="1"/>
          </p:cNvSpPr>
          <p:nvPr>
            <p:ph type="dt" idx="10"/>
          </p:nvPr>
        </p:nvSpPr>
        <p:spPr/>
        <p:txBody>
          <a:bodyPr/>
          <a:lstStyle/>
          <a:p>
            <a:fld id="{F22B3E36-5CE0-4CB7-82DE-38A88C71BFA8}" type="datetime1">
              <a:rPr lang="en-US" smtClean="0">
                <a:solidFill>
                  <a:prstClr val="black"/>
                </a:solidFill>
              </a:rPr>
              <a:pPr/>
              <a:t>12/6/2012</a:t>
            </a:fld>
            <a:endParaRPr lang="en-US" dirty="0">
              <a:solidFill>
                <a:prstClr val="black"/>
              </a:solidFill>
            </a:endParaRPr>
          </a:p>
        </p:txBody>
      </p:sp>
      <p:sp>
        <p:nvSpPr>
          <p:cNvPr id="6" name="Footer Placeholder 5"/>
          <p:cNvSpPr>
            <a:spLocks noGrp="1"/>
          </p:cNvSpPr>
          <p:nvPr>
            <p:ph type="ftr" sz="quarter" idx="11"/>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Windows Vista and other product names are or may be registered trademarks and/or trademarks in the U.S. and/or other countries.</a:t>
            </a:r>
          </a:p>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br>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MICROSOFT MAKES NO WARRANTIES, EXPRESS, IMPLIED OR STATUTORY, AS TO THE INFORMATION IN THIS PRESENTATION.</a:t>
            </a:r>
          </a:p>
        </p:txBody>
      </p:sp>
      <p:sp>
        <p:nvSpPr>
          <p:cNvPr id="7" name="Slide Number Placeholder 6"/>
          <p:cNvSpPr>
            <a:spLocks noGrp="1"/>
          </p:cNvSpPr>
          <p:nvPr>
            <p:ph type="sldNum" sz="quarter" idx="12"/>
          </p:nvPr>
        </p:nvSpPr>
        <p:spPr/>
        <p:txBody>
          <a:bodyPr/>
          <a:lstStyle/>
          <a:p>
            <a:fld id="{8B263312-38AA-4E1E-B2B5-0F8F122B24FE}" type="slidenum">
              <a:rPr lang="en-US" smtClean="0">
                <a:solidFill>
                  <a:prstClr val="black"/>
                </a:solidFill>
              </a:rPr>
              <a:pPr/>
              <a:t>35</a:t>
            </a:fld>
            <a:endParaRPr lang="en-US" dirty="0">
              <a:solidFill>
                <a:prstClr val="black"/>
              </a:solidFill>
            </a:endParaRPr>
          </a:p>
        </p:txBody>
      </p:sp>
      <p:sp>
        <p:nvSpPr>
          <p:cNvPr id="8" name="Header Placeholder 7"/>
          <p:cNvSpPr>
            <a:spLocks noGrp="1"/>
          </p:cNvSpPr>
          <p:nvPr>
            <p:ph type="hdr" sz="quarter" idx="13"/>
          </p:nvPr>
        </p:nvSpPr>
        <p:spPr/>
        <p:txBody>
          <a:bodyPr/>
          <a:lstStyle/>
          <a:p>
            <a:r>
              <a:rPr lang="en-US" dirty="0">
                <a:solidFill>
                  <a:prstClr val="black"/>
                </a:solidFill>
              </a:rPr>
              <a:t>Tech Ready 15</a:t>
            </a:r>
          </a:p>
        </p:txBody>
      </p:sp>
    </p:spTree>
    <p:extLst>
      <p:ext uri="{BB962C8B-B14F-4D97-AF65-F5344CB8AC3E}">
        <p14:creationId xmlns:p14="http://schemas.microsoft.com/office/powerpoint/2010/main" val="346964466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7012CE50-00A7-4506-B9C4-769E692F3C6F}"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36</a:t>
            </a:fld>
            <a:endParaRPr lang="en-US" dirty="0">
              <a:solidFill>
                <a:prstClr val="black"/>
              </a:solidFill>
            </a:endParaRPr>
          </a:p>
        </p:txBody>
      </p:sp>
    </p:spTree>
    <p:extLst>
      <p:ext uri="{BB962C8B-B14F-4D97-AF65-F5344CB8AC3E}">
        <p14:creationId xmlns:p14="http://schemas.microsoft.com/office/powerpoint/2010/main" val="57691966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endParaRPr lang="en-US" sz="900" kern="1200" dirty="0" smtClean="0">
              <a:solidFill>
                <a:schemeClr val="tx1"/>
              </a:solidFill>
              <a:latin typeface="Segoe UI" pitchFamily="34" charset="0"/>
              <a:ea typeface="+mn-ea"/>
              <a:cs typeface="+mn-cs"/>
            </a:endParaRPr>
          </a:p>
        </p:txBody>
      </p:sp>
      <p:sp>
        <p:nvSpPr>
          <p:cNvPr id="5" name="Date Placeholder 4"/>
          <p:cNvSpPr>
            <a:spLocks noGrp="1"/>
          </p:cNvSpPr>
          <p:nvPr>
            <p:ph type="dt" idx="10"/>
          </p:nvPr>
        </p:nvSpPr>
        <p:spPr/>
        <p:txBody>
          <a:bodyPr/>
          <a:lstStyle/>
          <a:p>
            <a:fld id="{F22B3E36-5CE0-4CB7-82DE-38A88C71BFA8}" type="datetime1">
              <a:rPr lang="en-US" smtClean="0">
                <a:solidFill>
                  <a:prstClr val="black"/>
                </a:solidFill>
              </a:rPr>
              <a:pPr/>
              <a:t>12/6/2012</a:t>
            </a:fld>
            <a:endParaRPr lang="en-US" dirty="0">
              <a:solidFill>
                <a:prstClr val="black"/>
              </a:solidFill>
            </a:endParaRPr>
          </a:p>
        </p:txBody>
      </p:sp>
      <p:sp>
        <p:nvSpPr>
          <p:cNvPr id="6" name="Footer Placeholder 5"/>
          <p:cNvSpPr>
            <a:spLocks noGrp="1"/>
          </p:cNvSpPr>
          <p:nvPr>
            <p:ph type="ftr" sz="quarter" idx="11"/>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Windows Vista and other product names are or may be registered trademarks and/or trademarks in the U.S. and/or other countries.</a:t>
            </a:r>
          </a:p>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br>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MICROSOFT MAKES NO WARRANTIES, EXPRESS, IMPLIED OR STATUTORY, AS TO THE INFORMATION IN THIS PRESENTATION.</a:t>
            </a:r>
          </a:p>
        </p:txBody>
      </p:sp>
      <p:sp>
        <p:nvSpPr>
          <p:cNvPr id="7" name="Slide Number Placeholder 6"/>
          <p:cNvSpPr>
            <a:spLocks noGrp="1"/>
          </p:cNvSpPr>
          <p:nvPr>
            <p:ph type="sldNum" sz="quarter" idx="12"/>
          </p:nvPr>
        </p:nvSpPr>
        <p:spPr/>
        <p:txBody>
          <a:bodyPr/>
          <a:lstStyle/>
          <a:p>
            <a:fld id="{8B263312-38AA-4E1E-B2B5-0F8F122B24FE}" type="slidenum">
              <a:rPr lang="en-US" smtClean="0">
                <a:solidFill>
                  <a:prstClr val="black"/>
                </a:solidFill>
              </a:rPr>
              <a:pPr/>
              <a:t>37</a:t>
            </a:fld>
            <a:endParaRPr lang="en-US" dirty="0">
              <a:solidFill>
                <a:prstClr val="black"/>
              </a:solidFill>
            </a:endParaRPr>
          </a:p>
        </p:txBody>
      </p:sp>
      <p:sp>
        <p:nvSpPr>
          <p:cNvPr id="8" name="Header Placeholder 7"/>
          <p:cNvSpPr>
            <a:spLocks noGrp="1"/>
          </p:cNvSpPr>
          <p:nvPr>
            <p:ph type="hdr" sz="quarter" idx="13"/>
          </p:nvPr>
        </p:nvSpPr>
        <p:spPr/>
        <p:txBody>
          <a:bodyPr/>
          <a:lstStyle/>
          <a:p>
            <a:r>
              <a:rPr lang="en-US" dirty="0">
                <a:solidFill>
                  <a:prstClr val="black"/>
                </a:solidFill>
              </a:rPr>
              <a:t>Tech Ready 15</a:t>
            </a:r>
          </a:p>
        </p:txBody>
      </p:sp>
    </p:spTree>
    <p:extLst>
      <p:ext uri="{BB962C8B-B14F-4D97-AF65-F5344CB8AC3E}">
        <p14:creationId xmlns:p14="http://schemas.microsoft.com/office/powerpoint/2010/main" val="344465480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dirty="0"/>
              <a:t>SPC2012 - Developer</a:t>
            </a: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2C41630-7864-4C52-BD43-FA19BC1F1CE8}"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a:t>
            </a:fld>
            <a:endParaRPr lang="en-US" dirty="0"/>
          </a:p>
        </p:txBody>
      </p:sp>
    </p:spTree>
    <p:extLst>
      <p:ext uri="{BB962C8B-B14F-4D97-AF65-F5344CB8AC3E}">
        <p14:creationId xmlns:p14="http://schemas.microsoft.com/office/powerpoint/2010/main" val="352208506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endParaRPr lang="en-US" sz="900" kern="1200" dirty="0" smtClean="0">
              <a:solidFill>
                <a:schemeClr val="tx1"/>
              </a:solidFill>
              <a:latin typeface="Segoe UI" pitchFamily="34" charset="0"/>
              <a:ea typeface="+mn-ea"/>
              <a:cs typeface="+mn-cs"/>
            </a:endParaRPr>
          </a:p>
        </p:txBody>
      </p:sp>
      <p:sp>
        <p:nvSpPr>
          <p:cNvPr id="5" name="Date Placeholder 4"/>
          <p:cNvSpPr>
            <a:spLocks noGrp="1"/>
          </p:cNvSpPr>
          <p:nvPr>
            <p:ph type="dt" idx="10"/>
          </p:nvPr>
        </p:nvSpPr>
        <p:spPr/>
        <p:txBody>
          <a:bodyPr/>
          <a:lstStyle/>
          <a:p>
            <a:fld id="{F22B3E36-5CE0-4CB7-82DE-38A88C71BFA8}" type="datetime1">
              <a:rPr lang="en-US" smtClean="0">
                <a:solidFill>
                  <a:prstClr val="black"/>
                </a:solidFill>
              </a:rPr>
              <a:pPr/>
              <a:t>12/6/2012</a:t>
            </a:fld>
            <a:endParaRPr lang="en-US" dirty="0">
              <a:solidFill>
                <a:prstClr val="black"/>
              </a:solidFill>
            </a:endParaRPr>
          </a:p>
        </p:txBody>
      </p:sp>
      <p:sp>
        <p:nvSpPr>
          <p:cNvPr id="6" name="Footer Placeholder 5"/>
          <p:cNvSpPr>
            <a:spLocks noGrp="1"/>
          </p:cNvSpPr>
          <p:nvPr>
            <p:ph type="ftr" sz="quarter" idx="11"/>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Windows Vista and other product names are or may be registered trademarks and/or trademarks in the U.S. and/or other countries.</a:t>
            </a:r>
          </a:p>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br>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MICROSOFT MAKES NO WARRANTIES, EXPRESS, IMPLIED OR STATUTORY, AS TO THE INFORMATION IN THIS PRESENTATION.</a:t>
            </a:r>
          </a:p>
        </p:txBody>
      </p:sp>
      <p:sp>
        <p:nvSpPr>
          <p:cNvPr id="7" name="Slide Number Placeholder 6"/>
          <p:cNvSpPr>
            <a:spLocks noGrp="1"/>
          </p:cNvSpPr>
          <p:nvPr>
            <p:ph type="sldNum" sz="quarter" idx="12"/>
          </p:nvPr>
        </p:nvSpPr>
        <p:spPr/>
        <p:txBody>
          <a:bodyPr/>
          <a:lstStyle/>
          <a:p>
            <a:fld id="{8B263312-38AA-4E1E-B2B5-0F8F122B24FE}" type="slidenum">
              <a:rPr lang="en-US" smtClean="0">
                <a:solidFill>
                  <a:prstClr val="black"/>
                </a:solidFill>
              </a:rPr>
              <a:pPr/>
              <a:t>38</a:t>
            </a:fld>
            <a:endParaRPr lang="en-US" dirty="0">
              <a:solidFill>
                <a:prstClr val="black"/>
              </a:solidFill>
            </a:endParaRPr>
          </a:p>
        </p:txBody>
      </p:sp>
      <p:sp>
        <p:nvSpPr>
          <p:cNvPr id="8" name="Header Placeholder 7"/>
          <p:cNvSpPr>
            <a:spLocks noGrp="1"/>
          </p:cNvSpPr>
          <p:nvPr>
            <p:ph type="hdr" sz="quarter" idx="13"/>
          </p:nvPr>
        </p:nvSpPr>
        <p:spPr/>
        <p:txBody>
          <a:bodyPr/>
          <a:lstStyle/>
          <a:p>
            <a:r>
              <a:rPr lang="en-US" dirty="0">
                <a:solidFill>
                  <a:prstClr val="black"/>
                </a:solidFill>
              </a:rPr>
              <a:t>Tech Ready 15</a:t>
            </a:r>
          </a:p>
        </p:txBody>
      </p:sp>
    </p:spTree>
    <p:extLst>
      <p:ext uri="{BB962C8B-B14F-4D97-AF65-F5344CB8AC3E}">
        <p14:creationId xmlns:p14="http://schemas.microsoft.com/office/powerpoint/2010/main" val="13705320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114300" indent="-114300" eaLnBrk="1" hangingPunct="1">
              <a:spcBef>
                <a:spcPct val="0"/>
              </a:spcBef>
              <a:buFont typeface="Wingdings" pitchFamily="2" charset="2"/>
              <a:buNone/>
            </a:pPr>
            <a:endParaRPr lang="en-US" dirty="0" smtClean="0">
              <a:latin typeface="Segoe"/>
            </a:endParaRPr>
          </a:p>
        </p:txBody>
      </p:sp>
      <p:sp>
        <p:nvSpPr>
          <p:cNvPr id="8" name="Date Placeholder 7"/>
          <p:cNvSpPr>
            <a:spLocks noGrp="1"/>
          </p:cNvSpPr>
          <p:nvPr>
            <p:ph type="dt" idx="10"/>
          </p:nvPr>
        </p:nvSpPr>
        <p:spPr/>
        <p:txBody>
          <a:bodyPr/>
          <a:lstStyle/>
          <a:p>
            <a:fld id="{4E52F265-F367-4F41-8133-621F21EFA5ED}" type="datetime1">
              <a:rPr lang="en-US" smtClean="0">
                <a:solidFill>
                  <a:prstClr val="black"/>
                </a:solidFill>
              </a:rPr>
              <a:pPr/>
              <a:t>12/6/2012</a:t>
            </a:fld>
            <a:endParaRPr lang="en-US" dirty="0">
              <a:solidFill>
                <a:prstClr val="black"/>
              </a:solidFill>
            </a:endParaRPr>
          </a:p>
        </p:txBody>
      </p:sp>
      <p:sp>
        <p:nvSpPr>
          <p:cNvPr id="9" name="Footer Placeholder 8"/>
          <p:cNvSpPr>
            <a:spLocks noGrp="1"/>
          </p:cNvSpPr>
          <p:nvPr>
            <p:ph type="ftr" sz="quarter" idx="11"/>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Windows Vista and other product names are or may be registered trademarks and/or trademarks in the U.S. and/or other countries.</a:t>
            </a:r>
          </a:p>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br>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MICROSOFT MAKES NO WARRANTIES, EXPRESS, IMPLIED OR STATUTORY, AS TO THE INFORMATION IN THIS PRESENTATION.</a:t>
            </a:r>
          </a:p>
        </p:txBody>
      </p:sp>
      <p:sp>
        <p:nvSpPr>
          <p:cNvPr id="10" name="Slide Number Placeholder 9"/>
          <p:cNvSpPr>
            <a:spLocks noGrp="1"/>
          </p:cNvSpPr>
          <p:nvPr>
            <p:ph type="sldNum" sz="quarter" idx="12"/>
          </p:nvPr>
        </p:nvSpPr>
        <p:spPr/>
        <p:txBody>
          <a:bodyPr/>
          <a:lstStyle/>
          <a:p>
            <a:fld id="{8B263312-38AA-4E1E-B2B5-0F8F122B24FE}" type="slidenum">
              <a:rPr lang="en-US" smtClean="0">
                <a:solidFill>
                  <a:prstClr val="black"/>
                </a:solidFill>
              </a:rPr>
              <a:pPr/>
              <a:t>39</a:t>
            </a:fld>
            <a:endParaRPr lang="en-US" dirty="0">
              <a:solidFill>
                <a:prstClr val="black"/>
              </a:solidFill>
            </a:endParaRPr>
          </a:p>
        </p:txBody>
      </p:sp>
      <p:sp>
        <p:nvSpPr>
          <p:cNvPr id="11" name="Header Placeholder 10"/>
          <p:cNvSpPr>
            <a:spLocks noGrp="1"/>
          </p:cNvSpPr>
          <p:nvPr>
            <p:ph type="hdr" sz="quarter" idx="13"/>
          </p:nvPr>
        </p:nvSpPr>
        <p:spPr/>
        <p:txBody>
          <a:bodyPr/>
          <a:lstStyle/>
          <a:p>
            <a:r>
              <a:rPr lang="en-US" dirty="0">
                <a:solidFill>
                  <a:prstClr val="black"/>
                </a:solidFill>
              </a:rPr>
              <a:t>Tech Ready 15</a:t>
            </a:r>
          </a:p>
        </p:txBody>
      </p:sp>
    </p:spTree>
    <p:extLst>
      <p:ext uri="{BB962C8B-B14F-4D97-AF65-F5344CB8AC3E}">
        <p14:creationId xmlns:p14="http://schemas.microsoft.com/office/powerpoint/2010/main" val="366572726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a:xfrm>
            <a:off x="0" y="0"/>
            <a:ext cx="2971800" cy="457200"/>
          </a:xfrm>
          <a:prstGeom prst="rect">
            <a:avLst/>
          </a:prstGeom>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1331B57-0BE5-4F82-AA58-76F53EFF3ADA}" type="datetime8">
              <a:rPr lang="en-US" smtClean="0">
                <a:solidFill>
                  <a:prstClr val="black"/>
                </a:solidFill>
              </a:rPr>
              <a:pPr/>
              <a:t>12/6/2012 8:39 AM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41</a:t>
            </a:fld>
            <a:endParaRPr lang="en-US" dirty="0">
              <a:solidFill>
                <a:prstClr val="black"/>
              </a:solidFill>
            </a:endParaRPr>
          </a:p>
        </p:txBody>
      </p:sp>
      <p:sp>
        <p:nvSpPr>
          <p:cNvPr id="8" name="Footer Placeholder 3"/>
          <p:cNvSpPr>
            <a:spLocks noGrp="1"/>
          </p:cNvSpPr>
          <p:nvPr>
            <p:ph type="ftr" sz="quarter" idx="4"/>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UI" pitchFamily="34" charset="0"/>
              </a:rPr>
              <a:t>© 2010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endParaRPr lang="en-US" dirty="0"/>
          </a:p>
        </p:txBody>
      </p:sp>
      <p:sp>
        <p:nvSpPr>
          <p:cNvPr id="5" name="Date Placeholder 4"/>
          <p:cNvSpPr>
            <a:spLocks noGrp="1"/>
          </p:cNvSpPr>
          <p:nvPr>
            <p:ph type="dt" idx="10"/>
          </p:nvPr>
        </p:nvSpPr>
        <p:spPr/>
        <p:txBody>
          <a:bodyPr/>
          <a:lstStyle/>
          <a:p>
            <a:fld id="{F22B3E36-5CE0-4CB7-82DE-38A88C71BFA8}" type="datetime1">
              <a:rPr lang="en-US" smtClean="0">
                <a:solidFill>
                  <a:prstClr val="black"/>
                </a:solidFill>
              </a:rPr>
              <a:pPr/>
              <a:t>12/6/2012</a:t>
            </a:fld>
            <a:endParaRPr lang="en-US" dirty="0">
              <a:solidFill>
                <a:prstClr val="black"/>
              </a:solidFill>
            </a:endParaRPr>
          </a:p>
        </p:txBody>
      </p:sp>
      <p:sp>
        <p:nvSpPr>
          <p:cNvPr id="6" name="Footer Placeholder 5"/>
          <p:cNvSpPr>
            <a:spLocks noGrp="1"/>
          </p:cNvSpPr>
          <p:nvPr>
            <p:ph type="ftr" sz="quarter" idx="11"/>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Windows Vista and other product names are or may be registered trademarks and/or trademarks in the U.S. and/or other countries.</a:t>
            </a:r>
          </a:p>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br>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MICROSOFT MAKES NO WARRANTIES, EXPRESS, IMPLIED OR STATUTORY, AS TO THE INFORMATION IN THIS PRESENTATION.</a:t>
            </a:r>
          </a:p>
        </p:txBody>
      </p:sp>
      <p:sp>
        <p:nvSpPr>
          <p:cNvPr id="7" name="Slide Number Placeholder 6"/>
          <p:cNvSpPr>
            <a:spLocks noGrp="1"/>
          </p:cNvSpPr>
          <p:nvPr>
            <p:ph type="sldNum" sz="quarter" idx="12"/>
          </p:nvPr>
        </p:nvSpPr>
        <p:spPr/>
        <p:txBody>
          <a:bodyPr/>
          <a:lstStyle/>
          <a:p>
            <a:fld id="{8B263312-38AA-4E1E-B2B5-0F8F122B24FE}" type="slidenum">
              <a:rPr lang="en-US" smtClean="0">
                <a:solidFill>
                  <a:prstClr val="black"/>
                </a:solidFill>
              </a:rPr>
              <a:pPr/>
              <a:t>3</a:t>
            </a:fld>
            <a:endParaRPr lang="en-US" dirty="0">
              <a:solidFill>
                <a:prstClr val="black"/>
              </a:solidFill>
            </a:endParaRPr>
          </a:p>
        </p:txBody>
      </p:sp>
      <p:sp>
        <p:nvSpPr>
          <p:cNvPr id="8" name="Header Placeholder 7"/>
          <p:cNvSpPr>
            <a:spLocks noGrp="1"/>
          </p:cNvSpPr>
          <p:nvPr>
            <p:ph type="hdr" sz="quarter" idx="13"/>
          </p:nvPr>
        </p:nvSpPr>
        <p:spPr/>
        <p:txBody>
          <a:bodyPr/>
          <a:lstStyle/>
          <a:p>
            <a:r>
              <a:rPr lang="en-US" dirty="0">
                <a:solidFill>
                  <a:prstClr val="black"/>
                </a:solidFill>
              </a:rPr>
              <a:t>Tech Ready 15</a:t>
            </a:r>
          </a:p>
        </p:txBody>
      </p:sp>
    </p:spTree>
    <p:extLst>
      <p:ext uri="{BB962C8B-B14F-4D97-AF65-F5344CB8AC3E}">
        <p14:creationId xmlns:p14="http://schemas.microsoft.com/office/powerpoint/2010/main" val="222462702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endParaRPr lang="en-US" sz="900" kern="1200" dirty="0" smtClean="0">
              <a:solidFill>
                <a:schemeClr val="tx1"/>
              </a:solidFill>
              <a:latin typeface="Segoe UI" pitchFamily="34" charset="0"/>
              <a:ea typeface="+mn-ea"/>
              <a:cs typeface="+mn-cs"/>
            </a:endParaRPr>
          </a:p>
        </p:txBody>
      </p:sp>
      <p:sp>
        <p:nvSpPr>
          <p:cNvPr id="5" name="Date Placeholder 4"/>
          <p:cNvSpPr>
            <a:spLocks noGrp="1"/>
          </p:cNvSpPr>
          <p:nvPr>
            <p:ph type="dt" idx="10"/>
          </p:nvPr>
        </p:nvSpPr>
        <p:spPr/>
        <p:txBody>
          <a:bodyPr/>
          <a:lstStyle/>
          <a:p>
            <a:fld id="{F22B3E36-5CE0-4CB7-82DE-38A88C71BFA8}" type="datetime1">
              <a:rPr lang="en-US" smtClean="0">
                <a:solidFill>
                  <a:prstClr val="black"/>
                </a:solidFill>
              </a:rPr>
              <a:pPr/>
              <a:t>12/6/2012</a:t>
            </a:fld>
            <a:endParaRPr lang="en-US" dirty="0">
              <a:solidFill>
                <a:prstClr val="black"/>
              </a:solidFill>
            </a:endParaRPr>
          </a:p>
        </p:txBody>
      </p:sp>
      <p:sp>
        <p:nvSpPr>
          <p:cNvPr id="6" name="Footer Placeholder 5"/>
          <p:cNvSpPr>
            <a:spLocks noGrp="1"/>
          </p:cNvSpPr>
          <p:nvPr>
            <p:ph type="ftr" sz="quarter" idx="11"/>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Windows Vista and other product names are or may be registered trademarks and/or trademarks in the U.S. and/or other countries.</a:t>
            </a:r>
          </a:p>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br>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MICROSOFT MAKES NO WARRANTIES, EXPRESS, IMPLIED OR STATUTORY, AS TO THE INFORMATION IN THIS PRESENTATION.</a:t>
            </a:r>
          </a:p>
        </p:txBody>
      </p:sp>
      <p:sp>
        <p:nvSpPr>
          <p:cNvPr id="7" name="Slide Number Placeholder 6"/>
          <p:cNvSpPr>
            <a:spLocks noGrp="1"/>
          </p:cNvSpPr>
          <p:nvPr>
            <p:ph type="sldNum" sz="quarter" idx="12"/>
          </p:nvPr>
        </p:nvSpPr>
        <p:spPr/>
        <p:txBody>
          <a:bodyPr/>
          <a:lstStyle/>
          <a:p>
            <a:fld id="{8B263312-38AA-4E1E-B2B5-0F8F122B24FE}" type="slidenum">
              <a:rPr lang="en-US" smtClean="0">
                <a:solidFill>
                  <a:prstClr val="black"/>
                </a:solidFill>
              </a:rPr>
              <a:pPr/>
              <a:t>4</a:t>
            </a:fld>
            <a:endParaRPr lang="en-US" dirty="0">
              <a:solidFill>
                <a:prstClr val="black"/>
              </a:solidFill>
            </a:endParaRPr>
          </a:p>
        </p:txBody>
      </p:sp>
      <p:sp>
        <p:nvSpPr>
          <p:cNvPr id="8" name="Header Placeholder 7"/>
          <p:cNvSpPr>
            <a:spLocks noGrp="1"/>
          </p:cNvSpPr>
          <p:nvPr>
            <p:ph type="hdr" sz="quarter" idx="13"/>
          </p:nvPr>
        </p:nvSpPr>
        <p:spPr/>
        <p:txBody>
          <a:bodyPr/>
          <a:lstStyle/>
          <a:p>
            <a:r>
              <a:rPr lang="en-US" dirty="0">
                <a:solidFill>
                  <a:prstClr val="black"/>
                </a:solidFill>
              </a:rPr>
              <a:t>Tech Ready 15</a:t>
            </a:r>
          </a:p>
        </p:txBody>
      </p:sp>
    </p:spTree>
    <p:extLst>
      <p:ext uri="{BB962C8B-B14F-4D97-AF65-F5344CB8AC3E}">
        <p14:creationId xmlns:p14="http://schemas.microsoft.com/office/powerpoint/2010/main" val="278309806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 Ready 15</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107B6CB-73D7-431B-8EE2-F2D9ECF00322}" type="datetime1">
              <a:rPr lang="en-US" smtClean="0">
                <a:solidFill>
                  <a:prstClr val="black"/>
                </a:solidFill>
              </a:rPr>
              <a:pPr/>
              <a:t>12/6/2012</a:t>
            </a:fld>
            <a:endParaRPr lang="en-US">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7</a:t>
            </a:fld>
            <a:endParaRPr lang="en-US" dirty="0">
              <a:solidFill>
                <a:prstClr val="black"/>
              </a:solidFill>
            </a:endParaRPr>
          </a:p>
        </p:txBody>
      </p:sp>
    </p:spTree>
    <p:extLst>
      <p:ext uri="{BB962C8B-B14F-4D97-AF65-F5344CB8AC3E}">
        <p14:creationId xmlns:p14="http://schemas.microsoft.com/office/powerpoint/2010/main" val="241873396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BAD4C97-4F9E-44CC-B69F-860E41B5441B}"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8</a:t>
            </a:fld>
            <a:endParaRPr lang="en-US" dirty="0">
              <a:solidFill>
                <a:prstClr val="black"/>
              </a:solidFill>
            </a:endParaRPr>
          </a:p>
        </p:txBody>
      </p:sp>
    </p:spTree>
    <p:extLst>
      <p:ext uri="{BB962C8B-B14F-4D97-AF65-F5344CB8AC3E}">
        <p14:creationId xmlns:p14="http://schemas.microsoft.com/office/powerpoint/2010/main" val="377772683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 Ready 15</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EF25728B-6A31-4460-AA68-4A63187E515A}" type="datetime1">
              <a:rPr lang="en-US" smtClean="0">
                <a:solidFill>
                  <a:prstClr val="black"/>
                </a:solidFill>
              </a:rPr>
              <a:pPr/>
              <a:t>12/6/2012</a:t>
            </a:fld>
            <a:endParaRPr lang="en-US">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11</a:t>
            </a:fld>
            <a:endParaRPr lang="en-US" dirty="0">
              <a:solidFill>
                <a:prstClr val="black"/>
              </a:solidFill>
            </a:endParaRPr>
          </a:p>
        </p:txBody>
      </p:sp>
    </p:spTree>
    <p:extLst>
      <p:ext uri="{BB962C8B-B14F-4D97-AF65-F5344CB8AC3E}">
        <p14:creationId xmlns:p14="http://schemas.microsoft.com/office/powerpoint/2010/main" val="232904928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E82ADBE-5055-4F4D-A272-50A239C84C78}"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12</a:t>
            </a:fld>
            <a:endParaRPr lang="en-US" dirty="0">
              <a:solidFill>
                <a:prstClr val="black"/>
              </a:solidFill>
            </a:endParaRPr>
          </a:p>
        </p:txBody>
      </p:sp>
    </p:spTree>
    <p:extLst>
      <p:ext uri="{BB962C8B-B14F-4D97-AF65-F5344CB8AC3E}">
        <p14:creationId xmlns:p14="http://schemas.microsoft.com/office/powerpoint/2010/main" val="166333444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 Ready 15</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493A8E8F-A88A-472F-A063-4AFB8FAD33F9}" type="datetime1">
              <a:rPr lang="en-US" smtClean="0">
                <a:solidFill>
                  <a:prstClr val="black"/>
                </a:solidFill>
              </a:rPr>
              <a:pPr/>
              <a:t>12/6/2012</a:t>
            </a:fld>
            <a:endParaRPr lang="en-US">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16</a:t>
            </a:fld>
            <a:endParaRPr lang="en-US" dirty="0">
              <a:solidFill>
                <a:prstClr val="black"/>
              </a:solidFill>
            </a:endParaRPr>
          </a:p>
        </p:txBody>
      </p:sp>
    </p:spTree>
    <p:extLst>
      <p:ext uri="{BB962C8B-B14F-4D97-AF65-F5344CB8AC3E}">
        <p14:creationId xmlns:p14="http://schemas.microsoft.com/office/powerpoint/2010/main" val="283275900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3.xml"/><Relationship Id="rId4" Type="http://schemas.openxmlformats.org/officeDocument/2006/relationships/image" Target="../media/image3.png"/></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ounded Rectangle 6"/>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846638" y="3954462"/>
            <a:ext cx="7315200" cy="1371580"/>
          </a:xfrm>
          <a:noFill/>
        </p:spPr>
        <p:txBody>
          <a:bodyPr lIns="146304" tIns="91440" rIns="146304" bIns="91440"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7" y="5326042"/>
            <a:ext cx="7315201" cy="1372151"/>
          </a:xfrm>
          <a:noFill/>
        </p:spPr>
        <p:txBody>
          <a:bodyPr lIns="146304" tIns="109728" rIns="146304" bIns="109728">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2552585"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sp>
        <p:nvSpPr>
          <p:cNvPr id="8" name="Text Placeholder 2"/>
          <p:cNvSpPr>
            <a:spLocks noGrp="1"/>
          </p:cNvSpPr>
          <p:nvPr>
            <p:ph type="body" sz="quarter" idx="13" hasCustomPrompt="1"/>
          </p:nvPr>
        </p:nvSpPr>
        <p:spPr>
          <a:xfrm>
            <a:off x="9784358" y="1028409"/>
            <a:ext cx="2377480" cy="461665"/>
          </a:xfrm>
        </p:spPr>
        <p:txBody>
          <a:bodyPr/>
          <a:lstStyle>
            <a:lvl1pPr marL="0" indent="0" algn="r">
              <a:buNone/>
              <a:defRPr sz="2000" baseline="0">
                <a:latin typeface="+mn-lt"/>
              </a:defRPr>
            </a:lvl1pPr>
          </a:lstStyle>
          <a:p>
            <a:pPr lvl="0"/>
            <a:r>
              <a:rPr lang="en-US" dirty="0" smtClean="0"/>
              <a:t>Session code</a:t>
            </a:r>
            <a:endParaRPr lang="en-US" dirty="0"/>
          </a:p>
        </p:txBody>
      </p:sp>
    </p:spTree>
    <p:extLst>
      <p:ext uri="{BB962C8B-B14F-4D97-AF65-F5344CB8AC3E}">
        <p14:creationId xmlns:p14="http://schemas.microsoft.com/office/powerpoint/2010/main" val="134124479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229941979"/>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68534032"/>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98371309"/>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7" y="6183603"/>
            <a:ext cx="1552931" cy="331497"/>
          </a:xfrm>
          <a:prstGeom prst="rect">
            <a:avLst/>
          </a:prstGeom>
        </p:spPr>
      </p:pic>
      <p:grpSp>
        <p:nvGrpSpPr>
          <p:cNvPr id="5" name="Group 4"/>
          <p:cNvGrpSpPr/>
          <p:nvPr userDrawn="1"/>
        </p:nvGrpSpPr>
        <p:grpSpPr>
          <a:xfrm>
            <a:off x="274638" y="5600359"/>
            <a:ext cx="2194608" cy="1097304"/>
            <a:chOff x="274638" y="5600359"/>
            <a:chExt cx="2194608" cy="1097304"/>
          </a:xfrm>
        </p:grpSpPr>
        <p:sp>
          <p:nvSpPr>
            <p:cNvPr id="8" name="Rounded Rectangle 7"/>
            <p:cNvSpPr/>
            <p:nvPr userDrawn="1"/>
          </p:nvSpPr>
          <p:spPr bwMode="auto">
            <a:xfrm>
              <a:off x="274638" y="5600359"/>
              <a:ext cx="2194608" cy="1097304"/>
            </a:xfrm>
            <a:prstGeom prst="roundRect">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29127388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62577389"/>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530996961"/>
      </p:ext>
    </p:extLst>
  </p:cSld>
  <p:clrMapOvr>
    <a:masterClrMapping/>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97465452"/>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00084325"/>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007079026"/>
      </p:ext>
    </p:extLst>
  </p:cSld>
  <p:clrMapOvr>
    <a:masterClrMapping/>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460288532"/>
      </p:ext>
    </p:extLst>
  </p:cSld>
  <p:clrMapOvr>
    <a:masterClrMapping/>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851143400"/>
      </p:ext>
    </p:extLst>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39758282"/>
      </p:ext>
    </p:extLst>
  </p:cSld>
  <p:clrMapOvr>
    <a:masterClrMapping/>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9652108"/>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5326043"/>
            <a:ext cx="8230899" cy="1372414"/>
          </a:xfrm>
          <a:noFill/>
        </p:spPr>
        <p:txBody>
          <a:bodyPr lIns="182880" tIns="146304" rIns="182880" bIns="146304">
            <a:noAutofit/>
          </a:bodyPr>
          <a:lstStyle>
            <a:lvl1pPr marL="0" indent="0">
              <a:spcBef>
                <a:spcPts val="0"/>
              </a:spcBef>
              <a:buNone/>
              <a:defRPr sz="32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9238619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857764875"/>
      </p:ext>
    </p:extLst>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873291353"/>
      </p:ext>
    </p:extLst>
  </p:cSld>
  <p:clrMapOvr>
    <a:masterClrMapping/>
  </p:clrMapOvr>
  <p:transition>
    <p:fade/>
  </p:transition>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28630601"/>
      </p:ext>
    </p:extLst>
  </p:cSld>
  <p:clrMapOvr>
    <a:masterClrMapping/>
  </p:clrMapOvr>
  <p:transition>
    <p:fade/>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07580892"/>
      </p:ext>
    </p:extLst>
  </p:cSld>
  <p:clrMapOvr>
    <a:masterClrMapping/>
  </p:clrMapOvr>
  <p:transition>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5326043"/>
            <a:ext cx="8230899" cy="1372414"/>
          </a:xfrm>
          <a:noFill/>
        </p:spPr>
        <p:txBody>
          <a:bodyPr lIns="182880" tIns="146304" rIns="182880" bIns="146304">
            <a:noAutofit/>
          </a:bodyPr>
          <a:lstStyle>
            <a:lvl1pPr marL="0" indent="0">
              <a:spcBef>
                <a:spcPts val="0"/>
              </a:spcBef>
              <a:buNone/>
              <a:defRPr sz="32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39747465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ounded Rectangle 6"/>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846638" y="3954462"/>
            <a:ext cx="7315200" cy="1371580"/>
          </a:xfrm>
          <a:noFill/>
        </p:spPr>
        <p:txBody>
          <a:bodyPr lIns="146304" tIns="91440" rIns="146304" bIns="91440"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7" y="5326042"/>
            <a:ext cx="7315201" cy="1372151"/>
          </a:xfrm>
          <a:noFill/>
        </p:spPr>
        <p:txBody>
          <a:bodyPr lIns="146304" tIns="109728" rIns="146304" bIns="109728">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2552585"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sz="quarter" idx="13" hasCustomPrompt="1"/>
          </p:nvPr>
        </p:nvSpPr>
        <p:spPr>
          <a:xfrm>
            <a:off x="9784358" y="1028409"/>
            <a:ext cx="2377480" cy="461665"/>
          </a:xfrm>
        </p:spPr>
        <p:txBody>
          <a:bodyPr/>
          <a:lstStyle>
            <a:lvl1pPr marL="0" indent="0" algn="r">
              <a:buNone/>
              <a:defRPr sz="2000" baseline="0">
                <a:latin typeface="+mn-lt"/>
              </a:defRPr>
            </a:lvl1pPr>
          </a:lstStyle>
          <a:p>
            <a:pPr lvl="0"/>
            <a:r>
              <a:rPr lang="en-US" dirty="0" smtClean="0"/>
              <a:t>Session code</a:t>
            </a:r>
            <a:endParaRPr lang="en-US" dirty="0"/>
          </a:p>
        </p:txBody>
      </p:sp>
    </p:spTree>
    <p:extLst>
      <p:ext uri="{BB962C8B-B14F-4D97-AF65-F5344CB8AC3E}">
        <p14:creationId xmlns:p14="http://schemas.microsoft.com/office/powerpoint/2010/main" val="371774842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7" y="6183603"/>
            <a:ext cx="1552931" cy="331497"/>
          </a:xfrm>
          <a:prstGeom prst="rect">
            <a:avLst/>
          </a:prstGeom>
        </p:spPr>
      </p:pic>
      <p:grpSp>
        <p:nvGrpSpPr>
          <p:cNvPr id="5" name="Group 4"/>
          <p:cNvGrpSpPr/>
          <p:nvPr userDrawn="1"/>
        </p:nvGrpSpPr>
        <p:grpSpPr>
          <a:xfrm>
            <a:off x="274638" y="5600359"/>
            <a:ext cx="2194608" cy="1097304"/>
            <a:chOff x="274638" y="5600359"/>
            <a:chExt cx="2194608" cy="1097304"/>
          </a:xfrm>
        </p:grpSpPr>
        <p:sp>
          <p:nvSpPr>
            <p:cNvPr id="8" name="Rounded Rectangle 7"/>
            <p:cNvSpPr/>
            <p:nvPr userDrawn="1"/>
          </p:nvSpPr>
          <p:spPr bwMode="auto">
            <a:xfrm>
              <a:off x="274638" y="5600359"/>
              <a:ext cx="2194608" cy="1097304"/>
            </a:xfrm>
            <a:prstGeom prst="roundRect">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grpSp>
    </p:spTree>
    <p:extLst>
      <p:ext uri="{BB962C8B-B14F-4D97-AF65-F5344CB8AC3E}">
        <p14:creationId xmlns:p14="http://schemas.microsoft.com/office/powerpoint/2010/main" val="166652834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5326043"/>
            <a:ext cx="8230899" cy="1372414"/>
          </a:xfrm>
          <a:noFill/>
        </p:spPr>
        <p:txBody>
          <a:bodyPr lIns="182880" tIns="146304" rIns="182880" bIns="146304">
            <a:noAutofit/>
          </a:bodyPr>
          <a:lstStyle>
            <a:lvl1pPr marL="0" indent="0">
              <a:spcBef>
                <a:spcPts val="0"/>
              </a:spcBef>
              <a:buNone/>
              <a:defRPr sz="32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424709595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7742416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886327465"/>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1594122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199503872"/>
      </p:ext>
    </p:extLst>
  </p:cSld>
  <p:clrMapOvr>
    <a:masterClrMapping/>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139411975"/>
      </p:ext>
    </p:extLst>
  </p:cSld>
  <p:clrMapOvr>
    <a:masterClrMapping/>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123085824"/>
      </p:ext>
    </p:extLst>
  </p:cSld>
  <p:clrMapOvr>
    <a:masterClrMapping/>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610692493"/>
      </p:ext>
    </p:extLst>
  </p:cSld>
  <p:clrMapOvr>
    <a:masterClrMapping/>
  </p:clrMapOvr>
  <p:transition>
    <p:fade/>
  </p:transition>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784373337"/>
      </p:ext>
    </p:extLst>
  </p:cSld>
  <p:clrMapOvr>
    <a:masterClrMapping/>
  </p:clrMapOvr>
  <p:transition>
    <p:fade/>
  </p:transition>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696700954"/>
      </p:ext>
    </p:extLst>
  </p:cSld>
  <p:clrMapOvr>
    <a:masterClrMapping/>
  </p:clrMapOvr>
  <p:transition>
    <p:fade/>
  </p:transition>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55750763"/>
      </p:ext>
    </p:extLst>
  </p:cSld>
  <p:clrMapOvr>
    <a:masterClrMapping/>
  </p:clrMapOvr>
  <p:transition>
    <p:fade/>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588495898"/>
      </p:ext>
    </p:extLst>
  </p:cSld>
  <p:clrMapOvr>
    <a:masterClrMapping/>
  </p:clrMapOvr>
  <p:transition>
    <p:fade/>
  </p:transition>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30147322"/>
      </p:ext>
    </p:extLst>
  </p:cSld>
  <p:clrMapOvr>
    <a:masterClrMapping/>
  </p:clrMapOvr>
  <p:transition>
    <p:fade/>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281932847"/>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masterClrMapping/>
  </p:clrMapOvr>
  <p:transition>
    <p:fade/>
  </p:transition>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595115721"/>
      </p:ext>
    </p:extLst>
  </p:cSld>
  <p:clrMapOvr>
    <a:masterClrMapping/>
  </p:clrMapOvr>
  <p:transition>
    <p:fade/>
  </p:transition>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442082085"/>
      </p:ext>
    </p:extLst>
  </p:cSld>
  <p:clrMapOvr>
    <a:masterClrMapping/>
  </p:clrMapOvr>
  <p:transition>
    <p:fade/>
  </p:transition>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227585946"/>
      </p:ext>
    </p:extLst>
  </p:cSld>
  <p:clrMapOvr>
    <a:masterClrMapping/>
  </p:clrMapOvr>
  <p:transition>
    <p:fade/>
  </p:transition>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125828471"/>
      </p:ext>
    </p:extLst>
  </p:cSld>
  <p:clrMapOvr>
    <a:masterClrMapping/>
  </p:clrMapOvr>
  <p:transition>
    <p:fade/>
  </p:transition>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31212196"/>
      </p:ext>
    </p:extLst>
  </p:cSld>
  <p:clrMapOvr>
    <a:masterClrMapping/>
  </p:clrMapOvr>
  <p:transition>
    <p:fade/>
  </p:transition>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451108529"/>
      </p:ext>
    </p:extLst>
  </p:cSld>
  <p:clrMapOvr>
    <a:masterClrMapping/>
  </p:clrMapOvr>
  <p:transition>
    <p:fade/>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dirty="0" smtClean="0"/>
              <a:t>Click to edit Master title style</a:t>
            </a:r>
            <a:endParaRPr lang="en-US" dirty="0"/>
          </a:p>
        </p:txBody>
      </p:sp>
    </p:spTree>
    <p:extLst>
      <p:ext uri="{BB962C8B-B14F-4D97-AF65-F5344CB8AC3E}">
        <p14:creationId xmlns:p14="http://schemas.microsoft.com/office/powerpoint/2010/main" val="2524140982"/>
      </p:ext>
    </p:extLst>
  </p:cSld>
  <p:clrMapOvr>
    <a:masterClrMapping/>
  </p:clrMapOvr>
  <p:transition>
    <p:fade/>
  </p:transition>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04561385"/>
      </p:ext>
    </p:extLst>
  </p:cSld>
  <p:clrMapOvr>
    <a:masterClrMapping/>
  </p:clrMapOvr>
  <p:transition>
    <p:fade/>
  </p:transition>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673629686"/>
      </p:ext>
    </p:extLst>
  </p:cSld>
  <p:clrMapOvr>
    <a:masterClrMapping/>
  </p:clrMapOvr>
  <p:transition>
    <p:fade/>
  </p:transition>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294912341"/>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masterClrMapping/>
  </p:clrMapOvr>
  <p:transition>
    <p:fade/>
  </p:transition>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8878038"/>
      </p:ext>
    </p:extLst>
  </p:cSld>
  <p:clrMapOvr>
    <a:masterClrMapping/>
  </p:clrMapOvr>
  <p:transition>
    <p:fade/>
  </p:transition>
  <p:timing>
    <p:tnLst>
      <p:par>
        <p:cTn id="1" dur="indefinite" restart="never" nodeType="tmRoot"/>
      </p:par>
    </p:tn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077073398"/>
      </p:ext>
    </p:extLst>
  </p:cSld>
  <p:clrMapOvr>
    <a:masterClrMapping/>
  </p:clrMapOvr>
  <p:transition>
    <p:fade/>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019439940"/>
      </p:ext>
    </p:extLst>
  </p:cSld>
  <p:clrMapOvr>
    <a:masterClrMapping/>
  </p:clrMapOvr>
  <p:transition>
    <p:fade/>
  </p:transition>
  <p:timing>
    <p:tnLst>
      <p:par>
        <p:cTn id="1" dur="indefinite" restart="never" nodeType="tmRoot"/>
      </p:par>
    </p:tn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916677996"/>
      </p:ext>
    </p:extLst>
  </p:cSld>
  <p:clrMapOvr>
    <a:masterClrMapping/>
  </p:clrMapOvr>
  <p:transition>
    <p:fade/>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68969968"/>
      </p:ext>
    </p:extLst>
  </p:cSld>
  <p:clrMapOvr>
    <a:masterClrMapping/>
  </p:clrMapOvr>
  <p:transition>
    <p:fade/>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871435756"/>
      </p:ext>
    </p:extLst>
  </p:cSld>
  <p:clrMapOvr>
    <a:masterClrMapping/>
  </p:clrMapOvr>
  <p:transition>
    <p:fade/>
  </p:transition>
  <p:timing>
    <p:tnLst>
      <p:par>
        <p:cTn id="1" dur="indefinite" restart="never" nodeType="tmRoot"/>
      </p:par>
    </p:tnLst>
  </p:timing>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676655912"/>
      </p:ext>
    </p:extLst>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174816850"/>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theme" Target="../theme/theme2.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slideLayout" Target="../slideLayouts/slideLayout34.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image" Target="../media/image6.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2.xml"/><Relationship Id="rId13" Type="http://schemas.openxmlformats.org/officeDocument/2006/relationships/slideLayout" Target="../slideLayouts/slideLayout47.xml"/><Relationship Id="rId18" Type="http://schemas.openxmlformats.org/officeDocument/2006/relationships/slideLayout" Target="../slideLayouts/slideLayout52.xml"/><Relationship Id="rId3" Type="http://schemas.openxmlformats.org/officeDocument/2006/relationships/slideLayout" Target="../slideLayouts/slideLayout37.xml"/><Relationship Id="rId21" Type="http://schemas.openxmlformats.org/officeDocument/2006/relationships/slideLayout" Target="../slideLayouts/slideLayout55.xml"/><Relationship Id="rId7" Type="http://schemas.openxmlformats.org/officeDocument/2006/relationships/slideLayout" Target="../slideLayouts/slideLayout41.xml"/><Relationship Id="rId12" Type="http://schemas.openxmlformats.org/officeDocument/2006/relationships/slideLayout" Target="../slideLayouts/slideLayout46.xml"/><Relationship Id="rId17" Type="http://schemas.openxmlformats.org/officeDocument/2006/relationships/slideLayout" Target="../slideLayouts/slideLayout51.xml"/><Relationship Id="rId2" Type="http://schemas.openxmlformats.org/officeDocument/2006/relationships/slideLayout" Target="../slideLayouts/slideLayout36.xml"/><Relationship Id="rId16" Type="http://schemas.openxmlformats.org/officeDocument/2006/relationships/slideLayout" Target="../slideLayouts/slideLayout50.xml"/><Relationship Id="rId20" Type="http://schemas.openxmlformats.org/officeDocument/2006/relationships/slideLayout" Target="../slideLayouts/slideLayout54.xml"/><Relationship Id="rId1" Type="http://schemas.openxmlformats.org/officeDocument/2006/relationships/slideLayout" Target="../slideLayouts/slideLayout35.xml"/><Relationship Id="rId6" Type="http://schemas.openxmlformats.org/officeDocument/2006/relationships/slideLayout" Target="../slideLayouts/slideLayout40.xml"/><Relationship Id="rId11" Type="http://schemas.openxmlformats.org/officeDocument/2006/relationships/slideLayout" Target="../slideLayouts/slideLayout45.xml"/><Relationship Id="rId24" Type="http://schemas.openxmlformats.org/officeDocument/2006/relationships/image" Target="../media/image7.png"/><Relationship Id="rId5" Type="http://schemas.openxmlformats.org/officeDocument/2006/relationships/slideLayout" Target="../slideLayouts/slideLayout39.xml"/><Relationship Id="rId15" Type="http://schemas.openxmlformats.org/officeDocument/2006/relationships/slideLayout" Target="../slideLayouts/slideLayout49.xml"/><Relationship Id="rId23" Type="http://schemas.openxmlformats.org/officeDocument/2006/relationships/theme" Target="../theme/theme3.xml"/><Relationship Id="rId10" Type="http://schemas.openxmlformats.org/officeDocument/2006/relationships/slideLayout" Target="../slideLayouts/slideLayout44.xml"/><Relationship Id="rId19" Type="http://schemas.openxmlformats.org/officeDocument/2006/relationships/slideLayout" Target="../slideLayouts/slideLayout53.xml"/><Relationship Id="rId4" Type="http://schemas.openxmlformats.org/officeDocument/2006/relationships/slideLayout" Target="../slideLayouts/slideLayout38.xml"/><Relationship Id="rId9" Type="http://schemas.openxmlformats.org/officeDocument/2006/relationships/slideLayout" Target="../slideLayouts/slideLayout43.xml"/><Relationship Id="rId14" Type="http://schemas.openxmlformats.org/officeDocument/2006/relationships/slideLayout" Target="../slideLayouts/slideLayout48.xml"/><Relationship Id="rId22" Type="http://schemas.openxmlformats.org/officeDocument/2006/relationships/slideLayout" Target="../slideLayouts/slideLayout56.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64.xml"/><Relationship Id="rId3" Type="http://schemas.openxmlformats.org/officeDocument/2006/relationships/slideLayout" Target="../slideLayouts/slideLayout59.xml"/><Relationship Id="rId7" Type="http://schemas.openxmlformats.org/officeDocument/2006/relationships/slideLayout" Target="../slideLayouts/slideLayout63.xml"/><Relationship Id="rId12" Type="http://schemas.openxmlformats.org/officeDocument/2006/relationships/image" Target="../media/image6.png"/><Relationship Id="rId2" Type="http://schemas.openxmlformats.org/officeDocument/2006/relationships/slideLayout" Target="../slideLayouts/slideLayout58.xml"/><Relationship Id="rId1" Type="http://schemas.openxmlformats.org/officeDocument/2006/relationships/slideLayout" Target="../slideLayouts/slideLayout57.xml"/><Relationship Id="rId6" Type="http://schemas.openxmlformats.org/officeDocument/2006/relationships/slideLayout" Target="../slideLayouts/slideLayout62.xml"/><Relationship Id="rId11" Type="http://schemas.openxmlformats.org/officeDocument/2006/relationships/theme" Target="../theme/theme4.xml"/><Relationship Id="rId5" Type="http://schemas.openxmlformats.org/officeDocument/2006/relationships/slideLayout" Target="../slideLayouts/slideLayout61.xml"/><Relationship Id="rId10" Type="http://schemas.openxmlformats.org/officeDocument/2006/relationships/slideLayout" Target="../slideLayouts/slideLayout66.xml"/><Relationship Id="rId4" Type="http://schemas.openxmlformats.org/officeDocument/2006/relationships/slideLayout" Target="../slideLayouts/slideLayout60.xml"/><Relationship Id="rId9" Type="http://schemas.openxmlformats.org/officeDocument/2006/relationships/slideLayout" Target="../slideLayouts/slideLayout6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90270825"/>
      </p:ext>
    </p:extLst>
  </p:cSld>
  <p:clrMap bg1="dk1" tx1="lt1" bg2="dk2" tx2="lt2" accent1="accent1" accent2="accent2" accent3="accent3" accent4="accent4" accent5="accent5" accent6="accent6" hlink="hlink" folHlink="folHlink"/>
  <p:sldLayoutIdLst>
    <p:sldLayoutId id="2147484166" r:id="rId1"/>
    <p:sldLayoutId id="2147484163" r:id="rId2"/>
    <p:sldLayoutId id="2147484105" r:id="rId3"/>
    <p:sldLayoutId id="2147484182" r:id="rId4"/>
    <p:sldLayoutId id="2147484130" r:id="rId5"/>
    <p:sldLayoutId id="2147484101" r:id="rId6"/>
    <p:sldLayoutId id="2147484102" r:id="rId7"/>
    <p:sldLayoutId id="2147484087" r:id="rId8"/>
    <p:sldLayoutId id="2147484098" r:id="rId9"/>
    <p:sldLayoutId id="2147484086" r:id="rId10"/>
    <p:sldLayoutId id="2147484107" r:id="rId11"/>
    <p:sldLayoutId id="2147484099" r:id="rId12"/>
    <p:sldLayoutId id="2147484100" r:id="rId13"/>
    <p:sldLayoutId id="2147484089" r:id="rId14"/>
    <p:sldLayoutId id="2147484106" r:id="rId15"/>
    <p:sldLayoutId id="2147484092" r:id="rId16"/>
    <p:sldLayoutId id="2147484093" r:id="rId17"/>
    <p:sldLayoutId id="2147484127" r:id="rId18"/>
    <p:sldLayoutId id="2147484128" r:id="rId19"/>
    <p:sldLayoutId id="2147484129" r:id="rId20"/>
    <p:sldLayoutId id="2147484094" r:id="rId21"/>
    <p:sldLayoutId id="2147484096" r:id="rId2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14">
            <a:extLst>
              <a:ext uri="{28A0092B-C50C-407E-A947-70E740481C1C}">
                <a14:useLocalDpi xmlns:a14="http://schemas.microsoft.com/office/drawing/2010/main" val="0"/>
              </a:ext>
            </a:extLst>
          </a:blip>
          <a:stretch>
            <a:fillRect/>
          </a:stretch>
        </p:blipFill>
        <p:spPr bwMode="auto">
          <a:xfrm>
            <a:off x="317" y="-318"/>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371740285"/>
      </p:ext>
    </p:extLst>
  </p:cSld>
  <p:clrMap bg1="lt1" tx1="dk1" bg2="lt2" tx2="dk2" accent1="accent1" accent2="accent2" accent3="accent3" accent4="accent4" accent5="accent5" accent6="accent6" hlink="hlink" folHlink="folHlink"/>
  <p:sldLayoutIdLst>
    <p:sldLayoutId id="2147484191" r:id="rId1"/>
    <p:sldLayoutId id="2147484192" r:id="rId2"/>
    <p:sldLayoutId id="2147484193" r:id="rId3"/>
    <p:sldLayoutId id="2147484194" r:id="rId4"/>
    <p:sldLayoutId id="2147484195" r:id="rId5"/>
    <p:sldLayoutId id="2147484196" r:id="rId6"/>
    <p:sldLayoutId id="2147484197" r:id="rId7"/>
    <p:sldLayoutId id="2147484198" r:id="rId8"/>
    <p:sldLayoutId id="2147484199" r:id="rId9"/>
    <p:sldLayoutId id="2147484200" r:id="rId10"/>
    <p:sldLayoutId id="2147484204" r:id="rId11"/>
    <p:sldLayoutId id="2147484242" r:id="rId1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2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267749490"/>
      </p:ext>
    </p:extLst>
  </p:cSld>
  <p:clrMap bg1="dk1" tx1="lt1" bg2="dk2" tx2="lt2" accent1="accent1" accent2="accent2" accent3="accent3" accent4="accent4" accent5="accent5" accent6="accent6" hlink="hlink" folHlink="folHlink"/>
  <p:sldLayoutIdLst>
    <p:sldLayoutId id="2147484208" r:id="rId1"/>
    <p:sldLayoutId id="2147484209" r:id="rId2"/>
    <p:sldLayoutId id="2147484210" r:id="rId3"/>
    <p:sldLayoutId id="2147484211" r:id="rId4"/>
    <p:sldLayoutId id="2147484212" r:id="rId5"/>
    <p:sldLayoutId id="2147484213" r:id="rId6"/>
    <p:sldLayoutId id="2147484214" r:id="rId7"/>
    <p:sldLayoutId id="2147484215" r:id="rId8"/>
    <p:sldLayoutId id="2147484216" r:id="rId9"/>
    <p:sldLayoutId id="2147484217" r:id="rId10"/>
    <p:sldLayoutId id="2147484218" r:id="rId11"/>
    <p:sldLayoutId id="2147484219" r:id="rId12"/>
    <p:sldLayoutId id="2147484220" r:id="rId13"/>
    <p:sldLayoutId id="2147484221" r:id="rId14"/>
    <p:sldLayoutId id="2147484222" r:id="rId15"/>
    <p:sldLayoutId id="2147484223" r:id="rId16"/>
    <p:sldLayoutId id="2147484224" r:id="rId17"/>
    <p:sldLayoutId id="2147484225" r:id="rId18"/>
    <p:sldLayoutId id="2147484226" r:id="rId19"/>
    <p:sldLayoutId id="2147484227" r:id="rId20"/>
    <p:sldLayoutId id="2147484228" r:id="rId21"/>
    <p:sldLayoutId id="2147484229" r:id="rId2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userDrawn="1"/>
        </p:nvPicPr>
        <p:blipFill>
          <a:blip r:embed="rId12">
            <a:extLst>
              <a:ext uri="{28A0092B-C50C-407E-A947-70E740481C1C}">
                <a14:useLocalDpi xmlns:a14="http://schemas.microsoft.com/office/drawing/2010/main" val="0"/>
              </a:ext>
            </a:extLst>
          </a:blip>
          <a:stretch>
            <a:fillRect/>
          </a:stretch>
        </p:blipFill>
        <p:spPr bwMode="auto">
          <a:xfrm>
            <a:off x="317" y="-317"/>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41" y="295276"/>
            <a:ext cx="11889564" cy="917575"/>
          </a:xfrm>
          <a:prstGeom prst="rect">
            <a:avLst/>
          </a:prstGeom>
        </p:spPr>
        <p:txBody>
          <a:bodyPr vert="horz" wrap="square" lIns="146274" tIns="91422" rIns="146274" bIns="91422"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2"/>
            <a:ext cx="11887198" cy="2116688"/>
          </a:xfrm>
          <a:prstGeom prst="rect">
            <a:avLst/>
          </a:prstGeom>
        </p:spPr>
        <p:txBody>
          <a:bodyPr vert="horz" wrap="square" lIns="146274" tIns="91422" rIns="146274" bIns="91422"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110363196"/>
      </p:ext>
    </p:extLst>
  </p:cSld>
  <p:clrMap bg1="lt1" tx1="dk1" bg2="lt2" tx2="dk2" accent1="accent1" accent2="accent2" accent3="accent3" accent4="accent4" accent5="accent5" accent6="accent6" hlink="hlink" folHlink="folHlink"/>
  <p:sldLayoutIdLst>
    <p:sldLayoutId id="2147484231" r:id="rId1"/>
    <p:sldLayoutId id="2147484232" r:id="rId2"/>
    <p:sldLayoutId id="2147484233" r:id="rId3"/>
    <p:sldLayoutId id="2147484234" r:id="rId4"/>
    <p:sldLayoutId id="2147484235" r:id="rId5"/>
    <p:sldLayoutId id="2147484236" r:id="rId6"/>
    <p:sldLayoutId id="2147484237" r:id="rId7"/>
    <p:sldLayoutId id="2147484238" r:id="rId8"/>
    <p:sldLayoutId id="2147484239" r:id="rId9"/>
    <p:sldLayoutId id="2147484240" r:id="rId10"/>
  </p:sldLayoutIdLst>
  <p:transition>
    <p:fade/>
  </p:transition>
  <p:timing>
    <p:tnLst>
      <p:par>
        <p:cTn id="1" dur="indefinite" restart="never" nodeType="tmRoot"/>
      </p:par>
    </p:tnLst>
  </p:timing>
  <p:txStyles>
    <p:titleStyle>
      <a:lvl1pPr algn="l" defTabSz="932560"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33" marR="0" indent="-342833" algn="l" defTabSz="932560"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086" marR="0" indent="-241253" algn="l" defTabSz="932560"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944"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498"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053"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537"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81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09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37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560" rtl="0" eaLnBrk="1" latinLnBrk="0" hangingPunct="1">
        <a:defRPr sz="1800" kern="1200">
          <a:solidFill>
            <a:schemeClr val="tx1"/>
          </a:solidFill>
          <a:latin typeface="+mn-lt"/>
          <a:ea typeface="+mn-ea"/>
          <a:cs typeface="+mn-cs"/>
        </a:defRPr>
      </a:lvl1pPr>
      <a:lvl2pPr marL="466280" algn="l" defTabSz="932560" rtl="0" eaLnBrk="1" latinLnBrk="0" hangingPunct="1">
        <a:defRPr sz="1800" kern="1200">
          <a:solidFill>
            <a:schemeClr val="tx1"/>
          </a:solidFill>
          <a:latin typeface="+mn-lt"/>
          <a:ea typeface="+mn-ea"/>
          <a:cs typeface="+mn-cs"/>
        </a:defRPr>
      </a:lvl2pPr>
      <a:lvl3pPr marL="932560" algn="l" defTabSz="932560" rtl="0" eaLnBrk="1" latinLnBrk="0" hangingPunct="1">
        <a:defRPr sz="1800" kern="1200">
          <a:solidFill>
            <a:schemeClr val="tx1"/>
          </a:solidFill>
          <a:latin typeface="+mn-lt"/>
          <a:ea typeface="+mn-ea"/>
          <a:cs typeface="+mn-cs"/>
        </a:defRPr>
      </a:lvl3pPr>
      <a:lvl4pPr marL="1398839" algn="l" defTabSz="932560" rtl="0" eaLnBrk="1" latinLnBrk="0" hangingPunct="1">
        <a:defRPr sz="1800" kern="1200">
          <a:solidFill>
            <a:schemeClr val="tx1"/>
          </a:solidFill>
          <a:latin typeface="+mn-lt"/>
          <a:ea typeface="+mn-ea"/>
          <a:cs typeface="+mn-cs"/>
        </a:defRPr>
      </a:lvl4pPr>
      <a:lvl5pPr marL="1865118" algn="l" defTabSz="932560" rtl="0" eaLnBrk="1" latinLnBrk="0" hangingPunct="1">
        <a:defRPr sz="1800" kern="1200">
          <a:solidFill>
            <a:schemeClr val="tx1"/>
          </a:solidFill>
          <a:latin typeface="+mn-lt"/>
          <a:ea typeface="+mn-ea"/>
          <a:cs typeface="+mn-cs"/>
        </a:defRPr>
      </a:lvl5pPr>
      <a:lvl6pPr marL="2331399" algn="l" defTabSz="932560" rtl="0" eaLnBrk="1" latinLnBrk="0" hangingPunct="1">
        <a:defRPr sz="1800" kern="1200">
          <a:solidFill>
            <a:schemeClr val="tx1"/>
          </a:solidFill>
          <a:latin typeface="+mn-lt"/>
          <a:ea typeface="+mn-ea"/>
          <a:cs typeface="+mn-cs"/>
        </a:defRPr>
      </a:lvl6pPr>
      <a:lvl7pPr marL="2797678" algn="l" defTabSz="932560" rtl="0" eaLnBrk="1" latinLnBrk="0" hangingPunct="1">
        <a:defRPr sz="1800" kern="1200">
          <a:solidFill>
            <a:schemeClr val="tx1"/>
          </a:solidFill>
          <a:latin typeface="+mn-lt"/>
          <a:ea typeface="+mn-ea"/>
          <a:cs typeface="+mn-cs"/>
        </a:defRPr>
      </a:lvl7pPr>
      <a:lvl8pPr marL="3263957" algn="l" defTabSz="932560" rtl="0" eaLnBrk="1" latinLnBrk="0" hangingPunct="1">
        <a:defRPr sz="1800" kern="1200">
          <a:solidFill>
            <a:schemeClr val="tx1"/>
          </a:solidFill>
          <a:latin typeface="+mn-lt"/>
          <a:ea typeface="+mn-ea"/>
          <a:cs typeface="+mn-cs"/>
        </a:defRPr>
      </a:lvl8pPr>
      <a:lvl9pPr marL="3730238" algn="l" defTabSz="93256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1.xml.rels><?xml version="1.0" encoding="UTF-8" standalone="yes"?>
<Relationships xmlns="http://schemas.openxmlformats.org/package/2006/relationships"><Relationship Id="rId3" Type="http://schemas.openxmlformats.org/officeDocument/2006/relationships/image" Target="../media/image8.wmf"/><Relationship Id="rId2" Type="http://schemas.openxmlformats.org/officeDocument/2006/relationships/notesSlide" Target="../notesSlides/notesSlide7.xml"/><Relationship Id="rId1" Type="http://schemas.openxmlformats.org/officeDocument/2006/relationships/slideLayout" Target="../slideLayouts/slideLayout25.xml"/></Relationships>
</file>

<file path=ppt/slides/_rels/slide12.xml.rels><?xml version="1.0" encoding="UTF-8" standalone="yes"?>
<Relationships xmlns="http://schemas.openxmlformats.org/package/2006/relationships"><Relationship Id="rId3" Type="http://schemas.openxmlformats.org/officeDocument/2006/relationships/hyperlink" Target="mailto:Peter@contoso.com" TargetMode="External"/><Relationship Id="rId2" Type="http://schemas.openxmlformats.org/officeDocument/2006/relationships/notesSlide" Target="../notesSlides/notesSlide8.xml"/><Relationship Id="rId1" Type="http://schemas.openxmlformats.org/officeDocument/2006/relationships/slideLayout" Target="../slideLayouts/slideLayout2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3.xml"/></Relationships>
</file>

<file path=ppt/slides/_rels/slide17.xml.rels><?xml version="1.0" encoding="UTF-8" standalone="yes"?>
<Relationships xmlns="http://schemas.openxmlformats.org/package/2006/relationships"><Relationship Id="rId3" Type="http://schemas.openxmlformats.org/officeDocument/2006/relationships/image" Target="../media/image8.wmf"/><Relationship Id="rId2" Type="http://schemas.openxmlformats.org/officeDocument/2006/relationships/notesSlide" Target="../notesSlides/notesSlide10.xml"/><Relationship Id="rId1" Type="http://schemas.openxmlformats.org/officeDocument/2006/relationships/slideLayout" Target="../slideLayouts/slideLayout25.xml"/></Relationships>
</file>

<file path=ppt/slides/_rels/slide18.xml.rels><?xml version="1.0" encoding="UTF-8" standalone="yes"?>
<Relationships xmlns="http://schemas.openxmlformats.org/package/2006/relationships"><Relationship Id="rId2" Type="http://schemas.openxmlformats.org/officeDocument/2006/relationships/hyperlink" Target="mailto:Peter@contoso.com" TargetMode="External"/><Relationship Id="rId1" Type="http://schemas.openxmlformats.org/officeDocument/2006/relationships/slideLayout" Target="../slideLayouts/slideLayout2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22.xml.rels><?xml version="1.0" encoding="UTF-8" standalone="yes"?>
<Relationships xmlns="http://schemas.openxmlformats.org/package/2006/relationships"><Relationship Id="rId2" Type="http://schemas.openxmlformats.org/officeDocument/2006/relationships/hyperlink" Target="mailto:peter@contoso.com" TargetMode="External"/><Relationship Id="rId1" Type="http://schemas.openxmlformats.org/officeDocument/2006/relationships/slideLayout" Target="../slideLayouts/slideLayout23.xml"/></Relationships>
</file>

<file path=ppt/slides/_rels/slide23.xml.rels><?xml version="1.0" encoding="UTF-8" standalone="yes"?>
<Relationships xmlns="http://schemas.openxmlformats.org/package/2006/relationships"><Relationship Id="rId2" Type="http://schemas.openxmlformats.org/officeDocument/2006/relationships/image" Target="../media/image8.wmf"/><Relationship Id="rId1" Type="http://schemas.openxmlformats.org/officeDocument/2006/relationships/slideLayout" Target="../slideLayouts/slideLayout25.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25.xml.rels><?xml version="1.0" encoding="UTF-8" standalone="yes"?>
<Relationships xmlns="http://schemas.openxmlformats.org/package/2006/relationships"><Relationship Id="rId2" Type="http://schemas.openxmlformats.org/officeDocument/2006/relationships/hyperlink" Target="mailto:Peter@contoso.com" TargetMode="External"/><Relationship Id="rId1" Type="http://schemas.openxmlformats.org/officeDocument/2006/relationships/slideLayout" Target="../slideLayouts/slideLayout2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28.xml.rels><?xml version="1.0" encoding="UTF-8" standalone="yes"?>
<Relationships xmlns="http://schemas.openxmlformats.org/package/2006/relationships"><Relationship Id="rId3" Type="http://schemas.openxmlformats.org/officeDocument/2006/relationships/hyperlink" Target="http://download.microsoft.com/download/8/5/8/858F2155-D48D-4C68-9205-29460FD7698F/%5bMS-SPS2SAUTH%5d.pdf" TargetMode="External"/><Relationship Id="rId2" Type="http://schemas.openxmlformats.org/officeDocument/2006/relationships/hyperlink" Target="http://msdn.microsoft.com/en-us/library/hh670914(v=office.12).aspx" TargetMode="External"/><Relationship Id="rId1" Type="http://schemas.openxmlformats.org/officeDocument/2006/relationships/slideLayout" Target="../slideLayouts/slideLayout23.xml"/><Relationship Id="rId5" Type="http://schemas.openxmlformats.org/officeDocument/2006/relationships/hyperlink" Target="http://msdn.microsoft.com/en-us/library/hh658089(v=office.12).aspx" TargetMode="External"/><Relationship Id="rId4" Type="http://schemas.openxmlformats.org/officeDocument/2006/relationships/hyperlink" Target="http://msdn.microsoft.com/en-us/library/hh745374(v=exchg.80).aspx" TargetMode="Externa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3.xml"/></Relationships>
</file>

<file path=ppt/slides/_rels/slide36.xml.rels><?xml version="1.0" encoding="UTF-8" standalone="yes"?>
<Relationships xmlns="http://schemas.openxmlformats.org/package/2006/relationships"><Relationship Id="rId3" Type="http://schemas.openxmlformats.org/officeDocument/2006/relationships/hyperlink" Target="http://technet.microsoft.com/en-us/library/jj219758(v=office.15).aspx" TargetMode="External"/><Relationship Id="rId2" Type="http://schemas.openxmlformats.org/officeDocument/2006/relationships/notesSlide" Target="../notesSlides/notesSlide18.xml"/><Relationship Id="rId1" Type="http://schemas.openxmlformats.org/officeDocument/2006/relationships/slideLayout" Target="../slideLayouts/slideLayout23.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3.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3.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3.xml"/></Relationships>
</file>

<file path=ppt/slides/_rels/slide4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hyperlink" Target="http://myspc.sharepointconference.com/" TargetMode="External"/><Relationship Id="rId1" Type="http://schemas.openxmlformats.org/officeDocument/2006/relationships/slideLayout" Target="../slideLayouts/slideLayout66.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4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2.xml"/><Relationship Id="rId1" Type="http://schemas.openxmlformats.org/officeDocument/2006/relationships/slideLayout" Target="../slideLayouts/slideLayout5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3.xml"/></Relationships>
</file>

<file path=ppt/slides/_rels/slide8.xml.rels><?xml version="1.0" encoding="UTF-8" standalone="yes"?>
<Relationships xmlns="http://schemas.openxmlformats.org/package/2006/relationships"><Relationship Id="rId3" Type="http://schemas.openxmlformats.org/officeDocument/2006/relationships/hyperlink" Target="http://www.rfc-editor.org/rfc/rfc6749.txt" TargetMode="External"/><Relationship Id="rId2" Type="http://schemas.openxmlformats.org/officeDocument/2006/relationships/notesSlide" Target="../notesSlides/notesSlide6.xml"/><Relationship Id="rId1" Type="http://schemas.openxmlformats.org/officeDocument/2006/relationships/slideLayout" Target="../slideLayouts/slideLayout2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66116993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427038" y="1439862"/>
            <a:ext cx="11737166" cy="4896896"/>
          </a:xfrm>
        </p:spPr>
        <p:txBody>
          <a:bodyPr>
            <a:normAutofit/>
          </a:bodyPr>
          <a:lstStyle/>
          <a:p>
            <a:pPr marL="582873" indent="-582873">
              <a:buFont typeface="Arial" panose="020B0604020202020204" pitchFamily="34" charset="0"/>
              <a:buChar char="•"/>
            </a:pPr>
            <a:r>
              <a:rPr lang="en-US" sz="2856" dirty="0" smtClean="0"/>
              <a:t>Use a “trust broker” between online workloads instead of “direct trust”</a:t>
            </a:r>
          </a:p>
          <a:p>
            <a:pPr marL="1268673" lvl="4" indent="-582873">
              <a:buFont typeface="Arial" panose="020B0604020202020204" pitchFamily="34" charset="0"/>
              <a:buChar char="•"/>
            </a:pPr>
            <a:r>
              <a:rPr lang="en-US" dirty="0" smtClean="0"/>
              <a:t>ACS (Azure Access Control Service) is </a:t>
            </a:r>
            <a:r>
              <a:rPr lang="en-US" dirty="0"/>
              <a:t>the ‘trust broker</a:t>
            </a:r>
            <a:r>
              <a:rPr lang="en-US" dirty="0" smtClean="0"/>
              <a:t>’ for SPO</a:t>
            </a:r>
          </a:p>
          <a:p>
            <a:pPr marL="1268673" lvl="4" indent="-582873">
              <a:buFont typeface="Arial" panose="020B0604020202020204" pitchFamily="34" charset="0"/>
              <a:buChar char="•"/>
            </a:pPr>
            <a:r>
              <a:rPr lang="en-US" dirty="0" smtClean="0"/>
              <a:t>Flexible architecture to scale up number of applications that can call to SPO</a:t>
            </a:r>
          </a:p>
          <a:p>
            <a:pPr marL="1268673" lvl="4" indent="-582873">
              <a:buFont typeface="Arial" panose="020B0604020202020204" pitchFamily="34" charset="0"/>
              <a:buChar char="•"/>
            </a:pPr>
            <a:r>
              <a:rPr lang="en-US" dirty="0"/>
              <a:t>Performance optimized token issuance for each S2S </a:t>
            </a:r>
            <a:r>
              <a:rPr lang="en-US" dirty="0" smtClean="0"/>
              <a:t>call</a:t>
            </a:r>
          </a:p>
          <a:p>
            <a:pPr lvl="4"/>
            <a:endParaRPr lang="en-US" dirty="0"/>
          </a:p>
          <a:p>
            <a:pPr marL="582873" indent="-582873">
              <a:buFont typeface="Arial" panose="020B0604020202020204" pitchFamily="34" charset="0"/>
              <a:buChar char="•"/>
            </a:pPr>
            <a:r>
              <a:rPr lang="en-US" sz="2856" dirty="0" smtClean="0"/>
              <a:t>“S2S App” is a high trust app and can </a:t>
            </a:r>
            <a:r>
              <a:rPr lang="en-US" sz="2856" dirty="0"/>
              <a:t>vouch a user </a:t>
            </a:r>
            <a:r>
              <a:rPr lang="en-US" sz="2856" dirty="0" smtClean="0"/>
              <a:t>identity</a:t>
            </a:r>
          </a:p>
          <a:p>
            <a:endParaRPr lang="en-US" sz="2856" dirty="0" smtClean="0"/>
          </a:p>
          <a:p>
            <a:pPr marL="582873" indent="-582873">
              <a:buFont typeface="Arial" panose="020B0604020202020204" pitchFamily="34" charset="0"/>
              <a:buChar char="•"/>
            </a:pPr>
            <a:r>
              <a:rPr lang="en-US" sz="2856" dirty="0"/>
              <a:t>“Application principals” are sourced in a single master source</a:t>
            </a:r>
          </a:p>
          <a:p>
            <a:pPr marL="1268673" lvl="4" indent="-582873">
              <a:buFont typeface="Arial" panose="020B0604020202020204" pitchFamily="34" charset="0"/>
              <a:buChar char="•"/>
            </a:pPr>
            <a:r>
              <a:rPr lang="en-US" dirty="0"/>
              <a:t>MSO-DS is the source of application </a:t>
            </a:r>
            <a:r>
              <a:rPr lang="en-US" dirty="0" smtClean="0"/>
              <a:t>principals</a:t>
            </a:r>
          </a:p>
          <a:p>
            <a:pPr marL="1268673" lvl="4" indent="-582873">
              <a:buFont typeface="Arial" panose="020B0604020202020204" pitchFamily="34" charset="0"/>
              <a:buChar char="•"/>
            </a:pPr>
            <a:r>
              <a:rPr lang="en-US" dirty="0" smtClean="0"/>
              <a:t>All S2S application principals need to be provisioned or registered with MSO-DS</a:t>
            </a:r>
            <a:endParaRPr lang="en-US" dirty="0"/>
          </a:p>
          <a:p>
            <a:pPr marL="1268673" lvl="4" indent="-582873">
              <a:buFont typeface="Arial" panose="020B0604020202020204" pitchFamily="34" charset="0"/>
              <a:buChar char="•"/>
            </a:pPr>
            <a:endParaRPr lang="en-US" dirty="0" smtClean="0"/>
          </a:p>
          <a:p>
            <a:pPr marL="1268673" lvl="4" indent="-582873">
              <a:buFont typeface="Arial" panose="020B0604020202020204" pitchFamily="34" charset="0"/>
              <a:buChar char="•"/>
            </a:pPr>
            <a:endParaRPr lang="en-US" sz="900" dirty="0"/>
          </a:p>
          <a:p>
            <a:pPr marL="582873" indent="-582873">
              <a:buFont typeface="Arial" panose="020B0604020202020204" pitchFamily="34" charset="0"/>
              <a:buChar char="•"/>
            </a:pPr>
            <a:endParaRPr lang="en-US" sz="2856" dirty="0"/>
          </a:p>
          <a:p>
            <a:endParaRPr lang="en-US" sz="2856" dirty="0"/>
          </a:p>
        </p:txBody>
      </p:sp>
      <p:sp>
        <p:nvSpPr>
          <p:cNvPr id="3" name="Title 2"/>
          <p:cNvSpPr>
            <a:spLocks noGrp="1"/>
          </p:cNvSpPr>
          <p:nvPr>
            <p:ph type="title"/>
          </p:nvPr>
        </p:nvSpPr>
        <p:spPr/>
        <p:txBody>
          <a:bodyPr/>
          <a:lstStyle/>
          <a:p>
            <a:r>
              <a:rPr lang="en-US" dirty="0" smtClean="0"/>
              <a:t>Online Design Goals</a:t>
            </a:r>
            <a:endParaRPr lang="en-US" dirty="0"/>
          </a:p>
        </p:txBody>
      </p:sp>
    </p:spTree>
    <p:extLst>
      <p:ext uri="{BB962C8B-B14F-4D97-AF65-F5344CB8AC3E}">
        <p14:creationId xmlns:p14="http://schemas.microsoft.com/office/powerpoint/2010/main" val="2934902179"/>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14691" y="426044"/>
            <a:ext cx="11797734" cy="621530"/>
          </a:xfrm>
        </p:spPr>
        <p:txBody>
          <a:bodyPr>
            <a:normAutofit fontScale="90000"/>
          </a:bodyPr>
          <a:lstStyle/>
          <a:p>
            <a:r>
              <a:rPr lang="en-US" dirty="0" smtClean="0"/>
              <a:t>S2S authentication – Online - flow</a:t>
            </a:r>
            <a:endParaRPr lang="en-US" dirty="0"/>
          </a:p>
        </p:txBody>
      </p:sp>
      <p:sp>
        <p:nvSpPr>
          <p:cNvPr id="3" name="Content Placeholder 2"/>
          <p:cNvSpPr>
            <a:spLocks noGrp="1"/>
          </p:cNvSpPr>
          <p:nvPr>
            <p:ph idx="4294967295"/>
          </p:nvPr>
        </p:nvSpPr>
        <p:spPr>
          <a:xfrm>
            <a:off x="272721" y="1207936"/>
            <a:ext cx="11436040" cy="627807"/>
          </a:xfrm>
          <a:prstGeom prst="rect">
            <a:avLst/>
          </a:prstGeom>
        </p:spPr>
        <p:txBody>
          <a:bodyPr>
            <a:normAutofit/>
          </a:bodyPr>
          <a:lstStyle/>
          <a:p>
            <a:r>
              <a:rPr lang="en-US" sz="2040" dirty="0"/>
              <a:t>Tasks sync scenario: SharePoint accesses Peter’s Exchange tasks list on behalf of </a:t>
            </a:r>
            <a:r>
              <a:rPr lang="en-US" sz="2040" dirty="0" smtClean="0"/>
              <a:t>Peter</a:t>
            </a:r>
            <a:endParaRPr lang="en-US" sz="2040" dirty="0"/>
          </a:p>
        </p:txBody>
      </p:sp>
      <p:sp>
        <p:nvSpPr>
          <p:cNvPr id="4" name="Rounded Rectangle 3"/>
          <p:cNvSpPr/>
          <p:nvPr/>
        </p:nvSpPr>
        <p:spPr bwMode="auto">
          <a:xfrm>
            <a:off x="1835526" y="3367539"/>
            <a:ext cx="5885048" cy="2653101"/>
          </a:xfrm>
          <a:prstGeom prst="roundRect">
            <a:avLst/>
          </a:prstGeom>
          <a:solidFill>
            <a:schemeClr val="accent1">
              <a:lumMod val="60000"/>
              <a:lumOff val="4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6521" tIns="186521" rIns="186521" bIns="46628" numCol="1" rtlCol="0" anchor="t" anchorCtr="0" compatLnSpc="1">
            <a:prstTxWarp prst="textNoShape">
              <a:avLst/>
            </a:prstTxWarp>
          </a:bodyPr>
          <a:lstStyle/>
          <a:p>
            <a:pPr algn="ctr" defTabSz="932290" fontAlgn="base">
              <a:spcBef>
                <a:spcPct val="0"/>
              </a:spcBef>
              <a:spcAft>
                <a:spcPct val="0"/>
              </a:spcAft>
            </a:pPr>
            <a:endParaRPr lang="en-US" sz="2244" dirty="0">
              <a:solidFill>
                <a:srgbClr val="505050"/>
              </a:solidFill>
              <a:latin typeface="Segoe Condensed" pitchFamily="34" charset="0"/>
            </a:endParaRPr>
          </a:p>
        </p:txBody>
      </p:sp>
      <p:sp>
        <p:nvSpPr>
          <p:cNvPr id="11" name="Rounded Rectangle 10"/>
          <p:cNvSpPr/>
          <p:nvPr/>
        </p:nvSpPr>
        <p:spPr bwMode="auto">
          <a:xfrm>
            <a:off x="4031398" y="4227788"/>
            <a:ext cx="1776770" cy="932603"/>
          </a:xfrm>
          <a:prstGeom prst="roundRect">
            <a:avLst/>
          </a:prstGeom>
          <a:solidFill>
            <a:srgbClr val="FFCC99"/>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6521" tIns="186521" rIns="186521" bIns="46628" numCol="1" rtlCol="0" anchor="t" anchorCtr="0" compatLnSpc="1">
            <a:prstTxWarp prst="textNoShape">
              <a:avLst/>
            </a:prstTxWarp>
          </a:bodyPr>
          <a:lstStyle/>
          <a:p>
            <a:pPr algn="ctr" defTabSz="932290" fontAlgn="base">
              <a:spcBef>
                <a:spcPct val="0"/>
              </a:spcBef>
              <a:spcAft>
                <a:spcPct val="0"/>
              </a:spcAft>
            </a:pPr>
            <a:r>
              <a:rPr lang="en-US" sz="1428" b="1" dirty="0">
                <a:solidFill>
                  <a:srgbClr val="505050"/>
                </a:solidFill>
                <a:latin typeface="Segoe Condensed" pitchFamily="34" charset="0"/>
              </a:rPr>
              <a:t>Security Token Service</a:t>
            </a:r>
          </a:p>
        </p:txBody>
      </p:sp>
      <p:sp>
        <p:nvSpPr>
          <p:cNvPr id="24" name="Rounded Rectangle 23"/>
          <p:cNvSpPr/>
          <p:nvPr/>
        </p:nvSpPr>
        <p:spPr bwMode="auto">
          <a:xfrm>
            <a:off x="9512177" y="3367474"/>
            <a:ext cx="2196584" cy="2653167"/>
          </a:xfrm>
          <a:prstGeom prst="round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6521" tIns="186521" rIns="186521" bIns="46628" numCol="1" rtlCol="0" anchor="t" anchorCtr="0" compatLnSpc="1">
            <a:prstTxWarp prst="textNoShape">
              <a:avLst/>
            </a:prstTxWarp>
          </a:bodyPr>
          <a:lstStyle/>
          <a:p>
            <a:pPr algn="ctr" defTabSz="932290" fontAlgn="base">
              <a:spcBef>
                <a:spcPct val="0"/>
              </a:spcBef>
              <a:spcAft>
                <a:spcPct val="0"/>
              </a:spcAft>
            </a:pPr>
            <a:r>
              <a:rPr lang="en-US" sz="2040" dirty="0">
                <a:solidFill>
                  <a:srgbClr val="FFFFFF"/>
                </a:solidFill>
                <a:latin typeface="Segoe Condensed" pitchFamily="34" charset="0"/>
              </a:rPr>
              <a:t>Exchange Online</a:t>
            </a:r>
          </a:p>
          <a:p>
            <a:pPr algn="ctr" defTabSz="932290" fontAlgn="base">
              <a:spcBef>
                <a:spcPct val="0"/>
              </a:spcBef>
              <a:spcAft>
                <a:spcPct val="0"/>
              </a:spcAft>
            </a:pPr>
            <a:endParaRPr lang="en-US" sz="2856" dirty="0">
              <a:solidFill>
                <a:srgbClr val="505050"/>
              </a:solidFill>
              <a:latin typeface="Segoe Condensed" pitchFamily="34" charset="0"/>
            </a:endParaRPr>
          </a:p>
        </p:txBody>
      </p:sp>
      <p:sp>
        <p:nvSpPr>
          <p:cNvPr id="26" name="TextBox 25"/>
          <p:cNvSpPr txBox="1"/>
          <p:nvPr/>
        </p:nvSpPr>
        <p:spPr>
          <a:xfrm>
            <a:off x="3460134" y="3448758"/>
            <a:ext cx="1865207" cy="466302"/>
          </a:xfrm>
          <a:prstGeom prst="rect">
            <a:avLst/>
          </a:prstGeom>
          <a:noFill/>
        </p:spPr>
        <p:txBody>
          <a:bodyPr wrap="none" lIns="0" tIns="0" rIns="0" bIns="0" rtlCol="0">
            <a:noAutofit/>
          </a:bodyPr>
          <a:lstStyle/>
          <a:p>
            <a:r>
              <a:rPr lang="en-US" sz="2856" dirty="0">
                <a:solidFill>
                  <a:srgbClr val="FFFFFF"/>
                </a:solidFill>
                <a:latin typeface="Segoe UI Light" pitchFamily="34" charset="0"/>
              </a:rPr>
              <a:t>SharePoint Online</a:t>
            </a:r>
          </a:p>
        </p:txBody>
      </p:sp>
      <p:cxnSp>
        <p:nvCxnSpPr>
          <p:cNvPr id="29" name="Straight Arrow Connector 28"/>
          <p:cNvCxnSpPr>
            <a:endCxn id="4" idx="1"/>
          </p:cNvCxnSpPr>
          <p:nvPr/>
        </p:nvCxnSpPr>
        <p:spPr>
          <a:xfrm>
            <a:off x="1105296" y="4694090"/>
            <a:ext cx="730229" cy="0"/>
          </a:xfrm>
          <a:prstGeom prst="straightConnector1">
            <a:avLst/>
          </a:prstGeom>
          <a:ln>
            <a:solidFill>
              <a:schemeClr val="tx2">
                <a:lumMod val="50000"/>
                <a:lumOff val="50000"/>
              </a:schemeClr>
            </a:solidFill>
            <a:tailEnd type="arrow"/>
          </a:ln>
        </p:spPr>
        <p:style>
          <a:lnRef idx="1">
            <a:schemeClr val="accent1"/>
          </a:lnRef>
          <a:fillRef idx="0">
            <a:schemeClr val="accent1"/>
          </a:fillRef>
          <a:effectRef idx="0">
            <a:schemeClr val="accent1"/>
          </a:effectRef>
          <a:fontRef idx="minor">
            <a:schemeClr val="tx1"/>
          </a:fontRef>
        </p:style>
      </p:cxnSp>
      <p:sp>
        <p:nvSpPr>
          <p:cNvPr id="36" name="TextBox 35"/>
          <p:cNvSpPr txBox="1"/>
          <p:nvPr/>
        </p:nvSpPr>
        <p:spPr>
          <a:xfrm>
            <a:off x="172693" y="5136265"/>
            <a:ext cx="1297718" cy="884375"/>
          </a:xfrm>
          <a:prstGeom prst="rect">
            <a:avLst/>
          </a:prstGeom>
          <a:noFill/>
        </p:spPr>
        <p:txBody>
          <a:bodyPr wrap="none" lIns="0" tIns="0" rIns="0" bIns="0" rtlCol="0">
            <a:noAutofit/>
          </a:bodyPr>
          <a:lstStyle/>
          <a:p>
            <a:r>
              <a:rPr lang="en-US" sz="1224" dirty="0" err="1">
                <a:solidFill>
                  <a:srgbClr val="505050"/>
                </a:solidFill>
                <a:latin typeface="Segoe UI Light" pitchFamily="34" charset="0"/>
              </a:rPr>
              <a:t>Peter@Contoso</a:t>
            </a:r>
            <a:endParaRPr lang="en-US" sz="1224" dirty="0">
              <a:solidFill>
                <a:srgbClr val="505050"/>
              </a:solidFill>
              <a:latin typeface="Segoe UI Light" pitchFamily="34" charset="0"/>
            </a:endParaRPr>
          </a:p>
          <a:p>
            <a:r>
              <a:rPr lang="en-US" sz="1224" dirty="0">
                <a:solidFill>
                  <a:srgbClr val="505050"/>
                </a:solidFill>
                <a:latin typeface="Segoe UI Light" pitchFamily="34" charset="0"/>
              </a:rPr>
              <a:t>browses to SP page </a:t>
            </a:r>
          </a:p>
          <a:p>
            <a:r>
              <a:rPr lang="en-US" sz="1224" dirty="0">
                <a:solidFill>
                  <a:srgbClr val="505050"/>
                </a:solidFill>
                <a:latin typeface="Segoe UI Light" pitchFamily="34" charset="0"/>
              </a:rPr>
              <a:t>and triggers tasks sync</a:t>
            </a:r>
          </a:p>
          <a:p>
            <a:r>
              <a:rPr lang="en-US" sz="1224" dirty="0">
                <a:solidFill>
                  <a:srgbClr val="505050"/>
                </a:solidFill>
                <a:latin typeface="Segoe UI Light" pitchFamily="34" charset="0"/>
              </a:rPr>
              <a:t>from Exchange</a:t>
            </a:r>
          </a:p>
        </p:txBody>
      </p:sp>
      <p:sp>
        <p:nvSpPr>
          <p:cNvPr id="84" name="TextBox 83"/>
          <p:cNvSpPr txBox="1"/>
          <p:nvPr/>
        </p:nvSpPr>
        <p:spPr>
          <a:xfrm>
            <a:off x="1400813" y="4414583"/>
            <a:ext cx="182557" cy="331952"/>
          </a:xfrm>
          <a:prstGeom prst="rect">
            <a:avLst/>
          </a:prstGeom>
          <a:noFill/>
          <a:ln>
            <a:noFill/>
          </a:ln>
        </p:spPr>
        <p:txBody>
          <a:bodyPr wrap="none" lIns="0" tIns="0" rIns="0" bIns="0" rtlCol="0">
            <a:noAutofit/>
          </a:bodyPr>
          <a:lstStyle/>
          <a:p>
            <a:r>
              <a:rPr lang="en-US" sz="1632" b="1" dirty="0">
                <a:solidFill>
                  <a:srgbClr val="F26522">
                    <a:lumMod val="75000"/>
                  </a:srgbClr>
                </a:solidFill>
                <a:latin typeface="Segoe UI Light" pitchFamily="34" charset="0"/>
              </a:rPr>
              <a:t>1</a:t>
            </a:r>
          </a:p>
        </p:txBody>
      </p:sp>
      <p:sp>
        <p:nvSpPr>
          <p:cNvPr id="119" name="TextBox 118"/>
          <p:cNvSpPr txBox="1"/>
          <p:nvPr/>
        </p:nvSpPr>
        <p:spPr>
          <a:xfrm>
            <a:off x="4560120" y="2875511"/>
            <a:ext cx="182557" cy="331952"/>
          </a:xfrm>
          <a:prstGeom prst="rect">
            <a:avLst/>
          </a:prstGeom>
          <a:noFill/>
          <a:ln>
            <a:noFill/>
          </a:ln>
        </p:spPr>
        <p:txBody>
          <a:bodyPr wrap="none" lIns="0" tIns="0" rIns="0" bIns="0" rtlCol="0">
            <a:noAutofit/>
          </a:bodyPr>
          <a:lstStyle/>
          <a:p>
            <a:r>
              <a:rPr lang="en-US" sz="1632" b="1" dirty="0">
                <a:solidFill>
                  <a:srgbClr val="F26522">
                    <a:lumMod val="75000"/>
                  </a:srgbClr>
                </a:solidFill>
                <a:latin typeface="Segoe UI Light" pitchFamily="34" charset="0"/>
              </a:rPr>
              <a:t>2</a:t>
            </a:r>
          </a:p>
        </p:txBody>
      </p:sp>
      <p:sp>
        <p:nvSpPr>
          <p:cNvPr id="120" name="TextBox 119"/>
          <p:cNvSpPr txBox="1"/>
          <p:nvPr/>
        </p:nvSpPr>
        <p:spPr>
          <a:xfrm>
            <a:off x="7437437" y="2860510"/>
            <a:ext cx="182557" cy="331952"/>
          </a:xfrm>
          <a:prstGeom prst="rect">
            <a:avLst/>
          </a:prstGeom>
          <a:noFill/>
          <a:ln>
            <a:noFill/>
          </a:ln>
        </p:spPr>
        <p:txBody>
          <a:bodyPr wrap="none" lIns="0" tIns="0" rIns="0" bIns="0" rtlCol="0">
            <a:noAutofit/>
          </a:bodyPr>
          <a:lstStyle/>
          <a:p>
            <a:r>
              <a:rPr lang="en-US" sz="1632" b="1" dirty="0">
                <a:solidFill>
                  <a:srgbClr val="F26522">
                    <a:lumMod val="75000"/>
                  </a:srgbClr>
                </a:solidFill>
                <a:latin typeface="Segoe UI Light" pitchFamily="34" charset="0"/>
              </a:rPr>
              <a:t>3</a:t>
            </a:r>
          </a:p>
        </p:txBody>
      </p:sp>
      <p:sp>
        <p:nvSpPr>
          <p:cNvPr id="121" name="TextBox 120"/>
          <p:cNvSpPr txBox="1"/>
          <p:nvPr/>
        </p:nvSpPr>
        <p:spPr>
          <a:xfrm>
            <a:off x="9266237" y="4841710"/>
            <a:ext cx="182557" cy="331952"/>
          </a:xfrm>
          <a:prstGeom prst="rect">
            <a:avLst/>
          </a:prstGeom>
          <a:noFill/>
          <a:ln>
            <a:noFill/>
          </a:ln>
        </p:spPr>
        <p:txBody>
          <a:bodyPr wrap="none" lIns="0" tIns="0" rIns="0" bIns="0" rtlCol="0">
            <a:noAutofit/>
          </a:bodyPr>
          <a:lstStyle/>
          <a:p>
            <a:r>
              <a:rPr lang="en-US" sz="1632" b="1" dirty="0" smtClean="0">
                <a:solidFill>
                  <a:srgbClr val="F26522">
                    <a:lumMod val="75000"/>
                  </a:srgbClr>
                </a:solidFill>
                <a:latin typeface="Segoe UI Light" pitchFamily="34" charset="0"/>
              </a:rPr>
              <a:t>5</a:t>
            </a:r>
            <a:endParaRPr lang="en-US" sz="1632" b="1" dirty="0">
              <a:solidFill>
                <a:srgbClr val="F26522">
                  <a:lumMod val="75000"/>
                </a:srgbClr>
              </a:solidFill>
              <a:latin typeface="Segoe UI Light" pitchFamily="34" charset="0"/>
            </a:endParaRPr>
          </a:p>
        </p:txBody>
      </p:sp>
      <p:sp>
        <p:nvSpPr>
          <p:cNvPr id="122" name="TextBox 121"/>
          <p:cNvSpPr txBox="1"/>
          <p:nvPr/>
        </p:nvSpPr>
        <p:spPr>
          <a:xfrm>
            <a:off x="7864480" y="5375110"/>
            <a:ext cx="182557" cy="331952"/>
          </a:xfrm>
          <a:prstGeom prst="rect">
            <a:avLst/>
          </a:prstGeom>
          <a:noFill/>
          <a:ln>
            <a:noFill/>
          </a:ln>
        </p:spPr>
        <p:txBody>
          <a:bodyPr wrap="none" lIns="0" tIns="0" rIns="0" bIns="0" rtlCol="0">
            <a:noAutofit/>
          </a:bodyPr>
          <a:lstStyle/>
          <a:p>
            <a:r>
              <a:rPr lang="en-US" sz="1632" b="1" dirty="0" smtClean="0">
                <a:solidFill>
                  <a:srgbClr val="F26522">
                    <a:lumMod val="75000"/>
                  </a:srgbClr>
                </a:solidFill>
                <a:latin typeface="Segoe UI Light" pitchFamily="34" charset="0"/>
              </a:rPr>
              <a:t>6</a:t>
            </a:r>
            <a:endParaRPr lang="en-US" sz="1632" b="1" dirty="0">
              <a:solidFill>
                <a:srgbClr val="F26522">
                  <a:lumMod val="75000"/>
                </a:srgbClr>
              </a:solidFill>
              <a:latin typeface="Segoe UI Light" pitchFamily="34" charset="0"/>
            </a:endParaRPr>
          </a:p>
        </p:txBody>
      </p:sp>
      <p:sp>
        <p:nvSpPr>
          <p:cNvPr id="130" name="TextBox 129"/>
          <p:cNvSpPr txBox="1"/>
          <p:nvPr/>
        </p:nvSpPr>
        <p:spPr>
          <a:xfrm>
            <a:off x="11137997" y="2292458"/>
            <a:ext cx="739674" cy="229130"/>
          </a:xfrm>
          <a:prstGeom prst="rect">
            <a:avLst/>
          </a:prstGeom>
          <a:noFill/>
        </p:spPr>
        <p:txBody>
          <a:bodyPr wrap="none" lIns="0" tIns="0" rIns="0" bIns="0" rtlCol="0">
            <a:noAutofit/>
          </a:bodyPr>
          <a:lstStyle/>
          <a:p>
            <a:r>
              <a:rPr lang="en-US" sz="1632" b="1" dirty="0">
                <a:solidFill>
                  <a:srgbClr val="505050"/>
                </a:solidFill>
                <a:latin typeface="Segoe UI Light" pitchFamily="34" charset="0"/>
              </a:rPr>
              <a:t>Online</a:t>
            </a:r>
          </a:p>
        </p:txBody>
      </p:sp>
      <p:sp>
        <p:nvSpPr>
          <p:cNvPr id="35" name="Rounded Rectangle 34"/>
          <p:cNvSpPr/>
          <p:nvPr/>
        </p:nvSpPr>
        <p:spPr bwMode="auto">
          <a:xfrm>
            <a:off x="9740457" y="4322388"/>
            <a:ext cx="1776770" cy="813877"/>
          </a:xfrm>
          <a:prstGeom prst="round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6521" tIns="186521" rIns="186521" bIns="46628" numCol="1" rtlCol="0" anchor="t" anchorCtr="0" compatLnSpc="1">
            <a:prstTxWarp prst="textNoShape">
              <a:avLst/>
            </a:prstTxWarp>
          </a:bodyPr>
          <a:lstStyle/>
          <a:p>
            <a:pPr algn="ctr" defTabSz="932290" fontAlgn="base">
              <a:spcBef>
                <a:spcPct val="0"/>
              </a:spcBef>
              <a:spcAft>
                <a:spcPct val="0"/>
              </a:spcAft>
            </a:pPr>
            <a:r>
              <a:rPr lang="en-US" sz="1428" b="1" dirty="0">
                <a:solidFill>
                  <a:srgbClr val="505050"/>
                </a:solidFill>
                <a:latin typeface="Segoe Condensed" pitchFamily="34" charset="0"/>
              </a:rPr>
              <a:t>Security Token Service </a:t>
            </a:r>
            <a:r>
              <a:rPr lang="en-US" sz="1428" b="1" dirty="0" smtClean="0">
                <a:solidFill>
                  <a:srgbClr val="505050"/>
                </a:solidFill>
                <a:latin typeface="Segoe Condensed" pitchFamily="34" charset="0"/>
              </a:rPr>
              <a:t>OM</a:t>
            </a:r>
            <a:endParaRPr lang="en-US" sz="1428" b="1" dirty="0">
              <a:solidFill>
                <a:srgbClr val="505050"/>
              </a:solidFill>
              <a:latin typeface="Segoe Condensed" pitchFamily="34" charset="0"/>
            </a:endParaRPr>
          </a:p>
        </p:txBody>
      </p:sp>
      <p:cxnSp>
        <p:nvCxnSpPr>
          <p:cNvPr id="14" name="Elbow Connector 13"/>
          <p:cNvCxnSpPr>
            <a:stCxn id="35" idx="3"/>
            <a:endCxn id="30" idx="3"/>
          </p:cNvCxnSpPr>
          <p:nvPr/>
        </p:nvCxnSpPr>
        <p:spPr>
          <a:xfrm flipH="1" flipV="1">
            <a:off x="9489759" y="2676004"/>
            <a:ext cx="2027468" cy="2053323"/>
          </a:xfrm>
          <a:prstGeom prst="bentConnector3">
            <a:avLst>
              <a:gd name="adj1" fmla="val -21935"/>
            </a:avLst>
          </a:prstGeom>
          <a:ln>
            <a:solidFill>
              <a:schemeClr val="accent1">
                <a:lumMod val="75000"/>
              </a:schemeClr>
            </a:solidFill>
            <a:prstDash val="dash"/>
            <a:tailEnd type="arrow"/>
          </a:ln>
        </p:spPr>
        <p:style>
          <a:lnRef idx="1">
            <a:schemeClr val="accent1"/>
          </a:lnRef>
          <a:fillRef idx="0">
            <a:schemeClr val="accent1"/>
          </a:fillRef>
          <a:effectRef idx="0">
            <a:schemeClr val="accent1"/>
          </a:effectRef>
          <a:fontRef idx="minor">
            <a:schemeClr val="tx1"/>
          </a:fontRef>
        </p:style>
      </p:cxnSp>
      <p:sp>
        <p:nvSpPr>
          <p:cNvPr id="44" name="TextBox 43"/>
          <p:cNvSpPr txBox="1"/>
          <p:nvPr/>
        </p:nvSpPr>
        <p:spPr>
          <a:xfrm>
            <a:off x="8277306" y="2657395"/>
            <a:ext cx="739674" cy="229130"/>
          </a:xfrm>
          <a:prstGeom prst="rect">
            <a:avLst/>
          </a:prstGeom>
          <a:noFill/>
        </p:spPr>
        <p:txBody>
          <a:bodyPr wrap="none" lIns="0" tIns="0" rIns="0" bIns="0" rtlCol="0">
            <a:noAutofit/>
          </a:bodyPr>
          <a:lstStyle/>
          <a:p>
            <a:r>
              <a:rPr lang="en-US" sz="1632" dirty="0">
                <a:solidFill>
                  <a:srgbClr val="505050"/>
                </a:solidFill>
                <a:latin typeface="Segoe UI Light" pitchFamily="34" charset="0"/>
              </a:rPr>
              <a:t>trust</a:t>
            </a:r>
          </a:p>
        </p:txBody>
      </p:sp>
      <p:cxnSp>
        <p:nvCxnSpPr>
          <p:cNvPr id="25" name="Straight Arrow Connector 24"/>
          <p:cNvCxnSpPr>
            <a:stCxn id="4" idx="3"/>
            <a:endCxn id="24" idx="1"/>
          </p:cNvCxnSpPr>
          <p:nvPr/>
        </p:nvCxnSpPr>
        <p:spPr>
          <a:xfrm flipV="1">
            <a:off x="7720574" y="4694057"/>
            <a:ext cx="1791603" cy="33"/>
          </a:xfrm>
          <a:prstGeom prst="straightConnector1">
            <a:avLst/>
          </a:prstGeom>
          <a:ln>
            <a:solidFill>
              <a:schemeClr val="tx2">
                <a:lumMod val="50000"/>
                <a:lumOff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28" name="Straight Arrow Connector 27"/>
          <p:cNvCxnSpPr/>
          <p:nvPr/>
        </p:nvCxnSpPr>
        <p:spPr>
          <a:xfrm flipH="1">
            <a:off x="7720574" y="5275280"/>
            <a:ext cx="1791603" cy="0"/>
          </a:xfrm>
          <a:prstGeom prst="straightConnector1">
            <a:avLst/>
          </a:prstGeom>
          <a:ln>
            <a:solidFill>
              <a:schemeClr val="tx2">
                <a:lumMod val="50000"/>
                <a:lumOff val="50000"/>
              </a:schemeClr>
            </a:solidFill>
            <a:tailEnd type="arrow"/>
          </a:ln>
        </p:spPr>
        <p:style>
          <a:lnRef idx="1">
            <a:schemeClr val="accent1"/>
          </a:lnRef>
          <a:fillRef idx="0">
            <a:schemeClr val="accent1"/>
          </a:fillRef>
          <a:effectRef idx="0">
            <a:schemeClr val="accent1"/>
          </a:effectRef>
          <a:fontRef idx="minor">
            <a:schemeClr val="tx1"/>
          </a:fontRef>
        </p:style>
      </p:cxnSp>
      <p:sp>
        <p:nvSpPr>
          <p:cNvPr id="27" name="Rounded Rectangle 26"/>
          <p:cNvSpPr/>
          <p:nvPr/>
        </p:nvSpPr>
        <p:spPr bwMode="auto">
          <a:xfrm>
            <a:off x="2068677" y="2145340"/>
            <a:ext cx="1877233" cy="916523"/>
          </a:xfrm>
          <a:prstGeom prst="round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6521" tIns="186521" rIns="186521" bIns="46628" numCol="1" rtlCol="0" anchor="t" anchorCtr="0" compatLnSpc="1">
            <a:prstTxWarp prst="textNoShape">
              <a:avLst/>
            </a:prstTxWarp>
          </a:bodyPr>
          <a:lstStyle/>
          <a:p>
            <a:pPr algn="ctr" defTabSz="932290" fontAlgn="base">
              <a:spcBef>
                <a:spcPct val="0"/>
              </a:spcBef>
              <a:spcAft>
                <a:spcPct val="0"/>
              </a:spcAft>
            </a:pPr>
            <a:r>
              <a:rPr lang="en-US" sz="2244" dirty="0">
                <a:solidFill>
                  <a:srgbClr val="FFFFFF"/>
                </a:solidFill>
                <a:latin typeface="Segoe Condensed" pitchFamily="34" charset="0"/>
              </a:rPr>
              <a:t>MSO-DS</a:t>
            </a:r>
          </a:p>
        </p:txBody>
      </p:sp>
      <p:sp>
        <p:nvSpPr>
          <p:cNvPr id="30" name="Rounded Rectangle 29"/>
          <p:cNvSpPr/>
          <p:nvPr/>
        </p:nvSpPr>
        <p:spPr bwMode="auto">
          <a:xfrm>
            <a:off x="7612526" y="2217742"/>
            <a:ext cx="1877233" cy="916523"/>
          </a:xfrm>
          <a:prstGeom prst="round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6521" tIns="186521" rIns="186521" bIns="46628" numCol="1" rtlCol="0" anchor="t" anchorCtr="0" compatLnSpc="1">
            <a:prstTxWarp prst="textNoShape">
              <a:avLst/>
            </a:prstTxWarp>
          </a:bodyPr>
          <a:lstStyle/>
          <a:p>
            <a:pPr algn="ctr" defTabSz="932290" fontAlgn="base">
              <a:spcBef>
                <a:spcPct val="0"/>
              </a:spcBef>
              <a:spcAft>
                <a:spcPct val="0"/>
              </a:spcAft>
            </a:pPr>
            <a:r>
              <a:rPr lang="en-US" sz="2244" dirty="0">
                <a:solidFill>
                  <a:srgbClr val="FFFFFF"/>
                </a:solidFill>
                <a:latin typeface="Segoe Condensed" pitchFamily="34" charset="0"/>
              </a:rPr>
              <a:t>ACS</a:t>
            </a:r>
          </a:p>
        </p:txBody>
      </p:sp>
      <p:cxnSp>
        <p:nvCxnSpPr>
          <p:cNvPr id="32" name="Elbow Connector 31"/>
          <p:cNvCxnSpPr>
            <a:stCxn id="11" idx="2"/>
            <a:endCxn id="30" idx="3"/>
          </p:cNvCxnSpPr>
          <p:nvPr/>
        </p:nvCxnSpPr>
        <p:spPr>
          <a:xfrm rot="5400000" flipH="1" flipV="1">
            <a:off x="5962577" y="1633210"/>
            <a:ext cx="2484387" cy="4569976"/>
          </a:xfrm>
          <a:prstGeom prst="bentConnector4">
            <a:avLst>
              <a:gd name="adj1" fmla="val -45338"/>
              <a:gd name="adj2" fmla="val 154479"/>
            </a:avLst>
          </a:prstGeom>
          <a:ln>
            <a:solidFill>
              <a:schemeClr val="accent1">
                <a:lumMod val="75000"/>
              </a:schemeClr>
            </a:solidFill>
            <a:prstDash val="dash"/>
            <a:tailEnd type="arrow"/>
          </a:ln>
        </p:spPr>
        <p:style>
          <a:lnRef idx="1">
            <a:schemeClr val="accent1"/>
          </a:lnRef>
          <a:fillRef idx="0">
            <a:schemeClr val="accent1"/>
          </a:fillRef>
          <a:effectRef idx="0">
            <a:schemeClr val="accent1"/>
          </a:effectRef>
          <a:fontRef idx="minor">
            <a:schemeClr val="tx1"/>
          </a:fontRef>
        </p:style>
      </p:cxnSp>
      <p:sp>
        <p:nvSpPr>
          <p:cNvPr id="34" name="TextBox 33"/>
          <p:cNvSpPr txBox="1"/>
          <p:nvPr/>
        </p:nvSpPr>
        <p:spPr>
          <a:xfrm>
            <a:off x="8502075" y="6002634"/>
            <a:ext cx="687581" cy="376155"/>
          </a:xfrm>
          <a:prstGeom prst="rect">
            <a:avLst/>
          </a:prstGeom>
          <a:noFill/>
        </p:spPr>
        <p:txBody>
          <a:bodyPr wrap="none" lIns="0" tIns="0" rIns="0" bIns="0" rtlCol="0">
            <a:noAutofit/>
          </a:bodyPr>
          <a:lstStyle/>
          <a:p>
            <a:r>
              <a:rPr lang="en-US" sz="1632" i="1" dirty="0">
                <a:solidFill>
                  <a:srgbClr val="505050"/>
                </a:solidFill>
                <a:latin typeface="Segoe UI Light" pitchFamily="34" charset="0"/>
              </a:rPr>
              <a:t>trust</a:t>
            </a:r>
          </a:p>
        </p:txBody>
      </p:sp>
      <p:cxnSp>
        <p:nvCxnSpPr>
          <p:cNvPr id="9" name="Straight Arrow Connector 8"/>
          <p:cNvCxnSpPr/>
          <p:nvPr/>
        </p:nvCxnSpPr>
        <p:spPr>
          <a:xfrm flipH="1">
            <a:off x="3895887" y="2350955"/>
            <a:ext cx="3716638" cy="3307"/>
          </a:xfrm>
          <a:prstGeom prst="straightConnector1">
            <a:avLst/>
          </a:prstGeom>
          <a:ln>
            <a:solidFill>
              <a:schemeClr val="accent1">
                <a:lumMod val="75000"/>
              </a:schemeClr>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2" name="Elbow Connector 11"/>
          <p:cNvCxnSpPr>
            <a:stCxn id="4" idx="0"/>
            <a:endCxn id="30" idx="1"/>
          </p:cNvCxnSpPr>
          <p:nvPr/>
        </p:nvCxnSpPr>
        <p:spPr>
          <a:xfrm rot="5400000" flipH="1" flipV="1">
            <a:off x="5849522" y="1604534"/>
            <a:ext cx="691535" cy="2834476"/>
          </a:xfrm>
          <a:prstGeom prst="bentConnector2">
            <a:avLst/>
          </a:prstGeom>
          <a:ln>
            <a:solidFill>
              <a:schemeClr val="tx2">
                <a:lumMod val="50000"/>
                <a:lumOff val="50000"/>
              </a:schemeClr>
            </a:solidFill>
            <a:tailEnd type="arrow"/>
          </a:ln>
        </p:spPr>
        <p:style>
          <a:lnRef idx="1">
            <a:schemeClr val="accent1"/>
          </a:lnRef>
          <a:fillRef idx="0">
            <a:schemeClr val="accent1"/>
          </a:fillRef>
          <a:effectRef idx="0">
            <a:schemeClr val="accent1"/>
          </a:effectRef>
          <a:fontRef idx="minor">
            <a:schemeClr val="tx1"/>
          </a:fontRef>
        </p:style>
      </p:cxnSp>
      <p:pic>
        <p:nvPicPr>
          <p:cNvPr id="33" name="Picture 3" descr="C:\Program Files (x86)\Microsoft Office\MEDIA\CAGCAT10\j0292020.wm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4690" y="4318900"/>
            <a:ext cx="790606" cy="750379"/>
          </a:xfrm>
          <a:prstGeom prst="rect">
            <a:avLst/>
          </a:prstGeom>
          <a:noFill/>
          <a:extLst/>
        </p:spPr>
      </p:pic>
      <p:sp>
        <p:nvSpPr>
          <p:cNvPr id="37" name="TextBox 36"/>
          <p:cNvSpPr txBox="1"/>
          <p:nvPr/>
        </p:nvSpPr>
        <p:spPr>
          <a:xfrm>
            <a:off x="11552237" y="4411132"/>
            <a:ext cx="739674" cy="229130"/>
          </a:xfrm>
          <a:prstGeom prst="rect">
            <a:avLst/>
          </a:prstGeom>
          <a:noFill/>
        </p:spPr>
        <p:txBody>
          <a:bodyPr wrap="none" lIns="0" tIns="0" rIns="0" bIns="0" rtlCol="0">
            <a:noAutofit/>
          </a:bodyPr>
          <a:lstStyle/>
          <a:p>
            <a:r>
              <a:rPr lang="en-US" sz="1632" i="1" dirty="0">
                <a:solidFill>
                  <a:srgbClr val="505050"/>
                </a:solidFill>
                <a:latin typeface="Segoe UI Light" pitchFamily="34" charset="0"/>
              </a:rPr>
              <a:t>trust</a:t>
            </a:r>
          </a:p>
        </p:txBody>
      </p:sp>
      <p:sp>
        <p:nvSpPr>
          <p:cNvPr id="38" name="TextBox 37"/>
          <p:cNvSpPr txBox="1"/>
          <p:nvPr/>
        </p:nvSpPr>
        <p:spPr>
          <a:xfrm>
            <a:off x="5384369" y="2046247"/>
            <a:ext cx="739674" cy="229130"/>
          </a:xfrm>
          <a:prstGeom prst="rect">
            <a:avLst/>
          </a:prstGeom>
          <a:noFill/>
        </p:spPr>
        <p:txBody>
          <a:bodyPr wrap="none" lIns="0" tIns="0" rIns="0" bIns="0" rtlCol="0">
            <a:noAutofit/>
          </a:bodyPr>
          <a:lstStyle/>
          <a:p>
            <a:r>
              <a:rPr lang="en-US" sz="1632" dirty="0">
                <a:solidFill>
                  <a:srgbClr val="505050"/>
                </a:solidFill>
                <a:latin typeface="Segoe UI Light" pitchFamily="34" charset="0"/>
              </a:rPr>
              <a:t>sync</a:t>
            </a:r>
          </a:p>
        </p:txBody>
      </p:sp>
      <p:sp>
        <p:nvSpPr>
          <p:cNvPr id="39" name="TextBox 38"/>
          <p:cNvSpPr txBox="1"/>
          <p:nvPr/>
        </p:nvSpPr>
        <p:spPr>
          <a:xfrm>
            <a:off x="7818437" y="4384510"/>
            <a:ext cx="182557" cy="331952"/>
          </a:xfrm>
          <a:prstGeom prst="rect">
            <a:avLst/>
          </a:prstGeom>
          <a:noFill/>
          <a:ln>
            <a:noFill/>
          </a:ln>
        </p:spPr>
        <p:txBody>
          <a:bodyPr wrap="none" lIns="0" tIns="0" rIns="0" bIns="0" rtlCol="0">
            <a:noAutofit/>
          </a:bodyPr>
          <a:lstStyle/>
          <a:p>
            <a:r>
              <a:rPr lang="en-US" sz="1632" b="1" dirty="0" smtClean="0">
                <a:solidFill>
                  <a:srgbClr val="F26522">
                    <a:lumMod val="75000"/>
                  </a:srgbClr>
                </a:solidFill>
                <a:latin typeface="Segoe UI Light" pitchFamily="34" charset="0"/>
              </a:rPr>
              <a:t>4</a:t>
            </a:r>
            <a:endParaRPr lang="en-US" sz="1632" b="1" dirty="0">
              <a:solidFill>
                <a:srgbClr val="F26522">
                  <a:lumMod val="75000"/>
                </a:srgbClr>
              </a:solidFill>
              <a:latin typeface="Segoe UI Light" pitchFamily="34" charset="0"/>
            </a:endParaRPr>
          </a:p>
        </p:txBody>
      </p:sp>
    </p:spTree>
    <p:extLst>
      <p:ext uri="{BB962C8B-B14F-4D97-AF65-F5344CB8AC3E}">
        <p14:creationId xmlns:p14="http://schemas.microsoft.com/office/powerpoint/2010/main" val="3865380498"/>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childTnLst>
                                </p:cTn>
                              </p:par>
                              <p:par>
                                <p:cTn id="8" presetID="10" presetClass="entr" presetSubtype="0" fill="hold" nodeType="withEffect">
                                  <p:stCondLst>
                                    <p:cond delay="0"/>
                                  </p:stCondLst>
                                  <p:childTnLst>
                                    <p:set>
                                      <p:cBhvr>
                                        <p:cTn id="9" dur="1" fill="hold">
                                          <p:stCondLst>
                                            <p:cond delay="0"/>
                                          </p:stCondLst>
                                        </p:cTn>
                                        <p:tgtEl>
                                          <p:spTgt spid="29"/>
                                        </p:tgtEl>
                                        <p:attrNameLst>
                                          <p:attrName>style.visibility</p:attrName>
                                        </p:attrNameLst>
                                      </p:cBhvr>
                                      <p:to>
                                        <p:strVal val="visible"/>
                                      </p:to>
                                    </p:set>
                                    <p:animEffect transition="in" filter="fade">
                                      <p:cBhvr>
                                        <p:cTn id="10" dur="500"/>
                                        <p:tgtEl>
                                          <p:spTgt spid="29"/>
                                        </p:tgtEl>
                                      </p:cBhvr>
                                    </p:animEffect>
                                  </p:childTnLst>
                                </p:cTn>
                              </p:par>
                              <p:par>
                                <p:cTn id="11" presetID="10" presetClass="entr" presetSubtype="0" fill="hold" nodeType="withEffect">
                                  <p:stCondLst>
                                    <p:cond delay="0"/>
                                  </p:stCondLst>
                                  <p:childTnLst>
                                    <p:set>
                                      <p:cBhvr>
                                        <p:cTn id="12" dur="1" fill="hold">
                                          <p:stCondLst>
                                            <p:cond delay="0"/>
                                          </p:stCondLst>
                                        </p:cTn>
                                        <p:tgtEl>
                                          <p:spTgt spid="33"/>
                                        </p:tgtEl>
                                        <p:attrNameLst>
                                          <p:attrName>style.visibility</p:attrName>
                                        </p:attrNameLst>
                                      </p:cBhvr>
                                      <p:to>
                                        <p:strVal val="visible"/>
                                      </p:to>
                                    </p:set>
                                    <p:animEffect transition="in" filter="fade">
                                      <p:cBhvr>
                                        <p:cTn id="13" dur="500"/>
                                        <p:tgtEl>
                                          <p:spTgt spid="33"/>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84"/>
                                        </p:tgtEl>
                                        <p:attrNameLst>
                                          <p:attrName>style.visibility</p:attrName>
                                        </p:attrNameLst>
                                      </p:cBhvr>
                                      <p:to>
                                        <p:strVal val="visible"/>
                                      </p:to>
                                    </p:set>
                                    <p:animEffect transition="in" filter="fade">
                                      <p:cBhvr>
                                        <p:cTn id="16" dur="500"/>
                                        <p:tgtEl>
                                          <p:spTgt spid="84"/>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fade">
                                      <p:cBhvr>
                                        <p:cTn id="21" dur="500"/>
                                        <p:tgtEl>
                                          <p:spTgt spid="12"/>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19"/>
                                        </p:tgtEl>
                                        <p:attrNameLst>
                                          <p:attrName>style.visibility</p:attrName>
                                        </p:attrNameLst>
                                      </p:cBhvr>
                                      <p:to>
                                        <p:strVal val="visible"/>
                                      </p:to>
                                    </p:set>
                                    <p:animEffect transition="in" filter="fade">
                                      <p:cBhvr>
                                        <p:cTn id="24" dur="500"/>
                                        <p:tgtEl>
                                          <p:spTgt spid="119"/>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120"/>
                                        </p:tgtEl>
                                        <p:attrNameLst>
                                          <p:attrName>style.visibility</p:attrName>
                                        </p:attrNameLst>
                                      </p:cBhvr>
                                      <p:to>
                                        <p:strVal val="visible"/>
                                      </p:to>
                                    </p:set>
                                    <p:animEffect transition="in" filter="fade">
                                      <p:cBhvr>
                                        <p:cTn id="29" dur="500"/>
                                        <p:tgtEl>
                                          <p:spTgt spid="120"/>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nodeType="clickEffect">
                                  <p:stCondLst>
                                    <p:cond delay="0"/>
                                  </p:stCondLst>
                                  <p:childTnLst>
                                    <p:set>
                                      <p:cBhvr>
                                        <p:cTn id="33" dur="1" fill="hold">
                                          <p:stCondLst>
                                            <p:cond delay="0"/>
                                          </p:stCondLst>
                                        </p:cTn>
                                        <p:tgtEl>
                                          <p:spTgt spid="25"/>
                                        </p:tgtEl>
                                        <p:attrNameLst>
                                          <p:attrName>style.visibility</p:attrName>
                                        </p:attrNameLst>
                                      </p:cBhvr>
                                      <p:to>
                                        <p:strVal val="visible"/>
                                      </p:to>
                                    </p:set>
                                    <p:animEffect transition="in" filter="fade">
                                      <p:cBhvr>
                                        <p:cTn id="34" dur="500"/>
                                        <p:tgtEl>
                                          <p:spTgt spid="25"/>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39"/>
                                        </p:tgtEl>
                                        <p:attrNameLst>
                                          <p:attrName>style.visibility</p:attrName>
                                        </p:attrNameLst>
                                      </p:cBhvr>
                                      <p:to>
                                        <p:strVal val="visible"/>
                                      </p:to>
                                    </p:set>
                                    <p:animEffect transition="in" filter="fade">
                                      <p:cBhvr>
                                        <p:cTn id="37" dur="500"/>
                                        <p:tgtEl>
                                          <p:spTgt spid="39"/>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121"/>
                                        </p:tgtEl>
                                        <p:attrNameLst>
                                          <p:attrName>style.visibility</p:attrName>
                                        </p:attrNameLst>
                                      </p:cBhvr>
                                      <p:to>
                                        <p:strVal val="visible"/>
                                      </p:to>
                                    </p:set>
                                    <p:animEffect transition="in" filter="fade">
                                      <p:cBhvr>
                                        <p:cTn id="42" dur="500"/>
                                        <p:tgtEl>
                                          <p:spTgt spid="121"/>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28"/>
                                        </p:tgtEl>
                                        <p:attrNameLst>
                                          <p:attrName>style.visibility</p:attrName>
                                        </p:attrNameLst>
                                      </p:cBhvr>
                                      <p:to>
                                        <p:strVal val="visible"/>
                                      </p:to>
                                    </p:set>
                                    <p:animEffect transition="in" filter="fade">
                                      <p:cBhvr>
                                        <p:cTn id="47" dur="500"/>
                                        <p:tgtEl>
                                          <p:spTgt spid="28"/>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122"/>
                                        </p:tgtEl>
                                        <p:attrNameLst>
                                          <p:attrName>style.visibility</p:attrName>
                                        </p:attrNameLst>
                                      </p:cBhvr>
                                      <p:to>
                                        <p:strVal val="visible"/>
                                      </p:to>
                                    </p:set>
                                    <p:animEffect transition="in" filter="fade">
                                      <p:cBhvr>
                                        <p:cTn id="50" dur="500"/>
                                        <p:tgtEl>
                                          <p:spTgt spid="1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84" grpId="0"/>
      <p:bldP spid="119" grpId="0"/>
      <p:bldP spid="120" grpId="0"/>
      <p:bldP spid="121" grpId="0"/>
      <p:bldP spid="122" grpId="0"/>
      <p:bldP spid="3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531948" y="882931"/>
            <a:ext cx="11633257" cy="6424331"/>
          </a:xfrm>
        </p:spPr>
        <p:txBody>
          <a:bodyPr>
            <a:noAutofit/>
          </a:bodyPr>
          <a:lstStyle/>
          <a:p>
            <a:pPr marL="582873" lvl="1" indent="-582873">
              <a:buFont typeface="+mj-lt"/>
              <a:buAutoNum type="arabicPeriod"/>
            </a:pPr>
            <a:r>
              <a:rPr lang="en-US" sz="1600" b="1" dirty="0" smtClean="0"/>
              <a:t>User authentication and accesses tasks portal page in SharePoint</a:t>
            </a:r>
          </a:p>
          <a:p>
            <a:pPr marL="811473" lvl="2" indent="-582873">
              <a:buFont typeface="Arial" panose="020B0604020202020204" pitchFamily="34" charset="0"/>
              <a:buChar char="•"/>
            </a:pPr>
            <a:r>
              <a:rPr lang="en-US" sz="1600" dirty="0" smtClean="0"/>
              <a:t>User </a:t>
            </a:r>
            <a:r>
              <a:rPr lang="en-US" sz="1600" dirty="0">
                <a:hlinkClick r:id="rId3"/>
              </a:rPr>
              <a:t>Peter@contoso.com</a:t>
            </a:r>
            <a:r>
              <a:rPr lang="en-US" sz="1600" dirty="0"/>
              <a:t> signs in to SPO, assigned with a </a:t>
            </a:r>
            <a:r>
              <a:rPr lang="en-US" sz="1600" dirty="0" smtClean="0"/>
              <a:t>PUID (Personal Unique Identifier) by </a:t>
            </a:r>
            <a:r>
              <a:rPr lang="en-US" sz="1600" dirty="0" err="1" smtClean="0"/>
              <a:t>OrgID</a:t>
            </a:r>
            <a:r>
              <a:rPr lang="en-US" sz="1600" dirty="0" smtClean="0"/>
              <a:t>, the identity provider for O365</a:t>
            </a:r>
          </a:p>
          <a:p>
            <a:pPr marL="811473" lvl="2" indent="-582873">
              <a:buFont typeface="Arial" panose="020B0604020202020204" pitchFamily="34" charset="0"/>
              <a:buChar char="•"/>
            </a:pPr>
            <a:r>
              <a:rPr lang="en-US" sz="1600" dirty="0" smtClean="0"/>
              <a:t>User navigates to the tasks portal page and triggers a sync</a:t>
            </a:r>
          </a:p>
          <a:p>
            <a:pPr marL="582873" lvl="1" indent="-582873">
              <a:buFont typeface="+mj-lt"/>
              <a:buAutoNum type="arabicPeriod"/>
            </a:pPr>
            <a:r>
              <a:rPr lang="en-US" sz="1600" b="1" dirty="0" smtClean="0"/>
              <a:t>SPO requests an S2S token from ACS</a:t>
            </a:r>
          </a:p>
          <a:p>
            <a:pPr marL="811473" lvl="2" indent="-582873">
              <a:buFont typeface="Arial" panose="020B0604020202020204" pitchFamily="34" charset="0"/>
              <a:buChar char="•"/>
            </a:pPr>
            <a:r>
              <a:rPr lang="en-US" sz="1600" dirty="0" smtClean="0"/>
              <a:t>SPO </a:t>
            </a:r>
            <a:r>
              <a:rPr lang="en-US" sz="1600" dirty="0"/>
              <a:t>authenticates to ACS with ‘self-authenticator’ </a:t>
            </a:r>
            <a:r>
              <a:rPr lang="en-US" sz="1600" dirty="0" smtClean="0"/>
              <a:t>token that it created with local STS</a:t>
            </a:r>
          </a:p>
          <a:p>
            <a:pPr marL="811473" lvl="2" indent="-582873">
              <a:buFont typeface="Arial" panose="020B0604020202020204" pitchFamily="34" charset="0"/>
              <a:buChar char="•"/>
            </a:pPr>
            <a:r>
              <a:rPr lang="en-US" sz="1600" dirty="0" smtClean="0"/>
              <a:t>SPO requests token for EXO resource</a:t>
            </a:r>
          </a:p>
          <a:p>
            <a:pPr marL="582873" lvl="1" indent="-582873">
              <a:buFont typeface="+mj-lt"/>
              <a:buAutoNum type="arabicPeriod"/>
            </a:pPr>
            <a:r>
              <a:rPr lang="en-US" sz="1600" b="1" dirty="0" smtClean="0"/>
              <a:t>ACS validation of SPO’s request</a:t>
            </a:r>
          </a:p>
          <a:p>
            <a:pPr marL="571500" lvl="2" indent="-342900">
              <a:buFont typeface="Arial" panose="020B0604020202020204" pitchFamily="34" charset="0"/>
              <a:buChar char="•"/>
            </a:pPr>
            <a:r>
              <a:rPr lang="en-US" sz="1600" dirty="0" smtClean="0"/>
              <a:t>ACS validates the request that,</a:t>
            </a:r>
          </a:p>
          <a:p>
            <a:pPr marL="800100" lvl="3" indent="-342900">
              <a:buFont typeface="Arial" panose="020B0604020202020204" pitchFamily="34" charset="0"/>
              <a:buChar char="•"/>
            </a:pPr>
            <a:r>
              <a:rPr lang="en-US" sz="1400" dirty="0" smtClean="0"/>
              <a:t>it is indeed SPO app principal</a:t>
            </a:r>
          </a:p>
          <a:p>
            <a:pPr marL="800100" lvl="3" indent="-342900">
              <a:buFont typeface="Arial" panose="020B0604020202020204" pitchFamily="34" charset="0"/>
              <a:buChar char="•"/>
            </a:pPr>
            <a:r>
              <a:rPr lang="en-US" sz="1400" dirty="0" smtClean="0"/>
              <a:t>resource it is trying to access is indeed a host name that it knows</a:t>
            </a:r>
          </a:p>
          <a:p>
            <a:pPr marL="571500" lvl="2" indent="-342900">
              <a:buFont typeface="Arial" panose="020B0604020202020204" pitchFamily="34" charset="0"/>
              <a:buChar char="•"/>
            </a:pPr>
            <a:r>
              <a:rPr lang="en-US" sz="1600" dirty="0" smtClean="0"/>
              <a:t>Upon successful validation, ACS issues </a:t>
            </a:r>
            <a:r>
              <a:rPr lang="en-US" sz="1600" dirty="0"/>
              <a:t>a signed S2S ‘inner’ token </a:t>
            </a:r>
            <a:r>
              <a:rPr lang="en-US" sz="1600" dirty="0" smtClean="0"/>
              <a:t>that,</a:t>
            </a:r>
          </a:p>
          <a:p>
            <a:pPr marL="800100" lvl="3" indent="-342900">
              <a:buFont typeface="Arial" panose="020B0604020202020204" pitchFamily="34" charset="0"/>
              <a:buChar char="•"/>
            </a:pPr>
            <a:r>
              <a:rPr lang="en-US" sz="1400" dirty="0" smtClean="0"/>
              <a:t>identifies SPO app principal</a:t>
            </a:r>
          </a:p>
          <a:p>
            <a:pPr marL="800100" lvl="3" indent="-342900">
              <a:buFont typeface="Arial" panose="020B0604020202020204" pitchFamily="34" charset="0"/>
              <a:buChar char="•"/>
            </a:pPr>
            <a:r>
              <a:rPr lang="en-US" sz="1400" dirty="0" smtClean="0"/>
              <a:t>audience that the token is intended for</a:t>
            </a:r>
          </a:p>
          <a:p>
            <a:pPr marL="800100" lvl="3" indent="-342900">
              <a:buFont typeface="Arial" panose="020B0604020202020204" pitchFamily="34" charset="0"/>
              <a:buChar char="•"/>
            </a:pPr>
            <a:r>
              <a:rPr lang="en-US" sz="1400" dirty="0" smtClean="0"/>
              <a:t>valid for only certain time period and signed with its certificate</a:t>
            </a:r>
            <a:endParaRPr lang="en-US" sz="1400" dirty="0"/>
          </a:p>
          <a:p>
            <a:pPr marL="457200" lvl="1" indent="-457200">
              <a:buFont typeface="+mj-lt"/>
              <a:buAutoNum type="arabicPeriod"/>
            </a:pPr>
            <a:r>
              <a:rPr lang="en-US" sz="1600" b="1" dirty="0" smtClean="0"/>
              <a:t>SPO amending to S2S token and sends to EXO</a:t>
            </a:r>
          </a:p>
          <a:p>
            <a:pPr marL="571500" lvl="2" indent="-342900">
              <a:buFont typeface="Arial" panose="020B0604020202020204" pitchFamily="34" charset="0"/>
              <a:buChar char="•"/>
            </a:pPr>
            <a:r>
              <a:rPr lang="en-US" sz="1600" dirty="0" smtClean="0"/>
              <a:t>adds </a:t>
            </a:r>
            <a:r>
              <a:rPr lang="en-US" sz="1600" dirty="0"/>
              <a:t>S2S ‘outer’ token about the user </a:t>
            </a:r>
            <a:r>
              <a:rPr lang="en-US" sz="1600" dirty="0" smtClean="0"/>
              <a:t>identity information and </a:t>
            </a:r>
            <a:r>
              <a:rPr lang="en-US" sz="1600" dirty="0"/>
              <a:t>inserts ‘inner’ token and sends to </a:t>
            </a:r>
            <a:r>
              <a:rPr lang="en-US" sz="1600" dirty="0" smtClean="0"/>
              <a:t>EXO</a:t>
            </a:r>
          </a:p>
          <a:p>
            <a:pPr marL="571500" lvl="2" indent="-342900">
              <a:buFont typeface="Arial" panose="020B0604020202020204" pitchFamily="34" charset="0"/>
              <a:buChar char="•"/>
            </a:pPr>
            <a:r>
              <a:rPr lang="en-US" sz="1600" dirty="0" smtClean="0"/>
              <a:t>sends the S2S token to EXO</a:t>
            </a:r>
            <a:endParaRPr lang="en-US" sz="1600" dirty="0"/>
          </a:p>
          <a:p>
            <a:pPr marL="457200" lvl="1" indent="-457200">
              <a:buFont typeface="+mj-lt"/>
              <a:buAutoNum type="arabicPeriod"/>
            </a:pPr>
            <a:r>
              <a:rPr lang="en-US" sz="1600" b="1" dirty="0"/>
              <a:t>EXO validates </a:t>
            </a:r>
            <a:r>
              <a:rPr lang="en-US" sz="1600" b="1" dirty="0" smtClean="0"/>
              <a:t>SPO’s request</a:t>
            </a:r>
          </a:p>
          <a:p>
            <a:pPr marL="811473" lvl="2" indent="-582873">
              <a:buFont typeface="Arial" panose="020B0604020202020204" pitchFamily="34" charset="0"/>
              <a:buChar char="•"/>
            </a:pPr>
            <a:r>
              <a:rPr lang="en-US" sz="1600" dirty="0" smtClean="0"/>
              <a:t>EXO validates that the token is indeed issued by ACS</a:t>
            </a:r>
          </a:p>
          <a:p>
            <a:pPr marL="811473" lvl="2" indent="-582873">
              <a:buFont typeface="Arial" panose="020B0604020202020204" pitchFamily="34" charset="0"/>
              <a:buChar char="•"/>
            </a:pPr>
            <a:r>
              <a:rPr lang="en-US" sz="1600" dirty="0" smtClean="0"/>
              <a:t>verifies </a:t>
            </a:r>
            <a:r>
              <a:rPr lang="en-US" sz="1600" dirty="0"/>
              <a:t>audience, accepts the user info, and rehydrates </a:t>
            </a:r>
            <a:r>
              <a:rPr lang="en-US" sz="1600" dirty="0" smtClean="0"/>
              <a:t>user</a:t>
            </a:r>
          </a:p>
          <a:p>
            <a:pPr marL="811473" lvl="2" indent="-582873">
              <a:buFont typeface="Arial" panose="020B0604020202020204" pitchFamily="34" charset="0"/>
              <a:buChar char="•"/>
            </a:pPr>
            <a:r>
              <a:rPr lang="en-US" sz="1600" dirty="0" smtClean="0"/>
              <a:t>authorizes SPO’s request</a:t>
            </a:r>
            <a:endParaRPr lang="en-US" sz="1600" dirty="0"/>
          </a:p>
          <a:p>
            <a:pPr marL="342900" lvl="1" indent="-342900">
              <a:buFont typeface="+mj-lt"/>
              <a:buAutoNum type="arabicPeriod"/>
            </a:pPr>
            <a:r>
              <a:rPr lang="en-US" sz="1600" b="1" dirty="0"/>
              <a:t>EXO </a:t>
            </a:r>
            <a:r>
              <a:rPr lang="en-US" sz="1600" b="1" dirty="0" smtClean="0"/>
              <a:t>returns the resources that SPO requested</a:t>
            </a:r>
            <a:endParaRPr lang="en-US" sz="1600" b="1" dirty="0"/>
          </a:p>
        </p:txBody>
      </p:sp>
      <p:sp>
        <p:nvSpPr>
          <p:cNvPr id="3" name="Title 2"/>
          <p:cNvSpPr>
            <a:spLocks noGrp="1"/>
          </p:cNvSpPr>
          <p:nvPr>
            <p:ph type="title"/>
          </p:nvPr>
        </p:nvSpPr>
        <p:spPr>
          <a:xfrm>
            <a:off x="531948" y="233151"/>
            <a:ext cx="11370961" cy="649780"/>
          </a:xfrm>
        </p:spPr>
        <p:txBody>
          <a:bodyPr>
            <a:normAutofit fontScale="90000"/>
          </a:bodyPr>
          <a:lstStyle/>
          <a:p>
            <a:r>
              <a:rPr lang="en-US" sz="4692" dirty="0"/>
              <a:t>S2S in Online – ‘Under the hood</a:t>
            </a:r>
            <a:r>
              <a:rPr lang="en-US" sz="4692" dirty="0" smtClean="0"/>
              <a:t>’ &lt;take home slide&gt;</a:t>
            </a:r>
            <a:endParaRPr lang="en-US" sz="4692" dirty="0"/>
          </a:p>
        </p:txBody>
      </p:sp>
    </p:spTree>
    <p:extLst>
      <p:ext uri="{BB962C8B-B14F-4D97-AF65-F5344CB8AC3E}">
        <p14:creationId xmlns:p14="http://schemas.microsoft.com/office/powerpoint/2010/main" val="160418896"/>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S2S in action in O365 services</a:t>
            </a:r>
            <a:endParaRPr lang="en-US" dirty="0"/>
          </a:p>
        </p:txBody>
      </p:sp>
      <p:sp>
        <p:nvSpPr>
          <p:cNvPr id="5" name="Text Placeholder 4"/>
          <p:cNvSpPr>
            <a:spLocks noGrp="1"/>
          </p:cNvSpPr>
          <p:nvPr>
            <p:ph type="body" sz="quarter" idx="12"/>
          </p:nvPr>
        </p:nvSpPr>
        <p:spPr/>
        <p:txBody>
          <a:bodyPr/>
          <a:lstStyle/>
          <a:p>
            <a:r>
              <a:rPr lang="en-US" dirty="0" smtClean="0"/>
              <a:t>Sesha Mani</a:t>
            </a:r>
            <a:endParaRPr lang="en-US" dirty="0"/>
          </a:p>
        </p:txBody>
      </p:sp>
    </p:spTree>
    <p:extLst>
      <p:ext uri="{BB962C8B-B14F-4D97-AF65-F5344CB8AC3E}">
        <p14:creationId xmlns:p14="http://schemas.microsoft.com/office/powerpoint/2010/main" val="1060642025"/>
      </p:ext>
    </p:extLst>
  </p:cSld>
  <p:clrMapOvr>
    <a:masterClrMapping/>
  </p:clrMapOvr>
  <p:transition spd="slow">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02747" y="1646523"/>
            <a:ext cx="11971972" cy="5424254"/>
          </a:xfrm>
        </p:spPr>
        <p:txBody>
          <a:bodyPr>
            <a:normAutofit fontScale="90000"/>
          </a:bodyPr>
          <a:lstStyle/>
          <a:p>
            <a:r>
              <a:rPr lang="en-US" sz="4896" dirty="0"/>
              <a:t>That’s great… but</a:t>
            </a:r>
            <a:br>
              <a:rPr lang="en-US" sz="4896" dirty="0"/>
            </a:br>
            <a:r>
              <a:rPr lang="en-US" sz="4896" dirty="0"/>
              <a:t/>
            </a:r>
            <a:br>
              <a:rPr lang="en-US" sz="4896" dirty="0"/>
            </a:br>
            <a:r>
              <a:rPr lang="en-US" sz="4896" dirty="0"/>
              <a:t>my customers are still heavy on-premise users…</a:t>
            </a:r>
            <a:br>
              <a:rPr lang="en-US" sz="4896" dirty="0"/>
            </a:br>
            <a:r>
              <a:rPr lang="en-US" sz="4896" dirty="0"/>
              <a:t/>
            </a:r>
            <a:br>
              <a:rPr lang="en-US" sz="4896" dirty="0"/>
            </a:br>
            <a:r>
              <a:rPr lang="en-US" sz="4896" dirty="0"/>
              <a:t>Is S2S supported for on-premise?</a:t>
            </a:r>
            <a:br>
              <a:rPr lang="en-US" sz="4896" dirty="0"/>
            </a:br>
            <a:r>
              <a:rPr lang="en-US" sz="4896" dirty="0"/>
              <a:t/>
            </a:r>
            <a:br>
              <a:rPr lang="en-US" sz="4896" dirty="0"/>
            </a:br>
            <a:r>
              <a:rPr lang="en-US" sz="4896" dirty="0"/>
              <a:t>Absolutely…</a:t>
            </a:r>
            <a:br>
              <a:rPr lang="en-US" sz="4896" dirty="0"/>
            </a:br>
            <a:endParaRPr lang="en-US" sz="4896" dirty="0"/>
          </a:p>
        </p:txBody>
      </p:sp>
    </p:spTree>
    <p:extLst>
      <p:ext uri="{BB962C8B-B14F-4D97-AF65-F5344CB8AC3E}">
        <p14:creationId xmlns:p14="http://schemas.microsoft.com/office/powerpoint/2010/main" val="1156354550"/>
      </p:ext>
    </p:extLst>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62002" y="1518852"/>
            <a:ext cx="11971972" cy="2712128"/>
          </a:xfrm>
        </p:spPr>
        <p:txBody>
          <a:bodyPr>
            <a:normAutofit fontScale="90000"/>
          </a:bodyPr>
          <a:lstStyle/>
          <a:p>
            <a:r>
              <a:rPr lang="en-US" sz="4896" dirty="0"/>
              <a:t>Now… </a:t>
            </a:r>
            <a:br>
              <a:rPr lang="en-US" sz="4896" dirty="0"/>
            </a:br>
            <a:r>
              <a:rPr lang="en-US" sz="4896" dirty="0"/>
              <a:t/>
            </a:r>
            <a:br>
              <a:rPr lang="en-US" sz="4896" dirty="0"/>
            </a:br>
            <a:r>
              <a:rPr lang="en-US" sz="4896" dirty="0"/>
              <a:t>let us explore how S2S scenarios are implemented for on-premise…</a:t>
            </a:r>
          </a:p>
        </p:txBody>
      </p:sp>
    </p:spTree>
    <p:extLst>
      <p:ext uri="{BB962C8B-B14F-4D97-AF65-F5344CB8AC3E}">
        <p14:creationId xmlns:p14="http://schemas.microsoft.com/office/powerpoint/2010/main" val="3705203280"/>
      </p:ext>
    </p:extLst>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9" y="1363662"/>
            <a:ext cx="11889564" cy="4677164"/>
          </a:xfrm>
        </p:spPr>
        <p:txBody>
          <a:bodyPr>
            <a:normAutofit fontScale="70000" lnSpcReduction="20000"/>
          </a:bodyPr>
          <a:lstStyle/>
          <a:p>
            <a:pPr marL="582873" indent="-582873">
              <a:buFont typeface="Arial" panose="020B0604020202020204" pitchFamily="34" charset="0"/>
              <a:buChar char="•"/>
            </a:pPr>
            <a:r>
              <a:rPr lang="en-US" dirty="0" smtClean="0"/>
              <a:t>No cloud dependency for on-premise only S2S scenarios</a:t>
            </a:r>
          </a:p>
          <a:p>
            <a:pPr marL="1040073" lvl="3" indent="-582873">
              <a:buFont typeface="Arial" panose="020B0604020202020204" pitchFamily="34" charset="0"/>
              <a:buChar char="•"/>
            </a:pPr>
            <a:r>
              <a:rPr lang="en-US" sz="2400" dirty="0" smtClean="0"/>
              <a:t>On-premise products support ‘direct trust’ and can ‘self-issue’ </a:t>
            </a:r>
            <a:r>
              <a:rPr lang="en-US" sz="2400" dirty="0"/>
              <a:t>the S2S </a:t>
            </a:r>
            <a:r>
              <a:rPr lang="en-US" sz="2400" dirty="0" smtClean="0"/>
              <a:t>tokens</a:t>
            </a:r>
          </a:p>
          <a:p>
            <a:pPr marL="1040073" lvl="3" indent="-582873">
              <a:buFont typeface="Arial" panose="020B0604020202020204" pitchFamily="34" charset="0"/>
              <a:buChar char="•"/>
            </a:pPr>
            <a:r>
              <a:rPr lang="en-US" sz="2400" dirty="0"/>
              <a:t>Remember SharePoint ships with a local STS! </a:t>
            </a:r>
          </a:p>
          <a:p>
            <a:pPr marL="582873" indent="-582873">
              <a:buFont typeface="Arial" panose="020B0604020202020204" pitchFamily="34" charset="0"/>
              <a:buChar char="•"/>
            </a:pPr>
            <a:endParaRPr lang="en-US" dirty="0" smtClean="0"/>
          </a:p>
          <a:p>
            <a:pPr marL="582873" indent="-582873">
              <a:buFont typeface="Arial" panose="020B0604020202020204" pitchFamily="34" charset="0"/>
              <a:buChar char="•"/>
            </a:pPr>
            <a:r>
              <a:rPr lang="en-US" dirty="0" smtClean="0"/>
              <a:t>S2S </a:t>
            </a:r>
            <a:r>
              <a:rPr lang="en-US" dirty="0"/>
              <a:t>App can vouch a user identity to another app</a:t>
            </a:r>
          </a:p>
          <a:p>
            <a:pPr marL="1047860" lvl="3" indent="-582873">
              <a:buFont typeface="Arial" panose="020B0604020202020204" pitchFamily="34" charset="0"/>
              <a:buChar char="•"/>
            </a:pPr>
            <a:r>
              <a:rPr lang="en-US" sz="2400" dirty="0" smtClean="0"/>
              <a:t>Kerberos constrained </a:t>
            </a:r>
            <a:r>
              <a:rPr lang="en-US" sz="2400" dirty="0"/>
              <a:t>delegation or </a:t>
            </a:r>
            <a:r>
              <a:rPr lang="en-US" sz="2400" dirty="0" smtClean="0"/>
              <a:t>C2WTS </a:t>
            </a:r>
            <a:r>
              <a:rPr lang="en-US" sz="2100" dirty="0" smtClean="0"/>
              <a:t>(</a:t>
            </a:r>
            <a:r>
              <a:rPr lang="en-US" sz="2100" dirty="0"/>
              <a:t>Claims-to-Windows Token </a:t>
            </a:r>
            <a:r>
              <a:rPr lang="en-US" sz="2100" dirty="0" smtClean="0"/>
              <a:t>Service)</a:t>
            </a:r>
            <a:r>
              <a:rPr lang="en-US" sz="2400" dirty="0" smtClean="0"/>
              <a:t> is NOT needed!</a:t>
            </a:r>
          </a:p>
          <a:p>
            <a:pPr marL="1047860" lvl="3" indent="-582873">
              <a:buFont typeface="Arial" panose="020B0604020202020204" pitchFamily="34" charset="0"/>
              <a:buChar char="•"/>
            </a:pPr>
            <a:r>
              <a:rPr lang="en-US" sz="2400" dirty="0" smtClean="0"/>
              <a:t>User Profile Application is SharePoint’s source for user information</a:t>
            </a:r>
            <a:endParaRPr lang="en-US" sz="2400" dirty="0"/>
          </a:p>
          <a:p>
            <a:pPr marL="1040073" lvl="3" indent="-582873">
              <a:buFont typeface="Arial" panose="020B0604020202020204" pitchFamily="34" charset="0"/>
              <a:buChar char="•"/>
            </a:pPr>
            <a:endParaRPr lang="en-US" sz="2400" dirty="0"/>
          </a:p>
          <a:p>
            <a:pPr marL="582873" indent="-582873">
              <a:buFont typeface="Arial" panose="020B0604020202020204" pitchFamily="34" charset="0"/>
              <a:buChar char="•"/>
            </a:pPr>
            <a:r>
              <a:rPr lang="en-US" dirty="0" smtClean="0"/>
              <a:t>Single master for app principals - App Management Service</a:t>
            </a:r>
          </a:p>
          <a:p>
            <a:pPr marL="1040073" lvl="3" indent="-582873">
              <a:buFont typeface="Arial" panose="020B0604020202020204" pitchFamily="34" charset="0"/>
              <a:buChar char="•"/>
            </a:pPr>
            <a:r>
              <a:rPr lang="en-US" sz="2400" dirty="0" smtClean="0"/>
              <a:t>SharePoint on-premise sources and caches app principals in its local app management service</a:t>
            </a:r>
          </a:p>
          <a:p>
            <a:pPr marL="582873" indent="-582873">
              <a:buFont typeface="Arial" panose="020B0604020202020204" pitchFamily="34" charset="0"/>
              <a:buChar char="•"/>
            </a:pPr>
            <a:endParaRPr lang="en-US" dirty="0"/>
          </a:p>
          <a:p>
            <a:pPr marL="582873" indent="-582873">
              <a:buFont typeface="Arial" panose="020B0604020202020204" pitchFamily="34" charset="0"/>
              <a:buChar char="•"/>
            </a:pPr>
            <a:r>
              <a:rPr lang="en-US" dirty="0" smtClean="0"/>
              <a:t>No hard dependency on Active Directory forest topology</a:t>
            </a:r>
          </a:p>
          <a:p>
            <a:pPr marL="1040073" lvl="3" indent="-582873">
              <a:buFont typeface="Arial" panose="020B0604020202020204" pitchFamily="34" charset="0"/>
              <a:buChar char="•"/>
            </a:pPr>
            <a:r>
              <a:rPr lang="en-US" sz="2600" dirty="0" smtClean="0"/>
              <a:t>S2S trust between on-premise products are certificate based, no active directory trust required</a:t>
            </a:r>
          </a:p>
          <a:p>
            <a:pPr marL="1040073" lvl="3" indent="-582873">
              <a:buFont typeface="Arial" panose="020B0604020202020204" pitchFamily="34" charset="0"/>
              <a:buChar char="•"/>
            </a:pPr>
            <a:r>
              <a:rPr lang="en-US" sz="2600" dirty="0" smtClean="0"/>
              <a:t>Forms-based authentication and SAML claims authentication supports S2S platform</a:t>
            </a:r>
          </a:p>
          <a:p>
            <a:pPr marL="582873" lvl="1" indent="-582873">
              <a:buFont typeface="Arial" panose="020B0604020202020204" pitchFamily="34" charset="0"/>
              <a:buChar char="•"/>
            </a:pPr>
            <a:endParaRPr lang="en-US" dirty="0"/>
          </a:p>
          <a:p>
            <a:endParaRPr lang="en-US" dirty="0"/>
          </a:p>
        </p:txBody>
      </p:sp>
      <p:sp>
        <p:nvSpPr>
          <p:cNvPr id="3" name="Title 2"/>
          <p:cNvSpPr>
            <a:spLocks noGrp="1"/>
          </p:cNvSpPr>
          <p:nvPr>
            <p:ph type="title"/>
          </p:nvPr>
        </p:nvSpPr>
        <p:spPr/>
        <p:txBody>
          <a:bodyPr/>
          <a:lstStyle/>
          <a:p>
            <a:r>
              <a:rPr lang="en-US" dirty="0" smtClean="0"/>
              <a:t>On-premise only Design Goals</a:t>
            </a:r>
            <a:endParaRPr lang="en-US" dirty="0"/>
          </a:p>
        </p:txBody>
      </p:sp>
    </p:spTree>
    <p:extLst>
      <p:ext uri="{BB962C8B-B14F-4D97-AF65-F5344CB8AC3E}">
        <p14:creationId xmlns:p14="http://schemas.microsoft.com/office/powerpoint/2010/main" val="1362702469"/>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14691" y="337196"/>
            <a:ext cx="11797734" cy="621530"/>
          </a:xfrm>
        </p:spPr>
        <p:txBody>
          <a:bodyPr>
            <a:normAutofit fontScale="90000"/>
          </a:bodyPr>
          <a:lstStyle/>
          <a:p>
            <a:r>
              <a:rPr lang="en-US" dirty="0" smtClean="0"/>
              <a:t>S2S authentication – On-premise - flow</a:t>
            </a:r>
            <a:endParaRPr lang="en-US" dirty="0"/>
          </a:p>
        </p:txBody>
      </p:sp>
      <p:sp>
        <p:nvSpPr>
          <p:cNvPr id="3" name="Content Placeholder 2"/>
          <p:cNvSpPr>
            <a:spLocks noGrp="1"/>
          </p:cNvSpPr>
          <p:nvPr>
            <p:ph idx="4294967295"/>
          </p:nvPr>
        </p:nvSpPr>
        <p:spPr>
          <a:xfrm>
            <a:off x="272721" y="1425027"/>
            <a:ext cx="11436040" cy="753369"/>
          </a:xfrm>
          <a:prstGeom prst="rect">
            <a:avLst/>
          </a:prstGeom>
        </p:spPr>
        <p:txBody>
          <a:bodyPr>
            <a:normAutofit/>
          </a:bodyPr>
          <a:lstStyle/>
          <a:p>
            <a:r>
              <a:rPr lang="en-US" sz="2448" dirty="0"/>
              <a:t>eDiscovery scenario: </a:t>
            </a:r>
            <a:r>
              <a:rPr lang="en-US" sz="1800" dirty="0" smtClean="0"/>
              <a:t>Peter </a:t>
            </a:r>
            <a:r>
              <a:rPr lang="en-US" sz="1800" dirty="0"/>
              <a:t>signed-in to SharePoint and put hold on documents and Exchange mailboxes</a:t>
            </a:r>
          </a:p>
        </p:txBody>
      </p:sp>
      <p:sp>
        <p:nvSpPr>
          <p:cNvPr id="4" name="Rounded Rectangle 3"/>
          <p:cNvSpPr/>
          <p:nvPr/>
        </p:nvSpPr>
        <p:spPr bwMode="auto">
          <a:xfrm>
            <a:off x="1835527" y="3367539"/>
            <a:ext cx="5860953" cy="2653101"/>
          </a:xfrm>
          <a:prstGeom prst="roundRect">
            <a:avLst/>
          </a:prstGeom>
          <a:solidFill>
            <a:schemeClr val="accent1">
              <a:lumMod val="60000"/>
              <a:lumOff val="4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6521" tIns="186521" rIns="186521" bIns="46628" numCol="1" rtlCol="0" anchor="t" anchorCtr="0" compatLnSpc="1">
            <a:prstTxWarp prst="textNoShape">
              <a:avLst/>
            </a:prstTxWarp>
          </a:bodyPr>
          <a:lstStyle/>
          <a:p>
            <a:pPr algn="ctr" defTabSz="932290" fontAlgn="base">
              <a:spcBef>
                <a:spcPct val="0"/>
              </a:spcBef>
              <a:spcAft>
                <a:spcPct val="0"/>
              </a:spcAft>
            </a:pPr>
            <a:endParaRPr lang="en-US" sz="2244" dirty="0">
              <a:solidFill>
                <a:srgbClr val="FFFFFF"/>
              </a:solidFill>
              <a:latin typeface="Segoe Condensed" pitchFamily="34" charset="0"/>
            </a:endParaRPr>
          </a:p>
        </p:txBody>
      </p:sp>
      <p:sp>
        <p:nvSpPr>
          <p:cNvPr id="11" name="Rounded Rectangle 10"/>
          <p:cNvSpPr/>
          <p:nvPr/>
        </p:nvSpPr>
        <p:spPr bwMode="auto">
          <a:xfrm>
            <a:off x="4034869" y="4032988"/>
            <a:ext cx="1776770" cy="932603"/>
          </a:xfrm>
          <a:prstGeom prst="roundRect">
            <a:avLst/>
          </a:prstGeom>
          <a:solidFill>
            <a:schemeClr val="accent1">
              <a:lumMod val="40000"/>
              <a:lumOff val="6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6521" tIns="186521" rIns="186521" bIns="46628" numCol="1" rtlCol="0" anchor="t" anchorCtr="0" compatLnSpc="1">
            <a:prstTxWarp prst="textNoShape">
              <a:avLst/>
            </a:prstTxWarp>
          </a:bodyPr>
          <a:lstStyle/>
          <a:p>
            <a:pPr algn="ctr" defTabSz="932290" fontAlgn="base">
              <a:spcBef>
                <a:spcPct val="0"/>
              </a:spcBef>
              <a:spcAft>
                <a:spcPct val="0"/>
              </a:spcAft>
            </a:pPr>
            <a:r>
              <a:rPr lang="en-US" sz="1428" b="1" dirty="0">
                <a:solidFill>
                  <a:srgbClr val="505050"/>
                </a:solidFill>
                <a:latin typeface="Segoe Condensed" pitchFamily="34" charset="0"/>
              </a:rPr>
              <a:t>Security Token Service</a:t>
            </a:r>
          </a:p>
        </p:txBody>
      </p:sp>
      <p:pic>
        <p:nvPicPr>
          <p:cNvPr id="1027" name="Picture 3" descr="C:\Program Files (x86)\Microsoft Office\MEDIA\CAGCAT10\j0292020.wm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4690" y="4318900"/>
            <a:ext cx="790606" cy="750379"/>
          </a:xfrm>
          <a:prstGeom prst="rect">
            <a:avLst/>
          </a:prstGeom>
          <a:noFill/>
          <a:extLst/>
        </p:spPr>
      </p:pic>
      <p:sp>
        <p:nvSpPr>
          <p:cNvPr id="24" name="Rounded Rectangle 23"/>
          <p:cNvSpPr/>
          <p:nvPr/>
        </p:nvSpPr>
        <p:spPr bwMode="auto">
          <a:xfrm>
            <a:off x="9512177" y="3367473"/>
            <a:ext cx="2196584" cy="2653167"/>
          </a:xfrm>
          <a:prstGeom prst="roundRect">
            <a:avLst/>
          </a:prstGeom>
          <a:solidFill>
            <a:srgbClr val="00B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6521" tIns="186521" rIns="186521" bIns="46628" numCol="1" rtlCol="0" anchor="t" anchorCtr="0" compatLnSpc="1">
            <a:prstTxWarp prst="textNoShape">
              <a:avLst/>
            </a:prstTxWarp>
          </a:bodyPr>
          <a:lstStyle/>
          <a:p>
            <a:pPr algn="ctr" defTabSz="932290" fontAlgn="base">
              <a:spcBef>
                <a:spcPct val="0"/>
              </a:spcBef>
              <a:spcAft>
                <a:spcPct val="0"/>
              </a:spcAft>
            </a:pPr>
            <a:r>
              <a:rPr lang="en-US" sz="2040" dirty="0">
                <a:solidFill>
                  <a:srgbClr val="505050"/>
                </a:solidFill>
                <a:latin typeface="Segoe Condensed" pitchFamily="34" charset="0"/>
              </a:rPr>
              <a:t>Exchange</a:t>
            </a:r>
          </a:p>
        </p:txBody>
      </p:sp>
      <p:sp>
        <p:nvSpPr>
          <p:cNvPr id="26" name="TextBox 25"/>
          <p:cNvSpPr txBox="1"/>
          <p:nvPr/>
        </p:nvSpPr>
        <p:spPr>
          <a:xfrm>
            <a:off x="3990651" y="3380499"/>
            <a:ext cx="1865207" cy="466302"/>
          </a:xfrm>
          <a:prstGeom prst="rect">
            <a:avLst/>
          </a:prstGeom>
          <a:noFill/>
        </p:spPr>
        <p:txBody>
          <a:bodyPr wrap="none" lIns="0" tIns="0" rIns="0" bIns="0" rtlCol="0">
            <a:noAutofit/>
          </a:bodyPr>
          <a:lstStyle/>
          <a:p>
            <a:r>
              <a:rPr lang="en-US" sz="2856" dirty="0">
                <a:solidFill>
                  <a:srgbClr val="505050"/>
                </a:solidFill>
                <a:latin typeface="Segoe UI Light" pitchFamily="34" charset="0"/>
              </a:rPr>
              <a:t>SharePoint</a:t>
            </a:r>
          </a:p>
        </p:txBody>
      </p:sp>
      <p:cxnSp>
        <p:nvCxnSpPr>
          <p:cNvPr id="29" name="Straight Arrow Connector 28"/>
          <p:cNvCxnSpPr>
            <a:stCxn id="1027" idx="3"/>
            <a:endCxn id="4" idx="1"/>
          </p:cNvCxnSpPr>
          <p:nvPr/>
        </p:nvCxnSpPr>
        <p:spPr>
          <a:xfrm>
            <a:off x="1105297" y="4694090"/>
            <a:ext cx="730230" cy="0"/>
          </a:xfrm>
          <a:prstGeom prst="straightConnector1">
            <a:avLst/>
          </a:prstGeom>
          <a:ln>
            <a:solidFill>
              <a:schemeClr val="tx2">
                <a:lumMod val="50000"/>
                <a:lumOff val="50000"/>
              </a:schemeClr>
            </a:solidFill>
            <a:tailEnd type="arrow"/>
          </a:ln>
        </p:spPr>
        <p:style>
          <a:lnRef idx="1">
            <a:schemeClr val="accent1"/>
          </a:lnRef>
          <a:fillRef idx="0">
            <a:schemeClr val="accent1"/>
          </a:fillRef>
          <a:effectRef idx="0">
            <a:schemeClr val="accent1"/>
          </a:effectRef>
          <a:fontRef idx="minor">
            <a:schemeClr val="tx1"/>
          </a:fontRef>
        </p:style>
      </p:cxnSp>
      <p:sp>
        <p:nvSpPr>
          <p:cNvPr id="36" name="TextBox 35"/>
          <p:cNvSpPr txBox="1"/>
          <p:nvPr/>
        </p:nvSpPr>
        <p:spPr>
          <a:xfrm>
            <a:off x="172693" y="5136265"/>
            <a:ext cx="1297718" cy="884375"/>
          </a:xfrm>
          <a:prstGeom prst="rect">
            <a:avLst/>
          </a:prstGeom>
          <a:noFill/>
        </p:spPr>
        <p:txBody>
          <a:bodyPr wrap="none" lIns="0" tIns="0" rIns="0" bIns="0" rtlCol="0">
            <a:noAutofit/>
          </a:bodyPr>
          <a:lstStyle/>
          <a:p>
            <a:r>
              <a:rPr lang="en-US" sz="1224" dirty="0" err="1">
                <a:solidFill>
                  <a:srgbClr val="505050"/>
                </a:solidFill>
                <a:latin typeface="Segoe UI Light" pitchFamily="34" charset="0"/>
              </a:rPr>
              <a:t>peter@contoso</a:t>
            </a:r>
            <a:endParaRPr lang="en-US" sz="1224" dirty="0">
              <a:solidFill>
                <a:srgbClr val="505050"/>
              </a:solidFill>
              <a:latin typeface="Segoe UI Light" pitchFamily="34" charset="0"/>
            </a:endParaRPr>
          </a:p>
          <a:p>
            <a:r>
              <a:rPr lang="en-US" sz="1224" dirty="0">
                <a:solidFill>
                  <a:srgbClr val="505050"/>
                </a:solidFill>
                <a:latin typeface="Segoe UI Light" pitchFamily="34" charset="0"/>
              </a:rPr>
              <a:t>browses to SP page </a:t>
            </a:r>
          </a:p>
          <a:p>
            <a:r>
              <a:rPr lang="en-US" sz="1224" dirty="0">
                <a:solidFill>
                  <a:srgbClr val="505050"/>
                </a:solidFill>
                <a:latin typeface="Segoe UI Light" pitchFamily="34" charset="0"/>
              </a:rPr>
              <a:t>and triggers </a:t>
            </a:r>
            <a:r>
              <a:rPr lang="en-US" sz="1224" dirty="0" smtClean="0">
                <a:solidFill>
                  <a:srgbClr val="505050"/>
                </a:solidFill>
                <a:latin typeface="Segoe UI Light" pitchFamily="34" charset="0"/>
              </a:rPr>
              <a:t>hold on </a:t>
            </a:r>
          </a:p>
          <a:p>
            <a:r>
              <a:rPr lang="en-US" sz="1224" dirty="0" smtClean="0">
                <a:solidFill>
                  <a:srgbClr val="505050"/>
                </a:solidFill>
                <a:latin typeface="Segoe UI Light" pitchFamily="34" charset="0"/>
              </a:rPr>
              <a:t>Exchange mailbox</a:t>
            </a:r>
            <a:endParaRPr lang="en-US" sz="1224" dirty="0">
              <a:solidFill>
                <a:srgbClr val="505050"/>
              </a:solidFill>
              <a:latin typeface="Segoe UI Light" pitchFamily="34" charset="0"/>
            </a:endParaRPr>
          </a:p>
        </p:txBody>
      </p:sp>
      <p:sp>
        <p:nvSpPr>
          <p:cNvPr id="84" name="TextBox 83"/>
          <p:cNvSpPr txBox="1"/>
          <p:nvPr/>
        </p:nvSpPr>
        <p:spPr>
          <a:xfrm>
            <a:off x="1400813" y="4414583"/>
            <a:ext cx="182557" cy="331952"/>
          </a:xfrm>
          <a:prstGeom prst="rect">
            <a:avLst/>
          </a:prstGeom>
          <a:noFill/>
        </p:spPr>
        <p:txBody>
          <a:bodyPr wrap="none" lIns="0" tIns="0" rIns="0" bIns="0" rtlCol="0">
            <a:noAutofit/>
          </a:bodyPr>
          <a:lstStyle/>
          <a:p>
            <a:r>
              <a:rPr lang="en-US" sz="1632" b="1" dirty="0">
                <a:solidFill>
                  <a:srgbClr val="BA141A">
                    <a:lumMod val="75000"/>
                  </a:srgbClr>
                </a:solidFill>
                <a:latin typeface="Segoe UI Light" pitchFamily="34" charset="0"/>
              </a:rPr>
              <a:t>1</a:t>
            </a:r>
          </a:p>
        </p:txBody>
      </p:sp>
      <p:sp>
        <p:nvSpPr>
          <p:cNvPr id="119" name="TextBox 118"/>
          <p:cNvSpPr txBox="1"/>
          <p:nvPr/>
        </p:nvSpPr>
        <p:spPr>
          <a:xfrm>
            <a:off x="3852312" y="4386612"/>
            <a:ext cx="182557" cy="331952"/>
          </a:xfrm>
          <a:prstGeom prst="rect">
            <a:avLst/>
          </a:prstGeom>
          <a:noFill/>
        </p:spPr>
        <p:txBody>
          <a:bodyPr wrap="none" lIns="0" tIns="0" rIns="0" bIns="0" rtlCol="0">
            <a:noAutofit/>
          </a:bodyPr>
          <a:lstStyle/>
          <a:p>
            <a:r>
              <a:rPr lang="en-US" sz="1632" b="1" dirty="0">
                <a:solidFill>
                  <a:srgbClr val="BA141A">
                    <a:lumMod val="75000"/>
                  </a:srgbClr>
                </a:solidFill>
                <a:latin typeface="Segoe UI Light" pitchFamily="34" charset="0"/>
              </a:rPr>
              <a:t>2</a:t>
            </a:r>
          </a:p>
        </p:txBody>
      </p:sp>
      <p:sp>
        <p:nvSpPr>
          <p:cNvPr id="120" name="TextBox 119"/>
          <p:cNvSpPr txBox="1"/>
          <p:nvPr/>
        </p:nvSpPr>
        <p:spPr>
          <a:xfrm>
            <a:off x="5899462" y="4435506"/>
            <a:ext cx="182557" cy="331952"/>
          </a:xfrm>
          <a:prstGeom prst="rect">
            <a:avLst/>
          </a:prstGeom>
          <a:noFill/>
        </p:spPr>
        <p:txBody>
          <a:bodyPr wrap="none" lIns="0" tIns="0" rIns="0" bIns="0" rtlCol="0">
            <a:noAutofit/>
          </a:bodyPr>
          <a:lstStyle/>
          <a:p>
            <a:r>
              <a:rPr lang="en-US" sz="1632" b="1" dirty="0">
                <a:solidFill>
                  <a:srgbClr val="BA141A">
                    <a:lumMod val="75000"/>
                  </a:srgbClr>
                </a:solidFill>
                <a:latin typeface="Segoe UI Light" pitchFamily="34" charset="0"/>
              </a:rPr>
              <a:t>3</a:t>
            </a:r>
          </a:p>
        </p:txBody>
      </p:sp>
      <p:sp>
        <p:nvSpPr>
          <p:cNvPr id="121" name="TextBox 120"/>
          <p:cNvSpPr txBox="1"/>
          <p:nvPr/>
        </p:nvSpPr>
        <p:spPr>
          <a:xfrm>
            <a:off x="9312280" y="4845890"/>
            <a:ext cx="182557" cy="331952"/>
          </a:xfrm>
          <a:prstGeom prst="rect">
            <a:avLst/>
          </a:prstGeom>
          <a:noFill/>
        </p:spPr>
        <p:txBody>
          <a:bodyPr wrap="none" lIns="0" tIns="0" rIns="0" bIns="0" rtlCol="0">
            <a:noAutofit/>
          </a:bodyPr>
          <a:lstStyle/>
          <a:p>
            <a:r>
              <a:rPr lang="en-US" sz="1632" b="1" dirty="0" smtClean="0">
                <a:solidFill>
                  <a:srgbClr val="BA141A">
                    <a:lumMod val="75000"/>
                  </a:srgbClr>
                </a:solidFill>
                <a:latin typeface="Segoe UI Light" pitchFamily="34" charset="0"/>
              </a:rPr>
              <a:t>5</a:t>
            </a:r>
            <a:endParaRPr lang="en-US" sz="1632" b="1" dirty="0">
              <a:solidFill>
                <a:srgbClr val="BA141A">
                  <a:lumMod val="75000"/>
                </a:srgbClr>
              </a:solidFill>
              <a:latin typeface="Segoe UI Light" pitchFamily="34" charset="0"/>
            </a:endParaRPr>
          </a:p>
        </p:txBody>
      </p:sp>
      <p:sp>
        <p:nvSpPr>
          <p:cNvPr id="122" name="TextBox 121"/>
          <p:cNvSpPr txBox="1"/>
          <p:nvPr/>
        </p:nvSpPr>
        <p:spPr>
          <a:xfrm>
            <a:off x="7788280" y="5375110"/>
            <a:ext cx="182557" cy="331952"/>
          </a:xfrm>
          <a:prstGeom prst="rect">
            <a:avLst/>
          </a:prstGeom>
          <a:noFill/>
        </p:spPr>
        <p:txBody>
          <a:bodyPr wrap="none" lIns="0" tIns="0" rIns="0" bIns="0" rtlCol="0">
            <a:noAutofit/>
          </a:bodyPr>
          <a:lstStyle/>
          <a:p>
            <a:r>
              <a:rPr lang="en-US" sz="1632" b="1" dirty="0" smtClean="0">
                <a:solidFill>
                  <a:srgbClr val="BA141A">
                    <a:lumMod val="75000"/>
                  </a:srgbClr>
                </a:solidFill>
                <a:latin typeface="Segoe UI Light" pitchFamily="34" charset="0"/>
              </a:rPr>
              <a:t>6</a:t>
            </a:r>
            <a:endParaRPr lang="en-US" sz="1632" b="1" dirty="0">
              <a:solidFill>
                <a:srgbClr val="BA141A">
                  <a:lumMod val="75000"/>
                </a:srgbClr>
              </a:solidFill>
              <a:latin typeface="Segoe UI Light" pitchFamily="34" charset="0"/>
            </a:endParaRPr>
          </a:p>
        </p:txBody>
      </p:sp>
      <p:sp>
        <p:nvSpPr>
          <p:cNvPr id="130" name="TextBox 129"/>
          <p:cNvSpPr txBox="1"/>
          <p:nvPr/>
        </p:nvSpPr>
        <p:spPr>
          <a:xfrm>
            <a:off x="11137997" y="2292457"/>
            <a:ext cx="1100040" cy="352239"/>
          </a:xfrm>
          <a:prstGeom prst="rect">
            <a:avLst/>
          </a:prstGeom>
          <a:noFill/>
        </p:spPr>
        <p:txBody>
          <a:bodyPr wrap="none" lIns="0" tIns="0" rIns="0" bIns="0" rtlCol="0">
            <a:noAutofit/>
          </a:bodyPr>
          <a:lstStyle/>
          <a:p>
            <a:r>
              <a:rPr lang="en-US" sz="1632" b="1" dirty="0">
                <a:solidFill>
                  <a:srgbClr val="505050"/>
                </a:solidFill>
                <a:latin typeface="Segoe UI Light" pitchFamily="34" charset="0"/>
              </a:rPr>
              <a:t>On-premise</a:t>
            </a:r>
          </a:p>
        </p:txBody>
      </p:sp>
      <p:sp>
        <p:nvSpPr>
          <p:cNvPr id="35" name="Rounded Rectangle 34"/>
          <p:cNvSpPr/>
          <p:nvPr/>
        </p:nvSpPr>
        <p:spPr bwMode="auto">
          <a:xfrm>
            <a:off x="9722083" y="4255778"/>
            <a:ext cx="1776770" cy="709813"/>
          </a:xfrm>
          <a:prstGeom prst="roundRect">
            <a:avLst/>
          </a:prstGeom>
          <a:solidFill>
            <a:schemeClr val="accent2">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6521" tIns="186521" rIns="186521" bIns="46628" numCol="1" rtlCol="0" anchor="t" anchorCtr="0" compatLnSpc="1">
            <a:prstTxWarp prst="textNoShape">
              <a:avLst/>
            </a:prstTxWarp>
          </a:bodyPr>
          <a:lstStyle/>
          <a:p>
            <a:pPr algn="ctr" defTabSz="932290" fontAlgn="base">
              <a:spcBef>
                <a:spcPct val="0"/>
              </a:spcBef>
              <a:spcAft>
                <a:spcPct val="0"/>
              </a:spcAft>
            </a:pPr>
            <a:r>
              <a:rPr lang="en-US" sz="1224" b="1" dirty="0">
                <a:solidFill>
                  <a:srgbClr val="505050"/>
                </a:solidFill>
                <a:latin typeface="Segoe Condensed" pitchFamily="34" charset="0"/>
              </a:rPr>
              <a:t>Security Token Service </a:t>
            </a:r>
            <a:r>
              <a:rPr lang="en-US" sz="1224" b="1" dirty="0" smtClean="0">
                <a:solidFill>
                  <a:srgbClr val="505050"/>
                </a:solidFill>
                <a:latin typeface="Segoe Condensed" pitchFamily="34" charset="0"/>
              </a:rPr>
              <a:t>OM</a:t>
            </a:r>
            <a:endParaRPr lang="en-US" sz="1224" b="1" dirty="0">
              <a:solidFill>
                <a:srgbClr val="505050"/>
              </a:solidFill>
              <a:latin typeface="Segoe Condensed" pitchFamily="34" charset="0"/>
            </a:endParaRPr>
          </a:p>
        </p:txBody>
      </p:sp>
      <p:cxnSp>
        <p:nvCxnSpPr>
          <p:cNvPr id="14" name="Elbow Connector 13"/>
          <p:cNvCxnSpPr>
            <a:stCxn id="35" idx="2"/>
            <a:endCxn id="11" idx="2"/>
          </p:cNvCxnSpPr>
          <p:nvPr/>
        </p:nvCxnSpPr>
        <p:spPr>
          <a:xfrm rot="5400000">
            <a:off x="7766861" y="2121984"/>
            <a:ext cx="12700" cy="5687214"/>
          </a:xfrm>
          <a:prstGeom prst="bentConnector3">
            <a:avLst>
              <a:gd name="adj1" fmla="val 11225457"/>
            </a:avLst>
          </a:prstGeom>
          <a:ln w="12700">
            <a:solidFill>
              <a:schemeClr val="accent1">
                <a:lumMod val="75000"/>
              </a:schemeClr>
            </a:solidFill>
            <a:prstDash val="dash"/>
            <a:headEnd type="arrow" w="med" len="med"/>
            <a:tailEnd type="arrow" w="med" len="med"/>
          </a:ln>
        </p:spPr>
        <p:style>
          <a:lnRef idx="1">
            <a:schemeClr val="accent1"/>
          </a:lnRef>
          <a:fillRef idx="0">
            <a:schemeClr val="accent1"/>
          </a:fillRef>
          <a:effectRef idx="0">
            <a:schemeClr val="accent1"/>
          </a:effectRef>
          <a:fontRef idx="minor">
            <a:schemeClr val="tx1"/>
          </a:fontRef>
        </p:style>
      </p:cxnSp>
      <p:sp>
        <p:nvSpPr>
          <p:cNvPr id="44" name="TextBox 43"/>
          <p:cNvSpPr txBox="1"/>
          <p:nvPr/>
        </p:nvSpPr>
        <p:spPr>
          <a:xfrm>
            <a:off x="7696479" y="5907471"/>
            <a:ext cx="739674" cy="229130"/>
          </a:xfrm>
          <a:prstGeom prst="rect">
            <a:avLst/>
          </a:prstGeom>
          <a:noFill/>
        </p:spPr>
        <p:txBody>
          <a:bodyPr wrap="none" lIns="0" tIns="0" rIns="0" bIns="0" rtlCol="0">
            <a:noAutofit/>
          </a:bodyPr>
          <a:lstStyle/>
          <a:p>
            <a:r>
              <a:rPr lang="en-US" sz="1632" dirty="0">
                <a:solidFill>
                  <a:srgbClr val="505050"/>
                </a:solidFill>
                <a:latin typeface="Segoe UI Light" pitchFamily="34" charset="0"/>
              </a:rPr>
              <a:t>trust</a:t>
            </a:r>
          </a:p>
        </p:txBody>
      </p:sp>
      <p:cxnSp>
        <p:nvCxnSpPr>
          <p:cNvPr id="25" name="Straight Arrow Connector 24"/>
          <p:cNvCxnSpPr>
            <a:stCxn id="4" idx="3"/>
            <a:endCxn id="24" idx="1"/>
          </p:cNvCxnSpPr>
          <p:nvPr/>
        </p:nvCxnSpPr>
        <p:spPr>
          <a:xfrm flipV="1">
            <a:off x="7696480" y="4694056"/>
            <a:ext cx="1815697" cy="34"/>
          </a:xfrm>
          <a:prstGeom prst="straightConnector1">
            <a:avLst/>
          </a:prstGeom>
          <a:ln>
            <a:solidFill>
              <a:schemeClr val="tx2">
                <a:lumMod val="50000"/>
                <a:lumOff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28" name="Straight Arrow Connector 27"/>
          <p:cNvCxnSpPr/>
          <p:nvPr/>
        </p:nvCxnSpPr>
        <p:spPr>
          <a:xfrm flipH="1">
            <a:off x="7720574" y="5275280"/>
            <a:ext cx="1791603" cy="0"/>
          </a:xfrm>
          <a:prstGeom prst="straightConnector1">
            <a:avLst/>
          </a:prstGeom>
          <a:ln>
            <a:solidFill>
              <a:schemeClr val="tx2">
                <a:lumMod val="50000"/>
                <a:lumOff val="50000"/>
              </a:schemeClr>
            </a:solidFill>
            <a:tailEnd type="arrow"/>
          </a:ln>
        </p:spPr>
        <p:style>
          <a:lnRef idx="1">
            <a:schemeClr val="accent1"/>
          </a:lnRef>
          <a:fillRef idx="0">
            <a:schemeClr val="accent1"/>
          </a:fillRef>
          <a:effectRef idx="0">
            <a:schemeClr val="accent1"/>
          </a:effectRef>
          <a:fontRef idx="minor">
            <a:schemeClr val="tx1"/>
          </a:fontRef>
        </p:style>
      </p:cxnSp>
      <p:sp>
        <p:nvSpPr>
          <p:cNvPr id="27" name="TextBox 26"/>
          <p:cNvSpPr txBox="1"/>
          <p:nvPr/>
        </p:nvSpPr>
        <p:spPr>
          <a:xfrm>
            <a:off x="7788280" y="4411662"/>
            <a:ext cx="182557" cy="331952"/>
          </a:xfrm>
          <a:prstGeom prst="rect">
            <a:avLst/>
          </a:prstGeom>
          <a:noFill/>
        </p:spPr>
        <p:txBody>
          <a:bodyPr wrap="none" lIns="0" tIns="0" rIns="0" bIns="0" rtlCol="0">
            <a:noAutofit/>
          </a:bodyPr>
          <a:lstStyle/>
          <a:p>
            <a:r>
              <a:rPr lang="en-US" sz="1632" b="1" dirty="0">
                <a:solidFill>
                  <a:srgbClr val="BA141A">
                    <a:lumMod val="75000"/>
                  </a:srgbClr>
                </a:solidFill>
                <a:latin typeface="Segoe UI Light" pitchFamily="34" charset="0"/>
              </a:rPr>
              <a:t>4</a:t>
            </a:r>
          </a:p>
        </p:txBody>
      </p:sp>
      <p:sp>
        <p:nvSpPr>
          <p:cNvPr id="30" name="Rounded Rectangle 29"/>
          <p:cNvSpPr/>
          <p:nvPr/>
        </p:nvSpPr>
        <p:spPr bwMode="auto">
          <a:xfrm>
            <a:off x="2213881" y="5021262"/>
            <a:ext cx="1776770" cy="932603"/>
          </a:xfrm>
          <a:prstGeom prst="roundRect">
            <a:avLst/>
          </a:prstGeom>
          <a:solidFill>
            <a:schemeClr val="accent1">
              <a:lumMod val="40000"/>
              <a:lumOff val="6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6521" tIns="186521" rIns="186521" bIns="46628" numCol="1" rtlCol="0" anchor="t" anchorCtr="0" compatLnSpc="1">
            <a:prstTxWarp prst="textNoShape">
              <a:avLst/>
            </a:prstTxWarp>
          </a:bodyPr>
          <a:lstStyle/>
          <a:p>
            <a:pPr algn="ctr" defTabSz="932290" fontAlgn="base">
              <a:spcBef>
                <a:spcPct val="0"/>
              </a:spcBef>
              <a:spcAft>
                <a:spcPct val="0"/>
              </a:spcAft>
            </a:pPr>
            <a:r>
              <a:rPr lang="en-US" sz="1428" dirty="0" smtClean="0">
                <a:solidFill>
                  <a:srgbClr val="505050"/>
                </a:solidFill>
                <a:latin typeface="Segoe Condensed" pitchFamily="34" charset="0"/>
              </a:rPr>
              <a:t>App Management Service</a:t>
            </a:r>
            <a:endParaRPr lang="en-US" sz="1428" dirty="0">
              <a:solidFill>
                <a:srgbClr val="505050"/>
              </a:solidFill>
              <a:latin typeface="Segoe Condensed" pitchFamily="34" charset="0"/>
            </a:endParaRPr>
          </a:p>
        </p:txBody>
      </p:sp>
      <p:sp>
        <p:nvSpPr>
          <p:cNvPr id="31" name="Rounded Rectangle 30"/>
          <p:cNvSpPr/>
          <p:nvPr/>
        </p:nvSpPr>
        <p:spPr bwMode="auto">
          <a:xfrm>
            <a:off x="5807460" y="4984587"/>
            <a:ext cx="1776770" cy="932603"/>
          </a:xfrm>
          <a:prstGeom prst="roundRect">
            <a:avLst/>
          </a:prstGeom>
          <a:solidFill>
            <a:schemeClr val="accent1">
              <a:lumMod val="40000"/>
              <a:lumOff val="6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6521" tIns="186521" rIns="186521" bIns="46628" numCol="1" rtlCol="0" anchor="t" anchorCtr="0" compatLnSpc="1">
            <a:prstTxWarp prst="textNoShape">
              <a:avLst/>
            </a:prstTxWarp>
          </a:bodyPr>
          <a:lstStyle/>
          <a:p>
            <a:pPr algn="ctr" defTabSz="932290" fontAlgn="base">
              <a:spcBef>
                <a:spcPct val="0"/>
              </a:spcBef>
              <a:spcAft>
                <a:spcPct val="0"/>
              </a:spcAft>
            </a:pPr>
            <a:r>
              <a:rPr lang="en-US" sz="1428" dirty="0" smtClean="0">
                <a:solidFill>
                  <a:srgbClr val="505050"/>
                </a:solidFill>
                <a:latin typeface="Segoe Condensed" pitchFamily="34" charset="0"/>
              </a:rPr>
              <a:t>User Profile App (UPA) Service</a:t>
            </a:r>
            <a:endParaRPr lang="en-US" sz="1428" dirty="0">
              <a:solidFill>
                <a:srgbClr val="505050"/>
              </a:solidFill>
              <a:latin typeface="Segoe Condensed" pitchFamily="34" charset="0"/>
            </a:endParaRPr>
          </a:p>
        </p:txBody>
      </p:sp>
    </p:spTree>
    <p:extLst>
      <p:ext uri="{BB962C8B-B14F-4D97-AF65-F5344CB8AC3E}">
        <p14:creationId xmlns:p14="http://schemas.microsoft.com/office/powerpoint/2010/main" val="4290542023"/>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4"/>
                                        </p:tgtEl>
                                        <p:attrNameLst>
                                          <p:attrName>style.visibility</p:attrName>
                                        </p:attrNameLst>
                                      </p:cBhvr>
                                      <p:to>
                                        <p:strVal val="visible"/>
                                      </p:to>
                                    </p:set>
                                    <p:animEffect transition="in" filter="fade">
                                      <p:cBhvr>
                                        <p:cTn id="7" dur="500"/>
                                        <p:tgtEl>
                                          <p:spTgt spid="84"/>
                                        </p:tgtEl>
                                      </p:cBhvr>
                                    </p:animEffect>
                                  </p:childTnLst>
                                </p:cTn>
                              </p:par>
                              <p:par>
                                <p:cTn id="8" presetID="10" presetClass="entr" presetSubtype="0" fill="hold" nodeType="withEffect">
                                  <p:stCondLst>
                                    <p:cond delay="0"/>
                                  </p:stCondLst>
                                  <p:childTnLst>
                                    <p:set>
                                      <p:cBhvr>
                                        <p:cTn id="9" dur="1" fill="hold">
                                          <p:stCondLst>
                                            <p:cond delay="0"/>
                                          </p:stCondLst>
                                        </p:cTn>
                                        <p:tgtEl>
                                          <p:spTgt spid="29"/>
                                        </p:tgtEl>
                                        <p:attrNameLst>
                                          <p:attrName>style.visibility</p:attrName>
                                        </p:attrNameLst>
                                      </p:cBhvr>
                                      <p:to>
                                        <p:strVal val="visible"/>
                                      </p:to>
                                    </p:set>
                                    <p:animEffect transition="in" filter="fade">
                                      <p:cBhvr>
                                        <p:cTn id="10" dur="500"/>
                                        <p:tgtEl>
                                          <p:spTgt spid="29"/>
                                        </p:tgtEl>
                                      </p:cBhvr>
                                    </p:animEffect>
                                  </p:childTnLst>
                                </p:cTn>
                              </p:par>
                              <p:par>
                                <p:cTn id="11" presetID="10" presetClass="entr" presetSubtype="0" fill="hold" nodeType="withEffect">
                                  <p:stCondLst>
                                    <p:cond delay="0"/>
                                  </p:stCondLst>
                                  <p:childTnLst>
                                    <p:set>
                                      <p:cBhvr>
                                        <p:cTn id="12" dur="1" fill="hold">
                                          <p:stCondLst>
                                            <p:cond delay="0"/>
                                          </p:stCondLst>
                                        </p:cTn>
                                        <p:tgtEl>
                                          <p:spTgt spid="1027"/>
                                        </p:tgtEl>
                                        <p:attrNameLst>
                                          <p:attrName>style.visibility</p:attrName>
                                        </p:attrNameLst>
                                      </p:cBhvr>
                                      <p:to>
                                        <p:strVal val="visible"/>
                                      </p:to>
                                    </p:set>
                                    <p:animEffect transition="in" filter="fade">
                                      <p:cBhvr>
                                        <p:cTn id="13" dur="500"/>
                                        <p:tgtEl>
                                          <p:spTgt spid="1027"/>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6"/>
                                        </p:tgtEl>
                                        <p:attrNameLst>
                                          <p:attrName>style.visibility</p:attrName>
                                        </p:attrNameLst>
                                      </p:cBhvr>
                                      <p:to>
                                        <p:strVal val="visible"/>
                                      </p:to>
                                    </p:set>
                                    <p:animEffect transition="in" filter="fade">
                                      <p:cBhvr>
                                        <p:cTn id="16" dur="500"/>
                                        <p:tgtEl>
                                          <p:spTgt spid="36"/>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119"/>
                                        </p:tgtEl>
                                        <p:attrNameLst>
                                          <p:attrName>style.visibility</p:attrName>
                                        </p:attrNameLst>
                                      </p:cBhvr>
                                      <p:to>
                                        <p:strVal val="visible"/>
                                      </p:to>
                                    </p:set>
                                    <p:animEffect transition="in" filter="fade">
                                      <p:cBhvr>
                                        <p:cTn id="21" dur="500"/>
                                        <p:tgtEl>
                                          <p:spTgt spid="119"/>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120"/>
                                        </p:tgtEl>
                                        <p:attrNameLst>
                                          <p:attrName>style.visibility</p:attrName>
                                        </p:attrNameLst>
                                      </p:cBhvr>
                                      <p:to>
                                        <p:strVal val="visible"/>
                                      </p:to>
                                    </p:set>
                                    <p:animEffect transition="in" filter="fade">
                                      <p:cBhvr>
                                        <p:cTn id="26" dur="500"/>
                                        <p:tgtEl>
                                          <p:spTgt spid="120"/>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25"/>
                                        </p:tgtEl>
                                        <p:attrNameLst>
                                          <p:attrName>style.visibility</p:attrName>
                                        </p:attrNameLst>
                                      </p:cBhvr>
                                      <p:to>
                                        <p:strVal val="visible"/>
                                      </p:to>
                                    </p:set>
                                    <p:animEffect transition="in" filter="fade">
                                      <p:cBhvr>
                                        <p:cTn id="31" dur="500"/>
                                        <p:tgtEl>
                                          <p:spTgt spid="25"/>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27"/>
                                        </p:tgtEl>
                                        <p:attrNameLst>
                                          <p:attrName>style.visibility</p:attrName>
                                        </p:attrNameLst>
                                      </p:cBhvr>
                                      <p:to>
                                        <p:strVal val="visible"/>
                                      </p:to>
                                    </p:set>
                                    <p:animEffect transition="in" filter="fade">
                                      <p:cBhvr>
                                        <p:cTn id="34" dur="500"/>
                                        <p:tgtEl>
                                          <p:spTgt spid="27"/>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121"/>
                                        </p:tgtEl>
                                        <p:attrNameLst>
                                          <p:attrName>style.visibility</p:attrName>
                                        </p:attrNameLst>
                                      </p:cBhvr>
                                      <p:to>
                                        <p:strVal val="visible"/>
                                      </p:to>
                                    </p:set>
                                    <p:animEffect transition="in" filter="fade">
                                      <p:cBhvr>
                                        <p:cTn id="39" dur="500"/>
                                        <p:tgtEl>
                                          <p:spTgt spid="121"/>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grpId="0" nodeType="clickEffect">
                                  <p:stCondLst>
                                    <p:cond delay="0"/>
                                  </p:stCondLst>
                                  <p:childTnLst>
                                    <p:set>
                                      <p:cBhvr>
                                        <p:cTn id="43" dur="1" fill="hold">
                                          <p:stCondLst>
                                            <p:cond delay="0"/>
                                          </p:stCondLst>
                                        </p:cTn>
                                        <p:tgtEl>
                                          <p:spTgt spid="122"/>
                                        </p:tgtEl>
                                        <p:attrNameLst>
                                          <p:attrName>style.visibility</p:attrName>
                                        </p:attrNameLst>
                                      </p:cBhvr>
                                      <p:to>
                                        <p:strVal val="visible"/>
                                      </p:to>
                                    </p:set>
                                    <p:animEffect transition="in" filter="fade">
                                      <p:cBhvr>
                                        <p:cTn id="44" dur="500"/>
                                        <p:tgtEl>
                                          <p:spTgt spid="122"/>
                                        </p:tgtEl>
                                      </p:cBhvr>
                                    </p:animEffect>
                                  </p:childTnLst>
                                </p:cTn>
                              </p:par>
                              <p:par>
                                <p:cTn id="45" presetID="10" presetClass="entr" presetSubtype="0" fill="hold" nodeType="withEffect">
                                  <p:stCondLst>
                                    <p:cond delay="0"/>
                                  </p:stCondLst>
                                  <p:childTnLst>
                                    <p:set>
                                      <p:cBhvr>
                                        <p:cTn id="46" dur="1" fill="hold">
                                          <p:stCondLst>
                                            <p:cond delay="0"/>
                                          </p:stCondLst>
                                        </p:cTn>
                                        <p:tgtEl>
                                          <p:spTgt spid="28"/>
                                        </p:tgtEl>
                                        <p:attrNameLst>
                                          <p:attrName>style.visibility</p:attrName>
                                        </p:attrNameLst>
                                      </p:cBhvr>
                                      <p:to>
                                        <p:strVal val="visible"/>
                                      </p:to>
                                    </p:set>
                                    <p:animEffect transition="in" filter="fade">
                                      <p:cBhvr>
                                        <p:cTn id="47"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84" grpId="0"/>
      <p:bldP spid="119" grpId="0"/>
      <p:bldP spid="120" grpId="0"/>
      <p:bldP spid="121" grpId="0"/>
      <p:bldP spid="122" grpId="0"/>
      <p:bldP spid="2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531947" y="1107465"/>
            <a:ext cx="11633257" cy="5887060"/>
          </a:xfrm>
        </p:spPr>
        <p:txBody>
          <a:bodyPr>
            <a:normAutofit/>
          </a:bodyPr>
          <a:lstStyle/>
          <a:p>
            <a:pPr marL="582873" lvl="1" indent="-582873">
              <a:buFont typeface="+mj-lt"/>
              <a:buAutoNum type="arabicPeriod"/>
            </a:pPr>
            <a:r>
              <a:rPr lang="en-US" sz="1600" b="1" dirty="0"/>
              <a:t>User authentication and accesses </a:t>
            </a:r>
            <a:r>
              <a:rPr lang="en-US" sz="1600" b="1" dirty="0" smtClean="0"/>
              <a:t>eDiscovery center page </a:t>
            </a:r>
            <a:r>
              <a:rPr lang="en-US" sz="1600" b="1" dirty="0"/>
              <a:t>in SharePoint</a:t>
            </a:r>
          </a:p>
          <a:p>
            <a:pPr marL="811473" lvl="2" indent="-582873">
              <a:buFont typeface="Arial" panose="020B0604020202020204" pitchFamily="34" charset="0"/>
              <a:buChar char="•"/>
            </a:pPr>
            <a:r>
              <a:rPr lang="en-US" sz="1600" dirty="0"/>
              <a:t>User </a:t>
            </a:r>
            <a:r>
              <a:rPr lang="en-US" sz="1600" dirty="0">
                <a:hlinkClick r:id="rId2"/>
              </a:rPr>
              <a:t>Peter@contoso.com</a:t>
            </a:r>
            <a:r>
              <a:rPr lang="en-US" sz="1600" dirty="0"/>
              <a:t> signs in to </a:t>
            </a:r>
            <a:r>
              <a:rPr lang="en-US" sz="1600" dirty="0" smtClean="0"/>
              <a:t>SP Windows Claims, </a:t>
            </a:r>
            <a:r>
              <a:rPr lang="en-US" sz="1600" dirty="0"/>
              <a:t>assigned with a </a:t>
            </a:r>
            <a:r>
              <a:rPr lang="en-US" sz="1600" dirty="0" smtClean="0"/>
              <a:t>SID (Security Identifier</a:t>
            </a:r>
            <a:r>
              <a:rPr lang="en-US" sz="1600" dirty="0"/>
              <a:t>) by </a:t>
            </a:r>
            <a:r>
              <a:rPr lang="en-US" sz="1600" dirty="0" smtClean="0"/>
              <a:t>Active Directory</a:t>
            </a:r>
            <a:endParaRPr lang="en-US" sz="1600" dirty="0"/>
          </a:p>
          <a:p>
            <a:pPr marL="811473" lvl="2" indent="-582873">
              <a:buFont typeface="Arial" panose="020B0604020202020204" pitchFamily="34" charset="0"/>
              <a:buChar char="•"/>
            </a:pPr>
            <a:r>
              <a:rPr lang="en-US" sz="1600" dirty="0"/>
              <a:t>User navigates to the </a:t>
            </a:r>
            <a:r>
              <a:rPr lang="en-US" sz="1600" dirty="0" smtClean="0"/>
              <a:t>eDiscovery center page </a:t>
            </a:r>
            <a:r>
              <a:rPr lang="en-US" sz="1600" dirty="0"/>
              <a:t>and </a:t>
            </a:r>
            <a:r>
              <a:rPr lang="en-US" sz="1600" dirty="0" smtClean="0"/>
              <a:t>triggers a hold on a mailbox in Exchange on-premise</a:t>
            </a:r>
            <a:endParaRPr lang="en-US" sz="1600" dirty="0"/>
          </a:p>
          <a:p>
            <a:pPr marL="582873" lvl="1" indent="-582873">
              <a:buFont typeface="+mj-lt"/>
              <a:buAutoNum type="arabicPeriod"/>
            </a:pPr>
            <a:r>
              <a:rPr lang="en-US" sz="1600" b="1" dirty="0" smtClean="0"/>
              <a:t>SP </a:t>
            </a:r>
            <a:r>
              <a:rPr lang="en-US" sz="1600" b="1" dirty="0"/>
              <a:t>requests an S2S token from </a:t>
            </a:r>
            <a:r>
              <a:rPr lang="en-US" sz="1600" b="1" dirty="0" smtClean="0"/>
              <a:t>its local SP-STS</a:t>
            </a:r>
            <a:endParaRPr lang="en-US" sz="1600" b="1" dirty="0"/>
          </a:p>
          <a:p>
            <a:pPr marL="811473" lvl="2" indent="-582873">
              <a:buFont typeface="Arial" panose="020B0604020202020204" pitchFamily="34" charset="0"/>
              <a:buChar char="•"/>
            </a:pPr>
            <a:r>
              <a:rPr lang="en-US" sz="1600" dirty="0" smtClean="0"/>
              <a:t>SP requests a S2S token from its </a:t>
            </a:r>
            <a:r>
              <a:rPr lang="en-US" sz="1600" dirty="0"/>
              <a:t>local STS</a:t>
            </a:r>
          </a:p>
          <a:p>
            <a:pPr marL="811473" lvl="2" indent="-582873">
              <a:buFont typeface="Arial" panose="020B0604020202020204" pitchFamily="34" charset="0"/>
              <a:buChar char="•"/>
            </a:pPr>
            <a:r>
              <a:rPr lang="en-US" sz="1600" dirty="0" smtClean="0"/>
              <a:t>SP </a:t>
            </a:r>
            <a:r>
              <a:rPr lang="en-US" sz="1600" dirty="0"/>
              <a:t>requests token for </a:t>
            </a:r>
            <a:r>
              <a:rPr lang="en-US" sz="1600" dirty="0" smtClean="0"/>
              <a:t>EX on-premise resource</a:t>
            </a:r>
            <a:endParaRPr lang="en-US" sz="1600" dirty="0"/>
          </a:p>
          <a:p>
            <a:pPr marL="582873" lvl="1" indent="-582873">
              <a:buFont typeface="+mj-lt"/>
              <a:buAutoNum type="arabicPeriod"/>
            </a:pPr>
            <a:r>
              <a:rPr lang="en-US" sz="1600" b="1" dirty="0" smtClean="0"/>
              <a:t>SP-STS validation </a:t>
            </a:r>
            <a:r>
              <a:rPr lang="en-US" sz="1600" b="1" dirty="0"/>
              <a:t>of </a:t>
            </a:r>
            <a:r>
              <a:rPr lang="en-US" sz="1600" b="1" dirty="0" smtClean="0"/>
              <a:t>request</a:t>
            </a:r>
            <a:endParaRPr lang="en-US" sz="1600" b="1" dirty="0"/>
          </a:p>
          <a:p>
            <a:pPr marL="571500" lvl="2" indent="-342900">
              <a:buFont typeface="Arial" panose="020B0604020202020204" pitchFamily="34" charset="0"/>
              <a:buChar char="•"/>
            </a:pPr>
            <a:r>
              <a:rPr lang="en-US" sz="1600" dirty="0" smtClean="0"/>
              <a:t>SP-STS issues </a:t>
            </a:r>
            <a:r>
              <a:rPr lang="en-US" sz="1600" dirty="0"/>
              <a:t>a signed S2S ‘inner’ token that,</a:t>
            </a:r>
          </a:p>
          <a:p>
            <a:pPr marL="800100" lvl="3" indent="-342900">
              <a:buFont typeface="Arial" panose="020B0604020202020204" pitchFamily="34" charset="0"/>
              <a:buChar char="•"/>
            </a:pPr>
            <a:r>
              <a:rPr lang="en-US" sz="1400" dirty="0"/>
              <a:t>identifies </a:t>
            </a:r>
            <a:r>
              <a:rPr lang="en-US" sz="1400" dirty="0" smtClean="0"/>
              <a:t>SP on-premise app </a:t>
            </a:r>
            <a:r>
              <a:rPr lang="en-US" sz="1400" dirty="0"/>
              <a:t>principal</a:t>
            </a:r>
          </a:p>
          <a:p>
            <a:pPr marL="800100" lvl="3" indent="-342900">
              <a:buFont typeface="Arial" panose="020B0604020202020204" pitchFamily="34" charset="0"/>
              <a:buChar char="•"/>
            </a:pPr>
            <a:r>
              <a:rPr lang="en-US" sz="1400" dirty="0"/>
              <a:t>audience that the token is intended for</a:t>
            </a:r>
          </a:p>
          <a:p>
            <a:pPr marL="800100" lvl="3" indent="-342900">
              <a:buFont typeface="Arial" panose="020B0604020202020204" pitchFamily="34" charset="0"/>
              <a:buChar char="•"/>
            </a:pPr>
            <a:r>
              <a:rPr lang="en-US" sz="1400" dirty="0"/>
              <a:t>valid for only certain time period and signed with its certificate</a:t>
            </a:r>
          </a:p>
          <a:p>
            <a:pPr marL="457200" lvl="1" indent="-457200">
              <a:buFont typeface="+mj-lt"/>
              <a:buAutoNum type="arabicPeriod"/>
            </a:pPr>
            <a:r>
              <a:rPr lang="en-US" sz="1600" b="1" dirty="0" smtClean="0"/>
              <a:t>SP </a:t>
            </a:r>
            <a:r>
              <a:rPr lang="en-US" sz="1600" b="1" dirty="0"/>
              <a:t>amending to S2S token and sends to </a:t>
            </a:r>
            <a:r>
              <a:rPr lang="en-US" sz="1600" b="1" dirty="0" smtClean="0"/>
              <a:t>EX on-premise</a:t>
            </a:r>
            <a:endParaRPr lang="en-US" sz="1600" b="1" dirty="0"/>
          </a:p>
          <a:p>
            <a:pPr marL="571500" lvl="2" indent="-342900">
              <a:buFont typeface="Arial" panose="020B0604020202020204" pitchFamily="34" charset="0"/>
              <a:buChar char="•"/>
            </a:pPr>
            <a:r>
              <a:rPr lang="en-US" sz="1600" dirty="0"/>
              <a:t>adds S2S ‘outer’ token about the user identity information and inserts ‘inner’ token and sends to </a:t>
            </a:r>
            <a:r>
              <a:rPr lang="en-US" sz="1600" dirty="0" smtClean="0"/>
              <a:t>EX on-premise</a:t>
            </a:r>
            <a:endParaRPr lang="en-US" sz="1600" dirty="0"/>
          </a:p>
          <a:p>
            <a:pPr marL="571500" lvl="2" indent="-342900">
              <a:buFont typeface="Arial" panose="020B0604020202020204" pitchFamily="34" charset="0"/>
              <a:buChar char="•"/>
            </a:pPr>
            <a:r>
              <a:rPr lang="en-US" sz="1600" dirty="0"/>
              <a:t>sends the S2S token to </a:t>
            </a:r>
            <a:r>
              <a:rPr lang="en-US" sz="1600" dirty="0" smtClean="0"/>
              <a:t>EX on-premise</a:t>
            </a:r>
            <a:endParaRPr lang="en-US" sz="1600" dirty="0"/>
          </a:p>
          <a:p>
            <a:pPr marL="457200" lvl="1" indent="-457200">
              <a:buFont typeface="+mj-lt"/>
              <a:buAutoNum type="arabicPeriod"/>
            </a:pPr>
            <a:r>
              <a:rPr lang="en-US" sz="1600" b="1" dirty="0" smtClean="0"/>
              <a:t>EX On-premise </a:t>
            </a:r>
            <a:r>
              <a:rPr lang="en-US" sz="1600" b="1" dirty="0"/>
              <a:t>validates </a:t>
            </a:r>
            <a:r>
              <a:rPr lang="en-US" sz="1600" b="1" dirty="0" smtClean="0"/>
              <a:t>SP’s </a:t>
            </a:r>
            <a:r>
              <a:rPr lang="en-US" sz="1600" b="1" dirty="0"/>
              <a:t>request</a:t>
            </a:r>
          </a:p>
          <a:p>
            <a:pPr marL="811473" lvl="2" indent="-582873">
              <a:buFont typeface="Arial" panose="020B0604020202020204" pitchFamily="34" charset="0"/>
              <a:buChar char="•"/>
            </a:pPr>
            <a:r>
              <a:rPr lang="en-US" sz="1600" dirty="0" smtClean="0"/>
              <a:t>EX On-premise </a:t>
            </a:r>
            <a:r>
              <a:rPr lang="en-US" sz="1600" dirty="0"/>
              <a:t>validates that the token is indeed issued by </a:t>
            </a:r>
            <a:r>
              <a:rPr lang="en-US" sz="1600" dirty="0" smtClean="0"/>
              <a:t>a trusted S2S token issuer</a:t>
            </a:r>
            <a:endParaRPr lang="en-US" sz="1600" dirty="0"/>
          </a:p>
          <a:p>
            <a:pPr marL="811473" lvl="2" indent="-582873">
              <a:buFont typeface="Arial" panose="020B0604020202020204" pitchFamily="34" charset="0"/>
              <a:buChar char="•"/>
            </a:pPr>
            <a:r>
              <a:rPr lang="en-US" sz="1600" dirty="0"/>
              <a:t>verifies audience, accepts the user info, and rehydrates user</a:t>
            </a:r>
          </a:p>
          <a:p>
            <a:pPr marL="811473" lvl="2" indent="-582873">
              <a:buFont typeface="Arial" panose="020B0604020202020204" pitchFamily="34" charset="0"/>
              <a:buChar char="•"/>
            </a:pPr>
            <a:r>
              <a:rPr lang="en-US" sz="1600" dirty="0"/>
              <a:t>authorizes </a:t>
            </a:r>
            <a:r>
              <a:rPr lang="en-US" sz="1600" dirty="0" smtClean="0"/>
              <a:t>SP’s </a:t>
            </a:r>
            <a:r>
              <a:rPr lang="en-US" sz="1600" dirty="0"/>
              <a:t>request</a:t>
            </a:r>
          </a:p>
          <a:p>
            <a:pPr marL="342900" lvl="1" indent="-342900">
              <a:buFont typeface="+mj-lt"/>
              <a:buAutoNum type="arabicPeriod"/>
            </a:pPr>
            <a:r>
              <a:rPr lang="en-US" sz="1600" b="1" dirty="0" smtClean="0"/>
              <a:t>EX </a:t>
            </a:r>
            <a:r>
              <a:rPr lang="en-US" sz="1600" b="1" dirty="0"/>
              <a:t>returns the </a:t>
            </a:r>
            <a:r>
              <a:rPr lang="en-US" sz="1600" b="1" dirty="0" smtClean="0"/>
              <a:t>results for the operation that SP On-premise requested</a:t>
            </a:r>
            <a:endParaRPr lang="en-US" sz="1600" b="1" dirty="0"/>
          </a:p>
        </p:txBody>
      </p:sp>
      <p:sp>
        <p:nvSpPr>
          <p:cNvPr id="3" name="Title 2"/>
          <p:cNvSpPr>
            <a:spLocks noGrp="1"/>
          </p:cNvSpPr>
          <p:nvPr>
            <p:ph type="title"/>
          </p:nvPr>
        </p:nvSpPr>
        <p:spPr>
          <a:xfrm>
            <a:off x="531948" y="233150"/>
            <a:ext cx="11370961" cy="565027"/>
          </a:xfrm>
        </p:spPr>
        <p:txBody>
          <a:bodyPr>
            <a:normAutofit fontScale="90000"/>
          </a:bodyPr>
          <a:lstStyle/>
          <a:p>
            <a:r>
              <a:rPr lang="en-US" sz="4080" dirty="0"/>
              <a:t>S2S in </a:t>
            </a:r>
            <a:r>
              <a:rPr lang="en-US" sz="4080" dirty="0" smtClean="0"/>
              <a:t>On-premise </a:t>
            </a:r>
            <a:r>
              <a:rPr lang="en-US" sz="4080" dirty="0"/>
              <a:t>– ‘Under the hood’ </a:t>
            </a:r>
            <a:r>
              <a:rPr lang="en-US" sz="4080" dirty="0" smtClean="0"/>
              <a:t>&lt;take home slide&gt;</a:t>
            </a:r>
            <a:endParaRPr lang="en-US" sz="4080" dirty="0"/>
          </a:p>
        </p:txBody>
      </p:sp>
    </p:spTree>
    <p:extLst>
      <p:ext uri="{BB962C8B-B14F-4D97-AF65-F5344CB8AC3E}">
        <p14:creationId xmlns:p14="http://schemas.microsoft.com/office/powerpoint/2010/main" val="2611289933"/>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1948" y="233151"/>
            <a:ext cx="11370961" cy="678031"/>
          </a:xfrm>
        </p:spPr>
        <p:txBody>
          <a:bodyPr>
            <a:normAutofit fontScale="90000"/>
          </a:bodyPr>
          <a:lstStyle/>
          <a:p>
            <a:r>
              <a:rPr lang="en-US" sz="4896" dirty="0"/>
              <a:t>S2S authentication – On-premise - </a:t>
            </a:r>
            <a:r>
              <a:rPr lang="en-US" sz="4896" dirty="0" err="1"/>
              <a:t>Config</a:t>
            </a:r>
            <a:endParaRPr lang="en-US" sz="4896" dirty="0"/>
          </a:p>
        </p:txBody>
      </p:sp>
      <p:sp>
        <p:nvSpPr>
          <p:cNvPr id="3" name="Text Placeholder 2"/>
          <p:cNvSpPr>
            <a:spLocks noGrp="1"/>
          </p:cNvSpPr>
          <p:nvPr>
            <p:ph idx="4294967295"/>
          </p:nvPr>
        </p:nvSpPr>
        <p:spPr>
          <a:xfrm>
            <a:off x="531948" y="1174390"/>
            <a:ext cx="11370961" cy="904043"/>
          </a:xfrm>
          <a:prstGeom prst="rect">
            <a:avLst/>
          </a:prstGeom>
        </p:spPr>
        <p:txBody>
          <a:bodyPr>
            <a:normAutofit fontScale="85000" lnSpcReduction="20000"/>
          </a:bodyPr>
          <a:lstStyle/>
          <a:p>
            <a:r>
              <a:rPr lang="en-US" sz="3264" dirty="0"/>
              <a:t>Each S2S scenario provides guidance on how to setup the </a:t>
            </a:r>
            <a:r>
              <a:rPr lang="en-US" sz="3264" dirty="0" smtClean="0"/>
              <a:t>scenario</a:t>
            </a:r>
          </a:p>
          <a:p>
            <a:r>
              <a:rPr lang="en-US" sz="3264" dirty="0" smtClean="0"/>
              <a:t>Here </a:t>
            </a:r>
            <a:r>
              <a:rPr lang="en-US" sz="3264" dirty="0"/>
              <a:t>is a high-level </a:t>
            </a:r>
            <a:r>
              <a:rPr lang="en-US" sz="3264" dirty="0" smtClean="0"/>
              <a:t>checklist:</a:t>
            </a:r>
            <a:endParaRPr lang="en-US" sz="3264" dirty="0"/>
          </a:p>
        </p:txBody>
      </p:sp>
      <p:graphicFrame>
        <p:nvGraphicFramePr>
          <p:cNvPr id="5" name="Table 4"/>
          <p:cNvGraphicFramePr>
            <a:graphicFrameLocks noGrp="1"/>
          </p:cNvGraphicFramePr>
          <p:nvPr>
            <p:extLst>
              <p:ext uri="{D42A27DB-BD31-4B8C-83A1-F6EECF244321}">
                <p14:modId xmlns:p14="http://schemas.microsoft.com/office/powerpoint/2010/main" val="3750801561"/>
              </p:ext>
            </p:extLst>
          </p:nvPr>
        </p:nvGraphicFramePr>
        <p:xfrm>
          <a:off x="731837" y="2430462"/>
          <a:ext cx="10479045" cy="2669584"/>
        </p:xfrm>
        <a:graphic>
          <a:graphicData uri="http://schemas.openxmlformats.org/drawingml/2006/table">
            <a:tbl>
              <a:tblPr firstRow="1" bandRow="1">
                <a:tableStyleId>{21E4AEA4-8DFA-4A89-87EB-49C32662AFE0}</a:tableStyleId>
              </a:tblPr>
              <a:tblGrid>
                <a:gridCol w="394716"/>
                <a:gridCol w="2615222"/>
                <a:gridCol w="2312348"/>
                <a:gridCol w="2737540"/>
                <a:gridCol w="2419219"/>
              </a:tblGrid>
              <a:tr h="442973">
                <a:tc>
                  <a:txBody>
                    <a:bodyPr/>
                    <a:lstStyle/>
                    <a:p>
                      <a:endParaRPr lang="en-US" sz="1800" dirty="0"/>
                    </a:p>
                  </a:txBody>
                  <a:tcPr marL="93260" marR="93260" marT="46630" marB="46630"/>
                </a:tc>
                <a:tc>
                  <a:txBody>
                    <a:bodyPr/>
                    <a:lstStyle/>
                    <a:p>
                      <a:r>
                        <a:rPr lang="en-US" sz="1800" dirty="0" smtClean="0"/>
                        <a:t>Configuration steps</a:t>
                      </a:r>
                      <a:endParaRPr lang="en-US" sz="1800" dirty="0"/>
                    </a:p>
                  </a:txBody>
                  <a:tcPr marL="93260" marR="93260" marT="46630" marB="46630"/>
                </a:tc>
                <a:tc>
                  <a:txBody>
                    <a:bodyPr/>
                    <a:lstStyle/>
                    <a:p>
                      <a:r>
                        <a:rPr lang="en-US" sz="1800" dirty="0" smtClean="0"/>
                        <a:t>In layman terms…</a:t>
                      </a:r>
                      <a:endParaRPr lang="en-US" sz="1800" dirty="0"/>
                    </a:p>
                  </a:txBody>
                  <a:tcPr marL="93260" marR="93260" marT="46630" marB="46630"/>
                </a:tc>
                <a:tc>
                  <a:txBody>
                    <a:bodyPr/>
                    <a:lstStyle/>
                    <a:p>
                      <a:r>
                        <a:rPr lang="en-US" sz="1800" dirty="0" smtClean="0"/>
                        <a:t>SharePoint</a:t>
                      </a:r>
                      <a:endParaRPr lang="en-US" sz="1800" dirty="0"/>
                    </a:p>
                  </a:txBody>
                  <a:tcPr marL="93260" marR="93260" marT="46630" marB="46630"/>
                </a:tc>
                <a:tc>
                  <a:txBody>
                    <a:bodyPr/>
                    <a:lstStyle/>
                    <a:p>
                      <a:r>
                        <a:rPr lang="en-US" sz="1800" dirty="0" smtClean="0"/>
                        <a:t>Exchange</a:t>
                      </a:r>
                      <a:endParaRPr lang="en-US" sz="1800" dirty="0"/>
                    </a:p>
                  </a:txBody>
                  <a:tcPr marL="93260" marR="93260" marT="46630" marB="46630"/>
                </a:tc>
              </a:tr>
              <a:tr h="700027">
                <a:tc>
                  <a:txBody>
                    <a:bodyPr/>
                    <a:lstStyle/>
                    <a:p>
                      <a:r>
                        <a:rPr lang="en-US" sz="1800" dirty="0" smtClean="0"/>
                        <a:t>1.</a:t>
                      </a:r>
                      <a:endParaRPr lang="en-US" sz="1800" dirty="0"/>
                    </a:p>
                  </a:txBody>
                  <a:tcPr marL="93260" marR="93260" marT="46630" marB="46630"/>
                </a:tc>
                <a:tc>
                  <a:txBody>
                    <a:bodyPr/>
                    <a:lstStyle/>
                    <a:p>
                      <a:r>
                        <a:rPr lang="en-US" sz="1800" dirty="0" smtClean="0"/>
                        <a:t>S2S trust</a:t>
                      </a:r>
                      <a:r>
                        <a:rPr lang="en-US" sz="1800" baseline="0" dirty="0" smtClean="0"/>
                        <a:t> establishment</a:t>
                      </a:r>
                      <a:endParaRPr lang="en-US" sz="1800" dirty="0"/>
                    </a:p>
                  </a:txBody>
                  <a:tcPr marL="93260" marR="93260" marT="46630" marB="46630"/>
                </a:tc>
                <a:tc>
                  <a:txBody>
                    <a:bodyPr/>
                    <a:lstStyle/>
                    <a:p>
                      <a:r>
                        <a:rPr lang="en-US" sz="1800" dirty="0" smtClean="0"/>
                        <a:t>Certificate stuff…</a:t>
                      </a:r>
                      <a:endParaRPr lang="en-US" sz="1800" dirty="0"/>
                    </a:p>
                  </a:txBody>
                  <a:tcPr marL="93260" marR="93260" marT="46630" marB="46630"/>
                </a:tc>
                <a:tc>
                  <a:txBody>
                    <a:bodyPr/>
                    <a:lstStyle/>
                    <a:p>
                      <a:r>
                        <a:rPr lang="en-US" sz="1400" dirty="0" smtClean="0"/>
                        <a:t>New-</a:t>
                      </a:r>
                      <a:r>
                        <a:rPr lang="en-US" sz="1400" dirty="0" err="1" smtClean="0"/>
                        <a:t>SPTrustedSecurityTokenIssuer</a:t>
                      </a:r>
                      <a:endParaRPr lang="en-US" sz="1400" i="1" dirty="0"/>
                    </a:p>
                  </a:txBody>
                  <a:tcPr marL="93260" marR="93260" marT="46630" marB="46630"/>
                </a:tc>
                <a:tc>
                  <a:txBody>
                    <a:bodyPr/>
                    <a:lstStyle/>
                    <a:p>
                      <a:r>
                        <a:rPr lang="en-US" sz="1400" dirty="0" smtClean="0"/>
                        <a:t>New-</a:t>
                      </a:r>
                      <a:r>
                        <a:rPr lang="en-US" sz="1400" dirty="0" err="1" smtClean="0"/>
                        <a:t>PartnerApplication</a:t>
                      </a:r>
                      <a:endParaRPr lang="en-US" sz="1400" i="1" dirty="0"/>
                    </a:p>
                  </a:txBody>
                  <a:tcPr marL="93260" marR="93260" marT="46630" marB="46630"/>
                </a:tc>
              </a:tr>
              <a:tr h="762000">
                <a:tc>
                  <a:txBody>
                    <a:bodyPr/>
                    <a:lstStyle/>
                    <a:p>
                      <a:r>
                        <a:rPr lang="en-US" sz="1800" dirty="0" smtClean="0"/>
                        <a:t>2.</a:t>
                      </a:r>
                      <a:endParaRPr lang="en-US" sz="1800" dirty="0"/>
                    </a:p>
                  </a:txBody>
                  <a:tcPr marL="93260" marR="93260" marT="46630" marB="46630"/>
                </a:tc>
                <a:tc>
                  <a:txBody>
                    <a:bodyPr/>
                    <a:lstStyle/>
                    <a:p>
                      <a:r>
                        <a:rPr lang="en-US" sz="1800" dirty="0" smtClean="0"/>
                        <a:t>Permissions for principal</a:t>
                      </a:r>
                      <a:endParaRPr lang="en-US" sz="1800" dirty="0"/>
                    </a:p>
                  </a:txBody>
                  <a:tcPr marL="93260" marR="93260" marT="46630" marB="46630"/>
                </a:tc>
                <a:tc>
                  <a:txBody>
                    <a:bodyPr/>
                    <a:lstStyle/>
                    <a:p>
                      <a:r>
                        <a:rPr lang="en-US" sz="1800" dirty="0" smtClean="0"/>
                        <a:t>Allows A t</a:t>
                      </a:r>
                      <a:r>
                        <a:rPr lang="en-US" sz="1800" baseline="0" dirty="0" smtClean="0"/>
                        <a:t>o access B</a:t>
                      </a:r>
                      <a:endParaRPr lang="en-US" sz="1800" dirty="0"/>
                    </a:p>
                  </a:txBody>
                  <a:tcPr marL="93260" marR="93260" marT="46630" marB="46630"/>
                </a:tc>
                <a:tc>
                  <a:txBody>
                    <a:bodyPr/>
                    <a:lstStyle/>
                    <a:p>
                      <a:r>
                        <a:rPr lang="en-US" sz="1400" dirty="0" smtClean="0"/>
                        <a:t>Set-</a:t>
                      </a:r>
                      <a:r>
                        <a:rPr lang="en-US" sz="1400" dirty="0" err="1" smtClean="0"/>
                        <a:t>SPAppPrincipalPermissions</a:t>
                      </a:r>
                      <a:endParaRPr lang="en-US" sz="1400" i="1" dirty="0"/>
                    </a:p>
                  </a:txBody>
                  <a:tcPr marL="93260" marR="93260" marT="46630" marB="46630"/>
                </a:tc>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r>
                        <a:rPr lang="en-US" sz="1400" dirty="0" smtClean="0"/>
                        <a:t>Set-</a:t>
                      </a:r>
                      <a:r>
                        <a:rPr lang="en-US" sz="1400" dirty="0" err="1" smtClean="0"/>
                        <a:t>PartnerApplication</a:t>
                      </a:r>
                      <a:endParaRPr lang="en-US" sz="1400" i="1" dirty="0" smtClean="0"/>
                    </a:p>
                  </a:txBody>
                  <a:tcPr marL="93260" marR="93260" marT="46630" marB="46630"/>
                </a:tc>
              </a:tr>
              <a:tr h="764584">
                <a:tc>
                  <a:txBody>
                    <a:bodyPr/>
                    <a:lstStyle/>
                    <a:p>
                      <a:r>
                        <a:rPr lang="en-US" sz="1800" dirty="0" smtClean="0"/>
                        <a:t>3.</a:t>
                      </a:r>
                      <a:endParaRPr lang="en-US" sz="1800" dirty="0"/>
                    </a:p>
                  </a:txBody>
                  <a:tcPr marL="93260" marR="93260" marT="46630" marB="46630"/>
                </a:tc>
                <a:tc>
                  <a:txBody>
                    <a:bodyPr/>
                    <a:lstStyle/>
                    <a:p>
                      <a:r>
                        <a:rPr lang="en-US" sz="1800" dirty="0" smtClean="0"/>
                        <a:t>Scenario specific settings</a:t>
                      </a:r>
                      <a:endParaRPr lang="en-US" sz="1800" dirty="0"/>
                    </a:p>
                  </a:txBody>
                  <a:tcPr marL="93260" marR="93260" marT="46630" marB="46630"/>
                </a:tc>
                <a:tc>
                  <a:txBody>
                    <a:bodyPr/>
                    <a:lstStyle/>
                    <a:p>
                      <a:r>
                        <a:rPr lang="en-US" sz="1800" dirty="0" smtClean="0"/>
                        <a:t>Special</a:t>
                      </a:r>
                      <a:r>
                        <a:rPr lang="en-US" sz="1800" baseline="0" dirty="0" smtClean="0"/>
                        <a:t> sauce…</a:t>
                      </a:r>
                      <a:endParaRPr lang="en-US" sz="1800" dirty="0"/>
                    </a:p>
                  </a:txBody>
                  <a:tcPr marL="93260" marR="93260" marT="46630" marB="46630"/>
                </a:tc>
                <a:tc>
                  <a:txBody>
                    <a:bodyPr/>
                    <a:lstStyle/>
                    <a:p>
                      <a:r>
                        <a:rPr lang="en-US" sz="1800" dirty="0" smtClean="0"/>
                        <a:t>&lt;depends</a:t>
                      </a:r>
                      <a:r>
                        <a:rPr lang="en-US" sz="1800" baseline="0" dirty="0" smtClean="0"/>
                        <a:t> on scenario&gt;</a:t>
                      </a:r>
                      <a:endParaRPr lang="en-US" sz="1800" dirty="0"/>
                    </a:p>
                  </a:txBody>
                  <a:tcPr marL="93260" marR="93260" marT="46630" marB="46630"/>
                </a:tc>
                <a:tc>
                  <a:txBody>
                    <a:bodyPr/>
                    <a:lstStyle/>
                    <a:p>
                      <a:r>
                        <a:rPr lang="en-US" sz="1800" dirty="0" smtClean="0"/>
                        <a:t>&lt;depends</a:t>
                      </a:r>
                      <a:r>
                        <a:rPr lang="en-US" sz="1800" baseline="0" dirty="0" smtClean="0"/>
                        <a:t> on scenario&gt;</a:t>
                      </a:r>
                      <a:endParaRPr lang="en-US" sz="1800" dirty="0"/>
                    </a:p>
                  </a:txBody>
                  <a:tcPr marL="93260" marR="93260" marT="46630" marB="46630"/>
                </a:tc>
              </a:tr>
            </a:tbl>
          </a:graphicData>
        </a:graphic>
      </p:graphicFrame>
    </p:spTree>
    <p:extLst>
      <p:ext uri="{BB962C8B-B14F-4D97-AF65-F5344CB8AC3E}">
        <p14:creationId xmlns:p14="http://schemas.microsoft.com/office/powerpoint/2010/main" val="3547064045"/>
      </p:ext>
    </p:extLst>
  </p:cSld>
  <p:clrMapOvr>
    <a:masterClrMapping/>
  </p:clrMapOvr>
  <p:transition spd="slow">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4400" dirty="0" smtClean="0"/>
              <a:t>Deep dive on server-to-server identity platform</a:t>
            </a:r>
            <a:endParaRPr lang="en-US" sz="4400" dirty="0"/>
          </a:p>
        </p:txBody>
      </p:sp>
      <p:sp>
        <p:nvSpPr>
          <p:cNvPr id="5" name="Text Placeholder 4"/>
          <p:cNvSpPr>
            <a:spLocks noGrp="1"/>
          </p:cNvSpPr>
          <p:nvPr>
            <p:ph type="body" sz="quarter" idx="12"/>
          </p:nvPr>
        </p:nvSpPr>
        <p:spPr/>
        <p:txBody>
          <a:bodyPr/>
          <a:lstStyle/>
          <a:p>
            <a:r>
              <a:rPr lang="en-US" dirty="0" smtClean="0"/>
              <a:t>Sesha Mani</a:t>
            </a:r>
            <a:endParaRPr lang="en-US" dirty="0"/>
          </a:p>
          <a:p>
            <a:r>
              <a:rPr lang="en-US" dirty="0" smtClean="0"/>
              <a:t>Program Manager, SharePoint</a:t>
            </a:r>
          </a:p>
        </p:txBody>
      </p:sp>
      <p:sp>
        <p:nvSpPr>
          <p:cNvPr id="2" name="Text Placeholder 1"/>
          <p:cNvSpPr>
            <a:spLocks noGrp="1"/>
          </p:cNvSpPr>
          <p:nvPr>
            <p:ph type="body" sz="quarter" idx="13"/>
          </p:nvPr>
        </p:nvSpPr>
        <p:spPr>
          <a:xfrm>
            <a:off x="9784358" y="1028409"/>
            <a:ext cx="2377480" cy="461665"/>
          </a:xfrm>
        </p:spPr>
        <p:txBody>
          <a:bodyPr/>
          <a:lstStyle/>
          <a:p>
            <a:r>
              <a:rPr lang="en-US" dirty="0" smtClean="0"/>
              <a:t>SPC140</a:t>
            </a:r>
          </a:p>
        </p:txBody>
      </p:sp>
      <p:sp>
        <p:nvSpPr>
          <p:cNvPr id="3" name="Rectangle 2"/>
          <p:cNvSpPr/>
          <p:nvPr/>
        </p:nvSpPr>
        <p:spPr>
          <a:xfrm>
            <a:off x="5740382" y="3312597"/>
            <a:ext cx="955711" cy="369332"/>
          </a:xfrm>
          <a:prstGeom prst="rect">
            <a:avLst/>
          </a:prstGeom>
        </p:spPr>
        <p:txBody>
          <a:bodyPr wrap="none">
            <a:spAutoFit/>
          </a:bodyPr>
          <a:lstStyle/>
          <a:p>
            <a:r>
              <a:rPr lang="en-US" dirty="0"/>
              <a:t>SPC208</a:t>
            </a:r>
          </a:p>
        </p:txBody>
      </p:sp>
    </p:spTree>
    <p:extLst>
      <p:ext uri="{BB962C8B-B14F-4D97-AF65-F5344CB8AC3E}">
        <p14:creationId xmlns:p14="http://schemas.microsoft.com/office/powerpoint/2010/main" val="248586487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336753" y="1086230"/>
            <a:ext cx="11902027" cy="3782632"/>
          </a:xfrm>
        </p:spPr>
        <p:txBody>
          <a:bodyPr>
            <a:noAutofit/>
          </a:bodyPr>
          <a:lstStyle/>
          <a:p>
            <a:endParaRPr lang="en-US" sz="2800" dirty="0"/>
          </a:p>
          <a:p>
            <a:pPr marL="349724" lvl="1" indent="-349724">
              <a:buFont typeface="Arial" panose="020B0604020202020204" pitchFamily="34" charset="0"/>
              <a:buChar char="•"/>
            </a:pPr>
            <a:r>
              <a:rPr lang="en-US" sz="2800" dirty="0"/>
              <a:t>Learn how S2S platform is used to deliver SharePoint 2013  OOB cross-server scenarios</a:t>
            </a:r>
          </a:p>
          <a:p>
            <a:pPr marL="586111" lvl="2" indent="-349724">
              <a:buFont typeface="Arial" panose="020B0604020202020204" pitchFamily="34" charset="0"/>
              <a:buChar char="•"/>
            </a:pPr>
            <a:r>
              <a:rPr lang="en-US" sz="2800" dirty="0"/>
              <a:t>Online</a:t>
            </a:r>
          </a:p>
          <a:p>
            <a:pPr marL="586111" lvl="2" indent="-349724">
              <a:buFont typeface="Arial" panose="020B0604020202020204" pitchFamily="34" charset="0"/>
              <a:buChar char="•"/>
            </a:pPr>
            <a:r>
              <a:rPr lang="en-US" sz="2800" dirty="0" err="1"/>
              <a:t>Onprem</a:t>
            </a:r>
            <a:endParaRPr lang="en-US" sz="2800" dirty="0"/>
          </a:p>
          <a:p>
            <a:pPr marL="586111" lvl="2" indent="-349724">
              <a:buFont typeface="Arial" panose="020B0604020202020204" pitchFamily="34" charset="0"/>
              <a:buChar char="•"/>
            </a:pPr>
            <a:r>
              <a:rPr lang="en-US" sz="2800" b="1" dirty="0" smtClean="0"/>
              <a:t>Hybrid</a:t>
            </a:r>
          </a:p>
          <a:p>
            <a:pPr marL="586111" lvl="2" indent="-349724">
              <a:buFont typeface="Arial" panose="020B0604020202020204" pitchFamily="34" charset="0"/>
              <a:buChar char="•"/>
            </a:pPr>
            <a:endParaRPr lang="en-US" sz="2800" dirty="0" smtClean="0"/>
          </a:p>
          <a:p>
            <a:pPr marL="586111" lvl="2" indent="-349724">
              <a:buFont typeface="Arial" panose="020B0604020202020204" pitchFamily="34" charset="0"/>
              <a:buChar char="•"/>
            </a:pPr>
            <a:endParaRPr lang="en-US" sz="2800" dirty="0"/>
          </a:p>
          <a:p>
            <a:pPr marL="349724" lvl="1" indent="-349724">
              <a:buFont typeface="Arial" panose="020B0604020202020204" pitchFamily="34" charset="0"/>
              <a:buChar char="•"/>
            </a:pPr>
            <a:r>
              <a:rPr lang="en-US" sz="2800" dirty="0"/>
              <a:t>Deep dive into how LOB on-premise and Hybrid scenarios can be built in SharePoint 2013 with S2S</a:t>
            </a:r>
          </a:p>
        </p:txBody>
      </p:sp>
      <p:sp>
        <p:nvSpPr>
          <p:cNvPr id="2" name="Title 1"/>
          <p:cNvSpPr>
            <a:spLocks noGrp="1"/>
          </p:cNvSpPr>
          <p:nvPr>
            <p:ph type="title"/>
          </p:nvPr>
        </p:nvSpPr>
        <p:spPr/>
        <p:txBody>
          <a:bodyPr/>
          <a:lstStyle/>
          <a:p>
            <a:r>
              <a:rPr lang="en-US" dirty="0" smtClean="0"/>
              <a:t>Agenda</a:t>
            </a:r>
            <a:endParaRPr lang="en-US" dirty="0"/>
          </a:p>
        </p:txBody>
      </p:sp>
    </p:spTree>
    <p:extLst>
      <p:ext uri="{BB962C8B-B14F-4D97-AF65-F5344CB8AC3E}">
        <p14:creationId xmlns:p14="http://schemas.microsoft.com/office/powerpoint/2010/main" val="2221280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62002" y="2843636"/>
            <a:ext cx="11971972" cy="621530"/>
          </a:xfrm>
        </p:spPr>
        <p:txBody>
          <a:bodyPr>
            <a:normAutofit fontScale="90000"/>
          </a:bodyPr>
          <a:lstStyle/>
          <a:p>
            <a:r>
              <a:rPr lang="en-US" sz="4488" dirty="0"/>
              <a:t>How about HYBRID? i.e. O365 + On-premise …</a:t>
            </a:r>
          </a:p>
        </p:txBody>
      </p:sp>
    </p:spTree>
    <p:extLst>
      <p:ext uri="{BB962C8B-B14F-4D97-AF65-F5344CB8AC3E}">
        <p14:creationId xmlns:p14="http://schemas.microsoft.com/office/powerpoint/2010/main" val="2669380262"/>
      </p:ext>
    </p:extLst>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531948" y="1212850"/>
            <a:ext cx="11370961" cy="5484812"/>
          </a:xfrm>
        </p:spPr>
        <p:txBody>
          <a:bodyPr>
            <a:normAutofit fontScale="85000" lnSpcReduction="10000"/>
          </a:bodyPr>
          <a:lstStyle/>
          <a:p>
            <a:pPr marL="582873" indent="-582873">
              <a:buFont typeface="Arial" panose="020B0604020202020204" pitchFamily="34" charset="0"/>
              <a:buChar char="•"/>
            </a:pPr>
            <a:r>
              <a:rPr lang="en-US" sz="2800" dirty="0" smtClean="0"/>
              <a:t>Platform enables “SharePoint to SharePoint” hybrid and allows other app principals</a:t>
            </a:r>
          </a:p>
          <a:p>
            <a:pPr marL="1040073" lvl="3" indent="-582873">
              <a:buFont typeface="Arial" panose="020B0604020202020204" pitchFamily="34" charset="0"/>
              <a:buChar char="•"/>
            </a:pPr>
            <a:r>
              <a:rPr lang="en-US" dirty="0" smtClean="0"/>
              <a:t>Design makes no assumption that app principal is indeed SharePoint app principal</a:t>
            </a:r>
          </a:p>
          <a:p>
            <a:pPr marL="1040073" lvl="3" indent="-582873">
              <a:buFont typeface="Arial" panose="020B0604020202020204" pitchFamily="34" charset="0"/>
              <a:buChar char="•"/>
            </a:pPr>
            <a:endParaRPr lang="en-US" dirty="0" smtClean="0"/>
          </a:p>
          <a:p>
            <a:pPr marL="1040073" lvl="3" indent="-582873">
              <a:buFont typeface="Arial" panose="020B0604020202020204" pitchFamily="34" charset="0"/>
              <a:buChar char="•"/>
            </a:pPr>
            <a:endParaRPr lang="en-US" sz="1400" dirty="0" smtClean="0"/>
          </a:p>
          <a:p>
            <a:pPr marL="582873" indent="-582873">
              <a:buFont typeface="Arial" panose="020B0604020202020204" pitchFamily="34" charset="0"/>
              <a:buChar char="•"/>
            </a:pPr>
            <a:r>
              <a:rPr lang="en-US" sz="2800" dirty="0" smtClean="0"/>
              <a:t>No compromise on user identity information in Hybrid S2S</a:t>
            </a:r>
          </a:p>
          <a:p>
            <a:pPr marL="1040073" lvl="3" indent="-582873">
              <a:buFont typeface="Arial" panose="020B0604020202020204" pitchFamily="34" charset="0"/>
              <a:buChar char="•"/>
            </a:pPr>
            <a:r>
              <a:rPr lang="en-US" dirty="0" smtClean="0"/>
              <a:t>Hybrid S2S calls result in user identity as if it is an interactive user sign-in</a:t>
            </a:r>
          </a:p>
          <a:p>
            <a:pPr marL="1040073" lvl="3" indent="-582873">
              <a:buFont typeface="Arial" panose="020B0604020202020204" pitchFamily="34" charset="0"/>
              <a:buChar char="•"/>
            </a:pPr>
            <a:r>
              <a:rPr lang="en-US" dirty="0" smtClean="0"/>
              <a:t>Seamless mapping between Online and </a:t>
            </a:r>
            <a:r>
              <a:rPr lang="en-US" dirty="0" err="1" smtClean="0"/>
              <a:t>Onpremise</a:t>
            </a:r>
            <a:r>
              <a:rPr lang="en-US" dirty="0" smtClean="0"/>
              <a:t> identity</a:t>
            </a:r>
          </a:p>
          <a:p>
            <a:pPr marL="1268673" lvl="4" indent="-582873">
              <a:buFont typeface="Arial" panose="020B0604020202020204" pitchFamily="34" charset="0"/>
              <a:buChar char="•"/>
            </a:pPr>
            <a:r>
              <a:rPr lang="en-US" dirty="0" smtClean="0">
                <a:hlinkClick r:id="rId2"/>
              </a:rPr>
              <a:t>peter@contoso.com</a:t>
            </a:r>
            <a:r>
              <a:rPr lang="en-US" dirty="0" smtClean="0"/>
              <a:t> (PUID) &lt;-&gt; CONTOSO\peter (SID/UPN)</a:t>
            </a:r>
          </a:p>
          <a:p>
            <a:pPr marL="1268673" lvl="4" indent="-582873">
              <a:buFont typeface="Arial" panose="020B0604020202020204" pitchFamily="34" charset="0"/>
              <a:buChar char="•"/>
            </a:pPr>
            <a:endParaRPr lang="en-US" sz="1400" dirty="0"/>
          </a:p>
          <a:p>
            <a:pPr marL="1268673" lvl="4" indent="-582873">
              <a:buFont typeface="Arial" panose="020B0604020202020204" pitchFamily="34" charset="0"/>
              <a:buChar char="•"/>
            </a:pPr>
            <a:endParaRPr lang="en-US" sz="1400" dirty="0"/>
          </a:p>
          <a:p>
            <a:pPr marL="582873" indent="-582873">
              <a:buFont typeface="Arial" panose="020B0604020202020204" pitchFamily="34" charset="0"/>
              <a:buChar char="•"/>
            </a:pPr>
            <a:r>
              <a:rPr lang="en-US" sz="2800" dirty="0" smtClean="0"/>
              <a:t>Enabling hybrid in an on-premise doesn’t impact existing on-premise scenarios</a:t>
            </a:r>
          </a:p>
          <a:p>
            <a:pPr marL="811473" lvl="2" indent="-582873">
              <a:buFont typeface="Arial" panose="020B0604020202020204" pitchFamily="34" charset="0"/>
              <a:buChar char="•"/>
            </a:pPr>
            <a:r>
              <a:rPr lang="en-US" sz="1800" dirty="0" smtClean="0"/>
              <a:t>Connecting to the cloud adds new capabilities and at the same time keeping existing scenarios intact</a:t>
            </a:r>
          </a:p>
          <a:p>
            <a:pPr marL="811473" lvl="2" indent="-582873">
              <a:buFont typeface="Arial" panose="020B0604020202020204" pitchFamily="34" charset="0"/>
              <a:buChar char="•"/>
            </a:pPr>
            <a:endParaRPr lang="en-US" sz="1800" dirty="0" smtClean="0"/>
          </a:p>
          <a:p>
            <a:pPr marL="582873" lvl="1" indent="-582873">
              <a:buFont typeface="Arial" panose="020B0604020202020204" pitchFamily="34" charset="0"/>
              <a:buChar char="•"/>
            </a:pPr>
            <a:endParaRPr lang="en-US" sz="800" dirty="0" smtClean="0"/>
          </a:p>
          <a:p>
            <a:pPr marL="582873" indent="-582873">
              <a:buFont typeface="Arial" panose="020B0604020202020204" pitchFamily="34" charset="0"/>
              <a:buChar char="•"/>
            </a:pPr>
            <a:r>
              <a:rPr lang="en-US" sz="2800" dirty="0" smtClean="0"/>
              <a:t>Use </a:t>
            </a:r>
            <a:r>
              <a:rPr lang="en-US" sz="2800" dirty="0"/>
              <a:t>a ‘trust broker’ instead of ‘direct trust’</a:t>
            </a:r>
          </a:p>
          <a:p>
            <a:pPr marL="1268673" lvl="4" indent="-582873">
              <a:buFont typeface="Arial" panose="020B0604020202020204" pitchFamily="34" charset="0"/>
              <a:buChar char="•"/>
            </a:pPr>
            <a:r>
              <a:rPr lang="en-US" dirty="0"/>
              <a:t>ACS (Azure Access Control Service) is the ‘trust broker’ for SPO</a:t>
            </a:r>
          </a:p>
          <a:p>
            <a:pPr marL="1268673" lvl="4" indent="-582873">
              <a:buFont typeface="Arial" panose="020B0604020202020204" pitchFamily="34" charset="0"/>
              <a:buChar char="•"/>
            </a:pPr>
            <a:r>
              <a:rPr lang="en-US" dirty="0"/>
              <a:t>Flexible architecture to scale up number of applications that can call to SPO</a:t>
            </a:r>
          </a:p>
          <a:p>
            <a:pPr marL="582873" indent="-582873">
              <a:buFont typeface="Arial" panose="020B0604020202020204" pitchFamily="34" charset="0"/>
              <a:buChar char="•"/>
            </a:pPr>
            <a:endParaRPr lang="en-US" sz="2856" dirty="0"/>
          </a:p>
          <a:p>
            <a:pPr marL="582873" indent="-582873">
              <a:buFont typeface="Arial" panose="020B0604020202020204" pitchFamily="34" charset="0"/>
              <a:buChar char="•"/>
            </a:pPr>
            <a:r>
              <a:rPr lang="en-US" sz="2856" dirty="0" smtClean="0"/>
              <a:t>“</a:t>
            </a:r>
            <a:r>
              <a:rPr lang="en-US" sz="2856" dirty="0"/>
              <a:t>Application principals” are sourced in a single master source</a:t>
            </a:r>
          </a:p>
          <a:p>
            <a:pPr marL="1268673" lvl="4" indent="-582873">
              <a:buFont typeface="Arial" panose="020B0604020202020204" pitchFamily="34" charset="0"/>
              <a:buChar char="•"/>
            </a:pPr>
            <a:r>
              <a:rPr lang="en-US" dirty="0"/>
              <a:t>MSO-DS is the source of application </a:t>
            </a:r>
            <a:r>
              <a:rPr lang="en-US" dirty="0" smtClean="0"/>
              <a:t>principals; local App Management Service caches the info</a:t>
            </a:r>
            <a:endParaRPr lang="en-US" dirty="0"/>
          </a:p>
          <a:p>
            <a:pPr marL="1268673" lvl="4" indent="-582873">
              <a:buFont typeface="Arial" panose="020B0604020202020204" pitchFamily="34" charset="0"/>
              <a:buChar char="•"/>
            </a:pPr>
            <a:r>
              <a:rPr lang="en-US" dirty="0"/>
              <a:t>All S2S application principals need to be provisioned or registered with MSO-DS</a:t>
            </a:r>
          </a:p>
          <a:p>
            <a:pPr marL="1268673" lvl="4" indent="-582873">
              <a:buFont typeface="Arial" panose="020B0604020202020204" pitchFamily="34" charset="0"/>
              <a:buChar char="•"/>
            </a:pPr>
            <a:endParaRPr lang="en-US" sz="1400" dirty="0" smtClean="0"/>
          </a:p>
        </p:txBody>
      </p:sp>
      <p:sp>
        <p:nvSpPr>
          <p:cNvPr id="3" name="Title 2"/>
          <p:cNvSpPr>
            <a:spLocks noGrp="1"/>
          </p:cNvSpPr>
          <p:nvPr>
            <p:ph type="title"/>
          </p:nvPr>
        </p:nvSpPr>
        <p:spPr/>
        <p:txBody>
          <a:bodyPr/>
          <a:lstStyle/>
          <a:p>
            <a:r>
              <a:rPr lang="en-US" dirty="0" smtClean="0"/>
              <a:t>Hybrid Design Goals</a:t>
            </a:r>
            <a:endParaRPr lang="en-US" dirty="0"/>
          </a:p>
        </p:txBody>
      </p:sp>
    </p:spTree>
    <p:extLst>
      <p:ext uri="{BB962C8B-B14F-4D97-AF65-F5344CB8AC3E}">
        <p14:creationId xmlns:p14="http://schemas.microsoft.com/office/powerpoint/2010/main" val="4217033798"/>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Rounded Rectangle 50"/>
          <p:cNvSpPr/>
          <p:nvPr/>
        </p:nvSpPr>
        <p:spPr bwMode="auto">
          <a:xfrm>
            <a:off x="9355653" y="4258439"/>
            <a:ext cx="2196584" cy="1844359"/>
          </a:xfrm>
          <a:prstGeom prst="roundRect">
            <a:avLst/>
          </a:prstGeom>
          <a:solidFill>
            <a:srgbClr val="00B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6521" tIns="186521" rIns="186521" bIns="46628" numCol="1" rtlCol="0" anchor="t" anchorCtr="0" compatLnSpc="1">
            <a:prstTxWarp prst="textNoShape">
              <a:avLst/>
            </a:prstTxWarp>
          </a:bodyPr>
          <a:lstStyle/>
          <a:p>
            <a:pPr algn="ctr" defTabSz="932290" fontAlgn="base">
              <a:spcBef>
                <a:spcPct val="0"/>
              </a:spcBef>
              <a:spcAft>
                <a:spcPct val="0"/>
              </a:spcAft>
            </a:pPr>
            <a:r>
              <a:rPr lang="en-US" sz="2448" dirty="0">
                <a:solidFill>
                  <a:srgbClr val="505050"/>
                </a:solidFill>
                <a:latin typeface="Segoe Condensed" pitchFamily="34" charset="0"/>
              </a:rPr>
              <a:t>Exchange</a:t>
            </a:r>
          </a:p>
        </p:txBody>
      </p:sp>
      <p:sp>
        <p:nvSpPr>
          <p:cNvPr id="23" name="Cloud 22"/>
          <p:cNvSpPr/>
          <p:nvPr/>
        </p:nvSpPr>
        <p:spPr bwMode="auto">
          <a:xfrm>
            <a:off x="2502" y="1512548"/>
            <a:ext cx="11930892" cy="2322427"/>
          </a:xfrm>
          <a:prstGeom prst="cloud">
            <a:avLst/>
          </a:prstGeom>
          <a:solidFill>
            <a:schemeClr val="bg2">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6521" tIns="186521" rIns="186521" bIns="46628" numCol="1" rtlCol="0" anchor="t" anchorCtr="0" compatLnSpc="1">
            <a:prstTxWarp prst="textNoShape">
              <a:avLst/>
            </a:prstTxWarp>
          </a:bodyPr>
          <a:lstStyle/>
          <a:p>
            <a:pPr algn="ctr" defTabSz="932290" fontAlgn="base">
              <a:spcBef>
                <a:spcPct val="0"/>
              </a:spcBef>
              <a:spcAft>
                <a:spcPct val="0"/>
              </a:spcAft>
            </a:pPr>
            <a:endParaRPr lang="en-US" sz="2244" dirty="0">
              <a:solidFill>
                <a:srgbClr val="505050"/>
              </a:solidFill>
              <a:latin typeface="Segoe Condensed" pitchFamily="34" charset="0"/>
            </a:endParaRPr>
          </a:p>
        </p:txBody>
      </p:sp>
      <p:sp>
        <p:nvSpPr>
          <p:cNvPr id="93" name="Rounded Rectangle 92"/>
          <p:cNvSpPr/>
          <p:nvPr/>
        </p:nvSpPr>
        <p:spPr bwMode="auto">
          <a:xfrm>
            <a:off x="1874319" y="1866547"/>
            <a:ext cx="5885048" cy="1852504"/>
          </a:xfrm>
          <a:prstGeom prst="roundRect">
            <a:avLst/>
          </a:prstGeom>
          <a:solidFill>
            <a:schemeClr val="accent1">
              <a:lumMod val="60000"/>
              <a:lumOff val="4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6521" tIns="186521" rIns="186521" bIns="46628" numCol="1" rtlCol="0" anchor="t" anchorCtr="0" compatLnSpc="1">
            <a:prstTxWarp prst="textNoShape">
              <a:avLst/>
            </a:prstTxWarp>
          </a:bodyPr>
          <a:lstStyle/>
          <a:p>
            <a:pPr algn="ctr" defTabSz="932290" fontAlgn="base">
              <a:spcBef>
                <a:spcPct val="0"/>
              </a:spcBef>
              <a:spcAft>
                <a:spcPct val="0"/>
              </a:spcAft>
            </a:pPr>
            <a:endParaRPr lang="en-US" sz="2244" dirty="0">
              <a:solidFill>
                <a:srgbClr val="FFFFFF"/>
              </a:solidFill>
              <a:latin typeface="Segoe Condensed" pitchFamily="34" charset="0"/>
            </a:endParaRPr>
          </a:p>
        </p:txBody>
      </p:sp>
      <p:sp>
        <p:nvSpPr>
          <p:cNvPr id="94" name="Rounded Rectangle 93"/>
          <p:cNvSpPr/>
          <p:nvPr/>
        </p:nvSpPr>
        <p:spPr bwMode="auto">
          <a:xfrm>
            <a:off x="4187797" y="2727067"/>
            <a:ext cx="1776770" cy="815326"/>
          </a:xfrm>
          <a:prstGeom prst="roundRect">
            <a:avLst/>
          </a:prstGeom>
          <a:solidFill>
            <a:schemeClr val="accent1">
              <a:lumMod val="40000"/>
              <a:lumOff val="6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6521" tIns="186521" rIns="186521" bIns="46628" numCol="1" rtlCol="0" anchor="t" anchorCtr="0" compatLnSpc="1">
            <a:prstTxWarp prst="textNoShape">
              <a:avLst/>
            </a:prstTxWarp>
          </a:bodyPr>
          <a:lstStyle/>
          <a:p>
            <a:pPr algn="ctr" defTabSz="932290" fontAlgn="base">
              <a:spcBef>
                <a:spcPct val="0"/>
              </a:spcBef>
              <a:spcAft>
                <a:spcPct val="0"/>
              </a:spcAft>
            </a:pPr>
            <a:r>
              <a:rPr lang="en-US" sz="1428" b="1" dirty="0">
                <a:solidFill>
                  <a:srgbClr val="505050"/>
                </a:solidFill>
                <a:latin typeface="Segoe Condensed" pitchFamily="34" charset="0"/>
              </a:rPr>
              <a:t>Security Token Service</a:t>
            </a:r>
          </a:p>
        </p:txBody>
      </p:sp>
      <p:sp>
        <p:nvSpPr>
          <p:cNvPr id="97" name="TextBox 96"/>
          <p:cNvSpPr txBox="1"/>
          <p:nvPr/>
        </p:nvSpPr>
        <p:spPr>
          <a:xfrm>
            <a:off x="3426242" y="2050969"/>
            <a:ext cx="2690773" cy="466302"/>
          </a:xfrm>
          <a:prstGeom prst="rect">
            <a:avLst/>
          </a:prstGeom>
          <a:noFill/>
        </p:spPr>
        <p:txBody>
          <a:bodyPr wrap="none" lIns="0" tIns="0" rIns="0" bIns="0" rtlCol="0">
            <a:noAutofit/>
          </a:bodyPr>
          <a:lstStyle/>
          <a:p>
            <a:r>
              <a:rPr lang="en-US" sz="2856" dirty="0">
                <a:solidFill>
                  <a:srgbClr val="505050"/>
                </a:solidFill>
                <a:latin typeface="Segoe UI Light" pitchFamily="34" charset="0"/>
              </a:rPr>
              <a:t>SharePoint </a:t>
            </a:r>
            <a:r>
              <a:rPr lang="en-US" sz="2040" dirty="0">
                <a:solidFill>
                  <a:srgbClr val="505050"/>
                </a:solidFill>
                <a:latin typeface="Segoe UI Light" pitchFamily="34" charset="0"/>
              </a:rPr>
              <a:t>(online)</a:t>
            </a:r>
            <a:endParaRPr lang="en-US" sz="2856" dirty="0">
              <a:solidFill>
                <a:srgbClr val="505050"/>
              </a:solidFill>
              <a:latin typeface="Segoe UI Light" pitchFamily="34" charset="0"/>
            </a:endParaRPr>
          </a:p>
        </p:txBody>
      </p:sp>
      <p:sp>
        <p:nvSpPr>
          <p:cNvPr id="2" name="Title 1"/>
          <p:cNvSpPr>
            <a:spLocks noGrp="1"/>
          </p:cNvSpPr>
          <p:nvPr>
            <p:ph type="title"/>
          </p:nvPr>
        </p:nvSpPr>
        <p:spPr>
          <a:xfrm>
            <a:off x="220933" y="217070"/>
            <a:ext cx="12261281" cy="565027"/>
          </a:xfrm>
        </p:spPr>
        <p:txBody>
          <a:bodyPr>
            <a:noAutofit/>
          </a:bodyPr>
          <a:lstStyle/>
          <a:p>
            <a:r>
              <a:rPr lang="en-US" sz="3264" dirty="0"/>
              <a:t>Hybrid scenario with S2S - on-premise and cloud - flow</a:t>
            </a:r>
          </a:p>
        </p:txBody>
      </p:sp>
      <p:sp>
        <p:nvSpPr>
          <p:cNvPr id="3" name="Content Placeholder 2"/>
          <p:cNvSpPr>
            <a:spLocks noGrp="1"/>
          </p:cNvSpPr>
          <p:nvPr>
            <p:ph idx="4294967295"/>
          </p:nvPr>
        </p:nvSpPr>
        <p:spPr>
          <a:xfrm>
            <a:off x="314691" y="856385"/>
            <a:ext cx="12190080" cy="282513"/>
          </a:xfrm>
          <a:prstGeom prst="rect">
            <a:avLst/>
          </a:prstGeom>
        </p:spPr>
        <p:txBody>
          <a:bodyPr>
            <a:noAutofit/>
          </a:bodyPr>
          <a:lstStyle/>
          <a:p>
            <a:r>
              <a:rPr lang="en-US" sz="2000" dirty="0"/>
              <a:t>SharePoint on-premise accesses SharePoint Online resource without </a:t>
            </a:r>
            <a:r>
              <a:rPr lang="en-US" sz="2000" dirty="0" smtClean="0"/>
              <a:t>passing Joe’s online credentials</a:t>
            </a:r>
            <a:endParaRPr lang="en-US" sz="2000" dirty="0"/>
          </a:p>
        </p:txBody>
      </p:sp>
      <p:sp>
        <p:nvSpPr>
          <p:cNvPr id="4" name="Rounded Rectangle 3"/>
          <p:cNvSpPr/>
          <p:nvPr/>
        </p:nvSpPr>
        <p:spPr bwMode="auto">
          <a:xfrm>
            <a:off x="1934357" y="4250294"/>
            <a:ext cx="5885048" cy="1852504"/>
          </a:xfrm>
          <a:prstGeom prst="roundRect">
            <a:avLst/>
          </a:prstGeom>
          <a:solidFill>
            <a:schemeClr val="accent1">
              <a:lumMod val="60000"/>
              <a:lumOff val="4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6521" tIns="186521" rIns="186521" bIns="46628" numCol="1" rtlCol="0" anchor="t" anchorCtr="0" compatLnSpc="1">
            <a:prstTxWarp prst="textNoShape">
              <a:avLst/>
            </a:prstTxWarp>
          </a:bodyPr>
          <a:lstStyle/>
          <a:p>
            <a:pPr algn="ctr" defTabSz="932290" fontAlgn="base">
              <a:spcBef>
                <a:spcPct val="0"/>
              </a:spcBef>
              <a:spcAft>
                <a:spcPct val="0"/>
              </a:spcAft>
            </a:pPr>
            <a:endParaRPr lang="en-US" sz="2244" dirty="0">
              <a:solidFill>
                <a:srgbClr val="FFFFFF"/>
              </a:solidFill>
              <a:latin typeface="Segoe Condensed" pitchFamily="34" charset="0"/>
            </a:endParaRPr>
          </a:p>
        </p:txBody>
      </p:sp>
      <p:sp>
        <p:nvSpPr>
          <p:cNvPr id="11" name="Rounded Rectangle 10"/>
          <p:cNvSpPr/>
          <p:nvPr/>
        </p:nvSpPr>
        <p:spPr bwMode="auto">
          <a:xfrm>
            <a:off x="4221618" y="4996752"/>
            <a:ext cx="1776770" cy="815326"/>
          </a:xfrm>
          <a:prstGeom prst="roundRect">
            <a:avLst/>
          </a:prstGeom>
          <a:solidFill>
            <a:schemeClr val="accent1">
              <a:lumMod val="40000"/>
              <a:lumOff val="6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6521" tIns="186521" rIns="186521" bIns="46628" numCol="1" rtlCol="0" anchor="t" anchorCtr="0" compatLnSpc="1">
            <a:prstTxWarp prst="textNoShape">
              <a:avLst/>
            </a:prstTxWarp>
          </a:bodyPr>
          <a:lstStyle/>
          <a:p>
            <a:pPr algn="ctr" defTabSz="932290" fontAlgn="base">
              <a:spcBef>
                <a:spcPct val="0"/>
              </a:spcBef>
              <a:spcAft>
                <a:spcPct val="0"/>
              </a:spcAft>
            </a:pPr>
            <a:r>
              <a:rPr lang="en-US" sz="1428" b="1" dirty="0">
                <a:solidFill>
                  <a:srgbClr val="505050"/>
                </a:solidFill>
                <a:latin typeface="Segoe Condensed" pitchFamily="34" charset="0"/>
              </a:rPr>
              <a:t>Security Token Service</a:t>
            </a:r>
          </a:p>
        </p:txBody>
      </p:sp>
      <p:sp>
        <p:nvSpPr>
          <p:cNvPr id="25" name="Rounded Rectangle 24"/>
          <p:cNvSpPr/>
          <p:nvPr/>
        </p:nvSpPr>
        <p:spPr bwMode="auto">
          <a:xfrm>
            <a:off x="10341558" y="2287305"/>
            <a:ext cx="1467128" cy="916523"/>
          </a:xfrm>
          <a:prstGeom prst="roundRect">
            <a:avLst/>
          </a:prstGeom>
          <a:solidFill>
            <a:schemeClr val="tx2">
              <a:lumMod val="50000"/>
              <a:lumOff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6521" tIns="186521" rIns="186521" bIns="46628" numCol="1" rtlCol="0" anchor="t" anchorCtr="0" compatLnSpc="1">
            <a:prstTxWarp prst="textNoShape">
              <a:avLst/>
            </a:prstTxWarp>
          </a:bodyPr>
          <a:lstStyle/>
          <a:p>
            <a:pPr algn="ctr" defTabSz="932290" fontAlgn="base">
              <a:spcBef>
                <a:spcPct val="0"/>
              </a:spcBef>
              <a:spcAft>
                <a:spcPct val="0"/>
              </a:spcAft>
            </a:pPr>
            <a:r>
              <a:rPr lang="en-US" dirty="0">
                <a:solidFill>
                  <a:srgbClr val="FFFFFF"/>
                </a:solidFill>
                <a:latin typeface="Segoe Condensed" pitchFamily="34" charset="0"/>
              </a:rPr>
              <a:t>MSO-DS</a:t>
            </a:r>
          </a:p>
        </p:txBody>
      </p:sp>
      <p:sp>
        <p:nvSpPr>
          <p:cNvPr id="28" name="Rounded Rectangle 27"/>
          <p:cNvSpPr/>
          <p:nvPr/>
        </p:nvSpPr>
        <p:spPr bwMode="auto">
          <a:xfrm>
            <a:off x="8654699" y="2306450"/>
            <a:ext cx="1231758" cy="916523"/>
          </a:xfrm>
          <a:prstGeom prst="roundRect">
            <a:avLst/>
          </a:prstGeom>
          <a:solidFill>
            <a:schemeClr val="tx2">
              <a:lumMod val="50000"/>
              <a:lumOff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6521" tIns="186521" rIns="186521" bIns="46628" numCol="1" rtlCol="0" anchor="t" anchorCtr="0" compatLnSpc="1">
            <a:prstTxWarp prst="textNoShape">
              <a:avLst/>
            </a:prstTxWarp>
          </a:bodyPr>
          <a:lstStyle/>
          <a:p>
            <a:pPr algn="ctr" defTabSz="932290" fontAlgn="base">
              <a:spcBef>
                <a:spcPct val="0"/>
              </a:spcBef>
              <a:spcAft>
                <a:spcPct val="0"/>
              </a:spcAft>
            </a:pPr>
            <a:r>
              <a:rPr lang="en-US" dirty="0">
                <a:solidFill>
                  <a:srgbClr val="FFFFFF"/>
                </a:solidFill>
                <a:latin typeface="Segoe Condensed" pitchFamily="34" charset="0"/>
              </a:rPr>
              <a:t>ACS</a:t>
            </a:r>
          </a:p>
        </p:txBody>
      </p:sp>
      <p:sp>
        <p:nvSpPr>
          <p:cNvPr id="26" name="TextBox 25"/>
          <p:cNvSpPr txBox="1"/>
          <p:nvPr/>
        </p:nvSpPr>
        <p:spPr>
          <a:xfrm>
            <a:off x="3252286" y="4353973"/>
            <a:ext cx="3194551" cy="466302"/>
          </a:xfrm>
          <a:prstGeom prst="rect">
            <a:avLst/>
          </a:prstGeom>
          <a:noFill/>
        </p:spPr>
        <p:txBody>
          <a:bodyPr wrap="none" lIns="0" tIns="0" rIns="0" bIns="0" rtlCol="0">
            <a:noAutofit/>
          </a:bodyPr>
          <a:lstStyle/>
          <a:p>
            <a:r>
              <a:rPr lang="en-US" sz="2856" dirty="0">
                <a:solidFill>
                  <a:srgbClr val="505050"/>
                </a:solidFill>
                <a:latin typeface="Segoe UI Light" pitchFamily="34" charset="0"/>
              </a:rPr>
              <a:t>SharePoint </a:t>
            </a:r>
            <a:r>
              <a:rPr lang="en-US" sz="2040" dirty="0">
                <a:solidFill>
                  <a:srgbClr val="505050"/>
                </a:solidFill>
                <a:latin typeface="Segoe UI Light" pitchFamily="34" charset="0"/>
              </a:rPr>
              <a:t>(on-premise)</a:t>
            </a:r>
            <a:endParaRPr lang="en-US" sz="2856" dirty="0">
              <a:solidFill>
                <a:srgbClr val="505050"/>
              </a:solidFill>
              <a:latin typeface="Segoe UI Light" pitchFamily="34" charset="0"/>
            </a:endParaRPr>
          </a:p>
        </p:txBody>
      </p:sp>
      <p:cxnSp>
        <p:nvCxnSpPr>
          <p:cNvPr id="29" name="Straight Arrow Connector 28"/>
          <p:cNvCxnSpPr/>
          <p:nvPr/>
        </p:nvCxnSpPr>
        <p:spPr>
          <a:xfrm>
            <a:off x="1271241" y="5171033"/>
            <a:ext cx="663116" cy="0"/>
          </a:xfrm>
          <a:prstGeom prst="straightConnector1">
            <a:avLst/>
          </a:prstGeom>
          <a:ln>
            <a:solidFill>
              <a:schemeClr val="tx2">
                <a:lumMod val="50000"/>
                <a:lumOff val="50000"/>
              </a:schemeClr>
            </a:solidFill>
            <a:tailEnd type="arrow"/>
          </a:ln>
        </p:spPr>
        <p:style>
          <a:lnRef idx="1">
            <a:schemeClr val="accent1"/>
          </a:lnRef>
          <a:fillRef idx="0">
            <a:schemeClr val="accent1"/>
          </a:fillRef>
          <a:effectRef idx="0">
            <a:schemeClr val="accent1"/>
          </a:effectRef>
          <a:fontRef idx="minor">
            <a:schemeClr val="tx1"/>
          </a:fontRef>
        </p:style>
      </p:cxnSp>
      <p:sp>
        <p:nvSpPr>
          <p:cNvPr id="36" name="TextBox 35"/>
          <p:cNvSpPr txBox="1"/>
          <p:nvPr/>
        </p:nvSpPr>
        <p:spPr>
          <a:xfrm>
            <a:off x="172693" y="5595615"/>
            <a:ext cx="1297718" cy="884375"/>
          </a:xfrm>
          <a:prstGeom prst="rect">
            <a:avLst/>
          </a:prstGeom>
          <a:noFill/>
        </p:spPr>
        <p:txBody>
          <a:bodyPr wrap="none" lIns="0" tIns="0" rIns="0" bIns="0" rtlCol="0">
            <a:noAutofit/>
          </a:bodyPr>
          <a:lstStyle/>
          <a:p>
            <a:r>
              <a:rPr lang="en-US" sz="1224" dirty="0" err="1" smtClean="0">
                <a:solidFill>
                  <a:srgbClr val="505050"/>
                </a:solidFill>
                <a:latin typeface="Segoe UI Light" pitchFamily="34" charset="0"/>
              </a:rPr>
              <a:t>peter@contoso</a:t>
            </a:r>
            <a:endParaRPr lang="en-US" sz="1224" dirty="0">
              <a:solidFill>
                <a:srgbClr val="505050"/>
              </a:solidFill>
              <a:latin typeface="Segoe UI Light" pitchFamily="34" charset="0"/>
            </a:endParaRPr>
          </a:p>
          <a:p>
            <a:r>
              <a:rPr lang="en-US" sz="1224" dirty="0">
                <a:solidFill>
                  <a:srgbClr val="505050"/>
                </a:solidFill>
                <a:latin typeface="Segoe UI Light" pitchFamily="34" charset="0"/>
              </a:rPr>
              <a:t>browses to SP page </a:t>
            </a:r>
          </a:p>
          <a:p>
            <a:r>
              <a:rPr lang="en-US" sz="1224" dirty="0">
                <a:solidFill>
                  <a:srgbClr val="505050"/>
                </a:solidFill>
                <a:latin typeface="Segoe UI Light" pitchFamily="34" charset="0"/>
              </a:rPr>
              <a:t>and starts a query</a:t>
            </a:r>
          </a:p>
        </p:txBody>
      </p:sp>
      <p:cxnSp>
        <p:nvCxnSpPr>
          <p:cNvPr id="1033" name="Elbow Connector 1032"/>
          <p:cNvCxnSpPr>
            <a:stCxn id="94" idx="3"/>
            <a:endCxn id="28" idx="0"/>
          </p:cNvCxnSpPr>
          <p:nvPr/>
        </p:nvCxnSpPr>
        <p:spPr>
          <a:xfrm flipV="1">
            <a:off x="5964567" y="2306450"/>
            <a:ext cx="3306011" cy="828280"/>
          </a:xfrm>
          <a:prstGeom prst="bentConnector4">
            <a:avLst>
              <a:gd name="adj1" fmla="val 68846"/>
              <a:gd name="adj2" fmla="val 127599"/>
            </a:avLst>
          </a:prstGeom>
          <a:ln>
            <a:solidFill>
              <a:schemeClr val="accent1">
                <a:lumMod val="75000"/>
              </a:schemeClr>
            </a:solidFill>
            <a:prstDash val="dash"/>
            <a:tailEnd type="arrow"/>
          </a:ln>
        </p:spPr>
        <p:style>
          <a:lnRef idx="1">
            <a:schemeClr val="accent1"/>
          </a:lnRef>
          <a:fillRef idx="0">
            <a:schemeClr val="accent1"/>
          </a:fillRef>
          <a:effectRef idx="0">
            <a:schemeClr val="accent1"/>
          </a:effectRef>
          <a:fontRef idx="minor">
            <a:schemeClr val="tx1"/>
          </a:fontRef>
        </p:style>
      </p:cxnSp>
      <p:cxnSp>
        <p:nvCxnSpPr>
          <p:cNvPr id="43" name="Elbow Connector 42"/>
          <p:cNvCxnSpPr>
            <a:stCxn id="11" idx="2"/>
            <a:endCxn id="28" idx="0"/>
          </p:cNvCxnSpPr>
          <p:nvPr/>
        </p:nvCxnSpPr>
        <p:spPr>
          <a:xfrm rot="5400000" flipH="1" flipV="1">
            <a:off x="5437476" y="1978976"/>
            <a:ext cx="3505628" cy="4160575"/>
          </a:xfrm>
          <a:prstGeom prst="bentConnector5">
            <a:avLst>
              <a:gd name="adj1" fmla="val -22647"/>
              <a:gd name="adj2" fmla="val 170356"/>
              <a:gd name="adj3" fmla="val 106521"/>
            </a:avLst>
          </a:prstGeom>
          <a:ln>
            <a:solidFill>
              <a:schemeClr val="accent1">
                <a:lumMod val="75000"/>
              </a:schemeClr>
            </a:solidFill>
            <a:prstDash val="dash"/>
            <a:tailEnd type="arrow"/>
          </a:ln>
        </p:spPr>
        <p:style>
          <a:lnRef idx="1">
            <a:schemeClr val="accent1"/>
          </a:lnRef>
          <a:fillRef idx="0">
            <a:schemeClr val="accent1"/>
          </a:fillRef>
          <a:effectRef idx="0">
            <a:schemeClr val="accent1"/>
          </a:effectRef>
          <a:fontRef idx="minor">
            <a:schemeClr val="tx1"/>
          </a:fontRef>
        </p:style>
      </p:cxnSp>
      <p:cxnSp>
        <p:nvCxnSpPr>
          <p:cNvPr id="38" name="Straight Arrow Connector 37"/>
          <p:cNvCxnSpPr>
            <a:stCxn id="25" idx="1"/>
          </p:cNvCxnSpPr>
          <p:nvPr/>
        </p:nvCxnSpPr>
        <p:spPr>
          <a:xfrm flipH="1" flipV="1">
            <a:off x="9897114" y="2745566"/>
            <a:ext cx="444444" cy="1"/>
          </a:xfrm>
          <a:prstGeom prst="straightConnector1">
            <a:avLst/>
          </a:prstGeom>
          <a:ln>
            <a:solidFill>
              <a:schemeClr val="accent1">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52" name="Elbow Connector 51"/>
          <p:cNvCxnSpPr>
            <a:stCxn id="119" idx="0"/>
            <a:endCxn id="28" idx="2"/>
          </p:cNvCxnSpPr>
          <p:nvPr/>
        </p:nvCxnSpPr>
        <p:spPr>
          <a:xfrm rot="5400000" flipH="1" flipV="1">
            <a:off x="7537100" y="2498633"/>
            <a:ext cx="1009137" cy="2457819"/>
          </a:xfrm>
          <a:prstGeom prst="bentConnector3">
            <a:avLst>
              <a:gd name="adj1" fmla="val 17050"/>
            </a:avLst>
          </a:prstGeom>
          <a:ln>
            <a:solidFill>
              <a:schemeClr val="tx2">
                <a:lumMod val="50000"/>
                <a:lumOff val="50000"/>
              </a:schemeClr>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83" name="TextBox 82"/>
          <p:cNvSpPr txBox="1"/>
          <p:nvPr/>
        </p:nvSpPr>
        <p:spPr>
          <a:xfrm>
            <a:off x="7840763" y="2659062"/>
            <a:ext cx="739674" cy="229130"/>
          </a:xfrm>
          <a:prstGeom prst="rect">
            <a:avLst/>
          </a:prstGeom>
          <a:noFill/>
        </p:spPr>
        <p:txBody>
          <a:bodyPr wrap="none" lIns="0" tIns="0" rIns="0" bIns="0" rtlCol="0">
            <a:noAutofit/>
          </a:bodyPr>
          <a:lstStyle/>
          <a:p>
            <a:r>
              <a:rPr lang="en-US" sz="1632" dirty="0">
                <a:solidFill>
                  <a:srgbClr val="505050"/>
                </a:solidFill>
                <a:latin typeface="Segoe UI Light" pitchFamily="34" charset="0"/>
              </a:rPr>
              <a:t>trust</a:t>
            </a:r>
          </a:p>
        </p:txBody>
      </p:sp>
      <p:sp>
        <p:nvSpPr>
          <p:cNvPr id="84" name="TextBox 83"/>
          <p:cNvSpPr txBox="1"/>
          <p:nvPr/>
        </p:nvSpPr>
        <p:spPr>
          <a:xfrm>
            <a:off x="1431139" y="4817142"/>
            <a:ext cx="182557" cy="331952"/>
          </a:xfrm>
          <a:prstGeom prst="rect">
            <a:avLst/>
          </a:prstGeom>
          <a:noFill/>
        </p:spPr>
        <p:txBody>
          <a:bodyPr wrap="none" lIns="0" tIns="0" rIns="0" bIns="0" rtlCol="0">
            <a:noAutofit/>
          </a:bodyPr>
          <a:lstStyle/>
          <a:p>
            <a:r>
              <a:rPr lang="en-US" sz="1632" dirty="0">
                <a:solidFill>
                  <a:srgbClr val="C00000"/>
                </a:solidFill>
                <a:latin typeface="Segoe UI Light" pitchFamily="34" charset="0"/>
              </a:rPr>
              <a:t>1</a:t>
            </a:r>
          </a:p>
        </p:txBody>
      </p:sp>
      <p:sp>
        <p:nvSpPr>
          <p:cNvPr id="119" name="TextBox 118"/>
          <p:cNvSpPr txBox="1"/>
          <p:nvPr/>
        </p:nvSpPr>
        <p:spPr>
          <a:xfrm>
            <a:off x="6721480" y="4232110"/>
            <a:ext cx="182557" cy="331952"/>
          </a:xfrm>
          <a:prstGeom prst="rect">
            <a:avLst/>
          </a:prstGeom>
          <a:noFill/>
        </p:spPr>
        <p:txBody>
          <a:bodyPr wrap="none" lIns="0" tIns="0" rIns="0" bIns="0" rtlCol="0">
            <a:noAutofit/>
          </a:bodyPr>
          <a:lstStyle/>
          <a:p>
            <a:r>
              <a:rPr lang="en-US" sz="1632" dirty="0">
                <a:solidFill>
                  <a:srgbClr val="C00000"/>
                </a:solidFill>
                <a:latin typeface="Segoe UI Light" pitchFamily="34" charset="0"/>
              </a:rPr>
              <a:t>2</a:t>
            </a:r>
          </a:p>
        </p:txBody>
      </p:sp>
      <p:sp>
        <p:nvSpPr>
          <p:cNvPr id="120" name="TextBox 119"/>
          <p:cNvSpPr txBox="1"/>
          <p:nvPr/>
        </p:nvSpPr>
        <p:spPr>
          <a:xfrm>
            <a:off x="9187433" y="2923819"/>
            <a:ext cx="182557" cy="331952"/>
          </a:xfrm>
          <a:prstGeom prst="rect">
            <a:avLst/>
          </a:prstGeom>
          <a:noFill/>
        </p:spPr>
        <p:txBody>
          <a:bodyPr wrap="none" lIns="0" tIns="0" rIns="0" bIns="0" rtlCol="0">
            <a:noAutofit/>
          </a:bodyPr>
          <a:lstStyle/>
          <a:p>
            <a:r>
              <a:rPr lang="en-US" sz="1632" dirty="0">
                <a:solidFill>
                  <a:srgbClr val="C00000"/>
                </a:solidFill>
                <a:latin typeface="Segoe UI Light" pitchFamily="34" charset="0"/>
              </a:rPr>
              <a:t>3</a:t>
            </a:r>
          </a:p>
        </p:txBody>
      </p:sp>
      <p:sp>
        <p:nvSpPr>
          <p:cNvPr id="121" name="TextBox 120"/>
          <p:cNvSpPr txBox="1"/>
          <p:nvPr/>
        </p:nvSpPr>
        <p:spPr>
          <a:xfrm>
            <a:off x="5578480" y="4232110"/>
            <a:ext cx="182557" cy="331952"/>
          </a:xfrm>
          <a:prstGeom prst="rect">
            <a:avLst/>
          </a:prstGeom>
          <a:noFill/>
        </p:spPr>
        <p:txBody>
          <a:bodyPr wrap="none" lIns="0" tIns="0" rIns="0" bIns="0" rtlCol="0">
            <a:noAutofit/>
          </a:bodyPr>
          <a:lstStyle/>
          <a:p>
            <a:r>
              <a:rPr lang="en-US" sz="1632" dirty="0">
                <a:solidFill>
                  <a:srgbClr val="C00000"/>
                </a:solidFill>
                <a:latin typeface="Segoe UI Light" pitchFamily="34" charset="0"/>
              </a:rPr>
              <a:t>4</a:t>
            </a:r>
          </a:p>
        </p:txBody>
      </p:sp>
      <p:sp>
        <p:nvSpPr>
          <p:cNvPr id="122" name="TextBox 121"/>
          <p:cNvSpPr txBox="1"/>
          <p:nvPr/>
        </p:nvSpPr>
        <p:spPr>
          <a:xfrm>
            <a:off x="5008480" y="3470110"/>
            <a:ext cx="182557" cy="331952"/>
          </a:xfrm>
          <a:prstGeom prst="rect">
            <a:avLst/>
          </a:prstGeom>
          <a:noFill/>
        </p:spPr>
        <p:txBody>
          <a:bodyPr wrap="none" lIns="0" tIns="0" rIns="0" bIns="0" rtlCol="0">
            <a:noAutofit/>
          </a:bodyPr>
          <a:lstStyle/>
          <a:p>
            <a:r>
              <a:rPr lang="en-US" sz="1632" dirty="0">
                <a:solidFill>
                  <a:srgbClr val="C00000"/>
                </a:solidFill>
                <a:latin typeface="Segoe UI Light" pitchFamily="34" charset="0"/>
              </a:rPr>
              <a:t>5</a:t>
            </a:r>
          </a:p>
        </p:txBody>
      </p:sp>
      <p:cxnSp>
        <p:nvCxnSpPr>
          <p:cNvPr id="87" name="Straight Arrow Connector 86"/>
          <p:cNvCxnSpPr/>
          <p:nvPr/>
        </p:nvCxnSpPr>
        <p:spPr>
          <a:xfrm flipH="1" flipV="1">
            <a:off x="5608637" y="3542394"/>
            <a:ext cx="2886" cy="666231"/>
          </a:xfrm>
          <a:prstGeom prst="straightConnector1">
            <a:avLst/>
          </a:prstGeom>
          <a:ln>
            <a:solidFill>
              <a:schemeClr val="tx2">
                <a:lumMod val="50000"/>
                <a:lumOff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90" name="Straight Connector 89"/>
          <p:cNvCxnSpPr/>
          <p:nvPr/>
        </p:nvCxnSpPr>
        <p:spPr>
          <a:xfrm>
            <a:off x="488233" y="3868797"/>
            <a:ext cx="11670279" cy="3367"/>
          </a:xfrm>
          <a:prstGeom prst="line">
            <a:avLst/>
          </a:prstGeom>
          <a:ln w="19050">
            <a:solidFill>
              <a:schemeClr val="tx2">
                <a:lumMod val="50000"/>
                <a:lumOff val="50000"/>
              </a:schemeClr>
            </a:solidFill>
          </a:ln>
        </p:spPr>
        <p:style>
          <a:lnRef idx="1">
            <a:schemeClr val="dk1"/>
          </a:lnRef>
          <a:fillRef idx="0">
            <a:schemeClr val="dk1"/>
          </a:fillRef>
          <a:effectRef idx="0">
            <a:schemeClr val="dk1"/>
          </a:effectRef>
          <a:fontRef idx="minor">
            <a:schemeClr val="tx1"/>
          </a:fontRef>
        </p:style>
      </p:cxnSp>
      <p:sp>
        <p:nvSpPr>
          <p:cNvPr id="129" name="TextBox 128"/>
          <p:cNvSpPr txBox="1"/>
          <p:nvPr/>
        </p:nvSpPr>
        <p:spPr>
          <a:xfrm>
            <a:off x="10964963" y="3508000"/>
            <a:ext cx="739674" cy="229130"/>
          </a:xfrm>
          <a:prstGeom prst="rect">
            <a:avLst/>
          </a:prstGeom>
          <a:noFill/>
        </p:spPr>
        <p:txBody>
          <a:bodyPr wrap="none" lIns="0" tIns="0" rIns="0" bIns="0" rtlCol="0">
            <a:noAutofit/>
          </a:bodyPr>
          <a:lstStyle/>
          <a:p>
            <a:r>
              <a:rPr lang="en-US" sz="1632" b="1" dirty="0">
                <a:solidFill>
                  <a:srgbClr val="505050"/>
                </a:solidFill>
                <a:latin typeface="Segoe UI Light" pitchFamily="34" charset="0"/>
              </a:rPr>
              <a:t>Online</a:t>
            </a:r>
          </a:p>
        </p:txBody>
      </p:sp>
      <p:sp>
        <p:nvSpPr>
          <p:cNvPr id="142" name="TextBox 141"/>
          <p:cNvSpPr txBox="1"/>
          <p:nvPr/>
        </p:nvSpPr>
        <p:spPr>
          <a:xfrm>
            <a:off x="9902723" y="2316362"/>
            <a:ext cx="739674" cy="229130"/>
          </a:xfrm>
          <a:prstGeom prst="rect">
            <a:avLst/>
          </a:prstGeom>
          <a:noFill/>
        </p:spPr>
        <p:txBody>
          <a:bodyPr wrap="none" lIns="0" tIns="0" rIns="0" bIns="0" rtlCol="0">
            <a:noAutofit/>
          </a:bodyPr>
          <a:lstStyle/>
          <a:p>
            <a:r>
              <a:rPr lang="en-US" sz="1632" dirty="0">
                <a:solidFill>
                  <a:srgbClr val="505050"/>
                </a:solidFill>
                <a:latin typeface="Segoe UI Light" pitchFamily="34" charset="0"/>
              </a:rPr>
              <a:t>sync</a:t>
            </a:r>
          </a:p>
        </p:txBody>
      </p:sp>
      <p:sp>
        <p:nvSpPr>
          <p:cNvPr id="130" name="TextBox 129"/>
          <p:cNvSpPr txBox="1"/>
          <p:nvPr/>
        </p:nvSpPr>
        <p:spPr>
          <a:xfrm>
            <a:off x="10790237" y="3935269"/>
            <a:ext cx="1166814" cy="247793"/>
          </a:xfrm>
          <a:prstGeom prst="rect">
            <a:avLst/>
          </a:prstGeom>
          <a:noFill/>
        </p:spPr>
        <p:txBody>
          <a:bodyPr wrap="none" lIns="0" tIns="0" rIns="0" bIns="0" rtlCol="0">
            <a:noAutofit/>
          </a:bodyPr>
          <a:lstStyle/>
          <a:p>
            <a:r>
              <a:rPr lang="en-US" sz="1632" b="1" dirty="0">
                <a:solidFill>
                  <a:srgbClr val="505050"/>
                </a:solidFill>
                <a:latin typeface="Segoe UI Light" pitchFamily="34" charset="0"/>
              </a:rPr>
              <a:t>On-premise</a:t>
            </a:r>
          </a:p>
        </p:txBody>
      </p:sp>
      <p:sp>
        <p:nvSpPr>
          <p:cNvPr id="123" name="TextBox 122"/>
          <p:cNvSpPr txBox="1"/>
          <p:nvPr/>
        </p:nvSpPr>
        <p:spPr>
          <a:xfrm>
            <a:off x="5192311" y="5802478"/>
            <a:ext cx="739674" cy="229130"/>
          </a:xfrm>
          <a:prstGeom prst="rect">
            <a:avLst/>
          </a:prstGeom>
          <a:noFill/>
        </p:spPr>
        <p:txBody>
          <a:bodyPr wrap="none" lIns="0" tIns="0" rIns="0" bIns="0" rtlCol="0">
            <a:noAutofit/>
          </a:bodyPr>
          <a:lstStyle/>
          <a:p>
            <a:r>
              <a:rPr lang="en-US" sz="1632" dirty="0">
                <a:solidFill>
                  <a:srgbClr val="505050"/>
                </a:solidFill>
                <a:latin typeface="Segoe UI Light" pitchFamily="34" charset="0"/>
              </a:rPr>
              <a:t>trust</a:t>
            </a:r>
          </a:p>
        </p:txBody>
      </p:sp>
      <p:cxnSp>
        <p:nvCxnSpPr>
          <p:cNvPr id="161" name="Elbow Connector 160"/>
          <p:cNvCxnSpPr>
            <a:stCxn id="4" idx="2"/>
          </p:cNvCxnSpPr>
          <p:nvPr/>
        </p:nvCxnSpPr>
        <p:spPr>
          <a:xfrm rot="5400000" flipH="1" flipV="1">
            <a:off x="6664167" y="958281"/>
            <a:ext cx="3357230" cy="6931803"/>
          </a:xfrm>
          <a:prstGeom prst="bentConnector4">
            <a:avLst>
              <a:gd name="adj1" fmla="val -21665"/>
              <a:gd name="adj2" fmla="val 107441"/>
            </a:avLst>
          </a:prstGeom>
          <a:ln>
            <a:solidFill>
              <a:schemeClr val="accent1">
                <a:lumMod val="75000"/>
              </a:schemeClr>
            </a:solidFill>
            <a:prstDash val="sysDot"/>
            <a:tailEnd type="arrow"/>
          </a:ln>
        </p:spPr>
        <p:style>
          <a:lnRef idx="1">
            <a:schemeClr val="accent1"/>
          </a:lnRef>
          <a:fillRef idx="0">
            <a:schemeClr val="accent1"/>
          </a:fillRef>
          <a:effectRef idx="0">
            <a:schemeClr val="accent1"/>
          </a:effectRef>
          <a:fontRef idx="minor">
            <a:schemeClr val="tx1"/>
          </a:fontRef>
        </p:style>
      </p:cxnSp>
      <p:pic>
        <p:nvPicPr>
          <p:cNvPr id="40" name="Picture 3" descr="C:\Program Files (x86)\Microsoft Office\MEDIA\CAGCAT10\j0292020.wm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4690" y="4672657"/>
            <a:ext cx="790606" cy="750379"/>
          </a:xfrm>
          <a:prstGeom prst="rect">
            <a:avLst/>
          </a:prstGeom>
          <a:noFill/>
          <a:extLst/>
        </p:spPr>
      </p:pic>
      <p:sp>
        <p:nvSpPr>
          <p:cNvPr id="57" name="Rounded Rectangle 56"/>
          <p:cNvSpPr/>
          <p:nvPr/>
        </p:nvSpPr>
        <p:spPr bwMode="auto">
          <a:xfrm>
            <a:off x="9721632" y="4996753"/>
            <a:ext cx="1530798" cy="815326"/>
          </a:xfrm>
          <a:prstGeom prst="roundRect">
            <a:avLst/>
          </a:prstGeom>
          <a:solidFill>
            <a:schemeClr val="accent2">
              <a:lumMod val="40000"/>
              <a:lumOff val="6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6521" tIns="186521" rIns="186521" bIns="46628" numCol="1" rtlCol="0" anchor="t" anchorCtr="0" compatLnSpc="1">
            <a:prstTxWarp prst="textNoShape">
              <a:avLst/>
            </a:prstTxWarp>
          </a:bodyPr>
          <a:lstStyle/>
          <a:p>
            <a:pPr algn="ctr" defTabSz="932290" fontAlgn="base">
              <a:spcBef>
                <a:spcPct val="0"/>
              </a:spcBef>
              <a:spcAft>
                <a:spcPct val="0"/>
              </a:spcAft>
            </a:pPr>
            <a:r>
              <a:rPr lang="en-US" sz="1100" b="1" dirty="0">
                <a:solidFill>
                  <a:srgbClr val="505050"/>
                </a:solidFill>
                <a:latin typeface="Segoe Condensed" pitchFamily="34" charset="0"/>
              </a:rPr>
              <a:t>Security Token Service </a:t>
            </a:r>
            <a:r>
              <a:rPr lang="en-US" sz="1100" b="1" dirty="0" smtClean="0">
                <a:solidFill>
                  <a:srgbClr val="505050"/>
                </a:solidFill>
                <a:latin typeface="Segoe Condensed" pitchFamily="34" charset="0"/>
              </a:rPr>
              <a:t>OM</a:t>
            </a:r>
            <a:endParaRPr lang="en-US" sz="1100" b="1" dirty="0">
              <a:solidFill>
                <a:srgbClr val="505050"/>
              </a:solidFill>
              <a:latin typeface="Segoe Condensed" pitchFamily="34" charset="0"/>
            </a:endParaRPr>
          </a:p>
        </p:txBody>
      </p:sp>
      <p:sp>
        <p:nvSpPr>
          <p:cNvPr id="59" name="TextBox 58"/>
          <p:cNvSpPr txBox="1"/>
          <p:nvPr/>
        </p:nvSpPr>
        <p:spPr>
          <a:xfrm>
            <a:off x="7361237" y="5101680"/>
            <a:ext cx="739674" cy="229130"/>
          </a:xfrm>
          <a:prstGeom prst="rect">
            <a:avLst/>
          </a:prstGeom>
          <a:noFill/>
        </p:spPr>
        <p:txBody>
          <a:bodyPr wrap="none" lIns="0" tIns="0" rIns="0" bIns="0" rtlCol="0">
            <a:noAutofit/>
          </a:bodyPr>
          <a:lstStyle/>
          <a:p>
            <a:r>
              <a:rPr lang="en-US" sz="1632" dirty="0">
                <a:solidFill>
                  <a:srgbClr val="505050"/>
                </a:solidFill>
                <a:latin typeface="Segoe UI Light" pitchFamily="34" charset="0"/>
              </a:rPr>
              <a:t>trust</a:t>
            </a:r>
          </a:p>
        </p:txBody>
      </p:sp>
      <p:cxnSp>
        <p:nvCxnSpPr>
          <p:cNvPr id="62" name="Straight Arrow Connector 61"/>
          <p:cNvCxnSpPr/>
          <p:nvPr/>
        </p:nvCxnSpPr>
        <p:spPr>
          <a:xfrm>
            <a:off x="4541837" y="3511780"/>
            <a:ext cx="6674" cy="762312"/>
          </a:xfrm>
          <a:prstGeom prst="straightConnector1">
            <a:avLst/>
          </a:prstGeom>
          <a:ln>
            <a:solidFill>
              <a:schemeClr val="tx2">
                <a:lumMod val="50000"/>
                <a:lumOff val="50000"/>
              </a:schemeClr>
            </a:solidFill>
            <a:tailEnd type="arrow"/>
          </a:ln>
        </p:spPr>
        <p:style>
          <a:lnRef idx="1">
            <a:schemeClr val="accent1"/>
          </a:lnRef>
          <a:fillRef idx="0">
            <a:schemeClr val="accent1"/>
          </a:fillRef>
          <a:effectRef idx="0">
            <a:schemeClr val="accent1"/>
          </a:effectRef>
          <a:fontRef idx="minor">
            <a:schemeClr val="tx1"/>
          </a:fontRef>
        </p:style>
      </p:cxnSp>
      <p:sp>
        <p:nvSpPr>
          <p:cNvPr id="63" name="TextBox 62"/>
          <p:cNvSpPr txBox="1"/>
          <p:nvPr/>
        </p:nvSpPr>
        <p:spPr>
          <a:xfrm>
            <a:off x="4651507" y="3872164"/>
            <a:ext cx="182557" cy="331952"/>
          </a:xfrm>
          <a:prstGeom prst="rect">
            <a:avLst/>
          </a:prstGeom>
          <a:noFill/>
        </p:spPr>
        <p:txBody>
          <a:bodyPr wrap="none" lIns="0" tIns="0" rIns="0" bIns="0" rtlCol="0">
            <a:noAutofit/>
          </a:bodyPr>
          <a:lstStyle/>
          <a:p>
            <a:r>
              <a:rPr lang="en-US" sz="1632" dirty="0">
                <a:solidFill>
                  <a:srgbClr val="C00000"/>
                </a:solidFill>
                <a:latin typeface="Segoe UI Light" pitchFamily="34" charset="0"/>
              </a:rPr>
              <a:t>6</a:t>
            </a:r>
          </a:p>
        </p:txBody>
      </p:sp>
      <p:sp>
        <p:nvSpPr>
          <p:cNvPr id="64" name="TextBox 63"/>
          <p:cNvSpPr txBox="1"/>
          <p:nvPr/>
        </p:nvSpPr>
        <p:spPr>
          <a:xfrm>
            <a:off x="11645190" y="5221089"/>
            <a:ext cx="739674" cy="229130"/>
          </a:xfrm>
          <a:prstGeom prst="rect">
            <a:avLst/>
          </a:prstGeom>
          <a:noFill/>
        </p:spPr>
        <p:txBody>
          <a:bodyPr wrap="none" lIns="0" tIns="0" rIns="0" bIns="0" rtlCol="0">
            <a:noAutofit/>
          </a:bodyPr>
          <a:lstStyle/>
          <a:p>
            <a:r>
              <a:rPr lang="en-US" sz="1632" dirty="0">
                <a:solidFill>
                  <a:srgbClr val="505050"/>
                </a:solidFill>
                <a:latin typeface="Segoe UI Light" pitchFamily="34" charset="0"/>
              </a:rPr>
              <a:t>sync</a:t>
            </a:r>
          </a:p>
        </p:txBody>
      </p:sp>
      <p:sp>
        <p:nvSpPr>
          <p:cNvPr id="37" name="Isosceles Triangle 36"/>
          <p:cNvSpPr/>
          <p:nvPr/>
        </p:nvSpPr>
        <p:spPr bwMode="auto">
          <a:xfrm>
            <a:off x="7800031" y="5180003"/>
            <a:ext cx="1542406" cy="908059"/>
          </a:xfrm>
          <a:prstGeom prst="triangle">
            <a:avLst>
              <a:gd name="adj" fmla="val 47922"/>
            </a:avLst>
          </a:prstGeom>
          <a:solidFill>
            <a:schemeClr val="tx1">
              <a:lumMod val="40000"/>
              <a:lumOff val="6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400" dirty="0" smtClean="0">
                <a:solidFill>
                  <a:srgbClr val="505050"/>
                </a:solidFill>
              </a:rPr>
              <a:t>Active Directory</a:t>
            </a:r>
            <a:endParaRPr lang="en-US" sz="1400" dirty="0">
              <a:solidFill>
                <a:srgbClr val="505050"/>
              </a:solidFill>
            </a:endParaRPr>
          </a:p>
        </p:txBody>
      </p:sp>
      <p:cxnSp>
        <p:nvCxnSpPr>
          <p:cNvPr id="48" name="Straight Arrow Connector 47"/>
          <p:cNvCxnSpPr/>
          <p:nvPr/>
        </p:nvCxnSpPr>
        <p:spPr>
          <a:xfrm flipV="1">
            <a:off x="5964567" y="5095752"/>
            <a:ext cx="3767180" cy="1710"/>
          </a:xfrm>
          <a:prstGeom prst="straightConnector1">
            <a:avLst/>
          </a:prstGeom>
          <a:ln>
            <a:solidFill>
              <a:schemeClr val="accent1">
                <a:lumMod val="75000"/>
              </a:schemeClr>
            </a:solidFill>
            <a:prstDash val="dash"/>
            <a:headEnd type="arrow"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80" name="Elbow Connector 79"/>
          <p:cNvCxnSpPr>
            <a:stCxn id="37" idx="3"/>
            <a:endCxn id="25" idx="3"/>
          </p:cNvCxnSpPr>
          <p:nvPr/>
        </p:nvCxnSpPr>
        <p:spPr>
          <a:xfrm rot="5400000" flipH="1" flipV="1">
            <a:off x="8502686" y="2782063"/>
            <a:ext cx="3342495" cy="3269503"/>
          </a:xfrm>
          <a:prstGeom prst="bentConnector4">
            <a:avLst>
              <a:gd name="adj1" fmla="val -6839"/>
              <a:gd name="adj2" fmla="val 106992"/>
            </a:avLst>
          </a:prstGeom>
          <a:ln>
            <a:solidFill>
              <a:schemeClr val="accent1">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85" name="Rounded Rectangle 84"/>
          <p:cNvSpPr/>
          <p:nvPr/>
        </p:nvSpPr>
        <p:spPr bwMode="auto">
          <a:xfrm>
            <a:off x="2686467" y="5591337"/>
            <a:ext cx="1157391" cy="389043"/>
          </a:xfrm>
          <a:prstGeom prst="roundRect">
            <a:avLst/>
          </a:prstGeom>
          <a:solidFill>
            <a:schemeClr val="accent1">
              <a:lumMod val="40000"/>
              <a:lumOff val="6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6521" tIns="186521" rIns="186521" bIns="46628" numCol="1" rtlCol="0" anchor="b" anchorCtr="0" compatLnSpc="1">
            <a:prstTxWarp prst="textNoShape">
              <a:avLst/>
            </a:prstTxWarp>
          </a:bodyPr>
          <a:lstStyle/>
          <a:p>
            <a:pPr algn="ctr" defTabSz="932290" fontAlgn="base">
              <a:spcBef>
                <a:spcPct val="0"/>
              </a:spcBef>
              <a:spcAft>
                <a:spcPct val="0"/>
              </a:spcAft>
            </a:pPr>
            <a:r>
              <a:rPr lang="en-US" sz="800" dirty="0" smtClean="0">
                <a:solidFill>
                  <a:srgbClr val="505050"/>
                </a:solidFill>
                <a:latin typeface="Segoe Condensed" pitchFamily="34" charset="0"/>
              </a:rPr>
              <a:t>App Management Service</a:t>
            </a:r>
            <a:endParaRPr lang="en-US" sz="800" dirty="0">
              <a:solidFill>
                <a:srgbClr val="505050"/>
              </a:solidFill>
              <a:latin typeface="Segoe Condensed" pitchFamily="34" charset="0"/>
            </a:endParaRPr>
          </a:p>
        </p:txBody>
      </p:sp>
      <p:sp>
        <p:nvSpPr>
          <p:cNvPr id="86" name="Rounded Rectangle 85"/>
          <p:cNvSpPr/>
          <p:nvPr/>
        </p:nvSpPr>
        <p:spPr bwMode="auto">
          <a:xfrm>
            <a:off x="6280046" y="5554662"/>
            <a:ext cx="1157391" cy="389043"/>
          </a:xfrm>
          <a:prstGeom prst="roundRect">
            <a:avLst/>
          </a:prstGeom>
          <a:solidFill>
            <a:schemeClr val="accent1">
              <a:lumMod val="40000"/>
              <a:lumOff val="6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6521" tIns="186521" rIns="186521" bIns="46628" numCol="1" rtlCol="0" anchor="b" anchorCtr="0" compatLnSpc="1">
            <a:prstTxWarp prst="textNoShape">
              <a:avLst/>
            </a:prstTxWarp>
          </a:bodyPr>
          <a:lstStyle/>
          <a:p>
            <a:pPr algn="ctr" defTabSz="932290" fontAlgn="base">
              <a:spcBef>
                <a:spcPct val="0"/>
              </a:spcBef>
              <a:spcAft>
                <a:spcPct val="0"/>
              </a:spcAft>
            </a:pPr>
            <a:r>
              <a:rPr lang="en-US" sz="800" dirty="0" smtClean="0">
                <a:solidFill>
                  <a:srgbClr val="505050"/>
                </a:solidFill>
                <a:latin typeface="Segoe Condensed" pitchFamily="34" charset="0"/>
              </a:rPr>
              <a:t>User Profile App (UPA) Service</a:t>
            </a:r>
            <a:endParaRPr lang="en-US" sz="800" dirty="0">
              <a:solidFill>
                <a:srgbClr val="505050"/>
              </a:solidFill>
              <a:latin typeface="Segoe Condensed" pitchFamily="34" charset="0"/>
            </a:endParaRPr>
          </a:p>
        </p:txBody>
      </p:sp>
      <p:sp>
        <p:nvSpPr>
          <p:cNvPr id="88" name="Rounded Rectangle 87"/>
          <p:cNvSpPr/>
          <p:nvPr/>
        </p:nvSpPr>
        <p:spPr bwMode="auto">
          <a:xfrm>
            <a:off x="6318147" y="2117619"/>
            <a:ext cx="1157391" cy="389043"/>
          </a:xfrm>
          <a:prstGeom prst="roundRect">
            <a:avLst/>
          </a:prstGeom>
          <a:solidFill>
            <a:schemeClr val="accent1">
              <a:lumMod val="40000"/>
              <a:lumOff val="6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6521" tIns="186521" rIns="186521" bIns="46628" numCol="1" rtlCol="0" anchor="b" anchorCtr="0" compatLnSpc="1">
            <a:prstTxWarp prst="textNoShape">
              <a:avLst/>
            </a:prstTxWarp>
          </a:bodyPr>
          <a:lstStyle/>
          <a:p>
            <a:pPr algn="ctr" defTabSz="932290" fontAlgn="base">
              <a:spcBef>
                <a:spcPct val="0"/>
              </a:spcBef>
              <a:spcAft>
                <a:spcPct val="0"/>
              </a:spcAft>
            </a:pPr>
            <a:r>
              <a:rPr lang="en-US" sz="1400" dirty="0" smtClean="0">
                <a:solidFill>
                  <a:srgbClr val="505050"/>
                </a:solidFill>
                <a:latin typeface="Segoe Condensed" pitchFamily="34" charset="0"/>
              </a:rPr>
              <a:t>SPO-DS</a:t>
            </a:r>
            <a:endParaRPr lang="en-US" sz="1400" dirty="0">
              <a:solidFill>
                <a:srgbClr val="505050"/>
              </a:solidFill>
              <a:latin typeface="Segoe Condensed" pitchFamily="34" charset="0"/>
            </a:endParaRPr>
          </a:p>
        </p:txBody>
      </p:sp>
      <p:cxnSp>
        <p:nvCxnSpPr>
          <p:cNvPr id="61" name="Elbow Connector 60"/>
          <p:cNvCxnSpPr>
            <a:stCxn id="37" idx="3"/>
            <a:endCxn id="86" idx="2"/>
          </p:cNvCxnSpPr>
          <p:nvPr/>
        </p:nvCxnSpPr>
        <p:spPr>
          <a:xfrm rot="5400000" flipH="1">
            <a:off x="7626784" y="5175664"/>
            <a:ext cx="144357" cy="1680441"/>
          </a:xfrm>
          <a:prstGeom prst="bentConnector3">
            <a:avLst>
              <a:gd name="adj1" fmla="val -158357"/>
            </a:avLst>
          </a:prstGeom>
          <a:ln>
            <a:solidFill>
              <a:schemeClr val="accent1">
                <a:lumMod val="75000"/>
              </a:schemeClr>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89" name="TextBox 88"/>
          <p:cNvSpPr txBox="1"/>
          <p:nvPr/>
        </p:nvSpPr>
        <p:spPr>
          <a:xfrm>
            <a:off x="6498834" y="6544732"/>
            <a:ext cx="739674" cy="229130"/>
          </a:xfrm>
          <a:prstGeom prst="rect">
            <a:avLst/>
          </a:prstGeom>
          <a:noFill/>
        </p:spPr>
        <p:txBody>
          <a:bodyPr wrap="none" lIns="0" tIns="0" rIns="0" bIns="0" rtlCol="0">
            <a:noAutofit/>
          </a:bodyPr>
          <a:lstStyle/>
          <a:p>
            <a:r>
              <a:rPr lang="en-US" sz="1632" dirty="0">
                <a:solidFill>
                  <a:srgbClr val="505050"/>
                </a:solidFill>
                <a:latin typeface="Segoe UI Light" pitchFamily="34" charset="0"/>
              </a:rPr>
              <a:t>sync</a:t>
            </a:r>
          </a:p>
        </p:txBody>
      </p:sp>
      <p:cxnSp>
        <p:nvCxnSpPr>
          <p:cNvPr id="66" name="Elbow Connector 65"/>
          <p:cNvCxnSpPr>
            <a:endCxn id="88" idx="0"/>
          </p:cNvCxnSpPr>
          <p:nvPr/>
        </p:nvCxnSpPr>
        <p:spPr>
          <a:xfrm rot="10800000">
            <a:off x="6896844" y="2117620"/>
            <a:ext cx="4178279" cy="166501"/>
          </a:xfrm>
          <a:prstGeom prst="bentConnector4">
            <a:avLst>
              <a:gd name="adj1" fmla="val 102"/>
              <a:gd name="adj2" fmla="val 207340"/>
            </a:avLst>
          </a:prstGeom>
          <a:ln>
            <a:solidFill>
              <a:schemeClr val="accent1">
                <a:lumMod val="75000"/>
              </a:schemeClr>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95" name="TextBox 94"/>
          <p:cNvSpPr txBox="1"/>
          <p:nvPr/>
        </p:nvSpPr>
        <p:spPr>
          <a:xfrm>
            <a:off x="9261347" y="1654473"/>
            <a:ext cx="739674" cy="229130"/>
          </a:xfrm>
          <a:prstGeom prst="rect">
            <a:avLst/>
          </a:prstGeom>
          <a:noFill/>
        </p:spPr>
        <p:txBody>
          <a:bodyPr wrap="none" lIns="0" tIns="0" rIns="0" bIns="0" rtlCol="0">
            <a:noAutofit/>
          </a:bodyPr>
          <a:lstStyle/>
          <a:p>
            <a:r>
              <a:rPr lang="en-US" sz="1632" dirty="0">
                <a:solidFill>
                  <a:srgbClr val="505050"/>
                </a:solidFill>
                <a:latin typeface="Segoe UI Light" pitchFamily="34" charset="0"/>
              </a:rPr>
              <a:t>sync</a:t>
            </a:r>
          </a:p>
        </p:txBody>
      </p:sp>
    </p:spTree>
    <p:extLst>
      <p:ext uri="{BB962C8B-B14F-4D97-AF65-F5344CB8AC3E}">
        <p14:creationId xmlns:p14="http://schemas.microsoft.com/office/powerpoint/2010/main" val="2187826964"/>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4"/>
                                        </p:tgtEl>
                                        <p:attrNameLst>
                                          <p:attrName>style.visibility</p:attrName>
                                        </p:attrNameLst>
                                      </p:cBhvr>
                                      <p:to>
                                        <p:strVal val="visible"/>
                                      </p:to>
                                    </p:set>
                                    <p:animEffect transition="in" filter="fade">
                                      <p:cBhvr>
                                        <p:cTn id="7" dur="500"/>
                                        <p:tgtEl>
                                          <p:spTgt spid="84"/>
                                        </p:tgtEl>
                                      </p:cBhvr>
                                    </p:animEffect>
                                  </p:childTnLst>
                                </p:cTn>
                              </p:par>
                              <p:par>
                                <p:cTn id="8" presetID="10" presetClass="entr" presetSubtype="0" fill="hold" nodeType="withEffect">
                                  <p:stCondLst>
                                    <p:cond delay="0"/>
                                  </p:stCondLst>
                                  <p:childTnLst>
                                    <p:set>
                                      <p:cBhvr>
                                        <p:cTn id="9" dur="1" fill="hold">
                                          <p:stCondLst>
                                            <p:cond delay="0"/>
                                          </p:stCondLst>
                                        </p:cTn>
                                        <p:tgtEl>
                                          <p:spTgt spid="40"/>
                                        </p:tgtEl>
                                        <p:attrNameLst>
                                          <p:attrName>style.visibility</p:attrName>
                                        </p:attrNameLst>
                                      </p:cBhvr>
                                      <p:to>
                                        <p:strVal val="visible"/>
                                      </p:to>
                                    </p:set>
                                    <p:animEffect transition="in" filter="fade">
                                      <p:cBhvr>
                                        <p:cTn id="10" dur="500"/>
                                        <p:tgtEl>
                                          <p:spTgt spid="40"/>
                                        </p:tgtEl>
                                      </p:cBhvr>
                                    </p:animEffect>
                                  </p:childTnLst>
                                </p:cTn>
                              </p:par>
                              <p:par>
                                <p:cTn id="11" presetID="10" presetClass="entr" presetSubtype="0" fill="hold" nodeType="withEffect">
                                  <p:stCondLst>
                                    <p:cond delay="0"/>
                                  </p:stCondLst>
                                  <p:childTnLst>
                                    <p:set>
                                      <p:cBhvr>
                                        <p:cTn id="12" dur="1" fill="hold">
                                          <p:stCondLst>
                                            <p:cond delay="0"/>
                                          </p:stCondLst>
                                        </p:cTn>
                                        <p:tgtEl>
                                          <p:spTgt spid="29"/>
                                        </p:tgtEl>
                                        <p:attrNameLst>
                                          <p:attrName>style.visibility</p:attrName>
                                        </p:attrNameLst>
                                      </p:cBhvr>
                                      <p:to>
                                        <p:strVal val="visible"/>
                                      </p:to>
                                    </p:set>
                                    <p:animEffect transition="in" filter="fade">
                                      <p:cBhvr>
                                        <p:cTn id="13" dur="500"/>
                                        <p:tgtEl>
                                          <p:spTgt spid="29"/>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6"/>
                                        </p:tgtEl>
                                        <p:attrNameLst>
                                          <p:attrName>style.visibility</p:attrName>
                                        </p:attrNameLst>
                                      </p:cBhvr>
                                      <p:to>
                                        <p:strVal val="visible"/>
                                      </p:to>
                                    </p:set>
                                    <p:animEffect transition="in" filter="fade">
                                      <p:cBhvr>
                                        <p:cTn id="16" dur="500"/>
                                        <p:tgtEl>
                                          <p:spTgt spid="36"/>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119"/>
                                        </p:tgtEl>
                                        <p:attrNameLst>
                                          <p:attrName>style.visibility</p:attrName>
                                        </p:attrNameLst>
                                      </p:cBhvr>
                                      <p:to>
                                        <p:strVal val="visible"/>
                                      </p:to>
                                    </p:set>
                                    <p:animEffect transition="in" filter="fade">
                                      <p:cBhvr>
                                        <p:cTn id="21" dur="500"/>
                                        <p:tgtEl>
                                          <p:spTgt spid="119"/>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52"/>
                                        </p:tgtEl>
                                        <p:attrNameLst>
                                          <p:attrName>style.visibility</p:attrName>
                                        </p:attrNameLst>
                                      </p:cBhvr>
                                      <p:to>
                                        <p:strVal val="visible"/>
                                      </p:to>
                                    </p:set>
                                    <p:animEffect transition="in" filter="fade">
                                      <p:cBhvr>
                                        <p:cTn id="26" dur="500"/>
                                        <p:tgtEl>
                                          <p:spTgt spid="52"/>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120"/>
                                        </p:tgtEl>
                                        <p:attrNameLst>
                                          <p:attrName>style.visibility</p:attrName>
                                        </p:attrNameLst>
                                      </p:cBhvr>
                                      <p:to>
                                        <p:strVal val="visible"/>
                                      </p:to>
                                    </p:set>
                                    <p:animEffect transition="in" filter="fade">
                                      <p:cBhvr>
                                        <p:cTn id="29" dur="500"/>
                                        <p:tgtEl>
                                          <p:spTgt spid="120"/>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121"/>
                                        </p:tgtEl>
                                        <p:attrNameLst>
                                          <p:attrName>style.visibility</p:attrName>
                                        </p:attrNameLst>
                                      </p:cBhvr>
                                      <p:to>
                                        <p:strVal val="visible"/>
                                      </p:to>
                                    </p:set>
                                    <p:animEffect transition="in" filter="fade">
                                      <p:cBhvr>
                                        <p:cTn id="34" dur="500"/>
                                        <p:tgtEl>
                                          <p:spTgt spid="121"/>
                                        </p:tgtEl>
                                      </p:cBhvr>
                                    </p:animEffect>
                                  </p:childTnLst>
                                </p:cTn>
                              </p:par>
                              <p:par>
                                <p:cTn id="35" presetID="10" presetClass="entr" presetSubtype="0" fill="hold" nodeType="withEffect">
                                  <p:stCondLst>
                                    <p:cond delay="0"/>
                                  </p:stCondLst>
                                  <p:childTnLst>
                                    <p:set>
                                      <p:cBhvr>
                                        <p:cTn id="36" dur="1" fill="hold">
                                          <p:stCondLst>
                                            <p:cond delay="0"/>
                                          </p:stCondLst>
                                        </p:cTn>
                                        <p:tgtEl>
                                          <p:spTgt spid="87"/>
                                        </p:tgtEl>
                                        <p:attrNameLst>
                                          <p:attrName>style.visibility</p:attrName>
                                        </p:attrNameLst>
                                      </p:cBhvr>
                                      <p:to>
                                        <p:strVal val="visible"/>
                                      </p:to>
                                    </p:set>
                                    <p:animEffect transition="in" filter="fade">
                                      <p:cBhvr>
                                        <p:cTn id="37" dur="500"/>
                                        <p:tgtEl>
                                          <p:spTgt spid="87"/>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122"/>
                                        </p:tgtEl>
                                        <p:attrNameLst>
                                          <p:attrName>style.visibility</p:attrName>
                                        </p:attrNameLst>
                                      </p:cBhvr>
                                      <p:to>
                                        <p:strVal val="visible"/>
                                      </p:to>
                                    </p:set>
                                    <p:animEffect transition="in" filter="fade">
                                      <p:cBhvr>
                                        <p:cTn id="42" dur="500"/>
                                        <p:tgtEl>
                                          <p:spTgt spid="122"/>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62"/>
                                        </p:tgtEl>
                                        <p:attrNameLst>
                                          <p:attrName>style.visibility</p:attrName>
                                        </p:attrNameLst>
                                      </p:cBhvr>
                                      <p:to>
                                        <p:strVal val="visible"/>
                                      </p:to>
                                    </p:set>
                                    <p:animEffect transition="in" filter="fade">
                                      <p:cBhvr>
                                        <p:cTn id="47" dur="500"/>
                                        <p:tgtEl>
                                          <p:spTgt spid="62"/>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63"/>
                                        </p:tgtEl>
                                        <p:attrNameLst>
                                          <p:attrName>style.visibility</p:attrName>
                                        </p:attrNameLst>
                                      </p:cBhvr>
                                      <p:to>
                                        <p:strVal val="visible"/>
                                      </p:to>
                                    </p:set>
                                    <p:animEffect transition="in" filter="fade">
                                      <p:cBhvr>
                                        <p:cTn id="50" dur="500"/>
                                        <p:tgtEl>
                                          <p:spTgt spid="63"/>
                                        </p:tgtEl>
                                      </p:cBhvr>
                                    </p:animEffect>
                                  </p:childTnLst>
                                </p:cTn>
                              </p:par>
                            </p:childTnLst>
                          </p:cTn>
                        </p:par>
                      </p:childTnLst>
                    </p:cTn>
                  </p:par>
                  <p:par>
                    <p:cTn id="51" fill="hold">
                      <p:stCondLst>
                        <p:cond delay="indefinite"/>
                      </p:stCondLst>
                      <p:childTnLst>
                        <p:par>
                          <p:cTn id="52" fill="hold">
                            <p:stCondLst>
                              <p:cond delay="0"/>
                            </p:stCondLst>
                            <p:childTnLst>
                              <p:par>
                                <p:cTn id="53" presetID="10" presetClass="entr" presetSubtype="0" fill="hold" grpId="0" nodeType="clickEffect">
                                  <p:stCondLst>
                                    <p:cond delay="0"/>
                                  </p:stCondLst>
                                  <p:childTnLst>
                                    <p:set>
                                      <p:cBhvr>
                                        <p:cTn id="54" dur="1" fill="hold">
                                          <p:stCondLst>
                                            <p:cond delay="0"/>
                                          </p:stCondLst>
                                        </p:cTn>
                                        <p:tgtEl>
                                          <p:spTgt spid="51"/>
                                        </p:tgtEl>
                                        <p:attrNameLst>
                                          <p:attrName>style.visibility</p:attrName>
                                        </p:attrNameLst>
                                      </p:cBhvr>
                                      <p:to>
                                        <p:strVal val="visible"/>
                                      </p:to>
                                    </p:set>
                                    <p:animEffect transition="in" filter="fade">
                                      <p:cBhvr>
                                        <p:cTn id="55" dur="500"/>
                                        <p:tgtEl>
                                          <p:spTgt spid="51"/>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57"/>
                                        </p:tgtEl>
                                        <p:attrNameLst>
                                          <p:attrName>style.visibility</p:attrName>
                                        </p:attrNameLst>
                                      </p:cBhvr>
                                      <p:to>
                                        <p:strVal val="visible"/>
                                      </p:to>
                                    </p:set>
                                    <p:animEffect transition="in" filter="fade">
                                      <p:cBhvr>
                                        <p:cTn id="58" dur="500"/>
                                        <p:tgtEl>
                                          <p:spTgt spid="57"/>
                                        </p:tgtEl>
                                      </p:cBhvr>
                                    </p:animEffect>
                                  </p:childTnLst>
                                </p:cTn>
                              </p:par>
                              <p:par>
                                <p:cTn id="59" presetID="10" presetClass="entr" presetSubtype="0" fill="hold" nodeType="withEffect">
                                  <p:stCondLst>
                                    <p:cond delay="0"/>
                                  </p:stCondLst>
                                  <p:childTnLst>
                                    <p:set>
                                      <p:cBhvr>
                                        <p:cTn id="60" dur="1" fill="hold">
                                          <p:stCondLst>
                                            <p:cond delay="0"/>
                                          </p:stCondLst>
                                        </p:cTn>
                                        <p:tgtEl>
                                          <p:spTgt spid="48"/>
                                        </p:tgtEl>
                                        <p:attrNameLst>
                                          <p:attrName>style.visibility</p:attrName>
                                        </p:attrNameLst>
                                      </p:cBhvr>
                                      <p:to>
                                        <p:strVal val="visible"/>
                                      </p:to>
                                    </p:set>
                                    <p:animEffect transition="in" filter="fade">
                                      <p:cBhvr>
                                        <p:cTn id="61" dur="500"/>
                                        <p:tgtEl>
                                          <p:spTgt spid="48"/>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59"/>
                                        </p:tgtEl>
                                        <p:attrNameLst>
                                          <p:attrName>style.visibility</p:attrName>
                                        </p:attrNameLst>
                                      </p:cBhvr>
                                      <p:to>
                                        <p:strVal val="visible"/>
                                      </p:to>
                                    </p:set>
                                    <p:animEffect transition="in" filter="fade">
                                      <p:cBhvr>
                                        <p:cTn id="64"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animBg="1"/>
      <p:bldP spid="36" grpId="0"/>
      <p:bldP spid="84" grpId="0"/>
      <p:bldP spid="119" grpId="0"/>
      <p:bldP spid="120" grpId="0"/>
      <p:bldP spid="121" grpId="0"/>
      <p:bldP spid="122" grpId="0"/>
      <p:bldP spid="57" grpId="0" animBg="1"/>
      <p:bldP spid="59" grpId="0"/>
      <p:bldP spid="6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484942" y="1068608"/>
            <a:ext cx="11370961" cy="5552854"/>
          </a:xfrm>
        </p:spPr>
        <p:txBody>
          <a:bodyPr>
            <a:noAutofit/>
          </a:bodyPr>
          <a:lstStyle/>
          <a:p>
            <a:pPr marL="582873" indent="-582873">
              <a:buFont typeface="Arial" panose="020B0604020202020204" pitchFamily="34" charset="0"/>
              <a:buChar char="•"/>
            </a:pPr>
            <a:r>
              <a:rPr lang="en-US" sz="2800" dirty="0" smtClean="0"/>
              <a:t>Enabling hybrid in an on-premise environment</a:t>
            </a:r>
            <a:endParaRPr lang="en-US" sz="2800" dirty="0"/>
          </a:p>
          <a:p>
            <a:pPr marL="1049171" lvl="3" indent="-582873">
              <a:buFont typeface="Arial" panose="020B0604020202020204" pitchFamily="34" charset="0"/>
              <a:buChar char="•"/>
            </a:pPr>
            <a:r>
              <a:rPr lang="en-US" sz="2000" dirty="0" smtClean="0"/>
              <a:t>On-premise Active Directory is the source for user identities and attributes</a:t>
            </a:r>
          </a:p>
          <a:p>
            <a:pPr marL="1277771" lvl="4" indent="-582873">
              <a:buFont typeface="Arial" panose="020B0604020202020204" pitchFamily="34" charset="0"/>
              <a:buChar char="•"/>
            </a:pPr>
            <a:r>
              <a:rPr lang="en-US" sz="2000" dirty="0" smtClean="0"/>
              <a:t>Sync to O365 using </a:t>
            </a:r>
            <a:r>
              <a:rPr lang="en-US" sz="2000" dirty="0" err="1" smtClean="0"/>
              <a:t>DirSync</a:t>
            </a:r>
            <a:r>
              <a:rPr lang="en-US" sz="2000" dirty="0" smtClean="0"/>
              <a:t> (MSO-DS, SPO-DS) and SPO sees same foot print of a user</a:t>
            </a:r>
          </a:p>
          <a:p>
            <a:pPr marL="1277771" lvl="4" indent="-582873">
              <a:buFont typeface="Arial" panose="020B0604020202020204" pitchFamily="34" charset="0"/>
              <a:buChar char="•"/>
            </a:pPr>
            <a:r>
              <a:rPr lang="en-US" sz="2000" dirty="0" smtClean="0"/>
              <a:t>Sync to SP on-premise UPA using prescribed mechanisms</a:t>
            </a:r>
          </a:p>
          <a:p>
            <a:pPr marL="1049171" lvl="3" indent="-582873">
              <a:buFont typeface="Arial" panose="020B0604020202020204" pitchFamily="34" charset="0"/>
              <a:buChar char="•"/>
            </a:pPr>
            <a:r>
              <a:rPr lang="en-US" sz="2000" dirty="0" smtClean="0"/>
              <a:t>SP on-premise app is registered with MSO-DS, source of app principals for O365</a:t>
            </a:r>
          </a:p>
          <a:p>
            <a:pPr marL="1049171" lvl="3" indent="-582873">
              <a:buFont typeface="Arial" panose="020B0604020202020204" pitchFamily="34" charset="0"/>
              <a:buChar char="•"/>
            </a:pPr>
            <a:r>
              <a:rPr lang="en-US" sz="2000" dirty="0" smtClean="0"/>
              <a:t>SP on-premise and SP Online uses a trust broker, ACS, to make S2S calls to each other</a:t>
            </a:r>
          </a:p>
          <a:p>
            <a:pPr marL="582873" indent="-582873">
              <a:buFont typeface="Arial" panose="020B0604020202020204" pitchFamily="34" charset="0"/>
              <a:buChar char="•"/>
            </a:pPr>
            <a:endParaRPr lang="en-US" sz="2800" dirty="0" smtClean="0"/>
          </a:p>
          <a:p>
            <a:pPr marL="582873" indent="-582873">
              <a:buFont typeface="Arial" panose="020B0604020202020204" pitchFamily="34" charset="0"/>
              <a:buChar char="•"/>
            </a:pPr>
            <a:r>
              <a:rPr lang="en-US" sz="2800" dirty="0" smtClean="0"/>
              <a:t>User </a:t>
            </a:r>
            <a:r>
              <a:rPr lang="en-US" sz="2800" dirty="0"/>
              <a:t>identity mapping </a:t>
            </a:r>
            <a:r>
              <a:rPr lang="en-US" sz="2800" dirty="0" smtClean="0"/>
              <a:t>based </a:t>
            </a:r>
            <a:r>
              <a:rPr lang="en-US" sz="2800" dirty="0"/>
              <a:t>on </a:t>
            </a:r>
            <a:r>
              <a:rPr lang="en-US" sz="2800" dirty="0" smtClean="0"/>
              <a:t>user claims and UPA and SPO-DS</a:t>
            </a:r>
            <a:endParaRPr lang="en-US" sz="1100" dirty="0"/>
          </a:p>
          <a:p>
            <a:pPr marL="1049171" lvl="3" indent="-582873">
              <a:buFont typeface="Arial" panose="020B0604020202020204" pitchFamily="34" charset="0"/>
              <a:buChar char="•"/>
            </a:pPr>
            <a:r>
              <a:rPr lang="en-US" sz="2000" dirty="0" smtClean="0"/>
              <a:t>User identity claims:</a:t>
            </a:r>
          </a:p>
          <a:p>
            <a:pPr marL="1277771" lvl="4" indent="-582873">
              <a:buFont typeface="Arial" panose="020B0604020202020204" pitchFamily="34" charset="0"/>
              <a:buChar char="•"/>
            </a:pPr>
            <a:r>
              <a:rPr lang="en-US" sz="2000" dirty="0" smtClean="0"/>
              <a:t>UPN</a:t>
            </a:r>
            <a:endParaRPr lang="en-US" sz="2000" dirty="0"/>
          </a:p>
          <a:p>
            <a:pPr marL="1277771" lvl="4" indent="-582873">
              <a:buFont typeface="Arial" panose="020B0604020202020204" pitchFamily="34" charset="0"/>
              <a:buChar char="•"/>
            </a:pPr>
            <a:r>
              <a:rPr lang="en-US" sz="2000" dirty="0" smtClean="0"/>
              <a:t>SMTP (from </a:t>
            </a:r>
            <a:r>
              <a:rPr lang="en-US" sz="2000" dirty="0" err="1" smtClean="0"/>
              <a:t>ProxyAddresses</a:t>
            </a:r>
            <a:r>
              <a:rPr lang="en-US" sz="2000" dirty="0" smtClean="0"/>
              <a:t> – user Active Directory attribute)</a:t>
            </a:r>
            <a:endParaRPr lang="en-US" sz="2000" dirty="0"/>
          </a:p>
          <a:p>
            <a:pPr marL="1277771" lvl="4" indent="-582873">
              <a:buFont typeface="Arial" panose="020B0604020202020204" pitchFamily="34" charset="0"/>
              <a:buChar char="•"/>
            </a:pPr>
            <a:r>
              <a:rPr lang="en-US" sz="2000" dirty="0"/>
              <a:t>SIP (from </a:t>
            </a:r>
            <a:r>
              <a:rPr lang="en-US" sz="2000" dirty="0" err="1"/>
              <a:t>ProxyAddresses</a:t>
            </a:r>
            <a:r>
              <a:rPr lang="en-US" sz="2000" dirty="0"/>
              <a:t> – user Active Directory attribute</a:t>
            </a:r>
            <a:r>
              <a:rPr lang="en-US" sz="2000" dirty="0" smtClean="0"/>
              <a:t>)</a:t>
            </a:r>
          </a:p>
          <a:p>
            <a:pPr marL="1049171" lvl="3" indent="-582873">
              <a:buFont typeface="Arial" panose="020B0604020202020204" pitchFamily="34" charset="0"/>
              <a:buChar char="•"/>
            </a:pPr>
            <a:r>
              <a:rPr lang="en-US" sz="2000" dirty="0" smtClean="0"/>
              <a:t>SharePoint source for user rehydration in S2S hybrid calls</a:t>
            </a:r>
          </a:p>
          <a:p>
            <a:pPr marL="1277771" lvl="4" indent="-582873">
              <a:buFont typeface="Arial" panose="020B0604020202020204" pitchFamily="34" charset="0"/>
              <a:buChar char="•"/>
            </a:pPr>
            <a:r>
              <a:rPr lang="en-US" sz="2000" dirty="0" smtClean="0"/>
              <a:t>On-premise: UPA</a:t>
            </a:r>
          </a:p>
          <a:p>
            <a:pPr marL="1277771" lvl="4" indent="-582873">
              <a:buFont typeface="Arial" panose="020B0604020202020204" pitchFamily="34" charset="0"/>
              <a:buChar char="•"/>
            </a:pPr>
            <a:r>
              <a:rPr lang="en-US" sz="2000" dirty="0" smtClean="0"/>
              <a:t>Online: SPO-DS</a:t>
            </a:r>
            <a:endParaRPr lang="en-US" sz="2000" dirty="0"/>
          </a:p>
          <a:p>
            <a:pPr marL="466298" lvl="3"/>
            <a:endParaRPr lang="en-US" sz="1600" dirty="0"/>
          </a:p>
        </p:txBody>
      </p:sp>
      <p:sp>
        <p:nvSpPr>
          <p:cNvPr id="3" name="Title 2"/>
          <p:cNvSpPr>
            <a:spLocks noGrp="1"/>
          </p:cNvSpPr>
          <p:nvPr>
            <p:ph type="title"/>
          </p:nvPr>
        </p:nvSpPr>
        <p:spPr>
          <a:xfrm>
            <a:off x="177364" y="186145"/>
            <a:ext cx="12007268" cy="678031"/>
          </a:xfrm>
        </p:spPr>
        <p:txBody>
          <a:bodyPr>
            <a:noAutofit/>
          </a:bodyPr>
          <a:lstStyle/>
          <a:p>
            <a:r>
              <a:rPr lang="en-US" sz="4000" dirty="0" smtClean="0"/>
              <a:t>S2S Hybrid </a:t>
            </a:r>
            <a:r>
              <a:rPr lang="en-US" sz="4000" dirty="0"/>
              <a:t>scenario </a:t>
            </a:r>
            <a:r>
              <a:rPr lang="en-US" sz="4000" dirty="0" smtClean="0"/>
              <a:t>– Key points to remember</a:t>
            </a:r>
            <a:endParaRPr lang="en-US" sz="4000" dirty="0"/>
          </a:p>
        </p:txBody>
      </p:sp>
    </p:spTree>
    <p:extLst>
      <p:ext uri="{BB962C8B-B14F-4D97-AF65-F5344CB8AC3E}">
        <p14:creationId xmlns:p14="http://schemas.microsoft.com/office/powerpoint/2010/main" val="1695732719"/>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531947" y="906462"/>
            <a:ext cx="11633257" cy="5887060"/>
          </a:xfrm>
        </p:spPr>
        <p:txBody>
          <a:bodyPr>
            <a:normAutofit/>
          </a:bodyPr>
          <a:lstStyle/>
          <a:p>
            <a:pPr marL="582873" lvl="1" indent="-582873">
              <a:buFont typeface="+mj-lt"/>
              <a:buAutoNum type="arabicPeriod"/>
            </a:pPr>
            <a:r>
              <a:rPr lang="en-US" sz="1600" b="1" dirty="0"/>
              <a:t>User authentication and accesses </a:t>
            </a:r>
            <a:r>
              <a:rPr lang="en-US" sz="1600" b="1" dirty="0" smtClean="0"/>
              <a:t>Search center page </a:t>
            </a:r>
            <a:r>
              <a:rPr lang="en-US" sz="1600" b="1" dirty="0"/>
              <a:t>in SharePoint</a:t>
            </a:r>
          </a:p>
          <a:p>
            <a:pPr marL="811473" lvl="2" indent="-582873">
              <a:buFont typeface="Arial" panose="020B0604020202020204" pitchFamily="34" charset="0"/>
              <a:buChar char="•"/>
            </a:pPr>
            <a:r>
              <a:rPr lang="en-US" sz="1600" dirty="0"/>
              <a:t>User </a:t>
            </a:r>
            <a:r>
              <a:rPr lang="en-US" sz="1600" dirty="0" smtClean="0">
                <a:hlinkClick r:id="rId2"/>
              </a:rPr>
              <a:t>Peter@contoso.com</a:t>
            </a:r>
            <a:r>
              <a:rPr lang="en-US" sz="1600" dirty="0" smtClean="0"/>
              <a:t> </a:t>
            </a:r>
            <a:r>
              <a:rPr lang="en-US" sz="1600" dirty="0"/>
              <a:t>signs in to </a:t>
            </a:r>
            <a:r>
              <a:rPr lang="en-US" sz="1600" dirty="0" smtClean="0"/>
              <a:t>SP Windows Claims, </a:t>
            </a:r>
            <a:r>
              <a:rPr lang="en-US" sz="1600" dirty="0"/>
              <a:t>assigned with a </a:t>
            </a:r>
            <a:r>
              <a:rPr lang="en-US" sz="1600" dirty="0" smtClean="0"/>
              <a:t>SID (Security Identifier</a:t>
            </a:r>
            <a:r>
              <a:rPr lang="en-US" sz="1600" dirty="0"/>
              <a:t>) by </a:t>
            </a:r>
            <a:r>
              <a:rPr lang="en-US" sz="1600" dirty="0" smtClean="0"/>
              <a:t>Active Directory</a:t>
            </a:r>
            <a:endParaRPr lang="en-US" sz="1600" dirty="0"/>
          </a:p>
          <a:p>
            <a:pPr marL="811473" lvl="2" indent="-582873">
              <a:buFont typeface="Arial" panose="020B0604020202020204" pitchFamily="34" charset="0"/>
              <a:buChar char="•"/>
            </a:pPr>
            <a:r>
              <a:rPr lang="en-US" sz="1600" dirty="0"/>
              <a:t>User navigates to the </a:t>
            </a:r>
            <a:r>
              <a:rPr lang="en-US" sz="1600" dirty="0" smtClean="0"/>
              <a:t>Search center page </a:t>
            </a:r>
            <a:r>
              <a:rPr lang="en-US" sz="1600" dirty="0"/>
              <a:t>and </a:t>
            </a:r>
            <a:r>
              <a:rPr lang="en-US" sz="1600" dirty="0" smtClean="0"/>
              <a:t>queries for a term and chooses to see results from Online too</a:t>
            </a:r>
            <a:endParaRPr lang="en-US" sz="1600" dirty="0"/>
          </a:p>
          <a:p>
            <a:pPr marL="582873" lvl="1" indent="-582873">
              <a:buFont typeface="+mj-lt"/>
              <a:buAutoNum type="arabicPeriod"/>
            </a:pPr>
            <a:r>
              <a:rPr lang="en-US" sz="1600" b="1" dirty="0" smtClean="0"/>
              <a:t>SP on-premise requests </a:t>
            </a:r>
            <a:r>
              <a:rPr lang="en-US" sz="1600" b="1" dirty="0"/>
              <a:t>an S2S token from </a:t>
            </a:r>
            <a:r>
              <a:rPr lang="en-US" sz="1600" b="1" dirty="0" smtClean="0"/>
              <a:t>ACS</a:t>
            </a:r>
            <a:endParaRPr lang="en-US" sz="1600" b="1" dirty="0"/>
          </a:p>
          <a:p>
            <a:pPr marL="811473" lvl="2" indent="-582873">
              <a:buFont typeface="Arial" panose="020B0604020202020204" pitchFamily="34" charset="0"/>
              <a:buChar char="•"/>
            </a:pPr>
            <a:r>
              <a:rPr lang="en-US" sz="1600" dirty="0" smtClean="0"/>
              <a:t>SP On-premise </a:t>
            </a:r>
            <a:r>
              <a:rPr lang="en-US" sz="1600" dirty="0"/>
              <a:t>authenticates to ACS with ‘self-authenticator’ token that it created with local STS</a:t>
            </a:r>
          </a:p>
          <a:p>
            <a:pPr marL="811473" lvl="2" indent="-582873">
              <a:buFont typeface="Arial" panose="020B0604020202020204" pitchFamily="34" charset="0"/>
              <a:buChar char="•"/>
            </a:pPr>
            <a:r>
              <a:rPr lang="en-US" sz="1600" dirty="0" smtClean="0"/>
              <a:t>SP On-premise requests a S2S token from its trust broker, ACS, for calling SP Online</a:t>
            </a:r>
            <a:endParaRPr lang="en-US" sz="1600" dirty="0"/>
          </a:p>
          <a:p>
            <a:pPr marL="582873" lvl="1" indent="-582873">
              <a:buFont typeface="+mj-lt"/>
              <a:buAutoNum type="arabicPeriod"/>
            </a:pPr>
            <a:r>
              <a:rPr lang="en-US" sz="1600" b="1" dirty="0"/>
              <a:t>ACS validation of SPO’s request</a:t>
            </a:r>
          </a:p>
          <a:p>
            <a:pPr marL="571500" lvl="2" indent="-342900">
              <a:buFont typeface="Arial" panose="020B0604020202020204" pitchFamily="34" charset="0"/>
              <a:buChar char="•"/>
            </a:pPr>
            <a:r>
              <a:rPr lang="en-US" sz="1600" dirty="0"/>
              <a:t>ACS validates the request that,</a:t>
            </a:r>
          </a:p>
          <a:p>
            <a:pPr marL="800100" lvl="3" indent="-342900">
              <a:buFont typeface="Arial" panose="020B0604020202020204" pitchFamily="34" charset="0"/>
              <a:buChar char="•"/>
            </a:pPr>
            <a:r>
              <a:rPr lang="en-US" sz="1400" dirty="0"/>
              <a:t>it is indeed </a:t>
            </a:r>
            <a:r>
              <a:rPr lang="en-US" sz="1400" dirty="0" smtClean="0"/>
              <a:t>SP On-premise app</a:t>
            </a:r>
            <a:endParaRPr lang="en-US" sz="1400" dirty="0"/>
          </a:p>
          <a:p>
            <a:pPr marL="800100" lvl="3" indent="-342900">
              <a:buFont typeface="Arial" panose="020B0604020202020204" pitchFamily="34" charset="0"/>
              <a:buChar char="•"/>
            </a:pPr>
            <a:r>
              <a:rPr lang="en-US" sz="1400" dirty="0"/>
              <a:t>resource it is trying to access is indeed a host name that it knows</a:t>
            </a:r>
          </a:p>
          <a:p>
            <a:pPr marL="571500" lvl="2" indent="-342900">
              <a:buFont typeface="Arial" panose="020B0604020202020204" pitchFamily="34" charset="0"/>
              <a:buChar char="•"/>
            </a:pPr>
            <a:r>
              <a:rPr lang="en-US" sz="1600" dirty="0"/>
              <a:t>Upon successful validation, ACS issues a signed S2S ‘inner’ token that,</a:t>
            </a:r>
          </a:p>
          <a:p>
            <a:pPr marL="800100" lvl="3" indent="-342900">
              <a:buFont typeface="Arial" panose="020B0604020202020204" pitchFamily="34" charset="0"/>
              <a:buChar char="•"/>
            </a:pPr>
            <a:r>
              <a:rPr lang="en-US" sz="1400" dirty="0"/>
              <a:t>identifies </a:t>
            </a:r>
            <a:r>
              <a:rPr lang="en-US" sz="1400" dirty="0" smtClean="0"/>
              <a:t>SP On-premise app</a:t>
            </a:r>
            <a:endParaRPr lang="en-US" sz="1400" dirty="0"/>
          </a:p>
          <a:p>
            <a:pPr marL="800100" lvl="3" indent="-342900">
              <a:buFont typeface="Arial" panose="020B0604020202020204" pitchFamily="34" charset="0"/>
              <a:buChar char="•"/>
            </a:pPr>
            <a:r>
              <a:rPr lang="en-US" sz="1400" dirty="0"/>
              <a:t>audience that the token is intended for</a:t>
            </a:r>
          </a:p>
          <a:p>
            <a:pPr marL="800100" lvl="3" indent="-342900">
              <a:buFont typeface="Arial" panose="020B0604020202020204" pitchFamily="34" charset="0"/>
              <a:buChar char="•"/>
            </a:pPr>
            <a:r>
              <a:rPr lang="en-US" sz="1400" dirty="0"/>
              <a:t>valid for only certain time period and signed with its certificate</a:t>
            </a:r>
          </a:p>
          <a:p>
            <a:pPr marL="457200" lvl="1" indent="-457200">
              <a:buFont typeface="+mj-lt"/>
              <a:buAutoNum type="arabicPeriod"/>
            </a:pPr>
            <a:r>
              <a:rPr lang="en-US" sz="1600" b="1" dirty="0" smtClean="0"/>
              <a:t>SP On-premise amending </a:t>
            </a:r>
            <a:r>
              <a:rPr lang="en-US" sz="1600" b="1" dirty="0"/>
              <a:t>to S2S token and sends </a:t>
            </a:r>
            <a:r>
              <a:rPr lang="en-US" sz="1600" b="1" dirty="0" smtClean="0"/>
              <a:t>to SP Online</a:t>
            </a:r>
            <a:endParaRPr lang="en-US" sz="1600" b="1" dirty="0"/>
          </a:p>
          <a:p>
            <a:pPr marL="571500" lvl="2" indent="-342900">
              <a:buFont typeface="Arial" panose="020B0604020202020204" pitchFamily="34" charset="0"/>
              <a:buChar char="•"/>
            </a:pPr>
            <a:r>
              <a:rPr lang="en-US" sz="1600" dirty="0"/>
              <a:t>adds S2S ‘outer’ token about the user identity information and inserts ‘inner’ </a:t>
            </a:r>
            <a:r>
              <a:rPr lang="en-US" sz="1600" dirty="0" smtClean="0"/>
              <a:t>token</a:t>
            </a:r>
            <a:endParaRPr lang="en-US" sz="1600" dirty="0"/>
          </a:p>
          <a:p>
            <a:pPr marL="571500" lvl="2" indent="-342900">
              <a:buFont typeface="Arial" panose="020B0604020202020204" pitchFamily="34" charset="0"/>
              <a:buChar char="•"/>
            </a:pPr>
            <a:r>
              <a:rPr lang="en-US" sz="1600" dirty="0"/>
              <a:t>sends the S2S token to </a:t>
            </a:r>
            <a:r>
              <a:rPr lang="en-US" sz="1600" dirty="0" smtClean="0"/>
              <a:t>SP Online</a:t>
            </a:r>
            <a:endParaRPr lang="en-US" sz="1600" dirty="0"/>
          </a:p>
          <a:p>
            <a:pPr marL="457200" lvl="1" indent="-457200">
              <a:buFont typeface="+mj-lt"/>
              <a:buAutoNum type="arabicPeriod"/>
            </a:pPr>
            <a:r>
              <a:rPr lang="en-US" sz="1600" b="1" dirty="0" smtClean="0"/>
              <a:t>SP Online validates SP On-premise’s </a:t>
            </a:r>
            <a:r>
              <a:rPr lang="en-US" sz="1600" b="1" dirty="0"/>
              <a:t>request</a:t>
            </a:r>
          </a:p>
          <a:p>
            <a:pPr marL="811473" lvl="2" indent="-582873">
              <a:buFont typeface="Arial" panose="020B0604020202020204" pitchFamily="34" charset="0"/>
              <a:buChar char="•"/>
            </a:pPr>
            <a:r>
              <a:rPr lang="en-US" sz="1600" dirty="0" smtClean="0"/>
              <a:t>SP Online validates </a:t>
            </a:r>
            <a:r>
              <a:rPr lang="en-US" sz="1600" dirty="0"/>
              <a:t>that the token is indeed issued by </a:t>
            </a:r>
            <a:r>
              <a:rPr lang="en-US" sz="1600" dirty="0" smtClean="0"/>
              <a:t>a trusted S2S token issuer</a:t>
            </a:r>
            <a:endParaRPr lang="en-US" sz="1600" dirty="0"/>
          </a:p>
          <a:p>
            <a:pPr marL="811473" lvl="2" indent="-582873">
              <a:buFont typeface="Arial" panose="020B0604020202020204" pitchFamily="34" charset="0"/>
              <a:buChar char="•"/>
            </a:pPr>
            <a:r>
              <a:rPr lang="en-US" sz="1600" dirty="0"/>
              <a:t>verifies audience, accepts the user info, and rehydrates </a:t>
            </a:r>
            <a:r>
              <a:rPr lang="en-US" sz="1600" dirty="0" smtClean="0"/>
              <a:t>user with SPO-DS (note that for on-premise UPA is source)</a:t>
            </a:r>
            <a:endParaRPr lang="en-US" sz="1600" dirty="0"/>
          </a:p>
          <a:p>
            <a:pPr marL="811473" lvl="2" indent="-582873">
              <a:buFont typeface="Arial" panose="020B0604020202020204" pitchFamily="34" charset="0"/>
              <a:buChar char="•"/>
            </a:pPr>
            <a:r>
              <a:rPr lang="en-US" sz="1600" dirty="0"/>
              <a:t>authorizes </a:t>
            </a:r>
            <a:r>
              <a:rPr lang="en-US" sz="1600" dirty="0" smtClean="0"/>
              <a:t>SP On-premise’s </a:t>
            </a:r>
            <a:r>
              <a:rPr lang="en-US" sz="1600" dirty="0"/>
              <a:t>request</a:t>
            </a:r>
          </a:p>
          <a:p>
            <a:pPr marL="342900" lvl="1" indent="-342900">
              <a:buFont typeface="+mj-lt"/>
              <a:buAutoNum type="arabicPeriod"/>
            </a:pPr>
            <a:r>
              <a:rPr lang="en-US" sz="1600" b="1" dirty="0" smtClean="0"/>
              <a:t>SP Online returns </a:t>
            </a:r>
            <a:r>
              <a:rPr lang="en-US" sz="1600" b="1" dirty="0"/>
              <a:t>the </a:t>
            </a:r>
            <a:r>
              <a:rPr lang="en-US" sz="1600" b="1" dirty="0" smtClean="0"/>
              <a:t>results for the operation that SP On-premise requested</a:t>
            </a:r>
            <a:endParaRPr lang="en-US" sz="1600" b="1" dirty="0"/>
          </a:p>
        </p:txBody>
      </p:sp>
      <p:sp>
        <p:nvSpPr>
          <p:cNvPr id="3" name="Title 2"/>
          <p:cNvSpPr>
            <a:spLocks noGrp="1"/>
          </p:cNvSpPr>
          <p:nvPr>
            <p:ph type="title"/>
          </p:nvPr>
        </p:nvSpPr>
        <p:spPr>
          <a:xfrm>
            <a:off x="531948" y="233150"/>
            <a:ext cx="11370961" cy="565027"/>
          </a:xfrm>
        </p:spPr>
        <p:txBody>
          <a:bodyPr>
            <a:normAutofit fontScale="90000"/>
          </a:bodyPr>
          <a:lstStyle/>
          <a:p>
            <a:r>
              <a:rPr lang="en-US" sz="4080" dirty="0"/>
              <a:t>S2S in </a:t>
            </a:r>
            <a:r>
              <a:rPr lang="en-US" sz="4080" dirty="0" smtClean="0"/>
              <a:t>Hybrid </a:t>
            </a:r>
            <a:r>
              <a:rPr lang="en-US" sz="4080" dirty="0"/>
              <a:t>– ‘Under the hood’ </a:t>
            </a:r>
            <a:r>
              <a:rPr lang="en-US" sz="4080" dirty="0" smtClean="0"/>
              <a:t>&lt;take home slide&gt;</a:t>
            </a:r>
            <a:endParaRPr lang="en-US" sz="4080" dirty="0"/>
          </a:p>
        </p:txBody>
      </p:sp>
    </p:spTree>
    <p:extLst>
      <p:ext uri="{BB962C8B-B14F-4D97-AF65-F5344CB8AC3E}">
        <p14:creationId xmlns:p14="http://schemas.microsoft.com/office/powerpoint/2010/main" val="1651844108"/>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484942" y="1153448"/>
            <a:ext cx="11370961" cy="5198244"/>
          </a:xfrm>
        </p:spPr>
        <p:txBody>
          <a:bodyPr>
            <a:normAutofit fontScale="92500" lnSpcReduction="10000"/>
          </a:bodyPr>
          <a:lstStyle/>
          <a:p>
            <a:pPr marL="582873" indent="-582873">
              <a:buFont typeface="Arial" panose="020B0604020202020204" pitchFamily="34" charset="0"/>
              <a:buChar char="•"/>
            </a:pPr>
            <a:r>
              <a:rPr lang="en-US" sz="3200" dirty="0"/>
              <a:t>Cross-premise cross-product S2S calls</a:t>
            </a:r>
          </a:p>
          <a:p>
            <a:pPr marL="582873" lvl="1" indent="-582873">
              <a:buFont typeface="Arial" panose="020B0604020202020204" pitchFamily="34" charset="0"/>
              <a:buChar char="•"/>
            </a:pPr>
            <a:r>
              <a:rPr lang="en-US" dirty="0"/>
              <a:t>E</a:t>
            </a:r>
            <a:r>
              <a:rPr lang="en-US" dirty="0" smtClean="0"/>
              <a:t>xample</a:t>
            </a:r>
            <a:r>
              <a:rPr lang="en-US" dirty="0"/>
              <a:t>: SharePoint on-premise calls to Exchange online</a:t>
            </a:r>
          </a:p>
          <a:p>
            <a:pPr marL="582873" lvl="1" indent="-582873">
              <a:buFont typeface="Arial" panose="020B0604020202020204" pitchFamily="34" charset="0"/>
              <a:buChar char="•"/>
            </a:pPr>
            <a:r>
              <a:rPr lang="en-US" dirty="0"/>
              <a:t>The only supported </a:t>
            </a:r>
            <a:r>
              <a:rPr lang="en-US" dirty="0" smtClean="0"/>
              <a:t>scenario in </a:t>
            </a:r>
            <a:r>
              <a:rPr lang="en-US" dirty="0"/>
              <a:t>2013 is Lync on-premise to </a:t>
            </a:r>
            <a:r>
              <a:rPr lang="en-US" dirty="0" smtClean="0"/>
              <a:t>EXO</a:t>
            </a:r>
          </a:p>
          <a:p>
            <a:pPr marL="582873" lvl="1" indent="-582873">
              <a:buFont typeface="Arial" panose="020B0604020202020204" pitchFamily="34" charset="0"/>
              <a:buChar char="•"/>
            </a:pPr>
            <a:endParaRPr lang="en-US" dirty="0"/>
          </a:p>
          <a:p>
            <a:pPr marL="582873" indent="-582873">
              <a:buFont typeface="Arial" panose="020B0604020202020204" pitchFamily="34" charset="0"/>
              <a:buChar char="•"/>
            </a:pPr>
            <a:r>
              <a:rPr lang="en-US" sz="3200" dirty="0"/>
              <a:t>Cross tenant scenarios</a:t>
            </a:r>
          </a:p>
          <a:p>
            <a:pPr marL="582873" lvl="1" indent="-582873">
              <a:buFont typeface="Arial" panose="020B0604020202020204" pitchFamily="34" charset="0"/>
              <a:buChar char="•"/>
            </a:pPr>
            <a:r>
              <a:rPr lang="en-US" dirty="0"/>
              <a:t>E</a:t>
            </a:r>
            <a:r>
              <a:rPr lang="en-US" dirty="0" smtClean="0"/>
              <a:t>xample</a:t>
            </a:r>
            <a:r>
              <a:rPr lang="en-US" dirty="0"/>
              <a:t>: SPO call from Contoso tenancy to </a:t>
            </a:r>
            <a:r>
              <a:rPr lang="en-US" dirty="0" err="1"/>
              <a:t>Fabrikam</a:t>
            </a:r>
            <a:r>
              <a:rPr lang="en-US" dirty="0"/>
              <a:t> </a:t>
            </a:r>
            <a:r>
              <a:rPr lang="en-US" dirty="0" smtClean="0"/>
              <a:t>tenancy</a:t>
            </a:r>
          </a:p>
          <a:p>
            <a:pPr marL="582873" lvl="1" indent="-582873">
              <a:buFont typeface="Arial" panose="020B0604020202020204" pitchFamily="34" charset="0"/>
              <a:buChar char="•"/>
            </a:pPr>
            <a:endParaRPr lang="en-US" dirty="0"/>
          </a:p>
          <a:p>
            <a:pPr marL="582873" indent="-582873">
              <a:buFont typeface="Arial" panose="020B0604020202020204" pitchFamily="34" charset="0"/>
              <a:buChar char="•"/>
            </a:pPr>
            <a:r>
              <a:rPr lang="en-US" sz="3200" dirty="0" smtClean="0"/>
              <a:t>S2S call between SharePoint </a:t>
            </a:r>
            <a:r>
              <a:rPr lang="en-US" sz="3200" dirty="0"/>
              <a:t>with non-Active Directory identity provider to Exchange or Lync on-premise</a:t>
            </a:r>
          </a:p>
          <a:p>
            <a:pPr marL="582873" lvl="1" indent="-582873">
              <a:buFont typeface="Arial" panose="020B0604020202020204" pitchFamily="34" charset="0"/>
              <a:buChar char="•"/>
            </a:pPr>
            <a:r>
              <a:rPr lang="en-US" dirty="0" smtClean="0"/>
              <a:t>Example</a:t>
            </a:r>
            <a:r>
              <a:rPr lang="en-US" dirty="0"/>
              <a:t>: SharePoint </a:t>
            </a:r>
            <a:r>
              <a:rPr lang="en-US" dirty="0" smtClean="0"/>
              <a:t>on-premise in </a:t>
            </a:r>
            <a:r>
              <a:rPr lang="en-US" dirty="0"/>
              <a:t>FBA-Claims </a:t>
            </a:r>
            <a:r>
              <a:rPr lang="en-US" dirty="0" smtClean="0"/>
              <a:t>to Exchange </a:t>
            </a:r>
            <a:r>
              <a:rPr lang="en-US" dirty="0"/>
              <a:t>in </a:t>
            </a:r>
            <a:r>
              <a:rPr lang="en-US" dirty="0" smtClean="0"/>
              <a:t>Windows</a:t>
            </a:r>
          </a:p>
          <a:p>
            <a:pPr lvl="1"/>
            <a:endParaRPr lang="en-US" dirty="0" smtClean="0"/>
          </a:p>
          <a:p>
            <a:pPr lvl="1"/>
            <a:endParaRPr lang="en-US" dirty="0"/>
          </a:p>
          <a:p>
            <a:pPr marL="582873" indent="-582873">
              <a:buFont typeface="Arial" panose="020B0604020202020204" pitchFamily="34" charset="0"/>
              <a:buChar char="•"/>
            </a:pPr>
            <a:r>
              <a:rPr lang="en-US" sz="3200" dirty="0" smtClean="0"/>
              <a:t>Web apps configured with Windows-Classic Authentication</a:t>
            </a:r>
            <a:endParaRPr lang="en-US" sz="3200" dirty="0"/>
          </a:p>
          <a:p>
            <a:pPr marL="582873" lvl="1" indent="-582873">
              <a:buFont typeface="Arial" panose="020B0604020202020204" pitchFamily="34" charset="0"/>
              <a:buChar char="•"/>
            </a:pPr>
            <a:r>
              <a:rPr lang="en-US" dirty="0" smtClean="0"/>
              <a:t>Remember</a:t>
            </a:r>
            <a:r>
              <a:rPr lang="en-US" dirty="0"/>
              <a:t>: Classic authentication mode is deprecated in </a:t>
            </a:r>
            <a:r>
              <a:rPr lang="en-US" dirty="0" smtClean="0"/>
              <a:t>SharePoint 2013</a:t>
            </a:r>
            <a:endParaRPr lang="en-US" sz="3200" spc="-71" dirty="0" smtClean="0">
              <a:gradFill>
                <a:gsLst>
                  <a:gs pos="100000">
                    <a:schemeClr val="tx2"/>
                  </a:gs>
                  <a:gs pos="0">
                    <a:schemeClr val="tx2"/>
                  </a:gs>
                </a:gsLst>
                <a:lin ang="5400000" scaled="0"/>
              </a:gradFill>
              <a:latin typeface="+mj-lt"/>
            </a:endParaRPr>
          </a:p>
          <a:p>
            <a:pPr marL="811473" lvl="2" indent="-582873">
              <a:spcBef>
                <a:spcPts val="2448"/>
              </a:spcBef>
              <a:buFont typeface="Arial" pitchFamily="34" charset="0"/>
              <a:buChar char="•"/>
            </a:pPr>
            <a:endParaRPr lang="en-US" sz="3200" spc="-71" dirty="0">
              <a:gradFill>
                <a:gsLst>
                  <a:gs pos="100000">
                    <a:schemeClr val="tx2"/>
                  </a:gs>
                  <a:gs pos="0">
                    <a:schemeClr val="tx2"/>
                  </a:gs>
                </a:gsLst>
                <a:lin ang="5400000" scaled="0"/>
              </a:gradFill>
              <a:latin typeface="+mj-lt"/>
            </a:endParaRPr>
          </a:p>
        </p:txBody>
      </p:sp>
      <p:sp>
        <p:nvSpPr>
          <p:cNvPr id="3" name="Title 2"/>
          <p:cNvSpPr>
            <a:spLocks noGrp="1"/>
          </p:cNvSpPr>
          <p:nvPr>
            <p:ph type="title"/>
          </p:nvPr>
        </p:nvSpPr>
        <p:spPr>
          <a:xfrm>
            <a:off x="484942" y="186144"/>
            <a:ext cx="11834355" cy="621530"/>
          </a:xfrm>
        </p:spPr>
        <p:txBody>
          <a:bodyPr>
            <a:normAutofit fontScale="90000"/>
          </a:bodyPr>
          <a:lstStyle/>
          <a:p>
            <a:r>
              <a:rPr lang="en-US" sz="4488" dirty="0"/>
              <a:t>S2S Platform – </a:t>
            </a:r>
            <a:r>
              <a:rPr lang="en-US" sz="4488" dirty="0" smtClean="0"/>
              <a:t>Not supported topologies</a:t>
            </a:r>
            <a:endParaRPr lang="en-US" sz="4488" dirty="0"/>
          </a:p>
        </p:txBody>
      </p:sp>
    </p:spTree>
    <p:extLst>
      <p:ext uri="{BB962C8B-B14F-4D97-AF65-F5344CB8AC3E}">
        <p14:creationId xmlns:p14="http://schemas.microsoft.com/office/powerpoint/2010/main" val="1440358349"/>
      </p:ext>
    </p:extLst>
  </p:cSld>
  <p:clrMapOvr>
    <a:masterClrMapping/>
  </p:clrMapOvr>
  <p:transition spd="slow">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17953" y="1515972"/>
            <a:ext cx="11971972" cy="4520212"/>
          </a:xfrm>
        </p:spPr>
        <p:txBody>
          <a:bodyPr/>
          <a:lstStyle/>
          <a:p>
            <a:r>
              <a:rPr lang="en-US" sz="4080" dirty="0"/>
              <a:t>That is great out-of-box experience… </a:t>
            </a:r>
            <a:br>
              <a:rPr lang="en-US" sz="4080" dirty="0"/>
            </a:br>
            <a:r>
              <a:rPr lang="en-US" sz="4080" dirty="0"/>
              <a:t/>
            </a:r>
            <a:br>
              <a:rPr lang="en-US" sz="4080" dirty="0"/>
            </a:br>
            <a:r>
              <a:rPr lang="en-US" sz="4080" dirty="0"/>
              <a:t>but… one thing…</a:t>
            </a:r>
            <a:br>
              <a:rPr lang="en-US" sz="4080" dirty="0"/>
            </a:br>
            <a:r>
              <a:rPr lang="en-US" sz="4080" dirty="0"/>
              <a:t/>
            </a:r>
            <a:br>
              <a:rPr lang="en-US" sz="4080" dirty="0"/>
            </a:br>
            <a:r>
              <a:rPr lang="en-US" sz="4080" dirty="0"/>
              <a:t>…I am interested to write custom LOB S2S Apps and access SharePoint data, is that possible?</a:t>
            </a:r>
          </a:p>
        </p:txBody>
      </p:sp>
    </p:spTree>
    <p:extLst>
      <p:ext uri="{BB962C8B-B14F-4D97-AF65-F5344CB8AC3E}">
        <p14:creationId xmlns:p14="http://schemas.microsoft.com/office/powerpoint/2010/main" val="3647390419"/>
      </p:ext>
    </p:extLst>
  </p:cSld>
  <p:clrMapOvr>
    <a:masterClrMapping/>
  </p:clrMapOvr>
  <p:transition>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84189" y="521715"/>
            <a:ext cx="11971972" cy="6045784"/>
          </a:xfrm>
        </p:spPr>
        <p:txBody>
          <a:bodyPr>
            <a:normAutofit/>
          </a:bodyPr>
          <a:lstStyle/>
          <a:p>
            <a:r>
              <a:rPr lang="en-US" sz="4080" dirty="0"/>
              <a:t>Absolutely…</a:t>
            </a:r>
            <a:br>
              <a:rPr lang="en-US" sz="4080" dirty="0"/>
            </a:br>
            <a:r>
              <a:rPr lang="en-US" sz="4080" dirty="0"/>
              <a:t/>
            </a:r>
            <a:br>
              <a:rPr lang="en-US" sz="4080" dirty="0"/>
            </a:br>
            <a:r>
              <a:rPr lang="en-US" sz="4080" dirty="0"/>
              <a:t>It’s all </a:t>
            </a:r>
            <a:r>
              <a:rPr lang="en-US" sz="4080" dirty="0" smtClean="0"/>
              <a:t>‘standard protocols’ </a:t>
            </a:r>
            <a:r>
              <a:rPr lang="en-US" sz="4080" dirty="0"/>
              <a:t>and LOB apps can be written against it…</a:t>
            </a:r>
            <a:br>
              <a:rPr lang="en-US" sz="4080" dirty="0"/>
            </a:br>
            <a:r>
              <a:rPr lang="en-US" sz="4080" dirty="0"/>
              <a:t/>
            </a:r>
            <a:br>
              <a:rPr lang="en-US" sz="4080" dirty="0"/>
            </a:br>
            <a:r>
              <a:rPr lang="en-US" sz="4080" dirty="0"/>
              <a:t>S2S protocol is an extension to </a:t>
            </a:r>
            <a:r>
              <a:rPr lang="en-US" sz="4080" dirty="0" err="1"/>
              <a:t>OAuth</a:t>
            </a:r>
            <a:r>
              <a:rPr lang="en-US" sz="4080" dirty="0"/>
              <a:t> 2.0 and is documented by MSFT, </a:t>
            </a:r>
            <a:r>
              <a:rPr lang="en-US" sz="4080" dirty="0">
                <a:hlinkClick r:id="rId2"/>
              </a:rPr>
              <a:t>Extensions here</a:t>
            </a:r>
            <a:r>
              <a:rPr lang="en-US" sz="4080" dirty="0"/>
              <a:t/>
            </a:r>
            <a:br>
              <a:rPr lang="en-US" sz="4080" dirty="0"/>
            </a:br>
            <a:r>
              <a:rPr lang="en-US" sz="4080" dirty="0"/>
              <a:t/>
            </a:r>
            <a:br>
              <a:rPr lang="en-US" sz="4080" dirty="0"/>
            </a:br>
            <a:r>
              <a:rPr lang="en-US" sz="4080" dirty="0"/>
              <a:t>S2S Protocol Profile docs are:</a:t>
            </a:r>
            <a:br>
              <a:rPr lang="en-US" sz="4080" dirty="0"/>
            </a:br>
            <a:r>
              <a:rPr lang="en-US" sz="4080" dirty="0"/>
              <a:t>	</a:t>
            </a:r>
            <a:r>
              <a:rPr lang="en-US" sz="2856" dirty="0"/>
              <a:t>- </a:t>
            </a:r>
            <a:r>
              <a:rPr lang="en-US" sz="2856" dirty="0">
                <a:hlinkClick r:id="rId3"/>
              </a:rPr>
              <a:t>SharePoint S2S Profile</a:t>
            </a:r>
            <a:r>
              <a:rPr lang="en-US" sz="2856" dirty="0"/>
              <a:t>; </a:t>
            </a:r>
            <a:r>
              <a:rPr lang="en-US" sz="2856" dirty="0">
                <a:hlinkClick r:id="rId4"/>
              </a:rPr>
              <a:t>Exchange S2S Profile</a:t>
            </a:r>
            <a:r>
              <a:rPr lang="en-US" sz="2856" dirty="0"/>
              <a:t>; </a:t>
            </a:r>
            <a:r>
              <a:rPr lang="en-US" sz="2856" dirty="0">
                <a:hlinkClick r:id="rId5"/>
              </a:rPr>
              <a:t>Lync S2S Profile</a:t>
            </a:r>
            <a:endParaRPr lang="en-US" sz="2856" dirty="0"/>
          </a:p>
        </p:txBody>
      </p:sp>
    </p:spTree>
    <p:extLst>
      <p:ext uri="{BB962C8B-B14F-4D97-AF65-F5344CB8AC3E}">
        <p14:creationId xmlns:p14="http://schemas.microsoft.com/office/powerpoint/2010/main" val="3580663734"/>
      </p:ext>
    </p:extLst>
  </p:cSld>
  <p:clrMapOvr>
    <a:masterClrMapping/>
  </p:clrMapOvr>
  <p:transition>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336753" y="1086230"/>
            <a:ext cx="11902027" cy="3782632"/>
          </a:xfrm>
        </p:spPr>
        <p:txBody>
          <a:bodyPr>
            <a:noAutofit/>
          </a:bodyPr>
          <a:lstStyle/>
          <a:p>
            <a:endParaRPr lang="en-US" sz="2800" dirty="0"/>
          </a:p>
          <a:p>
            <a:pPr marL="349724" lvl="1" indent="-349724">
              <a:buFont typeface="Arial" panose="020B0604020202020204" pitchFamily="34" charset="0"/>
              <a:buChar char="•"/>
            </a:pPr>
            <a:r>
              <a:rPr lang="en-US" sz="2800" dirty="0"/>
              <a:t>Learn how S2S platform is used to deliver SharePoint 2013  OOB cross-server scenarios</a:t>
            </a:r>
          </a:p>
          <a:p>
            <a:pPr marL="586111" lvl="2" indent="-349724">
              <a:buFont typeface="Arial" panose="020B0604020202020204" pitchFamily="34" charset="0"/>
              <a:buChar char="•"/>
            </a:pPr>
            <a:r>
              <a:rPr lang="en-US" sz="2800" dirty="0"/>
              <a:t>Online</a:t>
            </a:r>
          </a:p>
          <a:p>
            <a:pPr marL="586111" lvl="2" indent="-349724">
              <a:buFont typeface="Arial" panose="020B0604020202020204" pitchFamily="34" charset="0"/>
              <a:buChar char="•"/>
            </a:pPr>
            <a:r>
              <a:rPr lang="en-US" sz="2800" dirty="0" err="1"/>
              <a:t>Onprem</a:t>
            </a:r>
            <a:endParaRPr lang="en-US" sz="2800" dirty="0"/>
          </a:p>
          <a:p>
            <a:pPr marL="586111" lvl="2" indent="-349724">
              <a:buFont typeface="Arial" panose="020B0604020202020204" pitchFamily="34" charset="0"/>
              <a:buChar char="•"/>
            </a:pPr>
            <a:r>
              <a:rPr lang="en-US" sz="2800" dirty="0" smtClean="0"/>
              <a:t>Hybrid</a:t>
            </a:r>
          </a:p>
          <a:p>
            <a:pPr marL="586111" lvl="2" indent="-349724">
              <a:buFont typeface="Arial" panose="020B0604020202020204" pitchFamily="34" charset="0"/>
              <a:buChar char="•"/>
            </a:pPr>
            <a:endParaRPr lang="en-US" sz="2800" dirty="0" smtClean="0"/>
          </a:p>
          <a:p>
            <a:pPr marL="586111" lvl="2" indent="-349724">
              <a:buFont typeface="Arial" panose="020B0604020202020204" pitchFamily="34" charset="0"/>
              <a:buChar char="•"/>
            </a:pPr>
            <a:endParaRPr lang="en-US" sz="2800" dirty="0"/>
          </a:p>
          <a:p>
            <a:pPr marL="349724" lvl="1" indent="-349724">
              <a:buFont typeface="Arial" panose="020B0604020202020204" pitchFamily="34" charset="0"/>
              <a:buChar char="•"/>
            </a:pPr>
            <a:r>
              <a:rPr lang="en-US" sz="2800" b="1" dirty="0"/>
              <a:t>Deep dive into how LOB on-premise and Hybrid scenarios can be built in SharePoint 2013 with S2S</a:t>
            </a:r>
          </a:p>
        </p:txBody>
      </p:sp>
      <p:sp>
        <p:nvSpPr>
          <p:cNvPr id="2" name="Title 1"/>
          <p:cNvSpPr>
            <a:spLocks noGrp="1"/>
          </p:cNvSpPr>
          <p:nvPr>
            <p:ph type="title"/>
          </p:nvPr>
        </p:nvSpPr>
        <p:spPr/>
        <p:txBody>
          <a:bodyPr/>
          <a:lstStyle/>
          <a:p>
            <a:r>
              <a:rPr lang="en-US" dirty="0" smtClean="0"/>
              <a:t>Agenda</a:t>
            </a:r>
            <a:endParaRPr lang="en-US" dirty="0"/>
          </a:p>
        </p:txBody>
      </p:sp>
    </p:spTree>
    <p:extLst>
      <p:ext uri="{BB962C8B-B14F-4D97-AF65-F5344CB8AC3E}">
        <p14:creationId xmlns:p14="http://schemas.microsoft.com/office/powerpoint/2010/main" val="42360469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336752" y="1181784"/>
            <a:ext cx="12097222" cy="5383447"/>
          </a:xfrm>
        </p:spPr>
        <p:txBody>
          <a:bodyPr>
            <a:normAutofit/>
          </a:bodyPr>
          <a:lstStyle/>
          <a:p>
            <a:pPr marL="349724" lvl="1" indent="-349724">
              <a:buFont typeface="Arial" panose="020B0604020202020204" pitchFamily="34" charset="0"/>
              <a:buChar char="•"/>
            </a:pPr>
            <a:r>
              <a:rPr lang="en-US" sz="2244" dirty="0"/>
              <a:t>Deep dive on S2S platform and how it is used to build </a:t>
            </a:r>
            <a:r>
              <a:rPr lang="en-US" sz="2244" dirty="0" smtClean="0"/>
              <a:t>cross-server </a:t>
            </a:r>
            <a:r>
              <a:rPr lang="en-US" sz="2244" dirty="0"/>
              <a:t>scenarios</a:t>
            </a:r>
          </a:p>
          <a:p>
            <a:pPr marL="586111" lvl="2" indent="-349724">
              <a:buFont typeface="Arial" panose="020B0604020202020204" pitchFamily="34" charset="0"/>
              <a:buChar char="•"/>
            </a:pPr>
            <a:r>
              <a:rPr lang="en-US" sz="2244" dirty="0"/>
              <a:t>Online</a:t>
            </a:r>
          </a:p>
          <a:p>
            <a:pPr marL="586111" lvl="2" indent="-349724">
              <a:buFont typeface="Arial" panose="020B0604020202020204" pitchFamily="34" charset="0"/>
              <a:buChar char="•"/>
            </a:pPr>
            <a:r>
              <a:rPr lang="en-US" sz="2244" dirty="0"/>
              <a:t>On-premise</a:t>
            </a:r>
          </a:p>
          <a:p>
            <a:pPr marL="586111" lvl="2" indent="-349724">
              <a:buFont typeface="Arial" panose="020B0604020202020204" pitchFamily="34" charset="0"/>
              <a:buChar char="•"/>
            </a:pPr>
            <a:r>
              <a:rPr lang="en-US" sz="2244" dirty="0"/>
              <a:t>Hybrid</a:t>
            </a:r>
          </a:p>
          <a:p>
            <a:pPr marL="349724" lvl="1" indent="-349724">
              <a:buFont typeface="Arial" panose="020B0604020202020204" pitchFamily="34" charset="0"/>
              <a:buChar char="•"/>
            </a:pPr>
            <a:r>
              <a:rPr lang="en-US" sz="2244" dirty="0"/>
              <a:t>Deep dive into how </a:t>
            </a:r>
            <a:r>
              <a:rPr lang="en-US" sz="2244" dirty="0" smtClean="0"/>
              <a:t>LOB on-premise and Hybrid scenarios can be </a:t>
            </a:r>
            <a:r>
              <a:rPr lang="en-US" sz="2244" dirty="0"/>
              <a:t>b</a:t>
            </a:r>
            <a:r>
              <a:rPr lang="en-US" sz="2244" dirty="0" smtClean="0"/>
              <a:t>uilt </a:t>
            </a:r>
            <a:r>
              <a:rPr lang="en-US" sz="2244" dirty="0"/>
              <a:t>in SharePoint 2013 with </a:t>
            </a:r>
            <a:r>
              <a:rPr lang="en-US" sz="2244" dirty="0" smtClean="0"/>
              <a:t>S2S</a:t>
            </a:r>
            <a:endParaRPr lang="en-US" sz="2244" dirty="0"/>
          </a:p>
          <a:p>
            <a:pPr lvl="1"/>
            <a:endParaRPr lang="en-US" sz="1836" dirty="0"/>
          </a:p>
          <a:p>
            <a:r>
              <a:rPr lang="en-US" sz="3672" dirty="0"/>
              <a:t>Key Takeaway 1: </a:t>
            </a:r>
          </a:p>
          <a:p>
            <a:r>
              <a:rPr lang="en-US" sz="2040" dirty="0" smtClean="0">
                <a:solidFill>
                  <a:schemeClr val="tx1"/>
                </a:solidFill>
                <a:latin typeface="+mn-lt"/>
              </a:rPr>
              <a:t>Out-of-box SharePoint </a:t>
            </a:r>
            <a:r>
              <a:rPr lang="en-US" sz="2040" dirty="0">
                <a:solidFill>
                  <a:schemeClr val="tx1"/>
                </a:solidFill>
                <a:latin typeface="+mn-lt"/>
              </a:rPr>
              <a:t>2013 takes cross-services collaboration </a:t>
            </a:r>
            <a:r>
              <a:rPr lang="en-US" sz="2040" dirty="0" smtClean="0">
                <a:solidFill>
                  <a:schemeClr val="tx1"/>
                </a:solidFill>
                <a:latin typeface="+mn-lt"/>
              </a:rPr>
              <a:t>and </a:t>
            </a:r>
            <a:r>
              <a:rPr lang="en-US" sz="2040" dirty="0">
                <a:solidFill>
                  <a:schemeClr val="tx1"/>
                </a:solidFill>
                <a:latin typeface="+mn-lt"/>
              </a:rPr>
              <a:t>hybrid </a:t>
            </a:r>
            <a:r>
              <a:rPr lang="en-US" sz="2040" dirty="0" smtClean="0">
                <a:solidFill>
                  <a:schemeClr val="tx1"/>
                </a:solidFill>
                <a:latin typeface="+mn-lt"/>
              </a:rPr>
              <a:t>scenarios </a:t>
            </a:r>
            <a:r>
              <a:rPr lang="en-US" sz="2040" dirty="0">
                <a:solidFill>
                  <a:schemeClr val="tx1"/>
                </a:solidFill>
                <a:latin typeface="+mn-lt"/>
              </a:rPr>
              <a:t>to the next </a:t>
            </a:r>
            <a:r>
              <a:rPr lang="en-US" sz="2040" dirty="0" smtClean="0">
                <a:solidFill>
                  <a:schemeClr val="tx1"/>
                </a:solidFill>
                <a:latin typeface="+mn-lt"/>
              </a:rPr>
              <a:t>level</a:t>
            </a:r>
          </a:p>
          <a:p>
            <a:endParaRPr lang="en-US" sz="2040" dirty="0">
              <a:solidFill>
                <a:schemeClr val="tx1"/>
              </a:solidFill>
              <a:latin typeface="+mn-lt"/>
            </a:endParaRPr>
          </a:p>
          <a:p>
            <a:r>
              <a:rPr lang="en-US" sz="3672" dirty="0"/>
              <a:t>Key Takeaway 2: </a:t>
            </a:r>
          </a:p>
          <a:p>
            <a:r>
              <a:rPr lang="en-US" sz="2040" dirty="0" smtClean="0">
                <a:solidFill>
                  <a:schemeClr val="tx1"/>
                </a:solidFill>
                <a:latin typeface="+mn-lt"/>
              </a:rPr>
              <a:t>New opportunities </a:t>
            </a:r>
            <a:r>
              <a:rPr lang="en-US" sz="2040" dirty="0">
                <a:solidFill>
                  <a:schemeClr val="tx1"/>
                </a:solidFill>
                <a:latin typeface="+mn-lt"/>
              </a:rPr>
              <a:t>for you to build cross-service and </a:t>
            </a:r>
            <a:r>
              <a:rPr lang="en-US" sz="2040" dirty="0" smtClean="0">
                <a:solidFill>
                  <a:schemeClr val="tx1"/>
                </a:solidFill>
                <a:latin typeface="+mn-lt"/>
              </a:rPr>
              <a:t>hybrid solutions with SharePoint 2013</a:t>
            </a:r>
            <a:endParaRPr lang="en-US" sz="2040" dirty="0">
              <a:solidFill>
                <a:schemeClr val="tx1"/>
              </a:solidFill>
              <a:latin typeface="+mn-lt"/>
            </a:endParaRPr>
          </a:p>
        </p:txBody>
      </p:sp>
      <p:sp>
        <p:nvSpPr>
          <p:cNvPr id="4" name="Title 3"/>
          <p:cNvSpPr>
            <a:spLocks noGrp="1"/>
          </p:cNvSpPr>
          <p:nvPr>
            <p:ph type="title"/>
          </p:nvPr>
        </p:nvSpPr>
        <p:spPr>
          <a:xfrm>
            <a:off x="629145" y="252698"/>
            <a:ext cx="11014818" cy="929087"/>
          </a:xfrm>
        </p:spPr>
        <p:txBody>
          <a:bodyPr/>
          <a:lstStyle/>
          <a:p>
            <a:r>
              <a:rPr lang="en-US" dirty="0" smtClean="0"/>
              <a:t>Agenda</a:t>
            </a:r>
            <a:endParaRPr lang="en-US" dirty="0"/>
          </a:p>
        </p:txBody>
      </p:sp>
    </p:spTree>
    <p:extLst>
      <p:ext uri="{BB962C8B-B14F-4D97-AF65-F5344CB8AC3E}">
        <p14:creationId xmlns:p14="http://schemas.microsoft.com/office/powerpoint/2010/main" val="3690812619"/>
      </p:ext>
    </p:extLst>
  </p:cSld>
  <p:clrMapOvr>
    <a:masterClrMapping/>
  </p:clrMapOvr>
  <p:transition spd="slow">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62002" y="1518852"/>
            <a:ext cx="11971972" cy="2712128"/>
          </a:xfrm>
        </p:spPr>
        <p:txBody>
          <a:bodyPr>
            <a:normAutofit fontScale="90000"/>
          </a:bodyPr>
          <a:lstStyle/>
          <a:p>
            <a:r>
              <a:rPr lang="en-US" sz="4896" dirty="0"/>
              <a:t>Now… </a:t>
            </a:r>
            <a:br>
              <a:rPr lang="en-US" sz="4896" dirty="0"/>
            </a:br>
            <a:r>
              <a:rPr lang="en-US" sz="4896" dirty="0"/>
              <a:t/>
            </a:r>
            <a:br>
              <a:rPr lang="en-US" sz="4896" dirty="0"/>
            </a:br>
            <a:r>
              <a:rPr lang="en-US" sz="4896" dirty="0"/>
              <a:t>let us explore </a:t>
            </a:r>
            <a:r>
              <a:rPr lang="en-US" sz="4896" dirty="0" smtClean="0"/>
              <a:t>a </a:t>
            </a:r>
            <a:r>
              <a:rPr lang="en-US" sz="4896" dirty="0"/>
              <a:t>LOB app that uses S2S to talk with SharePoint on-premise…</a:t>
            </a:r>
          </a:p>
        </p:txBody>
      </p:sp>
    </p:spTree>
    <p:extLst>
      <p:ext uri="{BB962C8B-B14F-4D97-AF65-F5344CB8AC3E}">
        <p14:creationId xmlns:p14="http://schemas.microsoft.com/office/powerpoint/2010/main" val="2316592855"/>
      </p:ext>
    </p:extLst>
  </p:cSld>
  <p:clrMapOvr>
    <a:masterClrMapping/>
  </p:clrMapOvr>
  <p:transition>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402419" y="1815520"/>
            <a:ext cx="11370961" cy="3967742"/>
          </a:xfrm>
        </p:spPr>
        <p:txBody>
          <a:bodyPr>
            <a:normAutofit fontScale="85000" lnSpcReduction="10000"/>
          </a:bodyPr>
          <a:lstStyle/>
          <a:p>
            <a:pPr marL="582873" indent="-582873">
              <a:buFont typeface="Arial" panose="020B0604020202020204" pitchFamily="34" charset="0"/>
              <a:buChar char="•"/>
            </a:pPr>
            <a:r>
              <a:rPr lang="en-US" sz="3200" dirty="0" smtClean="0"/>
              <a:t>No cloud dependency to talk to on-premise only</a:t>
            </a:r>
          </a:p>
          <a:p>
            <a:pPr marL="582873" indent="-582873">
              <a:buFont typeface="Arial" panose="020B0604020202020204" pitchFamily="34" charset="0"/>
              <a:buChar char="•"/>
            </a:pPr>
            <a:endParaRPr lang="en-US" sz="3200" dirty="0" smtClean="0"/>
          </a:p>
          <a:p>
            <a:pPr marL="582873" indent="-582873">
              <a:buFont typeface="Arial" panose="020B0604020202020204" pitchFamily="34" charset="0"/>
              <a:buChar char="•"/>
            </a:pPr>
            <a:r>
              <a:rPr lang="en-US" sz="3200" dirty="0" smtClean="0"/>
              <a:t>Uses ‘direct trust’ instead of ‘trust broker’</a:t>
            </a:r>
          </a:p>
          <a:p>
            <a:pPr marL="582873" lvl="1" indent="-582873">
              <a:buFont typeface="Arial" panose="020B0604020202020204" pitchFamily="34" charset="0"/>
              <a:buChar char="•"/>
            </a:pPr>
            <a:r>
              <a:rPr lang="en-US" sz="2400" i="1" dirty="0" smtClean="0">
                <a:solidFill>
                  <a:schemeClr val="tx1"/>
                </a:solidFill>
              </a:rPr>
              <a:t>New-</a:t>
            </a:r>
            <a:r>
              <a:rPr lang="en-US" sz="2400" i="1" dirty="0" err="1" smtClean="0">
                <a:solidFill>
                  <a:schemeClr val="tx1"/>
                </a:solidFill>
              </a:rPr>
              <a:t>SPTrustedSecurityTokenIssuer</a:t>
            </a:r>
            <a:r>
              <a:rPr lang="en-US" sz="2400" i="1" dirty="0" smtClean="0">
                <a:solidFill>
                  <a:schemeClr val="tx1"/>
                </a:solidFill>
              </a:rPr>
              <a:t> –Name “&lt;</a:t>
            </a:r>
            <a:r>
              <a:rPr lang="en-US" sz="2400" i="1" dirty="0" err="1" smtClean="0">
                <a:solidFill>
                  <a:schemeClr val="tx1"/>
                </a:solidFill>
              </a:rPr>
              <a:t>appName</a:t>
            </a:r>
            <a:r>
              <a:rPr lang="en-US" sz="2400" i="1" dirty="0" smtClean="0">
                <a:solidFill>
                  <a:schemeClr val="tx1"/>
                </a:solidFill>
              </a:rPr>
              <a:t>&gt;” –certificate “&lt;</a:t>
            </a:r>
            <a:r>
              <a:rPr lang="en-US" sz="2400" i="1" dirty="0" err="1" smtClean="0">
                <a:solidFill>
                  <a:schemeClr val="tx1"/>
                </a:solidFill>
              </a:rPr>
              <a:t>appSigningCert</a:t>
            </a:r>
            <a:r>
              <a:rPr lang="en-US" sz="2400" i="1" dirty="0" smtClean="0">
                <a:solidFill>
                  <a:schemeClr val="tx1"/>
                </a:solidFill>
              </a:rPr>
              <a:t>&gt;”</a:t>
            </a:r>
          </a:p>
          <a:p>
            <a:pPr marL="582873" indent="-582873">
              <a:buFont typeface="Arial" panose="020B0604020202020204" pitchFamily="34" charset="0"/>
              <a:buChar char="•"/>
            </a:pPr>
            <a:endParaRPr lang="en-US" sz="3200" dirty="0" smtClean="0"/>
          </a:p>
          <a:p>
            <a:pPr marL="582873" indent="-582873">
              <a:buFont typeface="Arial" panose="020B0604020202020204" pitchFamily="34" charset="0"/>
              <a:buChar char="•"/>
            </a:pPr>
            <a:r>
              <a:rPr lang="en-US" sz="3200" dirty="0" smtClean="0"/>
              <a:t>LOB </a:t>
            </a:r>
            <a:r>
              <a:rPr lang="en-US" sz="3200" dirty="0"/>
              <a:t>App shall be able to vouch for user identity in SharePoint</a:t>
            </a:r>
          </a:p>
          <a:p>
            <a:pPr marL="811473" lvl="2" indent="-582873">
              <a:buFont typeface="Arial" panose="020B0604020202020204" pitchFamily="34" charset="0"/>
              <a:buChar char="•"/>
            </a:pPr>
            <a:r>
              <a:rPr lang="en-US" sz="2400" dirty="0"/>
              <a:t>Uses REST interfaces in </a:t>
            </a:r>
            <a:r>
              <a:rPr lang="en-US" sz="2400" dirty="0" smtClean="0"/>
              <a:t>SharePoint to retrieve </a:t>
            </a:r>
            <a:r>
              <a:rPr lang="en-US" sz="2400" dirty="0"/>
              <a:t>users’ and site </a:t>
            </a:r>
            <a:r>
              <a:rPr lang="en-US" sz="2400" dirty="0" smtClean="0"/>
              <a:t>information</a:t>
            </a:r>
          </a:p>
          <a:p>
            <a:pPr marL="811473" lvl="2" indent="-582873">
              <a:buFont typeface="Arial" panose="020B0604020202020204" pitchFamily="34" charset="0"/>
              <a:buChar char="•"/>
            </a:pPr>
            <a:endParaRPr lang="en-US" sz="2400" dirty="0"/>
          </a:p>
          <a:p>
            <a:pPr marL="582873" indent="-582873">
              <a:buFont typeface="Arial" panose="020B0604020202020204" pitchFamily="34" charset="0"/>
              <a:buChar char="•"/>
            </a:pPr>
            <a:r>
              <a:rPr lang="en-US" sz="3200" dirty="0"/>
              <a:t>Design is extensible to hybrid model such that App can access both SPO and SP on-premise </a:t>
            </a:r>
            <a:r>
              <a:rPr lang="en-US" sz="3200" dirty="0" smtClean="0"/>
              <a:t>resources with same code</a:t>
            </a:r>
            <a:endParaRPr lang="en-US" sz="3200" dirty="0"/>
          </a:p>
          <a:p>
            <a:pPr marL="582873" indent="-582873">
              <a:buFont typeface="Arial" panose="020B0604020202020204" pitchFamily="34" charset="0"/>
              <a:buChar char="•"/>
            </a:pPr>
            <a:endParaRPr lang="en-US" sz="3200" dirty="0"/>
          </a:p>
        </p:txBody>
      </p:sp>
      <p:sp>
        <p:nvSpPr>
          <p:cNvPr id="3" name="Title 2"/>
          <p:cNvSpPr>
            <a:spLocks noGrp="1"/>
          </p:cNvSpPr>
          <p:nvPr>
            <p:ph type="title"/>
          </p:nvPr>
        </p:nvSpPr>
        <p:spPr>
          <a:xfrm>
            <a:off x="531947" y="233151"/>
            <a:ext cx="11723032" cy="678031"/>
          </a:xfrm>
        </p:spPr>
        <p:txBody>
          <a:bodyPr>
            <a:normAutofit fontScale="90000"/>
          </a:bodyPr>
          <a:lstStyle/>
          <a:p>
            <a:r>
              <a:rPr lang="en-US" sz="4896" dirty="0"/>
              <a:t>Custom LOB App using S2S </a:t>
            </a:r>
            <a:r>
              <a:rPr lang="en-US" sz="4896" dirty="0" smtClean="0"/>
              <a:t>to call SharePoint </a:t>
            </a:r>
            <a:br>
              <a:rPr lang="en-US" sz="4896" dirty="0" smtClean="0"/>
            </a:br>
            <a:r>
              <a:rPr lang="en-US" sz="4896" dirty="0" smtClean="0"/>
              <a:t>On-premise – </a:t>
            </a:r>
            <a:r>
              <a:rPr lang="en-US" sz="4896" dirty="0"/>
              <a:t>Design points</a:t>
            </a:r>
          </a:p>
        </p:txBody>
      </p:sp>
    </p:spTree>
    <p:extLst>
      <p:ext uri="{BB962C8B-B14F-4D97-AF65-F5344CB8AC3E}">
        <p14:creationId xmlns:p14="http://schemas.microsoft.com/office/powerpoint/2010/main" val="3777584105"/>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62002" y="1518852"/>
            <a:ext cx="11971972" cy="2712128"/>
          </a:xfrm>
        </p:spPr>
        <p:txBody>
          <a:bodyPr>
            <a:normAutofit fontScale="90000"/>
          </a:bodyPr>
          <a:lstStyle/>
          <a:p>
            <a:r>
              <a:rPr lang="en-US" sz="4896" dirty="0"/>
              <a:t>Now… </a:t>
            </a:r>
            <a:br>
              <a:rPr lang="en-US" sz="4896" dirty="0"/>
            </a:br>
            <a:r>
              <a:rPr lang="en-US" sz="4896" dirty="0"/>
              <a:t/>
            </a:r>
            <a:br>
              <a:rPr lang="en-US" sz="4896" dirty="0"/>
            </a:br>
            <a:r>
              <a:rPr lang="en-US" sz="4896" dirty="0"/>
              <a:t>let us explore how to </a:t>
            </a:r>
            <a:r>
              <a:rPr lang="en-US" sz="4896" dirty="0" smtClean="0"/>
              <a:t>enable that LOB </a:t>
            </a:r>
            <a:r>
              <a:rPr lang="en-US" sz="4896" dirty="0"/>
              <a:t>app </a:t>
            </a:r>
            <a:r>
              <a:rPr lang="en-US" sz="4896" dirty="0" smtClean="0"/>
              <a:t>to </a:t>
            </a:r>
            <a:r>
              <a:rPr lang="en-US" sz="4896" dirty="0"/>
              <a:t>talk with SharePoint </a:t>
            </a:r>
            <a:r>
              <a:rPr lang="en-US" sz="4896" dirty="0" smtClean="0"/>
              <a:t>Online …</a:t>
            </a:r>
            <a:endParaRPr lang="en-US" sz="4896" dirty="0"/>
          </a:p>
        </p:txBody>
      </p:sp>
    </p:spTree>
    <p:extLst>
      <p:ext uri="{BB962C8B-B14F-4D97-AF65-F5344CB8AC3E}">
        <p14:creationId xmlns:p14="http://schemas.microsoft.com/office/powerpoint/2010/main" val="3195978141"/>
      </p:ext>
    </p:extLst>
  </p:cSld>
  <p:clrMapOvr>
    <a:masterClrMapping/>
  </p:clrMapOvr>
  <p:transition>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402419" y="1904498"/>
            <a:ext cx="11530818" cy="4412164"/>
          </a:xfrm>
        </p:spPr>
        <p:txBody>
          <a:bodyPr>
            <a:normAutofit fontScale="77500" lnSpcReduction="20000"/>
          </a:bodyPr>
          <a:lstStyle/>
          <a:p>
            <a:pPr marL="582873" indent="-582873">
              <a:buFont typeface="Arial" panose="020B0604020202020204" pitchFamily="34" charset="0"/>
              <a:buChar char="•"/>
            </a:pPr>
            <a:r>
              <a:rPr lang="en-US" sz="3200" dirty="0"/>
              <a:t>LOB App shall be able to </a:t>
            </a:r>
            <a:r>
              <a:rPr lang="en-US" sz="3200" dirty="0" smtClean="0"/>
              <a:t>contact SharePoint Online with </a:t>
            </a:r>
            <a:r>
              <a:rPr lang="en-US" sz="3200" dirty="0" smtClean="0">
                <a:solidFill>
                  <a:srgbClr val="FF0000"/>
                </a:solidFill>
              </a:rPr>
              <a:t>zero code changes</a:t>
            </a:r>
            <a:r>
              <a:rPr lang="en-US" sz="3200" dirty="0"/>
              <a:t> </a:t>
            </a:r>
            <a:r>
              <a:rPr lang="en-US" sz="3200" dirty="0" smtClean="0"/>
              <a:t>from the app code contacting on-premise</a:t>
            </a:r>
          </a:p>
          <a:p>
            <a:pPr marL="1040073" lvl="3" indent="-582873">
              <a:buFont typeface="Arial" panose="020B0604020202020204" pitchFamily="34" charset="0"/>
              <a:buChar char="•"/>
            </a:pPr>
            <a:r>
              <a:rPr lang="en-US" sz="2800" dirty="0" smtClean="0"/>
              <a:t>App determines SP online </a:t>
            </a:r>
            <a:r>
              <a:rPr lang="en-US" sz="2800" dirty="0" err="1" smtClean="0"/>
              <a:t>vs</a:t>
            </a:r>
            <a:r>
              <a:rPr lang="en-US" sz="2800" dirty="0" smtClean="0"/>
              <a:t> on-premise through SharePoint challenge response</a:t>
            </a:r>
          </a:p>
          <a:p>
            <a:pPr marL="1040073" lvl="3" indent="-582873">
              <a:buFont typeface="Arial" panose="020B0604020202020204" pitchFamily="34" charset="0"/>
              <a:buChar char="•"/>
            </a:pPr>
            <a:r>
              <a:rPr lang="en-US" sz="2800" dirty="0" smtClean="0"/>
              <a:t>If app’s self-issuer is trusted then it issues a S2S token itself</a:t>
            </a:r>
          </a:p>
          <a:p>
            <a:pPr marL="1040073" lvl="3" indent="-582873">
              <a:buFont typeface="Arial" panose="020B0604020202020204" pitchFamily="34" charset="0"/>
              <a:buChar char="•"/>
            </a:pPr>
            <a:r>
              <a:rPr lang="en-US" sz="2800" dirty="0" smtClean="0"/>
              <a:t>Else requests ‘trust broker’ to issue a S2S token</a:t>
            </a:r>
          </a:p>
          <a:p>
            <a:pPr marL="582873" indent="-582873">
              <a:buFont typeface="Arial" panose="020B0604020202020204" pitchFamily="34" charset="0"/>
              <a:buChar char="•"/>
            </a:pPr>
            <a:endParaRPr lang="en-US" sz="3200" dirty="0"/>
          </a:p>
          <a:p>
            <a:pPr marL="582873" indent="-582873">
              <a:buFont typeface="Arial" panose="020B0604020202020204" pitchFamily="34" charset="0"/>
              <a:buChar char="•"/>
            </a:pPr>
            <a:r>
              <a:rPr lang="en-US" sz="3200" dirty="0" smtClean="0"/>
              <a:t>Uses a ‘trust broker’ instead of ‘direct trust’ </a:t>
            </a:r>
          </a:p>
          <a:p>
            <a:pPr marL="582873" indent="-582873">
              <a:buFont typeface="Arial" panose="020B0604020202020204" pitchFamily="34" charset="0"/>
              <a:buChar char="•"/>
            </a:pPr>
            <a:endParaRPr lang="en-US" sz="3200" dirty="0" smtClean="0"/>
          </a:p>
          <a:p>
            <a:pPr marL="582873" indent="-582873">
              <a:buFont typeface="Arial" panose="020B0604020202020204" pitchFamily="34" charset="0"/>
              <a:buChar char="•"/>
            </a:pPr>
            <a:r>
              <a:rPr lang="en-US" sz="3200" dirty="0" smtClean="0"/>
              <a:t>App principal is mastered in MSODS, introduce it through SharePoint on-premise hybrid environment</a:t>
            </a:r>
          </a:p>
          <a:p>
            <a:pPr marL="582873" indent="-582873">
              <a:buFont typeface="Arial" panose="020B0604020202020204" pitchFamily="34" charset="0"/>
              <a:buChar char="•"/>
            </a:pPr>
            <a:endParaRPr lang="en-US" sz="3200" dirty="0"/>
          </a:p>
          <a:p>
            <a:pPr marL="582873" indent="-582873">
              <a:buFont typeface="Arial" panose="020B0604020202020204" pitchFamily="34" charset="0"/>
              <a:buChar char="•"/>
            </a:pPr>
            <a:r>
              <a:rPr lang="en-US" sz="3200" dirty="0" smtClean="0"/>
              <a:t>App can vouch for a user identity and can be mapped to an online identity</a:t>
            </a:r>
          </a:p>
          <a:p>
            <a:pPr marL="582873" lvl="1" indent="-582873">
              <a:buFont typeface="Arial" panose="020B0604020202020204" pitchFamily="34" charset="0"/>
              <a:buChar char="•"/>
            </a:pPr>
            <a:endParaRPr lang="en-US" sz="1200" dirty="0"/>
          </a:p>
        </p:txBody>
      </p:sp>
      <p:sp>
        <p:nvSpPr>
          <p:cNvPr id="3" name="Title 2"/>
          <p:cNvSpPr>
            <a:spLocks noGrp="1"/>
          </p:cNvSpPr>
          <p:nvPr>
            <p:ph type="title"/>
          </p:nvPr>
        </p:nvSpPr>
        <p:spPr>
          <a:xfrm>
            <a:off x="531947" y="233151"/>
            <a:ext cx="11723032" cy="678031"/>
          </a:xfrm>
        </p:spPr>
        <p:txBody>
          <a:bodyPr>
            <a:normAutofit fontScale="90000"/>
          </a:bodyPr>
          <a:lstStyle/>
          <a:p>
            <a:r>
              <a:rPr lang="en-US" sz="4896" dirty="0"/>
              <a:t>Custom LOB App using S2S </a:t>
            </a:r>
            <a:r>
              <a:rPr lang="en-US" sz="4896" dirty="0" smtClean="0"/>
              <a:t>to call SharePoint Online – </a:t>
            </a:r>
            <a:r>
              <a:rPr lang="en-US" sz="4896" dirty="0"/>
              <a:t>Design </a:t>
            </a:r>
            <a:r>
              <a:rPr lang="en-US" sz="4896" dirty="0" smtClean="0"/>
              <a:t>points contd.</a:t>
            </a:r>
            <a:endParaRPr lang="en-US" sz="4896" dirty="0"/>
          </a:p>
        </p:txBody>
      </p:sp>
    </p:spTree>
    <p:extLst>
      <p:ext uri="{BB962C8B-B14F-4D97-AF65-F5344CB8AC3E}">
        <p14:creationId xmlns:p14="http://schemas.microsoft.com/office/powerpoint/2010/main" val="3539526935"/>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S2S in action in LOB App to SharePoint Online</a:t>
            </a:r>
            <a:endParaRPr lang="en-US" dirty="0"/>
          </a:p>
        </p:txBody>
      </p:sp>
      <p:sp>
        <p:nvSpPr>
          <p:cNvPr id="5" name="Text Placeholder 4"/>
          <p:cNvSpPr>
            <a:spLocks noGrp="1"/>
          </p:cNvSpPr>
          <p:nvPr>
            <p:ph type="body" sz="quarter" idx="12"/>
          </p:nvPr>
        </p:nvSpPr>
        <p:spPr>
          <a:xfrm>
            <a:off x="274639" y="5644632"/>
            <a:ext cx="8230899" cy="1372414"/>
          </a:xfrm>
        </p:spPr>
        <p:txBody>
          <a:bodyPr/>
          <a:lstStyle/>
          <a:p>
            <a:r>
              <a:rPr lang="en-US" dirty="0" smtClean="0"/>
              <a:t>Sesha Mani</a:t>
            </a:r>
            <a:endParaRPr lang="en-US" dirty="0"/>
          </a:p>
        </p:txBody>
      </p:sp>
    </p:spTree>
    <p:extLst>
      <p:ext uri="{BB962C8B-B14F-4D97-AF65-F5344CB8AC3E}">
        <p14:creationId xmlns:p14="http://schemas.microsoft.com/office/powerpoint/2010/main" val="986156222"/>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266414" y="1009415"/>
            <a:ext cx="11902027" cy="5383447"/>
          </a:xfrm>
        </p:spPr>
        <p:txBody>
          <a:bodyPr>
            <a:normAutofit/>
          </a:bodyPr>
          <a:lstStyle/>
          <a:p>
            <a:pPr marL="349724" lvl="1" indent="-349724">
              <a:buFont typeface="Arial" panose="020B0604020202020204" pitchFamily="34" charset="0"/>
              <a:buChar char="•"/>
            </a:pPr>
            <a:r>
              <a:rPr lang="en-US" sz="2244" dirty="0" smtClean="0"/>
              <a:t>Deep </a:t>
            </a:r>
            <a:r>
              <a:rPr lang="en-US" sz="2244" dirty="0"/>
              <a:t>dive on S2S platform and how it is used to build out-of-box </a:t>
            </a:r>
            <a:r>
              <a:rPr lang="en-US" sz="2244" dirty="0" smtClean="0"/>
              <a:t>cross-server scenarios</a:t>
            </a:r>
            <a:endParaRPr lang="en-US" sz="2244" dirty="0"/>
          </a:p>
          <a:p>
            <a:pPr marL="586111" lvl="2" indent="-349724">
              <a:buFont typeface="Arial" panose="020B0604020202020204" pitchFamily="34" charset="0"/>
              <a:buChar char="•"/>
            </a:pPr>
            <a:r>
              <a:rPr lang="en-US" sz="2244" dirty="0" smtClean="0"/>
              <a:t>Online (O365 Tasks sync)</a:t>
            </a:r>
            <a:endParaRPr lang="en-US" sz="2244" dirty="0"/>
          </a:p>
          <a:p>
            <a:pPr marL="586111" lvl="2" indent="-349724">
              <a:buFont typeface="Arial" panose="020B0604020202020204" pitchFamily="34" charset="0"/>
              <a:buChar char="•"/>
            </a:pPr>
            <a:r>
              <a:rPr lang="en-US" sz="2244" dirty="0" smtClean="0"/>
              <a:t>On-premise (eDiscovery)</a:t>
            </a:r>
            <a:endParaRPr lang="en-US" sz="2244" dirty="0"/>
          </a:p>
          <a:p>
            <a:pPr marL="586111" lvl="2" indent="-349724">
              <a:buFont typeface="Arial" panose="020B0604020202020204" pitchFamily="34" charset="0"/>
              <a:buChar char="•"/>
            </a:pPr>
            <a:r>
              <a:rPr lang="en-US" sz="2244" dirty="0" smtClean="0"/>
              <a:t>Hybrid (Search)</a:t>
            </a:r>
          </a:p>
          <a:p>
            <a:pPr marL="586111" lvl="2" indent="-349724">
              <a:buFont typeface="Arial" panose="020B0604020202020204" pitchFamily="34" charset="0"/>
              <a:buChar char="•"/>
            </a:pPr>
            <a:endParaRPr lang="en-US" sz="2244" dirty="0"/>
          </a:p>
          <a:p>
            <a:pPr marL="349724" lvl="1" indent="-349724">
              <a:buFont typeface="Arial" panose="020B0604020202020204" pitchFamily="34" charset="0"/>
              <a:buChar char="•"/>
            </a:pPr>
            <a:r>
              <a:rPr lang="en-US" sz="2244" dirty="0"/>
              <a:t>Deep dive into how Hybrid and LOB scenarios can be built in SharePoint 2013 with </a:t>
            </a:r>
            <a:r>
              <a:rPr lang="en-US" sz="2244" dirty="0" smtClean="0"/>
              <a:t>S2S</a:t>
            </a:r>
          </a:p>
          <a:p>
            <a:pPr marL="578324" lvl="2" indent="-349724">
              <a:buFont typeface="Arial" panose="020B0604020202020204" pitchFamily="34" charset="0"/>
              <a:buChar char="•"/>
            </a:pPr>
            <a:r>
              <a:rPr lang="en-US" sz="2244" dirty="0" smtClean="0"/>
              <a:t>LOB application to SharePoint On-premise</a:t>
            </a:r>
          </a:p>
          <a:p>
            <a:pPr marL="578324" lvl="2" indent="-349724">
              <a:buFont typeface="Arial" panose="020B0604020202020204" pitchFamily="34" charset="0"/>
              <a:buChar char="•"/>
            </a:pPr>
            <a:r>
              <a:rPr lang="en-US" sz="2244" dirty="0" smtClean="0"/>
              <a:t>LOB application to SharePoint online</a:t>
            </a:r>
          </a:p>
          <a:p>
            <a:pPr lvl="2"/>
            <a:endParaRPr lang="en-US" sz="2244" dirty="0" smtClean="0"/>
          </a:p>
          <a:p>
            <a:pPr lvl="2"/>
            <a:endParaRPr lang="en-US" sz="2244" dirty="0"/>
          </a:p>
          <a:p>
            <a:pPr lvl="2"/>
            <a:r>
              <a:rPr lang="en-US" sz="2800" dirty="0" smtClean="0"/>
              <a:t>Is that all OR there is more in Identity platform in SharePoint 2013?</a:t>
            </a:r>
            <a:endParaRPr lang="en-US" sz="2400" dirty="0"/>
          </a:p>
        </p:txBody>
      </p:sp>
      <p:sp>
        <p:nvSpPr>
          <p:cNvPr id="4" name="Title 3"/>
          <p:cNvSpPr>
            <a:spLocks noGrp="1"/>
          </p:cNvSpPr>
          <p:nvPr>
            <p:ph type="title"/>
          </p:nvPr>
        </p:nvSpPr>
        <p:spPr>
          <a:xfrm>
            <a:off x="531948" y="233151"/>
            <a:ext cx="11370961" cy="678031"/>
          </a:xfrm>
        </p:spPr>
        <p:txBody>
          <a:bodyPr>
            <a:noAutofit/>
          </a:bodyPr>
          <a:lstStyle/>
          <a:p>
            <a:r>
              <a:rPr lang="en-US" sz="4400" dirty="0" smtClean="0"/>
              <a:t>To summarize …</a:t>
            </a:r>
            <a:endParaRPr lang="en-US" sz="4400" dirty="0"/>
          </a:p>
        </p:txBody>
      </p:sp>
    </p:spTree>
    <p:extLst>
      <p:ext uri="{BB962C8B-B14F-4D97-AF65-F5344CB8AC3E}">
        <p14:creationId xmlns:p14="http://schemas.microsoft.com/office/powerpoint/2010/main" val="3642379446"/>
      </p:ext>
    </p:extLst>
  </p:cSld>
  <p:clrMapOvr>
    <a:masterClrMapping/>
  </p:clrMapOvr>
  <p:transition spd="slow">
    <p:fad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35304" y="233151"/>
            <a:ext cx="11998670" cy="1243058"/>
          </a:xfrm>
        </p:spPr>
        <p:txBody>
          <a:bodyPr>
            <a:normAutofit/>
          </a:bodyPr>
          <a:lstStyle/>
          <a:p>
            <a:r>
              <a:rPr lang="en-US" sz="3672" dirty="0"/>
              <a:t>Beyond S2S - </a:t>
            </a:r>
            <a:r>
              <a:rPr lang="en-US" sz="3672" dirty="0" err="1"/>
              <a:t>Auth</a:t>
            </a:r>
            <a:r>
              <a:rPr lang="en-US" sz="3672" dirty="0"/>
              <a:t> platform patterns in </a:t>
            </a:r>
            <a:r>
              <a:rPr lang="en-US" sz="3672" dirty="0" smtClean="0"/>
              <a:t>SharePoint 2013</a:t>
            </a:r>
            <a:endParaRPr lang="en-US" sz="3672" dirty="0"/>
          </a:p>
        </p:txBody>
      </p:sp>
      <p:graphicFrame>
        <p:nvGraphicFramePr>
          <p:cNvPr id="4" name="Table 3"/>
          <p:cNvGraphicFramePr>
            <a:graphicFrameLocks noGrp="1"/>
          </p:cNvGraphicFramePr>
          <p:nvPr>
            <p:extLst>
              <p:ext uri="{D42A27DB-BD31-4B8C-83A1-F6EECF244321}">
                <p14:modId xmlns:p14="http://schemas.microsoft.com/office/powerpoint/2010/main" val="3696862059"/>
              </p:ext>
            </p:extLst>
          </p:nvPr>
        </p:nvGraphicFramePr>
        <p:xfrm>
          <a:off x="884237" y="1287462"/>
          <a:ext cx="10459946" cy="4220768"/>
        </p:xfrm>
        <a:graphic>
          <a:graphicData uri="http://schemas.openxmlformats.org/drawingml/2006/table">
            <a:tbl>
              <a:tblPr firstRow="1" bandRow="1">
                <a:tableStyleId>{21E4AEA4-8DFA-4A89-87EB-49C32662AFE0}</a:tableStyleId>
              </a:tblPr>
              <a:tblGrid>
                <a:gridCol w="3352800"/>
                <a:gridCol w="7107146"/>
              </a:tblGrid>
              <a:tr h="568306">
                <a:tc>
                  <a:txBody>
                    <a:bodyPr/>
                    <a:lstStyle/>
                    <a:p>
                      <a:r>
                        <a:rPr lang="en-US" sz="1800" dirty="0" smtClean="0"/>
                        <a:t>Patterns</a:t>
                      </a:r>
                      <a:endParaRPr lang="en-US" sz="1800" dirty="0"/>
                    </a:p>
                  </a:txBody>
                  <a:tcPr marL="93260" marR="93260" marT="46630" marB="46630"/>
                </a:tc>
                <a:tc>
                  <a:txBody>
                    <a:bodyPr/>
                    <a:lstStyle/>
                    <a:p>
                      <a:r>
                        <a:rPr lang="en-US" sz="1800" dirty="0" smtClean="0"/>
                        <a:t>Descriptions</a:t>
                      </a:r>
                      <a:endParaRPr lang="en-US" sz="1800" dirty="0"/>
                    </a:p>
                  </a:txBody>
                  <a:tcPr marL="93260" marR="93260" marT="46630" marB="46630"/>
                </a:tc>
              </a:tr>
              <a:tr h="568306">
                <a:tc>
                  <a:txBody>
                    <a:bodyPr/>
                    <a:lstStyle/>
                    <a:p>
                      <a:r>
                        <a:rPr lang="en-US" sz="1800" dirty="0" smtClean="0"/>
                        <a:t>S2S Incoming*</a:t>
                      </a:r>
                      <a:endParaRPr lang="en-US" sz="1800" dirty="0"/>
                    </a:p>
                  </a:txBody>
                  <a:tcPr marL="93260" marR="93260" marT="46630" marB="46630"/>
                </a:tc>
                <a:tc>
                  <a:txBody>
                    <a:bodyPr/>
                    <a:lstStyle/>
                    <a:p>
                      <a:r>
                        <a:rPr lang="en-US" sz="1800" dirty="0" smtClean="0"/>
                        <a:t>User</a:t>
                      </a:r>
                      <a:r>
                        <a:rPr lang="en-US" sz="1800" baseline="0" dirty="0" smtClean="0"/>
                        <a:t> is signed in to high-trust app and calls triggered to SharePoint</a:t>
                      </a:r>
                      <a:endParaRPr lang="en-US" sz="1800" dirty="0"/>
                    </a:p>
                  </a:txBody>
                  <a:tcPr marL="93260" marR="93260" marT="46630" marB="46630"/>
                </a:tc>
              </a:tr>
              <a:tr h="568306">
                <a:tc>
                  <a:txBody>
                    <a:bodyPr/>
                    <a:lstStyle/>
                    <a:p>
                      <a:r>
                        <a:rPr lang="en-US" sz="1800" dirty="0" smtClean="0"/>
                        <a:t>S2S Outgoing*</a:t>
                      </a:r>
                      <a:endParaRPr lang="en-US" sz="1800" dirty="0"/>
                    </a:p>
                  </a:txBody>
                  <a:tcPr marL="93260" marR="93260" marT="46630" marB="46630"/>
                </a:tc>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r>
                        <a:rPr lang="en-US" sz="1800" dirty="0" smtClean="0"/>
                        <a:t>User</a:t>
                      </a:r>
                      <a:r>
                        <a:rPr lang="en-US" sz="1800" baseline="0" dirty="0" smtClean="0"/>
                        <a:t> is signed in to SharePoint and calls triggered to high-trust app</a:t>
                      </a:r>
                      <a:endParaRPr lang="en-US" sz="1800" dirty="0" smtClean="0"/>
                    </a:p>
                  </a:txBody>
                  <a:tcPr marL="93260" marR="93260" marT="46630" marB="46630"/>
                </a:tc>
              </a:tr>
              <a:tr h="568306">
                <a:tc>
                  <a:txBody>
                    <a:bodyPr/>
                    <a:lstStyle/>
                    <a:p>
                      <a:r>
                        <a:rPr lang="en-US" sz="1800" dirty="0" smtClean="0"/>
                        <a:t>Marketplace applications authentication</a:t>
                      </a:r>
                      <a:endParaRPr lang="en-US" sz="1800" dirty="0"/>
                    </a:p>
                  </a:txBody>
                  <a:tcPr marL="93260" marR="93260" marT="46630" marB="46630"/>
                </a:tc>
                <a:tc>
                  <a:txBody>
                    <a:bodyPr/>
                    <a:lstStyle/>
                    <a:p>
                      <a:r>
                        <a:rPr lang="en-US" sz="1800" dirty="0" smtClean="0"/>
                        <a:t>Authenticating the marketplace</a:t>
                      </a:r>
                      <a:r>
                        <a:rPr lang="en-US" sz="1800" baseline="0" dirty="0" smtClean="0"/>
                        <a:t> applications in SharePoint</a:t>
                      </a:r>
                      <a:endParaRPr lang="en-US" sz="1800" dirty="0"/>
                    </a:p>
                  </a:txBody>
                  <a:tcPr marL="93260" marR="93260" marT="46630" marB="46630"/>
                </a:tc>
              </a:tr>
              <a:tr h="568306">
                <a:tc>
                  <a:txBody>
                    <a:bodyPr/>
                    <a:lstStyle/>
                    <a:p>
                      <a:r>
                        <a:rPr lang="en-US" sz="1800" dirty="0" smtClean="0"/>
                        <a:t>Impersonation</a:t>
                      </a:r>
                      <a:endParaRPr lang="en-US" sz="1800" dirty="0"/>
                    </a:p>
                  </a:txBody>
                  <a:tcPr marL="93260" marR="93260" marT="46630" marB="46630"/>
                </a:tc>
                <a:tc>
                  <a:txBody>
                    <a:bodyPr/>
                    <a:lstStyle/>
                    <a:p>
                      <a:r>
                        <a:rPr lang="en-US" sz="1800" dirty="0" smtClean="0"/>
                        <a:t>Being able to impersonate</a:t>
                      </a:r>
                      <a:r>
                        <a:rPr lang="en-US" sz="1800" baseline="0" dirty="0" smtClean="0"/>
                        <a:t> a user in SharePoint</a:t>
                      </a:r>
                      <a:endParaRPr lang="en-US" sz="1800" dirty="0"/>
                    </a:p>
                  </a:txBody>
                  <a:tcPr marL="93260" marR="93260" marT="46630" marB="46630"/>
                </a:tc>
              </a:tr>
              <a:tr h="652822">
                <a:tc>
                  <a:txBody>
                    <a:bodyPr/>
                    <a:lstStyle/>
                    <a:p>
                      <a:r>
                        <a:rPr lang="en-US" sz="1800" dirty="0" smtClean="0"/>
                        <a:t>App-only</a:t>
                      </a:r>
                      <a:r>
                        <a:rPr lang="en-US" sz="1800" baseline="0" dirty="0" smtClean="0"/>
                        <a:t> authentication</a:t>
                      </a:r>
                      <a:endParaRPr lang="en-US" sz="1800" dirty="0"/>
                    </a:p>
                  </a:txBody>
                  <a:tcPr marL="93260" marR="93260" marT="46630" marB="46630"/>
                </a:tc>
                <a:tc>
                  <a:txBody>
                    <a:bodyPr/>
                    <a:lstStyle/>
                    <a:p>
                      <a:r>
                        <a:rPr lang="en-US" sz="1800" dirty="0" smtClean="0"/>
                        <a:t>Application</a:t>
                      </a:r>
                      <a:r>
                        <a:rPr lang="en-US" sz="1800" baseline="0" dirty="0" smtClean="0"/>
                        <a:t> by itself calls to SharePoint resources; no user identity</a:t>
                      </a:r>
                      <a:endParaRPr lang="en-US" sz="1800" dirty="0"/>
                    </a:p>
                  </a:txBody>
                  <a:tcPr marL="93260" marR="93260" marT="46630" marB="46630"/>
                </a:tc>
              </a:tr>
              <a:tr h="652822">
                <a:tc>
                  <a:txBody>
                    <a:bodyPr/>
                    <a:lstStyle/>
                    <a:p>
                      <a:r>
                        <a:rPr lang="en-US" sz="1800" dirty="0" smtClean="0"/>
                        <a:t>Non-interactive</a:t>
                      </a:r>
                      <a:r>
                        <a:rPr lang="en-US" sz="1800" baseline="0" dirty="0" smtClean="0"/>
                        <a:t> authentication</a:t>
                      </a:r>
                      <a:endParaRPr lang="en-US" sz="1800" dirty="0"/>
                    </a:p>
                  </a:txBody>
                  <a:tcPr marL="93260" marR="93260" marT="46630" marB="46630"/>
                </a:tc>
                <a:tc>
                  <a:txBody>
                    <a:bodyPr/>
                    <a:lstStyle/>
                    <a:p>
                      <a:r>
                        <a:rPr lang="en-US" sz="1800" dirty="0" smtClean="0"/>
                        <a:t>User initiated the</a:t>
                      </a:r>
                      <a:r>
                        <a:rPr lang="en-US" sz="1800" baseline="0" dirty="0" smtClean="0"/>
                        <a:t> S2S call but the execution of call is at a later time when user may not be signed in to SharePoint (Example: Timer Jobs)</a:t>
                      </a:r>
                      <a:endParaRPr lang="en-US" sz="1800" dirty="0"/>
                    </a:p>
                  </a:txBody>
                  <a:tcPr marL="93260" marR="93260" marT="46630" marB="46630"/>
                </a:tc>
              </a:tr>
            </a:tbl>
          </a:graphicData>
        </a:graphic>
      </p:graphicFrame>
      <p:sp>
        <p:nvSpPr>
          <p:cNvPr id="2" name="TextBox 1"/>
          <p:cNvSpPr txBox="1"/>
          <p:nvPr/>
        </p:nvSpPr>
        <p:spPr>
          <a:xfrm>
            <a:off x="808037" y="5707062"/>
            <a:ext cx="10652211" cy="871008"/>
          </a:xfrm>
          <a:prstGeom prst="rect">
            <a:avLst/>
          </a:prstGeom>
          <a:noFill/>
        </p:spPr>
        <p:txBody>
          <a:bodyPr wrap="none" lIns="182880" tIns="146304" rIns="182880" bIns="146304" rtlCol="0">
            <a:spAutoFit/>
          </a:bodyPr>
          <a:lstStyle/>
          <a:p>
            <a:pPr>
              <a:lnSpc>
                <a:spcPct val="90000"/>
              </a:lnSpc>
              <a:spcAft>
                <a:spcPts val="600"/>
              </a:spcAft>
            </a:pPr>
            <a:r>
              <a:rPr lang="en-US" dirty="0" smtClean="0">
                <a:gradFill>
                  <a:gsLst>
                    <a:gs pos="2917">
                      <a:srgbClr val="505050"/>
                    </a:gs>
                    <a:gs pos="30000">
                      <a:srgbClr val="505050"/>
                    </a:gs>
                  </a:gsLst>
                  <a:lin ang="5400000" scaled="0"/>
                </a:gradFill>
              </a:rPr>
              <a:t>* Patterns covered in this session</a:t>
            </a:r>
          </a:p>
          <a:p>
            <a:pPr>
              <a:lnSpc>
                <a:spcPct val="90000"/>
              </a:lnSpc>
              <a:spcAft>
                <a:spcPts val="600"/>
              </a:spcAft>
            </a:pPr>
            <a:r>
              <a:rPr lang="en-US" dirty="0" smtClean="0">
                <a:gradFill>
                  <a:gsLst>
                    <a:gs pos="2917">
                      <a:srgbClr val="505050"/>
                    </a:gs>
                    <a:gs pos="30000">
                      <a:srgbClr val="505050"/>
                    </a:gs>
                  </a:gsLst>
                  <a:lin ang="5400000" scaled="0"/>
                </a:gradFill>
              </a:rPr>
              <a:t>For other patterns, refer to </a:t>
            </a:r>
            <a:r>
              <a:rPr lang="en-US" dirty="0">
                <a:gradFill>
                  <a:gsLst>
                    <a:gs pos="2917">
                      <a:srgbClr val="505050"/>
                    </a:gs>
                    <a:gs pos="30000">
                      <a:srgbClr val="505050"/>
                    </a:gs>
                  </a:gsLst>
                  <a:lin ang="5400000" scaled="0"/>
                </a:gradFill>
              </a:rPr>
              <a:t>our </a:t>
            </a:r>
            <a:r>
              <a:rPr lang="en-US" dirty="0" err="1">
                <a:gradFill>
                  <a:gsLst>
                    <a:gs pos="2917">
                      <a:srgbClr val="505050"/>
                    </a:gs>
                    <a:gs pos="30000">
                      <a:srgbClr val="505050"/>
                    </a:gs>
                  </a:gsLst>
                  <a:lin ang="5400000" scaled="0"/>
                </a:gradFill>
                <a:hlinkClick r:id="rId3"/>
              </a:rPr>
              <a:t>technet</a:t>
            </a:r>
            <a:r>
              <a:rPr lang="en-US" dirty="0">
                <a:gradFill>
                  <a:gsLst>
                    <a:gs pos="2917">
                      <a:srgbClr val="505050"/>
                    </a:gs>
                    <a:gs pos="30000">
                      <a:srgbClr val="505050"/>
                    </a:gs>
                  </a:gsLst>
                  <a:lin ang="5400000" scaled="0"/>
                </a:gradFill>
              </a:rPr>
              <a:t> </a:t>
            </a:r>
            <a:r>
              <a:rPr lang="en-US" dirty="0" smtClean="0">
                <a:gradFill>
                  <a:gsLst>
                    <a:gs pos="2917">
                      <a:srgbClr val="505050"/>
                    </a:gs>
                    <a:gs pos="30000">
                      <a:srgbClr val="505050"/>
                    </a:gs>
                  </a:gsLst>
                  <a:lin ang="5400000" scaled="0"/>
                </a:gradFill>
              </a:rPr>
              <a:t>site and ‘Related Content’ slide for other relevant SPC sessions</a:t>
            </a:r>
          </a:p>
        </p:txBody>
      </p:sp>
    </p:spTree>
    <p:extLst>
      <p:ext uri="{BB962C8B-B14F-4D97-AF65-F5344CB8AC3E}">
        <p14:creationId xmlns:p14="http://schemas.microsoft.com/office/powerpoint/2010/main" val="4211663928"/>
      </p:ext>
    </p:extLst>
  </p:cSld>
  <p:clrMapOvr>
    <a:masterClrMapping/>
  </p:clrMapOvr>
  <p:transition spd="slow">
    <p:fad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534448" y="1363662"/>
            <a:ext cx="11902027" cy="5383447"/>
          </a:xfrm>
        </p:spPr>
        <p:txBody>
          <a:bodyPr>
            <a:normAutofit/>
          </a:bodyPr>
          <a:lstStyle/>
          <a:p>
            <a:r>
              <a:rPr lang="en-US" sz="3200" dirty="0" smtClean="0"/>
              <a:t>Key </a:t>
            </a:r>
            <a:r>
              <a:rPr lang="en-US" sz="3200" dirty="0"/>
              <a:t>Takeaway 1</a:t>
            </a:r>
            <a:r>
              <a:rPr lang="en-US" sz="3200" dirty="0" smtClean="0"/>
              <a:t>:</a:t>
            </a:r>
          </a:p>
          <a:p>
            <a:endParaRPr lang="en-US" sz="3200" dirty="0"/>
          </a:p>
          <a:p>
            <a:r>
              <a:rPr lang="en-US" sz="2800" dirty="0" smtClean="0">
                <a:solidFill>
                  <a:schemeClr val="tx1"/>
                </a:solidFill>
              </a:rPr>
              <a:t>Out-of-box </a:t>
            </a:r>
            <a:r>
              <a:rPr lang="en-US" sz="2800" dirty="0">
                <a:solidFill>
                  <a:schemeClr val="tx1"/>
                </a:solidFill>
              </a:rPr>
              <a:t>SharePoint 2013 takes cross-services collaboration and hybrid scenarios to the next </a:t>
            </a:r>
            <a:r>
              <a:rPr lang="en-US" sz="2800" dirty="0" smtClean="0">
                <a:solidFill>
                  <a:schemeClr val="tx1"/>
                </a:solidFill>
              </a:rPr>
              <a:t>level using the S2S identity platform!</a:t>
            </a:r>
            <a:endParaRPr lang="en-US" sz="2800" dirty="0">
              <a:solidFill>
                <a:schemeClr val="tx1"/>
              </a:solidFill>
            </a:endParaRPr>
          </a:p>
          <a:p>
            <a:endParaRPr lang="en-US" sz="2040" dirty="0" smtClean="0">
              <a:solidFill>
                <a:schemeClr val="tx1"/>
              </a:solidFill>
            </a:endParaRPr>
          </a:p>
          <a:p>
            <a:r>
              <a:rPr lang="en-US" sz="3200" dirty="0" smtClean="0"/>
              <a:t>Key </a:t>
            </a:r>
            <a:r>
              <a:rPr lang="en-US" sz="3200" dirty="0"/>
              <a:t>Takeaway 2: </a:t>
            </a:r>
          </a:p>
          <a:p>
            <a:endParaRPr lang="en-US" sz="3200" dirty="0" smtClean="0">
              <a:solidFill>
                <a:schemeClr val="tx1"/>
              </a:solidFill>
            </a:endParaRPr>
          </a:p>
          <a:p>
            <a:r>
              <a:rPr lang="en-US" sz="3200" dirty="0" smtClean="0">
                <a:solidFill>
                  <a:schemeClr val="tx1"/>
                </a:solidFill>
              </a:rPr>
              <a:t>N</a:t>
            </a:r>
            <a:r>
              <a:rPr lang="en-US" sz="2800" dirty="0" smtClean="0">
                <a:solidFill>
                  <a:schemeClr val="tx1"/>
                </a:solidFill>
              </a:rPr>
              <a:t>ew </a:t>
            </a:r>
            <a:r>
              <a:rPr lang="en-US" sz="2800" dirty="0">
                <a:solidFill>
                  <a:schemeClr val="tx1"/>
                </a:solidFill>
              </a:rPr>
              <a:t>opportunities for you </a:t>
            </a:r>
            <a:r>
              <a:rPr lang="en-US" sz="2800" dirty="0" smtClean="0">
                <a:solidFill>
                  <a:schemeClr val="tx1"/>
                </a:solidFill>
              </a:rPr>
              <a:t>to </a:t>
            </a:r>
            <a:r>
              <a:rPr lang="en-US" sz="2800" dirty="0">
                <a:solidFill>
                  <a:schemeClr val="tx1"/>
                </a:solidFill>
              </a:rPr>
              <a:t>build cross-service and hybrid solutions with SharePoint </a:t>
            </a:r>
            <a:r>
              <a:rPr lang="en-US" sz="2800" dirty="0" smtClean="0">
                <a:solidFill>
                  <a:schemeClr val="tx1"/>
                </a:solidFill>
              </a:rPr>
              <a:t>2013 and win the customers!</a:t>
            </a:r>
            <a:endParaRPr lang="en-US" sz="2800" dirty="0">
              <a:solidFill>
                <a:schemeClr val="tx1"/>
              </a:solidFill>
            </a:endParaRPr>
          </a:p>
        </p:txBody>
      </p:sp>
      <p:sp>
        <p:nvSpPr>
          <p:cNvPr id="4" name="Title 3"/>
          <p:cNvSpPr>
            <a:spLocks noGrp="1"/>
          </p:cNvSpPr>
          <p:nvPr>
            <p:ph type="title"/>
          </p:nvPr>
        </p:nvSpPr>
        <p:spPr>
          <a:xfrm>
            <a:off x="531948" y="233151"/>
            <a:ext cx="11370961" cy="678031"/>
          </a:xfrm>
        </p:spPr>
        <p:txBody>
          <a:bodyPr>
            <a:noAutofit/>
          </a:bodyPr>
          <a:lstStyle/>
          <a:p>
            <a:r>
              <a:rPr lang="en-US" sz="4400" dirty="0" smtClean="0"/>
              <a:t>Key takeaways to home …</a:t>
            </a:r>
            <a:endParaRPr lang="en-US" sz="4400" dirty="0"/>
          </a:p>
        </p:txBody>
      </p:sp>
    </p:spTree>
    <p:extLst>
      <p:ext uri="{BB962C8B-B14F-4D97-AF65-F5344CB8AC3E}">
        <p14:creationId xmlns:p14="http://schemas.microsoft.com/office/powerpoint/2010/main" val="474852194"/>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198437" y="1009415"/>
            <a:ext cx="11902027" cy="5383447"/>
          </a:xfrm>
        </p:spPr>
        <p:txBody>
          <a:bodyPr anchor="ctr">
            <a:normAutofit/>
          </a:bodyPr>
          <a:lstStyle/>
          <a:p>
            <a:pPr algn="ctr"/>
            <a:r>
              <a:rPr lang="en-US" sz="5400" dirty="0" smtClean="0"/>
              <a:t>THANK YOU !</a:t>
            </a:r>
          </a:p>
        </p:txBody>
      </p:sp>
      <p:sp>
        <p:nvSpPr>
          <p:cNvPr id="2" name="Title 1"/>
          <p:cNvSpPr>
            <a:spLocks noGrp="1"/>
          </p:cNvSpPr>
          <p:nvPr>
            <p:ph type="title"/>
          </p:nvPr>
        </p:nvSpPr>
        <p:spPr/>
        <p:txBody>
          <a:bodyPr/>
          <a:lstStyle/>
          <a:p>
            <a:endParaRPr lang="en-US"/>
          </a:p>
        </p:txBody>
      </p:sp>
    </p:spTree>
    <p:extLst>
      <p:ext uri="{BB962C8B-B14F-4D97-AF65-F5344CB8AC3E}">
        <p14:creationId xmlns:p14="http://schemas.microsoft.com/office/powerpoint/2010/main" val="669101965"/>
      </p:ext>
    </p:extLst>
  </p:cSld>
  <p:clrMapOvr>
    <a:masterClrMapping/>
  </p:clrMapOvr>
  <p:transition spd="slow">
    <p:fad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0" y="1195246"/>
            <a:ext cx="12436475" cy="5807216"/>
          </a:xfrm>
        </p:spPr>
        <p:txBody>
          <a:bodyPr>
            <a:noAutofit/>
          </a:bodyPr>
          <a:lstStyle/>
          <a:p>
            <a:pPr marL="642779" lvl="1" indent="-349724">
              <a:buFont typeface="Arial" panose="020B0604020202020204" pitchFamily="34" charset="0"/>
              <a:buChar char="•"/>
            </a:pPr>
            <a:r>
              <a:rPr lang="en-US" sz="2400" dirty="0" smtClean="0"/>
              <a:t>SPC209 – SharePoint 2013 Identity and Authentication </a:t>
            </a:r>
            <a:r>
              <a:rPr lang="en-US" sz="2400" dirty="0" err="1" smtClean="0"/>
              <a:t>Smackdown</a:t>
            </a:r>
            <a:endParaRPr lang="en-US" sz="2400" dirty="0" smtClean="0"/>
          </a:p>
          <a:p>
            <a:pPr marL="642779" lvl="1" indent="-349724">
              <a:buFont typeface="Arial" panose="020B0604020202020204" pitchFamily="34" charset="0"/>
              <a:buChar char="•"/>
            </a:pPr>
            <a:r>
              <a:rPr lang="en-US" sz="2400" dirty="0"/>
              <a:t>SPC216 – Best practices for configuring SharePoint Online and Office 365 </a:t>
            </a:r>
            <a:r>
              <a:rPr lang="en-US" sz="2400" dirty="0" smtClean="0"/>
              <a:t>identities</a:t>
            </a:r>
          </a:p>
          <a:p>
            <a:pPr marL="642779" lvl="1" indent="-349724">
              <a:buFont typeface="Arial" panose="020B0604020202020204" pitchFamily="34" charset="0"/>
              <a:buChar char="•"/>
            </a:pPr>
            <a:r>
              <a:rPr lang="en-US" sz="2400" dirty="0" smtClean="0"/>
              <a:t>SPC218 – SharePoint Online Hybrid – Configuring BCS and Duet Online</a:t>
            </a:r>
            <a:endParaRPr lang="en-US" sz="2400" dirty="0"/>
          </a:p>
          <a:p>
            <a:pPr marL="642779" lvl="1" indent="-349724">
              <a:buFont typeface="Arial" panose="020B0604020202020204" pitchFamily="34" charset="0"/>
              <a:buChar char="•"/>
            </a:pPr>
            <a:r>
              <a:rPr lang="en-US" sz="2400" dirty="0" smtClean="0"/>
              <a:t>SPC039 – Claims-based authentication: Migrating to SharePoint 2013 identity model</a:t>
            </a:r>
          </a:p>
          <a:p>
            <a:pPr marL="642779" lvl="1" indent="-349724">
              <a:buFont typeface="Arial" panose="020B0604020202020204" pitchFamily="34" charset="0"/>
              <a:buChar char="•"/>
            </a:pPr>
            <a:r>
              <a:rPr lang="en-US" sz="2400" dirty="0" smtClean="0"/>
              <a:t>SPC241 – Understanding authentication for apps in SharePoint Online</a:t>
            </a:r>
          </a:p>
          <a:p>
            <a:pPr marL="642779" lvl="1" indent="-349724">
              <a:buFont typeface="Arial" panose="020B0604020202020204" pitchFamily="34" charset="0"/>
              <a:buChar char="•"/>
            </a:pPr>
            <a:r>
              <a:rPr lang="en-US" sz="2400" dirty="0" smtClean="0"/>
              <a:t>SPC243 – Hybrid Overview: Connecting SharePoint on-premises to O365</a:t>
            </a:r>
          </a:p>
          <a:p>
            <a:pPr marL="642779" lvl="1" indent="-349724">
              <a:buFont typeface="Arial" panose="020B0604020202020204" pitchFamily="34" charset="0"/>
              <a:buChar char="•"/>
            </a:pPr>
            <a:r>
              <a:rPr lang="en-US" sz="2400" dirty="0" smtClean="0"/>
              <a:t>SPC125 – Hybrid and Search in the cloud</a:t>
            </a:r>
          </a:p>
          <a:p>
            <a:pPr marL="642779" lvl="1" indent="-349724">
              <a:buFont typeface="Arial" panose="020B0604020202020204" pitchFamily="34" charset="0"/>
              <a:buChar char="•"/>
            </a:pPr>
            <a:r>
              <a:rPr lang="en-US" sz="2400" dirty="0"/>
              <a:t>SPC267 – Working with User Profiles in SharePoint </a:t>
            </a:r>
            <a:r>
              <a:rPr lang="en-US" sz="2400" dirty="0" smtClean="0"/>
              <a:t>2013</a:t>
            </a:r>
            <a:endParaRPr lang="en-US" sz="2400" dirty="0"/>
          </a:p>
          <a:p>
            <a:pPr marL="642779" lvl="1" indent="-349724">
              <a:buFont typeface="Arial" panose="020B0604020202020204" pitchFamily="34" charset="0"/>
              <a:buChar char="•"/>
            </a:pPr>
            <a:r>
              <a:rPr lang="en-US" sz="2400" dirty="0"/>
              <a:t>SPC106 - Getting your apps to Office and SharePoint </a:t>
            </a:r>
            <a:r>
              <a:rPr lang="en-US" sz="2400" dirty="0" smtClean="0"/>
              <a:t>store</a:t>
            </a:r>
            <a:endParaRPr lang="en-US" sz="2400" dirty="0"/>
          </a:p>
          <a:p>
            <a:pPr marL="642779" lvl="1" indent="-349724">
              <a:buFont typeface="Arial" panose="020B0604020202020204" pitchFamily="34" charset="0"/>
              <a:buChar char="•"/>
            </a:pPr>
            <a:endParaRPr lang="en-US" sz="2400" dirty="0" smtClean="0"/>
          </a:p>
        </p:txBody>
      </p:sp>
      <p:sp>
        <p:nvSpPr>
          <p:cNvPr id="5" name="Title 4"/>
          <p:cNvSpPr>
            <a:spLocks noGrp="1"/>
          </p:cNvSpPr>
          <p:nvPr>
            <p:ph type="title"/>
          </p:nvPr>
        </p:nvSpPr>
        <p:spPr>
          <a:xfrm>
            <a:off x="773858" y="124064"/>
            <a:ext cx="10930779" cy="871872"/>
          </a:xfrm>
        </p:spPr>
        <p:txBody>
          <a:bodyPr/>
          <a:lstStyle/>
          <a:p>
            <a:r>
              <a:rPr lang="en-US" dirty="0"/>
              <a:t>Related </a:t>
            </a:r>
            <a:r>
              <a:rPr lang="en-US" dirty="0" smtClean="0"/>
              <a:t>Content</a:t>
            </a:r>
            <a:endParaRPr lang="en-US" dirty="0"/>
          </a:p>
        </p:txBody>
      </p:sp>
    </p:spTree>
    <p:extLst>
      <p:ext uri="{BB962C8B-B14F-4D97-AF65-F5344CB8AC3E}">
        <p14:creationId xmlns:p14="http://schemas.microsoft.com/office/powerpoint/2010/main" val="4131864713"/>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227613" y="1761535"/>
            <a:ext cx="12075482" cy="2234993"/>
          </a:xfrm>
        </p:spPr>
        <p:txBody>
          <a:bodyPr>
            <a:normAutofit lnSpcReduction="10000"/>
          </a:bodyPr>
          <a:lstStyle/>
          <a:p>
            <a:pPr marL="349724" lvl="1" indent="-349724">
              <a:buFont typeface="Arial" panose="020B0604020202020204" pitchFamily="34" charset="0"/>
              <a:buChar char="•"/>
            </a:pPr>
            <a:r>
              <a:rPr lang="en-US" sz="2800" b="1" dirty="0"/>
              <a:t>Deep dive on S2S platform and how it is used to build SharePoint 2013 cross-server scenarios</a:t>
            </a:r>
          </a:p>
          <a:p>
            <a:pPr marL="586111" lvl="2" indent="-349724">
              <a:buFont typeface="Arial" panose="020B0604020202020204" pitchFamily="34" charset="0"/>
              <a:buChar char="•"/>
            </a:pPr>
            <a:r>
              <a:rPr lang="en-US" sz="2800" b="1" dirty="0" smtClean="0"/>
              <a:t>Online</a:t>
            </a:r>
            <a:endParaRPr lang="en-US" sz="2800" b="1" dirty="0"/>
          </a:p>
          <a:p>
            <a:pPr marL="586111" lvl="2" indent="-349724">
              <a:buFont typeface="Arial" panose="020B0604020202020204" pitchFamily="34" charset="0"/>
              <a:buChar char="•"/>
            </a:pPr>
            <a:r>
              <a:rPr lang="en-US" sz="2800" b="1" dirty="0" err="1"/>
              <a:t>Onprem</a:t>
            </a:r>
            <a:endParaRPr lang="en-US" sz="2800" b="1" dirty="0"/>
          </a:p>
          <a:p>
            <a:pPr marL="586111" lvl="2" indent="-349724">
              <a:buFont typeface="Arial" panose="020B0604020202020204" pitchFamily="34" charset="0"/>
              <a:buChar char="•"/>
            </a:pPr>
            <a:r>
              <a:rPr lang="en-US" sz="2800" b="1" dirty="0" smtClean="0"/>
              <a:t>Hybrid</a:t>
            </a:r>
            <a:endParaRPr lang="en-US" sz="2800" b="1" dirty="0"/>
          </a:p>
        </p:txBody>
      </p:sp>
      <p:sp>
        <p:nvSpPr>
          <p:cNvPr id="2" name="Title 1"/>
          <p:cNvSpPr>
            <a:spLocks noGrp="1"/>
          </p:cNvSpPr>
          <p:nvPr>
            <p:ph type="title"/>
          </p:nvPr>
        </p:nvSpPr>
        <p:spPr/>
        <p:txBody>
          <a:bodyPr/>
          <a:lstStyle/>
          <a:p>
            <a:r>
              <a:rPr lang="en-US" dirty="0" smtClean="0"/>
              <a:t>Agenda</a:t>
            </a:r>
            <a:endParaRPr lang="en-US" dirty="0"/>
          </a:p>
        </p:txBody>
      </p:sp>
      <p:sp>
        <p:nvSpPr>
          <p:cNvPr id="4" name="Text Placeholder 4"/>
          <p:cNvSpPr txBox="1">
            <a:spLocks/>
          </p:cNvSpPr>
          <p:nvPr/>
        </p:nvSpPr>
        <p:spPr>
          <a:xfrm>
            <a:off x="227612" y="4109113"/>
            <a:ext cx="11902027" cy="602143"/>
          </a:xfrm>
          <a:prstGeom prst="rect">
            <a:avLst/>
          </a:prstGeom>
        </p:spPr>
        <p:txBody>
          <a:bodyPr vert="horz" lIns="93260" tIns="46630" rIns="93260" bIns="46630" rtlCol="0">
            <a:noAutofit/>
          </a:bodyPr>
          <a:lstStyle>
            <a:lvl1pPr marL="0" indent="0" algn="l" defTabSz="457063" rtl="0" eaLnBrk="1" latinLnBrk="0" hangingPunct="1">
              <a:spcBef>
                <a:spcPts val="2400"/>
              </a:spcBef>
              <a:spcAft>
                <a:spcPts val="0"/>
              </a:spcAft>
              <a:buClr>
                <a:schemeClr val="bg2">
                  <a:lumMod val="40000"/>
                  <a:lumOff val="60000"/>
                </a:schemeClr>
              </a:buClr>
              <a:buSzPct val="80000"/>
              <a:buFont typeface="Wingdings 3" charset="2"/>
              <a:buNone/>
              <a:defRPr sz="4000" b="0" i="0" kern="1200">
                <a:gradFill>
                  <a:gsLst>
                    <a:gs pos="100000">
                      <a:schemeClr val="tx2"/>
                    </a:gs>
                    <a:gs pos="0">
                      <a:schemeClr val="tx2"/>
                    </a:gs>
                  </a:gsLst>
                  <a:lin ang="5400000" scaled="0"/>
                </a:gradFill>
                <a:latin typeface="+mj-lt"/>
                <a:ea typeface="+mj-ea"/>
                <a:cs typeface="+mj-cs"/>
              </a:defRPr>
            </a:lvl1pPr>
            <a:lvl2pPr marL="0" indent="0" algn="l" defTabSz="457063" rtl="0" eaLnBrk="1" latinLnBrk="0" hangingPunct="1">
              <a:spcBef>
                <a:spcPts val="1000"/>
              </a:spcBef>
              <a:spcAft>
                <a:spcPts val="0"/>
              </a:spcAft>
              <a:buClr>
                <a:schemeClr val="bg2">
                  <a:lumMod val="40000"/>
                  <a:lumOff val="60000"/>
                </a:schemeClr>
              </a:buClr>
              <a:buSzPct val="80000"/>
              <a:buFont typeface="Wingdings 3" charset="2"/>
              <a:buNone/>
              <a:defRPr sz="2000" b="0" i="0" kern="1200">
                <a:gradFill>
                  <a:gsLst>
                    <a:gs pos="100000">
                      <a:schemeClr val="tx1"/>
                    </a:gs>
                    <a:gs pos="6000">
                      <a:schemeClr val="tx1"/>
                    </a:gs>
                  </a:gsLst>
                  <a:lin ang="5400000" scaled="0"/>
                </a:gradFill>
                <a:latin typeface="+mj-lt"/>
                <a:ea typeface="+mj-ea"/>
                <a:cs typeface="+mj-cs"/>
              </a:defRPr>
            </a:lvl2pPr>
            <a:lvl3pPr marL="231775" indent="0" algn="l" defTabSz="457063" rtl="0" eaLnBrk="1" latinLnBrk="0" hangingPunct="1">
              <a:spcBef>
                <a:spcPts val="1000"/>
              </a:spcBef>
              <a:spcAft>
                <a:spcPts val="0"/>
              </a:spcAft>
              <a:buClr>
                <a:schemeClr val="bg2">
                  <a:lumMod val="40000"/>
                  <a:lumOff val="60000"/>
                </a:schemeClr>
              </a:buClr>
              <a:buSzPct val="80000"/>
              <a:buFont typeface="Wingdings 3" charset="2"/>
              <a:buNone/>
              <a:defRPr sz="2000" b="0" i="0" kern="1200">
                <a:gradFill>
                  <a:gsLst>
                    <a:gs pos="100000">
                      <a:schemeClr val="tx1"/>
                    </a:gs>
                    <a:gs pos="6000">
                      <a:schemeClr val="tx1"/>
                    </a:gs>
                  </a:gsLst>
                  <a:lin ang="5400000" scaled="0"/>
                </a:gradFill>
                <a:latin typeface="+mj-lt"/>
                <a:ea typeface="+mj-ea"/>
                <a:cs typeface="+mj-cs"/>
              </a:defRPr>
            </a:lvl3pPr>
            <a:lvl4pPr marL="457200" indent="0" algn="l" defTabSz="457063" rtl="0" eaLnBrk="1" latinLnBrk="0" hangingPunct="1">
              <a:spcBef>
                <a:spcPts val="1000"/>
              </a:spcBef>
              <a:spcAft>
                <a:spcPts val="0"/>
              </a:spcAft>
              <a:buClr>
                <a:schemeClr val="bg2">
                  <a:lumMod val="40000"/>
                  <a:lumOff val="60000"/>
                </a:schemeClr>
              </a:buClr>
              <a:buSzPct val="80000"/>
              <a:buFont typeface="Wingdings 3" charset="2"/>
              <a:buNone/>
              <a:defRPr sz="2000" b="0" i="0" kern="1200">
                <a:gradFill>
                  <a:gsLst>
                    <a:gs pos="100000">
                      <a:schemeClr val="tx1"/>
                    </a:gs>
                    <a:gs pos="6000">
                      <a:schemeClr val="tx1"/>
                    </a:gs>
                  </a:gsLst>
                  <a:lin ang="5400000" scaled="0"/>
                </a:gradFill>
                <a:latin typeface="+mj-lt"/>
                <a:ea typeface="+mj-ea"/>
                <a:cs typeface="+mj-cs"/>
              </a:defRPr>
            </a:lvl4pPr>
            <a:lvl5pPr marL="693738" indent="0" algn="l" defTabSz="457063" rtl="0" eaLnBrk="1" latinLnBrk="0" hangingPunct="1">
              <a:spcBef>
                <a:spcPts val="1000"/>
              </a:spcBef>
              <a:spcAft>
                <a:spcPts val="0"/>
              </a:spcAft>
              <a:buClr>
                <a:schemeClr val="bg2">
                  <a:lumMod val="40000"/>
                  <a:lumOff val="60000"/>
                </a:schemeClr>
              </a:buClr>
              <a:buSzPct val="80000"/>
              <a:buFont typeface="Wingdings 3" charset="2"/>
              <a:buNone/>
              <a:defRPr sz="2000" b="0" i="0" kern="1200">
                <a:gradFill>
                  <a:gsLst>
                    <a:gs pos="100000">
                      <a:schemeClr val="tx1"/>
                    </a:gs>
                    <a:gs pos="6000">
                      <a:schemeClr val="tx1"/>
                    </a:gs>
                  </a:gsLst>
                  <a:lin ang="5400000" scaled="0"/>
                </a:gradFill>
                <a:latin typeface="+mj-lt"/>
                <a:ea typeface="+mj-ea"/>
                <a:cs typeface="+mj-cs"/>
              </a:defRPr>
            </a:lvl5pPr>
            <a:lvl6pPr marL="2505248" indent="-228531" algn="l" defTabSz="457063"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0908" indent="-228531" algn="l" defTabSz="457063"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7971" indent="-228531" algn="l" defTabSz="457063"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5034" indent="-228531" algn="l" defTabSz="457063"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a:lstStyle>
          <a:p>
            <a:pPr marL="349724" lvl="1" indent="-349724">
              <a:buClr>
                <a:srgbClr val="00AEEF">
                  <a:lumMod val="40000"/>
                  <a:lumOff val="60000"/>
                </a:srgbClr>
              </a:buClr>
              <a:buFont typeface="Arial" panose="020B0604020202020204" pitchFamily="34" charset="0"/>
              <a:buChar char="•"/>
            </a:pPr>
            <a:r>
              <a:rPr lang="en-US" sz="2800" dirty="0">
                <a:gradFill>
                  <a:gsLst>
                    <a:gs pos="100000">
                      <a:srgbClr val="505050"/>
                    </a:gs>
                    <a:gs pos="6000">
                      <a:srgbClr val="505050"/>
                    </a:gs>
                  </a:gsLst>
                  <a:lin ang="5400000" scaled="0"/>
                </a:gradFill>
              </a:rPr>
              <a:t>Deep dive into how LOB on-premise and Hybrid scenarios can be built in SharePoint 2013 with S2S</a:t>
            </a:r>
          </a:p>
        </p:txBody>
      </p:sp>
    </p:spTree>
    <p:extLst>
      <p:ext uri="{BB962C8B-B14F-4D97-AF65-F5344CB8AC3E}">
        <p14:creationId xmlns:p14="http://schemas.microsoft.com/office/powerpoint/2010/main" val="29840560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mph" presetSubtype="2" fill="hold" grpId="0" nodeType="clickEffect">
                                  <p:stCondLst>
                                    <p:cond delay="0"/>
                                  </p:stCondLst>
                                  <p:childTnLst>
                                    <p:animClr clrSpc="rgb" dir="cw">
                                      <p:cBhvr override="childStyle">
                                        <p:cTn id="6" dur="2000" fill="hold"/>
                                        <p:tgtEl>
                                          <p:spTgt spid="5">
                                            <p:txEl>
                                              <p:pRg st="0" end="0"/>
                                            </p:txEl>
                                          </p:spTgt>
                                        </p:tgtEl>
                                        <p:attrNameLst>
                                          <p:attrName>style.color</p:attrName>
                                        </p:attrNameLst>
                                      </p:cBhvr>
                                      <p:to>
                                        <a:schemeClr val="accent2"/>
                                      </p:to>
                                    </p:animClr>
                                  </p:childTnLst>
                                </p:cTn>
                              </p:par>
                              <p:par>
                                <p:cTn id="7" presetID="3" presetClass="emph" presetSubtype="2" fill="hold" grpId="0" nodeType="withEffect">
                                  <p:stCondLst>
                                    <p:cond delay="0"/>
                                  </p:stCondLst>
                                  <p:childTnLst>
                                    <p:animClr clrSpc="rgb" dir="cw">
                                      <p:cBhvr override="childStyle">
                                        <p:cTn id="8" dur="2000" fill="hold"/>
                                        <p:tgtEl>
                                          <p:spTgt spid="5">
                                            <p:txEl>
                                              <p:pRg st="1" end="1"/>
                                            </p:txEl>
                                          </p:spTgt>
                                        </p:tgtEl>
                                        <p:attrNameLst>
                                          <p:attrName>style.color</p:attrName>
                                        </p:attrNameLst>
                                      </p:cBhvr>
                                      <p:to>
                                        <a:schemeClr val="accent2"/>
                                      </p:to>
                                    </p:animClr>
                                  </p:childTnLst>
                                </p:cTn>
                              </p:par>
                              <p:par>
                                <p:cTn id="9" presetID="3" presetClass="emph" presetSubtype="2" fill="hold" grpId="0" nodeType="withEffect">
                                  <p:stCondLst>
                                    <p:cond delay="0"/>
                                  </p:stCondLst>
                                  <p:childTnLst>
                                    <p:animClr clrSpc="rgb" dir="cw">
                                      <p:cBhvr override="childStyle">
                                        <p:cTn id="10" dur="2000" fill="hold"/>
                                        <p:tgtEl>
                                          <p:spTgt spid="5">
                                            <p:txEl>
                                              <p:pRg st="2" end="2"/>
                                            </p:txEl>
                                          </p:spTgt>
                                        </p:tgtEl>
                                        <p:attrNameLst>
                                          <p:attrName>style.color</p:attrName>
                                        </p:attrNameLst>
                                      </p:cBhvr>
                                      <p:to>
                                        <a:schemeClr val="accent2"/>
                                      </p:to>
                                    </p:animClr>
                                  </p:childTnLst>
                                </p:cTn>
                              </p:par>
                              <p:par>
                                <p:cTn id="11" presetID="3" presetClass="emph" presetSubtype="2" fill="hold" grpId="0" nodeType="withEffect">
                                  <p:stCondLst>
                                    <p:cond delay="0"/>
                                  </p:stCondLst>
                                  <p:childTnLst>
                                    <p:animClr clrSpc="rgb" dir="cw">
                                      <p:cBhvr override="childStyle">
                                        <p:cTn id="12" dur="2000" fill="hold"/>
                                        <p:tgtEl>
                                          <p:spTgt spid="5">
                                            <p:txEl>
                                              <p:pRg st="3" end="3"/>
                                            </p:txEl>
                                          </p:spTgt>
                                        </p:tgtEl>
                                        <p:attrNameLst>
                                          <p:attrName>style.color</p:attrName>
                                        </p:attrNameLst>
                                      </p:cBhvr>
                                      <p:to>
                                        <a:schemeClr val="accent2"/>
                                      </p:to>
                                    </p:animClr>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p:cNvGrpSpPr/>
          <p:nvPr/>
        </p:nvGrpSpPr>
        <p:grpSpPr>
          <a:xfrm>
            <a:off x="2" y="-46950"/>
            <a:ext cx="12436475" cy="2367124"/>
            <a:chOff x="0" y="-46033"/>
            <a:chExt cx="12188825" cy="2320920"/>
          </a:xfrm>
        </p:grpSpPr>
        <p:sp>
          <p:nvSpPr>
            <p:cNvPr id="13" name="Rectangle 12"/>
            <p:cNvSpPr/>
            <p:nvPr/>
          </p:nvSpPr>
          <p:spPr bwMode="auto">
            <a:xfrm>
              <a:off x="0" y="-46033"/>
              <a:ext cx="12188825" cy="1735133"/>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182880" rIns="182880" bIns="45718" numCol="1" rtlCol="0" anchor="t" anchorCtr="0" compatLnSpc="1">
              <a:prstTxWarp prst="textNoShape">
                <a:avLst/>
              </a:prstTxWarp>
            </a:bodyPr>
            <a:lstStyle/>
            <a:p>
              <a:pPr algn="ctr" defTabSz="932381" fontAlgn="base">
                <a:spcBef>
                  <a:spcPct val="0"/>
                </a:spcBef>
                <a:spcAft>
                  <a:spcPct val="0"/>
                </a:spcAft>
              </a:pPr>
              <a:endParaRPr lang="en-US" sz="2200" dirty="0">
                <a:gradFill>
                  <a:gsLst>
                    <a:gs pos="0">
                      <a:srgbClr val="FFFFFF"/>
                    </a:gs>
                    <a:gs pos="100000">
                      <a:srgbClr val="FFFFFF"/>
                    </a:gs>
                  </a:gsLst>
                  <a:lin ang="5400000" scaled="0"/>
                </a:gradFill>
                <a:latin typeface="Segoe Condensed" pitchFamily="34" charset="0"/>
              </a:endParaRPr>
            </a:p>
          </p:txBody>
        </p:sp>
        <p:sp>
          <p:nvSpPr>
            <p:cNvPr id="6" name="Right Triangle 5"/>
            <p:cNvSpPr/>
            <p:nvPr/>
          </p:nvSpPr>
          <p:spPr bwMode="auto">
            <a:xfrm rot="5400000">
              <a:off x="50006" y="1613694"/>
              <a:ext cx="612774" cy="709612"/>
            </a:xfrm>
            <a:prstGeom prst="rtTriangle">
              <a:avLst/>
            </a:prstGeom>
            <a:solidFill>
              <a:srgbClr val="0072C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51122" fontAlgn="base">
                <a:spcBef>
                  <a:spcPct val="0"/>
                </a:spcBef>
                <a:spcAft>
                  <a:spcPct val="0"/>
                </a:spcAft>
              </a:pPr>
              <a:endParaRPr lang="en-US" sz="2000" dirty="0">
                <a:gradFill>
                  <a:gsLst>
                    <a:gs pos="0">
                      <a:srgbClr val="FFFFFF"/>
                    </a:gs>
                    <a:gs pos="100000">
                      <a:srgbClr val="FFFFFF"/>
                    </a:gs>
                  </a:gsLst>
                  <a:lin ang="5400000" scaled="0"/>
                </a:gradFill>
              </a:endParaRPr>
            </a:p>
          </p:txBody>
        </p:sp>
      </p:grpSp>
      <p:sp>
        <p:nvSpPr>
          <p:cNvPr id="11" name="Text Placeholder 3"/>
          <p:cNvSpPr txBox="1">
            <a:spLocks/>
          </p:cNvSpPr>
          <p:nvPr/>
        </p:nvSpPr>
        <p:spPr>
          <a:xfrm>
            <a:off x="482689" y="2498276"/>
            <a:ext cx="7071847" cy="4093723"/>
          </a:xfrm>
          <a:prstGeom prst="rect">
            <a:avLst/>
          </a:prstGeom>
        </p:spPr>
        <p:txBody>
          <a:bodyPr lIns="93269" tIns="46635" rIns="93269" bIns="46635"/>
          <a:lstStyle>
            <a:lvl1pPr marL="336078" marR="0" indent="-336078" algn="l" defTabSz="914185" rtl="0" eaLnBrk="1" fontAlgn="auto" latinLnBrk="0" hangingPunct="1">
              <a:lnSpc>
                <a:spcPct val="90000"/>
              </a:lnSpc>
              <a:spcBef>
                <a:spcPct val="20000"/>
              </a:spcBef>
              <a:spcAft>
                <a:spcPts val="0"/>
              </a:spcAft>
              <a:buClrTx/>
              <a:buSzPct val="90000"/>
              <a:buFont typeface="Arial" pitchFamily="34" charset="0"/>
              <a:buChar char="•"/>
              <a:tabLst/>
              <a:defRPr sz="3900" kern="1200" spc="0" baseline="0">
                <a:gradFill>
                  <a:gsLst>
                    <a:gs pos="1250">
                      <a:schemeClr val="tx1"/>
                    </a:gs>
                    <a:gs pos="100000">
                      <a:schemeClr val="tx1"/>
                    </a:gs>
                  </a:gsLst>
                  <a:lin ang="5400000" scaled="0"/>
                </a:gradFill>
                <a:latin typeface="+mj-lt"/>
                <a:ea typeface="+mn-ea"/>
                <a:cs typeface="+mn-cs"/>
              </a:defRPr>
            </a:lvl1pPr>
            <a:lvl2pPr marL="572577" marR="0" indent="-236499" algn="l" defTabSz="914185"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84182"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08233"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32284"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14005"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099"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191"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284"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00000"/>
              </a:lnSpc>
              <a:spcBef>
                <a:spcPts val="1836"/>
              </a:spcBef>
              <a:buNone/>
            </a:pPr>
            <a:r>
              <a:rPr lang="en-US" sz="3300" dirty="0">
                <a:gradFill>
                  <a:gsLst>
                    <a:gs pos="1250">
                      <a:srgbClr val="505050"/>
                    </a:gs>
                    <a:gs pos="100000">
                      <a:srgbClr val="505050"/>
                    </a:gs>
                  </a:gsLst>
                  <a:lin ang="5400000" scaled="0"/>
                </a:gradFill>
              </a:rPr>
              <a:t>Evaluate this session now on </a:t>
            </a:r>
            <a:r>
              <a:rPr lang="en-US" sz="3300" dirty="0" err="1">
                <a:gradFill>
                  <a:gsLst>
                    <a:gs pos="1250">
                      <a:srgbClr val="505050"/>
                    </a:gs>
                    <a:gs pos="100000">
                      <a:srgbClr val="505050"/>
                    </a:gs>
                  </a:gsLst>
                  <a:lin ang="5400000" scaled="0"/>
                </a:gradFill>
              </a:rPr>
              <a:t>MySPC</a:t>
            </a:r>
            <a:r>
              <a:rPr lang="en-US" sz="3300" dirty="0">
                <a:gradFill>
                  <a:gsLst>
                    <a:gs pos="1250">
                      <a:srgbClr val="505050"/>
                    </a:gs>
                    <a:gs pos="100000">
                      <a:srgbClr val="505050"/>
                    </a:gs>
                  </a:gsLst>
                  <a:lin ang="5400000" scaled="0"/>
                </a:gradFill>
              </a:rPr>
              <a:t> </a:t>
            </a:r>
            <a:br>
              <a:rPr lang="en-US" sz="3300" dirty="0">
                <a:gradFill>
                  <a:gsLst>
                    <a:gs pos="1250">
                      <a:srgbClr val="505050"/>
                    </a:gs>
                    <a:gs pos="100000">
                      <a:srgbClr val="505050"/>
                    </a:gs>
                  </a:gsLst>
                  <a:lin ang="5400000" scaled="0"/>
                </a:gradFill>
              </a:rPr>
            </a:br>
            <a:r>
              <a:rPr lang="en-US" sz="3300" dirty="0">
                <a:gradFill>
                  <a:gsLst>
                    <a:gs pos="1250">
                      <a:srgbClr val="505050"/>
                    </a:gs>
                    <a:gs pos="100000">
                      <a:srgbClr val="505050"/>
                    </a:gs>
                  </a:gsLst>
                  <a:lin ang="5400000" scaled="0"/>
                </a:gradFill>
              </a:rPr>
              <a:t>using your laptop or mobile device: </a:t>
            </a:r>
            <a:r>
              <a:rPr lang="en-US" sz="2900" dirty="0">
                <a:gradFill>
                  <a:gsLst>
                    <a:gs pos="1250">
                      <a:srgbClr val="505050"/>
                    </a:gs>
                    <a:gs pos="100000">
                      <a:srgbClr val="505050"/>
                    </a:gs>
                  </a:gsLst>
                  <a:lin ang="5400000" scaled="0"/>
                </a:gradFill>
                <a:latin typeface="Segoe UI"/>
                <a:hlinkClick r:id="rId2"/>
              </a:rPr>
              <a:t>http://myspc.sharepointconference.com</a:t>
            </a:r>
            <a:endParaRPr lang="en-US" sz="2900" dirty="0">
              <a:solidFill>
                <a:srgbClr val="505050"/>
              </a:solidFill>
              <a:latin typeface="Segoe UI"/>
            </a:endParaRPr>
          </a:p>
        </p:txBody>
      </p:sp>
      <p:sp>
        <p:nvSpPr>
          <p:cNvPr id="17" name="Title 9"/>
          <p:cNvSpPr txBox="1">
            <a:spLocks/>
          </p:cNvSpPr>
          <p:nvPr/>
        </p:nvSpPr>
        <p:spPr>
          <a:xfrm>
            <a:off x="482687" y="179227"/>
            <a:ext cx="4736162" cy="1661200"/>
          </a:xfrm>
          <a:prstGeom prst="rect">
            <a:avLst/>
          </a:prstGeom>
        </p:spPr>
        <p:txBody>
          <a:bodyPr vert="horz" wrap="square" lIns="146260" tIns="91413" rIns="146260" bIns="91413" rtlCol="0" anchor="t">
            <a:noAutofit/>
          </a:bodyPr>
          <a:lstStyle>
            <a:lvl1pPr algn="l" defTabSz="914185" rtl="0" eaLnBrk="1" latinLnBrk="0" hangingPunct="1">
              <a:lnSpc>
                <a:spcPct val="90000"/>
              </a:lnSpc>
              <a:spcBef>
                <a:spcPct val="0"/>
              </a:spcBef>
              <a:buNone/>
              <a:defRPr lang="en-US" sz="5300"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sz="8200" err="1">
                <a:solidFill>
                  <a:srgbClr val="FFFFFF"/>
                </a:solidFill>
              </a:rPr>
              <a:t>MySPC</a:t>
            </a:r>
            <a:endParaRPr sz="8200">
              <a:solidFill>
                <a:srgbClr val="FFFFFF"/>
              </a:solidFill>
            </a:endParaRPr>
          </a:p>
        </p:txBody>
      </p:sp>
      <p:pic>
        <p:nvPicPr>
          <p:cNvPr id="19" name="Picture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37774" y="6109310"/>
            <a:ext cx="1830338" cy="499354"/>
          </a:xfrm>
          <a:prstGeom prst="rect">
            <a:avLst/>
          </a:prstGeom>
        </p:spPr>
      </p:pic>
      <p:pic>
        <p:nvPicPr>
          <p:cNvPr id="3" name="Picture 2"/>
          <p:cNvPicPr>
            <a:picLocks noChangeAspect="1"/>
          </p:cNvPicPr>
          <p:nvPr/>
        </p:nvPicPr>
        <p:blipFill rotWithShape="1">
          <a:blip r:embed="rId4">
            <a:extLst>
              <a:ext uri="{28A0092B-C50C-407E-A947-70E740481C1C}">
                <a14:useLocalDpi xmlns:a14="http://schemas.microsoft.com/office/drawing/2010/main" val="0"/>
              </a:ext>
            </a:extLst>
          </a:blip>
          <a:srcRect b="28498"/>
          <a:stretch/>
        </p:blipFill>
        <p:spPr>
          <a:xfrm>
            <a:off x="2396462" y="4416200"/>
            <a:ext cx="2478258" cy="1626691"/>
          </a:xfrm>
          <a:prstGeom prst="rect">
            <a:avLst/>
          </a:prstGeom>
        </p:spPr>
      </p:pic>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70786" y="2434323"/>
            <a:ext cx="4361382" cy="3264920"/>
          </a:xfrm>
          <a:prstGeom prst="rect">
            <a:avLst/>
          </a:prstGeom>
        </p:spPr>
      </p:pic>
      <p:pic>
        <p:nvPicPr>
          <p:cNvPr id="5" name="Picture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279786" y="3374962"/>
            <a:ext cx="1572756" cy="2547596"/>
          </a:xfrm>
          <a:prstGeom prst="rect">
            <a:avLst/>
          </a:prstGeom>
        </p:spPr>
      </p:pic>
    </p:spTree>
    <p:extLst>
      <p:ext uri="{BB962C8B-B14F-4D97-AF65-F5344CB8AC3E}">
        <p14:creationId xmlns:p14="http://schemas.microsoft.com/office/powerpoint/2010/main" val="26287723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blackWhite">
          <a:xfrm>
            <a:off x="273051" y="6079032"/>
            <a:ext cx="10974388" cy="618631"/>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rgbClr val="FFFFFF"/>
                    </a:gs>
                    <a:gs pos="100000">
                      <a:srgbClr val="FFFFFF"/>
                    </a:gs>
                  </a:gsLst>
                  <a:lin ang="5400000" scaled="0"/>
                </a:gradFill>
                <a:cs typeface="Segoe UI" pitchFamily="34" charset="0"/>
              </a:rPr>
              <a:t>© 2012 Microsoft Corporation. All rights reserved. Microsoft, Windows, Windows Vista and other product names are or may be registered trademarks and/or trademarks in the U.S. and/or other countries.</a:t>
            </a:r>
          </a:p>
          <a:p>
            <a:pPr defTabSz="932290"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invGray">
          <a:xfrm>
            <a:off x="459230" y="3145040"/>
            <a:ext cx="3288506" cy="704445"/>
          </a:xfrm>
          <a:prstGeom prst="rect">
            <a:avLst/>
          </a:prstGeom>
        </p:spPr>
      </p:pic>
    </p:spTree>
    <p:extLst>
      <p:ext uri="{BB962C8B-B14F-4D97-AF65-F5344CB8AC3E}">
        <p14:creationId xmlns:p14="http://schemas.microsoft.com/office/powerpoint/2010/main" val="8061454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98797" y="2634604"/>
            <a:ext cx="11971972" cy="2034095"/>
          </a:xfrm>
        </p:spPr>
        <p:txBody>
          <a:bodyPr>
            <a:normAutofit fontScale="90000"/>
          </a:bodyPr>
          <a:lstStyle/>
          <a:p>
            <a:r>
              <a:rPr lang="en-US" sz="4896" dirty="0"/>
              <a:t>Is it possible to access data </a:t>
            </a:r>
            <a:r>
              <a:rPr lang="en-US" sz="4896" dirty="0">
                <a:solidFill>
                  <a:schemeClr val="tx2">
                    <a:lumMod val="50000"/>
                    <a:lumOff val="50000"/>
                  </a:schemeClr>
                </a:solidFill>
              </a:rPr>
              <a:t>across hosting boundaries</a:t>
            </a:r>
            <a:r>
              <a:rPr lang="en-US" sz="4896" dirty="0">
                <a:solidFill>
                  <a:schemeClr val="bg2">
                    <a:lumMod val="60000"/>
                    <a:lumOff val="40000"/>
                  </a:schemeClr>
                </a:solidFill>
              </a:rPr>
              <a:t> </a:t>
            </a:r>
            <a:r>
              <a:rPr lang="en-US" sz="4896" dirty="0"/>
              <a:t>and sourced in </a:t>
            </a:r>
            <a:r>
              <a:rPr lang="en-US" sz="4896" dirty="0">
                <a:solidFill>
                  <a:schemeClr val="accent1">
                    <a:lumMod val="75000"/>
                  </a:schemeClr>
                </a:solidFill>
              </a:rPr>
              <a:t>different Apps </a:t>
            </a:r>
            <a:r>
              <a:rPr lang="en-US" sz="4896" dirty="0"/>
              <a:t>in a consistent and secure manner?</a:t>
            </a:r>
          </a:p>
        </p:txBody>
      </p:sp>
    </p:spTree>
    <p:extLst>
      <p:ext uri="{BB962C8B-B14F-4D97-AF65-F5344CB8AC3E}">
        <p14:creationId xmlns:p14="http://schemas.microsoft.com/office/powerpoint/2010/main" val="1968852988"/>
      </p:ext>
    </p:extLst>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52167" y="676137"/>
            <a:ext cx="11971972" cy="4746223"/>
          </a:xfrm>
        </p:spPr>
        <p:txBody>
          <a:bodyPr>
            <a:normAutofit fontScale="90000"/>
          </a:bodyPr>
          <a:lstStyle/>
          <a:p>
            <a:r>
              <a:rPr lang="en-US" sz="4896" dirty="0">
                <a:solidFill>
                  <a:schemeClr val="tx2">
                    <a:lumMod val="50000"/>
                    <a:lumOff val="50000"/>
                  </a:schemeClr>
                </a:solidFill>
              </a:rPr>
              <a:t>S2S (Server-to-server) </a:t>
            </a:r>
            <a:r>
              <a:rPr lang="en-US" sz="4896" dirty="0" err="1">
                <a:solidFill>
                  <a:schemeClr val="tx2">
                    <a:lumMod val="50000"/>
                    <a:lumOff val="50000"/>
                  </a:schemeClr>
                </a:solidFill>
              </a:rPr>
              <a:t>auth</a:t>
            </a:r>
            <a:r>
              <a:rPr lang="en-US" sz="4896" dirty="0">
                <a:solidFill>
                  <a:schemeClr val="tx2">
                    <a:lumMod val="50000"/>
                    <a:lumOff val="50000"/>
                  </a:schemeClr>
                </a:solidFill>
              </a:rPr>
              <a:t> platform </a:t>
            </a:r>
            <a:r>
              <a:rPr lang="en-US" sz="4896" dirty="0">
                <a:solidFill>
                  <a:schemeClr val="tx1"/>
                </a:solidFill>
              </a:rPr>
              <a:t>makes it possible</a:t>
            </a:r>
            <a:r>
              <a:rPr lang="en-US" sz="4896" dirty="0">
                <a:solidFill>
                  <a:srgbClr val="C00000"/>
                </a:solidFill>
              </a:rPr>
              <a:t/>
            </a:r>
            <a:br>
              <a:rPr lang="en-US" sz="4896" dirty="0">
                <a:solidFill>
                  <a:srgbClr val="C00000"/>
                </a:solidFill>
              </a:rPr>
            </a:br>
            <a:r>
              <a:rPr lang="en-US" sz="4896" dirty="0"/>
              <a:t/>
            </a:r>
            <a:br>
              <a:rPr lang="en-US" sz="4896" dirty="0"/>
            </a:br>
            <a:r>
              <a:rPr lang="en-US" sz="4896" dirty="0"/>
              <a:t>Let us see ‘how’…</a:t>
            </a:r>
            <a:br>
              <a:rPr lang="en-US" sz="4896" dirty="0"/>
            </a:br>
            <a:r>
              <a:rPr lang="en-US" sz="4896" dirty="0"/>
              <a:t/>
            </a:r>
            <a:br>
              <a:rPr lang="en-US" sz="4896" dirty="0"/>
            </a:br>
            <a:r>
              <a:rPr lang="en-US" sz="4896" dirty="0"/>
              <a:t>First, what are all the out-of-box S2S cross-product scenarios in </a:t>
            </a:r>
            <a:r>
              <a:rPr lang="en-US" sz="4896" dirty="0" smtClean="0"/>
              <a:t>SharePoint </a:t>
            </a:r>
            <a:r>
              <a:rPr lang="en-US" sz="4896" dirty="0"/>
              <a:t>2013…</a:t>
            </a:r>
          </a:p>
        </p:txBody>
      </p:sp>
    </p:spTree>
    <p:extLst>
      <p:ext uri="{BB962C8B-B14F-4D97-AF65-F5344CB8AC3E}">
        <p14:creationId xmlns:p14="http://schemas.microsoft.com/office/powerpoint/2010/main" val="1976094998"/>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0"/>
            <a:ext cx="11887200" cy="738664"/>
          </a:xfrm>
        </p:spPr>
        <p:txBody>
          <a:bodyPr/>
          <a:lstStyle/>
          <a:p>
            <a:endParaRPr lang="en-US"/>
          </a:p>
        </p:txBody>
      </p:sp>
      <p:sp>
        <p:nvSpPr>
          <p:cNvPr id="3" name="Title 2"/>
          <p:cNvSpPr>
            <a:spLocks noGrp="1"/>
          </p:cNvSpPr>
          <p:nvPr>
            <p:ph type="title"/>
          </p:nvPr>
        </p:nvSpPr>
        <p:spPr>
          <a:xfrm>
            <a:off x="531947" y="48210"/>
            <a:ext cx="11370961" cy="787917"/>
          </a:xfrm>
        </p:spPr>
        <p:txBody>
          <a:bodyPr/>
          <a:lstStyle/>
          <a:p>
            <a:r>
              <a:rPr lang="en-US" dirty="0" smtClean="0"/>
              <a:t>S2S SharePoint Cross-product Scenarios </a:t>
            </a:r>
            <a:endParaRPr lang="en-US" dirty="0"/>
          </a:p>
        </p:txBody>
      </p:sp>
      <p:graphicFrame>
        <p:nvGraphicFramePr>
          <p:cNvPr id="4" name="Table 2"/>
          <p:cNvGraphicFramePr>
            <a:graphicFrameLocks noGrp="1"/>
          </p:cNvGraphicFramePr>
          <p:nvPr>
            <p:extLst>
              <p:ext uri="{D42A27DB-BD31-4B8C-83A1-F6EECF244321}">
                <p14:modId xmlns:p14="http://schemas.microsoft.com/office/powerpoint/2010/main" val="3042527025"/>
              </p:ext>
            </p:extLst>
          </p:nvPr>
        </p:nvGraphicFramePr>
        <p:xfrm>
          <a:off x="531945" y="1221941"/>
          <a:ext cx="11370963" cy="4186246"/>
        </p:xfrm>
        <a:graphic>
          <a:graphicData uri="http://schemas.openxmlformats.org/drawingml/2006/table">
            <a:tbl>
              <a:tblPr firstRow="1" bandRow="1">
                <a:tableStyleId>{073A0DAA-6AF3-43AB-8588-CEC1D06C72B9}</a:tableStyleId>
              </a:tblPr>
              <a:tblGrid>
                <a:gridCol w="1246134"/>
                <a:gridCol w="2763758"/>
                <a:gridCol w="7361071"/>
              </a:tblGrid>
              <a:tr h="373041">
                <a:tc>
                  <a:txBody>
                    <a:bodyPr/>
                    <a:lstStyle/>
                    <a:p>
                      <a:r>
                        <a:rPr lang="en-US" sz="1800" dirty="0" smtClean="0">
                          <a:latin typeface="+mn-lt"/>
                        </a:rPr>
                        <a:t>Services</a:t>
                      </a:r>
                      <a:endParaRPr lang="en-US" sz="1800" dirty="0">
                        <a:latin typeface="+mn-lt"/>
                      </a:endParaRPr>
                    </a:p>
                  </a:txBody>
                  <a:tcPr marL="93260" marR="93260" marT="46630" marB="46630">
                    <a:solidFill>
                      <a:schemeClr val="accent2"/>
                    </a:solidFill>
                  </a:tcPr>
                </a:tc>
                <a:tc>
                  <a:txBody>
                    <a:bodyPr/>
                    <a:lstStyle/>
                    <a:p>
                      <a:r>
                        <a:rPr lang="en-US" sz="1800" dirty="0" smtClean="0">
                          <a:latin typeface="+mn-lt"/>
                        </a:rPr>
                        <a:t>Scenarios</a:t>
                      </a:r>
                      <a:endParaRPr lang="en-US" sz="1800" dirty="0">
                        <a:latin typeface="+mn-lt"/>
                      </a:endParaRPr>
                    </a:p>
                  </a:txBody>
                  <a:tcPr marL="93260" marR="93260" marT="46630" marB="46630">
                    <a:solidFill>
                      <a:schemeClr val="accent2"/>
                    </a:solidFill>
                  </a:tcPr>
                </a:tc>
                <a:tc>
                  <a:txBody>
                    <a:bodyPr/>
                    <a:lstStyle/>
                    <a:p>
                      <a:r>
                        <a:rPr lang="en-US" sz="1800" dirty="0" smtClean="0">
                          <a:latin typeface="+mn-lt"/>
                        </a:rPr>
                        <a:t>Descriptions</a:t>
                      </a:r>
                      <a:r>
                        <a:rPr lang="en-US" sz="1800" baseline="0" dirty="0" smtClean="0">
                          <a:latin typeface="+mn-lt"/>
                        </a:rPr>
                        <a:t> </a:t>
                      </a:r>
                      <a:endParaRPr lang="en-US" sz="1800" dirty="0">
                        <a:latin typeface="+mn-lt"/>
                      </a:endParaRPr>
                    </a:p>
                  </a:txBody>
                  <a:tcPr marL="93260" marR="93260" marT="46630" marB="46630">
                    <a:solidFill>
                      <a:schemeClr val="accent2"/>
                    </a:solidFill>
                  </a:tcPr>
                </a:tc>
              </a:tr>
              <a:tr h="373041">
                <a:tc rowSpan="4">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b="1" kern="1200" dirty="0" smtClean="0">
                          <a:solidFill>
                            <a:schemeClr val="dk1"/>
                          </a:solidFill>
                          <a:effectLst/>
                          <a:latin typeface="+mn-lt"/>
                          <a:ea typeface="+mn-ea"/>
                          <a:cs typeface="+mn-cs"/>
                        </a:rPr>
                        <a:t>SharePoint </a:t>
                      </a:r>
                      <a:r>
                        <a:rPr lang="en-US" sz="1600" b="1" kern="1200" baseline="0" dirty="0" smtClean="0">
                          <a:solidFill>
                            <a:schemeClr val="dk1"/>
                          </a:solidFill>
                          <a:effectLst/>
                          <a:latin typeface="+mn-lt"/>
                          <a:ea typeface="+mn-ea"/>
                          <a:cs typeface="+mn-cs"/>
                        </a:rPr>
                        <a:t> </a:t>
                      </a:r>
                    </a:p>
                    <a:p>
                      <a:pPr marL="0" marR="0" indent="0" algn="l" defTabSz="914400" rtl="0" eaLnBrk="1" fontAlgn="auto" latinLnBrk="0" hangingPunct="1">
                        <a:lnSpc>
                          <a:spcPct val="100000"/>
                        </a:lnSpc>
                        <a:spcBef>
                          <a:spcPts val="0"/>
                        </a:spcBef>
                        <a:spcAft>
                          <a:spcPts val="0"/>
                        </a:spcAft>
                        <a:buClrTx/>
                        <a:buSzTx/>
                        <a:buFontTx/>
                        <a:buNone/>
                        <a:tabLst/>
                        <a:defRPr/>
                      </a:pPr>
                      <a:r>
                        <a:rPr lang="en-US" sz="1600" b="1" kern="1200" dirty="0" smtClean="0">
                          <a:solidFill>
                            <a:schemeClr val="dk1"/>
                          </a:solidFill>
                          <a:effectLst/>
                          <a:latin typeface="+mn-lt"/>
                          <a:ea typeface="+mn-ea"/>
                          <a:cs typeface="+mn-cs"/>
                        </a:rPr>
                        <a:t>to</a:t>
                      </a:r>
                    </a:p>
                    <a:p>
                      <a:pPr marL="0" marR="0" indent="0" algn="l" defTabSz="914400" rtl="0" eaLnBrk="1" fontAlgn="auto" latinLnBrk="0" hangingPunct="1">
                        <a:lnSpc>
                          <a:spcPct val="100000"/>
                        </a:lnSpc>
                        <a:spcBef>
                          <a:spcPts val="0"/>
                        </a:spcBef>
                        <a:spcAft>
                          <a:spcPts val="0"/>
                        </a:spcAft>
                        <a:buClrTx/>
                        <a:buSzTx/>
                        <a:buFontTx/>
                        <a:buNone/>
                        <a:tabLst/>
                        <a:defRPr/>
                      </a:pPr>
                      <a:r>
                        <a:rPr lang="en-US" sz="1600" b="1" kern="1200" dirty="0" smtClean="0">
                          <a:solidFill>
                            <a:schemeClr val="dk1"/>
                          </a:solidFill>
                          <a:effectLst/>
                          <a:latin typeface="+mn-lt"/>
                          <a:ea typeface="+mn-ea"/>
                          <a:cs typeface="+mn-cs"/>
                        </a:rPr>
                        <a:t>Exchange</a:t>
                      </a:r>
                      <a:endParaRPr lang="en-US" sz="1800" b="1" kern="1200" dirty="0" smtClean="0">
                        <a:solidFill>
                          <a:schemeClr val="dk1"/>
                        </a:solidFill>
                        <a:effectLst/>
                        <a:latin typeface="+mn-lt"/>
                        <a:ea typeface="+mn-ea"/>
                        <a:cs typeface="+mn-cs"/>
                      </a:endParaRPr>
                    </a:p>
                  </a:txBody>
                  <a:tcPr marL="93260" marR="93260" marT="46630" marB="46630">
                    <a:solidFill>
                      <a:schemeClr val="bg1">
                        <a:lumMod val="85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kern="1200" dirty="0" err="1" smtClean="0">
                          <a:solidFill>
                            <a:schemeClr val="dk1"/>
                          </a:solidFill>
                          <a:effectLst/>
                          <a:latin typeface="+mn-lt"/>
                          <a:ea typeface="+mn-ea"/>
                          <a:cs typeface="+mn-cs"/>
                        </a:rPr>
                        <a:t>eDiscovery</a:t>
                      </a:r>
                      <a:endParaRPr lang="en-US" sz="1800" kern="1200" dirty="0" smtClean="0">
                        <a:solidFill>
                          <a:schemeClr val="dk1"/>
                        </a:solidFill>
                        <a:effectLst/>
                        <a:latin typeface="+mn-lt"/>
                        <a:ea typeface="+mn-ea"/>
                        <a:cs typeface="+mn-cs"/>
                      </a:endParaRPr>
                    </a:p>
                  </a:txBody>
                  <a:tcPr marL="93260" marR="93260" marT="46630" marB="46630">
                    <a:solidFill>
                      <a:schemeClr val="bg1">
                        <a:lumMod val="85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 typeface="Arial" charset="0"/>
                        <a:buNone/>
                        <a:tabLst/>
                        <a:defRPr/>
                      </a:pPr>
                      <a:r>
                        <a:rPr lang="en-US" sz="1800" baseline="0" dirty="0" smtClean="0">
                          <a:latin typeface="+mn-lt"/>
                        </a:rPr>
                        <a:t>Search and put legal holds on Exchange mailboxes from SharePoint</a:t>
                      </a:r>
                    </a:p>
                  </a:txBody>
                  <a:tcPr marL="93260" marR="93260" marT="46630" marB="46630">
                    <a:solidFill>
                      <a:schemeClr val="bg1">
                        <a:lumMod val="85000"/>
                      </a:schemeClr>
                    </a:solidFill>
                  </a:tcPr>
                </a:tc>
              </a:tr>
              <a:tr h="432850">
                <a:tc v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000" kern="1200" dirty="0">
                        <a:solidFill>
                          <a:schemeClr val="dk1"/>
                        </a:solidFill>
                        <a:effectLst/>
                        <a:latin typeface="+mj-lt"/>
                        <a:ea typeface="+mn-ea"/>
                        <a:cs typeface="+mn-cs"/>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kern="1200" dirty="0" smtClean="0">
                          <a:solidFill>
                            <a:schemeClr val="dk1"/>
                          </a:solidFill>
                          <a:effectLst/>
                          <a:latin typeface="+mn-lt"/>
                          <a:ea typeface="+mn-ea"/>
                          <a:cs typeface="+mn-cs"/>
                        </a:rPr>
                        <a:t>Site Mailboxes</a:t>
                      </a:r>
                      <a:endParaRPr lang="en-US" sz="1800" kern="1200" dirty="0">
                        <a:solidFill>
                          <a:schemeClr val="dk1"/>
                        </a:solidFill>
                        <a:effectLst/>
                        <a:latin typeface="+mn-lt"/>
                        <a:ea typeface="+mn-ea"/>
                        <a:cs typeface="+mn-cs"/>
                      </a:endParaRPr>
                    </a:p>
                  </a:txBody>
                  <a:tcPr marL="93260" marR="93260" marT="46630" marB="46630">
                    <a:solidFill>
                      <a:schemeClr val="bg1">
                        <a:lumMod val="85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 typeface="Arial" charset="0"/>
                        <a:buNone/>
                        <a:tabLst/>
                        <a:defRPr/>
                      </a:pPr>
                      <a:r>
                        <a:rPr lang="en-US" sz="1800" baseline="0" dirty="0" smtClean="0">
                          <a:latin typeface="+mn-lt"/>
                        </a:rPr>
                        <a:t>Provisioning team mail boxes in Exchange from SharePoint</a:t>
                      </a:r>
                    </a:p>
                  </a:txBody>
                  <a:tcPr marL="93260" marR="93260" marT="46630" marB="46630">
                    <a:solidFill>
                      <a:schemeClr val="bg1">
                        <a:lumMod val="85000"/>
                      </a:schemeClr>
                    </a:solidFill>
                  </a:tcPr>
                </a:tc>
              </a:tr>
              <a:tr h="410589">
                <a:tc vMerge="1">
                  <a:txBody>
                    <a:bodyPr/>
                    <a:lstStyle/>
                    <a:p>
                      <a:pPr marL="0" marR="0">
                        <a:spcBef>
                          <a:spcPts val="0"/>
                        </a:spcBef>
                        <a:spcAft>
                          <a:spcPts val="0"/>
                        </a:spcAft>
                      </a:pPr>
                      <a:endParaRPr lang="en-US" sz="1000" dirty="0">
                        <a:effectLst/>
                        <a:latin typeface="+mj-lt"/>
                        <a:ea typeface="Calibri"/>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kern="1200" dirty="0" err="1" smtClean="0">
                          <a:solidFill>
                            <a:schemeClr val="dk1"/>
                          </a:solidFill>
                          <a:effectLst/>
                          <a:latin typeface="+mn-lt"/>
                          <a:ea typeface="+mn-ea"/>
                          <a:cs typeface="+mn-cs"/>
                        </a:rPr>
                        <a:t>MySite</a:t>
                      </a:r>
                      <a:r>
                        <a:rPr lang="en-US" sz="1800" kern="1200" dirty="0" smtClean="0">
                          <a:solidFill>
                            <a:schemeClr val="dk1"/>
                          </a:solidFill>
                          <a:effectLst/>
                          <a:latin typeface="+mn-lt"/>
                          <a:ea typeface="+mn-ea"/>
                          <a:cs typeface="+mn-cs"/>
                        </a:rPr>
                        <a:t> Project Tasks Sync</a:t>
                      </a:r>
                      <a:endParaRPr lang="en-US" sz="1800" kern="1200" dirty="0">
                        <a:solidFill>
                          <a:schemeClr val="dk1"/>
                        </a:solidFill>
                        <a:effectLst/>
                        <a:latin typeface="+mn-lt"/>
                        <a:ea typeface="+mn-ea"/>
                        <a:cs typeface="+mn-cs"/>
                      </a:endParaRPr>
                    </a:p>
                  </a:txBody>
                  <a:tcPr marL="93260" marR="93260" marT="46630" marB="46630">
                    <a:solidFill>
                      <a:schemeClr val="bg1">
                        <a:lumMod val="85000"/>
                      </a:schemeClr>
                    </a:solidFill>
                  </a:tcPr>
                </a:tc>
                <a:tc>
                  <a:txBody>
                    <a:bodyPr/>
                    <a:lstStyle/>
                    <a:p>
                      <a:pPr marL="0" marR="0" lvl="2" indent="0" algn="l" defTabSz="914400" rtl="0" eaLnBrk="1" fontAlgn="auto" latinLnBrk="0" hangingPunct="1">
                        <a:lnSpc>
                          <a:spcPct val="100000"/>
                        </a:lnSpc>
                        <a:spcBef>
                          <a:spcPts val="0"/>
                        </a:spcBef>
                        <a:spcAft>
                          <a:spcPts val="0"/>
                        </a:spcAft>
                        <a:buClrTx/>
                        <a:buSzTx/>
                        <a:buFont typeface="Arial" pitchFamily="34" charset="0"/>
                        <a:buNone/>
                        <a:tabLst/>
                        <a:defRPr/>
                      </a:pPr>
                      <a:r>
                        <a:rPr lang="en-US" sz="1800" kern="1200" dirty="0" smtClean="0">
                          <a:latin typeface="+mn-lt"/>
                        </a:rPr>
                        <a:t>Tasks in Exchange are synchronized</a:t>
                      </a:r>
                      <a:r>
                        <a:rPr lang="en-US" sz="1800" kern="1200" baseline="0" dirty="0" smtClean="0">
                          <a:latin typeface="+mn-lt"/>
                        </a:rPr>
                        <a:t> with tasks in SharePoint “My” site</a:t>
                      </a:r>
                    </a:p>
                  </a:txBody>
                  <a:tcPr marL="93260" marR="93260" marT="46630" marB="46630">
                    <a:solidFill>
                      <a:schemeClr val="bg1">
                        <a:lumMod val="85000"/>
                      </a:schemeClr>
                    </a:solidFill>
                  </a:tcPr>
                </a:tc>
              </a:tr>
              <a:tr h="373041">
                <a:tc v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000" b="1" kern="1200" dirty="0" smtClean="0">
                        <a:solidFill>
                          <a:schemeClr val="dk1"/>
                        </a:solidFill>
                        <a:effectLst/>
                        <a:latin typeface="+mj-lt"/>
                        <a:ea typeface="+mn-ea"/>
                        <a:cs typeface="+mn-cs"/>
                      </a:endParaRPr>
                    </a:p>
                  </a:txBody>
                  <a:tcPr/>
                </a:tc>
                <a:tc>
                  <a:txBody>
                    <a:bodyPr/>
                    <a:lstStyle/>
                    <a:p>
                      <a:pPr marL="0" marR="0">
                        <a:spcBef>
                          <a:spcPts val="0"/>
                        </a:spcBef>
                        <a:spcAft>
                          <a:spcPts val="0"/>
                        </a:spcAft>
                      </a:pPr>
                      <a:r>
                        <a:rPr lang="en-US" sz="1800" kern="1200" dirty="0" smtClean="0">
                          <a:solidFill>
                            <a:schemeClr val="dk1"/>
                          </a:solidFill>
                          <a:effectLst/>
                          <a:latin typeface="+mn-lt"/>
                          <a:ea typeface="+mn-ea"/>
                          <a:cs typeface="+mn-cs"/>
                        </a:rPr>
                        <a:t>High Resolution Photos</a:t>
                      </a:r>
                      <a:endParaRPr lang="en-US" sz="1800" kern="1200" dirty="0">
                        <a:solidFill>
                          <a:schemeClr val="dk1"/>
                        </a:solidFill>
                        <a:effectLst/>
                        <a:latin typeface="+mn-lt"/>
                        <a:ea typeface="+mn-ea"/>
                        <a:cs typeface="+mn-cs"/>
                      </a:endParaRPr>
                    </a:p>
                  </a:txBody>
                  <a:tcPr marL="93260" marR="93260" marT="46630" marB="46630">
                    <a:solidFill>
                      <a:schemeClr val="bg1">
                        <a:lumMod val="85000"/>
                      </a:schemeClr>
                    </a:solidFill>
                  </a:tcPr>
                </a:tc>
                <a:tc>
                  <a:txBody>
                    <a:bodyPr/>
                    <a:lstStyle/>
                    <a:p>
                      <a:pPr marL="0" marR="0" lvl="2" indent="0" algn="l" defTabSz="914400" rtl="0" eaLnBrk="1" fontAlgn="auto" latinLnBrk="0" hangingPunct="1">
                        <a:lnSpc>
                          <a:spcPct val="100000"/>
                        </a:lnSpc>
                        <a:spcBef>
                          <a:spcPts val="0"/>
                        </a:spcBef>
                        <a:spcAft>
                          <a:spcPts val="0"/>
                        </a:spcAft>
                        <a:buClrTx/>
                        <a:buSzTx/>
                        <a:buFont typeface="Arial" pitchFamily="34" charset="0"/>
                        <a:buNone/>
                        <a:tabLst/>
                        <a:defRPr/>
                      </a:pPr>
                      <a:r>
                        <a:rPr lang="en-US" sz="1800" kern="1200" dirty="0" smtClean="0">
                          <a:latin typeface="+mn-lt"/>
                        </a:rPr>
                        <a:t>SharePoint syncs users’ high resolution</a:t>
                      </a:r>
                      <a:r>
                        <a:rPr lang="en-US" sz="1800" kern="1200" baseline="0" dirty="0" smtClean="0">
                          <a:latin typeface="+mn-lt"/>
                        </a:rPr>
                        <a:t> photos from Exchange</a:t>
                      </a:r>
                    </a:p>
                  </a:txBody>
                  <a:tcPr marL="93260" marR="93260" marT="46630" marB="46630">
                    <a:solidFill>
                      <a:schemeClr val="bg1">
                        <a:lumMod val="85000"/>
                      </a:schemeClr>
                    </a:solidFill>
                  </a:tcPr>
                </a:tc>
              </a:tr>
              <a:tr h="373041">
                <a:tc rowSpan="3">
                  <a:txBody>
                    <a:bodyPr/>
                    <a:lstStyle/>
                    <a:p>
                      <a:pPr marL="0" marR="0" indent="0" algn="l" defTabSz="914363" rtl="0" eaLnBrk="1" fontAlgn="auto" latinLnBrk="0" hangingPunct="1">
                        <a:lnSpc>
                          <a:spcPct val="100000"/>
                        </a:lnSpc>
                        <a:spcBef>
                          <a:spcPts val="0"/>
                        </a:spcBef>
                        <a:spcAft>
                          <a:spcPts val="0"/>
                        </a:spcAft>
                        <a:buClrTx/>
                        <a:buSzTx/>
                        <a:buFontTx/>
                        <a:buNone/>
                        <a:tabLst/>
                        <a:defRPr/>
                      </a:pPr>
                      <a:r>
                        <a:rPr lang="en-US" sz="1600" b="1" dirty="0" smtClean="0">
                          <a:effectLst/>
                          <a:latin typeface="+mn-lt"/>
                          <a:ea typeface="Calibri"/>
                        </a:rPr>
                        <a:t>SharePoint</a:t>
                      </a:r>
                      <a:r>
                        <a:rPr lang="en-US" sz="1600" b="1" baseline="0" dirty="0" smtClean="0">
                          <a:effectLst/>
                          <a:latin typeface="+mn-lt"/>
                          <a:ea typeface="Calibri"/>
                        </a:rPr>
                        <a:t> </a:t>
                      </a:r>
                    </a:p>
                    <a:p>
                      <a:pPr marL="0" marR="0" indent="0" algn="l" defTabSz="914363" rtl="0" eaLnBrk="1" fontAlgn="auto" latinLnBrk="0" hangingPunct="1">
                        <a:lnSpc>
                          <a:spcPct val="100000"/>
                        </a:lnSpc>
                        <a:spcBef>
                          <a:spcPts val="0"/>
                        </a:spcBef>
                        <a:spcAft>
                          <a:spcPts val="0"/>
                        </a:spcAft>
                        <a:buClrTx/>
                        <a:buSzTx/>
                        <a:buFontTx/>
                        <a:buNone/>
                        <a:tabLst/>
                        <a:defRPr/>
                      </a:pPr>
                      <a:r>
                        <a:rPr lang="en-US" sz="1600" b="1" baseline="0" dirty="0" smtClean="0">
                          <a:effectLst/>
                          <a:latin typeface="+mn-lt"/>
                          <a:ea typeface="Calibri"/>
                        </a:rPr>
                        <a:t>to S</a:t>
                      </a:r>
                      <a:r>
                        <a:rPr lang="en-US" sz="1600" b="1" dirty="0" smtClean="0">
                          <a:effectLst/>
                          <a:latin typeface="+mn-lt"/>
                          <a:ea typeface="Calibri"/>
                          <a:sym typeface="Wingdings" pitchFamily="2" charset="2"/>
                        </a:rPr>
                        <a:t>harePoint</a:t>
                      </a:r>
                      <a:endParaRPr lang="en-US" sz="1800" b="1" dirty="0" smtClean="0">
                        <a:effectLst/>
                        <a:latin typeface="+mn-lt"/>
                        <a:ea typeface="Calibri"/>
                      </a:endParaRPr>
                    </a:p>
                  </a:txBody>
                  <a:tcPr marL="93260" marR="93260" marT="46630" marB="46630">
                    <a:solidFill>
                      <a:schemeClr val="tx2">
                        <a:lumMod val="25000"/>
                        <a:lumOff val="75000"/>
                      </a:schemeClr>
                    </a:solidFill>
                  </a:tcPr>
                </a:tc>
                <a:tc>
                  <a:txBody>
                    <a:bodyPr/>
                    <a:lstStyle/>
                    <a:p>
                      <a:pPr marL="0" marR="0">
                        <a:spcBef>
                          <a:spcPts val="0"/>
                        </a:spcBef>
                        <a:spcAft>
                          <a:spcPts val="0"/>
                        </a:spcAft>
                      </a:pPr>
                      <a:r>
                        <a:rPr lang="en-US" sz="1800" kern="1200" dirty="0" smtClean="0">
                          <a:solidFill>
                            <a:schemeClr val="dk1"/>
                          </a:solidFill>
                          <a:effectLst/>
                          <a:latin typeface="+mn-lt"/>
                          <a:ea typeface="+mn-ea"/>
                          <a:cs typeface="+mn-cs"/>
                        </a:rPr>
                        <a:t>Translation service</a:t>
                      </a:r>
                      <a:endParaRPr lang="en-US" sz="1800" kern="1200" dirty="0">
                        <a:solidFill>
                          <a:schemeClr val="dk1"/>
                        </a:solidFill>
                        <a:effectLst/>
                        <a:latin typeface="+mn-lt"/>
                        <a:ea typeface="+mn-ea"/>
                        <a:cs typeface="+mn-cs"/>
                      </a:endParaRPr>
                    </a:p>
                  </a:txBody>
                  <a:tcPr marL="93260" marR="93260" marT="46630" marB="46630">
                    <a:solidFill>
                      <a:schemeClr val="tx2">
                        <a:lumMod val="25000"/>
                        <a:lumOff val="75000"/>
                      </a:schemeClr>
                    </a:solidFill>
                  </a:tcPr>
                </a:tc>
                <a:tc>
                  <a:txBody>
                    <a:bodyPr/>
                    <a:lstStyle/>
                    <a:p>
                      <a:pPr marL="0" marR="0" lvl="2" indent="0" algn="l" defTabSz="914400" rtl="0" eaLnBrk="1" fontAlgn="auto" latinLnBrk="0" hangingPunct="1">
                        <a:lnSpc>
                          <a:spcPct val="100000"/>
                        </a:lnSpc>
                        <a:spcBef>
                          <a:spcPts val="0"/>
                        </a:spcBef>
                        <a:spcAft>
                          <a:spcPts val="0"/>
                        </a:spcAft>
                        <a:buClrTx/>
                        <a:buSzTx/>
                        <a:buFont typeface="Arial" pitchFamily="34" charset="0"/>
                        <a:buNone/>
                        <a:tabLst/>
                        <a:defRPr/>
                      </a:pPr>
                      <a:r>
                        <a:rPr lang="en-US" sz="1800" kern="1200" baseline="0" dirty="0" smtClean="0">
                          <a:latin typeface="+mn-lt"/>
                        </a:rPr>
                        <a:t>Documents hosted in SharePoint are translated on the fly</a:t>
                      </a:r>
                    </a:p>
                  </a:txBody>
                  <a:tcPr marL="93260" marR="93260" marT="46630" marB="46630">
                    <a:solidFill>
                      <a:schemeClr val="tx2">
                        <a:lumMod val="25000"/>
                        <a:lumOff val="75000"/>
                      </a:schemeClr>
                    </a:solidFill>
                  </a:tcPr>
                </a:tc>
              </a:tr>
              <a:tr h="373041">
                <a:tc vMerge="1">
                  <a:txBody>
                    <a:bodyPr/>
                    <a:lstStyle/>
                    <a:p>
                      <a:pPr marL="0" marR="0">
                        <a:spcBef>
                          <a:spcPts val="0"/>
                        </a:spcBef>
                        <a:spcAft>
                          <a:spcPts val="0"/>
                        </a:spcAft>
                      </a:pPr>
                      <a:endParaRPr lang="en-US" sz="900" b="1" dirty="0">
                        <a:effectLst/>
                        <a:latin typeface="+mn-lt"/>
                        <a:ea typeface="Calibri"/>
                      </a:endParaRPr>
                    </a:p>
                  </a:txBody>
                  <a:tcPr/>
                </a:tc>
                <a:tc>
                  <a:txBody>
                    <a:bodyPr/>
                    <a:lstStyle/>
                    <a:p>
                      <a:pPr marL="0" marR="0">
                        <a:spcBef>
                          <a:spcPts val="0"/>
                        </a:spcBef>
                        <a:spcAft>
                          <a:spcPts val="0"/>
                        </a:spcAft>
                      </a:pPr>
                      <a:r>
                        <a:rPr lang="en-US" sz="1800" kern="1200" dirty="0" smtClean="0">
                          <a:solidFill>
                            <a:schemeClr val="dk1"/>
                          </a:solidFill>
                          <a:effectLst/>
                          <a:latin typeface="+mn-lt"/>
                          <a:ea typeface="+mn-ea"/>
                          <a:cs typeface="+mn-cs"/>
                        </a:rPr>
                        <a:t>Hybrid: Duet/SAP</a:t>
                      </a:r>
                      <a:endParaRPr lang="en-US" sz="1800" kern="1200" dirty="0">
                        <a:solidFill>
                          <a:schemeClr val="dk1"/>
                        </a:solidFill>
                        <a:effectLst/>
                        <a:latin typeface="+mn-lt"/>
                        <a:ea typeface="+mn-ea"/>
                        <a:cs typeface="+mn-cs"/>
                      </a:endParaRPr>
                    </a:p>
                  </a:txBody>
                  <a:tcPr marL="93260" marR="93260" marT="46630" marB="46630">
                    <a:solidFill>
                      <a:schemeClr val="tx2">
                        <a:lumMod val="25000"/>
                        <a:lumOff val="75000"/>
                      </a:schemeClr>
                    </a:solidFill>
                  </a:tcPr>
                </a:tc>
                <a:tc>
                  <a:txBody>
                    <a:bodyPr/>
                    <a:lstStyle/>
                    <a:p>
                      <a:pPr marL="0" marR="0" lvl="2" indent="0" algn="l" defTabSz="914400" rtl="0" eaLnBrk="1" fontAlgn="auto" latinLnBrk="0" hangingPunct="1">
                        <a:lnSpc>
                          <a:spcPct val="100000"/>
                        </a:lnSpc>
                        <a:spcBef>
                          <a:spcPts val="0"/>
                        </a:spcBef>
                        <a:spcAft>
                          <a:spcPts val="0"/>
                        </a:spcAft>
                        <a:buClrTx/>
                        <a:buSzTx/>
                        <a:buFont typeface="Arial" pitchFamily="34" charset="0"/>
                        <a:buNone/>
                        <a:tabLst/>
                        <a:defRPr/>
                      </a:pPr>
                      <a:r>
                        <a:rPr lang="en-US" sz="1800" kern="1200" dirty="0" smtClean="0">
                          <a:latin typeface="+mn-lt"/>
                        </a:rPr>
                        <a:t>Reports from on-premise</a:t>
                      </a:r>
                      <a:r>
                        <a:rPr lang="en-US" sz="1800" kern="1200" baseline="0" dirty="0" smtClean="0">
                          <a:latin typeface="+mn-lt"/>
                        </a:rPr>
                        <a:t> SAP presented in SharePoint Online</a:t>
                      </a:r>
                    </a:p>
                  </a:txBody>
                  <a:tcPr marL="93260" marR="93260" marT="46630" marB="46630">
                    <a:solidFill>
                      <a:schemeClr val="tx2">
                        <a:lumMod val="25000"/>
                        <a:lumOff val="75000"/>
                      </a:schemeClr>
                    </a:solidFill>
                  </a:tcPr>
                </a:tc>
              </a:tr>
              <a:tr h="652822">
                <a:tc vMerge="1">
                  <a:txBody>
                    <a:bodyPr/>
                    <a:lstStyle/>
                    <a:p>
                      <a:pPr marL="0" marR="0">
                        <a:spcBef>
                          <a:spcPts val="0"/>
                        </a:spcBef>
                        <a:spcAft>
                          <a:spcPts val="0"/>
                        </a:spcAft>
                      </a:pPr>
                      <a:endParaRPr lang="en-US" sz="900" b="1" dirty="0">
                        <a:effectLst/>
                        <a:latin typeface="+mn-lt"/>
                        <a:ea typeface="Calibri"/>
                      </a:endParaRPr>
                    </a:p>
                  </a:txBody>
                  <a:tcPr/>
                </a:tc>
                <a:tc>
                  <a:txBody>
                    <a:bodyPr/>
                    <a:lstStyle/>
                    <a:p>
                      <a:pPr marL="0" marR="0">
                        <a:spcBef>
                          <a:spcPts val="0"/>
                        </a:spcBef>
                        <a:spcAft>
                          <a:spcPts val="0"/>
                        </a:spcAft>
                      </a:pPr>
                      <a:r>
                        <a:rPr lang="en-US" sz="1800" kern="1200" dirty="0" smtClean="0">
                          <a:solidFill>
                            <a:schemeClr val="dk1"/>
                          </a:solidFill>
                          <a:effectLst/>
                          <a:latin typeface="+mn-lt"/>
                          <a:ea typeface="+mn-ea"/>
                          <a:cs typeface="+mn-cs"/>
                        </a:rPr>
                        <a:t>Hybrid Search</a:t>
                      </a:r>
                      <a:endParaRPr lang="en-US" sz="1800" kern="1200" dirty="0">
                        <a:solidFill>
                          <a:schemeClr val="dk1"/>
                        </a:solidFill>
                        <a:effectLst/>
                        <a:latin typeface="+mn-lt"/>
                        <a:ea typeface="+mn-ea"/>
                        <a:cs typeface="+mn-cs"/>
                      </a:endParaRPr>
                    </a:p>
                  </a:txBody>
                  <a:tcPr marL="93260" marR="93260" marT="46630" marB="46630">
                    <a:solidFill>
                      <a:schemeClr val="tx2">
                        <a:lumMod val="25000"/>
                        <a:lumOff val="75000"/>
                      </a:schemeClr>
                    </a:solidFill>
                  </a:tcPr>
                </a:tc>
                <a:tc>
                  <a:txBody>
                    <a:bodyPr/>
                    <a:lstStyle/>
                    <a:p>
                      <a:pPr marL="0" marR="0" lvl="2" indent="0" algn="l" defTabSz="914400" rtl="0" eaLnBrk="1" fontAlgn="auto" latinLnBrk="0" hangingPunct="1">
                        <a:lnSpc>
                          <a:spcPct val="100000"/>
                        </a:lnSpc>
                        <a:spcBef>
                          <a:spcPts val="0"/>
                        </a:spcBef>
                        <a:spcAft>
                          <a:spcPts val="0"/>
                        </a:spcAft>
                        <a:buClrTx/>
                        <a:buSzTx/>
                        <a:buFont typeface="Arial" pitchFamily="34" charset="0"/>
                        <a:buNone/>
                        <a:tabLst/>
                        <a:defRPr/>
                      </a:pPr>
                      <a:r>
                        <a:rPr lang="en-US" sz="1800" kern="1200" baseline="0" dirty="0" smtClean="0">
                          <a:latin typeface="+mn-lt"/>
                        </a:rPr>
                        <a:t>Searching in SharePoint on-premise brings results from the SharePoint online, vice-versa</a:t>
                      </a:r>
                    </a:p>
                  </a:txBody>
                  <a:tcPr marL="93260" marR="93260" marT="46630" marB="46630">
                    <a:solidFill>
                      <a:schemeClr val="tx2">
                        <a:lumMod val="25000"/>
                        <a:lumOff val="75000"/>
                      </a:schemeClr>
                    </a:solidFill>
                  </a:tcPr>
                </a:tc>
              </a:tr>
              <a:tr h="652822">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r>
                        <a:rPr lang="en-US" sz="1600" b="1" dirty="0" smtClean="0">
                          <a:effectLst/>
                          <a:latin typeface="+mn-lt"/>
                          <a:ea typeface="Calibri"/>
                        </a:rPr>
                        <a:t>SharePoint to </a:t>
                      </a:r>
                    </a:p>
                    <a:p>
                      <a:pPr marL="0" marR="0" indent="0" algn="l" defTabSz="914363" rtl="0" eaLnBrk="1" fontAlgn="auto" latinLnBrk="0" hangingPunct="1">
                        <a:lnSpc>
                          <a:spcPct val="100000"/>
                        </a:lnSpc>
                        <a:spcBef>
                          <a:spcPts val="0"/>
                        </a:spcBef>
                        <a:spcAft>
                          <a:spcPts val="0"/>
                        </a:spcAft>
                        <a:buClrTx/>
                        <a:buSzTx/>
                        <a:buFontTx/>
                        <a:buNone/>
                        <a:tabLst/>
                        <a:defRPr/>
                      </a:pPr>
                      <a:r>
                        <a:rPr lang="en-US" sz="1600" b="1" dirty="0" smtClean="0">
                          <a:effectLst/>
                          <a:latin typeface="+mn-lt"/>
                          <a:ea typeface="Calibri"/>
                        </a:rPr>
                        <a:t>MTW</a:t>
                      </a:r>
                    </a:p>
                  </a:txBody>
                  <a:tcPr marL="93260" marR="93260" marT="46630" marB="46630">
                    <a:solidFill>
                      <a:schemeClr val="accent3">
                        <a:lumMod val="20000"/>
                        <a:lumOff val="80000"/>
                      </a:schemeClr>
                    </a:solidFill>
                  </a:tcPr>
                </a:tc>
                <a:tc>
                  <a:txBody>
                    <a:bodyPr/>
                    <a:lstStyle/>
                    <a:p>
                      <a:pPr marL="0" marR="0">
                        <a:spcBef>
                          <a:spcPts val="0"/>
                        </a:spcBef>
                        <a:spcAft>
                          <a:spcPts val="0"/>
                        </a:spcAft>
                      </a:pPr>
                      <a:r>
                        <a:rPr lang="en-US" sz="1800" kern="1200" dirty="0" smtClean="0">
                          <a:solidFill>
                            <a:schemeClr val="dk1"/>
                          </a:solidFill>
                          <a:effectLst/>
                          <a:latin typeface="+mn-lt"/>
                          <a:ea typeface="+mn-ea"/>
                          <a:cs typeface="+mn-cs"/>
                        </a:rPr>
                        <a:t>Multi-tenant Workflows (MTW)</a:t>
                      </a:r>
                      <a:endParaRPr lang="en-US" sz="1800" kern="1200" dirty="0">
                        <a:solidFill>
                          <a:schemeClr val="dk1"/>
                        </a:solidFill>
                        <a:effectLst/>
                        <a:latin typeface="+mn-lt"/>
                        <a:ea typeface="+mn-ea"/>
                        <a:cs typeface="+mn-cs"/>
                      </a:endParaRPr>
                    </a:p>
                  </a:txBody>
                  <a:tcPr marL="93260" marR="93260" marT="46630" marB="46630">
                    <a:solidFill>
                      <a:schemeClr val="accent3">
                        <a:lumMod val="20000"/>
                        <a:lumOff val="80000"/>
                      </a:schemeClr>
                    </a:solidFill>
                  </a:tcPr>
                </a:tc>
                <a:tc>
                  <a:txBody>
                    <a:bodyPr/>
                    <a:lstStyle/>
                    <a:p>
                      <a:pPr marL="0" marR="0" lvl="2" indent="0" algn="l" defTabSz="914400" rtl="0" eaLnBrk="1" fontAlgn="auto" latinLnBrk="0" hangingPunct="1">
                        <a:lnSpc>
                          <a:spcPct val="100000"/>
                        </a:lnSpc>
                        <a:spcBef>
                          <a:spcPts val="0"/>
                        </a:spcBef>
                        <a:spcAft>
                          <a:spcPts val="0"/>
                        </a:spcAft>
                        <a:buClrTx/>
                        <a:buSzTx/>
                        <a:buFont typeface="Arial" pitchFamily="34" charset="0"/>
                        <a:buNone/>
                        <a:tabLst/>
                        <a:defRPr/>
                      </a:pPr>
                      <a:r>
                        <a:rPr lang="en-US" sz="1800" kern="1200" baseline="0" dirty="0" smtClean="0">
                          <a:latin typeface="+mn-lt"/>
                        </a:rPr>
                        <a:t>Workflows are triggered from SharePoint and execute on behalf of users in MTW</a:t>
                      </a:r>
                    </a:p>
                  </a:txBody>
                  <a:tcPr marL="93260" marR="93260" marT="46630" marB="46630">
                    <a:solidFill>
                      <a:schemeClr val="accent3">
                        <a:lumMod val="20000"/>
                        <a:lumOff val="80000"/>
                      </a:schemeClr>
                    </a:solidFill>
                  </a:tcPr>
                </a:tc>
              </a:tr>
            </a:tbl>
          </a:graphicData>
        </a:graphic>
      </p:graphicFrame>
    </p:spTree>
    <p:extLst>
      <p:ext uri="{BB962C8B-B14F-4D97-AF65-F5344CB8AC3E}">
        <p14:creationId xmlns:p14="http://schemas.microsoft.com/office/powerpoint/2010/main" val="4191213915"/>
      </p:ext>
    </p:extLst>
  </p:cSld>
  <p:clrMapOvr>
    <a:masterClrMapping/>
  </p:clrMapOvr>
  <p:transition spd="slow">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435471" y="1286348"/>
            <a:ext cx="11658715" cy="5341031"/>
          </a:xfrm>
        </p:spPr>
        <p:txBody>
          <a:bodyPr>
            <a:noAutofit/>
          </a:bodyPr>
          <a:lstStyle/>
          <a:p>
            <a:pPr marL="582873" indent="-582873">
              <a:lnSpc>
                <a:spcPct val="120000"/>
              </a:lnSpc>
              <a:buFont typeface="Arial" panose="020B0604020202020204" pitchFamily="34" charset="0"/>
              <a:buChar char="•"/>
            </a:pPr>
            <a:r>
              <a:rPr lang="en-US" sz="2448" dirty="0" smtClean="0"/>
              <a:t>Claims-based authentication</a:t>
            </a:r>
          </a:p>
          <a:p>
            <a:pPr marL="582873" indent="-582873">
              <a:lnSpc>
                <a:spcPct val="120000"/>
              </a:lnSpc>
              <a:buFont typeface="Arial" panose="020B0604020202020204" pitchFamily="34" charset="0"/>
              <a:buChar char="•"/>
            </a:pPr>
            <a:r>
              <a:rPr lang="en-US" sz="1500" dirty="0" smtClean="0"/>
              <a:t>Claim </a:t>
            </a:r>
            <a:r>
              <a:rPr lang="en-US" sz="1500" dirty="0"/>
              <a:t>is an attribute </a:t>
            </a:r>
            <a:r>
              <a:rPr lang="en-US" sz="1500" dirty="0" smtClean="0"/>
              <a:t>that of </a:t>
            </a:r>
            <a:r>
              <a:rPr lang="en-US" sz="1500" dirty="0"/>
              <a:t>a user not confined to only </a:t>
            </a:r>
            <a:r>
              <a:rPr lang="en-US" sz="1500" dirty="0" smtClean="0"/>
              <a:t>groups. SharePoint </a:t>
            </a:r>
            <a:r>
              <a:rPr lang="en-US" sz="1500" dirty="0"/>
              <a:t>2010 introduces claims based </a:t>
            </a:r>
            <a:r>
              <a:rPr lang="en-US" sz="1500" dirty="0" smtClean="0"/>
              <a:t>identity infrastructure.</a:t>
            </a:r>
          </a:p>
          <a:p>
            <a:pPr marL="582873" indent="-582873">
              <a:lnSpc>
                <a:spcPct val="120000"/>
              </a:lnSpc>
              <a:buFont typeface="Arial" panose="020B0604020202020204" pitchFamily="34" charset="0"/>
              <a:buChar char="•"/>
            </a:pPr>
            <a:r>
              <a:rPr lang="en-US" sz="2448" dirty="0" smtClean="0"/>
              <a:t>STS </a:t>
            </a:r>
            <a:r>
              <a:rPr lang="en-US" sz="2448" dirty="0"/>
              <a:t>(Security Token Service): </a:t>
            </a:r>
            <a:endParaRPr lang="en-US" sz="2448" dirty="0" smtClean="0"/>
          </a:p>
          <a:p>
            <a:pPr marL="582873" indent="-582873">
              <a:lnSpc>
                <a:spcPct val="120000"/>
              </a:lnSpc>
              <a:buFont typeface="Arial" panose="020B0604020202020204" pitchFamily="34" charset="0"/>
              <a:buChar char="•"/>
            </a:pPr>
            <a:r>
              <a:rPr lang="en-US" sz="1500" dirty="0" smtClean="0"/>
              <a:t>Service </a:t>
            </a:r>
            <a:r>
              <a:rPr lang="en-US" sz="1500" dirty="0"/>
              <a:t>that issues </a:t>
            </a:r>
            <a:r>
              <a:rPr lang="en-US" sz="1500" dirty="0" smtClean="0"/>
              <a:t>security </a:t>
            </a:r>
            <a:r>
              <a:rPr lang="en-US" sz="1500" dirty="0"/>
              <a:t>tokens intended for relying party </a:t>
            </a:r>
            <a:r>
              <a:rPr lang="en-US" sz="1500" dirty="0" smtClean="0"/>
              <a:t>applications. </a:t>
            </a:r>
          </a:p>
          <a:p>
            <a:pPr marL="582873" indent="-582873">
              <a:lnSpc>
                <a:spcPct val="120000"/>
              </a:lnSpc>
              <a:buFont typeface="Arial" panose="020B0604020202020204" pitchFamily="34" charset="0"/>
              <a:buChar char="•"/>
            </a:pPr>
            <a:r>
              <a:rPr lang="en-US" sz="1500" dirty="0" smtClean="0"/>
              <a:t>SharePoint 2010 introduced a local STS and in 2013 it is enhanced to light-up new scenarios.</a:t>
            </a:r>
            <a:endParaRPr lang="en-US" sz="1500" dirty="0"/>
          </a:p>
          <a:p>
            <a:pPr marL="582873" indent="-582873">
              <a:lnSpc>
                <a:spcPct val="120000"/>
              </a:lnSpc>
              <a:buFont typeface="Arial" panose="020B0604020202020204" pitchFamily="34" charset="0"/>
              <a:buChar char="•"/>
            </a:pPr>
            <a:r>
              <a:rPr lang="en-US" sz="2448" dirty="0"/>
              <a:t>Trust broker</a:t>
            </a:r>
            <a:r>
              <a:rPr lang="en-US" sz="2448" dirty="0" smtClean="0"/>
              <a:t>:</a:t>
            </a:r>
          </a:p>
          <a:p>
            <a:pPr marL="582873" indent="-582873">
              <a:lnSpc>
                <a:spcPct val="120000"/>
              </a:lnSpc>
              <a:buFont typeface="Arial" panose="020B0604020202020204" pitchFamily="34" charset="0"/>
              <a:buChar char="•"/>
            </a:pPr>
            <a:r>
              <a:rPr lang="en-US" sz="1500" dirty="0" smtClean="0"/>
              <a:t>An </a:t>
            </a:r>
            <a:r>
              <a:rPr lang="en-US" sz="1500" dirty="0"/>
              <a:t>STS that acts as a broker between two or more applications. </a:t>
            </a:r>
            <a:r>
              <a:rPr lang="en-US" sz="1500" dirty="0" smtClean="0"/>
              <a:t>ACS (Azure Access Control Service) is a trust broker between two apps.</a:t>
            </a:r>
          </a:p>
          <a:p>
            <a:pPr marL="582873" indent="-582873">
              <a:lnSpc>
                <a:spcPct val="120000"/>
              </a:lnSpc>
              <a:buFont typeface="Arial" panose="020B0604020202020204" pitchFamily="34" charset="0"/>
              <a:buChar char="•"/>
            </a:pPr>
            <a:r>
              <a:rPr lang="en-US" sz="2450" dirty="0" smtClean="0"/>
              <a:t>[New] </a:t>
            </a:r>
            <a:r>
              <a:rPr lang="en-US" sz="2450" dirty="0" err="1" smtClean="0"/>
              <a:t>OAuth</a:t>
            </a:r>
            <a:r>
              <a:rPr lang="en-US" sz="2450" dirty="0" smtClean="0"/>
              <a:t> </a:t>
            </a:r>
            <a:r>
              <a:rPr lang="en-US" sz="2450" dirty="0"/>
              <a:t>2.0</a:t>
            </a:r>
            <a:r>
              <a:rPr lang="en-US" sz="2450" dirty="0" smtClean="0"/>
              <a:t>:</a:t>
            </a:r>
            <a:endParaRPr lang="en-US" sz="2450" dirty="0"/>
          </a:p>
          <a:p>
            <a:pPr marL="582873" indent="-582873">
              <a:lnSpc>
                <a:spcPct val="120000"/>
              </a:lnSpc>
              <a:buFont typeface="Arial" panose="020B0604020202020204" pitchFamily="34" charset="0"/>
              <a:buChar char="•"/>
            </a:pPr>
            <a:r>
              <a:rPr lang="en-US" sz="1500" dirty="0"/>
              <a:t>Industry standard </a:t>
            </a:r>
            <a:r>
              <a:rPr lang="en-US" sz="1500" u="sng" dirty="0">
                <a:hlinkClick r:id="rId3"/>
              </a:rPr>
              <a:t>RFC 6749</a:t>
            </a:r>
            <a:r>
              <a:rPr lang="en-US" sz="1500" dirty="0"/>
              <a:t> that enables applications to gain access to user’s resources without prompting for user’s credentials.</a:t>
            </a:r>
          </a:p>
          <a:p>
            <a:pPr marL="582873" indent="-582873">
              <a:lnSpc>
                <a:spcPct val="120000"/>
              </a:lnSpc>
              <a:buFont typeface="Arial" panose="020B0604020202020204" pitchFamily="34" charset="0"/>
              <a:buChar char="•"/>
            </a:pPr>
            <a:r>
              <a:rPr lang="en-US" sz="2450" dirty="0" smtClean="0"/>
              <a:t>[New] S2S </a:t>
            </a:r>
            <a:r>
              <a:rPr lang="en-US" sz="2450" dirty="0"/>
              <a:t>(Server-to-Server): </a:t>
            </a:r>
          </a:p>
          <a:p>
            <a:pPr marL="582873" indent="-582873">
              <a:lnSpc>
                <a:spcPct val="120000"/>
              </a:lnSpc>
              <a:buFont typeface="Arial" panose="020B0604020202020204" pitchFamily="34" charset="0"/>
              <a:buChar char="•"/>
            </a:pPr>
            <a:r>
              <a:rPr lang="en-US" sz="1500" dirty="0"/>
              <a:t>Extension to </a:t>
            </a:r>
            <a:r>
              <a:rPr lang="en-US" sz="1500" dirty="0" err="1"/>
              <a:t>OAuth</a:t>
            </a:r>
            <a:r>
              <a:rPr lang="en-US" sz="1500" dirty="0"/>
              <a:t> 2.0 to allow an application to be high trust and to delegate a user’s identity.</a:t>
            </a:r>
          </a:p>
          <a:p>
            <a:pPr marL="582873" indent="-582873">
              <a:lnSpc>
                <a:spcPct val="120000"/>
              </a:lnSpc>
              <a:buFont typeface="Arial" panose="020B0604020202020204" pitchFamily="34" charset="0"/>
              <a:buChar char="•"/>
            </a:pPr>
            <a:r>
              <a:rPr lang="en-US" sz="2450" dirty="0" smtClean="0"/>
              <a:t>[</a:t>
            </a:r>
            <a:r>
              <a:rPr lang="en-US" sz="2450" dirty="0"/>
              <a:t>New] </a:t>
            </a:r>
            <a:r>
              <a:rPr lang="en-US" sz="2450" dirty="0" smtClean="0"/>
              <a:t>Application principal: </a:t>
            </a:r>
            <a:endParaRPr lang="en-US" sz="2450" dirty="0"/>
          </a:p>
          <a:p>
            <a:pPr marL="582873" indent="-582873">
              <a:lnSpc>
                <a:spcPct val="120000"/>
              </a:lnSpc>
              <a:buFont typeface="Arial" panose="020B0604020202020204" pitchFamily="34" charset="0"/>
              <a:buChar char="•"/>
            </a:pPr>
            <a:r>
              <a:rPr lang="en-US" sz="1500" dirty="0" smtClean="0"/>
              <a:t>Directory principal object that represents an application, much like users are represented by a principal in directory, MSO-DS &amp; AD</a:t>
            </a:r>
            <a:endParaRPr lang="en-US" sz="1500" dirty="0"/>
          </a:p>
          <a:p>
            <a:pPr marL="582873" indent="-582873">
              <a:lnSpc>
                <a:spcPct val="120000"/>
              </a:lnSpc>
              <a:buFont typeface="Arial" panose="020B0604020202020204" pitchFamily="34" charset="0"/>
              <a:buChar char="•"/>
            </a:pPr>
            <a:endParaRPr lang="en-US" sz="1500" dirty="0"/>
          </a:p>
          <a:p>
            <a:endParaRPr lang="en-US" sz="2040" dirty="0"/>
          </a:p>
        </p:txBody>
      </p:sp>
      <p:sp>
        <p:nvSpPr>
          <p:cNvPr id="3" name="Title 2"/>
          <p:cNvSpPr>
            <a:spLocks noGrp="1"/>
          </p:cNvSpPr>
          <p:nvPr>
            <p:ph type="title"/>
          </p:nvPr>
        </p:nvSpPr>
        <p:spPr>
          <a:xfrm>
            <a:off x="661303" y="461730"/>
            <a:ext cx="9589449" cy="824619"/>
          </a:xfrm>
        </p:spPr>
        <p:txBody>
          <a:bodyPr/>
          <a:lstStyle/>
          <a:p>
            <a:r>
              <a:rPr lang="en-US" dirty="0" smtClean="0"/>
              <a:t>Terminologies</a:t>
            </a:r>
            <a:endParaRPr lang="en-US" dirty="0"/>
          </a:p>
        </p:txBody>
      </p:sp>
    </p:spTree>
    <p:extLst>
      <p:ext uri="{BB962C8B-B14F-4D97-AF65-F5344CB8AC3E}">
        <p14:creationId xmlns:p14="http://schemas.microsoft.com/office/powerpoint/2010/main" val="1814765617"/>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95320" y="2283281"/>
            <a:ext cx="11971972" cy="2034095"/>
          </a:xfrm>
        </p:spPr>
        <p:txBody>
          <a:bodyPr>
            <a:normAutofit fontScale="90000"/>
          </a:bodyPr>
          <a:lstStyle/>
          <a:p>
            <a:r>
              <a:rPr lang="en-US" sz="4896" dirty="0"/>
              <a:t/>
            </a:r>
            <a:br>
              <a:rPr lang="en-US" sz="4896" dirty="0"/>
            </a:br>
            <a:r>
              <a:rPr lang="en-US" sz="4896" dirty="0"/>
              <a:t>Now…</a:t>
            </a:r>
            <a:br>
              <a:rPr lang="en-US" sz="4896" dirty="0"/>
            </a:br>
            <a:r>
              <a:rPr lang="en-US" sz="4896" dirty="0"/>
              <a:t>let us see how S2S is implemented for O365…</a:t>
            </a:r>
          </a:p>
        </p:txBody>
      </p:sp>
    </p:spTree>
    <p:extLst>
      <p:ext uri="{BB962C8B-B14F-4D97-AF65-F5344CB8AC3E}">
        <p14:creationId xmlns:p14="http://schemas.microsoft.com/office/powerpoint/2010/main" val="2915404060"/>
      </p:ext>
    </p:extLst>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5-30072_SPC2012_IT-Pro_Template_16x9">
  <a:themeElements>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2.xml><?xml version="1.0" encoding="utf-8"?>
<a:theme xmlns:a="http://schemas.openxmlformats.org/drawingml/2006/main" name="5-30072_SPC2012_IT-Pro_Template_16x9_Light">
  <a:themeElements>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3.xml><?xml version="1.0" encoding="utf-8"?>
<a:theme xmlns:a="http://schemas.openxmlformats.org/drawingml/2006/main" name="1_5-30072_SPC2012_IT-Pro_Template_16x9">
  <a:themeElements>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4.xml><?xml version="1.0" encoding="utf-8"?>
<a:theme xmlns:a="http://schemas.openxmlformats.org/drawingml/2006/main" name="5-30072_SPC2012_Business_Template_16x9_Light">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rackTaxHTField0 xmlns="2295e2e7-0eeb-498e-8716-217bb2ee6ee3">
      <Terms xmlns="http://schemas.microsoft.com/office/infopath/2007/PartnerControls"/>
    </TrackTaxHTField0>
    <CampaignTaxHTField0 xmlns="2295e2e7-0eeb-498e-8716-217bb2ee6ee3">
      <Terms xmlns="http://schemas.microsoft.com/office/infopath/2007/PartnerControls"/>
    </CampaignTaxHTField0>
    <Event_x0020_End_x0020_Date xmlns="2295e2e7-0eeb-498e-8716-217bb2ee6ee3">2012-11-15T08:00:00+00:00</Event_x0020_End_x0020_Date>
    <Event_x0020_Start_x0020_Date xmlns="2295e2e7-0eeb-498e-8716-217bb2ee6ee3">2012-11-12T08:00:00+00:00</Event_x0020_Start_x0020_Date>
    <MS_x0020_Speaker xmlns="2295e2e7-0eeb-498e-8716-217bb2ee6ee3">
      <UserInfo>
        <DisplayName/>
        <AccountId xsi:nil="true"/>
        <AccountType/>
      </UserInfo>
    </MS_x0020_Speaker>
    <External_x0020_Speaker xmlns="2295e2e7-0eeb-498e-8716-217bb2ee6ee3">Sesha Mani</External_x0020_Speaker>
    <Session_x0020_Code xmlns="2295e2e7-0eeb-498e-8716-217bb2ee6ee3">SPC140</Session_x0020_Code>
    <ProductTaxHTField0 xmlns="2295e2e7-0eeb-498e-8716-217bb2ee6ee3">
      <Terms xmlns="http://schemas.microsoft.com/office/infopath/2007/PartnerControls"/>
    </ProductTaxHTField0>
    <Presentation_x0020_Date xmlns="2295e2e7-0eeb-498e-8716-217bb2ee6ee3">2012-11-15T00:00:00-08:00</Presentation_x0020_Date>
    <Event_x0020_LocationTaxHTField0 xmlns="2295e2e7-0eeb-498e-8716-217bb2ee6ee3">
      <Terms xmlns="http://schemas.microsoft.com/office/infopath/2007/PartnerControls">
        <TermInfo xmlns="http://schemas.microsoft.com/office/infopath/2007/PartnerControls">
          <TermName xmlns="http://schemas.microsoft.com/office/infopath/2007/PartnerControls">Las Vegas</TermName>
          <TermId xmlns="http://schemas.microsoft.com/office/infopath/2007/PartnerControls">e731b1e0-234c-4781-a780-e65aa36c0b98</TermId>
        </TermInfo>
      </Terms>
    </Event_x0020_LocationTaxHTField0>
    <Event1TaxHTField0 xmlns="2295e2e7-0eeb-498e-8716-217bb2ee6ee3">
      <Terms xmlns="http://schemas.microsoft.com/office/infopath/2007/PartnerControls">
        <TermInfo xmlns="http://schemas.microsoft.com/office/infopath/2007/PartnerControls">
          <TermName xmlns="http://schemas.microsoft.com/office/infopath/2007/PartnerControls">Microsoft SharePoint Conference</TermName>
          <TermId xmlns="http://schemas.microsoft.com/office/infopath/2007/PartnerControls">a629e079-6b4e-41d1-9641-98de5e4410b7</TermId>
        </TermInfo>
      </Terms>
    </Event1TaxHTField0>
    <MS_x0020_Content_x0020_Owner xmlns="2295e2e7-0eeb-498e-8716-217bb2ee6ee3">
      <UserInfo>
        <DisplayName/>
        <AccountId xsi:nil="true"/>
        <AccountType/>
      </UserInfo>
    </MS_x0020_Content_x0020_Owner>
    <Event_x0020_VenueTaxHTField0 xmlns="2295e2e7-0eeb-498e-8716-217bb2ee6ee3">
      <Terms xmlns="http://schemas.microsoft.com/office/infopath/2007/PartnerControls">
        <TermInfo xmlns="http://schemas.microsoft.com/office/infopath/2007/PartnerControls">
          <TermName xmlns="http://schemas.microsoft.com/office/infopath/2007/PartnerControls">Mandalay Bay Resort and Casino</TermName>
          <TermId xmlns="http://schemas.microsoft.com/office/infopath/2007/PartnerControls">fc459485-1b13-4ce3-bfeb-ea2ace2bf8f6</TermId>
        </TermInfo>
      </Terms>
    </Event_x0020_VenueTaxHTField0>
    <TaxCatchAll xmlns="230e9df3-be65-4c73-a93b-d1236ebd677e">
      <Value>316</Value>
      <Value>282</Value>
      <Value>355</Value>
    </TaxCatchAll>
    <AudienceTaxHTField0 xmlns="2295e2e7-0eeb-498e-8716-217bb2ee6ee3">
      <Terms xmlns="http://schemas.microsoft.com/office/infopath/2007/PartnerControls"/>
    </AudienceTaxHTField0>
    <Speaker xmlns="032d541b-1b4e-4d91-93c7-b10533c52f73">Sesha Mani </Speaker>
    <AverageRating xmlns="http://schemas.microsoft.com/sharepoint/v3" xsi:nil="true"/>
  </documentManagement>
</p:properties>
</file>

<file path=customXml/item2.xml><?xml version="1.0" encoding="utf-8"?>
<ct:contentTypeSchema xmlns:ct="http://schemas.microsoft.com/office/2006/metadata/contentType" xmlns:ma="http://schemas.microsoft.com/office/2006/metadata/properties/metaAttributes" ct:_="" ma:_="" ma:contentTypeName="PresentationsDoc" ma:contentTypeID="0x010100B88FC3ECA26D1C46B3C4C83281D2EB9C00F943C65EE9652644877590F39FC422DC" ma:contentTypeVersion="73" ma:contentTypeDescription="" ma:contentTypeScope="" ma:versionID="94f318fc1d6dfb4c762b81d0eea8859a">
  <xsd:schema xmlns:xsd="http://www.w3.org/2001/XMLSchema" xmlns:xs="http://www.w3.org/2001/XMLSchema" xmlns:p="http://schemas.microsoft.com/office/2006/metadata/properties" xmlns:ns1="http://schemas.microsoft.com/sharepoint/v3" xmlns:ns2="2295e2e7-0eeb-498e-8716-217bb2ee6ee3" xmlns:ns3="032d541b-1b4e-4d91-93c7-b10533c52f73" xmlns:ns4="230e9df3-be65-4c73-a93b-d1236ebd677e" targetNamespace="http://schemas.microsoft.com/office/2006/metadata/properties" ma:root="true" ma:fieldsID="75074476dc966ccddfb3f34adbaed049" ns1:_="" ns2:_="" ns3:_="" ns4:_="">
    <xsd:import namespace="http://schemas.microsoft.com/sharepoint/v3"/>
    <xsd:import namespace="2295e2e7-0eeb-498e-8716-217bb2ee6ee3"/>
    <xsd:import namespace="032d541b-1b4e-4d91-93c7-b10533c52f73"/>
    <xsd:import namespace="230e9df3-be65-4c73-a93b-d1236ebd677e"/>
    <xsd:element name="properties">
      <xsd:complexType>
        <xsd:sequence>
          <xsd:element name="documentManagement">
            <xsd:complexType>
              <xsd:all>
                <xsd:element ref="ns2:Event_x0020_Start_x0020_Date" minOccurs="0"/>
                <xsd:element ref="ns2:Event_x0020_End_x0020_Date" minOccurs="0"/>
                <xsd:element ref="ns2:Presentation_x0020_Date" minOccurs="0"/>
                <xsd:element ref="ns3:Speaker" minOccurs="0"/>
                <xsd:element ref="ns2:Session_x0020_Code" minOccurs="0"/>
                <xsd:element ref="ns2:MS_x0020_Content_x0020_Owner" minOccurs="0"/>
                <xsd:element ref="ns1:AverageRating" minOccurs="0"/>
                <xsd:element ref="ns1:RatingCount" minOccurs="0"/>
                <xsd:element ref="ns4:TaxCatchAll" minOccurs="0"/>
                <xsd:element ref="ns2:ProductTaxHTField0" minOccurs="0"/>
                <xsd:element ref="ns4:TaxCatchAllLabel" minOccurs="0"/>
                <xsd:element ref="ns2:CampaignTaxHTField0" minOccurs="0"/>
                <xsd:element ref="ns2:TrackTaxHTField0" minOccurs="0"/>
                <xsd:element ref="ns2:Event_x0020_VenueTaxHTField0" minOccurs="0"/>
                <xsd:element ref="ns2:AudienceTaxHTField0" minOccurs="0"/>
                <xsd:element ref="ns2:Event_x0020_LocationTaxHTField0" minOccurs="0"/>
                <xsd:element ref="ns2:Event1TaxHTField0" minOccurs="0"/>
                <xsd:element ref="ns2:MS_x0020_Speaker" minOccurs="0"/>
                <xsd:element ref="ns2:External_x0020_Speake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AverageRating" ma:index="15" nillable="true" ma:displayName="Rating (0-5)" ma:decimals="2" ma:description="Average value of all the ratings that have been submitted" ma:internalName="AverageRating" ma:readOnly="true">
      <xsd:simpleType>
        <xsd:restriction base="dms:Number"/>
      </xsd:simpleType>
    </xsd:element>
    <xsd:element name="RatingCount" ma:index="16" nillable="true" ma:displayName="Number of Ratings" ma:decimals="0" ma:description="Number of ratings submitted" ma:internalName="RatingCount" ma:readOnly="true">
      <xsd:simpleType>
        <xsd:restriction base="dms:Number"/>
      </xsd:simpleType>
    </xsd:element>
  </xsd:schema>
  <xsd:schema xmlns:xsd="http://www.w3.org/2001/XMLSchema" xmlns:xs="http://www.w3.org/2001/XMLSchema" xmlns:dms="http://schemas.microsoft.com/office/2006/documentManagement/types" xmlns:pc="http://schemas.microsoft.com/office/infopath/2007/PartnerControls" targetNamespace="2295e2e7-0eeb-498e-8716-217bb2ee6ee3" elementFormDefault="qualified">
    <xsd:import namespace="http://schemas.microsoft.com/office/2006/documentManagement/types"/>
    <xsd:import namespace="http://schemas.microsoft.com/office/infopath/2007/PartnerControls"/>
    <xsd:element name="Event_x0020_Start_x0020_Date" ma:index="5" nillable="true" ma:displayName="Event Start Date" ma:format="DateOnly" ma:internalName="Event_x0020_Start_x0020_Date">
      <xsd:simpleType>
        <xsd:restriction base="dms:DateTime"/>
      </xsd:simpleType>
    </xsd:element>
    <xsd:element name="Event_x0020_End_x0020_Date" ma:index="6" nillable="true" ma:displayName="Event End Date" ma:format="DateOnly" ma:internalName="Event_x0020_End_x0020_Date">
      <xsd:simpleType>
        <xsd:restriction base="dms:DateTime"/>
      </xsd:simpleType>
    </xsd:element>
    <xsd:element name="Presentation_x0020_Date" ma:index="7" nillable="true" ma:displayName="Presentation Date" ma:format="DateOnly" ma:internalName="Presentation_x0020_Date" ma:readOnly="false">
      <xsd:simpleType>
        <xsd:restriction base="dms:DateTime"/>
      </xsd:simpleType>
    </xsd:element>
    <xsd:element name="Session_x0020_Code" ma:index="12" nillable="true" ma:displayName="Session Code" ma:internalName="Session_x0020_Code" ma:readOnly="false">
      <xsd:simpleType>
        <xsd:restriction base="dms:Text">
          <xsd:maxLength value="255"/>
        </xsd:restriction>
      </xsd:simpleType>
    </xsd:element>
    <xsd:element name="MS_x0020_Content_x0020_Owner" ma:index="14" nillable="true" ma:displayName="MS Content Owner" ma:list="UserInfo" ma:SharePointGroup="0" ma:internalName="MS_x0020_Cont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ProductTaxHTField0" ma:index="19" nillable="true" ma:taxonomy="true" ma:internalName="ProductTaxHTField0" ma:taxonomyFieldName="Product" ma:displayName="Product" ma:default="" ma:fieldId="{59a4a0b0-ed64-4542-a55e-4a6c70bd0ce0}" ma:taxonomyMulti="true" ma:sspId="e385fb40-52d4-4fae-9c5b-3e8ff8a5878e" ma:termSetId="3005e9c6-5dbe-483c-971d-51ba052e9268" ma:anchorId="00000000-0000-0000-0000-000000000000" ma:open="false" ma:isKeyword="false">
      <xsd:complexType>
        <xsd:sequence>
          <xsd:element ref="pc:Terms" minOccurs="0" maxOccurs="1"/>
        </xsd:sequence>
      </xsd:complexType>
    </xsd:element>
    <xsd:element name="CampaignTaxHTField0" ma:index="22" nillable="true" ma:taxonomy="true" ma:internalName="CampaignTaxHTField0" ma:taxonomyFieldName="Campaign" ma:displayName="Campaign" ma:default="" ma:fieldId="{bcb0c99d-b00c-42c6-a16b-e1e19731231d}" ma:sspId="e385fb40-52d4-4fae-9c5b-3e8ff8a5878e" ma:termSetId="769410c5-f612-414c-bc8d-14eb300b4117" ma:anchorId="00000000-0000-0000-0000-000000000000" ma:open="false" ma:isKeyword="false">
      <xsd:complexType>
        <xsd:sequence>
          <xsd:element ref="pc:Terms" minOccurs="0" maxOccurs="1"/>
        </xsd:sequence>
      </xsd:complexType>
    </xsd:element>
    <xsd:element name="TrackTaxHTField0" ma:index="23" nillable="true" ma:taxonomy="true" ma:internalName="TrackTaxHTField0" ma:taxonomyFieldName="Track" ma:displayName="Track" ma:default="" ma:fieldId="{95cacdfb-fc4c-4855-b7e7-906e6cf614c7}" ma:sspId="e385fb40-52d4-4fae-9c5b-3e8ff8a5878e" ma:termSetId="0e8a185d-72dd-4c1d-8327-06082ee7fbb4" ma:anchorId="00000000-0000-0000-0000-000000000000" ma:open="false" ma:isKeyword="false">
      <xsd:complexType>
        <xsd:sequence>
          <xsd:element ref="pc:Terms" minOccurs="0" maxOccurs="1"/>
        </xsd:sequence>
      </xsd:complexType>
    </xsd:element>
    <xsd:element name="Event_x0020_VenueTaxHTField0" ma:index="25" nillable="true" ma:taxonomy="true" ma:internalName="Event_x0020_VenueTaxHTField0" ma:taxonomyFieldName="Event_x0020_Venue" ma:displayName="Event Venue" ma:default="" ma:fieldId="{72225233-bea3-47c9-bcc0-70aff672e91a}" ma:sspId="e385fb40-52d4-4fae-9c5b-3e8ff8a5878e" ma:termSetId="8280d8e6-c94b-487a-bd8b-a7d74984b60f" ma:anchorId="00000000-0000-0000-0000-000000000000" ma:open="false" ma:isKeyword="false">
      <xsd:complexType>
        <xsd:sequence>
          <xsd:element ref="pc:Terms" minOccurs="0" maxOccurs="1"/>
        </xsd:sequence>
      </xsd:complexType>
    </xsd:element>
    <xsd:element name="AudienceTaxHTField0" ma:index="26" nillable="true" ma:taxonomy="true" ma:internalName="AudienceTaxHTField0" ma:taxonomyFieldName="Audience" ma:displayName="Audience" ma:default="" ma:fieldId="{6a4ad93e-f836-4089-85dd-0b5a8d4c5063}" ma:taxonomyMulti="true" ma:sspId="e385fb40-52d4-4fae-9c5b-3e8ff8a5878e" ma:termSetId="147febbf-7221-47e1-ac97-bfa1a8e909cb" ma:anchorId="00000000-0000-0000-0000-000000000000" ma:open="false" ma:isKeyword="false">
      <xsd:complexType>
        <xsd:sequence>
          <xsd:element ref="pc:Terms" minOccurs="0" maxOccurs="1"/>
        </xsd:sequence>
      </xsd:complexType>
    </xsd:element>
    <xsd:element name="Event_x0020_LocationTaxHTField0" ma:index="27" nillable="true" ma:taxonomy="true" ma:internalName="Event_x0020_LocationTaxHTField0" ma:taxonomyFieldName="Event_x0020_Location" ma:displayName="Event Location" ma:default="" ma:fieldId="{721246b6-18f0-4d78-9fb7-960f4884f52f}" ma:sspId="e385fb40-52d4-4fae-9c5b-3e8ff8a5878e" ma:termSetId="9f38d074-2cf4-4ed1-a6e5-5a4bce426041" ma:anchorId="00000000-0000-0000-0000-000000000000" ma:open="false" ma:isKeyword="false">
      <xsd:complexType>
        <xsd:sequence>
          <xsd:element ref="pc:Terms" minOccurs="0" maxOccurs="1"/>
        </xsd:sequence>
      </xsd:complexType>
    </xsd:element>
    <xsd:element name="Event1TaxHTField0" ma:index="30" ma:taxonomy="true" ma:internalName="Event1TaxHTField0" ma:taxonomyFieldName="Event1" ma:displayName="Event Name" ma:default="" ma:fieldId="{173efa96-a0c5-4b7e-a5c5-ebf0027a79b9}" ma:sspId="e385fb40-52d4-4fae-9c5b-3e8ff8a5878e" ma:termSetId="a93ddb37-2243-4aad-9cf2-0d00c5bfa8eb" ma:anchorId="00000000-0000-0000-0000-000000000000" ma:open="false" ma:isKeyword="false">
      <xsd:complexType>
        <xsd:sequence>
          <xsd:element ref="pc:Terms" minOccurs="0" maxOccurs="1"/>
        </xsd:sequence>
      </xsd:complexType>
    </xsd:element>
    <xsd:element name="MS_x0020_Speaker" ma:index="31" nillable="true" ma:displayName="MS Speaker" ma:hidden="true" ma:list="UserInfo" ma:SharePointGroup="0" ma:internalName="MS_x0020_Speake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Speaker" ma:index="32" nillable="true" ma:displayName="External Speaker" ma:hidden="true" ma:internalName="External_x0020_Speaker" ma:readOnly="false">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32d541b-1b4e-4d91-93c7-b10533c52f73" elementFormDefault="qualified">
    <xsd:import namespace="http://schemas.microsoft.com/office/2006/documentManagement/types"/>
    <xsd:import namespace="http://schemas.microsoft.com/office/infopath/2007/PartnerControls"/>
    <xsd:element name="Speaker" ma:index="8" nillable="true" ma:displayName="Speaker" ma:internalName="Speaker">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09db2fa7-4ee4-4bb3-80e9-fade681f539b}" ma:internalName="TaxCatchAll" ma:showField="CatchAllData" ma:web="2295e2e7-0eeb-498e-8716-217bb2ee6ee3">
      <xsd:complexType>
        <xsd:complexContent>
          <xsd:extension base="dms:MultiChoiceLookup">
            <xsd:sequence>
              <xsd:element name="Value" type="dms:Lookup" maxOccurs="unbounded" minOccurs="0" nillable="true"/>
            </xsd:sequence>
          </xsd:extension>
        </xsd:complexContent>
      </xsd:complexType>
    </xsd:element>
    <xsd:element name="TaxCatchAllLabel" ma:index="20" nillable="true" ma:displayName="Taxonomy Catch All Column1" ma:hidden="true" ma:list="{09db2fa7-4ee4-4bb3-80e9-fade681f539b}" ma:internalName="TaxCatchAllLabel" ma:readOnly="true" ma:showField="CatchAllDataLabel" ma:web="2295e2e7-0eeb-498e-8716-217bb2ee6ee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8"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F990F116-B58F-4255-B05B-DA3808E0E5C6}">
  <ds:schemaRefs>
    <ds:schemaRef ds:uri="http://schemas.microsoft.com/office/2006/documentManagement/types"/>
    <ds:schemaRef ds:uri="http://purl.org/dc/terms/"/>
    <ds:schemaRef ds:uri="http://schemas.microsoft.com/sharepoint/v3"/>
    <ds:schemaRef ds:uri="http://schemas.microsoft.com/office/infopath/2007/PartnerControls"/>
    <ds:schemaRef ds:uri="032d541b-1b4e-4d91-93c7-b10533c52f73"/>
    <ds:schemaRef ds:uri="http://purl.org/dc/dcmitype/"/>
    <ds:schemaRef ds:uri="http://purl.org/dc/elements/1.1/"/>
    <ds:schemaRef ds:uri="http://www.w3.org/XML/1998/namespace"/>
    <ds:schemaRef ds:uri="http://schemas.openxmlformats.org/package/2006/metadata/core-properties"/>
    <ds:schemaRef ds:uri="230e9df3-be65-4c73-a93b-d1236ebd677e"/>
    <ds:schemaRef ds:uri="2295e2e7-0eeb-498e-8716-217bb2ee6ee3"/>
    <ds:schemaRef ds:uri="http://schemas.microsoft.com/office/2006/metadata/properties"/>
  </ds:schemaRefs>
</ds:datastoreItem>
</file>

<file path=customXml/itemProps2.xml><?xml version="1.0" encoding="utf-8"?>
<ds:datastoreItem xmlns:ds="http://schemas.openxmlformats.org/officeDocument/2006/customXml" ds:itemID="{F1683EF7-894E-401E-AC02-BD162442C0F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2295e2e7-0eeb-498e-8716-217bb2ee6ee3"/>
    <ds:schemaRef ds:uri="032d541b-1b4e-4d91-93c7-b10533c52f73"/>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758FDAC0-319D-4A54-8D8E-1D42CB1F800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SPC2012_IT-Pro_Template_16x9</Template>
  <TotalTime>7777</TotalTime>
  <Words>5195</Words>
  <Application>Microsoft Office PowerPoint</Application>
  <PresentationFormat>Custom</PresentationFormat>
  <Paragraphs>516</Paragraphs>
  <Slides>41</Slides>
  <Notes>22</Notes>
  <HiddenSlides>0</HiddenSlides>
  <MMClips>0</MMClips>
  <ScaleCrop>false</ScaleCrop>
  <HeadingPairs>
    <vt:vector size="4" baseType="variant">
      <vt:variant>
        <vt:lpstr>Theme</vt:lpstr>
      </vt:variant>
      <vt:variant>
        <vt:i4>4</vt:i4>
      </vt:variant>
      <vt:variant>
        <vt:lpstr>Slide Titles</vt:lpstr>
      </vt:variant>
      <vt:variant>
        <vt:i4>41</vt:i4>
      </vt:variant>
    </vt:vector>
  </HeadingPairs>
  <TitlesOfParts>
    <vt:vector size="45" baseType="lpstr">
      <vt:lpstr>5-30072_SPC2012_IT-Pro_Template_16x9</vt:lpstr>
      <vt:lpstr>5-30072_SPC2012_IT-Pro_Template_16x9_Light</vt:lpstr>
      <vt:lpstr>1_5-30072_SPC2012_IT-Pro_Template_16x9</vt:lpstr>
      <vt:lpstr>5-30072_SPC2012_Business_Template_16x9_Light</vt:lpstr>
      <vt:lpstr>PowerPoint Presentation</vt:lpstr>
      <vt:lpstr>Deep dive on server-to-server identity platform</vt:lpstr>
      <vt:lpstr>Agenda</vt:lpstr>
      <vt:lpstr>Agenda</vt:lpstr>
      <vt:lpstr>Is it possible to access data across hosting boundaries and sourced in different Apps in a consistent and secure manner?</vt:lpstr>
      <vt:lpstr>S2S (Server-to-server) auth platform makes it possible  Let us see ‘how’…  First, what are all the out-of-box S2S cross-product scenarios in SharePoint 2013…</vt:lpstr>
      <vt:lpstr>S2S SharePoint Cross-product Scenarios </vt:lpstr>
      <vt:lpstr>Terminologies</vt:lpstr>
      <vt:lpstr> Now… let us see how S2S is implemented for O365…</vt:lpstr>
      <vt:lpstr>Online Design Goals</vt:lpstr>
      <vt:lpstr>S2S authentication – Online - flow</vt:lpstr>
      <vt:lpstr>S2S in Online – ‘Under the hood’ &lt;take home slide&gt;</vt:lpstr>
      <vt:lpstr>S2S in action in O365 services</vt:lpstr>
      <vt:lpstr>That’s great… but  my customers are still heavy on-premise users…  Is S2S supported for on-premise?  Absolutely… </vt:lpstr>
      <vt:lpstr>Now…   let us explore how S2S scenarios are implemented for on-premise…</vt:lpstr>
      <vt:lpstr>On-premise only Design Goals</vt:lpstr>
      <vt:lpstr>S2S authentication – On-premise - flow</vt:lpstr>
      <vt:lpstr>S2S in On-premise – ‘Under the hood’ &lt;take home slide&gt;</vt:lpstr>
      <vt:lpstr>S2S authentication – On-premise - Config</vt:lpstr>
      <vt:lpstr>Agenda</vt:lpstr>
      <vt:lpstr>How about HYBRID? i.e. O365 + On-premise …</vt:lpstr>
      <vt:lpstr>Hybrid Design Goals</vt:lpstr>
      <vt:lpstr>Hybrid scenario with S2S - on-premise and cloud - flow</vt:lpstr>
      <vt:lpstr>S2S Hybrid scenario – Key points to remember</vt:lpstr>
      <vt:lpstr>S2S in Hybrid – ‘Under the hood’ &lt;take home slide&gt;</vt:lpstr>
      <vt:lpstr>S2S Platform – Not supported topologies</vt:lpstr>
      <vt:lpstr>That is great out-of-box experience…   but… one thing…  …I am interested to write custom LOB S2S Apps and access SharePoint data, is that possible?</vt:lpstr>
      <vt:lpstr>Absolutely…  It’s all ‘standard protocols’ and LOB apps can be written against it…  S2S protocol is an extension to OAuth 2.0 and is documented by MSFT, Extensions here  S2S Protocol Profile docs are:  - SharePoint S2S Profile; Exchange S2S Profile; Lync S2S Profile</vt:lpstr>
      <vt:lpstr>Agenda</vt:lpstr>
      <vt:lpstr>Now…   let us explore a LOB app that uses S2S to talk with SharePoint on-premise…</vt:lpstr>
      <vt:lpstr>Custom LOB App using S2S to call SharePoint  On-premise – Design points</vt:lpstr>
      <vt:lpstr>Now…   let us explore how to enable that LOB app to talk with SharePoint Online …</vt:lpstr>
      <vt:lpstr>Custom LOB App using S2S to call SharePoint Online – Design points contd.</vt:lpstr>
      <vt:lpstr>S2S in action in LOB App to SharePoint Online</vt:lpstr>
      <vt:lpstr>To summarize …</vt:lpstr>
      <vt:lpstr>Beyond S2S - Auth platform patterns in SharePoint 2013</vt:lpstr>
      <vt:lpstr>Key takeaways to home …</vt:lpstr>
      <vt:lpstr>PowerPoint Presentation</vt:lpstr>
      <vt:lpstr>Related Content</vt:lpstr>
      <vt:lpstr>PowerPoint Presentation</vt:lpstr>
      <vt:lpstr>PowerPoint Presentation</vt:lpstr>
    </vt:vector>
  </TitlesOfParts>
  <Manager>Ron Sasaki</Manager>
  <Company>Microsoft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Deep dive on Server-to-Server authentication and how it enables hybrid scenarios</dc:title>
  <dc:subject>SharePoint Conference 2012</dc:subject>
  <dc:creator>Sesha Mani</dc:creator>
  <cp:keywords>SharePoint Conference 2012</cp:keywords>
  <dc:description>Template: Mitchell Derrey, Silver Fox Productions
Formatting:  
Show Dates: November 12th-15th, 2012
Location: Mandalay Bay, Las Vegas, Nevada
Audience Type: Internal/External</dc:description>
  <cp:lastModifiedBy>Erin Sanborn</cp:lastModifiedBy>
  <cp:revision>59</cp:revision>
  <dcterms:created xsi:type="dcterms:W3CDTF">2012-11-03T01:52:04Z</dcterms:created>
  <dcterms:modified xsi:type="dcterms:W3CDTF">2012-12-06T16:39:48Z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0x010100B88FC3ECA26D1C46B3C4C83281D2EB9C00F943C65EE9652644877590F39FC422DC</vt:lpwstr>
  </property>
  <property fmtid="{D5CDD505-2E9C-101B-9397-08002B2CF9AE}" pid="3" name="Product">
    <vt:lpwstr/>
  </property>
  <property fmtid="{D5CDD505-2E9C-101B-9397-08002B2CF9AE}" pid="4" name="Event1">
    <vt:lpwstr>282;#Microsoft SharePoint Conference|a629e079-6b4e-41d1-9641-98de5e4410b7</vt:lpwstr>
  </property>
  <property fmtid="{D5CDD505-2E9C-101B-9397-08002B2CF9AE}" pid="5" name="Audience">
    <vt:lpwstr/>
  </property>
  <property fmtid="{D5CDD505-2E9C-101B-9397-08002B2CF9AE}" pid="6" name="Event Location">
    <vt:lpwstr>316;#Las Vegas|e731b1e0-234c-4781-a780-e65aa36c0b98</vt:lpwstr>
  </property>
  <property fmtid="{D5CDD505-2E9C-101B-9397-08002B2CF9AE}" pid="7" name="Campaign">
    <vt:lpwstr/>
  </property>
  <property fmtid="{D5CDD505-2E9C-101B-9397-08002B2CF9AE}" pid="8" name="Event Venue">
    <vt:lpwstr>355;#Mandalay Bay Resort and Casino|fc459485-1b13-4ce3-bfeb-ea2ace2bf8f6</vt:lpwstr>
  </property>
  <property fmtid="{D5CDD505-2E9C-101B-9397-08002B2CF9AE}" pid="9" name="Track">
    <vt:lpwstr/>
  </property>
</Properties>
</file>