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33"/>
  </p:notesMasterIdLst>
  <p:handoutMasterIdLst>
    <p:handoutMasterId r:id="rId34"/>
  </p:handoutMasterIdLst>
  <p:sldIdLst>
    <p:sldId id="1113"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4" r:id="rId31"/>
    <p:sldId id="1076" r:id="rId32"/>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113"/>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4"/>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Art Bellis" initials="AB"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67" autoAdjust="0"/>
    <p:restoredTop sz="95238" autoAdjust="0"/>
  </p:normalViewPr>
  <p:slideViewPr>
    <p:cSldViewPr>
      <p:cViewPr varScale="1">
        <p:scale>
          <a:sx n="65" d="100"/>
          <a:sy n="65" d="100"/>
        </p:scale>
        <p:origin x="-120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SaaS Records Management</a:t>
            </a:r>
          </a:p>
        </c:rich>
      </c:tx>
      <c:layout>
        <c:manualLayout>
          <c:xMode val="edge"/>
          <c:yMode val="edge"/>
          <c:x val="1.6389561649279268E-3"/>
          <c:y val="0.92999019097201108"/>
        </c:manualLayout>
      </c:layout>
      <c:overlay val="0"/>
    </c:title>
    <c:autoTitleDeleted val="0"/>
    <c:plotArea>
      <c:layout>
        <c:manualLayout>
          <c:layoutTarget val="inner"/>
          <c:xMode val="edge"/>
          <c:yMode val="edge"/>
          <c:x val="4.3479559404117837E-2"/>
          <c:y val="6.7803385799877061E-2"/>
          <c:w val="0.57626392948417915"/>
          <c:h val="0.86821034058487934"/>
        </c:manualLayout>
      </c:layout>
      <c:pieChart>
        <c:varyColors val="1"/>
        <c:ser>
          <c:idx val="0"/>
          <c:order val="0"/>
          <c:tx>
            <c:strRef>
              <c:f>Sheet1!$B$1</c:f>
              <c:strCache>
                <c:ptCount val="1"/>
                <c:pt idx="0">
                  <c:v>Sales</c:v>
                </c:pt>
              </c:strCache>
            </c:strRef>
          </c:tx>
          <c:cat>
            <c:strRef>
              <c:f>Sheet1!$A$2:$A$5</c:f>
              <c:strCache>
                <c:ptCount val="4"/>
                <c:pt idx="0">
                  <c:v>Don't know or not interested</c:v>
                </c:pt>
                <c:pt idx="1">
                  <c:v>Interested but not for at least a year or more</c:v>
                </c:pt>
                <c:pt idx="2">
                  <c:v>Planned to/are implemented</c:v>
                </c:pt>
                <c:pt idx="3">
                  <c:v>Expanding Use</c:v>
                </c:pt>
              </c:strCache>
            </c:strRef>
          </c:cat>
          <c:val>
            <c:numRef>
              <c:f>Sheet1!$B$2:$B$5</c:f>
              <c:numCache>
                <c:formatCode>General</c:formatCode>
                <c:ptCount val="4"/>
                <c:pt idx="0">
                  <c:v>66</c:v>
                </c:pt>
                <c:pt idx="1">
                  <c:v>24</c:v>
                </c:pt>
                <c:pt idx="2">
                  <c:v>7</c:v>
                </c:pt>
                <c:pt idx="3">
                  <c:v>6</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9258576729220989"/>
          <c:y val="0.18359004864902617"/>
          <c:w val="0.30448526017636335"/>
          <c:h val="0.73151303996127814"/>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a:t>SaaS Records Management</a:t>
            </a:r>
          </a:p>
        </c:rich>
      </c:tx>
      <c:layout>
        <c:manualLayout>
          <c:xMode val="edge"/>
          <c:yMode val="edge"/>
          <c:x val="1.6389561649279268E-3"/>
          <c:y val="0.92999019097201108"/>
        </c:manualLayout>
      </c:layout>
      <c:overlay val="0"/>
    </c:title>
    <c:autoTitleDeleted val="0"/>
    <c:plotArea>
      <c:layout>
        <c:manualLayout>
          <c:layoutTarget val="inner"/>
          <c:xMode val="edge"/>
          <c:yMode val="edge"/>
          <c:x val="6.1124197314501194E-2"/>
          <c:y val="6.7803385799877061E-2"/>
          <c:w val="0.57626392948417915"/>
          <c:h val="0.86821034058487934"/>
        </c:manualLayout>
      </c:layout>
      <c:pieChart>
        <c:varyColors val="1"/>
        <c:ser>
          <c:idx val="0"/>
          <c:order val="0"/>
          <c:tx>
            <c:strRef>
              <c:f>Sheet1!$B$1</c:f>
              <c:strCache>
                <c:ptCount val="1"/>
                <c:pt idx="0">
                  <c:v>Sales</c:v>
                </c:pt>
              </c:strCache>
            </c:strRef>
          </c:tx>
          <c:cat>
            <c:strRef>
              <c:f>Sheet1!$A$2:$A$9</c:f>
              <c:strCache>
                <c:ptCount val="8"/>
                <c:pt idx="0">
                  <c:v>Operational Concerns</c:v>
                </c:pt>
                <c:pt idx="1">
                  <c:v>Privacy Concerns</c:v>
                </c:pt>
                <c:pt idx="2">
                  <c:v>Legal Concerns</c:v>
                </c:pt>
                <c:pt idx="3">
                  <c:v>Integration Concerns</c:v>
                </c:pt>
                <c:pt idx="4">
                  <c:v>Cost to High</c:v>
                </c:pt>
                <c:pt idx="5">
                  <c:v>Current on-prem Software Adequate</c:v>
                </c:pt>
                <c:pt idx="6">
                  <c:v>Insufficiant RM functionality</c:v>
                </c:pt>
                <c:pt idx="7">
                  <c:v>Other</c:v>
                </c:pt>
              </c:strCache>
            </c:strRef>
          </c:cat>
          <c:val>
            <c:numRef>
              <c:f>Sheet1!$B$2:$B$9</c:f>
              <c:numCache>
                <c:formatCode>General</c:formatCode>
                <c:ptCount val="8"/>
                <c:pt idx="0">
                  <c:v>24</c:v>
                </c:pt>
                <c:pt idx="1">
                  <c:v>24</c:v>
                </c:pt>
                <c:pt idx="2">
                  <c:v>21</c:v>
                </c:pt>
                <c:pt idx="3">
                  <c:v>12</c:v>
                </c:pt>
                <c:pt idx="4">
                  <c:v>9</c:v>
                </c:pt>
                <c:pt idx="5">
                  <c:v>15</c:v>
                </c:pt>
                <c:pt idx="6">
                  <c:v>6</c:v>
                </c:pt>
                <c:pt idx="7">
                  <c:v>5</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image" Target="../media/image21.jpg"/></Relationships>
</file>

<file path=ppt/diagrams/_rels/drawing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3.jpg"/><Relationship Id="rId1" Type="http://schemas.openxmlformats.org/officeDocument/2006/relationships/image" Target="../media/image21.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F39F69-CD7F-4EA9-8D1E-A04948D572F4}" type="doc">
      <dgm:prSet loTypeId="urn:microsoft.com/office/officeart/2008/layout/AscendingPictureAccentProcess" loCatId="picture" qsTypeId="urn:microsoft.com/office/officeart/2005/8/quickstyle/simple1" qsCatId="simple" csTypeId="urn:microsoft.com/office/officeart/2005/8/colors/accent1_2" csCatId="accent1" phldr="1"/>
      <dgm:spPr/>
      <dgm:t>
        <a:bodyPr/>
        <a:lstStyle/>
        <a:p>
          <a:endParaRPr lang="en-US"/>
        </a:p>
      </dgm:t>
    </dgm:pt>
    <dgm:pt modelId="{27175168-9ED9-404A-865A-73470C00E458}">
      <dgm:prSet phldrT="[Text]"/>
      <dgm:spPr/>
      <dgm:t>
        <a:bodyPr/>
        <a:lstStyle/>
        <a:p>
          <a:r>
            <a:rPr lang="en-US" dirty="0" smtClean="0"/>
            <a:t>ON PREMISE</a:t>
          </a:r>
          <a:endParaRPr lang="en-US" dirty="0"/>
        </a:p>
      </dgm:t>
    </dgm:pt>
    <dgm:pt modelId="{647445C8-DD33-4200-9CE5-A1CA19B0C998}" type="parTrans" cxnId="{641B36B3-AFA6-446B-B955-E6228C1C5434}">
      <dgm:prSet/>
      <dgm:spPr/>
      <dgm:t>
        <a:bodyPr/>
        <a:lstStyle/>
        <a:p>
          <a:endParaRPr lang="en-US"/>
        </a:p>
      </dgm:t>
    </dgm:pt>
    <dgm:pt modelId="{3FFAC8F8-1844-49AD-8731-33D792722625}" type="sibTrans" cxnId="{641B36B3-AFA6-446B-B955-E6228C1C5434}">
      <dgm:prSet/>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153" b="153"/>
          </a:stretch>
        </a:blipFill>
      </dgm:spPr>
      <dgm:t>
        <a:bodyPr/>
        <a:lstStyle/>
        <a:p>
          <a:endParaRPr lang="en-US"/>
        </a:p>
      </dgm:t>
    </dgm:pt>
    <dgm:pt modelId="{130704C7-0B03-497A-ACBE-14BC55834D34}">
      <dgm:prSet phldrT="[Text]"/>
      <dgm:spPr/>
      <dgm:t>
        <a:bodyPr/>
        <a:lstStyle/>
        <a:p>
          <a:r>
            <a:rPr lang="en-US" dirty="0" smtClean="0"/>
            <a:t>CLOUD</a:t>
          </a:r>
          <a:endParaRPr lang="en-US" dirty="0"/>
        </a:p>
      </dgm:t>
    </dgm:pt>
    <dgm:pt modelId="{D400B33A-2C69-4B9B-9494-41372CDB5566}" type="parTrans" cxnId="{7483594C-9E0D-45B1-AE07-6A6742368200}">
      <dgm:prSet/>
      <dgm:spPr/>
      <dgm:t>
        <a:bodyPr/>
        <a:lstStyle/>
        <a:p>
          <a:endParaRPr lang="en-US"/>
        </a:p>
      </dgm:t>
    </dgm:pt>
    <dgm:pt modelId="{1D8CF7C1-253D-4CB8-B09A-24F77AC4E85E}" type="sibTrans" cxnId="{7483594C-9E0D-45B1-AE07-6A6742368200}">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2000" b="-2000"/>
          </a:stretch>
        </a:blipFill>
      </dgm:spPr>
      <dgm:t>
        <a:bodyPr/>
        <a:lstStyle/>
        <a:p>
          <a:endParaRPr lang="en-US"/>
        </a:p>
      </dgm:t>
    </dgm:pt>
    <dgm:pt modelId="{4A9922A8-6F6D-4F41-991E-F47E883CD885}">
      <dgm:prSet phldrT="[Text]"/>
      <dgm:spPr/>
      <dgm:t>
        <a:bodyPr/>
        <a:lstStyle/>
        <a:p>
          <a:r>
            <a:rPr lang="en-US" dirty="0" smtClean="0"/>
            <a:t>HYBRID</a:t>
          </a:r>
          <a:endParaRPr lang="en-US" dirty="0"/>
        </a:p>
      </dgm:t>
    </dgm:pt>
    <dgm:pt modelId="{1362C0E8-2D5B-4EB2-8B21-58A5A3F96748}" type="parTrans" cxnId="{7FCA4441-D786-4A3B-9FA2-05FB39D4484D}">
      <dgm:prSet/>
      <dgm:spPr/>
      <dgm:t>
        <a:bodyPr/>
        <a:lstStyle/>
        <a:p>
          <a:endParaRPr lang="en-US"/>
        </a:p>
      </dgm:t>
    </dgm:pt>
    <dgm:pt modelId="{9EDE6510-4ABD-4346-9A9A-D3B478A1A072}" type="sibTrans" cxnId="{7FCA4441-D786-4A3B-9FA2-05FB39D4484D}">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9113DD22-0F69-49E3-AD6D-9BE4C9A3B13D}">
      <dgm:prSet phldrT="[Text]"/>
      <dgm:spPr/>
      <dgm:t>
        <a:bodyPr/>
        <a:lstStyle/>
        <a:p>
          <a:endParaRPr lang="en-US" dirty="0"/>
        </a:p>
      </dgm:t>
    </dgm:pt>
    <dgm:pt modelId="{04DAC8EB-6BB2-4160-93B1-556ACC327E13}" type="parTrans" cxnId="{E58EBD4B-21E3-4CC0-B31A-4647DC1B6A08}">
      <dgm:prSet/>
      <dgm:spPr/>
      <dgm:t>
        <a:bodyPr/>
        <a:lstStyle/>
        <a:p>
          <a:endParaRPr lang="en-US"/>
        </a:p>
      </dgm:t>
    </dgm:pt>
    <dgm:pt modelId="{D027E8D3-9100-4531-BC14-B33FF45A450B}" type="sibTrans" cxnId="{E58EBD4B-21E3-4CC0-B31A-4647DC1B6A08}">
      <dgm:prSet/>
      <dgm:spPr/>
      <dgm:t>
        <a:bodyPr/>
        <a:lstStyle/>
        <a:p>
          <a:endParaRPr lang="en-US"/>
        </a:p>
      </dgm:t>
    </dgm:pt>
    <dgm:pt modelId="{C846D267-D16E-43FE-8B77-D98D3625E736}" type="pres">
      <dgm:prSet presAssocID="{86F39F69-CD7F-4EA9-8D1E-A04948D572F4}" presName="Name0" presStyleCnt="0">
        <dgm:presLayoutVars>
          <dgm:chMax val="7"/>
          <dgm:chPref val="7"/>
          <dgm:dir/>
        </dgm:presLayoutVars>
      </dgm:prSet>
      <dgm:spPr/>
      <dgm:t>
        <a:bodyPr/>
        <a:lstStyle/>
        <a:p>
          <a:endParaRPr lang="en-US"/>
        </a:p>
      </dgm:t>
    </dgm:pt>
    <dgm:pt modelId="{818CD936-60B5-411A-BF1A-765E1089E44D}" type="pres">
      <dgm:prSet presAssocID="{86F39F69-CD7F-4EA9-8D1E-A04948D572F4}" presName="dot1" presStyleLbl="alignNode1" presStyleIdx="0" presStyleCnt="12"/>
      <dgm:spPr/>
      <dgm:t>
        <a:bodyPr/>
        <a:lstStyle/>
        <a:p>
          <a:endParaRPr lang="en-US"/>
        </a:p>
      </dgm:t>
    </dgm:pt>
    <dgm:pt modelId="{B620FF85-3CE9-41D2-90A0-A6A24561249D}" type="pres">
      <dgm:prSet presAssocID="{86F39F69-CD7F-4EA9-8D1E-A04948D572F4}" presName="dot2" presStyleLbl="alignNode1" presStyleIdx="1" presStyleCnt="12"/>
      <dgm:spPr/>
      <dgm:t>
        <a:bodyPr/>
        <a:lstStyle/>
        <a:p>
          <a:endParaRPr lang="en-US"/>
        </a:p>
      </dgm:t>
    </dgm:pt>
    <dgm:pt modelId="{B853B0E3-F643-4035-9E1A-5C7DAF52E3B4}" type="pres">
      <dgm:prSet presAssocID="{86F39F69-CD7F-4EA9-8D1E-A04948D572F4}" presName="dot3" presStyleLbl="alignNode1" presStyleIdx="2" presStyleCnt="12"/>
      <dgm:spPr/>
      <dgm:t>
        <a:bodyPr/>
        <a:lstStyle/>
        <a:p>
          <a:endParaRPr lang="en-US"/>
        </a:p>
      </dgm:t>
    </dgm:pt>
    <dgm:pt modelId="{DBBD9750-BE3E-4744-9BF3-7712EC97C56A}" type="pres">
      <dgm:prSet presAssocID="{86F39F69-CD7F-4EA9-8D1E-A04948D572F4}" presName="dot4" presStyleLbl="alignNode1" presStyleIdx="3" presStyleCnt="12"/>
      <dgm:spPr/>
      <dgm:t>
        <a:bodyPr/>
        <a:lstStyle/>
        <a:p>
          <a:endParaRPr lang="en-US"/>
        </a:p>
      </dgm:t>
    </dgm:pt>
    <dgm:pt modelId="{2A80B8D4-3560-4784-BDD3-D747219505D9}" type="pres">
      <dgm:prSet presAssocID="{86F39F69-CD7F-4EA9-8D1E-A04948D572F4}" presName="dot5" presStyleLbl="alignNode1" presStyleIdx="4" presStyleCnt="12"/>
      <dgm:spPr/>
      <dgm:t>
        <a:bodyPr/>
        <a:lstStyle/>
        <a:p>
          <a:endParaRPr lang="en-US"/>
        </a:p>
      </dgm:t>
    </dgm:pt>
    <dgm:pt modelId="{52C8F222-8981-4095-8F6A-BE245B84FD16}" type="pres">
      <dgm:prSet presAssocID="{86F39F69-CD7F-4EA9-8D1E-A04948D572F4}" presName="dotArrow1" presStyleLbl="alignNode1" presStyleIdx="5" presStyleCnt="12"/>
      <dgm:spPr/>
      <dgm:t>
        <a:bodyPr/>
        <a:lstStyle/>
        <a:p>
          <a:endParaRPr lang="en-US"/>
        </a:p>
      </dgm:t>
    </dgm:pt>
    <dgm:pt modelId="{0DA94C9D-D03A-4AF0-90E4-0A92E245F4B0}" type="pres">
      <dgm:prSet presAssocID="{86F39F69-CD7F-4EA9-8D1E-A04948D572F4}" presName="dotArrow2" presStyleLbl="alignNode1" presStyleIdx="6" presStyleCnt="12"/>
      <dgm:spPr/>
      <dgm:t>
        <a:bodyPr/>
        <a:lstStyle/>
        <a:p>
          <a:endParaRPr lang="en-US"/>
        </a:p>
      </dgm:t>
    </dgm:pt>
    <dgm:pt modelId="{830229FD-8C6E-4EDE-AF49-43D7D53282FD}" type="pres">
      <dgm:prSet presAssocID="{86F39F69-CD7F-4EA9-8D1E-A04948D572F4}" presName="dotArrow3" presStyleLbl="alignNode1" presStyleIdx="7" presStyleCnt="12"/>
      <dgm:spPr/>
      <dgm:t>
        <a:bodyPr/>
        <a:lstStyle/>
        <a:p>
          <a:endParaRPr lang="en-US"/>
        </a:p>
      </dgm:t>
    </dgm:pt>
    <dgm:pt modelId="{DE67A133-DB4C-46C5-8EE8-24AEA5CEEE10}" type="pres">
      <dgm:prSet presAssocID="{86F39F69-CD7F-4EA9-8D1E-A04948D572F4}" presName="dotArrow4" presStyleLbl="alignNode1" presStyleIdx="8" presStyleCnt="12"/>
      <dgm:spPr/>
      <dgm:t>
        <a:bodyPr/>
        <a:lstStyle/>
        <a:p>
          <a:endParaRPr lang="en-US"/>
        </a:p>
      </dgm:t>
    </dgm:pt>
    <dgm:pt modelId="{824EC40F-6C7C-4D03-BF2A-EF62FA0A90B8}" type="pres">
      <dgm:prSet presAssocID="{86F39F69-CD7F-4EA9-8D1E-A04948D572F4}" presName="dotArrow5" presStyleLbl="alignNode1" presStyleIdx="9" presStyleCnt="12"/>
      <dgm:spPr/>
      <dgm:t>
        <a:bodyPr/>
        <a:lstStyle/>
        <a:p>
          <a:endParaRPr lang="en-US"/>
        </a:p>
      </dgm:t>
    </dgm:pt>
    <dgm:pt modelId="{9EBCECBA-B57E-451A-94BE-71E94444B7EC}" type="pres">
      <dgm:prSet presAssocID="{86F39F69-CD7F-4EA9-8D1E-A04948D572F4}" presName="dotArrow6" presStyleLbl="alignNode1" presStyleIdx="10" presStyleCnt="12"/>
      <dgm:spPr/>
      <dgm:t>
        <a:bodyPr/>
        <a:lstStyle/>
        <a:p>
          <a:endParaRPr lang="en-US"/>
        </a:p>
      </dgm:t>
    </dgm:pt>
    <dgm:pt modelId="{516A3815-D4B0-4C9E-8E45-764A602F6ED5}" type="pres">
      <dgm:prSet presAssocID="{86F39F69-CD7F-4EA9-8D1E-A04948D572F4}" presName="dotArrow7" presStyleLbl="alignNode1" presStyleIdx="11" presStyleCnt="12"/>
      <dgm:spPr/>
      <dgm:t>
        <a:bodyPr/>
        <a:lstStyle/>
        <a:p>
          <a:endParaRPr lang="en-US"/>
        </a:p>
      </dgm:t>
    </dgm:pt>
    <dgm:pt modelId="{93052F94-98F6-4B93-8AEF-215F9D087EC7}" type="pres">
      <dgm:prSet presAssocID="{27175168-9ED9-404A-865A-73470C00E458}" presName="parTx1" presStyleLbl="node1" presStyleIdx="0" presStyleCnt="3"/>
      <dgm:spPr/>
      <dgm:t>
        <a:bodyPr/>
        <a:lstStyle/>
        <a:p>
          <a:endParaRPr lang="en-US"/>
        </a:p>
      </dgm:t>
    </dgm:pt>
    <dgm:pt modelId="{735F1696-9B28-4C12-B23B-72AE2171FECD}" type="pres">
      <dgm:prSet presAssocID="{27175168-9ED9-404A-865A-73470C00E458}" presName="desTx1" presStyleLbl="revTx" presStyleIdx="0" presStyleCnt="1">
        <dgm:presLayoutVars>
          <dgm:bulletEnabled val="1"/>
        </dgm:presLayoutVars>
      </dgm:prSet>
      <dgm:spPr/>
      <dgm:t>
        <a:bodyPr/>
        <a:lstStyle/>
        <a:p>
          <a:endParaRPr lang="en-US"/>
        </a:p>
      </dgm:t>
    </dgm:pt>
    <dgm:pt modelId="{6295DD4A-4E38-4A34-944A-4635CD8EDD35}" type="pres">
      <dgm:prSet presAssocID="{3FFAC8F8-1844-49AD-8731-33D792722625}" presName="picture1" presStyleCnt="0"/>
      <dgm:spPr/>
      <dgm:t>
        <a:bodyPr/>
        <a:lstStyle/>
        <a:p>
          <a:endParaRPr lang="en-US"/>
        </a:p>
      </dgm:t>
    </dgm:pt>
    <dgm:pt modelId="{CBD29506-F35C-4CCB-828D-37F768C7C8F4}" type="pres">
      <dgm:prSet presAssocID="{3FFAC8F8-1844-49AD-8731-33D792722625}" presName="imageRepeatNode" presStyleLbl="fgImgPlace1" presStyleIdx="0" presStyleCnt="3"/>
      <dgm:spPr/>
      <dgm:t>
        <a:bodyPr/>
        <a:lstStyle/>
        <a:p>
          <a:endParaRPr lang="en-US"/>
        </a:p>
      </dgm:t>
    </dgm:pt>
    <dgm:pt modelId="{58F67A70-75F0-402F-A288-2E8554004CF0}" type="pres">
      <dgm:prSet presAssocID="{4A9922A8-6F6D-4F41-991E-F47E883CD885}" presName="parTx2" presStyleLbl="node1" presStyleIdx="1" presStyleCnt="3"/>
      <dgm:spPr/>
      <dgm:t>
        <a:bodyPr/>
        <a:lstStyle/>
        <a:p>
          <a:endParaRPr lang="en-US"/>
        </a:p>
      </dgm:t>
    </dgm:pt>
    <dgm:pt modelId="{937DA63C-0889-45A1-BACC-08AFE30C340B}" type="pres">
      <dgm:prSet presAssocID="{9EDE6510-4ABD-4346-9A9A-D3B478A1A072}" presName="picture2" presStyleCnt="0"/>
      <dgm:spPr/>
      <dgm:t>
        <a:bodyPr/>
        <a:lstStyle/>
        <a:p>
          <a:endParaRPr lang="en-US"/>
        </a:p>
      </dgm:t>
    </dgm:pt>
    <dgm:pt modelId="{995C74EB-223E-4043-A348-CC9F738107CC}" type="pres">
      <dgm:prSet presAssocID="{9EDE6510-4ABD-4346-9A9A-D3B478A1A072}" presName="imageRepeatNode" presStyleLbl="fgImgPlace1" presStyleIdx="1" presStyleCnt="3"/>
      <dgm:spPr/>
      <dgm:t>
        <a:bodyPr/>
        <a:lstStyle/>
        <a:p>
          <a:endParaRPr lang="en-US"/>
        </a:p>
      </dgm:t>
    </dgm:pt>
    <dgm:pt modelId="{96FFC638-7781-4ACE-88C6-270B32711273}" type="pres">
      <dgm:prSet presAssocID="{130704C7-0B03-497A-ACBE-14BC55834D34}" presName="parTx3" presStyleLbl="node1" presStyleIdx="2" presStyleCnt="3"/>
      <dgm:spPr/>
      <dgm:t>
        <a:bodyPr/>
        <a:lstStyle/>
        <a:p>
          <a:endParaRPr lang="en-US"/>
        </a:p>
      </dgm:t>
    </dgm:pt>
    <dgm:pt modelId="{CB4280DF-63CC-44BC-AE16-D655E4702233}" type="pres">
      <dgm:prSet presAssocID="{1D8CF7C1-253D-4CB8-B09A-24F77AC4E85E}" presName="picture3" presStyleCnt="0"/>
      <dgm:spPr/>
      <dgm:t>
        <a:bodyPr/>
        <a:lstStyle/>
        <a:p>
          <a:endParaRPr lang="en-US"/>
        </a:p>
      </dgm:t>
    </dgm:pt>
    <dgm:pt modelId="{857C7068-3A30-48DF-9E71-345E77FB5D85}" type="pres">
      <dgm:prSet presAssocID="{1D8CF7C1-253D-4CB8-B09A-24F77AC4E85E}" presName="imageRepeatNode" presStyleLbl="fgImgPlace1" presStyleIdx="2" presStyleCnt="3"/>
      <dgm:spPr/>
      <dgm:t>
        <a:bodyPr/>
        <a:lstStyle/>
        <a:p>
          <a:endParaRPr lang="en-US"/>
        </a:p>
      </dgm:t>
    </dgm:pt>
  </dgm:ptLst>
  <dgm:cxnLst>
    <dgm:cxn modelId="{FC68D2D6-A4CA-45ED-A45B-1EC92CA115CB}" type="presOf" srcId="{1D8CF7C1-253D-4CB8-B09A-24F77AC4E85E}" destId="{857C7068-3A30-48DF-9E71-345E77FB5D85}" srcOrd="0" destOrd="0" presId="urn:microsoft.com/office/officeart/2008/layout/AscendingPictureAccentProcess"/>
    <dgm:cxn modelId="{A4634394-B7CB-47A4-BB43-F046BE9AB6EA}" type="presOf" srcId="{9113DD22-0F69-49E3-AD6D-9BE4C9A3B13D}" destId="{735F1696-9B28-4C12-B23B-72AE2171FECD}" srcOrd="0" destOrd="0" presId="urn:microsoft.com/office/officeart/2008/layout/AscendingPictureAccentProcess"/>
    <dgm:cxn modelId="{4E9E753D-AA26-437C-9787-879DD4F861EC}" type="presOf" srcId="{27175168-9ED9-404A-865A-73470C00E458}" destId="{93052F94-98F6-4B93-8AEF-215F9D087EC7}" srcOrd="0" destOrd="0" presId="urn:microsoft.com/office/officeart/2008/layout/AscendingPictureAccentProcess"/>
    <dgm:cxn modelId="{7483594C-9E0D-45B1-AE07-6A6742368200}" srcId="{86F39F69-CD7F-4EA9-8D1E-A04948D572F4}" destId="{130704C7-0B03-497A-ACBE-14BC55834D34}" srcOrd="2" destOrd="0" parTransId="{D400B33A-2C69-4B9B-9494-41372CDB5566}" sibTransId="{1D8CF7C1-253D-4CB8-B09A-24F77AC4E85E}"/>
    <dgm:cxn modelId="{A5F83467-0486-4036-B823-8E1E0E0E4419}" type="presOf" srcId="{3FFAC8F8-1844-49AD-8731-33D792722625}" destId="{CBD29506-F35C-4CCB-828D-37F768C7C8F4}" srcOrd="0" destOrd="0" presId="urn:microsoft.com/office/officeart/2008/layout/AscendingPictureAccentProcess"/>
    <dgm:cxn modelId="{7F787E1F-8116-4F44-9D59-B821C2B96A2E}" type="presOf" srcId="{4A9922A8-6F6D-4F41-991E-F47E883CD885}" destId="{58F67A70-75F0-402F-A288-2E8554004CF0}" srcOrd="0" destOrd="0" presId="urn:microsoft.com/office/officeart/2008/layout/AscendingPictureAccentProcess"/>
    <dgm:cxn modelId="{7FCA4441-D786-4A3B-9FA2-05FB39D4484D}" srcId="{86F39F69-CD7F-4EA9-8D1E-A04948D572F4}" destId="{4A9922A8-6F6D-4F41-991E-F47E883CD885}" srcOrd="1" destOrd="0" parTransId="{1362C0E8-2D5B-4EB2-8B21-58A5A3F96748}" sibTransId="{9EDE6510-4ABD-4346-9A9A-D3B478A1A072}"/>
    <dgm:cxn modelId="{571DFE24-0EF5-4AD5-AD48-7A3E9EBD6457}" type="presOf" srcId="{86F39F69-CD7F-4EA9-8D1E-A04948D572F4}" destId="{C846D267-D16E-43FE-8B77-D98D3625E736}" srcOrd="0" destOrd="0" presId="urn:microsoft.com/office/officeart/2008/layout/AscendingPictureAccentProcess"/>
    <dgm:cxn modelId="{641B36B3-AFA6-446B-B955-E6228C1C5434}" srcId="{86F39F69-CD7F-4EA9-8D1E-A04948D572F4}" destId="{27175168-9ED9-404A-865A-73470C00E458}" srcOrd="0" destOrd="0" parTransId="{647445C8-DD33-4200-9CE5-A1CA19B0C998}" sibTransId="{3FFAC8F8-1844-49AD-8731-33D792722625}"/>
    <dgm:cxn modelId="{E58EBD4B-21E3-4CC0-B31A-4647DC1B6A08}" srcId="{27175168-9ED9-404A-865A-73470C00E458}" destId="{9113DD22-0F69-49E3-AD6D-9BE4C9A3B13D}" srcOrd="0" destOrd="0" parTransId="{04DAC8EB-6BB2-4160-93B1-556ACC327E13}" sibTransId="{D027E8D3-9100-4531-BC14-B33FF45A450B}"/>
    <dgm:cxn modelId="{9381A97D-D8EB-4BFE-A323-A4DFC7724B92}" type="presOf" srcId="{9EDE6510-4ABD-4346-9A9A-D3B478A1A072}" destId="{995C74EB-223E-4043-A348-CC9F738107CC}" srcOrd="0" destOrd="0" presId="urn:microsoft.com/office/officeart/2008/layout/AscendingPictureAccentProcess"/>
    <dgm:cxn modelId="{82865FD6-8D3B-47AF-9A76-3DCE13CC7C8A}" type="presOf" srcId="{130704C7-0B03-497A-ACBE-14BC55834D34}" destId="{96FFC638-7781-4ACE-88C6-270B32711273}" srcOrd="0" destOrd="0" presId="urn:microsoft.com/office/officeart/2008/layout/AscendingPictureAccentProcess"/>
    <dgm:cxn modelId="{1978AABE-F516-4BBB-A896-9525701C2855}" type="presParOf" srcId="{C846D267-D16E-43FE-8B77-D98D3625E736}" destId="{818CD936-60B5-411A-BF1A-765E1089E44D}" srcOrd="0" destOrd="0" presId="urn:microsoft.com/office/officeart/2008/layout/AscendingPictureAccentProcess"/>
    <dgm:cxn modelId="{C5A4B4EA-DB85-43B9-A7A6-74343A248AD3}" type="presParOf" srcId="{C846D267-D16E-43FE-8B77-D98D3625E736}" destId="{B620FF85-3CE9-41D2-90A0-A6A24561249D}" srcOrd="1" destOrd="0" presId="urn:microsoft.com/office/officeart/2008/layout/AscendingPictureAccentProcess"/>
    <dgm:cxn modelId="{83D8F4E3-3FD4-44C6-85C6-43DCBCFB9A5C}" type="presParOf" srcId="{C846D267-D16E-43FE-8B77-D98D3625E736}" destId="{B853B0E3-F643-4035-9E1A-5C7DAF52E3B4}" srcOrd="2" destOrd="0" presId="urn:microsoft.com/office/officeart/2008/layout/AscendingPictureAccentProcess"/>
    <dgm:cxn modelId="{A6F109EF-5EF0-4F72-8FEF-9337995FED7A}" type="presParOf" srcId="{C846D267-D16E-43FE-8B77-D98D3625E736}" destId="{DBBD9750-BE3E-4744-9BF3-7712EC97C56A}" srcOrd="3" destOrd="0" presId="urn:microsoft.com/office/officeart/2008/layout/AscendingPictureAccentProcess"/>
    <dgm:cxn modelId="{5F6A36E1-94EA-4A9B-86DC-EF4FF19543D3}" type="presParOf" srcId="{C846D267-D16E-43FE-8B77-D98D3625E736}" destId="{2A80B8D4-3560-4784-BDD3-D747219505D9}" srcOrd="4" destOrd="0" presId="urn:microsoft.com/office/officeart/2008/layout/AscendingPictureAccentProcess"/>
    <dgm:cxn modelId="{B2CED153-8DEC-4883-8F1D-4D80D973ED01}" type="presParOf" srcId="{C846D267-D16E-43FE-8B77-D98D3625E736}" destId="{52C8F222-8981-4095-8F6A-BE245B84FD16}" srcOrd="5" destOrd="0" presId="urn:microsoft.com/office/officeart/2008/layout/AscendingPictureAccentProcess"/>
    <dgm:cxn modelId="{6CCEC7AD-803E-4217-8AE5-6D3CCF851628}" type="presParOf" srcId="{C846D267-D16E-43FE-8B77-D98D3625E736}" destId="{0DA94C9D-D03A-4AF0-90E4-0A92E245F4B0}" srcOrd="6" destOrd="0" presId="urn:microsoft.com/office/officeart/2008/layout/AscendingPictureAccentProcess"/>
    <dgm:cxn modelId="{A157B399-0CAF-40FB-906C-610EE036E357}" type="presParOf" srcId="{C846D267-D16E-43FE-8B77-D98D3625E736}" destId="{830229FD-8C6E-4EDE-AF49-43D7D53282FD}" srcOrd="7" destOrd="0" presId="urn:microsoft.com/office/officeart/2008/layout/AscendingPictureAccentProcess"/>
    <dgm:cxn modelId="{B9283676-055D-4460-A465-CA8AA675801D}" type="presParOf" srcId="{C846D267-D16E-43FE-8B77-D98D3625E736}" destId="{DE67A133-DB4C-46C5-8EE8-24AEA5CEEE10}" srcOrd="8" destOrd="0" presId="urn:microsoft.com/office/officeart/2008/layout/AscendingPictureAccentProcess"/>
    <dgm:cxn modelId="{F1821BB0-9BEB-4BB6-BC98-D633A0A2F3FE}" type="presParOf" srcId="{C846D267-D16E-43FE-8B77-D98D3625E736}" destId="{824EC40F-6C7C-4D03-BF2A-EF62FA0A90B8}" srcOrd="9" destOrd="0" presId="urn:microsoft.com/office/officeart/2008/layout/AscendingPictureAccentProcess"/>
    <dgm:cxn modelId="{D266609E-1147-4DF0-9A92-8EDE5F73705A}" type="presParOf" srcId="{C846D267-D16E-43FE-8B77-D98D3625E736}" destId="{9EBCECBA-B57E-451A-94BE-71E94444B7EC}" srcOrd="10" destOrd="0" presId="urn:microsoft.com/office/officeart/2008/layout/AscendingPictureAccentProcess"/>
    <dgm:cxn modelId="{9EBFC343-6BEC-4F47-A0EC-6046E4C9F3BC}" type="presParOf" srcId="{C846D267-D16E-43FE-8B77-D98D3625E736}" destId="{516A3815-D4B0-4C9E-8E45-764A602F6ED5}" srcOrd="11" destOrd="0" presId="urn:microsoft.com/office/officeart/2008/layout/AscendingPictureAccentProcess"/>
    <dgm:cxn modelId="{50505F13-10FE-4BB8-9BCB-9EE3B3A0EF3D}" type="presParOf" srcId="{C846D267-D16E-43FE-8B77-D98D3625E736}" destId="{93052F94-98F6-4B93-8AEF-215F9D087EC7}" srcOrd="12" destOrd="0" presId="urn:microsoft.com/office/officeart/2008/layout/AscendingPictureAccentProcess"/>
    <dgm:cxn modelId="{C65AF184-0A2B-4B60-AE2F-9A14434E6380}" type="presParOf" srcId="{C846D267-D16E-43FE-8B77-D98D3625E736}" destId="{735F1696-9B28-4C12-B23B-72AE2171FECD}" srcOrd="13" destOrd="0" presId="urn:microsoft.com/office/officeart/2008/layout/AscendingPictureAccentProcess"/>
    <dgm:cxn modelId="{4A7C21FA-4932-4F8F-94E3-C7DCE91BE4A8}" type="presParOf" srcId="{C846D267-D16E-43FE-8B77-D98D3625E736}" destId="{6295DD4A-4E38-4A34-944A-4635CD8EDD35}" srcOrd="14" destOrd="0" presId="urn:microsoft.com/office/officeart/2008/layout/AscendingPictureAccentProcess"/>
    <dgm:cxn modelId="{314898FE-01F8-45CE-87F7-1E9ABA147220}" type="presParOf" srcId="{6295DD4A-4E38-4A34-944A-4635CD8EDD35}" destId="{CBD29506-F35C-4CCB-828D-37F768C7C8F4}" srcOrd="0" destOrd="0" presId="urn:microsoft.com/office/officeart/2008/layout/AscendingPictureAccentProcess"/>
    <dgm:cxn modelId="{7E0DB1EC-4CBE-4081-8F90-F37F57AD747B}" type="presParOf" srcId="{C846D267-D16E-43FE-8B77-D98D3625E736}" destId="{58F67A70-75F0-402F-A288-2E8554004CF0}" srcOrd="15" destOrd="0" presId="urn:microsoft.com/office/officeart/2008/layout/AscendingPictureAccentProcess"/>
    <dgm:cxn modelId="{F249FF78-2C25-45DB-94E9-BDBBB74FCFD7}" type="presParOf" srcId="{C846D267-D16E-43FE-8B77-D98D3625E736}" destId="{937DA63C-0889-45A1-BACC-08AFE30C340B}" srcOrd="16" destOrd="0" presId="urn:microsoft.com/office/officeart/2008/layout/AscendingPictureAccentProcess"/>
    <dgm:cxn modelId="{4889BDD9-1602-4421-952B-E1E2976F7C2F}" type="presParOf" srcId="{937DA63C-0889-45A1-BACC-08AFE30C340B}" destId="{995C74EB-223E-4043-A348-CC9F738107CC}" srcOrd="0" destOrd="0" presId="urn:microsoft.com/office/officeart/2008/layout/AscendingPictureAccentProcess"/>
    <dgm:cxn modelId="{41FA0B7B-3B2E-4E64-8B69-2F09889ECAD8}" type="presParOf" srcId="{C846D267-D16E-43FE-8B77-D98D3625E736}" destId="{96FFC638-7781-4ACE-88C6-270B32711273}" srcOrd="17" destOrd="0" presId="urn:microsoft.com/office/officeart/2008/layout/AscendingPictureAccentProcess"/>
    <dgm:cxn modelId="{18E2174E-E321-42BB-8EFC-E7F62A314E80}" type="presParOf" srcId="{C846D267-D16E-43FE-8B77-D98D3625E736}" destId="{CB4280DF-63CC-44BC-AE16-D655E4702233}" srcOrd="18" destOrd="0" presId="urn:microsoft.com/office/officeart/2008/layout/AscendingPictureAccentProcess"/>
    <dgm:cxn modelId="{D4F8505E-E2D4-4E92-A65E-4EDD0DB071E9}" type="presParOf" srcId="{CB4280DF-63CC-44BC-AE16-D655E4702233}" destId="{857C7068-3A30-48DF-9E71-345E77FB5D85}"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8CD936-60B5-411A-BF1A-765E1089E44D}">
      <dsp:nvSpPr>
        <dsp:cNvPr id="0" name=""/>
        <dsp:cNvSpPr/>
      </dsp:nvSpPr>
      <dsp:spPr>
        <a:xfrm>
          <a:off x="3935834" y="4058867"/>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20FF85-3CE9-41D2-90A0-A6A24561249D}">
      <dsp:nvSpPr>
        <dsp:cNvPr id="0" name=""/>
        <dsp:cNvSpPr/>
      </dsp:nvSpPr>
      <dsp:spPr>
        <a:xfrm>
          <a:off x="3661565" y="4190928"/>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53B0E3-F643-4035-9E1A-5C7DAF52E3B4}">
      <dsp:nvSpPr>
        <dsp:cNvPr id="0" name=""/>
        <dsp:cNvSpPr/>
      </dsp:nvSpPr>
      <dsp:spPr>
        <a:xfrm>
          <a:off x="3374706" y="4295240"/>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BD9750-BE3E-4744-9BF3-7712EC97C56A}">
      <dsp:nvSpPr>
        <dsp:cNvPr id="0" name=""/>
        <dsp:cNvSpPr/>
      </dsp:nvSpPr>
      <dsp:spPr>
        <a:xfrm>
          <a:off x="5252327" y="2530153"/>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0B8D4-3560-4784-BDD3-D747219505D9}">
      <dsp:nvSpPr>
        <dsp:cNvPr id="0" name=""/>
        <dsp:cNvSpPr/>
      </dsp:nvSpPr>
      <dsp:spPr>
        <a:xfrm>
          <a:off x="5142619" y="2798899"/>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C8F222-8981-4095-8F6A-BE245B84FD16}">
      <dsp:nvSpPr>
        <dsp:cNvPr id="0" name=""/>
        <dsp:cNvSpPr/>
      </dsp:nvSpPr>
      <dsp:spPr>
        <a:xfrm>
          <a:off x="5064385" y="507113"/>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A94C9D-D03A-4AF0-90E4-0A92E245F4B0}">
      <dsp:nvSpPr>
        <dsp:cNvPr id="0" name=""/>
        <dsp:cNvSpPr/>
      </dsp:nvSpPr>
      <dsp:spPr>
        <a:xfrm>
          <a:off x="5265815" y="378649"/>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0229FD-8C6E-4EDE-AF49-43D7D53282FD}">
      <dsp:nvSpPr>
        <dsp:cNvPr id="0" name=""/>
        <dsp:cNvSpPr/>
      </dsp:nvSpPr>
      <dsp:spPr>
        <a:xfrm>
          <a:off x="5468145" y="250186"/>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67A133-DB4C-46C5-8EE8-24AEA5CEEE10}">
      <dsp:nvSpPr>
        <dsp:cNvPr id="0" name=""/>
        <dsp:cNvSpPr/>
      </dsp:nvSpPr>
      <dsp:spPr>
        <a:xfrm>
          <a:off x="5670475" y="378649"/>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4EC40F-6C7C-4D03-BF2A-EF62FA0A90B8}">
      <dsp:nvSpPr>
        <dsp:cNvPr id="0" name=""/>
        <dsp:cNvSpPr/>
      </dsp:nvSpPr>
      <dsp:spPr>
        <a:xfrm>
          <a:off x="5872804" y="507113"/>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BCECBA-B57E-451A-94BE-71E94444B7EC}">
      <dsp:nvSpPr>
        <dsp:cNvPr id="0" name=""/>
        <dsp:cNvSpPr/>
      </dsp:nvSpPr>
      <dsp:spPr>
        <a:xfrm>
          <a:off x="5468145" y="520987"/>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6A3815-D4B0-4C9E-8E45-764A602F6ED5}">
      <dsp:nvSpPr>
        <dsp:cNvPr id="0" name=""/>
        <dsp:cNvSpPr/>
      </dsp:nvSpPr>
      <dsp:spPr>
        <a:xfrm>
          <a:off x="5468145" y="792301"/>
          <a:ext cx="145677" cy="145677"/>
        </a:xfrm>
        <a:prstGeom prst="ellipse">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052F94-98F6-4B93-8AEF-215F9D087EC7}">
      <dsp:nvSpPr>
        <dsp:cNvPr id="0" name=""/>
        <dsp:cNvSpPr/>
      </dsp:nvSpPr>
      <dsp:spPr>
        <a:xfrm>
          <a:off x="2665203" y="4628088"/>
          <a:ext cx="3139258" cy="841691"/>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4476" tIns="118110" rIns="118110" bIns="118110" numCol="1" spcCol="1270" anchor="ctr" anchorCtr="0">
          <a:noAutofit/>
        </a:bodyPr>
        <a:lstStyle/>
        <a:p>
          <a:pPr lvl="0" algn="l" defTabSz="1377950">
            <a:lnSpc>
              <a:spcPct val="90000"/>
            </a:lnSpc>
            <a:spcBef>
              <a:spcPct val="0"/>
            </a:spcBef>
            <a:spcAft>
              <a:spcPct val="35000"/>
            </a:spcAft>
          </a:pPr>
          <a:r>
            <a:rPr lang="en-US" sz="3100" kern="1200" dirty="0" smtClean="0"/>
            <a:t>ON PREMISE</a:t>
          </a:r>
          <a:endParaRPr lang="en-US" sz="3100" kern="1200" dirty="0"/>
        </a:p>
      </dsp:txBody>
      <dsp:txXfrm>
        <a:off x="2706291" y="4669176"/>
        <a:ext cx="3057082" cy="759515"/>
      </dsp:txXfrm>
    </dsp:sp>
    <dsp:sp modelId="{735F1696-9B28-4C12-B23B-72AE2171FECD}">
      <dsp:nvSpPr>
        <dsp:cNvPr id="0" name=""/>
        <dsp:cNvSpPr/>
      </dsp:nvSpPr>
      <dsp:spPr>
        <a:xfrm>
          <a:off x="5804462" y="4628088"/>
          <a:ext cx="4516000" cy="8416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1592" tIns="104140" rIns="104140" bIns="104140" numCol="1" spcCol="1270" anchor="ctr" anchorCtr="0">
          <a:noAutofit/>
        </a:bodyPr>
        <a:lstStyle/>
        <a:p>
          <a:pPr lvl="0" algn="l" defTabSz="1822450">
            <a:lnSpc>
              <a:spcPct val="90000"/>
            </a:lnSpc>
            <a:spcBef>
              <a:spcPct val="0"/>
            </a:spcBef>
            <a:spcAft>
              <a:spcPct val="35000"/>
            </a:spcAft>
          </a:pPr>
          <a:endParaRPr lang="en-US" sz="4100" kern="1200" dirty="0"/>
        </a:p>
      </dsp:txBody>
      <dsp:txXfrm>
        <a:off x="5804462" y="4628088"/>
        <a:ext cx="4516000" cy="841691"/>
      </dsp:txXfrm>
    </dsp:sp>
    <dsp:sp modelId="{CBD29506-F35C-4CCB-828D-37F768C7C8F4}">
      <dsp:nvSpPr>
        <dsp:cNvPr id="0" name=""/>
        <dsp:cNvSpPr/>
      </dsp:nvSpPr>
      <dsp:spPr>
        <a:xfrm>
          <a:off x="1794736" y="3779716"/>
          <a:ext cx="1454975" cy="1455232"/>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153" b="153"/>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F67A70-75F0-402F-A288-2E8554004CF0}">
      <dsp:nvSpPr>
        <dsp:cNvPr id="0" name=""/>
        <dsp:cNvSpPr/>
      </dsp:nvSpPr>
      <dsp:spPr>
        <a:xfrm>
          <a:off x="4684005" y="3535122"/>
          <a:ext cx="3139258" cy="841691"/>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4476" tIns="118110" rIns="118110" bIns="118110" numCol="1" spcCol="1270" anchor="ctr" anchorCtr="0">
          <a:noAutofit/>
        </a:bodyPr>
        <a:lstStyle/>
        <a:p>
          <a:pPr lvl="0" algn="l" defTabSz="1377950">
            <a:lnSpc>
              <a:spcPct val="90000"/>
            </a:lnSpc>
            <a:spcBef>
              <a:spcPct val="0"/>
            </a:spcBef>
            <a:spcAft>
              <a:spcPct val="35000"/>
            </a:spcAft>
          </a:pPr>
          <a:r>
            <a:rPr lang="en-US" sz="3100" kern="1200" dirty="0" smtClean="0"/>
            <a:t>HYBRID</a:t>
          </a:r>
          <a:endParaRPr lang="en-US" sz="3100" kern="1200" dirty="0"/>
        </a:p>
      </dsp:txBody>
      <dsp:txXfrm>
        <a:off x="4725093" y="3576210"/>
        <a:ext cx="3057082" cy="759515"/>
      </dsp:txXfrm>
    </dsp:sp>
    <dsp:sp modelId="{995C74EB-223E-4043-A348-CC9F738107CC}">
      <dsp:nvSpPr>
        <dsp:cNvPr id="0" name=""/>
        <dsp:cNvSpPr/>
      </dsp:nvSpPr>
      <dsp:spPr>
        <a:xfrm>
          <a:off x="3813537" y="2686750"/>
          <a:ext cx="1454975" cy="145523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000" r="-1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FFC638-7781-4ACE-88C6-270B32711273}">
      <dsp:nvSpPr>
        <dsp:cNvPr id="0" name=""/>
        <dsp:cNvSpPr/>
      </dsp:nvSpPr>
      <dsp:spPr>
        <a:xfrm>
          <a:off x="5611125" y="1877431"/>
          <a:ext cx="3139258" cy="841691"/>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4476" tIns="118110" rIns="118110" bIns="118110" numCol="1" spcCol="1270" anchor="ctr" anchorCtr="0">
          <a:noAutofit/>
        </a:bodyPr>
        <a:lstStyle/>
        <a:p>
          <a:pPr lvl="0" algn="l" defTabSz="1377950">
            <a:lnSpc>
              <a:spcPct val="90000"/>
            </a:lnSpc>
            <a:spcBef>
              <a:spcPct val="0"/>
            </a:spcBef>
            <a:spcAft>
              <a:spcPct val="35000"/>
            </a:spcAft>
          </a:pPr>
          <a:r>
            <a:rPr lang="en-US" sz="3100" kern="1200" dirty="0" smtClean="0"/>
            <a:t>CLOUD</a:t>
          </a:r>
          <a:endParaRPr lang="en-US" sz="3100" kern="1200" dirty="0"/>
        </a:p>
      </dsp:txBody>
      <dsp:txXfrm>
        <a:off x="5652213" y="1918519"/>
        <a:ext cx="3057082" cy="759515"/>
      </dsp:txXfrm>
    </dsp:sp>
    <dsp:sp modelId="{857C7068-3A30-48DF-9E71-345E77FB5D85}">
      <dsp:nvSpPr>
        <dsp:cNvPr id="0" name=""/>
        <dsp:cNvSpPr/>
      </dsp:nvSpPr>
      <dsp:spPr>
        <a:xfrm>
          <a:off x="4740657" y="1029059"/>
          <a:ext cx="1454975" cy="145523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000" b="-2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795434-94DE-4FE3-A261-03792E3C6C7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87219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6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64611" name="Rectangle 3"/>
          <p:cNvSpPr>
            <a:spLocks noGrp="1" noChangeArrowheads="1"/>
          </p:cNvSpPr>
          <p:nvPr>
            <p:ph type="body" idx="1"/>
          </p:nvPr>
        </p:nvSpPr>
        <p:spPr/>
        <p:txBody>
          <a:bodyPr/>
          <a:lstStyle/>
          <a:p>
            <a:pPr eaLnBrk="1" hangingPunct="1">
              <a:defRP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3:12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3:12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45605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5193925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642676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54721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1483822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9788090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4514618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067374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223642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984681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237481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860977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625841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67270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337594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233870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789051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45816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57822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742111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851819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4308500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202704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540453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278253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125620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133827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203824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233647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5361180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356632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38830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343405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3737281"/>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png"/><Relationship Id="rId3" Type="http://schemas.openxmlformats.org/officeDocument/2006/relationships/diagramLayout" Target="../diagrams/layout1.xml"/><Relationship Id="rId7" Type="http://schemas.openxmlformats.org/officeDocument/2006/relationships/image" Target="../media/image24.png"/><Relationship Id="rId12" Type="http://schemas.openxmlformats.org/officeDocument/2006/relationships/image" Target="../media/image29.jpeg"/><Relationship Id="rId2" Type="http://schemas.openxmlformats.org/officeDocument/2006/relationships/diagramData" Target="../diagrams/data1.xml"/><Relationship Id="rId1" Type="http://schemas.openxmlformats.org/officeDocument/2006/relationships/slideLayout" Target="../slideLayouts/slideLayout31.xml"/><Relationship Id="rId6" Type="http://schemas.microsoft.com/office/2007/relationships/diagramDrawing" Target="../diagrams/drawing1.xml"/><Relationship Id="rId11" Type="http://schemas.openxmlformats.org/officeDocument/2006/relationships/image" Target="../media/image28.png"/><Relationship Id="rId5" Type="http://schemas.openxmlformats.org/officeDocument/2006/relationships/diagramColors" Target="../diagrams/colors1.xml"/><Relationship Id="rId10" Type="http://schemas.openxmlformats.org/officeDocument/2006/relationships/image" Target="../media/image27.gif"/><Relationship Id="rId4" Type="http://schemas.openxmlformats.org/officeDocument/2006/relationships/diagramQuickStyle" Target="../diagrams/quickStyle1.xml"/><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4.xml"/><Relationship Id="rId1" Type="http://schemas.openxmlformats.org/officeDocument/2006/relationships/slideLayout" Target="../slideLayouts/slideLayout53.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5.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9443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Why (or why not)</a:t>
            </a:r>
            <a:endParaRPr lang="en-US" dirty="0"/>
          </a:p>
        </p:txBody>
      </p:sp>
    </p:spTree>
    <p:extLst>
      <p:ext uri="{BB962C8B-B14F-4D97-AF65-F5344CB8AC3E}">
        <p14:creationId xmlns:p14="http://schemas.microsoft.com/office/powerpoint/2010/main" val="104898675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600" dirty="0"/>
              <a:t>Organization's Plans to Adopt SaaS Based Records Solution</a:t>
            </a:r>
          </a:p>
        </p:txBody>
      </p:sp>
      <p:sp>
        <p:nvSpPr>
          <p:cNvPr id="10" name="Text Placeholder 9"/>
          <p:cNvSpPr>
            <a:spLocks noGrp="1"/>
          </p:cNvSpPr>
          <p:nvPr>
            <p:ph type="body" sz="quarter" idx="10"/>
          </p:nvPr>
        </p:nvSpPr>
        <p:spPr>
          <a:xfrm>
            <a:off x="274638" y="1212850"/>
            <a:ext cx="3657600" cy="3545568"/>
          </a:xfrm>
        </p:spPr>
        <p:txBody>
          <a:bodyPr/>
          <a:lstStyle/>
          <a:p>
            <a:pPr marL="457155" indent="-457155">
              <a:buFont typeface="Arial" pitchFamily="34" charset="0"/>
              <a:buChar char="•"/>
            </a:pPr>
            <a:r>
              <a:rPr lang="en-US" sz="2800" dirty="0"/>
              <a:t>More than 2/3 are not planning to implement</a:t>
            </a:r>
          </a:p>
          <a:p>
            <a:pPr marL="457155" indent="-457155">
              <a:buFont typeface="Arial" pitchFamily="34" charset="0"/>
              <a:buChar char="•"/>
            </a:pPr>
            <a:r>
              <a:rPr lang="en-US" sz="2800" dirty="0"/>
              <a:t>Another 21% won’t undertake this for more than a year</a:t>
            </a:r>
          </a:p>
          <a:p>
            <a:pPr marL="457155" indent="-457155">
              <a:buFont typeface="Arial" pitchFamily="34" charset="0"/>
              <a:buChar char="•"/>
            </a:pPr>
            <a:endParaRPr lang="en-US" sz="2800" dirty="0"/>
          </a:p>
          <a:p>
            <a:pPr marL="457155" indent="-457155">
              <a:buFont typeface="Arial" pitchFamily="34" charset="0"/>
              <a:buChar char="•"/>
            </a:pPr>
            <a:endParaRPr lang="en-US" sz="2800" dirty="0"/>
          </a:p>
        </p:txBody>
      </p:sp>
      <p:graphicFrame>
        <p:nvGraphicFramePr>
          <p:cNvPr id="8" name="Chart 7"/>
          <p:cNvGraphicFramePr/>
          <p:nvPr>
            <p:extLst>
              <p:ext uri="{D42A27DB-BD31-4B8C-83A1-F6EECF244321}">
                <p14:modId xmlns:p14="http://schemas.microsoft.com/office/powerpoint/2010/main" val="929961320"/>
              </p:ext>
            </p:extLst>
          </p:nvPr>
        </p:nvGraphicFramePr>
        <p:xfrm>
          <a:off x="3322637" y="982663"/>
          <a:ext cx="8671983" cy="5755922"/>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178435" y="5554662"/>
            <a:ext cx="4038600" cy="973412"/>
          </a:xfrm>
          <a:prstGeom prst="rect">
            <a:avLst/>
          </a:prstGeom>
          <a:noFill/>
        </p:spPr>
        <p:txBody>
          <a:bodyPr wrap="square" lIns="182862" tIns="146289" rIns="182862" bIns="146289" rtlCol="0">
            <a:spAutoFit/>
          </a:bodyPr>
          <a:lstStyle/>
          <a:p>
            <a:pPr>
              <a:lnSpc>
                <a:spcPct val="90000"/>
              </a:lnSpc>
              <a:spcAft>
                <a:spcPts val="600"/>
              </a:spcAft>
            </a:pPr>
            <a:r>
              <a:rPr lang="en-US" sz="1600" i="1" dirty="0">
                <a:gradFill>
                  <a:gsLst>
                    <a:gs pos="2917">
                      <a:srgbClr val="FFFFFF"/>
                    </a:gs>
                    <a:gs pos="30000">
                      <a:srgbClr val="FFFFFF"/>
                    </a:gs>
                  </a:gsLst>
                  <a:lin ang="5400000" scaled="0"/>
                </a:gradFill>
              </a:rPr>
              <a:t>Source: Forrester Research and ARMA International  Records management Online Survey Q3 2012</a:t>
            </a:r>
          </a:p>
        </p:txBody>
      </p:sp>
    </p:spTree>
    <p:extLst>
      <p:ext uri="{BB962C8B-B14F-4D97-AF65-F5344CB8AC3E}">
        <p14:creationId xmlns:p14="http://schemas.microsoft.com/office/powerpoint/2010/main" val="68886888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000" dirty="0"/>
              <a:t>Factors Inhibiting SaaS Based Records Management</a:t>
            </a:r>
          </a:p>
        </p:txBody>
      </p:sp>
      <p:sp>
        <p:nvSpPr>
          <p:cNvPr id="10" name="Text Placeholder 9"/>
          <p:cNvSpPr>
            <a:spLocks noGrp="1"/>
          </p:cNvSpPr>
          <p:nvPr>
            <p:ph type="body" sz="quarter" idx="10"/>
          </p:nvPr>
        </p:nvSpPr>
        <p:spPr>
          <a:xfrm>
            <a:off x="274637" y="1212851"/>
            <a:ext cx="3809999" cy="2597616"/>
          </a:xfrm>
        </p:spPr>
        <p:txBody>
          <a:bodyPr/>
          <a:lstStyle/>
          <a:p>
            <a:pPr marL="457155" indent="-457155">
              <a:buFont typeface="Arial" pitchFamily="34" charset="0"/>
              <a:buChar char="•"/>
            </a:pPr>
            <a:r>
              <a:rPr lang="en-US" sz="2800" dirty="0"/>
              <a:t>Operational, Privacy, Legal and Integration concerns top the list!</a:t>
            </a:r>
          </a:p>
          <a:p>
            <a:pPr marL="457155" indent="-457155">
              <a:buFont typeface="Arial" pitchFamily="34" charset="0"/>
              <a:buChar char="•"/>
            </a:pPr>
            <a:r>
              <a:rPr lang="en-US" sz="2800" dirty="0"/>
              <a:t>Are these real or perceived?</a:t>
            </a:r>
          </a:p>
        </p:txBody>
      </p:sp>
      <p:graphicFrame>
        <p:nvGraphicFramePr>
          <p:cNvPr id="8" name="Chart 7"/>
          <p:cNvGraphicFramePr/>
          <p:nvPr>
            <p:extLst>
              <p:ext uri="{D42A27DB-BD31-4B8C-83A1-F6EECF244321}">
                <p14:modId xmlns:p14="http://schemas.microsoft.com/office/powerpoint/2010/main" val="3554945948"/>
              </p:ext>
            </p:extLst>
          </p:nvPr>
        </p:nvGraphicFramePr>
        <p:xfrm>
          <a:off x="3322637" y="982663"/>
          <a:ext cx="8671983" cy="5755922"/>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78435" y="5554662"/>
            <a:ext cx="4038600" cy="973412"/>
          </a:xfrm>
          <a:prstGeom prst="rect">
            <a:avLst/>
          </a:prstGeom>
          <a:noFill/>
        </p:spPr>
        <p:txBody>
          <a:bodyPr wrap="square" lIns="182862" tIns="146289" rIns="182862" bIns="146289" rtlCol="0">
            <a:spAutoFit/>
          </a:bodyPr>
          <a:lstStyle/>
          <a:p>
            <a:pPr>
              <a:lnSpc>
                <a:spcPct val="90000"/>
              </a:lnSpc>
              <a:spcAft>
                <a:spcPts val="600"/>
              </a:spcAft>
            </a:pPr>
            <a:r>
              <a:rPr lang="en-US" sz="1600" i="1" dirty="0">
                <a:gradFill>
                  <a:gsLst>
                    <a:gs pos="2917">
                      <a:srgbClr val="FFFFFF"/>
                    </a:gs>
                    <a:gs pos="30000">
                      <a:srgbClr val="FFFFFF"/>
                    </a:gs>
                  </a:gsLst>
                  <a:lin ang="5400000" scaled="0"/>
                </a:gradFill>
              </a:rPr>
              <a:t>Source: Forrester Research and ARMA International  Records management Online Survey Q3 2012</a:t>
            </a:r>
          </a:p>
        </p:txBody>
      </p:sp>
    </p:spTree>
    <p:extLst>
      <p:ext uri="{BB962C8B-B14F-4D97-AF65-F5344CB8AC3E}">
        <p14:creationId xmlns:p14="http://schemas.microsoft.com/office/powerpoint/2010/main" val="350792021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Was it like this when Iron Mountain began?</a:t>
            </a:r>
          </a:p>
        </p:txBody>
      </p:sp>
      <p:sp>
        <p:nvSpPr>
          <p:cNvPr id="4" name="Text Placeholder 3"/>
          <p:cNvSpPr>
            <a:spLocks noGrp="1"/>
          </p:cNvSpPr>
          <p:nvPr>
            <p:ph type="body" sz="quarter" idx="10"/>
          </p:nvPr>
        </p:nvSpPr>
        <p:spPr>
          <a:xfrm>
            <a:off x="274640" y="1212849"/>
            <a:ext cx="5486399" cy="4610653"/>
          </a:xfrm>
        </p:spPr>
        <p:txBody>
          <a:bodyPr/>
          <a:lstStyle/>
          <a:p>
            <a:r>
              <a:rPr lang="en-US" dirty="0" smtClean="0"/>
              <a:t>Were the General Counsel nervous to send their paper files offsite for storage?</a:t>
            </a:r>
          </a:p>
          <a:p>
            <a:r>
              <a:rPr lang="en-US" dirty="0" smtClean="0"/>
              <a:t>What helped them get over their fears?</a:t>
            </a:r>
          </a:p>
          <a:p>
            <a:endParaRPr lang="en-US" dirty="0"/>
          </a:p>
          <a:p>
            <a:endParaRPr lang="en-US" dirty="0" smtClean="0"/>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5838" y="1439862"/>
            <a:ext cx="57912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331562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Perception Reality?</a:t>
            </a:r>
            <a:endParaRPr lang="en-US" dirty="0"/>
          </a:p>
        </p:txBody>
      </p:sp>
      <p:sp>
        <p:nvSpPr>
          <p:cNvPr id="5" name="Text Placeholder 4"/>
          <p:cNvSpPr>
            <a:spLocks noGrp="1"/>
          </p:cNvSpPr>
          <p:nvPr>
            <p:ph type="body" sz="quarter" idx="10"/>
          </p:nvPr>
        </p:nvSpPr>
        <p:spPr>
          <a:xfrm>
            <a:off x="274640" y="1212850"/>
            <a:ext cx="5486399" cy="5687693"/>
          </a:xfrm>
        </p:spPr>
        <p:txBody>
          <a:bodyPr/>
          <a:lstStyle/>
          <a:p>
            <a:r>
              <a:rPr lang="en-US" sz="2800" dirty="0"/>
              <a:t>Current O365 SharePoint is lacking the records management functionality needed for the enterprise</a:t>
            </a:r>
          </a:p>
          <a:p>
            <a:r>
              <a:rPr lang="en-US" sz="2800" dirty="0"/>
              <a:t>Current and Next Gen O365 SharePoint cannot achieve records management certification, (DoD5015.2, </a:t>
            </a:r>
            <a:r>
              <a:rPr lang="en-US" sz="2800" dirty="0" err="1"/>
              <a:t>MOREQ</a:t>
            </a:r>
            <a:r>
              <a:rPr lang="en-US" sz="2800" dirty="0"/>
              <a:t> 2010. </a:t>
            </a:r>
            <a:r>
              <a:rPr lang="en-US" sz="2800" dirty="0" err="1"/>
              <a:t>VERS</a:t>
            </a:r>
            <a:r>
              <a:rPr lang="en-US" sz="2800" dirty="0"/>
              <a:t>)</a:t>
            </a:r>
          </a:p>
          <a:p>
            <a:r>
              <a:rPr lang="en-US" sz="2800" dirty="0"/>
              <a:t>Without these General Counsel and Compliance Officer will not put their records in the cloud</a:t>
            </a:r>
          </a:p>
          <a:p>
            <a:endParaRPr lang="en-US" sz="2800" dirty="0"/>
          </a:p>
        </p:txBody>
      </p:sp>
      <p:sp>
        <p:nvSpPr>
          <p:cNvPr id="3" name="Text Placeholder 2"/>
          <p:cNvSpPr>
            <a:spLocks noGrp="1"/>
          </p:cNvSpPr>
          <p:nvPr>
            <p:ph type="body" sz="quarter" idx="11"/>
          </p:nvPr>
        </p:nvSpPr>
        <p:spPr>
          <a:xfrm>
            <a:off x="6675440" y="1212850"/>
            <a:ext cx="5486399" cy="679010"/>
          </a:xfrm>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9438" y="1287462"/>
            <a:ext cx="3048000" cy="4151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940048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7805"/>
            <a:ext cx="12436475" cy="6978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439420" y="754062"/>
            <a:ext cx="5774054" cy="3433763"/>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Governance, Legal and Risk Managers want to know where their records are when they go to sleep at night.</a:t>
            </a:r>
          </a:p>
        </p:txBody>
      </p:sp>
    </p:spTree>
    <p:extLst>
      <p:ext uri="{BB962C8B-B14F-4D97-AF65-F5344CB8AC3E}">
        <p14:creationId xmlns:p14="http://schemas.microsoft.com/office/powerpoint/2010/main" val="3075692724"/>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How</a:t>
            </a:r>
            <a:endParaRPr lang="en-US" dirty="0"/>
          </a:p>
        </p:txBody>
      </p:sp>
    </p:spTree>
    <p:extLst>
      <p:ext uri="{BB962C8B-B14F-4D97-AF65-F5344CB8AC3E}">
        <p14:creationId xmlns:p14="http://schemas.microsoft.com/office/powerpoint/2010/main" val="385639494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3352" y="906463"/>
            <a:ext cx="72136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r>
              <a:rPr lang="en-US" sz="4800" dirty="0"/>
              <a:t>The Market will Likely Evolve Toward the Cloud</a:t>
            </a:r>
          </a:p>
        </p:txBody>
      </p:sp>
      <p:sp>
        <p:nvSpPr>
          <p:cNvPr id="6" name="Text Placeholder 5"/>
          <p:cNvSpPr>
            <a:spLocks noGrp="1"/>
          </p:cNvSpPr>
          <p:nvPr>
            <p:ph type="body" sz="quarter" idx="10"/>
          </p:nvPr>
        </p:nvSpPr>
        <p:spPr>
          <a:xfrm>
            <a:off x="274640" y="1212849"/>
            <a:ext cx="6019797" cy="5675400"/>
          </a:xfrm>
        </p:spPr>
        <p:txBody>
          <a:bodyPr/>
          <a:lstStyle/>
          <a:p>
            <a:r>
              <a:rPr lang="en-US" dirty="0" smtClean="0"/>
              <a:t>There are payloads that naturally fit in the cloud</a:t>
            </a:r>
          </a:p>
          <a:p>
            <a:pPr lvl="1"/>
            <a:r>
              <a:rPr lang="en-US" dirty="0" smtClean="0"/>
              <a:t>Email</a:t>
            </a:r>
          </a:p>
          <a:p>
            <a:pPr lvl="1"/>
            <a:r>
              <a:rPr lang="en-US" dirty="0" smtClean="0"/>
              <a:t>Collaboration</a:t>
            </a:r>
          </a:p>
          <a:p>
            <a:pPr lvl="1"/>
            <a:r>
              <a:rPr lang="en-US" dirty="0" smtClean="0"/>
              <a:t>Social </a:t>
            </a:r>
          </a:p>
          <a:p>
            <a:pPr lvl="1"/>
            <a:r>
              <a:rPr lang="en-US" dirty="0" smtClean="0"/>
              <a:t>Unified Communications</a:t>
            </a:r>
          </a:p>
          <a:p>
            <a:r>
              <a:rPr lang="en-US" dirty="0" smtClean="0"/>
              <a:t>There are risk based payloads that fit better on premise</a:t>
            </a:r>
          </a:p>
          <a:p>
            <a:pPr lvl="1"/>
            <a:r>
              <a:rPr lang="en-US" dirty="0" smtClean="0"/>
              <a:t>Final Work Product</a:t>
            </a:r>
          </a:p>
          <a:p>
            <a:pPr lvl="1"/>
            <a:r>
              <a:rPr lang="en-US" dirty="0" smtClean="0"/>
              <a:t>SOP’s</a:t>
            </a:r>
          </a:p>
          <a:p>
            <a:pPr lvl="1"/>
            <a:r>
              <a:rPr lang="en-US" dirty="0" smtClean="0"/>
              <a:t>Records</a:t>
            </a:r>
            <a:endParaRPr lang="en-US" dirty="0"/>
          </a:p>
        </p:txBody>
      </p:sp>
    </p:spTree>
    <p:extLst>
      <p:ext uri="{BB962C8B-B14F-4D97-AF65-F5344CB8AC3E}">
        <p14:creationId xmlns:p14="http://schemas.microsoft.com/office/powerpoint/2010/main" val="83770001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practical step to get us there?</a:t>
            </a:r>
            <a:endParaRPr lang="en-US" dirty="0"/>
          </a:p>
        </p:txBody>
      </p:sp>
      <p:sp>
        <p:nvSpPr>
          <p:cNvPr id="6" name="Cloud"/>
          <p:cNvSpPr>
            <a:spLocks noChangeAspect="1" noEditPoints="1" noChangeArrowheads="1"/>
          </p:cNvSpPr>
          <p:nvPr/>
        </p:nvSpPr>
        <p:spPr bwMode="auto">
          <a:xfrm>
            <a:off x="799490" y="1067658"/>
            <a:ext cx="10944097" cy="232968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a:solidFill>
              <a:srgbClr val="000000"/>
            </a:solidFill>
            <a:miter lim="800000"/>
            <a:headEnd/>
            <a:tailEnd/>
          </a:ln>
          <a:effectLst/>
        </p:spPr>
        <p:txBody>
          <a:bodyPr vert="horz" wrap="square" lIns="111015" tIns="55508" rIns="111015" bIns="55508" numCol="1" anchor="t" anchorCtr="0" compatLnSpc="1">
            <a:prstTxWarp prst="textNoShape">
              <a:avLst/>
            </a:prstTxWarp>
          </a:bodyPr>
          <a:lstStyle/>
          <a:p>
            <a:endParaRPr lang="en-US">
              <a:solidFill>
                <a:srgbClr val="505050"/>
              </a:solidFill>
            </a:endParaRPr>
          </a:p>
        </p:txBody>
      </p:sp>
      <p:sp>
        <p:nvSpPr>
          <p:cNvPr id="8" name="Cloud"/>
          <p:cNvSpPr>
            <a:spLocks noChangeAspect="1" noEditPoints="1" noChangeArrowheads="1"/>
          </p:cNvSpPr>
          <p:nvPr/>
        </p:nvSpPr>
        <p:spPr bwMode="auto">
          <a:xfrm>
            <a:off x="1092635" y="1711825"/>
            <a:ext cx="3594732" cy="128833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2"/>
          </a:solidFill>
          <a:ln w="9525">
            <a:solidFill>
              <a:srgbClr val="000000"/>
            </a:solidFill>
            <a:miter lim="800000"/>
            <a:headEnd/>
            <a:tailEnd/>
          </a:ln>
          <a:effectLst>
            <a:outerShdw blurRad="50800" dist="38100" dir="2700000" algn="tl" rotWithShape="0">
              <a:prstClr val="black">
                <a:alpha val="40000"/>
              </a:prstClr>
            </a:outerShdw>
          </a:effectLst>
        </p:spPr>
        <p:txBody>
          <a:bodyPr vert="horz" wrap="square" lIns="111015" tIns="55508" rIns="111015" bIns="55508" numCol="1" anchor="ctr" anchorCtr="0" compatLnSpc="1">
            <a:prstTxWarp prst="textNoShape">
              <a:avLst/>
            </a:prstTxWarp>
          </a:bodyPr>
          <a:lstStyle/>
          <a:p>
            <a:pPr algn="ctr"/>
            <a:r>
              <a:rPr lang="en-US" sz="1900" b="1" dirty="0">
                <a:solidFill>
                  <a:srgbClr val="FFFFFF"/>
                </a:solidFill>
              </a:rPr>
              <a:t>Email</a:t>
            </a:r>
          </a:p>
        </p:txBody>
      </p:sp>
      <p:sp>
        <p:nvSpPr>
          <p:cNvPr id="9" name="Cloud"/>
          <p:cNvSpPr>
            <a:spLocks noChangeAspect="1" noEditPoints="1" noChangeArrowheads="1"/>
          </p:cNvSpPr>
          <p:nvPr/>
        </p:nvSpPr>
        <p:spPr bwMode="auto">
          <a:xfrm>
            <a:off x="7627707" y="1543748"/>
            <a:ext cx="3594732" cy="128833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blurRad="50800" dist="38100" dir="2700000" algn="tl" rotWithShape="0">
              <a:prstClr val="black">
                <a:alpha val="40000"/>
              </a:prstClr>
            </a:outerShdw>
          </a:effectLst>
        </p:spPr>
        <p:txBody>
          <a:bodyPr vert="horz" wrap="square" lIns="111015" tIns="55508" rIns="111015" bIns="55508" numCol="1" anchor="ctr" anchorCtr="0" compatLnSpc="1">
            <a:prstTxWarp prst="textNoShape">
              <a:avLst/>
            </a:prstTxWarp>
          </a:bodyPr>
          <a:lstStyle/>
          <a:p>
            <a:pPr algn="ctr"/>
            <a:r>
              <a:rPr lang="en-US" sz="1900" b="1" dirty="0">
                <a:solidFill>
                  <a:srgbClr val="FFFFFF"/>
                </a:solidFill>
              </a:rPr>
              <a:t>Unified Communications</a:t>
            </a:r>
          </a:p>
        </p:txBody>
      </p:sp>
      <p:sp>
        <p:nvSpPr>
          <p:cNvPr id="10" name="Cloud"/>
          <p:cNvSpPr>
            <a:spLocks noChangeAspect="1" noEditPoints="1" noChangeArrowheads="1"/>
          </p:cNvSpPr>
          <p:nvPr/>
        </p:nvSpPr>
        <p:spPr bwMode="auto">
          <a:xfrm>
            <a:off x="4332039" y="1543748"/>
            <a:ext cx="3594732" cy="128833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3"/>
          </a:solidFill>
          <a:ln w="9525">
            <a:solidFill>
              <a:srgbClr val="000000"/>
            </a:solidFill>
            <a:miter lim="800000"/>
            <a:headEnd/>
            <a:tailEnd/>
          </a:ln>
          <a:effectLst>
            <a:outerShdw blurRad="50800" dist="38100" dir="2700000" algn="tl" rotWithShape="0">
              <a:prstClr val="black">
                <a:alpha val="40000"/>
              </a:prstClr>
            </a:outerShdw>
          </a:effectLst>
        </p:spPr>
        <p:txBody>
          <a:bodyPr vert="horz" wrap="square" lIns="111015" tIns="55508" rIns="111015" bIns="55508" numCol="1" anchor="ctr" anchorCtr="0" compatLnSpc="1">
            <a:prstTxWarp prst="textNoShape">
              <a:avLst/>
            </a:prstTxWarp>
          </a:bodyPr>
          <a:lstStyle/>
          <a:p>
            <a:pPr algn="ctr"/>
            <a:r>
              <a:rPr lang="en-US" sz="1900" b="1" dirty="0">
                <a:solidFill>
                  <a:srgbClr val="FFFFFF"/>
                </a:solidFill>
              </a:rPr>
              <a:t>Collaboration &amp; Social Media</a:t>
            </a:r>
          </a:p>
        </p:txBody>
      </p:sp>
      <p:cxnSp>
        <p:nvCxnSpPr>
          <p:cNvPr id="16" name="Straight Connector 15"/>
          <p:cNvCxnSpPr/>
          <p:nvPr/>
        </p:nvCxnSpPr>
        <p:spPr>
          <a:xfrm>
            <a:off x="310912" y="3730413"/>
            <a:ext cx="11814652"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07275" y="3664598"/>
            <a:ext cx="1010303" cy="394592"/>
          </a:xfrm>
          <a:prstGeom prst="rect">
            <a:avLst/>
          </a:prstGeom>
          <a:noFill/>
        </p:spPr>
        <p:txBody>
          <a:bodyPr wrap="none" lIns="111015" tIns="55508" rIns="111015" bIns="55508" rtlCol="0">
            <a:spAutoFit/>
          </a:bodyPr>
          <a:lstStyle/>
          <a:p>
            <a:r>
              <a:rPr lang="en-US" dirty="0" smtClean="0">
                <a:solidFill>
                  <a:srgbClr val="505050"/>
                </a:solidFill>
              </a:rPr>
              <a:t>Internal</a:t>
            </a:r>
            <a:endParaRPr lang="en-US" dirty="0">
              <a:solidFill>
                <a:srgbClr val="505050"/>
              </a:solidFill>
            </a:endParaRPr>
          </a:p>
        </p:txBody>
      </p:sp>
      <p:sp>
        <p:nvSpPr>
          <p:cNvPr id="19" name="TextBox 18"/>
          <p:cNvSpPr txBox="1"/>
          <p:nvPr/>
        </p:nvSpPr>
        <p:spPr>
          <a:xfrm>
            <a:off x="207276" y="3353730"/>
            <a:ext cx="1043015" cy="394592"/>
          </a:xfrm>
          <a:prstGeom prst="rect">
            <a:avLst/>
          </a:prstGeom>
          <a:noFill/>
        </p:spPr>
        <p:txBody>
          <a:bodyPr wrap="none" lIns="111015" tIns="55508" rIns="111015" bIns="55508" rtlCol="0">
            <a:spAutoFit/>
          </a:bodyPr>
          <a:lstStyle/>
          <a:p>
            <a:r>
              <a:rPr lang="en-US" dirty="0" smtClean="0">
                <a:solidFill>
                  <a:srgbClr val="505050"/>
                </a:solidFill>
              </a:rPr>
              <a:t>External</a:t>
            </a:r>
            <a:endParaRPr lang="en-US" dirty="0">
              <a:solidFill>
                <a:srgbClr val="505050"/>
              </a:solidFill>
            </a:endParaRPr>
          </a:p>
        </p:txBody>
      </p:sp>
      <p:sp>
        <p:nvSpPr>
          <p:cNvPr id="20" name="Cloud"/>
          <p:cNvSpPr>
            <a:spLocks noChangeAspect="1" noEditPoints="1" noChangeArrowheads="1"/>
          </p:cNvSpPr>
          <p:nvPr/>
        </p:nvSpPr>
        <p:spPr bwMode="auto">
          <a:xfrm flipH="1">
            <a:off x="8428037" y="4564063"/>
            <a:ext cx="3594732" cy="128833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1">
              <a:lumMod val="75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0" tIns="0" rIns="0" bIns="0" numCol="1" anchor="ctr" anchorCtr="0" compatLnSpc="1">
            <a:prstTxWarp prst="textNoShape">
              <a:avLst/>
            </a:prstTxWarp>
          </a:bodyPr>
          <a:lstStyle/>
          <a:p>
            <a:pPr algn="ctr"/>
            <a:r>
              <a:rPr lang="en-US" sz="1900" b="1" dirty="0">
                <a:solidFill>
                  <a:srgbClr val="FFFFFF"/>
                </a:solidFill>
                <a:effectLst>
                  <a:outerShdw blurRad="38100" dist="38100" dir="2700000" algn="tl">
                    <a:srgbClr val="000000">
                      <a:alpha val="43137"/>
                    </a:srgbClr>
                  </a:outerShdw>
                </a:effectLst>
              </a:rPr>
              <a:t>Final Work Product &amp; Records</a:t>
            </a:r>
          </a:p>
        </p:txBody>
      </p:sp>
      <p:sp>
        <p:nvSpPr>
          <p:cNvPr id="21" name="Cloud"/>
          <p:cNvSpPr>
            <a:spLocks noChangeAspect="1" noEditPoints="1" noChangeArrowheads="1"/>
          </p:cNvSpPr>
          <p:nvPr/>
        </p:nvSpPr>
        <p:spPr bwMode="auto">
          <a:xfrm>
            <a:off x="1092635" y="4564063"/>
            <a:ext cx="3594732" cy="128833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solidFill>
          <a:ln>
            <a:headEnd/>
            <a:tailEnd/>
          </a:ln>
        </p:spPr>
        <p:style>
          <a:lnRef idx="2">
            <a:schemeClr val="accent4">
              <a:shade val="50000"/>
            </a:schemeClr>
          </a:lnRef>
          <a:fillRef idx="1">
            <a:schemeClr val="accent4"/>
          </a:fillRef>
          <a:effectRef idx="0">
            <a:schemeClr val="accent4"/>
          </a:effectRef>
          <a:fontRef idx="minor">
            <a:schemeClr val="lt1"/>
          </a:fontRef>
        </p:style>
        <p:txBody>
          <a:bodyPr vert="horz" wrap="square" lIns="0" tIns="0" rIns="0" bIns="0" numCol="1" anchor="ctr" anchorCtr="0" compatLnSpc="1">
            <a:prstTxWarp prst="textNoShape">
              <a:avLst/>
            </a:prstTxWarp>
          </a:bodyPr>
          <a:lstStyle/>
          <a:p>
            <a:pPr algn="ctr"/>
            <a:r>
              <a:rPr lang="en-US" sz="1900" b="1" dirty="0">
                <a:solidFill>
                  <a:srgbClr val="FFFFFF"/>
                </a:solidFill>
                <a:effectLst>
                  <a:outerShdw blurRad="38100" dist="38100" dir="2700000" algn="tl">
                    <a:srgbClr val="000000">
                      <a:alpha val="43137"/>
                    </a:srgbClr>
                  </a:outerShdw>
                </a:effectLst>
              </a:rPr>
              <a:t>Collaboration &amp;</a:t>
            </a:r>
          </a:p>
          <a:p>
            <a:pPr algn="ctr"/>
            <a:r>
              <a:rPr lang="en-US" sz="1900" b="1" dirty="0">
                <a:solidFill>
                  <a:srgbClr val="FFFFFF"/>
                </a:solidFill>
                <a:effectLst>
                  <a:outerShdw blurRad="38100" dist="38100" dir="2700000" algn="tl">
                    <a:srgbClr val="000000">
                      <a:alpha val="43137"/>
                    </a:srgbClr>
                  </a:outerShdw>
                </a:effectLst>
              </a:rPr>
              <a:t>Social Media</a:t>
            </a:r>
          </a:p>
        </p:txBody>
      </p:sp>
      <p:sp>
        <p:nvSpPr>
          <p:cNvPr id="18" name="Up-Down Arrow 17"/>
          <p:cNvSpPr/>
          <p:nvPr/>
        </p:nvSpPr>
        <p:spPr>
          <a:xfrm rot="2426372">
            <a:off x="3849073" y="2560859"/>
            <a:ext cx="603972" cy="2207480"/>
          </a:xfrm>
          <a:prstGeom prst="upDownArrow">
            <a:avLst/>
          </a:prstGeom>
        </p:spPr>
        <p:style>
          <a:lnRef idx="2">
            <a:schemeClr val="accent4">
              <a:shade val="50000"/>
            </a:schemeClr>
          </a:lnRef>
          <a:fillRef idx="1">
            <a:schemeClr val="accent4"/>
          </a:fillRef>
          <a:effectRef idx="0">
            <a:schemeClr val="accent4"/>
          </a:effectRef>
          <a:fontRef idx="minor">
            <a:schemeClr val="lt1"/>
          </a:fontRef>
        </p:style>
        <p:txBody>
          <a:bodyPr lIns="111015" tIns="55508" rIns="111015" bIns="55508" rtlCol="0" anchor="ctr"/>
          <a:lstStyle/>
          <a:p>
            <a:pPr algn="ctr"/>
            <a:endParaRPr lang="en-US">
              <a:solidFill>
                <a:srgbClr val="FFFFFF"/>
              </a:solidFill>
            </a:endParaRPr>
          </a:p>
        </p:txBody>
      </p:sp>
      <p:sp>
        <p:nvSpPr>
          <p:cNvPr id="15" name="Up-Down Arrow 14"/>
          <p:cNvSpPr/>
          <p:nvPr/>
        </p:nvSpPr>
        <p:spPr>
          <a:xfrm rot="8156849">
            <a:off x="7975380" y="2429529"/>
            <a:ext cx="603972" cy="2237506"/>
          </a:xfrm>
          <a:prstGeom prst="upDownArrow">
            <a:avLst/>
          </a:prstGeom>
        </p:spPr>
        <p:style>
          <a:lnRef idx="2">
            <a:schemeClr val="accent4">
              <a:shade val="50000"/>
            </a:schemeClr>
          </a:lnRef>
          <a:fillRef idx="1">
            <a:schemeClr val="accent4"/>
          </a:fillRef>
          <a:effectRef idx="0">
            <a:schemeClr val="accent4"/>
          </a:effectRef>
          <a:fontRef idx="minor">
            <a:schemeClr val="lt1"/>
          </a:fontRef>
        </p:style>
        <p:txBody>
          <a:bodyPr lIns="111015" tIns="55508" rIns="111015" bIns="55508" rtlCol="0" anchor="ctr"/>
          <a:lstStyle/>
          <a:p>
            <a:pPr algn="ctr"/>
            <a:endParaRPr lang="en-US">
              <a:solidFill>
                <a:srgbClr val="FFFFFF"/>
              </a:solidFill>
            </a:endParaRPr>
          </a:p>
        </p:txBody>
      </p:sp>
      <p:pic>
        <p:nvPicPr>
          <p:cNvPr id="4099" name="Picture 3" descr="C:\Users\abellis\AppData\Local\Microsoft\Windows\Temporary Internet Files\Content.IE5\X70X2AOT\MC900434847[1].png" title="On-Premi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3837" y="4121288"/>
            <a:ext cx="2168167" cy="21681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627437" y="6292313"/>
            <a:ext cx="5410200" cy="683264"/>
          </a:xfrm>
          <a:prstGeom prst="rect">
            <a:avLst/>
          </a:prstGeom>
          <a:noFill/>
        </p:spPr>
        <p:txBody>
          <a:bodyPr wrap="square" lIns="182862" tIns="146289" rIns="182862" bIns="146289" rtlCol="0">
            <a:spAutoFit/>
          </a:bodyPr>
          <a:lstStyle/>
          <a:p>
            <a:pPr algn="ctr">
              <a:lnSpc>
                <a:spcPct val="90000"/>
              </a:lnSpc>
              <a:spcAft>
                <a:spcPts val="600"/>
              </a:spcAft>
            </a:pPr>
            <a:r>
              <a:rPr lang="en-US" sz="2800" b="1" dirty="0">
                <a:solidFill>
                  <a:srgbClr val="012654"/>
                </a:solidFill>
              </a:rPr>
              <a:t>Hybrid Cloud Strategy</a:t>
            </a:r>
          </a:p>
        </p:txBody>
      </p:sp>
    </p:spTree>
    <p:extLst>
      <p:ext uri="{BB962C8B-B14F-4D97-AF65-F5344CB8AC3E}">
        <p14:creationId xmlns:p14="http://schemas.microsoft.com/office/powerpoint/2010/main" val="285900258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3734861"/>
          </a:xfrm>
        </p:spPr>
        <p:txBody>
          <a:bodyPr/>
          <a:lstStyle/>
          <a:p>
            <a:r>
              <a:rPr lang="en-US" dirty="0" smtClean="0"/>
              <a:t>Collaboration, Email, Unified Communication in the Cloud</a:t>
            </a:r>
          </a:p>
          <a:p>
            <a:r>
              <a:rPr lang="en-US" dirty="0" smtClean="0"/>
              <a:t>Final Content and Records On-Prem in a DOD5015.2 Certified SharePoint Record Center</a:t>
            </a:r>
          </a:p>
          <a:p>
            <a:r>
              <a:rPr lang="en-US" dirty="0" smtClean="0"/>
              <a:t>Migration from the Cloud to On-Prem based on a change in </a:t>
            </a:r>
            <a:r>
              <a:rPr lang="en-US" dirty="0"/>
              <a:t>L</a:t>
            </a:r>
            <a:r>
              <a:rPr lang="en-US" dirty="0" smtClean="0"/>
              <a:t>ifecycle Status</a:t>
            </a:r>
            <a:endParaRPr lang="en-US" dirty="0"/>
          </a:p>
        </p:txBody>
      </p:sp>
      <p:sp>
        <p:nvSpPr>
          <p:cNvPr id="4" name="Title 3"/>
          <p:cNvSpPr>
            <a:spLocks noGrp="1"/>
          </p:cNvSpPr>
          <p:nvPr>
            <p:ph type="title"/>
          </p:nvPr>
        </p:nvSpPr>
        <p:spPr/>
        <p:txBody>
          <a:bodyPr/>
          <a:lstStyle/>
          <a:p>
            <a:r>
              <a:rPr lang="en-US" dirty="0" smtClean="0"/>
              <a:t>Hybrid Cloud</a:t>
            </a:r>
            <a:endParaRPr lang="en-US" dirty="0"/>
          </a:p>
        </p:txBody>
      </p:sp>
    </p:spTree>
    <p:extLst>
      <p:ext uri="{BB962C8B-B14F-4D97-AF65-F5344CB8AC3E}">
        <p14:creationId xmlns:p14="http://schemas.microsoft.com/office/powerpoint/2010/main" val="40199428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smtClean="0"/>
              <a:t>SPC137</a:t>
            </a:r>
            <a:endParaRPr lang="en-US" dirty="0"/>
          </a:p>
        </p:txBody>
      </p:sp>
      <p:sp>
        <p:nvSpPr>
          <p:cNvPr id="4" name="Title 3"/>
          <p:cNvSpPr>
            <a:spLocks noGrp="1"/>
          </p:cNvSpPr>
          <p:nvPr>
            <p:ph type="title"/>
          </p:nvPr>
        </p:nvSpPr>
        <p:spPr>
          <a:xfrm>
            <a:off x="4846639" y="4106863"/>
            <a:ext cx="7315200" cy="1524000"/>
          </a:xfrm>
        </p:spPr>
        <p:txBody>
          <a:bodyPr/>
          <a:lstStyle/>
          <a:p>
            <a:r>
              <a:rPr lang="en-US" sz="4800" dirty="0"/>
              <a:t>Certified Records Management in the Cloud</a:t>
            </a:r>
          </a:p>
        </p:txBody>
      </p:sp>
      <p:sp>
        <p:nvSpPr>
          <p:cNvPr id="5" name="Text Placeholder 4"/>
          <p:cNvSpPr>
            <a:spLocks noGrp="1"/>
          </p:cNvSpPr>
          <p:nvPr>
            <p:ph type="body" sz="quarter" idx="12"/>
          </p:nvPr>
        </p:nvSpPr>
        <p:spPr>
          <a:xfrm>
            <a:off x="4846637" y="5630863"/>
            <a:ext cx="7315201" cy="1067331"/>
          </a:xfrm>
        </p:spPr>
        <p:txBody>
          <a:bodyPr/>
          <a:lstStyle/>
          <a:p>
            <a:r>
              <a:rPr lang="en-US" sz="2800" dirty="0"/>
              <a:t>Art </a:t>
            </a:r>
            <a:r>
              <a:rPr lang="en-US" sz="2800" dirty="0" err="1"/>
              <a:t>Bellis</a:t>
            </a:r>
            <a:r>
              <a:rPr lang="en-US" sz="2800" dirty="0"/>
              <a:t>		        Jonathan Brandenburg</a:t>
            </a:r>
          </a:p>
          <a:p>
            <a:r>
              <a:rPr lang="en-US" sz="2800" dirty="0"/>
              <a:t>VP Sales &amp; Alliances      Director of Engineering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6651" y="4030662"/>
            <a:ext cx="2096586" cy="838200"/>
          </a:xfrm>
          <a:prstGeom prst="rect">
            <a:avLst/>
          </a:prstGeom>
        </p:spPr>
      </p:pic>
    </p:spTree>
    <p:extLst>
      <p:ext uri="{BB962C8B-B14F-4D97-AF65-F5344CB8AC3E}">
        <p14:creationId xmlns:p14="http://schemas.microsoft.com/office/powerpoint/2010/main" val="39757129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722997414"/>
              </p:ext>
            </p:extLst>
          </p:nvPr>
        </p:nvGraphicFramePr>
        <p:xfrm>
          <a:off x="457501" y="844280"/>
          <a:ext cx="12115199" cy="57199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5234" t="11569" r="8871" b="13922"/>
          <a:stretch/>
        </p:blipFill>
        <p:spPr>
          <a:xfrm>
            <a:off x="6587945" y="6004269"/>
            <a:ext cx="1458802" cy="464793"/>
          </a:xfrm>
          <a:prstGeom prst="rect">
            <a:avLst/>
          </a:prstGeom>
        </p:spPr>
      </p:pic>
      <p:pic>
        <p:nvPicPr>
          <p:cNvPr id="7" name="Picture 6"/>
          <p:cNvPicPr>
            <a:picLocks noChangeAspect="1"/>
          </p:cNvPicPr>
          <p:nvPr/>
        </p:nvPicPr>
        <p:blipFill rotWithShape="1">
          <a:blip r:embed="rId8" cstate="print">
            <a:extLst>
              <a:ext uri="{28A0092B-C50C-407E-A947-70E740481C1C}">
                <a14:useLocalDpi xmlns:a14="http://schemas.microsoft.com/office/drawing/2010/main" val="0"/>
              </a:ext>
            </a:extLst>
          </a:blip>
          <a:srcRect t="20012" b="20939"/>
          <a:stretch/>
        </p:blipFill>
        <p:spPr>
          <a:xfrm>
            <a:off x="6597789" y="5554662"/>
            <a:ext cx="1202192" cy="378204"/>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46747" y="5701505"/>
            <a:ext cx="1219491" cy="662589"/>
          </a:xfrm>
          <a:prstGeom prst="rect">
            <a:avLst/>
          </a:prstGeom>
        </p:spPr>
      </p:pic>
      <p:pic>
        <p:nvPicPr>
          <p:cNvPr id="9" name="Picture 8"/>
          <p:cNvPicPr>
            <a:picLocks noChangeAspect="1"/>
          </p:cNvPicPr>
          <p:nvPr/>
        </p:nvPicPr>
        <p:blipFill rotWithShape="1">
          <a:blip r:embed="rId10">
            <a:extLst>
              <a:ext uri="{28A0092B-C50C-407E-A947-70E740481C1C}">
                <a14:useLocalDpi xmlns:a14="http://schemas.microsoft.com/office/drawing/2010/main" val="0"/>
              </a:ext>
            </a:extLst>
          </a:blip>
          <a:srcRect t="33009" b="33717"/>
          <a:stretch/>
        </p:blipFill>
        <p:spPr>
          <a:xfrm>
            <a:off x="9766121" y="3141345"/>
            <a:ext cx="2004265" cy="381000"/>
          </a:xfrm>
          <a:prstGeom prst="rect">
            <a:avLst/>
          </a:prstGeom>
        </p:spPr>
      </p:pic>
      <p:pic>
        <p:nvPicPr>
          <p:cNvPr id="10" name="Picture 9"/>
          <p:cNvPicPr>
            <a:picLocks noChangeAspect="1"/>
          </p:cNvPicPr>
          <p:nvPr/>
        </p:nvPicPr>
        <p:blipFill rotWithShape="1">
          <a:blip r:embed="rId11" cstate="print">
            <a:extLst>
              <a:ext uri="{28A0092B-C50C-407E-A947-70E740481C1C}">
                <a14:useLocalDpi xmlns:a14="http://schemas.microsoft.com/office/drawing/2010/main" val="0"/>
              </a:ext>
            </a:extLst>
          </a:blip>
          <a:srcRect l="5234" t="11569" r="8871" b="13922"/>
          <a:stretch/>
        </p:blipFill>
        <p:spPr>
          <a:xfrm>
            <a:off x="8898510" y="4795428"/>
            <a:ext cx="1730232" cy="533400"/>
          </a:xfrm>
          <a:prstGeom prst="rect">
            <a:avLst/>
          </a:prstGeom>
        </p:spPr>
      </p:pic>
      <p:pic>
        <p:nvPicPr>
          <p:cNvPr id="11" name="Picture 10"/>
          <p:cNvPicPr>
            <a:picLocks noChangeAspect="1"/>
          </p:cNvPicPr>
          <p:nvPr/>
        </p:nvPicPr>
        <p:blipFill rotWithShape="1">
          <a:blip r:embed="rId12" cstate="print">
            <a:extLst>
              <a:ext uri="{28A0092B-C50C-407E-A947-70E740481C1C}">
                <a14:useLocalDpi xmlns:a14="http://schemas.microsoft.com/office/drawing/2010/main" val="0"/>
              </a:ext>
            </a:extLst>
          </a:blip>
          <a:srcRect t="18986" b="11573"/>
          <a:stretch/>
        </p:blipFill>
        <p:spPr>
          <a:xfrm>
            <a:off x="9963773" y="2735264"/>
            <a:ext cx="1588464" cy="332546"/>
          </a:xfrm>
          <a:prstGeom prst="rect">
            <a:avLst/>
          </a:prstGeom>
        </p:spPr>
      </p:pic>
      <p:sp>
        <p:nvSpPr>
          <p:cNvPr id="2" name="Title 1"/>
          <p:cNvSpPr>
            <a:spLocks noGrp="1"/>
          </p:cNvSpPr>
          <p:nvPr>
            <p:ph type="title"/>
          </p:nvPr>
        </p:nvSpPr>
        <p:spPr/>
        <p:txBody>
          <a:bodyPr/>
          <a:lstStyle/>
          <a:p>
            <a:r>
              <a:rPr lang="en-US" smtClean="0"/>
              <a:t>The Evolution of Records to the Cloud</a:t>
            </a:r>
            <a:endParaRPr lang="en-US" dirty="0"/>
          </a:p>
        </p:txBody>
      </p:sp>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16234" y="4593912"/>
            <a:ext cx="1242316" cy="677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rotWithShape="1">
          <a:blip r:embed="rId12" cstate="print">
            <a:extLst>
              <a:ext uri="{28A0092B-C50C-407E-A947-70E740481C1C}">
                <a14:useLocalDpi xmlns:a14="http://schemas.microsoft.com/office/drawing/2010/main" val="0"/>
              </a:ext>
            </a:extLst>
          </a:blip>
          <a:srcRect t="18986" b="11573"/>
          <a:stretch/>
        </p:blipFill>
        <p:spPr>
          <a:xfrm>
            <a:off x="8946654" y="4427640"/>
            <a:ext cx="1588464" cy="332546"/>
          </a:xfrm>
          <a:prstGeom prst="rect">
            <a:avLst/>
          </a:prstGeom>
        </p:spPr>
      </p:pic>
    </p:spTree>
    <p:extLst>
      <p:ext uri="{BB962C8B-B14F-4D97-AF65-F5344CB8AC3E}">
        <p14:creationId xmlns:p14="http://schemas.microsoft.com/office/powerpoint/2010/main" val="27882666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Jonathan Brandenburg</a:t>
            </a:r>
          </a:p>
          <a:p>
            <a:r>
              <a:rPr lang="en-US" dirty="0" smtClean="0"/>
              <a:t>Director of Engineering</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233" y="4411663"/>
            <a:ext cx="2295051" cy="917545"/>
          </a:xfrm>
          <a:prstGeom prst="rect">
            <a:avLst/>
          </a:prstGeom>
        </p:spPr>
      </p:pic>
    </p:spTree>
    <p:extLst>
      <p:ext uri="{BB962C8B-B14F-4D97-AF65-F5344CB8AC3E}">
        <p14:creationId xmlns:p14="http://schemas.microsoft.com/office/powerpoint/2010/main" val="178733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 &amp; Answers</a:t>
            </a:r>
            <a:endParaRPr lang="en-US" dirty="0"/>
          </a:p>
        </p:txBody>
      </p:sp>
      <p:pic>
        <p:nvPicPr>
          <p:cNvPr id="5123" name="Picture 3" descr="C:\Users\abellis\AppData\Local\Microsoft\Windows\Temporary Internet Files\Content.IE5\F5OYU7ZH\MC90043154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3437" y="4411662"/>
            <a:ext cx="2285714" cy="2285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673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abellis\AppData\Local\Microsoft\Windows\Temporary Internet Files\Content.IE5\UWV7FRQ0\MC900105220[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237" y="2491423"/>
            <a:ext cx="2514600" cy="20116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2838" y="2963864"/>
            <a:ext cx="2790450" cy="1115602"/>
          </a:xfrm>
          <a:prstGeom prst="rect">
            <a:avLst/>
          </a:prstGeom>
        </p:spPr>
      </p:pic>
    </p:spTree>
    <p:extLst>
      <p:ext uri="{BB962C8B-B14F-4D97-AF65-F5344CB8AC3E}">
        <p14:creationId xmlns:p14="http://schemas.microsoft.com/office/powerpoint/2010/main" val="3068657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56247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274637" y="1212850"/>
            <a:ext cx="11887200" cy="6155531"/>
          </a:xfrm>
        </p:spPr>
        <p:txBody>
          <a:bodyPr/>
          <a:lstStyle/>
          <a:p>
            <a:endParaRPr lang="en-US" dirty="0" smtClean="0"/>
          </a:p>
          <a:p>
            <a:r>
              <a:rPr lang="en-US" dirty="0" smtClean="0"/>
              <a:t>Introductions</a:t>
            </a:r>
          </a:p>
          <a:p>
            <a:r>
              <a:rPr lang="en-US" dirty="0" smtClean="0"/>
              <a:t>The What</a:t>
            </a:r>
          </a:p>
          <a:p>
            <a:r>
              <a:rPr lang="en-US" dirty="0" smtClean="0"/>
              <a:t>The Why, (or why not)</a:t>
            </a:r>
          </a:p>
          <a:p>
            <a:r>
              <a:rPr lang="en-US" dirty="0" smtClean="0"/>
              <a:t>The How</a:t>
            </a:r>
          </a:p>
          <a:p>
            <a:r>
              <a:rPr lang="en-US" dirty="0" smtClean="0"/>
              <a:t>Demonstration</a:t>
            </a:r>
          </a:p>
          <a:p>
            <a:r>
              <a:rPr lang="en-US" dirty="0" smtClean="0"/>
              <a:t>Q&amp;A</a:t>
            </a:r>
          </a:p>
          <a:p>
            <a:endParaRPr lang="en-US" dirty="0" smtClean="0"/>
          </a:p>
          <a:p>
            <a:endParaRPr lang="en-US" dirty="0"/>
          </a:p>
        </p:txBody>
      </p:sp>
      <p:sp>
        <p:nvSpPr>
          <p:cNvPr id="6" name="Title 1"/>
          <p:cNvSpPr>
            <a:spLocks noGrp="1"/>
          </p:cNvSpPr>
          <p:nvPr>
            <p:ph type="title"/>
          </p:nvPr>
        </p:nvSpPr>
        <p:spPr>
          <a:xfrm>
            <a:off x="290512" y="22226"/>
            <a:ext cx="11887200" cy="1831975"/>
          </a:xfrm>
        </p:spPr>
        <p:txBody>
          <a:bodyPr/>
          <a:lstStyle/>
          <a:p>
            <a:r>
              <a:rPr lang="en-US" dirty="0" smtClean="0"/>
              <a:t>Agenda</a:t>
            </a:r>
            <a:endParaRPr lang="en-US" dirty="0"/>
          </a:p>
        </p:txBody>
      </p:sp>
    </p:spTree>
    <p:extLst>
      <p:ext uri="{BB962C8B-B14F-4D97-AF65-F5344CB8AC3E}">
        <p14:creationId xmlns:p14="http://schemas.microsoft.com/office/powerpoint/2010/main" val="339495767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Your Speakers</a:t>
            </a:r>
            <a:endParaRPr lang="en-US" dirty="0"/>
          </a:p>
        </p:txBody>
      </p:sp>
      <p:sp>
        <p:nvSpPr>
          <p:cNvPr id="5" name="Text Placeholder 4"/>
          <p:cNvSpPr>
            <a:spLocks noGrp="1"/>
          </p:cNvSpPr>
          <p:nvPr>
            <p:ph type="body" sz="quarter" idx="10"/>
          </p:nvPr>
        </p:nvSpPr>
        <p:spPr>
          <a:xfrm>
            <a:off x="274640" y="1212850"/>
            <a:ext cx="5486399" cy="1330360"/>
          </a:xfrm>
        </p:spPr>
        <p:txBody>
          <a:bodyPr/>
          <a:lstStyle/>
          <a:p>
            <a:r>
              <a:rPr lang="en-US" dirty="0" smtClean="0"/>
              <a:t>Art Bellis</a:t>
            </a:r>
          </a:p>
          <a:p>
            <a:r>
              <a:rPr lang="en-US" dirty="0" smtClean="0"/>
              <a:t>VP, Sales &amp; Alliances</a:t>
            </a:r>
            <a:endParaRPr lang="en-US" dirty="0"/>
          </a:p>
        </p:txBody>
      </p:sp>
      <p:sp>
        <p:nvSpPr>
          <p:cNvPr id="6" name="Text Placeholder 5"/>
          <p:cNvSpPr>
            <a:spLocks noGrp="1"/>
          </p:cNvSpPr>
          <p:nvPr>
            <p:ph type="body" sz="quarter" idx="11"/>
          </p:nvPr>
        </p:nvSpPr>
        <p:spPr>
          <a:xfrm>
            <a:off x="6675440" y="1212850"/>
            <a:ext cx="5486399" cy="1330360"/>
          </a:xfrm>
        </p:spPr>
        <p:txBody>
          <a:bodyPr/>
          <a:lstStyle/>
          <a:p>
            <a:r>
              <a:rPr lang="en-US" dirty="0" smtClean="0"/>
              <a:t>Jonathan Brandenburg</a:t>
            </a:r>
          </a:p>
          <a:p>
            <a:r>
              <a:rPr lang="en-US" dirty="0" smtClean="0"/>
              <a:t>Director of Engineering</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5238" y="2887662"/>
            <a:ext cx="2082800" cy="3124200"/>
          </a:xfrm>
          <a:prstGeom prst="rect">
            <a:avLst/>
          </a:prstGeom>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13637" y="2843216"/>
            <a:ext cx="2534918" cy="3168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738299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dirty="0" err="1" smtClean="0"/>
              <a:t>Gimmal</a:t>
            </a:r>
            <a:r>
              <a:rPr lang="en-US" dirty="0" smtClean="0"/>
              <a:t> is a Solutions Company</a:t>
            </a:r>
            <a:br>
              <a:rPr lang="en-US" dirty="0" smtClean="0"/>
            </a:br>
            <a:r>
              <a:rPr lang="en-US" sz="1800" dirty="0"/>
              <a:t/>
            </a:r>
            <a:br>
              <a:rPr lang="en-US" sz="1800" dirty="0"/>
            </a:br>
            <a:r>
              <a:rPr lang="en-US" sz="2000" dirty="0"/>
              <a:t>We extend the market-leading enterprise platforms with best-in-class information governance, compliance and business application software and services</a:t>
            </a:r>
            <a:r>
              <a:rPr lang="en-US" dirty="0" smtClean="0"/>
              <a:t/>
            </a:r>
            <a:br>
              <a:rPr lang="en-US" dirty="0" smtClean="0"/>
            </a:br>
            <a:endParaRPr lang="en-US" sz="6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0048" y="5303712"/>
            <a:ext cx="1775661" cy="1378748"/>
          </a:xfrm>
          <a:prstGeom prst="rect">
            <a:avLst/>
          </a:prstGeom>
        </p:spPr>
      </p:pic>
      <p:sp>
        <p:nvSpPr>
          <p:cNvPr id="5" name="Oval 4"/>
          <p:cNvSpPr>
            <a:spLocks noChangeAspect="1"/>
          </p:cNvSpPr>
          <p:nvPr/>
        </p:nvSpPr>
        <p:spPr>
          <a:xfrm>
            <a:off x="4038433" y="1897457"/>
            <a:ext cx="4771337" cy="4662262"/>
          </a:xfrm>
          <a:prstGeom prst="ellipse">
            <a:avLst/>
          </a:prstGeom>
          <a:solidFill>
            <a:srgbClr val="E7E8E9">
              <a:alpha val="51000"/>
            </a:srgbClr>
          </a:solidFill>
          <a:ln w="10000" cap="flat" cmpd="sng" algn="ctr">
            <a:noFill/>
            <a:prstDash val="solid"/>
          </a:ln>
          <a:effectLst>
            <a:outerShdw blurRad="44450" dist="27940" dir="5400000" algn="ctr">
              <a:srgbClr val="000000">
                <a:alpha val="32000"/>
              </a:srgbClr>
            </a:outerShdw>
            <a:reflection stA="50000" endPos="75000" dist="12700" dir="5400000" sy="-100000" algn="bl" rotWithShape="0"/>
          </a:effectLst>
          <a:scene3d>
            <a:camera prst="orthographicFront">
              <a:rot lat="0" lon="0" rev="0"/>
            </a:camera>
            <a:lightRig rig="balanced" dir="tl">
              <a:rot lat="0" lon="0" rev="8700000"/>
            </a:lightRig>
          </a:scene3d>
          <a:sp3d>
            <a:bevelT w="190500" h="38100"/>
          </a:sp3d>
        </p:spPr>
        <p:txBody>
          <a:bodyPr lIns="91431" tIns="45716" rIns="91431" bIns="45716" rtlCol="0" anchor="ctr"/>
          <a:lstStyle/>
          <a:p>
            <a:pPr algn="ctr" defTabSz="914311">
              <a:defRPr/>
            </a:pPr>
            <a:endParaRPr lang="en-US" kern="0" dirty="0">
              <a:solidFill>
                <a:sysClr val="window" lastClr="FFFFFF"/>
              </a:solidFill>
              <a:latin typeface="Calibri"/>
            </a:endParaRPr>
          </a:p>
        </p:txBody>
      </p:sp>
      <p:sp>
        <p:nvSpPr>
          <p:cNvPr id="6" name="Oval 5"/>
          <p:cNvSpPr/>
          <p:nvPr/>
        </p:nvSpPr>
        <p:spPr>
          <a:xfrm>
            <a:off x="5125655" y="2003350"/>
            <a:ext cx="2385670" cy="2331131"/>
          </a:xfrm>
          <a:prstGeom prst="ellipse">
            <a:avLst/>
          </a:prstGeom>
          <a:solidFill>
            <a:srgbClr val="D9DEE5">
              <a:alpha val="63922"/>
            </a:srgbClr>
          </a:solidFill>
          <a:ln w="10000" cap="flat" cmpd="sng" algn="ctr">
            <a:noFill/>
            <a:prstDash val="solid"/>
          </a:ln>
          <a:effectLst>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l">
              <a:rot lat="0" lon="0" rev="8700000"/>
            </a:lightRig>
          </a:scene3d>
          <a:sp3d>
            <a:bevelT w="190500" h="38100"/>
          </a:sp3d>
        </p:spPr>
        <p:txBody>
          <a:bodyPr lIns="91431" tIns="45716" rIns="91431" bIns="45716" rtlCol="0" anchor="ctr"/>
          <a:lstStyle/>
          <a:p>
            <a:pPr algn="ctr" defTabSz="914311">
              <a:defRPr/>
            </a:pPr>
            <a:endParaRPr lang="en-US" kern="0" dirty="0">
              <a:solidFill>
                <a:sysClr val="window" lastClr="FFFFFF"/>
              </a:solidFill>
              <a:latin typeface="Calibri"/>
            </a:endParaRPr>
          </a:p>
        </p:txBody>
      </p:sp>
      <p:sp>
        <p:nvSpPr>
          <p:cNvPr id="7" name="Oval 6"/>
          <p:cNvSpPr/>
          <p:nvPr/>
        </p:nvSpPr>
        <p:spPr>
          <a:xfrm>
            <a:off x="6155097" y="3709009"/>
            <a:ext cx="2385670" cy="2331131"/>
          </a:xfrm>
          <a:prstGeom prst="ellipse">
            <a:avLst/>
          </a:prstGeom>
          <a:solidFill>
            <a:srgbClr val="D9DEE5">
              <a:alpha val="50980"/>
            </a:srgbClr>
          </a:solidFill>
          <a:ln w="10000" cap="flat" cmpd="sng" algn="ctr">
            <a:noFill/>
            <a:prstDash val="solid"/>
          </a:ln>
          <a:effectLst>
            <a:outerShdw blurRad="44450" dist="27940" dir="5400000" algn="ctr">
              <a:srgbClr val="000000">
                <a:alpha val="32000"/>
              </a:srgbClr>
            </a:outerShdw>
            <a:reflection stA="50000" endPos="75000" dist="12700" dir="5400000" sy="-100000" algn="bl" rotWithShape="0"/>
          </a:effectLst>
          <a:scene3d>
            <a:camera prst="orthographicFront">
              <a:rot lat="0" lon="0" rev="0"/>
            </a:camera>
            <a:lightRig rig="balanced" dir="tl">
              <a:rot lat="0" lon="0" rev="8700000"/>
            </a:lightRig>
          </a:scene3d>
          <a:sp3d>
            <a:bevelT w="190500" h="38100"/>
          </a:sp3d>
        </p:spPr>
        <p:txBody>
          <a:bodyPr lIns="91431" tIns="45716" rIns="91431" bIns="45716" rtlCol="0" anchor="ctr"/>
          <a:lstStyle/>
          <a:p>
            <a:pPr algn="ctr" defTabSz="914311">
              <a:defRPr/>
            </a:pPr>
            <a:endParaRPr lang="en-US" kern="0" dirty="0">
              <a:solidFill>
                <a:sysClr val="window" lastClr="FFFFFF"/>
              </a:solidFill>
              <a:latin typeface="Calibri"/>
            </a:endParaRPr>
          </a:p>
        </p:txBody>
      </p:sp>
      <p:sp>
        <p:nvSpPr>
          <p:cNvPr id="9" name="Oval 8"/>
          <p:cNvSpPr/>
          <p:nvPr/>
        </p:nvSpPr>
        <p:spPr>
          <a:xfrm>
            <a:off x="4326913" y="3750750"/>
            <a:ext cx="2385670" cy="2331131"/>
          </a:xfrm>
          <a:prstGeom prst="ellipse">
            <a:avLst/>
          </a:prstGeom>
          <a:solidFill>
            <a:srgbClr val="4E5B6F">
              <a:lumMod val="20000"/>
              <a:lumOff val="80000"/>
              <a:alpha val="51000"/>
            </a:srgbClr>
          </a:solidFill>
          <a:ln w="10000" cap="flat" cmpd="sng" algn="ctr">
            <a:noFill/>
            <a:prstDash val="solid"/>
          </a:ln>
          <a:effectLst>
            <a:outerShdw blurRad="44450" dist="27940" dir="5400000" algn="ctr">
              <a:srgbClr val="000000">
                <a:alpha val="32000"/>
              </a:srgbClr>
            </a:outerShdw>
            <a:reflection stA="50000" endPos="75000" dist="12700" dir="5400000" sy="-100000" algn="bl" rotWithShape="0"/>
          </a:effectLst>
          <a:scene3d>
            <a:camera prst="orthographicFront">
              <a:rot lat="0" lon="0" rev="0"/>
            </a:camera>
            <a:lightRig rig="balanced" dir="tl">
              <a:rot lat="0" lon="0" rev="8700000"/>
            </a:lightRig>
          </a:scene3d>
          <a:sp3d>
            <a:bevelT w="190500" h="38100"/>
          </a:sp3d>
        </p:spPr>
        <p:txBody>
          <a:bodyPr lIns="91431" tIns="45716" rIns="91431" bIns="45716" rtlCol="0" anchor="ctr"/>
          <a:lstStyle/>
          <a:p>
            <a:pPr algn="ctr" defTabSz="914311">
              <a:defRPr/>
            </a:pPr>
            <a:endParaRPr lang="en-US" kern="0" dirty="0">
              <a:solidFill>
                <a:sysClr val="window" lastClr="FFFFFF"/>
              </a:solidFill>
              <a:latin typeface="Calibri"/>
            </a:endParaRPr>
          </a:p>
        </p:txBody>
      </p:sp>
      <p:sp>
        <p:nvSpPr>
          <p:cNvPr id="10" name="Content Placeholder 2"/>
          <p:cNvSpPr txBox="1">
            <a:spLocks/>
          </p:cNvSpPr>
          <p:nvPr/>
        </p:nvSpPr>
        <p:spPr>
          <a:xfrm>
            <a:off x="5585977" y="2445183"/>
            <a:ext cx="1517860" cy="1545525"/>
          </a:xfrm>
          <a:prstGeom prst="rect">
            <a:avLst/>
          </a:prstGeom>
        </p:spPr>
        <p:txBody>
          <a:bodyPr lIns="91431" tIns="45716" rIns="91431" bIns="45716">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Aft>
                <a:spcPts val="600"/>
              </a:spcAft>
              <a:buNone/>
            </a:pPr>
            <a:r>
              <a:rPr lang="en-US" sz="1600" b="1" dirty="0" err="1">
                <a:solidFill>
                  <a:srgbClr val="00AEEF">
                    <a:lumMod val="75000"/>
                  </a:srgbClr>
                </a:solidFill>
              </a:rPr>
              <a:t>ERP</a:t>
            </a:r>
            <a:r>
              <a:rPr lang="en-US" sz="1600" b="1" dirty="0">
                <a:solidFill>
                  <a:srgbClr val="00AEEF">
                    <a:lumMod val="75000"/>
                  </a:srgbClr>
                </a:solidFill>
              </a:rPr>
              <a:t>-Link Suite </a:t>
            </a:r>
            <a:r>
              <a:rPr lang="en-US" sz="1400" b="1" dirty="0">
                <a:solidFill>
                  <a:srgbClr val="414142"/>
                </a:solidFill>
                <a:latin typeface="Calibri" pitchFamily="34" charset="0"/>
                <a:cs typeface="Calibri" pitchFamily="34" charset="0"/>
              </a:rPr>
              <a:t>Content Archiving and Collaborative Content Applications</a:t>
            </a:r>
          </a:p>
          <a:p>
            <a:pPr>
              <a:lnSpc>
                <a:spcPct val="120000"/>
              </a:lnSpc>
              <a:spcAft>
                <a:spcPts val="600"/>
              </a:spcAft>
            </a:pPr>
            <a:endParaRPr lang="en-US" sz="2400" dirty="0">
              <a:gradFill>
                <a:gsLst>
                  <a:gs pos="1250">
                    <a:srgbClr val="505050"/>
                  </a:gs>
                  <a:gs pos="100000">
                    <a:srgbClr val="505050"/>
                  </a:gs>
                </a:gsLst>
                <a:lin ang="5400000" scaled="0"/>
              </a:gradFill>
            </a:endParaRPr>
          </a:p>
        </p:txBody>
      </p:sp>
      <p:sp>
        <p:nvSpPr>
          <p:cNvPr id="11" name="Content Placeholder 2"/>
          <p:cNvSpPr txBox="1">
            <a:spLocks/>
          </p:cNvSpPr>
          <p:nvPr/>
        </p:nvSpPr>
        <p:spPr bwMode="auto">
          <a:xfrm>
            <a:off x="6709102" y="4139112"/>
            <a:ext cx="1452727" cy="18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31" tIns="45716" rIns="91431" bIns="45716" numCol="1" anchor="t" anchorCtr="0" compatLnSpc="1">
            <a:prstTxWarp prst="textNoShape">
              <a:avLst/>
            </a:prstTxWarp>
            <a:normAutofit/>
          </a:bodyPr>
          <a:lstStyle>
            <a:lvl1pPr marL="396875" indent="-396875" algn="l" rtl="0" eaLnBrk="0" fontAlgn="base" hangingPunct="0">
              <a:spcBef>
                <a:spcPct val="20000"/>
              </a:spcBef>
              <a:spcAft>
                <a:spcPct val="0"/>
              </a:spcAft>
              <a:buFont typeface="Arial"/>
              <a:buChar char="•"/>
              <a:defRPr sz="2800">
                <a:solidFill>
                  <a:srgbClr val="414142"/>
                </a:solidFill>
                <a:latin typeface="Myriad Pro"/>
                <a:ea typeface="+mn-ea"/>
                <a:cs typeface="Myriad Pro"/>
              </a:defRPr>
            </a:lvl1pPr>
            <a:lvl2pPr marL="682625" indent="-222250" algn="l" rtl="0" eaLnBrk="0" fontAlgn="base" hangingPunct="0">
              <a:spcBef>
                <a:spcPct val="20000"/>
              </a:spcBef>
              <a:spcAft>
                <a:spcPct val="0"/>
              </a:spcAft>
              <a:buSzPct val="90000"/>
              <a:buChar char="–"/>
              <a:defRPr sz="2400">
                <a:solidFill>
                  <a:srgbClr val="414142"/>
                </a:solidFill>
                <a:latin typeface="Myriad Pro"/>
                <a:ea typeface="+mn-ea"/>
                <a:cs typeface="Myriad Pro"/>
              </a:defRPr>
            </a:lvl2pPr>
            <a:lvl3pPr marL="920750" indent="-238125" algn="l" rtl="0" eaLnBrk="0" fontAlgn="base" hangingPunct="0">
              <a:spcBef>
                <a:spcPct val="20000"/>
              </a:spcBef>
              <a:spcAft>
                <a:spcPct val="0"/>
              </a:spcAft>
              <a:buChar char="&gt;"/>
              <a:defRPr sz="2000">
                <a:solidFill>
                  <a:srgbClr val="414142"/>
                </a:solidFill>
                <a:latin typeface="Myriad Pro"/>
                <a:ea typeface="+mn-ea"/>
                <a:cs typeface="Myriad Pro"/>
              </a:defRPr>
            </a:lvl3pPr>
            <a:lvl4pPr marL="968375" indent="-111125" algn="l" rtl="0" eaLnBrk="0" fontAlgn="base" hangingPunct="0">
              <a:spcBef>
                <a:spcPct val="20000"/>
              </a:spcBef>
              <a:spcAft>
                <a:spcPct val="0"/>
              </a:spcAft>
              <a:buFont typeface="Times" charset="0"/>
              <a:buChar char="•"/>
              <a:defRPr>
                <a:solidFill>
                  <a:srgbClr val="414142"/>
                </a:solidFill>
                <a:latin typeface="Myriad Pro"/>
                <a:ea typeface="+mn-ea"/>
                <a:cs typeface="Myriad Pro"/>
              </a:defRPr>
            </a:lvl4pPr>
            <a:lvl5pPr marL="1143000" indent="-174625" algn="l" rtl="0" eaLnBrk="0" fontAlgn="base" hangingPunct="0">
              <a:spcBef>
                <a:spcPct val="20000"/>
              </a:spcBef>
              <a:spcAft>
                <a:spcPct val="0"/>
              </a:spcAft>
              <a:buChar char="–"/>
              <a:defRPr>
                <a:solidFill>
                  <a:srgbClr val="414142"/>
                </a:solidFill>
                <a:latin typeface="Myriad Pro"/>
                <a:ea typeface="+mn-ea"/>
                <a:cs typeface="Myriad Pro"/>
              </a:defRPr>
            </a:lvl5pPr>
            <a:lvl6pPr marL="2057400" indent="-223838" algn="l" rtl="0" fontAlgn="base">
              <a:spcBef>
                <a:spcPct val="20000"/>
              </a:spcBef>
              <a:spcAft>
                <a:spcPct val="0"/>
              </a:spcAft>
              <a:buChar char="–"/>
              <a:defRPr>
                <a:solidFill>
                  <a:srgbClr val="5F6870"/>
                </a:solidFill>
                <a:latin typeface="+mn-lt"/>
                <a:ea typeface="+mn-ea"/>
              </a:defRPr>
            </a:lvl6pPr>
            <a:lvl7pPr marL="2514600" indent="-223838" algn="l" rtl="0" fontAlgn="base">
              <a:spcBef>
                <a:spcPct val="20000"/>
              </a:spcBef>
              <a:spcAft>
                <a:spcPct val="0"/>
              </a:spcAft>
              <a:buChar char="–"/>
              <a:defRPr>
                <a:solidFill>
                  <a:srgbClr val="5F6870"/>
                </a:solidFill>
                <a:latin typeface="+mn-lt"/>
                <a:ea typeface="+mn-ea"/>
              </a:defRPr>
            </a:lvl7pPr>
            <a:lvl8pPr marL="2971800" indent="-223838" algn="l" rtl="0" fontAlgn="base">
              <a:spcBef>
                <a:spcPct val="20000"/>
              </a:spcBef>
              <a:spcAft>
                <a:spcPct val="0"/>
              </a:spcAft>
              <a:buChar char="–"/>
              <a:defRPr>
                <a:solidFill>
                  <a:srgbClr val="5F6870"/>
                </a:solidFill>
                <a:latin typeface="+mn-lt"/>
                <a:ea typeface="+mn-ea"/>
              </a:defRPr>
            </a:lvl8pPr>
            <a:lvl9pPr marL="3429000" indent="-223838" algn="l" rtl="0" fontAlgn="base">
              <a:spcBef>
                <a:spcPct val="20000"/>
              </a:spcBef>
              <a:spcAft>
                <a:spcPct val="0"/>
              </a:spcAft>
              <a:buChar char="–"/>
              <a:defRPr>
                <a:solidFill>
                  <a:srgbClr val="5F6870"/>
                </a:solidFill>
                <a:latin typeface="+mn-lt"/>
                <a:ea typeface="+mn-ea"/>
              </a:defRPr>
            </a:lvl9pPr>
          </a:lstStyle>
          <a:p>
            <a:pPr marL="0" indent="0" algn="ctr">
              <a:lnSpc>
                <a:spcPct val="120000"/>
              </a:lnSpc>
              <a:spcAft>
                <a:spcPts val="600"/>
              </a:spcAft>
              <a:buNone/>
            </a:pPr>
            <a:r>
              <a:rPr lang="en-US" sz="1600" b="1" dirty="0">
                <a:solidFill>
                  <a:srgbClr val="00AEEF">
                    <a:lumMod val="75000"/>
                  </a:srgbClr>
                </a:solidFill>
                <a:latin typeface="Calibri" pitchFamily="34" charset="0"/>
                <a:cs typeface="Calibri" pitchFamily="34" charset="0"/>
              </a:rPr>
              <a:t>Information Governance Suite      </a:t>
            </a:r>
            <a:r>
              <a:rPr lang="en-US" sz="1400" b="1" dirty="0">
                <a:latin typeface="Calibri" pitchFamily="34" charset="0"/>
                <a:cs typeface="Calibri" pitchFamily="34" charset="0"/>
              </a:rPr>
              <a:t>Content Consistency and Lifecycle control </a:t>
            </a:r>
            <a:endParaRPr lang="en-US" sz="1200" b="1" dirty="0">
              <a:latin typeface="Calibri" pitchFamily="34" charset="0"/>
              <a:cs typeface="Calibri"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2771" y="5303712"/>
            <a:ext cx="2364142" cy="449428"/>
          </a:xfrm>
          <a:prstGeom prst="rect">
            <a:avLst/>
          </a:prstGeom>
        </p:spPr>
      </p:pic>
      <p:pic>
        <p:nvPicPr>
          <p:cNvPr id="14" name="SAP Logo" descr="SAP_AG__and__Co__KG"/>
          <p:cNvPicPr>
            <a:picLocks noChangeAspect="1" noChangeArrowheads="1"/>
          </p:cNvPicPr>
          <p:nvPr/>
        </p:nvPicPr>
        <p:blipFill>
          <a:blip r:embed="rId4" cstate="print"/>
          <a:srcRect/>
          <a:stretch>
            <a:fillRect/>
          </a:stretch>
        </p:blipFill>
        <p:spPr bwMode="ltGray">
          <a:xfrm>
            <a:off x="2767935" y="5936606"/>
            <a:ext cx="1558978" cy="837256"/>
          </a:xfrm>
          <a:prstGeom prst="rect">
            <a:avLst/>
          </a:prstGeom>
          <a:noFill/>
          <a:ln w="9525" algn="ctr">
            <a:noFill/>
            <a:miter lim="800000"/>
            <a:headEnd/>
            <a:tailEnd/>
          </a:ln>
          <a:effectLst/>
        </p:spPr>
      </p:pic>
      <p:sp>
        <p:nvSpPr>
          <p:cNvPr id="15" name="Content Placeholder 2"/>
          <p:cNvSpPr txBox="1">
            <a:spLocks/>
          </p:cNvSpPr>
          <p:nvPr/>
        </p:nvSpPr>
        <p:spPr bwMode="auto">
          <a:xfrm>
            <a:off x="4597265" y="4225354"/>
            <a:ext cx="1721225" cy="18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31" tIns="45716" rIns="91431" bIns="45716" numCol="1" anchor="t" anchorCtr="0" compatLnSpc="1">
            <a:prstTxWarp prst="textNoShape">
              <a:avLst/>
            </a:prstTxWarp>
            <a:normAutofit/>
          </a:bodyPr>
          <a:lstStyle>
            <a:lvl1pPr marL="396875" indent="-396875" algn="l" rtl="0" eaLnBrk="0" fontAlgn="base" hangingPunct="0">
              <a:spcBef>
                <a:spcPct val="20000"/>
              </a:spcBef>
              <a:spcAft>
                <a:spcPct val="0"/>
              </a:spcAft>
              <a:buFont typeface="Arial"/>
              <a:buChar char="•"/>
              <a:defRPr sz="2800">
                <a:solidFill>
                  <a:srgbClr val="414142"/>
                </a:solidFill>
                <a:latin typeface="Myriad Pro"/>
                <a:ea typeface="+mn-ea"/>
                <a:cs typeface="Myriad Pro"/>
              </a:defRPr>
            </a:lvl1pPr>
            <a:lvl2pPr marL="682625" indent="-222250" algn="l" rtl="0" eaLnBrk="0" fontAlgn="base" hangingPunct="0">
              <a:spcBef>
                <a:spcPct val="20000"/>
              </a:spcBef>
              <a:spcAft>
                <a:spcPct val="0"/>
              </a:spcAft>
              <a:buSzPct val="90000"/>
              <a:buChar char="–"/>
              <a:defRPr sz="2400">
                <a:solidFill>
                  <a:srgbClr val="414142"/>
                </a:solidFill>
                <a:latin typeface="Myriad Pro"/>
                <a:ea typeface="+mn-ea"/>
                <a:cs typeface="Myriad Pro"/>
              </a:defRPr>
            </a:lvl2pPr>
            <a:lvl3pPr marL="920750" indent="-238125" algn="l" rtl="0" eaLnBrk="0" fontAlgn="base" hangingPunct="0">
              <a:spcBef>
                <a:spcPct val="20000"/>
              </a:spcBef>
              <a:spcAft>
                <a:spcPct val="0"/>
              </a:spcAft>
              <a:buChar char="&gt;"/>
              <a:defRPr sz="2000">
                <a:solidFill>
                  <a:srgbClr val="414142"/>
                </a:solidFill>
                <a:latin typeface="Myriad Pro"/>
                <a:ea typeface="+mn-ea"/>
                <a:cs typeface="Myriad Pro"/>
              </a:defRPr>
            </a:lvl3pPr>
            <a:lvl4pPr marL="968375" indent="-111125" algn="l" rtl="0" eaLnBrk="0" fontAlgn="base" hangingPunct="0">
              <a:spcBef>
                <a:spcPct val="20000"/>
              </a:spcBef>
              <a:spcAft>
                <a:spcPct val="0"/>
              </a:spcAft>
              <a:buFont typeface="Times" charset="0"/>
              <a:buChar char="•"/>
              <a:defRPr>
                <a:solidFill>
                  <a:srgbClr val="414142"/>
                </a:solidFill>
                <a:latin typeface="Myriad Pro"/>
                <a:ea typeface="+mn-ea"/>
                <a:cs typeface="Myriad Pro"/>
              </a:defRPr>
            </a:lvl4pPr>
            <a:lvl5pPr marL="1143000" indent="-174625" algn="l" rtl="0" eaLnBrk="0" fontAlgn="base" hangingPunct="0">
              <a:spcBef>
                <a:spcPct val="20000"/>
              </a:spcBef>
              <a:spcAft>
                <a:spcPct val="0"/>
              </a:spcAft>
              <a:buChar char="–"/>
              <a:defRPr>
                <a:solidFill>
                  <a:srgbClr val="414142"/>
                </a:solidFill>
                <a:latin typeface="Myriad Pro"/>
                <a:ea typeface="+mn-ea"/>
                <a:cs typeface="Myriad Pro"/>
              </a:defRPr>
            </a:lvl5pPr>
            <a:lvl6pPr marL="2057400" indent="-223838" algn="l" rtl="0" fontAlgn="base">
              <a:spcBef>
                <a:spcPct val="20000"/>
              </a:spcBef>
              <a:spcAft>
                <a:spcPct val="0"/>
              </a:spcAft>
              <a:buChar char="–"/>
              <a:defRPr>
                <a:solidFill>
                  <a:srgbClr val="5F6870"/>
                </a:solidFill>
                <a:latin typeface="+mn-lt"/>
                <a:ea typeface="+mn-ea"/>
              </a:defRPr>
            </a:lvl6pPr>
            <a:lvl7pPr marL="2514600" indent="-223838" algn="l" rtl="0" fontAlgn="base">
              <a:spcBef>
                <a:spcPct val="20000"/>
              </a:spcBef>
              <a:spcAft>
                <a:spcPct val="0"/>
              </a:spcAft>
              <a:buChar char="–"/>
              <a:defRPr>
                <a:solidFill>
                  <a:srgbClr val="5F6870"/>
                </a:solidFill>
                <a:latin typeface="+mn-lt"/>
                <a:ea typeface="+mn-ea"/>
              </a:defRPr>
            </a:lvl7pPr>
            <a:lvl8pPr marL="2971800" indent="-223838" algn="l" rtl="0" fontAlgn="base">
              <a:spcBef>
                <a:spcPct val="20000"/>
              </a:spcBef>
              <a:spcAft>
                <a:spcPct val="0"/>
              </a:spcAft>
              <a:buChar char="–"/>
              <a:defRPr>
                <a:solidFill>
                  <a:srgbClr val="5F6870"/>
                </a:solidFill>
                <a:latin typeface="+mn-lt"/>
                <a:ea typeface="+mn-ea"/>
              </a:defRPr>
            </a:lvl8pPr>
            <a:lvl9pPr marL="3429000" indent="-223838" algn="l" rtl="0" fontAlgn="base">
              <a:spcBef>
                <a:spcPct val="20000"/>
              </a:spcBef>
              <a:spcAft>
                <a:spcPct val="0"/>
              </a:spcAft>
              <a:buChar char="–"/>
              <a:defRPr>
                <a:solidFill>
                  <a:srgbClr val="5F6870"/>
                </a:solidFill>
                <a:latin typeface="+mn-lt"/>
                <a:ea typeface="+mn-ea"/>
              </a:defRPr>
            </a:lvl9pPr>
          </a:lstStyle>
          <a:p>
            <a:pPr marL="0" indent="0" algn="ctr">
              <a:lnSpc>
                <a:spcPct val="120000"/>
              </a:lnSpc>
              <a:spcAft>
                <a:spcPts val="600"/>
              </a:spcAft>
              <a:buNone/>
            </a:pPr>
            <a:r>
              <a:rPr lang="en-US" sz="1600" b="1" dirty="0">
                <a:solidFill>
                  <a:srgbClr val="00AEEF">
                    <a:lumMod val="75000"/>
                  </a:srgbClr>
                </a:solidFill>
                <a:latin typeface="Calibri" pitchFamily="34" charset="0"/>
                <a:cs typeface="Calibri" pitchFamily="34" charset="0"/>
              </a:rPr>
              <a:t>Compliance Suite and Unified Records Management    </a:t>
            </a:r>
            <a:r>
              <a:rPr lang="en-US" sz="1400" b="1" dirty="0">
                <a:latin typeface="Calibri" pitchFamily="34" charset="0"/>
                <a:cs typeface="Calibri" pitchFamily="34" charset="0"/>
              </a:rPr>
              <a:t>For Electronic and Physical</a:t>
            </a:r>
          </a:p>
        </p:txBody>
      </p:sp>
      <p:pic>
        <p:nvPicPr>
          <p:cNvPr id="1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7879" y="4679825"/>
            <a:ext cx="1465941" cy="792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779352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What</a:t>
            </a:r>
            <a:endParaRPr lang="en-US" dirty="0"/>
          </a:p>
        </p:txBody>
      </p:sp>
    </p:spTree>
    <p:extLst>
      <p:ext uri="{BB962C8B-B14F-4D97-AF65-F5344CB8AC3E}">
        <p14:creationId xmlns:p14="http://schemas.microsoft.com/office/powerpoint/2010/main" val="324631765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“Cloud”</a:t>
            </a:r>
            <a:endParaRPr lang="en-US" dirty="0"/>
          </a:p>
        </p:txBody>
      </p:sp>
      <p:sp>
        <p:nvSpPr>
          <p:cNvPr id="3" name="Text Placeholder 2"/>
          <p:cNvSpPr>
            <a:spLocks noGrp="1"/>
          </p:cNvSpPr>
          <p:nvPr>
            <p:ph type="body" sz="quarter" idx="10"/>
          </p:nvPr>
        </p:nvSpPr>
        <p:spPr/>
        <p:txBody>
          <a:bodyPr/>
          <a:lstStyle/>
          <a:p>
            <a:r>
              <a:rPr lang="en-US" dirty="0" smtClean="0"/>
              <a:t>Cloud can mean different things to different people</a:t>
            </a:r>
          </a:p>
          <a:p>
            <a:pPr marL="685733" lvl="2" indent="-457155">
              <a:buFont typeface="+mj-lt"/>
              <a:buAutoNum type="arabicPeriod"/>
            </a:pPr>
            <a:endParaRPr lang="en-US" dirty="0" smtClean="0"/>
          </a:p>
          <a:p>
            <a:pPr marL="742878" indent="-742878">
              <a:buAutoNum type="arabicPeriod"/>
            </a:pPr>
            <a:r>
              <a:rPr lang="en-US" sz="2800" dirty="0">
                <a:gradFill>
                  <a:gsLst>
                    <a:gs pos="1250">
                      <a:schemeClr val="tx1"/>
                    </a:gs>
                    <a:gs pos="99000">
                      <a:schemeClr val="tx1"/>
                    </a:gs>
                  </a:gsLst>
                  <a:lin ang="5400000" scaled="0"/>
                </a:gradFill>
              </a:rPr>
              <a:t>Multi-Tenant Software as a Service - SaaS.</a:t>
            </a:r>
          </a:p>
          <a:p>
            <a:pPr marL="742878" indent="-742878">
              <a:buFont typeface="Arial" pitchFamily="34" charset="0"/>
              <a:buAutoNum type="arabicPeriod"/>
            </a:pPr>
            <a:r>
              <a:rPr lang="en-US" sz="2800" dirty="0">
                <a:gradFill>
                  <a:gsLst>
                    <a:gs pos="1250">
                      <a:schemeClr val="tx1"/>
                    </a:gs>
                    <a:gs pos="99000">
                      <a:schemeClr val="tx1"/>
                    </a:gs>
                  </a:gsLst>
                  <a:lin ang="5400000" scaled="0"/>
                </a:gradFill>
              </a:rPr>
              <a:t>Application Hosting outside of ones firewall – Private Cloud</a:t>
            </a:r>
          </a:p>
        </p:txBody>
      </p:sp>
    </p:spTree>
    <p:extLst>
      <p:ext uri="{BB962C8B-B14F-4D97-AF65-F5344CB8AC3E}">
        <p14:creationId xmlns:p14="http://schemas.microsoft.com/office/powerpoint/2010/main" val="184536555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“Cloud”</a:t>
            </a:r>
            <a:endParaRPr lang="en-US" dirty="0"/>
          </a:p>
        </p:txBody>
      </p:sp>
      <p:sp>
        <p:nvSpPr>
          <p:cNvPr id="3" name="Text Placeholder 2"/>
          <p:cNvSpPr>
            <a:spLocks noGrp="1"/>
          </p:cNvSpPr>
          <p:nvPr>
            <p:ph type="body" sz="quarter" idx="10"/>
          </p:nvPr>
        </p:nvSpPr>
        <p:spPr>
          <a:xfrm>
            <a:off x="274638" y="1212850"/>
            <a:ext cx="11887200" cy="5034422"/>
          </a:xfrm>
        </p:spPr>
        <p:txBody>
          <a:bodyPr/>
          <a:lstStyle/>
          <a:p>
            <a:r>
              <a:rPr lang="en-US" dirty="0" smtClean="0"/>
              <a:t>Cloud can mean different things to different people</a:t>
            </a:r>
          </a:p>
          <a:p>
            <a:pPr marL="685733" lvl="2" indent="-457155">
              <a:buFont typeface="+mj-lt"/>
              <a:buAutoNum type="arabicPeriod"/>
            </a:pPr>
            <a:endParaRPr lang="en-US" dirty="0" smtClean="0"/>
          </a:p>
          <a:p>
            <a:pPr marL="514300" indent="-514300">
              <a:buFont typeface="+mj-lt"/>
              <a:buAutoNum type="arabicPeriod"/>
            </a:pPr>
            <a:r>
              <a:rPr lang="en-US" sz="2800" dirty="0">
                <a:gradFill>
                  <a:gsLst>
                    <a:gs pos="1250">
                      <a:schemeClr val="tx1"/>
                    </a:gs>
                    <a:gs pos="99000">
                      <a:schemeClr val="tx1"/>
                    </a:gs>
                  </a:gsLst>
                  <a:lin ang="5400000" scaled="0"/>
                </a:gradFill>
              </a:rPr>
              <a:t>Software as a Service (</a:t>
            </a:r>
            <a:r>
              <a:rPr lang="en-US" sz="2800" dirty="0" err="1">
                <a:gradFill>
                  <a:gsLst>
                    <a:gs pos="1250">
                      <a:schemeClr val="tx1"/>
                    </a:gs>
                    <a:gs pos="99000">
                      <a:schemeClr val="tx1"/>
                    </a:gs>
                  </a:gsLst>
                  <a:lin ang="5400000" scaled="0"/>
                </a:gradFill>
              </a:rPr>
              <a:t>SaaS</a:t>
            </a:r>
            <a:r>
              <a:rPr lang="en-US" sz="2800" dirty="0">
                <a:gradFill>
                  <a:gsLst>
                    <a:gs pos="1250">
                      <a:schemeClr val="tx1"/>
                    </a:gs>
                    <a:gs pos="99000">
                      <a:schemeClr val="tx1"/>
                    </a:gs>
                  </a:gsLst>
                  <a:lin ang="5400000" scaled="0"/>
                </a:gradFill>
              </a:rPr>
              <a:t>)</a:t>
            </a:r>
          </a:p>
          <a:p>
            <a:pPr marL="342867" lvl="1" indent="-342867">
              <a:buFont typeface="Arial" pitchFamily="34" charset="0"/>
              <a:buChar char="•"/>
            </a:pPr>
            <a:r>
              <a:rPr lang="en-US" dirty="0" smtClean="0"/>
              <a:t>Software is exposed to cloud users. Cloud users see a highly scalable application.</a:t>
            </a:r>
          </a:p>
          <a:p>
            <a:pPr marL="342867" lvl="1" indent="-342867">
              <a:buFont typeface="Arial" pitchFamily="34" charset="0"/>
              <a:buChar char="•"/>
            </a:pPr>
            <a:r>
              <a:rPr lang="en-US" dirty="0" smtClean="0"/>
              <a:t>E.g., Microsoft Office 365</a:t>
            </a:r>
          </a:p>
          <a:p>
            <a:pPr marL="342867" lvl="1" indent="-342867">
              <a:buFont typeface="Arial" pitchFamily="34" charset="0"/>
              <a:buChar char="•"/>
            </a:pPr>
            <a:endParaRPr lang="en-US" dirty="0">
              <a:gradFill>
                <a:gsLst>
                  <a:gs pos="1250">
                    <a:schemeClr val="tx1"/>
                  </a:gs>
                  <a:gs pos="99000">
                    <a:schemeClr val="tx1"/>
                  </a:gs>
                </a:gsLst>
                <a:lin ang="5400000" scaled="0"/>
              </a:gradFill>
            </a:endParaRPr>
          </a:p>
          <a:p>
            <a:pPr marL="514300" lvl="1" indent="-514300">
              <a:buFont typeface="+mj-lt"/>
              <a:buAutoNum type="arabicPeriod" startAt="2"/>
            </a:pPr>
            <a:r>
              <a:rPr lang="en-US" sz="2800" dirty="0">
                <a:gradFill>
                  <a:gsLst>
                    <a:gs pos="1250">
                      <a:schemeClr val="tx1"/>
                    </a:gs>
                    <a:gs pos="99000">
                      <a:schemeClr val="tx1"/>
                    </a:gs>
                  </a:gsLst>
                  <a:lin ang="5400000" scaled="0"/>
                </a:gradFill>
                <a:latin typeface="+mj-lt"/>
              </a:rPr>
              <a:t>Platform as a Service (</a:t>
            </a:r>
            <a:r>
              <a:rPr lang="en-US" sz="2800" dirty="0" err="1">
                <a:gradFill>
                  <a:gsLst>
                    <a:gs pos="1250">
                      <a:schemeClr val="tx1"/>
                    </a:gs>
                    <a:gs pos="99000">
                      <a:schemeClr val="tx1"/>
                    </a:gs>
                  </a:gsLst>
                  <a:lin ang="5400000" scaled="0"/>
                </a:gradFill>
                <a:latin typeface="+mj-lt"/>
              </a:rPr>
              <a:t>PaaS</a:t>
            </a:r>
            <a:r>
              <a:rPr lang="en-US" sz="2800" dirty="0">
                <a:gradFill>
                  <a:gsLst>
                    <a:gs pos="1250">
                      <a:schemeClr val="tx1"/>
                    </a:gs>
                    <a:gs pos="99000">
                      <a:schemeClr val="tx1"/>
                    </a:gs>
                  </a:gsLst>
                  <a:lin ang="5400000" scaled="0"/>
                </a:gradFill>
                <a:latin typeface="+mj-lt"/>
              </a:rPr>
              <a:t>)</a:t>
            </a:r>
          </a:p>
          <a:p>
            <a:pPr marL="342867" lvl="1" indent="-342867">
              <a:buFont typeface="Arial" pitchFamily="34" charset="0"/>
              <a:buChar char="•"/>
            </a:pPr>
            <a:r>
              <a:rPr lang="en-US" dirty="0" smtClean="0"/>
              <a:t>A specified computing platform is </a:t>
            </a:r>
            <a:r>
              <a:rPr lang="en-US" dirty="0"/>
              <a:t>exposed to cloud users. Cloud users see </a:t>
            </a:r>
            <a:r>
              <a:rPr lang="en-US" dirty="0" smtClean="0"/>
              <a:t>“unlimited” resources</a:t>
            </a:r>
            <a:endParaRPr lang="en-US" dirty="0"/>
          </a:p>
          <a:p>
            <a:pPr marL="342867" lvl="1" indent="-342867">
              <a:buFont typeface="Arial" pitchFamily="34" charset="0"/>
              <a:buChar char="•"/>
            </a:pPr>
            <a:r>
              <a:rPr lang="en-US" dirty="0"/>
              <a:t>E.g., </a:t>
            </a:r>
            <a:r>
              <a:rPr lang="en-US" dirty="0" smtClean="0"/>
              <a:t>Windows Azure Compute</a:t>
            </a:r>
            <a:endParaRPr lang="en-US" dirty="0">
              <a:gradFill>
                <a:gsLst>
                  <a:gs pos="1250">
                    <a:schemeClr val="tx1"/>
                  </a:gs>
                  <a:gs pos="99000">
                    <a:schemeClr val="tx1"/>
                  </a:gs>
                </a:gsLst>
                <a:lin ang="5400000" scaled="0"/>
              </a:gradFill>
            </a:endParaRPr>
          </a:p>
          <a:p>
            <a:pPr marL="514300" indent="-514300">
              <a:buAutoNum type="arabicPeriod"/>
            </a:pPr>
            <a:endParaRPr lang="en-US" sz="800" dirty="0">
              <a:gradFill>
                <a:gsLst>
                  <a:gs pos="1250">
                    <a:schemeClr val="tx1"/>
                  </a:gs>
                  <a:gs pos="99000">
                    <a:schemeClr val="tx1"/>
                  </a:gs>
                </a:gsLst>
                <a:lin ang="5400000" scaled="0"/>
              </a:gradFill>
            </a:endParaRPr>
          </a:p>
          <a:p>
            <a:pPr marL="514300" indent="-514300">
              <a:buFont typeface="+mj-lt"/>
              <a:buAutoNum type="arabicPeriod" startAt="3"/>
            </a:pPr>
            <a:r>
              <a:rPr lang="en-US" sz="2800" dirty="0">
                <a:gradFill>
                  <a:gsLst>
                    <a:gs pos="1250">
                      <a:schemeClr val="tx1"/>
                    </a:gs>
                    <a:gs pos="99000">
                      <a:schemeClr val="tx1"/>
                    </a:gs>
                  </a:gsLst>
                  <a:lin ang="5400000" scaled="0"/>
                </a:gradFill>
              </a:rPr>
              <a:t>Infrastructure as a Service (</a:t>
            </a:r>
            <a:r>
              <a:rPr lang="en-US" sz="2800" dirty="0" err="1">
                <a:gradFill>
                  <a:gsLst>
                    <a:gs pos="1250">
                      <a:schemeClr val="tx1"/>
                    </a:gs>
                    <a:gs pos="99000">
                      <a:schemeClr val="tx1"/>
                    </a:gs>
                  </a:gsLst>
                  <a:lin ang="5400000" scaled="0"/>
                </a:gradFill>
              </a:rPr>
              <a:t>IaaS</a:t>
            </a:r>
            <a:r>
              <a:rPr lang="en-US" sz="2800" dirty="0">
                <a:gradFill>
                  <a:gsLst>
                    <a:gs pos="1250">
                      <a:schemeClr val="tx1"/>
                    </a:gs>
                    <a:gs pos="99000">
                      <a:schemeClr val="tx1"/>
                    </a:gs>
                  </a:gsLst>
                  <a:lin ang="5400000" scaled="0"/>
                </a:gradFill>
              </a:rPr>
              <a:t>)</a:t>
            </a:r>
          </a:p>
          <a:p>
            <a:pPr marL="514300" indent="-514300">
              <a:buFont typeface="Arial" pitchFamily="34" charset="0"/>
              <a:buChar char="•"/>
            </a:pPr>
            <a:r>
              <a:rPr lang="en-US" sz="2000" dirty="0">
                <a:gradFill>
                  <a:gsLst>
                    <a:gs pos="1250">
                      <a:schemeClr val="tx1"/>
                    </a:gs>
                    <a:gs pos="99000">
                      <a:schemeClr val="tx1"/>
                    </a:gs>
                  </a:gsLst>
                  <a:lin ang="5400000" scaled="0"/>
                </a:gradFill>
                <a:latin typeface="+mn-lt"/>
              </a:rPr>
              <a:t>Virtual hardware is exposed to cloud users.  Cloud users see servers.</a:t>
            </a:r>
          </a:p>
          <a:p>
            <a:pPr marL="514300" indent="-514300">
              <a:buFont typeface="Arial" pitchFamily="34" charset="0"/>
              <a:buChar char="•"/>
            </a:pPr>
            <a:r>
              <a:rPr lang="en-US" sz="2000" dirty="0">
                <a:gradFill>
                  <a:gsLst>
                    <a:gs pos="1250">
                      <a:schemeClr val="tx1"/>
                    </a:gs>
                    <a:gs pos="99000">
                      <a:schemeClr val="tx1"/>
                    </a:gs>
                  </a:gsLst>
                  <a:lin ang="5400000" scaled="0"/>
                </a:gradFill>
                <a:latin typeface="+mn-lt"/>
              </a:rPr>
              <a:t>E.g., Windows </a:t>
            </a:r>
            <a:r>
              <a:rPr lang="en-US" sz="2000">
                <a:gradFill>
                  <a:gsLst>
                    <a:gs pos="1250">
                      <a:schemeClr val="tx1"/>
                    </a:gs>
                    <a:gs pos="99000">
                      <a:schemeClr val="tx1"/>
                    </a:gs>
                  </a:gsLst>
                  <a:lin ang="5400000" scaled="0"/>
                </a:gradFill>
                <a:latin typeface="+mn-lt"/>
              </a:rPr>
              <a:t>Azure Virtual Machines</a:t>
            </a:r>
            <a:endParaRPr lang="en-US" sz="2000" dirty="0">
              <a:gradFill>
                <a:gsLst>
                  <a:gs pos="1250">
                    <a:schemeClr val="tx1"/>
                  </a:gs>
                  <a:gs pos="99000">
                    <a:schemeClr val="tx1"/>
                  </a:gs>
                </a:gsLst>
                <a:lin ang="5400000" scaled="0"/>
              </a:gradFill>
              <a:latin typeface="+mn-lt"/>
            </a:endParaRPr>
          </a:p>
        </p:txBody>
      </p:sp>
    </p:spTree>
    <p:extLst>
      <p:ext uri="{BB962C8B-B14F-4D97-AF65-F5344CB8AC3E}">
        <p14:creationId xmlns:p14="http://schemas.microsoft.com/office/powerpoint/2010/main" val="282925032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9825" y="1439862"/>
            <a:ext cx="5782592" cy="4336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What is driving the push to the cloud?</a:t>
            </a:r>
            <a:endParaRPr lang="en-US" dirty="0"/>
          </a:p>
        </p:txBody>
      </p:sp>
      <p:sp>
        <p:nvSpPr>
          <p:cNvPr id="3" name="Text Placeholder 2"/>
          <p:cNvSpPr>
            <a:spLocks noGrp="1"/>
          </p:cNvSpPr>
          <p:nvPr>
            <p:ph type="body" sz="quarter" idx="10"/>
          </p:nvPr>
        </p:nvSpPr>
        <p:spPr>
          <a:xfrm>
            <a:off x="274640" y="1212849"/>
            <a:ext cx="6019798" cy="5675400"/>
          </a:xfrm>
        </p:spPr>
        <p:txBody>
          <a:bodyPr/>
          <a:lstStyle/>
          <a:p>
            <a:pPr marL="571444" indent="-571444"/>
            <a:r>
              <a:rPr lang="en-US" sz="3200" dirty="0"/>
              <a:t>Users expect it all and they want it now</a:t>
            </a:r>
          </a:p>
          <a:p>
            <a:pPr marL="571444" indent="-571444"/>
            <a:r>
              <a:rPr lang="en-US" sz="3200" dirty="0"/>
              <a:t>CFO’s need to lower the cost to deploy new applications</a:t>
            </a:r>
          </a:p>
          <a:p>
            <a:pPr marL="571444" indent="-571444"/>
            <a:r>
              <a:rPr lang="en-US" sz="3200" dirty="0"/>
              <a:t>CIO’s need to lower time to production for applications</a:t>
            </a:r>
          </a:p>
          <a:p>
            <a:pPr marL="571444" indent="-571444"/>
            <a:r>
              <a:rPr lang="en-US" sz="3200" dirty="0" err="1"/>
              <a:t>CMO’s</a:t>
            </a:r>
            <a:r>
              <a:rPr lang="en-US" sz="3200" dirty="0"/>
              <a:t> need a unified communication platform</a:t>
            </a:r>
          </a:p>
          <a:p>
            <a:pPr marL="571444" indent="-571444"/>
            <a:r>
              <a:rPr lang="en-US" sz="3200" dirty="0"/>
              <a:t>CFO’s want to minimize the ongoing cost to support applications</a:t>
            </a:r>
          </a:p>
        </p:txBody>
      </p:sp>
    </p:spTree>
    <p:extLst>
      <p:ext uri="{BB962C8B-B14F-4D97-AF65-F5344CB8AC3E}">
        <p14:creationId xmlns:p14="http://schemas.microsoft.com/office/powerpoint/2010/main" val="3590759182"/>
      </p:ext>
    </p:extLst>
  </p:cSld>
  <p:clrMapOvr>
    <a:masterClrMapping/>
  </p:clrMapOvr>
  <p:transition>
    <p:fade/>
  </p:transition>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Jonathan Brandenburg; Art Bellis </External_x0020_Speaker>
    <Session_x0020_Code xmlns="2295e2e7-0eeb-498e-8716-217bb2ee6ee3">SPC137</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Jonathan Brandenburg, Art Bellis </Speaker>
    <AverageRating xmlns="http://schemas.microsoft.com/sharepoint/v3" xsi:nil="true"/>
  </documentManagement>
</p:properties>
</file>

<file path=customXml/itemProps1.xml><?xml version="1.0" encoding="utf-8"?>
<ds:datastoreItem xmlns:ds="http://schemas.openxmlformats.org/officeDocument/2006/customXml" ds:itemID="{AC2A6DBC-E009-4DA0-9ECF-21203A275D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230e9df3-be65-4c73-a93b-d1236ebd677e"/>
    <ds:schemaRef ds:uri="http://purl.org/dc/dcmitype/"/>
    <ds:schemaRef ds:uri="http://schemas.openxmlformats.org/package/2006/metadata/core-properties"/>
    <ds:schemaRef ds:uri="http://schemas.microsoft.com/office/infopath/2007/PartnerControls"/>
    <ds:schemaRef ds:uri="http://schemas.microsoft.com/sharepoint/v3"/>
    <ds:schemaRef ds:uri="http://www.w3.org/XML/1998/namespace"/>
    <ds:schemaRef ds:uri="2295e2e7-0eeb-498e-8716-217bb2ee6ee3"/>
    <ds:schemaRef ds:uri="http://schemas.microsoft.com/office/2006/documentManagement/types"/>
    <ds:schemaRef ds:uri="http://schemas.microsoft.com/office/2006/metadata/properties"/>
    <ds:schemaRef ds:uri="032d541b-1b4e-4d91-93c7-b10533c52f7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7</TotalTime>
  <Words>1144</Words>
  <Application>Microsoft Office PowerPoint</Application>
  <PresentationFormat>Custom</PresentationFormat>
  <Paragraphs>121</Paragraphs>
  <Slides>25</Slides>
  <Notes>5</Notes>
  <HiddenSlides>0</HiddenSlides>
  <MMClips>0</MMClips>
  <ScaleCrop>false</ScaleCrop>
  <HeadingPairs>
    <vt:vector size="4" baseType="variant">
      <vt:variant>
        <vt:lpstr>Theme</vt:lpstr>
      </vt:variant>
      <vt:variant>
        <vt:i4>4</vt:i4>
      </vt:variant>
      <vt:variant>
        <vt:lpstr>Slide Titles</vt:lpstr>
      </vt:variant>
      <vt:variant>
        <vt:i4>25</vt:i4>
      </vt:variant>
    </vt:vector>
  </HeadingPairs>
  <TitlesOfParts>
    <vt:vector size="29" baseType="lpstr">
      <vt:lpstr>SPC2012_Business_Template_16x9</vt:lpstr>
      <vt:lpstr>5-30072_SPC2012_Business_Template_16x9_Light</vt:lpstr>
      <vt:lpstr>SPC2012_Business_Template</vt:lpstr>
      <vt:lpstr>1_5-30072_SPC2012_Business_Template_16x9_Light</vt:lpstr>
      <vt:lpstr>PowerPoint Presentation</vt:lpstr>
      <vt:lpstr>Certified Records Management in the Cloud</vt:lpstr>
      <vt:lpstr>Agenda</vt:lpstr>
      <vt:lpstr>Your Speakers</vt:lpstr>
      <vt:lpstr>Gimmal is a Solutions Company  We extend the market-leading enterprise platforms with best-in-class information governance, compliance and business application software and services </vt:lpstr>
      <vt:lpstr>The What</vt:lpstr>
      <vt:lpstr>Definition of “Cloud”</vt:lpstr>
      <vt:lpstr>Definition of “Cloud”</vt:lpstr>
      <vt:lpstr>What is driving the push to the cloud?</vt:lpstr>
      <vt:lpstr>The Why (or why not)</vt:lpstr>
      <vt:lpstr>Organization's Plans to Adopt SaaS Based Records Solution</vt:lpstr>
      <vt:lpstr>Factors Inhibiting SaaS Based Records Management</vt:lpstr>
      <vt:lpstr>Was it like this when Iron Mountain began?</vt:lpstr>
      <vt:lpstr>Is Perception Reality?</vt:lpstr>
      <vt:lpstr>PowerPoint Presentation</vt:lpstr>
      <vt:lpstr>The How</vt:lpstr>
      <vt:lpstr>The Market will Likely Evolve Toward the Cloud</vt:lpstr>
      <vt:lpstr>What is the practical step to get us there?</vt:lpstr>
      <vt:lpstr>Hybrid Cloud</vt:lpstr>
      <vt:lpstr>The Evolution of Records to the Cloud</vt:lpstr>
      <vt:lpstr>Demo</vt:lpstr>
      <vt:lpstr>Questions &amp; Answers</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Gimmal: Certified Records Management in the Cloud</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2012-11-13T01:38:55Z</dcterms:created>
  <dcterms:modified xsi:type="dcterms:W3CDTF">2012-12-06T23:15:29Z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