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43"/>
  </p:notesMasterIdLst>
  <p:handoutMasterIdLst>
    <p:handoutMasterId r:id="rId44"/>
  </p:handoutMasterIdLst>
  <p:sldIdLst>
    <p:sldId id="1055" r:id="rId6"/>
    <p:sldId id="1054" r:id="rId7"/>
    <p:sldId id="1090" r:id="rId8"/>
    <p:sldId id="1129" r:id="rId9"/>
    <p:sldId id="1091" r:id="rId10"/>
    <p:sldId id="1092" r:id="rId11"/>
    <p:sldId id="1093" r:id="rId12"/>
    <p:sldId id="1094" r:id="rId13"/>
    <p:sldId id="1095" r:id="rId14"/>
    <p:sldId id="1107" r:id="rId15"/>
    <p:sldId id="1106" r:id="rId16"/>
    <p:sldId id="1108" r:id="rId17"/>
    <p:sldId id="1126" r:id="rId18"/>
    <p:sldId id="1127" r:id="rId19"/>
    <p:sldId id="1128" r:id="rId20"/>
    <p:sldId id="1096" r:id="rId21"/>
    <p:sldId id="1122" r:id="rId22"/>
    <p:sldId id="1120" r:id="rId23"/>
    <p:sldId id="1121" r:id="rId24"/>
    <p:sldId id="1103" r:id="rId25"/>
    <p:sldId id="1098" r:id="rId26"/>
    <p:sldId id="1099" r:id="rId27"/>
    <p:sldId id="1101" r:id="rId28"/>
    <p:sldId id="1123" r:id="rId29"/>
    <p:sldId id="1110" r:id="rId30"/>
    <p:sldId id="1100" r:id="rId31"/>
    <p:sldId id="1124" r:id="rId32"/>
    <p:sldId id="1113" r:id="rId33"/>
    <p:sldId id="1114" r:id="rId34"/>
    <p:sldId id="1119" r:id="rId35"/>
    <p:sldId id="1116" r:id="rId36"/>
    <p:sldId id="1125" r:id="rId37"/>
    <p:sldId id="1118" r:id="rId38"/>
    <p:sldId id="1117" r:id="rId39"/>
    <p:sldId id="1104" r:id="rId40"/>
    <p:sldId id="1102" r:id="rId41"/>
    <p:sldId id="1076" r:id="rId4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0281" autoAdjust="0"/>
  </p:normalViewPr>
  <p:slideViewPr>
    <p:cSldViewPr>
      <p:cViewPr varScale="1">
        <p:scale>
          <a:sx n="39" d="100"/>
          <a:sy n="39" d="100"/>
        </p:scale>
        <p:origin x="-120" y="-57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F72EC12-D95B-467E-AB66-D2D027DF3D36}"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2145771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3:36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7218B74-21F9-414F-A3E8-C986DDD7299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105346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62531A-614D-45F8-95AF-85F200F8601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3291981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F71844E-F5E7-4FA1-8741-E32632F4372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164980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0FFFCD7-15D5-4DBA-A79C-9C6CB541BF5E}"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55172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0FFFCD7-15D5-4DBA-A79C-9C6CB541BF5E}"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551724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DB308F-05B2-430B-A22D-6214762205E5}"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2010723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6533D53-9CD3-4500-8BF7-8A7DC3BB1B05}"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42032066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0.tif"/><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Singleton pattern</a:t>
            </a:r>
            <a:endParaRPr lang="en-US" dirty="0"/>
          </a:p>
        </p:txBody>
      </p:sp>
      <p:sp>
        <p:nvSpPr>
          <p:cNvPr id="3" name="Text Placeholder 2"/>
          <p:cNvSpPr>
            <a:spLocks noGrp="1"/>
          </p:cNvSpPr>
          <p:nvPr>
            <p:ph type="body" sz="quarter" idx="10"/>
          </p:nvPr>
        </p:nvSpPr>
        <p:spPr>
          <a:xfrm>
            <a:off x="274638" y="1221157"/>
            <a:ext cx="11887199" cy="2031325"/>
          </a:xfrm>
        </p:spPr>
        <p:txBody>
          <a:bodyPr/>
          <a:lstStyle/>
          <a:p>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r>
              <a:rPr lang="en-US" sz="1600" dirty="0" smtClean="0">
                <a:latin typeface="Consolas" pitchFamily="49" charset="0"/>
                <a:cs typeface="Consolas" pitchFamily="49" charset="0"/>
              </a:rPr>
              <a:t>{};</a:t>
            </a:r>
          </a:p>
          <a:p>
            <a:r>
              <a:rPr lang="en-US" sz="1600" dirty="0" err="1" smtClean="0">
                <a:latin typeface="Consolas" pitchFamily="49" charset="0"/>
                <a:cs typeface="Consolas" pitchFamily="49" charset="0"/>
              </a:rPr>
              <a:t>Wingtip.Customer</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p>
          <a:p>
            <a:r>
              <a:rPr lang="en-US" sz="1600" dirty="0" smtClean="0">
                <a:latin typeface="Consolas" pitchFamily="49" charset="0"/>
                <a:cs typeface="Consolas" pitchFamily="49" charset="0"/>
              </a:rPr>
              <a:t>    name</a:t>
            </a:r>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"Brian Cox"</a:t>
            </a:r>
            <a:r>
              <a:rPr lang="en-US" sz="1600" dirty="0">
                <a:latin typeface="Consolas" pitchFamily="49" charset="0"/>
                <a:cs typeface="Consolas" pitchFamily="49" charset="0"/>
              </a:rPr>
              <a:t>, </a:t>
            </a:r>
            <a:endParaRPr lang="en-US" sz="1600" dirty="0" smtClean="0">
              <a:latin typeface="Consolas" pitchFamily="49" charset="0"/>
              <a:cs typeface="Consolas" pitchFamily="49" charset="0"/>
            </a:endParaRP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   speak</a:t>
            </a:r>
            <a:r>
              <a:rPr lang="en-US" sz="1600" dirty="0">
                <a:latin typeface="Consolas" pitchFamily="49" charset="0"/>
                <a:cs typeface="Consolas" pitchFamily="49" charset="0"/>
              </a:rPr>
              <a:t>: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alert(</a:t>
            </a:r>
            <a:r>
              <a:rPr lang="en-US" sz="1600" dirty="0">
                <a:solidFill>
                  <a:srgbClr val="C00000"/>
                </a:solidFill>
                <a:latin typeface="Consolas" pitchFamily="49" charset="0"/>
                <a:cs typeface="Consolas" pitchFamily="49" charset="0"/>
              </a:rPr>
              <a:t>"My name is "</a:t>
            </a:r>
            <a:r>
              <a:rPr lang="en-US" sz="1600" dirty="0">
                <a:latin typeface="Consolas" pitchFamily="49" charset="0"/>
                <a:cs typeface="Consolas" pitchFamily="49" charset="0"/>
              </a:rPr>
              <a:t> + this.name); </a:t>
            </a:r>
            <a:r>
              <a:rPr lang="en-US" sz="1600" dirty="0" smtClean="0">
                <a:latin typeface="Consolas" pitchFamily="49" charset="0"/>
                <a:cs typeface="Consolas" pitchFamily="49" charset="0"/>
              </a:rPr>
              <a:t>}</a:t>
            </a:r>
          </a:p>
          <a:p>
            <a:r>
              <a:rPr lang="en-US" sz="1600" dirty="0" smtClean="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err="1" smtClean="0">
                <a:latin typeface="Consolas" pitchFamily="49" charset="0"/>
                <a:cs typeface="Consolas" pitchFamily="49" charset="0"/>
              </a:rPr>
              <a:t>Wingtip.Customer.speak</a:t>
            </a:r>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285581586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Module pattern</a:t>
            </a:r>
            <a:endParaRPr lang="en-US" dirty="0"/>
          </a:p>
        </p:txBody>
      </p:sp>
      <p:sp>
        <p:nvSpPr>
          <p:cNvPr id="3" name="Text Placeholder 2"/>
          <p:cNvSpPr>
            <a:spLocks noGrp="1"/>
          </p:cNvSpPr>
          <p:nvPr>
            <p:ph type="body" sz="quarter" idx="10"/>
          </p:nvPr>
        </p:nvSpPr>
        <p:spPr>
          <a:xfrm>
            <a:off x="274638" y="1221157"/>
            <a:ext cx="11887199" cy="5281446"/>
          </a:xfrm>
        </p:spPr>
        <p:txBody>
          <a:bodyPr/>
          <a:lstStyle/>
          <a:p>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p>
          <a:p>
            <a:r>
              <a:rPr lang="en-US" sz="1600" dirty="0" err="1" smtClean="0">
                <a:latin typeface="Consolas" pitchFamily="49" charset="0"/>
                <a:cs typeface="Consolas" pitchFamily="49" charset="0"/>
              </a:rPr>
              <a:t>Wingtip.Module</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r>
              <a:rPr lang="en-US" sz="1600" dirty="0" err="1" smtClean="0">
                <a:latin typeface="Consolas" pitchFamily="49" charset="0"/>
                <a:cs typeface="Consolas" pitchFamily="49" charset="0"/>
              </a:rPr>
              <a:t>Wingtip.Module</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err="1" smtClean="0">
                <a:latin typeface="Consolas" pitchFamily="49" charset="0"/>
                <a:cs typeface="Consolas" pitchFamily="49" charset="0"/>
              </a:rPr>
              <a:t>Wingtip.Module.Customer</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//private members</a:t>
            </a:r>
          </a:p>
          <a:p>
            <a:r>
              <a:rPr lang="en-US" sz="1600" dirty="0">
                <a:latin typeface="Consolas" pitchFamily="49" charset="0"/>
                <a:cs typeface="Consolas" pitchFamily="49" charset="0"/>
              </a:rPr>
              <a:t>    </a:t>
            </a:r>
            <a:r>
              <a:rPr lang="en-US" sz="1600" dirty="0" err="1">
                <a:solidFill>
                  <a:schemeClr val="bg2">
                    <a:lumMod val="75000"/>
                    <a:lumOff val="25000"/>
                  </a:schemeClr>
                </a:solidFill>
                <a:latin typeface="Consolas" pitchFamily="49" charset="0"/>
                <a:cs typeface="Consolas" pitchFamily="49" charset="0"/>
              </a:rPr>
              <a:t>var</a:t>
            </a:r>
            <a:r>
              <a:rPr lang="en-US" sz="1600" dirty="0">
                <a:solidFill>
                  <a:schemeClr val="bg2">
                    <a:lumMod val="75000"/>
                    <a:lumOff val="25000"/>
                  </a:schemeClr>
                </a:solidFill>
                <a:latin typeface="Consolas" pitchFamily="49" charset="0"/>
                <a:cs typeface="Consolas" pitchFamily="49" charset="0"/>
              </a:rPr>
              <a:t> </a:t>
            </a:r>
            <a:r>
              <a:rPr lang="en-US" sz="1600" dirty="0">
                <a:latin typeface="Consolas" pitchFamily="49" charset="0"/>
                <a:cs typeface="Consolas" pitchFamily="49" charset="0"/>
              </a:rPr>
              <a:t>name,</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setname</a:t>
            </a:r>
            <a:r>
              <a:rPr lang="en-US" sz="1600" dirty="0">
                <a:latin typeface="Consolas" pitchFamily="49" charset="0"/>
                <a:cs typeface="Consolas" pitchFamily="49" charset="0"/>
              </a:rPr>
              <a:t> = function (n) { name = n;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getname</a:t>
            </a:r>
            <a:r>
              <a:rPr lang="en-US" sz="1600" dirty="0">
                <a:latin typeface="Consolas" pitchFamily="49" charset="0"/>
                <a:cs typeface="Consolas" pitchFamily="49" charset="0"/>
              </a:rPr>
              <a:t> = function () { return name; },</a:t>
            </a:r>
          </a:p>
          <a:p>
            <a:r>
              <a:rPr lang="en-US" sz="1600" dirty="0">
                <a:latin typeface="Consolas" pitchFamily="49" charset="0"/>
                <a:cs typeface="Consolas" pitchFamily="49" charset="0"/>
              </a:rPr>
              <a:t>        talk = function () { alert(</a:t>
            </a:r>
            <a:r>
              <a:rPr lang="en-US" sz="1600" dirty="0">
                <a:solidFill>
                  <a:srgbClr val="C00000"/>
                </a:solidFill>
                <a:latin typeface="Consolas" pitchFamily="49" charset="0"/>
                <a:cs typeface="Consolas" pitchFamily="49" charset="0"/>
              </a:rPr>
              <a:t>"My name is "</a:t>
            </a:r>
            <a:r>
              <a:rPr lang="en-US" sz="1600" dirty="0">
                <a:latin typeface="Consolas" pitchFamily="49" charset="0"/>
                <a:cs typeface="Consolas" pitchFamily="49" charset="0"/>
              </a:rPr>
              <a:t> + name);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//public interface</a:t>
            </a:r>
          </a:p>
          <a:p>
            <a:r>
              <a:rPr lang="en-US" sz="1600" dirty="0">
                <a:latin typeface="Consolas" pitchFamily="49" charset="0"/>
                <a:cs typeface="Consolas" pitchFamily="49" charset="0"/>
              </a:rPr>
              <a:t>    return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set_name</a:t>
            </a:r>
            <a:r>
              <a:rPr lang="en-US" sz="1600" dirty="0">
                <a:latin typeface="Consolas" pitchFamily="49" charset="0"/>
                <a:cs typeface="Consolas" pitchFamily="49" charset="0"/>
              </a:rPr>
              <a:t>: </a:t>
            </a:r>
            <a:r>
              <a:rPr lang="en-US" sz="1600" dirty="0" err="1">
                <a:latin typeface="Consolas" pitchFamily="49" charset="0"/>
                <a:cs typeface="Consolas" pitchFamily="49" charset="0"/>
              </a:rPr>
              <a:t>setname</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get_name</a:t>
            </a:r>
            <a:r>
              <a:rPr lang="en-US" sz="1600" dirty="0">
                <a:latin typeface="Consolas" pitchFamily="49" charset="0"/>
                <a:cs typeface="Consolas" pitchFamily="49" charset="0"/>
              </a:rPr>
              <a:t>: </a:t>
            </a:r>
            <a:r>
              <a:rPr lang="en-US" sz="1600" dirty="0" err="1">
                <a:latin typeface="Consolas" pitchFamily="49" charset="0"/>
                <a:cs typeface="Consolas" pitchFamily="49" charset="0"/>
              </a:rPr>
              <a:t>getname</a:t>
            </a:r>
            <a:r>
              <a:rPr lang="en-US" sz="1600" dirty="0">
                <a:latin typeface="Consolas" pitchFamily="49" charset="0"/>
                <a:cs typeface="Consolas" pitchFamily="49" charset="0"/>
              </a:rPr>
              <a:t>,</a:t>
            </a:r>
          </a:p>
          <a:p>
            <a:r>
              <a:rPr lang="en-US" sz="1600" dirty="0">
                <a:latin typeface="Consolas" pitchFamily="49" charset="0"/>
                <a:cs typeface="Consolas" pitchFamily="49" charset="0"/>
              </a:rPr>
              <a:t>        speak: talk</a:t>
            </a:r>
          </a:p>
          <a:p>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a:t>
            </a:r>
          </a:p>
        </p:txBody>
      </p:sp>
    </p:spTree>
    <p:extLst>
      <p:ext uri="{BB962C8B-B14F-4D97-AF65-F5344CB8AC3E}">
        <p14:creationId xmlns:p14="http://schemas.microsoft.com/office/powerpoint/2010/main" val="285002769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Prototype pattern</a:t>
            </a:r>
            <a:endParaRPr lang="en-US" dirty="0"/>
          </a:p>
        </p:txBody>
      </p:sp>
      <p:sp>
        <p:nvSpPr>
          <p:cNvPr id="3" name="Text Placeholder 2"/>
          <p:cNvSpPr>
            <a:spLocks noGrp="1"/>
          </p:cNvSpPr>
          <p:nvPr>
            <p:ph type="body" sz="quarter" idx="10"/>
          </p:nvPr>
        </p:nvSpPr>
        <p:spPr>
          <a:xfrm>
            <a:off x="274638" y="1221157"/>
            <a:ext cx="11887199" cy="3927229"/>
          </a:xfrm>
        </p:spPr>
        <p:txBody>
          <a:bodyPr/>
          <a:lstStyle/>
          <a:p>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 </a:t>
            </a:r>
            <a:endParaRPr lang="en-US" sz="1600" dirty="0" smtClean="0">
              <a:latin typeface="Consolas" pitchFamily="49" charset="0"/>
              <a:cs typeface="Consolas" pitchFamily="49" charset="0"/>
            </a:endParaRPr>
          </a:p>
          <a:p>
            <a:endParaRPr lang="en-US" sz="1600" dirty="0">
              <a:latin typeface="Consolas" pitchFamily="49" charset="0"/>
              <a:cs typeface="Consolas" pitchFamily="49" charset="0"/>
            </a:endParaRPr>
          </a:p>
          <a:p>
            <a:r>
              <a:rPr lang="en-US" sz="1600" dirty="0" err="1">
                <a:latin typeface="Consolas" pitchFamily="49" charset="0"/>
                <a:cs typeface="Consolas" pitchFamily="49" charset="0"/>
              </a:rPr>
              <a:t>Wingtip.Customer</a:t>
            </a:r>
            <a:r>
              <a:rPr lang="en-US" sz="1600" dirty="0">
                <a:latin typeface="Consolas" pitchFamily="49" charset="0"/>
                <a:cs typeface="Consolas" pitchFamily="49" charset="0"/>
              </a:rPr>
              <a:t> = </a:t>
            </a:r>
            <a:r>
              <a:rPr lang="en-US" sz="1600" dirty="0">
                <a:solidFill>
                  <a:schemeClr val="bg2">
                    <a:lumMod val="50000"/>
                    <a:lumOff val="50000"/>
                  </a:schemeClr>
                </a:solidFill>
                <a:latin typeface="Consolas" pitchFamily="49" charset="0"/>
                <a:cs typeface="Consolas" pitchFamily="49" charset="0"/>
              </a:rPr>
              <a:t>function</a:t>
            </a:r>
            <a:r>
              <a:rPr lang="en-US" sz="1600" dirty="0">
                <a:latin typeface="Consolas" pitchFamily="49" charset="0"/>
                <a:cs typeface="Consolas" pitchFamily="49" charset="0"/>
              </a:rPr>
              <a:t> (n) { </a:t>
            </a:r>
          </a:p>
          <a:p>
            <a:r>
              <a:rPr lang="en-US" sz="1600" dirty="0" smtClean="0">
                <a:latin typeface="Consolas" pitchFamily="49" charset="0"/>
                <a:cs typeface="Consolas" pitchFamily="49" charset="0"/>
              </a:rPr>
              <a:t>    </a:t>
            </a:r>
            <a:r>
              <a:rPr lang="en-US" sz="1600" dirty="0" smtClean="0">
                <a:solidFill>
                  <a:schemeClr val="bg2">
                    <a:lumMod val="50000"/>
                    <a:lumOff val="50000"/>
                  </a:schemeClr>
                </a:solidFill>
                <a:latin typeface="Consolas" pitchFamily="49" charset="0"/>
                <a:cs typeface="Consolas" pitchFamily="49" charset="0"/>
              </a:rPr>
              <a:t>this</a:t>
            </a:r>
            <a:r>
              <a:rPr lang="en-US" sz="1600" dirty="0" smtClean="0">
                <a:latin typeface="Consolas" pitchFamily="49" charset="0"/>
                <a:cs typeface="Consolas" pitchFamily="49" charset="0"/>
              </a:rPr>
              <a:t>.name </a:t>
            </a:r>
            <a:r>
              <a:rPr lang="en-US" sz="1600" dirty="0">
                <a:latin typeface="Consolas" pitchFamily="49" charset="0"/>
                <a:cs typeface="Consolas" pitchFamily="49" charset="0"/>
              </a:rPr>
              <a:t>= n </a:t>
            </a:r>
          </a:p>
          <a:p>
            <a:r>
              <a:rPr lang="en-US" sz="1600" dirty="0">
                <a:latin typeface="Consolas" pitchFamily="49" charset="0"/>
                <a:cs typeface="Consolas" pitchFamily="49" charset="0"/>
              </a:rPr>
              <a:t>}; </a:t>
            </a:r>
            <a:endParaRPr lang="en-US" sz="1600" dirty="0" smtClean="0">
              <a:latin typeface="Consolas" pitchFamily="49" charset="0"/>
              <a:cs typeface="Consolas" pitchFamily="49" charset="0"/>
            </a:endParaRPr>
          </a:p>
          <a:p>
            <a:endParaRPr lang="en-US" sz="1600" dirty="0">
              <a:latin typeface="Consolas" pitchFamily="49" charset="0"/>
              <a:cs typeface="Consolas" pitchFamily="49" charset="0"/>
            </a:endParaRPr>
          </a:p>
          <a:p>
            <a:r>
              <a:rPr lang="en-US" sz="1600" dirty="0" err="1">
                <a:latin typeface="Consolas" pitchFamily="49" charset="0"/>
                <a:cs typeface="Consolas" pitchFamily="49" charset="0"/>
              </a:rPr>
              <a:t>Wingtip.Customer.prototype</a:t>
            </a:r>
            <a:r>
              <a:rPr lang="en-US" sz="1600" dirty="0">
                <a:latin typeface="Consolas" pitchFamily="49" charset="0"/>
                <a:cs typeface="Consolas" pitchFamily="49" charset="0"/>
              </a:rPr>
              <a:t> = { </a:t>
            </a:r>
          </a:p>
          <a:p>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get_name</a:t>
            </a:r>
            <a:r>
              <a:rPr lang="en-US" sz="1600" dirty="0">
                <a:latin typeface="Consolas" pitchFamily="49" charset="0"/>
                <a:cs typeface="Consolas" pitchFamily="49" charset="0"/>
              </a:rPr>
              <a:t>: </a:t>
            </a:r>
            <a:r>
              <a:rPr lang="en-US" sz="1600" dirty="0">
                <a:solidFill>
                  <a:schemeClr val="bg2">
                    <a:lumMod val="50000"/>
                    <a:lumOff val="50000"/>
                  </a:schemeClr>
                </a:solidFill>
                <a:latin typeface="Consolas" pitchFamily="49" charset="0"/>
                <a:cs typeface="Consolas" pitchFamily="49" charset="0"/>
              </a:rPr>
              <a:t>function</a:t>
            </a:r>
            <a:r>
              <a:rPr lang="en-US" sz="1600" dirty="0">
                <a:latin typeface="Consolas" pitchFamily="49" charset="0"/>
                <a:cs typeface="Consolas" pitchFamily="49" charset="0"/>
              </a:rPr>
              <a:t>() { return this.name; }, </a:t>
            </a:r>
          </a:p>
          <a:p>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set_name</a:t>
            </a:r>
            <a:r>
              <a:rPr lang="en-US" sz="1600" dirty="0">
                <a:latin typeface="Consolas" pitchFamily="49" charset="0"/>
                <a:cs typeface="Consolas" pitchFamily="49" charset="0"/>
              </a:rPr>
              <a:t>: </a:t>
            </a:r>
            <a:r>
              <a:rPr lang="en-US" sz="1600" dirty="0">
                <a:solidFill>
                  <a:schemeClr val="bg2">
                    <a:lumMod val="50000"/>
                    <a:lumOff val="50000"/>
                  </a:schemeClr>
                </a:solidFill>
                <a:latin typeface="Consolas" pitchFamily="49" charset="0"/>
                <a:cs typeface="Consolas" pitchFamily="49" charset="0"/>
              </a:rPr>
              <a:t>function(n</a:t>
            </a:r>
            <a:r>
              <a:rPr lang="en-US" sz="1600" dirty="0">
                <a:latin typeface="Consolas" pitchFamily="49" charset="0"/>
                <a:cs typeface="Consolas" pitchFamily="49" charset="0"/>
              </a:rPr>
              <a:t>) { </a:t>
            </a:r>
            <a:r>
              <a:rPr lang="en-US" sz="1600" dirty="0">
                <a:solidFill>
                  <a:schemeClr val="bg2">
                    <a:lumMod val="50000"/>
                    <a:lumOff val="50000"/>
                  </a:schemeClr>
                </a:solidFill>
                <a:latin typeface="Consolas" pitchFamily="49" charset="0"/>
                <a:cs typeface="Consolas" pitchFamily="49" charset="0"/>
              </a:rPr>
              <a:t>this</a:t>
            </a:r>
            <a:r>
              <a:rPr lang="en-US" sz="1600" dirty="0">
                <a:latin typeface="Consolas" pitchFamily="49" charset="0"/>
                <a:cs typeface="Consolas" pitchFamily="49" charset="0"/>
              </a:rPr>
              <a:t>.name = n; }, </a:t>
            </a:r>
          </a:p>
          <a:p>
            <a:r>
              <a:rPr lang="en-US" sz="1600" dirty="0" smtClean="0">
                <a:latin typeface="Consolas" pitchFamily="49" charset="0"/>
                <a:cs typeface="Consolas" pitchFamily="49" charset="0"/>
              </a:rPr>
              <a:t>    speak</a:t>
            </a:r>
            <a:r>
              <a:rPr lang="en-US" sz="1600" dirty="0">
                <a:latin typeface="Consolas" pitchFamily="49" charset="0"/>
                <a:cs typeface="Consolas" pitchFamily="49" charset="0"/>
              </a:rPr>
              <a:t>: </a:t>
            </a:r>
            <a:r>
              <a:rPr lang="en-US" sz="1600" dirty="0">
                <a:solidFill>
                  <a:schemeClr val="bg2">
                    <a:lumMod val="50000"/>
                    <a:lumOff val="50000"/>
                  </a:schemeClr>
                </a:solidFill>
                <a:latin typeface="Consolas" pitchFamily="49" charset="0"/>
                <a:cs typeface="Consolas" pitchFamily="49" charset="0"/>
              </a:rPr>
              <a:t>function</a:t>
            </a:r>
            <a:r>
              <a:rPr lang="en-US" sz="1600" dirty="0">
                <a:latin typeface="Consolas" pitchFamily="49" charset="0"/>
                <a:cs typeface="Consolas" pitchFamily="49" charset="0"/>
              </a:rPr>
              <a:t>() { alert(</a:t>
            </a:r>
            <a:r>
              <a:rPr lang="en-US" sz="1600" dirty="0">
                <a:solidFill>
                  <a:srgbClr val="C00000"/>
                </a:solidFill>
                <a:latin typeface="Consolas" pitchFamily="49" charset="0"/>
                <a:cs typeface="Consolas" pitchFamily="49" charset="0"/>
              </a:rPr>
              <a:t>"My name is "</a:t>
            </a:r>
            <a:r>
              <a:rPr lang="en-US" sz="1600" dirty="0">
                <a:latin typeface="Consolas" pitchFamily="49" charset="0"/>
                <a:cs typeface="Consolas" pitchFamily="49" charset="0"/>
              </a:rPr>
              <a:t> + </a:t>
            </a:r>
            <a:r>
              <a:rPr lang="en-US" sz="1600" dirty="0">
                <a:solidFill>
                  <a:schemeClr val="bg2">
                    <a:lumMod val="50000"/>
                    <a:lumOff val="50000"/>
                  </a:schemeClr>
                </a:solidFill>
                <a:latin typeface="Consolas" pitchFamily="49" charset="0"/>
                <a:cs typeface="Consolas" pitchFamily="49" charset="0"/>
              </a:rPr>
              <a:t>this</a:t>
            </a:r>
            <a:r>
              <a:rPr lang="en-US" sz="1600" dirty="0">
                <a:latin typeface="Consolas" pitchFamily="49" charset="0"/>
                <a:cs typeface="Consolas" pitchFamily="49" charset="0"/>
              </a:rPr>
              <a:t>.name); } </a:t>
            </a:r>
          </a:p>
          <a:p>
            <a:r>
              <a:rPr lang="en-US" sz="1600" dirty="0">
                <a:latin typeface="Consolas" pitchFamily="49" charset="0"/>
                <a:cs typeface="Consolas" pitchFamily="49" charset="0"/>
              </a:rPr>
              <a:t>}; </a:t>
            </a:r>
            <a:endParaRPr lang="en-US" sz="1600" dirty="0" smtClean="0">
              <a:latin typeface="Consolas" pitchFamily="49" charset="0"/>
              <a:cs typeface="Consolas" pitchFamily="49" charset="0"/>
            </a:endParaRPr>
          </a:p>
          <a:p>
            <a:endParaRPr lang="en-US" sz="1600" dirty="0">
              <a:latin typeface="Consolas" pitchFamily="49" charset="0"/>
              <a:cs typeface="Consolas" pitchFamily="49" charset="0"/>
            </a:endParaRPr>
          </a:p>
          <a:p>
            <a:r>
              <a:rPr lang="en-US" sz="1600" dirty="0" err="1" smtClean="0">
                <a:solidFill>
                  <a:schemeClr val="bg2">
                    <a:lumMod val="50000"/>
                    <a:lumOff val="50000"/>
                  </a:schemeClr>
                </a:solidFill>
                <a:latin typeface="Consolas" pitchFamily="49" charset="0"/>
                <a:cs typeface="Consolas" pitchFamily="49" charset="0"/>
              </a:rPr>
              <a:t>var</a:t>
            </a:r>
            <a:r>
              <a:rPr lang="en-US" sz="1600" dirty="0" smtClean="0">
                <a:solidFill>
                  <a:schemeClr val="bg2">
                    <a:lumMod val="50000"/>
                    <a:lumOff val="50000"/>
                  </a:schemeClr>
                </a:solidFill>
                <a:latin typeface="Consolas" pitchFamily="49" charset="0"/>
                <a:cs typeface="Consolas" pitchFamily="49" charset="0"/>
              </a:rPr>
              <a:t> </a:t>
            </a:r>
            <a:r>
              <a:rPr lang="en-US" sz="1600" dirty="0" smtClean="0">
                <a:latin typeface="Consolas" pitchFamily="49" charset="0"/>
                <a:cs typeface="Consolas" pitchFamily="49" charset="0"/>
              </a:rPr>
              <a:t>customer = new </a:t>
            </a:r>
            <a:r>
              <a:rPr lang="en-US" sz="1600" dirty="0" err="1" smtClean="0">
                <a:latin typeface="Consolas" pitchFamily="49" charset="0"/>
                <a:cs typeface="Consolas" pitchFamily="49" charset="0"/>
              </a:rPr>
              <a:t>Wingtip.Customer</a:t>
            </a:r>
            <a:r>
              <a:rPr lang="en-US" sz="1600" dirty="0" smtClean="0">
                <a:latin typeface="Consolas" pitchFamily="49" charset="0"/>
                <a:cs typeface="Consolas" pitchFamily="49" charset="0"/>
              </a:rPr>
              <a:t>(</a:t>
            </a:r>
            <a:r>
              <a:rPr lang="en-US" sz="1600" dirty="0" smtClean="0">
                <a:solidFill>
                  <a:srgbClr val="C00000"/>
                </a:solidFill>
                <a:latin typeface="Consolas" pitchFamily="49" charset="0"/>
                <a:cs typeface="Consolas" pitchFamily="49" charset="0"/>
              </a:rPr>
              <a:t>"Brian Cox"</a:t>
            </a:r>
            <a:r>
              <a:rPr lang="en-US" sz="1600" dirty="0" smtClean="0">
                <a:latin typeface="Consolas" pitchFamily="49" charset="0"/>
                <a:cs typeface="Consolas" pitchFamily="49" charset="0"/>
              </a:rPr>
              <a:t>);</a:t>
            </a:r>
          </a:p>
          <a:p>
            <a:r>
              <a:rPr lang="en-US" sz="1600" dirty="0" err="1" smtClean="0">
                <a:latin typeface="Consolas" pitchFamily="49" charset="0"/>
                <a:cs typeface="Consolas" pitchFamily="49" charset="0"/>
              </a:rPr>
              <a:t>Customer.speak</a:t>
            </a:r>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92388269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Promises</a:t>
            </a:r>
            <a:endParaRPr lang="en-US" dirty="0"/>
          </a:p>
        </p:txBody>
      </p:sp>
      <p:sp>
        <p:nvSpPr>
          <p:cNvPr id="3" name="Text Placeholder 2"/>
          <p:cNvSpPr>
            <a:spLocks noGrp="1"/>
          </p:cNvSpPr>
          <p:nvPr>
            <p:ph type="body" sz="quarter" idx="10"/>
          </p:nvPr>
        </p:nvSpPr>
        <p:spPr>
          <a:xfrm>
            <a:off x="274638" y="1212850"/>
            <a:ext cx="11887200" cy="1415772"/>
          </a:xfrm>
        </p:spPr>
        <p:txBody>
          <a:bodyPr/>
          <a:lstStyle/>
          <a:p>
            <a:r>
              <a:rPr lang="en-US" dirty="0" smtClean="0"/>
              <a:t>Also called “</a:t>
            </a:r>
            <a:r>
              <a:rPr lang="en-US" dirty="0" err="1" smtClean="0"/>
              <a:t>Deferreds</a:t>
            </a:r>
            <a:r>
              <a:rPr lang="en-US" dirty="0" smtClean="0"/>
              <a:t>”</a:t>
            </a:r>
          </a:p>
          <a:p>
            <a:r>
              <a:rPr lang="en-US" dirty="0" smtClean="0"/>
              <a:t>Simplify asynchronous operations</a:t>
            </a:r>
            <a:endParaRPr lang="en-US" dirty="0"/>
          </a:p>
        </p:txBody>
      </p:sp>
    </p:spTree>
    <p:extLst>
      <p:ext uri="{BB962C8B-B14F-4D97-AF65-F5344CB8AC3E}">
        <p14:creationId xmlns:p14="http://schemas.microsoft.com/office/powerpoint/2010/main" val="80981279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Promises</a:t>
            </a:r>
            <a:endParaRPr lang="en-US" dirty="0"/>
          </a:p>
        </p:txBody>
      </p:sp>
      <p:sp>
        <p:nvSpPr>
          <p:cNvPr id="4" name="TextBox 3"/>
          <p:cNvSpPr txBox="1"/>
          <p:nvPr/>
        </p:nvSpPr>
        <p:spPr>
          <a:xfrm>
            <a:off x="350837" y="1287462"/>
            <a:ext cx="4521109" cy="5592300"/>
          </a:xfrm>
          <a:prstGeom prst="rect">
            <a:avLst/>
          </a:prstGeom>
          <a:noFill/>
        </p:spPr>
        <p:txBody>
          <a:bodyPr wrap="none" lIns="182880" tIns="146304" rIns="182880" bIns="146304" rtlCol="0">
            <a:spAutoFit/>
          </a:bodyPr>
          <a:lstStyle/>
          <a:p>
            <a:pPr>
              <a:lnSpc>
                <a:spcPct val="90000"/>
              </a:lnSpc>
              <a:spcAft>
                <a:spcPts val="600"/>
              </a:spcAft>
            </a:pPr>
            <a:r>
              <a:rPr lang="en-US" sz="1600" dirty="0">
                <a:solidFill>
                  <a:schemeClr val="bg2">
                    <a:lumMod val="75000"/>
                    <a:lumOff val="25000"/>
                  </a:schemeClr>
                </a:solidFill>
                <a:latin typeface="Consolas" pitchFamily="49" charset="0"/>
                <a:cs typeface="Consolas" pitchFamily="49" charset="0"/>
              </a:rPr>
              <a:t>function</a:t>
            </a:r>
            <a:r>
              <a:rPr lang="en-US" sz="1600" dirty="0">
                <a:solidFill>
                  <a:sysClr val="windowText" lastClr="000000"/>
                </a:solidFill>
                <a:latin typeface="Consolas" pitchFamily="49" charset="0"/>
                <a:cs typeface="Consolas" pitchFamily="49" charset="0"/>
              </a:rPr>
              <a:t> </a:t>
            </a:r>
            <a:r>
              <a:rPr lang="en-US" sz="1600" dirty="0" err="1">
                <a:solidFill>
                  <a:sysClr val="windowText" lastClr="000000"/>
                </a:solidFill>
                <a:latin typeface="Consolas" pitchFamily="49" charset="0"/>
                <a:cs typeface="Consolas" pitchFamily="49" charset="0"/>
              </a:rPr>
              <a:t>myPromise</a:t>
            </a:r>
            <a:r>
              <a:rPr lang="en-US" sz="1600" dirty="0">
                <a:solidFill>
                  <a:sysClr val="windowText" lastClr="000000"/>
                </a:solidFill>
                <a:latin typeface="Consolas" pitchFamily="49" charset="0"/>
                <a:cs typeface="Consolas" pitchFamily="49" charset="0"/>
              </a:rPr>
              <a:t>() {</a:t>
            </a:r>
          </a:p>
          <a:p>
            <a:pPr>
              <a:lnSpc>
                <a:spcPct val="90000"/>
              </a:lnSpc>
              <a:spcAft>
                <a:spcPts val="600"/>
              </a:spcAft>
            </a:pPr>
            <a:r>
              <a:rPr lang="en-US" sz="1600" dirty="0">
                <a:solidFill>
                  <a:sysClr val="windowText" lastClr="000000"/>
                </a:solidFill>
                <a:latin typeface="Consolas" pitchFamily="49" charset="0"/>
                <a:cs typeface="Consolas" pitchFamily="49" charset="0"/>
              </a:rPr>
              <a:t>    </a:t>
            </a:r>
            <a:r>
              <a:rPr lang="en-US" sz="1600" dirty="0" err="1">
                <a:solidFill>
                  <a:schemeClr val="bg2">
                    <a:lumMod val="75000"/>
                    <a:lumOff val="25000"/>
                  </a:schemeClr>
                </a:solidFill>
                <a:latin typeface="Consolas" pitchFamily="49" charset="0"/>
                <a:cs typeface="Consolas" pitchFamily="49" charset="0"/>
              </a:rPr>
              <a:t>var</a:t>
            </a:r>
            <a:r>
              <a:rPr lang="en-US" sz="1600" dirty="0">
                <a:solidFill>
                  <a:sysClr val="windowText" lastClr="000000"/>
                </a:solidFill>
                <a:latin typeface="Consolas" pitchFamily="49" charset="0"/>
                <a:cs typeface="Consolas" pitchFamily="49" charset="0"/>
              </a:rPr>
              <a:t> deferred = $.Deferred();</a:t>
            </a:r>
          </a:p>
          <a:p>
            <a:pPr>
              <a:lnSpc>
                <a:spcPct val="90000"/>
              </a:lnSpc>
              <a:spcAft>
                <a:spcPts val="600"/>
              </a:spcAft>
            </a:pPr>
            <a:endParaRPr lang="en-US" sz="1600" dirty="0">
              <a:solidFill>
                <a:sysClr val="windowText" lastClr="000000"/>
              </a:solidFill>
              <a:latin typeface="Consolas" pitchFamily="49" charset="0"/>
              <a:cs typeface="Consolas" pitchFamily="49" charset="0"/>
            </a:endParaRPr>
          </a:p>
          <a:p>
            <a:pPr>
              <a:lnSpc>
                <a:spcPct val="90000"/>
              </a:lnSpc>
              <a:spcAft>
                <a:spcPts val="600"/>
              </a:spcAft>
            </a:pPr>
            <a:r>
              <a:rPr lang="en-US" sz="1600" dirty="0">
                <a:solidFill>
                  <a:sysClr val="windowText" lastClr="000000"/>
                </a:solidFill>
                <a:latin typeface="Consolas" pitchFamily="49" charset="0"/>
                <a:cs typeface="Consolas" pitchFamily="49" charset="0"/>
              </a:rPr>
              <a:t>    </a:t>
            </a:r>
            <a:r>
              <a:rPr lang="en-US" sz="1600" dirty="0" err="1">
                <a:solidFill>
                  <a:sysClr val="windowText" lastClr="000000"/>
                </a:solidFill>
                <a:latin typeface="Consolas" pitchFamily="49" charset="0"/>
                <a:cs typeface="Consolas" pitchFamily="49" charset="0"/>
              </a:rPr>
              <a:t>setTimeout</a:t>
            </a:r>
            <a:r>
              <a:rPr lang="en-US" sz="1600" dirty="0">
                <a:solidFill>
                  <a:sysClr val="windowText" lastClr="000000"/>
                </a:solidFill>
                <a:latin typeface="Consolas" pitchFamily="49" charset="0"/>
                <a:cs typeface="Consolas" pitchFamily="49" charset="0"/>
              </a:rPr>
              <a:t>(</a:t>
            </a:r>
            <a:r>
              <a:rPr lang="en-US" sz="1600" dirty="0">
                <a:solidFill>
                  <a:schemeClr val="bg2">
                    <a:lumMod val="75000"/>
                    <a:lumOff val="25000"/>
                  </a:schemeClr>
                </a:solidFill>
                <a:latin typeface="Consolas" pitchFamily="49" charset="0"/>
                <a:cs typeface="Consolas" pitchFamily="49" charset="0"/>
              </a:rPr>
              <a:t>function</a:t>
            </a:r>
            <a:r>
              <a:rPr lang="en-US" sz="1600" dirty="0">
                <a:solidFill>
                  <a:sysClr val="windowText" lastClr="000000"/>
                </a:solidFill>
                <a:latin typeface="Consolas" pitchFamily="49" charset="0"/>
                <a:cs typeface="Consolas" pitchFamily="49" charset="0"/>
              </a:rPr>
              <a:t>() {</a:t>
            </a:r>
          </a:p>
          <a:p>
            <a:pPr>
              <a:lnSpc>
                <a:spcPct val="90000"/>
              </a:lnSpc>
              <a:spcAft>
                <a:spcPts val="600"/>
              </a:spcAft>
            </a:pPr>
            <a:r>
              <a:rPr lang="en-US" sz="1600" dirty="0">
                <a:solidFill>
                  <a:sysClr val="windowText" lastClr="000000"/>
                </a:solidFill>
                <a:latin typeface="Consolas" pitchFamily="49" charset="0"/>
                <a:cs typeface="Consolas" pitchFamily="49" charset="0"/>
              </a:rPr>
              <a:t>        </a:t>
            </a:r>
            <a:r>
              <a:rPr lang="en-US" sz="1600" dirty="0" err="1">
                <a:solidFill>
                  <a:sysClr val="windowText" lastClr="000000"/>
                </a:solidFill>
                <a:latin typeface="Consolas" pitchFamily="49" charset="0"/>
                <a:cs typeface="Consolas" pitchFamily="49" charset="0"/>
              </a:rPr>
              <a:t>deferred.resolve</a:t>
            </a:r>
            <a:r>
              <a:rPr lang="en-US" sz="1600" dirty="0">
                <a:solidFill>
                  <a:sysClr val="windowText" lastClr="000000"/>
                </a:solidFill>
                <a:latin typeface="Consolas" pitchFamily="49" charset="0"/>
                <a:cs typeface="Consolas" pitchFamily="49" charset="0"/>
              </a:rPr>
              <a:t>(</a:t>
            </a:r>
            <a:r>
              <a:rPr lang="en-US" sz="1600" dirty="0">
                <a:solidFill>
                  <a:srgbClr val="C00000"/>
                </a:solidFill>
                <a:latin typeface="Consolas" pitchFamily="49" charset="0"/>
                <a:cs typeface="Consolas" pitchFamily="49" charset="0"/>
              </a:rPr>
              <a:t>"success!"</a:t>
            </a:r>
            <a:r>
              <a:rPr lang="en-US" sz="1600" dirty="0">
                <a:solidFill>
                  <a:sysClr val="windowText" lastClr="000000"/>
                </a:solidFill>
                <a:latin typeface="Consolas" pitchFamily="49" charset="0"/>
                <a:cs typeface="Consolas" pitchFamily="49" charset="0"/>
              </a:rPr>
              <a:t>);</a:t>
            </a:r>
          </a:p>
          <a:p>
            <a:pPr>
              <a:lnSpc>
                <a:spcPct val="90000"/>
              </a:lnSpc>
              <a:spcAft>
                <a:spcPts val="600"/>
              </a:spcAft>
            </a:pPr>
            <a:r>
              <a:rPr lang="en-US" sz="1600" dirty="0">
                <a:solidFill>
                  <a:sysClr val="windowText" lastClr="000000"/>
                </a:solidFill>
                <a:latin typeface="Consolas" pitchFamily="49" charset="0"/>
                <a:cs typeface="Consolas" pitchFamily="49" charset="0"/>
              </a:rPr>
              <a:t>    }, 1000);</a:t>
            </a:r>
          </a:p>
          <a:p>
            <a:pPr>
              <a:lnSpc>
                <a:spcPct val="90000"/>
              </a:lnSpc>
              <a:spcAft>
                <a:spcPts val="600"/>
              </a:spcAft>
            </a:pPr>
            <a:endParaRPr lang="en-US" sz="1600" dirty="0">
              <a:solidFill>
                <a:sysClr val="windowText" lastClr="000000"/>
              </a:solidFill>
              <a:latin typeface="Consolas" pitchFamily="49" charset="0"/>
              <a:cs typeface="Consolas" pitchFamily="49" charset="0"/>
            </a:endParaRPr>
          </a:p>
          <a:p>
            <a:pPr>
              <a:lnSpc>
                <a:spcPct val="90000"/>
              </a:lnSpc>
              <a:spcAft>
                <a:spcPts val="600"/>
              </a:spcAft>
            </a:pPr>
            <a:r>
              <a:rPr lang="en-US" sz="1600" dirty="0">
                <a:solidFill>
                  <a:sysClr val="windowText" lastClr="000000"/>
                </a:solidFill>
                <a:latin typeface="Consolas" pitchFamily="49" charset="0"/>
                <a:cs typeface="Consolas" pitchFamily="49" charset="0"/>
              </a:rPr>
              <a:t>    return </a:t>
            </a:r>
            <a:r>
              <a:rPr lang="en-US" sz="1600" dirty="0" err="1">
                <a:solidFill>
                  <a:sysClr val="windowText" lastClr="000000"/>
                </a:solidFill>
                <a:latin typeface="Consolas" pitchFamily="49" charset="0"/>
                <a:cs typeface="Consolas" pitchFamily="49" charset="0"/>
              </a:rPr>
              <a:t>deferred.promise</a:t>
            </a:r>
            <a:r>
              <a:rPr lang="en-US" sz="1600" dirty="0">
                <a:solidFill>
                  <a:sysClr val="windowText" lastClr="000000"/>
                </a:solidFill>
                <a:latin typeface="Consolas" pitchFamily="49" charset="0"/>
                <a:cs typeface="Consolas" pitchFamily="49" charset="0"/>
              </a:rPr>
              <a:t>();</a:t>
            </a:r>
          </a:p>
          <a:p>
            <a:pPr>
              <a:lnSpc>
                <a:spcPct val="90000"/>
              </a:lnSpc>
              <a:spcAft>
                <a:spcPts val="600"/>
              </a:spcAft>
            </a:pPr>
            <a:r>
              <a:rPr lang="en-US" sz="1600" dirty="0">
                <a:solidFill>
                  <a:sysClr val="windowText" lastClr="000000"/>
                </a:solidFill>
                <a:latin typeface="Consolas" pitchFamily="49" charset="0"/>
                <a:cs typeface="Consolas" pitchFamily="49" charset="0"/>
              </a:rPr>
              <a:t>}</a:t>
            </a:r>
          </a:p>
          <a:p>
            <a:pPr>
              <a:lnSpc>
                <a:spcPct val="90000"/>
              </a:lnSpc>
              <a:spcAft>
                <a:spcPts val="600"/>
              </a:spcAft>
            </a:pPr>
            <a:endParaRPr lang="en-US" sz="1600" dirty="0">
              <a:solidFill>
                <a:sysClr val="windowText" lastClr="000000"/>
              </a:solidFill>
              <a:latin typeface="Consolas" pitchFamily="49" charset="0"/>
              <a:cs typeface="Consolas" pitchFamily="49" charset="0"/>
            </a:endParaRPr>
          </a:p>
          <a:p>
            <a:pPr>
              <a:lnSpc>
                <a:spcPct val="90000"/>
              </a:lnSpc>
              <a:spcAft>
                <a:spcPts val="600"/>
              </a:spcAft>
            </a:pPr>
            <a:r>
              <a:rPr lang="en-US" sz="1600" dirty="0" err="1">
                <a:solidFill>
                  <a:sysClr val="windowText" lastClr="000000"/>
                </a:solidFill>
                <a:latin typeface="Consolas" pitchFamily="49" charset="0"/>
                <a:cs typeface="Consolas" pitchFamily="49" charset="0"/>
              </a:rPr>
              <a:t>myPromise</a:t>
            </a:r>
            <a:r>
              <a:rPr lang="en-US" sz="1600" dirty="0">
                <a:solidFill>
                  <a:sysClr val="windowText" lastClr="000000"/>
                </a:solidFill>
                <a:latin typeface="Consolas" pitchFamily="49" charset="0"/>
                <a:cs typeface="Consolas" pitchFamily="49" charset="0"/>
              </a:rPr>
              <a:t>().then(</a:t>
            </a:r>
          </a:p>
          <a:p>
            <a:pPr>
              <a:lnSpc>
                <a:spcPct val="90000"/>
              </a:lnSpc>
              <a:spcAft>
                <a:spcPts val="600"/>
              </a:spcAft>
            </a:pPr>
            <a:r>
              <a:rPr lang="en-US" sz="1600" dirty="0">
                <a:solidFill>
                  <a:sysClr val="windowText" lastClr="000000"/>
                </a:solidFill>
                <a:latin typeface="Consolas" pitchFamily="49" charset="0"/>
                <a:cs typeface="Consolas" pitchFamily="49" charset="0"/>
              </a:rPr>
              <a:t>    </a:t>
            </a:r>
            <a:r>
              <a:rPr lang="en-US" sz="1600" dirty="0">
                <a:solidFill>
                  <a:schemeClr val="bg2">
                    <a:lumMod val="75000"/>
                    <a:lumOff val="25000"/>
                  </a:schemeClr>
                </a:solidFill>
                <a:latin typeface="Consolas" pitchFamily="49" charset="0"/>
                <a:cs typeface="Consolas" pitchFamily="49" charset="0"/>
              </a:rPr>
              <a:t>function</a:t>
            </a:r>
            <a:r>
              <a:rPr lang="en-US" sz="1600" dirty="0">
                <a:solidFill>
                  <a:sysClr val="windowText" lastClr="000000"/>
                </a:solidFill>
                <a:latin typeface="Consolas" pitchFamily="49" charset="0"/>
                <a:cs typeface="Consolas" pitchFamily="49" charset="0"/>
              </a:rPr>
              <a:t>(value) {</a:t>
            </a:r>
          </a:p>
          <a:p>
            <a:pPr>
              <a:lnSpc>
                <a:spcPct val="90000"/>
              </a:lnSpc>
              <a:spcAft>
                <a:spcPts val="600"/>
              </a:spcAft>
            </a:pPr>
            <a:r>
              <a:rPr lang="en-US" sz="1600" dirty="0">
                <a:solidFill>
                  <a:sysClr val="windowText" lastClr="000000"/>
                </a:solidFill>
                <a:latin typeface="Consolas" pitchFamily="49" charset="0"/>
                <a:cs typeface="Consolas" pitchFamily="49" charset="0"/>
              </a:rPr>
              <a:t>        alert(value);</a:t>
            </a:r>
          </a:p>
          <a:p>
            <a:pPr>
              <a:lnSpc>
                <a:spcPct val="90000"/>
              </a:lnSpc>
              <a:spcAft>
                <a:spcPts val="600"/>
              </a:spcAft>
            </a:pPr>
            <a:r>
              <a:rPr lang="en-US" sz="1600" dirty="0">
                <a:solidFill>
                  <a:sysClr val="windowText" lastClr="000000"/>
                </a:solidFill>
                <a:latin typeface="Consolas" pitchFamily="49" charset="0"/>
                <a:cs typeface="Consolas" pitchFamily="49" charset="0"/>
              </a:rPr>
              <a:t>    },</a:t>
            </a:r>
          </a:p>
          <a:p>
            <a:pPr>
              <a:lnSpc>
                <a:spcPct val="90000"/>
              </a:lnSpc>
              <a:spcAft>
                <a:spcPts val="600"/>
              </a:spcAft>
            </a:pPr>
            <a:r>
              <a:rPr lang="en-US" sz="1600" dirty="0">
                <a:solidFill>
                  <a:sysClr val="windowText" lastClr="000000"/>
                </a:solidFill>
                <a:latin typeface="Consolas" pitchFamily="49" charset="0"/>
                <a:cs typeface="Consolas" pitchFamily="49" charset="0"/>
              </a:rPr>
              <a:t>    </a:t>
            </a:r>
            <a:r>
              <a:rPr lang="en-US" sz="1600" dirty="0">
                <a:solidFill>
                  <a:schemeClr val="bg2">
                    <a:lumMod val="75000"/>
                    <a:lumOff val="25000"/>
                  </a:schemeClr>
                </a:solidFill>
                <a:latin typeface="Consolas" pitchFamily="49" charset="0"/>
                <a:cs typeface="Consolas" pitchFamily="49" charset="0"/>
              </a:rPr>
              <a:t>function</a:t>
            </a:r>
            <a:r>
              <a:rPr lang="en-US" sz="1600" dirty="0">
                <a:solidFill>
                  <a:sysClr val="windowText" lastClr="000000"/>
                </a:solidFill>
                <a:latin typeface="Consolas" pitchFamily="49" charset="0"/>
                <a:cs typeface="Consolas" pitchFamily="49" charset="0"/>
              </a:rPr>
              <a:t>() { </a:t>
            </a:r>
          </a:p>
          <a:p>
            <a:pPr>
              <a:lnSpc>
                <a:spcPct val="90000"/>
              </a:lnSpc>
              <a:spcAft>
                <a:spcPts val="600"/>
              </a:spcAft>
            </a:pPr>
            <a:r>
              <a:rPr lang="en-US" sz="1600" dirty="0">
                <a:solidFill>
                  <a:sysClr val="windowText" lastClr="000000"/>
                </a:solidFill>
                <a:latin typeface="Consolas" pitchFamily="49" charset="0"/>
                <a:cs typeface="Consolas" pitchFamily="49" charset="0"/>
              </a:rPr>
              <a:t>        alert</a:t>
            </a:r>
            <a:r>
              <a:rPr lang="en-US" sz="1600" dirty="0" smtClean="0">
                <a:solidFill>
                  <a:srgbClr val="C00000"/>
                </a:solidFill>
                <a:latin typeface="Consolas" pitchFamily="49" charset="0"/>
                <a:cs typeface="Consolas" pitchFamily="49" charset="0"/>
              </a:rPr>
              <a:t>("error</a:t>
            </a:r>
            <a:r>
              <a:rPr lang="en-US" sz="1600" dirty="0">
                <a:solidFill>
                  <a:srgbClr val="C00000"/>
                </a:solidFill>
                <a:latin typeface="Consolas" pitchFamily="49" charset="0"/>
                <a:cs typeface="Consolas" pitchFamily="49" charset="0"/>
              </a:rPr>
              <a:t>!"</a:t>
            </a:r>
            <a:r>
              <a:rPr lang="en-US" sz="1600" dirty="0">
                <a:solidFill>
                  <a:sysClr val="windowText" lastClr="000000"/>
                </a:solidFill>
                <a:latin typeface="Consolas" pitchFamily="49" charset="0"/>
                <a:cs typeface="Consolas" pitchFamily="49" charset="0"/>
              </a:rPr>
              <a:t>);</a:t>
            </a:r>
          </a:p>
          <a:p>
            <a:pPr>
              <a:lnSpc>
                <a:spcPct val="90000"/>
              </a:lnSpc>
              <a:spcAft>
                <a:spcPts val="600"/>
              </a:spcAft>
            </a:pPr>
            <a:r>
              <a:rPr lang="en-US" sz="1600" dirty="0">
                <a:solidFill>
                  <a:sysClr val="windowText" lastClr="000000"/>
                </a:solidFill>
                <a:latin typeface="Consolas" pitchFamily="49" charset="0"/>
                <a:cs typeface="Consolas" pitchFamily="49" charset="0"/>
              </a:rPr>
              <a:t>    }</a:t>
            </a:r>
          </a:p>
          <a:p>
            <a:pPr>
              <a:lnSpc>
                <a:spcPct val="90000"/>
              </a:lnSpc>
              <a:spcAft>
                <a:spcPts val="600"/>
              </a:spcAft>
            </a:pPr>
            <a:r>
              <a:rPr lang="en-US" sz="1600" dirty="0" smtClean="0">
                <a:solidFill>
                  <a:sysClr val="windowText" lastClr="000000"/>
                </a:solidFill>
                <a:latin typeface="Consolas" pitchFamily="49" charset="0"/>
                <a:cs typeface="Consolas" pitchFamily="49" charset="0"/>
              </a:rPr>
              <a:t>);</a:t>
            </a:r>
            <a:endParaRPr lang="en-US" sz="1600" dirty="0">
              <a:solidFill>
                <a:sysClr val="windowText" lastClr="000000"/>
              </a:solidFill>
              <a:latin typeface="Consolas" pitchFamily="49" charset="0"/>
              <a:cs typeface="Consolas" pitchFamily="49" charset="0"/>
            </a:endParaRPr>
          </a:p>
        </p:txBody>
      </p:sp>
    </p:spTree>
    <p:extLst>
      <p:ext uri="{BB962C8B-B14F-4D97-AF65-F5344CB8AC3E}">
        <p14:creationId xmlns:p14="http://schemas.microsoft.com/office/powerpoint/2010/main" val="336642324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err="1" smtClean="0"/>
              <a:t>jQuery</a:t>
            </a:r>
            <a:r>
              <a:rPr lang="en-US" dirty="0" smtClean="0"/>
              <a:t> </a:t>
            </a:r>
            <a:r>
              <a:rPr lang="en-US" dirty="0" err="1" smtClean="0"/>
              <a:t>Deferreds</a:t>
            </a:r>
            <a:endParaRPr lang="en-US" dirty="0"/>
          </a:p>
        </p:txBody>
      </p:sp>
    </p:spTree>
    <p:extLst>
      <p:ext uri="{BB962C8B-B14F-4D97-AF65-F5344CB8AC3E}">
        <p14:creationId xmlns:p14="http://schemas.microsoft.com/office/powerpoint/2010/main" val="1468996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libraries</a:t>
            </a:r>
            <a:endParaRPr lang="en-US" dirty="0"/>
          </a:p>
        </p:txBody>
      </p:sp>
      <p:sp>
        <p:nvSpPr>
          <p:cNvPr id="3" name="Text Placeholder 2"/>
          <p:cNvSpPr>
            <a:spLocks noGrp="1"/>
          </p:cNvSpPr>
          <p:nvPr>
            <p:ph type="body" sz="quarter" idx="10"/>
          </p:nvPr>
        </p:nvSpPr>
        <p:spPr>
          <a:xfrm>
            <a:off x="274638" y="1212850"/>
            <a:ext cx="11887200" cy="3323987"/>
          </a:xfrm>
        </p:spPr>
        <p:txBody>
          <a:bodyPr/>
          <a:lstStyle/>
          <a:p>
            <a:r>
              <a:rPr lang="en-US" dirty="0" smtClean="0"/>
              <a:t>Segregate your code into libraries</a:t>
            </a:r>
          </a:p>
          <a:p>
            <a:r>
              <a:rPr lang="en-US" dirty="0" smtClean="0"/>
              <a:t>Minify libraries for faster download</a:t>
            </a:r>
          </a:p>
          <a:p>
            <a:r>
              <a:rPr lang="en-US" dirty="0" smtClean="0"/>
              <a:t>Consider the use of a Content Deployment Network (CDN)</a:t>
            </a:r>
          </a:p>
          <a:p>
            <a:r>
              <a:rPr lang="en-US" dirty="0" smtClean="0"/>
              <a:t>Load SharePoint libraries dynamically</a:t>
            </a:r>
            <a:endParaRPr lang="en-US" dirty="0"/>
          </a:p>
        </p:txBody>
      </p:sp>
    </p:spTree>
    <p:extLst>
      <p:ext uri="{BB962C8B-B14F-4D97-AF65-F5344CB8AC3E}">
        <p14:creationId xmlns:p14="http://schemas.microsoft.com/office/powerpoint/2010/main" val="352008147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Microsoft AJAX </a:t>
            </a:r>
            <a:r>
              <a:rPr lang="en-US" dirty="0" err="1" smtClean="0"/>
              <a:t>Minifier</a:t>
            </a:r>
            <a:endParaRPr lang="en-US" dirty="0"/>
          </a:p>
        </p:txBody>
      </p:sp>
      <p:sp>
        <p:nvSpPr>
          <p:cNvPr id="3" name="Text Placeholder 2"/>
          <p:cNvSpPr>
            <a:spLocks noGrp="1"/>
          </p:cNvSpPr>
          <p:nvPr>
            <p:ph type="body" sz="quarter" idx="10"/>
          </p:nvPr>
        </p:nvSpPr>
        <p:spPr>
          <a:xfrm>
            <a:off x="274638" y="1261336"/>
            <a:ext cx="5029199" cy="5576911"/>
          </a:xfrm>
          <a:ln>
            <a:solidFill>
              <a:schemeClr val="bg2"/>
            </a:solidFill>
          </a:ln>
        </p:spPr>
        <p:txBody>
          <a:bodyPr/>
          <a:lstStyle/>
          <a:p>
            <a:r>
              <a:rPr lang="en-US" sz="800" dirty="0" err="1">
                <a:solidFill>
                  <a:sysClr val="windowText" lastClr="000000"/>
                </a:solidFill>
                <a:latin typeface="Consolas" pitchFamily="49" charset="0"/>
                <a:cs typeface="Consolas" pitchFamily="49" charset="0"/>
              </a:rPr>
              <a:t>window.Wingtip</a:t>
            </a:r>
            <a:r>
              <a:rPr lang="en-US" sz="800" dirty="0">
                <a:solidFill>
                  <a:sysClr val="windowText" lastClr="000000"/>
                </a:solidFill>
                <a:latin typeface="Consolas" pitchFamily="49" charset="0"/>
                <a:cs typeface="Consolas" pitchFamily="49" charset="0"/>
              </a:rPr>
              <a:t> = </a:t>
            </a:r>
            <a:r>
              <a:rPr lang="en-US" sz="800" dirty="0" err="1">
                <a:solidFill>
                  <a:sysClr val="windowText" lastClr="000000"/>
                </a:solidFill>
                <a:latin typeface="Consolas" pitchFamily="49" charset="0"/>
                <a:cs typeface="Consolas" pitchFamily="49" charset="0"/>
              </a:rPr>
              <a:t>window.Wingtip</a:t>
            </a:r>
            <a:r>
              <a:rPr lang="en-US" sz="800" dirty="0">
                <a:solidFill>
                  <a:sysClr val="windowText" lastClr="000000"/>
                </a:solidFill>
                <a:latin typeface="Consolas" pitchFamily="49" charset="0"/>
                <a:cs typeface="Consolas" pitchFamily="49" charset="0"/>
              </a:rPr>
              <a:t> || {};</a:t>
            </a:r>
          </a:p>
          <a:p>
            <a:endParaRPr lang="en-US" sz="800" dirty="0">
              <a:solidFill>
                <a:sysClr val="windowText" lastClr="000000"/>
              </a:solidFill>
              <a:latin typeface="Consolas" pitchFamily="49" charset="0"/>
              <a:cs typeface="Consolas" pitchFamily="49" charset="0"/>
            </a:endParaRPr>
          </a:p>
          <a:p>
            <a:r>
              <a:rPr lang="en-US" sz="800" dirty="0" err="1">
                <a:solidFill>
                  <a:sysClr val="windowText" lastClr="000000"/>
                </a:solidFill>
                <a:latin typeface="Consolas" pitchFamily="49" charset="0"/>
                <a:cs typeface="Consolas" pitchFamily="49" charset="0"/>
              </a:rPr>
              <a:t>Wingtip.ChromeControl</a:t>
            </a:r>
            <a:r>
              <a:rPr lang="en-US" sz="800" dirty="0">
                <a:solidFill>
                  <a:sysClr val="windowText" lastClr="000000"/>
                </a:solidFill>
                <a:latin typeface="Consolas" pitchFamily="49" charset="0"/>
                <a:cs typeface="Consolas" pitchFamily="49" charset="0"/>
              </a:rPr>
              <a:t> = function () {</a:t>
            </a:r>
          </a:p>
          <a:p>
            <a:endParaRPr lang="en-US" sz="800" dirty="0">
              <a:solidFill>
                <a:sysClr val="windowText" lastClr="000000"/>
              </a:solidFill>
              <a:latin typeface="Consolas" pitchFamily="49" charset="0"/>
              <a:cs typeface="Consolas" pitchFamily="49" charset="0"/>
            </a:endParaRPr>
          </a:p>
          <a:p>
            <a:r>
              <a:rPr lang="en-US" sz="800" dirty="0">
                <a:solidFill>
                  <a:sysClr val="windowText" lastClr="000000"/>
                </a:solidFill>
                <a:latin typeface="Consolas" pitchFamily="49" charset="0"/>
                <a:cs typeface="Consolas" pitchFamily="49" charset="0"/>
              </a:rPr>
              <a:t>     render = function ()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options =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appIconUrl</a:t>
            </a:r>
            <a:r>
              <a:rPr lang="en-US" sz="800" dirty="0">
                <a:solidFill>
                  <a:sysClr val="windowText" lastClr="000000"/>
                </a:solidFill>
                <a:latin typeface="Consolas" pitchFamily="49" charset="0"/>
                <a:cs typeface="Consolas" pitchFamily="49" charset="0"/>
              </a:rPr>
              <a:t>": "../Images/AppIcon.png",</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appTitle</a:t>
            </a:r>
            <a:r>
              <a:rPr lang="en-US" sz="800" dirty="0">
                <a:solidFill>
                  <a:sysClr val="windowText" lastClr="000000"/>
                </a:solidFill>
                <a:latin typeface="Consolas" pitchFamily="49" charset="0"/>
                <a:cs typeface="Consolas" pitchFamily="49" charset="0"/>
              </a:rPr>
              <a:t>": "App Title",</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appHelpPageUrl</a:t>
            </a:r>
            <a:r>
              <a:rPr lang="en-US" sz="800" dirty="0">
                <a:solidFill>
                  <a:sysClr val="windowText" lastClr="000000"/>
                </a:solidFill>
                <a:latin typeface="Consolas" pitchFamily="49" charset="0"/>
                <a:cs typeface="Consolas" pitchFamily="49" charset="0"/>
              </a:rPr>
              <a:t>": "../Help",</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settingsLinks</a:t>
            </a:r>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linkUrl</a:t>
            </a:r>
            <a:r>
              <a:rPr lang="en-US" sz="800" dirty="0">
                <a:solidFill>
                  <a:sysClr val="windowText" lastClr="000000"/>
                </a:solidFill>
                <a:latin typeface="Consolas" pitchFamily="49" charset="0"/>
                <a:cs typeface="Consolas" pitchFamily="49" charset="0"/>
              </a:rPr>
              <a:t>": "../Page1/Method1?" + </a:t>
            </a:r>
            <a:r>
              <a:rPr lang="en-US" sz="800" dirty="0" err="1">
                <a:solidFill>
                  <a:sysClr val="windowText" lastClr="000000"/>
                </a:solidFill>
                <a:latin typeface="Consolas" pitchFamily="49" charset="0"/>
                <a:cs typeface="Consolas" pitchFamily="49" charset="0"/>
              </a:rPr>
              <a:t>document.URL.split</a:t>
            </a:r>
            <a:r>
              <a:rPr lang="en-US" sz="800" dirty="0">
                <a:solidFill>
                  <a:sysClr val="windowText" lastClr="000000"/>
                </a:solidFill>
                <a:latin typeface="Consolas" pitchFamily="49" charset="0"/>
                <a:cs typeface="Consolas" pitchFamily="49" charset="0"/>
              </a:rPr>
              <a:t>("?")[1],</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displayName</a:t>
            </a:r>
            <a:r>
              <a:rPr lang="en-US" sz="800" dirty="0">
                <a:solidFill>
                  <a:sysClr val="windowText" lastClr="000000"/>
                </a:solidFill>
                <a:latin typeface="Consolas" pitchFamily="49" charset="0"/>
                <a:cs typeface="Consolas" pitchFamily="49" charset="0"/>
              </a:rPr>
              <a:t>": "Page1"</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linkUrl</a:t>
            </a:r>
            <a:r>
              <a:rPr lang="en-US" sz="800" dirty="0">
                <a:solidFill>
                  <a:sysClr val="windowText" lastClr="000000"/>
                </a:solidFill>
                <a:latin typeface="Consolas" pitchFamily="49" charset="0"/>
                <a:cs typeface="Consolas" pitchFamily="49" charset="0"/>
              </a:rPr>
              <a:t>": "../Page2/Method1?" + </a:t>
            </a:r>
            <a:r>
              <a:rPr lang="en-US" sz="800" dirty="0" err="1">
                <a:solidFill>
                  <a:sysClr val="windowText" lastClr="000000"/>
                </a:solidFill>
                <a:latin typeface="Consolas" pitchFamily="49" charset="0"/>
                <a:cs typeface="Consolas" pitchFamily="49" charset="0"/>
              </a:rPr>
              <a:t>document.URL.split</a:t>
            </a:r>
            <a:r>
              <a:rPr lang="en-US" sz="800" dirty="0">
                <a:solidFill>
                  <a:sysClr val="windowText" lastClr="000000"/>
                </a:solidFill>
                <a:latin typeface="Consolas" pitchFamily="49" charset="0"/>
                <a:cs typeface="Consolas" pitchFamily="49" charset="0"/>
              </a:rPr>
              <a:t>("?")[1],</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displayName</a:t>
            </a:r>
            <a:r>
              <a:rPr lang="en-US" sz="800" dirty="0">
                <a:solidFill>
                  <a:sysClr val="windowText" lastClr="000000"/>
                </a:solidFill>
                <a:latin typeface="Consolas" pitchFamily="49" charset="0"/>
                <a:cs typeface="Consolas" pitchFamily="49" charset="0"/>
              </a:rPr>
              <a:t>": "Page2"</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r>
              <a:rPr lang="en-US" sz="800" dirty="0" smtClean="0">
                <a:solidFill>
                  <a:sysClr val="windowText" lastClr="000000"/>
                </a:solidFill>
                <a:latin typeface="Consolas" pitchFamily="49" charset="0"/>
                <a:cs typeface="Consolas" pitchFamily="49" charset="0"/>
              </a:rPr>
              <a:t>};</a:t>
            </a:r>
            <a:endParaRPr lang="en-US" sz="800" dirty="0">
              <a:solidFill>
                <a:sysClr val="windowText" lastClr="000000"/>
              </a:solidFill>
              <a:latin typeface="Consolas" pitchFamily="49" charset="0"/>
              <a:cs typeface="Consolas" pitchFamily="49" charset="0"/>
            </a:endParaRP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nav</a:t>
            </a:r>
            <a:r>
              <a:rPr lang="en-US" sz="800" dirty="0">
                <a:solidFill>
                  <a:sysClr val="windowText" lastClr="000000"/>
                </a:solidFill>
                <a:latin typeface="Consolas" pitchFamily="49" charset="0"/>
                <a:cs typeface="Consolas" pitchFamily="49" charset="0"/>
              </a:rPr>
              <a:t> = new </a:t>
            </a:r>
            <a:r>
              <a:rPr lang="en-US" sz="800" dirty="0" err="1">
                <a:solidFill>
                  <a:sysClr val="windowText" lastClr="000000"/>
                </a:solidFill>
                <a:latin typeface="Consolas" pitchFamily="49" charset="0"/>
                <a:cs typeface="Consolas" pitchFamily="49" charset="0"/>
              </a:rPr>
              <a:t>SP.UI.Controls.Navigation</a:t>
            </a:r>
            <a:r>
              <a:rPr lang="en-US" sz="800" dirty="0">
                <a:solidFill>
                  <a:sysClr val="windowText" lastClr="000000"/>
                </a:solidFill>
                <a:latin typeface="Consolas" pitchFamily="49" charset="0"/>
                <a:cs typeface="Consolas" pitchFamily="49" charset="0"/>
              </a:rPr>
              <a:t>(</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chrome_ctrl_placeholder_id</a:t>
            </a:r>
            <a:r>
              <a:rPr lang="en-US" sz="800" dirty="0">
                <a:solidFill>
                  <a:sysClr val="windowText" lastClr="000000"/>
                </a:solidFill>
                <a:latin typeface="Consolas" pitchFamily="49" charset="0"/>
                <a:cs typeface="Consolas" pitchFamily="49" charset="0"/>
              </a:rPr>
              <a:t>",</a:t>
            </a:r>
          </a:p>
          <a:p>
            <a:r>
              <a:rPr lang="en-US" sz="800" dirty="0">
                <a:solidFill>
                  <a:sysClr val="windowText" lastClr="000000"/>
                </a:solidFill>
                <a:latin typeface="Consolas" pitchFamily="49" charset="0"/>
                <a:cs typeface="Consolas" pitchFamily="49" charset="0"/>
              </a:rPr>
              <a:t>                                options</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nav.setVisible</a:t>
            </a:r>
            <a:r>
              <a:rPr lang="en-US" sz="800" dirty="0">
                <a:solidFill>
                  <a:sysClr val="windowText" lastClr="000000"/>
                </a:solidFill>
                <a:latin typeface="Consolas" pitchFamily="49" charset="0"/>
                <a:cs typeface="Consolas" pitchFamily="49" charset="0"/>
              </a:rPr>
              <a:t>(true);</a:t>
            </a:r>
          </a:p>
          <a:p>
            <a:r>
              <a:rPr lang="en-US" sz="800" dirty="0">
                <a:solidFill>
                  <a:sysClr val="windowText" lastClr="000000"/>
                </a:solidFill>
                <a:latin typeface="Consolas" pitchFamily="49" charset="0"/>
                <a:cs typeface="Consolas" pitchFamily="49" charset="0"/>
              </a:rPr>
              <a:t>    },</a:t>
            </a:r>
          </a:p>
          <a:p>
            <a:endParaRPr lang="en-US" sz="800" dirty="0">
              <a:solidFill>
                <a:sysClr val="windowText" lastClr="000000"/>
              </a:solidFill>
              <a:latin typeface="Consolas" pitchFamily="49" charset="0"/>
              <a:cs typeface="Consolas" pitchFamily="49" charset="0"/>
            </a:endParaRP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getQueryStringParameter</a:t>
            </a:r>
            <a:r>
              <a:rPr lang="en-US" sz="800" dirty="0">
                <a:solidFill>
                  <a:sysClr val="windowText" lastClr="000000"/>
                </a:solidFill>
                <a:latin typeface="Consolas" pitchFamily="49" charset="0"/>
                <a:cs typeface="Consolas" pitchFamily="49" charset="0"/>
              </a:rPr>
              <a:t> = function (p)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params</a:t>
            </a:r>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document.URL.split</a:t>
            </a:r>
            <a:r>
              <a:rPr lang="en-US" sz="800" dirty="0">
                <a:solidFill>
                  <a:sysClr val="windowText" lastClr="000000"/>
                </a:solidFill>
                <a:latin typeface="Consolas" pitchFamily="49" charset="0"/>
                <a:cs typeface="Consolas" pitchFamily="49" charset="0"/>
              </a:rPr>
              <a:t>("?")[1].split("&amp;");</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strParams</a:t>
            </a:r>
            <a:r>
              <a:rPr lang="en-US" sz="800" dirty="0">
                <a:solidFill>
                  <a:sysClr val="windowText" lastClr="000000"/>
                </a:solidFill>
                <a:latin typeface="Consolas" pitchFamily="49" charset="0"/>
                <a:cs typeface="Consolas" pitchFamily="49" charset="0"/>
              </a:rPr>
              <a:t> = "";</a:t>
            </a:r>
          </a:p>
          <a:p>
            <a:r>
              <a:rPr lang="en-US" sz="800" dirty="0">
                <a:solidFill>
                  <a:sysClr val="windowText" lastClr="000000"/>
                </a:solidFill>
                <a:latin typeface="Consolas" pitchFamily="49" charset="0"/>
                <a:cs typeface="Consolas" pitchFamily="49" charset="0"/>
              </a:rPr>
              <a:t>        for (</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 = 0; </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 &lt; </a:t>
            </a:r>
            <a:r>
              <a:rPr lang="en-US" sz="800" dirty="0" err="1">
                <a:solidFill>
                  <a:sysClr val="windowText" lastClr="000000"/>
                </a:solidFill>
                <a:latin typeface="Consolas" pitchFamily="49" charset="0"/>
                <a:cs typeface="Consolas" pitchFamily="49" charset="0"/>
              </a:rPr>
              <a:t>params.length</a:t>
            </a:r>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 = </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 + 1) {</a:t>
            </a:r>
          </a:p>
          <a:p>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a:t>
            </a:r>
            <a:r>
              <a:rPr lang="en-US" sz="800" dirty="0" err="1">
                <a:solidFill>
                  <a:sysClr val="windowText" lastClr="000000"/>
                </a:solidFill>
                <a:latin typeface="Consolas" pitchFamily="49" charset="0"/>
                <a:cs typeface="Consolas" pitchFamily="49" charset="0"/>
              </a:rPr>
              <a:t>singleParam</a:t>
            </a:r>
            <a:r>
              <a:rPr lang="en-US" sz="800" dirty="0">
                <a:solidFill>
                  <a:sysClr val="windowText" lastClr="000000"/>
                </a:solidFill>
                <a:latin typeface="Consolas" pitchFamily="49" charset="0"/>
                <a:cs typeface="Consolas" pitchFamily="49" charset="0"/>
              </a:rPr>
              <a:t> = </a:t>
            </a:r>
            <a:r>
              <a:rPr lang="en-US" sz="800" dirty="0" err="1">
                <a:solidFill>
                  <a:sysClr val="windowText" lastClr="000000"/>
                </a:solidFill>
                <a:latin typeface="Consolas" pitchFamily="49" charset="0"/>
                <a:cs typeface="Consolas" pitchFamily="49" charset="0"/>
              </a:rPr>
              <a:t>params</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].split("=");</a:t>
            </a:r>
          </a:p>
          <a:p>
            <a:r>
              <a:rPr lang="en-US" sz="800" dirty="0">
                <a:solidFill>
                  <a:sysClr val="windowText" lastClr="000000"/>
                </a:solidFill>
                <a:latin typeface="Consolas" pitchFamily="49" charset="0"/>
                <a:cs typeface="Consolas" pitchFamily="49" charset="0"/>
              </a:rPr>
              <a:t>            if (</a:t>
            </a:r>
            <a:r>
              <a:rPr lang="en-US" sz="800" dirty="0" err="1">
                <a:solidFill>
                  <a:sysClr val="windowText" lastClr="000000"/>
                </a:solidFill>
                <a:latin typeface="Consolas" pitchFamily="49" charset="0"/>
                <a:cs typeface="Consolas" pitchFamily="49" charset="0"/>
              </a:rPr>
              <a:t>singleParam</a:t>
            </a:r>
            <a:r>
              <a:rPr lang="en-US" sz="800" dirty="0">
                <a:solidFill>
                  <a:sysClr val="windowText" lastClr="000000"/>
                </a:solidFill>
                <a:latin typeface="Consolas" pitchFamily="49" charset="0"/>
                <a:cs typeface="Consolas" pitchFamily="49" charset="0"/>
              </a:rPr>
              <a:t>[0] == p)</a:t>
            </a:r>
          </a:p>
          <a:p>
            <a:r>
              <a:rPr lang="en-US" sz="800" dirty="0">
                <a:solidFill>
                  <a:sysClr val="windowText" lastClr="000000"/>
                </a:solidFill>
                <a:latin typeface="Consolas" pitchFamily="49" charset="0"/>
                <a:cs typeface="Consolas" pitchFamily="49" charset="0"/>
              </a:rPr>
              <a:t>                return </a:t>
            </a:r>
            <a:r>
              <a:rPr lang="en-US" sz="800" dirty="0" err="1">
                <a:solidFill>
                  <a:sysClr val="windowText" lastClr="000000"/>
                </a:solidFill>
                <a:latin typeface="Consolas" pitchFamily="49" charset="0"/>
                <a:cs typeface="Consolas" pitchFamily="49" charset="0"/>
              </a:rPr>
              <a:t>singleParam</a:t>
            </a:r>
            <a:r>
              <a:rPr lang="en-US" sz="800" dirty="0">
                <a:solidFill>
                  <a:sysClr val="windowText" lastClr="000000"/>
                </a:solidFill>
                <a:latin typeface="Consolas" pitchFamily="49" charset="0"/>
                <a:cs typeface="Consolas" pitchFamily="49" charset="0"/>
              </a:rPr>
              <a:t>[1];</a:t>
            </a:r>
          </a:p>
          <a:p>
            <a:r>
              <a:rPr lang="en-US" sz="800" dirty="0">
                <a:solidFill>
                  <a:sysClr val="windowText" lastClr="000000"/>
                </a:solidFill>
                <a:latin typeface="Consolas" pitchFamily="49" charset="0"/>
                <a:cs typeface="Consolas" pitchFamily="49" charset="0"/>
              </a:rPr>
              <a:t>        }</a:t>
            </a:r>
          </a:p>
          <a:p>
            <a:r>
              <a:rPr lang="en-US" sz="800" dirty="0">
                <a:solidFill>
                  <a:sysClr val="windowText" lastClr="000000"/>
                </a:solidFill>
                <a:latin typeface="Consolas" pitchFamily="49" charset="0"/>
                <a:cs typeface="Consolas" pitchFamily="49" charset="0"/>
              </a:rPr>
              <a:t>    }</a:t>
            </a:r>
          </a:p>
          <a:p>
            <a:endParaRPr lang="en-US" sz="800" dirty="0">
              <a:solidFill>
                <a:sysClr val="windowText" lastClr="000000"/>
              </a:solidFill>
              <a:latin typeface="Consolas" pitchFamily="49" charset="0"/>
              <a:cs typeface="Consolas" pitchFamily="49" charset="0"/>
            </a:endParaRPr>
          </a:p>
          <a:p>
            <a:r>
              <a:rPr lang="en-US" sz="800" dirty="0">
                <a:solidFill>
                  <a:sysClr val="windowText" lastClr="000000"/>
                </a:solidFill>
                <a:latin typeface="Consolas" pitchFamily="49" charset="0"/>
                <a:cs typeface="Consolas" pitchFamily="49" charset="0"/>
              </a:rPr>
              <a:t>    return </a:t>
            </a:r>
            <a:r>
              <a:rPr lang="en-US" sz="800" dirty="0" smtClean="0">
                <a:solidFill>
                  <a:sysClr val="windowText" lastClr="000000"/>
                </a:solidFill>
                <a:latin typeface="Consolas" pitchFamily="49" charset="0"/>
                <a:cs typeface="Consolas" pitchFamily="49" charset="0"/>
              </a:rPr>
              <a:t>{render</a:t>
            </a:r>
            <a:r>
              <a:rPr lang="en-US" sz="800" dirty="0">
                <a:solidFill>
                  <a:sysClr val="windowText" lastClr="000000"/>
                </a:solidFill>
                <a:latin typeface="Consolas" pitchFamily="49" charset="0"/>
                <a:cs typeface="Consolas" pitchFamily="49" charset="0"/>
              </a:rPr>
              <a:t>: </a:t>
            </a:r>
            <a:r>
              <a:rPr lang="en-US" sz="800" dirty="0" smtClean="0">
                <a:solidFill>
                  <a:sysClr val="windowText" lastClr="000000"/>
                </a:solidFill>
                <a:latin typeface="Consolas" pitchFamily="49" charset="0"/>
                <a:cs typeface="Consolas" pitchFamily="49" charset="0"/>
              </a:rPr>
              <a:t>render </a:t>
            </a:r>
            <a:r>
              <a:rPr lang="en-US" sz="800" dirty="0">
                <a:solidFill>
                  <a:sysClr val="windowText" lastClr="000000"/>
                </a:solidFill>
                <a:latin typeface="Consolas" pitchFamily="49" charset="0"/>
                <a:cs typeface="Consolas" pitchFamily="49" charset="0"/>
              </a:rPr>
              <a:t>}</a:t>
            </a:r>
          </a:p>
          <a:p>
            <a:r>
              <a:rPr lang="en-US" sz="800" dirty="0" smtClean="0">
                <a:solidFill>
                  <a:sysClr val="windowText" lastClr="000000"/>
                </a:solidFill>
                <a:latin typeface="Consolas" pitchFamily="49" charset="0"/>
                <a:cs typeface="Consolas" pitchFamily="49" charset="0"/>
              </a:rPr>
              <a:t>}();</a:t>
            </a:r>
            <a:endParaRPr lang="en-US" sz="800" dirty="0">
              <a:solidFill>
                <a:sysClr val="windowText" lastClr="000000"/>
              </a:solidFill>
              <a:latin typeface="Consolas" pitchFamily="49" charset="0"/>
              <a:cs typeface="Consolas" pitchFamily="49" charset="0"/>
            </a:endParaRPr>
          </a:p>
        </p:txBody>
      </p:sp>
      <p:sp>
        <p:nvSpPr>
          <p:cNvPr id="4" name="TextBox 3"/>
          <p:cNvSpPr txBox="1"/>
          <p:nvPr/>
        </p:nvSpPr>
        <p:spPr>
          <a:xfrm>
            <a:off x="6751637" y="4855804"/>
            <a:ext cx="5029199" cy="1625060"/>
          </a:xfrm>
          <a:prstGeom prst="rect">
            <a:avLst/>
          </a:prstGeom>
          <a:noFill/>
          <a:ln>
            <a:solidFill>
              <a:schemeClr val="bg2"/>
            </a:solidFill>
          </a:ln>
        </p:spPr>
        <p:txBody>
          <a:bodyPr wrap="square" lIns="182880" tIns="146304" rIns="182880" bIns="146304" rtlCol="0">
            <a:spAutoFit/>
          </a:bodyPr>
          <a:lstStyle/>
          <a:p>
            <a:pPr>
              <a:lnSpc>
                <a:spcPct val="90000"/>
              </a:lnSpc>
              <a:spcAft>
                <a:spcPts val="600"/>
              </a:spcAft>
            </a:pPr>
            <a:r>
              <a:rPr lang="en-US" sz="800" dirty="0" err="1">
                <a:solidFill>
                  <a:sysClr val="windowText" lastClr="000000"/>
                </a:solidFill>
                <a:latin typeface="Consolas" pitchFamily="49" charset="0"/>
                <a:cs typeface="Consolas" pitchFamily="49" charset="0"/>
              </a:rPr>
              <a:t>window.Wingtip</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window.Wingtip</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Wingtip.ChromeControl</a:t>
            </a:r>
            <a:r>
              <a:rPr lang="en-US" sz="800" dirty="0">
                <a:solidFill>
                  <a:sysClr val="windowText" lastClr="000000"/>
                </a:solidFill>
                <a:latin typeface="Consolas" pitchFamily="49" charset="0"/>
                <a:cs typeface="Consolas" pitchFamily="49" charset="0"/>
              </a:rPr>
              <a:t>=function(){return render=function(){</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n=new </a:t>
            </a:r>
            <a:r>
              <a:rPr lang="en-US" sz="800" dirty="0" err="1">
                <a:solidFill>
                  <a:sysClr val="windowText" lastClr="000000"/>
                </a:solidFill>
                <a:latin typeface="Consolas" pitchFamily="49" charset="0"/>
                <a:cs typeface="Consolas" pitchFamily="49" charset="0"/>
              </a:rPr>
              <a:t>SP.UI.Controls.Navigation</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chrome_ctrl_placeholder_id</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appIconUrl</a:t>
            </a:r>
            <a:r>
              <a:rPr lang="en-US" sz="800" dirty="0">
                <a:solidFill>
                  <a:sysClr val="windowText" lastClr="000000"/>
                </a:solidFill>
                <a:latin typeface="Consolas" pitchFamily="49" charset="0"/>
                <a:cs typeface="Consolas" pitchFamily="49" charset="0"/>
              </a:rPr>
              <a:t>:"../Images/AppIcon.</a:t>
            </a:r>
            <a:r>
              <a:rPr lang="en-US" sz="800" dirty="0" err="1">
                <a:solidFill>
                  <a:sysClr val="windowText" lastClr="000000"/>
                </a:solidFill>
                <a:latin typeface="Consolas" pitchFamily="49" charset="0"/>
                <a:cs typeface="Consolas" pitchFamily="49" charset="0"/>
              </a:rPr>
              <a:t>png</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appTitle</a:t>
            </a:r>
            <a:r>
              <a:rPr lang="en-US" sz="800" dirty="0">
                <a:solidFill>
                  <a:sysClr val="windowText" lastClr="000000"/>
                </a:solidFill>
                <a:latin typeface="Consolas" pitchFamily="49" charset="0"/>
                <a:cs typeface="Consolas" pitchFamily="49" charset="0"/>
              </a:rPr>
              <a:t>:"App Title",</a:t>
            </a:r>
            <a:r>
              <a:rPr lang="en-US" sz="800" dirty="0" err="1">
                <a:solidFill>
                  <a:sysClr val="windowText" lastClr="000000"/>
                </a:solidFill>
                <a:latin typeface="Consolas" pitchFamily="49" charset="0"/>
                <a:cs typeface="Consolas" pitchFamily="49" charset="0"/>
              </a:rPr>
              <a:t>appHelpPageUrl</a:t>
            </a:r>
            <a:r>
              <a:rPr lang="en-US" sz="800" dirty="0">
                <a:solidFill>
                  <a:sysClr val="windowText" lastClr="000000"/>
                </a:solidFill>
                <a:latin typeface="Consolas" pitchFamily="49" charset="0"/>
                <a:cs typeface="Consolas" pitchFamily="49" charset="0"/>
              </a:rPr>
              <a:t>:"../Help",</a:t>
            </a:r>
            <a:r>
              <a:rPr lang="en-US" sz="800" dirty="0" err="1">
                <a:solidFill>
                  <a:sysClr val="windowText" lastClr="000000"/>
                </a:solidFill>
                <a:latin typeface="Consolas" pitchFamily="49" charset="0"/>
                <a:cs typeface="Consolas" pitchFamily="49" charset="0"/>
              </a:rPr>
              <a:t>settingsLinks</a:t>
            </a:r>
            <a:r>
              <a:rPr lang="en-US" sz="800" dirty="0">
                <a:solidFill>
                  <a:sysClr val="windowText" lastClr="000000"/>
                </a:solidFill>
                <a:latin typeface="Consolas" pitchFamily="49" charset="0"/>
                <a:cs typeface="Consolas" pitchFamily="49" charset="0"/>
              </a:rPr>
              <a:t>:[{</a:t>
            </a:r>
            <a:r>
              <a:rPr lang="en-US" sz="800" dirty="0" err="1">
                <a:solidFill>
                  <a:sysClr val="windowText" lastClr="000000"/>
                </a:solidFill>
                <a:latin typeface="Consolas" pitchFamily="49" charset="0"/>
                <a:cs typeface="Consolas" pitchFamily="49" charset="0"/>
              </a:rPr>
              <a:t>linkUrl</a:t>
            </a:r>
            <a:r>
              <a:rPr lang="en-US" sz="800" dirty="0">
                <a:solidFill>
                  <a:sysClr val="windowText" lastClr="000000"/>
                </a:solidFill>
                <a:latin typeface="Consolas" pitchFamily="49" charset="0"/>
                <a:cs typeface="Consolas" pitchFamily="49" charset="0"/>
              </a:rPr>
              <a:t>:"../Page1/Method1?"+</a:t>
            </a:r>
            <a:r>
              <a:rPr lang="en-US" sz="800" dirty="0" err="1">
                <a:solidFill>
                  <a:sysClr val="windowText" lastClr="000000"/>
                </a:solidFill>
                <a:latin typeface="Consolas" pitchFamily="49" charset="0"/>
                <a:cs typeface="Consolas" pitchFamily="49" charset="0"/>
              </a:rPr>
              <a:t>document.URL.split</a:t>
            </a:r>
            <a:r>
              <a:rPr lang="en-US" sz="800" dirty="0">
                <a:solidFill>
                  <a:sysClr val="windowText" lastClr="000000"/>
                </a:solidFill>
                <a:latin typeface="Consolas" pitchFamily="49" charset="0"/>
                <a:cs typeface="Consolas" pitchFamily="49" charset="0"/>
              </a:rPr>
              <a:t>("?")[1],displayName:"Page1"},{</a:t>
            </a:r>
            <a:r>
              <a:rPr lang="en-US" sz="800" dirty="0" err="1">
                <a:solidFill>
                  <a:sysClr val="windowText" lastClr="000000"/>
                </a:solidFill>
                <a:latin typeface="Consolas" pitchFamily="49" charset="0"/>
                <a:cs typeface="Consolas" pitchFamily="49" charset="0"/>
              </a:rPr>
              <a:t>linkUrl</a:t>
            </a:r>
            <a:r>
              <a:rPr lang="en-US" sz="800" dirty="0">
                <a:solidFill>
                  <a:sysClr val="windowText" lastClr="000000"/>
                </a:solidFill>
                <a:latin typeface="Consolas" pitchFamily="49" charset="0"/>
                <a:cs typeface="Consolas" pitchFamily="49" charset="0"/>
              </a:rPr>
              <a:t>:"../Page2/Method1?"+</a:t>
            </a:r>
            <a:r>
              <a:rPr lang="en-US" sz="800" dirty="0" err="1">
                <a:solidFill>
                  <a:sysClr val="windowText" lastClr="000000"/>
                </a:solidFill>
                <a:latin typeface="Consolas" pitchFamily="49" charset="0"/>
                <a:cs typeface="Consolas" pitchFamily="49" charset="0"/>
              </a:rPr>
              <a:t>document.URL.split</a:t>
            </a:r>
            <a:r>
              <a:rPr lang="en-US" sz="800" dirty="0">
                <a:solidFill>
                  <a:sysClr val="windowText" lastClr="000000"/>
                </a:solidFill>
                <a:latin typeface="Consolas" pitchFamily="49" charset="0"/>
                <a:cs typeface="Consolas" pitchFamily="49" charset="0"/>
              </a:rPr>
              <a:t>("?")[1],displayName:"Page2"}]});</a:t>
            </a:r>
            <a:r>
              <a:rPr lang="en-US" sz="800" dirty="0" err="1">
                <a:solidFill>
                  <a:sysClr val="windowText" lastClr="000000"/>
                </a:solidFill>
                <a:latin typeface="Consolas" pitchFamily="49" charset="0"/>
                <a:cs typeface="Consolas" pitchFamily="49" charset="0"/>
              </a:rPr>
              <a:t>n.setVisible</a:t>
            </a:r>
            <a:r>
              <a:rPr lang="en-US" sz="800" dirty="0">
                <a:solidFill>
                  <a:sysClr val="windowText" lastClr="000000"/>
                </a:solidFill>
                <a:latin typeface="Consolas" pitchFamily="49" charset="0"/>
                <a:cs typeface="Consolas" pitchFamily="49" charset="0"/>
              </a:rPr>
              <a:t>(!0)},</a:t>
            </a:r>
            <a:r>
              <a:rPr lang="en-US" sz="800" dirty="0" err="1">
                <a:solidFill>
                  <a:sysClr val="windowText" lastClr="000000"/>
                </a:solidFill>
                <a:latin typeface="Consolas" pitchFamily="49" charset="0"/>
                <a:cs typeface="Consolas" pitchFamily="49" charset="0"/>
              </a:rPr>
              <a:t>getQueryStringParameter</a:t>
            </a:r>
            <a:r>
              <a:rPr lang="en-US" sz="800" dirty="0">
                <a:solidFill>
                  <a:sysClr val="windowText" lastClr="000000"/>
                </a:solidFill>
                <a:latin typeface="Consolas" pitchFamily="49" charset="0"/>
                <a:cs typeface="Consolas" pitchFamily="49" charset="0"/>
              </a:rPr>
              <a:t>=function(n){for(</a:t>
            </a:r>
            <a:r>
              <a:rPr lang="en-US" sz="800" dirty="0" err="1">
                <a:solidFill>
                  <a:sysClr val="windowText" lastClr="000000"/>
                </a:solidFill>
                <a:latin typeface="Consolas" pitchFamily="49" charset="0"/>
                <a:cs typeface="Consolas" pitchFamily="49" charset="0"/>
              </a:rPr>
              <a:t>var</a:t>
            </a:r>
            <a:r>
              <a:rPr lang="en-US" sz="800" dirty="0">
                <a:solidFill>
                  <a:sysClr val="windowText" lastClr="000000"/>
                </a:solidFill>
                <a:latin typeface="Consolas" pitchFamily="49" charset="0"/>
                <a:cs typeface="Consolas" pitchFamily="49" charset="0"/>
              </a:rPr>
              <a:t> r=</a:t>
            </a:r>
            <a:r>
              <a:rPr lang="en-US" sz="800" dirty="0" err="1">
                <a:solidFill>
                  <a:sysClr val="windowText" lastClr="000000"/>
                </a:solidFill>
                <a:latin typeface="Consolas" pitchFamily="49" charset="0"/>
                <a:cs typeface="Consolas" pitchFamily="49" charset="0"/>
              </a:rPr>
              <a:t>document.URL.split</a:t>
            </a:r>
            <a:r>
              <a:rPr lang="en-US" sz="800" dirty="0">
                <a:solidFill>
                  <a:sysClr val="windowText" lastClr="000000"/>
                </a:solidFill>
                <a:latin typeface="Consolas" pitchFamily="49" charset="0"/>
                <a:cs typeface="Consolas" pitchFamily="49" charset="0"/>
              </a:rPr>
              <a:t>("?")[1].split("&amp;"),</a:t>
            </a:r>
            <a:r>
              <a:rPr lang="en-US" sz="800" dirty="0" err="1">
                <a:solidFill>
                  <a:sysClr val="windowText" lastClr="000000"/>
                </a:solidFill>
                <a:latin typeface="Consolas" pitchFamily="49" charset="0"/>
                <a:cs typeface="Consolas" pitchFamily="49" charset="0"/>
              </a:rPr>
              <a:t>i,t</a:t>
            </a:r>
            <a:r>
              <a:rPr lang="en-US" sz="800" dirty="0">
                <a:solidFill>
                  <a:sysClr val="windowText" lastClr="000000"/>
                </a:solidFill>
                <a:latin typeface="Consolas" pitchFamily="49" charset="0"/>
                <a:cs typeface="Consolas" pitchFamily="49" charset="0"/>
              </a:rPr>
              <a:t>=0;t&lt;</a:t>
            </a:r>
            <a:r>
              <a:rPr lang="en-US" sz="800" dirty="0" err="1">
                <a:solidFill>
                  <a:sysClr val="windowText" lastClr="000000"/>
                </a:solidFill>
                <a:latin typeface="Consolas" pitchFamily="49" charset="0"/>
                <a:cs typeface="Consolas" pitchFamily="49" charset="0"/>
              </a:rPr>
              <a:t>r.length;t</a:t>
            </a:r>
            <a:r>
              <a:rPr lang="en-US" sz="800" dirty="0">
                <a:solidFill>
                  <a:sysClr val="windowText" lastClr="000000"/>
                </a:solidFill>
                <a:latin typeface="Consolas" pitchFamily="49" charset="0"/>
                <a:cs typeface="Consolas" pitchFamily="49" charset="0"/>
              </a:rPr>
              <a:t>=t+1)if(</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=r[t].split("="),</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[0]==n)return </a:t>
            </a:r>
            <a:r>
              <a:rPr lang="en-US" sz="800" dirty="0" err="1">
                <a:solidFill>
                  <a:sysClr val="windowText" lastClr="000000"/>
                </a:solidFill>
                <a:latin typeface="Consolas" pitchFamily="49" charset="0"/>
                <a:cs typeface="Consolas" pitchFamily="49" charset="0"/>
              </a:rPr>
              <a:t>i</a:t>
            </a:r>
            <a:r>
              <a:rPr lang="en-US" sz="800" dirty="0">
                <a:solidFill>
                  <a:sysClr val="windowText" lastClr="000000"/>
                </a:solidFill>
                <a:latin typeface="Consolas" pitchFamily="49" charset="0"/>
                <a:cs typeface="Consolas" pitchFamily="49" charset="0"/>
              </a:rPr>
              <a:t>[1]},{</a:t>
            </a:r>
            <a:r>
              <a:rPr lang="en-US" sz="800" dirty="0" err="1">
                <a:solidFill>
                  <a:sysClr val="windowText" lastClr="000000"/>
                </a:solidFill>
                <a:latin typeface="Consolas" pitchFamily="49" charset="0"/>
                <a:cs typeface="Consolas" pitchFamily="49" charset="0"/>
              </a:rPr>
              <a:t>render:render</a:t>
            </a:r>
            <a:r>
              <a:rPr lang="en-US" sz="800" dirty="0">
                <a:solidFill>
                  <a:sysClr val="windowText" lastClr="000000"/>
                </a:solidFill>
                <a:latin typeface="Consolas" pitchFamily="49" charset="0"/>
                <a:cs typeface="Consolas" pitchFamily="49" charset="0"/>
              </a:rPr>
              <a:t>}}(),$(document).ready(function(){</a:t>
            </a:r>
            <a:r>
              <a:rPr lang="en-US" sz="800" dirty="0" err="1">
                <a:solidFill>
                  <a:sysClr val="windowText" lastClr="000000"/>
                </a:solidFill>
                <a:latin typeface="Consolas" pitchFamily="49" charset="0"/>
                <a:cs typeface="Consolas" pitchFamily="49" charset="0"/>
              </a:rPr>
              <a:t>Wingtip.ChromeControl.render</a:t>
            </a:r>
            <a:r>
              <a:rPr lang="en-US" sz="800" dirty="0">
                <a:solidFill>
                  <a:sysClr val="windowText" lastClr="000000"/>
                </a:solidFill>
                <a:latin typeface="Consolas" pitchFamily="49" charset="0"/>
                <a:cs typeface="Consolas" pitchFamily="49" charset="0"/>
              </a:rPr>
              <a:t>()})</a:t>
            </a:r>
            <a:endParaRPr lang="en-US" sz="800" dirty="0" smtClean="0">
              <a:solidFill>
                <a:sysClr val="windowText" lastClr="000000"/>
              </a:solidFill>
              <a:latin typeface="Consolas" pitchFamily="49" charset="0"/>
              <a:cs typeface="Consolas" pitchFamily="49"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3169" y="1291813"/>
            <a:ext cx="4806133"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bwMode="auto">
          <a:xfrm>
            <a:off x="5532437" y="1903591"/>
            <a:ext cx="1066800" cy="8382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Down Arrow 5"/>
          <p:cNvSpPr/>
          <p:nvPr/>
        </p:nvSpPr>
        <p:spPr bwMode="auto">
          <a:xfrm>
            <a:off x="8809035" y="3606117"/>
            <a:ext cx="914400" cy="1143000"/>
          </a:xfrm>
          <a:prstGeom prst="down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TextBox 6"/>
          <p:cNvSpPr txBox="1"/>
          <p:nvPr/>
        </p:nvSpPr>
        <p:spPr>
          <a:xfrm>
            <a:off x="3475037" y="6011862"/>
            <a:ext cx="1677447"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ysClr val="windowText" lastClr="000000"/>
                </a:solidFill>
              </a:rPr>
              <a:t>658 bytes</a:t>
            </a:r>
          </a:p>
        </p:txBody>
      </p:sp>
      <p:sp>
        <p:nvSpPr>
          <p:cNvPr id="9" name="TextBox 8"/>
          <p:cNvSpPr txBox="1"/>
          <p:nvPr/>
        </p:nvSpPr>
        <p:spPr>
          <a:xfrm>
            <a:off x="10103389" y="4121253"/>
            <a:ext cx="1677447"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ysClr val="windowText" lastClr="000000"/>
                </a:solidFill>
              </a:rPr>
              <a:t>377 bytes</a:t>
            </a:r>
          </a:p>
        </p:txBody>
      </p:sp>
    </p:spTree>
    <p:extLst>
      <p:ext uri="{BB962C8B-B14F-4D97-AF65-F5344CB8AC3E}">
        <p14:creationId xmlns:p14="http://schemas.microsoft.com/office/powerpoint/2010/main" val="402550510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CDN</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2437" y="2430462"/>
            <a:ext cx="8868639" cy="12600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784" y="3873407"/>
            <a:ext cx="8862292" cy="117726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126509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Loading SharePoint libraries</a:t>
            </a:r>
            <a:endParaRPr lang="en-US" dirty="0"/>
          </a:p>
        </p:txBody>
      </p:sp>
      <p:sp>
        <p:nvSpPr>
          <p:cNvPr id="3" name="Text Placeholder 2"/>
          <p:cNvSpPr>
            <a:spLocks noGrp="1"/>
          </p:cNvSpPr>
          <p:nvPr>
            <p:ph type="body" sz="quarter" idx="10"/>
          </p:nvPr>
        </p:nvSpPr>
        <p:spPr>
          <a:xfrm>
            <a:off x="274638" y="1221157"/>
            <a:ext cx="11887199" cy="4468916"/>
          </a:xfrm>
        </p:spPr>
        <p:txBody>
          <a:bodyPr/>
          <a:lstStyle/>
          <a:p>
            <a:r>
              <a:rPr lang="en-US" sz="1600" dirty="0">
                <a:latin typeface="Consolas" pitchFamily="49" charset="0"/>
                <a:cs typeface="Consolas" pitchFamily="49" charset="0"/>
              </a:rPr>
              <a:t>$(document).ready(</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t>
            </a:r>
          </a:p>
          <a:p>
            <a:endParaRPr lang="en-US" sz="1600" dirty="0">
              <a:latin typeface="Consolas" pitchFamily="49" charset="0"/>
              <a:cs typeface="Consolas" pitchFamily="49" charset="0"/>
            </a:endParaRPr>
          </a:p>
          <a:p>
            <a:r>
              <a:rPr lang="en-US" sz="1600" dirty="0" err="1">
                <a:latin typeface="Consolas" pitchFamily="49" charset="0"/>
                <a:cs typeface="Consolas" pitchFamily="49" charset="0"/>
              </a:rPr>
              <a:t>hostweburl</a:t>
            </a:r>
            <a:r>
              <a:rPr lang="en-US" sz="1600" dirty="0">
                <a:latin typeface="Consolas" pitchFamily="49" charset="0"/>
                <a:cs typeface="Consolas" pitchFamily="49" charset="0"/>
              </a:rPr>
              <a:t>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decodeURIComponent</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getQueryStringParameter</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SPHostUrl</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a:t>
            </a:r>
          </a:p>
          <a:p>
            <a:endParaRPr lang="en-US" sz="1600" dirty="0">
              <a:latin typeface="Consolas" pitchFamily="49" charset="0"/>
              <a:cs typeface="Consolas" pitchFamily="49" charset="0"/>
            </a:endParaRPr>
          </a:p>
          <a:p>
            <a:r>
              <a:rPr lang="en-US" sz="1600" dirty="0" err="1">
                <a:latin typeface="Consolas" pitchFamily="49" charset="0"/>
                <a:cs typeface="Consolas" pitchFamily="49" charset="0"/>
              </a:rPr>
              <a:t>appweburl</a:t>
            </a:r>
            <a:r>
              <a:rPr lang="en-US" sz="1600" dirty="0">
                <a:latin typeface="Consolas" pitchFamily="49" charset="0"/>
                <a:cs typeface="Consolas" pitchFamily="49" charset="0"/>
              </a:rPr>
              <a:t>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decodeURIComponent</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getQueryStringParameter</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SPAppWebUrl</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err="1">
                <a:solidFill>
                  <a:schemeClr val="bg2">
                    <a:lumMod val="75000"/>
                    <a:lumOff val="25000"/>
                  </a:schemeClr>
                </a:solidFill>
                <a:latin typeface="Consolas" pitchFamily="49" charset="0"/>
                <a:cs typeface="Consolas" pitchFamily="49" charset="0"/>
              </a:rPr>
              <a:t>var</a:t>
            </a:r>
            <a:r>
              <a:rPr lang="en-US" sz="1600" dirty="0">
                <a:latin typeface="Consolas" pitchFamily="49" charset="0"/>
                <a:cs typeface="Consolas" pitchFamily="49" charset="0"/>
              </a:rPr>
              <a:t> </a:t>
            </a:r>
            <a:r>
              <a:rPr lang="en-US" sz="1600" dirty="0" err="1">
                <a:latin typeface="Consolas" pitchFamily="49" charset="0"/>
                <a:cs typeface="Consolas" pitchFamily="49" charset="0"/>
              </a:rPr>
              <a:t>scriptbase</a:t>
            </a:r>
            <a:r>
              <a:rPr lang="en-US" sz="1600" dirty="0">
                <a:latin typeface="Consolas" pitchFamily="49" charset="0"/>
                <a:cs typeface="Consolas" pitchFamily="49" charset="0"/>
              </a:rPr>
              <a:t> = </a:t>
            </a:r>
            <a:r>
              <a:rPr lang="en-US" sz="1600" dirty="0" err="1">
                <a:latin typeface="Consolas" pitchFamily="49" charset="0"/>
                <a:cs typeface="Consolas" pitchFamily="49" charset="0"/>
              </a:rPr>
              <a:t>hostweburl</a:t>
            </a:r>
            <a:r>
              <a:rPr lang="en-US" sz="1600" dirty="0">
                <a:latin typeface="Consolas" pitchFamily="49" charset="0"/>
                <a:cs typeface="Consolas" pitchFamily="49" charset="0"/>
              </a:rPr>
              <a:t> + "/_layouts/15/";</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getScript</a:t>
            </a:r>
            <a:r>
              <a:rPr lang="en-US" sz="1600" dirty="0">
                <a:latin typeface="Consolas" pitchFamily="49" charset="0"/>
                <a:cs typeface="Consolas" pitchFamily="49" charset="0"/>
              </a:rPr>
              <a:t>(</a:t>
            </a:r>
            <a:r>
              <a:rPr lang="en-US" sz="1600" dirty="0" err="1">
                <a:latin typeface="Consolas" pitchFamily="49" charset="0"/>
                <a:cs typeface="Consolas" pitchFamily="49" charset="0"/>
              </a:rPr>
              <a:t>scriptbase</a:t>
            </a:r>
            <a:r>
              <a:rPr lang="en-US" sz="1600" dirty="0">
                <a:latin typeface="Consolas" pitchFamily="49" charset="0"/>
                <a:cs typeface="Consolas" pitchFamily="49" charset="0"/>
              </a:rPr>
              <a:t> + </a:t>
            </a:r>
            <a:r>
              <a:rPr lang="en-US" sz="1600" dirty="0">
                <a:solidFill>
                  <a:srgbClr val="C00000"/>
                </a:solidFill>
                <a:latin typeface="Consolas" pitchFamily="49" charset="0"/>
                <a:cs typeface="Consolas" pitchFamily="49" charset="0"/>
              </a:rPr>
              <a:t>"SP.RequestExecutor.js"</a:t>
            </a:r>
            <a:r>
              <a:rPr lang="en-US" sz="1600" dirty="0">
                <a:latin typeface="Consolas" pitchFamily="49" charset="0"/>
                <a:cs typeface="Consolas" pitchFamily="49" charset="0"/>
              </a:rPr>
              <a:t>, </a:t>
            </a:r>
            <a:r>
              <a:rPr lang="en-US" sz="1600" dirty="0" err="1" smtClean="0">
                <a:latin typeface="Consolas" pitchFamily="49" charset="0"/>
                <a:cs typeface="Consolas" pitchFamily="49" charset="0"/>
              </a:rPr>
              <a:t>onSuccess</a:t>
            </a:r>
            <a:r>
              <a:rPr lang="en-US" sz="1600" dirty="0" smtClean="0">
                <a:latin typeface="Consolas" pitchFamily="49" charset="0"/>
                <a:cs typeface="Consolas" pitchFamily="49" charset="0"/>
              </a:rPr>
              <a:t>);</a:t>
            </a:r>
          </a:p>
          <a:p>
            <a:endParaRPr lang="en-US" sz="1600" dirty="0">
              <a:latin typeface="Consolas" pitchFamily="49" charset="0"/>
              <a:cs typeface="Consolas" pitchFamily="49" charset="0"/>
            </a:endParaRPr>
          </a:p>
          <a:p>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30743440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JavaScript Bets Practices for Developing Apps </a:t>
            </a:r>
            <a:br>
              <a:rPr lang="en-US" dirty="0" smtClean="0"/>
            </a:br>
            <a:endParaRPr lang="en-US" dirty="0"/>
          </a:p>
        </p:txBody>
      </p:sp>
      <p:sp>
        <p:nvSpPr>
          <p:cNvPr id="5" name="Text Placeholder 4"/>
          <p:cNvSpPr>
            <a:spLocks noGrp="1"/>
          </p:cNvSpPr>
          <p:nvPr>
            <p:ph type="body" sz="quarter" idx="12"/>
          </p:nvPr>
        </p:nvSpPr>
        <p:spPr>
          <a:xfrm>
            <a:off x="4846637" y="5478462"/>
            <a:ext cx="7315201" cy="1372151"/>
          </a:xfrm>
        </p:spPr>
        <p:txBody>
          <a:bodyPr/>
          <a:lstStyle/>
          <a:p>
            <a:r>
              <a:rPr lang="en-US" dirty="0" smtClean="0"/>
              <a:t>Scot Hillier, Scot Hillier Technical Solutions</a:t>
            </a:r>
          </a:p>
          <a:p>
            <a:r>
              <a:rPr lang="en-US" dirty="0" smtClean="0"/>
              <a:t>scot@scothillier.net</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JavaScript coding practices</a:t>
            </a:r>
            <a:endParaRPr lang="en-US" dirty="0"/>
          </a:p>
        </p:txBody>
      </p:sp>
    </p:spTree>
    <p:extLst>
      <p:ext uri="{BB962C8B-B14F-4D97-AF65-F5344CB8AC3E}">
        <p14:creationId xmlns:p14="http://schemas.microsoft.com/office/powerpoint/2010/main" val="308442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best practices</a:t>
            </a:r>
            <a:endParaRPr lang="en-US" dirty="0"/>
          </a:p>
        </p:txBody>
      </p:sp>
    </p:spTree>
    <p:extLst>
      <p:ext uri="{BB962C8B-B14F-4D97-AF65-F5344CB8AC3E}">
        <p14:creationId xmlns:p14="http://schemas.microsoft.com/office/powerpoint/2010/main" val="248750121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practices</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Representational State Transfer (REST)</a:t>
            </a:r>
          </a:p>
          <a:p>
            <a:r>
              <a:rPr lang="en-US" dirty="0" smtClean="0"/>
              <a:t>Model-View-</a:t>
            </a:r>
            <a:r>
              <a:rPr lang="en-US" dirty="0" err="1" smtClean="0"/>
              <a:t>ViewModel</a:t>
            </a:r>
            <a:r>
              <a:rPr lang="en-US" dirty="0" smtClean="0"/>
              <a:t> pattern</a:t>
            </a:r>
          </a:p>
          <a:p>
            <a:r>
              <a:rPr lang="en-US" dirty="0" smtClean="0"/>
              <a:t>App UI guidelines</a:t>
            </a:r>
            <a:endParaRPr lang="en-US" dirty="0"/>
          </a:p>
        </p:txBody>
      </p:sp>
    </p:spTree>
    <p:extLst>
      <p:ext uri="{BB962C8B-B14F-4D97-AF65-F5344CB8AC3E}">
        <p14:creationId xmlns:p14="http://schemas.microsoft.com/office/powerpoint/2010/main" val="310783817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REST</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a:t>Representational State </a:t>
            </a:r>
            <a:r>
              <a:rPr lang="en-US" dirty="0" smtClean="0"/>
              <a:t>Transfer (REST)</a:t>
            </a:r>
          </a:p>
          <a:p>
            <a:pPr lvl="1"/>
            <a:r>
              <a:rPr lang="en-US" dirty="0" smtClean="0"/>
              <a:t>Architectural approach for web services</a:t>
            </a:r>
          </a:p>
          <a:p>
            <a:pPr lvl="1"/>
            <a:r>
              <a:rPr lang="en-US" dirty="0" smtClean="0"/>
              <a:t>Uses a URI to completely specify the operation</a:t>
            </a:r>
          </a:p>
          <a:p>
            <a:r>
              <a:rPr lang="en-US" dirty="0" smtClean="0"/>
              <a:t>Open Data Protocol (</a:t>
            </a:r>
            <a:r>
              <a:rPr lang="en-US" dirty="0" err="1" smtClean="0"/>
              <a:t>OData</a:t>
            </a:r>
            <a:r>
              <a:rPr lang="en-US" dirty="0" smtClean="0"/>
              <a:t>)</a:t>
            </a:r>
          </a:p>
          <a:p>
            <a:pPr lvl="1"/>
            <a:r>
              <a:rPr lang="en-US" dirty="0" smtClean="0"/>
              <a:t>Maps CRUD operations to HTTP verbs GET, POST, PUT, DELETE, PATCH</a:t>
            </a:r>
          </a:p>
          <a:p>
            <a:pPr lvl="1"/>
            <a:r>
              <a:rPr lang="en-US" dirty="0" err="1" smtClean="0"/>
              <a:t>OData</a:t>
            </a:r>
            <a:r>
              <a:rPr lang="en-US" dirty="0" smtClean="0"/>
              <a:t> is an implementation of </a:t>
            </a:r>
            <a:r>
              <a:rPr lang="en-US" dirty="0" err="1" smtClean="0"/>
              <a:t>RESTful</a:t>
            </a:r>
            <a:r>
              <a:rPr lang="en-US" dirty="0" smtClean="0"/>
              <a:t> principles</a:t>
            </a:r>
          </a:p>
          <a:p>
            <a:endParaRPr lang="en-US" dirty="0"/>
          </a:p>
        </p:txBody>
      </p:sp>
    </p:spTree>
    <p:extLst>
      <p:ext uri="{BB962C8B-B14F-4D97-AF65-F5344CB8AC3E}">
        <p14:creationId xmlns:p14="http://schemas.microsoft.com/office/powerpoint/2010/main" val="336328209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SharePoint </a:t>
            </a:r>
            <a:r>
              <a:rPr lang="en-US" dirty="0" err="1" smtClean="0"/>
              <a:t>RESTful</a:t>
            </a:r>
            <a:r>
              <a:rPr lang="en-US" dirty="0" smtClean="0"/>
              <a:t> endpoint</a:t>
            </a:r>
            <a:endParaRPr lang="en-US" dirty="0"/>
          </a:p>
        </p:txBody>
      </p:sp>
      <p:cxnSp>
        <p:nvCxnSpPr>
          <p:cNvPr id="5" name="Straight Connector 4"/>
          <p:cNvCxnSpPr/>
          <p:nvPr/>
        </p:nvCxnSpPr>
        <p:spPr>
          <a:xfrm>
            <a:off x="1117309" y="3162775"/>
            <a:ext cx="9852634"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6" name="Right Arrow Callout 5"/>
          <p:cNvSpPr/>
          <p:nvPr/>
        </p:nvSpPr>
        <p:spPr>
          <a:xfrm rot="16200000">
            <a:off x="5893043" y="1195325"/>
            <a:ext cx="1977484" cy="5157826"/>
          </a:xfrm>
          <a:prstGeom prst="rightArrowCallout">
            <a:avLst>
              <a:gd name="adj1" fmla="val 46561"/>
              <a:gd name="adj2" fmla="val 34138"/>
              <a:gd name="adj3" fmla="val 25000"/>
              <a:gd name="adj4" fmla="val 62622"/>
            </a:avLst>
          </a:prstGeom>
          <a:solidFill>
            <a:schemeClr val="accent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lIns="117192" tIns="58596" rIns="117192" bIns="58596" rtlCol="0" anchor="ctr"/>
          <a:lstStyle/>
          <a:p>
            <a:pPr algn="ctr" defTabSz="879067"/>
            <a:endParaRPr lang="en-US">
              <a:solidFill>
                <a:prstClr val="white"/>
              </a:solidFill>
            </a:endParaRPr>
          </a:p>
        </p:txBody>
      </p:sp>
      <p:sp>
        <p:nvSpPr>
          <p:cNvPr id="7" name="Rectangle 6"/>
          <p:cNvSpPr/>
          <p:nvPr/>
        </p:nvSpPr>
        <p:spPr>
          <a:xfrm>
            <a:off x="4407978" y="3749184"/>
            <a:ext cx="152360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17192" tIns="58596" rIns="117192" bIns="58596" rtlCol="0" anchor="ctr"/>
          <a:lstStyle/>
          <a:p>
            <a:pPr algn="ctr" defTabSz="879067"/>
            <a:r>
              <a:rPr lang="en-US" dirty="0">
                <a:solidFill>
                  <a:schemeClr val="bg1"/>
                </a:solidFill>
                <a:latin typeface="Segoe UI" pitchFamily="34" charset="0"/>
                <a:ea typeface="Segoe UI" pitchFamily="34" charset="0"/>
                <a:cs typeface="Segoe UI" pitchFamily="34" charset="0"/>
              </a:rPr>
              <a:t>JavaScript Library</a:t>
            </a:r>
          </a:p>
        </p:txBody>
      </p:sp>
      <p:sp>
        <p:nvSpPr>
          <p:cNvPr id="8" name="Rectangle 7"/>
          <p:cNvSpPr/>
          <p:nvPr/>
        </p:nvSpPr>
        <p:spPr>
          <a:xfrm>
            <a:off x="6083409" y="3749184"/>
            <a:ext cx="1523603" cy="914400"/>
          </a:xfrm>
          <a:prstGeom prst="rect">
            <a:avLst/>
          </a:prstGeom>
          <a:effectLst/>
        </p:spPr>
        <p:style>
          <a:lnRef idx="2">
            <a:schemeClr val="accent1">
              <a:shade val="50000"/>
            </a:schemeClr>
          </a:lnRef>
          <a:fillRef idx="1">
            <a:schemeClr val="accent1"/>
          </a:fillRef>
          <a:effectRef idx="0">
            <a:schemeClr val="accent1"/>
          </a:effectRef>
          <a:fontRef idx="minor">
            <a:schemeClr val="lt1"/>
          </a:fontRef>
        </p:style>
        <p:txBody>
          <a:bodyPr lIns="117192" tIns="58596" rIns="117192" bIns="58596" rtlCol="0" anchor="ctr"/>
          <a:lstStyle/>
          <a:p>
            <a:pPr algn="ctr" defTabSz="879067"/>
            <a:r>
              <a:rPr lang="en-US" dirty="0">
                <a:solidFill>
                  <a:schemeClr val="bg1"/>
                </a:solidFill>
                <a:latin typeface="Segoe UI" pitchFamily="34" charset="0"/>
                <a:ea typeface="Segoe UI" pitchFamily="34" charset="0"/>
                <a:cs typeface="Segoe UI" pitchFamily="34" charset="0"/>
              </a:rPr>
              <a:t>Silverlight Library</a:t>
            </a:r>
          </a:p>
        </p:txBody>
      </p:sp>
      <p:sp>
        <p:nvSpPr>
          <p:cNvPr id="9" name="Rectangle 8"/>
          <p:cNvSpPr/>
          <p:nvPr/>
        </p:nvSpPr>
        <p:spPr>
          <a:xfrm>
            <a:off x="7758842" y="3749184"/>
            <a:ext cx="152360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17192" tIns="58596" rIns="117192" bIns="58596" rtlCol="0" anchor="ctr"/>
          <a:lstStyle/>
          <a:p>
            <a:pPr algn="ctr" defTabSz="879067"/>
            <a:r>
              <a:rPr lang="en-US" dirty="0">
                <a:solidFill>
                  <a:schemeClr val="bg1"/>
                </a:solidFill>
                <a:latin typeface="Segoe UI" pitchFamily="34" charset="0"/>
                <a:ea typeface="Segoe UI" pitchFamily="34" charset="0"/>
                <a:cs typeface="Segoe UI" pitchFamily="34" charset="0"/>
              </a:rPr>
              <a:t>.</a:t>
            </a:r>
            <a:r>
              <a:rPr lang="en-US" dirty="0" smtClean="0">
                <a:solidFill>
                  <a:schemeClr val="bg1"/>
                </a:solidFill>
                <a:latin typeface="Segoe UI" pitchFamily="34" charset="0"/>
                <a:ea typeface="Segoe UI" pitchFamily="34" charset="0"/>
                <a:cs typeface="Segoe UI" pitchFamily="34" charset="0"/>
              </a:rPr>
              <a:t>NET </a:t>
            </a:r>
            <a:r>
              <a:rPr lang="en-US" dirty="0">
                <a:solidFill>
                  <a:schemeClr val="bg1"/>
                </a:solidFill>
                <a:latin typeface="Segoe UI" pitchFamily="34" charset="0"/>
                <a:ea typeface="Segoe UI" pitchFamily="34" charset="0"/>
                <a:cs typeface="Segoe UI" pitchFamily="34" charset="0"/>
              </a:rPr>
              <a:t>CLR Library</a:t>
            </a:r>
          </a:p>
        </p:txBody>
      </p:sp>
      <p:sp>
        <p:nvSpPr>
          <p:cNvPr id="10" name="Rectangle 9"/>
          <p:cNvSpPr/>
          <p:nvPr/>
        </p:nvSpPr>
        <p:spPr>
          <a:xfrm>
            <a:off x="2539340" y="4839175"/>
            <a:ext cx="6907000" cy="838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117192" tIns="58596" rIns="117192" bIns="58596" rtlCol="0" anchor="ctr"/>
          <a:lstStyle/>
          <a:p>
            <a:pPr algn="ctr" defTabSz="879067"/>
            <a:r>
              <a:rPr lang="en-US" dirty="0">
                <a:solidFill>
                  <a:srgbClr val="343434">
                    <a:lumMod val="75000"/>
                  </a:srgbClr>
                </a:solidFill>
                <a:latin typeface="Segoe UI" pitchFamily="34" charset="0"/>
                <a:ea typeface="Segoe UI" pitchFamily="34" charset="0"/>
                <a:cs typeface="Segoe UI" pitchFamily="34" charset="0"/>
              </a:rPr>
              <a:t>Custom Client Code</a:t>
            </a:r>
          </a:p>
        </p:txBody>
      </p:sp>
      <p:sp>
        <p:nvSpPr>
          <p:cNvPr id="11" name="TextBox 10"/>
          <p:cNvSpPr txBox="1"/>
          <p:nvPr/>
        </p:nvSpPr>
        <p:spPr>
          <a:xfrm>
            <a:off x="1125555" y="3162778"/>
            <a:ext cx="820166" cy="395335"/>
          </a:xfrm>
          <a:prstGeom prst="rect">
            <a:avLst/>
          </a:prstGeom>
          <a:noFill/>
        </p:spPr>
        <p:txBody>
          <a:bodyPr wrap="none" lIns="117192" tIns="58596" rIns="117192" bIns="58596" rtlCol="0">
            <a:spAutoFit/>
          </a:bodyPr>
          <a:lstStyle/>
          <a:p>
            <a:pPr defTabSz="879067"/>
            <a:r>
              <a:rPr lang="en-US" dirty="0">
                <a:solidFill>
                  <a:prstClr val="black"/>
                </a:solidFill>
                <a:latin typeface="Segoe UI" pitchFamily="34" charset="0"/>
                <a:ea typeface="Segoe UI" pitchFamily="34" charset="0"/>
                <a:cs typeface="Segoe UI" pitchFamily="34" charset="0"/>
              </a:rPr>
              <a:t>Client</a:t>
            </a:r>
          </a:p>
        </p:txBody>
      </p:sp>
      <p:sp>
        <p:nvSpPr>
          <p:cNvPr id="12" name="TextBox 11"/>
          <p:cNvSpPr txBox="1"/>
          <p:nvPr/>
        </p:nvSpPr>
        <p:spPr>
          <a:xfrm>
            <a:off x="1085768" y="2785494"/>
            <a:ext cx="879349" cy="395335"/>
          </a:xfrm>
          <a:prstGeom prst="rect">
            <a:avLst/>
          </a:prstGeom>
          <a:noFill/>
        </p:spPr>
        <p:txBody>
          <a:bodyPr wrap="none" lIns="117192" tIns="58596" rIns="117192" bIns="58596" rtlCol="0">
            <a:spAutoFit/>
          </a:bodyPr>
          <a:lstStyle/>
          <a:p>
            <a:pPr defTabSz="879067"/>
            <a:r>
              <a:rPr lang="en-US" dirty="0">
                <a:solidFill>
                  <a:prstClr val="black"/>
                </a:solidFill>
                <a:latin typeface="Segoe UI" pitchFamily="34" charset="0"/>
                <a:ea typeface="Segoe UI" pitchFamily="34" charset="0"/>
                <a:cs typeface="Segoe UI" pitchFamily="34" charset="0"/>
              </a:rPr>
              <a:t>Server</a:t>
            </a:r>
          </a:p>
        </p:txBody>
      </p:sp>
      <p:sp>
        <p:nvSpPr>
          <p:cNvPr id="13" name="Rectangle 12"/>
          <p:cNvSpPr/>
          <p:nvPr/>
        </p:nvSpPr>
        <p:spPr>
          <a:xfrm>
            <a:off x="2640912" y="1930075"/>
            <a:ext cx="6805427"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17192" tIns="58596" rIns="117192" bIns="58596" rtlCol="0" anchor="ctr"/>
          <a:lstStyle/>
          <a:p>
            <a:pPr algn="ctr" defTabSz="879067"/>
            <a:r>
              <a:rPr lang="en-US" b="1" dirty="0" smtClean="0">
                <a:solidFill>
                  <a:schemeClr val="bg1"/>
                </a:solidFill>
                <a:latin typeface="Segoe UI" pitchFamily="34" charset="0"/>
                <a:ea typeface="Segoe UI" pitchFamily="34" charset="0"/>
                <a:cs typeface="Segoe UI" pitchFamily="34" charset="0"/>
              </a:rPr>
              <a:t>_</a:t>
            </a:r>
            <a:r>
              <a:rPr lang="en-US" b="1" dirty="0" err="1" smtClean="0">
                <a:solidFill>
                  <a:schemeClr val="bg1"/>
                </a:solidFill>
                <a:latin typeface="Segoe UI" pitchFamily="34" charset="0"/>
                <a:ea typeface="Segoe UI" pitchFamily="34" charset="0"/>
                <a:cs typeface="Segoe UI" pitchFamily="34" charset="0"/>
              </a:rPr>
              <a:t>api</a:t>
            </a:r>
            <a:r>
              <a:rPr lang="en-US" dirty="0" smtClean="0">
                <a:solidFill>
                  <a:schemeClr val="bg1"/>
                </a:solidFill>
                <a:latin typeface="Segoe UI" pitchFamily="34" charset="0"/>
                <a:ea typeface="Segoe UI" pitchFamily="34" charset="0"/>
                <a:cs typeface="Segoe UI" pitchFamily="34" charset="0"/>
              </a:rPr>
              <a:t>  </a:t>
            </a:r>
            <a:r>
              <a:rPr lang="en-US" dirty="0" smtClean="0">
                <a:solidFill>
                  <a:schemeClr val="bg1">
                    <a:lumMod val="85000"/>
                  </a:schemeClr>
                </a:solidFill>
                <a:latin typeface="Segoe UI" pitchFamily="34" charset="0"/>
                <a:ea typeface="Segoe UI" pitchFamily="34" charset="0"/>
                <a:cs typeface="Segoe UI" pitchFamily="34" charset="0"/>
              </a:rPr>
              <a:t>is new alias for</a:t>
            </a:r>
            <a:r>
              <a:rPr lang="en-US" dirty="0" smtClean="0">
                <a:solidFill>
                  <a:schemeClr val="bg1"/>
                </a:solidFill>
                <a:latin typeface="Segoe UI" pitchFamily="34" charset="0"/>
                <a:ea typeface="Segoe UI" pitchFamily="34" charset="0"/>
                <a:cs typeface="Segoe UI" pitchFamily="34" charset="0"/>
              </a:rPr>
              <a:t> </a:t>
            </a:r>
            <a:r>
              <a:rPr lang="en-US" b="1" dirty="0" smtClean="0">
                <a:solidFill>
                  <a:schemeClr val="bg1"/>
                </a:solidFill>
                <a:latin typeface="Segoe UI" pitchFamily="34" charset="0"/>
                <a:ea typeface="Segoe UI" pitchFamily="34" charset="0"/>
                <a:cs typeface="Segoe UI" pitchFamily="34" charset="0"/>
              </a:rPr>
              <a:t>_</a:t>
            </a:r>
            <a:r>
              <a:rPr lang="en-US" b="1" dirty="0" err="1" smtClean="0">
                <a:solidFill>
                  <a:schemeClr val="bg1"/>
                </a:solidFill>
                <a:latin typeface="Segoe UI" pitchFamily="34" charset="0"/>
                <a:ea typeface="Segoe UI" pitchFamily="34" charset="0"/>
                <a:cs typeface="Segoe UI" pitchFamily="34" charset="0"/>
              </a:rPr>
              <a:t>vti_bin</a:t>
            </a:r>
            <a:r>
              <a:rPr lang="en-US" b="1" dirty="0" smtClean="0">
                <a:solidFill>
                  <a:schemeClr val="bg1"/>
                </a:solidFill>
                <a:latin typeface="Segoe UI" pitchFamily="34" charset="0"/>
                <a:ea typeface="Segoe UI" pitchFamily="34" charset="0"/>
                <a:cs typeface="Segoe UI" pitchFamily="34" charset="0"/>
              </a:rPr>
              <a:t>/client.svc</a:t>
            </a:r>
            <a:endParaRPr lang="en-US" b="1" dirty="0">
              <a:solidFill>
                <a:schemeClr val="bg1"/>
              </a:solidFill>
              <a:latin typeface="Segoe UI" pitchFamily="34" charset="0"/>
              <a:ea typeface="Segoe UI" pitchFamily="34" charset="0"/>
              <a:cs typeface="Segoe UI" pitchFamily="34" charset="0"/>
            </a:endParaRPr>
          </a:p>
        </p:txBody>
      </p:sp>
      <p:sp>
        <p:nvSpPr>
          <p:cNvPr id="15" name="Down Arrow 14"/>
          <p:cNvSpPr/>
          <p:nvPr/>
        </p:nvSpPr>
        <p:spPr>
          <a:xfrm rot="10800000">
            <a:off x="2616333" y="2838110"/>
            <a:ext cx="1637551" cy="1985435"/>
          </a:xfrm>
          <a:prstGeom prst="downArrow">
            <a:avLst>
              <a:gd name="adj1" fmla="val 51994"/>
              <a:gd name="adj2" fmla="val 52111"/>
            </a:avLst>
          </a:prstGeom>
          <a:solidFill>
            <a:schemeClr val="accent5">
              <a:lumMod val="75000"/>
              <a:alpha val="9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lIns="117192" tIns="58596" rIns="117192" bIns="58596" rtlCol="0" anchor="ctr"/>
          <a:lstStyle/>
          <a:p>
            <a:pPr algn="ctr" defTabSz="879067"/>
            <a:endParaRPr lang="en-US" dirty="0">
              <a:solidFill>
                <a:prstClr val="white"/>
              </a:solidFill>
            </a:endParaRPr>
          </a:p>
        </p:txBody>
      </p:sp>
      <p:sp>
        <p:nvSpPr>
          <p:cNvPr id="16" name="TextBox 15"/>
          <p:cNvSpPr txBox="1"/>
          <p:nvPr/>
        </p:nvSpPr>
        <p:spPr>
          <a:xfrm>
            <a:off x="2774880" y="3287473"/>
            <a:ext cx="1320456" cy="364558"/>
          </a:xfrm>
          <a:prstGeom prst="rect">
            <a:avLst/>
          </a:prstGeom>
          <a:noFill/>
        </p:spPr>
        <p:txBody>
          <a:bodyPr wrap="square" lIns="117192" tIns="58596" rIns="117192" bIns="58596" rtlCol="0">
            <a:spAutoFit/>
          </a:bodyPr>
          <a:lstStyle/>
          <a:p>
            <a:pPr algn="ctr" defTabSz="879067"/>
            <a:r>
              <a:rPr lang="en-US" sz="1600" b="1" dirty="0"/>
              <a:t>OData</a:t>
            </a:r>
          </a:p>
        </p:txBody>
      </p:sp>
      <p:sp>
        <p:nvSpPr>
          <p:cNvPr id="17" name="TextBox 16"/>
          <p:cNvSpPr txBox="1"/>
          <p:nvPr/>
        </p:nvSpPr>
        <p:spPr>
          <a:xfrm>
            <a:off x="6221556" y="2985535"/>
            <a:ext cx="1320456" cy="672334"/>
          </a:xfrm>
          <a:prstGeom prst="rect">
            <a:avLst/>
          </a:prstGeom>
          <a:noFill/>
        </p:spPr>
        <p:txBody>
          <a:bodyPr wrap="square" lIns="117192" tIns="58596" rIns="117192" bIns="58596" rtlCol="0">
            <a:spAutoFit/>
          </a:bodyPr>
          <a:lstStyle/>
          <a:p>
            <a:pPr algn="ctr" defTabSz="879067"/>
            <a:r>
              <a:rPr lang="en-US" dirty="0">
                <a:solidFill>
                  <a:schemeClr val="bg1"/>
                </a:solidFill>
                <a:effectLst>
                  <a:outerShdw blurRad="50800" dist="38100" dir="2700000" algn="tl" rotWithShape="0">
                    <a:prstClr val="black">
                      <a:alpha val="40000"/>
                    </a:prstClr>
                  </a:outerShdw>
                </a:effectLst>
              </a:rPr>
              <a:t>Execute Query</a:t>
            </a:r>
          </a:p>
        </p:txBody>
      </p:sp>
    </p:spTree>
    <p:extLst>
      <p:ext uri="{BB962C8B-B14F-4D97-AF65-F5344CB8AC3E}">
        <p14:creationId xmlns:p14="http://schemas.microsoft.com/office/powerpoint/2010/main" val="247629572"/>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REST and JavaScript</a:t>
            </a:r>
            <a:endParaRPr lang="en-US" dirty="0"/>
          </a:p>
        </p:txBody>
      </p:sp>
      <p:sp>
        <p:nvSpPr>
          <p:cNvPr id="3" name="Text Placeholder 2"/>
          <p:cNvSpPr>
            <a:spLocks noGrp="1"/>
          </p:cNvSpPr>
          <p:nvPr>
            <p:ph type="body" sz="quarter" idx="10"/>
          </p:nvPr>
        </p:nvSpPr>
        <p:spPr>
          <a:xfrm>
            <a:off x="274638" y="1221157"/>
            <a:ext cx="11887199" cy="5840060"/>
          </a:xfrm>
        </p:spPr>
        <p:txBody>
          <a:bodyPr/>
          <a:lstStyle/>
          <a:p>
            <a:r>
              <a:rPr lang="en-US" sz="1600" dirty="0" smtClean="0">
                <a:latin typeface="Consolas" pitchFamily="49" charset="0"/>
                <a:cs typeface="Consolas" pitchFamily="49" charset="0"/>
              </a:rPr>
              <a:t>$.</a:t>
            </a:r>
            <a:r>
              <a:rPr lang="en-US" sz="1600" dirty="0" err="1">
                <a:latin typeface="Consolas" pitchFamily="49" charset="0"/>
                <a:cs typeface="Consolas" pitchFamily="49" charset="0"/>
              </a:rPr>
              <a:t>getJSON</a:t>
            </a:r>
            <a:r>
              <a:rPr lang="en-US" sz="1600" dirty="0">
                <a:latin typeface="Consolas" pitchFamily="49" charset="0"/>
                <a:cs typeface="Consolas" pitchFamily="49" charset="0"/>
              </a:rPr>
              <a:t>(_</a:t>
            </a:r>
            <a:r>
              <a:rPr lang="en-US" sz="1600" dirty="0" err="1">
                <a:latin typeface="Consolas" pitchFamily="49" charset="0"/>
                <a:cs typeface="Consolas" pitchFamily="49" charset="0"/>
              </a:rPr>
              <a:t>spPageContextInfo.webServerRelativeUrl</a:t>
            </a:r>
            <a:r>
              <a:rPr lang="en-US" sz="1600" dirty="0">
                <a:latin typeface="Consolas" pitchFamily="49" charset="0"/>
                <a:cs typeface="Consolas" pitchFamily="49" charset="0"/>
              </a:rPr>
              <a:t> + </a:t>
            </a:r>
            <a:r>
              <a:rPr lang="en-US" sz="1600" dirty="0">
                <a:solidFill>
                  <a:srgbClr val="C00000"/>
                </a:solidFill>
                <a:latin typeface="Consolas" pitchFamily="49" charset="0"/>
                <a:cs typeface="Consolas" pitchFamily="49" charset="0"/>
              </a:rPr>
              <a:t>"/_</a:t>
            </a:r>
            <a:r>
              <a:rPr lang="en-US" sz="1600" dirty="0" err="1">
                <a:solidFill>
                  <a:srgbClr val="C00000"/>
                </a:solidFill>
                <a:latin typeface="Consolas" pitchFamily="49" charset="0"/>
                <a:cs typeface="Consolas" pitchFamily="49" charset="0"/>
              </a:rPr>
              <a:t>api</a:t>
            </a:r>
            <a:r>
              <a:rPr lang="en-US" sz="1600" dirty="0">
                <a:solidFill>
                  <a:srgbClr val="C00000"/>
                </a:solidFill>
                <a:latin typeface="Consolas" pitchFamily="49" charset="0"/>
                <a:cs typeface="Consolas" pitchFamily="49" charset="0"/>
              </a:rPr>
              <a:t>/web/</a:t>
            </a:r>
            <a:r>
              <a:rPr lang="en-US" sz="1600" dirty="0" err="1">
                <a:solidFill>
                  <a:srgbClr val="C00000"/>
                </a:solidFill>
                <a:latin typeface="Consolas" pitchFamily="49" charset="0"/>
                <a:cs typeface="Consolas" pitchFamily="49" charset="0"/>
              </a:rPr>
              <a:t>currentuser</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(data) { </a:t>
            </a:r>
          </a:p>
          <a:p>
            <a:r>
              <a:rPr lang="en-US" sz="1600" dirty="0" smtClean="0">
                <a:latin typeface="Consolas" pitchFamily="49" charset="0"/>
                <a:cs typeface="Consolas" pitchFamily="49" charset="0"/>
              </a:rPr>
              <a:t>    $(</a:t>
            </a:r>
            <a:r>
              <a:rPr lang="en-US" sz="1600" dirty="0" smtClean="0">
                <a:solidFill>
                  <a:srgbClr val="C00000"/>
                </a:solidFill>
                <a:latin typeface="Consolas" pitchFamily="49" charset="0"/>
                <a:cs typeface="Consolas" pitchFamily="49" charset="0"/>
              </a:rPr>
              <a:t>"#</a:t>
            </a:r>
            <a:r>
              <a:rPr lang="en-US" sz="1600" dirty="0">
                <a:solidFill>
                  <a:srgbClr val="C00000"/>
                </a:solidFill>
                <a:latin typeface="Consolas" pitchFamily="49" charset="0"/>
                <a:cs typeface="Consolas" pitchFamily="49" charset="0"/>
              </a:rPr>
              <a:t>message"</a:t>
            </a:r>
            <a:r>
              <a:rPr lang="en-US" sz="1600" dirty="0">
                <a:latin typeface="Consolas" pitchFamily="49" charset="0"/>
                <a:cs typeface="Consolas" pitchFamily="49" charset="0"/>
              </a:rPr>
              <a:t>).</a:t>
            </a:r>
            <a:r>
              <a:rPr lang="en-US" sz="1600" dirty="0" smtClean="0">
                <a:latin typeface="Consolas" pitchFamily="49" charset="0"/>
                <a:cs typeface="Consolas" pitchFamily="49" charset="0"/>
              </a:rPr>
              <a:t>text(</a:t>
            </a:r>
            <a:r>
              <a:rPr lang="en-US" sz="1600" dirty="0" smtClean="0">
                <a:solidFill>
                  <a:srgbClr val="C00000"/>
                </a:solidFill>
                <a:latin typeface="Consolas" pitchFamily="49" charset="0"/>
                <a:cs typeface="Consolas" pitchFamily="49" charset="0"/>
              </a:rPr>
              <a:t>"Hello "</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r>
              <a:rPr lang="en-US" sz="1600" dirty="0" err="1">
                <a:latin typeface="Consolas" pitchFamily="49" charset="0"/>
                <a:cs typeface="Consolas" pitchFamily="49" charset="0"/>
              </a:rPr>
              <a:t>data.d.Title</a:t>
            </a:r>
            <a:r>
              <a:rPr lang="en-US" sz="1600" dirty="0">
                <a:latin typeface="Consolas" pitchFamily="49" charset="0"/>
                <a:cs typeface="Consolas" pitchFamily="49" charset="0"/>
              </a:rPr>
              <a:t>); </a:t>
            </a:r>
          </a:p>
          <a:p>
            <a:r>
              <a:rPr lang="en-US" sz="1600" dirty="0" smtClean="0">
                <a:latin typeface="Consolas" pitchFamily="49" charset="0"/>
                <a:cs typeface="Consolas" pitchFamily="49" charset="0"/>
              </a:rPr>
              <a:t>});</a:t>
            </a:r>
          </a:p>
          <a:p>
            <a:endParaRPr lang="en-US" sz="1600" dirty="0">
              <a:latin typeface="Consolas" pitchFamily="49" charset="0"/>
              <a:cs typeface="Consolas" pitchFamily="49" charset="0"/>
            </a:endParaRPr>
          </a:p>
          <a:p>
            <a:endParaRPr lang="en-US" dirty="0" smtClean="0"/>
          </a:p>
          <a:p>
            <a:r>
              <a:rPr lang="en-US" sz="1600" dirty="0"/>
              <a:t>$.</a:t>
            </a:r>
            <a:r>
              <a:rPr lang="en-US" sz="1600" dirty="0" err="1"/>
              <a:t>ajax</a:t>
            </a:r>
            <a:r>
              <a:rPr lang="en-US" sz="1600" dirty="0"/>
              <a:t>( </a:t>
            </a:r>
          </a:p>
          <a:p>
            <a:r>
              <a:rPr lang="en-US" sz="1600" dirty="0" smtClean="0"/>
              <a:t>    { </a:t>
            </a:r>
            <a:endParaRPr lang="en-US" sz="1600" dirty="0"/>
          </a:p>
          <a:p>
            <a:r>
              <a:rPr lang="en-US" sz="1600" dirty="0" smtClean="0"/>
              <a:t>        url</a:t>
            </a:r>
            <a:r>
              <a:rPr lang="en-US" sz="1600" dirty="0"/>
              <a:t>: _</a:t>
            </a:r>
            <a:r>
              <a:rPr lang="en-US" sz="1600" dirty="0" err="1"/>
              <a:t>spPageContextInfo.webServerRelativeUrl</a:t>
            </a:r>
            <a:r>
              <a:rPr lang="en-US" sz="1600" dirty="0"/>
              <a:t> </a:t>
            </a:r>
            <a:r>
              <a:rPr lang="en-US" sz="1600" dirty="0" smtClean="0"/>
              <a:t>+ </a:t>
            </a:r>
            <a:r>
              <a:rPr lang="en-US" sz="1600" dirty="0" smtClean="0">
                <a:solidFill>
                  <a:srgbClr val="C00000"/>
                </a:solidFill>
              </a:rPr>
              <a:t>"/_</a:t>
            </a:r>
            <a:r>
              <a:rPr lang="en-US" sz="1600" dirty="0" err="1">
                <a:solidFill>
                  <a:srgbClr val="C00000"/>
                </a:solidFill>
              </a:rPr>
              <a:t>api</a:t>
            </a:r>
            <a:r>
              <a:rPr lang="en-US" sz="1600" dirty="0">
                <a:solidFill>
                  <a:srgbClr val="C00000"/>
                </a:solidFill>
              </a:rPr>
              <a:t>/web/</a:t>
            </a:r>
            <a:r>
              <a:rPr lang="en-US" sz="1600" dirty="0" err="1">
                <a:solidFill>
                  <a:srgbClr val="C00000"/>
                </a:solidFill>
              </a:rPr>
              <a:t>currentuser</a:t>
            </a:r>
            <a:r>
              <a:rPr lang="en-US" sz="1600" dirty="0">
                <a:solidFill>
                  <a:srgbClr val="C00000"/>
                </a:solidFill>
              </a:rPr>
              <a:t>"</a:t>
            </a:r>
            <a:r>
              <a:rPr lang="en-US" sz="1600" dirty="0"/>
              <a:t>, </a:t>
            </a:r>
          </a:p>
          <a:p>
            <a:r>
              <a:rPr lang="en-US" sz="1600" dirty="0" smtClean="0"/>
              <a:t>        type</a:t>
            </a:r>
            <a:r>
              <a:rPr lang="en-US" sz="1600" dirty="0"/>
              <a:t>: </a:t>
            </a:r>
            <a:r>
              <a:rPr lang="en-US" sz="1600" dirty="0">
                <a:solidFill>
                  <a:srgbClr val="C00000"/>
                </a:solidFill>
              </a:rPr>
              <a:t>"GET"</a:t>
            </a:r>
            <a:r>
              <a:rPr lang="en-US" sz="1600" dirty="0"/>
              <a:t>, </a:t>
            </a:r>
          </a:p>
          <a:p>
            <a:r>
              <a:rPr lang="en-US" sz="1600" dirty="0" smtClean="0"/>
              <a:t>        headers</a:t>
            </a:r>
            <a:r>
              <a:rPr lang="en-US" sz="1600" dirty="0"/>
              <a:t>: { </a:t>
            </a:r>
          </a:p>
          <a:p>
            <a:r>
              <a:rPr lang="en-US" sz="1600" dirty="0" smtClean="0"/>
              <a:t>            </a:t>
            </a:r>
            <a:r>
              <a:rPr lang="en-US" sz="1600" dirty="0" smtClean="0">
                <a:solidFill>
                  <a:srgbClr val="C00000"/>
                </a:solidFill>
              </a:rPr>
              <a:t>"</a:t>
            </a:r>
            <a:r>
              <a:rPr lang="en-US" sz="1600" dirty="0">
                <a:solidFill>
                  <a:srgbClr val="C00000"/>
                </a:solidFill>
              </a:rPr>
              <a:t>accept"</a:t>
            </a:r>
            <a:r>
              <a:rPr lang="en-US" sz="1600" dirty="0"/>
              <a:t>: </a:t>
            </a:r>
            <a:r>
              <a:rPr lang="en-US" sz="1600" dirty="0">
                <a:solidFill>
                  <a:srgbClr val="C00000"/>
                </a:solidFill>
              </a:rPr>
              <a:t>"</a:t>
            </a:r>
            <a:r>
              <a:rPr lang="en-US" sz="1600" dirty="0" smtClean="0">
                <a:solidFill>
                  <a:srgbClr val="C00000"/>
                </a:solidFill>
              </a:rPr>
              <a:t>application/</a:t>
            </a:r>
            <a:r>
              <a:rPr lang="en-US" sz="1600" dirty="0" err="1" smtClean="0">
                <a:solidFill>
                  <a:srgbClr val="C00000"/>
                </a:solidFill>
              </a:rPr>
              <a:t>json?odata</a:t>
            </a:r>
            <a:r>
              <a:rPr lang="en-US" sz="1600" dirty="0" smtClean="0">
                <a:solidFill>
                  <a:srgbClr val="C00000"/>
                </a:solidFill>
              </a:rPr>
              <a:t>=verbose"</a:t>
            </a:r>
            <a:r>
              <a:rPr lang="en-US" sz="1600" dirty="0" smtClean="0"/>
              <a:t>, </a:t>
            </a:r>
            <a:endParaRPr lang="en-US" sz="1600" dirty="0"/>
          </a:p>
          <a:p>
            <a:r>
              <a:rPr lang="en-US" sz="1600" dirty="0" smtClean="0"/>
              <a:t>    }, </a:t>
            </a:r>
            <a:endParaRPr lang="en-US" sz="1600" dirty="0"/>
          </a:p>
          <a:p>
            <a:r>
              <a:rPr lang="en-US" sz="1600" dirty="0" smtClean="0"/>
              <a:t>    success</a:t>
            </a:r>
            <a:r>
              <a:rPr lang="en-US" sz="1600" dirty="0"/>
              <a:t>: </a:t>
            </a:r>
            <a:r>
              <a:rPr lang="en-US" sz="1600" dirty="0">
                <a:solidFill>
                  <a:schemeClr val="bg2">
                    <a:lumMod val="75000"/>
                    <a:lumOff val="25000"/>
                  </a:schemeClr>
                </a:solidFill>
              </a:rPr>
              <a:t>function</a:t>
            </a:r>
            <a:r>
              <a:rPr lang="en-US" sz="1600" dirty="0"/>
              <a:t> (data) { </a:t>
            </a:r>
          </a:p>
          <a:p>
            <a:r>
              <a:rPr lang="en-US" sz="1600" dirty="0" smtClean="0"/>
              <a:t>        $(</a:t>
            </a:r>
            <a:r>
              <a:rPr lang="en-US" sz="1600" dirty="0" smtClean="0">
                <a:solidFill>
                  <a:srgbClr val="C00000"/>
                </a:solidFill>
              </a:rPr>
              <a:t>"#</a:t>
            </a:r>
            <a:r>
              <a:rPr lang="en-US" sz="1600" dirty="0">
                <a:solidFill>
                  <a:srgbClr val="C00000"/>
                </a:solidFill>
              </a:rPr>
              <a:t>message"</a:t>
            </a:r>
            <a:r>
              <a:rPr lang="en-US" sz="1600" dirty="0"/>
              <a:t>).</a:t>
            </a:r>
            <a:r>
              <a:rPr lang="en-US" sz="1600" dirty="0" smtClean="0"/>
              <a:t>text(</a:t>
            </a:r>
            <a:r>
              <a:rPr lang="en-US" sz="1600" dirty="0" smtClean="0">
                <a:solidFill>
                  <a:srgbClr val="C00000"/>
                </a:solidFill>
              </a:rPr>
              <a:t>"Hello "</a:t>
            </a:r>
            <a:r>
              <a:rPr lang="en-US" sz="1600" dirty="0" smtClean="0"/>
              <a:t> </a:t>
            </a:r>
            <a:r>
              <a:rPr lang="en-US" sz="1600" dirty="0"/>
              <a:t>+ </a:t>
            </a:r>
            <a:r>
              <a:rPr lang="en-US" sz="1600" dirty="0" err="1"/>
              <a:t>data.d.Title</a:t>
            </a:r>
            <a:r>
              <a:rPr lang="en-US" sz="1600" dirty="0"/>
              <a:t>); </a:t>
            </a:r>
          </a:p>
          <a:p>
            <a:r>
              <a:rPr lang="en-US" sz="1600" dirty="0" smtClean="0"/>
              <a:t>    }, </a:t>
            </a:r>
            <a:endParaRPr lang="en-US" sz="1600" dirty="0"/>
          </a:p>
          <a:p>
            <a:r>
              <a:rPr lang="en-US" sz="1600" dirty="0" smtClean="0"/>
              <a:t>    error</a:t>
            </a:r>
            <a:r>
              <a:rPr lang="en-US" sz="1600" dirty="0"/>
              <a:t>: </a:t>
            </a:r>
            <a:r>
              <a:rPr lang="en-US" sz="1600" dirty="0">
                <a:solidFill>
                  <a:schemeClr val="bg2">
                    <a:lumMod val="75000"/>
                    <a:lumOff val="25000"/>
                  </a:schemeClr>
                </a:solidFill>
              </a:rPr>
              <a:t>function</a:t>
            </a:r>
            <a:r>
              <a:rPr lang="en-US" sz="1600" dirty="0"/>
              <a:t> (err) { </a:t>
            </a:r>
          </a:p>
          <a:p>
            <a:r>
              <a:rPr lang="en-US" sz="1600" dirty="0" smtClean="0"/>
              <a:t>        alert(</a:t>
            </a:r>
            <a:r>
              <a:rPr lang="en-US" sz="1600" dirty="0" err="1" smtClean="0"/>
              <a:t>JSON.stringify</a:t>
            </a:r>
            <a:r>
              <a:rPr lang="en-US" sz="1600" dirty="0" smtClean="0"/>
              <a:t>(err</a:t>
            </a:r>
            <a:r>
              <a:rPr lang="en-US" sz="1600" dirty="0"/>
              <a:t>)); </a:t>
            </a:r>
          </a:p>
          <a:p>
            <a:r>
              <a:rPr lang="en-US" sz="1600" dirty="0" smtClean="0"/>
              <a:t>    } </a:t>
            </a:r>
            <a:endParaRPr lang="en-US" sz="1600" dirty="0"/>
          </a:p>
          <a:p>
            <a:r>
              <a:rPr lang="en-US" sz="1600" dirty="0" smtClean="0"/>
              <a:t>    } </a:t>
            </a:r>
            <a:endParaRPr lang="en-US" sz="1600" dirty="0"/>
          </a:p>
          <a:p>
            <a:r>
              <a:rPr lang="en-US" sz="1600" dirty="0"/>
              <a:t>); </a:t>
            </a:r>
          </a:p>
        </p:txBody>
      </p:sp>
    </p:spTree>
    <p:extLst>
      <p:ext uri="{BB962C8B-B14F-4D97-AF65-F5344CB8AC3E}">
        <p14:creationId xmlns:p14="http://schemas.microsoft.com/office/powerpoint/2010/main" val="246481974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Model-View-</a:t>
            </a:r>
            <a:r>
              <a:rPr lang="en-US" dirty="0" err="1" smtClean="0"/>
              <a:t>ViewModel</a:t>
            </a:r>
            <a:r>
              <a:rPr lang="en-US" dirty="0" smtClean="0"/>
              <a:t> pattern</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Model contains data</a:t>
            </a:r>
          </a:p>
          <a:p>
            <a:r>
              <a:rPr lang="en-US" dirty="0" smtClean="0"/>
              <a:t>View presents the data</a:t>
            </a:r>
          </a:p>
          <a:p>
            <a:r>
              <a:rPr lang="en-US" dirty="0" err="1" smtClean="0"/>
              <a:t>ViewModel</a:t>
            </a:r>
            <a:r>
              <a:rPr lang="en-US" dirty="0" smtClean="0"/>
              <a:t> binds the Model and the View</a:t>
            </a:r>
            <a:endParaRPr lang="en-US" dirty="0"/>
          </a:p>
        </p:txBody>
      </p:sp>
    </p:spTree>
    <p:extLst>
      <p:ext uri="{BB962C8B-B14F-4D97-AF65-F5344CB8AC3E}">
        <p14:creationId xmlns:p14="http://schemas.microsoft.com/office/powerpoint/2010/main" val="34426030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MVVM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437" y="2316106"/>
            <a:ext cx="9804276" cy="2781355"/>
          </a:xfrm>
          <a:prstGeom prst="rect">
            <a:avLst/>
          </a:prstGeom>
        </p:spPr>
      </p:pic>
    </p:spTree>
    <p:extLst>
      <p:ext uri="{BB962C8B-B14F-4D97-AF65-F5344CB8AC3E}">
        <p14:creationId xmlns:p14="http://schemas.microsoft.com/office/powerpoint/2010/main" val="931039084"/>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Knockout to implement MVVM</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http://knockoutjs.com</a:t>
            </a:r>
          </a:p>
          <a:p>
            <a:r>
              <a:rPr lang="en-US" dirty="0" smtClean="0"/>
              <a:t>Declarative bindings</a:t>
            </a:r>
          </a:p>
          <a:p>
            <a:r>
              <a:rPr lang="en-US" dirty="0" smtClean="0"/>
              <a:t>Dependency tracking</a:t>
            </a:r>
            <a:endParaRPr lang="en-US" dirty="0"/>
          </a:p>
        </p:txBody>
      </p:sp>
    </p:spTree>
    <p:extLst>
      <p:ext uri="{BB962C8B-B14F-4D97-AF65-F5344CB8AC3E}">
        <p14:creationId xmlns:p14="http://schemas.microsoft.com/office/powerpoint/2010/main" val="685507017"/>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declarative bindings</a:t>
            </a:r>
            <a:endParaRPr lang="en-US" dirty="0"/>
          </a:p>
        </p:txBody>
      </p:sp>
      <p:sp>
        <p:nvSpPr>
          <p:cNvPr id="3" name="Text Placeholder 2"/>
          <p:cNvSpPr>
            <a:spLocks noGrp="1"/>
          </p:cNvSpPr>
          <p:nvPr>
            <p:ph type="body" sz="quarter" idx="10"/>
          </p:nvPr>
        </p:nvSpPr>
        <p:spPr>
          <a:xfrm>
            <a:off x="274638" y="1221157"/>
            <a:ext cx="11887199" cy="5010602"/>
          </a:xfrm>
        </p:spPr>
        <p:txBody>
          <a:bodyPr/>
          <a:lstStyle/>
          <a:p>
            <a:r>
              <a:rPr lang="en-US" sz="1600" dirty="0">
                <a:latin typeface="Consolas" pitchFamily="49" charset="0"/>
                <a:cs typeface="Consolas" pitchFamily="49" charset="0"/>
              </a:rPr>
              <a:t>&lt;div id=</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resultsDiv</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style="overflow: auto"&gt;</a:t>
            </a:r>
          </a:p>
          <a:p>
            <a:r>
              <a:rPr lang="en-US" sz="1600" dirty="0" smtClean="0">
                <a:latin typeface="Consolas" pitchFamily="49" charset="0"/>
                <a:cs typeface="Consolas" pitchFamily="49" charset="0"/>
              </a:rPr>
              <a:t>  &lt;</a:t>
            </a:r>
            <a:r>
              <a:rPr lang="en-US" sz="1600" dirty="0">
                <a:latin typeface="Consolas" pitchFamily="49" charset="0"/>
                <a:cs typeface="Consolas" pitchFamily="49" charset="0"/>
              </a:rPr>
              <a:t>table&gt;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thead</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tr</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th</a:t>
            </a:r>
            <a:r>
              <a:rPr lang="en-US" sz="1600" dirty="0">
                <a:latin typeface="Consolas" pitchFamily="49" charset="0"/>
                <a:cs typeface="Consolas" pitchFamily="49" charset="0"/>
              </a:rPr>
              <a:t>&gt;Last Name&lt;/</a:t>
            </a:r>
            <a:r>
              <a:rPr lang="en-US" sz="1600" dirty="0" err="1">
                <a:latin typeface="Consolas" pitchFamily="49" charset="0"/>
                <a:cs typeface="Consolas" pitchFamily="49" charset="0"/>
              </a:rPr>
              <a:t>th</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th</a:t>
            </a:r>
            <a:r>
              <a:rPr lang="en-US" sz="1600" dirty="0">
                <a:latin typeface="Consolas" pitchFamily="49" charset="0"/>
                <a:cs typeface="Consolas" pitchFamily="49" charset="0"/>
              </a:rPr>
              <a:t>&gt;First Name&lt;/</a:t>
            </a:r>
            <a:r>
              <a:rPr lang="en-US" sz="1600" dirty="0" err="1">
                <a:latin typeface="Consolas" pitchFamily="49" charset="0"/>
                <a:cs typeface="Consolas" pitchFamily="49" charset="0"/>
              </a:rPr>
              <a:t>th</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th</a:t>
            </a:r>
            <a:r>
              <a:rPr lang="en-US" sz="1600" dirty="0">
                <a:latin typeface="Consolas" pitchFamily="49" charset="0"/>
                <a:cs typeface="Consolas" pitchFamily="49" charset="0"/>
              </a:rPr>
              <a:t>&gt;Phone&lt;/</a:t>
            </a:r>
            <a:r>
              <a:rPr lang="en-US" sz="1600" dirty="0" err="1">
                <a:latin typeface="Consolas" pitchFamily="49" charset="0"/>
                <a:cs typeface="Consolas" pitchFamily="49" charset="0"/>
              </a:rPr>
              <a:t>th</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tr</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thead</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tbody</a:t>
            </a:r>
            <a:r>
              <a:rPr lang="en-US" sz="1600" dirty="0">
                <a:latin typeface="Consolas" pitchFamily="49" charset="0"/>
                <a:cs typeface="Consolas" pitchFamily="49" charset="0"/>
              </a:rPr>
              <a:t> id=</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resultsTable</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chemeClr val="bg2">
                    <a:lumMod val="75000"/>
                    <a:lumOff val="25000"/>
                  </a:schemeClr>
                </a:solidFill>
                <a:latin typeface="Consolas" pitchFamily="49" charset="0"/>
                <a:cs typeface="Consolas" pitchFamily="49" charset="0"/>
              </a:rPr>
              <a:t>data-bind</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foreach</a:t>
            </a:r>
            <a:r>
              <a:rPr lang="en-US" sz="1600" dirty="0">
                <a:solidFill>
                  <a:srgbClr val="C00000"/>
                </a:solidFill>
                <a:latin typeface="Consolas" pitchFamily="49" charset="0"/>
                <a:cs typeface="Consolas" pitchFamily="49" charset="0"/>
              </a:rPr>
              <a:t>: </a:t>
            </a:r>
            <a:r>
              <a:rPr lang="en-US" sz="1600" dirty="0" err="1">
                <a:solidFill>
                  <a:srgbClr val="C00000"/>
                </a:solidFill>
                <a:latin typeface="Consolas" pitchFamily="49" charset="0"/>
                <a:cs typeface="Consolas" pitchFamily="49" charset="0"/>
              </a:rPr>
              <a:t>get_contacts</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tr</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a:latin typeface="Consolas" pitchFamily="49" charset="0"/>
                <a:cs typeface="Consolas" pitchFamily="49" charset="0"/>
              </a:rPr>
              <a:t>td </a:t>
            </a:r>
            <a:r>
              <a:rPr lang="en-US" sz="1600" dirty="0">
                <a:solidFill>
                  <a:schemeClr val="bg2">
                    <a:lumMod val="75000"/>
                    <a:lumOff val="25000"/>
                  </a:schemeClr>
                </a:solidFill>
                <a:latin typeface="Consolas" pitchFamily="49" charset="0"/>
                <a:cs typeface="Consolas" pitchFamily="49" charset="0"/>
              </a:rPr>
              <a:t>data-bind</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"text: </a:t>
            </a:r>
            <a:r>
              <a:rPr lang="en-US" sz="1600" dirty="0" err="1">
                <a:solidFill>
                  <a:srgbClr val="C00000"/>
                </a:solidFill>
                <a:latin typeface="Consolas" pitchFamily="49" charset="0"/>
                <a:cs typeface="Consolas" pitchFamily="49" charset="0"/>
              </a:rPr>
              <a:t>get_lname</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&gt;&lt;/td&gt;</a:t>
            </a:r>
          </a:p>
          <a:p>
            <a:r>
              <a:rPr lang="en-US" sz="1600" dirty="0" smtClean="0">
                <a:latin typeface="Consolas" pitchFamily="49" charset="0"/>
                <a:cs typeface="Consolas" pitchFamily="49" charset="0"/>
              </a:rPr>
              <a:t>        &lt;</a:t>
            </a:r>
            <a:r>
              <a:rPr lang="en-US" sz="1600" dirty="0">
                <a:latin typeface="Consolas" pitchFamily="49" charset="0"/>
                <a:cs typeface="Consolas" pitchFamily="49" charset="0"/>
              </a:rPr>
              <a:t>td </a:t>
            </a:r>
            <a:r>
              <a:rPr lang="en-US" sz="1600" dirty="0">
                <a:solidFill>
                  <a:schemeClr val="bg2">
                    <a:lumMod val="75000"/>
                    <a:lumOff val="25000"/>
                  </a:schemeClr>
                </a:solidFill>
                <a:latin typeface="Consolas" pitchFamily="49" charset="0"/>
                <a:cs typeface="Consolas" pitchFamily="49" charset="0"/>
              </a:rPr>
              <a:t>data-bind</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"text: </a:t>
            </a:r>
            <a:r>
              <a:rPr lang="en-US" sz="1600" dirty="0" err="1">
                <a:solidFill>
                  <a:srgbClr val="C00000"/>
                </a:solidFill>
                <a:latin typeface="Consolas" pitchFamily="49" charset="0"/>
                <a:cs typeface="Consolas" pitchFamily="49" charset="0"/>
              </a:rPr>
              <a:t>get_fname</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&gt;&lt;/td&gt;</a:t>
            </a:r>
          </a:p>
          <a:p>
            <a:r>
              <a:rPr lang="en-US" sz="1600" dirty="0" smtClean="0">
                <a:latin typeface="Consolas" pitchFamily="49" charset="0"/>
                <a:cs typeface="Consolas" pitchFamily="49" charset="0"/>
              </a:rPr>
              <a:t>        &lt;</a:t>
            </a:r>
            <a:r>
              <a:rPr lang="en-US" sz="1600" dirty="0">
                <a:latin typeface="Consolas" pitchFamily="49" charset="0"/>
                <a:cs typeface="Consolas" pitchFamily="49" charset="0"/>
              </a:rPr>
              <a:t>td </a:t>
            </a:r>
            <a:r>
              <a:rPr lang="en-US" sz="1600" dirty="0">
                <a:solidFill>
                  <a:schemeClr val="bg2">
                    <a:lumMod val="75000"/>
                    <a:lumOff val="25000"/>
                  </a:schemeClr>
                </a:solidFill>
                <a:latin typeface="Consolas" pitchFamily="49" charset="0"/>
                <a:cs typeface="Consolas" pitchFamily="49" charset="0"/>
              </a:rPr>
              <a:t>data-bind</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"text: </a:t>
            </a:r>
            <a:r>
              <a:rPr lang="en-US" sz="1600" dirty="0" err="1">
                <a:solidFill>
                  <a:srgbClr val="C00000"/>
                </a:solidFill>
                <a:latin typeface="Consolas" pitchFamily="49" charset="0"/>
                <a:cs typeface="Consolas" pitchFamily="49" charset="0"/>
              </a:rPr>
              <a:t>get_phone</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&gt;&lt;/td&gt;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tr</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err="1">
                <a:latin typeface="Consolas" pitchFamily="49" charset="0"/>
                <a:cs typeface="Consolas" pitchFamily="49" charset="0"/>
              </a:rPr>
              <a:t>tbody</a:t>
            </a:r>
            <a:r>
              <a:rPr lang="en-US" sz="1600" dirty="0">
                <a:latin typeface="Consolas" pitchFamily="49" charset="0"/>
                <a:cs typeface="Consolas" pitchFamily="49" charset="0"/>
              </a:rPr>
              <a:t>&gt;</a:t>
            </a:r>
          </a:p>
          <a:p>
            <a:r>
              <a:rPr lang="en-US" sz="1600" dirty="0" smtClean="0">
                <a:latin typeface="Consolas" pitchFamily="49" charset="0"/>
                <a:cs typeface="Consolas" pitchFamily="49" charset="0"/>
              </a:rPr>
              <a:t>  &lt;/</a:t>
            </a:r>
            <a:r>
              <a:rPr lang="en-US" sz="1600" dirty="0">
                <a:latin typeface="Consolas" pitchFamily="49" charset="0"/>
                <a:cs typeface="Consolas" pitchFamily="49" charset="0"/>
              </a:rPr>
              <a:t>table&gt;</a:t>
            </a:r>
          </a:p>
          <a:p>
            <a:r>
              <a:rPr lang="en-US" sz="1600" dirty="0">
                <a:latin typeface="Consolas" pitchFamily="49" charset="0"/>
                <a:cs typeface="Consolas" pitchFamily="49" charset="0"/>
              </a:rPr>
              <a:t>&lt;/div&gt;</a:t>
            </a:r>
          </a:p>
        </p:txBody>
      </p:sp>
    </p:spTree>
    <p:extLst>
      <p:ext uri="{BB962C8B-B14F-4D97-AF65-F5344CB8AC3E}">
        <p14:creationId xmlns:p14="http://schemas.microsoft.com/office/powerpoint/2010/main" val="374175569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274638" y="1212850"/>
            <a:ext cx="11887200" cy="1415772"/>
          </a:xfrm>
        </p:spPr>
        <p:txBody>
          <a:bodyPr/>
          <a:lstStyle/>
          <a:p>
            <a:r>
              <a:rPr lang="en-US" dirty="0" smtClean="0"/>
              <a:t>JavaScript best practices</a:t>
            </a:r>
          </a:p>
          <a:p>
            <a:r>
              <a:rPr lang="en-US" dirty="0" smtClean="0"/>
              <a:t>App best practices</a:t>
            </a:r>
            <a:endParaRPr lang="en-US" dirty="0"/>
          </a:p>
        </p:txBody>
      </p:sp>
    </p:spTree>
    <p:extLst>
      <p:ext uri="{BB962C8B-B14F-4D97-AF65-F5344CB8AC3E}">
        <p14:creationId xmlns:p14="http://schemas.microsoft.com/office/powerpoint/2010/main" val="188971664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dependency tracking</a:t>
            </a:r>
            <a:endParaRPr lang="en-US" dirty="0"/>
          </a:p>
        </p:txBody>
      </p:sp>
      <p:sp>
        <p:nvSpPr>
          <p:cNvPr id="3" name="Text Placeholder 2"/>
          <p:cNvSpPr>
            <a:spLocks noGrp="1"/>
          </p:cNvSpPr>
          <p:nvPr>
            <p:ph type="body" sz="quarter" idx="10"/>
          </p:nvPr>
        </p:nvSpPr>
        <p:spPr>
          <a:xfrm>
            <a:off x="274638" y="1221157"/>
            <a:ext cx="11887199" cy="5823133"/>
          </a:xfrm>
        </p:spPr>
        <p:txBody>
          <a:bodyPr/>
          <a:lstStyle/>
          <a:p>
            <a:r>
              <a:rPr lang="en-US" sz="1600" dirty="0" err="1">
                <a:latin typeface="Consolas" pitchFamily="49" charset="0"/>
                <a:cs typeface="Consolas" pitchFamily="49" charset="0"/>
              </a:rPr>
              <a:t>window.Wingtip.ContactViewModel</a:t>
            </a:r>
            <a:r>
              <a:rPr lang="en-US" sz="1600" dirty="0">
                <a:latin typeface="Consolas" pitchFamily="49" charset="0"/>
                <a:cs typeface="Consolas" pitchFamily="49" charset="0"/>
              </a:rPr>
              <a:t>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//private members</a:t>
            </a:r>
          </a:p>
          <a:p>
            <a:r>
              <a:rPr lang="en-US" sz="1600" dirty="0">
                <a:latin typeface="Consolas" pitchFamily="49" charset="0"/>
                <a:cs typeface="Consolas" pitchFamily="49" charset="0"/>
              </a:rPr>
              <a:t>  </a:t>
            </a:r>
            <a:r>
              <a:rPr lang="en-US" sz="1600" dirty="0" err="1">
                <a:solidFill>
                  <a:schemeClr val="bg2">
                    <a:lumMod val="75000"/>
                    <a:lumOff val="25000"/>
                  </a:schemeClr>
                </a:solidFill>
                <a:latin typeface="Consolas" pitchFamily="49" charset="0"/>
                <a:cs typeface="Consolas" pitchFamily="49" charset="0"/>
              </a:rPr>
              <a:t>var</a:t>
            </a:r>
            <a:r>
              <a:rPr lang="en-US" sz="1600" dirty="0">
                <a:solidFill>
                  <a:schemeClr val="bg2">
                    <a:lumMod val="75000"/>
                    <a:lumOff val="25000"/>
                  </a:schemeClr>
                </a:solidFill>
                <a:latin typeface="Consolas" pitchFamily="49" charset="0"/>
                <a:cs typeface="Consolas" pitchFamily="49" charset="0"/>
              </a:rPr>
              <a:t> </a:t>
            </a:r>
            <a:r>
              <a:rPr lang="en-US" sz="1600" dirty="0">
                <a:latin typeface="Consolas" pitchFamily="49" charset="0"/>
                <a:cs typeface="Consolas" pitchFamily="49" charset="0"/>
              </a:rPr>
              <a:t>contacts = </a:t>
            </a:r>
            <a:r>
              <a:rPr lang="en-US" sz="1600" b="1" dirty="0" err="1">
                <a:solidFill>
                  <a:srgbClr val="C00000"/>
                </a:solidFill>
                <a:latin typeface="Consolas" pitchFamily="49" charset="0"/>
                <a:cs typeface="Consolas" pitchFamily="49" charset="0"/>
              </a:rPr>
              <a:t>ko.observableArray</a:t>
            </a:r>
            <a:r>
              <a:rPr lang="en-US" sz="1600" b="1"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get_contacts</a:t>
            </a:r>
            <a:r>
              <a:rPr lang="en-US" sz="1600" dirty="0">
                <a:latin typeface="Consolas" pitchFamily="49" charset="0"/>
                <a:cs typeface="Consolas" pitchFamily="49" charset="0"/>
              </a:rPr>
              <a:t>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 return contacts; },</a:t>
            </a:r>
          </a:p>
          <a:p>
            <a:r>
              <a:rPr lang="en-US" sz="1600" dirty="0">
                <a:latin typeface="Consolas" pitchFamily="49" charset="0"/>
                <a:cs typeface="Consolas" pitchFamily="49" charset="0"/>
              </a:rPr>
              <a:t>      load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ajax</a:t>
            </a:r>
            <a:r>
              <a:rPr lang="en-US" sz="1600" dirty="0">
                <a:latin typeface="Consolas" pitchFamily="49" charset="0"/>
                <a:cs typeface="Consolas" pitchFamily="49" charset="0"/>
              </a:rPr>
              <a:t>( {</a:t>
            </a:r>
          </a:p>
          <a:p>
            <a:r>
              <a:rPr lang="en-US" sz="1600" dirty="0">
                <a:latin typeface="Consolas" pitchFamily="49" charset="0"/>
                <a:cs typeface="Consolas" pitchFamily="49" charset="0"/>
              </a:rPr>
              <a:t>          success: </a:t>
            </a:r>
            <a:r>
              <a:rPr lang="en-US" sz="1600" dirty="0" err="1">
                <a:latin typeface="Consolas" pitchFamily="49" charset="0"/>
                <a:cs typeface="Consolas" pitchFamily="49" charset="0"/>
              </a:rPr>
              <a:t>onSuccess</a:t>
            </a:r>
            <a:r>
              <a:rPr lang="en-US" sz="1600" dirty="0">
                <a:latin typeface="Consolas" pitchFamily="49" charset="0"/>
                <a:cs typeface="Consolas" pitchFamily="49" charset="0"/>
              </a:rPr>
              <a:t>,</a:t>
            </a:r>
          </a:p>
          <a:p>
            <a:r>
              <a:rPr lang="en-US" sz="1600" dirty="0">
                <a:latin typeface="Consolas" pitchFamily="49" charset="0"/>
                <a:cs typeface="Consolas" pitchFamily="49" charset="0"/>
              </a:rPr>
              <a:t>          error: </a:t>
            </a:r>
            <a:r>
              <a:rPr lang="en-US" sz="1600" dirty="0" err="1">
                <a:latin typeface="Consolas" pitchFamily="49" charset="0"/>
                <a:cs typeface="Consolas" pitchFamily="49" charset="0"/>
              </a:rPr>
              <a:t>onError</a:t>
            </a:r>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p>
          <a:p>
            <a:r>
              <a:rPr lang="en-US" sz="1600" dirty="0">
                <a:latin typeface="Consolas" pitchFamily="49" charset="0"/>
                <a:cs typeface="Consolas" pitchFamily="49" charset="0"/>
              </a:rPr>
              <a:t>        );</a:t>
            </a:r>
          </a:p>
          <a:p>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r>
              <a:rPr lang="en-US" sz="1600" dirty="0" err="1">
                <a:latin typeface="Consolas" pitchFamily="49" charset="0"/>
                <a:cs typeface="Consolas" pitchFamily="49" charset="0"/>
              </a:rPr>
              <a:t>onSuccess</a:t>
            </a:r>
            <a:r>
              <a:rPr lang="en-US" sz="1600" dirty="0">
                <a:latin typeface="Consolas" pitchFamily="49" charset="0"/>
                <a:cs typeface="Consolas" pitchFamily="49" charset="0"/>
              </a:rPr>
              <a:t>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(data) </a:t>
            </a:r>
            <a:r>
              <a:rPr lang="en-US" sz="1600" dirty="0" smtClean="0">
                <a:latin typeface="Consolas" pitchFamily="49" charset="0"/>
                <a:cs typeface="Consolas" pitchFamily="49" charset="0"/>
              </a:rPr>
              <a:t>{</a:t>
            </a: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       </a:t>
            </a:r>
            <a:r>
              <a:rPr lang="en-US" sz="1600" dirty="0" smtClean="0">
                <a:solidFill>
                  <a:srgbClr val="C00000"/>
                </a:solidFill>
                <a:latin typeface="Consolas" pitchFamily="49" charset="0"/>
                <a:cs typeface="Consolas" pitchFamily="49" charset="0"/>
              </a:rPr>
              <a:t>//update observable array</a:t>
            </a:r>
            <a:endParaRPr lang="en-US" sz="1600" dirty="0">
              <a:solidFill>
                <a:srgbClr val="C00000"/>
              </a:solidFill>
              <a:latin typeface="Consolas" pitchFamily="49" charset="0"/>
              <a:cs typeface="Consolas" pitchFamily="49" charset="0"/>
            </a:endParaRPr>
          </a:p>
          <a:p>
            <a:r>
              <a:rPr lang="en-US" sz="1600" dirty="0" smtClean="0">
                <a:latin typeface="Consolas" pitchFamily="49" charset="0"/>
                <a:cs typeface="Consolas" pitchFamily="49" charset="0"/>
              </a:rPr>
              <a:t>      },</a:t>
            </a:r>
            <a:endParaRPr lang="en-US" sz="1600" dirty="0">
              <a:latin typeface="Consolas" pitchFamily="49" charset="0"/>
              <a:cs typeface="Consolas" pitchFamily="49" charset="0"/>
            </a:endParaRP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r>
              <a:rPr lang="en-US" sz="1600" dirty="0" err="1">
                <a:latin typeface="Consolas" pitchFamily="49" charset="0"/>
                <a:cs typeface="Consolas" pitchFamily="49" charset="0"/>
              </a:rPr>
              <a:t>onError</a:t>
            </a:r>
            <a:r>
              <a:rPr lang="en-US" sz="1600" dirty="0">
                <a:latin typeface="Consolas" pitchFamily="49" charset="0"/>
                <a:cs typeface="Consolas" pitchFamily="49" charset="0"/>
              </a:rPr>
              <a:t>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(err) {</a:t>
            </a:r>
          </a:p>
          <a:p>
            <a:r>
              <a:rPr lang="en-US" sz="1600" dirty="0" smtClean="0">
                <a:latin typeface="Consolas" pitchFamily="49" charset="0"/>
                <a:cs typeface="Consolas" pitchFamily="49" charset="0"/>
              </a:rPr>
              <a:t>     };</a:t>
            </a:r>
            <a:endParaRPr lang="en-US" sz="1600" dirty="0">
              <a:latin typeface="Consolas" pitchFamily="49" charset="0"/>
              <a:cs typeface="Consolas" pitchFamily="49" charset="0"/>
            </a:endParaRPr>
          </a:p>
          <a:p>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2275696231"/>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 app UI guidelines</a:t>
            </a:r>
            <a:endParaRPr lang="en-US" dirty="0"/>
          </a:p>
        </p:txBody>
      </p:sp>
      <p:sp>
        <p:nvSpPr>
          <p:cNvPr id="3" name="Text Placeholder 2"/>
          <p:cNvSpPr>
            <a:spLocks noGrp="1"/>
          </p:cNvSpPr>
          <p:nvPr>
            <p:ph type="body" sz="quarter" idx="10"/>
          </p:nvPr>
        </p:nvSpPr>
        <p:spPr>
          <a:xfrm>
            <a:off x="274638" y="1212850"/>
            <a:ext cx="11887200" cy="2769989"/>
          </a:xfrm>
        </p:spPr>
        <p:txBody>
          <a:bodyPr/>
          <a:lstStyle/>
          <a:p>
            <a:r>
              <a:rPr lang="en-US" dirty="0" smtClean="0"/>
              <a:t>App project template</a:t>
            </a:r>
          </a:p>
          <a:p>
            <a:r>
              <a:rPr lang="en-US" dirty="0" err="1" smtClean="0"/>
              <a:t>WebTemplate</a:t>
            </a:r>
            <a:endParaRPr lang="en-US" dirty="0" smtClean="0"/>
          </a:p>
          <a:p>
            <a:r>
              <a:rPr lang="en-US" dirty="0" smtClean="0"/>
              <a:t>Chrome control</a:t>
            </a:r>
          </a:p>
          <a:p>
            <a:r>
              <a:rPr lang="en-US" dirty="0" smtClean="0"/>
              <a:t>Custom branding</a:t>
            </a:r>
            <a:endParaRPr lang="en-US" dirty="0"/>
          </a:p>
        </p:txBody>
      </p:sp>
    </p:spTree>
    <p:extLst>
      <p:ext uri="{BB962C8B-B14F-4D97-AF65-F5344CB8AC3E}">
        <p14:creationId xmlns:p14="http://schemas.microsoft.com/office/powerpoint/2010/main" val="2902479748"/>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app project template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437" y="1287462"/>
            <a:ext cx="9075738"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5761337"/>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a:t>
            </a:r>
            <a:r>
              <a:rPr lang="en-US" dirty="0" err="1" smtClean="0"/>
              <a:t>WebTemplate</a:t>
            </a:r>
            <a:endParaRPr lang="en-US" dirty="0"/>
          </a:p>
        </p:txBody>
      </p:sp>
      <p:sp>
        <p:nvSpPr>
          <p:cNvPr id="3" name="Text Placeholder 2"/>
          <p:cNvSpPr>
            <a:spLocks noGrp="1"/>
          </p:cNvSpPr>
          <p:nvPr>
            <p:ph type="body" sz="quarter" idx="10"/>
          </p:nvPr>
        </p:nvSpPr>
        <p:spPr>
          <a:xfrm>
            <a:off x="274638" y="1221157"/>
            <a:ext cx="11887199" cy="5823133"/>
          </a:xfrm>
        </p:spPr>
        <p:txBody>
          <a:bodyPr/>
          <a:lstStyle/>
          <a:p>
            <a:r>
              <a:rPr lang="en-US" sz="1600" dirty="0">
                <a:latin typeface="Consolas" pitchFamily="49" charset="0"/>
                <a:cs typeface="Consolas" pitchFamily="49" charset="0"/>
              </a:rPr>
              <a:t>&lt;?xml version="1.0" encoding="utf-8" ?&gt;</a:t>
            </a:r>
          </a:p>
          <a:p>
            <a:r>
              <a:rPr lang="en-US" sz="1600" dirty="0">
                <a:latin typeface="Consolas" pitchFamily="49" charset="0"/>
                <a:cs typeface="Consolas" pitchFamily="49" charset="0"/>
              </a:rPr>
              <a:t>&lt;App </a:t>
            </a:r>
            <a:r>
              <a:rPr lang="en-US" sz="1600" dirty="0" err="1">
                <a:latin typeface="Consolas" pitchFamily="49" charset="0"/>
                <a:cs typeface="Consolas" pitchFamily="49" charset="0"/>
              </a:rPr>
              <a:t>xmlns</a:t>
            </a:r>
            <a:r>
              <a:rPr lang="en-US" sz="1600" dirty="0">
                <a:latin typeface="Consolas" pitchFamily="49" charset="0"/>
                <a:cs typeface="Consolas" pitchFamily="49" charset="0"/>
              </a:rPr>
              <a:t>="http://schemas.microsoft.com/</a:t>
            </a:r>
            <a:r>
              <a:rPr lang="en-US" sz="1600" dirty="0" err="1">
                <a:latin typeface="Consolas" pitchFamily="49" charset="0"/>
                <a:cs typeface="Consolas" pitchFamily="49" charset="0"/>
              </a:rPr>
              <a:t>sharepoint</a:t>
            </a:r>
            <a:r>
              <a:rPr lang="en-US" sz="1600" dirty="0">
                <a:latin typeface="Consolas" pitchFamily="49" charset="0"/>
                <a:cs typeface="Consolas" pitchFamily="49" charset="0"/>
              </a:rPr>
              <a:t>/2012/app/manifest"</a:t>
            </a:r>
          </a:p>
          <a:p>
            <a:r>
              <a:rPr lang="en-US" sz="1600" dirty="0">
                <a:latin typeface="Consolas" pitchFamily="49" charset="0"/>
                <a:cs typeface="Consolas" pitchFamily="49" charset="0"/>
              </a:rPr>
              <a:t>     Name="</a:t>
            </a:r>
            <a:r>
              <a:rPr lang="en-US" sz="1600" dirty="0" err="1">
                <a:latin typeface="Consolas" pitchFamily="49" charset="0"/>
                <a:cs typeface="Consolas" pitchFamily="49" charset="0"/>
              </a:rPr>
              <a:t>AppWithWebTemplate</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ProductID</a:t>
            </a:r>
            <a:r>
              <a:rPr lang="en-US" sz="1600" dirty="0">
                <a:latin typeface="Consolas" pitchFamily="49" charset="0"/>
                <a:cs typeface="Consolas" pitchFamily="49" charset="0"/>
              </a:rPr>
              <a:t>="{2e42fb1b-84c2-40b9-b3e9-ac785c96a4e1}"</a:t>
            </a:r>
          </a:p>
          <a:p>
            <a:r>
              <a:rPr lang="en-US" sz="1600" dirty="0">
                <a:latin typeface="Consolas" pitchFamily="49" charset="0"/>
                <a:cs typeface="Consolas" pitchFamily="49" charset="0"/>
              </a:rPr>
              <a:t>     Version="1.0.0.0"</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SharePointMinVersion</a:t>
            </a:r>
            <a:r>
              <a:rPr lang="en-US" sz="1600" dirty="0">
                <a:latin typeface="Consolas" pitchFamily="49" charset="0"/>
                <a:cs typeface="Consolas" pitchFamily="49" charset="0"/>
              </a:rPr>
              <a:t>="15.0.0.0"</a:t>
            </a:r>
          </a:p>
          <a:p>
            <a:r>
              <a:rPr lang="en-US" sz="1600" dirty="0">
                <a:latin typeface="Consolas" pitchFamily="49" charset="0"/>
                <a:cs typeface="Consolas" pitchFamily="49" charset="0"/>
              </a:rPr>
              <a:t>&gt;</a:t>
            </a:r>
          </a:p>
          <a:p>
            <a:r>
              <a:rPr lang="en-US" sz="1600" dirty="0">
                <a:latin typeface="Consolas" pitchFamily="49" charset="0"/>
                <a:cs typeface="Consolas" pitchFamily="49" charset="0"/>
              </a:rPr>
              <a:t>  &lt;Properties&gt;</a:t>
            </a:r>
          </a:p>
          <a:p>
            <a:r>
              <a:rPr lang="en-US" sz="1600" dirty="0">
                <a:latin typeface="Consolas" pitchFamily="49" charset="0"/>
                <a:cs typeface="Consolas" pitchFamily="49" charset="0"/>
              </a:rPr>
              <a:t>    &lt;Title&gt;App With Web Template&lt;/Title&gt;</a:t>
            </a:r>
          </a:p>
          <a:p>
            <a:r>
              <a:rPr lang="en-US" sz="1600" dirty="0">
                <a:latin typeface="Consolas" pitchFamily="49" charset="0"/>
                <a:cs typeface="Consolas" pitchFamily="49" charset="0"/>
              </a:rPr>
              <a:t>    &lt;</a:t>
            </a:r>
            <a:r>
              <a:rPr lang="en-US" sz="1600" dirty="0" err="1">
                <a:latin typeface="Consolas" pitchFamily="49" charset="0"/>
                <a:cs typeface="Consolas" pitchFamily="49" charset="0"/>
              </a:rPr>
              <a:t>StartPage</a:t>
            </a:r>
            <a:r>
              <a:rPr lang="en-US" sz="1600" dirty="0">
                <a:latin typeface="Consolas" pitchFamily="49" charset="0"/>
                <a:cs typeface="Consolas" pitchFamily="49" charset="0"/>
              </a:rPr>
              <a:t>&gt;~</a:t>
            </a:r>
            <a:r>
              <a:rPr lang="en-US" sz="1600" dirty="0" err="1">
                <a:latin typeface="Consolas" pitchFamily="49" charset="0"/>
                <a:cs typeface="Consolas" pitchFamily="49" charset="0"/>
              </a:rPr>
              <a:t>appWebUrl</a:t>
            </a:r>
            <a:r>
              <a:rPr lang="en-US" sz="1600" dirty="0">
                <a:latin typeface="Consolas" pitchFamily="49" charset="0"/>
                <a:cs typeface="Consolas" pitchFamily="49" charset="0"/>
              </a:rPr>
              <a:t>/Pages/Default.aspx?{</a:t>
            </a:r>
            <a:r>
              <a:rPr lang="en-US" sz="1600" dirty="0" err="1">
                <a:latin typeface="Consolas" pitchFamily="49" charset="0"/>
                <a:cs typeface="Consolas" pitchFamily="49" charset="0"/>
              </a:rPr>
              <a:t>StandardTokens</a:t>
            </a:r>
            <a:r>
              <a:rPr lang="en-US" sz="1600" dirty="0">
                <a:latin typeface="Consolas" pitchFamily="49" charset="0"/>
                <a:cs typeface="Consolas" pitchFamily="49" charset="0"/>
              </a:rPr>
              <a:t>}&lt;/</a:t>
            </a:r>
            <a:r>
              <a:rPr lang="en-US" sz="1600" dirty="0" err="1">
                <a:latin typeface="Consolas" pitchFamily="49" charset="0"/>
                <a:cs typeface="Consolas" pitchFamily="49" charset="0"/>
              </a:rPr>
              <a:t>StartPage</a:t>
            </a:r>
            <a:r>
              <a:rPr lang="en-US" sz="1600" dirty="0" smtClean="0">
                <a:latin typeface="Consolas" pitchFamily="49" charset="0"/>
                <a:cs typeface="Consolas" pitchFamily="49" charset="0"/>
              </a:rPr>
              <a:t>&gt;</a:t>
            </a:r>
          </a:p>
          <a:p>
            <a:endParaRPr lang="en-US" sz="1600" dirty="0">
              <a:latin typeface="Consolas" pitchFamily="49" charset="0"/>
              <a:cs typeface="Consolas" pitchFamily="49" charset="0"/>
            </a:endParaRPr>
          </a:p>
          <a:p>
            <a:r>
              <a:rPr lang="en-US" sz="1600" dirty="0" smtClean="0">
                <a:latin typeface="Consolas" pitchFamily="49" charset="0"/>
                <a:cs typeface="Consolas" pitchFamily="49" charset="0"/>
              </a:rPr>
              <a:t>    </a:t>
            </a:r>
            <a:r>
              <a:rPr lang="en-US" sz="1600" dirty="0" smtClean="0">
                <a:solidFill>
                  <a:srgbClr val="C00000"/>
                </a:solidFill>
                <a:latin typeface="Consolas" pitchFamily="49" charset="0"/>
                <a:cs typeface="Consolas" pitchFamily="49" charset="0"/>
              </a:rPr>
              <a:t>&lt;</a:t>
            </a:r>
            <a:r>
              <a:rPr lang="en-US" sz="1600" dirty="0" err="1">
                <a:solidFill>
                  <a:srgbClr val="C00000"/>
                </a:solidFill>
                <a:latin typeface="Consolas" pitchFamily="49" charset="0"/>
                <a:cs typeface="Consolas" pitchFamily="49" charset="0"/>
              </a:rPr>
              <a:t>WebTemplate</a:t>
            </a:r>
            <a:r>
              <a:rPr lang="en-US" sz="1600" dirty="0">
                <a:solidFill>
                  <a:srgbClr val="C00000"/>
                </a:solidFill>
                <a:latin typeface="Consolas" pitchFamily="49" charset="0"/>
                <a:cs typeface="Consolas" pitchFamily="49" charset="0"/>
              </a:rPr>
              <a:t> </a:t>
            </a:r>
            <a:r>
              <a:rPr lang="en-US" sz="1600" dirty="0" err="1">
                <a:solidFill>
                  <a:srgbClr val="C00000"/>
                </a:solidFill>
                <a:latin typeface="Consolas" pitchFamily="49" charset="0"/>
                <a:cs typeface="Consolas" pitchFamily="49" charset="0"/>
              </a:rPr>
              <a:t>FeatureId</a:t>
            </a:r>
            <a:r>
              <a:rPr lang="en-US" sz="1600" dirty="0">
                <a:solidFill>
                  <a:srgbClr val="C00000"/>
                </a:solidFill>
                <a:latin typeface="Consolas" pitchFamily="49" charset="0"/>
                <a:cs typeface="Consolas" pitchFamily="49" charset="0"/>
              </a:rPr>
              <a:t>="</a:t>
            </a:r>
            <a:r>
              <a:rPr lang="en-US" sz="1600" dirty="0" smtClean="0">
                <a:solidFill>
                  <a:srgbClr val="C00000"/>
                </a:solidFill>
                <a:latin typeface="Consolas" pitchFamily="49" charset="0"/>
                <a:cs typeface="Consolas" pitchFamily="49" charset="0"/>
              </a:rPr>
              <a:t>8cbacfba-45a8-4a09-b765-02b87eb79c28"</a:t>
            </a:r>
          </a:p>
          <a:p>
            <a:r>
              <a:rPr lang="en-US" sz="1600" dirty="0">
                <a:solidFill>
                  <a:srgbClr val="C00000"/>
                </a:solidFill>
                <a:latin typeface="Consolas" pitchFamily="49" charset="0"/>
                <a:cs typeface="Consolas" pitchFamily="49" charset="0"/>
              </a:rPr>
              <a:t> </a:t>
            </a:r>
            <a:r>
              <a:rPr lang="en-US" sz="1600" dirty="0" smtClean="0">
                <a:solidFill>
                  <a:srgbClr val="C00000"/>
                </a:solidFill>
                <a:latin typeface="Consolas" pitchFamily="49" charset="0"/>
                <a:cs typeface="Consolas" pitchFamily="49" charset="0"/>
              </a:rPr>
              <a:t>                </a:t>
            </a:r>
            <a:r>
              <a:rPr lang="en-US" sz="1600" dirty="0">
                <a:solidFill>
                  <a:srgbClr val="C00000"/>
                </a:solidFill>
                <a:latin typeface="Consolas" pitchFamily="49" charset="0"/>
                <a:cs typeface="Consolas" pitchFamily="49" charset="0"/>
              </a:rPr>
              <a:t>Id="{8CBACFBA-45A8-4A09-B765-02B87EB79C28}#</a:t>
            </a:r>
            <a:r>
              <a:rPr lang="en-US" sz="1600" dirty="0" err="1">
                <a:solidFill>
                  <a:srgbClr val="C00000"/>
                </a:solidFill>
                <a:latin typeface="Consolas" pitchFamily="49" charset="0"/>
                <a:cs typeface="Consolas" pitchFamily="49" charset="0"/>
              </a:rPr>
              <a:t>WebTemplate</a:t>
            </a:r>
            <a:r>
              <a:rPr lang="en-US" sz="1600" dirty="0">
                <a:solidFill>
                  <a:srgbClr val="C00000"/>
                </a:solidFill>
                <a:latin typeface="Consolas" pitchFamily="49" charset="0"/>
                <a:cs typeface="Consolas" pitchFamily="49" charset="0"/>
              </a:rPr>
              <a:t>"/&gt;</a:t>
            </a:r>
          </a:p>
          <a:p>
            <a:r>
              <a:rPr lang="en-US" sz="1600" dirty="0">
                <a:latin typeface="Consolas" pitchFamily="49" charset="0"/>
                <a:cs typeface="Consolas" pitchFamily="49" charset="0"/>
              </a:rPr>
              <a:t>    </a:t>
            </a:r>
          </a:p>
          <a:p>
            <a:r>
              <a:rPr lang="en-US" sz="1600" dirty="0">
                <a:latin typeface="Consolas" pitchFamily="49" charset="0"/>
                <a:cs typeface="Consolas" pitchFamily="49" charset="0"/>
              </a:rPr>
              <a:t>  &lt;/Properties&gt;</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&lt;</a:t>
            </a:r>
            <a:r>
              <a:rPr lang="en-US" sz="1600" dirty="0" err="1">
                <a:latin typeface="Consolas" pitchFamily="49" charset="0"/>
                <a:cs typeface="Consolas" pitchFamily="49" charset="0"/>
              </a:rPr>
              <a:t>AppPrincipal</a:t>
            </a:r>
            <a:r>
              <a:rPr lang="en-US" sz="1600" dirty="0">
                <a:latin typeface="Consolas" pitchFamily="49" charset="0"/>
                <a:cs typeface="Consolas" pitchFamily="49" charset="0"/>
              </a:rPr>
              <a:t>&gt;</a:t>
            </a:r>
          </a:p>
          <a:p>
            <a:r>
              <a:rPr lang="en-US" sz="1600" dirty="0">
                <a:latin typeface="Consolas" pitchFamily="49" charset="0"/>
                <a:cs typeface="Consolas" pitchFamily="49" charset="0"/>
              </a:rPr>
              <a:t>    &lt;Internal /&gt;</a:t>
            </a:r>
          </a:p>
          <a:p>
            <a:r>
              <a:rPr lang="en-US" sz="1600" dirty="0">
                <a:latin typeface="Consolas" pitchFamily="49" charset="0"/>
                <a:cs typeface="Consolas" pitchFamily="49" charset="0"/>
              </a:rPr>
              <a:t>  &lt;/</a:t>
            </a:r>
            <a:r>
              <a:rPr lang="en-US" sz="1600" dirty="0" err="1">
                <a:latin typeface="Consolas" pitchFamily="49" charset="0"/>
                <a:cs typeface="Consolas" pitchFamily="49" charset="0"/>
              </a:rPr>
              <a:t>AppPrincipal</a:t>
            </a:r>
            <a:r>
              <a:rPr lang="en-US" sz="1600" dirty="0">
                <a:latin typeface="Consolas" pitchFamily="49" charset="0"/>
                <a:cs typeface="Consolas" pitchFamily="49" charset="0"/>
              </a:rPr>
              <a:t>&gt;</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&lt;/App</a:t>
            </a:r>
            <a:r>
              <a:rPr lang="en-US" sz="1600" dirty="0" smtClean="0">
                <a:latin typeface="Consolas" pitchFamily="49" charset="0"/>
                <a:cs typeface="Consolas" pitchFamily="49" charset="0"/>
              </a:rPr>
              <a:t>&gt;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3621939194"/>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Chrome control</a:t>
            </a:r>
            <a:endParaRPr lang="en-US" dirty="0"/>
          </a:p>
        </p:txBody>
      </p:sp>
      <p:sp>
        <p:nvSpPr>
          <p:cNvPr id="3" name="Text Placeholder 2"/>
          <p:cNvSpPr>
            <a:spLocks noGrp="1"/>
          </p:cNvSpPr>
          <p:nvPr>
            <p:ph type="body" sz="quarter" idx="10"/>
          </p:nvPr>
        </p:nvSpPr>
        <p:spPr>
          <a:xfrm>
            <a:off x="274638" y="1221157"/>
            <a:ext cx="11887199" cy="5281446"/>
          </a:xfrm>
        </p:spPr>
        <p:txBody>
          <a:bodyPr/>
          <a:lstStyle/>
          <a:p>
            <a:r>
              <a:rPr lang="en-US" sz="1600" dirty="0" err="1">
                <a:latin typeface="Consolas" pitchFamily="49" charset="0"/>
                <a:cs typeface="Consolas" pitchFamily="49" charset="0"/>
              </a:rPr>
              <a:t>Wingtip.ChromeControl</a:t>
            </a:r>
            <a:r>
              <a:rPr lang="en-US" sz="1600" dirty="0">
                <a:latin typeface="Consolas" pitchFamily="49" charset="0"/>
                <a:cs typeface="Consolas" pitchFamily="49" charset="0"/>
              </a:rPr>
              <a:t>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render = </a:t>
            </a:r>
            <a:r>
              <a:rPr lang="en-US" sz="1600" dirty="0">
                <a:solidFill>
                  <a:schemeClr val="bg2">
                    <a:lumMod val="75000"/>
                    <a:lumOff val="25000"/>
                  </a:schemeClr>
                </a:solidFill>
                <a:latin typeface="Consolas" pitchFamily="49" charset="0"/>
                <a:cs typeface="Consolas" pitchFamily="49" charset="0"/>
              </a:rPr>
              <a:t>function</a:t>
            </a:r>
            <a:r>
              <a:rPr lang="en-US" sz="1600" dirty="0">
                <a:latin typeface="Consolas" pitchFamily="49" charset="0"/>
                <a:cs typeface="Consolas" pitchFamily="49" charset="0"/>
              </a:rPr>
              <a:t> () {</a:t>
            </a:r>
          </a:p>
          <a:p>
            <a:r>
              <a:rPr lang="en-US" sz="1600" dirty="0">
                <a:latin typeface="Consolas" pitchFamily="49" charset="0"/>
                <a:cs typeface="Consolas" pitchFamily="49" charset="0"/>
              </a:rPr>
              <a:t>        </a:t>
            </a:r>
            <a:r>
              <a:rPr lang="en-US" sz="1600" dirty="0" err="1">
                <a:solidFill>
                  <a:schemeClr val="bg2">
                    <a:lumMod val="75000"/>
                    <a:lumOff val="25000"/>
                  </a:schemeClr>
                </a:solidFill>
                <a:latin typeface="Consolas" pitchFamily="49" charset="0"/>
                <a:cs typeface="Consolas" pitchFamily="49" charset="0"/>
              </a:rPr>
              <a:t>var</a:t>
            </a:r>
            <a:r>
              <a:rPr lang="en-US" sz="1600" dirty="0">
                <a:solidFill>
                  <a:schemeClr val="bg2">
                    <a:lumMod val="75000"/>
                    <a:lumOff val="25000"/>
                  </a:schemeClr>
                </a:solidFill>
                <a:latin typeface="Consolas" pitchFamily="49" charset="0"/>
                <a:cs typeface="Consolas" pitchFamily="49" charset="0"/>
              </a:rPr>
              <a:t> </a:t>
            </a:r>
            <a:r>
              <a:rPr lang="en-US" sz="1600" dirty="0">
                <a:latin typeface="Consolas" pitchFamily="49" charset="0"/>
                <a:cs typeface="Consolas" pitchFamily="49" charset="0"/>
              </a:rPr>
              <a:t>options = {</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appIconUrl</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"../Images/AppIcon.png"</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appTitle</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"App Title"</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appHelpPageUrl</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"../Help"</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settingsLinks</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p>
          <a:p>
            <a:r>
              <a:rPr lang="en-US" sz="1600" dirty="0">
                <a:latin typeface="Consolas" pitchFamily="49" charset="0"/>
                <a:cs typeface="Consolas" pitchFamily="49" charset="0"/>
              </a:rPr>
              <a:t>                {</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linkUrl</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"../Page1/Method1?"</a:t>
            </a:r>
            <a:r>
              <a:rPr lang="en-US" sz="1600" dirty="0">
                <a:latin typeface="Consolas" pitchFamily="49" charset="0"/>
                <a:cs typeface="Consolas" pitchFamily="49" charset="0"/>
              </a:rPr>
              <a:t> + </a:t>
            </a:r>
            <a:r>
              <a:rPr lang="en-US" sz="1600" dirty="0" err="1">
                <a:latin typeface="Consolas" pitchFamily="49" charset="0"/>
                <a:cs typeface="Consolas" pitchFamily="49" charset="0"/>
              </a:rPr>
              <a:t>document.URL.split</a:t>
            </a:r>
            <a:r>
              <a:rPr lang="en-US" sz="1600" dirty="0">
                <a:latin typeface="Consolas" pitchFamily="49" charset="0"/>
                <a:cs typeface="Consolas" pitchFamily="49" charset="0"/>
              </a:rPr>
              <a:t>(</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)[1],</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displayName</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"Page1"</a:t>
            </a: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r>
              <a:rPr lang="en-US" sz="1600" dirty="0" err="1">
                <a:solidFill>
                  <a:schemeClr val="bg2">
                    <a:lumMod val="75000"/>
                    <a:lumOff val="25000"/>
                  </a:schemeClr>
                </a:solidFill>
                <a:latin typeface="Consolas" pitchFamily="49" charset="0"/>
                <a:cs typeface="Consolas" pitchFamily="49" charset="0"/>
              </a:rPr>
              <a:t>var</a:t>
            </a:r>
            <a:r>
              <a:rPr lang="en-US" sz="1600" dirty="0">
                <a:solidFill>
                  <a:schemeClr val="bg2">
                    <a:lumMod val="75000"/>
                    <a:lumOff val="25000"/>
                  </a:schemeClr>
                </a:solidFill>
                <a:latin typeface="Consolas" pitchFamily="49" charset="0"/>
                <a:cs typeface="Consolas" pitchFamily="49" charset="0"/>
              </a:rPr>
              <a:t> </a:t>
            </a:r>
            <a:r>
              <a:rPr lang="en-US" sz="1600" dirty="0" err="1">
                <a:latin typeface="Consolas" pitchFamily="49" charset="0"/>
                <a:cs typeface="Consolas" pitchFamily="49" charset="0"/>
              </a:rPr>
              <a:t>nav</a:t>
            </a:r>
            <a:r>
              <a:rPr lang="en-US" sz="1600" dirty="0">
                <a:latin typeface="Consolas" pitchFamily="49" charset="0"/>
                <a:cs typeface="Consolas" pitchFamily="49" charset="0"/>
              </a:rPr>
              <a:t> = new </a:t>
            </a:r>
            <a:r>
              <a:rPr lang="en-US" sz="1600" dirty="0" err="1">
                <a:latin typeface="Consolas" pitchFamily="49" charset="0"/>
                <a:cs typeface="Consolas" pitchFamily="49" charset="0"/>
              </a:rPr>
              <a:t>SP.UI.Controls.Navigation</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a:solidFill>
                  <a:srgbClr val="C00000"/>
                </a:solidFill>
                <a:latin typeface="Consolas" pitchFamily="49" charset="0"/>
                <a:cs typeface="Consolas" pitchFamily="49" charset="0"/>
              </a:rPr>
              <a:t>"</a:t>
            </a:r>
            <a:r>
              <a:rPr lang="en-US" sz="1600" dirty="0" err="1">
                <a:solidFill>
                  <a:srgbClr val="C00000"/>
                </a:solidFill>
                <a:latin typeface="Consolas" pitchFamily="49" charset="0"/>
                <a:cs typeface="Consolas" pitchFamily="49" charset="0"/>
              </a:rPr>
              <a:t>chrome_ctrl_placeholder_id</a:t>
            </a:r>
            <a:r>
              <a:rPr lang="en-US" sz="1600" dirty="0">
                <a:solidFill>
                  <a:srgbClr val="C00000"/>
                </a:solidFill>
                <a:latin typeface="Consolas" pitchFamily="49" charset="0"/>
                <a:cs typeface="Consolas" pitchFamily="49" charset="0"/>
              </a:rPr>
              <a:t>"</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options);</a:t>
            </a:r>
            <a:endParaRPr lang="en-US" sz="1600" dirty="0">
              <a:latin typeface="Consolas" pitchFamily="49" charset="0"/>
              <a:cs typeface="Consolas" pitchFamily="49" charset="0"/>
            </a:endParaRP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a:t>
            </a:r>
          </a:p>
          <a:p>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1289372933"/>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Model-View-</a:t>
            </a:r>
            <a:r>
              <a:rPr lang="en-US" dirty="0" err="1" smtClean="0"/>
              <a:t>ViewModel</a:t>
            </a:r>
            <a:r>
              <a:rPr lang="en-US" dirty="0" smtClean="0"/>
              <a:t> with Knockout</a:t>
            </a:r>
            <a:endParaRPr lang="en-US" dirty="0"/>
          </a:p>
        </p:txBody>
      </p:sp>
    </p:spTree>
    <p:extLst>
      <p:ext uri="{BB962C8B-B14F-4D97-AF65-F5344CB8AC3E}">
        <p14:creationId xmlns:p14="http://schemas.microsoft.com/office/powerpoint/2010/main" val="308442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274638" y="1212850"/>
            <a:ext cx="11887200" cy="1415772"/>
          </a:xfrm>
        </p:spPr>
        <p:txBody>
          <a:bodyPr/>
          <a:lstStyle/>
          <a:p>
            <a:r>
              <a:rPr lang="en-US" dirty="0" smtClean="0"/>
              <a:t>JavaScript best practices</a:t>
            </a:r>
          </a:p>
          <a:p>
            <a:r>
              <a:rPr lang="en-US" dirty="0" smtClean="0"/>
              <a:t>App best practices</a:t>
            </a:r>
            <a:endParaRPr lang="en-US" dirty="0"/>
          </a:p>
        </p:txBody>
      </p:sp>
    </p:spTree>
    <p:extLst>
      <p:ext uri="{BB962C8B-B14F-4D97-AF65-F5344CB8AC3E}">
        <p14:creationId xmlns:p14="http://schemas.microsoft.com/office/powerpoint/2010/main" val="3013317413"/>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Download</a:t>
            </a:r>
            <a:endParaRPr lang="en-US" dirty="0"/>
          </a:p>
        </p:txBody>
      </p:sp>
      <p:sp>
        <p:nvSpPr>
          <p:cNvPr id="3" name="Text Placeholder 2"/>
          <p:cNvSpPr>
            <a:spLocks noGrp="1"/>
          </p:cNvSpPr>
          <p:nvPr>
            <p:ph type="body" sz="quarter" idx="10"/>
          </p:nvPr>
        </p:nvSpPr>
        <p:spPr>
          <a:xfrm>
            <a:off x="274638" y="1212850"/>
            <a:ext cx="11887200" cy="738664"/>
          </a:xfrm>
        </p:spPr>
        <p:txBody>
          <a:bodyPr/>
          <a:lstStyle/>
          <a:p>
            <a:r>
              <a:rPr lang="en-US" dirty="0" smtClean="0"/>
              <a:t>http://hillier.codeplex.com</a:t>
            </a:r>
            <a:endParaRPr lang="en-US" dirty="0"/>
          </a:p>
        </p:txBody>
      </p:sp>
    </p:spTree>
    <p:extLst>
      <p:ext uri="{BB962C8B-B14F-4D97-AF65-F5344CB8AC3E}">
        <p14:creationId xmlns:p14="http://schemas.microsoft.com/office/powerpoint/2010/main" val="21268254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 best </a:t>
            </a:r>
            <a:r>
              <a:rPr lang="en-US" dirty="0"/>
              <a:t>p</a:t>
            </a:r>
            <a:r>
              <a:rPr lang="en-US" dirty="0" smtClean="0"/>
              <a:t>ractices</a:t>
            </a:r>
            <a:endParaRPr lang="en-US" dirty="0"/>
          </a:p>
        </p:txBody>
      </p:sp>
    </p:spTree>
    <p:extLst>
      <p:ext uri="{BB962C8B-B14F-4D97-AF65-F5344CB8AC3E}">
        <p14:creationId xmlns:p14="http://schemas.microsoft.com/office/powerpoint/2010/main" val="145025902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Practices</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a:t>S</a:t>
            </a:r>
            <a:r>
              <a:rPr lang="en-US" dirty="0" smtClean="0"/>
              <a:t>trict mode</a:t>
            </a:r>
          </a:p>
          <a:p>
            <a:r>
              <a:rPr lang="en-US" dirty="0" smtClean="0"/>
              <a:t>Equality operators</a:t>
            </a:r>
          </a:p>
          <a:p>
            <a:r>
              <a:rPr lang="en-US" dirty="0" smtClean="0"/>
              <a:t>Encapsulation</a:t>
            </a:r>
          </a:p>
          <a:p>
            <a:r>
              <a:rPr lang="en-US" dirty="0"/>
              <a:t>Promises</a:t>
            </a:r>
          </a:p>
          <a:p>
            <a:r>
              <a:rPr lang="en-US" dirty="0" smtClean="0"/>
              <a:t>Libraries</a:t>
            </a:r>
          </a:p>
        </p:txBody>
      </p:sp>
    </p:spTree>
    <p:extLst>
      <p:ext uri="{BB962C8B-B14F-4D97-AF65-F5344CB8AC3E}">
        <p14:creationId xmlns:p14="http://schemas.microsoft.com/office/powerpoint/2010/main" val="379946354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Always use strict mode</a:t>
            </a:r>
            <a:endParaRPr lang="en-US" dirty="0"/>
          </a:p>
        </p:txBody>
      </p:sp>
      <p:sp>
        <p:nvSpPr>
          <p:cNvPr id="3" name="Text Placeholder 2"/>
          <p:cNvSpPr>
            <a:spLocks noGrp="1"/>
          </p:cNvSpPr>
          <p:nvPr>
            <p:ph type="body" sz="quarter" idx="10"/>
          </p:nvPr>
        </p:nvSpPr>
        <p:spPr>
          <a:xfrm>
            <a:off x="274638" y="1212850"/>
            <a:ext cx="11887200" cy="5139869"/>
          </a:xfrm>
        </p:spPr>
        <p:txBody>
          <a:bodyPr/>
          <a:lstStyle/>
          <a:p>
            <a:r>
              <a:rPr lang="en-US" dirty="0" smtClean="0"/>
              <a:t>Declared with </a:t>
            </a:r>
            <a:r>
              <a:rPr lang="en-US" sz="3600" dirty="0" smtClean="0">
                <a:latin typeface="Consolas" pitchFamily="49" charset="0"/>
                <a:cs typeface="Consolas" pitchFamily="49" charset="0"/>
              </a:rPr>
              <a:t>"use strict"</a:t>
            </a:r>
          </a:p>
          <a:p>
            <a:r>
              <a:rPr lang="en-US" dirty="0" smtClean="0">
                <a:cs typeface="Consolas" pitchFamily="49" charset="0"/>
              </a:rPr>
              <a:t>Restrictions</a:t>
            </a:r>
          </a:p>
          <a:p>
            <a:pPr lvl="1"/>
            <a:r>
              <a:rPr lang="en-US" dirty="0" smtClean="0"/>
              <a:t>Cannot use a variable without declaring it</a:t>
            </a:r>
          </a:p>
          <a:p>
            <a:pPr lvl="1"/>
            <a:r>
              <a:rPr lang="en-US" dirty="0" smtClean="0"/>
              <a:t>Cannot write to a read-only property</a:t>
            </a:r>
          </a:p>
          <a:p>
            <a:pPr lvl="1"/>
            <a:r>
              <a:rPr lang="en-US" dirty="0" smtClean="0"/>
              <a:t>Cannot add properties to non-extensible objects</a:t>
            </a:r>
          </a:p>
          <a:p>
            <a:pPr lvl="1"/>
            <a:r>
              <a:rPr lang="en-US" dirty="0" smtClean="0"/>
              <a:t>Cannot illegally delete functions and variables</a:t>
            </a:r>
          </a:p>
          <a:p>
            <a:pPr lvl="1"/>
            <a:r>
              <a:rPr lang="en-US" dirty="0" smtClean="0"/>
              <a:t>Cannot define a property more than once in an object literal</a:t>
            </a:r>
          </a:p>
          <a:p>
            <a:pPr lvl="1"/>
            <a:r>
              <a:rPr lang="en-US" dirty="0" smtClean="0"/>
              <a:t>Cannot use a parameter name more than once in a function</a:t>
            </a:r>
          </a:p>
          <a:p>
            <a:pPr lvl="1"/>
            <a:r>
              <a:rPr lang="en-US" dirty="0" smtClean="0"/>
              <a:t>Cannot use reserved words, </a:t>
            </a:r>
            <a:r>
              <a:rPr lang="en-US" dirty="0" err="1" smtClean="0"/>
              <a:t>eval</a:t>
            </a:r>
            <a:r>
              <a:rPr lang="en-US" dirty="0" smtClean="0"/>
              <a:t>, or arguments, as names for functions and variables</a:t>
            </a:r>
          </a:p>
          <a:p>
            <a:pPr lvl="1"/>
            <a:r>
              <a:rPr lang="en-US" dirty="0" smtClean="0"/>
              <a:t>The value of </a:t>
            </a:r>
            <a:r>
              <a:rPr lang="en-US" sz="1800" dirty="0" smtClean="0">
                <a:latin typeface="Consolas" pitchFamily="49" charset="0"/>
                <a:cs typeface="Consolas" pitchFamily="49" charset="0"/>
              </a:rPr>
              <a:t>this</a:t>
            </a:r>
            <a:r>
              <a:rPr lang="en-US" dirty="0" smtClean="0"/>
              <a:t> in a function is no longer the window object</a:t>
            </a:r>
          </a:p>
          <a:p>
            <a:pPr lvl="1"/>
            <a:r>
              <a:rPr lang="en-US" dirty="0" smtClean="0"/>
              <a:t>Cannot declare functions inside of statements</a:t>
            </a:r>
          </a:p>
          <a:p>
            <a:pPr lvl="1"/>
            <a:r>
              <a:rPr lang="en-US" dirty="0" smtClean="0"/>
              <a:t>Cannot change the members of the </a:t>
            </a:r>
            <a:r>
              <a:rPr lang="en-US" sz="1600" dirty="0" smtClean="0">
                <a:latin typeface="Consolas" pitchFamily="49" charset="0"/>
                <a:cs typeface="Consolas" pitchFamily="49" charset="0"/>
              </a:rPr>
              <a:t>arguments</a:t>
            </a:r>
            <a:r>
              <a:rPr lang="en-US" dirty="0" smtClean="0"/>
              <a:t> array</a:t>
            </a:r>
          </a:p>
          <a:p>
            <a:pPr lvl="1"/>
            <a:endParaRPr lang="en-US" dirty="0"/>
          </a:p>
        </p:txBody>
      </p:sp>
    </p:spTree>
    <p:extLst>
      <p:ext uri="{BB962C8B-B14F-4D97-AF65-F5344CB8AC3E}">
        <p14:creationId xmlns:p14="http://schemas.microsoft.com/office/powerpoint/2010/main" val="368919732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coercive equality operators</a:t>
            </a:r>
            <a:endParaRPr lang="en-US" dirty="0"/>
          </a:p>
        </p:txBody>
      </p:sp>
      <p:sp>
        <p:nvSpPr>
          <p:cNvPr id="3" name="Text Placeholder 2"/>
          <p:cNvSpPr>
            <a:spLocks noGrp="1"/>
          </p:cNvSpPr>
          <p:nvPr>
            <p:ph type="body" sz="quarter" idx="10"/>
          </p:nvPr>
        </p:nvSpPr>
        <p:spPr>
          <a:xfrm>
            <a:off x="274638" y="1212850"/>
            <a:ext cx="11887200" cy="2431435"/>
          </a:xfrm>
        </p:spPr>
        <p:txBody>
          <a:bodyPr/>
          <a:lstStyle/>
          <a:p>
            <a:endParaRPr lang="en-US" dirty="0" smtClean="0"/>
          </a:p>
          <a:p>
            <a:r>
              <a:rPr lang="en-US" dirty="0" smtClean="0"/>
              <a:t>==, != are coercive</a:t>
            </a:r>
          </a:p>
          <a:p>
            <a:pPr lvl="1"/>
            <a:endParaRPr lang="en-US" dirty="0" smtClean="0"/>
          </a:p>
          <a:p>
            <a:r>
              <a:rPr lang="en-US" dirty="0" smtClean="0"/>
              <a:t>===, !=== are not coercive</a:t>
            </a:r>
            <a:endParaRPr lang="en-US" dirty="0"/>
          </a:p>
        </p:txBody>
      </p:sp>
      <p:sp>
        <p:nvSpPr>
          <p:cNvPr id="4" name="TextBox 3"/>
          <p:cNvSpPr txBox="1"/>
          <p:nvPr/>
        </p:nvSpPr>
        <p:spPr>
          <a:xfrm>
            <a:off x="7056437" y="1668462"/>
            <a:ext cx="4787208" cy="1855893"/>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latin typeface="Consolas" pitchFamily="49" charset="0"/>
                <a:cs typeface="Consolas" pitchFamily="49" charset="0"/>
              </a:rPr>
              <a:t>0 == '0';          //true</a:t>
            </a:r>
          </a:p>
          <a:p>
            <a:pPr>
              <a:lnSpc>
                <a:spcPct val="90000"/>
              </a:lnSpc>
              <a:spcAft>
                <a:spcPts val="600"/>
              </a:spcAft>
            </a:pPr>
            <a:r>
              <a:rPr lang="en-US" sz="2400" dirty="0" smtClean="0">
                <a:gradFill>
                  <a:gsLst>
                    <a:gs pos="2917">
                      <a:schemeClr val="tx1"/>
                    </a:gs>
                    <a:gs pos="30000">
                      <a:schemeClr val="tx1"/>
                    </a:gs>
                  </a:gsLst>
                  <a:lin ang="5400000" scaled="0"/>
                </a:gradFill>
                <a:latin typeface="Consolas" pitchFamily="49" charset="0"/>
                <a:cs typeface="Consolas" pitchFamily="49" charset="0"/>
              </a:rPr>
              <a:t>0 === '0';         //false</a:t>
            </a:r>
          </a:p>
          <a:p>
            <a:pPr>
              <a:lnSpc>
                <a:spcPct val="90000"/>
              </a:lnSpc>
              <a:spcAft>
                <a:spcPts val="600"/>
              </a:spcAft>
            </a:pPr>
            <a:r>
              <a:rPr lang="en-US" sz="2400" dirty="0">
                <a:gradFill>
                  <a:gsLst>
                    <a:gs pos="2917">
                      <a:schemeClr val="tx1"/>
                    </a:gs>
                    <a:gs pos="30000">
                      <a:schemeClr val="tx1"/>
                    </a:gs>
                  </a:gsLst>
                  <a:lin ang="5400000" scaled="0"/>
                </a:gradFill>
                <a:latin typeface="Consolas" pitchFamily="49" charset="0"/>
                <a:cs typeface="Consolas" pitchFamily="49" charset="0"/>
              </a:rPr>
              <a:t>f</a:t>
            </a:r>
            <a:r>
              <a:rPr lang="en-US" sz="2400" dirty="0" smtClean="0">
                <a:gradFill>
                  <a:gsLst>
                    <a:gs pos="2917">
                      <a:schemeClr val="tx1"/>
                    </a:gs>
                    <a:gs pos="30000">
                      <a:schemeClr val="tx1"/>
                    </a:gs>
                  </a:gsLst>
                  <a:lin ang="5400000" scaled="0"/>
                </a:gradFill>
                <a:latin typeface="Consolas" pitchFamily="49" charset="0"/>
                <a:cs typeface="Consolas" pitchFamily="49" charset="0"/>
              </a:rPr>
              <a:t>alse == '0';      //true</a:t>
            </a:r>
          </a:p>
          <a:p>
            <a:pPr>
              <a:lnSpc>
                <a:spcPct val="90000"/>
              </a:lnSpc>
              <a:spcAft>
                <a:spcPts val="600"/>
              </a:spcAft>
            </a:pPr>
            <a:r>
              <a:rPr lang="en-US" sz="2400" dirty="0" smtClean="0">
                <a:gradFill>
                  <a:gsLst>
                    <a:gs pos="2917">
                      <a:schemeClr val="tx1"/>
                    </a:gs>
                    <a:gs pos="30000">
                      <a:schemeClr val="tx1"/>
                    </a:gs>
                  </a:gsLst>
                  <a:lin ang="5400000" scaled="0"/>
                </a:gradFill>
                <a:latin typeface="Consolas" pitchFamily="49" charset="0"/>
                <a:cs typeface="Consolas" pitchFamily="49" charset="0"/>
              </a:rPr>
              <a:t>false === '0';     //</a:t>
            </a:r>
            <a:r>
              <a:rPr lang="en-US" sz="2400" dirty="0">
                <a:gradFill>
                  <a:gsLst>
                    <a:gs pos="2917">
                      <a:schemeClr val="tx1"/>
                    </a:gs>
                    <a:gs pos="30000">
                      <a:schemeClr val="tx1"/>
                    </a:gs>
                  </a:gsLst>
                  <a:lin ang="5400000" scaled="0"/>
                </a:gradFill>
                <a:latin typeface="Consolas" pitchFamily="49" charset="0"/>
                <a:cs typeface="Consolas" pitchFamily="49" charset="0"/>
              </a:rPr>
              <a:t>false</a:t>
            </a:r>
            <a:endParaRPr lang="en-US" sz="2400" dirty="0" smtClean="0">
              <a:gradFill>
                <a:gsLst>
                  <a:gs pos="2917">
                    <a:schemeClr val="tx1"/>
                  </a:gs>
                  <a:gs pos="30000">
                    <a:schemeClr val="tx1"/>
                  </a:gs>
                </a:gsLst>
                <a:lin ang="5400000" scaled="0"/>
              </a:gradFill>
              <a:latin typeface="Consolas" pitchFamily="49" charset="0"/>
              <a:cs typeface="Consolas" pitchFamily="49" charset="0"/>
            </a:endParaRPr>
          </a:p>
        </p:txBody>
      </p:sp>
    </p:spTree>
    <p:extLst>
      <p:ext uri="{BB962C8B-B14F-4D97-AF65-F5344CB8AC3E}">
        <p14:creationId xmlns:p14="http://schemas.microsoft.com/office/powerpoint/2010/main" val="74391229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Encapsulate your code</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Singleton pattern</a:t>
            </a:r>
          </a:p>
          <a:p>
            <a:r>
              <a:rPr lang="en-US" dirty="0" smtClean="0"/>
              <a:t>Module pattern</a:t>
            </a:r>
          </a:p>
          <a:p>
            <a:r>
              <a:rPr lang="en-US" dirty="0" smtClean="0"/>
              <a:t>Prototype pattern</a:t>
            </a:r>
            <a:endParaRPr lang="en-US" dirty="0"/>
          </a:p>
        </p:txBody>
      </p:sp>
    </p:spTree>
    <p:extLst>
      <p:ext uri="{BB962C8B-B14F-4D97-AF65-F5344CB8AC3E}">
        <p14:creationId xmlns:p14="http://schemas.microsoft.com/office/powerpoint/2010/main" val="3889717590"/>
      </p:ext>
    </p:extLst>
  </p:cSld>
  <p:clrMapOvr>
    <a:masterClrMapping/>
  </p:clrMapOvr>
  <p:transition>
    <p:fade/>
  </p:transition>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Scot Hillier</External_x0020_Speaker>
    <Session_x0020_Code xmlns="2295e2e7-0eeb-498e-8716-217bb2ee6ee3">SPC136</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Scot Hillier</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documentManagement/types"/>
    <ds:schemaRef ds:uri="http://purl.org/dc/terms/"/>
    <ds:schemaRef ds:uri="http://purl.org/dc/dcmitype/"/>
    <ds:schemaRef ds:uri="http://schemas.microsoft.com/sharepoint/v3"/>
    <ds:schemaRef ds:uri="http://schemas.microsoft.com/office/infopath/2007/PartnerControls"/>
    <ds:schemaRef ds:uri="http://www.w3.org/XML/1998/namespace"/>
    <ds:schemaRef ds:uri="http://purl.org/dc/elements/1.1/"/>
    <ds:schemaRef ds:uri="2295e2e7-0eeb-498e-8716-217bb2ee6ee3"/>
    <ds:schemaRef ds:uri="http://schemas.microsoft.com/office/2006/metadata/properties"/>
    <ds:schemaRef ds:uri="http://schemas.openxmlformats.org/package/2006/metadata/core-properties"/>
    <ds:schemaRef ds:uri="230e9df3-be65-4c73-a93b-d1236ebd677e"/>
    <ds:schemaRef ds:uri="032d541b-1b4e-4d91-93c7-b10533c52f73"/>
  </ds:schemaRefs>
</ds:datastoreItem>
</file>

<file path=customXml/itemProps3.xml><?xml version="1.0" encoding="utf-8"?>
<ds:datastoreItem xmlns:ds="http://schemas.openxmlformats.org/officeDocument/2006/customXml" ds:itemID="{BB3DFC8A-8887-43E8-9E9E-0D16F8D41E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486</TotalTime>
  <Words>2903</Words>
  <Application>Microsoft Office PowerPoint</Application>
  <PresentationFormat>Custom</PresentationFormat>
  <Paragraphs>379</Paragraphs>
  <Slides>37</Slides>
  <Notes>11</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SPC2012_Developer_Template_16x9</vt:lpstr>
      <vt:lpstr>5-30072_SPC2012_Developer_Template_16x9_Light</vt:lpstr>
      <vt:lpstr>PowerPoint Presentation</vt:lpstr>
      <vt:lpstr>JavaScript Bets Practices for Developing Apps  </vt:lpstr>
      <vt:lpstr>Agenda</vt:lpstr>
      <vt:lpstr>Code Download</vt:lpstr>
      <vt:lpstr>JavaScript best practices</vt:lpstr>
      <vt:lpstr>Coding Practices</vt:lpstr>
      <vt:lpstr>Always use strict mode</vt:lpstr>
      <vt:lpstr>Avoid coercive equality operators</vt:lpstr>
      <vt:lpstr>Encapsulate your code</vt:lpstr>
      <vt:lpstr>Using the Singleton pattern</vt:lpstr>
      <vt:lpstr>Using the Module pattern</vt:lpstr>
      <vt:lpstr>Using the Prototype pattern</vt:lpstr>
      <vt:lpstr>Promises</vt:lpstr>
      <vt:lpstr>Promises</vt:lpstr>
      <vt:lpstr>Demo</vt:lpstr>
      <vt:lpstr>Using libraries</vt:lpstr>
      <vt:lpstr>Using Microsoft AJAX Minifier</vt:lpstr>
      <vt:lpstr>Using a CDN</vt:lpstr>
      <vt:lpstr>Loading SharePoint libraries</vt:lpstr>
      <vt:lpstr>Demo</vt:lpstr>
      <vt:lpstr>App best practices</vt:lpstr>
      <vt:lpstr>App practices</vt:lpstr>
      <vt:lpstr>Understanding REST</vt:lpstr>
      <vt:lpstr>Using the SharePoint RESTful endpoint</vt:lpstr>
      <vt:lpstr>Using REST and JavaScript</vt:lpstr>
      <vt:lpstr>Model-View-ViewModel pattern</vt:lpstr>
      <vt:lpstr>Understanding MVVM</vt:lpstr>
      <vt:lpstr>Using Knockout to implement MVVM</vt:lpstr>
      <vt:lpstr>Understanding declarative bindings</vt:lpstr>
      <vt:lpstr>Understanding dependency tracking</vt:lpstr>
      <vt:lpstr>Follow app UI guidelines</vt:lpstr>
      <vt:lpstr>Using the app project template</vt:lpstr>
      <vt:lpstr>Using a WebTemplate</vt:lpstr>
      <vt:lpstr>Using the Chrome control</vt:lpstr>
      <vt:lpstr>Demo</vt:lpstr>
      <vt:lpstr>Summary</vt:lpstr>
      <vt:lpstr>PowerPoint Presentation</vt:lpstr>
    </vt:vector>
  </TitlesOfParts>
  <Manager>Ron Sasaki</Manager>
  <Company>Scot Hillier Technical Solutions,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 Best Practices for Developing Apps</dc:title>
  <dc:subject>SharePoint Conference 2012</dc:subject>
  <dc:creator>Scot P. Hillier</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87</cp:revision>
  <dcterms:created xsi:type="dcterms:W3CDTF">2012-10-19T11:15:48Z</dcterms:created>
  <dcterms:modified xsi:type="dcterms:W3CDTF">2012-12-06T23:37:37Z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