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65"/>
  </p:notesMasterIdLst>
  <p:handoutMasterIdLst>
    <p:handoutMasterId r:id="rId66"/>
  </p:handoutMasterIdLst>
  <p:sldIdLst>
    <p:sldId id="1055" r:id="rId7"/>
    <p:sldId id="1077" r:id="rId8"/>
    <p:sldId id="1078" r:id="rId9"/>
    <p:sldId id="1079" r:id="rId10"/>
    <p:sldId id="1080" r:id="rId11"/>
    <p:sldId id="1081" r:id="rId12"/>
    <p:sldId id="1082" r:id="rId13"/>
    <p:sldId id="1083" r:id="rId14"/>
    <p:sldId id="1084" r:id="rId15"/>
    <p:sldId id="1085" r:id="rId16"/>
    <p:sldId id="1086" r:id="rId17"/>
    <p:sldId id="1087" r:id="rId18"/>
    <p:sldId id="1088" r:id="rId19"/>
    <p:sldId id="1089" r:id="rId20"/>
    <p:sldId id="1090" r:id="rId21"/>
    <p:sldId id="1091" r:id="rId22"/>
    <p:sldId id="1092" r:id="rId23"/>
    <p:sldId id="1093" r:id="rId24"/>
    <p:sldId id="1094" r:id="rId25"/>
    <p:sldId id="1095" r:id="rId26"/>
    <p:sldId id="1096" r:id="rId27"/>
    <p:sldId id="1097" r:id="rId28"/>
    <p:sldId id="1098" r:id="rId29"/>
    <p:sldId id="1099" r:id="rId30"/>
    <p:sldId id="1100" r:id="rId31"/>
    <p:sldId id="1101" r:id="rId32"/>
    <p:sldId id="1102" r:id="rId33"/>
    <p:sldId id="1103" r:id="rId34"/>
    <p:sldId id="1104" r:id="rId35"/>
    <p:sldId id="1105" r:id="rId36"/>
    <p:sldId id="1106" r:id="rId37"/>
    <p:sldId id="1107" r:id="rId38"/>
    <p:sldId id="1108" r:id="rId39"/>
    <p:sldId id="1109" r:id="rId40"/>
    <p:sldId id="1110" r:id="rId41"/>
    <p:sldId id="1111" r:id="rId42"/>
    <p:sldId id="1112" r:id="rId43"/>
    <p:sldId id="1113" r:id="rId44"/>
    <p:sldId id="1114" r:id="rId45"/>
    <p:sldId id="1115" r:id="rId46"/>
    <p:sldId id="1116" r:id="rId47"/>
    <p:sldId id="1117" r:id="rId48"/>
    <p:sldId id="1118" r:id="rId49"/>
    <p:sldId id="1119" r:id="rId50"/>
    <p:sldId id="1120" r:id="rId51"/>
    <p:sldId id="1121" r:id="rId52"/>
    <p:sldId id="1122" r:id="rId53"/>
    <p:sldId id="1123" r:id="rId54"/>
    <p:sldId id="1124" r:id="rId55"/>
    <p:sldId id="1125" r:id="rId56"/>
    <p:sldId id="1126" r:id="rId57"/>
    <p:sldId id="1127" r:id="rId58"/>
    <p:sldId id="1128" r:id="rId59"/>
    <p:sldId id="1129" r:id="rId60"/>
    <p:sldId id="1130" r:id="rId61"/>
    <p:sldId id="1131" r:id="rId62"/>
    <p:sldId id="1132" r:id="rId63"/>
    <p:sldId id="1076" r:id="rId6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commentAuthors" Target="commentAuthor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808129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741628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676306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09241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547076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505375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017289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171825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7725381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580284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565140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2731173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840054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081568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094015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5130829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3297073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971458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6350275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5095703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76289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107108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41786486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371493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7309181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6526771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6794768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635017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59395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1943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914678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926048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2366104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952937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8018141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41758567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42378564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114636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6253069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2354776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31744160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25936511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3963724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7443685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2:31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16136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034862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033903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563116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50536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03"/>
              <a:endParaRPr lang="en-US">
                <a:solidFill>
                  <a:srgbClr val="505050"/>
                </a:solidFill>
              </a:endParaRPr>
            </a:p>
          </p:txBody>
        </p:sp>
      </p:grpSp>
    </p:spTree>
    <p:extLst>
      <p:ext uri="{BB962C8B-B14F-4D97-AF65-F5344CB8AC3E}">
        <p14:creationId xmlns:p14="http://schemas.microsoft.com/office/powerpoint/2010/main" val="4111940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528564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264446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9336177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1380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491625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876068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246843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5563380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323731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695070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758930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393175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274217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211089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787661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753565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006834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53681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71336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7784455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tatement Slide - JBS">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054761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903587" y="2654084"/>
            <a:ext cx="4290730" cy="1553823"/>
          </a:xfrm>
        </p:spPr>
        <p:txBody>
          <a:bodyPr anchor="ctr" anchorCtr="0">
            <a:noAutofit/>
          </a:bodyPr>
          <a:lstStyle>
            <a:lvl1pPr algn="l">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7" y="4439306"/>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571480" y="3430995"/>
            <a:ext cx="3408836" cy="1299911"/>
          </a:xfrm>
        </p:spPr>
        <p:txBody>
          <a:bodyPr anchor="t" anchorCtr="0">
            <a:noAutofit/>
            <a:scene3d>
              <a:camera prst="orthographicFront"/>
              <a:lightRig rig="flat" dir="t"/>
            </a:scene3d>
            <a:sp3d>
              <a:contourClr>
                <a:schemeClr val="bg2"/>
              </a:contourClr>
            </a:sp3d>
          </a:bodyPr>
          <a:lstStyle>
            <a:lvl1pPr marL="0" indent="0" algn="ctr">
              <a:buFont typeface="Arial" pitchFamily="34" charset="0"/>
              <a:buNone/>
              <a:defRPr lang="en-US" sz="6119" dirty="0" smtClean="0">
                <a:solidFill>
                  <a:srgbClr val="00B0F0"/>
                </a:solidFill>
                <a:latin typeface="Segoe UI Light" pitchFamily="34" charset="0"/>
              </a:defRPr>
            </a:lvl1pPr>
          </a:lstStyle>
          <a:p>
            <a:pPr lvl="0"/>
            <a:r>
              <a:rPr lang="en-US" dirty="0" smtClean="0"/>
              <a:t>video</a:t>
            </a:r>
          </a:p>
        </p:txBody>
      </p:sp>
      <p:sp>
        <p:nvSpPr>
          <p:cNvPr id="8" name="Freeform 6"/>
          <p:cNvSpPr>
            <a:spLocks noEditPoints="1"/>
          </p:cNvSpPr>
          <p:nvPr userDrawn="1"/>
        </p:nvSpPr>
        <p:spPr bwMode="auto">
          <a:xfrm>
            <a:off x="7320294" y="1533942"/>
            <a:ext cx="3969647" cy="3794108"/>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245"/>
            <a:endParaRPr lang="en-US" sz="2448">
              <a:solidFill>
                <a:srgbClr val="292929"/>
              </a:solidFill>
            </a:endParaRPr>
          </a:p>
        </p:txBody>
      </p:sp>
    </p:spTree>
    <p:extLst>
      <p:ext uri="{BB962C8B-B14F-4D97-AF65-F5344CB8AC3E}">
        <p14:creationId xmlns:p14="http://schemas.microsoft.com/office/powerpoint/2010/main" val="232081917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5" name="Text Placeholder 4"/>
          <p:cNvSpPr>
            <a:spLocks noGrp="1"/>
          </p:cNvSpPr>
          <p:nvPr>
            <p:ph type="body" sz="quarter" idx="10"/>
          </p:nvPr>
        </p:nvSpPr>
        <p:spPr>
          <a:xfrm>
            <a:off x="5235859" y="3336648"/>
            <a:ext cx="6348790" cy="963021"/>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8859152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0" y="0"/>
            <a:ext cx="12460899" cy="6994525"/>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56141005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9912" y="6437440"/>
            <a:ext cx="1651884" cy="396131"/>
          </a:xfrm>
          <a:prstGeom prst="rect">
            <a:avLst/>
          </a:prstGeom>
        </p:spPr>
      </p:pic>
    </p:spTree>
    <p:extLst>
      <p:ext uri="{BB962C8B-B14F-4D97-AF65-F5344CB8AC3E}">
        <p14:creationId xmlns:p14="http://schemas.microsoft.com/office/powerpoint/2010/main" val="26605607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965254"/>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89155" y="6561933"/>
            <a:ext cx="1220681" cy="140861"/>
          </a:xfrm>
          <a:prstGeom prst="rect">
            <a:avLst/>
          </a:prstGeom>
        </p:spPr>
      </p:pic>
      <p:sp>
        <p:nvSpPr>
          <p:cNvPr id="8" name="Rectangle 7"/>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386541697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28135470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40671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 id="2147484231" r:id="rId26"/>
    <p:sldLayoutId id="2147484232" r:id="rId27"/>
    <p:sldLayoutId id="2147484233" r:id="rId28"/>
    <p:sldLayoutId id="2147484234"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59.xml"/><Relationship Id="rId5" Type="http://schemas.openxmlformats.org/officeDocument/2006/relationships/image" Target="../media/image19.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5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3.png"/><Relationship Id="rId7"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59.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5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13" Type="http://schemas.microsoft.com/office/2007/relationships/hdphoto" Target="../media/hdphoto3.wdp"/><Relationship Id="rId3" Type="http://schemas.openxmlformats.org/officeDocument/2006/relationships/image" Target="../media/image29.png"/><Relationship Id="rId7" Type="http://schemas.microsoft.com/office/2007/relationships/hdphoto" Target="../media/hdphoto1.wdp"/><Relationship Id="rId12" Type="http://schemas.openxmlformats.org/officeDocument/2006/relationships/image" Target="../media/image40.png"/><Relationship Id="rId2" Type="http://schemas.openxmlformats.org/officeDocument/2006/relationships/image" Target="../media/image33.png"/><Relationship Id="rId16" Type="http://schemas.openxmlformats.org/officeDocument/2006/relationships/image" Target="../media/image32.png"/><Relationship Id="rId1" Type="http://schemas.openxmlformats.org/officeDocument/2006/relationships/slideLayout" Target="../slideLayouts/slideLayout59.xml"/><Relationship Id="rId6" Type="http://schemas.openxmlformats.org/officeDocument/2006/relationships/image" Target="../media/image36.png"/><Relationship Id="rId11" Type="http://schemas.openxmlformats.org/officeDocument/2006/relationships/image" Target="../media/image39.png"/><Relationship Id="rId5" Type="http://schemas.openxmlformats.org/officeDocument/2006/relationships/image" Target="../media/image35.png"/><Relationship Id="rId15" Type="http://schemas.openxmlformats.org/officeDocument/2006/relationships/image" Target="../media/image31.png"/><Relationship Id="rId10" Type="http://schemas.microsoft.com/office/2007/relationships/hdphoto" Target="../media/hdphoto2.wdp"/><Relationship Id="rId4" Type="http://schemas.openxmlformats.org/officeDocument/2006/relationships/image" Target="../media/image34.png"/><Relationship Id="rId9" Type="http://schemas.openxmlformats.org/officeDocument/2006/relationships/image" Target="../media/image38.png"/><Relationship Id="rId1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3.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9.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52.png"/><Relationship Id="rId3" Type="http://schemas.openxmlformats.org/officeDocument/2006/relationships/image" Target="../media/image44.png"/><Relationship Id="rId7" Type="http://schemas.openxmlformats.org/officeDocument/2006/relationships/image" Target="../media/image24.png"/><Relationship Id="rId12"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50.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image" Target="../media/image46.png"/><Relationship Id="rId10" Type="http://schemas.openxmlformats.org/officeDocument/2006/relationships/image" Target="../media/image49.png"/><Relationship Id="rId4" Type="http://schemas.openxmlformats.org/officeDocument/2006/relationships/image" Target="../media/image45.png"/><Relationship Id="rId9"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59.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59.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59.xm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59.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59.xml"/><Relationship Id="rId5" Type="http://schemas.openxmlformats.org/officeDocument/2006/relationships/image" Target="../media/image58.png"/><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5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5.xml"/><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5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59.xml"/><Relationship Id="rId6" Type="http://schemas.microsoft.com/office/2007/relationships/hdphoto" Target="../media/hdphoto4.wdp"/><Relationship Id="rId5" Type="http://schemas.openxmlformats.org/officeDocument/2006/relationships/image" Target="../media/image60.png"/><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59.xml"/><Relationship Id="rId6" Type="http://schemas.microsoft.com/office/2007/relationships/hdphoto" Target="../media/hdphoto4.wdp"/><Relationship Id="rId5" Type="http://schemas.openxmlformats.org/officeDocument/2006/relationships/image" Target="../media/image60.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52.xm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59.xml"/><Relationship Id="rId6" Type="http://schemas.microsoft.com/office/2007/relationships/hdphoto" Target="../media/hdphoto5.wdp"/><Relationship Id="rId5" Type="http://schemas.openxmlformats.org/officeDocument/2006/relationships/image" Target="../media/image66.png"/><Relationship Id="rId4" Type="http://schemas.openxmlformats.org/officeDocument/2006/relationships/image" Target="../media/image65.png"/></Relationships>
</file>

<file path=ppt/slides/_rels/slide3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7.png"/><Relationship Id="rId7" Type="http://schemas.microsoft.com/office/2007/relationships/hdphoto" Target="../media/hdphoto5.wdp"/><Relationship Id="rId2" Type="http://schemas.openxmlformats.org/officeDocument/2006/relationships/notesSlide" Target="../notesSlides/notesSlide33.xml"/><Relationship Id="rId1" Type="http://schemas.openxmlformats.org/officeDocument/2006/relationships/slideLayout" Target="../slideLayouts/slideLayout59.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6.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59.xml"/><Relationship Id="rId6" Type="http://schemas.microsoft.com/office/2007/relationships/hdphoto" Target="../media/hdphoto5.wdp"/><Relationship Id="rId5" Type="http://schemas.openxmlformats.org/officeDocument/2006/relationships/image" Target="../media/image66.png"/><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59.xml"/><Relationship Id="rId6" Type="http://schemas.openxmlformats.org/officeDocument/2006/relationships/image" Target="../media/image64.png"/><Relationship Id="rId5" Type="http://schemas.microsoft.com/office/2007/relationships/hdphoto" Target="../media/hdphoto5.wdp"/><Relationship Id="rId4" Type="http://schemas.openxmlformats.org/officeDocument/2006/relationships/image" Target="../media/image66.png"/></Relationships>
</file>

<file path=ppt/slides/_rels/slide4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microsoft.com/office/2007/relationships/hdphoto" Target="../media/hdphoto5.wdp"/><Relationship Id="rId2" Type="http://schemas.openxmlformats.org/officeDocument/2006/relationships/notesSlide" Target="../notesSlides/notesSlide36.xml"/><Relationship Id="rId1" Type="http://schemas.openxmlformats.org/officeDocument/2006/relationships/slideLayout" Target="../slideLayouts/slideLayout59.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37.xml"/><Relationship Id="rId1" Type="http://schemas.openxmlformats.org/officeDocument/2006/relationships/slideLayout" Target="../slideLayouts/slideLayout59.xml"/><Relationship Id="rId6" Type="http://schemas.microsoft.com/office/2007/relationships/hdphoto" Target="../media/hdphoto5.wdp"/><Relationship Id="rId5" Type="http://schemas.openxmlformats.org/officeDocument/2006/relationships/image" Target="../media/image66.png"/><Relationship Id="rId4" Type="http://schemas.openxmlformats.org/officeDocument/2006/relationships/image" Target="../media/image7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2.xml"/></Relationships>
</file>

<file path=ppt/slides/_rels/slide45.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png"/><Relationship Id="rId7" Type="http://schemas.openxmlformats.org/officeDocument/2006/relationships/image" Target="../media/image77.png"/><Relationship Id="rId12"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59.xml"/><Relationship Id="rId6" Type="http://schemas.openxmlformats.org/officeDocument/2006/relationships/image" Target="../media/image76.png"/><Relationship Id="rId11" Type="http://schemas.openxmlformats.org/officeDocument/2006/relationships/image" Target="../media/image79.png"/><Relationship Id="rId5" Type="http://schemas.microsoft.com/office/2007/relationships/hdphoto" Target="../media/hdphoto6.wdp"/><Relationship Id="rId10" Type="http://schemas.openxmlformats.org/officeDocument/2006/relationships/image" Target="../media/image70.png"/><Relationship Id="rId4" Type="http://schemas.openxmlformats.org/officeDocument/2006/relationships/image" Target="../media/image75.png"/><Relationship Id="rId9" Type="http://schemas.microsoft.com/office/2007/relationships/hdphoto" Target="../media/hdphoto7.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2.xml"/></Relationships>
</file>

<file path=ppt/slides/_rels/slide47.xml.rels><?xml version="1.0" encoding="UTF-8" standalone="yes"?>
<Relationships xmlns="http://schemas.openxmlformats.org/package/2006/relationships"><Relationship Id="rId8" Type="http://schemas.microsoft.com/office/2007/relationships/hdphoto" Target="../media/hdphoto10.wdp"/><Relationship Id="rId13" Type="http://schemas.openxmlformats.org/officeDocument/2006/relationships/image" Target="../media/image23.png"/><Relationship Id="rId3" Type="http://schemas.openxmlformats.org/officeDocument/2006/relationships/image" Target="../media/image80.png"/><Relationship Id="rId7" Type="http://schemas.openxmlformats.org/officeDocument/2006/relationships/image" Target="../media/image82.png"/><Relationship Id="rId12" Type="http://schemas.openxmlformats.org/officeDocument/2006/relationships/image" Target="../media/image85.png"/><Relationship Id="rId2" Type="http://schemas.openxmlformats.org/officeDocument/2006/relationships/notesSlide" Target="../notesSlides/notesSlide41.xml"/><Relationship Id="rId1" Type="http://schemas.openxmlformats.org/officeDocument/2006/relationships/slideLayout" Target="../slideLayouts/slideLayout59.xml"/><Relationship Id="rId6" Type="http://schemas.microsoft.com/office/2007/relationships/hdphoto" Target="../media/hdphoto9.wdp"/><Relationship Id="rId11" Type="http://schemas.microsoft.com/office/2007/relationships/hdphoto" Target="../media/hdphoto11.wdp"/><Relationship Id="rId5" Type="http://schemas.openxmlformats.org/officeDocument/2006/relationships/image" Target="../media/image81.png"/><Relationship Id="rId10" Type="http://schemas.openxmlformats.org/officeDocument/2006/relationships/image" Target="../media/image84.png"/><Relationship Id="rId4" Type="http://schemas.microsoft.com/office/2007/relationships/hdphoto" Target="../media/hdphoto8.wdp"/><Relationship Id="rId9" Type="http://schemas.openxmlformats.org/officeDocument/2006/relationships/image" Target="../media/image83.png"/></Relationships>
</file>

<file path=ppt/slides/_rels/slide4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52.png"/><Relationship Id="rId3" Type="http://schemas.openxmlformats.org/officeDocument/2006/relationships/image" Target="../media/image44.png"/><Relationship Id="rId7" Type="http://schemas.openxmlformats.org/officeDocument/2006/relationships/image" Target="../media/image24.png"/><Relationship Id="rId12"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50.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image" Target="../media/image46.png"/><Relationship Id="rId10" Type="http://schemas.openxmlformats.org/officeDocument/2006/relationships/image" Target="../media/image49.png"/><Relationship Id="rId4" Type="http://schemas.openxmlformats.org/officeDocument/2006/relationships/image" Target="../media/image45.png"/><Relationship Id="rId9" Type="http://schemas.openxmlformats.org/officeDocument/2006/relationships/image" Target="../media/image48.png"/></Relationships>
</file>

<file path=ppt/slides/_rels/slide4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3.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7.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4.xml"/><Relationship Id="rId1" Type="http://schemas.openxmlformats.org/officeDocument/2006/relationships/slideLayout" Target="../slideLayouts/slideLayout51.xml"/></Relationships>
</file>

<file path=ppt/slides/_rels/slide5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61.xml"/></Relationships>
</file>

<file path=ppt/slides/_rels/slide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5.xml"/><Relationship Id="rId1" Type="http://schemas.openxmlformats.org/officeDocument/2006/relationships/slideLayout" Target="../slideLayouts/slideLayout56.xml"/></Relationships>
</file>

<file path=ppt/slides/_rels/slide5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6.xml"/><Relationship Id="rId1" Type="http://schemas.openxmlformats.org/officeDocument/2006/relationships/slideLayout" Target="../slideLayouts/slideLayout5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6.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56.xml"/><Relationship Id="rId5" Type="http://schemas.openxmlformats.org/officeDocument/2006/relationships/image" Target="../media/image15.png"/><Relationship Id="rId4" Type="http://schemas.openxmlformats.org/officeDocument/2006/relationships/image" Target="../media/image14.png"/></Relationships>
</file>

<file path=ppt/slides/_rels/slide5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9.xml"/><Relationship Id="rId1" Type="http://schemas.openxmlformats.org/officeDocument/2006/relationships/slideLayout" Target="../slideLayouts/slideLayout59.xml"/><Relationship Id="rId4" Type="http://schemas.openxmlformats.org/officeDocument/2006/relationships/image" Target="../media/image92.png"/></Relationships>
</file>

<file path=ppt/slides/_rels/slide57.xml.rels><?xml version="1.0" encoding="UTF-8" standalone="yes"?>
<Relationships xmlns="http://schemas.openxmlformats.org/package/2006/relationships"><Relationship Id="rId2" Type="http://schemas.openxmlformats.org/officeDocument/2006/relationships/hyperlink" Target="http://www.windowsazure.com/" TargetMode="External"/><Relationship Id="rId1" Type="http://schemas.openxmlformats.org/officeDocument/2006/relationships/slideLayout" Target="../slideLayouts/slideLayout62.xml"/></Relationships>
</file>

<file path=ppt/slides/_rels/slide5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94701" y="1314783"/>
            <a:ext cx="7797600" cy="950802"/>
            <a:chOff x="3031844" y="1170370"/>
            <a:chExt cx="7645400" cy="932243"/>
          </a:xfrm>
        </p:grpSpPr>
        <p:grpSp>
          <p:nvGrpSpPr>
            <p:cNvPr id="20" name="Group 19"/>
            <p:cNvGrpSpPr/>
            <p:nvPr/>
          </p:nvGrpSpPr>
          <p:grpSpPr>
            <a:xfrm>
              <a:off x="3031844" y="1170370"/>
              <a:ext cx="7645400" cy="932243"/>
              <a:chOff x="2540230" y="5754872"/>
              <a:chExt cx="7645400" cy="932243"/>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 name="TextBox 21"/>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2</a:t>
                </a:r>
              </a:p>
            </p:txBody>
          </p:sp>
          <p:sp>
            <p:nvSpPr>
              <p:cNvPr id="23" name="Rectangle 22"/>
              <p:cNvSpPr/>
              <p:nvPr/>
            </p:nvSpPr>
            <p:spPr bwMode="auto">
              <a:xfrm>
                <a:off x="2543998" y="6093146"/>
                <a:ext cx="24049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4" name="Rectangle 23"/>
            <p:cNvSpPr/>
            <p:nvPr/>
          </p:nvSpPr>
          <p:spPr bwMode="auto">
            <a:xfrm>
              <a:off x="5440583"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67" name="Group 66"/>
          <p:cNvGrpSpPr/>
          <p:nvPr/>
        </p:nvGrpSpPr>
        <p:grpSpPr>
          <a:xfrm>
            <a:off x="2500" y="5841798"/>
            <a:ext cx="12431474" cy="1067125"/>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295740" y="1621600"/>
            <a:ext cx="6707344" cy="478462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6024"/>
              </a:xfrm>
              <a:prstGeom prst="rect">
                <a:avLst/>
              </a:prstGeom>
              <a:noFill/>
            </p:spPr>
            <p:txBody>
              <a:bodyPr wrap="square" lIns="0" tIns="0" rIns="0" bIns="0" rtlCol="0">
                <a:spAutoFit/>
              </a:bodyPr>
              <a:lstStyle/>
              <a:p>
                <a:pPr defTabSz="1243245">
                  <a:lnSpc>
                    <a:spcPct val="90000"/>
                  </a:lnSpc>
                  <a:spcBef>
                    <a:spcPct val="20000"/>
                  </a:spcBef>
                  <a:buSzPct val="80000"/>
                </a:pPr>
                <a:r>
                  <a:rPr lang="en-US" sz="1632" b="1" cap="all" dirty="0">
                    <a:solidFill>
                      <a:srgbClr val="FFFFFF"/>
                    </a:solidFill>
                  </a:rPr>
                  <a:t>Shared </a:t>
                </a:r>
                <a:r>
                  <a:rPr lang="en-US" sz="1632" b="1" cap="all" dirty="0" err="1">
                    <a:solidFill>
                      <a:srgbClr val="FFFFFF"/>
                    </a:solidFill>
                  </a:rPr>
                  <a:t>instanceS</a:t>
                </a:r>
                <a:endParaRPr lang="en-US" sz="1632" b="1" cap="all" dirty="0">
                  <a:solidFill>
                    <a:srgbClr val="FFFFFF"/>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grpSp>
      <p:grpSp>
        <p:nvGrpSpPr>
          <p:cNvPr id="8" name="Group 7"/>
          <p:cNvGrpSpPr/>
          <p:nvPr/>
        </p:nvGrpSpPr>
        <p:grpSpPr>
          <a:xfrm>
            <a:off x="3852449" y="3921230"/>
            <a:ext cx="869428" cy="541253"/>
            <a:chOff x="3780607" y="3155943"/>
            <a:chExt cx="852458" cy="530688"/>
          </a:xfrm>
        </p:grpSpPr>
        <p:sp>
          <p:nvSpPr>
            <p:cNvPr id="109" name="Rectangle 108"/>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0" name="Rectangle 109"/>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sym typeface="Wingdings" pitchFamily="2" charset="2"/>
                </a:rPr>
                <a:t>:-)</a:t>
              </a:r>
              <a:endParaRPr lang="en-US" sz="2856" dirty="0">
                <a:gradFill>
                  <a:gsLst>
                    <a:gs pos="0">
                      <a:srgbClr val="FFFFFF"/>
                    </a:gs>
                    <a:gs pos="100000">
                      <a:srgbClr val="FFFFFF"/>
                    </a:gs>
                  </a:gsLst>
                  <a:lin ang="5400000" scaled="0"/>
                </a:gradFill>
              </a:endParaRPr>
            </a:p>
          </p:txBody>
        </p:sp>
      </p:grpSp>
      <p:grpSp>
        <p:nvGrpSpPr>
          <p:cNvPr id="114" name="Group 113"/>
          <p:cNvGrpSpPr/>
          <p:nvPr/>
        </p:nvGrpSpPr>
        <p:grpSpPr>
          <a:xfrm>
            <a:off x="1890311" y="4626682"/>
            <a:ext cx="869428" cy="541253"/>
            <a:chOff x="3780607" y="3155943"/>
            <a:chExt cx="852458" cy="530688"/>
          </a:xfrm>
        </p:grpSpPr>
        <p:sp>
          <p:nvSpPr>
            <p:cNvPr id="115" name="Rectangle 114"/>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6" name="Rectangle 115"/>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sym typeface="Wingdings" pitchFamily="2" charset="2"/>
                </a:rPr>
                <a:t>:-)</a:t>
              </a:r>
              <a:endParaRPr lang="en-US" sz="2856" dirty="0">
                <a:gradFill>
                  <a:gsLst>
                    <a:gs pos="0">
                      <a:srgbClr val="FFFFFF"/>
                    </a:gs>
                    <a:gs pos="100000">
                      <a:srgbClr val="FFFFFF"/>
                    </a:gs>
                  </a:gsLst>
                  <a:lin ang="5400000" scaled="0"/>
                </a:gradFill>
              </a:endParaRPr>
            </a:p>
          </p:txBody>
        </p:sp>
      </p:grpSp>
      <p:grpSp>
        <p:nvGrpSpPr>
          <p:cNvPr id="119" name="Group 118"/>
          <p:cNvGrpSpPr/>
          <p:nvPr/>
        </p:nvGrpSpPr>
        <p:grpSpPr>
          <a:xfrm>
            <a:off x="2500" y="-1"/>
            <a:ext cx="12431474" cy="1002808"/>
            <a:chOff x="-1" y="0"/>
            <a:chExt cx="12188826" cy="983234"/>
          </a:xfrm>
        </p:grpSpPr>
        <p:grpSp>
          <p:nvGrpSpPr>
            <p:cNvPr id="121" name="Group 120"/>
            <p:cNvGrpSpPr/>
            <p:nvPr/>
          </p:nvGrpSpPr>
          <p:grpSpPr>
            <a:xfrm>
              <a:off x="-1" y="0"/>
              <a:ext cx="12180802" cy="983234"/>
              <a:chOff x="-1" y="0"/>
              <a:chExt cx="12180802" cy="983234"/>
            </a:xfrm>
          </p:grpSpPr>
          <p:sp>
            <p:nvSpPr>
              <p:cNvPr id="131" name="Rectangle 13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 name="Rectangle 13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 name="Rectangle 132"/>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2" name="Title 1"/>
            <p:cNvSpPr txBox="1">
              <a:spLocks/>
            </p:cNvSpPr>
            <p:nvPr/>
          </p:nvSpPr>
          <p:spPr>
            <a:xfrm>
              <a:off x="302613" y="238129"/>
              <a:ext cx="3060020" cy="67807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4896" dirty="0">
                  <a:solidFill>
                    <a:srgbClr val="FFFFFF"/>
                  </a:solidFill>
                </a:rPr>
                <a:t>Web Sites </a:t>
              </a:r>
            </a:p>
          </p:txBody>
        </p:sp>
        <p:grpSp>
          <p:nvGrpSpPr>
            <p:cNvPr id="123" name="Group 122"/>
            <p:cNvGrpSpPr/>
            <p:nvPr/>
          </p:nvGrpSpPr>
          <p:grpSpPr>
            <a:xfrm>
              <a:off x="0" y="300008"/>
              <a:ext cx="12188825" cy="683226"/>
              <a:chOff x="0" y="300008"/>
              <a:chExt cx="12188825" cy="683226"/>
            </a:xfrm>
          </p:grpSpPr>
          <p:sp>
            <p:nvSpPr>
              <p:cNvPr id="124" name="Title 1"/>
              <p:cNvSpPr txBox="1">
                <a:spLocks/>
              </p:cNvSpPr>
              <p:nvPr/>
            </p:nvSpPr>
            <p:spPr>
              <a:xfrm>
                <a:off x="6866207" y="473075"/>
                <a:ext cx="1589530" cy="452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92D050"/>
                    </a:solidFill>
                  </a:rPr>
                  <a:t>shared</a:t>
                </a:r>
              </a:p>
            </p:txBody>
          </p:sp>
          <p:sp>
            <p:nvSpPr>
              <p:cNvPr id="125" name="Title 1"/>
              <p:cNvSpPr txBox="1">
                <a:spLocks/>
              </p:cNvSpPr>
              <p:nvPr/>
            </p:nvSpPr>
            <p:spPr>
              <a:xfrm>
                <a:off x="8681891" y="453411"/>
                <a:ext cx="1838633" cy="452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FFFFFF"/>
                    </a:solidFill>
                  </a:rPr>
                  <a:t>reserved</a:t>
                </a:r>
              </a:p>
            </p:txBody>
          </p:sp>
          <p:cxnSp>
            <p:nvCxnSpPr>
              <p:cNvPr id="126" name="Straight Connector 12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07" name="Title 1"/>
          <p:cNvSpPr txBox="1">
            <a:spLocks/>
          </p:cNvSpPr>
          <p:nvPr/>
        </p:nvSpPr>
        <p:spPr>
          <a:xfrm>
            <a:off x="1248908" y="1564119"/>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110697" algn="l"/>
              </a:tabLst>
            </a:pPr>
            <a:r>
              <a:rPr sz="3264" dirty="0">
                <a:solidFill>
                  <a:srgbClr val="FFFFFF"/>
                </a:solidFill>
                <a:latin typeface="Segoe UI" pitchFamily="34" charset="0"/>
                <a:ea typeface="Segoe UI" pitchFamily="34" charset="0"/>
                <a:cs typeface="Segoe UI" pitchFamily="34" charset="0"/>
              </a:rPr>
              <a:t>shared</a:t>
            </a:r>
          </a:p>
        </p:txBody>
      </p:sp>
    </p:spTree>
    <p:extLst>
      <p:ext uri="{BB962C8B-B14F-4D97-AF65-F5344CB8AC3E}">
        <p14:creationId xmlns:p14="http://schemas.microsoft.com/office/powerpoint/2010/main" val="185255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95740" y="1621600"/>
            <a:ext cx="6707344" cy="4784627"/>
            <a:chOff x="-292420" y="1589948"/>
            <a:chExt cx="6576424" cy="4691237"/>
          </a:xfrm>
        </p:grpSpPr>
        <p:grpSp>
          <p:nvGrpSpPr>
            <p:cNvPr id="226" name="Group 225"/>
            <p:cNvGrpSpPr/>
            <p:nvPr/>
          </p:nvGrpSpPr>
          <p:grpSpPr>
            <a:xfrm>
              <a:off x="-292420" y="1589948"/>
              <a:ext cx="6576424" cy="4691237"/>
              <a:chOff x="-292420" y="1589948"/>
              <a:chExt cx="6576424" cy="4691237"/>
            </a:xfrm>
          </p:grpSpPr>
          <p:sp>
            <p:nvSpPr>
              <p:cNvPr id="227"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228" name="Group 227"/>
              <p:cNvGrpSpPr/>
              <p:nvPr/>
            </p:nvGrpSpPr>
            <p:grpSpPr>
              <a:xfrm>
                <a:off x="-1" y="2752725"/>
                <a:ext cx="6059952" cy="2330247"/>
                <a:chOff x="-1" y="2752725"/>
                <a:chExt cx="6059952" cy="2330247"/>
              </a:xfrm>
            </p:grpSpPr>
            <p:grpSp>
              <p:nvGrpSpPr>
                <p:cNvPr id="229" name="Group 228"/>
                <p:cNvGrpSpPr/>
                <p:nvPr/>
              </p:nvGrpSpPr>
              <p:grpSpPr>
                <a:xfrm>
                  <a:off x="5683855" y="3073496"/>
                  <a:ext cx="376096" cy="631077"/>
                  <a:chOff x="2146300" y="552450"/>
                  <a:chExt cx="3428608" cy="5753100"/>
                </a:xfrm>
              </p:grpSpPr>
              <p:pic>
                <p:nvPicPr>
                  <p:cNvPr id="294" name="Picture 293"/>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5" name="Rectangle 294"/>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0" name="Group 229"/>
                <p:cNvGrpSpPr/>
                <p:nvPr/>
              </p:nvGrpSpPr>
              <p:grpSpPr>
                <a:xfrm>
                  <a:off x="5683855" y="3762695"/>
                  <a:ext cx="376096" cy="631077"/>
                  <a:chOff x="2146300" y="552450"/>
                  <a:chExt cx="3428608" cy="5753100"/>
                </a:xfrm>
              </p:grpSpPr>
              <p:pic>
                <p:nvPicPr>
                  <p:cNvPr id="292" name="Picture 291"/>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3" name="Rectangle 292"/>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1" name="Group 230"/>
                <p:cNvGrpSpPr/>
                <p:nvPr/>
              </p:nvGrpSpPr>
              <p:grpSpPr>
                <a:xfrm>
                  <a:off x="5683855" y="4451895"/>
                  <a:ext cx="376096" cy="631077"/>
                  <a:chOff x="2146300" y="552450"/>
                  <a:chExt cx="3428608" cy="5753100"/>
                </a:xfrm>
              </p:grpSpPr>
              <p:pic>
                <p:nvPicPr>
                  <p:cNvPr id="290" name="Picture 289"/>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1" name="Rectangle 290"/>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32" name="TextBox 231"/>
                <p:cNvSpPr txBox="1"/>
                <p:nvPr/>
              </p:nvSpPr>
              <p:spPr>
                <a:xfrm>
                  <a:off x="227012" y="2752725"/>
                  <a:ext cx="2757145" cy="226024"/>
                </a:xfrm>
                <a:prstGeom prst="rect">
                  <a:avLst/>
                </a:prstGeom>
                <a:noFill/>
              </p:spPr>
              <p:txBody>
                <a:bodyPr wrap="square" lIns="0" tIns="0" rIns="0" bIns="0" rtlCol="0">
                  <a:spAutoFit/>
                </a:bodyPr>
                <a:lstStyle/>
                <a:p>
                  <a:pPr defTabSz="1243245">
                    <a:lnSpc>
                      <a:spcPct val="90000"/>
                    </a:lnSpc>
                    <a:spcBef>
                      <a:spcPct val="20000"/>
                    </a:spcBef>
                    <a:buSzPct val="80000"/>
                  </a:pPr>
                  <a:r>
                    <a:rPr lang="en-US" sz="1632" b="1" cap="all" dirty="0">
                      <a:solidFill>
                        <a:srgbClr val="FFFFFF"/>
                      </a:solidFill>
                    </a:rPr>
                    <a:t>Shared </a:t>
                  </a:r>
                  <a:r>
                    <a:rPr lang="en-US" sz="1632" b="1" cap="all" dirty="0" err="1">
                      <a:solidFill>
                        <a:srgbClr val="FFFFFF"/>
                      </a:solidFill>
                    </a:rPr>
                    <a:t>instanceS</a:t>
                  </a:r>
                  <a:endParaRPr lang="en-US" sz="1632" b="1" cap="all" dirty="0">
                    <a:solidFill>
                      <a:srgbClr val="FFFFFF"/>
                    </a:solidFill>
                  </a:endParaRPr>
                </a:p>
              </p:txBody>
            </p:sp>
            <p:grpSp>
              <p:nvGrpSpPr>
                <p:cNvPr id="233" name="Group 232"/>
                <p:cNvGrpSpPr/>
                <p:nvPr/>
              </p:nvGrpSpPr>
              <p:grpSpPr>
                <a:xfrm>
                  <a:off x="4721992" y="3073496"/>
                  <a:ext cx="866164" cy="631077"/>
                  <a:chOff x="2146300" y="552450"/>
                  <a:chExt cx="7896225" cy="5753100"/>
                </a:xfrm>
              </p:grpSpPr>
              <p:pic>
                <p:nvPicPr>
                  <p:cNvPr id="288" name="Picture 2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9" name="Rectangle 28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4" name="Group 233"/>
                <p:cNvGrpSpPr/>
                <p:nvPr/>
              </p:nvGrpSpPr>
              <p:grpSpPr>
                <a:xfrm>
                  <a:off x="4721992" y="3762695"/>
                  <a:ext cx="866164" cy="631077"/>
                  <a:chOff x="2146300" y="552450"/>
                  <a:chExt cx="7896225" cy="5753100"/>
                </a:xfrm>
              </p:grpSpPr>
              <p:pic>
                <p:nvPicPr>
                  <p:cNvPr id="286" name="Picture 2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7" name="Rectangle 28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5" name="Group 234"/>
                <p:cNvGrpSpPr/>
                <p:nvPr/>
              </p:nvGrpSpPr>
              <p:grpSpPr>
                <a:xfrm>
                  <a:off x="4721992" y="4451895"/>
                  <a:ext cx="866164" cy="631077"/>
                  <a:chOff x="2146300" y="552450"/>
                  <a:chExt cx="7896225" cy="5753100"/>
                </a:xfrm>
              </p:grpSpPr>
              <p:pic>
                <p:nvPicPr>
                  <p:cNvPr id="284" name="Picture 2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5" name="Rectangle 28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6" name="Group 235"/>
                <p:cNvGrpSpPr/>
                <p:nvPr/>
              </p:nvGrpSpPr>
              <p:grpSpPr>
                <a:xfrm>
                  <a:off x="3760131" y="3073496"/>
                  <a:ext cx="866164" cy="631077"/>
                  <a:chOff x="2146300" y="552450"/>
                  <a:chExt cx="7896225" cy="5753100"/>
                </a:xfrm>
              </p:grpSpPr>
              <p:pic>
                <p:nvPicPr>
                  <p:cNvPr id="282" name="Picture 2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3" name="Rectangle 28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7" name="Group 236"/>
                <p:cNvGrpSpPr/>
                <p:nvPr/>
              </p:nvGrpSpPr>
              <p:grpSpPr>
                <a:xfrm>
                  <a:off x="3760131" y="3762695"/>
                  <a:ext cx="866164" cy="631077"/>
                  <a:chOff x="2146300" y="552450"/>
                  <a:chExt cx="7896225" cy="5753100"/>
                </a:xfrm>
              </p:grpSpPr>
              <p:pic>
                <p:nvPicPr>
                  <p:cNvPr id="280" name="Picture 2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1" name="Rectangle 280"/>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8" name="Group 237"/>
                <p:cNvGrpSpPr/>
                <p:nvPr/>
              </p:nvGrpSpPr>
              <p:grpSpPr>
                <a:xfrm>
                  <a:off x="3760131" y="4451895"/>
                  <a:ext cx="866164" cy="631077"/>
                  <a:chOff x="2146300" y="552450"/>
                  <a:chExt cx="7896225" cy="5753100"/>
                </a:xfrm>
              </p:grpSpPr>
              <p:pic>
                <p:nvPicPr>
                  <p:cNvPr id="278" name="Picture 2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9" name="Rectangle 27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39" name="Group 238"/>
                <p:cNvGrpSpPr/>
                <p:nvPr/>
              </p:nvGrpSpPr>
              <p:grpSpPr>
                <a:xfrm>
                  <a:off x="2798270" y="3073496"/>
                  <a:ext cx="866164" cy="631077"/>
                  <a:chOff x="2146300" y="552450"/>
                  <a:chExt cx="7896225" cy="5753100"/>
                </a:xfrm>
              </p:grpSpPr>
              <p:pic>
                <p:nvPicPr>
                  <p:cNvPr id="276" name="Picture 2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7" name="Rectangle 27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0" name="Group 239"/>
                <p:cNvGrpSpPr/>
                <p:nvPr/>
              </p:nvGrpSpPr>
              <p:grpSpPr>
                <a:xfrm>
                  <a:off x="2798270" y="3762695"/>
                  <a:ext cx="866164" cy="631077"/>
                  <a:chOff x="2146300" y="552450"/>
                  <a:chExt cx="7896225" cy="5753100"/>
                </a:xfrm>
              </p:grpSpPr>
              <p:pic>
                <p:nvPicPr>
                  <p:cNvPr id="274" name="Picture 2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5" name="Rectangle 27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1" name="Group 240"/>
                <p:cNvGrpSpPr/>
                <p:nvPr/>
              </p:nvGrpSpPr>
              <p:grpSpPr>
                <a:xfrm>
                  <a:off x="2798270" y="4451895"/>
                  <a:ext cx="866164" cy="631077"/>
                  <a:chOff x="2146300" y="552450"/>
                  <a:chExt cx="7896225" cy="5753100"/>
                </a:xfrm>
              </p:grpSpPr>
              <p:pic>
                <p:nvPicPr>
                  <p:cNvPr id="272" name="Picture 2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3" name="Rectangle 27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2" name="Group 241"/>
                <p:cNvGrpSpPr/>
                <p:nvPr/>
              </p:nvGrpSpPr>
              <p:grpSpPr>
                <a:xfrm>
                  <a:off x="1836409" y="3073496"/>
                  <a:ext cx="866164" cy="631077"/>
                  <a:chOff x="2146300" y="552450"/>
                  <a:chExt cx="7896225" cy="5753100"/>
                </a:xfrm>
              </p:grpSpPr>
              <p:pic>
                <p:nvPicPr>
                  <p:cNvPr id="270" name="Picture 2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71" name="Rectangle 27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3" name="Group 242"/>
                <p:cNvGrpSpPr/>
                <p:nvPr/>
              </p:nvGrpSpPr>
              <p:grpSpPr>
                <a:xfrm>
                  <a:off x="1836409" y="3762695"/>
                  <a:ext cx="866164" cy="631077"/>
                  <a:chOff x="2146300" y="552450"/>
                  <a:chExt cx="7896225" cy="5753100"/>
                </a:xfrm>
              </p:grpSpPr>
              <p:pic>
                <p:nvPicPr>
                  <p:cNvPr id="268" name="Picture 2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9" name="Rectangle 26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4" name="Group 243"/>
                <p:cNvGrpSpPr/>
                <p:nvPr/>
              </p:nvGrpSpPr>
              <p:grpSpPr>
                <a:xfrm>
                  <a:off x="1836409" y="4451895"/>
                  <a:ext cx="866164" cy="631077"/>
                  <a:chOff x="2146300" y="552450"/>
                  <a:chExt cx="7896225" cy="5753100"/>
                </a:xfrm>
              </p:grpSpPr>
              <p:pic>
                <p:nvPicPr>
                  <p:cNvPr id="266" name="Picture 2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7" name="Rectangle 266"/>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5" name="Group 244"/>
                <p:cNvGrpSpPr/>
                <p:nvPr/>
              </p:nvGrpSpPr>
              <p:grpSpPr>
                <a:xfrm>
                  <a:off x="874548" y="3073496"/>
                  <a:ext cx="866164" cy="631077"/>
                  <a:chOff x="2146300" y="552450"/>
                  <a:chExt cx="7896225" cy="5753100"/>
                </a:xfrm>
              </p:grpSpPr>
              <p:pic>
                <p:nvPicPr>
                  <p:cNvPr id="264" name="Picture 2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5" name="Rectangle 26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6" name="Group 245"/>
                <p:cNvGrpSpPr/>
                <p:nvPr/>
              </p:nvGrpSpPr>
              <p:grpSpPr>
                <a:xfrm>
                  <a:off x="874548" y="3762695"/>
                  <a:ext cx="866164" cy="631077"/>
                  <a:chOff x="2146300" y="552450"/>
                  <a:chExt cx="7896225" cy="5753100"/>
                </a:xfrm>
              </p:grpSpPr>
              <p:pic>
                <p:nvPicPr>
                  <p:cNvPr id="262" name="Picture 2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3" name="Rectangle 26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7" name="Group 246"/>
                <p:cNvGrpSpPr/>
                <p:nvPr/>
              </p:nvGrpSpPr>
              <p:grpSpPr>
                <a:xfrm>
                  <a:off x="874548" y="4451895"/>
                  <a:ext cx="866164" cy="631077"/>
                  <a:chOff x="2146300" y="552450"/>
                  <a:chExt cx="7896225" cy="5753100"/>
                </a:xfrm>
              </p:grpSpPr>
              <p:pic>
                <p:nvPicPr>
                  <p:cNvPr id="260" name="Picture 2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1" name="Rectangle 26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8" name="Group 247"/>
                <p:cNvGrpSpPr/>
                <p:nvPr/>
              </p:nvGrpSpPr>
              <p:grpSpPr>
                <a:xfrm>
                  <a:off x="-1" y="3073496"/>
                  <a:ext cx="778852" cy="631077"/>
                  <a:chOff x="2942264" y="552450"/>
                  <a:chExt cx="7100261" cy="5753100"/>
                </a:xfrm>
              </p:grpSpPr>
              <p:pic>
                <p:nvPicPr>
                  <p:cNvPr id="258" name="Picture 257"/>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9" name="Rectangle 258"/>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49" name="Group 248"/>
                <p:cNvGrpSpPr/>
                <p:nvPr/>
              </p:nvGrpSpPr>
              <p:grpSpPr>
                <a:xfrm>
                  <a:off x="-1" y="3762695"/>
                  <a:ext cx="778852" cy="631077"/>
                  <a:chOff x="2942264" y="552450"/>
                  <a:chExt cx="7100261" cy="5753100"/>
                </a:xfrm>
              </p:grpSpPr>
              <p:pic>
                <p:nvPicPr>
                  <p:cNvPr id="256" name="Picture 255"/>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7" name="Rectangle 256"/>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50" name="Group 249"/>
                <p:cNvGrpSpPr/>
                <p:nvPr/>
              </p:nvGrpSpPr>
              <p:grpSpPr>
                <a:xfrm>
                  <a:off x="-1" y="4451895"/>
                  <a:ext cx="778852" cy="631077"/>
                  <a:chOff x="2942264" y="552450"/>
                  <a:chExt cx="7100261" cy="5753100"/>
                </a:xfrm>
              </p:grpSpPr>
              <p:pic>
                <p:nvPicPr>
                  <p:cNvPr id="254" name="Picture 253"/>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5" name="Rectangle 254"/>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grpSp>
        <p:grpSp>
          <p:nvGrpSpPr>
            <p:cNvPr id="299" name="Group 298"/>
            <p:cNvGrpSpPr/>
            <p:nvPr/>
          </p:nvGrpSpPr>
          <p:grpSpPr>
            <a:xfrm>
              <a:off x="1850962" y="4536375"/>
              <a:ext cx="852458" cy="527785"/>
              <a:chOff x="3780607" y="3155943"/>
              <a:chExt cx="852458" cy="527785"/>
            </a:xfrm>
          </p:grpSpPr>
          <p:sp>
            <p:nvSpPr>
              <p:cNvPr id="300" name="Rectangle 299"/>
              <p:cNvSpPr/>
              <p:nvPr/>
            </p:nvSpPr>
            <p:spPr bwMode="auto">
              <a:xfrm>
                <a:off x="3780607" y="3191837"/>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01" name="Rectangle 300"/>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sym typeface="Wingdings" pitchFamily="2" charset="2"/>
                  </a:rPr>
                  <a:t>:-)</a:t>
                </a:r>
                <a:endParaRPr lang="en-US" sz="2856" dirty="0">
                  <a:gradFill>
                    <a:gsLst>
                      <a:gs pos="0">
                        <a:srgbClr val="FFFFFF"/>
                      </a:gs>
                      <a:gs pos="100000">
                        <a:srgbClr val="FFFFFF"/>
                      </a:gs>
                    </a:gsLst>
                    <a:lin ang="5400000" scaled="0"/>
                  </a:gradFill>
                </a:endParaRPr>
              </a:p>
            </p:txBody>
          </p:sp>
        </p:grpSp>
      </p:grpSp>
      <p:grpSp>
        <p:nvGrpSpPr>
          <p:cNvPr id="10" name="Group 9"/>
          <p:cNvGrpSpPr/>
          <p:nvPr/>
        </p:nvGrpSpPr>
        <p:grpSpPr>
          <a:xfrm>
            <a:off x="2500" y="-1"/>
            <a:ext cx="12423290" cy="1002808"/>
            <a:chOff x="-1" y="0"/>
            <a:chExt cx="12180802" cy="983234"/>
          </a:xfrm>
        </p:grpSpPr>
        <p:sp>
          <p:nvSpPr>
            <p:cNvPr id="191" name="Rectangle 190"/>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01" name="Rectangle 200"/>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11" name="Rectangle 210"/>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 name="Title 1"/>
          <p:cNvSpPr txBox="1">
            <a:spLocks/>
          </p:cNvSpPr>
          <p:nvPr/>
        </p:nvSpPr>
        <p:spPr>
          <a:xfrm>
            <a:off x="311138" y="242869"/>
            <a:ext cx="3120937" cy="691570"/>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4896" dirty="0">
                <a:solidFill>
                  <a:srgbClr val="FFFFFF"/>
                </a:solidFill>
              </a:rPr>
              <a:t>Web Sites </a:t>
            </a:r>
          </a:p>
        </p:txBody>
      </p:sp>
      <p:grpSp>
        <p:nvGrpSpPr>
          <p:cNvPr id="88" name="Group 87"/>
          <p:cNvGrpSpPr/>
          <p:nvPr/>
        </p:nvGrpSpPr>
        <p:grpSpPr>
          <a:xfrm>
            <a:off x="3094701" y="1318946"/>
            <a:ext cx="7797600" cy="950802"/>
            <a:chOff x="3031844" y="1170370"/>
            <a:chExt cx="7645400" cy="932243"/>
          </a:xfrm>
        </p:grpSpPr>
        <p:grpSp>
          <p:nvGrpSpPr>
            <p:cNvPr id="20" name="Group 19"/>
            <p:cNvGrpSpPr/>
            <p:nvPr/>
          </p:nvGrpSpPr>
          <p:grpSpPr>
            <a:xfrm>
              <a:off x="3031844" y="1170370"/>
              <a:ext cx="7645400" cy="932243"/>
              <a:chOff x="2540230" y="5754872"/>
              <a:chExt cx="7645400" cy="932243"/>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 name="TextBox 21"/>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1</a:t>
                </a:r>
              </a:p>
            </p:txBody>
          </p:sp>
          <p:sp>
            <p:nvSpPr>
              <p:cNvPr id="23" name="Rectangle 22"/>
              <p:cNvSpPr/>
              <p:nvPr/>
            </p:nvSpPr>
            <p:spPr bwMode="auto">
              <a:xfrm>
                <a:off x="2543998" y="6093146"/>
                <a:ext cx="750100"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4" name="Rectangle 23"/>
            <p:cNvSpPr/>
            <p:nvPr/>
          </p:nvSpPr>
          <p:spPr bwMode="auto">
            <a:xfrm>
              <a:off x="3760131"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67" name="Group 66"/>
          <p:cNvGrpSpPr/>
          <p:nvPr/>
        </p:nvGrpSpPr>
        <p:grpSpPr>
          <a:xfrm>
            <a:off x="2500" y="5841798"/>
            <a:ext cx="12431474" cy="1067125"/>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7005397" y="482493"/>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FFFFFF"/>
                </a:solidFill>
              </a:rPr>
              <a:t>shared</a:t>
            </a:r>
          </a:p>
        </p:txBody>
      </p:sp>
      <p:sp>
        <p:nvSpPr>
          <p:cNvPr id="130" name="Title 1"/>
          <p:cNvSpPr txBox="1">
            <a:spLocks/>
          </p:cNvSpPr>
          <p:nvPr/>
        </p:nvSpPr>
        <p:spPr>
          <a:xfrm>
            <a:off x="8857227" y="462437"/>
            <a:ext cx="1875235"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92D050"/>
                </a:solidFill>
              </a:rPr>
              <a:t>reserved</a:t>
            </a:r>
          </a:p>
        </p:txBody>
      </p:sp>
      <p:cxnSp>
        <p:nvCxnSpPr>
          <p:cNvPr id="131" name="Straight Connector 130"/>
          <p:cNvCxnSpPr/>
          <p:nvPr/>
        </p:nvCxnSpPr>
        <p:spPr>
          <a:xfrm flipV="1">
            <a:off x="8761077" y="305980"/>
            <a:ext cx="0" cy="696827"/>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761078" y="305980"/>
            <a:ext cx="2131224"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892301" y="305981"/>
            <a:ext cx="0" cy="6968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892302" y="1002806"/>
            <a:ext cx="1541673"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502" y="1002806"/>
            <a:ext cx="8758576"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253437" y="2685569"/>
            <a:ext cx="2419472" cy="2987068"/>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8" name="TextBox 137"/>
            <p:cNvSpPr txBox="1"/>
            <p:nvPr/>
          </p:nvSpPr>
          <p:spPr>
            <a:xfrm>
              <a:off x="5014374" y="2791511"/>
              <a:ext cx="2082108" cy="226024"/>
            </a:xfrm>
            <a:prstGeom prst="rect">
              <a:avLst/>
            </a:prstGeom>
            <a:noFill/>
          </p:spPr>
          <p:txBody>
            <a:bodyPr wrap="none" lIns="0" tIns="0" rIns="0" bIns="0" rtlCol="0">
              <a:spAutoFit/>
            </a:bodyPr>
            <a:lstStyle/>
            <a:p>
              <a:pPr defTabSz="1243245">
                <a:lnSpc>
                  <a:spcPct val="90000"/>
                </a:lnSpc>
                <a:spcBef>
                  <a:spcPct val="20000"/>
                </a:spcBef>
                <a:buSzPct val="80000"/>
              </a:pPr>
              <a:r>
                <a:rPr lang="en-US" sz="1632" b="1" cap="all" dirty="0">
                  <a:solidFill>
                    <a:srgbClr val="FFFFFF"/>
                  </a:solidFill>
                </a:rPr>
                <a:t>RESERVED instance</a:t>
              </a:r>
            </a:p>
          </p:txBody>
        </p:sp>
      </p:grpSp>
      <p:sp>
        <p:nvSpPr>
          <p:cNvPr id="4" name="Rectangle 3"/>
          <p:cNvSpPr/>
          <p:nvPr/>
        </p:nvSpPr>
        <p:spPr bwMode="auto">
          <a:xfrm>
            <a:off x="8761078" y="305980"/>
            <a:ext cx="2131224" cy="7822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44" name="Group 143"/>
          <p:cNvGrpSpPr/>
          <p:nvPr/>
        </p:nvGrpSpPr>
        <p:grpSpPr>
          <a:xfrm>
            <a:off x="6361441" y="3356957"/>
            <a:ext cx="2203463" cy="1604272"/>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5507" dirty="0">
                  <a:gradFill>
                    <a:gsLst>
                      <a:gs pos="0">
                        <a:srgbClr val="FFFFFF"/>
                      </a:gs>
                      <a:gs pos="100000">
                        <a:srgbClr val="FFFFFF"/>
                      </a:gs>
                    </a:gsLst>
                    <a:lin ang="5400000" scaled="0"/>
                  </a:gradFill>
                  <a:sym typeface="Wingdings" pitchFamily="2" charset="2"/>
                </a:rPr>
                <a:t>:-)</a:t>
              </a:r>
              <a:endParaRPr lang="en-US" sz="4896" dirty="0">
                <a:gradFill>
                  <a:gsLst>
                    <a:gs pos="0">
                      <a:srgbClr val="FFFFFF"/>
                    </a:gs>
                    <a:gs pos="100000">
                      <a:srgbClr val="FFFFFF"/>
                    </a:gs>
                  </a:gsLst>
                  <a:lin ang="5400000" scaled="0"/>
                </a:gradFill>
              </a:endParaRPr>
            </a:p>
          </p:txBody>
        </p:sp>
      </p:grpSp>
      <p:grpSp>
        <p:nvGrpSpPr>
          <p:cNvPr id="305" name="Group 304"/>
          <p:cNvGrpSpPr/>
          <p:nvPr/>
        </p:nvGrpSpPr>
        <p:grpSpPr>
          <a:xfrm>
            <a:off x="3837073" y="3837527"/>
            <a:ext cx="883407" cy="643641"/>
            <a:chOff x="5633504" y="3707933"/>
            <a:chExt cx="866164" cy="631078"/>
          </a:xfrm>
        </p:grpSpPr>
        <p:grpSp>
          <p:nvGrpSpPr>
            <p:cNvPr id="306" name="Group 305"/>
            <p:cNvGrpSpPr/>
            <p:nvPr/>
          </p:nvGrpSpPr>
          <p:grpSpPr>
            <a:xfrm>
              <a:off x="5633504" y="3707933"/>
              <a:ext cx="866164" cy="631078"/>
              <a:chOff x="2146300" y="552450"/>
              <a:chExt cx="7896225" cy="5753100"/>
            </a:xfrm>
          </p:grpSpPr>
          <p:pic>
            <p:nvPicPr>
              <p:cNvPr id="308" name="Picture 3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309" name="Rectangle 308"/>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307" name="Rectangle 306"/>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sym typeface="Wingdings" pitchFamily="2" charset="2"/>
                </a:rPr>
                <a:t>:-)</a:t>
              </a:r>
              <a:endParaRPr lang="en-US" sz="2856" dirty="0">
                <a:gradFill>
                  <a:gsLst>
                    <a:gs pos="0">
                      <a:srgbClr val="FFFFFF"/>
                    </a:gs>
                    <a:gs pos="100000">
                      <a:srgbClr val="FFFFFF"/>
                    </a:gs>
                  </a:gsLst>
                  <a:lin ang="5400000" scaled="0"/>
                </a:gradFill>
              </a:endParaRPr>
            </a:p>
          </p:txBody>
        </p:sp>
      </p:grpSp>
      <p:grpSp>
        <p:nvGrpSpPr>
          <p:cNvPr id="310" name="Group 309"/>
          <p:cNvGrpSpPr/>
          <p:nvPr/>
        </p:nvGrpSpPr>
        <p:grpSpPr>
          <a:xfrm>
            <a:off x="3094701" y="1318946"/>
            <a:ext cx="7797600" cy="950802"/>
            <a:chOff x="3031844" y="1170370"/>
            <a:chExt cx="7645400" cy="932243"/>
          </a:xfrm>
        </p:grpSpPr>
        <p:grpSp>
          <p:nvGrpSpPr>
            <p:cNvPr id="314" name="Group 313"/>
            <p:cNvGrpSpPr/>
            <p:nvPr/>
          </p:nvGrpSpPr>
          <p:grpSpPr>
            <a:xfrm>
              <a:off x="3031844" y="1170370"/>
              <a:ext cx="7645400" cy="932243"/>
              <a:chOff x="2540230" y="5754872"/>
              <a:chExt cx="7645400" cy="932243"/>
            </a:xfrm>
          </p:grpSpPr>
          <p:sp>
            <p:nvSpPr>
              <p:cNvPr id="315" name="Rectangle 314"/>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16" name="TextBox 315"/>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0</a:t>
                </a:r>
              </a:p>
            </p:txBody>
          </p:sp>
          <p:sp>
            <p:nvSpPr>
              <p:cNvPr id="317" name="Rectangle 316"/>
              <p:cNvSpPr/>
              <p:nvPr/>
            </p:nvSpPr>
            <p:spPr bwMode="auto">
              <a:xfrm>
                <a:off x="2543998" y="6093146"/>
                <a:ext cx="26459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312" name="Rectangle 311"/>
            <p:cNvSpPr/>
            <p:nvPr/>
          </p:nvSpPr>
          <p:spPr bwMode="auto">
            <a:xfrm>
              <a:off x="316491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5" name="Title 1"/>
          <p:cNvSpPr txBox="1">
            <a:spLocks/>
          </p:cNvSpPr>
          <p:nvPr/>
        </p:nvSpPr>
        <p:spPr>
          <a:xfrm>
            <a:off x="1248908" y="1564119"/>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110697" algn="l"/>
              </a:tabLst>
            </a:pPr>
            <a:r>
              <a:rPr sz="3264" dirty="0">
                <a:solidFill>
                  <a:srgbClr val="FFFFFF"/>
                </a:solidFill>
                <a:latin typeface="Segoe UI" pitchFamily="34" charset="0"/>
                <a:ea typeface="Segoe UI" pitchFamily="34" charset="0"/>
                <a:cs typeface="Segoe UI" pitchFamily="34" charset="0"/>
              </a:rPr>
              <a:t>reserved</a:t>
            </a:r>
          </a:p>
        </p:txBody>
      </p:sp>
    </p:spTree>
    <p:extLst>
      <p:ext uri="{BB962C8B-B14F-4D97-AF65-F5344CB8AC3E}">
        <p14:creationId xmlns:p14="http://schemas.microsoft.com/office/powerpoint/2010/main" val="2231326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500"/>
                                        <p:tgtEl>
                                          <p:spTgt spid="88"/>
                                        </p:tgtEl>
                                      </p:cBhvr>
                                    </p:animEffect>
                                  </p:childTnLst>
                                </p:cTn>
                              </p:par>
                              <p:par>
                                <p:cTn id="12" presetID="10" presetClass="exit" presetSubtype="0" fill="hold" nodeType="withEffect">
                                  <p:stCondLst>
                                    <p:cond delay="750"/>
                                  </p:stCondLst>
                                  <p:childTnLst>
                                    <p:animEffect transition="out" filter="fade">
                                      <p:cBhvr>
                                        <p:cTn id="13" dur="500"/>
                                        <p:tgtEl>
                                          <p:spTgt spid="310"/>
                                        </p:tgtEl>
                                      </p:cBhvr>
                                    </p:animEffect>
                                    <p:set>
                                      <p:cBhvr>
                                        <p:cTn id="14" dur="1" fill="hold">
                                          <p:stCondLst>
                                            <p:cond delay="499"/>
                                          </p:stCondLst>
                                        </p:cTn>
                                        <p:tgtEl>
                                          <p:spTgt spid="310"/>
                                        </p:tgtEl>
                                        <p:attrNameLst>
                                          <p:attrName>style.visibility</p:attrName>
                                        </p:attrNameLst>
                                      </p:cBhvr>
                                      <p:to>
                                        <p:strVal val="hidden"/>
                                      </p:to>
                                    </p:se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fade">
                                      <p:cBhvr>
                                        <p:cTn id="18" dur="500"/>
                                        <p:tgtEl>
                                          <p:spTgt spid="136"/>
                                        </p:tgtEl>
                                      </p:cBhvr>
                                    </p:animEffect>
                                  </p:childTnLst>
                                </p:cTn>
                              </p:par>
                            </p:childTnLst>
                          </p:cTn>
                        </p:par>
                        <p:par>
                          <p:cTn id="19" fill="hold">
                            <p:stCondLst>
                              <p:cond delay="2250"/>
                            </p:stCondLst>
                            <p:childTnLst>
                              <p:par>
                                <p:cTn id="20" presetID="63" presetClass="path" presetSubtype="0" accel="50000" decel="50000" fill="hold" nodeType="afterEffect">
                                  <p:stCondLst>
                                    <p:cond delay="0"/>
                                  </p:stCondLst>
                                  <p:childTnLst>
                                    <p:animMotion origin="layout" path="M -4.23453E-6 4.19056E-6 L 0.25772 4.19056E-6 " pathEditMode="relative" rAng="0" ptsTypes="AA">
                                      <p:cBhvr>
                                        <p:cTn id="21" dur="2000" fill="hold"/>
                                        <p:tgtEl>
                                          <p:spTgt spid="305"/>
                                        </p:tgtEl>
                                        <p:attrNameLst>
                                          <p:attrName>ppt_x</p:attrName>
                                          <p:attrName>ppt_y</p:attrName>
                                        </p:attrNameLst>
                                      </p:cBhvr>
                                      <p:rCtr x="12886" y="0"/>
                                    </p:animMotion>
                                  </p:childTnLst>
                                </p:cTn>
                              </p:par>
                            </p:childTnLst>
                          </p:cTn>
                        </p:par>
                        <p:par>
                          <p:cTn id="22" fill="hold">
                            <p:stCondLst>
                              <p:cond delay="4250"/>
                            </p:stCondLst>
                            <p:childTnLst>
                              <p:par>
                                <p:cTn id="23" presetID="10" presetClass="exit" presetSubtype="0" fill="hold" nodeType="after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53" presetClass="entr" presetSubtype="16"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 calcmode="lin" valueType="num">
                                      <p:cBhvr>
                                        <p:cTn id="28" dur="1250" fill="hold"/>
                                        <p:tgtEl>
                                          <p:spTgt spid="144"/>
                                        </p:tgtEl>
                                        <p:attrNameLst>
                                          <p:attrName>ppt_w</p:attrName>
                                        </p:attrNameLst>
                                      </p:cBhvr>
                                      <p:tavLst>
                                        <p:tav tm="0">
                                          <p:val>
                                            <p:fltVal val="0"/>
                                          </p:val>
                                        </p:tav>
                                        <p:tav tm="100000">
                                          <p:val>
                                            <p:strVal val="#ppt_w"/>
                                          </p:val>
                                        </p:tav>
                                      </p:tavLst>
                                    </p:anim>
                                    <p:anim calcmode="lin" valueType="num">
                                      <p:cBhvr>
                                        <p:cTn id="29" dur="1250" fill="hold"/>
                                        <p:tgtEl>
                                          <p:spTgt spid="144"/>
                                        </p:tgtEl>
                                        <p:attrNameLst>
                                          <p:attrName>ppt_h</p:attrName>
                                        </p:attrNameLst>
                                      </p:cBhvr>
                                      <p:tavLst>
                                        <p:tav tm="0">
                                          <p:val>
                                            <p:fltVal val="0"/>
                                          </p:val>
                                        </p:tav>
                                        <p:tav tm="100000">
                                          <p:val>
                                            <p:strVal val="#ppt_h"/>
                                          </p:val>
                                        </p:tav>
                                      </p:tavLst>
                                    </p:anim>
                                    <p:animEffect transition="in" filter="fade">
                                      <p:cBhvr>
                                        <p:cTn id="30" dur="1250"/>
                                        <p:tgtEl>
                                          <p:spTgt spid="144"/>
                                        </p:tgtEl>
                                      </p:cBhvr>
                                    </p:animEffect>
                                  </p:childTnLst>
                                </p:cTn>
                              </p:par>
                              <p:par>
                                <p:cTn id="31" presetID="10" presetClass="exit" presetSubtype="0" fill="hold" nodeType="withEffect">
                                  <p:stCondLst>
                                    <p:cond delay="0"/>
                                  </p:stCondLst>
                                  <p:childTnLst>
                                    <p:animEffect transition="out" filter="fade">
                                      <p:cBhvr>
                                        <p:cTn id="32" dur="1250"/>
                                        <p:tgtEl>
                                          <p:spTgt spid="305"/>
                                        </p:tgtEl>
                                      </p:cBhvr>
                                    </p:animEffect>
                                    <p:set>
                                      <p:cBhvr>
                                        <p:cTn id="33" dur="1" fill="hold">
                                          <p:stCondLst>
                                            <p:cond delay="1249"/>
                                          </p:stCondLst>
                                        </p:cTn>
                                        <p:tgtEl>
                                          <p:spTgt spid="3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2500" y="-1"/>
            <a:ext cx="12423290" cy="1002808"/>
            <a:chOff x="-1" y="0"/>
            <a:chExt cx="12180802" cy="983234"/>
          </a:xfrm>
        </p:grpSpPr>
        <p:sp>
          <p:nvSpPr>
            <p:cNvPr id="43" name="Rectangle 42"/>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Rectangle 43"/>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5" name="Rectangle 44"/>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 name="Title 1"/>
          <p:cNvSpPr txBox="1">
            <a:spLocks/>
          </p:cNvSpPr>
          <p:nvPr/>
        </p:nvSpPr>
        <p:spPr>
          <a:xfrm>
            <a:off x="311138" y="242869"/>
            <a:ext cx="3120937" cy="691570"/>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4896" dirty="0">
                <a:solidFill>
                  <a:srgbClr val="FFFFFF"/>
                </a:solidFill>
              </a:rPr>
              <a:t>Web Sites </a:t>
            </a:r>
          </a:p>
        </p:txBody>
      </p:sp>
      <p:grpSp>
        <p:nvGrpSpPr>
          <p:cNvPr id="88" name="Group 87"/>
          <p:cNvGrpSpPr/>
          <p:nvPr/>
        </p:nvGrpSpPr>
        <p:grpSpPr>
          <a:xfrm>
            <a:off x="3094701" y="1318946"/>
            <a:ext cx="7797600" cy="950802"/>
            <a:chOff x="3031844" y="1170370"/>
            <a:chExt cx="7645400" cy="932243"/>
          </a:xfrm>
        </p:grpSpPr>
        <p:grpSp>
          <p:nvGrpSpPr>
            <p:cNvPr id="20" name="Group 19"/>
            <p:cNvGrpSpPr/>
            <p:nvPr/>
          </p:nvGrpSpPr>
          <p:grpSpPr>
            <a:xfrm>
              <a:off x="3031844" y="1170370"/>
              <a:ext cx="7645400" cy="932243"/>
              <a:chOff x="2540230" y="5754872"/>
              <a:chExt cx="7645400" cy="932243"/>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 name="TextBox 21"/>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2</a:t>
                </a: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67" name="Group 66"/>
          <p:cNvGrpSpPr/>
          <p:nvPr/>
        </p:nvGrpSpPr>
        <p:grpSpPr>
          <a:xfrm>
            <a:off x="2500" y="5841798"/>
            <a:ext cx="12431474" cy="1067125"/>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7005397" y="482493"/>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FFFFFF"/>
                </a:solidFill>
              </a:rPr>
              <a:t>shared</a:t>
            </a:r>
          </a:p>
        </p:txBody>
      </p:sp>
      <p:sp>
        <p:nvSpPr>
          <p:cNvPr id="130" name="Title 1"/>
          <p:cNvSpPr txBox="1">
            <a:spLocks/>
          </p:cNvSpPr>
          <p:nvPr/>
        </p:nvSpPr>
        <p:spPr>
          <a:xfrm>
            <a:off x="8857227" y="462437"/>
            <a:ext cx="1875235"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92D050"/>
                </a:solidFill>
              </a:rPr>
              <a:t>reserved</a:t>
            </a:r>
          </a:p>
        </p:txBody>
      </p:sp>
      <p:cxnSp>
        <p:nvCxnSpPr>
          <p:cNvPr id="131" name="Straight Connector 130"/>
          <p:cNvCxnSpPr/>
          <p:nvPr/>
        </p:nvCxnSpPr>
        <p:spPr>
          <a:xfrm flipV="1">
            <a:off x="8761077" y="305980"/>
            <a:ext cx="0" cy="696827"/>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761078" y="305980"/>
            <a:ext cx="2131224"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892301" y="305981"/>
            <a:ext cx="0" cy="6968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892302" y="1002806"/>
            <a:ext cx="1541673"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502" y="1002806"/>
            <a:ext cx="8758576"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253437" y="2685569"/>
            <a:ext cx="2419472" cy="2987068"/>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8" name="TextBox 137"/>
            <p:cNvSpPr txBox="1"/>
            <p:nvPr/>
          </p:nvSpPr>
          <p:spPr>
            <a:xfrm>
              <a:off x="5014374" y="2791511"/>
              <a:ext cx="2082108" cy="226024"/>
            </a:xfrm>
            <a:prstGeom prst="rect">
              <a:avLst/>
            </a:prstGeom>
            <a:noFill/>
          </p:spPr>
          <p:txBody>
            <a:bodyPr wrap="none" lIns="0" tIns="0" rIns="0" bIns="0" rtlCol="0">
              <a:spAutoFit/>
            </a:bodyPr>
            <a:lstStyle/>
            <a:p>
              <a:pPr defTabSz="1243245">
                <a:lnSpc>
                  <a:spcPct val="90000"/>
                </a:lnSpc>
                <a:spcBef>
                  <a:spcPct val="20000"/>
                </a:spcBef>
                <a:buSzPct val="80000"/>
              </a:pPr>
              <a:r>
                <a:rPr lang="en-US" sz="1632" b="1" cap="all" dirty="0">
                  <a:solidFill>
                    <a:srgbClr val="FFFFFF"/>
                  </a:solidFill>
                </a:rPr>
                <a:t>RESERVED instance</a:t>
              </a:r>
            </a:p>
          </p:txBody>
        </p:sp>
      </p:grpSp>
      <p:grpSp>
        <p:nvGrpSpPr>
          <p:cNvPr id="144" name="Group 143"/>
          <p:cNvGrpSpPr/>
          <p:nvPr/>
        </p:nvGrpSpPr>
        <p:grpSpPr>
          <a:xfrm>
            <a:off x="6361441" y="3356957"/>
            <a:ext cx="2203463" cy="1604272"/>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5507" dirty="0">
                  <a:gradFill>
                    <a:gsLst>
                      <a:gs pos="0">
                        <a:srgbClr val="FFFFFF"/>
                      </a:gs>
                      <a:gs pos="100000">
                        <a:srgbClr val="FFFFFF"/>
                      </a:gs>
                    </a:gsLst>
                    <a:lin ang="5400000" scaled="0"/>
                  </a:gradFill>
                  <a:sym typeface="Wingdings" pitchFamily="2" charset="2"/>
                </a:rPr>
                <a:t>:-)</a:t>
              </a:r>
              <a:endParaRPr lang="en-US" sz="4896" dirty="0">
                <a:gradFill>
                  <a:gsLst>
                    <a:gs pos="0">
                      <a:srgbClr val="FFFFFF"/>
                    </a:gs>
                    <a:gs pos="100000">
                      <a:srgbClr val="FFFFFF"/>
                    </a:gs>
                  </a:gsLst>
                  <a:lin ang="5400000" scaled="0"/>
                </a:gradFill>
              </a:endParaRPr>
            </a:p>
          </p:txBody>
        </p:sp>
      </p:grpSp>
      <p:grpSp>
        <p:nvGrpSpPr>
          <p:cNvPr id="121" name="Group 120"/>
          <p:cNvGrpSpPr/>
          <p:nvPr/>
        </p:nvGrpSpPr>
        <p:grpSpPr>
          <a:xfrm>
            <a:off x="6253141" y="2685569"/>
            <a:ext cx="2419472" cy="2987068"/>
            <a:chOff x="7389812" y="2633150"/>
            <a:chExt cx="2372247" cy="2928764"/>
          </a:xfrm>
        </p:grpSpPr>
        <p:grpSp>
          <p:nvGrpSpPr>
            <p:cNvPr id="122" name="Group 121"/>
            <p:cNvGrpSpPr/>
            <p:nvPr/>
          </p:nvGrpSpPr>
          <p:grpSpPr>
            <a:xfrm>
              <a:off x="738981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9" name="TextBox 148"/>
              <p:cNvSpPr txBox="1"/>
              <p:nvPr/>
            </p:nvSpPr>
            <p:spPr>
              <a:xfrm>
                <a:off x="5014374" y="2791511"/>
                <a:ext cx="2082108" cy="226024"/>
              </a:xfrm>
              <a:prstGeom prst="rect">
                <a:avLst/>
              </a:prstGeom>
              <a:noFill/>
            </p:spPr>
            <p:txBody>
              <a:bodyPr wrap="none" lIns="0" tIns="0" rIns="0" bIns="0" rtlCol="0">
                <a:spAutoFit/>
              </a:bodyPr>
              <a:lstStyle/>
              <a:p>
                <a:pPr defTabSz="1243245">
                  <a:lnSpc>
                    <a:spcPct val="90000"/>
                  </a:lnSpc>
                  <a:spcBef>
                    <a:spcPct val="20000"/>
                  </a:spcBef>
                  <a:buSzPct val="80000"/>
                </a:pPr>
                <a:r>
                  <a:rPr lang="en-US" sz="1632" b="1" cap="all" dirty="0">
                    <a:solidFill>
                      <a:srgbClr val="FFFFFF"/>
                    </a:solidFill>
                  </a:rPr>
                  <a:t>RESERVED instance</a:t>
                </a:r>
              </a:p>
            </p:txBody>
          </p:sp>
        </p:grpSp>
        <p:grpSp>
          <p:nvGrpSpPr>
            <p:cNvPr id="123" name="Group 122"/>
            <p:cNvGrpSpPr/>
            <p:nvPr/>
          </p:nvGrpSpPr>
          <p:grpSpPr>
            <a:xfrm>
              <a:off x="750207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5507" dirty="0">
                    <a:gradFill>
                      <a:gsLst>
                        <a:gs pos="0">
                          <a:srgbClr val="FFFFFF"/>
                        </a:gs>
                        <a:gs pos="100000">
                          <a:srgbClr val="FFFFFF"/>
                        </a:gs>
                      </a:gsLst>
                      <a:lin ang="5400000" scaled="0"/>
                    </a:gradFill>
                    <a:sym typeface="Wingdings" pitchFamily="2" charset="2"/>
                  </a:rPr>
                  <a:t>:-)</a:t>
                </a:r>
                <a:endParaRPr lang="en-US" sz="4896" dirty="0">
                  <a:gradFill>
                    <a:gsLst>
                      <a:gs pos="0">
                        <a:srgbClr val="FFFFFF"/>
                      </a:gs>
                      <a:gs pos="100000">
                        <a:srgbClr val="FFFFFF"/>
                      </a:gs>
                    </a:gsLst>
                    <a:lin ang="5400000" scaled="0"/>
                  </a:gradFill>
                </a:endParaRPr>
              </a:p>
            </p:txBody>
          </p:sp>
        </p:grpSp>
      </p:grpSp>
      <p:sp>
        <p:nvSpPr>
          <p:cNvPr id="46" name="Title 1"/>
          <p:cNvSpPr txBox="1">
            <a:spLocks/>
          </p:cNvSpPr>
          <p:nvPr/>
        </p:nvSpPr>
        <p:spPr>
          <a:xfrm>
            <a:off x="1248908" y="1564119"/>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110697" algn="l"/>
              </a:tabLst>
            </a:pPr>
            <a:r>
              <a:rPr sz="3264" dirty="0">
                <a:solidFill>
                  <a:srgbClr val="FFFFFF"/>
                </a:solidFill>
                <a:latin typeface="Segoe UI" pitchFamily="34" charset="0"/>
                <a:ea typeface="Segoe UI" pitchFamily="34" charset="0"/>
                <a:cs typeface="Segoe UI" pitchFamily="34" charset="0"/>
              </a:rPr>
              <a:t>reserved</a:t>
            </a:r>
          </a:p>
        </p:txBody>
      </p:sp>
    </p:spTree>
    <p:extLst>
      <p:ext uri="{BB962C8B-B14F-4D97-AF65-F5344CB8AC3E}">
        <p14:creationId xmlns:p14="http://schemas.microsoft.com/office/powerpoint/2010/main" val="441613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2000"/>
                                        <p:tgtEl>
                                          <p:spTgt spid="121"/>
                                        </p:tgtEl>
                                      </p:cBhvr>
                                    </p:animEffect>
                                  </p:childTnLst>
                                </p:cTn>
                              </p:par>
                              <p:par>
                                <p:cTn id="8" presetID="63" presetClass="path" presetSubtype="0" accel="50000" decel="50000" fill="hold" nodeType="withEffect">
                                  <p:stCondLst>
                                    <p:cond delay="0"/>
                                  </p:stCondLst>
                                  <p:childTnLst>
                                    <p:animMotion origin="layout" path="M -4.46659E-6 -1.01758E-6 L 0.20347 -1.01758E-6 " pathEditMode="relative" rAng="0" ptsTypes="AA">
                                      <p:cBhvr>
                                        <p:cTn id="9" dur="2000" fill="hold"/>
                                        <p:tgtEl>
                                          <p:spTgt spid="121"/>
                                        </p:tgtEl>
                                        <p:attrNameLst>
                                          <p:attrName>ppt_x</p:attrName>
                                          <p:attrName>ppt_y</p:attrName>
                                        </p:attrNameLst>
                                      </p:cBhvr>
                                      <p:rCtr x="1017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2500" y="-1"/>
            <a:ext cx="12423290" cy="1002808"/>
            <a:chOff x="-1" y="0"/>
            <a:chExt cx="12180802" cy="983234"/>
          </a:xfrm>
        </p:grpSpPr>
        <p:sp>
          <p:nvSpPr>
            <p:cNvPr id="96" name="Rectangle 95"/>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7" name="Rectangle 96"/>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8" name="Rectangle 97"/>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 name="Title 1"/>
          <p:cNvSpPr txBox="1">
            <a:spLocks/>
          </p:cNvSpPr>
          <p:nvPr/>
        </p:nvSpPr>
        <p:spPr>
          <a:xfrm>
            <a:off x="311138" y="242869"/>
            <a:ext cx="3120937" cy="691570"/>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4896" dirty="0">
                <a:solidFill>
                  <a:srgbClr val="FFFFFF"/>
                </a:solidFill>
              </a:rPr>
              <a:t>Web Sites </a:t>
            </a:r>
          </a:p>
        </p:txBody>
      </p:sp>
      <p:grpSp>
        <p:nvGrpSpPr>
          <p:cNvPr id="88" name="Group 87"/>
          <p:cNvGrpSpPr/>
          <p:nvPr/>
        </p:nvGrpSpPr>
        <p:grpSpPr>
          <a:xfrm>
            <a:off x="3094701" y="1318946"/>
            <a:ext cx="7797600" cy="950802"/>
            <a:chOff x="3031844" y="1170370"/>
            <a:chExt cx="7645400" cy="932243"/>
          </a:xfrm>
        </p:grpSpPr>
        <p:grpSp>
          <p:nvGrpSpPr>
            <p:cNvPr id="20" name="Group 19"/>
            <p:cNvGrpSpPr/>
            <p:nvPr/>
          </p:nvGrpSpPr>
          <p:grpSpPr>
            <a:xfrm>
              <a:off x="3031844" y="1170370"/>
              <a:ext cx="7645400" cy="932243"/>
              <a:chOff x="2540230" y="5754872"/>
              <a:chExt cx="7645400" cy="932243"/>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 name="TextBox 21"/>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2</a:t>
                </a: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67" name="Group 66"/>
          <p:cNvGrpSpPr/>
          <p:nvPr/>
        </p:nvGrpSpPr>
        <p:grpSpPr>
          <a:xfrm>
            <a:off x="2500" y="5841798"/>
            <a:ext cx="12431474" cy="1067125"/>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7005397" y="482493"/>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FFFFFF"/>
                </a:solidFill>
              </a:rPr>
              <a:t>shared</a:t>
            </a:r>
          </a:p>
        </p:txBody>
      </p:sp>
      <p:sp>
        <p:nvSpPr>
          <p:cNvPr id="130" name="Title 1"/>
          <p:cNvSpPr txBox="1">
            <a:spLocks/>
          </p:cNvSpPr>
          <p:nvPr/>
        </p:nvSpPr>
        <p:spPr>
          <a:xfrm>
            <a:off x="8857227" y="462437"/>
            <a:ext cx="1875235"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92D050"/>
                </a:solidFill>
              </a:rPr>
              <a:t>reserved</a:t>
            </a:r>
          </a:p>
        </p:txBody>
      </p:sp>
      <p:cxnSp>
        <p:nvCxnSpPr>
          <p:cNvPr id="131" name="Straight Connector 130"/>
          <p:cNvCxnSpPr/>
          <p:nvPr/>
        </p:nvCxnSpPr>
        <p:spPr>
          <a:xfrm flipV="1">
            <a:off x="8761077" y="305980"/>
            <a:ext cx="0" cy="696827"/>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761078" y="305980"/>
            <a:ext cx="2131224"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892301" y="305981"/>
            <a:ext cx="0" cy="6968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892302" y="1002806"/>
            <a:ext cx="1541673"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502" y="1002806"/>
            <a:ext cx="8758576"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253437" y="2685569"/>
            <a:ext cx="2419472" cy="2987068"/>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8" name="TextBox 137"/>
            <p:cNvSpPr txBox="1"/>
            <p:nvPr/>
          </p:nvSpPr>
          <p:spPr>
            <a:xfrm>
              <a:off x="5014374" y="2791511"/>
              <a:ext cx="2082108" cy="226024"/>
            </a:xfrm>
            <a:prstGeom prst="rect">
              <a:avLst/>
            </a:prstGeom>
            <a:noFill/>
          </p:spPr>
          <p:txBody>
            <a:bodyPr wrap="none" lIns="0" tIns="0" rIns="0" bIns="0" rtlCol="0">
              <a:spAutoFit/>
            </a:bodyPr>
            <a:lstStyle/>
            <a:p>
              <a:pPr defTabSz="1243245">
                <a:lnSpc>
                  <a:spcPct val="90000"/>
                </a:lnSpc>
                <a:spcBef>
                  <a:spcPct val="20000"/>
                </a:spcBef>
                <a:buSzPct val="80000"/>
              </a:pPr>
              <a:r>
                <a:rPr lang="en-US" sz="1632" b="1" cap="all" dirty="0">
                  <a:solidFill>
                    <a:srgbClr val="FFFFFF"/>
                  </a:solidFill>
                </a:rPr>
                <a:t>RESERVED instance</a:t>
              </a:r>
            </a:p>
          </p:txBody>
        </p:sp>
      </p:grpSp>
      <p:grpSp>
        <p:nvGrpSpPr>
          <p:cNvPr id="144" name="Group 143"/>
          <p:cNvGrpSpPr/>
          <p:nvPr/>
        </p:nvGrpSpPr>
        <p:grpSpPr>
          <a:xfrm>
            <a:off x="6361442" y="3356960"/>
            <a:ext cx="2203466" cy="1604272"/>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5507" dirty="0">
                  <a:gradFill>
                    <a:gsLst>
                      <a:gs pos="0">
                        <a:srgbClr val="FFFFFF"/>
                      </a:gs>
                      <a:gs pos="100000">
                        <a:srgbClr val="FFFFFF"/>
                      </a:gs>
                    </a:gsLst>
                    <a:lin ang="5400000" scaled="0"/>
                  </a:gradFill>
                  <a:sym typeface="Wingdings" pitchFamily="2" charset="2"/>
                </a:rPr>
                <a:t>:-)</a:t>
              </a:r>
              <a:endParaRPr lang="en-US" sz="4896" dirty="0">
                <a:gradFill>
                  <a:gsLst>
                    <a:gs pos="0">
                      <a:srgbClr val="FFFFFF"/>
                    </a:gs>
                    <a:gs pos="100000">
                      <a:srgbClr val="FFFFFF"/>
                    </a:gs>
                  </a:gsLst>
                  <a:lin ang="5400000" scaled="0"/>
                </a:gradFill>
              </a:endParaRPr>
            </a:p>
          </p:txBody>
        </p:sp>
      </p:grpSp>
      <p:grpSp>
        <p:nvGrpSpPr>
          <p:cNvPr id="122" name="Group 121"/>
          <p:cNvGrpSpPr/>
          <p:nvPr/>
        </p:nvGrpSpPr>
        <p:grpSpPr>
          <a:xfrm>
            <a:off x="8790679" y="2685569"/>
            <a:ext cx="2419472" cy="2987068"/>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9" name="TextBox 148"/>
            <p:cNvSpPr txBox="1"/>
            <p:nvPr/>
          </p:nvSpPr>
          <p:spPr>
            <a:xfrm>
              <a:off x="5014374" y="2791511"/>
              <a:ext cx="2082108" cy="226024"/>
            </a:xfrm>
            <a:prstGeom prst="rect">
              <a:avLst/>
            </a:prstGeom>
            <a:noFill/>
          </p:spPr>
          <p:txBody>
            <a:bodyPr wrap="none" lIns="0" tIns="0" rIns="0" bIns="0" rtlCol="0">
              <a:spAutoFit/>
            </a:bodyPr>
            <a:lstStyle/>
            <a:p>
              <a:pPr defTabSz="1243245">
                <a:lnSpc>
                  <a:spcPct val="90000"/>
                </a:lnSpc>
                <a:spcBef>
                  <a:spcPct val="20000"/>
                </a:spcBef>
                <a:buSzPct val="80000"/>
              </a:pPr>
              <a:r>
                <a:rPr lang="en-US" sz="1632" b="1" cap="all" dirty="0">
                  <a:solidFill>
                    <a:srgbClr val="FFFFFF"/>
                  </a:solidFill>
                </a:rPr>
                <a:t>RESERVED instance</a:t>
              </a:r>
            </a:p>
          </p:txBody>
        </p:sp>
      </p:grpSp>
      <p:grpSp>
        <p:nvGrpSpPr>
          <p:cNvPr id="123" name="Group 122"/>
          <p:cNvGrpSpPr/>
          <p:nvPr/>
        </p:nvGrpSpPr>
        <p:grpSpPr>
          <a:xfrm>
            <a:off x="8905180" y="3363684"/>
            <a:ext cx="2203463" cy="1604272"/>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5507" dirty="0">
                  <a:gradFill>
                    <a:gsLst>
                      <a:gs pos="0">
                        <a:srgbClr val="FFFFFF"/>
                      </a:gs>
                      <a:gs pos="100000">
                        <a:srgbClr val="FFFFFF"/>
                      </a:gs>
                    </a:gsLst>
                    <a:lin ang="5400000" scaled="0"/>
                  </a:gradFill>
                  <a:sym typeface="Wingdings" pitchFamily="2" charset="2"/>
                </a:rPr>
                <a:t>:-)</a:t>
              </a:r>
              <a:endParaRPr lang="en-US" sz="4896" dirty="0">
                <a:gradFill>
                  <a:gsLst>
                    <a:gs pos="0">
                      <a:srgbClr val="FFFFFF"/>
                    </a:gs>
                    <a:gs pos="100000">
                      <a:srgbClr val="FFFFFF"/>
                    </a:gs>
                  </a:gsLst>
                  <a:lin ang="5400000" scaled="0"/>
                </a:gradFill>
              </a:endParaRPr>
            </a:p>
          </p:txBody>
        </p:sp>
      </p:grpSp>
      <p:grpSp>
        <p:nvGrpSpPr>
          <p:cNvPr id="58" name="Group 57"/>
          <p:cNvGrpSpPr/>
          <p:nvPr/>
        </p:nvGrpSpPr>
        <p:grpSpPr>
          <a:xfrm>
            <a:off x="6356144" y="3167755"/>
            <a:ext cx="1557208" cy="1133754"/>
            <a:chOff x="5633504" y="3707933"/>
            <a:chExt cx="866164" cy="631077"/>
          </a:xfrm>
        </p:grpSpPr>
        <p:grpSp>
          <p:nvGrpSpPr>
            <p:cNvPr id="59" name="Group 58"/>
            <p:cNvGrpSpPr/>
            <p:nvPr/>
          </p:nvGrpSpPr>
          <p:grpSpPr>
            <a:xfrm>
              <a:off x="5633504" y="3707933"/>
              <a:ext cx="866164" cy="631077"/>
              <a:chOff x="2146300" y="552450"/>
              <a:chExt cx="7896225" cy="575310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62" name="Rectangle 6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60" name="Rectangle 5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896" dirty="0">
                  <a:gradFill>
                    <a:gsLst>
                      <a:gs pos="0">
                        <a:srgbClr val="FFFFFF"/>
                      </a:gs>
                      <a:gs pos="100000">
                        <a:srgbClr val="FFFFFF"/>
                      </a:gs>
                    </a:gsLst>
                    <a:lin ang="5400000" scaled="0"/>
                  </a:gradFill>
                  <a:sym typeface="Wingdings" pitchFamily="2" charset="2"/>
                </a:rPr>
                <a:t>:-)</a:t>
              </a:r>
              <a:endParaRPr lang="en-US" sz="4488" dirty="0">
                <a:gradFill>
                  <a:gsLst>
                    <a:gs pos="0">
                      <a:srgbClr val="FFFFFF"/>
                    </a:gs>
                    <a:gs pos="100000">
                      <a:srgbClr val="FFFFFF"/>
                    </a:gs>
                  </a:gsLst>
                  <a:lin ang="5400000" scaled="0"/>
                </a:gradFill>
              </a:endParaRPr>
            </a:p>
          </p:txBody>
        </p:sp>
      </p:grpSp>
      <p:grpSp>
        <p:nvGrpSpPr>
          <p:cNvPr id="63" name="Group 62"/>
          <p:cNvGrpSpPr/>
          <p:nvPr/>
        </p:nvGrpSpPr>
        <p:grpSpPr>
          <a:xfrm>
            <a:off x="6356144" y="4411227"/>
            <a:ext cx="974045" cy="709171"/>
            <a:chOff x="5633504" y="3707933"/>
            <a:chExt cx="866164" cy="631077"/>
          </a:xfrm>
        </p:grpSpPr>
        <p:grpSp>
          <p:nvGrpSpPr>
            <p:cNvPr id="64" name="Group 63"/>
            <p:cNvGrpSpPr/>
            <p:nvPr/>
          </p:nvGrpSpPr>
          <p:grpSpPr>
            <a:xfrm>
              <a:off x="5633504" y="3707933"/>
              <a:ext cx="866164" cy="631077"/>
              <a:chOff x="2146300" y="552450"/>
              <a:chExt cx="7896225" cy="5753100"/>
            </a:xfrm>
          </p:grpSpPr>
          <p:pic>
            <p:nvPicPr>
              <p:cNvPr id="66" name="Picture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2" name="Rectangle 71"/>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122" dirty="0">
                  <a:gradFill>
                    <a:gsLst>
                      <a:gs pos="0">
                        <a:srgbClr val="FFFFFF"/>
                      </a:gs>
                      <a:gs pos="100000">
                        <a:srgbClr val="FFFFFF"/>
                      </a:gs>
                    </a:gsLst>
                    <a:lin ang="5400000" scaled="0"/>
                  </a:gradFill>
                </a:endParaRPr>
              </a:p>
            </p:txBody>
          </p:sp>
        </p:grpSp>
        <p:sp>
          <p:nvSpPr>
            <p:cNvPr id="65" name="Rectangle 6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sym typeface="Wingdings" pitchFamily="2" charset="2"/>
                </a:rPr>
                <a:t>:-)</a:t>
              </a:r>
              <a:endParaRPr lang="en-US" sz="2448" dirty="0">
                <a:gradFill>
                  <a:gsLst>
                    <a:gs pos="0">
                      <a:srgbClr val="FFFFFF"/>
                    </a:gs>
                    <a:gs pos="100000">
                      <a:srgbClr val="FFFFFF"/>
                    </a:gs>
                  </a:gsLst>
                  <a:lin ang="5400000" scaled="0"/>
                </a:gradFill>
              </a:endParaRPr>
            </a:p>
          </p:txBody>
        </p:sp>
      </p:grpSp>
      <p:grpSp>
        <p:nvGrpSpPr>
          <p:cNvPr id="73" name="Group 72"/>
          <p:cNvGrpSpPr/>
          <p:nvPr/>
        </p:nvGrpSpPr>
        <p:grpSpPr>
          <a:xfrm>
            <a:off x="7421111" y="4411227"/>
            <a:ext cx="974045" cy="709171"/>
            <a:chOff x="5633504" y="3707933"/>
            <a:chExt cx="866164" cy="631077"/>
          </a:xfrm>
        </p:grpSpPr>
        <p:grpSp>
          <p:nvGrpSpPr>
            <p:cNvPr id="74" name="Group 73"/>
            <p:cNvGrpSpPr/>
            <p:nvPr/>
          </p:nvGrpSpPr>
          <p:grpSpPr>
            <a:xfrm>
              <a:off x="5633504" y="3707933"/>
              <a:ext cx="866164" cy="631077"/>
              <a:chOff x="2146300" y="552450"/>
              <a:chExt cx="7896225" cy="5753100"/>
            </a:xfrm>
          </p:grpSpPr>
          <p:pic>
            <p:nvPicPr>
              <p:cNvPr id="76" name="Picture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7" name="Rectangle 76"/>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122" dirty="0">
                  <a:gradFill>
                    <a:gsLst>
                      <a:gs pos="0">
                        <a:srgbClr val="FFFFFF"/>
                      </a:gs>
                      <a:gs pos="100000">
                        <a:srgbClr val="FFFFFF"/>
                      </a:gs>
                    </a:gsLst>
                    <a:lin ang="5400000" scaled="0"/>
                  </a:gradFill>
                </a:endParaRPr>
              </a:p>
            </p:txBody>
          </p:sp>
        </p:grpSp>
        <p:sp>
          <p:nvSpPr>
            <p:cNvPr id="75" name="Rectangle 7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sym typeface="Wingdings" pitchFamily="2" charset="2"/>
                </a:rPr>
                <a:t>:-)</a:t>
              </a:r>
              <a:endParaRPr lang="en-US" sz="2448" dirty="0">
                <a:gradFill>
                  <a:gsLst>
                    <a:gs pos="0">
                      <a:srgbClr val="FFFFFF"/>
                    </a:gs>
                    <a:gs pos="100000">
                      <a:srgbClr val="FFFFFF"/>
                    </a:gs>
                  </a:gsLst>
                  <a:lin ang="5400000" scaled="0"/>
                </a:gradFill>
              </a:endParaRPr>
            </a:p>
          </p:txBody>
        </p:sp>
      </p:grpSp>
      <p:grpSp>
        <p:nvGrpSpPr>
          <p:cNvPr id="78" name="Group 77"/>
          <p:cNvGrpSpPr/>
          <p:nvPr/>
        </p:nvGrpSpPr>
        <p:grpSpPr>
          <a:xfrm>
            <a:off x="8865321" y="3167755"/>
            <a:ext cx="1557208" cy="1133754"/>
            <a:chOff x="5633504" y="3707933"/>
            <a:chExt cx="866164" cy="631077"/>
          </a:xfrm>
        </p:grpSpPr>
        <p:grpSp>
          <p:nvGrpSpPr>
            <p:cNvPr id="79" name="Group 78"/>
            <p:cNvGrpSpPr/>
            <p:nvPr/>
          </p:nvGrpSpPr>
          <p:grpSpPr>
            <a:xfrm>
              <a:off x="5633504" y="3707933"/>
              <a:ext cx="866164" cy="631077"/>
              <a:chOff x="2146300" y="552450"/>
              <a:chExt cx="7896225" cy="5753100"/>
            </a:xfrm>
          </p:grpSpPr>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2" name="Rectangle 8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80" name="Rectangle 7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896" dirty="0">
                  <a:gradFill>
                    <a:gsLst>
                      <a:gs pos="0">
                        <a:srgbClr val="FFFFFF"/>
                      </a:gs>
                      <a:gs pos="100000">
                        <a:srgbClr val="FFFFFF"/>
                      </a:gs>
                    </a:gsLst>
                    <a:lin ang="5400000" scaled="0"/>
                  </a:gradFill>
                  <a:sym typeface="Wingdings" pitchFamily="2" charset="2"/>
                </a:rPr>
                <a:t>:-)</a:t>
              </a:r>
              <a:endParaRPr lang="en-US" sz="4488" dirty="0">
                <a:gradFill>
                  <a:gsLst>
                    <a:gs pos="0">
                      <a:srgbClr val="FFFFFF"/>
                    </a:gs>
                    <a:gs pos="100000">
                      <a:srgbClr val="FFFFFF"/>
                    </a:gs>
                  </a:gsLst>
                  <a:lin ang="5400000" scaled="0"/>
                </a:gradFill>
              </a:endParaRPr>
            </a:p>
          </p:txBody>
        </p:sp>
      </p:grpSp>
      <p:grpSp>
        <p:nvGrpSpPr>
          <p:cNvPr id="83" name="Group 82"/>
          <p:cNvGrpSpPr/>
          <p:nvPr/>
        </p:nvGrpSpPr>
        <p:grpSpPr>
          <a:xfrm>
            <a:off x="8865322" y="4411227"/>
            <a:ext cx="974045" cy="709171"/>
            <a:chOff x="5633504" y="3707933"/>
            <a:chExt cx="866164" cy="631077"/>
          </a:xfrm>
        </p:grpSpPr>
        <p:grpSp>
          <p:nvGrpSpPr>
            <p:cNvPr id="84" name="Group 83"/>
            <p:cNvGrpSpPr/>
            <p:nvPr/>
          </p:nvGrpSpPr>
          <p:grpSpPr>
            <a:xfrm>
              <a:off x="5633504" y="3707933"/>
              <a:ext cx="866164" cy="631077"/>
              <a:chOff x="2146300" y="552450"/>
              <a:chExt cx="7896225" cy="5753100"/>
            </a:xfrm>
          </p:grpSpPr>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9" name="Rectangle 88"/>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122" dirty="0">
                  <a:gradFill>
                    <a:gsLst>
                      <a:gs pos="0">
                        <a:srgbClr val="FFFFFF"/>
                      </a:gs>
                      <a:gs pos="100000">
                        <a:srgbClr val="FFFFFF"/>
                      </a:gs>
                    </a:gsLst>
                    <a:lin ang="5400000" scaled="0"/>
                  </a:gradFill>
                </a:endParaRPr>
              </a:p>
            </p:txBody>
          </p:sp>
        </p:grpSp>
        <p:sp>
          <p:nvSpPr>
            <p:cNvPr id="85" name="Rectangle 8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sym typeface="Wingdings" pitchFamily="2" charset="2"/>
                </a:rPr>
                <a:t>:-)</a:t>
              </a:r>
              <a:endParaRPr lang="en-US" sz="2448" dirty="0">
                <a:gradFill>
                  <a:gsLst>
                    <a:gs pos="0">
                      <a:srgbClr val="FFFFFF"/>
                    </a:gs>
                    <a:gs pos="100000">
                      <a:srgbClr val="FFFFFF"/>
                    </a:gs>
                  </a:gsLst>
                  <a:lin ang="5400000" scaled="0"/>
                </a:gradFill>
              </a:endParaRPr>
            </a:p>
          </p:txBody>
        </p:sp>
      </p:grpSp>
      <p:grpSp>
        <p:nvGrpSpPr>
          <p:cNvPr id="90" name="Group 89"/>
          <p:cNvGrpSpPr/>
          <p:nvPr/>
        </p:nvGrpSpPr>
        <p:grpSpPr>
          <a:xfrm>
            <a:off x="9930289" y="4411227"/>
            <a:ext cx="974045" cy="709171"/>
            <a:chOff x="5633504" y="3707933"/>
            <a:chExt cx="866164" cy="631077"/>
          </a:xfrm>
        </p:grpSpPr>
        <p:grpSp>
          <p:nvGrpSpPr>
            <p:cNvPr id="91" name="Group 90"/>
            <p:cNvGrpSpPr/>
            <p:nvPr/>
          </p:nvGrpSpPr>
          <p:grpSpPr>
            <a:xfrm>
              <a:off x="5633504" y="3707933"/>
              <a:ext cx="866164" cy="631077"/>
              <a:chOff x="2146300" y="552450"/>
              <a:chExt cx="7896225" cy="5753100"/>
            </a:xfrm>
          </p:grpSpPr>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94" name="Rectangle 93"/>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122" dirty="0">
                  <a:gradFill>
                    <a:gsLst>
                      <a:gs pos="0">
                        <a:srgbClr val="FFFFFF"/>
                      </a:gs>
                      <a:gs pos="100000">
                        <a:srgbClr val="FFFFFF"/>
                      </a:gs>
                    </a:gsLst>
                    <a:lin ang="5400000" scaled="0"/>
                  </a:gradFill>
                </a:endParaRPr>
              </a:p>
            </p:txBody>
          </p:sp>
        </p:grpSp>
        <p:sp>
          <p:nvSpPr>
            <p:cNvPr id="92" name="Rectangle 91"/>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sym typeface="Wingdings" pitchFamily="2" charset="2"/>
                </a:rPr>
                <a:t>:-)</a:t>
              </a:r>
              <a:endParaRPr lang="en-US" sz="2448" dirty="0">
                <a:gradFill>
                  <a:gsLst>
                    <a:gs pos="0">
                      <a:srgbClr val="FFFFFF"/>
                    </a:gs>
                    <a:gs pos="100000">
                      <a:srgbClr val="FFFFFF"/>
                    </a:gs>
                  </a:gsLst>
                  <a:lin ang="5400000" scaled="0"/>
                </a:gradFill>
              </a:endParaRPr>
            </a:p>
          </p:txBody>
        </p:sp>
      </p:grpSp>
      <p:sp>
        <p:nvSpPr>
          <p:cNvPr id="99" name="Title 1"/>
          <p:cNvSpPr txBox="1">
            <a:spLocks/>
          </p:cNvSpPr>
          <p:nvPr/>
        </p:nvSpPr>
        <p:spPr>
          <a:xfrm>
            <a:off x="1248908" y="1564119"/>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110697" algn="l"/>
              </a:tabLst>
            </a:pPr>
            <a:r>
              <a:rPr sz="3264" dirty="0">
                <a:solidFill>
                  <a:srgbClr val="FFFFFF"/>
                </a:solidFill>
                <a:latin typeface="Segoe UI" pitchFamily="34" charset="0"/>
                <a:ea typeface="Segoe UI" pitchFamily="34" charset="0"/>
                <a:cs typeface="Segoe UI" pitchFamily="34" charset="0"/>
              </a:rPr>
              <a:t>reserved</a:t>
            </a:r>
          </a:p>
        </p:txBody>
      </p:sp>
    </p:spTree>
    <p:extLst>
      <p:ext uri="{BB962C8B-B14F-4D97-AF65-F5344CB8AC3E}">
        <p14:creationId xmlns:p14="http://schemas.microsoft.com/office/powerpoint/2010/main" val="1833590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23"/>
                                        </p:tgtEl>
                                      </p:cBhvr>
                                    </p:animEffect>
                                    <p:set>
                                      <p:cBhvr>
                                        <p:cTn id="7" dur="1" fill="hold">
                                          <p:stCondLst>
                                            <p:cond delay="499"/>
                                          </p:stCondLst>
                                        </p:cTn>
                                        <p:tgtEl>
                                          <p:spTgt spid="12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4"/>
                                        </p:tgtEl>
                                      </p:cBhvr>
                                    </p:animEffect>
                                    <p:set>
                                      <p:cBhvr>
                                        <p:cTn id="10" dur="1" fill="hold">
                                          <p:stCondLst>
                                            <p:cond delay="499"/>
                                          </p:stCondLst>
                                        </p:cTn>
                                        <p:tgtEl>
                                          <p:spTgt spid="14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childTnLst>
                          </p:cTn>
                        </p:par>
                        <p:par>
                          <p:cTn id="18" fill="hold">
                            <p:stCondLst>
                              <p:cond delay="1000"/>
                            </p:stCondLst>
                            <p:childTnLst>
                              <p:par>
                                <p:cTn id="19" presetID="10" presetClass="entr" presetSubtype="0" fill="hold" nodeType="afterEffect">
                                  <p:stCondLst>
                                    <p:cond delay="75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75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par>
                          <p:cTn id="25" fill="hold">
                            <p:stCondLst>
                              <p:cond delay="2250"/>
                            </p:stCondLst>
                            <p:childTnLst>
                              <p:par>
                                <p:cTn id="26" presetID="10" presetClass="entr" presetSubtype="0" fill="hold" nodeType="afterEffect">
                                  <p:stCondLst>
                                    <p:cond delay="5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4837311" y="2326686"/>
            <a:ext cx="6496316" cy="783974"/>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altLang="ja-JP" sz="5507" dirty="0">
                <a:solidFill>
                  <a:srgbClr val="FFFFFF"/>
                </a:solidFill>
              </a:rPr>
              <a:t>Mobile Services</a:t>
            </a:r>
            <a:endParaRPr sz="5507" dirty="0">
              <a:solidFill>
                <a:srgbClr val="FFFFFF"/>
              </a:solidFill>
            </a:endParaRPr>
          </a:p>
        </p:txBody>
      </p:sp>
      <p:sp>
        <p:nvSpPr>
          <p:cNvPr id="13" name="Content Placeholder 2"/>
          <p:cNvSpPr>
            <a:spLocks noGrp="1"/>
          </p:cNvSpPr>
          <p:nvPr>
            <p:ph type="body" sz="quarter" idx="4294967295"/>
          </p:nvPr>
        </p:nvSpPr>
        <p:spPr>
          <a:xfrm>
            <a:off x="5407025" y="3260725"/>
            <a:ext cx="7029450" cy="1579563"/>
          </a:xfrm>
        </p:spPr>
        <p:txBody>
          <a:bodyPr/>
          <a:lstStyle/>
          <a:p>
            <a:pPr marL="469536" indent="-466298">
              <a:lnSpc>
                <a:spcPct val="100000"/>
              </a:lnSpc>
              <a:buFont typeface="Wingdings" pitchFamily="2" charset="2"/>
              <a:buChar char="ß"/>
            </a:pPr>
            <a:r>
              <a:rPr lang="en-US" sz="2856" dirty="0">
                <a:cs typeface="Segoe UI Light" panose="020B0502040204020203" pitchFamily="34" charset="0"/>
              </a:rPr>
              <a:t>Easily build cloud back-ends</a:t>
            </a:r>
          </a:p>
          <a:p>
            <a:pPr marL="469536" indent="-466298">
              <a:lnSpc>
                <a:spcPct val="100000"/>
              </a:lnSpc>
              <a:buFont typeface="Wingdings" pitchFamily="2" charset="2"/>
              <a:buChar char="ß"/>
            </a:pPr>
            <a:r>
              <a:rPr lang="en-US" sz="2856" dirty="0">
                <a:cs typeface="Segoe UI Light" panose="020B0502040204020203" pitchFamily="34" charset="0"/>
              </a:rPr>
              <a:t>Data, identity management, push notifications</a:t>
            </a:r>
          </a:p>
          <a:p>
            <a:pPr marL="469536" indent="-466298">
              <a:lnSpc>
                <a:spcPct val="100000"/>
              </a:lnSpc>
              <a:buFont typeface="Wingdings" pitchFamily="2" charset="2"/>
              <a:buChar char="ß"/>
            </a:pPr>
            <a:r>
              <a:rPr lang="en-US" sz="2856" dirty="0">
                <a:ea typeface="メイリオ" panose="020B0604030504040204" pitchFamily="50" charset="-128"/>
                <a:cs typeface="Segoe UI Light" panose="020B0502040204020203" pitchFamily="34" charset="0"/>
              </a:rPr>
              <a:t>Windows 8, Windows Phone, </a:t>
            </a:r>
            <a:r>
              <a:rPr lang="en-US" sz="2856" dirty="0" err="1">
                <a:ea typeface="メイリオ" panose="020B0604030504040204" pitchFamily="50" charset="-128"/>
                <a:cs typeface="Segoe UI Light" panose="020B0502040204020203" pitchFamily="34" charset="0"/>
              </a:rPr>
              <a:t>iOS</a:t>
            </a:r>
            <a:endParaRPr lang="en-US" sz="2856" dirty="0">
              <a:ea typeface="メイリオ" panose="020B0604030504040204" pitchFamily="50" charset="-128"/>
              <a:cs typeface="Segoe UI Light" panose="020B0502040204020203"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6012" y="1804738"/>
            <a:ext cx="2161132" cy="3559512"/>
          </a:xfrm>
          <a:prstGeom prst="rect">
            <a:avLst/>
          </a:prstGeom>
        </p:spPr>
      </p:pic>
    </p:spTree>
    <p:extLst>
      <p:ext uri="{BB962C8B-B14F-4D97-AF65-F5344CB8AC3E}">
        <p14:creationId xmlns:p14="http://schemas.microsoft.com/office/powerpoint/2010/main" val="232548925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50"/>
                                        <p:tgtEl>
                                          <p:spTgt spid="13">
                                            <p:txEl>
                                              <p:pRg st="0" end="0"/>
                                            </p:txEl>
                                          </p:spTgt>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fade">
                                      <p:cBhvr>
                                        <p:cTn id="13" dur="250"/>
                                        <p:tgtEl>
                                          <p:spTgt spid="13">
                                            <p:txEl>
                                              <p:pRg st="1" end="1"/>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2" end="2"/>
                                            </p:txEl>
                                          </p:spTgt>
                                        </p:tgtEl>
                                        <p:attrNameLst>
                                          <p:attrName>style.visibility</p:attrName>
                                        </p:attrNameLst>
                                      </p:cBhvr>
                                      <p:to>
                                        <p:strVal val="visible"/>
                                      </p:to>
                                    </p:set>
                                    <p:animEffect transition="in" filter="fade">
                                      <p:cBhvr>
                                        <p:cTn id="16"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5378" y="709854"/>
            <a:ext cx="3268496" cy="784119"/>
          </a:xfrm>
          <a:prstGeom prst="rect">
            <a:avLst/>
          </a:prstGeom>
        </p:spPr>
      </p:pic>
      <p:sp>
        <p:nvSpPr>
          <p:cNvPr id="14" name="Rounded Rectangle 13"/>
          <p:cNvSpPr/>
          <p:nvPr/>
        </p:nvSpPr>
        <p:spPr bwMode="auto">
          <a:xfrm>
            <a:off x="7187105" y="2582721"/>
            <a:ext cx="4786576" cy="238219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7" name="Rounded Rectangle 16"/>
          <p:cNvSpPr/>
          <p:nvPr/>
        </p:nvSpPr>
        <p:spPr bwMode="auto">
          <a:xfrm>
            <a:off x="4209615" y="2111861"/>
            <a:ext cx="4947412" cy="27234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8" name="Rounded Rectangle 17"/>
          <p:cNvSpPr/>
          <p:nvPr/>
        </p:nvSpPr>
        <p:spPr bwMode="auto">
          <a:xfrm>
            <a:off x="5267249" y="1639258"/>
            <a:ext cx="5559238" cy="3655175"/>
          </a:xfrm>
          <a:prstGeom prst="roundRect">
            <a:avLst>
              <a:gd name="adj" fmla="val 19746"/>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9" name="Rounded Rectangle 18"/>
          <p:cNvSpPr/>
          <p:nvPr/>
        </p:nvSpPr>
        <p:spPr bwMode="auto">
          <a:xfrm>
            <a:off x="4471815" y="3646491"/>
            <a:ext cx="4423013" cy="1974350"/>
          </a:xfrm>
          <a:prstGeom prst="roundRect">
            <a:avLst>
              <a:gd name="adj" fmla="val 24915"/>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21" name="Rounded Rectangle 20"/>
          <p:cNvSpPr/>
          <p:nvPr/>
        </p:nvSpPr>
        <p:spPr bwMode="auto">
          <a:xfrm>
            <a:off x="8563180" y="1936831"/>
            <a:ext cx="2932695" cy="1467358"/>
          </a:xfrm>
          <a:prstGeom prst="roundRect">
            <a:avLst>
              <a:gd name="adj" fmla="val 27395"/>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27" name="Group 26"/>
          <p:cNvGrpSpPr/>
          <p:nvPr/>
        </p:nvGrpSpPr>
        <p:grpSpPr>
          <a:xfrm>
            <a:off x="5985833" y="2034266"/>
            <a:ext cx="1934313" cy="1807931"/>
            <a:chOff x="3671323" y="596839"/>
            <a:chExt cx="1896557" cy="1772642"/>
          </a:xfrm>
          <a:solidFill>
            <a:srgbClr val="92D050"/>
          </a:solidFill>
        </p:grpSpPr>
        <p:sp>
          <p:nvSpPr>
            <p:cNvPr id="28" name="Rectangle 27"/>
            <p:cNvSpPr/>
            <p:nvPr/>
          </p:nvSpPr>
          <p:spPr bwMode="auto">
            <a:xfrm>
              <a:off x="3671323"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93260" rIns="0" bIns="186521" numCol="1" rtlCol="0" anchor="b" anchorCtr="0" compatLnSpc="1">
              <a:prstTxWarp prst="textNoShape">
                <a:avLst/>
              </a:prstTxWarp>
            </a:bodyPr>
            <a:lstStyle/>
            <a:p>
              <a:pPr algn="ctr" defTabSz="932290" fontAlgn="base">
                <a:spcBef>
                  <a:spcPct val="0"/>
                </a:spcBef>
                <a:spcAft>
                  <a:spcPct val="0"/>
                </a:spcAft>
              </a:pPr>
              <a:r>
                <a:rPr lang="en-US" altLang="ja-JP" sz="2040" dirty="0">
                  <a:gradFill>
                    <a:gsLst>
                      <a:gs pos="0">
                        <a:srgbClr val="FFFFFF"/>
                      </a:gs>
                      <a:gs pos="100000">
                        <a:srgbClr val="FFFFFF"/>
                      </a:gs>
                    </a:gsLst>
                    <a:lin ang="5400000" scaled="0"/>
                  </a:gradFill>
                  <a:latin typeface="メイリオ" pitchFamily="50" charset="-128"/>
                  <a:ea typeface="メイリオ" pitchFamily="50" charset="-128"/>
                </a:rPr>
                <a:t>Data</a:t>
              </a:r>
              <a:endParaRPr lang="en-US" sz="2040" dirty="0">
                <a:gradFill>
                  <a:gsLst>
                    <a:gs pos="0">
                      <a:srgbClr val="FFFFFF"/>
                    </a:gs>
                    <a:gs pos="100000">
                      <a:srgbClr val="FFFFFF"/>
                    </a:gs>
                  </a:gsLst>
                  <a:lin ang="5400000" scaled="0"/>
                </a:gradFill>
                <a:latin typeface="メイリオ" pitchFamily="50" charset="-128"/>
                <a:ea typeface="メイリオ" pitchFamily="50" charset="-128"/>
              </a:endParaRPr>
            </a:p>
          </p:txBody>
        </p:sp>
        <p:pic>
          <p:nvPicPr>
            <p:cNvPr id="29"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2085" y="926787"/>
              <a:ext cx="851488" cy="851488"/>
            </a:xfrm>
            <a:prstGeom prst="rect">
              <a:avLst/>
            </a:prstGeom>
            <a:noFill/>
            <a:extLst/>
          </p:spPr>
        </p:pic>
      </p:grpSp>
      <p:grpSp>
        <p:nvGrpSpPr>
          <p:cNvPr id="30" name="Group 29"/>
          <p:cNvGrpSpPr/>
          <p:nvPr/>
        </p:nvGrpSpPr>
        <p:grpSpPr>
          <a:xfrm>
            <a:off x="8054575" y="2034146"/>
            <a:ext cx="1934313" cy="1807931"/>
            <a:chOff x="9645631" y="2476591"/>
            <a:chExt cx="1896557" cy="1772642"/>
          </a:xfrm>
          <a:solidFill>
            <a:srgbClr val="92D050"/>
          </a:solidFill>
        </p:grpSpPr>
        <p:sp>
          <p:nvSpPr>
            <p:cNvPr id="31" name="Rectangle 30"/>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3256" bIns="186521" numCol="1" rtlCol="0" anchor="b" anchorCtr="0" compatLnSpc="1">
              <a:prstTxWarp prst="textNoShape">
                <a:avLst/>
              </a:prstTxWarp>
            </a:bodyPr>
            <a:lstStyle/>
            <a:p>
              <a:pPr algn="ctr" defTabSz="932290" fontAlgn="base">
                <a:spcBef>
                  <a:spcPct val="0"/>
                </a:spcBef>
                <a:spcAft>
                  <a:spcPct val="0"/>
                </a:spcAft>
              </a:pPr>
              <a:r>
                <a:rPr lang="en-US" altLang="ja-JP" sz="2040" dirty="0">
                  <a:gradFill>
                    <a:gsLst>
                      <a:gs pos="0">
                        <a:srgbClr val="FFFFFF"/>
                      </a:gs>
                      <a:gs pos="100000">
                        <a:srgbClr val="FFFFFF"/>
                      </a:gs>
                    </a:gsLst>
                    <a:lin ang="5400000" scaled="0"/>
                  </a:gradFill>
                  <a:latin typeface="メイリオ" pitchFamily="50" charset="-128"/>
                  <a:ea typeface="メイリオ" pitchFamily="50" charset="-128"/>
                </a:rPr>
                <a:t>ID Services</a:t>
              </a:r>
              <a:endParaRPr lang="en-US" sz="2040" dirty="0">
                <a:gradFill>
                  <a:gsLst>
                    <a:gs pos="0">
                      <a:srgbClr val="FFFFFF"/>
                    </a:gs>
                    <a:gs pos="100000">
                      <a:srgbClr val="FFFFFF"/>
                    </a:gs>
                  </a:gsLst>
                  <a:lin ang="5400000" scaled="0"/>
                </a:gradFill>
                <a:latin typeface="メイリオ" pitchFamily="50" charset="-128"/>
                <a:ea typeface="メイリオ" pitchFamily="50" charset="-128"/>
              </a:endParaRPr>
            </a:p>
          </p:txBody>
        </p:sp>
        <p:pic>
          <p:nvPicPr>
            <p:cNvPr id="32" name="Picture 7" descr="C:\Users\Jonahs\Dropbox\Projects SCOTT\MEET Windows Azure\source\Background\tile-icon-ident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p:spPr>
        </p:pic>
      </p:grpSp>
      <p:sp>
        <p:nvSpPr>
          <p:cNvPr id="20" name="Right Arrow 19"/>
          <p:cNvSpPr/>
          <p:nvPr/>
        </p:nvSpPr>
        <p:spPr bwMode="auto">
          <a:xfrm>
            <a:off x="2928946" y="2489867"/>
            <a:ext cx="2885583" cy="900290"/>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3" name="Picture 32"/>
          <p:cNvPicPr>
            <a:picLocks noChangeAspect="1"/>
          </p:cNvPicPr>
          <p:nvPr/>
        </p:nvPicPr>
        <p:blipFill>
          <a:blip r:embed="rId6"/>
          <a:stretch>
            <a:fillRect/>
          </a:stretch>
        </p:blipFill>
        <p:spPr>
          <a:xfrm>
            <a:off x="3898322" y="4583918"/>
            <a:ext cx="325309" cy="418255"/>
          </a:xfrm>
          <a:prstGeom prst="rect">
            <a:avLst/>
          </a:prstGeom>
        </p:spPr>
      </p:pic>
      <p:sp>
        <p:nvSpPr>
          <p:cNvPr id="36" name="Right Arrow 35"/>
          <p:cNvSpPr/>
          <p:nvPr/>
        </p:nvSpPr>
        <p:spPr bwMode="auto">
          <a:xfrm rot="10800000">
            <a:off x="3280772" y="3776209"/>
            <a:ext cx="2704371" cy="900290"/>
          </a:xfrm>
          <a:prstGeom prst="rightArrow">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66011" y="1804738"/>
            <a:ext cx="2161132" cy="3559512"/>
          </a:xfrm>
          <a:prstGeom prst="rect">
            <a:avLst/>
          </a:prstGeom>
        </p:spPr>
      </p:pic>
      <p:grpSp>
        <p:nvGrpSpPr>
          <p:cNvPr id="5" name="Group 4"/>
          <p:cNvGrpSpPr/>
          <p:nvPr/>
        </p:nvGrpSpPr>
        <p:grpSpPr>
          <a:xfrm>
            <a:off x="5985834" y="4003762"/>
            <a:ext cx="4003055" cy="902085"/>
            <a:chOff x="5866545" y="3925613"/>
            <a:chExt cx="3924920" cy="884477"/>
          </a:xfrm>
        </p:grpSpPr>
        <p:sp>
          <p:nvSpPr>
            <p:cNvPr id="2" name="Rectangle 1"/>
            <p:cNvSpPr/>
            <p:nvPr/>
          </p:nvSpPr>
          <p:spPr bwMode="auto">
            <a:xfrm>
              <a:off x="5866545" y="3925613"/>
              <a:ext cx="3924920" cy="88447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 name="TextBox 2"/>
            <p:cNvSpPr txBox="1"/>
            <p:nvPr/>
          </p:nvSpPr>
          <p:spPr>
            <a:xfrm>
              <a:off x="6907042" y="4254062"/>
              <a:ext cx="2536501" cy="284693"/>
            </a:xfrm>
            <a:prstGeom prst="rect">
              <a:avLst/>
            </a:prstGeom>
            <a:noFill/>
          </p:spPr>
          <p:txBody>
            <a:bodyPr wrap="square" lIns="0" tIns="0" rIns="0" bIns="0" rtlCol="0">
              <a:spAutoFit/>
            </a:bodyPr>
            <a:lstStyle/>
            <a:p>
              <a:pPr defTabSz="1243245">
                <a:lnSpc>
                  <a:spcPct val="90000"/>
                </a:lnSpc>
                <a:spcBef>
                  <a:spcPct val="20000"/>
                </a:spcBef>
                <a:buSzPct val="80000"/>
              </a:pPr>
              <a:r>
                <a:rPr lang="en-US" altLang="ja-JP" sz="2040" dirty="0">
                  <a:solidFill>
                    <a:srgbClr val="FFFFFF"/>
                  </a:solidFill>
                </a:rPr>
                <a:t>Custom Script(s)</a:t>
              </a:r>
              <a:endParaRPr lang="en-US" sz="2040" dirty="0">
                <a:solidFill>
                  <a:srgbClr val="FFFFFF"/>
                </a:solidFill>
              </a:endParaRPr>
            </a:p>
          </p:txBody>
        </p:sp>
        <p:grpSp>
          <p:nvGrpSpPr>
            <p:cNvPr id="4" name="Group 3"/>
            <p:cNvGrpSpPr/>
            <p:nvPr/>
          </p:nvGrpSpPr>
          <p:grpSpPr>
            <a:xfrm>
              <a:off x="5966223" y="4045498"/>
              <a:ext cx="707118" cy="625903"/>
              <a:chOff x="5981989" y="4061264"/>
              <a:chExt cx="707118" cy="625903"/>
            </a:xfrm>
          </p:grpSpPr>
          <p:pic>
            <p:nvPicPr>
              <p:cNvPr id="34" name="Picture 33"/>
              <p:cNvPicPr>
                <a:picLocks noChangeAspect="1"/>
              </p:cNvPicPr>
              <p:nvPr/>
            </p:nvPicPr>
            <p:blipFill>
              <a:blip r:embed="rId8"/>
              <a:stretch>
                <a:fillRect/>
              </a:stretch>
            </p:blipFill>
            <p:spPr>
              <a:xfrm>
                <a:off x="6050310" y="4061264"/>
                <a:ext cx="592961" cy="625903"/>
              </a:xfrm>
              <a:prstGeom prst="rect">
                <a:avLst/>
              </a:prstGeom>
            </p:spPr>
          </p:pic>
          <p:sp>
            <p:nvSpPr>
              <p:cNvPr id="35" name="TextBox 34"/>
              <p:cNvSpPr txBox="1"/>
              <p:nvPr/>
            </p:nvSpPr>
            <p:spPr>
              <a:xfrm>
                <a:off x="5981989" y="4288612"/>
                <a:ext cx="707118" cy="226024"/>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1632" dirty="0">
                    <a:solidFill>
                      <a:srgbClr val="DDDDDD">
                        <a:lumMod val="50000"/>
                      </a:srgbClr>
                    </a:solidFill>
                    <a:latin typeface="Segoe UI Semibold" panose="020B0702040204020203" pitchFamily="34" charset="0"/>
                    <a:cs typeface="Segoe UI Semibold" panose="020B0702040204020203" pitchFamily="34" charset="0"/>
                  </a:rPr>
                  <a:t>&lt;//&gt;</a:t>
                </a:r>
              </a:p>
            </p:txBody>
          </p:sp>
        </p:grpSp>
      </p:grpSp>
    </p:spTree>
    <p:extLst>
      <p:ext uri="{BB962C8B-B14F-4D97-AF65-F5344CB8AC3E}">
        <p14:creationId xmlns:p14="http://schemas.microsoft.com/office/powerpoint/2010/main" val="12702918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4.5689E-6 -1.11022E-16 L -0.08688 -1.11022E-16 " pathEditMode="relative" rAng="0" ptsTypes="AA">
                                      <p:cBhvr>
                                        <p:cTn id="6" dur="2000" fill="hold"/>
                                        <p:tgtEl>
                                          <p:spTgt spid="37"/>
                                        </p:tgtEl>
                                        <p:attrNameLst>
                                          <p:attrName>ppt_x</p:attrName>
                                          <p:attrName>ppt_y</p:attrName>
                                        </p:attrNameLst>
                                      </p:cBhvr>
                                      <p:rCtr x="-4350" y="0"/>
                                    </p:animMotion>
                                  </p:childTnLst>
                                </p:cTn>
                              </p:par>
                              <p:par>
                                <p:cTn id="7" presetID="42" presetClass="entr" presetSubtype="0" fill="hold" grpId="0" nodeType="withEffect">
                                  <p:stCondLst>
                                    <p:cond delay="75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750"/>
                                        <p:tgtEl>
                                          <p:spTgt spid="17"/>
                                        </p:tgtEl>
                                      </p:cBhvr>
                                    </p:animEffect>
                                    <p:anim calcmode="lin" valueType="num">
                                      <p:cBhvr>
                                        <p:cTn id="10" dur="750" fill="hold"/>
                                        <p:tgtEl>
                                          <p:spTgt spid="17"/>
                                        </p:tgtEl>
                                        <p:attrNameLst>
                                          <p:attrName>ppt_x</p:attrName>
                                        </p:attrNameLst>
                                      </p:cBhvr>
                                      <p:tavLst>
                                        <p:tav tm="0">
                                          <p:val>
                                            <p:strVal val="#ppt_x"/>
                                          </p:val>
                                        </p:tav>
                                        <p:tav tm="100000">
                                          <p:val>
                                            <p:strVal val="#ppt_x"/>
                                          </p:val>
                                        </p:tav>
                                      </p:tavLst>
                                    </p:anim>
                                    <p:anim calcmode="lin" valueType="num">
                                      <p:cBhvr>
                                        <p:cTn id="11" dur="750" fill="hold"/>
                                        <p:tgtEl>
                                          <p:spTgt spid="17"/>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500"/>
                                        <p:tgtEl>
                                          <p:spTgt spid="21"/>
                                        </p:tgtEl>
                                      </p:cBhvr>
                                    </p:animEffect>
                                    <p:anim calcmode="lin" valueType="num">
                                      <p:cBhvr>
                                        <p:cTn id="15" dur="1500" fill="hold"/>
                                        <p:tgtEl>
                                          <p:spTgt spid="21"/>
                                        </p:tgtEl>
                                        <p:attrNameLst>
                                          <p:attrName>ppt_x</p:attrName>
                                        </p:attrNameLst>
                                      </p:cBhvr>
                                      <p:tavLst>
                                        <p:tav tm="0">
                                          <p:val>
                                            <p:strVal val="#ppt_x"/>
                                          </p:val>
                                        </p:tav>
                                        <p:tav tm="100000">
                                          <p:val>
                                            <p:strVal val="#ppt_x"/>
                                          </p:val>
                                        </p:tav>
                                      </p:tavLst>
                                    </p:anim>
                                    <p:anim calcmode="lin" valueType="num">
                                      <p:cBhvr>
                                        <p:cTn id="16" dur="1500" fill="hold"/>
                                        <p:tgtEl>
                                          <p:spTgt spid="21"/>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75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500"/>
                                        <p:tgtEl>
                                          <p:spTgt spid="18"/>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500"/>
                                        <p:tgtEl>
                                          <p:spTgt spid="19"/>
                                        </p:tgtEl>
                                      </p:cBhvr>
                                    </p:animEffect>
                                    <p:anim calcmode="lin" valueType="num">
                                      <p:cBhvr>
                                        <p:cTn id="23" dur="1500" fill="hold"/>
                                        <p:tgtEl>
                                          <p:spTgt spid="19"/>
                                        </p:tgtEl>
                                        <p:attrNameLst>
                                          <p:attrName>ppt_x</p:attrName>
                                        </p:attrNameLst>
                                      </p:cBhvr>
                                      <p:tavLst>
                                        <p:tav tm="0">
                                          <p:val>
                                            <p:strVal val="#ppt_x"/>
                                          </p:val>
                                        </p:tav>
                                        <p:tav tm="100000">
                                          <p:val>
                                            <p:strVal val="#ppt_x"/>
                                          </p:val>
                                        </p:tav>
                                      </p:tavLst>
                                    </p:anim>
                                    <p:anim calcmode="lin" valueType="num">
                                      <p:cBhvr>
                                        <p:cTn id="24" dur="1500" fill="hold"/>
                                        <p:tgtEl>
                                          <p:spTgt spid="19"/>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42" presetClass="entr" presetSubtype="0" fill="hold" grpId="0" nodeType="withEffect">
                                  <p:stCondLst>
                                    <p:cond delay="7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nodeType="withEffect">
                                  <p:stCondLst>
                                    <p:cond delay="25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1000"/>
                                        <p:tgtEl>
                                          <p:spTgt spid="20"/>
                                        </p:tgtEl>
                                        <p:attrNameLst>
                                          <p:attrName>ppt_x</p:attrName>
                                        </p:attrNameLst>
                                      </p:cBhvr>
                                      <p:tavLst>
                                        <p:tav tm="0">
                                          <p:val>
                                            <p:strVal val="#ppt_x-#ppt_w*1.125000"/>
                                          </p:val>
                                        </p:tav>
                                        <p:tav tm="100000">
                                          <p:val>
                                            <p:strVal val="#ppt_x"/>
                                          </p:val>
                                        </p:tav>
                                      </p:tavLst>
                                    </p:anim>
                                    <p:animEffect transition="in" filter="wipe(right)">
                                      <p:cBhvr>
                                        <p:cTn id="45" dur="10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2"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750"/>
                                        <p:tgtEl>
                                          <p:spTgt spid="36"/>
                                        </p:tgtEl>
                                        <p:attrNameLst>
                                          <p:attrName>ppt_x</p:attrName>
                                        </p:attrNameLst>
                                      </p:cBhvr>
                                      <p:tavLst>
                                        <p:tav tm="0">
                                          <p:val>
                                            <p:strVal val="#ppt_x+#ppt_w*1.125000"/>
                                          </p:val>
                                        </p:tav>
                                        <p:tav tm="100000">
                                          <p:val>
                                            <p:strVal val="#ppt_x"/>
                                          </p:val>
                                        </p:tav>
                                      </p:tavLst>
                                    </p:anim>
                                    <p:animEffect transition="in" filter="wipe(left)">
                                      <p:cBhvr>
                                        <p:cTn id="56" dur="750"/>
                                        <p:tgtEl>
                                          <p:spTgt spid="36"/>
                                        </p:tgtEl>
                                      </p:cBhvr>
                                    </p:animEffect>
                                  </p:childTnLst>
                                </p:cTn>
                              </p:par>
                            </p:childTnLst>
                          </p:cTn>
                        </p:par>
                        <p:par>
                          <p:cTn id="57" fill="hold">
                            <p:stCondLst>
                              <p:cond delay="750"/>
                            </p:stCondLst>
                            <p:childTnLst>
                              <p:par>
                                <p:cTn id="58" presetID="10" presetClass="entr" presetSubtype="0"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1" grpId="0" animBg="1"/>
      <p:bldP spid="20"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a:solidFill>
                  <a:srgbClr val="FFFFFF"/>
                </a:solidFill>
              </a:rPr>
              <a:t>Cloud Services</a:t>
            </a:r>
          </a:p>
        </p:txBody>
      </p:sp>
      <p:sp>
        <p:nvSpPr>
          <p:cNvPr id="13" name="Content Placeholder 2"/>
          <p:cNvSpPr>
            <a:spLocks noGrp="1"/>
          </p:cNvSpPr>
          <p:nvPr>
            <p:ph type="body" sz="quarter" idx="4294967295"/>
          </p:nvPr>
        </p:nvSpPr>
        <p:spPr>
          <a:xfrm>
            <a:off x="5961063" y="3403600"/>
            <a:ext cx="6475412" cy="1579563"/>
          </a:xfrm>
        </p:spPr>
        <p:txBody>
          <a:bodyPr/>
          <a:lstStyle/>
          <a:p>
            <a:pPr marL="469536" indent="-466298">
              <a:lnSpc>
                <a:spcPct val="100000"/>
              </a:lnSpc>
              <a:buFont typeface="Wingdings" pitchFamily="2" charset="2"/>
              <a:buChar char="ß"/>
            </a:pPr>
            <a:r>
              <a:rPr lang="en-US" sz="2856" dirty="0"/>
              <a:t>Build infinitely scalable apps and services</a:t>
            </a:r>
          </a:p>
          <a:p>
            <a:pPr marL="469536" indent="-466298">
              <a:lnSpc>
                <a:spcPct val="100000"/>
              </a:lnSpc>
              <a:buFont typeface="Wingdings" pitchFamily="2" charset="2"/>
              <a:buChar char="ß"/>
            </a:pPr>
            <a:r>
              <a:rPr lang="en-US" sz="2856" dirty="0"/>
              <a:t>Support rich multi-tier architectures</a:t>
            </a:r>
          </a:p>
          <a:p>
            <a:pPr marL="469536" indent="-466298">
              <a:lnSpc>
                <a:spcPct val="100000"/>
              </a:lnSpc>
              <a:buFont typeface="Wingdings" pitchFamily="2" charset="2"/>
              <a:buChar char="ß"/>
            </a:pPr>
            <a:r>
              <a:rPr lang="en-US" sz="2856" dirty="0"/>
              <a:t>Automated application management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860" y="2153602"/>
            <a:ext cx="3127368" cy="3127368"/>
          </a:xfrm>
          <a:prstGeom prst="rect">
            <a:avLst/>
          </a:prstGeom>
        </p:spPr>
      </p:pic>
    </p:spTree>
    <p:extLst>
      <p:ext uri="{BB962C8B-B14F-4D97-AF65-F5344CB8AC3E}">
        <p14:creationId xmlns:p14="http://schemas.microsoft.com/office/powerpoint/2010/main" val="11046879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Elbow Connector 11"/>
          <p:cNvCxnSpPr>
            <a:stCxn id="65" idx="4"/>
            <a:endCxn id="14348" idx="0"/>
          </p:cNvCxnSpPr>
          <p:nvPr/>
        </p:nvCxnSpPr>
        <p:spPr>
          <a:xfrm rot="5400000">
            <a:off x="6786877" y="1836085"/>
            <a:ext cx="1227950" cy="1303461"/>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719197" y="3196411"/>
            <a:ext cx="5017060" cy="636485"/>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2244" dirty="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pic>
        <p:nvPicPr>
          <p:cNvPr id="14345" name="Picture 143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2217" y="291659"/>
            <a:ext cx="1721645" cy="1516312"/>
          </a:xfrm>
          <a:prstGeom prst="rect">
            <a:avLst/>
          </a:prstGeom>
        </p:spPr>
      </p:pic>
      <p:pic>
        <p:nvPicPr>
          <p:cNvPr id="14346" name="Picture 143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2814" y="833482"/>
            <a:ext cx="1619503" cy="995822"/>
          </a:xfrm>
          <a:prstGeom prst="rect">
            <a:avLst/>
          </a:prstGeom>
        </p:spPr>
      </p:pic>
      <p:pic>
        <p:nvPicPr>
          <p:cNvPr id="14347" name="Picture 143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9677" y="713309"/>
            <a:ext cx="578190" cy="1090678"/>
          </a:xfrm>
          <a:prstGeom prst="rect">
            <a:avLst/>
          </a:prstGeom>
        </p:spPr>
      </p:pic>
      <p:sp>
        <p:nvSpPr>
          <p:cNvPr id="14348" name="Oval 14347"/>
          <p:cNvSpPr/>
          <p:nvPr/>
        </p:nvSpPr>
        <p:spPr bwMode="auto">
          <a:xfrm>
            <a:off x="6572209" y="3101790"/>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415111" y="1658848"/>
            <a:ext cx="1227950" cy="1657934"/>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681142" y="3101790"/>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4" name="Oval 53"/>
          <p:cNvSpPr/>
          <p:nvPr/>
        </p:nvSpPr>
        <p:spPr bwMode="auto">
          <a:xfrm>
            <a:off x="6130704" y="3101790"/>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307616" y="1873840"/>
            <a:ext cx="334" cy="1227950"/>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875670" y="1520016"/>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66" name="Oval 65"/>
          <p:cNvSpPr/>
          <p:nvPr/>
        </p:nvSpPr>
        <p:spPr bwMode="auto">
          <a:xfrm>
            <a:off x="4023208" y="1520016"/>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3" name="Oval 72"/>
          <p:cNvSpPr/>
          <p:nvPr/>
        </p:nvSpPr>
        <p:spPr bwMode="auto">
          <a:xfrm>
            <a:off x="6131037" y="1520016"/>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44" name="Group 43"/>
          <p:cNvGrpSpPr/>
          <p:nvPr/>
        </p:nvGrpSpPr>
        <p:grpSpPr>
          <a:xfrm>
            <a:off x="5200040" y="3937921"/>
            <a:ext cx="2030633" cy="941239"/>
            <a:chOff x="5096089" y="3861057"/>
            <a:chExt cx="1990997" cy="922867"/>
          </a:xfrm>
        </p:grpSpPr>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79" name="Group 78"/>
          <p:cNvGrpSpPr/>
          <p:nvPr/>
        </p:nvGrpSpPr>
        <p:grpSpPr>
          <a:xfrm>
            <a:off x="-687737" y="4930563"/>
            <a:ext cx="13806190" cy="2347184"/>
            <a:chOff x="-703661" y="4378191"/>
            <a:chExt cx="13536709" cy="2301370"/>
          </a:xfrm>
        </p:grpSpPr>
        <p:pic>
          <p:nvPicPr>
            <p:cNvPr id="80" name="Picture 7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102" name="Group 101"/>
          <p:cNvGrpSpPr/>
          <p:nvPr/>
        </p:nvGrpSpPr>
        <p:grpSpPr>
          <a:xfrm>
            <a:off x="4526427" y="4930591"/>
            <a:ext cx="3377464" cy="708379"/>
            <a:chOff x="4408729" y="4834352"/>
            <a:chExt cx="3311540" cy="694552"/>
          </a:xfrm>
        </p:grpSpPr>
        <p:pic>
          <p:nvPicPr>
            <p:cNvPr id="103" name="Picture 10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104" name="Picture 10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113" name="TextBox 112"/>
          <p:cNvSpPr txBox="1"/>
          <p:nvPr/>
        </p:nvSpPr>
        <p:spPr>
          <a:xfrm>
            <a:off x="348277" y="4505547"/>
            <a:ext cx="370782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Windows Azure Datacenter</a:t>
            </a:r>
          </a:p>
        </p:txBody>
      </p:sp>
      <p:grpSp>
        <p:nvGrpSpPr>
          <p:cNvPr id="55" name="Group 54"/>
          <p:cNvGrpSpPr/>
          <p:nvPr/>
        </p:nvGrpSpPr>
        <p:grpSpPr>
          <a:xfrm>
            <a:off x="4526427" y="5751053"/>
            <a:ext cx="3377464" cy="708379"/>
            <a:chOff x="4408729" y="4834352"/>
            <a:chExt cx="3311540" cy="694552"/>
          </a:xfrm>
        </p:grpSpPr>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57" name="Picture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Tree>
    <p:extLst>
      <p:ext uri="{BB962C8B-B14F-4D97-AF65-F5344CB8AC3E}">
        <p14:creationId xmlns:p14="http://schemas.microsoft.com/office/powerpoint/2010/main" val="19805399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fade">
                                      <p:cBhvr>
                                        <p:cTn id="7" dur="500"/>
                                        <p:tgtEl>
                                          <p:spTgt spid="14344"/>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4346"/>
                                        </p:tgtEl>
                                        <p:attrNameLst>
                                          <p:attrName>style.visibility</p:attrName>
                                        </p:attrNameLst>
                                      </p:cBhvr>
                                      <p:to>
                                        <p:strVal val="visible"/>
                                      </p:to>
                                    </p:set>
                                    <p:animEffect transition="in" filter="fade">
                                      <p:cBhvr>
                                        <p:cTn id="11" dur="250"/>
                                        <p:tgtEl>
                                          <p:spTgt spid="143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345"/>
                                        </p:tgtEl>
                                        <p:attrNameLst>
                                          <p:attrName>style.visibility</p:attrName>
                                        </p:attrNameLst>
                                      </p:cBhvr>
                                      <p:to>
                                        <p:strVal val="visible"/>
                                      </p:to>
                                    </p:set>
                                    <p:animEffect transition="in" filter="fade">
                                      <p:cBhvr>
                                        <p:cTn id="15" dur="250"/>
                                        <p:tgtEl>
                                          <p:spTgt spid="14345"/>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14347"/>
                                        </p:tgtEl>
                                        <p:attrNameLst>
                                          <p:attrName>style.visibility</p:attrName>
                                        </p:attrNameLst>
                                      </p:cBhvr>
                                      <p:to>
                                        <p:strVal val="visible"/>
                                      </p:to>
                                    </p:set>
                                    <p:animEffect transition="in" filter="fade">
                                      <p:cBhvr>
                                        <p:cTn id="19" dur="250"/>
                                        <p:tgtEl>
                                          <p:spTgt spid="14347"/>
                                        </p:tgtEl>
                                      </p:cBhvr>
                                    </p:animEffect>
                                  </p:childTnLst>
                                </p:cTn>
                              </p:par>
                            </p:childTnLst>
                          </p:cTn>
                        </p:par>
                        <p:par>
                          <p:cTn id="20" fill="hold">
                            <p:stCondLst>
                              <p:cond delay="1500"/>
                            </p:stCondLst>
                            <p:childTnLst>
                              <p:par>
                                <p:cTn id="21" presetID="12" presetClass="entr" presetSubtype="1"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p:tgtEl>
                                          <p:spTgt spid="44"/>
                                        </p:tgtEl>
                                        <p:attrNameLst>
                                          <p:attrName>ppt_y</p:attrName>
                                        </p:attrNameLst>
                                      </p:cBhvr>
                                      <p:tavLst>
                                        <p:tav tm="0">
                                          <p:val>
                                            <p:strVal val="#ppt_y-#ppt_h*1.125000"/>
                                          </p:val>
                                        </p:tav>
                                        <p:tav tm="100000">
                                          <p:val>
                                            <p:strVal val="#ppt_y"/>
                                          </p:val>
                                        </p:tav>
                                      </p:tavLst>
                                    </p:anim>
                                    <p:animEffect transition="in" filter="wipe(down)">
                                      <p:cBhvr>
                                        <p:cTn id="24" dur="500"/>
                                        <p:tgtEl>
                                          <p:spTgt spid="44"/>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14359"/>
                                        </p:tgtEl>
                                        <p:attrNameLst>
                                          <p:attrName>style.visibility</p:attrName>
                                        </p:attrNameLst>
                                      </p:cBhvr>
                                      <p:to>
                                        <p:strVal val="visible"/>
                                      </p:to>
                                    </p:set>
                                    <p:animEffect transition="in" filter="wipe(up)">
                                      <p:cBhvr>
                                        <p:cTn id="32" dur="250"/>
                                        <p:tgtEl>
                                          <p:spTgt spid="14359"/>
                                        </p:tgtEl>
                                      </p:cBhvr>
                                    </p:animEffect>
                                  </p:childTnLst>
                                </p:cTn>
                              </p:par>
                            </p:childTnLst>
                          </p:cTn>
                        </p:par>
                        <p:par>
                          <p:cTn id="33" fill="hold">
                            <p:stCondLst>
                              <p:cond delay="2750"/>
                            </p:stCondLst>
                            <p:childTnLst>
                              <p:par>
                                <p:cTn id="34" presetID="22" presetClass="entr" presetSubtype="1"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4485" y="4933352"/>
            <a:ext cx="1639810" cy="708379"/>
          </a:xfrm>
          <a:prstGeom prst="rect">
            <a:avLst/>
          </a:prstGeom>
        </p:spPr>
      </p:pic>
      <p:cxnSp>
        <p:nvCxnSpPr>
          <p:cNvPr id="12" name="Elbow Connector 11"/>
          <p:cNvCxnSpPr>
            <a:stCxn id="65" idx="4"/>
            <a:endCxn id="14348" idx="0"/>
          </p:cNvCxnSpPr>
          <p:nvPr/>
        </p:nvCxnSpPr>
        <p:spPr>
          <a:xfrm rot="5400000">
            <a:off x="6786877" y="1836085"/>
            <a:ext cx="1227950" cy="1303461"/>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719197" y="3196411"/>
            <a:ext cx="5017060" cy="636485"/>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2244" dirty="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sp>
        <p:nvSpPr>
          <p:cNvPr id="14348" name="Oval 14347"/>
          <p:cNvSpPr/>
          <p:nvPr/>
        </p:nvSpPr>
        <p:spPr bwMode="auto">
          <a:xfrm>
            <a:off x="6572209" y="3101790"/>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415111" y="1658848"/>
            <a:ext cx="1227950" cy="1657934"/>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681142" y="3101790"/>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4" name="Oval 53"/>
          <p:cNvSpPr/>
          <p:nvPr/>
        </p:nvSpPr>
        <p:spPr bwMode="auto">
          <a:xfrm>
            <a:off x="6130704" y="3101790"/>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307616" y="1873840"/>
            <a:ext cx="334" cy="1227950"/>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875670" y="1520016"/>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66" name="Oval 65"/>
          <p:cNvSpPr/>
          <p:nvPr/>
        </p:nvSpPr>
        <p:spPr bwMode="auto">
          <a:xfrm>
            <a:off x="4023208" y="1520016"/>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3" name="Oval 72"/>
          <p:cNvSpPr/>
          <p:nvPr/>
        </p:nvSpPr>
        <p:spPr bwMode="auto">
          <a:xfrm>
            <a:off x="6131037" y="1520016"/>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 name="Down Arrow 10"/>
          <p:cNvSpPr/>
          <p:nvPr/>
        </p:nvSpPr>
        <p:spPr bwMode="auto">
          <a:xfrm>
            <a:off x="5200040" y="3937921"/>
            <a:ext cx="292582" cy="941239"/>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8" name="Down Arrow 77"/>
          <p:cNvSpPr/>
          <p:nvPr/>
        </p:nvSpPr>
        <p:spPr bwMode="auto">
          <a:xfrm>
            <a:off x="6938091" y="3937921"/>
            <a:ext cx="292582" cy="941239"/>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79" name="Group 78"/>
          <p:cNvGrpSpPr/>
          <p:nvPr/>
        </p:nvGrpSpPr>
        <p:grpSpPr>
          <a:xfrm>
            <a:off x="-687737" y="4930563"/>
            <a:ext cx="13806190" cy="2347184"/>
            <a:chOff x="-703661" y="4378191"/>
            <a:chExt cx="13536709" cy="2301370"/>
          </a:xfrm>
        </p:grpSpPr>
        <p:pic>
          <p:nvPicPr>
            <p:cNvPr id="80" name="Picture 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pic>
        <p:nvPicPr>
          <p:cNvPr id="103"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6427" y="4930591"/>
            <a:ext cx="1639810" cy="708379"/>
          </a:xfrm>
          <a:prstGeom prst="rect">
            <a:avLst/>
          </a:prstGeom>
        </p:spPr>
      </p:pic>
      <p:pic>
        <p:nvPicPr>
          <p:cNvPr id="104" name="Picture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64081" y="4930591"/>
            <a:ext cx="1639810" cy="708379"/>
          </a:xfrm>
          <a:prstGeom prst="rect">
            <a:avLst/>
          </a:prstGeom>
        </p:spPr>
      </p:pic>
      <p:sp>
        <p:nvSpPr>
          <p:cNvPr id="113" name="TextBox 112"/>
          <p:cNvSpPr txBox="1"/>
          <p:nvPr/>
        </p:nvSpPr>
        <p:spPr>
          <a:xfrm>
            <a:off x="348277" y="4505547"/>
            <a:ext cx="370782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Windows Azure Datacenter</a:t>
            </a:r>
          </a:p>
        </p:txBody>
      </p:sp>
      <p:grpSp>
        <p:nvGrpSpPr>
          <p:cNvPr id="2" name="Group 1"/>
          <p:cNvGrpSpPr/>
          <p:nvPr/>
        </p:nvGrpSpPr>
        <p:grpSpPr>
          <a:xfrm>
            <a:off x="6289022" y="4956177"/>
            <a:ext cx="1590738" cy="659893"/>
            <a:chOff x="6143874" y="4848820"/>
            <a:chExt cx="1603514" cy="665193"/>
          </a:xfrm>
        </p:grpSpPr>
        <p:pic>
          <p:nvPicPr>
            <p:cNvPr id="55" name="Picture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3874" y="4848820"/>
              <a:ext cx="1603514" cy="665193"/>
            </a:xfrm>
            <a:prstGeom prst="rect">
              <a:avLst/>
            </a:prstGeom>
          </p:spPr>
        </p:pic>
        <p:pic>
          <p:nvPicPr>
            <p:cNvPr id="51" name="Picture 5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73511" y="4899227"/>
              <a:ext cx="540279" cy="540279"/>
            </a:xfrm>
            <a:prstGeom prst="rect">
              <a:avLst/>
            </a:prstGeom>
          </p:spPr>
        </p:pic>
      </p:grpSp>
      <p:grpSp>
        <p:nvGrpSpPr>
          <p:cNvPr id="3" name="Group 2"/>
          <p:cNvGrpSpPr/>
          <p:nvPr/>
        </p:nvGrpSpPr>
        <p:grpSpPr>
          <a:xfrm>
            <a:off x="8003387" y="4932729"/>
            <a:ext cx="1639810" cy="708379"/>
            <a:chOff x="9644337" y="5637733"/>
            <a:chExt cx="1607803" cy="694552"/>
          </a:xfrm>
        </p:grpSpPr>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4337" y="5637733"/>
              <a:ext cx="1607803" cy="694552"/>
            </a:xfrm>
            <a:prstGeom prst="rect">
              <a:avLst/>
            </a:prstGeom>
          </p:spPr>
        </p:pic>
        <p:pic>
          <p:nvPicPr>
            <p:cNvPr id="52" name="Picture 51"/>
            <p:cNvPicPr>
              <a:picLocks noChangeAspect="1"/>
            </p:cNvPicPr>
            <p:nvPr/>
          </p:nvPicPr>
          <p:blipFill>
            <a:blip r:embed="rId9" cstate="print">
              <a:duotone>
                <a:prstClr val="black"/>
                <a:schemeClr val="bg1">
                  <a:tint val="45000"/>
                  <a:satMod val="400000"/>
                </a:schemeClr>
              </a:duotone>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01230" y="5736690"/>
              <a:ext cx="494017" cy="494017"/>
            </a:xfrm>
            <a:prstGeom prst="rect">
              <a:avLst/>
            </a:prstGeom>
          </p:spPr>
        </p:pic>
      </p:grpSp>
      <p:cxnSp>
        <p:nvCxnSpPr>
          <p:cNvPr id="57" name="Elbow Connector 56"/>
          <p:cNvCxnSpPr>
            <a:stCxn id="59" idx="4"/>
            <a:endCxn id="58" idx="0"/>
          </p:cNvCxnSpPr>
          <p:nvPr/>
        </p:nvCxnSpPr>
        <p:spPr>
          <a:xfrm rot="16200000" flipH="1">
            <a:off x="7477462" y="3544840"/>
            <a:ext cx="951894" cy="1738054"/>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8" name="Oval 57"/>
          <p:cNvSpPr/>
          <p:nvPr/>
        </p:nvSpPr>
        <p:spPr bwMode="auto">
          <a:xfrm>
            <a:off x="8645524" y="4889814"/>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9" name="Oval 58"/>
          <p:cNvSpPr/>
          <p:nvPr/>
        </p:nvSpPr>
        <p:spPr bwMode="auto">
          <a:xfrm>
            <a:off x="6907470" y="3584096"/>
            <a:ext cx="353824" cy="353824"/>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63" name="Picture 6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003387" y="4932729"/>
            <a:ext cx="1639810" cy="708379"/>
          </a:xfrm>
          <a:prstGeom prst="rect">
            <a:avLst/>
          </a:prstGeom>
        </p:spPr>
      </p:pic>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5358" y="4932729"/>
            <a:ext cx="1639810" cy="708379"/>
          </a:xfrm>
          <a:prstGeom prst="rect">
            <a:avLst/>
          </a:prstGeom>
        </p:spPr>
      </p:pic>
      <p:grpSp>
        <p:nvGrpSpPr>
          <p:cNvPr id="68" name="Group 67"/>
          <p:cNvGrpSpPr/>
          <p:nvPr/>
        </p:nvGrpSpPr>
        <p:grpSpPr>
          <a:xfrm>
            <a:off x="8033155" y="4963240"/>
            <a:ext cx="1593894" cy="657689"/>
            <a:chOff x="2097374" y="3719871"/>
            <a:chExt cx="1562783" cy="644852"/>
          </a:xfrm>
        </p:grpSpPr>
        <p:sp>
          <p:nvSpPr>
            <p:cNvPr id="69" name="Rounded Rectangle 68"/>
            <p:cNvSpPr/>
            <p:nvPr/>
          </p:nvSpPr>
          <p:spPr bwMode="auto">
            <a:xfrm>
              <a:off x="2097374" y="3719871"/>
              <a:ext cx="1562783" cy="644852"/>
            </a:xfrm>
            <a:prstGeom prst="roundRect">
              <a:avLst>
                <a:gd name="adj" fmla="val 11704"/>
              </a:avLst>
            </a:prstGeom>
            <a:solidFill>
              <a:srgbClr val="85BCE6"/>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2" cstate="print">
              <a:duotone>
                <a:prstClr val="black"/>
                <a:schemeClr val="bg1">
                  <a:tint val="45000"/>
                  <a:satMod val="400000"/>
                </a:schemeClr>
              </a:duotone>
              <a:extLst>
                <a:ext uri="{BEBA8EAE-BF5A-486C-A8C5-ECC9F3942E4B}">
                  <a14:imgProps xmlns:a14="http://schemas.microsoft.com/office/drawing/2010/main">
                    <a14:imgLayer r:embed="rId13">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615591" y="3772205"/>
              <a:ext cx="526347" cy="526347"/>
            </a:xfrm>
            <a:prstGeom prst="rect">
              <a:avLst/>
            </a:prstGeom>
          </p:spPr>
        </p:pic>
      </p:grpSp>
      <p:grpSp>
        <p:nvGrpSpPr>
          <p:cNvPr id="67" name="Group 66"/>
          <p:cNvGrpSpPr/>
          <p:nvPr/>
        </p:nvGrpSpPr>
        <p:grpSpPr>
          <a:xfrm>
            <a:off x="4526427" y="5751053"/>
            <a:ext cx="3377464" cy="708379"/>
            <a:chOff x="4408729" y="4834352"/>
            <a:chExt cx="3311540" cy="694552"/>
          </a:xfrm>
        </p:grpSpPr>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75" name="Picture 7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452217" y="291659"/>
            <a:ext cx="1721645" cy="1516312"/>
          </a:xfrm>
          <a:prstGeom prst="rect">
            <a:avLst/>
          </a:prstGeom>
        </p:spPr>
      </p:pic>
      <p:pic>
        <p:nvPicPr>
          <p:cNvPr id="76" name="Picture 7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92814" y="833482"/>
            <a:ext cx="1619503" cy="995822"/>
          </a:xfrm>
          <a:prstGeom prst="rect">
            <a:avLst/>
          </a:prstGeom>
        </p:spPr>
      </p:pic>
      <p:pic>
        <p:nvPicPr>
          <p:cNvPr id="77" name="Picture 7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769677" y="713309"/>
            <a:ext cx="578190" cy="1090678"/>
          </a:xfrm>
          <a:prstGeom prst="rect">
            <a:avLst/>
          </a:prstGeom>
        </p:spPr>
      </p:pic>
    </p:spTree>
    <p:extLst>
      <p:ext uri="{BB962C8B-B14F-4D97-AF65-F5344CB8AC3E}">
        <p14:creationId xmlns:p14="http://schemas.microsoft.com/office/powerpoint/2010/main" val="26976991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xit" presetSubtype="0" fill="hold" grpId="0" nodeType="afterEffect">
                                  <p:stCondLst>
                                    <p:cond delay="250"/>
                                  </p:stCondLst>
                                  <p:childTnLst>
                                    <p:animEffect transition="out" filter="fade">
                                      <p:cBhvr>
                                        <p:cTn id="10" dur="500"/>
                                        <p:tgtEl>
                                          <p:spTgt spid="78"/>
                                        </p:tgtEl>
                                      </p:cBhvr>
                                    </p:animEffect>
                                    <p:set>
                                      <p:cBhvr>
                                        <p:cTn id="11" dur="1" fill="hold">
                                          <p:stCondLst>
                                            <p:cond delay="499"/>
                                          </p:stCondLst>
                                        </p:cTn>
                                        <p:tgtEl>
                                          <p:spTgt spid="78"/>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250"/>
                            </p:stCondLst>
                            <p:childTnLst>
                              <p:par>
                                <p:cTn id="17" presetID="10" presetClass="entr" presetSubtype="0" fill="hold" nodeType="afterEffect">
                                  <p:stCondLst>
                                    <p:cond delay="25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par>
                          <p:cTn id="20" fill="hold">
                            <p:stCondLst>
                              <p:cond delay="3000"/>
                            </p:stCondLst>
                            <p:childTnLst>
                              <p:par>
                                <p:cTn id="21" presetID="42" presetClass="entr" presetSubtype="0" fill="hold" nodeType="afterEffect">
                                  <p:stCondLst>
                                    <p:cond delay="25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10" presetClass="exit" presetSubtype="0" fill="hold" nodeType="afterEffect">
                                  <p:stCondLst>
                                    <p:cond delay="750"/>
                                  </p:stCondLst>
                                  <p:childTnLst>
                                    <p:animEffect transition="out" filter="fade">
                                      <p:cBhvr>
                                        <p:cTn id="28" dur="500"/>
                                        <p:tgtEl>
                                          <p:spTgt spid="68"/>
                                        </p:tgtEl>
                                      </p:cBhvr>
                                    </p:animEffect>
                                    <p:set>
                                      <p:cBhvr>
                                        <p:cTn id="29" dur="1" fill="hold">
                                          <p:stCondLst>
                                            <p:cond delay="499"/>
                                          </p:stCondLst>
                                        </p:cTn>
                                        <p:tgtEl>
                                          <p:spTgt spid="68"/>
                                        </p:tgtEl>
                                        <p:attrNameLst>
                                          <p:attrName>style.visibility</p:attrName>
                                        </p:attrNameLst>
                                      </p:cBhvr>
                                      <p:to>
                                        <p:strVal val="hidden"/>
                                      </p:to>
                                    </p:set>
                                  </p:childTnLst>
                                </p:cTn>
                              </p:par>
                            </p:childTnLst>
                          </p:cTn>
                        </p:par>
                        <p:par>
                          <p:cTn id="30" fill="hold">
                            <p:stCondLst>
                              <p:cond delay="55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6500"/>
                            </p:stCondLst>
                            <p:childTnLst>
                              <p:par>
                                <p:cTn id="39" presetID="10" presetClass="exit" presetSubtype="0" fill="hold" nodeType="after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4"/>
                                        </p:tgtEl>
                                      </p:cBhvr>
                                    </p:animEffect>
                                    <p:set>
                                      <p:cBhvr>
                                        <p:cTn id="44"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3135730"/>
          </a:xfrm>
        </p:spPr>
        <p:txBody>
          <a:bodyPr/>
          <a:lstStyle/>
          <a:p>
            <a:r>
              <a:rPr lang="en-US" sz="2856" dirty="0"/>
              <a:t>We have several types of communication between roles:</a:t>
            </a:r>
          </a:p>
          <a:p>
            <a:pPr lvl="1"/>
            <a:r>
              <a:rPr lang="en-US" sz="2448" dirty="0"/>
              <a:t>PowerPoint file sent from Web Role to Worker Role</a:t>
            </a:r>
          </a:p>
          <a:p>
            <a:pPr lvl="1"/>
            <a:r>
              <a:rPr lang="en-US" sz="2448" dirty="0"/>
              <a:t>Branding violations returned from Worker Role to user</a:t>
            </a:r>
          </a:p>
          <a:p>
            <a:r>
              <a:rPr lang="en-US" sz="2856" dirty="0"/>
              <a:t>Requirements:</a:t>
            </a:r>
          </a:p>
          <a:p>
            <a:pPr lvl="1"/>
            <a:r>
              <a:rPr lang="en-US" sz="2448" dirty="0"/>
              <a:t>Communication must be asynchronous</a:t>
            </a:r>
          </a:p>
          <a:p>
            <a:pPr lvl="1"/>
            <a:r>
              <a:rPr lang="en-US" sz="2448" dirty="0"/>
              <a:t>Must support concurrent violation scans for different users</a:t>
            </a:r>
          </a:p>
          <a:p>
            <a:pPr lvl="1"/>
            <a:r>
              <a:rPr lang="en-US" sz="2448" dirty="0"/>
              <a:t>Failure of any node must cause at worst a </a:t>
            </a:r>
            <a:r>
              <a:rPr lang="en-US" sz="2448" dirty="0" smtClean="0"/>
              <a:t>delay</a:t>
            </a:r>
            <a:endParaRPr lang="en-US" sz="2448" dirty="0"/>
          </a:p>
        </p:txBody>
      </p:sp>
      <p:sp>
        <p:nvSpPr>
          <p:cNvPr id="2" name="Title 1"/>
          <p:cNvSpPr>
            <a:spLocks noGrp="1"/>
          </p:cNvSpPr>
          <p:nvPr>
            <p:ph type="title"/>
          </p:nvPr>
        </p:nvSpPr>
        <p:spPr/>
        <p:txBody>
          <a:bodyPr/>
          <a:lstStyle/>
          <a:p>
            <a:r>
              <a:rPr lang="en-US" sz="4400" dirty="0" smtClean="0"/>
              <a:t>Branding Police Inter-Role Communication</a:t>
            </a:r>
            <a:endParaRPr lang="en-US" sz="4400" dirty="0"/>
          </a:p>
        </p:txBody>
      </p:sp>
      <p:sp>
        <p:nvSpPr>
          <p:cNvPr id="3" name="Rectangle 2"/>
          <p:cNvSpPr/>
          <p:nvPr/>
        </p:nvSpPr>
        <p:spPr bwMode="auto">
          <a:xfrm>
            <a:off x="5956780" y="5150716"/>
            <a:ext cx="1334141" cy="9455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b="1" dirty="0">
                <a:gradFill>
                  <a:gsLst>
                    <a:gs pos="0">
                      <a:srgbClr val="FFFFFF"/>
                    </a:gs>
                    <a:gs pos="100000">
                      <a:srgbClr val="FFFFFF"/>
                    </a:gs>
                  </a:gsLst>
                  <a:lin ang="5400000" scaled="0"/>
                </a:gradFill>
              </a:rPr>
              <a:t>Web</a:t>
            </a:r>
          </a:p>
          <a:p>
            <a:pPr algn="ctr" defTabSz="932290" fontAlgn="base">
              <a:spcBef>
                <a:spcPct val="0"/>
              </a:spcBef>
              <a:spcAft>
                <a:spcPct val="0"/>
              </a:spcAft>
            </a:pPr>
            <a:r>
              <a:rPr lang="en-US" sz="2244" b="1" dirty="0">
                <a:gradFill>
                  <a:gsLst>
                    <a:gs pos="0">
                      <a:srgbClr val="FFFFFF"/>
                    </a:gs>
                    <a:gs pos="100000">
                      <a:srgbClr val="FFFFFF"/>
                    </a:gs>
                  </a:gsLst>
                  <a:lin ang="5400000" scaled="0"/>
                </a:gradFill>
              </a:rPr>
              <a:t>Role</a:t>
            </a:r>
          </a:p>
        </p:txBody>
      </p:sp>
      <p:sp>
        <p:nvSpPr>
          <p:cNvPr id="5" name="Rectangle 4"/>
          <p:cNvSpPr/>
          <p:nvPr/>
        </p:nvSpPr>
        <p:spPr bwMode="auto">
          <a:xfrm>
            <a:off x="8676873" y="5137763"/>
            <a:ext cx="1334141" cy="94555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b="1" dirty="0">
                <a:solidFill>
                  <a:srgbClr val="FFFFFF"/>
                </a:solidFill>
              </a:rPr>
              <a:t>Worker</a:t>
            </a:r>
          </a:p>
          <a:p>
            <a:pPr algn="ctr" defTabSz="932290" fontAlgn="base">
              <a:spcBef>
                <a:spcPct val="0"/>
              </a:spcBef>
              <a:spcAft>
                <a:spcPct val="0"/>
              </a:spcAft>
            </a:pPr>
            <a:r>
              <a:rPr lang="en-US" sz="2244" b="1" dirty="0">
                <a:solidFill>
                  <a:srgbClr val="FFFFFF"/>
                </a:solidFill>
              </a:rPr>
              <a:t>Role</a:t>
            </a: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6368" y="4961531"/>
            <a:ext cx="2111310" cy="149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a:off x="4310152" y="5383867"/>
            <a:ext cx="1646628" cy="6476"/>
          </a:xfrm>
          <a:prstGeom prst="straightConnector1">
            <a:avLst/>
          </a:prstGeom>
          <a:ln w="28575">
            <a:tailEnd type="stealth"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7341112" y="5383867"/>
            <a:ext cx="1321188" cy="6476"/>
          </a:xfrm>
          <a:prstGeom prst="straightConnector1">
            <a:avLst/>
          </a:prstGeom>
          <a:ln w="28575">
            <a:tailEnd type="stealth" w="lg" len="lg"/>
          </a:ln>
        </p:spPr>
        <p:style>
          <a:lnRef idx="1">
            <a:schemeClr val="accent1"/>
          </a:lnRef>
          <a:fillRef idx="0">
            <a:schemeClr val="accent1"/>
          </a:fillRef>
          <a:effectRef idx="0">
            <a:schemeClr val="accent1"/>
          </a:effectRef>
          <a:fontRef idx="minor">
            <a:schemeClr val="tx1"/>
          </a:fontRef>
        </p:style>
      </p:cxn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8619" y="4961531"/>
            <a:ext cx="911498" cy="69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5957" y="4933056"/>
            <a:ext cx="911498" cy="69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Straight Arrow Connector 13"/>
          <p:cNvCxnSpPr/>
          <p:nvPr/>
        </p:nvCxnSpPr>
        <p:spPr>
          <a:xfrm flipH="1">
            <a:off x="4310152" y="5927885"/>
            <a:ext cx="1646628" cy="6476"/>
          </a:xfrm>
          <a:prstGeom prst="straightConnector1">
            <a:avLst/>
          </a:prstGeom>
          <a:ln w="28575">
            <a:tailEnd type="stealth"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290922" y="5927885"/>
            <a:ext cx="1371379" cy="0"/>
          </a:xfrm>
          <a:prstGeom prst="straightConnector1">
            <a:avLst/>
          </a:prstGeom>
          <a:ln w="28575">
            <a:tailEnd type="stealth" w="lg" len="lg"/>
          </a:ln>
        </p:spPr>
        <p:style>
          <a:lnRef idx="1">
            <a:schemeClr val="accent1"/>
          </a:lnRef>
          <a:fillRef idx="0">
            <a:schemeClr val="accent1"/>
          </a:fillRef>
          <a:effectRef idx="0">
            <a:schemeClr val="accent1"/>
          </a:effectRef>
          <a:fontRef idx="minor">
            <a:schemeClr val="tx1"/>
          </a:fontRef>
        </p:style>
      </p:cxnSp>
      <p:pic>
        <p:nvPicPr>
          <p:cNvPr id="2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5957" y="5719662"/>
            <a:ext cx="939024" cy="66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8619" y="5719662"/>
            <a:ext cx="939024" cy="66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568219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8" y="3954462"/>
            <a:ext cx="7315200" cy="1295400"/>
          </a:xfrm>
        </p:spPr>
        <p:txBody>
          <a:bodyPr/>
          <a:lstStyle/>
          <a:p>
            <a:r>
              <a:rPr lang="en-US" dirty="0" smtClean="0"/>
              <a:t>Windows Azure</a:t>
            </a:r>
            <a:endParaRPr lang="en-US" dirty="0"/>
          </a:p>
        </p:txBody>
      </p:sp>
      <p:sp>
        <p:nvSpPr>
          <p:cNvPr id="2" name="Text Placeholder 1"/>
          <p:cNvSpPr>
            <a:spLocks noGrp="1"/>
          </p:cNvSpPr>
          <p:nvPr>
            <p:ph type="body" sz="quarter" idx="12"/>
          </p:nvPr>
        </p:nvSpPr>
        <p:spPr>
          <a:xfrm>
            <a:off x="4846637" y="5173662"/>
            <a:ext cx="7315201" cy="1524531"/>
          </a:xfrm>
        </p:spPr>
        <p:txBody>
          <a:bodyPr/>
          <a:lstStyle/>
          <a:p>
            <a:r>
              <a:rPr lang="en-US" dirty="0" smtClean="0"/>
              <a:t>Mark Russinovich</a:t>
            </a:r>
          </a:p>
          <a:p>
            <a:r>
              <a:rPr lang="en-US" dirty="0" smtClean="0"/>
              <a:t>Technical Fellow</a:t>
            </a:r>
          </a:p>
          <a:p>
            <a:r>
              <a:rPr lang="en-US" dirty="0" smtClean="0"/>
              <a:t>Windows Azure</a:t>
            </a:r>
          </a:p>
        </p:txBody>
      </p:sp>
      <p:sp>
        <p:nvSpPr>
          <p:cNvPr id="5" name="Text Placeholder 1"/>
          <p:cNvSpPr txBox="1">
            <a:spLocks/>
          </p:cNvSpPr>
          <p:nvPr/>
        </p:nvSpPr>
        <p:spPr>
          <a:xfrm>
            <a:off x="4846637" y="1820862"/>
            <a:ext cx="7315201" cy="1524531"/>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2000" dirty="0" smtClean="0">
                <a:gradFill>
                  <a:gsLst>
                    <a:gs pos="2917">
                      <a:srgbClr val="505050"/>
                    </a:gs>
                    <a:gs pos="30000">
                      <a:srgbClr val="505050"/>
                    </a:gs>
                  </a:gsLst>
                  <a:lin ang="5400000" scaled="0"/>
                </a:gradFill>
                <a:latin typeface="Segoe UI"/>
              </a:rPr>
              <a:t>SPC135</a:t>
            </a:r>
          </a:p>
        </p:txBody>
      </p:sp>
    </p:spTree>
    <p:extLst>
      <p:ext uri="{BB962C8B-B14F-4D97-AF65-F5344CB8AC3E}">
        <p14:creationId xmlns:p14="http://schemas.microsoft.com/office/powerpoint/2010/main" val="1782122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p"/>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5442687" y="1204613"/>
            <a:ext cx="5867629" cy="2484724"/>
          </a:xfrm>
          <a:prstGeom prst="roundRect">
            <a:avLst/>
          </a:prstGeom>
          <a:solidFill>
            <a:srgbClr val="91B2DB"/>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Branding Police</a:t>
            </a:r>
            <a:endParaRPr lang="en-US" dirty="0"/>
          </a:p>
        </p:txBody>
      </p:sp>
      <p:sp>
        <p:nvSpPr>
          <p:cNvPr id="145" name="Rectangle 144"/>
          <p:cNvSpPr/>
          <p:nvPr/>
        </p:nvSpPr>
        <p:spPr bwMode="auto">
          <a:xfrm>
            <a:off x="5736971" y="1564052"/>
            <a:ext cx="961747" cy="835455"/>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Web </a:t>
            </a:r>
          </a:p>
          <a:p>
            <a:pPr algn="ctr" defTabSz="932290" fontAlgn="base">
              <a:spcBef>
                <a:spcPct val="0"/>
              </a:spcBef>
              <a:spcAft>
                <a:spcPct val="0"/>
              </a:spcAft>
            </a:pPr>
            <a:r>
              <a:rPr lang="en-US" sz="2244" dirty="0">
                <a:solidFill>
                  <a:srgbClr val="FFFFFF"/>
                </a:solidFill>
              </a:rPr>
              <a:t>Role</a:t>
            </a:r>
          </a:p>
        </p:txBody>
      </p:sp>
      <p:sp>
        <p:nvSpPr>
          <p:cNvPr id="144" name="Can 143"/>
          <p:cNvSpPr/>
          <p:nvPr/>
        </p:nvSpPr>
        <p:spPr bwMode="auto">
          <a:xfrm rot="16200000">
            <a:off x="8040357" y="1979891"/>
            <a:ext cx="520706" cy="1177302"/>
          </a:xfrm>
          <a:prstGeom prst="can">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9" name="Rectangle 148"/>
          <p:cNvSpPr/>
          <p:nvPr/>
        </p:nvSpPr>
        <p:spPr bwMode="auto">
          <a:xfrm>
            <a:off x="5736970" y="2588944"/>
            <a:ext cx="961747" cy="835455"/>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solidFill>
                  <a:srgbClr val="FFFFFF"/>
                </a:solidFill>
              </a:rPr>
              <a:t>Web </a:t>
            </a:r>
          </a:p>
          <a:p>
            <a:pPr algn="ctr" defTabSz="932290" fontAlgn="base">
              <a:spcBef>
                <a:spcPct val="0"/>
              </a:spcBef>
              <a:spcAft>
                <a:spcPct val="0"/>
              </a:spcAft>
            </a:pPr>
            <a:r>
              <a:rPr lang="en-US" sz="2244" dirty="0">
                <a:solidFill>
                  <a:srgbClr val="FFFFFF"/>
                </a:solidFill>
              </a:rPr>
              <a:t>Role</a:t>
            </a:r>
          </a:p>
        </p:txBody>
      </p:sp>
      <p:sp>
        <p:nvSpPr>
          <p:cNvPr id="150" name="Rectangle 149"/>
          <p:cNvSpPr/>
          <p:nvPr/>
        </p:nvSpPr>
        <p:spPr bwMode="auto">
          <a:xfrm>
            <a:off x="9923971" y="1564052"/>
            <a:ext cx="1068608" cy="835455"/>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dirty="0">
                <a:solidFill>
                  <a:srgbClr val="FFFFFF"/>
                </a:solidFill>
              </a:rPr>
              <a:t>Worker</a:t>
            </a:r>
          </a:p>
          <a:p>
            <a:pPr algn="ctr" defTabSz="932290" fontAlgn="base">
              <a:spcBef>
                <a:spcPct val="0"/>
              </a:spcBef>
              <a:spcAft>
                <a:spcPct val="0"/>
              </a:spcAft>
            </a:pPr>
            <a:r>
              <a:rPr lang="en-US" dirty="0">
                <a:solidFill>
                  <a:srgbClr val="FFFFFF"/>
                </a:solidFill>
              </a:rPr>
              <a:t>Role</a:t>
            </a:r>
          </a:p>
        </p:txBody>
      </p:sp>
      <p:sp>
        <p:nvSpPr>
          <p:cNvPr id="152" name="Rectangle 151"/>
          <p:cNvSpPr/>
          <p:nvPr/>
        </p:nvSpPr>
        <p:spPr bwMode="auto">
          <a:xfrm>
            <a:off x="9923971" y="2588944"/>
            <a:ext cx="1068608" cy="835455"/>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dirty="0">
                <a:solidFill>
                  <a:srgbClr val="FFFFFF"/>
                </a:solidFill>
              </a:rPr>
              <a:t>Worker</a:t>
            </a:r>
          </a:p>
          <a:p>
            <a:pPr algn="ctr" defTabSz="932290" fontAlgn="base">
              <a:spcBef>
                <a:spcPct val="0"/>
              </a:spcBef>
              <a:spcAft>
                <a:spcPct val="0"/>
              </a:spcAft>
            </a:pPr>
            <a:r>
              <a:rPr lang="en-US" dirty="0">
                <a:solidFill>
                  <a:srgbClr val="FFFFFF"/>
                </a:solidFill>
              </a:rPr>
              <a:t>Role</a:t>
            </a:r>
          </a:p>
        </p:txBody>
      </p:sp>
      <p:sp>
        <p:nvSpPr>
          <p:cNvPr id="148" name="Oval 147"/>
          <p:cNvSpPr/>
          <p:nvPr/>
        </p:nvSpPr>
        <p:spPr bwMode="auto">
          <a:xfrm>
            <a:off x="6217844" y="3911954"/>
            <a:ext cx="1568912" cy="97146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224" dirty="0">
              <a:solidFill>
                <a:srgbClr val="FFFFFF"/>
              </a:solidFill>
            </a:endParaRPr>
          </a:p>
        </p:txBody>
      </p:sp>
      <p:sp>
        <p:nvSpPr>
          <p:cNvPr id="153" name="TextBox 152"/>
          <p:cNvSpPr txBox="1"/>
          <p:nvPr/>
        </p:nvSpPr>
        <p:spPr>
          <a:xfrm>
            <a:off x="5966763" y="4970847"/>
            <a:ext cx="2442367" cy="320182"/>
          </a:xfrm>
          <a:prstGeom prst="rect">
            <a:avLst/>
          </a:prstGeom>
          <a:noFill/>
        </p:spPr>
        <p:txBody>
          <a:bodyPr wrap="none" lIns="0" tIns="0" rIns="0" bIns="0" rtlCol="0">
            <a:spAutoFit/>
          </a:bodyPr>
          <a:lstStyle/>
          <a:p>
            <a:pPr defTabSz="932503"/>
            <a:r>
              <a:rPr lang="en-US" sz="2040" dirty="0">
                <a:gradFill>
                  <a:gsLst>
                    <a:gs pos="0">
                      <a:srgbClr val="FFFFFF"/>
                    </a:gs>
                    <a:gs pos="86000">
                      <a:srgbClr val="FFFFFF"/>
                    </a:gs>
                  </a:gsLst>
                  <a:lin ang="5400000" scaled="0"/>
                </a:gradFill>
              </a:rPr>
              <a:t>{…-…-...-…}-report.txt</a:t>
            </a:r>
          </a:p>
        </p:txBody>
      </p:sp>
      <p:sp>
        <p:nvSpPr>
          <p:cNvPr id="155" name="Oval 154"/>
          <p:cNvSpPr/>
          <p:nvPr/>
        </p:nvSpPr>
        <p:spPr bwMode="auto">
          <a:xfrm>
            <a:off x="8889362" y="3911954"/>
            <a:ext cx="1568912" cy="971462"/>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224" dirty="0">
              <a:solidFill>
                <a:srgbClr val="FFFFFF"/>
              </a:solidFill>
            </a:endParaRPr>
          </a:p>
        </p:txBody>
      </p:sp>
      <p:sp>
        <p:nvSpPr>
          <p:cNvPr id="156" name="TextBox 155"/>
          <p:cNvSpPr txBox="1"/>
          <p:nvPr/>
        </p:nvSpPr>
        <p:spPr>
          <a:xfrm>
            <a:off x="9092603" y="4959841"/>
            <a:ext cx="1239265" cy="320182"/>
          </a:xfrm>
          <a:prstGeom prst="rect">
            <a:avLst/>
          </a:prstGeom>
          <a:noFill/>
        </p:spPr>
        <p:txBody>
          <a:bodyPr wrap="none" lIns="0" tIns="0" rIns="0" bIns="0" rtlCol="0">
            <a:spAutoFit/>
          </a:bodyPr>
          <a:lstStyle/>
          <a:p>
            <a:pPr defTabSz="932503"/>
            <a:r>
              <a:rPr lang="en-US" sz="2040" dirty="0">
                <a:gradFill>
                  <a:gsLst>
                    <a:gs pos="0">
                      <a:srgbClr val="FFFFFF"/>
                    </a:gs>
                    <a:gs pos="86000">
                      <a:srgbClr val="FFFFFF"/>
                    </a:gs>
                  </a:gsLst>
                  <a:lin ang="5400000" scaled="0"/>
                </a:gradFill>
              </a:rPr>
              <a:t>{…-…-...-…}</a:t>
            </a:r>
          </a:p>
        </p:txBody>
      </p:sp>
      <p:sp>
        <p:nvSpPr>
          <p:cNvPr id="154" name="Folded Corner 153"/>
          <p:cNvSpPr/>
          <p:nvPr/>
        </p:nvSpPr>
        <p:spPr bwMode="auto">
          <a:xfrm>
            <a:off x="6100293" y="2588944"/>
            <a:ext cx="836953" cy="350722"/>
          </a:xfrm>
          <a:prstGeom prst="foldedCorner">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932503"/>
            <a:r>
              <a:rPr lang="en-US" sz="1122" b="1" dirty="0">
                <a:solidFill>
                  <a:srgbClr val="505050"/>
                </a:solidFill>
              </a:rPr>
              <a:t>{…-…-...-…}</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768" y="1981779"/>
            <a:ext cx="3089425" cy="2184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378" y="4939533"/>
            <a:ext cx="911498" cy="69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9" name="Freeform 158"/>
          <p:cNvSpPr/>
          <p:nvPr/>
        </p:nvSpPr>
        <p:spPr>
          <a:xfrm>
            <a:off x="6698717" y="3006671"/>
            <a:ext cx="477059" cy="855860"/>
          </a:xfrm>
          <a:custGeom>
            <a:avLst/>
            <a:gdLst>
              <a:gd name="connsiteX0" fmla="*/ 0 w 434340"/>
              <a:gd name="connsiteY0" fmla="*/ 0 h 1562100"/>
              <a:gd name="connsiteX1" fmla="*/ 358140 w 434340"/>
              <a:gd name="connsiteY1" fmla="*/ 297180 h 1562100"/>
              <a:gd name="connsiteX2" fmla="*/ 434340 w 434340"/>
              <a:gd name="connsiteY2" fmla="*/ 1562100 h 1562100"/>
            </a:gdLst>
            <a:ahLst/>
            <a:cxnLst>
              <a:cxn ang="0">
                <a:pos x="connsiteX0" y="connsiteY0"/>
              </a:cxn>
              <a:cxn ang="0">
                <a:pos x="connsiteX1" y="connsiteY1"/>
              </a:cxn>
              <a:cxn ang="0">
                <a:pos x="connsiteX2" y="connsiteY2"/>
              </a:cxn>
            </a:cxnLst>
            <a:rect l="l" t="t" r="r" b="b"/>
            <a:pathLst>
              <a:path w="434340" h="1562100">
                <a:moveTo>
                  <a:pt x="0" y="0"/>
                </a:moveTo>
                <a:cubicBezTo>
                  <a:pt x="142875" y="18415"/>
                  <a:pt x="285750" y="36830"/>
                  <a:pt x="358140" y="297180"/>
                </a:cubicBezTo>
                <a:cubicBezTo>
                  <a:pt x="430530" y="557530"/>
                  <a:pt x="432435" y="1059815"/>
                  <a:pt x="434340" y="1562100"/>
                </a:cubicBezTo>
              </a:path>
            </a:pathLst>
          </a:custGeom>
          <a:ln w="28575">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defTabSz="932503"/>
            <a:endParaRPr lang="en-US" sz="1836">
              <a:solidFill>
                <a:srgbClr val="FFFFFF"/>
              </a:solidFill>
            </a:endParaRPr>
          </a:p>
        </p:txBody>
      </p:sp>
      <p:sp>
        <p:nvSpPr>
          <p:cNvPr id="164" name="Freeform 163"/>
          <p:cNvSpPr/>
          <p:nvPr/>
        </p:nvSpPr>
        <p:spPr>
          <a:xfrm>
            <a:off x="6698717" y="2998898"/>
            <a:ext cx="2886284" cy="913056"/>
          </a:xfrm>
          <a:custGeom>
            <a:avLst/>
            <a:gdLst>
              <a:gd name="connsiteX0" fmla="*/ 0 w 434340"/>
              <a:gd name="connsiteY0" fmla="*/ 0 h 1562100"/>
              <a:gd name="connsiteX1" fmla="*/ 358140 w 434340"/>
              <a:gd name="connsiteY1" fmla="*/ 297180 h 1562100"/>
              <a:gd name="connsiteX2" fmla="*/ 434340 w 434340"/>
              <a:gd name="connsiteY2" fmla="*/ 1562100 h 1562100"/>
            </a:gdLst>
            <a:ahLst/>
            <a:cxnLst>
              <a:cxn ang="0">
                <a:pos x="connsiteX0" y="connsiteY0"/>
              </a:cxn>
              <a:cxn ang="0">
                <a:pos x="connsiteX1" y="connsiteY1"/>
              </a:cxn>
              <a:cxn ang="0">
                <a:pos x="connsiteX2" y="connsiteY2"/>
              </a:cxn>
            </a:cxnLst>
            <a:rect l="l" t="t" r="r" b="b"/>
            <a:pathLst>
              <a:path w="434340" h="1562100">
                <a:moveTo>
                  <a:pt x="0" y="0"/>
                </a:moveTo>
                <a:cubicBezTo>
                  <a:pt x="142875" y="18415"/>
                  <a:pt x="285750" y="36830"/>
                  <a:pt x="358140" y="297180"/>
                </a:cubicBezTo>
                <a:cubicBezTo>
                  <a:pt x="430530" y="557530"/>
                  <a:pt x="432435" y="1059815"/>
                  <a:pt x="434340" y="1562100"/>
                </a:cubicBezTo>
              </a:path>
            </a:pathLst>
          </a:custGeom>
          <a:ln w="28575">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defTabSz="932503"/>
            <a:endParaRPr lang="en-US" sz="1836">
              <a:solidFill>
                <a:srgbClr val="FFFFFF"/>
              </a:solidFill>
            </a:endParaRPr>
          </a:p>
        </p:txBody>
      </p:sp>
      <p:pic>
        <p:nvPicPr>
          <p:cNvPr id="16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9967" y="2998899"/>
            <a:ext cx="911498" cy="69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2522" y="4083552"/>
            <a:ext cx="911498" cy="69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25" name="Straight Arrow Connector 1024"/>
          <p:cNvCxnSpPr/>
          <p:nvPr/>
        </p:nvCxnSpPr>
        <p:spPr>
          <a:xfrm flipH="1">
            <a:off x="7502186" y="2121672"/>
            <a:ext cx="2421784" cy="1790282"/>
          </a:xfrm>
          <a:prstGeom prst="straightConnector1">
            <a:avLst/>
          </a:prstGeom>
          <a:ln w="31750">
            <a:tailEnd type="stealth" w="lg" len="lg"/>
          </a:ln>
        </p:spPr>
        <p:style>
          <a:lnRef idx="1">
            <a:schemeClr val="accent1"/>
          </a:lnRef>
          <a:fillRef idx="0">
            <a:schemeClr val="accent1"/>
          </a:fillRef>
          <a:effectRef idx="0">
            <a:schemeClr val="accent1"/>
          </a:effectRef>
          <a:fontRef idx="minor">
            <a:schemeClr val="tx1"/>
          </a:fontRef>
        </p:style>
      </p:cxnSp>
      <p:sp>
        <p:nvSpPr>
          <p:cNvPr id="1029" name="TextBox 1028"/>
          <p:cNvSpPr txBox="1"/>
          <p:nvPr/>
        </p:nvSpPr>
        <p:spPr>
          <a:xfrm>
            <a:off x="6486969" y="4287818"/>
            <a:ext cx="1104025" cy="224114"/>
          </a:xfrm>
          <a:prstGeom prst="rect">
            <a:avLst/>
          </a:prstGeom>
          <a:noFill/>
        </p:spPr>
        <p:txBody>
          <a:bodyPr wrap="none" lIns="0" tIns="0" rIns="0" bIns="0" rtlCol="0">
            <a:spAutoFit/>
          </a:bodyPr>
          <a:lstStyle/>
          <a:p>
            <a:pPr defTabSz="932503"/>
            <a:r>
              <a:rPr lang="en-US" sz="1428" dirty="0">
                <a:gradFill>
                  <a:gsLst>
                    <a:gs pos="0">
                      <a:srgbClr val="FFFFFF"/>
                    </a:gs>
                    <a:gs pos="86000">
                      <a:srgbClr val="FFFFFF"/>
                    </a:gs>
                  </a:gsLst>
                  <a:lin ang="5400000" scaled="0"/>
                </a:gradFill>
              </a:rPr>
              <a:t>Working on…</a:t>
            </a:r>
          </a:p>
        </p:txBody>
      </p:sp>
      <p:sp>
        <p:nvSpPr>
          <p:cNvPr id="172" name="TextBox 171"/>
          <p:cNvSpPr txBox="1"/>
          <p:nvPr/>
        </p:nvSpPr>
        <p:spPr>
          <a:xfrm>
            <a:off x="6429730" y="4287819"/>
            <a:ext cx="994028" cy="224114"/>
          </a:xfrm>
          <a:prstGeom prst="rect">
            <a:avLst/>
          </a:prstGeom>
          <a:noFill/>
        </p:spPr>
        <p:txBody>
          <a:bodyPr wrap="none" lIns="0" tIns="0" rIns="0" bIns="0" rtlCol="0">
            <a:spAutoFit/>
          </a:bodyPr>
          <a:lstStyle/>
          <a:p>
            <a:pPr defTabSz="932503"/>
            <a:r>
              <a:rPr lang="en-US" sz="1428" dirty="0">
                <a:gradFill>
                  <a:gsLst>
                    <a:gs pos="0">
                      <a:srgbClr val="FFFFFF"/>
                    </a:gs>
                    <a:gs pos="86000">
                      <a:srgbClr val="FFFFFF"/>
                    </a:gs>
                  </a:gsLst>
                  <a:lin ang="5400000" scaled="0"/>
                </a:gradFill>
              </a:rPr>
              <a:t>Violations:…</a:t>
            </a:r>
          </a:p>
        </p:txBody>
      </p:sp>
      <p:sp>
        <p:nvSpPr>
          <p:cNvPr id="175" name="Freeform 174"/>
          <p:cNvSpPr/>
          <p:nvPr/>
        </p:nvSpPr>
        <p:spPr>
          <a:xfrm>
            <a:off x="6698716" y="2996469"/>
            <a:ext cx="477059" cy="855860"/>
          </a:xfrm>
          <a:custGeom>
            <a:avLst/>
            <a:gdLst>
              <a:gd name="connsiteX0" fmla="*/ 0 w 434340"/>
              <a:gd name="connsiteY0" fmla="*/ 0 h 1562100"/>
              <a:gd name="connsiteX1" fmla="*/ 358140 w 434340"/>
              <a:gd name="connsiteY1" fmla="*/ 297180 h 1562100"/>
              <a:gd name="connsiteX2" fmla="*/ 434340 w 434340"/>
              <a:gd name="connsiteY2" fmla="*/ 1562100 h 1562100"/>
            </a:gdLst>
            <a:ahLst/>
            <a:cxnLst>
              <a:cxn ang="0">
                <a:pos x="connsiteX0" y="connsiteY0"/>
              </a:cxn>
              <a:cxn ang="0">
                <a:pos x="connsiteX1" y="connsiteY1"/>
              </a:cxn>
              <a:cxn ang="0">
                <a:pos x="connsiteX2" y="connsiteY2"/>
              </a:cxn>
            </a:cxnLst>
            <a:rect l="l" t="t" r="r" b="b"/>
            <a:pathLst>
              <a:path w="434340" h="1562100">
                <a:moveTo>
                  <a:pt x="0" y="0"/>
                </a:moveTo>
                <a:cubicBezTo>
                  <a:pt x="142875" y="18415"/>
                  <a:pt x="285750" y="36830"/>
                  <a:pt x="358140" y="297180"/>
                </a:cubicBezTo>
                <a:cubicBezTo>
                  <a:pt x="430530" y="557530"/>
                  <a:pt x="432435" y="1059815"/>
                  <a:pt x="434340" y="1562100"/>
                </a:cubicBezTo>
              </a:path>
            </a:pathLst>
          </a:custGeom>
          <a:ln w="28575">
            <a:headEnd type="stealth"/>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defTabSz="932503"/>
            <a:endParaRPr lang="en-US" sz="1836">
              <a:solidFill>
                <a:srgbClr val="FFFFFF"/>
              </a:solidFill>
            </a:endParaRPr>
          </a:p>
        </p:txBody>
      </p:sp>
      <p:pic>
        <p:nvPicPr>
          <p:cNvPr id="103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1768" y="1966872"/>
            <a:ext cx="3110509" cy="2199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34" name="Straight Arrow Connector 1033"/>
          <p:cNvCxnSpPr/>
          <p:nvPr/>
        </p:nvCxnSpPr>
        <p:spPr>
          <a:xfrm>
            <a:off x="4447910" y="3582751"/>
            <a:ext cx="1769933" cy="705067"/>
          </a:xfrm>
          <a:prstGeom prst="straightConnector1">
            <a:avLst/>
          </a:prstGeom>
          <a:ln w="25400">
            <a:tailEnd type="stealth" w="lg" len="lg"/>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6200000">
            <a:off x="3486202" y="2204858"/>
            <a:ext cx="3367924" cy="320182"/>
          </a:xfrm>
          <a:prstGeom prst="rect">
            <a:avLst/>
          </a:prstGeom>
          <a:noFill/>
        </p:spPr>
        <p:txBody>
          <a:bodyPr wrap="none" lIns="0" tIns="0" rIns="0" bIns="0" rtlCol="0">
            <a:spAutoFit/>
          </a:bodyPr>
          <a:lstStyle/>
          <a:p>
            <a:pPr defTabSz="932503"/>
            <a:r>
              <a:rPr lang="en-US" sz="2040" dirty="0">
                <a:gradFill>
                  <a:gsLst>
                    <a:gs pos="0">
                      <a:srgbClr val="FFFFFF"/>
                    </a:gs>
                    <a:gs pos="86000">
                      <a:srgbClr val="FFFFFF"/>
                    </a:gs>
                  </a:gsLst>
                  <a:lin ang="5400000" scaled="0"/>
                </a:gradFill>
              </a:rPr>
              <a:t>brandingpolice.cloudapp.net</a:t>
            </a:r>
          </a:p>
        </p:txBody>
      </p:sp>
    </p:spTree>
    <p:extLst>
      <p:ext uri="{BB962C8B-B14F-4D97-AF65-F5344CB8AC3E}">
        <p14:creationId xmlns:p14="http://schemas.microsoft.com/office/powerpoint/2010/main" val="27336901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2.29167E-6 4.44444E-6 C 0.00052 -0.00533 0.00156 -0.0088 0.00209 -0.01389 C 0.00287 -0.03287 0.00443 -0.05394 0.00873 -0.07037 C 0.00951 -0.07686 0.0099 -0.0801 0.01159 -0.08565 C 0.01276 -0.09352 0.01602 -0.10093 0.01771 -0.1088 C 0.01875 -0.11366 0.01953 -0.11899 0.02058 -0.12385 C 0.02253 -0.13287 0.02539 -0.14098 0.02787 -0.14885 C 0.02917 -0.15301 0.02943 -0.15741 0.0306 -0.16112 C 0.03412 -0.1713 0.03802 -0.18102 0.04128 -0.19144 C 0.04597 -0.20672 0.0513 -0.22037 0.05795 -0.23149 C 0.05951 -0.2375 0.06354 -0.24491 0.06641 -0.2463 C 0.0694 -0.25162 0.07227 -0.25649 0.07526 -0.26158 C 0.07643 -0.2632 0.07865 -0.26575 0.07865 -0.26551 " pathEditMode="relative" rAng="0" ptsTypes="ffffffffffffA">
                                      <p:cBhvr>
                                        <p:cTn id="10" dur="2000" fill="hold"/>
                                        <p:tgtEl>
                                          <p:spTgt spid="160"/>
                                        </p:tgtEl>
                                        <p:attrNameLst>
                                          <p:attrName>ppt_x</p:attrName>
                                          <p:attrName>ppt_y</p:attrName>
                                        </p:attrNameLst>
                                      </p:cBhvr>
                                      <p:rCtr x="3932" y="-13287"/>
                                    </p:animMotion>
                                  </p:childTnLst>
                                </p:cTn>
                              </p:par>
                            </p:childTnLst>
                          </p:cTn>
                        </p:par>
                        <p:par>
                          <p:cTn id="11" fill="hold">
                            <p:stCondLst>
                              <p:cond delay="2000"/>
                            </p:stCondLst>
                            <p:childTnLst>
                              <p:par>
                                <p:cTn id="12" presetID="31" presetClass="exit" presetSubtype="0" fill="hold" nodeType="afterEffect">
                                  <p:stCondLst>
                                    <p:cond delay="0"/>
                                  </p:stCondLst>
                                  <p:childTnLst>
                                    <p:anim calcmode="lin" valueType="num">
                                      <p:cBhvr>
                                        <p:cTn id="13" dur="1000"/>
                                        <p:tgtEl>
                                          <p:spTgt spid="160"/>
                                        </p:tgtEl>
                                        <p:attrNameLst>
                                          <p:attrName>ppt_w</p:attrName>
                                        </p:attrNameLst>
                                      </p:cBhvr>
                                      <p:tavLst>
                                        <p:tav tm="0">
                                          <p:val>
                                            <p:strVal val="ppt_w"/>
                                          </p:val>
                                        </p:tav>
                                        <p:tav tm="100000">
                                          <p:val>
                                            <p:fltVal val="0"/>
                                          </p:val>
                                        </p:tav>
                                      </p:tavLst>
                                    </p:anim>
                                    <p:anim calcmode="lin" valueType="num">
                                      <p:cBhvr>
                                        <p:cTn id="14" dur="1000"/>
                                        <p:tgtEl>
                                          <p:spTgt spid="160"/>
                                        </p:tgtEl>
                                        <p:attrNameLst>
                                          <p:attrName>ppt_h</p:attrName>
                                        </p:attrNameLst>
                                      </p:cBhvr>
                                      <p:tavLst>
                                        <p:tav tm="0">
                                          <p:val>
                                            <p:strVal val="ppt_h"/>
                                          </p:val>
                                        </p:tav>
                                        <p:tav tm="100000">
                                          <p:val>
                                            <p:fltVal val="0"/>
                                          </p:val>
                                        </p:tav>
                                      </p:tavLst>
                                    </p:anim>
                                    <p:anim calcmode="lin" valueType="num">
                                      <p:cBhvr>
                                        <p:cTn id="15" dur="1000"/>
                                        <p:tgtEl>
                                          <p:spTgt spid="160"/>
                                        </p:tgtEl>
                                        <p:attrNameLst>
                                          <p:attrName>style.rotation</p:attrName>
                                        </p:attrNameLst>
                                      </p:cBhvr>
                                      <p:tavLst>
                                        <p:tav tm="0">
                                          <p:val>
                                            <p:fltVal val="0"/>
                                          </p:val>
                                        </p:tav>
                                        <p:tav tm="100000">
                                          <p:val>
                                            <p:fltVal val="90"/>
                                          </p:val>
                                        </p:tav>
                                      </p:tavLst>
                                    </p:anim>
                                    <p:animEffect transition="out" filter="fade">
                                      <p:cBhvr>
                                        <p:cTn id="16" dur="1000"/>
                                        <p:tgtEl>
                                          <p:spTgt spid="160"/>
                                        </p:tgtEl>
                                      </p:cBhvr>
                                    </p:animEffect>
                                    <p:set>
                                      <p:cBhvr>
                                        <p:cTn id="17" dur="1" fill="hold">
                                          <p:stCondLst>
                                            <p:cond delay="999"/>
                                          </p:stCondLst>
                                        </p:cTn>
                                        <p:tgtEl>
                                          <p:spTgt spid="160"/>
                                        </p:tgtEl>
                                        <p:attrNameLst>
                                          <p:attrName>style.visibility</p:attrName>
                                        </p:attrNameLst>
                                      </p:cBhvr>
                                      <p:to>
                                        <p:strVal val="hidden"/>
                                      </p:to>
                                    </p:set>
                                  </p:childTnLst>
                                </p:cTn>
                              </p:par>
                            </p:childTnLst>
                          </p:cTn>
                        </p:par>
                        <p:par>
                          <p:cTn id="18" fill="hold">
                            <p:stCondLst>
                              <p:cond delay="3000"/>
                            </p:stCondLst>
                            <p:childTnLst>
                              <p:par>
                                <p:cTn id="19" presetID="31" presetClass="entr" presetSubtype="0" fill="hold" nodeType="afterEffect">
                                  <p:stCondLst>
                                    <p:cond delay="0"/>
                                  </p:stCondLst>
                                  <p:childTnLst>
                                    <p:set>
                                      <p:cBhvr>
                                        <p:cTn id="20" dur="1" fill="hold">
                                          <p:stCondLst>
                                            <p:cond delay="0"/>
                                          </p:stCondLst>
                                        </p:cTn>
                                        <p:tgtEl>
                                          <p:spTgt spid="165"/>
                                        </p:tgtEl>
                                        <p:attrNameLst>
                                          <p:attrName>style.visibility</p:attrName>
                                        </p:attrNameLst>
                                      </p:cBhvr>
                                      <p:to>
                                        <p:strVal val="visible"/>
                                      </p:to>
                                    </p:set>
                                    <p:anim calcmode="lin" valueType="num">
                                      <p:cBhvr>
                                        <p:cTn id="21" dur="1000" fill="hold"/>
                                        <p:tgtEl>
                                          <p:spTgt spid="165"/>
                                        </p:tgtEl>
                                        <p:attrNameLst>
                                          <p:attrName>ppt_w</p:attrName>
                                        </p:attrNameLst>
                                      </p:cBhvr>
                                      <p:tavLst>
                                        <p:tav tm="0">
                                          <p:val>
                                            <p:fltVal val="0"/>
                                          </p:val>
                                        </p:tav>
                                        <p:tav tm="100000">
                                          <p:val>
                                            <p:strVal val="#ppt_w"/>
                                          </p:val>
                                        </p:tav>
                                      </p:tavLst>
                                    </p:anim>
                                    <p:anim calcmode="lin" valueType="num">
                                      <p:cBhvr>
                                        <p:cTn id="22" dur="1000" fill="hold"/>
                                        <p:tgtEl>
                                          <p:spTgt spid="165"/>
                                        </p:tgtEl>
                                        <p:attrNameLst>
                                          <p:attrName>ppt_h</p:attrName>
                                        </p:attrNameLst>
                                      </p:cBhvr>
                                      <p:tavLst>
                                        <p:tav tm="0">
                                          <p:val>
                                            <p:fltVal val="0"/>
                                          </p:val>
                                        </p:tav>
                                        <p:tav tm="100000">
                                          <p:val>
                                            <p:strVal val="#ppt_h"/>
                                          </p:val>
                                        </p:tav>
                                      </p:tavLst>
                                    </p:anim>
                                    <p:anim calcmode="lin" valueType="num">
                                      <p:cBhvr>
                                        <p:cTn id="23" dur="1000" fill="hold"/>
                                        <p:tgtEl>
                                          <p:spTgt spid="165"/>
                                        </p:tgtEl>
                                        <p:attrNameLst>
                                          <p:attrName>style.rotation</p:attrName>
                                        </p:attrNameLst>
                                      </p:cBhvr>
                                      <p:tavLst>
                                        <p:tav tm="0">
                                          <p:val>
                                            <p:fltVal val="90"/>
                                          </p:val>
                                        </p:tav>
                                        <p:tav tm="100000">
                                          <p:val>
                                            <p:fltVal val="0"/>
                                          </p:val>
                                        </p:tav>
                                      </p:tavLst>
                                    </p:anim>
                                    <p:animEffect transition="in" filter="fade">
                                      <p:cBhvr>
                                        <p:cTn id="24" dur="1000"/>
                                        <p:tgtEl>
                                          <p:spTgt spid="165"/>
                                        </p:tgtEl>
                                      </p:cBhvr>
                                    </p:animEffect>
                                  </p:childTnLst>
                                </p:cTn>
                              </p:par>
                            </p:childTnLst>
                          </p:cTn>
                        </p:par>
                        <p:par>
                          <p:cTn id="25" fill="hold">
                            <p:stCondLst>
                              <p:cond delay="4000"/>
                            </p:stCondLst>
                            <p:childTnLst>
                              <p:par>
                                <p:cTn id="26" presetID="0" presetClass="path" presetSubtype="0" accel="50000" decel="50000" fill="hold" nodeType="afterEffect">
                                  <p:stCondLst>
                                    <p:cond delay="0"/>
                                  </p:stCondLst>
                                  <p:childTnLst>
                                    <p:animMotion origin="layout" path="M 1.875E-6 3.7037E-6 C 0.01758 -0.01505 0.03698 -0.03496 0.05625 -0.04098 C 0.07005 -0.05209 0.12656 -0.04769 0.13802 -0.04815 C 0.15052 -0.05093 0.16354 -0.05093 0.17617 -0.05371 C 0.19075 -0.05926 0.18268 -0.05741 0.21302 -0.05741 C 0.25026 -0.05764 0.28711 -0.05741 0.32552 -0.05741 " pathEditMode="relative" rAng="0" ptsTypes="fffffA">
                                      <p:cBhvr>
                                        <p:cTn id="27" dur="2000" fill="hold"/>
                                        <p:tgtEl>
                                          <p:spTgt spid="165"/>
                                        </p:tgtEl>
                                        <p:attrNameLst>
                                          <p:attrName>ppt_x</p:attrName>
                                          <p:attrName>ppt_y</p:attrName>
                                        </p:attrNameLst>
                                      </p:cBhvr>
                                      <p:rCtr x="16276" y="-2963"/>
                                    </p:animMotion>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164"/>
                                        </p:tgtEl>
                                        <p:attrNameLst>
                                          <p:attrName>style.visibility</p:attrName>
                                        </p:attrNameLst>
                                      </p:cBhvr>
                                      <p:to>
                                        <p:strVal val="visible"/>
                                      </p:to>
                                    </p:set>
                                    <p:animEffect transition="in" filter="fade">
                                      <p:cBhvr>
                                        <p:cTn id="31" dur="500"/>
                                        <p:tgtEl>
                                          <p:spTgt spid="16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5"/>
                                        </p:tgtEl>
                                        <p:attrNameLst>
                                          <p:attrName>style.visibility</p:attrName>
                                        </p:attrNameLst>
                                      </p:cBhvr>
                                      <p:to>
                                        <p:strVal val="visible"/>
                                      </p:to>
                                    </p:set>
                                    <p:animEffect transition="in" filter="fade">
                                      <p:cBhvr>
                                        <p:cTn id="34" dur="500"/>
                                        <p:tgtEl>
                                          <p:spTgt spid="1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6"/>
                                        </p:tgtEl>
                                        <p:attrNameLst>
                                          <p:attrName>style.visibility</p:attrName>
                                        </p:attrNameLst>
                                      </p:cBhvr>
                                      <p:to>
                                        <p:strVal val="visible"/>
                                      </p:to>
                                    </p:set>
                                    <p:animEffect transition="in" filter="fade">
                                      <p:cBhvr>
                                        <p:cTn id="37" dur="500"/>
                                        <p:tgtEl>
                                          <p:spTgt spid="156"/>
                                        </p:tgtEl>
                                      </p:cBhvr>
                                    </p:animEffect>
                                  </p:childTnLst>
                                </p:cTn>
                              </p:par>
                            </p:childTnLst>
                          </p:cTn>
                        </p:par>
                        <p:par>
                          <p:cTn id="38" fill="hold">
                            <p:stCondLst>
                              <p:cond delay="6500"/>
                            </p:stCondLst>
                            <p:childTnLst>
                              <p:par>
                                <p:cTn id="39" presetID="10" presetClass="exit" presetSubtype="0" fill="hold" grpId="1" nodeType="afterEffect">
                                  <p:stCondLst>
                                    <p:cond delay="0"/>
                                  </p:stCondLst>
                                  <p:childTnLst>
                                    <p:animEffect transition="out" filter="fade">
                                      <p:cBhvr>
                                        <p:cTn id="40" dur="500"/>
                                        <p:tgtEl>
                                          <p:spTgt spid="164"/>
                                        </p:tgtEl>
                                      </p:cBhvr>
                                    </p:animEffect>
                                    <p:set>
                                      <p:cBhvr>
                                        <p:cTn id="41" dur="1" fill="hold">
                                          <p:stCondLst>
                                            <p:cond delay="499"/>
                                          </p:stCondLst>
                                        </p:cTn>
                                        <p:tgtEl>
                                          <p:spTgt spid="164"/>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0" presetClass="path" presetSubtype="0" accel="50000" decel="50000" fill="hold" nodeType="clickEffect">
                                  <p:stCondLst>
                                    <p:cond delay="0"/>
                                  </p:stCondLst>
                                  <p:childTnLst>
                                    <p:animMotion origin="layout" path="M 0.32552 -0.05741 C 0.34753 -0.07755 0.37318 -0.06088 0.39688 -0.05972 C 0.40326 -0.05718 0.40899 -0.05324 0.41498 -0.05116 C 0.41927 -0.04745 0.42383 -0.04537 0.42826 -0.04421 C 0.43282 -0.03958 0.43763 -0.03843 0.44271 -0.03519 C 0.45092 -0.02986 0.45847 -0.02292 0.46706 -0.01713 C 0.47162 -0.00857 0.478 -0.00671 0.48347 -0.00162 C 0.48737 0.0088 0.49454 0.01481 0.49987 0.01829 C 0.50443 0.02523 0.51029 0.02801 0.51537 0.03218 C 0.52318 0.03935 0.53034 0.04745 0.53815 0.05231 C 0.54362 0.05949 0.54974 0.06296 0.5556 0.06643 C 0.55925 0.07176 0.56355 0.07384 0.56732 0.07847 C 0.56967 0.08449 0.57123 0.08634 0.57435 0.08912 C 0.57735 0.09537 0.58177 0.09861 0.58477 0.10509 C 0.58842 0.11296 0.59037 0.12292 0.59375 0.13194 C 0.59454 0.13866 0.59558 0.15 0.59844 0.15625 " pathEditMode="relative" rAng="0" ptsTypes="fffffffffffffffA">
                                      <p:cBhvr>
                                        <p:cTn id="45" dur="2000" fill="hold"/>
                                        <p:tgtEl>
                                          <p:spTgt spid="165"/>
                                        </p:tgtEl>
                                        <p:attrNameLst>
                                          <p:attrName>ppt_x</p:attrName>
                                          <p:attrName>ppt_y</p:attrName>
                                        </p:attrNameLst>
                                      </p:cBhvr>
                                      <p:rCtr x="13646" y="9676"/>
                                    </p:animMotion>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9"/>
                                        </p:tgtEl>
                                        <p:attrNameLst>
                                          <p:attrName>style.visibility</p:attrName>
                                        </p:attrNameLst>
                                      </p:cBhvr>
                                      <p:to>
                                        <p:strVal val="visible"/>
                                      </p:to>
                                    </p:set>
                                    <p:animEffect transition="in" filter="fade">
                                      <p:cBhvr>
                                        <p:cTn id="50" dur="500"/>
                                        <p:tgtEl>
                                          <p:spTgt spid="159"/>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fade">
                                      <p:cBhvr>
                                        <p:cTn id="54" dur="500"/>
                                        <p:tgtEl>
                                          <p:spTgt spid="14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9"/>
                                        </p:tgtEl>
                                        <p:attrNameLst>
                                          <p:attrName>style.visibility</p:attrName>
                                        </p:attrNameLst>
                                      </p:cBhvr>
                                      <p:to>
                                        <p:strVal val="visible"/>
                                      </p:to>
                                    </p:set>
                                    <p:animEffect transition="in" filter="fade">
                                      <p:cBhvr>
                                        <p:cTn id="57" dur="500"/>
                                        <p:tgtEl>
                                          <p:spTgt spid="102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3"/>
                                        </p:tgtEl>
                                        <p:attrNameLst>
                                          <p:attrName>style.visibility</p:attrName>
                                        </p:attrNameLst>
                                      </p:cBhvr>
                                      <p:to>
                                        <p:strVal val="visible"/>
                                      </p:to>
                                    </p:set>
                                    <p:animEffect transition="in" filter="fade">
                                      <p:cBhvr>
                                        <p:cTn id="60" dur="500"/>
                                        <p:tgtEl>
                                          <p:spTgt spid="153"/>
                                        </p:tgtEl>
                                      </p:cBhvr>
                                    </p:animEffect>
                                  </p:childTnLst>
                                </p:cTn>
                              </p:par>
                              <p:par>
                                <p:cTn id="61" presetID="10" presetClass="exit" presetSubtype="0" fill="hold" grpId="1" nodeType="withEffect">
                                  <p:stCondLst>
                                    <p:cond delay="0"/>
                                  </p:stCondLst>
                                  <p:childTnLst>
                                    <p:animEffect transition="out" filter="fade">
                                      <p:cBhvr>
                                        <p:cTn id="62" dur="500"/>
                                        <p:tgtEl>
                                          <p:spTgt spid="159"/>
                                        </p:tgtEl>
                                      </p:cBhvr>
                                    </p:animEffect>
                                    <p:set>
                                      <p:cBhvr>
                                        <p:cTn id="63" dur="1" fill="hold">
                                          <p:stCondLst>
                                            <p:cond delay="499"/>
                                          </p:stCondLst>
                                        </p:cTn>
                                        <p:tgtEl>
                                          <p:spTgt spid="15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54"/>
                                        </p:tgtEl>
                                        <p:attrNameLst>
                                          <p:attrName>style.visibility</p:attrName>
                                        </p:attrNameLst>
                                      </p:cBhvr>
                                      <p:to>
                                        <p:strVal val="visible"/>
                                      </p:to>
                                    </p:set>
                                  </p:childTnLst>
                                </p:cTn>
                              </p:par>
                            </p:childTnLst>
                          </p:cTn>
                        </p:par>
                        <p:par>
                          <p:cTn id="68" fill="hold">
                            <p:stCondLst>
                              <p:cond delay="0"/>
                            </p:stCondLst>
                            <p:childTnLst>
                              <p:par>
                                <p:cTn id="69" presetID="0" presetClass="path" presetSubtype="0" accel="50000" decel="50000" fill="hold" grpId="1" nodeType="afterEffect">
                                  <p:stCondLst>
                                    <p:cond delay="0"/>
                                  </p:stCondLst>
                                  <p:childTnLst>
                                    <p:animMotion origin="layout" path="M -3.75E-6 4.07407E-6 C 0.003 -0.00487 -3.75E-6 -0.00139 0.00625 -0.00371 C 0.0112 -0.00533 0.01003 -0.00764 0.01628 -0.0088 C 0.02045 -0.01135 0.01758 -0.00996 0.02175 -0.01135 C 0.02357 -0.01181 0.02735 -0.01297 0.02735 -0.01274 C 0.03581 -0.01852 0.05847 -0.0213 0.06914 -0.02223 C 0.08802 -0.02686 0.09258 -0.02778 0.11628 -0.02778 C 0.14245 -0.02732 0.13269 -0.02732 0.14558 -0.02732 " pathEditMode="relative" rAng="0" ptsTypes="fffffffA">
                                      <p:cBhvr>
                                        <p:cTn id="70" dur="2000" fill="hold"/>
                                        <p:tgtEl>
                                          <p:spTgt spid="154"/>
                                        </p:tgtEl>
                                        <p:attrNameLst>
                                          <p:attrName>ppt_x</p:attrName>
                                          <p:attrName>ppt_y</p:attrName>
                                        </p:attrNameLst>
                                      </p:cBhvr>
                                      <p:rCtr x="7279" y="-1389"/>
                                    </p:animMotion>
                                  </p:childTnLst>
                                </p:cTn>
                              </p:par>
                            </p:childTnLst>
                          </p:cTn>
                        </p:par>
                        <p:par>
                          <p:cTn id="71" fill="hold">
                            <p:stCondLst>
                              <p:cond delay="2000"/>
                            </p:stCondLst>
                            <p:childTnLst>
                              <p:par>
                                <p:cTn id="72" presetID="0" presetClass="path" presetSubtype="0" accel="50000" decel="50000" fill="hold" grpId="2" nodeType="afterEffect">
                                  <p:stCondLst>
                                    <p:cond delay="0"/>
                                  </p:stCondLst>
                                  <p:childTnLst>
                                    <p:animMotion origin="layout" path="M 0.14557 -0.02732 C 0.18216 -0.02824 0.17175 -0.02639 0.18997 -0.03056 C 0.19128 -0.03125 0.19245 -0.03218 0.19375 -0.03287 C 0.1944 -0.0331 0.19492 -0.03334 0.19557 -0.0338 C 0.19688 -0.03449 0.19935 -0.03611 0.19935 -0.03588 C 0.20443 -0.04259 0.2099 -0.04746 0.21497 -0.05394 C 0.21862 -0.0588 0.22122 -0.06482 0.22552 -0.06829 C 0.22826 -0.07315 0.23112 -0.07616 0.23438 -0.0794 C 0.23698 -0.08195 0.23919 -0.08634 0.2418 -0.08935 C 0.24375 -0.09167 0.24414 -0.09329 0.24622 -0.09491 C 0.2474 -0.09584 0.25 -0.09722 0.25 -0.09699 C 0.2526 -0.10046 0.25573 -0.10093 0.25872 -0.10278 C 0.26094 -0.10556 0.26406 -0.10718 0.2668 -0.10718 C 0.28164 -0.10764 0.29635 -0.10718 0.3112 -0.10718 " pathEditMode="relative" rAng="0" ptsTypes="fffffffffffffA">
                                      <p:cBhvr>
                                        <p:cTn id="73" dur="2000" fill="hold"/>
                                        <p:tgtEl>
                                          <p:spTgt spid="154"/>
                                        </p:tgtEl>
                                        <p:attrNameLst>
                                          <p:attrName>ppt_x</p:attrName>
                                          <p:attrName>ppt_y</p:attrName>
                                        </p:attrNameLst>
                                      </p:cBhvr>
                                      <p:rCtr x="8281" y="-3981"/>
                                    </p:animMotion>
                                  </p:childTnLst>
                                </p:cTn>
                              </p:par>
                            </p:childTnLst>
                          </p:cTn>
                        </p:par>
                        <p:par>
                          <p:cTn id="74" fill="hold">
                            <p:stCondLst>
                              <p:cond delay="4000"/>
                            </p:stCondLst>
                            <p:childTnLst>
                              <p:par>
                                <p:cTn id="75" presetID="53" presetClass="exit" presetSubtype="32" fill="hold" grpId="3" nodeType="afterEffect">
                                  <p:stCondLst>
                                    <p:cond delay="0"/>
                                  </p:stCondLst>
                                  <p:childTnLst>
                                    <p:anim calcmode="lin" valueType="num">
                                      <p:cBhvr>
                                        <p:cTn id="76" dur="500"/>
                                        <p:tgtEl>
                                          <p:spTgt spid="154"/>
                                        </p:tgtEl>
                                        <p:attrNameLst>
                                          <p:attrName>ppt_w</p:attrName>
                                        </p:attrNameLst>
                                      </p:cBhvr>
                                      <p:tavLst>
                                        <p:tav tm="0">
                                          <p:val>
                                            <p:strVal val="ppt_w"/>
                                          </p:val>
                                        </p:tav>
                                        <p:tav tm="100000">
                                          <p:val>
                                            <p:fltVal val="0"/>
                                          </p:val>
                                        </p:tav>
                                      </p:tavLst>
                                    </p:anim>
                                    <p:anim calcmode="lin" valueType="num">
                                      <p:cBhvr>
                                        <p:cTn id="77" dur="500"/>
                                        <p:tgtEl>
                                          <p:spTgt spid="154"/>
                                        </p:tgtEl>
                                        <p:attrNameLst>
                                          <p:attrName>ppt_h</p:attrName>
                                        </p:attrNameLst>
                                      </p:cBhvr>
                                      <p:tavLst>
                                        <p:tav tm="0">
                                          <p:val>
                                            <p:strVal val="ppt_h"/>
                                          </p:val>
                                        </p:tav>
                                        <p:tav tm="100000">
                                          <p:val>
                                            <p:fltVal val="0"/>
                                          </p:val>
                                        </p:tav>
                                      </p:tavLst>
                                    </p:anim>
                                    <p:animEffect transition="out" filter="fade">
                                      <p:cBhvr>
                                        <p:cTn id="78" dur="500"/>
                                        <p:tgtEl>
                                          <p:spTgt spid="154"/>
                                        </p:tgtEl>
                                      </p:cBhvr>
                                    </p:animEffect>
                                    <p:set>
                                      <p:cBhvr>
                                        <p:cTn id="79" dur="1" fill="hold">
                                          <p:stCondLst>
                                            <p:cond delay="499"/>
                                          </p:stCondLst>
                                        </p:cTn>
                                        <p:tgtEl>
                                          <p:spTgt spid="154"/>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0"/>
                                          </p:stCondLst>
                                        </p:cTn>
                                        <p:tgtEl>
                                          <p:spTgt spid="168"/>
                                        </p:tgtEl>
                                        <p:attrNameLst>
                                          <p:attrName>style.visibility</p:attrName>
                                        </p:attrNameLst>
                                      </p:cBhvr>
                                      <p:to>
                                        <p:strVal val="visible"/>
                                      </p:to>
                                    </p:set>
                                  </p:childTnLst>
                                </p:cTn>
                              </p:par>
                            </p:childTnLst>
                          </p:cTn>
                        </p:par>
                        <p:par>
                          <p:cTn id="84" fill="hold">
                            <p:stCondLst>
                              <p:cond delay="0"/>
                            </p:stCondLst>
                            <p:childTnLst>
                              <p:par>
                                <p:cTn id="85" presetID="0" presetClass="path" presetSubtype="0" accel="50000" decel="50000" fill="hold" nodeType="afterEffect">
                                  <p:stCondLst>
                                    <p:cond delay="0"/>
                                  </p:stCondLst>
                                  <p:childTnLst>
                                    <p:animMotion origin="layout" path="M -4.58333E-6 -7.40741E-7 C -0.00039 -0.04676 0.00157 -0.10185 -0.00312 -0.14954 C -0.0026 -0.18565 -0.00312 -0.22523 0.00417 -0.26065 C 0.00652 -0.27222 0.00795 -0.28588 0.01316 -0.29491 C 0.01485 -0.30347 0.01797 -0.3044 0.02214 -0.30972 C 0.02826 -0.31759 0.03555 -0.32616 0.04336 -0.32893 C 0.04844 -0.33356 0.06094 -0.33889 0.06745 -0.33889 " pathEditMode="relative" rAng="0" ptsTypes="ffffffA">
                                      <p:cBhvr>
                                        <p:cTn id="86" dur="2000" fill="hold"/>
                                        <p:tgtEl>
                                          <p:spTgt spid="168"/>
                                        </p:tgtEl>
                                        <p:attrNameLst>
                                          <p:attrName>ppt_x</p:attrName>
                                          <p:attrName>ppt_y</p:attrName>
                                        </p:attrNameLst>
                                      </p:cBhvr>
                                      <p:rCtr x="3216" y="-16944"/>
                                    </p:animMotion>
                                  </p:childTnLst>
                                </p:cTn>
                              </p:par>
                            </p:childTnLst>
                          </p:cTn>
                        </p:par>
                        <p:par>
                          <p:cTn id="87" fill="hold">
                            <p:stCondLst>
                              <p:cond delay="2000"/>
                            </p:stCondLst>
                            <p:childTnLst>
                              <p:par>
                                <p:cTn id="88" presetID="53" presetClass="exit" presetSubtype="32" fill="hold" nodeType="afterEffect">
                                  <p:stCondLst>
                                    <p:cond delay="0"/>
                                  </p:stCondLst>
                                  <p:childTnLst>
                                    <p:anim calcmode="lin" valueType="num">
                                      <p:cBhvr>
                                        <p:cTn id="89" dur="500"/>
                                        <p:tgtEl>
                                          <p:spTgt spid="168"/>
                                        </p:tgtEl>
                                        <p:attrNameLst>
                                          <p:attrName>ppt_w</p:attrName>
                                        </p:attrNameLst>
                                      </p:cBhvr>
                                      <p:tavLst>
                                        <p:tav tm="0">
                                          <p:val>
                                            <p:strVal val="ppt_w"/>
                                          </p:val>
                                        </p:tav>
                                        <p:tav tm="100000">
                                          <p:val>
                                            <p:fltVal val="0"/>
                                          </p:val>
                                        </p:tav>
                                      </p:tavLst>
                                    </p:anim>
                                    <p:anim calcmode="lin" valueType="num">
                                      <p:cBhvr>
                                        <p:cTn id="90" dur="500"/>
                                        <p:tgtEl>
                                          <p:spTgt spid="168"/>
                                        </p:tgtEl>
                                        <p:attrNameLst>
                                          <p:attrName>ppt_h</p:attrName>
                                        </p:attrNameLst>
                                      </p:cBhvr>
                                      <p:tavLst>
                                        <p:tav tm="0">
                                          <p:val>
                                            <p:strVal val="ppt_h"/>
                                          </p:val>
                                        </p:tav>
                                        <p:tav tm="100000">
                                          <p:val>
                                            <p:fltVal val="0"/>
                                          </p:val>
                                        </p:tav>
                                      </p:tavLst>
                                    </p:anim>
                                    <p:animEffect transition="out" filter="fade">
                                      <p:cBhvr>
                                        <p:cTn id="91" dur="500"/>
                                        <p:tgtEl>
                                          <p:spTgt spid="168"/>
                                        </p:tgtEl>
                                      </p:cBhvr>
                                    </p:animEffect>
                                    <p:set>
                                      <p:cBhvr>
                                        <p:cTn id="92" dur="1" fill="hold">
                                          <p:stCondLst>
                                            <p:cond delay="499"/>
                                          </p:stCondLst>
                                        </p:cTn>
                                        <p:tgtEl>
                                          <p:spTgt spid="168"/>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025"/>
                                        </p:tgtEl>
                                        <p:attrNameLst>
                                          <p:attrName>style.visibility</p:attrName>
                                        </p:attrNameLst>
                                      </p:cBhvr>
                                      <p:to>
                                        <p:strVal val="visible"/>
                                      </p:to>
                                    </p:set>
                                    <p:animEffect transition="in" filter="fade">
                                      <p:cBhvr>
                                        <p:cTn id="97" dur="500"/>
                                        <p:tgtEl>
                                          <p:spTgt spid="1025"/>
                                        </p:tgtEl>
                                      </p:cBhvr>
                                    </p:animEffect>
                                  </p:childTnLst>
                                </p:cTn>
                              </p:par>
                            </p:childTnLst>
                          </p:cTn>
                        </p:par>
                        <p:par>
                          <p:cTn id="98" fill="hold">
                            <p:stCondLst>
                              <p:cond delay="500"/>
                            </p:stCondLst>
                            <p:childTnLst>
                              <p:par>
                                <p:cTn id="99" presetID="10" presetClass="exit" presetSubtype="0" fill="hold" grpId="1" nodeType="afterEffect">
                                  <p:stCondLst>
                                    <p:cond delay="0"/>
                                  </p:stCondLst>
                                  <p:childTnLst>
                                    <p:animEffect transition="out" filter="fade">
                                      <p:cBhvr>
                                        <p:cTn id="100" dur="500"/>
                                        <p:tgtEl>
                                          <p:spTgt spid="1029"/>
                                        </p:tgtEl>
                                      </p:cBhvr>
                                    </p:animEffect>
                                    <p:set>
                                      <p:cBhvr>
                                        <p:cTn id="101" dur="1" fill="hold">
                                          <p:stCondLst>
                                            <p:cond delay="499"/>
                                          </p:stCondLst>
                                        </p:cTn>
                                        <p:tgtEl>
                                          <p:spTgt spid="1029"/>
                                        </p:tgtEl>
                                        <p:attrNameLst>
                                          <p:attrName>style.visibility</p:attrName>
                                        </p:attrNameLst>
                                      </p:cBhvr>
                                      <p:to>
                                        <p:strVal val="hidden"/>
                                      </p:to>
                                    </p:set>
                                  </p:childTnLst>
                                </p:cTn>
                              </p:par>
                            </p:childTnLst>
                          </p:cTn>
                        </p:par>
                        <p:par>
                          <p:cTn id="102" fill="hold">
                            <p:stCondLst>
                              <p:cond delay="1000"/>
                            </p:stCondLst>
                            <p:childTnLst>
                              <p:par>
                                <p:cTn id="103" presetID="10" presetClass="entr" presetSubtype="0" fill="hold" grpId="0" nodeType="afterEffect">
                                  <p:stCondLst>
                                    <p:cond delay="0"/>
                                  </p:stCondLst>
                                  <p:childTnLst>
                                    <p:set>
                                      <p:cBhvr>
                                        <p:cTn id="104" dur="1" fill="hold">
                                          <p:stCondLst>
                                            <p:cond delay="0"/>
                                          </p:stCondLst>
                                        </p:cTn>
                                        <p:tgtEl>
                                          <p:spTgt spid="172"/>
                                        </p:tgtEl>
                                        <p:attrNameLst>
                                          <p:attrName>style.visibility</p:attrName>
                                        </p:attrNameLst>
                                      </p:cBhvr>
                                      <p:to>
                                        <p:strVal val="visible"/>
                                      </p:to>
                                    </p:set>
                                    <p:animEffect transition="in" filter="fade">
                                      <p:cBhvr>
                                        <p:cTn id="105" dur="500"/>
                                        <p:tgtEl>
                                          <p:spTgt spid="172"/>
                                        </p:tgtEl>
                                      </p:cBhvr>
                                    </p:animEffect>
                                  </p:childTnLst>
                                </p:cTn>
                              </p:par>
                              <p:par>
                                <p:cTn id="106" presetID="10" presetClass="exit" presetSubtype="0" fill="hold" nodeType="withEffect">
                                  <p:stCondLst>
                                    <p:cond delay="0"/>
                                  </p:stCondLst>
                                  <p:childTnLst>
                                    <p:animEffect transition="out" filter="fade">
                                      <p:cBhvr>
                                        <p:cTn id="107" dur="500"/>
                                        <p:tgtEl>
                                          <p:spTgt spid="1025"/>
                                        </p:tgtEl>
                                      </p:cBhvr>
                                    </p:animEffect>
                                    <p:set>
                                      <p:cBhvr>
                                        <p:cTn id="108" dur="1" fill="hold">
                                          <p:stCondLst>
                                            <p:cond delay="499"/>
                                          </p:stCondLst>
                                        </p:cTn>
                                        <p:tgtEl>
                                          <p:spTgt spid="1025"/>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175"/>
                                        </p:tgtEl>
                                        <p:attrNameLst>
                                          <p:attrName>style.visibility</p:attrName>
                                        </p:attrNameLst>
                                      </p:cBhvr>
                                      <p:to>
                                        <p:strVal val="visible"/>
                                      </p:to>
                                    </p:set>
                                    <p:animEffect transition="in" filter="fade">
                                      <p:cBhvr>
                                        <p:cTn id="113" dur="500"/>
                                        <p:tgtEl>
                                          <p:spTgt spid="175"/>
                                        </p:tgtEl>
                                      </p:cBhvr>
                                    </p:animEffect>
                                  </p:childTnLst>
                                </p:cTn>
                              </p:par>
                            </p:childTnLst>
                          </p:cTn>
                        </p:par>
                        <p:par>
                          <p:cTn id="114" fill="hold">
                            <p:stCondLst>
                              <p:cond delay="500"/>
                            </p:stCondLst>
                            <p:childTnLst>
                              <p:par>
                                <p:cTn id="115" presetID="10" presetClass="exit" presetSubtype="0" fill="hold" grpId="1" nodeType="afterEffect">
                                  <p:stCondLst>
                                    <p:cond delay="0"/>
                                  </p:stCondLst>
                                  <p:childTnLst>
                                    <p:animEffect transition="out" filter="fade">
                                      <p:cBhvr>
                                        <p:cTn id="116" dur="500"/>
                                        <p:tgtEl>
                                          <p:spTgt spid="175"/>
                                        </p:tgtEl>
                                      </p:cBhvr>
                                    </p:animEffect>
                                    <p:set>
                                      <p:cBhvr>
                                        <p:cTn id="117" dur="1" fill="hold">
                                          <p:stCondLst>
                                            <p:cond delay="499"/>
                                          </p:stCondLst>
                                        </p:cTn>
                                        <p:tgtEl>
                                          <p:spTgt spid="175"/>
                                        </p:tgtEl>
                                        <p:attrNameLst>
                                          <p:attrName>style.visibility</p:attrName>
                                        </p:attrNameLst>
                                      </p:cBhvr>
                                      <p:to>
                                        <p:strVal val="hidden"/>
                                      </p:to>
                                    </p:set>
                                  </p:childTnLst>
                                </p:cTn>
                              </p:par>
                            </p:childTnLst>
                          </p:cTn>
                        </p:par>
                        <p:par>
                          <p:cTn id="118" fill="hold">
                            <p:stCondLst>
                              <p:cond delay="1000"/>
                            </p:stCondLst>
                            <p:childTnLst>
                              <p:par>
                                <p:cTn id="119" presetID="10" presetClass="entr" presetSubtype="0" fill="hold" nodeType="afterEffect">
                                  <p:stCondLst>
                                    <p:cond delay="0"/>
                                  </p:stCondLst>
                                  <p:childTnLst>
                                    <p:set>
                                      <p:cBhvr>
                                        <p:cTn id="120" dur="1" fill="hold">
                                          <p:stCondLst>
                                            <p:cond delay="0"/>
                                          </p:stCondLst>
                                        </p:cTn>
                                        <p:tgtEl>
                                          <p:spTgt spid="1034"/>
                                        </p:tgtEl>
                                        <p:attrNameLst>
                                          <p:attrName>style.visibility</p:attrName>
                                        </p:attrNameLst>
                                      </p:cBhvr>
                                      <p:to>
                                        <p:strVal val="visible"/>
                                      </p:to>
                                    </p:set>
                                    <p:animEffect transition="in" filter="fade">
                                      <p:cBhvr>
                                        <p:cTn id="121" dur="500"/>
                                        <p:tgtEl>
                                          <p:spTgt spid="1034"/>
                                        </p:tgtEl>
                                      </p:cBhvr>
                                    </p:animEffect>
                                  </p:childTnLst>
                                </p:cTn>
                              </p:par>
                            </p:childTnLst>
                          </p:cTn>
                        </p:par>
                        <p:par>
                          <p:cTn id="122" fill="hold">
                            <p:stCondLst>
                              <p:cond delay="1500"/>
                            </p:stCondLst>
                            <p:childTnLst>
                              <p:par>
                                <p:cTn id="123" presetID="10" presetClass="entr" presetSubtype="0" fill="hold" nodeType="afterEffect">
                                  <p:stCondLst>
                                    <p:cond delay="0"/>
                                  </p:stCondLst>
                                  <p:childTnLst>
                                    <p:set>
                                      <p:cBhvr>
                                        <p:cTn id="124" dur="1" fill="hold">
                                          <p:stCondLst>
                                            <p:cond delay="0"/>
                                          </p:stCondLst>
                                        </p:cTn>
                                        <p:tgtEl>
                                          <p:spTgt spid="1032"/>
                                        </p:tgtEl>
                                        <p:attrNameLst>
                                          <p:attrName>style.visibility</p:attrName>
                                        </p:attrNameLst>
                                      </p:cBhvr>
                                      <p:to>
                                        <p:strVal val="visible"/>
                                      </p:to>
                                    </p:set>
                                    <p:animEffect transition="in" filter="fade">
                                      <p:cBhvr>
                                        <p:cTn id="125" dur="500"/>
                                        <p:tgtEl>
                                          <p:spTgt spid="1032"/>
                                        </p:tgtEl>
                                      </p:cBhvr>
                                    </p:animEffect>
                                  </p:childTnLst>
                                </p:cTn>
                              </p:par>
                            </p:childTnLst>
                          </p:cTn>
                        </p:par>
                        <p:par>
                          <p:cTn id="126" fill="hold">
                            <p:stCondLst>
                              <p:cond delay="2000"/>
                            </p:stCondLst>
                            <p:childTnLst>
                              <p:par>
                                <p:cTn id="127" presetID="10" presetClass="exit" presetSubtype="0" fill="hold" nodeType="afterEffect">
                                  <p:stCondLst>
                                    <p:cond delay="0"/>
                                  </p:stCondLst>
                                  <p:childTnLst>
                                    <p:animEffect transition="out" filter="fade">
                                      <p:cBhvr>
                                        <p:cTn id="128" dur="500"/>
                                        <p:tgtEl>
                                          <p:spTgt spid="1034"/>
                                        </p:tgtEl>
                                      </p:cBhvr>
                                    </p:animEffect>
                                    <p:set>
                                      <p:cBhvr>
                                        <p:cTn id="129" dur="1" fill="hold">
                                          <p:stCondLst>
                                            <p:cond delay="499"/>
                                          </p:stCondLst>
                                        </p:cTn>
                                        <p:tgtEl>
                                          <p:spTgt spid="10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P spid="153" grpId="0"/>
      <p:bldP spid="155" grpId="0" animBg="1"/>
      <p:bldP spid="156" grpId="0"/>
      <p:bldP spid="154" grpId="0" animBg="1"/>
      <p:bldP spid="154" grpId="1" animBg="1"/>
      <p:bldP spid="154" grpId="2" animBg="1"/>
      <p:bldP spid="154" grpId="3" animBg="1"/>
      <p:bldP spid="159" grpId="0" animBg="1"/>
      <p:bldP spid="159" grpId="1" animBg="1"/>
      <p:bldP spid="164" grpId="0" animBg="1"/>
      <p:bldP spid="164" grpId="1" animBg="1"/>
      <p:bldP spid="1029" grpId="0"/>
      <p:bldP spid="1029" grpId="1"/>
      <p:bldP spid="172" grpId="0"/>
      <p:bldP spid="175" grpId="0" animBg="1"/>
      <p:bldP spid="17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660650"/>
            <a:ext cx="4859338" cy="1525588"/>
          </a:xfrm>
        </p:spPr>
        <p:txBody>
          <a:bodyPr/>
          <a:lstStyle/>
          <a:p>
            <a:pPr algn="r"/>
            <a:r>
              <a:rPr lang="en-US" dirty="0" smtClean="0">
                <a:solidFill>
                  <a:schemeClr val="tx1"/>
                </a:solidFill>
              </a:rPr>
              <a:t>application</a:t>
            </a:r>
            <a:br>
              <a:rPr lang="en-US" dirty="0" smtClean="0">
                <a:solidFill>
                  <a:schemeClr val="tx1"/>
                </a:solidFill>
              </a:rPr>
            </a:br>
            <a:r>
              <a:rPr lang="en-US" dirty="0" smtClean="0">
                <a:solidFill>
                  <a:schemeClr val="tx1"/>
                </a:solidFill>
              </a:rPr>
              <a:t>building</a:t>
            </a:r>
            <a:r>
              <a:rPr lang="en-US" dirty="0">
                <a:solidFill>
                  <a:schemeClr val="tx1"/>
                </a:solidFill>
              </a:rPr>
              <a:t> </a:t>
            </a:r>
            <a:r>
              <a:rPr lang="en-US" dirty="0" smtClean="0">
                <a:solidFill>
                  <a:schemeClr val="tx1"/>
                </a:solidFill>
              </a:rPr>
              <a:t>blocks</a:t>
            </a:r>
            <a:endParaRPr lang="en-US" dirty="0">
              <a:solidFill>
                <a:schemeClr val="tx1"/>
              </a:solidFill>
            </a:endParaRPr>
          </a:p>
        </p:txBody>
      </p:sp>
      <p:grpSp>
        <p:nvGrpSpPr>
          <p:cNvPr id="37" name="Group 36"/>
          <p:cNvGrpSpPr/>
          <p:nvPr/>
        </p:nvGrpSpPr>
        <p:grpSpPr>
          <a:xfrm>
            <a:off x="5789865" y="635113"/>
            <a:ext cx="1934313" cy="1807931"/>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74769" y="635113"/>
            <a:ext cx="1934313" cy="1807931"/>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789433" y="2517095"/>
            <a:ext cx="1934313" cy="1807931"/>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789434" y="4401747"/>
            <a:ext cx="1934313" cy="1807931"/>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82102" y="635113"/>
            <a:ext cx="1934313" cy="1807931"/>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822556" y="2517095"/>
            <a:ext cx="1934313" cy="1807931"/>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extLst/>
          </p:spPr>
        </p:pic>
      </p:grpSp>
      <p:grpSp>
        <p:nvGrpSpPr>
          <p:cNvPr id="5" name="Group 4"/>
          <p:cNvGrpSpPr/>
          <p:nvPr/>
        </p:nvGrpSpPr>
        <p:grpSpPr>
          <a:xfrm>
            <a:off x="3782102" y="4401747"/>
            <a:ext cx="1934313" cy="1807931"/>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extLst/>
          </p:spPr>
        </p:pic>
      </p:grpSp>
      <p:grpSp>
        <p:nvGrpSpPr>
          <p:cNvPr id="35" name="Group 34"/>
          <p:cNvGrpSpPr/>
          <p:nvPr/>
        </p:nvGrpSpPr>
        <p:grpSpPr>
          <a:xfrm>
            <a:off x="7805995" y="2515363"/>
            <a:ext cx="1934313" cy="1807931"/>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805994" y="4401747"/>
            <a:ext cx="1934313" cy="1807931"/>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814335" y="635113"/>
            <a:ext cx="1934313" cy="1807931"/>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835126" y="635113"/>
            <a:ext cx="1934313" cy="1807931"/>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1243245">
                <a:tabLst>
                  <a:tab pos="1110697" algn="l"/>
                </a:tabLst>
              </a:pPr>
              <a:r>
                <a:rPr lang="en-US" altLang="ja-JP" sz="2040" dirty="0">
                  <a:solidFill>
                    <a:srgbClr val="FFFFFF"/>
                  </a:solidFill>
                  <a:ea typeface="メイリオ" pitchFamily="50" charset="-128"/>
                  <a:cs typeface="Segoe UI Light" panose="020B0502040204020203" pitchFamily="34" charset="0"/>
                </a:rPr>
                <a:t>cloud services</a:t>
              </a:r>
              <a:endParaRPr lang="en-US" sz="2040" dirty="0">
                <a:solidFill>
                  <a:srgbClr val="FFFFFF"/>
                </a:solidFill>
                <a:ea typeface="メイリオ" pitchFamily="50" charset="-128"/>
                <a:cs typeface="Segoe UI Light" panose="020B0502040204020203" pitchFamily="34" charset="0"/>
              </a:endParaRPr>
            </a:p>
          </p:txBody>
        </p:sp>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extLst>
      <p:ext uri="{BB962C8B-B14F-4D97-AF65-F5344CB8AC3E}">
        <p14:creationId xmlns:p14="http://schemas.microsoft.com/office/powerpoint/2010/main" val="21087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1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1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2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nodeType="withEffect">
                                  <p:stCondLst>
                                    <p:cond delay="3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4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4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55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a:solidFill>
                  <a:srgbClr val="FFFFFF"/>
                </a:solidFill>
              </a:rPr>
              <a:t>Virtual Machines</a:t>
            </a:r>
          </a:p>
        </p:txBody>
      </p:sp>
      <p:sp>
        <p:nvSpPr>
          <p:cNvPr id="13" name="Content Placeholder 2"/>
          <p:cNvSpPr>
            <a:spLocks noGrp="1"/>
          </p:cNvSpPr>
          <p:nvPr>
            <p:ph type="body" sz="quarter" idx="4294967295"/>
          </p:nvPr>
        </p:nvSpPr>
        <p:spPr>
          <a:xfrm>
            <a:off x="5961063" y="3403600"/>
            <a:ext cx="6475412" cy="1678921"/>
          </a:xfrm>
        </p:spPr>
        <p:txBody>
          <a:bodyPr/>
          <a:lstStyle/>
          <a:p>
            <a:pPr marL="469536" indent="-466298">
              <a:lnSpc>
                <a:spcPct val="100000"/>
              </a:lnSpc>
              <a:buFont typeface="Wingdings" pitchFamily="2" charset="2"/>
              <a:buChar char="ß"/>
            </a:pPr>
            <a:r>
              <a:rPr lang="en-US" sz="2856" dirty="0">
                <a:solidFill>
                  <a:schemeClr val="tx1">
                    <a:alpha val="99000"/>
                  </a:schemeClr>
                </a:solidFill>
              </a:rPr>
              <a:t>Windows Server and Linux</a:t>
            </a:r>
          </a:p>
          <a:p>
            <a:pPr marL="469536" indent="-466298">
              <a:lnSpc>
                <a:spcPct val="100000"/>
              </a:lnSpc>
              <a:buFont typeface="Wingdings" pitchFamily="2" charset="2"/>
              <a:buChar char="ß"/>
            </a:pPr>
            <a:r>
              <a:rPr lang="en-US" sz="2856" dirty="0">
                <a:solidFill>
                  <a:schemeClr val="tx1">
                    <a:alpha val="99000"/>
                  </a:schemeClr>
                </a:solidFill>
              </a:rPr>
              <a:t>Flexible Workload Support</a:t>
            </a:r>
          </a:p>
          <a:p>
            <a:pPr marL="469536" indent="-466298">
              <a:lnSpc>
                <a:spcPct val="100000"/>
              </a:lnSpc>
              <a:buFont typeface="Wingdings" pitchFamily="2" charset="2"/>
              <a:buChar char="ß"/>
            </a:pPr>
            <a:r>
              <a:rPr lang="en-US" sz="2856" dirty="0">
                <a:solidFill>
                  <a:schemeClr val="tx1">
                    <a:alpha val="99000"/>
                  </a:schemeClr>
                </a:solidFill>
              </a:rPr>
              <a:t>Virtual Private Networking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861" y="2221604"/>
            <a:ext cx="2836445" cy="2836445"/>
          </a:xfrm>
          <a:prstGeom prst="rect">
            <a:avLst/>
          </a:prstGeom>
        </p:spPr>
      </p:pic>
    </p:spTree>
    <p:extLst>
      <p:ext uri="{BB962C8B-B14F-4D97-AF65-F5344CB8AC3E}">
        <p14:creationId xmlns:p14="http://schemas.microsoft.com/office/powerpoint/2010/main" val="4013509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3"/>
          <p:cNvSpPr txBox="1">
            <a:spLocks/>
          </p:cNvSpPr>
          <p:nvPr/>
        </p:nvSpPr>
        <p:spPr>
          <a:xfrm>
            <a:off x="1303448" y="3121309"/>
            <a:ext cx="9870981" cy="95080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sz="6731" dirty="0">
                <a:solidFill>
                  <a:srgbClr val="FFFFFF"/>
                </a:solidFill>
              </a:rPr>
              <a:t>virtual machine portability</a:t>
            </a:r>
          </a:p>
        </p:txBody>
      </p:sp>
    </p:spTree>
    <p:extLst>
      <p:ext uri="{BB962C8B-B14F-4D97-AF65-F5344CB8AC3E}">
        <p14:creationId xmlns:p14="http://schemas.microsoft.com/office/powerpoint/2010/main" val="1122548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6021107" y="1191567"/>
            <a:ext cx="2996560"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4" name="Rounded Rectangle 3"/>
          <p:cNvSpPr/>
          <p:nvPr/>
        </p:nvSpPr>
        <p:spPr bwMode="auto">
          <a:xfrm>
            <a:off x="3964854" y="1054763"/>
            <a:ext cx="3097249" cy="170499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8" name="Rounded Rectangle 7"/>
          <p:cNvSpPr/>
          <p:nvPr/>
        </p:nvSpPr>
        <p:spPr bwMode="auto">
          <a:xfrm>
            <a:off x="4496605" y="783840"/>
            <a:ext cx="3480273" cy="2288264"/>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9" name="Rounded Rectangle 8"/>
          <p:cNvSpPr/>
          <p:nvPr/>
        </p:nvSpPr>
        <p:spPr bwMode="auto">
          <a:xfrm>
            <a:off x="3595238" y="1692462"/>
            <a:ext cx="2768957" cy="1236010"/>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1" name="Rounded Rectangle 10"/>
          <p:cNvSpPr/>
          <p:nvPr/>
        </p:nvSpPr>
        <p:spPr bwMode="auto">
          <a:xfrm>
            <a:off x="6700605" y="996684"/>
            <a:ext cx="1835967"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23" name="Rounded Rectangle 22"/>
          <p:cNvSpPr/>
          <p:nvPr/>
        </p:nvSpPr>
        <p:spPr bwMode="auto">
          <a:xfrm>
            <a:off x="4109193" y="5112665"/>
            <a:ext cx="4193954" cy="2156645"/>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6" name="Group 5"/>
          <p:cNvGrpSpPr/>
          <p:nvPr/>
        </p:nvGrpSpPr>
        <p:grpSpPr>
          <a:xfrm>
            <a:off x="6675251" y="5267134"/>
            <a:ext cx="737312" cy="635613"/>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407304" y="898129"/>
            <a:ext cx="111024" cy="111024"/>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6" name="TextBox 15"/>
          <p:cNvSpPr txBox="1"/>
          <p:nvPr/>
        </p:nvSpPr>
        <p:spPr>
          <a:xfrm>
            <a:off x="4737732" y="438608"/>
            <a:ext cx="2894816" cy="230524"/>
          </a:xfrm>
          <a:prstGeom prst="rect">
            <a:avLst/>
          </a:prstGeom>
          <a:noFill/>
        </p:spPr>
        <p:txBody>
          <a:bodyPr wrap="square" lIns="0" tIns="0" rIns="0" bIns="0" rtlCol="0">
            <a:spAutoFit/>
          </a:bodyPr>
          <a:lstStyle/>
          <a:p>
            <a:pPr algn="ctr" defTabSz="1243245">
              <a:lnSpc>
                <a:spcPct val="80000"/>
              </a:lnSpc>
              <a:spcBef>
                <a:spcPct val="20000"/>
              </a:spcBef>
              <a:buSzPct val="80000"/>
            </a:pPr>
            <a:r>
              <a:rPr lang="en-US" sz="1836" dirty="0">
                <a:gradFill>
                  <a:gsLst>
                    <a:gs pos="0">
                      <a:srgbClr val="FFFFFF"/>
                    </a:gs>
                    <a:gs pos="100000">
                      <a:srgbClr val="FFFFFF"/>
                    </a:gs>
                  </a:gsLst>
                  <a:lin ang="5400000" scaled="0"/>
                </a:gradFill>
              </a:rPr>
              <a:t>Windows Azure</a:t>
            </a:r>
          </a:p>
        </p:txBody>
      </p:sp>
      <p:sp>
        <p:nvSpPr>
          <p:cNvPr id="18" name="TextBox 17"/>
          <p:cNvSpPr txBox="1"/>
          <p:nvPr/>
        </p:nvSpPr>
        <p:spPr>
          <a:xfrm>
            <a:off x="890255" y="5857861"/>
            <a:ext cx="2894816" cy="230524"/>
          </a:xfrm>
          <a:prstGeom prst="rect">
            <a:avLst/>
          </a:prstGeom>
          <a:noFill/>
        </p:spPr>
        <p:txBody>
          <a:bodyPr wrap="square" lIns="0" tIns="0" rIns="0" bIns="0" rtlCol="0">
            <a:spAutoFit/>
          </a:bodyPr>
          <a:lstStyle/>
          <a:p>
            <a:pPr algn="r" defTabSz="1243245">
              <a:lnSpc>
                <a:spcPct val="80000"/>
              </a:lnSpc>
              <a:spcBef>
                <a:spcPct val="20000"/>
              </a:spcBef>
              <a:buSzPct val="80000"/>
            </a:pPr>
            <a:r>
              <a:rPr lang="en-US" sz="1836" dirty="0">
                <a:gradFill>
                  <a:gsLst>
                    <a:gs pos="0">
                      <a:srgbClr val="FFFFFF"/>
                    </a:gs>
                    <a:gs pos="100000">
                      <a:srgbClr val="FFFFFF"/>
                    </a:gs>
                  </a:gsLst>
                  <a:lin ang="5400000" scaled="0"/>
                </a:gradFill>
              </a:rPr>
              <a:t>Your Data Center</a:t>
            </a:r>
          </a:p>
        </p:txBody>
      </p:sp>
      <p:grpSp>
        <p:nvGrpSpPr>
          <p:cNvPr id="26" name="Group 25"/>
          <p:cNvGrpSpPr/>
          <p:nvPr/>
        </p:nvGrpSpPr>
        <p:grpSpPr>
          <a:xfrm>
            <a:off x="5992452" y="5267134"/>
            <a:ext cx="737312" cy="635613"/>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309652" y="5267134"/>
            <a:ext cx="737312" cy="635613"/>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350520" y="1765776"/>
            <a:ext cx="737312" cy="635613"/>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651067" y="1765776"/>
            <a:ext cx="737312" cy="635613"/>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714533" y="6045268"/>
            <a:ext cx="3007147" cy="88221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995344" y="1163844"/>
            <a:ext cx="737312" cy="635613"/>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297436" y="1167111"/>
            <a:ext cx="737312" cy="635613"/>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4946372" y="1754941"/>
            <a:ext cx="737312" cy="635613"/>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288729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500"/>
                                        <p:tgtEl>
                                          <p:spTgt spid="9"/>
                                        </p:tgtEl>
                                      </p:cBhvr>
                                    </p:animEffect>
                                    <p:anim calcmode="lin" valueType="num">
                                      <p:cBhvr>
                                        <p:cTn id="21" dur="1500" fill="hold"/>
                                        <p:tgtEl>
                                          <p:spTgt spid="9"/>
                                        </p:tgtEl>
                                        <p:attrNameLst>
                                          <p:attrName>ppt_x</p:attrName>
                                        </p:attrNameLst>
                                      </p:cBhvr>
                                      <p:tavLst>
                                        <p:tav tm="0">
                                          <p:val>
                                            <p:strVal val="#ppt_x"/>
                                          </p:val>
                                        </p:tav>
                                        <p:tav tm="100000">
                                          <p:val>
                                            <p:strVal val="#ppt_x"/>
                                          </p:val>
                                        </p:tav>
                                      </p:tavLst>
                                    </p:anim>
                                    <p:anim calcmode="lin" valueType="num">
                                      <p:cBhvr>
                                        <p:cTn id="22" dur="15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1000"/>
                                        <p:tgtEl>
                                          <p:spTgt spid="71"/>
                                        </p:tgtEl>
                                      </p:cBhvr>
                                    </p:animEffect>
                                    <p:anim calcmode="lin" valueType="num">
                                      <p:cBhvr>
                                        <p:cTn id="26" dur="1000" fill="hold"/>
                                        <p:tgtEl>
                                          <p:spTgt spid="71"/>
                                        </p:tgtEl>
                                        <p:attrNameLst>
                                          <p:attrName>ppt_x</p:attrName>
                                        </p:attrNameLst>
                                      </p:cBhvr>
                                      <p:tavLst>
                                        <p:tav tm="0">
                                          <p:val>
                                            <p:strVal val="#ppt_x"/>
                                          </p:val>
                                        </p:tav>
                                        <p:tav tm="100000">
                                          <p:val>
                                            <p:strVal val="#ppt_x"/>
                                          </p:val>
                                        </p:tav>
                                      </p:tavLst>
                                    </p:anim>
                                    <p:anim calcmode="lin" valueType="num">
                                      <p:cBhvr>
                                        <p:cTn id="27" dur="1000" fill="hold"/>
                                        <p:tgtEl>
                                          <p:spTgt spid="71"/>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3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par>
                                <p:cTn id="31" presetID="22" presetClass="entr" presetSubtype="1" fill="hold" grpId="0" nodeType="withEffect">
                                  <p:stCondLst>
                                    <p:cond delay="30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par>
                          <p:cTn id="43" fill="hold">
                            <p:stCondLst>
                              <p:cond delay="2100"/>
                            </p:stCondLst>
                            <p:childTnLst>
                              <p:par>
                                <p:cTn id="44" presetID="10" presetClass="entr" presetSubtype="0"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nodeType="withEffect">
                                  <p:stCondLst>
                                    <p:cond delay="1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2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3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nodeType="withEffect">
                                  <p:stCondLst>
                                    <p:cond delay="4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3000"/>
                            </p:stCondLst>
                            <p:childTnLst>
                              <p:par>
                                <p:cTn id="60" presetID="10" presetClass="entr" presetSubtype="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nodeType="withEffect">
                                  <p:stCondLst>
                                    <p:cond delay="1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nodeType="withEffect">
                                  <p:stCondLst>
                                    <p:cond delay="2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64" presetClass="path" presetSubtype="0" accel="50000" decel="50000" fill="hold" nodeType="clickEffect">
                                  <p:stCondLst>
                                    <p:cond delay="0"/>
                                  </p:stCondLst>
                                  <p:childTnLst>
                                    <p:animMotion origin="layout" path="M 2.14872E-7 -4.8623E-6 L 0.00091 -0.5869 " pathEditMode="relative" rAng="0" ptsTypes="AA">
                                      <p:cBhvr>
                                        <p:cTn id="72" dur="2000" fill="hold"/>
                                        <p:tgtEl>
                                          <p:spTgt spid="6"/>
                                        </p:tgtEl>
                                        <p:attrNameLst>
                                          <p:attrName>ppt_x</p:attrName>
                                          <p:attrName>ppt_y</p:attrName>
                                        </p:attrNameLst>
                                      </p:cBhvr>
                                      <p:rCtr x="39" y="-29345"/>
                                    </p:animMotion>
                                  </p:childTnLst>
                                </p:cTn>
                              </p:par>
                            </p:childTnLst>
                          </p:cTn>
                        </p:par>
                      </p:childTnLst>
                    </p:cTn>
                  </p:par>
                  <p:par>
                    <p:cTn id="73" fill="hold">
                      <p:stCondLst>
                        <p:cond delay="indefinite"/>
                      </p:stCondLst>
                      <p:childTnLst>
                        <p:par>
                          <p:cTn id="74" fill="hold">
                            <p:stCondLst>
                              <p:cond delay="0"/>
                            </p:stCondLst>
                            <p:childTnLst>
                              <p:par>
                                <p:cTn id="75" presetID="64" presetClass="path" presetSubtype="0" accel="50000" decel="50000" fill="hold" nodeType="clickEffect">
                                  <p:stCondLst>
                                    <p:cond delay="0"/>
                                  </p:stCondLst>
                                  <p:childTnLst>
                                    <p:animMotion origin="layout" path="M 8.24326E-7 2.27494E-6 L -0.0267 0.50196 " pathEditMode="relative" rAng="0" ptsTypes="AA">
                                      <p:cBhvr>
                                        <p:cTn id="76" dur="2000" fill="hold"/>
                                        <p:tgtEl>
                                          <p:spTgt spid="68"/>
                                        </p:tgtEl>
                                        <p:attrNameLst>
                                          <p:attrName>ppt_x</p:attrName>
                                          <p:attrName>ppt_y</p:attrName>
                                        </p:attrNameLst>
                                      </p:cBhvr>
                                      <p:rCtr x="-1341" y="250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23" grpId="0" animBg="1"/>
      <p:bldP spid="14" grpId="0" animBg="1"/>
      <p:bldP spid="16"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6021107" y="1191567"/>
            <a:ext cx="2996560"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4" name="Rounded Rectangle 3"/>
          <p:cNvSpPr/>
          <p:nvPr/>
        </p:nvSpPr>
        <p:spPr bwMode="auto">
          <a:xfrm>
            <a:off x="3964854" y="1054763"/>
            <a:ext cx="3097249" cy="170499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8" name="Rounded Rectangle 7"/>
          <p:cNvSpPr/>
          <p:nvPr/>
        </p:nvSpPr>
        <p:spPr bwMode="auto">
          <a:xfrm>
            <a:off x="4496605" y="783840"/>
            <a:ext cx="3480273" cy="2288264"/>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9" name="Rounded Rectangle 8"/>
          <p:cNvSpPr/>
          <p:nvPr/>
        </p:nvSpPr>
        <p:spPr bwMode="auto">
          <a:xfrm>
            <a:off x="3595238" y="1692462"/>
            <a:ext cx="2768957" cy="1236010"/>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1" name="Rounded Rectangle 10"/>
          <p:cNvSpPr/>
          <p:nvPr/>
        </p:nvSpPr>
        <p:spPr bwMode="auto">
          <a:xfrm>
            <a:off x="6700605" y="996684"/>
            <a:ext cx="1835967"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23" name="Rounded Rectangle 22"/>
          <p:cNvSpPr/>
          <p:nvPr/>
        </p:nvSpPr>
        <p:spPr bwMode="auto">
          <a:xfrm>
            <a:off x="4109193" y="5112665"/>
            <a:ext cx="4193954" cy="2156645"/>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6" name="Group 5"/>
          <p:cNvGrpSpPr/>
          <p:nvPr/>
        </p:nvGrpSpPr>
        <p:grpSpPr>
          <a:xfrm>
            <a:off x="4625020" y="5267134"/>
            <a:ext cx="737312" cy="635613"/>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407304" y="898129"/>
            <a:ext cx="111024" cy="111024"/>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6" name="TextBox 15"/>
          <p:cNvSpPr txBox="1"/>
          <p:nvPr/>
        </p:nvSpPr>
        <p:spPr>
          <a:xfrm>
            <a:off x="4737732" y="438608"/>
            <a:ext cx="2894816" cy="230524"/>
          </a:xfrm>
          <a:prstGeom prst="rect">
            <a:avLst/>
          </a:prstGeom>
          <a:noFill/>
        </p:spPr>
        <p:txBody>
          <a:bodyPr wrap="square" lIns="0" tIns="0" rIns="0" bIns="0" rtlCol="0">
            <a:spAutoFit/>
          </a:bodyPr>
          <a:lstStyle/>
          <a:p>
            <a:pPr algn="ctr" defTabSz="1243245">
              <a:lnSpc>
                <a:spcPct val="80000"/>
              </a:lnSpc>
              <a:spcBef>
                <a:spcPct val="20000"/>
              </a:spcBef>
              <a:buSzPct val="80000"/>
            </a:pPr>
            <a:r>
              <a:rPr lang="en-US" sz="1836" dirty="0">
                <a:gradFill>
                  <a:gsLst>
                    <a:gs pos="0">
                      <a:srgbClr val="FFFFFF"/>
                    </a:gs>
                    <a:gs pos="100000">
                      <a:srgbClr val="FFFFFF"/>
                    </a:gs>
                  </a:gsLst>
                  <a:lin ang="5400000" scaled="0"/>
                </a:gradFill>
              </a:rPr>
              <a:t>Windows Azure</a:t>
            </a:r>
          </a:p>
        </p:txBody>
      </p:sp>
      <p:sp>
        <p:nvSpPr>
          <p:cNvPr id="18" name="TextBox 17"/>
          <p:cNvSpPr txBox="1"/>
          <p:nvPr/>
        </p:nvSpPr>
        <p:spPr>
          <a:xfrm>
            <a:off x="890255" y="5857861"/>
            <a:ext cx="2894816" cy="230524"/>
          </a:xfrm>
          <a:prstGeom prst="rect">
            <a:avLst/>
          </a:prstGeom>
          <a:noFill/>
        </p:spPr>
        <p:txBody>
          <a:bodyPr wrap="square" lIns="0" tIns="0" rIns="0" bIns="0" rtlCol="0">
            <a:spAutoFit/>
          </a:bodyPr>
          <a:lstStyle/>
          <a:p>
            <a:pPr algn="r" defTabSz="1243245">
              <a:lnSpc>
                <a:spcPct val="80000"/>
              </a:lnSpc>
              <a:spcBef>
                <a:spcPct val="20000"/>
              </a:spcBef>
              <a:buSzPct val="80000"/>
            </a:pPr>
            <a:r>
              <a:rPr lang="en-US" sz="1836" dirty="0">
                <a:gradFill>
                  <a:gsLst>
                    <a:gs pos="0">
                      <a:srgbClr val="FFFFFF"/>
                    </a:gs>
                    <a:gs pos="100000">
                      <a:srgbClr val="FFFFFF"/>
                    </a:gs>
                  </a:gsLst>
                  <a:lin ang="5400000" scaled="0"/>
                </a:gradFill>
              </a:rPr>
              <a:t>Your Data Center</a:t>
            </a:r>
          </a:p>
        </p:txBody>
      </p:sp>
      <p:grpSp>
        <p:nvGrpSpPr>
          <p:cNvPr id="26" name="Group 25"/>
          <p:cNvGrpSpPr/>
          <p:nvPr/>
        </p:nvGrpSpPr>
        <p:grpSpPr>
          <a:xfrm>
            <a:off x="5992452" y="5267134"/>
            <a:ext cx="737312" cy="635613"/>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309652" y="5267134"/>
            <a:ext cx="737312" cy="635613"/>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350520" y="1765776"/>
            <a:ext cx="737312" cy="635613"/>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651067" y="1765776"/>
            <a:ext cx="737312" cy="635613"/>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714533" y="6045268"/>
            <a:ext cx="3007147" cy="88221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995344" y="1163844"/>
            <a:ext cx="737312" cy="635613"/>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297436" y="1167111"/>
            <a:ext cx="737312" cy="635613"/>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6693447" y="1151900"/>
            <a:ext cx="737312" cy="635613"/>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1724360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afterEffect">
                                  <p:stCondLst>
                                    <p:cond delay="0"/>
                                  </p:stCondLst>
                                  <p:childTnLst>
                                    <p:animMotion origin="layout" path="M 0 0 L -0.25 0 E" pathEditMode="relative" ptsTypes="">
                                      <p:cBhvr>
                                        <p:cTn id="6" dur="2000" fill="hold"/>
                                        <p:tgtEl>
                                          <p:spTgt spid="71"/>
                                        </p:tgtEl>
                                        <p:attrNameLst>
                                          <p:attrName>ppt_x</p:attrName>
                                          <p:attrName>ppt_y</p:attrName>
                                        </p:attrNameLst>
                                      </p:cBhvr>
                                    </p:animMotion>
                                  </p:childTnLst>
                                </p:cTn>
                              </p:par>
                              <p:par>
                                <p:cTn id="7" presetID="35" presetClass="path" presetSubtype="0" accel="50000" decel="50000" fill="hold" grpId="0" nodeType="withEffect">
                                  <p:stCondLst>
                                    <p:cond delay="200"/>
                                  </p:stCondLst>
                                  <p:childTnLst>
                                    <p:animMotion origin="layout" path="M 0 0 L -0.25 0 E" pathEditMode="relative" ptsTypes="">
                                      <p:cBhvr>
                                        <p:cTn id="8" dur="2000" fill="hold"/>
                                        <p:tgtEl>
                                          <p:spTgt spid="4"/>
                                        </p:tgtEl>
                                        <p:attrNameLst>
                                          <p:attrName>ppt_x</p:attrName>
                                          <p:attrName>ppt_y</p:attrName>
                                        </p:attrNameLst>
                                      </p:cBhvr>
                                    </p:animMotion>
                                  </p:childTnLst>
                                </p:cTn>
                              </p:par>
                              <p:par>
                                <p:cTn id="9" presetID="35" presetClass="path" presetSubtype="0" accel="50000" decel="50000" fill="hold" grpId="0" nodeType="withEffect">
                                  <p:stCondLst>
                                    <p:cond delay="100"/>
                                  </p:stCondLst>
                                  <p:childTnLst>
                                    <p:animMotion origin="layout" path="M 0 0 L -0.25 0 E" pathEditMode="relative" ptsTypes="">
                                      <p:cBhvr>
                                        <p:cTn id="10" dur="2000" fill="hold"/>
                                        <p:tgtEl>
                                          <p:spTgt spid="8"/>
                                        </p:tgtEl>
                                        <p:attrNameLst>
                                          <p:attrName>ppt_x</p:attrName>
                                          <p:attrName>ppt_y</p:attrName>
                                        </p:attrNameLst>
                                      </p:cBhvr>
                                    </p:animMotion>
                                  </p:childTnLst>
                                </p:cTn>
                              </p:par>
                              <p:par>
                                <p:cTn id="11" presetID="35" presetClass="path" presetSubtype="0" accel="50000" decel="50000" fill="hold" grpId="0" nodeType="withEffect">
                                  <p:stCondLst>
                                    <p:cond delay="250"/>
                                  </p:stCondLst>
                                  <p:childTnLst>
                                    <p:animMotion origin="layout" path="M 0 0 L -0.25 0 E" pathEditMode="relative" ptsTypes="">
                                      <p:cBhvr>
                                        <p:cTn id="12" dur="2000" fill="hold"/>
                                        <p:tgtEl>
                                          <p:spTgt spid="9"/>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1"/>
                                        </p:tgtEl>
                                        <p:attrNameLst>
                                          <p:attrName>ppt_x</p:attrName>
                                          <p:attrName>ppt_y</p:attrName>
                                        </p:attrNameLst>
                                      </p:cBhvr>
                                    </p:animMotion>
                                  </p:childTnLst>
                                </p:cTn>
                              </p:par>
                              <p:par>
                                <p:cTn id="15" presetID="35" presetClass="path" presetSubtype="0" accel="50000" decel="50000" fill="hold" grpId="0" nodeType="withEffect">
                                  <p:stCondLst>
                                    <p:cond delay="0"/>
                                  </p:stCondLst>
                                  <p:childTnLst>
                                    <p:animMotion origin="layout" path="M 0 0 L -0.25 0 E" pathEditMode="relative" ptsTypes="">
                                      <p:cBhvr>
                                        <p:cTn id="16" dur="2000" fill="hold"/>
                                        <p:tgtEl>
                                          <p:spTgt spid="14"/>
                                        </p:tgtEl>
                                        <p:attrNameLst>
                                          <p:attrName>ppt_x</p:attrName>
                                          <p:attrName>ppt_y</p:attrName>
                                        </p:attrNameLst>
                                      </p:cBhvr>
                                    </p:animMotion>
                                  </p:childTnLst>
                                </p:cTn>
                              </p:par>
                              <p:par>
                                <p:cTn id="17" presetID="35" presetClass="path" presetSubtype="0" accel="50000" decel="50000" fill="hold" grpId="0" nodeType="withEffect">
                                  <p:stCondLst>
                                    <p:cond delay="0"/>
                                  </p:stCondLst>
                                  <p:childTnLst>
                                    <p:animMotion origin="layout" path="M 0 0 L -0.25 0 E" pathEditMode="relative" ptsTypes="">
                                      <p:cBhvr>
                                        <p:cTn id="18" dur="2000" fill="hold"/>
                                        <p:tgtEl>
                                          <p:spTgt spid="16"/>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35"/>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38"/>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32"/>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65"/>
                                        </p:tgtEl>
                                        <p:attrNameLst>
                                          <p:attrName>ppt_x</p:attrName>
                                          <p:attrName>ppt_y</p:attrName>
                                        </p:attrNameLst>
                                      </p:cBhvr>
                                    </p:animMotion>
                                  </p:childTnLst>
                                </p:cTn>
                              </p:par>
                              <p:par>
                                <p:cTn id="27" presetID="35" presetClass="path" presetSubtype="0" accel="50000" decel="50000" fill="hold" nodeType="withEffect">
                                  <p:stCondLst>
                                    <p:cond delay="0"/>
                                  </p:stCondLst>
                                  <p:childTnLst>
                                    <p:animMotion origin="layout" path="M 0 0 L -0.25 0 E" pathEditMode="relative" ptsTypes="">
                                      <p:cBhvr>
                                        <p:cTn id="28" dur="2000" fill="hold"/>
                                        <p:tgtEl>
                                          <p:spTgt spid="6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14" grpId="0" animBg="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109193" y="5112665"/>
            <a:ext cx="4193954" cy="2156645"/>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6" name="Group 5"/>
          <p:cNvGrpSpPr/>
          <p:nvPr/>
        </p:nvGrpSpPr>
        <p:grpSpPr>
          <a:xfrm>
            <a:off x="4625493" y="5267788"/>
            <a:ext cx="737312" cy="635613"/>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90255" y="5857861"/>
            <a:ext cx="2894816" cy="230524"/>
          </a:xfrm>
          <a:prstGeom prst="rect">
            <a:avLst/>
          </a:prstGeom>
          <a:noFill/>
        </p:spPr>
        <p:txBody>
          <a:bodyPr wrap="square" lIns="0" tIns="0" rIns="0" bIns="0" rtlCol="0">
            <a:spAutoFit/>
          </a:bodyPr>
          <a:lstStyle/>
          <a:p>
            <a:pPr algn="r" defTabSz="1243245">
              <a:lnSpc>
                <a:spcPct val="80000"/>
              </a:lnSpc>
              <a:spcBef>
                <a:spcPct val="20000"/>
              </a:spcBef>
              <a:buSzPct val="80000"/>
            </a:pPr>
            <a:r>
              <a:rPr lang="en-US" sz="1836" dirty="0">
                <a:gradFill>
                  <a:gsLst>
                    <a:gs pos="0">
                      <a:srgbClr val="FFFFFF"/>
                    </a:gs>
                    <a:gs pos="100000">
                      <a:srgbClr val="FFFFFF"/>
                    </a:gs>
                  </a:gsLst>
                  <a:lin ang="5400000" scaled="0"/>
                </a:gradFill>
              </a:rPr>
              <a:t>Your Data Center</a:t>
            </a:r>
          </a:p>
        </p:txBody>
      </p:sp>
      <p:grpSp>
        <p:nvGrpSpPr>
          <p:cNvPr id="26" name="Group 25"/>
          <p:cNvGrpSpPr/>
          <p:nvPr/>
        </p:nvGrpSpPr>
        <p:grpSpPr>
          <a:xfrm>
            <a:off x="5992452" y="5267134"/>
            <a:ext cx="737312" cy="635613"/>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309652" y="5267134"/>
            <a:ext cx="737312" cy="635613"/>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714533" y="6045268"/>
            <a:ext cx="3007147" cy="88221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902304" y="1191567"/>
            <a:ext cx="2996560"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4" name="Rounded Rectangle 3"/>
          <p:cNvSpPr/>
          <p:nvPr/>
        </p:nvSpPr>
        <p:spPr bwMode="auto">
          <a:xfrm>
            <a:off x="846051" y="1054763"/>
            <a:ext cx="3097249" cy="170499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8" name="Rounded Rectangle 7"/>
          <p:cNvSpPr/>
          <p:nvPr/>
        </p:nvSpPr>
        <p:spPr bwMode="auto">
          <a:xfrm>
            <a:off x="1377801" y="783840"/>
            <a:ext cx="3480273" cy="2288264"/>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9" name="Rounded Rectangle 8"/>
          <p:cNvSpPr/>
          <p:nvPr/>
        </p:nvSpPr>
        <p:spPr bwMode="auto">
          <a:xfrm>
            <a:off x="476435" y="1692462"/>
            <a:ext cx="2768957" cy="1236010"/>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1" name="Rounded Rectangle 10"/>
          <p:cNvSpPr/>
          <p:nvPr/>
        </p:nvSpPr>
        <p:spPr bwMode="auto">
          <a:xfrm>
            <a:off x="3581801" y="996684"/>
            <a:ext cx="1835967"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6" name="TextBox 15"/>
          <p:cNvSpPr txBox="1"/>
          <p:nvPr/>
        </p:nvSpPr>
        <p:spPr>
          <a:xfrm>
            <a:off x="1618929" y="438608"/>
            <a:ext cx="2894816" cy="230524"/>
          </a:xfrm>
          <a:prstGeom prst="rect">
            <a:avLst/>
          </a:prstGeom>
          <a:noFill/>
        </p:spPr>
        <p:txBody>
          <a:bodyPr wrap="square" lIns="0" tIns="0" rIns="0" bIns="0" rtlCol="0">
            <a:spAutoFit/>
          </a:bodyPr>
          <a:lstStyle/>
          <a:p>
            <a:pPr algn="ctr" defTabSz="1243245">
              <a:lnSpc>
                <a:spcPct val="80000"/>
              </a:lnSpc>
              <a:spcBef>
                <a:spcPct val="20000"/>
              </a:spcBef>
              <a:buSzPct val="80000"/>
            </a:pPr>
            <a:r>
              <a:rPr lang="en-US" sz="1836" dirty="0">
                <a:gradFill>
                  <a:gsLst>
                    <a:gs pos="0">
                      <a:srgbClr val="FFFFFF"/>
                    </a:gs>
                    <a:gs pos="100000">
                      <a:srgbClr val="FFFFFF"/>
                    </a:gs>
                  </a:gsLst>
                  <a:lin ang="5400000" scaled="0"/>
                </a:gradFill>
              </a:rPr>
              <a:t>Windows Azure</a:t>
            </a:r>
          </a:p>
        </p:txBody>
      </p:sp>
      <p:sp>
        <p:nvSpPr>
          <p:cNvPr id="52" name="Rounded Rectangle 51"/>
          <p:cNvSpPr/>
          <p:nvPr/>
        </p:nvSpPr>
        <p:spPr bwMode="auto">
          <a:xfrm>
            <a:off x="8980783" y="1191567"/>
            <a:ext cx="2996560"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5" name="Rounded Rectangle 54"/>
          <p:cNvSpPr/>
          <p:nvPr/>
        </p:nvSpPr>
        <p:spPr bwMode="auto">
          <a:xfrm>
            <a:off x="6965809" y="1054763"/>
            <a:ext cx="3097249" cy="170499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6" name="Rounded Rectangle 55"/>
          <p:cNvSpPr/>
          <p:nvPr/>
        </p:nvSpPr>
        <p:spPr bwMode="auto">
          <a:xfrm>
            <a:off x="7497559" y="783841"/>
            <a:ext cx="3480273" cy="2144632"/>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7" name="Rounded Rectangle 56"/>
          <p:cNvSpPr/>
          <p:nvPr/>
        </p:nvSpPr>
        <p:spPr bwMode="auto">
          <a:xfrm>
            <a:off x="7237763" y="1998282"/>
            <a:ext cx="2768957" cy="1236010"/>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8" name="Rounded Rectangle 57"/>
          <p:cNvSpPr/>
          <p:nvPr/>
        </p:nvSpPr>
        <p:spPr bwMode="auto">
          <a:xfrm>
            <a:off x="9741154" y="996684"/>
            <a:ext cx="1835967"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62" name="TextBox 61"/>
          <p:cNvSpPr txBox="1"/>
          <p:nvPr/>
        </p:nvSpPr>
        <p:spPr>
          <a:xfrm>
            <a:off x="7738686" y="438608"/>
            <a:ext cx="2894816" cy="230524"/>
          </a:xfrm>
          <a:prstGeom prst="rect">
            <a:avLst/>
          </a:prstGeom>
          <a:noFill/>
        </p:spPr>
        <p:txBody>
          <a:bodyPr wrap="square" lIns="0" tIns="0" rIns="0" bIns="0" rtlCol="0">
            <a:spAutoFit/>
          </a:bodyPr>
          <a:lstStyle/>
          <a:p>
            <a:pPr algn="ctr" defTabSz="1243245">
              <a:lnSpc>
                <a:spcPct val="80000"/>
              </a:lnSpc>
              <a:spcBef>
                <a:spcPct val="20000"/>
              </a:spcBef>
              <a:buSzPct val="80000"/>
            </a:pPr>
            <a:r>
              <a:rPr lang="en-US" sz="1836" dirty="0">
                <a:gradFill>
                  <a:gsLst>
                    <a:gs pos="0">
                      <a:srgbClr val="FFFFFF"/>
                    </a:gs>
                    <a:gs pos="100000">
                      <a:srgbClr val="FFFFFF"/>
                    </a:gs>
                  </a:gsLst>
                  <a:lin ang="5400000" scaled="0"/>
                </a:gradFill>
              </a:rPr>
              <a:t>Other Service Providers</a:t>
            </a:r>
          </a:p>
        </p:txBody>
      </p:sp>
      <p:grpSp>
        <p:nvGrpSpPr>
          <p:cNvPr id="63" name="Group 62"/>
          <p:cNvGrpSpPr/>
          <p:nvPr/>
        </p:nvGrpSpPr>
        <p:grpSpPr>
          <a:xfrm>
            <a:off x="9351474" y="1765776"/>
            <a:ext cx="737312" cy="635613"/>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652021" y="1765776"/>
            <a:ext cx="737312" cy="635613"/>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9003841" y="1153396"/>
            <a:ext cx="737312" cy="635613"/>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88501" y="898129"/>
            <a:ext cx="111024" cy="111024"/>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35" name="Group 34"/>
          <p:cNvGrpSpPr/>
          <p:nvPr/>
        </p:nvGrpSpPr>
        <p:grpSpPr>
          <a:xfrm>
            <a:off x="3231716" y="1765776"/>
            <a:ext cx="737312" cy="635613"/>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532264" y="1765776"/>
            <a:ext cx="737312" cy="635613"/>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76541" y="1163844"/>
            <a:ext cx="737312" cy="635613"/>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78632" y="1153396"/>
            <a:ext cx="737312" cy="635613"/>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3574644" y="1157381"/>
            <a:ext cx="737312" cy="635613"/>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651932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500"/>
                                        <p:tgtEl>
                                          <p:spTgt spid="58"/>
                                        </p:tgtEl>
                                      </p:cBhvr>
                                    </p:animEffect>
                                    <p:anim calcmode="lin" valueType="num">
                                      <p:cBhvr>
                                        <p:cTn id="13" dur="1500" fill="hold"/>
                                        <p:tgtEl>
                                          <p:spTgt spid="58"/>
                                        </p:tgtEl>
                                        <p:attrNameLst>
                                          <p:attrName>ppt_x</p:attrName>
                                        </p:attrNameLst>
                                      </p:cBhvr>
                                      <p:tavLst>
                                        <p:tav tm="0">
                                          <p:val>
                                            <p:strVal val="#ppt_x"/>
                                          </p:val>
                                        </p:tav>
                                        <p:tav tm="100000">
                                          <p:val>
                                            <p:strVal val="#ppt_x"/>
                                          </p:val>
                                        </p:tav>
                                      </p:tavLst>
                                    </p:anim>
                                    <p:anim calcmode="lin" valueType="num">
                                      <p:cBhvr>
                                        <p:cTn id="14" dur="1500" fill="hold"/>
                                        <p:tgtEl>
                                          <p:spTgt spid="58"/>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750"/>
                                        <p:tgtEl>
                                          <p:spTgt spid="56"/>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750"/>
                                        <p:tgtEl>
                                          <p:spTgt spid="52"/>
                                        </p:tgtEl>
                                      </p:cBhvr>
                                    </p:animEffect>
                                    <p:anim calcmode="lin" valueType="num">
                                      <p:cBhvr>
                                        <p:cTn id="26" dur="750" fill="hold"/>
                                        <p:tgtEl>
                                          <p:spTgt spid="52"/>
                                        </p:tgtEl>
                                        <p:attrNameLst>
                                          <p:attrName>ppt_x</p:attrName>
                                        </p:attrNameLst>
                                      </p:cBhvr>
                                      <p:tavLst>
                                        <p:tav tm="0">
                                          <p:val>
                                            <p:strVal val="#ppt_x"/>
                                          </p:val>
                                        </p:tav>
                                        <p:tav tm="100000">
                                          <p:val>
                                            <p:strVal val="#ppt_x"/>
                                          </p:val>
                                        </p:tav>
                                      </p:tavLst>
                                    </p:anim>
                                    <p:anim calcmode="lin" valueType="num">
                                      <p:cBhvr>
                                        <p:cTn id="27" dur="750" fill="hold"/>
                                        <p:tgtEl>
                                          <p:spTgt spid="52"/>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000"/>
                                        <p:tgtEl>
                                          <p:spTgt spid="62"/>
                                        </p:tgtEl>
                                      </p:cBhvr>
                                    </p:animEffect>
                                  </p:childTnLst>
                                </p:cTn>
                              </p:par>
                            </p:childTnLst>
                          </p:cTn>
                        </p:par>
                        <p:par>
                          <p:cTn id="31" fill="hold">
                            <p:stCondLst>
                              <p:cond delay="1850"/>
                            </p:stCondLst>
                            <p:childTnLst>
                              <p:par>
                                <p:cTn id="32" presetID="10" presetClass="entr" presetSubtype="0" fill="hold"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nodeType="withEffect">
                                  <p:stCondLst>
                                    <p:cond delay="1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2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nodeType="clickEffect">
                                  <p:stCondLst>
                                    <p:cond delay="0"/>
                                  </p:stCondLst>
                                  <p:childTnLst>
                                    <p:animMotion origin="layout" path="M 2.91667E-6 -3.28707E-6 L 0.37981 -3.28707E-6 " pathEditMode="relative" rAng="0" ptsTypes="AA">
                                      <p:cBhvr>
                                        <p:cTn id="44" dur="2000" fill="hold"/>
                                        <p:tgtEl>
                                          <p:spTgt spid="68"/>
                                        </p:tgtEl>
                                        <p:attrNameLst>
                                          <p:attrName>ppt_x</p:attrName>
                                          <p:attrName>ppt_y</p:attrName>
                                        </p:attrNameLst>
                                      </p:cBhvr>
                                      <p:rCtr x="189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5" grpId="0" animBg="1"/>
      <p:bldP spid="56" grpId="0" animBg="1"/>
      <p:bldP spid="57" grpId="0" animBg="1"/>
      <p:bldP spid="58" grpId="0" animBg="1"/>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109193" y="5112665"/>
            <a:ext cx="4193954" cy="2156645"/>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6" name="Group 5"/>
          <p:cNvGrpSpPr/>
          <p:nvPr/>
        </p:nvGrpSpPr>
        <p:grpSpPr>
          <a:xfrm>
            <a:off x="4622162" y="5271119"/>
            <a:ext cx="737312" cy="635613"/>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90255" y="5857861"/>
            <a:ext cx="2894816" cy="230524"/>
          </a:xfrm>
          <a:prstGeom prst="rect">
            <a:avLst/>
          </a:prstGeom>
          <a:noFill/>
        </p:spPr>
        <p:txBody>
          <a:bodyPr wrap="square" lIns="0" tIns="0" rIns="0" bIns="0" rtlCol="0">
            <a:spAutoFit/>
          </a:bodyPr>
          <a:lstStyle/>
          <a:p>
            <a:pPr algn="r" defTabSz="1243245">
              <a:lnSpc>
                <a:spcPct val="80000"/>
              </a:lnSpc>
              <a:spcBef>
                <a:spcPct val="20000"/>
              </a:spcBef>
              <a:buSzPct val="80000"/>
            </a:pPr>
            <a:r>
              <a:rPr lang="en-US" sz="1836" dirty="0">
                <a:gradFill>
                  <a:gsLst>
                    <a:gs pos="0">
                      <a:srgbClr val="FFFFFF"/>
                    </a:gs>
                    <a:gs pos="100000">
                      <a:srgbClr val="FFFFFF"/>
                    </a:gs>
                  </a:gsLst>
                  <a:lin ang="5400000" scaled="0"/>
                </a:gradFill>
              </a:rPr>
              <a:t>Your Data Center</a:t>
            </a:r>
          </a:p>
        </p:txBody>
      </p:sp>
      <p:grpSp>
        <p:nvGrpSpPr>
          <p:cNvPr id="26" name="Group 25"/>
          <p:cNvGrpSpPr/>
          <p:nvPr/>
        </p:nvGrpSpPr>
        <p:grpSpPr>
          <a:xfrm>
            <a:off x="5992452" y="5267134"/>
            <a:ext cx="737312" cy="635613"/>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309652" y="5267134"/>
            <a:ext cx="737312" cy="635613"/>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714533" y="6045268"/>
            <a:ext cx="3007147" cy="88221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902304" y="1191567"/>
            <a:ext cx="2996560"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4" name="Rounded Rectangle 3"/>
          <p:cNvSpPr/>
          <p:nvPr/>
        </p:nvSpPr>
        <p:spPr bwMode="auto">
          <a:xfrm>
            <a:off x="846051" y="1054763"/>
            <a:ext cx="3097249" cy="170499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8" name="Rounded Rectangle 7"/>
          <p:cNvSpPr/>
          <p:nvPr/>
        </p:nvSpPr>
        <p:spPr bwMode="auto">
          <a:xfrm>
            <a:off x="1377801" y="783840"/>
            <a:ext cx="3480273" cy="2288264"/>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9" name="Rounded Rectangle 8"/>
          <p:cNvSpPr/>
          <p:nvPr/>
        </p:nvSpPr>
        <p:spPr bwMode="auto">
          <a:xfrm>
            <a:off x="476435" y="1692462"/>
            <a:ext cx="2768957" cy="1236010"/>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1" name="Rounded Rectangle 10"/>
          <p:cNvSpPr/>
          <p:nvPr/>
        </p:nvSpPr>
        <p:spPr bwMode="auto">
          <a:xfrm>
            <a:off x="3581801" y="996684"/>
            <a:ext cx="1835967"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6" name="TextBox 15"/>
          <p:cNvSpPr txBox="1"/>
          <p:nvPr/>
        </p:nvSpPr>
        <p:spPr>
          <a:xfrm>
            <a:off x="1618929" y="438608"/>
            <a:ext cx="2894816" cy="230524"/>
          </a:xfrm>
          <a:prstGeom prst="rect">
            <a:avLst/>
          </a:prstGeom>
          <a:noFill/>
        </p:spPr>
        <p:txBody>
          <a:bodyPr wrap="square" lIns="0" tIns="0" rIns="0" bIns="0" rtlCol="0">
            <a:spAutoFit/>
          </a:bodyPr>
          <a:lstStyle/>
          <a:p>
            <a:pPr algn="ctr" defTabSz="1243245">
              <a:lnSpc>
                <a:spcPct val="80000"/>
              </a:lnSpc>
              <a:spcBef>
                <a:spcPct val="20000"/>
              </a:spcBef>
              <a:buSzPct val="80000"/>
            </a:pPr>
            <a:r>
              <a:rPr lang="en-US" sz="1836" dirty="0">
                <a:gradFill>
                  <a:gsLst>
                    <a:gs pos="0">
                      <a:srgbClr val="FFFFFF"/>
                    </a:gs>
                    <a:gs pos="100000">
                      <a:srgbClr val="FFFFFF"/>
                    </a:gs>
                  </a:gsLst>
                  <a:lin ang="5400000" scaled="0"/>
                </a:gradFill>
              </a:rPr>
              <a:t>Windows Azure</a:t>
            </a:r>
          </a:p>
        </p:txBody>
      </p:sp>
      <p:sp>
        <p:nvSpPr>
          <p:cNvPr id="52" name="Rounded Rectangle 51"/>
          <p:cNvSpPr/>
          <p:nvPr/>
        </p:nvSpPr>
        <p:spPr bwMode="auto">
          <a:xfrm>
            <a:off x="8980783" y="1191567"/>
            <a:ext cx="2996560"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5" name="Rounded Rectangle 54"/>
          <p:cNvSpPr/>
          <p:nvPr/>
        </p:nvSpPr>
        <p:spPr bwMode="auto">
          <a:xfrm>
            <a:off x="6965809" y="1054763"/>
            <a:ext cx="3097249" cy="170499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6" name="Rounded Rectangle 55"/>
          <p:cNvSpPr/>
          <p:nvPr/>
        </p:nvSpPr>
        <p:spPr bwMode="auto">
          <a:xfrm>
            <a:off x="7497559" y="783841"/>
            <a:ext cx="3480273" cy="2144632"/>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7" name="Rounded Rectangle 56"/>
          <p:cNvSpPr/>
          <p:nvPr/>
        </p:nvSpPr>
        <p:spPr bwMode="auto">
          <a:xfrm>
            <a:off x="7237763" y="1998282"/>
            <a:ext cx="2768957" cy="1236010"/>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58" name="Rounded Rectangle 57"/>
          <p:cNvSpPr/>
          <p:nvPr/>
        </p:nvSpPr>
        <p:spPr bwMode="auto">
          <a:xfrm>
            <a:off x="9741154" y="996684"/>
            <a:ext cx="1835967"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62" name="TextBox 61"/>
          <p:cNvSpPr txBox="1"/>
          <p:nvPr/>
        </p:nvSpPr>
        <p:spPr>
          <a:xfrm>
            <a:off x="7738686" y="438608"/>
            <a:ext cx="2894816" cy="230524"/>
          </a:xfrm>
          <a:prstGeom prst="rect">
            <a:avLst/>
          </a:prstGeom>
          <a:noFill/>
        </p:spPr>
        <p:txBody>
          <a:bodyPr wrap="square" lIns="0" tIns="0" rIns="0" bIns="0" rtlCol="0">
            <a:spAutoFit/>
          </a:bodyPr>
          <a:lstStyle/>
          <a:p>
            <a:pPr algn="ctr" defTabSz="1243245">
              <a:lnSpc>
                <a:spcPct val="80000"/>
              </a:lnSpc>
              <a:spcBef>
                <a:spcPct val="20000"/>
              </a:spcBef>
              <a:buSzPct val="80000"/>
            </a:pPr>
            <a:r>
              <a:rPr lang="en-US" sz="1836" dirty="0">
                <a:gradFill>
                  <a:gsLst>
                    <a:gs pos="0">
                      <a:srgbClr val="FFFFFF"/>
                    </a:gs>
                    <a:gs pos="100000">
                      <a:srgbClr val="FFFFFF"/>
                    </a:gs>
                  </a:gsLst>
                  <a:lin ang="5400000" scaled="0"/>
                </a:gradFill>
              </a:rPr>
              <a:t>Other Service Providers</a:t>
            </a:r>
          </a:p>
        </p:txBody>
      </p:sp>
      <p:grpSp>
        <p:nvGrpSpPr>
          <p:cNvPr id="63" name="Group 62"/>
          <p:cNvGrpSpPr/>
          <p:nvPr/>
        </p:nvGrpSpPr>
        <p:grpSpPr>
          <a:xfrm>
            <a:off x="9351474" y="1765776"/>
            <a:ext cx="737312" cy="635613"/>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652021" y="1765776"/>
            <a:ext cx="737312" cy="635613"/>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9003841" y="1153396"/>
            <a:ext cx="737312" cy="635613"/>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88501" y="898129"/>
            <a:ext cx="111024" cy="111024"/>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35" name="Group 34"/>
          <p:cNvGrpSpPr/>
          <p:nvPr/>
        </p:nvGrpSpPr>
        <p:grpSpPr>
          <a:xfrm>
            <a:off x="3231716" y="1765776"/>
            <a:ext cx="737312" cy="635613"/>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532264" y="1765776"/>
            <a:ext cx="737312" cy="635613"/>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76541" y="1163844"/>
            <a:ext cx="737312" cy="635613"/>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78632" y="1153396"/>
            <a:ext cx="737312" cy="635613"/>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8303148" y="1157381"/>
            <a:ext cx="737312" cy="635613"/>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77" name="Rectangle 76"/>
          <p:cNvSpPr/>
          <p:nvPr/>
        </p:nvSpPr>
        <p:spPr bwMode="auto">
          <a:xfrm>
            <a:off x="2502" y="-1"/>
            <a:ext cx="12431473" cy="6994525"/>
          </a:xfrm>
          <a:prstGeom prst="rect">
            <a:avLst/>
          </a:prstGeom>
          <a:solidFill>
            <a:srgbClr val="000000">
              <a:alpha val="7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8" name="Title 3"/>
          <p:cNvSpPr txBox="1">
            <a:spLocks/>
          </p:cNvSpPr>
          <p:nvPr/>
        </p:nvSpPr>
        <p:spPr>
          <a:xfrm>
            <a:off x="2422247" y="2757712"/>
            <a:ext cx="7640811" cy="198818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sz="14075" dirty="0">
                <a:solidFill>
                  <a:srgbClr val="FFFFFF"/>
                </a:solidFill>
              </a:rPr>
              <a:t>no lock-in</a:t>
            </a:r>
          </a:p>
        </p:txBody>
      </p:sp>
    </p:spTree>
    <p:extLst>
      <p:ext uri="{BB962C8B-B14F-4D97-AF65-F5344CB8AC3E}">
        <p14:creationId xmlns:p14="http://schemas.microsoft.com/office/powerpoint/2010/main" val="1600787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p:cNvSpPr/>
          <p:nvPr/>
        </p:nvSpPr>
        <p:spPr bwMode="auto">
          <a:xfrm>
            <a:off x="6168864" y="2073730"/>
            <a:ext cx="5782079"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26" name="Group 25"/>
          <p:cNvGrpSpPr/>
          <p:nvPr/>
        </p:nvGrpSpPr>
        <p:grpSpPr>
          <a:xfrm>
            <a:off x="1037577" y="2369704"/>
            <a:ext cx="2607624" cy="2247949"/>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8" name="TextBox 97"/>
          <p:cNvSpPr txBox="1"/>
          <p:nvPr/>
        </p:nvSpPr>
        <p:spPr>
          <a:xfrm>
            <a:off x="7468759" y="5741713"/>
            <a:ext cx="3182289" cy="259298"/>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1836" dirty="0">
                <a:solidFill>
                  <a:srgbClr val="FFFFFF"/>
                </a:solidFill>
              </a:rPr>
              <a:t>Windows Azure Storage</a:t>
            </a:r>
          </a:p>
        </p:txBody>
      </p:sp>
      <p:grpSp>
        <p:nvGrpSpPr>
          <p:cNvPr id="16" name="Group 15"/>
          <p:cNvGrpSpPr/>
          <p:nvPr/>
        </p:nvGrpSpPr>
        <p:grpSpPr>
          <a:xfrm>
            <a:off x="6384630" y="2296897"/>
            <a:ext cx="1705261" cy="3008802"/>
            <a:chOff x="3857138" y="-151910"/>
            <a:chExt cx="1671976" cy="2950074"/>
          </a:xfrm>
        </p:grpSpPr>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4" name="Rectangle 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8" name="Picture 47"/>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7" name="Group 16"/>
          <p:cNvGrpSpPr/>
          <p:nvPr/>
        </p:nvGrpSpPr>
        <p:grpSpPr>
          <a:xfrm>
            <a:off x="6500484" y="2763387"/>
            <a:ext cx="1455979" cy="2432865"/>
            <a:chOff x="6371150" y="2709450"/>
            <a:chExt cx="1427560" cy="2385378"/>
          </a:xfrm>
        </p:grpSpPr>
        <p:pic>
          <p:nvPicPr>
            <p:cNvPr id="56"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57" name="Picture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66" name="Picture 6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67" name="Picture 6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78" name="Group 77"/>
          <p:cNvGrpSpPr/>
          <p:nvPr/>
        </p:nvGrpSpPr>
        <p:grpSpPr>
          <a:xfrm>
            <a:off x="8208596" y="2296897"/>
            <a:ext cx="1705261" cy="3008802"/>
            <a:chOff x="3857138" y="-151910"/>
            <a:chExt cx="1671976" cy="2950074"/>
          </a:xfrm>
        </p:grpSpPr>
        <p:pic>
          <p:nvPicPr>
            <p:cNvPr id="79" name="Picture 78"/>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80" name="Rectangle 79"/>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81" name="Picture 80"/>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82" name="Group 81"/>
          <p:cNvGrpSpPr/>
          <p:nvPr/>
        </p:nvGrpSpPr>
        <p:grpSpPr>
          <a:xfrm>
            <a:off x="8324451" y="2763387"/>
            <a:ext cx="1455979" cy="2432865"/>
            <a:chOff x="6371150" y="2709450"/>
            <a:chExt cx="1427560" cy="2385378"/>
          </a:xfrm>
        </p:grpSpPr>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6" name="Picture 8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7" name="Picture 8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8" name="Picture 8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9" name="Group 88"/>
          <p:cNvGrpSpPr/>
          <p:nvPr/>
        </p:nvGrpSpPr>
        <p:grpSpPr>
          <a:xfrm>
            <a:off x="10032423" y="2296897"/>
            <a:ext cx="1705261" cy="3008802"/>
            <a:chOff x="3857138" y="-151910"/>
            <a:chExt cx="1671976" cy="2950074"/>
          </a:xfrm>
        </p:grpSpPr>
        <p:pic>
          <p:nvPicPr>
            <p:cNvPr id="90" name="Picture 8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91" name="Rectangle 9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2" name="Picture 91"/>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93" name="Group 92"/>
          <p:cNvGrpSpPr/>
          <p:nvPr/>
        </p:nvGrpSpPr>
        <p:grpSpPr>
          <a:xfrm>
            <a:off x="10148278" y="2763387"/>
            <a:ext cx="1455979" cy="2432865"/>
            <a:chOff x="6371150" y="2709450"/>
            <a:chExt cx="1427560" cy="2385378"/>
          </a:xfrm>
        </p:grpSpPr>
        <p:pic>
          <p:nvPicPr>
            <p:cNvPr id="94" name="Picture 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7" name="Picture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2" name="Picture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3" name="Picture 112"/>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4" name="Picture 113"/>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15" name="Picture 1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VM with persistent drive</a:t>
            </a:r>
          </a:p>
        </p:txBody>
      </p:sp>
    </p:spTree>
    <p:extLst>
      <p:ext uri="{BB962C8B-B14F-4D97-AF65-F5344CB8AC3E}">
        <p14:creationId xmlns:p14="http://schemas.microsoft.com/office/powerpoint/2010/main" val="1474717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bwMode="auto">
          <a:xfrm>
            <a:off x="3471245" y="3028894"/>
            <a:ext cx="2372055" cy="900290"/>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26" name="Group 25"/>
          <p:cNvGrpSpPr/>
          <p:nvPr/>
        </p:nvGrpSpPr>
        <p:grpSpPr>
          <a:xfrm>
            <a:off x="1039836" y="2371447"/>
            <a:ext cx="2607624" cy="2247949"/>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39836" y="2371447"/>
            <a:ext cx="2607624" cy="2247949"/>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56" name="Right Arrow 55"/>
          <p:cNvSpPr/>
          <p:nvPr/>
        </p:nvSpPr>
        <p:spPr bwMode="auto">
          <a:xfrm>
            <a:off x="3471245" y="3035561"/>
            <a:ext cx="2372055" cy="900290"/>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4" name="Rounded Rectangle 93"/>
          <p:cNvSpPr/>
          <p:nvPr/>
        </p:nvSpPr>
        <p:spPr bwMode="auto">
          <a:xfrm>
            <a:off x="6168864" y="2073730"/>
            <a:ext cx="5782079"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97" name="Group 96"/>
          <p:cNvGrpSpPr/>
          <p:nvPr/>
        </p:nvGrpSpPr>
        <p:grpSpPr>
          <a:xfrm>
            <a:off x="6384630" y="2296897"/>
            <a:ext cx="1705261" cy="3008802"/>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208596" y="2296897"/>
            <a:ext cx="1705261" cy="3008802"/>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10032423" y="2296897"/>
            <a:ext cx="1705261" cy="3008802"/>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6523314" y="2782018"/>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5" name="Rounded Rectangle 144"/>
          <p:cNvSpPr/>
          <p:nvPr/>
        </p:nvSpPr>
        <p:spPr bwMode="auto">
          <a:xfrm>
            <a:off x="8324451" y="3674171"/>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6" name="Rounded Rectangle 145"/>
          <p:cNvSpPr/>
          <p:nvPr/>
        </p:nvSpPr>
        <p:spPr bwMode="auto">
          <a:xfrm>
            <a:off x="10958970" y="2785375"/>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15" name="Group 114"/>
          <p:cNvGrpSpPr/>
          <p:nvPr/>
        </p:nvGrpSpPr>
        <p:grpSpPr>
          <a:xfrm>
            <a:off x="6500484" y="2763387"/>
            <a:ext cx="1455979" cy="2432865"/>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26" name="Group 125"/>
          <p:cNvGrpSpPr/>
          <p:nvPr/>
        </p:nvGrpSpPr>
        <p:grpSpPr>
          <a:xfrm>
            <a:off x="8324451" y="2763387"/>
            <a:ext cx="1455979" cy="2432865"/>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10148278" y="2763387"/>
            <a:ext cx="1455979" cy="2432865"/>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extBox 48"/>
          <p:cNvSpPr txBox="1"/>
          <p:nvPr/>
        </p:nvSpPr>
        <p:spPr>
          <a:xfrm>
            <a:off x="7468759" y="5741713"/>
            <a:ext cx="3182289" cy="259298"/>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1836" dirty="0">
                <a:solidFill>
                  <a:srgbClr val="FFFFFF"/>
                </a:solidFill>
              </a:rPr>
              <a:t>Windows Azure Storage</a:t>
            </a:r>
          </a:p>
        </p:txBody>
      </p:sp>
      <p:sp>
        <p:nvSpPr>
          <p:cNvPr id="50"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VM with persistent drive</a:t>
            </a:r>
          </a:p>
        </p:txBody>
      </p:sp>
    </p:spTree>
    <p:extLst>
      <p:ext uri="{BB962C8B-B14F-4D97-AF65-F5344CB8AC3E}">
        <p14:creationId xmlns:p14="http://schemas.microsoft.com/office/powerpoint/2010/main" val="73555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44"/>
                                        </p:tgtEl>
                                        <p:attrNameLst>
                                          <p:attrName>style.visibility</p:attrName>
                                        </p:attrNameLst>
                                      </p:cBhvr>
                                      <p:to>
                                        <p:strVal val="visible"/>
                                      </p:to>
                                    </p:set>
                                    <p:animEffect transition="in" filter="fade">
                                      <p:cBhvr>
                                        <p:cTn id="16" dur="250"/>
                                        <p:tgtEl>
                                          <p:spTgt spid="144"/>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250"/>
                                        <p:tgtEl>
                                          <p:spTgt spid="14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250"/>
                                        <p:tgtEl>
                                          <p:spTgt spid="145"/>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750"/>
                                        <p:tgtEl>
                                          <p:spTgt spid="45"/>
                                        </p:tgtEl>
                                      </p:cBhvr>
                                    </p:animEffect>
                                  </p:childTnLst>
                                </p:cTn>
                              </p:par>
                            </p:childTnLst>
                          </p:cTn>
                        </p:par>
                        <p:par>
                          <p:cTn id="29" fill="hold">
                            <p:stCondLst>
                              <p:cond delay="3000"/>
                            </p:stCondLst>
                            <p:childTnLst>
                              <p:par>
                                <p:cTn id="30" presetID="10" presetClass="exit" presetSubtype="0" fill="hold" grpId="1" nodeType="afterEffect">
                                  <p:stCondLst>
                                    <p:cond delay="0"/>
                                  </p:stCondLst>
                                  <p:childTnLst>
                                    <p:animEffect transition="out" filter="fade">
                                      <p:cBhvr>
                                        <p:cTn id="31" dur="1000"/>
                                        <p:tgtEl>
                                          <p:spTgt spid="4"/>
                                        </p:tgtEl>
                                      </p:cBhvr>
                                    </p:animEffect>
                                    <p:set>
                                      <p:cBhvr>
                                        <p:cTn id="32"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6" grpId="0" animBg="1"/>
      <p:bldP spid="144" grpId="0" animBg="1"/>
      <p:bldP spid="145" grpId="0" animBg="1"/>
      <p:bldP spid="1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Windows Azure</a:t>
            </a:r>
          </a:p>
        </p:txBody>
      </p:sp>
      <p:grpSp>
        <p:nvGrpSpPr>
          <p:cNvPr id="15" name="Group 14"/>
          <p:cNvGrpSpPr/>
          <p:nvPr/>
        </p:nvGrpSpPr>
        <p:grpSpPr>
          <a:xfrm>
            <a:off x="734106" y="2036503"/>
            <a:ext cx="3539432" cy="3308178"/>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flexible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460201" y="2036503"/>
            <a:ext cx="3539432" cy="3308178"/>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open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186295" y="2036503"/>
            <a:ext cx="3539432" cy="3308178"/>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solid</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extLst>
      <p:ext uri="{BB962C8B-B14F-4D97-AF65-F5344CB8AC3E}">
        <p14:creationId xmlns:p14="http://schemas.microsoft.com/office/powerpoint/2010/main" val="3729402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75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ight Arrow 55"/>
          <p:cNvSpPr/>
          <p:nvPr/>
        </p:nvSpPr>
        <p:spPr bwMode="auto">
          <a:xfrm>
            <a:off x="3471245" y="3035561"/>
            <a:ext cx="2372055" cy="900290"/>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26" name="Group 25"/>
          <p:cNvGrpSpPr/>
          <p:nvPr/>
        </p:nvGrpSpPr>
        <p:grpSpPr>
          <a:xfrm>
            <a:off x="1039836" y="2371447"/>
            <a:ext cx="2607624" cy="2247949"/>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36347" y="2371447"/>
            <a:ext cx="2607624" cy="2247949"/>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4" name="Rounded Rectangle 93"/>
          <p:cNvSpPr/>
          <p:nvPr/>
        </p:nvSpPr>
        <p:spPr bwMode="auto">
          <a:xfrm>
            <a:off x="6168864" y="2073730"/>
            <a:ext cx="5782079"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97" name="Group 96"/>
          <p:cNvGrpSpPr/>
          <p:nvPr/>
        </p:nvGrpSpPr>
        <p:grpSpPr>
          <a:xfrm>
            <a:off x="6384630" y="2296897"/>
            <a:ext cx="1705261" cy="3008802"/>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208596" y="2296897"/>
            <a:ext cx="1705261" cy="3008802"/>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10032423" y="2296897"/>
            <a:ext cx="1705261" cy="3008802"/>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9140539" y="3679218"/>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5" name="Rounded Rectangle 144"/>
          <p:cNvSpPr/>
          <p:nvPr/>
        </p:nvSpPr>
        <p:spPr bwMode="auto">
          <a:xfrm>
            <a:off x="8324451" y="3674171"/>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6" name="Rounded Rectangle 145"/>
          <p:cNvSpPr/>
          <p:nvPr/>
        </p:nvSpPr>
        <p:spPr bwMode="auto">
          <a:xfrm>
            <a:off x="10958970" y="2785375"/>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26" name="Group 125"/>
          <p:cNvGrpSpPr/>
          <p:nvPr/>
        </p:nvGrpSpPr>
        <p:grpSpPr>
          <a:xfrm>
            <a:off x="8324451" y="2763387"/>
            <a:ext cx="1455979" cy="2432865"/>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10148278" y="2763387"/>
            <a:ext cx="1455979" cy="2432865"/>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338468" y="3674171"/>
            <a:ext cx="612583" cy="767052"/>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324451" y="3653878"/>
            <a:ext cx="649430" cy="805775"/>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4" name="Rounded Rectangle 53"/>
          <p:cNvSpPr/>
          <p:nvPr/>
        </p:nvSpPr>
        <p:spPr bwMode="auto">
          <a:xfrm>
            <a:off x="6523314" y="2782018"/>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15" name="Group 114"/>
          <p:cNvGrpSpPr/>
          <p:nvPr/>
        </p:nvGrpSpPr>
        <p:grpSpPr>
          <a:xfrm>
            <a:off x="6500484" y="2763387"/>
            <a:ext cx="1455979" cy="2432865"/>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extBox 52"/>
          <p:cNvSpPr txBox="1"/>
          <p:nvPr/>
        </p:nvSpPr>
        <p:spPr>
          <a:xfrm>
            <a:off x="7468759" y="5741713"/>
            <a:ext cx="3182289" cy="259298"/>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1836" dirty="0">
                <a:solidFill>
                  <a:srgbClr val="FFFFFF"/>
                </a:solidFill>
              </a:rPr>
              <a:t>Windows Azure Storage</a:t>
            </a:r>
          </a:p>
        </p:txBody>
      </p:sp>
      <p:sp>
        <p:nvSpPr>
          <p:cNvPr id="55"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VM with persistent drive</a:t>
            </a:r>
          </a:p>
        </p:txBody>
      </p:sp>
    </p:spTree>
    <p:extLst>
      <p:ext uri="{BB962C8B-B14F-4D97-AF65-F5344CB8AC3E}">
        <p14:creationId xmlns:p14="http://schemas.microsoft.com/office/powerpoint/2010/main" val="2805670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250"/>
                                        <p:tgtEl>
                                          <p:spTgt spid="144"/>
                                        </p:tgtEl>
                                      </p:cBhvr>
                                    </p:animEffect>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ounded Rectangle 93"/>
          <p:cNvSpPr/>
          <p:nvPr/>
        </p:nvSpPr>
        <p:spPr bwMode="auto">
          <a:xfrm>
            <a:off x="6168864" y="2073730"/>
            <a:ext cx="5782079"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97" name="Group 96"/>
          <p:cNvGrpSpPr/>
          <p:nvPr/>
        </p:nvGrpSpPr>
        <p:grpSpPr>
          <a:xfrm>
            <a:off x="6384630" y="2296897"/>
            <a:ext cx="1705261" cy="3008802"/>
            <a:chOff x="3857138" y="-151910"/>
            <a:chExt cx="1671976" cy="2950074"/>
          </a:xfrm>
        </p:grpSpPr>
        <p:pic>
          <p:nvPicPr>
            <p:cNvPr id="112" name="Picture 111"/>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208596" y="2296897"/>
            <a:ext cx="1705261" cy="3008802"/>
            <a:chOff x="3857138" y="-151910"/>
            <a:chExt cx="1671976" cy="2950074"/>
          </a:xfrm>
        </p:grpSpPr>
        <p:pic>
          <p:nvPicPr>
            <p:cNvPr id="123" name="Picture 122"/>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10032423" y="2296897"/>
            <a:ext cx="1705261" cy="3008802"/>
            <a:chOff x="3857138" y="-151910"/>
            <a:chExt cx="1671976" cy="2950074"/>
          </a:xfrm>
        </p:grpSpPr>
        <p:pic>
          <p:nvPicPr>
            <p:cNvPr id="134" name="Picture 133"/>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9140539" y="3679218"/>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5" name="Rounded Rectangle 144"/>
          <p:cNvSpPr/>
          <p:nvPr/>
        </p:nvSpPr>
        <p:spPr bwMode="auto">
          <a:xfrm>
            <a:off x="8324451" y="3674171"/>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6" name="Rounded Rectangle 145"/>
          <p:cNvSpPr/>
          <p:nvPr/>
        </p:nvSpPr>
        <p:spPr bwMode="auto">
          <a:xfrm>
            <a:off x="10958970" y="2785375"/>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26" name="Group 125"/>
          <p:cNvGrpSpPr/>
          <p:nvPr/>
        </p:nvGrpSpPr>
        <p:grpSpPr>
          <a:xfrm>
            <a:off x="8324451" y="2763387"/>
            <a:ext cx="1455979" cy="2432865"/>
            <a:chOff x="6371150" y="2709450"/>
            <a:chExt cx="1427560" cy="2385378"/>
          </a:xfrm>
        </p:grpSpPr>
        <p:pic>
          <p:nvPicPr>
            <p:cNvPr id="127" name="Picture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10148278" y="2763387"/>
            <a:ext cx="1455979" cy="2432865"/>
            <a:chOff x="6371150" y="2709450"/>
            <a:chExt cx="1427560" cy="2385378"/>
          </a:xfrm>
        </p:grpSpPr>
        <p:pic>
          <p:nvPicPr>
            <p:cNvPr id="138" name="Picture 1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338468" y="3674171"/>
            <a:ext cx="612583" cy="767052"/>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324451" y="3653878"/>
            <a:ext cx="649430" cy="805775"/>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4" name="Rounded Rectangle 53"/>
          <p:cNvSpPr/>
          <p:nvPr/>
        </p:nvSpPr>
        <p:spPr bwMode="auto">
          <a:xfrm>
            <a:off x="6523314" y="2782018"/>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15" name="Group 114"/>
          <p:cNvGrpSpPr/>
          <p:nvPr/>
        </p:nvGrpSpPr>
        <p:grpSpPr>
          <a:xfrm>
            <a:off x="6500484" y="2763387"/>
            <a:ext cx="1455979" cy="2432865"/>
            <a:chOff x="6371150" y="2709450"/>
            <a:chExt cx="1427560" cy="2385378"/>
          </a:xfrm>
        </p:grpSpPr>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itle 3"/>
          <p:cNvSpPr txBox="1">
            <a:spLocks/>
          </p:cNvSpPr>
          <p:nvPr/>
        </p:nvSpPr>
        <p:spPr>
          <a:xfrm>
            <a:off x="643012" y="2605322"/>
            <a:ext cx="4677367" cy="2074510"/>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r>
              <a:rPr sz="7343" dirty="0">
                <a:solidFill>
                  <a:srgbClr val="FFFFFF"/>
                </a:solidFill>
              </a:rPr>
              <a:t>reliable and always on</a:t>
            </a:r>
          </a:p>
        </p:txBody>
      </p:sp>
      <p:sp>
        <p:nvSpPr>
          <p:cNvPr id="46" name="TextBox 45"/>
          <p:cNvSpPr txBox="1"/>
          <p:nvPr/>
        </p:nvSpPr>
        <p:spPr>
          <a:xfrm>
            <a:off x="7468759" y="5741713"/>
            <a:ext cx="3182289" cy="259298"/>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1836" dirty="0">
                <a:solidFill>
                  <a:srgbClr val="FFFFFF"/>
                </a:solidFill>
              </a:rPr>
              <a:t>Windows Azure Storage</a:t>
            </a:r>
          </a:p>
        </p:txBody>
      </p:sp>
      <p:sp>
        <p:nvSpPr>
          <p:cNvPr id="47"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VM with persistent drive</a:t>
            </a:r>
          </a:p>
        </p:txBody>
      </p:sp>
    </p:spTree>
    <p:extLst>
      <p:ext uri="{BB962C8B-B14F-4D97-AF65-F5344CB8AC3E}">
        <p14:creationId xmlns:p14="http://schemas.microsoft.com/office/powerpoint/2010/main" val="10275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63"/>
          <p:cNvSpPr/>
          <p:nvPr/>
        </p:nvSpPr>
        <p:spPr bwMode="auto">
          <a:xfrm>
            <a:off x="876462" y="4271750"/>
            <a:ext cx="509871" cy="509871"/>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62" name="Oval 61"/>
          <p:cNvSpPr/>
          <p:nvPr/>
        </p:nvSpPr>
        <p:spPr bwMode="auto">
          <a:xfrm>
            <a:off x="4586182" y="4271750"/>
            <a:ext cx="509871" cy="509871"/>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27" name="Group 26"/>
          <p:cNvGrpSpPr/>
          <p:nvPr/>
        </p:nvGrpSpPr>
        <p:grpSpPr>
          <a:xfrm>
            <a:off x="496232" y="2235598"/>
            <a:ext cx="4970226" cy="2804226"/>
            <a:chOff x="484093" y="1352838"/>
            <a:chExt cx="4873213" cy="2749491"/>
          </a:xfrm>
        </p:grpSpPr>
        <p:cxnSp>
          <p:nvCxnSpPr>
            <p:cNvPr id="1350" name="Straight Connector 1349"/>
            <p:cNvCxnSpPr/>
            <p:nvPr/>
          </p:nvCxnSpPr>
          <p:spPr>
            <a:xfrm rot="5400000">
              <a:off x="2920700" y="-1083769"/>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1" name="Straight Connector 1350"/>
            <p:cNvCxnSpPr/>
            <p:nvPr/>
          </p:nvCxnSpPr>
          <p:spPr>
            <a:xfrm rot="5400000">
              <a:off x="2920700" y="-16727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2" name="Straight Connector 1351"/>
            <p:cNvCxnSpPr/>
            <p:nvPr/>
          </p:nvCxnSpPr>
          <p:spPr>
            <a:xfrm rot="5400000">
              <a:off x="2920700" y="749226"/>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3" name="Straight Connector 1352"/>
            <p:cNvCxnSpPr/>
            <p:nvPr/>
          </p:nvCxnSpPr>
          <p:spPr>
            <a:xfrm rot="5400000">
              <a:off x="2920700" y="166572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61" name="Title 3"/>
          <p:cNvSpPr txBox="1">
            <a:spLocks/>
          </p:cNvSpPr>
          <p:nvPr/>
        </p:nvSpPr>
        <p:spPr>
          <a:xfrm>
            <a:off x="643012" y="5262946"/>
            <a:ext cx="4677367" cy="1152680"/>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sz="4080" dirty="0">
                <a:solidFill>
                  <a:srgbClr val="FFFFFF"/>
                </a:solidFill>
              </a:rPr>
              <a:t>continuous storage </a:t>
            </a:r>
            <a:br>
              <a:rPr sz="4080" dirty="0">
                <a:solidFill>
                  <a:srgbClr val="FFFFFF"/>
                </a:solidFill>
              </a:rPr>
            </a:br>
            <a:r>
              <a:rPr sz="4080" dirty="0">
                <a:solidFill>
                  <a:srgbClr val="FFFFFF"/>
                </a:solidFill>
              </a:rPr>
              <a:t>geo-replication</a:t>
            </a:r>
          </a:p>
        </p:txBody>
      </p:sp>
      <p:sp>
        <p:nvSpPr>
          <p:cNvPr id="1339" name="Oval 536"/>
          <p:cNvSpPr>
            <a:spLocks noChangeAspect="1" noChangeArrowheads="1"/>
          </p:cNvSpPr>
          <p:nvPr/>
        </p:nvSpPr>
        <p:spPr bwMode="auto">
          <a:xfrm>
            <a:off x="1077395" y="4478333"/>
            <a:ext cx="108002" cy="10800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grpSp>
        <p:nvGrpSpPr>
          <p:cNvPr id="21" name="Group 20"/>
          <p:cNvGrpSpPr/>
          <p:nvPr/>
        </p:nvGrpSpPr>
        <p:grpSpPr>
          <a:xfrm>
            <a:off x="643013" y="2099299"/>
            <a:ext cx="4673712" cy="3000440"/>
            <a:chOff x="628009" y="1463040"/>
            <a:chExt cx="4582487" cy="2460962"/>
          </a:xfrm>
        </p:grpSpPr>
        <p:cxnSp>
          <p:nvCxnSpPr>
            <p:cNvPr id="20" name="Straight Connector 19"/>
            <p:cNvCxnSpPr/>
            <p:nvPr/>
          </p:nvCxnSpPr>
          <p:spPr>
            <a:xfrm>
              <a:off x="628009"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2" name="Straight Connector 1341"/>
            <p:cNvCxnSpPr/>
            <p:nvPr/>
          </p:nvCxnSpPr>
          <p:spPr>
            <a:xfrm>
              <a:off x="154450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3" name="Straight Connector 1342"/>
            <p:cNvCxnSpPr/>
            <p:nvPr/>
          </p:nvCxnSpPr>
          <p:spPr>
            <a:xfrm>
              <a:off x="2461003"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4" name="Straight Connector 1343"/>
            <p:cNvCxnSpPr/>
            <p:nvPr/>
          </p:nvCxnSpPr>
          <p:spPr>
            <a:xfrm>
              <a:off x="3377500"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5" name="Straight Connector 1344"/>
            <p:cNvCxnSpPr/>
            <p:nvPr/>
          </p:nvCxnSpPr>
          <p:spPr>
            <a:xfrm>
              <a:off x="4293997"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6" name="Straight Connector 1345"/>
            <p:cNvCxnSpPr/>
            <p:nvPr/>
          </p:nvCxnSpPr>
          <p:spPr>
            <a:xfrm>
              <a:off x="521049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18" name="Pentagon 17"/>
          <p:cNvSpPr/>
          <p:nvPr/>
        </p:nvSpPr>
        <p:spPr bwMode="auto">
          <a:xfrm rot="5400000">
            <a:off x="399337" y="2861970"/>
            <a:ext cx="1464120" cy="798837"/>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b="1" dirty="0">
                <a:gradFill>
                  <a:gsLst>
                    <a:gs pos="0">
                      <a:srgbClr val="FFFFFF"/>
                    </a:gs>
                    <a:gs pos="100000">
                      <a:srgbClr val="FFFFFF"/>
                    </a:gs>
                  </a:gsLst>
                  <a:lin ang="5400000" scaled="0"/>
                </a:gradFill>
              </a:rPr>
              <a:t>WEST</a:t>
            </a:r>
          </a:p>
          <a:p>
            <a:pPr algn="ctr" defTabSz="932290" fontAlgn="base">
              <a:spcBef>
                <a:spcPct val="0"/>
              </a:spcBef>
              <a:spcAft>
                <a:spcPct val="0"/>
              </a:spcAft>
            </a:pPr>
            <a:r>
              <a:rPr lang="en-US" sz="1836" b="1" dirty="0">
                <a:gradFill>
                  <a:gsLst>
                    <a:gs pos="0">
                      <a:srgbClr val="FFFFFF"/>
                    </a:gs>
                    <a:gs pos="100000">
                      <a:srgbClr val="FFFFFF"/>
                    </a:gs>
                  </a:gsLst>
                  <a:lin ang="5400000" scaled="0"/>
                </a:gradFill>
              </a:rPr>
              <a:t>DC</a:t>
            </a:r>
          </a:p>
        </p:txBody>
      </p:sp>
      <p:sp>
        <p:nvSpPr>
          <p:cNvPr id="1355" name="Pentagon 1354"/>
          <p:cNvSpPr/>
          <p:nvPr/>
        </p:nvSpPr>
        <p:spPr bwMode="auto">
          <a:xfrm rot="5400000">
            <a:off x="4120963" y="2861971"/>
            <a:ext cx="1464120" cy="798837"/>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b="1" dirty="0">
                <a:gradFill>
                  <a:gsLst>
                    <a:gs pos="0">
                      <a:srgbClr val="FFFFFF"/>
                    </a:gs>
                    <a:gs pos="100000">
                      <a:srgbClr val="FFFFFF"/>
                    </a:gs>
                  </a:gsLst>
                  <a:lin ang="5400000" scaled="0"/>
                </a:gradFill>
              </a:rPr>
              <a:t>EAST</a:t>
            </a:r>
          </a:p>
          <a:p>
            <a:pPr algn="ctr" defTabSz="932290" fontAlgn="base">
              <a:spcBef>
                <a:spcPct val="0"/>
              </a:spcBef>
              <a:spcAft>
                <a:spcPct val="0"/>
              </a:spcAft>
            </a:pPr>
            <a:r>
              <a:rPr lang="en-US" sz="1836" b="1" dirty="0">
                <a:gradFill>
                  <a:gsLst>
                    <a:gs pos="0">
                      <a:srgbClr val="FFFFFF"/>
                    </a:gs>
                    <a:gs pos="100000">
                      <a:srgbClr val="FFFFFF"/>
                    </a:gs>
                  </a:gsLst>
                  <a:lin ang="5400000" scaled="0"/>
                </a:gradFill>
              </a:rPr>
              <a:t>DC</a:t>
            </a:r>
          </a:p>
        </p:txBody>
      </p:sp>
      <p:sp>
        <p:nvSpPr>
          <p:cNvPr id="1358" name="Oval 536"/>
          <p:cNvSpPr>
            <a:spLocks noChangeAspect="1" noChangeArrowheads="1"/>
          </p:cNvSpPr>
          <p:nvPr/>
        </p:nvSpPr>
        <p:spPr bwMode="auto">
          <a:xfrm>
            <a:off x="4787115" y="4478333"/>
            <a:ext cx="108002" cy="10800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 name="TextBox 22"/>
          <p:cNvSpPr txBox="1"/>
          <p:nvPr/>
        </p:nvSpPr>
        <p:spPr>
          <a:xfrm>
            <a:off x="2294707" y="4685151"/>
            <a:ext cx="1226186" cy="259298"/>
          </a:xfrm>
          <a:prstGeom prst="rect">
            <a:avLst/>
          </a:prstGeom>
          <a:noFill/>
        </p:spPr>
        <p:txBody>
          <a:bodyPr wrap="none" lIns="0" tIns="0" rIns="0" bIns="0" rtlCol="0">
            <a:spAutoFit/>
          </a:bodyPr>
          <a:lstStyle/>
          <a:p>
            <a:pPr defTabSz="1243245">
              <a:lnSpc>
                <a:spcPct val="90000"/>
              </a:lnSpc>
              <a:spcBef>
                <a:spcPct val="20000"/>
              </a:spcBef>
              <a:buSzPct val="80000"/>
            </a:pPr>
            <a:r>
              <a:rPr lang="en-US" sz="1836" i="1" dirty="0">
                <a:solidFill>
                  <a:srgbClr val="FFFFFF"/>
                </a:solidFill>
              </a:rPr>
              <a:t>&gt; 500 miles</a:t>
            </a:r>
          </a:p>
        </p:txBody>
      </p:sp>
      <p:cxnSp>
        <p:nvCxnSpPr>
          <p:cNvPr id="1359" name="Straight Connector 1358"/>
          <p:cNvCxnSpPr/>
          <p:nvPr/>
        </p:nvCxnSpPr>
        <p:spPr>
          <a:xfrm>
            <a:off x="1131397" y="4532334"/>
            <a:ext cx="3655718"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63" name="Rounded Rectangle 62"/>
          <p:cNvSpPr/>
          <p:nvPr/>
        </p:nvSpPr>
        <p:spPr bwMode="auto">
          <a:xfrm>
            <a:off x="6168864" y="2073730"/>
            <a:ext cx="5782079"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nvGrpSpPr>
          <p:cNvPr id="65" name="Group 64"/>
          <p:cNvGrpSpPr/>
          <p:nvPr/>
        </p:nvGrpSpPr>
        <p:grpSpPr>
          <a:xfrm>
            <a:off x="6384630" y="2296897"/>
            <a:ext cx="1705261" cy="3008802"/>
            <a:chOff x="3857138" y="-151910"/>
            <a:chExt cx="1671976" cy="2950074"/>
          </a:xfrm>
        </p:grpSpPr>
        <p:pic>
          <p:nvPicPr>
            <p:cNvPr id="66" name="Picture 65"/>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67" name="Rectangle 66"/>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68" name="Picture 67"/>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69" name="Group 68"/>
          <p:cNvGrpSpPr/>
          <p:nvPr/>
        </p:nvGrpSpPr>
        <p:grpSpPr>
          <a:xfrm>
            <a:off x="8208596" y="2296897"/>
            <a:ext cx="1705261" cy="3008802"/>
            <a:chOff x="3857138" y="-151910"/>
            <a:chExt cx="1671976" cy="2950074"/>
          </a:xfrm>
        </p:grpSpPr>
        <p:pic>
          <p:nvPicPr>
            <p:cNvPr id="70" name="Picture 69"/>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1" name="Rectangle 7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2" name="Picture 71"/>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73" name="Group 72"/>
          <p:cNvGrpSpPr/>
          <p:nvPr/>
        </p:nvGrpSpPr>
        <p:grpSpPr>
          <a:xfrm>
            <a:off x="10032423" y="2296897"/>
            <a:ext cx="1705261" cy="3008802"/>
            <a:chOff x="3857138" y="-151910"/>
            <a:chExt cx="1671976" cy="2950074"/>
          </a:xfrm>
        </p:grpSpPr>
        <p:pic>
          <p:nvPicPr>
            <p:cNvPr id="74" name="Picture 73"/>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5" name="Rectangle 7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7" name="Picture 76"/>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78" name="Rounded Rectangle 77"/>
          <p:cNvSpPr/>
          <p:nvPr/>
        </p:nvSpPr>
        <p:spPr bwMode="auto">
          <a:xfrm>
            <a:off x="9140539" y="3679218"/>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9" name="Rounded Rectangle 78"/>
          <p:cNvSpPr/>
          <p:nvPr/>
        </p:nvSpPr>
        <p:spPr bwMode="auto">
          <a:xfrm>
            <a:off x="8324451" y="3674171"/>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80" name="Rounded Rectangle 79"/>
          <p:cNvSpPr/>
          <p:nvPr/>
        </p:nvSpPr>
        <p:spPr bwMode="auto">
          <a:xfrm>
            <a:off x="10958970" y="2785375"/>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81" name="Group 80"/>
          <p:cNvGrpSpPr/>
          <p:nvPr/>
        </p:nvGrpSpPr>
        <p:grpSpPr>
          <a:xfrm>
            <a:off x="8324451" y="2763387"/>
            <a:ext cx="1455979" cy="2432865"/>
            <a:chOff x="6371150" y="2709450"/>
            <a:chExt cx="1427560" cy="2385378"/>
          </a:xfrm>
        </p:grpSpPr>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3" name="Picture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4" name="Picture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5" name="Picture 84"/>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6" name="Picture 85"/>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7"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8" name="Group 87"/>
          <p:cNvGrpSpPr/>
          <p:nvPr/>
        </p:nvGrpSpPr>
        <p:grpSpPr>
          <a:xfrm>
            <a:off x="10148278" y="2763387"/>
            <a:ext cx="1455979" cy="2432865"/>
            <a:chOff x="6371150" y="2709450"/>
            <a:chExt cx="1427560" cy="2385378"/>
          </a:xfrm>
        </p:grpSpPr>
        <p:pic>
          <p:nvPicPr>
            <p:cNvPr id="89" name="Picture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0" name="Picture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91" name="Picture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92" name="Picture 9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93" name="Picture 92"/>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94" name="Picture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95" name="Group 94"/>
          <p:cNvGrpSpPr/>
          <p:nvPr/>
        </p:nvGrpSpPr>
        <p:grpSpPr>
          <a:xfrm>
            <a:off x="8338468" y="3674171"/>
            <a:ext cx="612583" cy="767052"/>
            <a:chOff x="8173259" y="3602456"/>
            <a:chExt cx="600626" cy="752080"/>
          </a:xfrm>
        </p:grpSpPr>
        <p:sp>
          <p:nvSpPr>
            <p:cNvPr id="96" name="Rounded Rectangle 95"/>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7" name="Picture 9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112" name="Rounded Rectangle 111"/>
          <p:cNvSpPr/>
          <p:nvPr/>
        </p:nvSpPr>
        <p:spPr bwMode="auto">
          <a:xfrm>
            <a:off x="8324451" y="3653878"/>
            <a:ext cx="649430" cy="805775"/>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3" name="Rounded Rectangle 112"/>
          <p:cNvSpPr/>
          <p:nvPr/>
        </p:nvSpPr>
        <p:spPr bwMode="auto">
          <a:xfrm>
            <a:off x="6523314" y="2782018"/>
            <a:ext cx="626601"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14" name="Group 113"/>
          <p:cNvGrpSpPr/>
          <p:nvPr/>
        </p:nvGrpSpPr>
        <p:grpSpPr>
          <a:xfrm>
            <a:off x="6500484" y="2763387"/>
            <a:ext cx="1455979" cy="2432865"/>
            <a:chOff x="6371150" y="2709450"/>
            <a:chExt cx="1427560" cy="2385378"/>
          </a:xfrm>
        </p:grpSpPr>
        <p:pic>
          <p:nvPicPr>
            <p:cNvPr id="115" name="Picture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8" name="Picture 117"/>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0" name="Picture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76" name="TextBox 75"/>
          <p:cNvSpPr txBox="1"/>
          <p:nvPr/>
        </p:nvSpPr>
        <p:spPr>
          <a:xfrm>
            <a:off x="7468759" y="5741713"/>
            <a:ext cx="3182289" cy="259298"/>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1836" dirty="0">
                <a:solidFill>
                  <a:srgbClr val="FFFFFF"/>
                </a:solidFill>
              </a:rPr>
              <a:t>Windows Azure Storage</a:t>
            </a:r>
          </a:p>
        </p:txBody>
      </p:sp>
      <p:sp>
        <p:nvSpPr>
          <p:cNvPr id="2" name="Oval 1"/>
          <p:cNvSpPr/>
          <p:nvPr/>
        </p:nvSpPr>
        <p:spPr bwMode="auto">
          <a:xfrm>
            <a:off x="1039365" y="4439085"/>
            <a:ext cx="184066" cy="184066"/>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 </a:t>
            </a:r>
          </a:p>
        </p:txBody>
      </p:sp>
      <p:sp>
        <p:nvSpPr>
          <p:cNvPr id="98" name="Oval 97"/>
          <p:cNvSpPr/>
          <p:nvPr/>
        </p:nvSpPr>
        <p:spPr bwMode="auto">
          <a:xfrm>
            <a:off x="1037621" y="4437341"/>
            <a:ext cx="184066" cy="184066"/>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 </a:t>
            </a:r>
          </a:p>
        </p:txBody>
      </p:sp>
    </p:spTree>
    <p:extLst>
      <p:ext uri="{BB962C8B-B14F-4D97-AF65-F5344CB8AC3E}">
        <p14:creationId xmlns:p14="http://schemas.microsoft.com/office/powerpoint/2010/main" val="1768439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500"/>
                                        <p:tgtEl>
                                          <p:spTgt spid="61"/>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39"/>
                                        </p:tgtEl>
                                        <p:attrNameLst>
                                          <p:attrName>style.visibility</p:attrName>
                                        </p:attrNameLst>
                                      </p:cBhvr>
                                      <p:to>
                                        <p:strVal val="visible"/>
                                      </p:to>
                                    </p:set>
                                    <p:animEffect transition="in" filter="fade">
                                      <p:cBhvr>
                                        <p:cTn id="22" dur="250"/>
                                        <p:tgtEl>
                                          <p:spTgt spid="1339"/>
                                        </p:tgtEl>
                                      </p:cBhvr>
                                    </p:animEffect>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1355"/>
                                        </p:tgtEl>
                                        <p:attrNameLst>
                                          <p:attrName>style.visibility</p:attrName>
                                        </p:attrNameLst>
                                      </p:cBhvr>
                                      <p:to>
                                        <p:strVal val="visible"/>
                                      </p:to>
                                    </p:set>
                                    <p:animEffect transition="in" filter="wipe(down)">
                                      <p:cBhvr>
                                        <p:cTn id="26" dur="500"/>
                                        <p:tgtEl>
                                          <p:spTgt spid="1355"/>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1358"/>
                                        </p:tgtEl>
                                        <p:attrNameLst>
                                          <p:attrName>style.visibility</p:attrName>
                                        </p:attrNameLst>
                                      </p:cBhvr>
                                      <p:to>
                                        <p:strVal val="visible"/>
                                      </p:to>
                                    </p:set>
                                    <p:animEffect transition="in" filter="fade">
                                      <p:cBhvr>
                                        <p:cTn id="30" dur="250"/>
                                        <p:tgtEl>
                                          <p:spTgt spid="1358"/>
                                        </p:tgtEl>
                                      </p:cBhvr>
                                    </p:animEffect>
                                  </p:childTnLst>
                                </p:cTn>
                              </p:par>
                            </p:childTnLst>
                          </p:cTn>
                        </p:par>
                        <p:par>
                          <p:cTn id="31" fill="hold">
                            <p:stCondLst>
                              <p:cond delay="3000"/>
                            </p:stCondLst>
                            <p:childTnLst>
                              <p:par>
                                <p:cTn id="32" presetID="10" presetClass="entr" presetSubtype="0" fill="hold" grpId="0" nodeType="afterEffect">
                                  <p:stCondLst>
                                    <p:cond delay="10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250"/>
                                        <p:tgtEl>
                                          <p:spTgt spid="64"/>
                                        </p:tgtEl>
                                      </p:cBhvr>
                                    </p:animEffect>
                                  </p:childTnLst>
                                </p:cTn>
                              </p:par>
                              <p:par>
                                <p:cTn id="35" presetID="22" presetClass="entr" presetSubtype="8" fill="hold" nodeType="withEffect">
                                  <p:stCondLst>
                                    <p:cond delay="1000"/>
                                  </p:stCondLst>
                                  <p:childTnLst>
                                    <p:set>
                                      <p:cBhvr>
                                        <p:cTn id="36" dur="1" fill="hold">
                                          <p:stCondLst>
                                            <p:cond delay="0"/>
                                          </p:stCondLst>
                                        </p:cTn>
                                        <p:tgtEl>
                                          <p:spTgt spid="1359"/>
                                        </p:tgtEl>
                                        <p:attrNameLst>
                                          <p:attrName>style.visibility</p:attrName>
                                        </p:attrNameLst>
                                      </p:cBhvr>
                                      <p:to>
                                        <p:strVal val="visible"/>
                                      </p:to>
                                    </p:set>
                                    <p:animEffect transition="in" filter="wipe(left)">
                                      <p:cBhvr>
                                        <p:cTn id="37" dur="1000"/>
                                        <p:tgtEl>
                                          <p:spTgt spid="1359"/>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5250"/>
                            </p:stCondLst>
                            <p:childTnLst>
                              <p:par>
                                <p:cTn id="43" presetID="10"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par>
                                <p:cTn id="46" presetID="63" presetClass="path" presetSubtype="0" repeatCount="indefinite" accel="50000" decel="50000" fill="hold" grpId="1" nodeType="withEffect">
                                  <p:stCondLst>
                                    <p:cond delay="0"/>
                                  </p:stCondLst>
                                  <p:childTnLst>
                                    <p:animMotion origin="layout" path="M -2.5013E-6 4.28406E-6 L 0.29886 4.28406E-6 " pathEditMode="relative" rAng="0" ptsTypes="AA">
                                      <p:cBhvr>
                                        <p:cTn id="47" dur="2000" fill="hold"/>
                                        <p:tgtEl>
                                          <p:spTgt spid="2"/>
                                        </p:tgtEl>
                                        <p:attrNameLst>
                                          <p:attrName>ppt_x</p:attrName>
                                          <p:attrName>ppt_y</p:attrName>
                                        </p:attrNameLst>
                                      </p:cBhvr>
                                      <p:rCtr x="14943" y="0"/>
                                    </p:animMotion>
                                  </p:childTnLst>
                                </p:cTn>
                              </p:par>
                              <p:par>
                                <p:cTn id="48" presetID="10" presetClass="entr" presetSubtype="0"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500"/>
                                        <p:tgtEl>
                                          <p:spTgt spid="98"/>
                                        </p:tgtEl>
                                      </p:cBhvr>
                                    </p:animEffect>
                                  </p:childTnLst>
                                </p:cTn>
                              </p:par>
                              <p:par>
                                <p:cTn id="51" presetID="63" presetClass="path" presetSubtype="0" repeatCount="indefinite" accel="50000" decel="50000" fill="hold" grpId="1" nodeType="withEffect">
                                  <p:stCondLst>
                                    <p:cond delay="500"/>
                                  </p:stCondLst>
                                  <p:childTnLst>
                                    <p:animMotion origin="layout" path="M -2.5013E-6 4.28406E-6 L 0.29886 4.28406E-6 " pathEditMode="relative" rAng="0" ptsTypes="AA">
                                      <p:cBhvr>
                                        <p:cTn id="52" dur="2000" fill="hold"/>
                                        <p:tgtEl>
                                          <p:spTgt spid="98"/>
                                        </p:tgtEl>
                                        <p:attrNameLst>
                                          <p:attrName>ppt_x</p:attrName>
                                          <p:attrName>ppt_y</p:attrName>
                                        </p:attrNameLst>
                                      </p:cBhvr>
                                      <p:rCtr x="14943" y="0"/>
                                    </p:animMotion>
                                  </p:childTnLst>
                                </p:cTn>
                              </p:par>
                            </p:childTnLst>
                          </p:cTn>
                        </p:par>
                        <p:par>
                          <p:cTn id="53" fill="hold">
                            <p:stCondLst>
                              <p:cond delay="775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2" grpId="0" animBg="1"/>
      <p:bldP spid="61" grpId="0"/>
      <p:bldP spid="1339" grpId="0" animBg="1"/>
      <p:bldP spid="18" grpId="0" animBg="1"/>
      <p:bldP spid="1355" grpId="0" animBg="1"/>
      <p:bldP spid="1358" grpId="0" animBg="1"/>
      <p:bldP spid="23" grpId="0"/>
      <p:bldP spid="2" grpId="0" animBg="1"/>
      <p:bldP spid="2" grpId="1" animBg="1"/>
      <p:bldP spid="98" grpId="0" animBg="1"/>
      <p:bldP spid="9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a:solidFill>
                  <a:srgbClr val="FFFFFF"/>
                </a:solidFill>
              </a:rPr>
              <a:t>Cache</a:t>
            </a:r>
          </a:p>
        </p:txBody>
      </p:sp>
      <p:sp>
        <p:nvSpPr>
          <p:cNvPr id="13" name="Content Placeholder 2"/>
          <p:cNvSpPr>
            <a:spLocks noGrp="1"/>
          </p:cNvSpPr>
          <p:nvPr>
            <p:ph type="body" sz="quarter" idx="4294967295"/>
          </p:nvPr>
        </p:nvSpPr>
        <p:spPr>
          <a:xfrm>
            <a:off x="5961063" y="3403600"/>
            <a:ext cx="6475412" cy="3085268"/>
          </a:xfrm>
        </p:spPr>
        <p:txBody>
          <a:bodyPr/>
          <a:lstStyle/>
          <a:p>
            <a:pPr marL="469536" indent="-466298">
              <a:lnSpc>
                <a:spcPct val="100000"/>
              </a:lnSpc>
              <a:buFont typeface="Wingdings" pitchFamily="2" charset="2"/>
              <a:buChar char="ß"/>
            </a:pPr>
            <a:r>
              <a:rPr lang="en-US" sz="2856" dirty="0">
                <a:solidFill>
                  <a:schemeClr val="tx1">
                    <a:alpha val="99000"/>
                  </a:schemeClr>
                </a:solidFill>
              </a:rPr>
              <a:t>Low latency, in-memory distributed cache</a:t>
            </a:r>
          </a:p>
          <a:p>
            <a:pPr marL="469536" indent="-466298">
              <a:lnSpc>
                <a:spcPct val="100000"/>
              </a:lnSpc>
              <a:buFont typeface="Wingdings" pitchFamily="2" charset="2"/>
              <a:buChar char="ß"/>
            </a:pPr>
            <a:r>
              <a:rPr lang="en-US" sz="2856" dirty="0">
                <a:solidFill>
                  <a:schemeClr val="tx1">
                    <a:alpha val="99000"/>
                  </a:schemeClr>
                </a:solidFill>
              </a:rPr>
              <a:t>Dynamically grow and shrink cache size</a:t>
            </a:r>
          </a:p>
          <a:p>
            <a:pPr marL="469536" indent="-466298">
              <a:lnSpc>
                <a:spcPct val="100000"/>
              </a:lnSpc>
              <a:buFont typeface="Wingdings" pitchFamily="2" charset="2"/>
              <a:buChar char="ß"/>
            </a:pPr>
            <a:r>
              <a:rPr lang="en-US" sz="2856" dirty="0">
                <a:solidFill>
                  <a:schemeClr val="tx1">
                    <a:alpha val="99000"/>
                  </a:schemeClr>
                </a:solidFill>
              </a:rPr>
              <a:t>High availability support</a:t>
            </a:r>
          </a:p>
          <a:p>
            <a:pPr marL="469536" indent="-466298">
              <a:lnSpc>
                <a:spcPct val="100000"/>
              </a:lnSpc>
              <a:buFont typeface="Wingdings" pitchFamily="2" charset="2"/>
              <a:buChar char="ß"/>
            </a:pPr>
            <a:r>
              <a:rPr lang="en-US" sz="2856" dirty="0">
                <a:solidFill>
                  <a:schemeClr val="tx1">
                    <a:alpha val="99000"/>
                  </a:schemeClr>
                </a:solidFill>
              </a:rPr>
              <a:t>Memcached protocol support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887" y="2381116"/>
            <a:ext cx="3116384" cy="3116384"/>
          </a:xfrm>
          <a:prstGeom prst="rect">
            <a:avLst/>
          </a:prstGeom>
        </p:spPr>
      </p:pic>
    </p:spTree>
    <p:extLst>
      <p:ext uri="{BB962C8B-B14F-4D97-AF65-F5344CB8AC3E}">
        <p14:creationId xmlns:p14="http://schemas.microsoft.com/office/powerpoint/2010/main" val="159450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Box 112"/>
          <p:cNvSpPr txBox="1"/>
          <p:nvPr/>
        </p:nvSpPr>
        <p:spPr>
          <a:xfrm>
            <a:off x="1489671" y="2512854"/>
            <a:ext cx="3707825" cy="307364"/>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Web Roles</a:t>
            </a:r>
          </a:p>
        </p:txBody>
      </p:sp>
      <p:grpSp>
        <p:nvGrpSpPr>
          <p:cNvPr id="24" name="Group 23"/>
          <p:cNvGrpSpPr/>
          <p:nvPr/>
        </p:nvGrpSpPr>
        <p:grpSpPr>
          <a:xfrm>
            <a:off x="1477504" y="2896799"/>
            <a:ext cx="2255247" cy="1515731"/>
            <a:chOff x="1446212" y="3738997"/>
            <a:chExt cx="2211227" cy="1486146"/>
          </a:xfrm>
        </p:grpSpPr>
        <p:sp>
          <p:nvSpPr>
            <p:cNvPr id="71" name="Rounded Rectangle 70"/>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25" name="Group 24"/>
          <p:cNvGrpSpPr/>
          <p:nvPr/>
        </p:nvGrpSpPr>
        <p:grpSpPr>
          <a:xfrm>
            <a:off x="3886729" y="2896799"/>
            <a:ext cx="2255247" cy="1515731"/>
            <a:chOff x="3808412" y="3738997"/>
            <a:chExt cx="2211227" cy="1486146"/>
          </a:xfrm>
        </p:grpSpPr>
        <p:sp>
          <p:nvSpPr>
            <p:cNvPr id="75" name="Rounded Rectangle 74"/>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26" name="Group 25"/>
          <p:cNvGrpSpPr/>
          <p:nvPr/>
        </p:nvGrpSpPr>
        <p:grpSpPr>
          <a:xfrm>
            <a:off x="6291440" y="2896799"/>
            <a:ext cx="2255247" cy="1515731"/>
            <a:chOff x="6166186" y="3738997"/>
            <a:chExt cx="2211227" cy="1486146"/>
          </a:xfrm>
        </p:grpSpPr>
        <p:sp>
          <p:nvSpPr>
            <p:cNvPr id="77" name="Rounded Rectangle 76"/>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5" name="Picture 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27" name="Group 26"/>
          <p:cNvGrpSpPr/>
          <p:nvPr/>
        </p:nvGrpSpPr>
        <p:grpSpPr>
          <a:xfrm>
            <a:off x="8700666" y="2896799"/>
            <a:ext cx="2255247" cy="1515731"/>
            <a:chOff x="8528386" y="3738997"/>
            <a:chExt cx="2211227" cy="1486146"/>
          </a:xfrm>
        </p:grpSpPr>
        <p:sp>
          <p:nvSpPr>
            <p:cNvPr id="106" name="Rounded Rectangle 105"/>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7" name="Picture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28" name="Group 27"/>
          <p:cNvGrpSpPr/>
          <p:nvPr/>
        </p:nvGrpSpPr>
        <p:grpSpPr>
          <a:xfrm>
            <a:off x="1477504" y="3663114"/>
            <a:ext cx="9478409" cy="749416"/>
            <a:chOff x="1446212" y="4490355"/>
            <a:chExt cx="9293401" cy="734788"/>
          </a:xfrm>
        </p:grpSpPr>
        <p:sp>
          <p:nvSpPr>
            <p:cNvPr id="21" name="Round Same Side Corner Rectangle 20"/>
            <p:cNvSpPr/>
            <p:nvPr/>
          </p:nvSpPr>
          <p:spPr bwMode="auto">
            <a:xfrm rot="10800000" flipV="1">
              <a:off x="1446212"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2448" dirty="0">
                <a:gradFill>
                  <a:gsLst>
                    <a:gs pos="0">
                      <a:srgbClr val="FFFFFF"/>
                    </a:gs>
                    <a:gs pos="100000">
                      <a:srgbClr val="FFFFFF"/>
                    </a:gs>
                  </a:gsLst>
                  <a:lin ang="5400000" scaled="0"/>
                </a:gradFill>
              </a:endParaRPr>
            </a:p>
          </p:txBody>
        </p:sp>
        <p:sp>
          <p:nvSpPr>
            <p:cNvPr id="118" name="Round Same Side Corner Rectangle 117"/>
            <p:cNvSpPr/>
            <p:nvPr/>
          </p:nvSpPr>
          <p:spPr bwMode="auto">
            <a:xfrm rot="10800000" flipV="1">
              <a:off x="38039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2448" dirty="0">
                <a:gradFill>
                  <a:gsLst>
                    <a:gs pos="0">
                      <a:srgbClr val="FFFFFF"/>
                    </a:gs>
                    <a:gs pos="100000">
                      <a:srgbClr val="FFFFFF"/>
                    </a:gs>
                  </a:gsLst>
                  <a:lin ang="5400000" scaled="0"/>
                </a:gradFill>
              </a:endParaRPr>
            </a:p>
          </p:txBody>
        </p:sp>
        <p:sp>
          <p:nvSpPr>
            <p:cNvPr id="120" name="Round Same Side Corner Rectangle 119"/>
            <p:cNvSpPr/>
            <p:nvPr/>
          </p:nvSpPr>
          <p:spPr bwMode="auto">
            <a:xfrm rot="10800000" flipV="1">
              <a:off x="6161760"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2448" dirty="0">
                <a:gradFill>
                  <a:gsLst>
                    <a:gs pos="0">
                      <a:srgbClr val="FFFFFF"/>
                    </a:gs>
                    <a:gs pos="100000">
                      <a:srgbClr val="FFFFFF"/>
                    </a:gs>
                  </a:gsLst>
                  <a:lin ang="5400000" scaled="0"/>
                </a:gradFill>
              </a:endParaRPr>
            </a:p>
          </p:txBody>
        </p:sp>
        <p:sp>
          <p:nvSpPr>
            <p:cNvPr id="122" name="Round Same Side Corner Rectangle 121"/>
            <p:cNvSpPr/>
            <p:nvPr/>
          </p:nvSpPr>
          <p:spPr bwMode="auto">
            <a:xfrm rot="10800000" flipV="1">
              <a:off x="85283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2448" dirty="0">
                <a:gradFill>
                  <a:gsLst>
                    <a:gs pos="0">
                      <a:srgbClr val="FFFFFF"/>
                    </a:gs>
                    <a:gs pos="100000">
                      <a:srgbClr val="FFFFFF"/>
                    </a:gs>
                  </a:gsLst>
                  <a:lin ang="5400000" scaled="0"/>
                </a:gradFill>
              </a:endParaRPr>
            </a:p>
          </p:txBody>
        </p:sp>
      </p:grpSp>
      <p:grpSp>
        <p:nvGrpSpPr>
          <p:cNvPr id="29" name="Group 28"/>
          <p:cNvGrpSpPr/>
          <p:nvPr/>
        </p:nvGrpSpPr>
        <p:grpSpPr>
          <a:xfrm>
            <a:off x="1637451" y="3811812"/>
            <a:ext cx="9318461" cy="461111"/>
            <a:chOff x="1603037" y="4636150"/>
            <a:chExt cx="9136575" cy="452111"/>
          </a:xfrm>
        </p:grpSpPr>
        <p:sp>
          <p:nvSpPr>
            <p:cNvPr id="22" name="TextBox 21"/>
            <p:cNvSpPr txBox="1"/>
            <p:nvPr/>
          </p:nvSpPr>
          <p:spPr>
            <a:xfrm>
              <a:off x="1603037" y="4636150"/>
              <a:ext cx="2054401" cy="452111"/>
            </a:xfrm>
            <a:prstGeom prst="rect">
              <a:avLst/>
            </a:prstGeom>
            <a:noFill/>
          </p:spPr>
          <p:txBody>
            <a:bodyPr wrap="square" lIns="0" tIns="0" rIns="0" bIns="0" rtlCol="0">
              <a:spAutoFit/>
            </a:bodyPr>
            <a:lstStyle/>
            <a:p>
              <a:pPr defTabSz="1243245">
                <a:lnSpc>
                  <a:spcPct val="90000"/>
                </a:lnSpc>
                <a:spcBef>
                  <a:spcPct val="20000"/>
                </a:spcBef>
                <a:buSzPct val="80000"/>
              </a:pPr>
              <a:r>
                <a:rPr lang="en-US" sz="3264" dirty="0">
                  <a:solidFill>
                    <a:srgbClr val="FFFFFF"/>
                  </a:solidFill>
                </a:rPr>
                <a:t>300MB</a:t>
              </a:r>
            </a:p>
          </p:txBody>
        </p:sp>
        <p:sp>
          <p:nvSpPr>
            <p:cNvPr id="119" name="TextBox 118"/>
            <p:cNvSpPr txBox="1"/>
            <p:nvPr/>
          </p:nvSpPr>
          <p:spPr>
            <a:xfrm>
              <a:off x="3960811" y="4636150"/>
              <a:ext cx="2058827" cy="452111"/>
            </a:xfrm>
            <a:prstGeom prst="rect">
              <a:avLst/>
            </a:prstGeom>
            <a:noFill/>
          </p:spPr>
          <p:txBody>
            <a:bodyPr wrap="square" lIns="0" tIns="0" rIns="0" bIns="0" rtlCol="0">
              <a:spAutoFit/>
            </a:bodyPr>
            <a:lstStyle/>
            <a:p>
              <a:pPr defTabSz="1243245">
                <a:lnSpc>
                  <a:spcPct val="90000"/>
                </a:lnSpc>
                <a:spcBef>
                  <a:spcPct val="20000"/>
                </a:spcBef>
                <a:buSzPct val="80000"/>
              </a:pPr>
              <a:r>
                <a:rPr lang="en-US" sz="3264" dirty="0">
                  <a:solidFill>
                    <a:srgbClr val="FFFFFF"/>
                  </a:solidFill>
                </a:rPr>
                <a:t>300MB</a:t>
              </a:r>
            </a:p>
          </p:txBody>
        </p:sp>
        <p:sp>
          <p:nvSpPr>
            <p:cNvPr id="121" name="TextBox 120"/>
            <p:cNvSpPr txBox="1"/>
            <p:nvPr/>
          </p:nvSpPr>
          <p:spPr>
            <a:xfrm>
              <a:off x="6318585" y="4636150"/>
              <a:ext cx="2054401" cy="452111"/>
            </a:xfrm>
            <a:prstGeom prst="rect">
              <a:avLst/>
            </a:prstGeom>
            <a:noFill/>
          </p:spPr>
          <p:txBody>
            <a:bodyPr wrap="square" lIns="0" tIns="0" rIns="0" bIns="0" rtlCol="0">
              <a:spAutoFit/>
            </a:bodyPr>
            <a:lstStyle/>
            <a:p>
              <a:pPr defTabSz="1243245">
                <a:lnSpc>
                  <a:spcPct val="90000"/>
                </a:lnSpc>
                <a:spcBef>
                  <a:spcPct val="20000"/>
                </a:spcBef>
                <a:buSzPct val="80000"/>
              </a:pPr>
              <a:r>
                <a:rPr lang="en-US" sz="3264" dirty="0">
                  <a:solidFill>
                    <a:srgbClr val="FFFFFF"/>
                  </a:solidFill>
                </a:rPr>
                <a:t>300MB</a:t>
              </a:r>
            </a:p>
          </p:txBody>
        </p:sp>
        <p:sp>
          <p:nvSpPr>
            <p:cNvPr id="123" name="TextBox 122"/>
            <p:cNvSpPr txBox="1"/>
            <p:nvPr/>
          </p:nvSpPr>
          <p:spPr>
            <a:xfrm>
              <a:off x="8676359" y="4636150"/>
              <a:ext cx="2063253" cy="452111"/>
            </a:xfrm>
            <a:prstGeom prst="rect">
              <a:avLst/>
            </a:prstGeom>
            <a:noFill/>
          </p:spPr>
          <p:txBody>
            <a:bodyPr wrap="square" lIns="0" tIns="0" rIns="0" bIns="0" rtlCol="0">
              <a:spAutoFit/>
            </a:bodyPr>
            <a:lstStyle/>
            <a:p>
              <a:pPr defTabSz="1243245">
                <a:lnSpc>
                  <a:spcPct val="90000"/>
                </a:lnSpc>
                <a:spcBef>
                  <a:spcPct val="20000"/>
                </a:spcBef>
                <a:buSzPct val="80000"/>
              </a:pPr>
              <a:r>
                <a:rPr lang="en-US" sz="3264" dirty="0">
                  <a:solidFill>
                    <a:srgbClr val="FFFFFF"/>
                  </a:solidFill>
                </a:rPr>
                <a:t>300MB</a:t>
              </a:r>
            </a:p>
          </p:txBody>
        </p:sp>
      </p:grpSp>
      <p:sp>
        <p:nvSpPr>
          <p:cNvPr id="30" name="Rounded Rectangle 29"/>
          <p:cNvSpPr/>
          <p:nvPr/>
        </p:nvSpPr>
        <p:spPr bwMode="auto">
          <a:xfrm>
            <a:off x="1118296" y="3695234"/>
            <a:ext cx="10125407" cy="1549975"/>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5" name="TextBox 124"/>
          <p:cNvSpPr txBox="1"/>
          <p:nvPr/>
        </p:nvSpPr>
        <p:spPr>
          <a:xfrm>
            <a:off x="1489670" y="4651893"/>
            <a:ext cx="5446614" cy="409841"/>
          </a:xfrm>
          <a:prstGeom prst="rect">
            <a:avLst/>
          </a:prstGeom>
          <a:noFill/>
        </p:spPr>
        <p:txBody>
          <a:bodyPr wrap="square" lIns="0" tIns="0" rIns="0" bIns="0" rtlCol="0">
            <a:spAutoFit/>
          </a:bodyPr>
          <a:lstStyle/>
          <a:p>
            <a:pPr defTabSz="1243245">
              <a:lnSpc>
                <a:spcPct val="80000"/>
              </a:lnSpc>
              <a:buSzPct val="80000"/>
            </a:pPr>
            <a:r>
              <a:rPr lang="en-US" sz="3264" dirty="0">
                <a:gradFill>
                  <a:gsLst>
                    <a:gs pos="0">
                      <a:srgbClr val="FFFFFF"/>
                    </a:gs>
                    <a:gs pos="100000">
                      <a:srgbClr val="FFFFFF"/>
                    </a:gs>
                  </a:gsLst>
                  <a:lin ang="5400000" scaled="0"/>
                </a:gradFill>
              </a:rPr>
              <a:t>1.2GB Distributed Cache</a:t>
            </a:r>
          </a:p>
        </p:txBody>
      </p:sp>
      <p:sp>
        <p:nvSpPr>
          <p:cNvPr id="31"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distributed cache</a:t>
            </a:r>
          </a:p>
        </p:txBody>
      </p:sp>
    </p:spTree>
    <p:extLst>
      <p:ext uri="{BB962C8B-B14F-4D97-AF65-F5344CB8AC3E}">
        <p14:creationId xmlns:p14="http://schemas.microsoft.com/office/powerpoint/2010/main" val="39876636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50"/>
                                        <p:tgtEl>
                                          <p:spTgt spid="25"/>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50"/>
                                        <p:tgtEl>
                                          <p:spTgt spid="26"/>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500"/>
                            </p:stCondLst>
                            <p:childTnLst>
                              <p:par>
                                <p:cTn id="30" presetID="10" presetClass="entr" presetSubtype="0" fill="hold" nodeType="after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heel(1)">
                                      <p:cBhvr>
                                        <p:cTn id="37" dur="2000"/>
                                        <p:tgtEl>
                                          <p:spTgt spid="30"/>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fade">
                                      <p:cBhvr>
                                        <p:cTn id="4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30" grpId="0" animBg="1"/>
      <p:bldP spid="1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28774" y="2763353"/>
            <a:ext cx="10125407" cy="2685565"/>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7" name="Group 6"/>
          <p:cNvGrpSpPr/>
          <p:nvPr/>
        </p:nvGrpSpPr>
        <p:grpSpPr>
          <a:xfrm>
            <a:off x="2648808" y="2430282"/>
            <a:ext cx="7199921" cy="333071"/>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546219" y="4829298"/>
            <a:ext cx="5446614" cy="409841"/>
          </a:xfrm>
          <a:prstGeom prst="rect">
            <a:avLst/>
          </a:prstGeom>
          <a:noFill/>
        </p:spPr>
        <p:txBody>
          <a:bodyPr wrap="square" lIns="0" tIns="0" rIns="0" bIns="0" rtlCol="0">
            <a:spAutoFit/>
          </a:bodyPr>
          <a:lstStyle/>
          <a:p>
            <a:pPr algn="ctr" defTabSz="1243245">
              <a:lnSpc>
                <a:spcPct val="80000"/>
              </a:lnSpc>
              <a:buSzPct val="80000"/>
            </a:pPr>
            <a:r>
              <a:rPr lang="en-US" sz="3264" dirty="0">
                <a:gradFill>
                  <a:gsLst>
                    <a:gs pos="0">
                      <a:srgbClr val="FFFFFF"/>
                    </a:gs>
                    <a:gs pos="100000">
                      <a:srgbClr val="FFFFFF"/>
                    </a:gs>
                  </a:gsLst>
                  <a:lin ang="5400000" scaled="0"/>
                </a:gradFill>
              </a:rPr>
              <a:t>24GB Distributed Cache</a:t>
            </a:r>
          </a:p>
        </p:txBody>
      </p:sp>
      <p:sp>
        <p:nvSpPr>
          <p:cNvPr id="86" name="TextBox 85"/>
          <p:cNvSpPr txBox="1"/>
          <p:nvPr/>
        </p:nvSpPr>
        <p:spPr>
          <a:xfrm>
            <a:off x="1489671" y="530606"/>
            <a:ext cx="3707825" cy="307364"/>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Web Roles</a:t>
            </a:r>
          </a:p>
        </p:txBody>
      </p:sp>
      <p:grpSp>
        <p:nvGrpSpPr>
          <p:cNvPr id="87" name="Group 86"/>
          <p:cNvGrpSpPr/>
          <p:nvPr/>
        </p:nvGrpSpPr>
        <p:grpSpPr>
          <a:xfrm>
            <a:off x="1477504" y="914551"/>
            <a:ext cx="2255247" cy="1515731"/>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86729" y="914551"/>
            <a:ext cx="2255247" cy="1515731"/>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291440" y="914551"/>
            <a:ext cx="2255247" cy="1515731"/>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700666" y="914551"/>
            <a:ext cx="2255247" cy="1515731"/>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870780" y="3088631"/>
            <a:ext cx="2255247" cy="1515731"/>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27388"/>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12GB Cache</a:t>
              </a:r>
            </a:p>
            <a:p>
              <a:pPr defTabSz="1243245">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16" name="Group 15"/>
          <p:cNvGrpSpPr/>
          <p:nvPr/>
        </p:nvGrpSpPr>
        <p:grpSpPr>
          <a:xfrm>
            <a:off x="6280005" y="3088631"/>
            <a:ext cx="2255247" cy="1515731"/>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27388"/>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12GB Cache</a:t>
              </a:r>
            </a:p>
            <a:p>
              <a:pPr defTabSz="1243245">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2" name="Group 1"/>
          <p:cNvGrpSpPr/>
          <p:nvPr/>
        </p:nvGrpSpPr>
        <p:grpSpPr>
          <a:xfrm>
            <a:off x="2593300" y="5764651"/>
            <a:ext cx="7797600" cy="950802"/>
            <a:chOff x="2540230" y="5652132"/>
            <a:chExt cx="7645400" cy="932243"/>
          </a:xfrm>
        </p:grpSpPr>
        <p:grpSp>
          <p:nvGrpSpPr>
            <p:cNvPr id="14" name="Group 13"/>
            <p:cNvGrpSpPr/>
            <p:nvPr/>
          </p:nvGrpSpPr>
          <p:grpSpPr>
            <a:xfrm>
              <a:off x="2540230" y="5652132"/>
              <a:ext cx="7645400" cy="932243"/>
              <a:chOff x="2540230" y="5754872"/>
              <a:chExt cx="7645400" cy="932243"/>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7" name="TextBox 146"/>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2</a:t>
                </a:r>
              </a:p>
            </p:txBody>
          </p:sp>
          <p:sp>
            <p:nvSpPr>
              <p:cNvPr id="148" name="Rectangle 147"/>
              <p:cNvSpPr/>
              <p:nvPr/>
            </p:nvSpPr>
            <p:spPr bwMode="auto">
              <a:xfrm>
                <a:off x="2543998" y="6093146"/>
                <a:ext cx="1113441" cy="26246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37" name="Rectangle 36"/>
            <p:cNvSpPr/>
            <p:nvPr/>
          </p:nvSpPr>
          <p:spPr bwMode="auto">
            <a:xfrm>
              <a:off x="3663377" y="5837953"/>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5196757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1" presetClass="entr" presetSubtype="1"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heel(1)">
                                      <p:cBhvr>
                                        <p:cTn id="15" dur="1500"/>
                                        <p:tgtEl>
                                          <p:spTgt spid="30"/>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8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28774" y="2763353"/>
            <a:ext cx="10125407" cy="2685565"/>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7" name="Group 6"/>
          <p:cNvGrpSpPr/>
          <p:nvPr/>
        </p:nvGrpSpPr>
        <p:grpSpPr>
          <a:xfrm>
            <a:off x="2648808" y="2430282"/>
            <a:ext cx="7199921" cy="333071"/>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546219" y="4829298"/>
            <a:ext cx="5446614" cy="409841"/>
          </a:xfrm>
          <a:prstGeom prst="rect">
            <a:avLst/>
          </a:prstGeom>
          <a:noFill/>
        </p:spPr>
        <p:txBody>
          <a:bodyPr wrap="square" lIns="0" tIns="0" rIns="0" bIns="0" rtlCol="0">
            <a:spAutoFit/>
          </a:bodyPr>
          <a:lstStyle/>
          <a:p>
            <a:pPr algn="ctr" defTabSz="1243245">
              <a:lnSpc>
                <a:spcPct val="80000"/>
              </a:lnSpc>
              <a:buSzPct val="80000"/>
            </a:pPr>
            <a:r>
              <a:rPr lang="en-US" sz="3264" dirty="0">
                <a:gradFill>
                  <a:gsLst>
                    <a:gs pos="0">
                      <a:srgbClr val="FFFFFF"/>
                    </a:gs>
                    <a:gs pos="100000">
                      <a:srgbClr val="FFFFFF"/>
                    </a:gs>
                  </a:gsLst>
                  <a:lin ang="5400000" scaled="0"/>
                </a:gradFill>
              </a:rPr>
              <a:t>24GB Distributed Cache</a:t>
            </a:r>
          </a:p>
        </p:txBody>
      </p:sp>
      <p:sp>
        <p:nvSpPr>
          <p:cNvPr id="86" name="TextBox 85"/>
          <p:cNvSpPr txBox="1"/>
          <p:nvPr/>
        </p:nvSpPr>
        <p:spPr>
          <a:xfrm>
            <a:off x="1489671" y="530606"/>
            <a:ext cx="3707825" cy="307364"/>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Web Roles</a:t>
            </a:r>
          </a:p>
        </p:txBody>
      </p:sp>
      <p:grpSp>
        <p:nvGrpSpPr>
          <p:cNvPr id="87" name="Group 86"/>
          <p:cNvGrpSpPr/>
          <p:nvPr/>
        </p:nvGrpSpPr>
        <p:grpSpPr>
          <a:xfrm>
            <a:off x="1477504" y="914551"/>
            <a:ext cx="2255247" cy="1515731"/>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86729" y="914551"/>
            <a:ext cx="2255247" cy="1515731"/>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291440" y="914551"/>
            <a:ext cx="2255247" cy="1515731"/>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700666" y="914551"/>
            <a:ext cx="2255247" cy="1515731"/>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870780" y="3088631"/>
            <a:ext cx="2255247" cy="1515731"/>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27388"/>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12GB Cache</a:t>
              </a:r>
            </a:p>
            <a:p>
              <a:pPr defTabSz="1243245">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16" name="Group 15"/>
          <p:cNvGrpSpPr/>
          <p:nvPr/>
        </p:nvGrpSpPr>
        <p:grpSpPr>
          <a:xfrm>
            <a:off x="6280005" y="3088631"/>
            <a:ext cx="2255247" cy="1515731"/>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27388"/>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12GB Cache</a:t>
              </a:r>
            </a:p>
            <a:p>
              <a:pPr defTabSz="1243245">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14" name="Group 13"/>
          <p:cNvGrpSpPr/>
          <p:nvPr/>
        </p:nvGrpSpPr>
        <p:grpSpPr>
          <a:xfrm>
            <a:off x="2593300" y="5764651"/>
            <a:ext cx="7797600" cy="950802"/>
            <a:chOff x="2540230" y="5754872"/>
            <a:chExt cx="7645400" cy="932243"/>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7" name="TextBox 146"/>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4</a:t>
              </a:r>
            </a:p>
          </p:txBody>
        </p:sp>
        <p:sp>
          <p:nvSpPr>
            <p:cNvPr id="148" name="Rectangle 147"/>
            <p:cNvSpPr/>
            <p:nvPr/>
          </p:nvSpPr>
          <p:spPr bwMode="auto">
            <a:xfrm>
              <a:off x="2543998" y="6093146"/>
              <a:ext cx="2705335"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37" name="Group 36"/>
          <p:cNvGrpSpPr/>
          <p:nvPr/>
        </p:nvGrpSpPr>
        <p:grpSpPr>
          <a:xfrm>
            <a:off x="1446068" y="3088631"/>
            <a:ext cx="2255247" cy="1515731"/>
            <a:chOff x="3854418" y="3028345"/>
            <a:chExt cx="2211227" cy="1486146"/>
          </a:xfrm>
        </p:grpSpPr>
        <p:grpSp>
          <p:nvGrpSpPr>
            <p:cNvPr id="38" name="Group 37"/>
            <p:cNvGrpSpPr/>
            <p:nvPr/>
          </p:nvGrpSpPr>
          <p:grpSpPr>
            <a:xfrm>
              <a:off x="3854418" y="3028345"/>
              <a:ext cx="2211227" cy="1486146"/>
              <a:chOff x="1446212" y="3738997"/>
              <a:chExt cx="2211227" cy="1486146"/>
            </a:xfrm>
          </p:grpSpPr>
          <p:sp>
            <p:nvSpPr>
              <p:cNvPr id="40" name="Rounded Rectangle 39"/>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39" name="TextBox 38"/>
            <p:cNvSpPr txBox="1"/>
            <p:nvPr/>
          </p:nvSpPr>
          <p:spPr>
            <a:xfrm>
              <a:off x="4034171" y="3895182"/>
              <a:ext cx="1869627" cy="527388"/>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12GB Cache</a:t>
              </a:r>
            </a:p>
            <a:p>
              <a:pPr defTabSz="1243245">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42" name="Group 41"/>
          <p:cNvGrpSpPr/>
          <p:nvPr/>
        </p:nvGrpSpPr>
        <p:grpSpPr>
          <a:xfrm>
            <a:off x="8688590" y="3088631"/>
            <a:ext cx="2255247" cy="1515731"/>
            <a:chOff x="6216618" y="3028345"/>
            <a:chExt cx="2211227" cy="1486146"/>
          </a:xfrm>
        </p:grpSpPr>
        <p:grpSp>
          <p:nvGrpSpPr>
            <p:cNvPr id="43" name="Group 42"/>
            <p:cNvGrpSpPr/>
            <p:nvPr/>
          </p:nvGrpSpPr>
          <p:grpSpPr>
            <a:xfrm>
              <a:off x="6216618" y="3028345"/>
              <a:ext cx="2211227" cy="1486146"/>
              <a:chOff x="3808412" y="3738997"/>
              <a:chExt cx="2211227" cy="1486146"/>
            </a:xfrm>
          </p:grpSpPr>
          <p:sp>
            <p:nvSpPr>
              <p:cNvPr id="45" name="Rounded Rectangle 44"/>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6" name="Picture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44" name="TextBox 43"/>
            <p:cNvSpPr txBox="1"/>
            <p:nvPr/>
          </p:nvSpPr>
          <p:spPr>
            <a:xfrm>
              <a:off x="6391945" y="3895182"/>
              <a:ext cx="1869627" cy="527388"/>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12GB Cache</a:t>
              </a:r>
            </a:p>
            <a:p>
              <a:pPr defTabSz="1243245">
                <a:lnSpc>
                  <a:spcPct val="80000"/>
                </a:lnSpc>
                <a:buSzPct val="80000"/>
              </a:pPr>
              <a:r>
                <a:rPr lang="en-US" sz="1836" dirty="0">
                  <a:gradFill>
                    <a:gsLst>
                      <a:gs pos="0">
                        <a:srgbClr val="FFFFFF"/>
                      </a:gs>
                      <a:gs pos="100000">
                        <a:srgbClr val="FFFFFF"/>
                      </a:gs>
                    </a:gsLst>
                    <a:lin ang="5400000" scaled="0"/>
                  </a:gradFill>
                </a:rPr>
                <a:t>Worker Role</a:t>
              </a:r>
            </a:p>
          </p:txBody>
        </p:sp>
      </p:grpSp>
      <p:sp>
        <p:nvSpPr>
          <p:cNvPr id="47" name="TextBox 46"/>
          <p:cNvSpPr txBox="1"/>
          <p:nvPr/>
        </p:nvSpPr>
        <p:spPr>
          <a:xfrm>
            <a:off x="3544475" y="4827554"/>
            <a:ext cx="5446614" cy="409841"/>
          </a:xfrm>
          <a:prstGeom prst="rect">
            <a:avLst/>
          </a:prstGeom>
          <a:noFill/>
        </p:spPr>
        <p:txBody>
          <a:bodyPr wrap="square" lIns="0" tIns="0" rIns="0" bIns="0" rtlCol="0">
            <a:spAutoFit/>
          </a:bodyPr>
          <a:lstStyle/>
          <a:p>
            <a:pPr algn="ctr" defTabSz="1243245">
              <a:lnSpc>
                <a:spcPct val="80000"/>
              </a:lnSpc>
              <a:buSzPct val="80000"/>
            </a:pPr>
            <a:r>
              <a:rPr lang="en-US" sz="3264" dirty="0">
                <a:gradFill>
                  <a:gsLst>
                    <a:gs pos="0">
                      <a:srgbClr val="FFFFFF"/>
                    </a:gs>
                    <a:gs pos="100000">
                      <a:srgbClr val="FFFFFF"/>
                    </a:gs>
                  </a:gsLst>
                  <a:lin ang="5400000" scaled="0"/>
                </a:gradFill>
              </a:rPr>
              <a:t>48GB Distributed Cache</a:t>
            </a:r>
          </a:p>
        </p:txBody>
      </p:sp>
      <p:sp>
        <p:nvSpPr>
          <p:cNvPr id="48" name="Rectangle 47"/>
          <p:cNvSpPr/>
          <p:nvPr/>
        </p:nvSpPr>
        <p:spPr bwMode="auto">
          <a:xfrm>
            <a:off x="5344869" y="5954171"/>
            <a:ext cx="137986" cy="5392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726399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250"/>
                                        <p:tgtEl>
                                          <p:spTgt spid="37"/>
                                        </p:tgtEl>
                                        <p:attrNameLst>
                                          <p:attrName>ppt_x</p:attrName>
                                        </p:attrNameLst>
                                      </p:cBhvr>
                                      <p:tavLst>
                                        <p:tav tm="0">
                                          <p:val>
                                            <p:strVal val="#ppt_x+#ppt_w*1.125000"/>
                                          </p:val>
                                        </p:tav>
                                        <p:tav tm="100000">
                                          <p:val>
                                            <p:strVal val="#ppt_x"/>
                                          </p:val>
                                        </p:tav>
                                      </p:tavLst>
                                    </p:anim>
                                    <p:animEffect transition="in" filter="wipe(left)">
                                      <p:cBhvr>
                                        <p:cTn id="8" dur="1250"/>
                                        <p:tgtEl>
                                          <p:spTgt spid="37"/>
                                        </p:tgtEl>
                                      </p:cBhvr>
                                    </p:animEffect>
                                  </p:childTnLst>
                                </p:cTn>
                              </p:par>
                              <p:par>
                                <p:cTn id="9" presetID="12" presetClass="entr" presetSubtype="8"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250"/>
                                        <p:tgtEl>
                                          <p:spTgt spid="42"/>
                                        </p:tgtEl>
                                        <p:attrNameLst>
                                          <p:attrName>ppt_x</p:attrName>
                                        </p:attrNameLst>
                                      </p:cBhvr>
                                      <p:tavLst>
                                        <p:tav tm="0">
                                          <p:val>
                                            <p:strVal val="#ppt_x-#ppt_w*1.125000"/>
                                          </p:val>
                                        </p:tav>
                                        <p:tav tm="100000">
                                          <p:val>
                                            <p:strVal val="#ppt_x"/>
                                          </p:val>
                                        </p:tav>
                                      </p:tavLst>
                                    </p:anim>
                                    <p:animEffect transition="in" filter="wipe(right)">
                                      <p:cBhvr>
                                        <p:cTn id="12" dur="1250"/>
                                        <p:tgtEl>
                                          <p:spTgt spid="42"/>
                                        </p:tgtEl>
                                      </p:cBhvr>
                                    </p:animEffect>
                                  </p:childTnLst>
                                </p:cTn>
                              </p:par>
                            </p:childTnLst>
                          </p:cTn>
                        </p:par>
                        <p:par>
                          <p:cTn id="13" fill="hold">
                            <p:stCondLst>
                              <p:cond delay="1250"/>
                            </p:stCondLst>
                            <p:childTnLst>
                              <p:par>
                                <p:cTn id="14" presetID="10" presetClass="exit" presetSubtype="0" fill="hold" grpId="0" nodeType="afterEffect">
                                  <p:stCondLst>
                                    <p:cond delay="0"/>
                                  </p:stCondLst>
                                  <p:childTnLst>
                                    <p:animEffect transition="out" filter="fade">
                                      <p:cBhvr>
                                        <p:cTn id="15" dur="500"/>
                                        <p:tgtEl>
                                          <p:spTgt spid="83"/>
                                        </p:tgtEl>
                                      </p:cBhvr>
                                    </p:animEffect>
                                    <p:set>
                                      <p:cBhvr>
                                        <p:cTn id="16" dur="1" fill="hold">
                                          <p:stCondLst>
                                            <p:cond delay="499"/>
                                          </p:stCondLst>
                                        </p:cTn>
                                        <p:tgtEl>
                                          <p:spTgt spid="83"/>
                                        </p:tgtEl>
                                        <p:attrNameLst>
                                          <p:attrName>style.visibility</p:attrName>
                                        </p:attrNameLst>
                                      </p:cBhvr>
                                      <p:to>
                                        <p:strVal val="hidden"/>
                                      </p:to>
                                    </p:se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a:solidFill>
                  <a:srgbClr val="FFFFFF"/>
                </a:solidFill>
              </a:rPr>
              <a:t>Service Bus</a:t>
            </a:r>
          </a:p>
        </p:txBody>
      </p:sp>
      <p:sp>
        <p:nvSpPr>
          <p:cNvPr id="13" name="Content Placeholder 2"/>
          <p:cNvSpPr>
            <a:spLocks noGrp="1"/>
          </p:cNvSpPr>
          <p:nvPr>
            <p:ph type="body" sz="quarter" idx="4294967295"/>
          </p:nvPr>
        </p:nvSpPr>
        <p:spPr>
          <a:xfrm>
            <a:off x="5961063" y="3403600"/>
            <a:ext cx="6475412" cy="2146300"/>
          </a:xfrm>
        </p:spPr>
        <p:txBody>
          <a:bodyPr/>
          <a:lstStyle/>
          <a:p>
            <a:pPr marL="469536" indent="-466298">
              <a:lnSpc>
                <a:spcPct val="100000"/>
              </a:lnSpc>
              <a:buFont typeface="Wingdings" pitchFamily="2" charset="2"/>
              <a:buChar char="ß"/>
            </a:pPr>
            <a:r>
              <a:rPr lang="en-US" sz="2856" dirty="0"/>
              <a:t>Secure messaging and relay capabilities</a:t>
            </a:r>
          </a:p>
          <a:p>
            <a:pPr marL="469536" indent="-466298">
              <a:lnSpc>
                <a:spcPct val="100000"/>
              </a:lnSpc>
              <a:buFont typeface="Wingdings" pitchFamily="2" charset="2"/>
              <a:buChar char="ß"/>
            </a:pPr>
            <a:r>
              <a:rPr lang="en-US" sz="2856" dirty="0"/>
              <a:t>Easily build hybrid apps</a:t>
            </a:r>
          </a:p>
          <a:p>
            <a:pPr marL="469536" indent="-466298">
              <a:lnSpc>
                <a:spcPct val="100000"/>
              </a:lnSpc>
              <a:buFont typeface="Wingdings" pitchFamily="2" charset="2"/>
              <a:buChar char="ß"/>
            </a:pPr>
            <a:r>
              <a:rPr lang="en-US" sz="2856" dirty="0"/>
              <a:t>Enable loosely coupled solutions</a:t>
            </a:r>
          </a:p>
          <a:p>
            <a:pPr marL="469536" indent="-466298">
              <a:lnSpc>
                <a:spcPct val="100000"/>
              </a:lnSpc>
              <a:buFont typeface="Wingdings" pitchFamily="2" charset="2"/>
              <a:buChar char="ß"/>
            </a:pPr>
            <a:endParaRPr lang="en-US" sz="2856"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113" y="2101532"/>
            <a:ext cx="2950070" cy="2950070"/>
          </a:xfrm>
          <a:prstGeom prst="rect">
            <a:avLst/>
          </a:prstGeom>
        </p:spPr>
      </p:pic>
    </p:spTree>
    <p:extLst>
      <p:ext uri="{BB962C8B-B14F-4D97-AF65-F5344CB8AC3E}">
        <p14:creationId xmlns:p14="http://schemas.microsoft.com/office/powerpoint/2010/main" val="3823171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own Arrow 18"/>
          <p:cNvSpPr/>
          <p:nvPr/>
        </p:nvSpPr>
        <p:spPr bwMode="auto">
          <a:xfrm rot="16200000">
            <a:off x="5894750" y="1380145"/>
            <a:ext cx="360361" cy="557360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 name="U-Turn Arrow 6"/>
          <p:cNvSpPr/>
          <p:nvPr/>
        </p:nvSpPr>
        <p:spPr bwMode="auto">
          <a:xfrm rot="5400000" flipH="1">
            <a:off x="10663716" y="2678095"/>
            <a:ext cx="2127185" cy="1072340"/>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 name="Title 3"/>
          <p:cNvSpPr>
            <a:spLocks noGrp="1"/>
          </p:cNvSpPr>
          <p:nvPr>
            <p:ph type="title" idx="4294967295"/>
          </p:nvPr>
        </p:nvSpPr>
        <p:spPr>
          <a:xfrm>
            <a:off x="1247775" y="492125"/>
            <a:ext cx="11188700" cy="922338"/>
          </a:xfrm>
        </p:spPr>
        <p:txBody>
          <a:bodyPr/>
          <a:lstStyle/>
          <a:p>
            <a:r>
              <a:rPr lang="en-US" sz="6527" dirty="0"/>
              <a:t>Tightly Coupled</a:t>
            </a:r>
          </a:p>
        </p:txBody>
      </p:sp>
      <p:grpSp>
        <p:nvGrpSpPr>
          <p:cNvPr id="50" name="Group 49"/>
          <p:cNvGrpSpPr/>
          <p:nvPr/>
        </p:nvGrpSpPr>
        <p:grpSpPr>
          <a:xfrm>
            <a:off x="680688" y="3034595"/>
            <a:ext cx="2667953" cy="2783748"/>
            <a:chOff x="664949" y="2975364"/>
            <a:chExt cx="2615878" cy="2729412"/>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5157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Store Front End</a:t>
              </a:r>
            </a:p>
          </p:txBody>
        </p:sp>
      </p:grpSp>
      <p:grpSp>
        <p:nvGrpSpPr>
          <p:cNvPr id="52" name="Group 51"/>
          <p:cNvGrpSpPr/>
          <p:nvPr/>
        </p:nvGrpSpPr>
        <p:grpSpPr>
          <a:xfrm>
            <a:off x="8920873" y="1761018"/>
            <a:ext cx="2271361" cy="1135681"/>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60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Drivers</a:t>
              </a:r>
            </a:p>
          </p:txBody>
        </p:sp>
      </p:grpSp>
      <p:grpSp>
        <p:nvGrpSpPr>
          <p:cNvPr id="51" name="Group 50"/>
          <p:cNvGrpSpPr/>
          <p:nvPr/>
        </p:nvGrpSpPr>
        <p:grpSpPr>
          <a:xfrm>
            <a:off x="8879080" y="3034595"/>
            <a:ext cx="2667953" cy="2776750"/>
            <a:chOff x="8703318" y="2975363"/>
            <a:chExt cx="2615878" cy="2722551"/>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09"/>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Shipping Service</a:t>
              </a:r>
            </a:p>
          </p:txBody>
        </p:sp>
        <p:sp>
          <p:nvSpPr>
            <p:cNvPr id="29" name="TextBox 28"/>
            <p:cNvSpPr txBox="1"/>
            <p:nvPr/>
          </p:nvSpPr>
          <p:spPr>
            <a:xfrm>
              <a:off x="8873824" y="4874472"/>
              <a:ext cx="1969752" cy="2260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Tracking</a:t>
              </a:r>
            </a:p>
          </p:txBody>
        </p:sp>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spTree>
    <p:extLst>
      <p:ext uri="{BB962C8B-B14F-4D97-AF65-F5344CB8AC3E}">
        <p14:creationId xmlns:p14="http://schemas.microsoft.com/office/powerpoint/2010/main" val="3836873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500"/>
                            </p:stCondLst>
                            <p:childTnLst>
                              <p:par>
                                <p:cTn id="22" presetID="22" presetClass="entr" presetSubtype="4" fill="hold" grpId="0" nodeType="after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858" y="3034595"/>
            <a:ext cx="2570853" cy="2264712"/>
          </a:xfrm>
          <a:prstGeom prst="rect">
            <a:avLst/>
          </a:prstGeom>
        </p:spPr>
      </p:pic>
      <p:sp>
        <p:nvSpPr>
          <p:cNvPr id="19" name="Down Arrow 18"/>
          <p:cNvSpPr/>
          <p:nvPr/>
        </p:nvSpPr>
        <p:spPr bwMode="auto">
          <a:xfrm rot="16200000">
            <a:off x="5909098" y="1380145"/>
            <a:ext cx="360361" cy="557360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 name="U-Turn Arrow 6"/>
          <p:cNvSpPr/>
          <p:nvPr/>
        </p:nvSpPr>
        <p:spPr bwMode="auto">
          <a:xfrm rot="5400000" flipH="1">
            <a:off x="10663716" y="2678095"/>
            <a:ext cx="2127185" cy="1072340"/>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7" name="Rectangle 36"/>
          <p:cNvSpPr/>
          <p:nvPr/>
        </p:nvSpPr>
        <p:spPr bwMode="auto">
          <a:xfrm>
            <a:off x="8919778" y="3034595"/>
            <a:ext cx="2271361" cy="2271361"/>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8" name="Rectangle 37"/>
          <p:cNvSpPr/>
          <p:nvPr/>
        </p:nvSpPr>
        <p:spPr bwMode="auto">
          <a:xfrm>
            <a:off x="8919778" y="1761018"/>
            <a:ext cx="2271361" cy="1135681"/>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858" y="3034595"/>
            <a:ext cx="2570852" cy="2264711"/>
          </a:xfrm>
          <a:prstGeom prst="rect">
            <a:avLst/>
          </a:prstGeom>
        </p:spPr>
      </p:pic>
      <p:sp>
        <p:nvSpPr>
          <p:cNvPr id="3" name="Rectangle 2"/>
          <p:cNvSpPr/>
          <p:nvPr/>
        </p:nvSpPr>
        <p:spPr bwMode="auto">
          <a:xfrm>
            <a:off x="8920873" y="3034595"/>
            <a:ext cx="2271361" cy="227136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0" name="Rectangle 19"/>
          <p:cNvSpPr/>
          <p:nvPr/>
        </p:nvSpPr>
        <p:spPr bwMode="auto">
          <a:xfrm>
            <a:off x="8920873" y="1761018"/>
            <a:ext cx="2271361" cy="113568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1" name="TextBox 20"/>
          <p:cNvSpPr txBox="1"/>
          <p:nvPr/>
        </p:nvSpPr>
        <p:spPr>
          <a:xfrm>
            <a:off x="680688" y="545977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Store Front End</a:t>
            </a:r>
          </a:p>
        </p:txBody>
      </p:sp>
      <p:sp>
        <p:nvSpPr>
          <p:cNvPr id="23" name="TextBox 22"/>
          <p:cNvSpPr txBox="1"/>
          <p:nvPr/>
        </p:nvSpPr>
        <p:spPr>
          <a:xfrm>
            <a:off x="8879080" y="5459773"/>
            <a:ext cx="2667953" cy="35157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Shipping Service</a:t>
            </a:r>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64220" y="2114712"/>
            <a:ext cx="1060791" cy="675902"/>
          </a:xfrm>
          <a:prstGeom prst="rect">
            <a:avLst/>
          </a:prstGeom>
        </p:spPr>
      </p:pic>
      <p:sp>
        <p:nvSpPr>
          <p:cNvPr id="28" name="TextBox 27"/>
          <p:cNvSpPr txBox="1"/>
          <p:nvPr/>
        </p:nvSpPr>
        <p:spPr>
          <a:xfrm>
            <a:off x="9052980" y="1868809"/>
            <a:ext cx="200896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Drivers</a:t>
            </a:r>
          </a:p>
        </p:txBody>
      </p:sp>
      <p:sp>
        <p:nvSpPr>
          <p:cNvPr id="29" name="TextBox 28"/>
          <p:cNvSpPr txBox="1"/>
          <p:nvPr/>
        </p:nvSpPr>
        <p:spPr>
          <a:xfrm>
            <a:off x="9052980" y="4971509"/>
            <a:ext cx="200896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Tracking</a:t>
            </a:r>
          </a:p>
        </p:txBody>
      </p:sp>
      <p:pic>
        <p:nvPicPr>
          <p:cNvPr id="30" name="Picture 29"/>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603986" y="3610888"/>
            <a:ext cx="980446" cy="980446"/>
          </a:xfrm>
          <a:prstGeom prst="rect">
            <a:avLst/>
          </a:prstGeom>
        </p:spPr>
      </p:pic>
      <p:pic>
        <p:nvPicPr>
          <p:cNvPr id="44" name="Picture 43"/>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181102" y="4775427"/>
            <a:ext cx="626238" cy="522530"/>
          </a:xfrm>
          <a:prstGeom prst="rect">
            <a:avLst/>
          </a:prstGeom>
        </p:spPr>
      </p:pic>
      <p:pic>
        <p:nvPicPr>
          <p:cNvPr id="45" name="Picture 44"/>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945694" y="1028271"/>
            <a:ext cx="522530" cy="626238"/>
          </a:xfrm>
          <a:prstGeom prst="rect">
            <a:avLst/>
          </a:prstGeom>
        </p:spPr>
      </p:pic>
      <p:pic>
        <p:nvPicPr>
          <p:cNvPr id="22" name="Picture 21"/>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00335" y="2331509"/>
            <a:ext cx="522530" cy="626238"/>
          </a:xfrm>
          <a:prstGeom prst="rect">
            <a:avLst/>
          </a:prstGeom>
        </p:spPr>
      </p:pic>
      <p:sp>
        <p:nvSpPr>
          <p:cNvPr id="24" name="Title 3"/>
          <p:cNvSpPr txBox="1">
            <a:spLocks/>
          </p:cNvSpPr>
          <p:nvPr/>
        </p:nvSpPr>
        <p:spPr>
          <a:xfrm>
            <a:off x="722858" y="492207"/>
            <a:ext cx="11188002" cy="92202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sz="6527">
                <a:solidFill>
                  <a:srgbClr val="FFFFFF"/>
                </a:solidFill>
              </a:rPr>
              <a:t>Tightly Coupled</a:t>
            </a:r>
          </a:p>
        </p:txBody>
      </p:sp>
    </p:spTree>
    <p:extLst>
      <p:ext uri="{BB962C8B-B14F-4D97-AF65-F5344CB8AC3E}">
        <p14:creationId xmlns:p14="http://schemas.microsoft.com/office/powerpoint/2010/main" val="1625273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ppt_y</p:attrName>
                                        </p:attrNameLst>
                                      </p:cBhvr>
                                      <p:tavLst>
                                        <p:tav tm="0">
                                          <p:val>
                                            <p:strVal val="#ppt_y+#ppt_h*1.125000"/>
                                          </p:val>
                                        </p:tav>
                                        <p:tav tm="100000">
                                          <p:val>
                                            <p:strVal val="#ppt_y"/>
                                          </p:val>
                                        </p:tav>
                                      </p:tavLst>
                                    </p:anim>
                                    <p:animEffect transition="in" filter="wipe(up)">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par>
                          <p:cTn id="18" fill="hold">
                            <p:stCondLst>
                              <p:cond delay="500"/>
                            </p:stCondLst>
                            <p:childTnLst>
                              <p:par>
                                <p:cTn id="19" presetID="12" presetClass="entr" presetSubtype="2"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left)">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childTnLst>
                          </p:cTn>
                        </p:par>
                        <p:par>
                          <p:cTn id="28" fill="hold">
                            <p:stCondLst>
                              <p:cond delay="500"/>
                            </p:stCondLst>
                            <p:childTnLst>
                              <p:par>
                                <p:cTn id="29" presetID="1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up)">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4371975"/>
            <a:ext cx="3357563" cy="1384300"/>
          </a:xfrm>
        </p:spPr>
        <p:txBody>
          <a:bodyPr anchor="ctr"/>
          <a:lstStyle/>
          <a:p>
            <a:r>
              <a:rPr lang="en-US" altLang="ja-JP" sz="4896" dirty="0">
                <a:ea typeface="メイリオ" pitchFamily="50" charset="-128"/>
                <a:cs typeface="Segoe UI Light" panose="020B0502040204020203" pitchFamily="34" charset="0"/>
              </a:rPr>
              <a:t>Global Footprint</a:t>
            </a:r>
            <a:endParaRPr lang="en-US" sz="4896" dirty="0">
              <a:ea typeface="メイリオ" pitchFamily="50" charset="-128"/>
              <a:cs typeface="Segoe UI Light" panose="020B0502040204020203" pitchFamily="34" charset="0"/>
            </a:endParaRPr>
          </a:p>
        </p:txBody>
      </p:sp>
      <p:grpSp>
        <p:nvGrpSpPr>
          <p:cNvPr id="3" name="Group 2"/>
          <p:cNvGrpSpPr/>
          <p:nvPr/>
        </p:nvGrpSpPr>
        <p:grpSpPr>
          <a:xfrm>
            <a:off x="976001" y="56136"/>
            <a:ext cx="12061765" cy="6679330"/>
            <a:chOff x="395371" y="1139688"/>
            <a:chExt cx="8399866" cy="4651514"/>
          </a:xfrm>
          <a:solidFill>
            <a:schemeClr val="accent6">
              <a:lumMod val="60000"/>
              <a:lumOff val="40000"/>
            </a:schemeClr>
          </a:solidFill>
        </p:grpSpPr>
        <p:sp>
          <p:nvSpPr>
            <p:cNvPr id="26"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6"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7"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8"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9"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0"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1"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2"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3"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4"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5"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6"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7"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8"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39"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0"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1"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2"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3"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4"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5"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6"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7"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8"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49"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0"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1"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2"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3"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4"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5"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6"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7"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8"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59"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0"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1"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2"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3"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4"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5"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6"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7"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8"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69"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0"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1"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2"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3"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4"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5"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6"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7"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8"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79"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0"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1"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2"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3"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4"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5"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6"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7"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8"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89"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0"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1"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2"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3"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4"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5"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6"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7"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8"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99"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0"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1"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2"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3"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4"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5"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6"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7"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8"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09"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0"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1"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2"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3"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4"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5"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6"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7"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8"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19"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0"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1"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2"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3"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4"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5"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6"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7"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8"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29"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0"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1"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2"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3"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4"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5"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6"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7"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8"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39"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0"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1"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2"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3"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4"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5"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6"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7"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8"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49"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0"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1"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2"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3"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4"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5"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6"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7"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8"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59"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0"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1"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2"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3"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4"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5"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6"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7"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8"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69"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0"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1"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2"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3"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4"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5"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6"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7"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8"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79"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0"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1"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2"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3"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4"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5"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6"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7"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8"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89"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0"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1"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2"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3"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4"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5"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6"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7"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8"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299"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0"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1"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2"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3"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4"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5"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6"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7"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8"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09"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0"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1"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2"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3"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4"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5"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6"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7"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8"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19"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0"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1"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2"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3"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4"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5"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6"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7"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8"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29"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0"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1"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2"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3"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4"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5"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6"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7"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8"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39"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0"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1"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2"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3"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4"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5"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6"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7"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8"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49"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0"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1"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2"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3"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4"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5"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6"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7"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8"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59"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0"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1"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2"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3"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4"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5"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6"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7"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8"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69"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0"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1"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2"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3"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4"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5"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6"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7"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8"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79"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0"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1"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2"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3"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4"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5"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6"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7"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8"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89"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0"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1"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2"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3"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4"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5"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6"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7"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43245"/>
              <a:endParaRPr lang="en-US" sz="2448" dirty="0">
                <a:solidFill>
                  <a:srgbClr val="292929"/>
                </a:solidFill>
              </a:endParaRPr>
            </a:p>
          </p:txBody>
        </p:sp>
        <p:sp>
          <p:nvSpPr>
            <p:cNvPr id="398"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399"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0"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1"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402"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3"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4"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5"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6"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7"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8"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09"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0"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1"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2"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3"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4"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5"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6"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7"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8"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19"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0"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1"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2"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3"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4"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5"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6"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7"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8"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29"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0"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1"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2"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3"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4"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5"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6"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7"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8"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39"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0"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1"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2"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3"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4"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5"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6"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43245"/>
              <a:endParaRPr lang="en-US" sz="2448" dirty="0">
                <a:solidFill>
                  <a:srgbClr val="292929"/>
                </a:solidFill>
              </a:endParaRPr>
            </a:p>
          </p:txBody>
        </p:sp>
        <p:sp>
          <p:nvSpPr>
            <p:cNvPr id="447"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8"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49"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0"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1"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2"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3"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4"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5"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6"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7"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8"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59"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0"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1"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2"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3"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4"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5"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6"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7"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8"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69"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0"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1"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2"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3"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4"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5"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6"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7"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8"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79"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0"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1"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2"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3"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4"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5"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6"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7"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8"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89"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0"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1"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2"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3"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4"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5"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6"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7"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8"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499"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0"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1"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2"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3"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4"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5"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6"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7"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8"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09"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0"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1"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2"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3"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4"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5"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6"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7"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8"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19"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0"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1"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2"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3"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4"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5"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6"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7"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8"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29"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0"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1"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2"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3"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4"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5"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6"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7"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8"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39"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0"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1"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2"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3"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4"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5"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6"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7"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548"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49"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0"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1"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2"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3"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4"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5"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6"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7"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8"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59"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0"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1"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2"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3"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4"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5"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6"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7"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8"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69"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0"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1"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2"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3"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4"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5"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6"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7"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8"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79"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0"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1"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2"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3"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4"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5"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6"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7"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8"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89"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0"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43245"/>
              <a:endParaRPr lang="en-US" sz="2448">
                <a:solidFill>
                  <a:srgbClr val="292929"/>
                </a:solidFill>
              </a:endParaRPr>
            </a:p>
          </p:txBody>
        </p:sp>
        <p:sp>
          <p:nvSpPr>
            <p:cNvPr id="591"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2"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3"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4"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5"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6"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7"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8"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599"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0"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1"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2"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3"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4"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5"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6"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7"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8"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09"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0"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1"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2"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3"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4"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5"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6"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7"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8"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19"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0"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1"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2"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3"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4"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5"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6"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7"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8"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29"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0"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1"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2"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3"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4"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5"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6"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7"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8"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39"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0"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1"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642"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3"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4"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5"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6"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7"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8"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49"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0"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1"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2"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3"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4"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5"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6"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7"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8"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59"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0"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1"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2"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3"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4"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5"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6"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7"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68"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669"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0"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1"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2"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3"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4"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5"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6"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7"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8"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79"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0"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1"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2"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3"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4"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5"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6"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7"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8"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89"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0"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1"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2"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3"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4"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5"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6"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7"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8"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699"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0"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1"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2"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3"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4"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5"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6"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7"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8"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09"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0"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1"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2"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3"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4"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5"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6"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7"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8"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19"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0"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1"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2"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3"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4"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5"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6"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7"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8"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29"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0"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1"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2"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3"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4"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5"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6"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7"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8"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39"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0"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1"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2"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3"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4"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5"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6"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7"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8"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49"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0"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1"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2"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3"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4"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5"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6"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7"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8"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59"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0"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1"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2"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3"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4"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5"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766"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7"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8"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69"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0"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1"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2"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3"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4"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5"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6"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7"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8"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79"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0"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1"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2"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3"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4"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785"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6"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7"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8"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89"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0"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1"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2"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3"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4"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5"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6"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7"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8"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799"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0"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1"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2"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3"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4"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5"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6"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7"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8"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09"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0"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1"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2"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3"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4"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5"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6"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7"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8"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19"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0"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1"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2"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3"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4"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5"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6"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7"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8"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29"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0"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1"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2"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3"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4"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5"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6"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7"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8"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39"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0"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1"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2"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3"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4"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5"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6"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7"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8"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49"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0"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1"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2"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3"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4"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5"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6"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7"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8"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59"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0"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1"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2"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3"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4"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5"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6"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7"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8"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69"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0"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1"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2"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3"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4"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5"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6"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7"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8"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79"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0"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1"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2"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3"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4"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5"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6"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7"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8"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89"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0"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1"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2"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3"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4"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5"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6"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7"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8"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899"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0"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1"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2"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3"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4"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5"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6"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7"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8"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09"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0"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1"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2"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3"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4"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5"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6"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7"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8"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19"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0"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1"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2"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3"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4"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5"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6"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7"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8"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29"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0"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1"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2"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3"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4"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5"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6"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7"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8"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39"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0"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1"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2"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3"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4"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5"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6"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7"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8"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49"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0"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1"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2"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3"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4"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5"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6"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7"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8"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59"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0"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1"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2"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3"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4"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5"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6"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7"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8"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69"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0"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43245"/>
              <a:endParaRPr lang="en-US" sz="2448">
                <a:solidFill>
                  <a:srgbClr val="292929"/>
                </a:solidFill>
              </a:endParaRPr>
            </a:p>
          </p:txBody>
        </p:sp>
        <p:sp>
          <p:nvSpPr>
            <p:cNvPr id="971"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2"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3"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4"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5"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6"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7"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8"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79"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0"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1"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2"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3"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4"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5"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6"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7"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8"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89"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0"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1"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2"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3"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4"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5"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6"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7"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8"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999"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0"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1"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2"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3"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4"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5"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6"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7"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8"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09"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0"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1"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2"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3"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4"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5"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6"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7"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8"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19"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0"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1"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2"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3"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4"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5"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6"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7"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8"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29"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0"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1"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2"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3"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4"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5"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6"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7"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8"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39"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0"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1"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2"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3"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4"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5"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6"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7"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8"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49"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0"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1051"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2"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3"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4"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5"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6"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7"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8"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59"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0"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1"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2"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3"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4"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5"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6"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7"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8"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69"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0"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1"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2"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3"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4"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5"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6"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7"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8"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79"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0"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1"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2"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3"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4"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5"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6"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7"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8"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89"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0"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1"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2"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3"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4"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5"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6"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7"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8"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099"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0"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1"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2"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3"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4"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5"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6"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7"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8"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09"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43245"/>
              <a:endParaRPr lang="en-US" sz="2448">
                <a:solidFill>
                  <a:srgbClr val="292929"/>
                </a:solidFill>
              </a:endParaRPr>
            </a:p>
          </p:txBody>
        </p:sp>
        <p:sp>
          <p:nvSpPr>
            <p:cNvPr id="1110"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1"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2"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3"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4"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5"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6"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7"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8"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19"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0"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1"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2"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3"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4"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5"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6"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7"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8"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29"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0"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1"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2"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3"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4"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5"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6"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7"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8"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39"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0"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1"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2"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3"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4"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5"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6"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7"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8"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49"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0"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1"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2"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3"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4"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5"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6"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7"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8"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59"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0"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1"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2"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3"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4"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5"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6"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7"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8"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69"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0"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1"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2"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3"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4"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5"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6"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7"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8"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79"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0"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1"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2"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3"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4"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5"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6"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7"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8"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89"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0"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1"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2"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3"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4"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5"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6"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7"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8"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199"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0"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1"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2"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3"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4"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5"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6"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7"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8"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09"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0"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1"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2"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3"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4"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5"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6"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7"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18"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43245"/>
              <a:endParaRPr lang="en-US" sz="2448">
                <a:solidFill>
                  <a:srgbClr val="292929"/>
                </a:solidFill>
              </a:endParaRPr>
            </a:p>
          </p:txBody>
        </p:sp>
        <p:sp>
          <p:nvSpPr>
            <p:cNvPr id="1219"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0"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1"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2"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3"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4"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5"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6"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7"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8"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29"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0"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1"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2"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3"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4"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5"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6"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7"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8"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39"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0"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1"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2"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3"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4"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5"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6"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7"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8"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49"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0"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1"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2"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3"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4"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5"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6"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7"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8"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59"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60"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sp>
          <p:nvSpPr>
            <p:cNvPr id="1261"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245"/>
              <a:endParaRPr lang="en-US" sz="2448">
                <a:solidFill>
                  <a:srgbClr val="292929"/>
                </a:solidFill>
              </a:endParaRPr>
            </a:p>
          </p:txBody>
        </p:sp>
      </p:grpSp>
      <p:sp>
        <p:nvSpPr>
          <p:cNvPr id="1315" name="Oval 1314"/>
          <p:cNvSpPr/>
          <p:nvPr/>
        </p:nvSpPr>
        <p:spPr bwMode="auto">
          <a:xfrm>
            <a:off x="3922954" y="2403444"/>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19" name="Oval 1318"/>
          <p:cNvSpPr/>
          <p:nvPr/>
        </p:nvSpPr>
        <p:spPr bwMode="auto">
          <a:xfrm>
            <a:off x="2384728" y="2564739"/>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0" name="Oval 1319"/>
          <p:cNvSpPr/>
          <p:nvPr/>
        </p:nvSpPr>
        <p:spPr bwMode="auto">
          <a:xfrm>
            <a:off x="3718375" y="2871595"/>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1" name="Oval 1320"/>
          <p:cNvSpPr/>
          <p:nvPr/>
        </p:nvSpPr>
        <p:spPr bwMode="auto">
          <a:xfrm>
            <a:off x="4190462" y="2218538"/>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2" name="Oval 1321"/>
          <p:cNvSpPr/>
          <p:nvPr/>
        </p:nvSpPr>
        <p:spPr bwMode="auto">
          <a:xfrm>
            <a:off x="2250966" y="1876274"/>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3" name="Oval 1322"/>
          <p:cNvSpPr/>
          <p:nvPr/>
        </p:nvSpPr>
        <p:spPr bwMode="auto">
          <a:xfrm>
            <a:off x="7727189" y="1534011"/>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5" name="Oval 1324"/>
          <p:cNvSpPr/>
          <p:nvPr/>
        </p:nvSpPr>
        <p:spPr bwMode="auto">
          <a:xfrm>
            <a:off x="6440750" y="1970689"/>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6" name="Oval 1325"/>
          <p:cNvSpPr/>
          <p:nvPr/>
        </p:nvSpPr>
        <p:spPr bwMode="auto">
          <a:xfrm>
            <a:off x="6944309" y="1388450"/>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7" name="Oval 1326"/>
          <p:cNvSpPr/>
          <p:nvPr/>
        </p:nvSpPr>
        <p:spPr bwMode="auto">
          <a:xfrm>
            <a:off x="7125277" y="1958891"/>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8" name="Oval 1327"/>
          <p:cNvSpPr/>
          <p:nvPr/>
        </p:nvSpPr>
        <p:spPr bwMode="auto">
          <a:xfrm>
            <a:off x="6932511" y="2104450"/>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9" name="Oval 1328"/>
          <p:cNvSpPr/>
          <p:nvPr/>
        </p:nvSpPr>
        <p:spPr bwMode="auto">
          <a:xfrm>
            <a:off x="5029723" y="4693765"/>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0" name="Oval 1329"/>
          <p:cNvSpPr/>
          <p:nvPr/>
        </p:nvSpPr>
        <p:spPr bwMode="auto">
          <a:xfrm>
            <a:off x="10366948" y="2985683"/>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1" name="Oval 1330"/>
          <p:cNvSpPr/>
          <p:nvPr/>
        </p:nvSpPr>
        <p:spPr bwMode="auto">
          <a:xfrm>
            <a:off x="10807564" y="2446713"/>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2" name="Oval 1331"/>
          <p:cNvSpPr/>
          <p:nvPr/>
        </p:nvSpPr>
        <p:spPr bwMode="auto">
          <a:xfrm>
            <a:off x="10008948" y="4158033"/>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3" name="Oval 1332"/>
          <p:cNvSpPr/>
          <p:nvPr/>
        </p:nvSpPr>
        <p:spPr bwMode="auto">
          <a:xfrm>
            <a:off x="11527501" y="5416939"/>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4" name="Oval 1333"/>
          <p:cNvSpPr/>
          <p:nvPr/>
        </p:nvSpPr>
        <p:spPr bwMode="auto">
          <a:xfrm>
            <a:off x="11149828" y="2265745"/>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5" name="Oval 1334"/>
          <p:cNvSpPr/>
          <p:nvPr/>
        </p:nvSpPr>
        <p:spPr bwMode="auto">
          <a:xfrm>
            <a:off x="11232444" y="2529330"/>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6" name="Oval 1335"/>
          <p:cNvSpPr/>
          <p:nvPr/>
        </p:nvSpPr>
        <p:spPr bwMode="auto">
          <a:xfrm>
            <a:off x="8230748" y="2950273"/>
            <a:ext cx="467903" cy="467903"/>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0" name="Group 9"/>
          <p:cNvGrpSpPr/>
          <p:nvPr/>
        </p:nvGrpSpPr>
        <p:grpSpPr>
          <a:xfrm>
            <a:off x="2335884" y="1622401"/>
            <a:ext cx="8676672" cy="2855890"/>
            <a:chOff x="1067332" y="2443650"/>
            <a:chExt cx="5795198" cy="1907465"/>
          </a:xfrm>
          <a:solidFill>
            <a:srgbClr val="C9F0FF">
              <a:alpha val="89804"/>
            </a:srgbClr>
          </a:solidFill>
        </p:grpSpPr>
        <p:sp>
          <p:nvSpPr>
            <p:cNvPr id="1269" name="Oval 1268"/>
            <p:cNvSpPr/>
            <p:nvPr/>
          </p:nvSpPr>
          <p:spPr bwMode="auto">
            <a:xfrm>
              <a:off x="1067332" y="274876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65" name="Oval 1264"/>
            <p:cNvSpPr/>
            <p:nvPr/>
          </p:nvSpPr>
          <p:spPr bwMode="auto">
            <a:xfrm>
              <a:off x="2239742" y="286407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70" name="Oval 1269"/>
            <p:cNvSpPr/>
            <p:nvPr/>
          </p:nvSpPr>
          <p:spPr bwMode="auto">
            <a:xfrm>
              <a:off x="1901814" y="25902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71" name="Oval 1270"/>
            <p:cNvSpPr/>
            <p:nvPr/>
          </p:nvSpPr>
          <p:spPr bwMode="auto">
            <a:xfrm>
              <a:off x="1614712" y="3172729"/>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73" name="Oval 1272"/>
            <p:cNvSpPr/>
            <p:nvPr/>
          </p:nvSpPr>
          <p:spPr bwMode="auto">
            <a:xfrm>
              <a:off x="3982820" y="2466847"/>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09" name="Oval 1308"/>
            <p:cNvSpPr/>
            <p:nvPr/>
          </p:nvSpPr>
          <p:spPr bwMode="auto">
            <a:xfrm>
              <a:off x="3649160" y="244365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10" name="Oval 1309"/>
            <p:cNvSpPr/>
            <p:nvPr/>
          </p:nvSpPr>
          <p:spPr bwMode="auto">
            <a:xfrm>
              <a:off x="6550015" y="33500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sp>
          <p:nvSpPr>
            <p:cNvPr id="1311" name="Oval 1310"/>
            <p:cNvSpPr/>
            <p:nvPr/>
          </p:nvSpPr>
          <p:spPr bwMode="auto">
            <a:xfrm>
              <a:off x="6139082" y="403860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48" dirty="0">
                <a:solidFill>
                  <a:srgbClr val="FFFFFF"/>
                </a:solidFill>
              </a:endParaRPr>
            </a:p>
          </p:txBody>
        </p:sp>
      </p:grpSp>
    </p:spTree>
    <p:extLst>
      <p:ext uri="{BB962C8B-B14F-4D97-AF65-F5344CB8AC3E}">
        <p14:creationId xmlns:p14="http://schemas.microsoft.com/office/powerpoint/2010/main" val="105042193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315"/>
                                        </p:tgtEl>
                                        <p:attrNameLst>
                                          <p:attrName>style.visibility</p:attrName>
                                        </p:attrNameLst>
                                      </p:cBhvr>
                                      <p:to>
                                        <p:strVal val="visible"/>
                                      </p:to>
                                    </p:set>
                                    <p:animEffect transition="in" filter="fade">
                                      <p:cBhvr>
                                        <p:cTn id="11" dur="250"/>
                                        <p:tgtEl>
                                          <p:spTgt spid="1315"/>
                                        </p:tgtEl>
                                      </p:cBhvr>
                                    </p:animEffect>
                                  </p:childTnLst>
                                </p:cTn>
                              </p:par>
                              <p:par>
                                <p:cTn id="12" presetID="10" presetClass="entr" presetSubtype="0" fill="hold" grpId="0" nodeType="withEffect">
                                  <p:stCondLst>
                                    <p:cond delay="50"/>
                                  </p:stCondLst>
                                  <p:childTnLst>
                                    <p:set>
                                      <p:cBhvr>
                                        <p:cTn id="13" dur="1" fill="hold">
                                          <p:stCondLst>
                                            <p:cond delay="0"/>
                                          </p:stCondLst>
                                        </p:cTn>
                                        <p:tgtEl>
                                          <p:spTgt spid="1319"/>
                                        </p:tgtEl>
                                        <p:attrNameLst>
                                          <p:attrName>style.visibility</p:attrName>
                                        </p:attrNameLst>
                                      </p:cBhvr>
                                      <p:to>
                                        <p:strVal val="visible"/>
                                      </p:to>
                                    </p:set>
                                    <p:animEffect transition="in" filter="fade">
                                      <p:cBhvr>
                                        <p:cTn id="14" dur="250"/>
                                        <p:tgtEl>
                                          <p:spTgt spid="131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320"/>
                                        </p:tgtEl>
                                        <p:attrNameLst>
                                          <p:attrName>style.visibility</p:attrName>
                                        </p:attrNameLst>
                                      </p:cBhvr>
                                      <p:to>
                                        <p:strVal val="visible"/>
                                      </p:to>
                                    </p:set>
                                    <p:animEffect transition="in" filter="fade">
                                      <p:cBhvr>
                                        <p:cTn id="17" dur="250"/>
                                        <p:tgtEl>
                                          <p:spTgt spid="1320"/>
                                        </p:tgtEl>
                                      </p:cBhvr>
                                    </p:animEffect>
                                  </p:childTnLst>
                                </p:cTn>
                              </p:par>
                              <p:par>
                                <p:cTn id="18" presetID="10" presetClass="entr" presetSubtype="0" fill="hold" grpId="0" nodeType="withEffect">
                                  <p:stCondLst>
                                    <p:cond delay="150"/>
                                  </p:stCondLst>
                                  <p:childTnLst>
                                    <p:set>
                                      <p:cBhvr>
                                        <p:cTn id="19" dur="1" fill="hold">
                                          <p:stCondLst>
                                            <p:cond delay="0"/>
                                          </p:stCondLst>
                                        </p:cTn>
                                        <p:tgtEl>
                                          <p:spTgt spid="1321"/>
                                        </p:tgtEl>
                                        <p:attrNameLst>
                                          <p:attrName>style.visibility</p:attrName>
                                        </p:attrNameLst>
                                      </p:cBhvr>
                                      <p:to>
                                        <p:strVal val="visible"/>
                                      </p:to>
                                    </p:set>
                                    <p:animEffect transition="in" filter="fade">
                                      <p:cBhvr>
                                        <p:cTn id="20" dur="250"/>
                                        <p:tgtEl>
                                          <p:spTgt spid="1321"/>
                                        </p:tgtEl>
                                      </p:cBhvr>
                                    </p:animEffect>
                                  </p:childTnLst>
                                </p:cTn>
                              </p:par>
                              <p:par>
                                <p:cTn id="21" presetID="10" presetClass="entr" presetSubtype="0" fill="hold" grpId="0" nodeType="withEffect">
                                  <p:stCondLst>
                                    <p:cond delay="200"/>
                                  </p:stCondLst>
                                  <p:childTnLst>
                                    <p:set>
                                      <p:cBhvr>
                                        <p:cTn id="22" dur="1" fill="hold">
                                          <p:stCondLst>
                                            <p:cond delay="0"/>
                                          </p:stCondLst>
                                        </p:cTn>
                                        <p:tgtEl>
                                          <p:spTgt spid="1322"/>
                                        </p:tgtEl>
                                        <p:attrNameLst>
                                          <p:attrName>style.visibility</p:attrName>
                                        </p:attrNameLst>
                                      </p:cBhvr>
                                      <p:to>
                                        <p:strVal val="visible"/>
                                      </p:to>
                                    </p:set>
                                    <p:animEffect transition="in" filter="fade">
                                      <p:cBhvr>
                                        <p:cTn id="23" dur="250"/>
                                        <p:tgtEl>
                                          <p:spTgt spid="1322"/>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323"/>
                                        </p:tgtEl>
                                        <p:attrNameLst>
                                          <p:attrName>style.visibility</p:attrName>
                                        </p:attrNameLst>
                                      </p:cBhvr>
                                      <p:to>
                                        <p:strVal val="visible"/>
                                      </p:to>
                                    </p:set>
                                    <p:animEffect transition="in" filter="fade">
                                      <p:cBhvr>
                                        <p:cTn id="26" dur="250"/>
                                        <p:tgtEl>
                                          <p:spTgt spid="1323"/>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1325"/>
                                        </p:tgtEl>
                                        <p:attrNameLst>
                                          <p:attrName>style.visibility</p:attrName>
                                        </p:attrNameLst>
                                      </p:cBhvr>
                                      <p:to>
                                        <p:strVal val="visible"/>
                                      </p:to>
                                    </p:set>
                                    <p:animEffect transition="in" filter="fade">
                                      <p:cBhvr>
                                        <p:cTn id="29" dur="250"/>
                                        <p:tgtEl>
                                          <p:spTgt spid="1325"/>
                                        </p:tgtEl>
                                      </p:cBhvr>
                                    </p:animEffect>
                                  </p:childTnLst>
                                </p:cTn>
                              </p:par>
                              <p:par>
                                <p:cTn id="30" presetID="10" presetClass="entr" presetSubtype="0" fill="hold" grpId="0" nodeType="withEffect">
                                  <p:stCondLst>
                                    <p:cond delay="350"/>
                                  </p:stCondLst>
                                  <p:childTnLst>
                                    <p:set>
                                      <p:cBhvr>
                                        <p:cTn id="31" dur="1" fill="hold">
                                          <p:stCondLst>
                                            <p:cond delay="0"/>
                                          </p:stCondLst>
                                        </p:cTn>
                                        <p:tgtEl>
                                          <p:spTgt spid="1326"/>
                                        </p:tgtEl>
                                        <p:attrNameLst>
                                          <p:attrName>style.visibility</p:attrName>
                                        </p:attrNameLst>
                                      </p:cBhvr>
                                      <p:to>
                                        <p:strVal val="visible"/>
                                      </p:to>
                                    </p:set>
                                    <p:animEffect transition="in" filter="fade">
                                      <p:cBhvr>
                                        <p:cTn id="32" dur="250"/>
                                        <p:tgtEl>
                                          <p:spTgt spid="1326"/>
                                        </p:tgtEl>
                                      </p:cBhvr>
                                    </p:animEffect>
                                  </p:childTnLst>
                                </p:cTn>
                              </p:par>
                              <p:par>
                                <p:cTn id="33" presetID="10" presetClass="entr" presetSubtype="0" fill="hold" grpId="0" nodeType="withEffect">
                                  <p:stCondLst>
                                    <p:cond delay="400"/>
                                  </p:stCondLst>
                                  <p:childTnLst>
                                    <p:set>
                                      <p:cBhvr>
                                        <p:cTn id="34" dur="1" fill="hold">
                                          <p:stCondLst>
                                            <p:cond delay="0"/>
                                          </p:stCondLst>
                                        </p:cTn>
                                        <p:tgtEl>
                                          <p:spTgt spid="1327"/>
                                        </p:tgtEl>
                                        <p:attrNameLst>
                                          <p:attrName>style.visibility</p:attrName>
                                        </p:attrNameLst>
                                      </p:cBhvr>
                                      <p:to>
                                        <p:strVal val="visible"/>
                                      </p:to>
                                    </p:set>
                                    <p:animEffect transition="in" filter="fade">
                                      <p:cBhvr>
                                        <p:cTn id="35" dur="250"/>
                                        <p:tgtEl>
                                          <p:spTgt spid="1327"/>
                                        </p:tgtEl>
                                      </p:cBhvr>
                                    </p:animEffect>
                                  </p:childTnLst>
                                </p:cTn>
                              </p:par>
                              <p:par>
                                <p:cTn id="36" presetID="10" presetClass="entr" presetSubtype="0" fill="hold" grpId="0" nodeType="withEffect">
                                  <p:stCondLst>
                                    <p:cond delay="450"/>
                                  </p:stCondLst>
                                  <p:childTnLst>
                                    <p:set>
                                      <p:cBhvr>
                                        <p:cTn id="37" dur="1" fill="hold">
                                          <p:stCondLst>
                                            <p:cond delay="0"/>
                                          </p:stCondLst>
                                        </p:cTn>
                                        <p:tgtEl>
                                          <p:spTgt spid="1328"/>
                                        </p:tgtEl>
                                        <p:attrNameLst>
                                          <p:attrName>style.visibility</p:attrName>
                                        </p:attrNameLst>
                                      </p:cBhvr>
                                      <p:to>
                                        <p:strVal val="visible"/>
                                      </p:to>
                                    </p:set>
                                    <p:animEffect transition="in" filter="fade">
                                      <p:cBhvr>
                                        <p:cTn id="38" dur="250"/>
                                        <p:tgtEl>
                                          <p:spTgt spid="132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329"/>
                                        </p:tgtEl>
                                        <p:attrNameLst>
                                          <p:attrName>style.visibility</p:attrName>
                                        </p:attrNameLst>
                                      </p:cBhvr>
                                      <p:to>
                                        <p:strVal val="visible"/>
                                      </p:to>
                                    </p:set>
                                    <p:animEffect transition="in" filter="fade">
                                      <p:cBhvr>
                                        <p:cTn id="41" dur="250"/>
                                        <p:tgtEl>
                                          <p:spTgt spid="1329"/>
                                        </p:tgtEl>
                                      </p:cBhvr>
                                    </p:animEffect>
                                  </p:childTnLst>
                                </p:cTn>
                              </p:par>
                              <p:par>
                                <p:cTn id="42" presetID="10" presetClass="entr" presetSubtype="0" fill="hold" grpId="0" nodeType="withEffect">
                                  <p:stCondLst>
                                    <p:cond delay="550"/>
                                  </p:stCondLst>
                                  <p:childTnLst>
                                    <p:set>
                                      <p:cBhvr>
                                        <p:cTn id="43" dur="1" fill="hold">
                                          <p:stCondLst>
                                            <p:cond delay="0"/>
                                          </p:stCondLst>
                                        </p:cTn>
                                        <p:tgtEl>
                                          <p:spTgt spid="1330"/>
                                        </p:tgtEl>
                                        <p:attrNameLst>
                                          <p:attrName>style.visibility</p:attrName>
                                        </p:attrNameLst>
                                      </p:cBhvr>
                                      <p:to>
                                        <p:strVal val="visible"/>
                                      </p:to>
                                    </p:set>
                                    <p:animEffect transition="in" filter="fade">
                                      <p:cBhvr>
                                        <p:cTn id="44" dur="250"/>
                                        <p:tgtEl>
                                          <p:spTgt spid="1330"/>
                                        </p:tgtEl>
                                      </p:cBhvr>
                                    </p:animEffect>
                                  </p:childTnLst>
                                </p:cTn>
                              </p:par>
                              <p:par>
                                <p:cTn id="45" presetID="10" presetClass="entr" presetSubtype="0" fill="hold" grpId="0" nodeType="withEffect">
                                  <p:stCondLst>
                                    <p:cond delay="600"/>
                                  </p:stCondLst>
                                  <p:childTnLst>
                                    <p:set>
                                      <p:cBhvr>
                                        <p:cTn id="46" dur="1" fill="hold">
                                          <p:stCondLst>
                                            <p:cond delay="0"/>
                                          </p:stCondLst>
                                        </p:cTn>
                                        <p:tgtEl>
                                          <p:spTgt spid="1331"/>
                                        </p:tgtEl>
                                        <p:attrNameLst>
                                          <p:attrName>style.visibility</p:attrName>
                                        </p:attrNameLst>
                                      </p:cBhvr>
                                      <p:to>
                                        <p:strVal val="visible"/>
                                      </p:to>
                                    </p:set>
                                    <p:animEffect transition="in" filter="fade">
                                      <p:cBhvr>
                                        <p:cTn id="47" dur="250"/>
                                        <p:tgtEl>
                                          <p:spTgt spid="1331"/>
                                        </p:tgtEl>
                                      </p:cBhvr>
                                    </p:animEffect>
                                  </p:childTnLst>
                                </p:cTn>
                              </p:par>
                              <p:par>
                                <p:cTn id="48" presetID="10" presetClass="entr" presetSubtype="0" fill="hold" grpId="0" nodeType="withEffect">
                                  <p:stCondLst>
                                    <p:cond delay="650"/>
                                  </p:stCondLst>
                                  <p:childTnLst>
                                    <p:set>
                                      <p:cBhvr>
                                        <p:cTn id="49" dur="1" fill="hold">
                                          <p:stCondLst>
                                            <p:cond delay="0"/>
                                          </p:stCondLst>
                                        </p:cTn>
                                        <p:tgtEl>
                                          <p:spTgt spid="1332"/>
                                        </p:tgtEl>
                                        <p:attrNameLst>
                                          <p:attrName>style.visibility</p:attrName>
                                        </p:attrNameLst>
                                      </p:cBhvr>
                                      <p:to>
                                        <p:strVal val="visible"/>
                                      </p:to>
                                    </p:set>
                                    <p:animEffect transition="in" filter="fade">
                                      <p:cBhvr>
                                        <p:cTn id="50" dur="250"/>
                                        <p:tgtEl>
                                          <p:spTgt spid="1332"/>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33"/>
                                        </p:tgtEl>
                                        <p:attrNameLst>
                                          <p:attrName>style.visibility</p:attrName>
                                        </p:attrNameLst>
                                      </p:cBhvr>
                                      <p:to>
                                        <p:strVal val="visible"/>
                                      </p:to>
                                    </p:set>
                                    <p:animEffect transition="in" filter="fade">
                                      <p:cBhvr>
                                        <p:cTn id="53" dur="250"/>
                                        <p:tgtEl>
                                          <p:spTgt spid="1333"/>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1334"/>
                                        </p:tgtEl>
                                        <p:attrNameLst>
                                          <p:attrName>style.visibility</p:attrName>
                                        </p:attrNameLst>
                                      </p:cBhvr>
                                      <p:to>
                                        <p:strVal val="visible"/>
                                      </p:to>
                                    </p:set>
                                    <p:animEffect transition="in" filter="fade">
                                      <p:cBhvr>
                                        <p:cTn id="56" dur="250"/>
                                        <p:tgtEl>
                                          <p:spTgt spid="1334"/>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1335"/>
                                        </p:tgtEl>
                                        <p:attrNameLst>
                                          <p:attrName>style.visibility</p:attrName>
                                        </p:attrNameLst>
                                      </p:cBhvr>
                                      <p:to>
                                        <p:strVal val="visible"/>
                                      </p:to>
                                    </p:set>
                                    <p:animEffect transition="in" filter="fade">
                                      <p:cBhvr>
                                        <p:cTn id="59" dur="250"/>
                                        <p:tgtEl>
                                          <p:spTgt spid="133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336"/>
                                        </p:tgtEl>
                                        <p:attrNameLst>
                                          <p:attrName>style.visibility</p:attrName>
                                        </p:attrNameLst>
                                      </p:cBhvr>
                                      <p:to>
                                        <p:strVal val="visible"/>
                                      </p:to>
                                    </p:set>
                                    <p:animEffect transition="in" filter="fade">
                                      <p:cBhvr>
                                        <p:cTn id="62" dur="250"/>
                                        <p:tgtEl>
                                          <p:spTgt spid="1336"/>
                                        </p:tgtEl>
                                      </p:cBhvr>
                                    </p:animEffect>
                                  </p:childTnLst>
                                </p:cTn>
                              </p:par>
                            </p:childTnLst>
                          </p:cTn>
                        </p:par>
                        <p:par>
                          <p:cTn id="63" fill="hold">
                            <p:stCondLst>
                              <p:cond delay="2000"/>
                            </p:stCondLst>
                            <p:childTnLst>
                              <p:par>
                                <p:cTn id="64" presetID="10" presetClass="entr" presetSubtype="0" fill="hold" grpId="0" nodeType="afterEffect">
                                  <p:stCondLst>
                                    <p:cond delay="25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15" grpId="0" animBg="1"/>
      <p:bldP spid="1319" grpId="0" animBg="1"/>
      <p:bldP spid="1320" grpId="0" animBg="1"/>
      <p:bldP spid="1321" grpId="0" animBg="1"/>
      <p:bldP spid="1322" grpId="0" animBg="1"/>
      <p:bldP spid="1323" grpId="0" animBg="1"/>
      <p:bldP spid="1325" grpId="0" animBg="1"/>
      <p:bldP spid="1326" grpId="0" animBg="1"/>
      <p:bldP spid="1327" grpId="0" animBg="1"/>
      <p:bldP spid="1328" grpId="0" animBg="1"/>
      <p:bldP spid="1329" grpId="0" animBg="1"/>
      <p:bldP spid="1330" grpId="0" animBg="1"/>
      <p:bldP spid="1331" grpId="0" animBg="1"/>
      <p:bldP spid="1332" grpId="0" animBg="1"/>
      <p:bldP spid="1333" grpId="0" animBg="1"/>
      <p:bldP spid="1334" grpId="0" animBg="1"/>
      <p:bldP spid="1335" grpId="0" animBg="1"/>
      <p:bldP spid="133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68901" y="1654508"/>
            <a:ext cx="3836826" cy="4715889"/>
            <a:chOff x="4085076" y="1622215"/>
            <a:chExt cx="3761936" cy="4623840"/>
          </a:xfrm>
        </p:grpSpPr>
        <p:cxnSp>
          <p:nvCxnSpPr>
            <p:cNvPr id="26" name="Straight Connector 25"/>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grpSp>
      <p:sp>
        <p:nvSpPr>
          <p:cNvPr id="7" name="U-Turn Arrow 6"/>
          <p:cNvSpPr/>
          <p:nvPr/>
        </p:nvSpPr>
        <p:spPr bwMode="auto">
          <a:xfrm rot="5400000" flipH="1">
            <a:off x="10663716" y="2678095"/>
            <a:ext cx="2127185" cy="1072340"/>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50" name="Group 49"/>
          <p:cNvGrpSpPr/>
          <p:nvPr/>
        </p:nvGrpSpPr>
        <p:grpSpPr>
          <a:xfrm>
            <a:off x="680688" y="3034595"/>
            <a:ext cx="2667953" cy="2783748"/>
            <a:chOff x="664949" y="2975364"/>
            <a:chExt cx="2615878" cy="2729412"/>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5157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Store Front End</a:t>
              </a:r>
            </a:p>
          </p:txBody>
        </p:sp>
      </p:grpSp>
      <p:grpSp>
        <p:nvGrpSpPr>
          <p:cNvPr id="52" name="Group 51"/>
          <p:cNvGrpSpPr/>
          <p:nvPr/>
        </p:nvGrpSpPr>
        <p:grpSpPr>
          <a:xfrm>
            <a:off x="8920873" y="1761018"/>
            <a:ext cx="2271361" cy="1135681"/>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60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Drivers</a:t>
              </a:r>
            </a:p>
          </p:txBody>
        </p:sp>
      </p:grpSp>
      <p:grpSp>
        <p:nvGrpSpPr>
          <p:cNvPr id="51" name="Group 50"/>
          <p:cNvGrpSpPr/>
          <p:nvPr/>
        </p:nvGrpSpPr>
        <p:grpSpPr>
          <a:xfrm>
            <a:off x="8879080" y="3034595"/>
            <a:ext cx="2667953" cy="2776750"/>
            <a:chOff x="8703318" y="2975363"/>
            <a:chExt cx="2615878" cy="2722551"/>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09"/>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Shipping Service</a:t>
              </a:r>
            </a:p>
          </p:txBody>
        </p:sp>
        <p:sp>
          <p:nvSpPr>
            <p:cNvPr id="29" name="TextBox 28"/>
            <p:cNvSpPr txBox="1"/>
            <p:nvPr/>
          </p:nvSpPr>
          <p:spPr>
            <a:xfrm>
              <a:off x="8873824" y="4874472"/>
              <a:ext cx="1969752" cy="2260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Tracking</a:t>
              </a:r>
            </a:p>
          </p:txBody>
        </p:sp>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grpSp>
        <p:nvGrpSpPr>
          <p:cNvPr id="5" name="Group 4"/>
          <p:cNvGrpSpPr/>
          <p:nvPr/>
        </p:nvGrpSpPr>
        <p:grpSpPr>
          <a:xfrm>
            <a:off x="4962276" y="3034595"/>
            <a:ext cx="2667953" cy="2783749"/>
            <a:chOff x="4933306" y="2975363"/>
            <a:chExt cx="2615878" cy="2729413"/>
          </a:xfrm>
        </p:grpSpPr>
        <p:sp>
          <p:nvSpPr>
            <p:cNvPr id="17" name="TextBox 16"/>
            <p:cNvSpPr txBox="1"/>
            <p:nvPr/>
          </p:nvSpPr>
          <p:spPr>
            <a:xfrm>
              <a:off x="4933306" y="5353205"/>
              <a:ext cx="2615878" cy="35157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Order Queue</a:t>
              </a:r>
            </a:p>
          </p:txBody>
        </p:sp>
        <p:sp>
          <p:nvSpPr>
            <p:cNvPr id="18" name="Rectangle 17"/>
            <p:cNvSpPr/>
            <p:nvPr/>
          </p:nvSpPr>
          <p:spPr bwMode="auto">
            <a:xfrm>
              <a:off x="496046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4" name="Title 3"/>
          <p:cNvSpPr txBox="1">
            <a:spLocks/>
          </p:cNvSpPr>
          <p:nvPr/>
        </p:nvSpPr>
        <p:spPr>
          <a:xfrm>
            <a:off x="722858" y="492207"/>
            <a:ext cx="11188002" cy="92202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sz="6527">
                <a:solidFill>
                  <a:srgbClr val="FFFFFF"/>
                </a:solidFill>
              </a:rPr>
              <a:t>Loosely Coupled</a:t>
            </a:r>
          </a:p>
        </p:txBody>
      </p:sp>
    </p:spTree>
    <p:extLst>
      <p:ext uri="{BB962C8B-B14F-4D97-AF65-F5344CB8AC3E}">
        <p14:creationId xmlns:p14="http://schemas.microsoft.com/office/powerpoint/2010/main" val="1256862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25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920873" y="3034595"/>
            <a:ext cx="2271361" cy="227136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0" name="Rectangle 19"/>
          <p:cNvSpPr/>
          <p:nvPr/>
        </p:nvSpPr>
        <p:spPr bwMode="auto">
          <a:xfrm>
            <a:off x="8920873" y="1761018"/>
            <a:ext cx="2271361" cy="113568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cxnSp>
        <p:nvCxnSpPr>
          <p:cNvPr id="47" name="Straight Connector 46"/>
          <p:cNvCxnSpPr/>
          <p:nvPr/>
        </p:nvCxnSpPr>
        <p:spPr>
          <a:xfrm>
            <a:off x="8005727" y="1654508"/>
            <a:ext cx="0" cy="4715889"/>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68900" y="1654508"/>
            <a:ext cx="0" cy="4715889"/>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918598" y="3356295"/>
            <a:ext cx="360361" cy="1621304"/>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0" name="Down Arrow 49"/>
          <p:cNvSpPr/>
          <p:nvPr/>
        </p:nvSpPr>
        <p:spPr bwMode="auto">
          <a:xfrm rot="16200000">
            <a:off x="7883175" y="3366822"/>
            <a:ext cx="360361" cy="1600250"/>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 name="U-Turn Arrow 6"/>
          <p:cNvSpPr/>
          <p:nvPr/>
        </p:nvSpPr>
        <p:spPr bwMode="auto">
          <a:xfrm rot="5400000" flipH="1">
            <a:off x="10663716" y="2678095"/>
            <a:ext cx="2127185" cy="1072340"/>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1" name="TextBox 20"/>
          <p:cNvSpPr txBox="1"/>
          <p:nvPr/>
        </p:nvSpPr>
        <p:spPr>
          <a:xfrm>
            <a:off x="680688" y="545977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Store Front End</a:t>
            </a:r>
          </a:p>
        </p:txBody>
      </p:sp>
      <p:sp>
        <p:nvSpPr>
          <p:cNvPr id="22" name="TextBox 21"/>
          <p:cNvSpPr txBox="1"/>
          <p:nvPr/>
        </p:nvSpPr>
        <p:spPr>
          <a:xfrm>
            <a:off x="4962276" y="545977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Order Queue</a:t>
            </a:r>
          </a:p>
        </p:txBody>
      </p:sp>
      <p:sp>
        <p:nvSpPr>
          <p:cNvPr id="23" name="TextBox 22"/>
          <p:cNvSpPr txBox="1"/>
          <p:nvPr/>
        </p:nvSpPr>
        <p:spPr>
          <a:xfrm>
            <a:off x="8879080" y="5459773"/>
            <a:ext cx="2667953" cy="35157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Shipping Service</a:t>
            </a: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4220" y="2114712"/>
            <a:ext cx="1060791" cy="675902"/>
          </a:xfrm>
          <a:prstGeom prst="rect">
            <a:avLst/>
          </a:prstGeom>
        </p:spPr>
      </p:pic>
      <p:sp>
        <p:nvSpPr>
          <p:cNvPr id="28" name="TextBox 27"/>
          <p:cNvSpPr txBox="1"/>
          <p:nvPr/>
        </p:nvSpPr>
        <p:spPr>
          <a:xfrm>
            <a:off x="9052980" y="1868809"/>
            <a:ext cx="200896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Drivers</a:t>
            </a:r>
          </a:p>
        </p:txBody>
      </p:sp>
      <p:sp>
        <p:nvSpPr>
          <p:cNvPr id="29" name="TextBox 28"/>
          <p:cNvSpPr txBox="1"/>
          <p:nvPr/>
        </p:nvSpPr>
        <p:spPr>
          <a:xfrm>
            <a:off x="9052980" y="4971509"/>
            <a:ext cx="200896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Tracking</a:t>
            </a:r>
          </a:p>
        </p:txBody>
      </p:sp>
      <p:pic>
        <p:nvPicPr>
          <p:cNvPr id="30" name="Picture 2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603986" y="3610888"/>
            <a:ext cx="980446" cy="980446"/>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2858" y="3034595"/>
            <a:ext cx="2570852" cy="2264711"/>
          </a:xfrm>
          <a:prstGeom prst="rect">
            <a:avLst/>
          </a:prstGeom>
        </p:spPr>
      </p:pic>
      <p:sp>
        <p:nvSpPr>
          <p:cNvPr id="32" name="Rectangle 31"/>
          <p:cNvSpPr/>
          <p:nvPr/>
        </p:nvSpPr>
        <p:spPr bwMode="auto">
          <a:xfrm>
            <a:off x="4989976" y="3034595"/>
            <a:ext cx="2271361" cy="227136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86888" y="3714193"/>
            <a:ext cx="855552" cy="891201"/>
          </a:xfrm>
          <a:prstGeom prst="rect">
            <a:avLst/>
          </a:prstGeom>
        </p:spPr>
      </p:pic>
      <p:sp>
        <p:nvSpPr>
          <p:cNvPr id="24" name="Title 3"/>
          <p:cNvSpPr txBox="1">
            <a:spLocks/>
          </p:cNvSpPr>
          <p:nvPr/>
        </p:nvSpPr>
        <p:spPr>
          <a:xfrm>
            <a:off x="722858" y="492207"/>
            <a:ext cx="11188002" cy="92202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sz="6527">
                <a:solidFill>
                  <a:srgbClr val="FFFFFF"/>
                </a:solidFill>
              </a:rPr>
              <a:t>Loosely Coupled</a:t>
            </a:r>
          </a:p>
        </p:txBody>
      </p:sp>
    </p:spTree>
    <p:extLst>
      <p:ext uri="{BB962C8B-B14F-4D97-AF65-F5344CB8AC3E}">
        <p14:creationId xmlns:p14="http://schemas.microsoft.com/office/powerpoint/2010/main" val="27195677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p:tgtEl>
                                          <p:spTgt spid="49"/>
                                        </p:tgtEl>
                                        <p:attrNameLst>
                                          <p:attrName>ppt_x</p:attrName>
                                        </p:attrNameLst>
                                      </p:cBhvr>
                                      <p:tavLst>
                                        <p:tav tm="0">
                                          <p:val>
                                            <p:strVal val="#ppt_x-#ppt_w*1.125000"/>
                                          </p:val>
                                        </p:tav>
                                        <p:tav tm="100000">
                                          <p:val>
                                            <p:strVal val="#ppt_x"/>
                                          </p:val>
                                        </p:tav>
                                      </p:tavLst>
                                    </p:anim>
                                    <p:animEffect transition="in" filter="wipe(right)">
                                      <p:cBhvr>
                                        <p:cTn id="12" dur="500"/>
                                        <p:tgtEl>
                                          <p:spTgt spid="49"/>
                                        </p:tgtEl>
                                      </p:cBhvr>
                                    </p:animEffect>
                                  </p:childTnLst>
                                </p:cTn>
                              </p:par>
                            </p:childTnLst>
                          </p:cTn>
                        </p:par>
                        <p:par>
                          <p:cTn id="13" fill="hold">
                            <p:stCondLst>
                              <p:cond delay="1500"/>
                            </p:stCondLst>
                            <p:childTnLst>
                              <p:par>
                                <p:cTn id="14" presetID="42" presetClass="path" presetSubtype="0" accel="50000" decel="50000" fill="hold" nodeType="afterEffect">
                                  <p:stCondLst>
                                    <p:cond delay="0"/>
                                  </p:stCondLst>
                                  <p:childTnLst>
                                    <p:animMotion origin="layout" path="M -3.29859E-6 4.07407E-6 L 0.32687 -0.00024 " pathEditMode="relative" rAng="0" ptsTypes="AA">
                                      <p:cBhvr>
                                        <p:cTn id="15" dur="2000" fill="hold"/>
                                        <p:tgtEl>
                                          <p:spTgt spid="43"/>
                                        </p:tgtEl>
                                        <p:attrNameLst>
                                          <p:attrName>ppt_x</p:attrName>
                                          <p:attrName>ppt_y</p:attrName>
                                        </p:attrNameLst>
                                      </p:cBhvr>
                                      <p:rCtr x="16337" y="-23"/>
                                    </p:animMotion>
                                  </p:childTnLst>
                                </p:cTn>
                              </p:par>
                            </p:childTnLst>
                          </p:cTn>
                        </p:par>
                        <p:par>
                          <p:cTn id="16" fill="hold">
                            <p:stCondLst>
                              <p:cond delay="3500"/>
                            </p:stCondLst>
                            <p:childTnLst>
                              <p:par>
                                <p:cTn id="17" presetID="10" presetClass="exit" presetSubtype="0" fill="hold" grpId="1" nodeType="afterEffect">
                                  <p:stCondLst>
                                    <p:cond delay="0"/>
                                  </p:stCondLst>
                                  <p:childTnLst>
                                    <p:animEffect transition="out" filter="fade">
                                      <p:cBhvr>
                                        <p:cTn id="18" dur="500"/>
                                        <p:tgtEl>
                                          <p:spTgt spid="49"/>
                                        </p:tgtEl>
                                      </p:cBhvr>
                                    </p:animEffect>
                                    <p:set>
                                      <p:cBhvr>
                                        <p:cTn id="19" dur="1" fill="hold">
                                          <p:stCondLst>
                                            <p:cond delay="499"/>
                                          </p:stCondLst>
                                        </p:cTn>
                                        <p:tgtEl>
                                          <p:spTgt spid="49"/>
                                        </p:tgtEl>
                                        <p:attrNameLst>
                                          <p:attrName>style.visibility</p:attrName>
                                        </p:attrNameLst>
                                      </p:cBhvr>
                                      <p:to>
                                        <p:strVal val="hidden"/>
                                      </p:to>
                                    </p:set>
                                  </p:childTnLst>
                                </p:cTn>
                              </p:par>
                            </p:childTnLst>
                          </p:cTn>
                        </p:par>
                        <p:par>
                          <p:cTn id="20" fill="hold">
                            <p:stCondLst>
                              <p:cond delay="4000"/>
                            </p:stCondLst>
                            <p:childTnLst>
                              <p:par>
                                <p:cTn id="21" presetID="12" presetClass="entr" presetSubtype="8" fill="hold" grpId="0" nodeType="afterEffect">
                                  <p:stCondLst>
                                    <p:cond delay="25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ppt_x</p:attrName>
                                        </p:attrNameLst>
                                      </p:cBhvr>
                                      <p:tavLst>
                                        <p:tav tm="0">
                                          <p:val>
                                            <p:strVal val="#ppt_x-#ppt_w*1.125000"/>
                                          </p:val>
                                        </p:tav>
                                        <p:tav tm="100000">
                                          <p:val>
                                            <p:strVal val="#ppt_x"/>
                                          </p:val>
                                        </p:tav>
                                      </p:tavLst>
                                    </p:anim>
                                    <p:animEffect transition="in" filter="wipe(right)">
                                      <p:cBhvr>
                                        <p:cTn id="24" dur="500"/>
                                        <p:tgtEl>
                                          <p:spTgt spid="50"/>
                                        </p:tgtEl>
                                      </p:cBhvr>
                                    </p:animEffect>
                                  </p:childTnLst>
                                </p:cTn>
                              </p:par>
                            </p:childTnLst>
                          </p:cTn>
                        </p:par>
                        <p:par>
                          <p:cTn id="25" fill="hold">
                            <p:stCondLst>
                              <p:cond delay="4750"/>
                            </p:stCondLst>
                            <p:childTnLst>
                              <p:par>
                                <p:cTn id="26" presetID="63" presetClass="path" presetSubtype="0" accel="50000" decel="50000" fill="hold" nodeType="afterEffect">
                                  <p:stCondLst>
                                    <p:cond delay="0"/>
                                  </p:stCondLst>
                                  <p:childTnLst>
                                    <p:animMotion origin="layout" path="M 0.32682 -0.00023 L 0.64935 -0.00023 " pathEditMode="relative" rAng="0" ptsTypes="AA">
                                      <p:cBhvr>
                                        <p:cTn id="27" dur="2000" fill="hold"/>
                                        <p:tgtEl>
                                          <p:spTgt spid="43"/>
                                        </p:tgtEl>
                                        <p:attrNameLst>
                                          <p:attrName>ppt_x</p:attrName>
                                          <p:attrName>ppt_y</p:attrName>
                                        </p:attrNameLst>
                                      </p:cBhvr>
                                      <p:rCtr x="16120" y="0"/>
                                    </p:animMotion>
                                  </p:childTnLst>
                                </p:cTn>
                              </p:par>
                              <p:par>
                                <p:cTn id="28" presetID="10" presetClass="exit" presetSubtype="0" fill="hold" nodeType="withEffect">
                                  <p:stCondLst>
                                    <p:cond delay="1500"/>
                                  </p:stCondLst>
                                  <p:childTnLst>
                                    <p:animEffect transition="out" filter="fade">
                                      <p:cBhvr>
                                        <p:cTn id="29" dur="500"/>
                                        <p:tgtEl>
                                          <p:spTgt spid="43"/>
                                        </p:tgtEl>
                                      </p:cBhvr>
                                    </p:animEffect>
                                    <p:set>
                                      <p:cBhvr>
                                        <p:cTn id="30" dur="1" fill="hold">
                                          <p:stCondLst>
                                            <p:cond delay="499"/>
                                          </p:stCondLst>
                                        </p:cTn>
                                        <p:tgtEl>
                                          <p:spTgt spid="43"/>
                                        </p:tgtEl>
                                        <p:attrNameLst>
                                          <p:attrName>style.visibility</p:attrName>
                                        </p:attrNameLst>
                                      </p:cBhvr>
                                      <p:to>
                                        <p:strVal val="hidden"/>
                                      </p:to>
                                    </p:set>
                                  </p:childTnLst>
                                </p:cTn>
                              </p:par>
                            </p:childTnLst>
                          </p:cTn>
                        </p:par>
                        <p:par>
                          <p:cTn id="31" fill="hold">
                            <p:stCondLst>
                              <p:cond delay="6750"/>
                            </p:stCondLst>
                            <p:childTnLst>
                              <p:par>
                                <p:cTn id="32" presetID="10" presetClass="exit" presetSubtype="0" fill="hold" grpId="1" nodeType="afterEffect">
                                  <p:stCondLst>
                                    <p:cond delay="0"/>
                                  </p:stCondLst>
                                  <p:childTnLst>
                                    <p:animEffect transition="out" filter="fade">
                                      <p:cBhvr>
                                        <p:cTn id="33" dur="500"/>
                                        <p:tgtEl>
                                          <p:spTgt spid="50"/>
                                        </p:tgtEl>
                                      </p:cBhvr>
                                    </p:animEffect>
                                    <p:set>
                                      <p:cBhvr>
                                        <p:cTn id="34"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4989976" y="3034595"/>
            <a:ext cx="2271361" cy="227136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cxnSp>
        <p:nvCxnSpPr>
          <p:cNvPr id="47" name="Straight Connector 46"/>
          <p:cNvCxnSpPr/>
          <p:nvPr/>
        </p:nvCxnSpPr>
        <p:spPr>
          <a:xfrm>
            <a:off x="8005727" y="1654508"/>
            <a:ext cx="0" cy="4715889"/>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168900" y="1654508"/>
            <a:ext cx="0" cy="4715889"/>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918598" y="3356295"/>
            <a:ext cx="360361" cy="1621304"/>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0" name="Down Arrow 49"/>
          <p:cNvSpPr/>
          <p:nvPr/>
        </p:nvSpPr>
        <p:spPr bwMode="auto">
          <a:xfrm rot="16200000">
            <a:off x="7883175" y="3366822"/>
            <a:ext cx="360361" cy="1600250"/>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858" y="3034595"/>
            <a:ext cx="2570853" cy="2264712"/>
          </a:xfrm>
          <a:prstGeom prst="rect">
            <a:avLst/>
          </a:prstGeom>
        </p:spPr>
      </p:pic>
      <p:sp>
        <p:nvSpPr>
          <p:cNvPr id="7" name="U-Turn Arrow 6"/>
          <p:cNvSpPr/>
          <p:nvPr/>
        </p:nvSpPr>
        <p:spPr bwMode="auto">
          <a:xfrm rot="5400000" flipH="1">
            <a:off x="10663716" y="2678095"/>
            <a:ext cx="2127185" cy="1072340"/>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7" name="Rectangle 36"/>
          <p:cNvSpPr/>
          <p:nvPr/>
        </p:nvSpPr>
        <p:spPr bwMode="auto">
          <a:xfrm>
            <a:off x="8919778" y="3034595"/>
            <a:ext cx="2271361" cy="2271361"/>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8" name="Rectangle 37"/>
          <p:cNvSpPr/>
          <p:nvPr/>
        </p:nvSpPr>
        <p:spPr bwMode="auto">
          <a:xfrm>
            <a:off x="8919778" y="1761018"/>
            <a:ext cx="2271361" cy="1135681"/>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858" y="3034595"/>
            <a:ext cx="2570852" cy="2264711"/>
          </a:xfrm>
          <a:prstGeom prst="rect">
            <a:avLst/>
          </a:prstGeom>
        </p:spPr>
      </p:pic>
      <p:sp>
        <p:nvSpPr>
          <p:cNvPr id="3" name="Rectangle 2"/>
          <p:cNvSpPr/>
          <p:nvPr/>
        </p:nvSpPr>
        <p:spPr bwMode="auto">
          <a:xfrm>
            <a:off x="8920873" y="3034595"/>
            <a:ext cx="2271361" cy="227136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0" name="Rectangle 19"/>
          <p:cNvSpPr/>
          <p:nvPr/>
        </p:nvSpPr>
        <p:spPr bwMode="auto">
          <a:xfrm>
            <a:off x="8920873" y="1761018"/>
            <a:ext cx="2271361" cy="113568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1" name="TextBox 20"/>
          <p:cNvSpPr txBox="1"/>
          <p:nvPr/>
        </p:nvSpPr>
        <p:spPr>
          <a:xfrm>
            <a:off x="680688" y="545977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Store Front End</a:t>
            </a:r>
          </a:p>
        </p:txBody>
      </p:sp>
      <p:sp>
        <p:nvSpPr>
          <p:cNvPr id="22" name="TextBox 21"/>
          <p:cNvSpPr txBox="1"/>
          <p:nvPr/>
        </p:nvSpPr>
        <p:spPr>
          <a:xfrm>
            <a:off x="4962276" y="545977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Order Queue</a:t>
            </a:r>
          </a:p>
        </p:txBody>
      </p:sp>
      <p:sp>
        <p:nvSpPr>
          <p:cNvPr id="23" name="TextBox 22"/>
          <p:cNvSpPr txBox="1"/>
          <p:nvPr/>
        </p:nvSpPr>
        <p:spPr>
          <a:xfrm>
            <a:off x="8879080" y="5459773"/>
            <a:ext cx="2667953" cy="35157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Shipping Service</a:t>
            </a:r>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64220" y="2114712"/>
            <a:ext cx="1060791" cy="675902"/>
          </a:xfrm>
          <a:prstGeom prst="rect">
            <a:avLst/>
          </a:prstGeom>
        </p:spPr>
      </p:pic>
      <p:sp>
        <p:nvSpPr>
          <p:cNvPr id="28" name="TextBox 27"/>
          <p:cNvSpPr txBox="1"/>
          <p:nvPr/>
        </p:nvSpPr>
        <p:spPr>
          <a:xfrm>
            <a:off x="9052980" y="1868809"/>
            <a:ext cx="200896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Drivers</a:t>
            </a:r>
          </a:p>
        </p:txBody>
      </p:sp>
      <p:sp>
        <p:nvSpPr>
          <p:cNvPr id="29" name="TextBox 28"/>
          <p:cNvSpPr txBox="1"/>
          <p:nvPr/>
        </p:nvSpPr>
        <p:spPr>
          <a:xfrm>
            <a:off x="9052980" y="4971509"/>
            <a:ext cx="2008965" cy="2305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Tracking</a:t>
            </a:r>
          </a:p>
        </p:txBody>
      </p:sp>
      <p:pic>
        <p:nvPicPr>
          <p:cNvPr id="30" name="Picture 29"/>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603986" y="3610888"/>
            <a:ext cx="980446" cy="980446"/>
          </a:xfrm>
          <a:prstGeom prst="rect">
            <a:avLst/>
          </a:prstGeom>
        </p:spPr>
      </p:pic>
      <p:pic>
        <p:nvPicPr>
          <p:cNvPr id="43" name="Pictur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67983" y="3643235"/>
            <a:ext cx="855552" cy="891201"/>
          </a:xfrm>
          <a:prstGeom prst="rect">
            <a:avLst/>
          </a:prstGeom>
        </p:spPr>
      </p:pic>
      <p:pic>
        <p:nvPicPr>
          <p:cNvPr id="44" name="Picture 43"/>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181102" y="4775427"/>
            <a:ext cx="626238" cy="522530"/>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70370" y="3761299"/>
            <a:ext cx="855552" cy="891201"/>
          </a:xfrm>
          <a:prstGeom prst="rect">
            <a:avLst/>
          </a:prstGeom>
        </p:spPr>
      </p:pic>
      <p:sp>
        <p:nvSpPr>
          <p:cNvPr id="26" name="Title 3"/>
          <p:cNvSpPr txBox="1">
            <a:spLocks/>
          </p:cNvSpPr>
          <p:nvPr/>
        </p:nvSpPr>
        <p:spPr>
          <a:xfrm>
            <a:off x="722858" y="492207"/>
            <a:ext cx="11188002" cy="92202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sz="6527">
                <a:solidFill>
                  <a:srgbClr val="FFFFFF"/>
                </a:solidFill>
              </a:rPr>
              <a:t>Loosely Coupled</a:t>
            </a:r>
          </a:p>
        </p:txBody>
      </p:sp>
    </p:spTree>
    <p:extLst>
      <p:ext uri="{BB962C8B-B14F-4D97-AF65-F5344CB8AC3E}">
        <p14:creationId xmlns:p14="http://schemas.microsoft.com/office/powerpoint/2010/main" val="7651131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p:tgtEl>
                                          <p:spTgt spid="44"/>
                                        </p:tgtEl>
                                        <p:attrNameLst>
                                          <p:attrName>ppt_x</p:attrName>
                                        </p:attrNameLst>
                                      </p:cBhvr>
                                      <p:tavLst>
                                        <p:tav tm="0">
                                          <p:val>
                                            <p:strVal val="#ppt_x+#ppt_w*1.125000"/>
                                          </p:val>
                                        </p:tav>
                                        <p:tav tm="100000">
                                          <p:val>
                                            <p:strVal val="#ppt_x"/>
                                          </p:val>
                                        </p:tav>
                                      </p:tavLst>
                                    </p:anim>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5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1250"/>
                            </p:stCondLst>
                            <p:childTnLst>
                              <p:par>
                                <p:cTn id="24" presetID="42" presetClass="path" presetSubtype="0" accel="50000" decel="50000" fill="hold" nodeType="afterEffect">
                                  <p:stCondLst>
                                    <p:cond delay="0"/>
                                  </p:stCondLst>
                                  <p:childTnLst>
                                    <p:animMotion origin="layout" path="M -3.29859E-6 4.07407E-6 L 0.32687 -0.00024 " pathEditMode="relative" rAng="0" ptsTypes="AA">
                                      <p:cBhvr>
                                        <p:cTn id="25" dur="2000" fill="hold"/>
                                        <p:tgtEl>
                                          <p:spTgt spid="43"/>
                                        </p:tgtEl>
                                        <p:attrNameLst>
                                          <p:attrName>ppt_x</p:attrName>
                                          <p:attrName>ppt_y</p:attrName>
                                        </p:attrNameLst>
                                      </p:cBhvr>
                                      <p:rCtr x="16337" y="-23"/>
                                    </p:animMotion>
                                  </p:childTnLst>
                                </p:cTn>
                              </p:par>
                            </p:childTnLst>
                          </p:cTn>
                        </p:par>
                        <p:par>
                          <p:cTn id="26" fill="hold">
                            <p:stCondLst>
                              <p:cond delay="3250"/>
                            </p:stCondLst>
                            <p:childTnLst>
                              <p:par>
                                <p:cTn id="27" presetID="10" presetClass="entr" presetSubtype="0" fill="hold" nodeType="afterEffect">
                                  <p:stCondLst>
                                    <p:cond delay="50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4250"/>
                            </p:stCondLst>
                            <p:childTnLst>
                              <p:par>
                                <p:cTn id="31" presetID="42" presetClass="path" presetSubtype="0" accel="50000" decel="50000" fill="hold" nodeType="afterEffect">
                                  <p:stCondLst>
                                    <p:cond delay="0"/>
                                  </p:stCondLst>
                                  <p:childTnLst>
                                    <p:animMotion origin="layout" path="M -3.29859E-6 4.07407E-6 L 0.32687 -0.00024 " pathEditMode="relative" rAng="0" ptsTypes="AA">
                                      <p:cBhvr>
                                        <p:cTn id="32" dur="2000" fill="hold"/>
                                        <p:tgtEl>
                                          <p:spTgt spid="34"/>
                                        </p:tgtEl>
                                        <p:attrNameLst>
                                          <p:attrName>ppt_x</p:attrName>
                                          <p:attrName>ppt_y</p:attrName>
                                        </p:attrNameLst>
                                      </p:cBhvr>
                                      <p:rCtr x="16337" y="-23"/>
                                    </p:animMotion>
                                  </p:childTnLst>
                                </p:cTn>
                              </p:par>
                              <p:par>
                                <p:cTn id="33" presetID="10" presetClass="exit" presetSubtype="0" fill="hold" grpId="1" nodeType="withEffect">
                                  <p:stCondLst>
                                    <p:cond delay="1000"/>
                                  </p:stCondLst>
                                  <p:childTnLst>
                                    <p:animEffect transition="out" filter="fade">
                                      <p:cBhvr>
                                        <p:cTn id="34" dur="500"/>
                                        <p:tgtEl>
                                          <p:spTgt spid="49"/>
                                        </p:tgtEl>
                                      </p:cBhvr>
                                    </p:animEffect>
                                    <p:set>
                                      <p:cBhvr>
                                        <p:cTn id="35" dur="1" fill="hold">
                                          <p:stCondLst>
                                            <p:cond delay="499"/>
                                          </p:stCondLst>
                                        </p:cTn>
                                        <p:tgtEl>
                                          <p:spTgt spid="4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1"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par>
                          <p:cTn id="41" fill="hold">
                            <p:stCondLst>
                              <p:cond delay="500"/>
                            </p:stCondLst>
                            <p:childTnLst>
                              <p:par>
                                <p:cTn id="42" presetID="1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p:tgtEl>
                                          <p:spTgt spid="50"/>
                                        </p:tgtEl>
                                        <p:attrNameLst>
                                          <p:attrName>ppt_x</p:attrName>
                                        </p:attrNameLst>
                                      </p:cBhvr>
                                      <p:tavLst>
                                        <p:tav tm="0">
                                          <p:val>
                                            <p:strVal val="#ppt_x-#ppt_w*1.125000"/>
                                          </p:val>
                                        </p:tav>
                                        <p:tav tm="100000">
                                          <p:val>
                                            <p:strVal val="#ppt_x"/>
                                          </p:val>
                                        </p:tav>
                                      </p:tavLst>
                                    </p:anim>
                                    <p:animEffect transition="in" filter="wipe(right)">
                                      <p:cBhvr>
                                        <p:cTn id="45" dur="500"/>
                                        <p:tgtEl>
                                          <p:spTgt spid="50"/>
                                        </p:tgtEl>
                                      </p:cBhvr>
                                    </p:animEffect>
                                  </p:childTnLst>
                                </p:cTn>
                              </p:par>
                            </p:childTnLst>
                          </p:cTn>
                        </p:par>
                        <p:par>
                          <p:cTn id="46" fill="hold">
                            <p:stCondLst>
                              <p:cond delay="1000"/>
                            </p:stCondLst>
                            <p:childTnLst>
                              <p:par>
                                <p:cTn id="47" presetID="10" presetClass="exit" presetSubtype="0" fill="hold" nodeType="afterEffect">
                                  <p:stCondLst>
                                    <p:cond delay="0"/>
                                  </p:stCondLst>
                                  <p:childTnLst>
                                    <p:animEffect transition="out" filter="fade">
                                      <p:cBhvr>
                                        <p:cTn id="48" dur="250"/>
                                        <p:tgtEl>
                                          <p:spTgt spid="44"/>
                                        </p:tgtEl>
                                      </p:cBhvr>
                                    </p:animEffect>
                                    <p:set>
                                      <p:cBhvr>
                                        <p:cTn id="49" dur="1" fill="hold">
                                          <p:stCondLst>
                                            <p:cond delay="249"/>
                                          </p:stCondLst>
                                        </p:cTn>
                                        <p:tgtEl>
                                          <p:spTgt spid="44"/>
                                        </p:tgtEl>
                                        <p:attrNameLst>
                                          <p:attrName>style.visibility</p:attrName>
                                        </p:attrNameLst>
                                      </p:cBhvr>
                                      <p:to>
                                        <p:strVal val="hidden"/>
                                      </p:to>
                                    </p:set>
                                  </p:childTnLst>
                                </p:cTn>
                              </p:par>
                            </p:childTnLst>
                          </p:cTn>
                        </p:par>
                        <p:par>
                          <p:cTn id="50" fill="hold">
                            <p:stCondLst>
                              <p:cond delay="1250"/>
                            </p:stCondLst>
                            <p:childTnLst>
                              <p:par>
                                <p:cTn id="51" presetID="63" presetClass="path" presetSubtype="0" accel="50000" decel="50000" fill="hold" nodeType="afterEffect">
                                  <p:stCondLst>
                                    <p:cond delay="0"/>
                                  </p:stCondLst>
                                  <p:childTnLst>
                                    <p:animMotion origin="layout" path="M 0.32686 -0.00023 L 0.64278 -0.00023 " pathEditMode="relative" rAng="0" ptsTypes="AA">
                                      <p:cBhvr>
                                        <p:cTn id="52" dur="2000" fill="hold"/>
                                        <p:tgtEl>
                                          <p:spTgt spid="43"/>
                                        </p:tgtEl>
                                        <p:attrNameLst>
                                          <p:attrName>ppt_x</p:attrName>
                                          <p:attrName>ppt_y</p:attrName>
                                        </p:attrNameLst>
                                      </p:cBhvr>
                                      <p:rCtr x="15789" y="0"/>
                                    </p:animMotion>
                                  </p:childTnLst>
                                </p:cTn>
                              </p:par>
                              <p:par>
                                <p:cTn id="53" presetID="10" presetClass="exit" presetSubtype="0" fill="hold" nodeType="withEffect">
                                  <p:stCondLst>
                                    <p:cond delay="1500"/>
                                  </p:stCondLst>
                                  <p:childTnLst>
                                    <p:animEffect transition="out" filter="fade">
                                      <p:cBhvr>
                                        <p:cTn id="54" dur="500"/>
                                        <p:tgtEl>
                                          <p:spTgt spid="43"/>
                                        </p:tgtEl>
                                      </p:cBhvr>
                                    </p:animEffect>
                                    <p:set>
                                      <p:cBhvr>
                                        <p:cTn id="55" dur="1" fill="hold">
                                          <p:stCondLst>
                                            <p:cond delay="499"/>
                                          </p:stCondLst>
                                        </p:cTn>
                                        <p:tgtEl>
                                          <p:spTgt spid="43"/>
                                        </p:tgtEl>
                                        <p:attrNameLst>
                                          <p:attrName>style.visibility</p:attrName>
                                        </p:attrNameLst>
                                      </p:cBhvr>
                                      <p:to>
                                        <p:strVal val="hidden"/>
                                      </p:to>
                                    </p:set>
                                  </p:childTnLst>
                                </p:cTn>
                              </p:par>
                              <p:par>
                                <p:cTn id="56" presetID="63" presetClass="path" presetSubtype="0" accel="50000" decel="50000" fill="hold" nodeType="withEffect">
                                  <p:stCondLst>
                                    <p:cond delay="1000"/>
                                  </p:stCondLst>
                                  <p:childTnLst>
                                    <p:animMotion origin="layout" path="M 0.32686 -0.00023 L 0.64278 -0.00023 " pathEditMode="relative" rAng="0" ptsTypes="AA">
                                      <p:cBhvr>
                                        <p:cTn id="57" dur="2000" fill="hold"/>
                                        <p:tgtEl>
                                          <p:spTgt spid="34"/>
                                        </p:tgtEl>
                                        <p:attrNameLst>
                                          <p:attrName>ppt_x</p:attrName>
                                          <p:attrName>ppt_y</p:attrName>
                                        </p:attrNameLst>
                                      </p:cBhvr>
                                      <p:rCtr x="15789" y="0"/>
                                    </p:animMotion>
                                  </p:childTnLst>
                                </p:cTn>
                              </p:par>
                              <p:par>
                                <p:cTn id="58" presetID="10" presetClass="exit" presetSubtype="0" fill="hold" nodeType="withEffect">
                                  <p:stCondLst>
                                    <p:cond delay="2500"/>
                                  </p:stCondLst>
                                  <p:childTnLst>
                                    <p:animEffect transition="out" filter="fade">
                                      <p:cBhvr>
                                        <p:cTn id="59" dur="500"/>
                                        <p:tgtEl>
                                          <p:spTgt spid="34"/>
                                        </p:tgtEl>
                                      </p:cBhvr>
                                    </p:animEffect>
                                    <p:set>
                                      <p:cBhvr>
                                        <p:cTn id="60" dur="1" fill="hold">
                                          <p:stCondLst>
                                            <p:cond delay="499"/>
                                          </p:stCondLst>
                                        </p:cTn>
                                        <p:tgtEl>
                                          <p:spTgt spid="34"/>
                                        </p:tgtEl>
                                        <p:attrNameLst>
                                          <p:attrName>style.visibility</p:attrName>
                                        </p:attrNameLst>
                                      </p:cBhvr>
                                      <p:to>
                                        <p:strVal val="hidden"/>
                                      </p:to>
                                    </p:set>
                                  </p:childTnLst>
                                </p:cTn>
                              </p:par>
                            </p:childTnLst>
                          </p:cTn>
                        </p:par>
                        <p:par>
                          <p:cTn id="61" fill="hold">
                            <p:stCondLst>
                              <p:cond delay="4250"/>
                            </p:stCondLst>
                            <p:childTnLst>
                              <p:par>
                                <p:cTn id="62" presetID="10" presetClass="exit" presetSubtype="0" fill="hold" grpId="2" nodeType="after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0"/>
                                        </p:tgtEl>
                                      </p:cBhvr>
                                    </p:animEffect>
                                    <p:set>
                                      <p:cBhvr>
                                        <p:cTn id="67"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49" grpId="2" animBg="1"/>
      <p:bldP spid="50" grpId="0" animBg="1"/>
      <p:bldP spid="50" grpId="1" animBg="1"/>
      <p:bldP spid="3" grpId="0" animBg="1"/>
      <p:bldP spid="3"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Down Arrow 49"/>
          <p:cNvSpPr/>
          <p:nvPr/>
        </p:nvSpPr>
        <p:spPr bwMode="auto">
          <a:xfrm rot="16200000">
            <a:off x="7883175" y="3375711"/>
            <a:ext cx="360361" cy="1600250"/>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2" name="Rectangle 31"/>
          <p:cNvSpPr/>
          <p:nvPr/>
        </p:nvSpPr>
        <p:spPr bwMode="auto">
          <a:xfrm>
            <a:off x="4989976" y="3034595"/>
            <a:ext cx="2271361" cy="227136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cxnSp>
        <p:nvCxnSpPr>
          <p:cNvPr id="51" name="Straight Connector 50"/>
          <p:cNvCxnSpPr/>
          <p:nvPr/>
        </p:nvCxnSpPr>
        <p:spPr>
          <a:xfrm>
            <a:off x="4168900" y="1654508"/>
            <a:ext cx="0" cy="4715889"/>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4118129" y="3555826"/>
            <a:ext cx="360361" cy="1222243"/>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617" y="2349386"/>
            <a:ext cx="1489959" cy="1312533"/>
          </a:xfrm>
          <a:prstGeom prst="rect">
            <a:avLst/>
          </a:prstGeom>
        </p:spPr>
      </p:pic>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7228" y="3858857"/>
            <a:ext cx="1489959" cy="1312532"/>
          </a:xfrm>
          <a:prstGeom prst="rect">
            <a:avLst/>
          </a:prstGeom>
        </p:spPr>
      </p:pic>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172" y="3796570"/>
            <a:ext cx="1250539" cy="1101623"/>
          </a:xfrm>
          <a:prstGeom prst="rect">
            <a:avLst/>
          </a:prstGeom>
        </p:spPr>
      </p:pic>
      <p:cxnSp>
        <p:nvCxnSpPr>
          <p:cNvPr id="47" name="Straight Connector 46"/>
          <p:cNvCxnSpPr/>
          <p:nvPr/>
        </p:nvCxnSpPr>
        <p:spPr>
          <a:xfrm>
            <a:off x="8005727" y="1654508"/>
            <a:ext cx="0" cy="4715889"/>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80688" y="545977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Store Front End</a:t>
            </a:r>
          </a:p>
        </p:txBody>
      </p:sp>
      <p:sp>
        <p:nvSpPr>
          <p:cNvPr id="22" name="TextBox 21"/>
          <p:cNvSpPr txBox="1"/>
          <p:nvPr/>
        </p:nvSpPr>
        <p:spPr>
          <a:xfrm>
            <a:off x="4962276" y="545977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Order Queue</a:t>
            </a:r>
          </a:p>
        </p:txBody>
      </p:sp>
      <p:grpSp>
        <p:nvGrpSpPr>
          <p:cNvPr id="4" name="Group 3"/>
          <p:cNvGrpSpPr/>
          <p:nvPr/>
        </p:nvGrpSpPr>
        <p:grpSpPr>
          <a:xfrm>
            <a:off x="8879080" y="3158720"/>
            <a:ext cx="2667953" cy="2652626"/>
            <a:chOff x="8703318" y="3097065"/>
            <a:chExt cx="2615878" cy="2600849"/>
          </a:xfrm>
        </p:grpSpPr>
        <p:grpSp>
          <p:nvGrpSpPr>
            <p:cNvPr id="3" name="Group 2"/>
            <p:cNvGrpSpPr/>
            <p:nvPr/>
          </p:nvGrpSpPr>
          <p:grpSpPr>
            <a:xfrm>
              <a:off x="8744295" y="3097065"/>
              <a:ext cx="2227027" cy="2105325"/>
              <a:chOff x="8744295" y="3097065"/>
              <a:chExt cx="2227027" cy="2105325"/>
            </a:xfrm>
          </p:grpSpPr>
          <p:sp>
            <p:nvSpPr>
              <p:cNvPr id="40" name="Rectangle 39"/>
              <p:cNvSpPr/>
              <p:nvPr/>
            </p:nvSpPr>
            <p:spPr bwMode="auto">
              <a:xfrm>
                <a:off x="8744295" y="4187170"/>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2" name="TextBox 41"/>
              <p:cNvSpPr txBox="1"/>
              <p:nvPr/>
            </p:nvSpPr>
            <p:spPr>
              <a:xfrm>
                <a:off x="8873824" y="4874472"/>
                <a:ext cx="1969752" cy="2260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Tracking</a:t>
                </a:r>
              </a:p>
            </p:txBody>
          </p:sp>
          <p:pic>
            <p:nvPicPr>
              <p:cNvPr id="43" name="Picture 42"/>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4187170"/>
                <a:ext cx="961309" cy="961309"/>
              </a:xfrm>
              <a:prstGeom prst="rect">
                <a:avLst/>
              </a:prstGeom>
            </p:spPr>
          </p:pic>
          <p:sp>
            <p:nvSpPr>
              <p:cNvPr id="44" name="Rectangle 43"/>
              <p:cNvSpPr/>
              <p:nvPr/>
            </p:nvSpPr>
            <p:spPr bwMode="auto">
              <a:xfrm>
                <a:off x="8744295" y="3097065"/>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5" name="TextBox 44"/>
              <p:cNvSpPr txBox="1"/>
              <p:nvPr/>
            </p:nvSpPr>
            <p:spPr>
              <a:xfrm>
                <a:off x="8873824" y="3789687"/>
                <a:ext cx="1969752" cy="2260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Tracking</a:t>
                </a:r>
              </a:p>
            </p:txBody>
          </p:sp>
          <p:pic>
            <p:nvPicPr>
              <p:cNvPr id="54" name="Picture 53"/>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3102385"/>
                <a:ext cx="961309" cy="961309"/>
              </a:xfrm>
              <a:prstGeom prst="rect">
                <a:avLst/>
              </a:prstGeom>
            </p:spPr>
          </p:pic>
        </p:grpSp>
        <p:sp>
          <p:nvSpPr>
            <p:cNvPr id="23" name="TextBox 22"/>
            <p:cNvSpPr txBox="1"/>
            <p:nvPr/>
          </p:nvSpPr>
          <p:spPr>
            <a:xfrm>
              <a:off x="8703318" y="5353205"/>
              <a:ext cx="2615878" cy="344709"/>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Shipping Service</a:t>
              </a:r>
            </a:p>
          </p:txBody>
        </p:sp>
      </p:grpSp>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48380" y="2558237"/>
            <a:ext cx="723794" cy="753952"/>
          </a:xfrm>
          <a:prstGeom prst="rect">
            <a:avLst/>
          </a:prstGeom>
        </p:spPr>
      </p:pic>
      <p:pic>
        <p:nvPicPr>
          <p:cNvPr id="41" name="Picture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83340" y="4048983"/>
            <a:ext cx="723794" cy="753952"/>
          </a:xfrm>
          <a:prstGeom prst="rect">
            <a:avLst/>
          </a:prstGeom>
        </p:spPr>
      </p:pic>
      <p:pic>
        <p:nvPicPr>
          <p:cNvPr id="46" name="Picture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6552" y="3893549"/>
            <a:ext cx="723794" cy="753952"/>
          </a:xfrm>
          <a:prstGeom prst="rect">
            <a:avLst/>
          </a:prstGeom>
        </p:spPr>
      </p:pic>
      <p:pic>
        <p:nvPicPr>
          <p:cNvPr id="48" name="Pictur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46849" y="2556053"/>
            <a:ext cx="723794" cy="753952"/>
          </a:xfrm>
          <a:prstGeom prst="rect">
            <a:avLst/>
          </a:prstGeom>
        </p:spPr>
      </p:pic>
      <p:pic>
        <p:nvPicPr>
          <p:cNvPr id="52" name="Picture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81809" y="4047452"/>
            <a:ext cx="723794" cy="753952"/>
          </a:xfrm>
          <a:prstGeom prst="rect">
            <a:avLst/>
          </a:prstGeom>
        </p:spPr>
      </p:pic>
      <p:pic>
        <p:nvPicPr>
          <p:cNvPr id="53" name="Picture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021" y="3892018"/>
            <a:ext cx="723794" cy="753952"/>
          </a:xfrm>
          <a:prstGeom prst="rect">
            <a:avLst/>
          </a:prstGeom>
        </p:spPr>
      </p:pic>
      <p:sp>
        <p:nvSpPr>
          <p:cNvPr id="28" name="Title 3"/>
          <p:cNvSpPr txBox="1">
            <a:spLocks/>
          </p:cNvSpPr>
          <p:nvPr/>
        </p:nvSpPr>
        <p:spPr>
          <a:xfrm>
            <a:off x="722858" y="492207"/>
            <a:ext cx="11188002" cy="92202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sz="6527">
                <a:solidFill>
                  <a:srgbClr val="FFFFFF"/>
                </a:solidFill>
              </a:rPr>
              <a:t>Loosely Coupled</a:t>
            </a:r>
          </a:p>
        </p:txBody>
      </p:sp>
    </p:spTree>
    <p:extLst>
      <p:ext uri="{BB962C8B-B14F-4D97-AF65-F5344CB8AC3E}">
        <p14:creationId xmlns:p14="http://schemas.microsoft.com/office/powerpoint/2010/main" val="3482877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2250"/>
                            </p:stCondLst>
                            <p:childTnLst>
                              <p:par>
                                <p:cTn id="24" presetID="10" presetClass="entr" presetSubtype="0" fill="hold" nodeType="afterEffect">
                                  <p:stCondLst>
                                    <p:cond delay="5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par>
                          <p:cTn id="27" fill="hold">
                            <p:stCondLst>
                              <p:cond delay="3250"/>
                            </p:stCondLst>
                            <p:childTnLst>
                              <p:par>
                                <p:cTn id="28" presetID="44" presetClass="path" presetSubtype="0" accel="50000" decel="50000" fill="hold" nodeType="afterEffect">
                                  <p:stCondLst>
                                    <p:cond delay="0"/>
                                  </p:stCondLst>
                                  <p:childTnLst>
                                    <p:animMotion origin="layout" path="M -0.00013 -0.00024 L 0.08338 0.00139 C 0.10096 0.00092 0.12571 0.00856 0.15125 0.02199 C 0.18004 0.03634 0.20232 0.05301 0.21704 0.0706 L 0.28791 0.14884 " pathEditMode="relative" rAng="978064" ptsTypes="FffFF">
                                      <p:cBhvr>
                                        <p:cTn id="29" dur="2000" fill="hold"/>
                                        <p:tgtEl>
                                          <p:spTgt spid="34"/>
                                        </p:tgtEl>
                                        <p:attrNameLst>
                                          <p:attrName>ppt_x</p:attrName>
                                          <p:attrName>ppt_y</p:attrName>
                                        </p:attrNameLst>
                                      </p:cBhvr>
                                      <p:rCtr x="14838" y="4838"/>
                                    </p:animMotion>
                                  </p:childTnLst>
                                </p:cTn>
                              </p:par>
                              <p:par>
                                <p:cTn id="30" presetID="10"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37" presetClass="path" presetSubtype="0" accel="50000" decel="50000" fill="hold" nodeType="withEffect">
                                  <p:stCondLst>
                                    <p:cond delay="500"/>
                                  </p:stCondLst>
                                  <p:childTnLst>
                                    <p:animMotion origin="layout" path="M 0 0 L 0.067 0.04 C 0.081 0.049 0.102 0.054 0.124 0.054 C 0.149 0.054 0.169 0.049 0.183 0.04 L 0.25 0 E" pathEditMode="relative" ptsTypes="">
                                      <p:cBhvr>
                                        <p:cTn id="34" dur="2000" fill="hold"/>
                                        <p:tgtEl>
                                          <p:spTgt spid="41"/>
                                        </p:tgtEl>
                                        <p:attrNameLst>
                                          <p:attrName>ppt_x</p:attrName>
                                          <p:attrName>ppt_y</p:attrName>
                                        </p:attrNameLst>
                                      </p:cBhvr>
                                    </p:animMotion>
                                  </p:childTnLst>
                                </p:cTn>
                              </p:par>
                              <p:par>
                                <p:cTn id="35" presetID="10" presetClass="entr" presetSubtype="0" fill="hold" nodeType="withEffect">
                                  <p:stCondLst>
                                    <p:cond delay="150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37" presetClass="path" presetSubtype="0" accel="50000" decel="50000" fill="hold" nodeType="withEffect">
                                  <p:stCondLst>
                                    <p:cond delay="2100"/>
                                  </p:stCondLst>
                                  <p:childTnLst>
                                    <p:animMotion origin="layout" path="M -3.9604E-7 0.00209 L 0.09132 -0.04048 C 0.1106 -0.05019 0.13927 -0.05505 0.16923 -0.05505 C 0.20323 -0.05505 0.23059 -0.05019 0.24987 -0.04048 L 0.34119 0.00209 " pathEditMode="relative" rAng="0" ptsTypes="FffFF">
                                      <p:cBhvr>
                                        <p:cTn id="39" dur="2000" fill="hold"/>
                                        <p:tgtEl>
                                          <p:spTgt spid="46"/>
                                        </p:tgtEl>
                                        <p:attrNameLst>
                                          <p:attrName>ppt_x</p:attrName>
                                          <p:attrName>ppt_y</p:attrName>
                                        </p:attrNameLst>
                                      </p:cBhvr>
                                      <p:rCtr x="17053" y="-2868"/>
                                    </p:animMotion>
                                  </p:childTnLst>
                                </p:cTn>
                              </p:par>
                              <p:par>
                                <p:cTn id="40" presetID="10" presetClass="entr" presetSubtype="0" fill="hold" nodeType="withEffect">
                                  <p:stCondLst>
                                    <p:cond delay="200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par>
                                <p:cTn id="43" presetID="44" presetClass="path" presetSubtype="0" accel="50000" decel="50000" fill="hold" nodeType="withEffect">
                                  <p:stCondLst>
                                    <p:cond delay="2500"/>
                                  </p:stCondLst>
                                  <p:childTnLst>
                                    <p:animMotion origin="layout" path="M -0.00013 -0.00046 L 0.07634 -0.00254 C 0.09236 -0.0037 0.11503 0.00278 0.13822 0.01504 C 0.16454 0.02799 0.1846 0.04372 0.19789 0.06038 L 0.26185 0.13509 " pathEditMode="relative" rAng="978064" ptsTypes="FffFF">
                                      <p:cBhvr>
                                        <p:cTn id="44" dur="2000" fill="hold"/>
                                        <p:tgtEl>
                                          <p:spTgt spid="48"/>
                                        </p:tgtEl>
                                        <p:attrNameLst>
                                          <p:attrName>ppt_x</p:attrName>
                                          <p:attrName>ppt_y</p:attrName>
                                        </p:attrNameLst>
                                      </p:cBhvr>
                                      <p:rCtr x="13523" y="4164"/>
                                    </p:animMotion>
                                  </p:childTnLst>
                                </p:cTn>
                              </p:par>
                              <p:par>
                                <p:cTn id="45" presetID="10" presetClass="entr" presetSubtype="0" fill="hold" nodeType="withEffect">
                                  <p:stCondLst>
                                    <p:cond delay="325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par>
                                <p:cTn id="48" presetID="37" presetClass="path" presetSubtype="0" accel="50000" decel="50000" fill="hold" nodeType="withEffect">
                                  <p:stCondLst>
                                    <p:cond delay="3800"/>
                                  </p:stCondLst>
                                  <p:childTnLst>
                                    <p:animMotion origin="layout" path="M 0 0 L 0.067 0.04 C 0.081 0.049 0.102 0.054 0.124 0.054 C 0.149 0.054 0.169 0.049 0.183 0.04 L 0.25 0 E" pathEditMode="relative" ptsTypes="">
                                      <p:cBhvr>
                                        <p:cTn id="49" dur="2000" fill="hold"/>
                                        <p:tgtEl>
                                          <p:spTgt spid="52"/>
                                        </p:tgtEl>
                                        <p:attrNameLst>
                                          <p:attrName>ppt_x</p:attrName>
                                          <p:attrName>ppt_y</p:attrName>
                                        </p:attrNameLst>
                                      </p:cBhvr>
                                    </p:animMotion>
                                  </p:childTnLst>
                                </p:cTn>
                              </p:par>
                              <p:par>
                                <p:cTn id="50" presetID="10" presetClass="entr" presetSubtype="0" fill="hold" nodeType="withEffect">
                                  <p:stCondLst>
                                    <p:cond delay="45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37" presetClass="path" presetSubtype="0" accel="50000" decel="50000" fill="hold" nodeType="withEffect">
                                  <p:stCondLst>
                                    <p:cond delay="5100"/>
                                  </p:stCondLst>
                                  <p:childTnLst>
                                    <p:animMotion origin="layout" path="M -1.19854E-7 -3.257E-6 L 0.1192 -0.03955 C 0.14435 -0.04857 0.18174 -0.0532 0.22095 -0.0532 C 0.26524 -0.0532 0.30094 -0.04857 0.32608 -0.03955 L 0.44541 -3.257E-6 " pathEditMode="relative" rAng="0" ptsTypes="FffFF">
                                      <p:cBhvr>
                                        <p:cTn id="54" dur="2000" fill="hold"/>
                                        <p:tgtEl>
                                          <p:spTgt spid="53"/>
                                        </p:tgtEl>
                                        <p:attrNameLst>
                                          <p:attrName>ppt_x</p:attrName>
                                          <p:attrName>ppt_y</p:attrName>
                                        </p:attrNameLst>
                                      </p:cBhvr>
                                      <p:rCtr x="22264" y="-2660"/>
                                    </p:animMotion>
                                  </p:childTnLst>
                                </p:cTn>
                              </p:par>
                            </p:childTnLst>
                          </p:cTn>
                        </p:par>
                        <p:par>
                          <p:cTn id="55" fill="hold">
                            <p:stCondLst>
                              <p:cond delay="10350"/>
                            </p:stCondLst>
                            <p:childTnLst>
                              <p:par>
                                <p:cTn id="56" presetID="10" presetClass="exit" presetSubtype="0" fill="hold" grpId="1" nodeType="afterEffect">
                                  <p:stCondLst>
                                    <p:cond delay="0"/>
                                  </p:stCondLst>
                                  <p:childTnLst>
                                    <p:animEffect transition="out" filter="fade">
                                      <p:cBhvr>
                                        <p:cTn id="57" dur="500"/>
                                        <p:tgtEl>
                                          <p:spTgt spid="49"/>
                                        </p:tgtEl>
                                      </p:cBhvr>
                                    </p:animEffect>
                                    <p:set>
                                      <p:cBhvr>
                                        <p:cTn id="58" dur="1" fill="hold">
                                          <p:stCondLst>
                                            <p:cond delay="499"/>
                                          </p:stCondLst>
                                        </p:cTn>
                                        <p:tgtEl>
                                          <p:spTgt spid="4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ntr" presetSubtype="8"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p:tgtEl>
                                          <p:spTgt spid="50"/>
                                        </p:tgtEl>
                                        <p:attrNameLst>
                                          <p:attrName>ppt_x</p:attrName>
                                        </p:attrNameLst>
                                      </p:cBhvr>
                                      <p:tavLst>
                                        <p:tav tm="0">
                                          <p:val>
                                            <p:strVal val="#ppt_x-#ppt_w*1.125000"/>
                                          </p:val>
                                        </p:tav>
                                        <p:tav tm="100000">
                                          <p:val>
                                            <p:strVal val="#ppt_x"/>
                                          </p:val>
                                        </p:tav>
                                      </p:tavLst>
                                    </p:anim>
                                    <p:animEffect transition="in" filter="wipe(right)">
                                      <p:cBhvr>
                                        <p:cTn id="64" dur="500"/>
                                        <p:tgtEl>
                                          <p:spTgt spid="50"/>
                                        </p:tgtEl>
                                      </p:cBhvr>
                                    </p:animEffect>
                                  </p:childTnLst>
                                </p:cTn>
                              </p:par>
                            </p:childTnLst>
                          </p:cTn>
                        </p:par>
                        <p:par>
                          <p:cTn id="65" fill="hold">
                            <p:stCondLst>
                              <p:cond delay="500"/>
                            </p:stCondLst>
                            <p:childTnLst>
                              <p:par>
                                <p:cTn id="66" presetID="63" presetClass="path" presetSubtype="0" accel="50000" decel="50000" fill="hold" nodeType="afterEffect">
                                  <p:stCondLst>
                                    <p:cond delay="0"/>
                                  </p:stCondLst>
                                  <p:childTnLst>
                                    <p:animMotion origin="layout" path="M 0.28789 0.14884 L 0.60313 0.09467 " pathEditMode="relative" rAng="0" ptsTypes="AA">
                                      <p:cBhvr>
                                        <p:cTn id="67" dur="2000" fill="hold"/>
                                        <p:tgtEl>
                                          <p:spTgt spid="34"/>
                                        </p:tgtEl>
                                        <p:attrNameLst>
                                          <p:attrName>ppt_x</p:attrName>
                                          <p:attrName>ppt_y</p:attrName>
                                        </p:attrNameLst>
                                      </p:cBhvr>
                                      <p:rCtr x="15755" y="-2708"/>
                                    </p:animMotion>
                                  </p:childTnLst>
                                </p:cTn>
                              </p:par>
                              <p:par>
                                <p:cTn id="68" presetID="10" presetClass="exit" presetSubtype="0" fill="hold" nodeType="withEffect">
                                  <p:stCondLst>
                                    <p:cond delay="1500"/>
                                  </p:stCondLst>
                                  <p:childTnLst>
                                    <p:animEffect transition="out" filter="fade">
                                      <p:cBhvr>
                                        <p:cTn id="69" dur="500"/>
                                        <p:tgtEl>
                                          <p:spTgt spid="34"/>
                                        </p:tgtEl>
                                      </p:cBhvr>
                                    </p:animEffect>
                                    <p:set>
                                      <p:cBhvr>
                                        <p:cTn id="70" dur="1" fill="hold">
                                          <p:stCondLst>
                                            <p:cond delay="499"/>
                                          </p:stCondLst>
                                        </p:cTn>
                                        <p:tgtEl>
                                          <p:spTgt spid="34"/>
                                        </p:tgtEl>
                                        <p:attrNameLst>
                                          <p:attrName>style.visibility</p:attrName>
                                        </p:attrNameLst>
                                      </p:cBhvr>
                                      <p:to>
                                        <p:strVal val="hidden"/>
                                      </p:to>
                                    </p:set>
                                  </p:childTnLst>
                                </p:cTn>
                              </p:par>
                              <p:par>
                                <p:cTn id="71" presetID="63" presetClass="path" presetSubtype="0" accel="50000" decel="50000" fill="hold" nodeType="withEffect">
                                  <p:stCondLst>
                                    <p:cond delay="500"/>
                                  </p:stCondLst>
                                  <p:childTnLst>
                                    <p:animMotion origin="layout" path="M 0.25013 1.11111E-6 L 0.60344 -0.09838 " pathEditMode="relative" rAng="0" ptsTypes="AA">
                                      <p:cBhvr>
                                        <p:cTn id="72" dur="2000" fill="hold"/>
                                        <p:tgtEl>
                                          <p:spTgt spid="41"/>
                                        </p:tgtEl>
                                        <p:attrNameLst>
                                          <p:attrName>ppt_x</p:attrName>
                                          <p:attrName>ppt_y</p:attrName>
                                        </p:attrNameLst>
                                      </p:cBhvr>
                                      <p:rCtr x="17665" y="-4931"/>
                                    </p:animMotion>
                                  </p:childTnLst>
                                </p:cTn>
                              </p:par>
                              <p:par>
                                <p:cTn id="73" presetID="10" presetClass="exit" presetSubtype="0" fill="hold" nodeType="withEffect">
                                  <p:stCondLst>
                                    <p:cond delay="2000"/>
                                  </p:stCondLst>
                                  <p:childTnLst>
                                    <p:animEffect transition="out" filter="fade">
                                      <p:cBhvr>
                                        <p:cTn id="74" dur="500"/>
                                        <p:tgtEl>
                                          <p:spTgt spid="41"/>
                                        </p:tgtEl>
                                      </p:cBhvr>
                                    </p:animEffect>
                                    <p:set>
                                      <p:cBhvr>
                                        <p:cTn id="75" dur="1" fill="hold">
                                          <p:stCondLst>
                                            <p:cond delay="499"/>
                                          </p:stCondLst>
                                        </p:cTn>
                                        <p:tgtEl>
                                          <p:spTgt spid="41"/>
                                        </p:tgtEl>
                                        <p:attrNameLst>
                                          <p:attrName>style.visibility</p:attrName>
                                        </p:attrNameLst>
                                      </p:cBhvr>
                                      <p:to>
                                        <p:strVal val="hidden"/>
                                      </p:to>
                                    </p:set>
                                  </p:childTnLst>
                                </p:cTn>
                              </p:par>
                              <p:par>
                                <p:cTn id="76" presetID="63" presetClass="path" presetSubtype="0" accel="50000" decel="50000" fill="hold" nodeType="withEffect">
                                  <p:stCondLst>
                                    <p:cond delay="1100"/>
                                  </p:stCondLst>
                                  <p:childTnLst>
                                    <p:animMotion origin="layout" path="M 0.34115 0.00208 L 0.69245 0.01689 " pathEditMode="relative" rAng="0" ptsTypes="AA">
                                      <p:cBhvr>
                                        <p:cTn id="77" dur="2000" fill="hold"/>
                                        <p:tgtEl>
                                          <p:spTgt spid="46"/>
                                        </p:tgtEl>
                                        <p:attrNameLst>
                                          <p:attrName>ppt_x</p:attrName>
                                          <p:attrName>ppt_y</p:attrName>
                                        </p:attrNameLst>
                                      </p:cBhvr>
                                      <p:rCtr x="17565" y="741"/>
                                    </p:animMotion>
                                  </p:childTnLst>
                                </p:cTn>
                              </p:par>
                              <p:par>
                                <p:cTn id="78" presetID="10" presetClass="exit" presetSubtype="0" fill="hold" nodeType="withEffect">
                                  <p:stCondLst>
                                    <p:cond delay="2500"/>
                                  </p:stCondLst>
                                  <p:childTnLst>
                                    <p:animEffect transition="out" filter="fade">
                                      <p:cBhvr>
                                        <p:cTn id="79" dur="500"/>
                                        <p:tgtEl>
                                          <p:spTgt spid="46"/>
                                        </p:tgtEl>
                                      </p:cBhvr>
                                    </p:animEffect>
                                    <p:set>
                                      <p:cBhvr>
                                        <p:cTn id="80" dur="1" fill="hold">
                                          <p:stCondLst>
                                            <p:cond delay="499"/>
                                          </p:stCondLst>
                                        </p:cTn>
                                        <p:tgtEl>
                                          <p:spTgt spid="46"/>
                                        </p:tgtEl>
                                        <p:attrNameLst>
                                          <p:attrName>style.visibility</p:attrName>
                                        </p:attrNameLst>
                                      </p:cBhvr>
                                      <p:to>
                                        <p:strVal val="hidden"/>
                                      </p:to>
                                    </p:set>
                                  </p:childTnLst>
                                </p:cTn>
                              </p:par>
                              <p:par>
                                <p:cTn id="81" presetID="63" presetClass="path" presetSubtype="0" accel="50000" decel="50000" fill="hold" nodeType="withEffect">
                                  <p:stCondLst>
                                    <p:cond delay="2000"/>
                                  </p:stCondLst>
                                  <p:childTnLst>
                                    <p:animMotion origin="layout" path="M 0.28817 0.14931 L 0.62663 0.15347 " pathEditMode="relative" rAng="0" ptsTypes="AA">
                                      <p:cBhvr>
                                        <p:cTn id="82" dur="2000" fill="hold"/>
                                        <p:tgtEl>
                                          <p:spTgt spid="48"/>
                                        </p:tgtEl>
                                        <p:attrNameLst>
                                          <p:attrName>ppt_x</p:attrName>
                                          <p:attrName>ppt_y</p:attrName>
                                        </p:attrNameLst>
                                      </p:cBhvr>
                                      <p:rCtr x="16923" y="208"/>
                                    </p:animMotion>
                                  </p:childTnLst>
                                </p:cTn>
                              </p:par>
                              <p:par>
                                <p:cTn id="83" presetID="10" presetClass="exit" presetSubtype="0" fill="hold" nodeType="withEffect">
                                  <p:stCondLst>
                                    <p:cond delay="3500"/>
                                  </p:stCondLst>
                                  <p:childTnLst>
                                    <p:animEffect transition="out" filter="fade">
                                      <p:cBhvr>
                                        <p:cTn id="84" dur="500"/>
                                        <p:tgtEl>
                                          <p:spTgt spid="48"/>
                                        </p:tgtEl>
                                      </p:cBhvr>
                                    </p:animEffect>
                                    <p:set>
                                      <p:cBhvr>
                                        <p:cTn id="85" dur="1" fill="hold">
                                          <p:stCondLst>
                                            <p:cond delay="499"/>
                                          </p:stCondLst>
                                        </p:cTn>
                                        <p:tgtEl>
                                          <p:spTgt spid="48"/>
                                        </p:tgtEl>
                                        <p:attrNameLst>
                                          <p:attrName>style.visibility</p:attrName>
                                        </p:attrNameLst>
                                      </p:cBhvr>
                                      <p:to>
                                        <p:strVal val="hidden"/>
                                      </p:to>
                                    </p:set>
                                  </p:childTnLst>
                                </p:cTn>
                              </p:par>
                              <p:par>
                                <p:cTn id="86" presetID="63" presetClass="path" presetSubtype="0" accel="50000" decel="50000" fill="hold" nodeType="withEffect">
                                  <p:stCondLst>
                                    <p:cond delay="2800"/>
                                  </p:stCondLst>
                                  <p:childTnLst>
                                    <p:animMotion origin="layout" path="M 0.25013 0.00023 L 0.57305 0.05578 " pathEditMode="relative" rAng="0" ptsTypes="AA">
                                      <p:cBhvr>
                                        <p:cTn id="87" dur="2000" fill="hold"/>
                                        <p:tgtEl>
                                          <p:spTgt spid="52"/>
                                        </p:tgtEl>
                                        <p:attrNameLst>
                                          <p:attrName>ppt_x</p:attrName>
                                          <p:attrName>ppt_y</p:attrName>
                                        </p:attrNameLst>
                                      </p:cBhvr>
                                      <p:rCtr x="16146" y="2778"/>
                                    </p:animMotion>
                                  </p:childTnLst>
                                </p:cTn>
                              </p:par>
                              <p:par>
                                <p:cTn id="88" presetID="10" presetClass="exit" presetSubtype="0" fill="hold" nodeType="withEffect">
                                  <p:stCondLst>
                                    <p:cond delay="4300"/>
                                  </p:stCondLst>
                                  <p:childTnLst>
                                    <p:animEffect transition="out" filter="fade">
                                      <p:cBhvr>
                                        <p:cTn id="89" dur="500"/>
                                        <p:tgtEl>
                                          <p:spTgt spid="52"/>
                                        </p:tgtEl>
                                      </p:cBhvr>
                                    </p:animEffect>
                                    <p:set>
                                      <p:cBhvr>
                                        <p:cTn id="90" dur="1" fill="hold">
                                          <p:stCondLst>
                                            <p:cond delay="499"/>
                                          </p:stCondLst>
                                        </p:cTn>
                                        <p:tgtEl>
                                          <p:spTgt spid="52"/>
                                        </p:tgtEl>
                                        <p:attrNameLst>
                                          <p:attrName>style.visibility</p:attrName>
                                        </p:attrNameLst>
                                      </p:cBhvr>
                                      <p:to>
                                        <p:strVal val="hidden"/>
                                      </p:to>
                                    </p:set>
                                  </p:childTnLst>
                                </p:cTn>
                              </p:par>
                              <p:par>
                                <p:cTn id="91" presetID="63" presetClass="path" presetSubtype="0" accel="50000" decel="50000" fill="hold" nodeType="withEffect">
                                  <p:stCondLst>
                                    <p:cond delay="3500"/>
                                  </p:stCondLst>
                                  <p:childTnLst>
                                    <p:animMotion origin="layout" path="M 0.44531 4.81481E-6 L 0.76224 0.05069 " pathEditMode="relative" rAng="0" ptsTypes="AA">
                                      <p:cBhvr>
                                        <p:cTn id="92" dur="2000" fill="hold"/>
                                        <p:tgtEl>
                                          <p:spTgt spid="53"/>
                                        </p:tgtEl>
                                        <p:attrNameLst>
                                          <p:attrName>ppt_x</p:attrName>
                                          <p:attrName>ppt_y</p:attrName>
                                        </p:attrNameLst>
                                      </p:cBhvr>
                                      <p:rCtr x="15846" y="2523"/>
                                    </p:animMotion>
                                  </p:childTnLst>
                                </p:cTn>
                              </p:par>
                              <p:par>
                                <p:cTn id="93" presetID="10" presetClass="exit" presetSubtype="0" fill="hold" nodeType="withEffect">
                                  <p:stCondLst>
                                    <p:cond delay="5000"/>
                                  </p:stCondLst>
                                  <p:childTnLst>
                                    <p:animEffect transition="out" filter="fade">
                                      <p:cBhvr>
                                        <p:cTn id="94" dur="500"/>
                                        <p:tgtEl>
                                          <p:spTgt spid="53"/>
                                        </p:tgtEl>
                                      </p:cBhvr>
                                    </p:animEffect>
                                    <p:set>
                                      <p:cBhvr>
                                        <p:cTn id="95" dur="1" fill="hold">
                                          <p:stCondLst>
                                            <p:cond delay="499"/>
                                          </p:stCondLst>
                                        </p:cTn>
                                        <p:tgtEl>
                                          <p:spTgt spid="53"/>
                                        </p:tgtEl>
                                        <p:attrNameLst>
                                          <p:attrName>style.visibility</p:attrName>
                                        </p:attrNameLst>
                                      </p:cBhvr>
                                      <p:to>
                                        <p:strVal val="hidden"/>
                                      </p:to>
                                    </p:set>
                                  </p:childTnLst>
                                </p:cTn>
                              </p:par>
                            </p:childTnLst>
                          </p:cTn>
                        </p:par>
                        <p:par>
                          <p:cTn id="96" fill="hold">
                            <p:stCondLst>
                              <p:cond delay="6000"/>
                            </p:stCondLst>
                            <p:childTnLst>
                              <p:par>
                                <p:cTn id="97" presetID="10" presetClass="exit" presetSubtype="0" fill="hold" grpId="1" nodeType="afterEffect">
                                  <p:stCondLst>
                                    <p:cond delay="0"/>
                                  </p:stCondLst>
                                  <p:childTnLst>
                                    <p:animEffect transition="out" filter="fade">
                                      <p:cBhvr>
                                        <p:cTn id="98" dur="500"/>
                                        <p:tgtEl>
                                          <p:spTgt spid="50"/>
                                        </p:tgtEl>
                                      </p:cBhvr>
                                    </p:animEffect>
                                    <p:set>
                                      <p:cBhvr>
                                        <p:cTn id="99"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49" grpId="0" animBg="1"/>
      <p:bldP spid="49"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990524"/>
            <a:ext cx="7783960" cy="1150587"/>
          </a:xfrm>
          <a:prstGeom prst="rect">
            <a:avLst/>
          </a:prstGeom>
        </p:spPr>
        <p:txBody>
          <a:bodyPr wrap="none">
            <a:spAutoFit/>
          </a:bodyPr>
          <a:lstStyle/>
          <a:p>
            <a:pPr defTabSz="932290" fontAlgn="base">
              <a:spcBef>
                <a:spcPct val="0"/>
              </a:spcBef>
              <a:spcAft>
                <a:spcPct val="0"/>
              </a:spcAft>
            </a:pPr>
            <a:r>
              <a:rPr lang="en-US" sz="673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Services Bus Queues</a:t>
            </a:r>
          </a:p>
        </p:txBody>
      </p:sp>
    </p:spTree>
    <p:extLst>
      <p:ext uri="{BB962C8B-B14F-4D97-AF65-F5344CB8AC3E}">
        <p14:creationId xmlns:p14="http://schemas.microsoft.com/office/powerpoint/2010/main" val="3644457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Bent Arrow 22"/>
          <p:cNvSpPr/>
          <p:nvPr/>
        </p:nvSpPr>
        <p:spPr bwMode="auto">
          <a:xfrm rot="10800000" flipH="1">
            <a:off x="7999584" y="3343899"/>
            <a:ext cx="882078" cy="2104468"/>
          </a:xfrm>
          <a:prstGeom prst="bentArrow">
            <a:avLst>
              <a:gd name="adj1" fmla="val 26563"/>
              <a:gd name="adj2" fmla="val 29452"/>
              <a:gd name="adj3" fmla="val 30045"/>
              <a:gd name="adj4" fmla="val 43750"/>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0177" y="1049215"/>
            <a:ext cx="7740763" cy="2656819"/>
          </a:xfrm>
          <a:prstGeom prst="rect">
            <a:avLst/>
          </a:prstGeom>
        </p:spPr>
      </p:pic>
      <p:grpSp>
        <p:nvGrpSpPr>
          <p:cNvPr id="38" name="Group 37"/>
          <p:cNvGrpSpPr/>
          <p:nvPr/>
        </p:nvGrpSpPr>
        <p:grpSpPr>
          <a:xfrm>
            <a:off x="7253386" y="1677931"/>
            <a:ext cx="4366280" cy="1665968"/>
            <a:chOff x="3093834" y="4675909"/>
            <a:chExt cx="4281055" cy="1633450"/>
          </a:xfrm>
        </p:grpSpPr>
        <p:sp>
          <p:nvSpPr>
            <p:cNvPr id="39" name="Rectangle 38"/>
            <p:cNvSpPr/>
            <p:nvPr/>
          </p:nvSpPr>
          <p:spPr bwMode="auto">
            <a:xfrm>
              <a:off x="3093834" y="4675909"/>
              <a:ext cx="4281055" cy="163345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0" name="TextBox 39"/>
            <p:cNvSpPr txBox="1"/>
            <p:nvPr/>
          </p:nvSpPr>
          <p:spPr>
            <a:xfrm>
              <a:off x="4257897" y="5179626"/>
              <a:ext cx="2660388" cy="70314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Service Bus Queue</a:t>
              </a:r>
            </a:p>
          </p:txBody>
        </p:sp>
      </p:grpSp>
      <p:sp>
        <p:nvSpPr>
          <p:cNvPr id="42" name="Down Arrow 41"/>
          <p:cNvSpPr/>
          <p:nvPr/>
        </p:nvSpPr>
        <p:spPr bwMode="auto">
          <a:xfrm rot="16200000">
            <a:off x="3139536" y="1444018"/>
            <a:ext cx="490307" cy="2278992"/>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5" name="Rounded Rectangle 24"/>
          <p:cNvSpPr/>
          <p:nvPr/>
        </p:nvSpPr>
        <p:spPr bwMode="auto">
          <a:xfrm flipV="1">
            <a:off x="6483685" y="4279261"/>
            <a:ext cx="5470621" cy="92431"/>
          </a:xfrm>
          <a:prstGeom prst="roundRect">
            <a:avLst/>
          </a:prstGeom>
          <a:solidFill>
            <a:srgbClr val="00AEEF">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185698" y="3984159"/>
            <a:ext cx="662496" cy="662496"/>
          </a:xfrm>
          <a:prstGeom prst="rect">
            <a:avLst/>
          </a:prstGeom>
        </p:spPr>
      </p:pic>
      <p:sp>
        <p:nvSpPr>
          <p:cNvPr id="49" name="TextBox 48"/>
          <p:cNvSpPr txBox="1"/>
          <p:nvPr/>
        </p:nvSpPr>
        <p:spPr>
          <a:xfrm>
            <a:off x="4971860" y="4158833"/>
            <a:ext cx="2667953" cy="358570"/>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Internet</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1028" y="4672393"/>
            <a:ext cx="2771823" cy="1601923"/>
          </a:xfrm>
          <a:prstGeom prst="rect">
            <a:avLst/>
          </a:prstGeom>
        </p:spPr>
      </p:pic>
      <p:pic>
        <p:nvPicPr>
          <p:cNvPr id="51" name="Picture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98653" y="4682557"/>
            <a:ext cx="2769936" cy="1601924"/>
          </a:xfrm>
          <a:prstGeom prst="rect">
            <a:avLst/>
          </a:prstGeom>
        </p:spPr>
      </p:pic>
      <p:sp>
        <p:nvSpPr>
          <p:cNvPr id="3" name="Rectangle 2"/>
          <p:cNvSpPr/>
          <p:nvPr/>
        </p:nvSpPr>
        <p:spPr bwMode="auto">
          <a:xfrm>
            <a:off x="9272632" y="4836554"/>
            <a:ext cx="1817242" cy="112689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rPr>
              <a:t>Hi! </a:t>
            </a:r>
          </a:p>
        </p:txBody>
      </p:sp>
      <p:sp>
        <p:nvSpPr>
          <p:cNvPr id="24" name="Down Arrow 23"/>
          <p:cNvSpPr/>
          <p:nvPr/>
        </p:nvSpPr>
        <p:spPr bwMode="auto">
          <a:xfrm rot="16200000">
            <a:off x="6821847" y="1752024"/>
            <a:ext cx="490306" cy="1662982"/>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44" name="Group 43"/>
          <p:cNvGrpSpPr/>
          <p:nvPr/>
        </p:nvGrpSpPr>
        <p:grpSpPr>
          <a:xfrm>
            <a:off x="4566574" y="1677931"/>
            <a:ext cx="1917110" cy="1665969"/>
            <a:chOff x="4660050" y="2162512"/>
            <a:chExt cx="1640433" cy="1640433"/>
          </a:xfrm>
        </p:grpSpPr>
        <p:sp>
          <p:nvSpPr>
            <p:cNvPr id="45" name="Rounded Rectangle 44"/>
            <p:cNvSpPr/>
            <p:nvPr/>
          </p:nvSpPr>
          <p:spPr bwMode="auto">
            <a:xfrm>
              <a:off x="4660050" y="2162512"/>
              <a:ext cx="1640433" cy="1640433"/>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ASP.NET MVC 4 Mobile App</a:t>
              </a:r>
            </a:p>
          </p:txBody>
        </p:sp>
        <p:pic>
          <p:nvPicPr>
            <p:cNvPr id="46" name="Picture 45"/>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85723" y="2280611"/>
              <a:ext cx="710256" cy="792753"/>
            </a:xfrm>
            <a:prstGeom prst="rect">
              <a:avLst/>
            </a:prstGeom>
          </p:spPr>
        </p:pic>
      </p:grpSp>
      <p:pic>
        <p:nvPicPr>
          <p:cNvPr id="43" name="Picture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60172" y="1917820"/>
            <a:ext cx="1138740" cy="1186190"/>
          </a:xfrm>
          <a:prstGeom prst="rect">
            <a:avLst/>
          </a:prstGeom>
          <a:effectLst>
            <a:outerShdw blurRad="254000" sx="102000" sy="102000" algn="ctr" rotWithShape="0">
              <a:prstClr val="black">
                <a:alpha val="40000"/>
              </a:prstClr>
            </a:outerShdw>
          </a:effectLst>
        </p:spPr>
      </p:pic>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267935" y="1118813"/>
            <a:ext cx="1509783" cy="2917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71839" y="264923"/>
            <a:ext cx="3268496" cy="784119"/>
          </a:xfrm>
          <a:prstGeom prst="rect">
            <a:avLst/>
          </a:prstGeom>
        </p:spPr>
      </p:pic>
    </p:spTree>
    <p:extLst>
      <p:ext uri="{BB962C8B-B14F-4D97-AF65-F5344CB8AC3E}">
        <p14:creationId xmlns:p14="http://schemas.microsoft.com/office/powerpoint/2010/main" val="24557462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ppt_x</p:attrName>
                                        </p:attrNameLst>
                                      </p:cBhvr>
                                      <p:tavLst>
                                        <p:tav tm="0">
                                          <p:val>
                                            <p:strVal val="#ppt_x-#ppt_w*1.125000"/>
                                          </p:val>
                                        </p:tav>
                                        <p:tav tm="100000">
                                          <p:val>
                                            <p:strVal val="#ppt_x"/>
                                          </p:val>
                                        </p:tav>
                                      </p:tavLst>
                                    </p:anim>
                                    <p:animEffect transition="in" filter="wipe(right)">
                                      <p:cBhvr>
                                        <p:cTn id="8" dur="500"/>
                                        <p:tgtEl>
                                          <p:spTgt spid="42"/>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500"/>
                            </p:stCondLst>
                            <p:childTnLst>
                              <p:par>
                                <p:cTn id="15" presetID="10" presetClass="exit" presetSubtype="0" fill="hold" grpId="1" nodeType="afterEffect">
                                  <p:stCondLst>
                                    <p:cond delay="750"/>
                                  </p:stCondLst>
                                  <p:childTnLst>
                                    <p:animEffect transition="out" filter="fade">
                                      <p:cBhvr>
                                        <p:cTn id="16" dur="500"/>
                                        <p:tgtEl>
                                          <p:spTgt spid="42"/>
                                        </p:tgtEl>
                                      </p:cBhvr>
                                    </p:animEffect>
                                    <p:set>
                                      <p:cBhvr>
                                        <p:cTn id="17" dur="1" fill="hold">
                                          <p:stCondLst>
                                            <p:cond delay="499"/>
                                          </p:stCondLst>
                                        </p:cTn>
                                        <p:tgtEl>
                                          <p:spTgt spid="4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right)">
                                      <p:cBhvr>
                                        <p:cTn id="23" dur="500"/>
                                        <p:tgtEl>
                                          <p:spTgt spid="24"/>
                                        </p:tgtEl>
                                      </p:cBhvr>
                                    </p:animEffect>
                                  </p:childTnLst>
                                </p:cTn>
                              </p:par>
                              <p:par>
                                <p:cTn id="24" presetID="63" presetClass="path" presetSubtype="0" accel="50000" decel="50000" fill="hold" nodeType="withEffect">
                                  <p:stCondLst>
                                    <p:cond delay="0"/>
                                  </p:stCondLst>
                                  <p:childTnLst>
                                    <p:animMotion origin="layout" path="M 0.00638 -0.00232 L 0.21177 -0.00024 " pathEditMode="relative" rAng="0" ptsTypes="AA">
                                      <p:cBhvr>
                                        <p:cTn id="25" dur="2000" fill="hold"/>
                                        <p:tgtEl>
                                          <p:spTgt spid="43"/>
                                        </p:tgtEl>
                                        <p:attrNameLst>
                                          <p:attrName>ppt_x</p:attrName>
                                          <p:attrName>ppt_y</p:attrName>
                                        </p:attrNameLst>
                                      </p:cBhvr>
                                      <p:rCtr x="10263" y="93"/>
                                    </p:animMotion>
                                  </p:childTnLst>
                                </p:cTn>
                              </p:par>
                            </p:childTnLst>
                          </p:cTn>
                        </p:par>
                        <p:par>
                          <p:cTn id="26" fill="hold">
                            <p:stCondLst>
                              <p:cond delay="2000"/>
                            </p:stCondLst>
                            <p:childTnLst>
                              <p:par>
                                <p:cTn id="27" presetID="10" presetClass="exit" presetSubtype="0" fill="hold" grpId="1" nodeType="after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750"/>
                                        <p:tgtEl>
                                          <p:spTgt spid="23"/>
                                        </p:tgtEl>
                                      </p:cBhvr>
                                    </p:animEffect>
                                  </p:childTnLst>
                                </p:cTn>
                              </p:par>
                            </p:childTnLst>
                          </p:cTn>
                        </p:par>
                        <p:par>
                          <p:cTn id="35" fill="hold">
                            <p:stCondLst>
                              <p:cond delay="750"/>
                            </p:stCondLst>
                            <p:childTnLst>
                              <p:par>
                                <p:cTn id="36" presetID="36" presetClass="path" presetSubtype="0" accel="50000" decel="50000" fill="hold" nodeType="afterEffect">
                                  <p:stCondLst>
                                    <p:cond delay="500"/>
                                  </p:stCondLst>
                                  <p:childTnLst>
                                    <p:animMotion origin="layout" path="M 0.21203 -0.00209 L 0.21112 0.35185 C 0.21112 0.45115 0.23144 0.44004 0.24746 0.44004 L 0.28301 0.44004 " pathEditMode="relative" rAng="0" ptsTypes="AAAA">
                                      <p:cBhvr>
                                        <p:cTn id="37" dur="2000" fill="hold"/>
                                        <p:tgtEl>
                                          <p:spTgt spid="43"/>
                                        </p:tgtEl>
                                        <p:attrNameLst>
                                          <p:attrName>ppt_x</p:attrName>
                                          <p:attrName>ppt_y</p:attrName>
                                        </p:attrNameLst>
                                      </p:cBhvr>
                                      <p:rCtr x="3504" y="22106"/>
                                    </p:animMotion>
                                  </p:childTnLst>
                                </p:cTn>
                              </p:par>
                              <p:par>
                                <p:cTn id="38" presetID="10" presetClass="exit" presetSubtype="0" fill="hold" nodeType="withEffect">
                                  <p:stCondLst>
                                    <p:cond delay="1750"/>
                                  </p:stCondLst>
                                  <p:childTnLst>
                                    <p:animEffect transition="out" filter="fade">
                                      <p:cBhvr>
                                        <p:cTn id="39" dur="500"/>
                                        <p:tgtEl>
                                          <p:spTgt spid="43"/>
                                        </p:tgtEl>
                                      </p:cBhvr>
                                    </p:animEffect>
                                    <p:set>
                                      <p:cBhvr>
                                        <p:cTn id="40" dur="1" fill="hold">
                                          <p:stCondLst>
                                            <p:cond delay="499"/>
                                          </p:stCondLst>
                                        </p:cTn>
                                        <p:tgtEl>
                                          <p:spTgt spid="43"/>
                                        </p:tgtEl>
                                        <p:attrNameLst>
                                          <p:attrName>style.visibility</p:attrName>
                                        </p:attrNameLst>
                                      </p:cBhvr>
                                      <p:to>
                                        <p:strVal val="hidden"/>
                                      </p:to>
                                    </p:set>
                                  </p:childTnLst>
                                </p:cTn>
                              </p:par>
                            </p:childTnLst>
                          </p:cTn>
                        </p:par>
                        <p:par>
                          <p:cTn id="41" fill="hold">
                            <p:stCondLst>
                              <p:cond delay="3250"/>
                            </p:stCondLst>
                            <p:childTnLst>
                              <p:par>
                                <p:cTn id="42" presetID="10" presetClass="exit" presetSubtype="0" fill="hold" nodeType="afterEffect">
                                  <p:stCondLst>
                                    <p:cond delay="0"/>
                                  </p:stCondLst>
                                  <p:childTnLst>
                                    <p:animEffect transition="out" filter="fade">
                                      <p:cBhvr>
                                        <p:cTn id="43" dur="500"/>
                                        <p:tgtEl>
                                          <p:spTgt spid="51"/>
                                        </p:tgtEl>
                                      </p:cBhvr>
                                    </p:animEffect>
                                    <p:set>
                                      <p:cBhvr>
                                        <p:cTn id="44" dur="1" fill="hold">
                                          <p:stCondLst>
                                            <p:cond delay="499"/>
                                          </p:stCondLst>
                                        </p:cTn>
                                        <p:tgtEl>
                                          <p:spTgt spid="51"/>
                                        </p:tgtEl>
                                        <p:attrNameLst>
                                          <p:attrName>style.visibility</p:attrName>
                                        </p:attrNameLst>
                                      </p:cBhvr>
                                      <p:to>
                                        <p:strVal val="hidden"/>
                                      </p:to>
                                    </p:set>
                                  </p:childTnLst>
                                </p:cTn>
                              </p:par>
                            </p:childTnLst>
                          </p:cTn>
                        </p:par>
                        <p:par>
                          <p:cTn id="45" fill="hold">
                            <p:stCondLst>
                              <p:cond delay="375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P spid="42" grpId="1" animBg="1"/>
      <p:bldP spid="3" grpId="0" animBg="1"/>
      <p:bldP spid="24" grpId="0" animBg="1"/>
      <p:bldP spid="24"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34725" y="2990524"/>
            <a:ext cx="6552868" cy="1150587"/>
          </a:xfrm>
          <a:prstGeom prst="rect">
            <a:avLst/>
          </a:prstGeom>
        </p:spPr>
        <p:txBody>
          <a:bodyPr wrap="none">
            <a:spAutoFit/>
          </a:bodyPr>
          <a:lstStyle/>
          <a:p>
            <a:pPr defTabSz="932290" fontAlgn="base">
              <a:spcBef>
                <a:spcPct val="0"/>
              </a:spcBef>
              <a:spcAft>
                <a:spcPct val="0"/>
              </a:spcAft>
            </a:pPr>
            <a:r>
              <a:rPr lang="en-US" sz="673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 Bus Relay</a:t>
            </a:r>
          </a:p>
        </p:txBody>
      </p:sp>
    </p:spTree>
    <p:extLst>
      <p:ext uri="{BB962C8B-B14F-4D97-AF65-F5344CB8AC3E}">
        <p14:creationId xmlns:p14="http://schemas.microsoft.com/office/powerpoint/2010/main" val="302145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own Arrow 28"/>
          <p:cNvSpPr/>
          <p:nvPr/>
        </p:nvSpPr>
        <p:spPr bwMode="auto">
          <a:xfrm rot="10800000">
            <a:off x="10187247" y="2856095"/>
            <a:ext cx="490306" cy="2282936"/>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3" name="Group 2"/>
          <p:cNvGrpSpPr/>
          <p:nvPr/>
        </p:nvGrpSpPr>
        <p:grpSpPr>
          <a:xfrm>
            <a:off x="4014639" y="621735"/>
            <a:ext cx="7946302" cy="2352943"/>
            <a:chOff x="3933825" y="609600"/>
            <a:chExt cx="7791199" cy="2307016"/>
          </a:xfrm>
        </p:grpSpPr>
        <p:sp>
          <p:nvSpPr>
            <p:cNvPr id="4" name="Rounded Rectangle 3"/>
            <p:cNvSpPr/>
            <p:nvPr/>
          </p:nvSpPr>
          <p:spPr bwMode="auto">
            <a:xfrm>
              <a:off x="3933825" y="609600"/>
              <a:ext cx="7791199" cy="2307016"/>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38" name="Group 37"/>
            <p:cNvGrpSpPr/>
            <p:nvPr/>
          </p:nvGrpSpPr>
          <p:grpSpPr>
            <a:xfrm>
              <a:off x="7247248" y="1440301"/>
              <a:ext cx="4281055" cy="1251732"/>
              <a:chOff x="3093834" y="4675909"/>
              <a:chExt cx="4281055" cy="1251732"/>
            </a:xfrm>
          </p:grpSpPr>
          <p:sp>
            <p:nvSpPr>
              <p:cNvPr id="39" name="Rectangle 38"/>
              <p:cNvSpPr/>
              <p:nvPr/>
            </p:nvSpPr>
            <p:spPr bwMode="auto">
              <a:xfrm>
                <a:off x="3093834" y="4675909"/>
                <a:ext cx="4281055" cy="12517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0" name="TextBox 39"/>
              <p:cNvSpPr txBox="1"/>
              <p:nvPr/>
            </p:nvSpPr>
            <p:spPr>
              <a:xfrm>
                <a:off x="4199540" y="5173345"/>
                <a:ext cx="2840863" cy="301365"/>
              </a:xfrm>
              <a:prstGeom prst="rect">
                <a:avLst/>
              </a:prstGeom>
              <a:noFill/>
            </p:spPr>
            <p:txBody>
              <a:bodyPr wrap="square" lIns="0" tIns="0" rIns="0" bIns="0" rtlCol="0">
                <a:spAutoFit/>
              </a:bodyPr>
              <a:lstStyle/>
              <a:p>
                <a:pPr defTabSz="1243245">
                  <a:lnSpc>
                    <a:spcPct val="80000"/>
                  </a:lnSpc>
                  <a:buSzPct val="80000"/>
                </a:pPr>
                <a:r>
                  <a:rPr lang="en-US" sz="2448" dirty="0">
                    <a:gradFill>
                      <a:gsLst>
                        <a:gs pos="0">
                          <a:srgbClr val="FFFFFF"/>
                        </a:gs>
                        <a:gs pos="100000">
                          <a:srgbClr val="FFFFFF"/>
                        </a:gs>
                      </a:gsLst>
                      <a:lin ang="5400000" scaled="0"/>
                    </a:gradFill>
                  </a:rPr>
                  <a:t>service bus relay</a:t>
                </a:r>
              </a:p>
            </p:txBody>
          </p:sp>
          <p:pic>
            <p:nvPicPr>
              <p:cNvPr id="41" name="Picture 40"/>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142102" y="4797948"/>
                <a:ext cx="1025838" cy="1025838"/>
              </a:xfrm>
              <a:prstGeom prst="rect">
                <a:avLst/>
              </a:prstGeom>
            </p:spPr>
          </p:pic>
        </p:grpSp>
        <p:sp>
          <p:nvSpPr>
            <p:cNvPr id="31" name="Rounded Rectangle 30"/>
            <p:cNvSpPr/>
            <p:nvPr/>
          </p:nvSpPr>
          <p:spPr bwMode="auto">
            <a:xfrm>
              <a:off x="4480345" y="1440301"/>
              <a:ext cx="2197362" cy="1251732"/>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marL="123051" indent="-123051" defTabSz="932290" fontAlgn="base">
                <a:spcBef>
                  <a:spcPct val="0"/>
                </a:spcBef>
                <a:spcAft>
                  <a:spcPct val="0"/>
                </a:spcAft>
              </a:pPr>
              <a:r>
                <a:rPr lang="en-US" sz="2448" dirty="0">
                  <a:gradFill>
                    <a:gsLst>
                      <a:gs pos="0">
                        <a:srgbClr val="FFFFFF"/>
                      </a:gs>
                      <a:gs pos="100000">
                        <a:srgbClr val="FFFFFF"/>
                      </a:gs>
                    </a:gsLst>
                    <a:lin ang="5400000" scaled="0"/>
                  </a:gradFill>
                </a:rPr>
                <a:t>	cloud application</a:t>
              </a:r>
            </a:p>
          </p:txBody>
        </p:sp>
      </p:grpSp>
      <p:sp>
        <p:nvSpPr>
          <p:cNvPr id="42" name="Down Arrow 41"/>
          <p:cNvSpPr/>
          <p:nvPr/>
        </p:nvSpPr>
        <p:spPr bwMode="auto">
          <a:xfrm rot="16200000">
            <a:off x="3447541" y="1241276"/>
            <a:ext cx="490306" cy="1662982"/>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5" name="Group 4"/>
          <p:cNvGrpSpPr/>
          <p:nvPr/>
        </p:nvGrpSpPr>
        <p:grpSpPr>
          <a:xfrm>
            <a:off x="4604761" y="3484289"/>
            <a:ext cx="2426479" cy="601656"/>
            <a:chOff x="4512429" y="3416280"/>
            <a:chExt cx="2379117" cy="589912"/>
          </a:xfrm>
        </p:grpSpPr>
        <p:pic>
          <p:nvPicPr>
            <p:cNvPr id="25" name="Picture 24"/>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512429" y="3416280"/>
              <a:ext cx="589912" cy="589912"/>
            </a:xfrm>
            <a:prstGeom prst="rect">
              <a:avLst/>
            </a:prstGeom>
          </p:spPr>
        </p:pic>
        <p:sp>
          <p:nvSpPr>
            <p:cNvPr id="32" name="TextBox 31"/>
            <p:cNvSpPr txBox="1"/>
            <p:nvPr/>
          </p:nvSpPr>
          <p:spPr>
            <a:xfrm>
              <a:off x="5248252" y="3587764"/>
              <a:ext cx="1643294" cy="351571"/>
            </a:xfrm>
            <a:prstGeom prst="rect">
              <a:avLst/>
            </a:prstGeom>
            <a:noFill/>
          </p:spPr>
          <p:txBody>
            <a:bodyPr wrap="square" lIns="0" tIns="0" rIns="0" bIns="0" rtlCol="0">
              <a:spAutoFit/>
            </a:bodyPr>
            <a:lstStyle/>
            <a:p>
              <a:pPr defTabSz="1243245">
                <a:lnSpc>
                  <a:spcPct val="80000"/>
                </a:lnSpc>
                <a:buSzPct val="80000"/>
              </a:pPr>
              <a:r>
                <a:rPr lang="en-US" sz="2856" dirty="0">
                  <a:gradFill>
                    <a:gsLst>
                      <a:gs pos="0">
                        <a:srgbClr val="FFFFFF"/>
                      </a:gs>
                      <a:gs pos="100000">
                        <a:srgbClr val="FFFFFF"/>
                      </a:gs>
                    </a:gsLst>
                    <a:lin ang="5400000" scaled="0"/>
                  </a:gradFill>
                </a:rPr>
                <a:t>Internet</a:t>
              </a:r>
            </a:p>
          </p:txBody>
        </p:sp>
      </p:grpSp>
      <p:grpSp>
        <p:nvGrpSpPr>
          <p:cNvPr id="2" name="Group 1"/>
          <p:cNvGrpSpPr/>
          <p:nvPr/>
        </p:nvGrpSpPr>
        <p:grpSpPr>
          <a:xfrm>
            <a:off x="4014639" y="4614443"/>
            <a:ext cx="7946302" cy="1806919"/>
            <a:chOff x="3933825" y="4524375"/>
            <a:chExt cx="7791199" cy="1771650"/>
          </a:xfrm>
        </p:grpSpPr>
        <p:sp>
          <p:nvSpPr>
            <p:cNvPr id="36" name="Rounded Rectangle 35"/>
            <p:cNvSpPr/>
            <p:nvPr/>
          </p:nvSpPr>
          <p:spPr bwMode="auto">
            <a:xfrm>
              <a:off x="3933825" y="4524375"/>
              <a:ext cx="7791199" cy="1771650"/>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6" name="TextBox 25"/>
            <p:cNvSpPr txBox="1"/>
            <p:nvPr/>
          </p:nvSpPr>
          <p:spPr>
            <a:xfrm>
              <a:off x="4098581" y="4659683"/>
              <a:ext cx="2615878" cy="226024"/>
            </a:xfrm>
            <a:prstGeom prst="rect">
              <a:avLst/>
            </a:prstGeom>
            <a:noFill/>
          </p:spPr>
          <p:txBody>
            <a:bodyPr wrap="square" lIns="0" tIns="0" rIns="0" bIns="0" rtlCol="0">
              <a:spAutoFit/>
            </a:bodyPr>
            <a:lstStyle/>
            <a:p>
              <a:pPr defTabSz="1243245">
                <a:lnSpc>
                  <a:spcPct val="80000"/>
                </a:lnSpc>
                <a:buSzPct val="80000"/>
              </a:pPr>
              <a:r>
                <a:rPr lang="en-US" sz="1836" dirty="0">
                  <a:gradFill>
                    <a:gsLst>
                      <a:gs pos="0">
                        <a:srgbClr val="FFFFFF"/>
                      </a:gs>
                      <a:gs pos="100000">
                        <a:srgbClr val="FFFFFF"/>
                      </a:gs>
                    </a:gsLst>
                    <a:lin ang="5400000" scaled="0"/>
                  </a:gradFill>
                </a:rPr>
                <a:t>Enterprise</a:t>
              </a:r>
            </a:p>
          </p:txBody>
        </p:sp>
        <p:grpSp>
          <p:nvGrpSpPr>
            <p:cNvPr id="58" name="Group 57"/>
            <p:cNvGrpSpPr/>
            <p:nvPr/>
          </p:nvGrpSpPr>
          <p:grpSpPr>
            <a:xfrm>
              <a:off x="7129727" y="4947960"/>
              <a:ext cx="4272237" cy="1111032"/>
              <a:chOff x="3093834" y="4675909"/>
              <a:chExt cx="4281056" cy="1633450"/>
            </a:xfrm>
          </p:grpSpPr>
          <p:sp>
            <p:nvSpPr>
              <p:cNvPr id="59" name="Rectangle 58"/>
              <p:cNvSpPr/>
              <p:nvPr/>
            </p:nvSpPr>
            <p:spPr bwMode="auto">
              <a:xfrm>
                <a:off x="3093834" y="4675909"/>
                <a:ext cx="4281056" cy="16334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60" name="TextBox 59"/>
              <p:cNvSpPr txBox="1"/>
              <p:nvPr/>
            </p:nvSpPr>
            <p:spPr>
              <a:xfrm>
                <a:off x="4478182" y="4913780"/>
                <a:ext cx="2638462" cy="1107672"/>
              </a:xfrm>
              <a:prstGeom prst="rect">
                <a:avLst/>
              </a:prstGeom>
              <a:noFill/>
            </p:spPr>
            <p:txBody>
              <a:bodyPr wrap="square" lIns="0" tIns="0" rIns="0" bIns="0" rtlCol="0">
                <a:spAutoFit/>
              </a:bodyPr>
              <a:lstStyle/>
              <a:p>
                <a:pPr defTabSz="1243245">
                  <a:buSzPct val="80000"/>
                </a:pPr>
                <a:r>
                  <a:rPr lang="en-US" sz="2448" dirty="0">
                    <a:gradFill>
                      <a:gsLst>
                        <a:gs pos="0">
                          <a:srgbClr val="FFFFFF"/>
                        </a:gs>
                        <a:gs pos="100000">
                          <a:srgbClr val="FFFFFF"/>
                        </a:gs>
                      </a:gsLst>
                      <a:lin ang="5400000" scaled="0"/>
                    </a:gradFill>
                  </a:rPr>
                  <a:t>app behind</a:t>
                </a:r>
                <a:br>
                  <a:rPr lang="en-US" sz="2448" dirty="0">
                    <a:gradFill>
                      <a:gsLst>
                        <a:gs pos="0">
                          <a:srgbClr val="FFFFFF"/>
                        </a:gs>
                        <a:gs pos="100000">
                          <a:srgbClr val="FFFFFF"/>
                        </a:gs>
                      </a:gsLst>
                      <a:lin ang="5400000" scaled="0"/>
                    </a:gradFill>
                  </a:rPr>
                </a:br>
                <a:r>
                  <a:rPr lang="en-US" sz="2448" dirty="0">
                    <a:gradFill>
                      <a:gsLst>
                        <a:gs pos="0">
                          <a:srgbClr val="FFFFFF"/>
                        </a:gs>
                        <a:gs pos="100000">
                          <a:srgbClr val="FFFFFF"/>
                        </a:gs>
                      </a:gsLst>
                      <a:lin ang="5400000" scaled="0"/>
                    </a:gradFill>
                  </a:rPr>
                  <a:t>firewall</a:t>
                </a:r>
              </a:p>
            </p:txBody>
          </p:sp>
        </p:grpSp>
        <p:pic>
          <p:nvPicPr>
            <p:cNvPr id="2050" name="Picture 2" descr="C:\Users\Jonahs\Dropbox\Critical Resources\Helveticons Basic\Png\512x512\Terminal 512x512.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151831" y="4897011"/>
              <a:ext cx="1188573" cy="11885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76618" y="5109754"/>
              <a:ext cx="737955" cy="1075711"/>
            </a:xfrm>
            <a:prstGeom prst="rect">
              <a:avLst/>
            </a:prstGeom>
          </p:spPr>
        </p:pic>
        <p:pic>
          <p:nvPicPr>
            <p:cNvPr id="24" name="Picture 23"/>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040652" y="4881282"/>
              <a:ext cx="1385554" cy="1385554"/>
            </a:xfrm>
            <a:prstGeom prst="rect">
              <a:avLst/>
            </a:prstGeom>
          </p:spPr>
        </p:pic>
      </p:grpSp>
      <p:sp>
        <p:nvSpPr>
          <p:cNvPr id="27" name="Down Arrow 26"/>
          <p:cNvSpPr/>
          <p:nvPr/>
        </p:nvSpPr>
        <p:spPr bwMode="auto">
          <a:xfrm rot="16200000">
            <a:off x="6858432" y="1779850"/>
            <a:ext cx="490306" cy="580878"/>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1019" y="591012"/>
            <a:ext cx="1890183" cy="3565576"/>
          </a:xfrm>
          <a:prstGeom prst="rect">
            <a:avLst/>
          </a:prstGeom>
        </p:spPr>
      </p:pic>
      <p:pic>
        <p:nvPicPr>
          <p:cNvPr id="33" name="Picture 3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486703" y="762960"/>
            <a:ext cx="2326441" cy="558118"/>
          </a:xfrm>
          <a:prstGeom prst="rect">
            <a:avLst/>
          </a:prstGeom>
        </p:spPr>
      </p:pic>
    </p:spTree>
    <p:extLst>
      <p:ext uri="{BB962C8B-B14F-4D97-AF65-F5344CB8AC3E}">
        <p14:creationId xmlns:p14="http://schemas.microsoft.com/office/powerpoint/2010/main" val="143106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par>
                                <p:cTn id="32" presetID="10" presetClass="entr" presetSubtype="0" fill="hold" nodeType="withEffect">
                                  <p:stCondLst>
                                    <p:cond delay="10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2" grpId="0" animBg="1"/>
      <p:bldP spid="2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660650"/>
            <a:ext cx="4859338" cy="1525588"/>
          </a:xfrm>
        </p:spPr>
        <p:txBody>
          <a:bodyPr/>
          <a:lstStyle/>
          <a:p>
            <a:pPr algn="r"/>
            <a:r>
              <a:rPr lang="en-US" dirty="0" smtClean="0">
                <a:solidFill>
                  <a:schemeClr val="tx1"/>
                </a:solidFill>
              </a:rPr>
              <a:t>application</a:t>
            </a:r>
            <a:br>
              <a:rPr lang="en-US" dirty="0" smtClean="0">
                <a:solidFill>
                  <a:schemeClr val="tx1"/>
                </a:solidFill>
              </a:rPr>
            </a:br>
            <a:r>
              <a:rPr lang="en-US" dirty="0" smtClean="0">
                <a:solidFill>
                  <a:schemeClr val="tx1"/>
                </a:solidFill>
              </a:rPr>
              <a:t>building</a:t>
            </a:r>
            <a:r>
              <a:rPr lang="en-US" dirty="0">
                <a:solidFill>
                  <a:schemeClr val="tx1"/>
                </a:solidFill>
              </a:rPr>
              <a:t> </a:t>
            </a:r>
            <a:r>
              <a:rPr lang="en-US" dirty="0" smtClean="0">
                <a:solidFill>
                  <a:schemeClr val="tx1"/>
                </a:solidFill>
              </a:rPr>
              <a:t>blocks</a:t>
            </a:r>
            <a:endParaRPr lang="en-US" dirty="0">
              <a:solidFill>
                <a:schemeClr val="tx1"/>
              </a:solidFill>
            </a:endParaRPr>
          </a:p>
        </p:txBody>
      </p:sp>
      <p:grpSp>
        <p:nvGrpSpPr>
          <p:cNvPr id="37" name="Group 36"/>
          <p:cNvGrpSpPr/>
          <p:nvPr/>
        </p:nvGrpSpPr>
        <p:grpSpPr>
          <a:xfrm>
            <a:off x="5789865" y="635113"/>
            <a:ext cx="1934313" cy="1807931"/>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74769" y="635113"/>
            <a:ext cx="1934313" cy="1807931"/>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789433" y="2517095"/>
            <a:ext cx="1934313" cy="1807931"/>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789434" y="4401747"/>
            <a:ext cx="1934313" cy="1807931"/>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82102" y="635113"/>
            <a:ext cx="1934313" cy="1807931"/>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822556" y="2517095"/>
            <a:ext cx="1934313" cy="1807931"/>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extLst/>
          </p:spPr>
        </p:pic>
      </p:grpSp>
      <p:grpSp>
        <p:nvGrpSpPr>
          <p:cNvPr id="5" name="Group 4"/>
          <p:cNvGrpSpPr/>
          <p:nvPr/>
        </p:nvGrpSpPr>
        <p:grpSpPr>
          <a:xfrm>
            <a:off x="3782102" y="4401747"/>
            <a:ext cx="1934313" cy="1807931"/>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extLst/>
          </p:spPr>
        </p:pic>
      </p:grpSp>
      <p:grpSp>
        <p:nvGrpSpPr>
          <p:cNvPr id="35" name="Group 34"/>
          <p:cNvGrpSpPr/>
          <p:nvPr/>
        </p:nvGrpSpPr>
        <p:grpSpPr>
          <a:xfrm>
            <a:off x="7805995" y="2515363"/>
            <a:ext cx="1934313" cy="1807931"/>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805994" y="4401747"/>
            <a:ext cx="1934313" cy="1807931"/>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814335" y="635113"/>
            <a:ext cx="1934313" cy="1807931"/>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835126" y="635113"/>
            <a:ext cx="1934313" cy="1807931"/>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1243245">
                <a:tabLst>
                  <a:tab pos="1110697" algn="l"/>
                </a:tabLst>
              </a:pPr>
              <a:r>
                <a:rPr lang="en-US" altLang="ja-JP" sz="2040" dirty="0">
                  <a:solidFill>
                    <a:srgbClr val="FFFFFF"/>
                  </a:solidFill>
                  <a:ea typeface="メイリオ" pitchFamily="50" charset="-128"/>
                  <a:cs typeface="Segoe UI Light" panose="020B0502040204020203" pitchFamily="34" charset="0"/>
                </a:rPr>
                <a:t>cloud services</a:t>
              </a:r>
              <a:endParaRPr lang="en-US" sz="2040" dirty="0">
                <a:solidFill>
                  <a:srgbClr val="FFFFFF"/>
                </a:solidFill>
                <a:ea typeface="メイリオ" pitchFamily="50" charset="-128"/>
                <a:cs typeface="Segoe UI Light" panose="020B0502040204020203" pitchFamily="34" charset="0"/>
              </a:endParaRPr>
            </a:p>
          </p:txBody>
        </p:sp>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extLst>
      <p:ext uri="{BB962C8B-B14F-4D97-AF65-F5344CB8AC3E}">
        <p14:creationId xmlns:p14="http://schemas.microsoft.com/office/powerpoint/2010/main" val="279976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a:solidFill>
                  <a:srgbClr val="FFFFFF"/>
                </a:solidFill>
              </a:rPr>
              <a:t>SQL Database</a:t>
            </a:r>
          </a:p>
        </p:txBody>
      </p:sp>
      <p:sp>
        <p:nvSpPr>
          <p:cNvPr id="13" name="Content Placeholder 2"/>
          <p:cNvSpPr>
            <a:spLocks noGrp="1"/>
          </p:cNvSpPr>
          <p:nvPr>
            <p:ph type="body" sz="quarter" idx="4294967295"/>
          </p:nvPr>
        </p:nvSpPr>
        <p:spPr>
          <a:xfrm>
            <a:off x="5961063" y="3403600"/>
            <a:ext cx="6475412" cy="2645789"/>
          </a:xfrm>
        </p:spPr>
        <p:txBody>
          <a:bodyPr/>
          <a:lstStyle/>
          <a:p>
            <a:pPr marL="469536" indent="-466298">
              <a:lnSpc>
                <a:spcPct val="100000"/>
              </a:lnSpc>
              <a:buFont typeface="Wingdings" pitchFamily="2" charset="2"/>
              <a:buChar char="ß"/>
            </a:pPr>
            <a:r>
              <a:rPr lang="en-US" sz="2856" dirty="0">
                <a:solidFill>
                  <a:schemeClr val="tx1">
                    <a:alpha val="99000"/>
                  </a:schemeClr>
                </a:solidFill>
              </a:rPr>
              <a:t>Relational SQL Server Engine in the Cloud</a:t>
            </a:r>
          </a:p>
          <a:p>
            <a:pPr marL="469536" indent="-466298">
              <a:lnSpc>
                <a:spcPct val="100000"/>
              </a:lnSpc>
              <a:buFont typeface="Wingdings" pitchFamily="2" charset="2"/>
              <a:buChar char="ß"/>
            </a:pPr>
            <a:r>
              <a:rPr lang="en-US" sz="2856" dirty="0">
                <a:solidFill>
                  <a:schemeClr val="tx1">
                    <a:alpha val="99000"/>
                  </a:schemeClr>
                </a:solidFill>
              </a:rPr>
              <a:t>Clustered for high availability</a:t>
            </a:r>
          </a:p>
          <a:p>
            <a:pPr marL="469536" indent="-466298">
              <a:lnSpc>
                <a:spcPct val="100000"/>
              </a:lnSpc>
              <a:buFont typeface="Wingdings" pitchFamily="2" charset="2"/>
              <a:buChar char="ß"/>
            </a:pPr>
            <a:r>
              <a:rPr lang="en-US" sz="2856" dirty="0">
                <a:solidFill>
                  <a:schemeClr val="tx1">
                    <a:alpha val="99000"/>
                  </a:schemeClr>
                </a:solidFill>
              </a:rPr>
              <a:t>Fully Managed Service</a:t>
            </a:r>
          </a:p>
          <a:p>
            <a:pPr marL="469536" indent="-466298">
              <a:lnSpc>
                <a:spcPct val="100000"/>
              </a:lnSpc>
              <a:buFont typeface="Wingdings" pitchFamily="2" charset="2"/>
              <a:buChar char="ß"/>
            </a:pPr>
            <a:r>
              <a:rPr lang="en-US" sz="2856" dirty="0">
                <a:solidFill>
                  <a:schemeClr val="tx1">
                    <a:alpha val="99000"/>
                  </a:schemeClr>
                </a:solidFill>
              </a:rPr>
              <a:t>SQL Reporting support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861" y="2221604"/>
            <a:ext cx="2836445" cy="2836445"/>
          </a:xfrm>
          <a:prstGeom prst="rect">
            <a:avLst/>
          </a:prstGeom>
        </p:spPr>
      </p:pic>
    </p:spTree>
    <p:extLst>
      <p:ext uri="{BB962C8B-B14F-4D97-AF65-F5344CB8AC3E}">
        <p14:creationId xmlns:p14="http://schemas.microsoft.com/office/powerpoint/2010/main" val="36081484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1755" y="3068573"/>
            <a:ext cx="5712571" cy="1553823"/>
          </a:xfrm>
        </p:spPr>
        <p:txBody>
          <a:bodyPr anchor="ctr"/>
          <a:lstStyle/>
          <a:p>
            <a:pPr algn="r"/>
            <a:r>
              <a:rPr lang="en-US" dirty="0" smtClean="0">
                <a:solidFill>
                  <a:schemeClr val="tx1"/>
                </a:solidFill>
              </a:rPr>
              <a:t>Inside a Datacenter </a:t>
            </a:r>
            <a:r>
              <a:rPr lang="en-US" dirty="0" smtClean="0">
                <a:solidFill>
                  <a:schemeClr val="tx1"/>
                </a:solidFill>
                <a:sym typeface="Wingdings" pitchFamily="2" charset="2"/>
              </a:rPr>
              <a:t></a:t>
            </a:r>
            <a:endParaRPr lang="en-US" dirty="0">
              <a:solidFill>
                <a:schemeClr val="tx1"/>
              </a:solidFill>
            </a:endParaRPr>
          </a:p>
        </p:txBody>
      </p:sp>
      <p:sp>
        <p:nvSpPr>
          <p:cNvPr id="5" name="Text Placeholder 4"/>
          <p:cNvSpPr>
            <a:spLocks noGrp="1"/>
          </p:cNvSpPr>
          <p:nvPr>
            <p:ph type="body" sz="quarter" idx="10"/>
          </p:nvPr>
        </p:nvSpPr>
        <p:spPr/>
        <p:txBody>
          <a:bodyPr/>
          <a:lstStyle/>
          <a:p>
            <a:r>
              <a:rPr lang="en-US" dirty="0" smtClean="0">
                <a:solidFill>
                  <a:srgbClr val="FFC000"/>
                </a:solidFill>
              </a:rPr>
              <a:t>video</a:t>
            </a:r>
            <a:endParaRPr lang="en-US" dirty="0">
              <a:solidFill>
                <a:srgbClr val="FFC000"/>
              </a:solidFill>
            </a:endParaRPr>
          </a:p>
        </p:txBody>
      </p:sp>
    </p:spTree>
    <p:extLst>
      <p:ext uri="{BB962C8B-B14F-4D97-AF65-F5344CB8AC3E}">
        <p14:creationId xmlns:p14="http://schemas.microsoft.com/office/powerpoint/2010/main" val="80748449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a:solidFill>
                  <a:srgbClr val="FFFFFF"/>
                </a:solidFill>
              </a:rPr>
              <a:t>Windows Azure Store</a:t>
            </a:r>
          </a:p>
        </p:txBody>
      </p:sp>
      <p:sp>
        <p:nvSpPr>
          <p:cNvPr id="13" name="Content Placeholder 2"/>
          <p:cNvSpPr>
            <a:spLocks noGrp="1"/>
          </p:cNvSpPr>
          <p:nvPr>
            <p:ph type="body" sz="quarter" idx="4294967295"/>
          </p:nvPr>
        </p:nvSpPr>
        <p:spPr>
          <a:xfrm>
            <a:off x="5510213" y="3336925"/>
            <a:ext cx="6926262" cy="2118400"/>
          </a:xfrm>
        </p:spPr>
        <p:txBody>
          <a:bodyPr/>
          <a:lstStyle/>
          <a:p>
            <a:pPr marL="469536" indent="-466298">
              <a:lnSpc>
                <a:spcPct val="100000"/>
              </a:lnSpc>
              <a:buFont typeface="Wingdings" pitchFamily="2" charset="2"/>
              <a:buChar char="ß"/>
            </a:pPr>
            <a:r>
              <a:rPr lang="en-US" sz="2856" dirty="0">
                <a:solidFill>
                  <a:schemeClr val="tx1">
                    <a:alpha val="99000"/>
                  </a:schemeClr>
                </a:solidFill>
              </a:rPr>
              <a:t>Consume services from ecosystem of partners</a:t>
            </a:r>
          </a:p>
          <a:p>
            <a:pPr marL="469536" indent="-466298">
              <a:lnSpc>
                <a:spcPct val="100000"/>
              </a:lnSpc>
              <a:buFont typeface="Wingdings" pitchFamily="2" charset="2"/>
              <a:buChar char="ß"/>
            </a:pPr>
            <a:r>
              <a:rPr lang="en-US" sz="2856" dirty="0">
                <a:solidFill>
                  <a:schemeClr val="tx1">
                    <a:alpha val="99000"/>
                  </a:schemeClr>
                </a:solidFill>
              </a:rPr>
              <a:t>Easily try and purchase</a:t>
            </a:r>
          </a:p>
          <a:p>
            <a:pPr marL="469536" indent="-466298">
              <a:lnSpc>
                <a:spcPct val="100000"/>
              </a:lnSpc>
              <a:buFont typeface="Wingdings" pitchFamily="2" charset="2"/>
              <a:buChar char="ß"/>
            </a:pPr>
            <a:r>
              <a:rPr lang="en-US" sz="2856" dirty="0">
                <a:solidFill>
                  <a:schemeClr val="tx1">
                    <a:alpha val="99000"/>
                  </a:schemeClr>
                </a:solidFill>
              </a:rPr>
              <a:t>Billing integrated within your Azure bill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887" y="2381116"/>
            <a:ext cx="3116384" cy="3116384"/>
          </a:xfrm>
          <a:prstGeom prst="rect">
            <a:avLst/>
          </a:prstGeom>
        </p:spPr>
      </p:pic>
    </p:spTree>
    <p:extLst>
      <p:ext uri="{BB962C8B-B14F-4D97-AF65-F5344CB8AC3E}">
        <p14:creationId xmlns:p14="http://schemas.microsoft.com/office/powerpoint/2010/main" val="915798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75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04208" y="1392564"/>
            <a:ext cx="11571461" cy="4179899"/>
            <a:chOff x="149240" y="2493818"/>
            <a:chExt cx="11966560" cy="4322618"/>
          </a:xfrm>
        </p:grpSpPr>
        <p:sp>
          <p:nvSpPr>
            <p:cNvPr id="4" name="Rectangle 3"/>
            <p:cNvSpPr/>
            <p:nvPr/>
          </p:nvSpPr>
          <p:spPr bwMode="auto">
            <a:xfrm>
              <a:off x="149240" y="2493818"/>
              <a:ext cx="11966560" cy="432261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226501" y="2579361"/>
              <a:ext cx="11767366" cy="4140079"/>
              <a:chOff x="0" y="-9113"/>
              <a:chExt cx="10068321" cy="3542309"/>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5877" y="-9113"/>
                <a:ext cx="5012444" cy="2671388"/>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20775"/>
              <a:stretch/>
            </p:blipFill>
            <p:spPr>
              <a:xfrm>
                <a:off x="0" y="-9112"/>
                <a:ext cx="5002869" cy="3519756"/>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80695"/>
              <a:stretch/>
            </p:blipFill>
            <p:spPr>
              <a:xfrm>
                <a:off x="5039684" y="2675527"/>
                <a:ext cx="5002869" cy="857669"/>
              </a:xfrm>
              <a:prstGeom prst="rect">
                <a:avLst/>
              </a:prstGeom>
            </p:spPr>
          </p:pic>
        </p:grpSp>
      </p:grpSp>
    </p:spTree>
    <p:extLst>
      <p:ext uri="{BB962C8B-B14F-4D97-AF65-F5344CB8AC3E}">
        <p14:creationId xmlns:p14="http://schemas.microsoft.com/office/powerpoint/2010/main" val="2031984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424863" y="3644900"/>
            <a:ext cx="4011612" cy="2112963"/>
          </a:xfrm>
        </p:spPr>
        <p:txBody>
          <a:bodyPr/>
          <a:lstStyle/>
          <a:p>
            <a:pPr>
              <a:lnSpc>
                <a:spcPct val="100000"/>
              </a:lnSpc>
            </a:pPr>
            <a:r>
              <a:rPr lang="en-US" sz="6731" dirty="0"/>
              <a:t>multiple languages</a:t>
            </a:r>
          </a:p>
        </p:txBody>
      </p:sp>
      <p:pic>
        <p:nvPicPr>
          <p:cNvPr id="5" name="Picture 4"/>
          <p:cNvPicPr>
            <a:picLocks noChangeAspect="1"/>
          </p:cNvPicPr>
          <p:nvPr/>
        </p:nvPicPr>
        <p:blipFill rotWithShape="1">
          <a:blip r:embed="rId3"/>
          <a:srcRect b="15511"/>
          <a:stretch/>
        </p:blipFill>
        <p:spPr>
          <a:xfrm>
            <a:off x="740813" y="1108467"/>
            <a:ext cx="7120814" cy="4422832"/>
          </a:xfrm>
          <a:prstGeom prst="rect">
            <a:avLst/>
          </a:prstGeom>
        </p:spPr>
      </p:pic>
      <p:sp>
        <p:nvSpPr>
          <p:cNvPr id="7" name="Rectangle 6"/>
          <p:cNvSpPr/>
          <p:nvPr/>
        </p:nvSpPr>
        <p:spPr>
          <a:xfrm>
            <a:off x="644696" y="5670399"/>
            <a:ext cx="6497281" cy="382308"/>
          </a:xfrm>
          <a:prstGeom prst="rect">
            <a:avLst/>
          </a:prstGeom>
        </p:spPr>
        <p:txBody>
          <a:bodyPr wrap="none">
            <a:spAutoFit/>
          </a:bodyPr>
          <a:lstStyle/>
          <a:p>
            <a:pPr marL="3238" defTabSz="1243245">
              <a:spcAft>
                <a:spcPts val="1224"/>
              </a:spcAft>
            </a:pPr>
            <a:r>
              <a:rPr lang="en-US" sz="1836" dirty="0">
                <a:solidFill>
                  <a:srgbClr val="00AEEF"/>
                </a:solidFill>
                <a:sym typeface="Wingdings" pitchFamily="2" charset="2"/>
              </a:rPr>
              <a:t> </a:t>
            </a:r>
            <a:r>
              <a:rPr lang="en-US" sz="1836" dirty="0">
                <a:solidFill>
                  <a:srgbClr val="FFFFFF"/>
                </a:solidFill>
              </a:rPr>
              <a:t>http://www.windowsazure.com/en-us/develop/overview/</a:t>
            </a:r>
          </a:p>
        </p:txBody>
      </p:sp>
    </p:spTree>
    <p:extLst>
      <p:ext uri="{BB962C8B-B14F-4D97-AF65-F5344CB8AC3E}">
        <p14:creationId xmlns:p14="http://schemas.microsoft.com/office/powerpoint/2010/main" val="697492067"/>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620125" y="3773488"/>
            <a:ext cx="3816350" cy="2033587"/>
          </a:xfrm>
        </p:spPr>
        <p:txBody>
          <a:bodyPr/>
          <a:lstStyle/>
          <a:p>
            <a:r>
              <a:rPr lang="en-US" sz="7343" dirty="0"/>
              <a:t>open source</a:t>
            </a:r>
          </a:p>
        </p:txBody>
      </p:sp>
      <p:sp>
        <p:nvSpPr>
          <p:cNvPr id="9" name="Rectangle 8"/>
          <p:cNvSpPr/>
          <p:nvPr/>
        </p:nvSpPr>
        <p:spPr>
          <a:xfrm>
            <a:off x="644696" y="5670066"/>
            <a:ext cx="3965126" cy="382308"/>
          </a:xfrm>
          <a:prstGeom prst="rect">
            <a:avLst/>
          </a:prstGeom>
        </p:spPr>
        <p:txBody>
          <a:bodyPr wrap="none">
            <a:spAutoFit/>
          </a:bodyPr>
          <a:lstStyle/>
          <a:p>
            <a:pPr marL="3238" defTabSz="1243245">
              <a:spcAft>
                <a:spcPts val="1224"/>
              </a:spcAft>
            </a:pPr>
            <a:r>
              <a:rPr lang="en-US" sz="1836" dirty="0">
                <a:solidFill>
                  <a:srgbClr val="00AEEF"/>
                </a:solidFill>
                <a:sym typeface="Wingdings" pitchFamily="2" charset="2"/>
              </a:rPr>
              <a:t> </a:t>
            </a:r>
            <a:r>
              <a:rPr lang="en-US" sz="1836" dirty="0">
                <a:solidFill>
                  <a:srgbClr val="FFFFFF"/>
                </a:solidFill>
              </a:rPr>
              <a:t>http://github.com/windowsazure</a:t>
            </a: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045"/>
          <a:stretch/>
        </p:blipFill>
        <p:spPr bwMode="auto">
          <a:xfrm>
            <a:off x="754514" y="1102210"/>
            <a:ext cx="7107114" cy="4428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417206"/>
      </p:ext>
    </p:extLst>
  </p:cSld>
  <p:clrMapOvr>
    <a:masterClrMapping/>
  </p:clrMapOvr>
  <p:transition spd="slow">
    <p:push/>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961474" y="270426"/>
            <a:ext cx="2282418" cy="22090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nSpc>
                <a:spcPct val="100000"/>
              </a:lnSpc>
            </a:pPr>
            <a:r>
              <a:rPr sz="14075" dirty="0">
                <a:solidFill>
                  <a:srgbClr val="FFFFFF"/>
                </a:solidFill>
              </a:rPr>
              <a:t>89</a:t>
            </a:r>
          </a:p>
        </p:txBody>
      </p:sp>
      <p:sp>
        <p:nvSpPr>
          <p:cNvPr id="5" name="TextBox 4"/>
          <p:cNvSpPr txBox="1"/>
          <p:nvPr/>
        </p:nvSpPr>
        <p:spPr>
          <a:xfrm>
            <a:off x="309539" y="181341"/>
            <a:ext cx="1972067" cy="6995669"/>
          </a:xfrm>
          <a:prstGeom prst="rect">
            <a:avLst/>
          </a:prstGeom>
          <a:noFill/>
        </p:spPr>
        <p:txBody>
          <a:bodyPr wrap="square" lIns="0" tIns="0" rIns="0" bIns="0" rtlCol="0">
            <a:spAutoFit/>
          </a:bodyPr>
          <a:lstStyle/>
          <a:p>
            <a:pPr algn="r" defTabSz="1657370"/>
            <a:r>
              <a:rPr lang="en-US" sz="1938" dirty="0">
                <a:solidFill>
                  <a:srgbClr val="0071BC">
                    <a:lumMod val="40000"/>
                    <a:lumOff val="60000"/>
                  </a:srgbClr>
                </a:solidFill>
              </a:rPr>
              <a:t>Australia</a:t>
            </a:r>
          </a:p>
          <a:p>
            <a:pPr algn="r" defTabSz="1657370"/>
            <a:r>
              <a:rPr lang="en-US" sz="1938" dirty="0">
                <a:solidFill>
                  <a:srgbClr val="0071BC">
                    <a:lumMod val="40000"/>
                    <a:lumOff val="60000"/>
                  </a:srgbClr>
                </a:solidFill>
              </a:rPr>
              <a:t>Austria</a:t>
            </a:r>
          </a:p>
          <a:p>
            <a:pPr algn="r" defTabSz="1657370"/>
            <a:r>
              <a:rPr lang="en-US" sz="1938" dirty="0">
                <a:solidFill>
                  <a:srgbClr val="0071BC">
                    <a:lumMod val="40000"/>
                    <a:lumOff val="60000"/>
                  </a:srgbClr>
                </a:solidFill>
              </a:rPr>
              <a:t>Belgium</a:t>
            </a:r>
          </a:p>
          <a:p>
            <a:pPr algn="r" defTabSz="1657370"/>
            <a:r>
              <a:rPr lang="en-US" sz="1938" dirty="0">
                <a:solidFill>
                  <a:srgbClr val="0071BC">
                    <a:lumMod val="40000"/>
                    <a:lumOff val="60000"/>
                  </a:srgbClr>
                </a:solidFill>
              </a:rPr>
              <a:t>Brazil</a:t>
            </a:r>
          </a:p>
          <a:p>
            <a:pPr algn="r" defTabSz="1657370"/>
            <a:r>
              <a:rPr lang="en-US" sz="1938" dirty="0">
                <a:solidFill>
                  <a:srgbClr val="0071BC">
                    <a:lumMod val="40000"/>
                    <a:lumOff val="60000"/>
                  </a:srgbClr>
                </a:solidFill>
              </a:rPr>
              <a:t>Canada</a:t>
            </a:r>
          </a:p>
          <a:p>
            <a:pPr algn="r" defTabSz="1657370"/>
            <a:r>
              <a:rPr lang="en-US" sz="1938" dirty="0">
                <a:solidFill>
                  <a:srgbClr val="0071BC">
                    <a:lumMod val="40000"/>
                    <a:lumOff val="60000"/>
                  </a:srgbClr>
                </a:solidFill>
              </a:rPr>
              <a:t>Chile</a:t>
            </a:r>
          </a:p>
          <a:p>
            <a:pPr algn="r" defTabSz="1657370"/>
            <a:r>
              <a:rPr lang="en-US" sz="1938" dirty="0">
                <a:solidFill>
                  <a:srgbClr val="0071BC">
                    <a:lumMod val="40000"/>
                    <a:lumOff val="60000"/>
                  </a:srgbClr>
                </a:solidFill>
              </a:rPr>
              <a:t>Colombia</a:t>
            </a:r>
          </a:p>
          <a:p>
            <a:pPr algn="r" defTabSz="1657370"/>
            <a:r>
              <a:rPr lang="en-US" sz="1938" dirty="0">
                <a:solidFill>
                  <a:srgbClr val="0071BC">
                    <a:lumMod val="40000"/>
                    <a:lumOff val="60000"/>
                  </a:srgbClr>
                </a:solidFill>
              </a:rPr>
              <a:t>Costa Rica</a:t>
            </a:r>
          </a:p>
          <a:p>
            <a:pPr algn="r" defTabSz="1657370"/>
            <a:r>
              <a:rPr lang="en-US" sz="1938" dirty="0">
                <a:solidFill>
                  <a:srgbClr val="0071BC">
                    <a:lumMod val="40000"/>
                    <a:lumOff val="60000"/>
                  </a:srgbClr>
                </a:solidFill>
              </a:rPr>
              <a:t>Cyprus</a:t>
            </a:r>
          </a:p>
          <a:p>
            <a:pPr algn="r" defTabSz="1657370"/>
            <a:r>
              <a:rPr lang="en-US" sz="1938" dirty="0">
                <a:solidFill>
                  <a:srgbClr val="0071BC">
                    <a:lumMod val="40000"/>
                    <a:lumOff val="60000"/>
                  </a:srgbClr>
                </a:solidFill>
              </a:rPr>
              <a:t>Czech Republic</a:t>
            </a:r>
          </a:p>
          <a:p>
            <a:pPr algn="r" defTabSz="1657370"/>
            <a:r>
              <a:rPr lang="en-US" sz="1938" dirty="0">
                <a:solidFill>
                  <a:srgbClr val="0071BC">
                    <a:lumMod val="40000"/>
                    <a:lumOff val="60000"/>
                  </a:srgbClr>
                </a:solidFill>
              </a:rPr>
              <a:t>Denmark</a:t>
            </a:r>
          </a:p>
          <a:p>
            <a:pPr algn="r" defTabSz="1657370"/>
            <a:r>
              <a:rPr lang="en-US" sz="1938" dirty="0">
                <a:solidFill>
                  <a:srgbClr val="0071BC">
                    <a:lumMod val="40000"/>
                    <a:lumOff val="60000"/>
                  </a:srgbClr>
                </a:solidFill>
              </a:rPr>
              <a:t>Finland</a:t>
            </a:r>
          </a:p>
          <a:p>
            <a:pPr algn="r" defTabSz="1657370"/>
            <a:r>
              <a:rPr lang="en-US" sz="1938" dirty="0">
                <a:solidFill>
                  <a:srgbClr val="0071BC">
                    <a:lumMod val="40000"/>
                    <a:lumOff val="60000"/>
                  </a:srgbClr>
                </a:solidFill>
              </a:rPr>
              <a:t>France</a:t>
            </a:r>
          </a:p>
          <a:p>
            <a:pPr algn="r" defTabSz="1657370"/>
            <a:r>
              <a:rPr lang="en-US" sz="1938" dirty="0">
                <a:solidFill>
                  <a:srgbClr val="0071BC">
                    <a:lumMod val="40000"/>
                    <a:lumOff val="60000"/>
                  </a:srgbClr>
                </a:solidFill>
              </a:rPr>
              <a:t>Germany</a:t>
            </a:r>
          </a:p>
          <a:p>
            <a:pPr algn="r" defTabSz="1657370"/>
            <a:r>
              <a:rPr lang="en-US" sz="1938" dirty="0">
                <a:solidFill>
                  <a:srgbClr val="0071BC">
                    <a:lumMod val="40000"/>
                    <a:lumOff val="60000"/>
                  </a:srgbClr>
                </a:solidFill>
              </a:rPr>
              <a:t>Greece</a:t>
            </a:r>
          </a:p>
          <a:p>
            <a:pPr algn="r" defTabSz="1657370"/>
            <a:r>
              <a:rPr lang="en-US" sz="1938" dirty="0">
                <a:solidFill>
                  <a:srgbClr val="0071BC">
                    <a:lumMod val="40000"/>
                    <a:lumOff val="60000"/>
                  </a:srgbClr>
                </a:solidFill>
              </a:rPr>
              <a:t>Hong Kong</a:t>
            </a:r>
          </a:p>
          <a:p>
            <a:pPr algn="r" defTabSz="1657370"/>
            <a:r>
              <a:rPr lang="en-US" sz="1938" dirty="0">
                <a:solidFill>
                  <a:srgbClr val="0071BC">
                    <a:lumMod val="40000"/>
                    <a:lumOff val="60000"/>
                  </a:srgbClr>
                </a:solidFill>
              </a:rPr>
              <a:t>Hungary</a:t>
            </a:r>
          </a:p>
          <a:p>
            <a:pPr algn="r" defTabSz="1657370"/>
            <a:r>
              <a:rPr lang="en-US" sz="1938" dirty="0">
                <a:solidFill>
                  <a:srgbClr val="0071BC">
                    <a:lumMod val="40000"/>
                    <a:lumOff val="60000"/>
                  </a:srgbClr>
                </a:solidFill>
              </a:rPr>
              <a:t>India</a:t>
            </a:r>
          </a:p>
          <a:p>
            <a:pPr algn="r" defTabSz="1657370"/>
            <a:r>
              <a:rPr lang="en-US" sz="1938" dirty="0">
                <a:solidFill>
                  <a:srgbClr val="0071BC">
                    <a:lumMod val="40000"/>
                    <a:lumOff val="60000"/>
                  </a:srgbClr>
                </a:solidFill>
              </a:rPr>
              <a:t>Ireland</a:t>
            </a:r>
          </a:p>
          <a:p>
            <a:pPr algn="r" defTabSz="1657370"/>
            <a:r>
              <a:rPr lang="en-US" sz="1938" dirty="0">
                <a:solidFill>
                  <a:srgbClr val="0071BC">
                    <a:lumMod val="40000"/>
                    <a:lumOff val="60000"/>
                  </a:srgbClr>
                </a:solidFill>
              </a:rPr>
              <a:t>Israel</a:t>
            </a:r>
          </a:p>
          <a:p>
            <a:pPr algn="r" defTabSz="1657370"/>
            <a:r>
              <a:rPr lang="en-US" sz="1938" dirty="0">
                <a:solidFill>
                  <a:srgbClr val="0071BC">
                    <a:lumMod val="40000"/>
                    <a:lumOff val="60000"/>
                  </a:srgbClr>
                </a:solidFill>
              </a:rPr>
              <a:t>Italy</a:t>
            </a:r>
          </a:p>
          <a:p>
            <a:pPr algn="r" defTabSz="1657370"/>
            <a:r>
              <a:rPr lang="en-US" sz="1938" dirty="0">
                <a:solidFill>
                  <a:srgbClr val="0071BC">
                    <a:lumMod val="40000"/>
                    <a:lumOff val="60000"/>
                  </a:srgbClr>
                </a:solidFill>
              </a:rPr>
              <a:t>Japan</a:t>
            </a:r>
          </a:p>
          <a:p>
            <a:pPr algn="r" defTabSz="1657370"/>
            <a:r>
              <a:rPr lang="en-US" sz="1938" dirty="0">
                <a:solidFill>
                  <a:srgbClr val="0071BC">
                    <a:lumMod val="40000"/>
                    <a:lumOff val="60000"/>
                  </a:srgbClr>
                </a:solidFill>
              </a:rPr>
              <a:t>Korea</a:t>
            </a:r>
          </a:p>
        </p:txBody>
      </p:sp>
      <p:sp>
        <p:nvSpPr>
          <p:cNvPr id="6" name="TextBox 5"/>
          <p:cNvSpPr txBox="1"/>
          <p:nvPr/>
        </p:nvSpPr>
        <p:spPr>
          <a:xfrm>
            <a:off x="2453936" y="181343"/>
            <a:ext cx="1885964" cy="6995669"/>
          </a:xfrm>
          <a:prstGeom prst="rect">
            <a:avLst/>
          </a:prstGeom>
          <a:noFill/>
        </p:spPr>
        <p:txBody>
          <a:bodyPr wrap="square" lIns="0" tIns="0" rIns="0" bIns="0" rtlCol="0">
            <a:spAutoFit/>
          </a:bodyPr>
          <a:lstStyle/>
          <a:p>
            <a:pPr algn="r" defTabSz="1657370"/>
            <a:r>
              <a:rPr lang="en-US" sz="1938" dirty="0">
                <a:solidFill>
                  <a:srgbClr val="0071BC">
                    <a:lumMod val="40000"/>
                    <a:lumOff val="60000"/>
                  </a:srgbClr>
                </a:solidFill>
              </a:rPr>
              <a:t>Luxembourg</a:t>
            </a:r>
          </a:p>
          <a:p>
            <a:pPr algn="r" defTabSz="1657370"/>
            <a:r>
              <a:rPr lang="en-US" sz="1938" dirty="0">
                <a:solidFill>
                  <a:srgbClr val="0071BC">
                    <a:lumMod val="40000"/>
                    <a:lumOff val="60000"/>
                  </a:srgbClr>
                </a:solidFill>
              </a:rPr>
              <a:t>Malaysia</a:t>
            </a:r>
            <a:endParaRPr lang="en-US" sz="1428" dirty="0">
              <a:solidFill>
                <a:srgbClr val="0071BC">
                  <a:lumMod val="40000"/>
                  <a:lumOff val="60000"/>
                </a:srgbClr>
              </a:solidFill>
            </a:endParaRPr>
          </a:p>
          <a:p>
            <a:pPr algn="r" defTabSz="1657370"/>
            <a:r>
              <a:rPr lang="en-US" sz="1938" dirty="0">
                <a:solidFill>
                  <a:srgbClr val="0071BC">
                    <a:lumMod val="40000"/>
                    <a:lumOff val="60000"/>
                  </a:srgbClr>
                </a:solidFill>
              </a:rPr>
              <a:t>Mexico</a:t>
            </a:r>
          </a:p>
          <a:p>
            <a:pPr algn="r" defTabSz="1657370"/>
            <a:r>
              <a:rPr lang="en-US" sz="1938" dirty="0">
                <a:solidFill>
                  <a:srgbClr val="0071BC">
                    <a:lumMod val="40000"/>
                    <a:lumOff val="60000"/>
                  </a:srgbClr>
                </a:solidFill>
              </a:rPr>
              <a:t>Netherlands</a:t>
            </a:r>
          </a:p>
          <a:p>
            <a:pPr algn="r" defTabSz="1657370"/>
            <a:r>
              <a:rPr lang="en-US" sz="1938" dirty="0">
                <a:solidFill>
                  <a:srgbClr val="0071BC">
                    <a:lumMod val="40000"/>
                    <a:lumOff val="60000"/>
                  </a:srgbClr>
                </a:solidFill>
              </a:rPr>
              <a:t>New Zealand</a:t>
            </a:r>
          </a:p>
          <a:p>
            <a:pPr algn="r" defTabSz="1657370"/>
            <a:r>
              <a:rPr lang="en-US" sz="1938" dirty="0">
                <a:solidFill>
                  <a:srgbClr val="0071BC">
                    <a:lumMod val="40000"/>
                    <a:lumOff val="60000"/>
                  </a:srgbClr>
                </a:solidFill>
              </a:rPr>
              <a:t>Norway</a:t>
            </a:r>
          </a:p>
          <a:p>
            <a:pPr algn="r" defTabSz="1657370"/>
            <a:r>
              <a:rPr lang="en-US" sz="1938" dirty="0">
                <a:solidFill>
                  <a:srgbClr val="0071BC">
                    <a:lumMod val="40000"/>
                    <a:lumOff val="60000"/>
                  </a:srgbClr>
                </a:solidFill>
              </a:rPr>
              <a:t>Peru</a:t>
            </a:r>
          </a:p>
          <a:p>
            <a:pPr algn="r" defTabSz="1657370"/>
            <a:r>
              <a:rPr lang="en-US" sz="1938" dirty="0">
                <a:solidFill>
                  <a:srgbClr val="0071BC">
                    <a:lumMod val="40000"/>
                    <a:lumOff val="60000"/>
                  </a:srgbClr>
                </a:solidFill>
              </a:rPr>
              <a:t>Philippines</a:t>
            </a:r>
          </a:p>
          <a:p>
            <a:pPr algn="r" defTabSz="1657370"/>
            <a:r>
              <a:rPr lang="en-US" sz="1938" dirty="0">
                <a:solidFill>
                  <a:srgbClr val="0071BC">
                    <a:lumMod val="40000"/>
                    <a:lumOff val="60000"/>
                  </a:srgbClr>
                </a:solidFill>
              </a:rPr>
              <a:t>Poland</a:t>
            </a:r>
          </a:p>
          <a:p>
            <a:pPr algn="r" defTabSz="1657370"/>
            <a:r>
              <a:rPr lang="en-US" sz="1938" dirty="0">
                <a:solidFill>
                  <a:srgbClr val="0071BC">
                    <a:lumMod val="40000"/>
                    <a:lumOff val="60000"/>
                  </a:srgbClr>
                </a:solidFill>
              </a:rPr>
              <a:t>Portugal</a:t>
            </a:r>
          </a:p>
          <a:p>
            <a:pPr algn="r" defTabSz="1657370"/>
            <a:r>
              <a:rPr lang="en-US" sz="1938" dirty="0">
                <a:solidFill>
                  <a:srgbClr val="0071BC">
                    <a:lumMod val="40000"/>
                    <a:lumOff val="60000"/>
                  </a:srgbClr>
                </a:solidFill>
              </a:rPr>
              <a:t>Puerto Rico</a:t>
            </a:r>
          </a:p>
          <a:p>
            <a:pPr algn="r" defTabSz="1657370"/>
            <a:r>
              <a:rPr lang="en-US" sz="1938" dirty="0">
                <a:solidFill>
                  <a:srgbClr val="0071BC">
                    <a:lumMod val="40000"/>
                    <a:lumOff val="60000"/>
                  </a:srgbClr>
                </a:solidFill>
              </a:rPr>
              <a:t>Romania</a:t>
            </a:r>
          </a:p>
          <a:p>
            <a:pPr algn="r" defTabSz="1657370"/>
            <a:r>
              <a:rPr lang="en-US" sz="1938" dirty="0">
                <a:solidFill>
                  <a:srgbClr val="0071BC">
                    <a:lumMod val="40000"/>
                    <a:lumOff val="60000"/>
                  </a:srgbClr>
                </a:solidFill>
              </a:rPr>
              <a:t>Russia</a:t>
            </a:r>
          </a:p>
          <a:p>
            <a:pPr algn="r" defTabSz="1657370"/>
            <a:r>
              <a:rPr lang="en-US" sz="1938" dirty="0">
                <a:solidFill>
                  <a:srgbClr val="0071BC">
                    <a:lumMod val="40000"/>
                    <a:lumOff val="60000"/>
                  </a:srgbClr>
                </a:solidFill>
              </a:rPr>
              <a:t>Singapore</a:t>
            </a:r>
          </a:p>
          <a:p>
            <a:pPr algn="r" defTabSz="1657370"/>
            <a:r>
              <a:rPr lang="en-US" sz="1938" dirty="0">
                <a:solidFill>
                  <a:srgbClr val="0071BC">
                    <a:lumMod val="40000"/>
                    <a:lumOff val="60000"/>
                  </a:srgbClr>
                </a:solidFill>
              </a:rPr>
              <a:t>Spain</a:t>
            </a:r>
          </a:p>
          <a:p>
            <a:pPr algn="r" defTabSz="1657370"/>
            <a:r>
              <a:rPr lang="en-US" sz="1938" dirty="0">
                <a:solidFill>
                  <a:srgbClr val="0071BC">
                    <a:lumMod val="40000"/>
                    <a:lumOff val="60000"/>
                  </a:srgbClr>
                </a:solidFill>
              </a:rPr>
              <a:t>Sweden</a:t>
            </a:r>
          </a:p>
          <a:p>
            <a:pPr algn="r" defTabSz="1657370"/>
            <a:r>
              <a:rPr lang="en-US" sz="1938" dirty="0">
                <a:solidFill>
                  <a:srgbClr val="0071BC">
                    <a:lumMod val="40000"/>
                    <a:lumOff val="60000"/>
                  </a:srgbClr>
                </a:solidFill>
              </a:rPr>
              <a:t>Switzerland</a:t>
            </a:r>
          </a:p>
          <a:p>
            <a:pPr algn="r" defTabSz="1657370"/>
            <a:r>
              <a:rPr lang="en-US" sz="1938" dirty="0">
                <a:solidFill>
                  <a:srgbClr val="0071BC">
                    <a:lumMod val="40000"/>
                    <a:lumOff val="60000"/>
                  </a:srgbClr>
                </a:solidFill>
              </a:rPr>
              <a:t>Trinidad &amp; Tobago</a:t>
            </a:r>
          </a:p>
          <a:p>
            <a:pPr algn="r" defTabSz="1657370"/>
            <a:r>
              <a:rPr lang="en-US" sz="1938" dirty="0">
                <a:solidFill>
                  <a:srgbClr val="0071BC">
                    <a:lumMod val="40000"/>
                    <a:lumOff val="60000"/>
                  </a:srgbClr>
                </a:solidFill>
              </a:rPr>
              <a:t>UK</a:t>
            </a:r>
          </a:p>
          <a:p>
            <a:pPr algn="r" defTabSz="1657370"/>
            <a:r>
              <a:rPr lang="en-US" sz="1938" dirty="0">
                <a:solidFill>
                  <a:srgbClr val="0071BC">
                    <a:lumMod val="40000"/>
                    <a:lumOff val="60000"/>
                  </a:srgbClr>
                </a:solidFill>
              </a:rPr>
              <a:t>United States</a:t>
            </a:r>
          </a:p>
          <a:p>
            <a:pPr algn="r" defTabSz="1657370"/>
            <a:r>
              <a:rPr lang="en-US" sz="1938" dirty="0">
                <a:solidFill>
                  <a:srgbClr val="0071BC">
                    <a:lumMod val="40000"/>
                    <a:lumOff val="60000"/>
                  </a:srgbClr>
                </a:solidFill>
              </a:rPr>
              <a:t>New Countries:</a:t>
            </a:r>
          </a:p>
          <a:p>
            <a:pPr algn="r" defTabSz="1657370"/>
            <a:r>
              <a:rPr lang="en-US" sz="1938" dirty="0">
                <a:solidFill>
                  <a:srgbClr val="0071BC">
                    <a:lumMod val="40000"/>
                    <a:lumOff val="60000"/>
                  </a:srgbClr>
                </a:solidFill>
              </a:rPr>
              <a:t>Algeria</a:t>
            </a:r>
          </a:p>
        </p:txBody>
      </p:sp>
      <p:sp>
        <p:nvSpPr>
          <p:cNvPr id="7" name="TextBox 6"/>
          <p:cNvSpPr txBox="1"/>
          <p:nvPr/>
        </p:nvSpPr>
        <p:spPr>
          <a:xfrm>
            <a:off x="4339900" y="2490643"/>
            <a:ext cx="1860500" cy="4562393"/>
          </a:xfrm>
          <a:prstGeom prst="rect">
            <a:avLst/>
          </a:prstGeom>
          <a:noFill/>
        </p:spPr>
        <p:txBody>
          <a:bodyPr wrap="square" lIns="0" tIns="0" rIns="0" bIns="0" rtlCol="0">
            <a:spAutoFit/>
          </a:bodyPr>
          <a:lstStyle/>
          <a:p>
            <a:pPr algn="r" defTabSz="1657370"/>
            <a:r>
              <a:rPr lang="en-US" sz="1938" dirty="0">
                <a:solidFill>
                  <a:srgbClr val="0071BC">
                    <a:lumMod val="40000"/>
                    <a:lumOff val="60000"/>
                  </a:srgbClr>
                </a:solidFill>
              </a:rPr>
              <a:t>Argentina</a:t>
            </a:r>
          </a:p>
          <a:p>
            <a:pPr algn="r" defTabSz="1657370"/>
            <a:r>
              <a:rPr lang="en-US" sz="1938" dirty="0">
                <a:solidFill>
                  <a:srgbClr val="0071BC">
                    <a:lumMod val="40000"/>
                    <a:lumOff val="60000"/>
                  </a:srgbClr>
                </a:solidFill>
              </a:rPr>
              <a:t>Belarus</a:t>
            </a:r>
          </a:p>
          <a:p>
            <a:pPr algn="r" defTabSz="1657370"/>
            <a:r>
              <a:rPr lang="en-US" sz="1938" dirty="0">
                <a:solidFill>
                  <a:srgbClr val="0071BC">
                    <a:lumMod val="40000"/>
                    <a:lumOff val="60000"/>
                  </a:srgbClr>
                </a:solidFill>
              </a:rPr>
              <a:t>Bulgaria</a:t>
            </a:r>
          </a:p>
          <a:p>
            <a:pPr algn="r" defTabSz="1657370"/>
            <a:r>
              <a:rPr lang="en-US" sz="1938" dirty="0">
                <a:solidFill>
                  <a:srgbClr val="0071BC">
                    <a:lumMod val="40000"/>
                    <a:lumOff val="60000"/>
                  </a:srgbClr>
                </a:solidFill>
              </a:rPr>
              <a:t>Croatia</a:t>
            </a:r>
          </a:p>
          <a:p>
            <a:pPr algn="r" defTabSz="1657370"/>
            <a:r>
              <a:rPr lang="en-US" sz="1938" dirty="0">
                <a:solidFill>
                  <a:srgbClr val="0071BC">
                    <a:lumMod val="40000"/>
                    <a:lumOff val="60000"/>
                  </a:srgbClr>
                </a:solidFill>
              </a:rPr>
              <a:t>Dominican Rep</a:t>
            </a:r>
          </a:p>
          <a:p>
            <a:pPr algn="r" defTabSz="1657370"/>
            <a:r>
              <a:rPr lang="en-US" sz="1938" dirty="0">
                <a:solidFill>
                  <a:srgbClr val="0071BC">
                    <a:lumMod val="40000"/>
                    <a:lumOff val="60000"/>
                  </a:srgbClr>
                </a:solidFill>
              </a:rPr>
              <a:t>Ecuador</a:t>
            </a:r>
          </a:p>
          <a:p>
            <a:pPr algn="r" defTabSz="1657370"/>
            <a:r>
              <a:rPr lang="en-US" sz="1938" dirty="0">
                <a:solidFill>
                  <a:srgbClr val="0071BC">
                    <a:lumMod val="40000"/>
                    <a:lumOff val="60000"/>
                  </a:srgbClr>
                </a:solidFill>
              </a:rPr>
              <a:t>Egypt</a:t>
            </a:r>
          </a:p>
          <a:p>
            <a:pPr algn="r" defTabSz="1657370"/>
            <a:r>
              <a:rPr lang="en-US" sz="1938" dirty="0">
                <a:solidFill>
                  <a:srgbClr val="0071BC">
                    <a:lumMod val="40000"/>
                    <a:lumOff val="60000"/>
                  </a:srgbClr>
                </a:solidFill>
              </a:rPr>
              <a:t>El Salvador</a:t>
            </a:r>
          </a:p>
          <a:p>
            <a:pPr algn="r" defTabSz="1657370"/>
            <a:r>
              <a:rPr lang="en-US" sz="1938" dirty="0">
                <a:solidFill>
                  <a:srgbClr val="0071BC">
                    <a:lumMod val="40000"/>
                    <a:lumOff val="60000"/>
                  </a:srgbClr>
                </a:solidFill>
              </a:rPr>
              <a:t>Estonia</a:t>
            </a:r>
          </a:p>
          <a:p>
            <a:pPr algn="r" defTabSz="1657370"/>
            <a:r>
              <a:rPr lang="en-US" sz="1938" dirty="0">
                <a:solidFill>
                  <a:srgbClr val="0071BC">
                    <a:lumMod val="40000"/>
                    <a:lumOff val="60000"/>
                  </a:srgbClr>
                </a:solidFill>
              </a:rPr>
              <a:t>Guatemala</a:t>
            </a:r>
          </a:p>
          <a:p>
            <a:pPr algn="r" defTabSz="1657370"/>
            <a:r>
              <a:rPr lang="en-US" sz="1938" dirty="0">
                <a:solidFill>
                  <a:srgbClr val="0071BC">
                    <a:lumMod val="40000"/>
                    <a:lumOff val="60000"/>
                  </a:srgbClr>
                </a:solidFill>
              </a:rPr>
              <a:t>Iceland</a:t>
            </a:r>
          </a:p>
          <a:p>
            <a:pPr algn="r" defTabSz="1657370"/>
            <a:r>
              <a:rPr lang="en-US" sz="1938" dirty="0">
                <a:solidFill>
                  <a:srgbClr val="0071BC">
                    <a:lumMod val="40000"/>
                    <a:lumOff val="60000"/>
                  </a:srgbClr>
                </a:solidFill>
              </a:rPr>
              <a:t>Indonesia</a:t>
            </a:r>
          </a:p>
          <a:p>
            <a:pPr algn="r" defTabSz="1657370"/>
            <a:r>
              <a:rPr lang="en-US" sz="1938" dirty="0">
                <a:solidFill>
                  <a:srgbClr val="0071BC">
                    <a:lumMod val="40000"/>
                    <a:lumOff val="60000"/>
                  </a:srgbClr>
                </a:solidFill>
              </a:rPr>
              <a:t>Jordan</a:t>
            </a:r>
          </a:p>
          <a:p>
            <a:pPr algn="r" defTabSz="1657370"/>
            <a:r>
              <a:rPr lang="en-US" sz="1938" dirty="0">
                <a:solidFill>
                  <a:srgbClr val="0071BC">
                    <a:lumMod val="40000"/>
                    <a:lumOff val="60000"/>
                  </a:srgbClr>
                </a:solidFill>
              </a:rPr>
              <a:t>Kazakhstan</a:t>
            </a:r>
          </a:p>
          <a:p>
            <a:pPr algn="r" defTabSz="1657370"/>
            <a:r>
              <a:rPr lang="en-US" sz="1938" dirty="0">
                <a:solidFill>
                  <a:srgbClr val="0071BC">
                    <a:lumMod val="40000"/>
                    <a:lumOff val="60000"/>
                  </a:srgbClr>
                </a:solidFill>
              </a:rPr>
              <a:t>Kenya</a:t>
            </a:r>
          </a:p>
        </p:txBody>
      </p:sp>
      <p:sp>
        <p:nvSpPr>
          <p:cNvPr id="8" name="TextBox 7"/>
          <p:cNvSpPr txBox="1"/>
          <p:nvPr/>
        </p:nvSpPr>
        <p:spPr>
          <a:xfrm>
            <a:off x="6200400" y="2490642"/>
            <a:ext cx="1860500" cy="4562393"/>
          </a:xfrm>
          <a:prstGeom prst="rect">
            <a:avLst/>
          </a:prstGeom>
          <a:noFill/>
        </p:spPr>
        <p:txBody>
          <a:bodyPr wrap="square" lIns="0" tIns="0" rIns="0" bIns="0" rtlCol="0">
            <a:spAutoFit/>
          </a:bodyPr>
          <a:lstStyle/>
          <a:p>
            <a:pPr algn="r" defTabSz="1657370"/>
            <a:r>
              <a:rPr lang="en-US" sz="1938" dirty="0">
                <a:solidFill>
                  <a:srgbClr val="0071BC">
                    <a:lumMod val="40000"/>
                    <a:lumOff val="60000"/>
                  </a:srgbClr>
                </a:solidFill>
              </a:rPr>
              <a:t>Kuwait</a:t>
            </a:r>
          </a:p>
          <a:p>
            <a:pPr algn="r" defTabSz="1657370"/>
            <a:r>
              <a:rPr lang="en-US" sz="1938" dirty="0">
                <a:solidFill>
                  <a:srgbClr val="0071BC">
                    <a:lumMod val="40000"/>
                    <a:lumOff val="60000"/>
                  </a:srgbClr>
                </a:solidFill>
              </a:rPr>
              <a:t>Latvia</a:t>
            </a:r>
          </a:p>
          <a:p>
            <a:pPr algn="r" defTabSz="1657370"/>
            <a:r>
              <a:rPr lang="en-US" sz="1938" dirty="0">
                <a:solidFill>
                  <a:srgbClr val="0071BC">
                    <a:lumMod val="40000"/>
                    <a:lumOff val="60000"/>
                  </a:srgbClr>
                </a:solidFill>
              </a:rPr>
              <a:t>Liechtenstein</a:t>
            </a:r>
          </a:p>
          <a:p>
            <a:pPr algn="r" defTabSz="1657370"/>
            <a:r>
              <a:rPr lang="en-US" sz="1938" dirty="0">
                <a:solidFill>
                  <a:srgbClr val="0071BC">
                    <a:lumMod val="40000"/>
                    <a:lumOff val="60000"/>
                  </a:srgbClr>
                </a:solidFill>
              </a:rPr>
              <a:t>Lithuania</a:t>
            </a:r>
          </a:p>
          <a:p>
            <a:pPr algn="r" defTabSz="1657370"/>
            <a:r>
              <a:rPr lang="en-US" sz="1938" dirty="0">
                <a:solidFill>
                  <a:srgbClr val="0071BC">
                    <a:lumMod val="40000"/>
                    <a:lumOff val="60000"/>
                  </a:srgbClr>
                </a:solidFill>
              </a:rPr>
              <a:t>Macedonia</a:t>
            </a:r>
          </a:p>
          <a:p>
            <a:pPr algn="r" defTabSz="1657370"/>
            <a:r>
              <a:rPr lang="en-US" sz="1938" dirty="0">
                <a:solidFill>
                  <a:srgbClr val="0071BC">
                    <a:lumMod val="40000"/>
                    <a:lumOff val="60000"/>
                  </a:srgbClr>
                </a:solidFill>
              </a:rPr>
              <a:t>Malta</a:t>
            </a:r>
          </a:p>
          <a:p>
            <a:pPr algn="r" defTabSz="1657370"/>
            <a:r>
              <a:rPr lang="en-US" sz="1938" dirty="0">
                <a:solidFill>
                  <a:srgbClr val="0071BC">
                    <a:lumMod val="40000"/>
                    <a:lumOff val="60000"/>
                  </a:srgbClr>
                </a:solidFill>
              </a:rPr>
              <a:t>Montenegro</a:t>
            </a:r>
          </a:p>
          <a:p>
            <a:pPr algn="r" defTabSz="1657370"/>
            <a:r>
              <a:rPr lang="en-US" sz="1938" dirty="0">
                <a:solidFill>
                  <a:srgbClr val="0071BC">
                    <a:lumMod val="40000"/>
                    <a:lumOff val="60000"/>
                  </a:srgbClr>
                </a:solidFill>
              </a:rPr>
              <a:t>Morocco</a:t>
            </a:r>
          </a:p>
          <a:p>
            <a:pPr algn="r" defTabSz="1657370"/>
            <a:r>
              <a:rPr lang="en-US" sz="1938" dirty="0">
                <a:solidFill>
                  <a:srgbClr val="0071BC">
                    <a:lumMod val="40000"/>
                    <a:lumOff val="60000"/>
                  </a:srgbClr>
                </a:solidFill>
              </a:rPr>
              <a:t>Azerbaijan</a:t>
            </a:r>
          </a:p>
          <a:p>
            <a:pPr algn="r" defTabSz="1657370"/>
            <a:r>
              <a:rPr lang="en-US" sz="1938" dirty="0">
                <a:solidFill>
                  <a:srgbClr val="0071BC">
                    <a:lumMod val="40000"/>
                    <a:lumOff val="60000"/>
                  </a:srgbClr>
                </a:solidFill>
              </a:rPr>
              <a:t>Nigeria</a:t>
            </a:r>
          </a:p>
          <a:p>
            <a:pPr algn="r" defTabSz="1657370"/>
            <a:r>
              <a:rPr lang="en-US" sz="1938" dirty="0">
                <a:solidFill>
                  <a:srgbClr val="0071BC">
                    <a:lumMod val="40000"/>
                    <a:lumOff val="60000"/>
                  </a:srgbClr>
                </a:solidFill>
              </a:rPr>
              <a:t>Oman</a:t>
            </a:r>
          </a:p>
          <a:p>
            <a:pPr algn="r" defTabSz="1657370"/>
            <a:r>
              <a:rPr lang="en-US" sz="1938" dirty="0">
                <a:solidFill>
                  <a:srgbClr val="0071BC">
                    <a:lumMod val="40000"/>
                    <a:lumOff val="60000"/>
                  </a:srgbClr>
                </a:solidFill>
              </a:rPr>
              <a:t>Pakistan</a:t>
            </a:r>
          </a:p>
          <a:p>
            <a:pPr algn="r" defTabSz="1657370"/>
            <a:r>
              <a:rPr lang="en-US" sz="1938" dirty="0">
                <a:solidFill>
                  <a:srgbClr val="0071BC">
                    <a:lumMod val="40000"/>
                    <a:lumOff val="60000"/>
                  </a:srgbClr>
                </a:solidFill>
              </a:rPr>
              <a:t>Panama</a:t>
            </a:r>
          </a:p>
          <a:p>
            <a:pPr algn="r" defTabSz="1657370"/>
            <a:r>
              <a:rPr lang="en-US" sz="1938" dirty="0">
                <a:solidFill>
                  <a:srgbClr val="0071BC">
                    <a:lumMod val="40000"/>
                    <a:lumOff val="60000"/>
                  </a:srgbClr>
                </a:solidFill>
              </a:rPr>
              <a:t>Paraguay</a:t>
            </a:r>
          </a:p>
          <a:p>
            <a:pPr algn="r" defTabSz="1657370"/>
            <a:r>
              <a:rPr lang="en-US" sz="1938" dirty="0">
                <a:solidFill>
                  <a:srgbClr val="0071BC">
                    <a:lumMod val="40000"/>
                    <a:lumOff val="60000"/>
                  </a:srgbClr>
                </a:solidFill>
              </a:rPr>
              <a:t>Qatar</a:t>
            </a:r>
          </a:p>
        </p:txBody>
      </p:sp>
      <p:sp>
        <p:nvSpPr>
          <p:cNvPr id="9" name="TextBox 8"/>
          <p:cNvSpPr txBox="1"/>
          <p:nvPr/>
        </p:nvSpPr>
        <p:spPr>
          <a:xfrm>
            <a:off x="8082959" y="2490642"/>
            <a:ext cx="1916283" cy="4562393"/>
          </a:xfrm>
          <a:prstGeom prst="rect">
            <a:avLst/>
          </a:prstGeom>
          <a:noFill/>
        </p:spPr>
        <p:txBody>
          <a:bodyPr wrap="square" lIns="0" tIns="0" rIns="0" bIns="0" rtlCol="0">
            <a:spAutoFit/>
          </a:bodyPr>
          <a:lstStyle/>
          <a:p>
            <a:pPr algn="r" defTabSz="1657370"/>
            <a:r>
              <a:rPr lang="en-US" sz="1938" dirty="0">
                <a:solidFill>
                  <a:srgbClr val="0071BC">
                    <a:lumMod val="40000"/>
                    <a:lumOff val="60000"/>
                  </a:srgbClr>
                </a:solidFill>
              </a:rPr>
              <a:t>Saudi Arabia</a:t>
            </a:r>
          </a:p>
          <a:p>
            <a:pPr algn="r" defTabSz="1657370"/>
            <a:r>
              <a:rPr lang="en-US" sz="1938" dirty="0">
                <a:solidFill>
                  <a:srgbClr val="0071BC">
                    <a:lumMod val="40000"/>
                    <a:lumOff val="60000"/>
                  </a:srgbClr>
                </a:solidFill>
              </a:rPr>
              <a:t>Serbia</a:t>
            </a:r>
          </a:p>
          <a:p>
            <a:pPr algn="r" defTabSz="1657370"/>
            <a:r>
              <a:rPr lang="en-US" sz="1938" dirty="0">
                <a:solidFill>
                  <a:srgbClr val="0071BC">
                    <a:lumMod val="40000"/>
                    <a:lumOff val="60000"/>
                  </a:srgbClr>
                </a:solidFill>
              </a:rPr>
              <a:t>Slovakia</a:t>
            </a:r>
          </a:p>
          <a:p>
            <a:pPr algn="r" defTabSz="1657370"/>
            <a:r>
              <a:rPr lang="en-US" sz="1938" dirty="0">
                <a:solidFill>
                  <a:srgbClr val="0071BC">
                    <a:lumMod val="40000"/>
                    <a:lumOff val="60000"/>
                  </a:srgbClr>
                </a:solidFill>
              </a:rPr>
              <a:t>Slovenia</a:t>
            </a:r>
          </a:p>
          <a:p>
            <a:pPr algn="r" defTabSz="1657370"/>
            <a:r>
              <a:rPr lang="en-US" sz="1938" dirty="0">
                <a:solidFill>
                  <a:srgbClr val="0071BC">
                    <a:lumMod val="40000"/>
                    <a:lumOff val="60000"/>
                  </a:srgbClr>
                </a:solidFill>
              </a:rPr>
              <a:t>South Africa</a:t>
            </a:r>
          </a:p>
          <a:p>
            <a:pPr algn="r" defTabSz="1657370"/>
            <a:r>
              <a:rPr lang="en-US" sz="1938" dirty="0">
                <a:solidFill>
                  <a:srgbClr val="0071BC">
                    <a:lumMod val="40000"/>
                    <a:lumOff val="60000"/>
                  </a:srgbClr>
                </a:solidFill>
              </a:rPr>
              <a:t>Sri Lanka</a:t>
            </a:r>
          </a:p>
          <a:p>
            <a:pPr algn="r" defTabSz="1657370"/>
            <a:r>
              <a:rPr lang="en-US" sz="1938" dirty="0">
                <a:solidFill>
                  <a:srgbClr val="0071BC">
                    <a:lumMod val="40000"/>
                    <a:lumOff val="60000"/>
                  </a:srgbClr>
                </a:solidFill>
              </a:rPr>
              <a:t>Taiwan</a:t>
            </a:r>
          </a:p>
          <a:p>
            <a:pPr algn="r" defTabSz="1657370"/>
            <a:r>
              <a:rPr lang="en-US" sz="1938" dirty="0">
                <a:solidFill>
                  <a:srgbClr val="0071BC">
                    <a:lumMod val="40000"/>
                    <a:lumOff val="60000"/>
                  </a:srgbClr>
                </a:solidFill>
              </a:rPr>
              <a:t>Thailand</a:t>
            </a:r>
          </a:p>
          <a:p>
            <a:pPr algn="r" defTabSz="1657370"/>
            <a:r>
              <a:rPr lang="en-US" sz="1938" dirty="0">
                <a:solidFill>
                  <a:srgbClr val="0071BC">
                    <a:lumMod val="40000"/>
                    <a:lumOff val="60000"/>
                  </a:srgbClr>
                </a:solidFill>
              </a:rPr>
              <a:t>Tunisia</a:t>
            </a:r>
          </a:p>
          <a:p>
            <a:pPr algn="r" defTabSz="1657370"/>
            <a:r>
              <a:rPr lang="en-US" sz="1938" dirty="0">
                <a:solidFill>
                  <a:srgbClr val="0071BC">
                    <a:lumMod val="40000"/>
                    <a:lumOff val="60000"/>
                  </a:srgbClr>
                </a:solidFill>
              </a:rPr>
              <a:t>Turkey</a:t>
            </a:r>
          </a:p>
          <a:p>
            <a:pPr algn="r" defTabSz="1657370"/>
            <a:r>
              <a:rPr lang="en-US" sz="1938" dirty="0">
                <a:solidFill>
                  <a:srgbClr val="0071BC">
                    <a:lumMod val="40000"/>
                    <a:lumOff val="60000"/>
                  </a:srgbClr>
                </a:solidFill>
              </a:rPr>
              <a:t>UAE</a:t>
            </a:r>
          </a:p>
          <a:p>
            <a:pPr algn="r" defTabSz="1657370"/>
            <a:r>
              <a:rPr lang="en-US" sz="1938" dirty="0">
                <a:solidFill>
                  <a:srgbClr val="0071BC">
                    <a:lumMod val="40000"/>
                    <a:lumOff val="60000"/>
                  </a:srgbClr>
                </a:solidFill>
              </a:rPr>
              <a:t>Ukraine</a:t>
            </a:r>
          </a:p>
          <a:p>
            <a:pPr algn="r" defTabSz="1657370"/>
            <a:r>
              <a:rPr lang="en-US" sz="1938" dirty="0">
                <a:solidFill>
                  <a:srgbClr val="0071BC">
                    <a:lumMod val="40000"/>
                    <a:lumOff val="60000"/>
                  </a:srgbClr>
                </a:solidFill>
              </a:rPr>
              <a:t>Uruguay</a:t>
            </a:r>
          </a:p>
          <a:p>
            <a:pPr algn="r" defTabSz="1657370"/>
            <a:r>
              <a:rPr lang="en-US" sz="1938" dirty="0">
                <a:solidFill>
                  <a:srgbClr val="0071BC">
                    <a:lumMod val="40000"/>
                    <a:lumOff val="60000"/>
                  </a:srgbClr>
                </a:solidFill>
              </a:rPr>
              <a:t>Venezuela</a:t>
            </a:r>
          </a:p>
          <a:p>
            <a:pPr algn="r" defTabSz="1657370"/>
            <a:r>
              <a:rPr lang="en-US" sz="1938" dirty="0">
                <a:solidFill>
                  <a:srgbClr val="0071BC">
                    <a:lumMod val="40000"/>
                    <a:lumOff val="60000"/>
                  </a:srgbClr>
                </a:solidFill>
              </a:rPr>
              <a:t>Bahrain</a:t>
            </a:r>
            <a:endParaRPr lang="en-US" sz="1428" dirty="0">
              <a:solidFill>
                <a:srgbClr val="0071BC">
                  <a:lumMod val="40000"/>
                  <a:lumOff val="60000"/>
                </a:srgbClr>
              </a:solidFill>
            </a:endParaRPr>
          </a:p>
        </p:txBody>
      </p:sp>
      <p:sp>
        <p:nvSpPr>
          <p:cNvPr id="2" name="Rectangle 1"/>
          <p:cNvSpPr/>
          <p:nvPr/>
        </p:nvSpPr>
        <p:spPr>
          <a:xfrm>
            <a:off x="6949281" y="615720"/>
            <a:ext cx="3791873" cy="1502945"/>
          </a:xfrm>
          <a:prstGeom prst="rect">
            <a:avLst/>
          </a:prstGeom>
        </p:spPr>
        <p:txBody>
          <a:bodyPr wrap="square">
            <a:spAutoFit/>
          </a:bodyPr>
          <a:lstStyle/>
          <a:p>
            <a:pPr defTabSz="1243245"/>
            <a:r>
              <a:rPr lang="en-US" sz="4488" dirty="0">
                <a:solidFill>
                  <a:srgbClr val="FFFFFF"/>
                </a:solidFill>
              </a:rPr>
              <a:t>countries and territories</a:t>
            </a:r>
            <a:endParaRPr lang="en-US" sz="4488" dirty="0">
              <a:solidFill>
                <a:srgbClr val="292929"/>
              </a:solidFill>
            </a:endParaRPr>
          </a:p>
        </p:txBody>
      </p:sp>
    </p:spTree>
    <p:extLst>
      <p:ext uri="{BB962C8B-B14F-4D97-AF65-F5344CB8AC3E}">
        <p14:creationId xmlns:p14="http://schemas.microsoft.com/office/powerpoint/2010/main" val="2735136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sz="6731" dirty="0">
                <a:solidFill>
                  <a:srgbClr val="FFFFFF"/>
                </a:solidFill>
              </a:rPr>
              <a:t>Windows Azure</a:t>
            </a:r>
          </a:p>
        </p:txBody>
      </p:sp>
      <p:grpSp>
        <p:nvGrpSpPr>
          <p:cNvPr id="15" name="Group 14"/>
          <p:cNvGrpSpPr/>
          <p:nvPr/>
        </p:nvGrpSpPr>
        <p:grpSpPr>
          <a:xfrm>
            <a:off x="734106" y="2036503"/>
            <a:ext cx="3539432" cy="3308178"/>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flexible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460201" y="2036503"/>
            <a:ext cx="3539432" cy="3308178"/>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open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186295" y="2036503"/>
            <a:ext cx="3539432" cy="3308178"/>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279781" numCol="1" rtlCol="0" anchor="b"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rPr>
                <a:t>solid</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extLst>
      <p:ext uri="{BB962C8B-B14F-4D97-AF65-F5344CB8AC3E}">
        <p14:creationId xmlns:p14="http://schemas.microsoft.com/office/powerpoint/2010/main" val="2381281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p:cNvSpPr>
            <a:spLocks noGrp="1"/>
          </p:cNvSpPr>
          <p:nvPr>
            <p:ph type="body" sz="quarter" idx="4294967295"/>
          </p:nvPr>
        </p:nvSpPr>
        <p:spPr>
          <a:xfrm>
            <a:off x="6734175" y="3432175"/>
            <a:ext cx="5702300" cy="1498600"/>
          </a:xfrm>
        </p:spPr>
        <p:txBody>
          <a:bodyPr/>
          <a:lstStyle/>
          <a:p>
            <a:pPr marL="0" indent="0">
              <a:buNone/>
            </a:pPr>
            <a:r>
              <a:rPr lang="en-US" sz="6119" dirty="0">
                <a:solidFill>
                  <a:srgbClr val="92D050"/>
                </a:solidFill>
                <a:latin typeface="Segoe Pro Semibold" panose="020B0702040504020203" pitchFamily="34" charset="0"/>
              </a:rPr>
              <a:t>start now.</a:t>
            </a:r>
          </a:p>
          <a:p>
            <a:pPr marL="0" indent="0">
              <a:buNone/>
            </a:pPr>
            <a:r>
              <a:rPr lang="en-US" sz="3672" dirty="0"/>
              <a:t>http://WindowsAzure.com</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4927"/>
          <a:stretch/>
        </p:blipFill>
        <p:spPr>
          <a:xfrm>
            <a:off x="956149" y="1044109"/>
            <a:ext cx="4867735" cy="5950415"/>
          </a:xfrm>
          <a:prstGeom prst="rect">
            <a:avLst/>
          </a:prstGeom>
        </p:spPr>
      </p:pic>
      <p:pic>
        <p:nvPicPr>
          <p:cNvPr id="7" name="Picture 6"/>
          <p:cNvPicPr>
            <a:picLocks noChangeAspect="1"/>
          </p:cNvPicPr>
          <p:nvPr/>
        </p:nvPicPr>
        <p:blipFill rotWithShape="1">
          <a:blip r:embed="rId4"/>
          <a:srcRect b="13309"/>
          <a:stretch/>
        </p:blipFill>
        <p:spPr>
          <a:xfrm>
            <a:off x="1181141" y="1343491"/>
            <a:ext cx="4433987" cy="2833795"/>
          </a:xfrm>
          <a:prstGeom prst="rect">
            <a:avLst/>
          </a:prstGeom>
        </p:spPr>
      </p:pic>
    </p:spTree>
    <p:extLst>
      <p:ext uri="{BB962C8B-B14F-4D97-AF65-F5344CB8AC3E}">
        <p14:creationId xmlns:p14="http://schemas.microsoft.com/office/powerpoint/2010/main" val="21835199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a:xfrm>
            <a:off x="4938091" y="2591980"/>
            <a:ext cx="7406559" cy="3017487"/>
          </a:xfrm>
        </p:spPr>
        <p:txBody>
          <a:bodyPr/>
          <a:lstStyle/>
          <a:p>
            <a:pPr marL="571500" indent="-571500">
              <a:buFont typeface="Arial" pitchFamily="34" charset="0"/>
              <a:buChar char="•"/>
            </a:pPr>
            <a:r>
              <a:rPr lang="en-US" sz="2800" dirty="0" smtClean="0"/>
              <a:t>Follow us on Twitter @</a:t>
            </a:r>
            <a:r>
              <a:rPr lang="en-US" sz="2800" dirty="0" err="1" smtClean="0"/>
              <a:t>WindowsAzure</a:t>
            </a:r>
            <a:endParaRPr lang="en-US" sz="2800" dirty="0" smtClean="0"/>
          </a:p>
          <a:p>
            <a:pPr marL="571500" indent="-571500">
              <a:buFont typeface="Arial" pitchFamily="34" charset="0"/>
              <a:buChar char="•"/>
            </a:pPr>
            <a:r>
              <a:rPr lang="en-US" sz="2800" dirty="0" smtClean="0"/>
              <a:t>Get Started: </a:t>
            </a:r>
            <a:r>
              <a:rPr lang="en-US" sz="2800" dirty="0" smtClean="0">
                <a:hlinkClick r:id="rId2"/>
              </a:rPr>
              <a:t>www.windowsazure.com</a:t>
            </a:r>
            <a:r>
              <a:rPr lang="en-US" sz="2800" dirty="0" smtClean="0"/>
              <a:t> </a:t>
            </a:r>
            <a:endParaRPr lang="en-US" sz="2800" dirty="0"/>
          </a:p>
          <a:p>
            <a:pPr marL="571500" indent="-571500">
              <a:buFont typeface="Arial" pitchFamily="34" charset="0"/>
              <a:buChar char="•"/>
            </a:pPr>
            <a:endParaRPr lang="en-US" sz="2800" dirty="0" smtClean="0"/>
          </a:p>
          <a:p>
            <a:pPr marL="571500" indent="-571500">
              <a:buFont typeface="Arial" pitchFamily="34" charset="0"/>
              <a:buChar char="•"/>
            </a:pPr>
            <a:endParaRPr lang="en-US" sz="2800" dirty="0" smtClean="0"/>
          </a:p>
          <a:p>
            <a:pPr marL="571500" indent="-571500">
              <a:buFont typeface="Arial" pitchFamily="34" charset="0"/>
              <a:buChar char="•"/>
            </a:pPr>
            <a:endParaRPr lang="en-US" sz="2800" dirty="0"/>
          </a:p>
        </p:txBody>
      </p:sp>
      <p:sp>
        <p:nvSpPr>
          <p:cNvPr id="4" name="Title 3"/>
          <p:cNvSpPr>
            <a:spLocks noGrp="1"/>
          </p:cNvSpPr>
          <p:nvPr>
            <p:ph type="ctrTitle"/>
          </p:nvPr>
        </p:nvSpPr>
        <p:spPr>
          <a:solidFill>
            <a:schemeClr val="accent1">
              <a:alpha val="80000"/>
            </a:schemeClr>
          </a:solidFill>
        </p:spPr>
        <p:txBody>
          <a:bodyPr/>
          <a:lstStyle/>
          <a:p>
            <a:r>
              <a:rPr lang="en-US" sz="6600" dirty="0" smtClean="0"/>
              <a:t>Resources</a:t>
            </a:r>
            <a:endParaRPr lang="en-US" sz="6600" dirty="0"/>
          </a:p>
        </p:txBody>
      </p:sp>
      <p:sp>
        <p:nvSpPr>
          <p:cNvPr id="2" name="TextBox 1"/>
          <p:cNvSpPr txBox="1"/>
          <p:nvPr/>
        </p:nvSpPr>
        <p:spPr>
          <a:xfrm>
            <a:off x="4023701" y="5600359"/>
            <a:ext cx="8046632" cy="461665"/>
          </a:xfrm>
          <a:prstGeom prst="rect">
            <a:avLst/>
          </a:prstGeom>
          <a:noFill/>
        </p:spPr>
        <p:txBody>
          <a:bodyPr wrap="square" rtlCol="0">
            <a:spAutoFit/>
          </a:bodyPr>
          <a:lstStyle/>
          <a:p>
            <a:pPr defTabSz="932503"/>
            <a:r>
              <a:rPr lang="en-US" sz="2400" dirty="0">
                <a:solidFill>
                  <a:srgbClr val="FFFFFF"/>
                </a:solidFill>
              </a:rPr>
              <a:t>Please submit session </a:t>
            </a:r>
            <a:r>
              <a:rPr lang="en-US" sz="2400" dirty="0" err="1" smtClean="0">
                <a:solidFill>
                  <a:srgbClr val="FFFFFF"/>
                </a:solidFill>
              </a:rPr>
              <a:t>evals</a:t>
            </a:r>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621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768600"/>
            <a:ext cx="11371263" cy="1146175"/>
          </a:xfrm>
        </p:spPr>
        <p:txBody>
          <a:bodyPr/>
          <a:lstStyle/>
          <a:p>
            <a:pPr algn="ctr"/>
            <a:r>
              <a:rPr lang="en-US" sz="8159" dirty="0"/>
              <a:t>pay only</a:t>
            </a:r>
            <a:r>
              <a:rPr lang="en-US" sz="8159" dirty="0">
                <a:solidFill>
                  <a:srgbClr val="92D050"/>
                </a:solidFill>
              </a:rPr>
              <a:t> </a:t>
            </a:r>
            <a:r>
              <a:rPr lang="en-US" sz="8159" dirty="0"/>
              <a:t>for what you use</a:t>
            </a:r>
          </a:p>
        </p:txBody>
      </p:sp>
      <p:sp>
        <p:nvSpPr>
          <p:cNvPr id="5" name="TextBox 4"/>
          <p:cNvSpPr txBox="1"/>
          <p:nvPr/>
        </p:nvSpPr>
        <p:spPr>
          <a:xfrm rot="16200000">
            <a:off x="2912857" y="3850101"/>
            <a:ext cx="1149346" cy="1267779"/>
          </a:xfrm>
          <a:prstGeom prst="rect">
            <a:avLst/>
          </a:prstGeom>
          <a:noFill/>
        </p:spPr>
        <p:txBody>
          <a:bodyPr wrap="none" lIns="0" tIns="0" rIns="0" bIns="0" rtlCol="0">
            <a:spAutoFit/>
          </a:bodyPr>
          <a:lstStyle/>
          <a:p>
            <a:pPr defTabSz="1243245">
              <a:lnSpc>
                <a:spcPct val="90000"/>
              </a:lnSpc>
              <a:spcBef>
                <a:spcPct val="20000"/>
              </a:spcBef>
              <a:buSzPct val="80000"/>
            </a:pPr>
            <a:r>
              <a:rPr lang="en-US" sz="8975" dirty="0">
                <a:solidFill>
                  <a:srgbClr val="FFFFFF"/>
                </a:solidFill>
                <a:sym typeface="Wingdings" panose="05000000000000000000" pitchFamily="2" charset="2"/>
              </a:rPr>
              <a:t></a:t>
            </a:r>
            <a:endParaRPr lang="en-US" sz="8975" dirty="0">
              <a:solidFill>
                <a:srgbClr val="FFFFFF"/>
              </a:solidFill>
            </a:endParaRPr>
          </a:p>
        </p:txBody>
      </p:sp>
    </p:spTree>
    <p:extLst>
      <p:ext uri="{BB962C8B-B14F-4D97-AF65-F5344CB8AC3E}">
        <p14:creationId xmlns:p14="http://schemas.microsoft.com/office/powerpoint/2010/main" val="60444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274637" y="2430462"/>
            <a:ext cx="11888787" cy="917575"/>
          </a:xfrm>
        </p:spPr>
        <p:txBody>
          <a:bodyPr/>
          <a:lstStyle/>
          <a:p>
            <a:pPr algn="ctr"/>
            <a:r>
              <a:rPr lang="en-US" sz="8159" dirty="0"/>
              <a:t>focus on apps, </a:t>
            </a:r>
            <a:br>
              <a:rPr lang="en-US" sz="8159" dirty="0"/>
            </a:br>
            <a:r>
              <a:rPr lang="en-US" sz="8159" dirty="0"/>
              <a:t>not infrastructure</a:t>
            </a:r>
          </a:p>
        </p:txBody>
      </p:sp>
    </p:spTree>
    <p:extLst>
      <p:ext uri="{BB962C8B-B14F-4D97-AF65-F5344CB8AC3E}">
        <p14:creationId xmlns:p14="http://schemas.microsoft.com/office/powerpoint/2010/main" val="1515703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242030" y="232668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5507" dirty="0">
                <a:solidFill>
                  <a:srgbClr val="FFFFFF"/>
                </a:solidFill>
              </a:rPr>
              <a:t>Web Sites </a:t>
            </a:r>
          </a:p>
        </p:txBody>
      </p:sp>
      <p:sp>
        <p:nvSpPr>
          <p:cNvPr id="13" name="Content Placeholder 2"/>
          <p:cNvSpPr>
            <a:spLocks noGrp="1"/>
          </p:cNvSpPr>
          <p:nvPr>
            <p:ph type="body" sz="quarter" idx="4294967295"/>
          </p:nvPr>
        </p:nvSpPr>
        <p:spPr>
          <a:xfrm>
            <a:off x="5934075" y="3336925"/>
            <a:ext cx="6502400" cy="1579563"/>
          </a:xfrm>
        </p:spPr>
        <p:txBody>
          <a:bodyPr/>
          <a:lstStyle/>
          <a:p>
            <a:pPr marL="469536" indent="-466298">
              <a:lnSpc>
                <a:spcPct val="100000"/>
              </a:lnSpc>
              <a:buFont typeface="Wingdings" pitchFamily="2" charset="2"/>
              <a:buChar char="ß"/>
            </a:pPr>
            <a:r>
              <a:rPr lang="en-US" sz="2856" dirty="0"/>
              <a:t>Build with ASP.NET, Node.js or PHP</a:t>
            </a:r>
          </a:p>
          <a:p>
            <a:pPr marL="469536" indent="-466298">
              <a:lnSpc>
                <a:spcPct val="100000"/>
              </a:lnSpc>
              <a:buFont typeface="Wingdings" pitchFamily="2" charset="2"/>
              <a:buChar char="ß"/>
            </a:pPr>
            <a:r>
              <a:rPr lang="en-US" sz="2856" dirty="0"/>
              <a:t>Deploy in seconds with FTP, </a:t>
            </a:r>
            <a:r>
              <a:rPr lang="en-US" sz="2856" dirty="0" err="1"/>
              <a:t>Git</a:t>
            </a:r>
            <a:r>
              <a:rPr lang="en-US" sz="2856" dirty="0"/>
              <a:t> or TFS </a:t>
            </a:r>
          </a:p>
          <a:p>
            <a:pPr marL="469536" indent="-466298">
              <a:lnSpc>
                <a:spcPct val="100000"/>
              </a:lnSpc>
              <a:buFont typeface="Wingdings" pitchFamily="2" charset="2"/>
              <a:buChar char="ß"/>
            </a:pPr>
            <a:r>
              <a:rPr lang="en-US" sz="2856" dirty="0"/>
              <a:t>Start for free, scale up as your traffic grows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861" y="2221604"/>
            <a:ext cx="2836445" cy="2836445"/>
          </a:xfrm>
          <a:prstGeom prst="rect">
            <a:avLst/>
          </a:prstGeom>
        </p:spPr>
      </p:pic>
    </p:spTree>
    <p:extLst>
      <p:ext uri="{BB962C8B-B14F-4D97-AF65-F5344CB8AC3E}">
        <p14:creationId xmlns:p14="http://schemas.microsoft.com/office/powerpoint/2010/main" val="1392445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94701" y="1314783"/>
            <a:ext cx="7797600" cy="950802"/>
            <a:chOff x="3031844" y="1170370"/>
            <a:chExt cx="7645400" cy="932243"/>
          </a:xfrm>
        </p:grpSpPr>
        <p:grpSp>
          <p:nvGrpSpPr>
            <p:cNvPr id="20" name="Group 19"/>
            <p:cNvGrpSpPr/>
            <p:nvPr/>
          </p:nvGrpSpPr>
          <p:grpSpPr>
            <a:xfrm>
              <a:off x="3031844" y="1170370"/>
              <a:ext cx="7645400" cy="932243"/>
              <a:chOff x="2540230" y="5754872"/>
              <a:chExt cx="7645400" cy="932243"/>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 name="TextBox 21"/>
              <p:cNvSpPr txBox="1"/>
              <p:nvPr/>
            </p:nvSpPr>
            <p:spPr>
              <a:xfrm>
                <a:off x="9195030" y="5754872"/>
                <a:ext cx="990600" cy="932243"/>
              </a:xfrm>
              <a:prstGeom prst="rect">
                <a:avLst/>
              </a:prstGeom>
              <a:noFill/>
            </p:spPr>
            <p:txBody>
              <a:bodyPr wrap="square" lIns="0" tIns="0" rIns="0" bIns="0" rtlCol="0">
                <a:spAutoFit/>
              </a:bodyPr>
              <a:lstStyle/>
              <a:p>
                <a:pPr algn="ctr" defTabSz="1243245">
                  <a:lnSpc>
                    <a:spcPct val="90000"/>
                  </a:lnSpc>
                  <a:spcBef>
                    <a:spcPct val="20000"/>
                  </a:spcBef>
                  <a:buSzPct val="80000"/>
                </a:pPr>
                <a:r>
                  <a:rPr lang="en-US" sz="6731" dirty="0">
                    <a:solidFill>
                      <a:srgbClr val="FFFFFF"/>
                    </a:solidFill>
                    <a:latin typeface="Segoe UI Light" pitchFamily="34" charset="0"/>
                  </a:rPr>
                  <a:t>1</a:t>
                </a:r>
              </a:p>
            </p:txBody>
          </p:sp>
          <p:sp>
            <p:nvSpPr>
              <p:cNvPr id="23" name="Rectangle 22"/>
              <p:cNvSpPr/>
              <p:nvPr/>
            </p:nvSpPr>
            <p:spPr bwMode="auto">
              <a:xfrm>
                <a:off x="2543998" y="6093146"/>
                <a:ext cx="8058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4" name="Rectangle 23"/>
            <p:cNvSpPr/>
            <p:nvPr/>
          </p:nvSpPr>
          <p:spPr bwMode="auto">
            <a:xfrm>
              <a:off x="370619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67" name="Group 66"/>
          <p:cNvGrpSpPr/>
          <p:nvPr/>
        </p:nvGrpSpPr>
        <p:grpSpPr>
          <a:xfrm>
            <a:off x="2500" y="5841798"/>
            <a:ext cx="12431474" cy="1067125"/>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2500" y="-1"/>
            <a:ext cx="12431474" cy="1002808"/>
            <a:chOff x="-1" y="0"/>
            <a:chExt cx="12188826" cy="983234"/>
          </a:xfrm>
        </p:grpSpPr>
        <p:grpSp>
          <p:nvGrpSpPr>
            <p:cNvPr id="13" name="Group 12"/>
            <p:cNvGrpSpPr/>
            <p:nvPr/>
          </p:nvGrpSpPr>
          <p:grpSpPr>
            <a:xfrm>
              <a:off x="-1" y="0"/>
              <a:ext cx="12180802" cy="983234"/>
              <a:chOff x="-1" y="0"/>
              <a:chExt cx="12180802" cy="983234"/>
            </a:xfrm>
          </p:grpSpPr>
          <p:sp>
            <p:nvSpPr>
              <p:cNvPr id="11" name="Rectangle 1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 name="Rectangle 1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1" name="Rectangle 110"/>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7807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10697" algn="l"/>
                </a:tabLst>
              </a:pPr>
              <a:r>
                <a:rPr sz="4896" dirty="0">
                  <a:solidFill>
                    <a:srgbClr val="FFFFFF"/>
                  </a:solidFill>
                </a:rPr>
                <a:t>Web Sites </a:t>
              </a:r>
            </a:p>
          </p:txBody>
        </p:sp>
        <p:grpSp>
          <p:nvGrpSpPr>
            <p:cNvPr id="73" name="Group 72"/>
            <p:cNvGrpSpPr/>
            <p:nvPr/>
          </p:nvGrpSpPr>
          <p:grpSpPr>
            <a:xfrm>
              <a:off x="0" y="300008"/>
              <a:ext cx="12188825" cy="683226"/>
              <a:chOff x="0" y="300008"/>
              <a:chExt cx="12188825" cy="683226"/>
            </a:xfrm>
          </p:grpSpPr>
          <p:sp>
            <p:nvSpPr>
              <p:cNvPr id="74" name="Title 1"/>
              <p:cNvSpPr txBox="1">
                <a:spLocks/>
              </p:cNvSpPr>
              <p:nvPr/>
            </p:nvSpPr>
            <p:spPr>
              <a:xfrm>
                <a:off x="6866207" y="473075"/>
                <a:ext cx="1589530" cy="452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92D050"/>
                    </a:solidFill>
                  </a:rPr>
                  <a:t>shared</a:t>
                </a:r>
              </a:p>
            </p:txBody>
          </p:sp>
          <p:sp>
            <p:nvSpPr>
              <p:cNvPr id="75" name="Title 1"/>
              <p:cNvSpPr txBox="1">
                <a:spLocks/>
              </p:cNvSpPr>
              <p:nvPr/>
            </p:nvSpPr>
            <p:spPr>
              <a:xfrm>
                <a:off x="8681891" y="453411"/>
                <a:ext cx="1838633" cy="452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110697" algn="l"/>
                  </a:tabLst>
                </a:pPr>
                <a:r>
                  <a:rPr sz="3264" dirty="0">
                    <a:solidFill>
                      <a:srgbClr val="FFFFFF"/>
                    </a:solidFill>
                  </a:rPr>
                  <a:t>reserved</a:t>
                </a:r>
              </a:p>
            </p:txBody>
          </p:sp>
          <p:cxnSp>
            <p:nvCxnSpPr>
              <p:cNvPr id="76" name="Straight Connector 7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7" name="Group 6"/>
          <p:cNvGrpSpPr/>
          <p:nvPr/>
        </p:nvGrpSpPr>
        <p:grpSpPr>
          <a:xfrm>
            <a:off x="-295740" y="1621600"/>
            <a:ext cx="6707344" cy="478462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6024"/>
              </a:xfrm>
              <a:prstGeom prst="rect">
                <a:avLst/>
              </a:prstGeom>
              <a:noFill/>
            </p:spPr>
            <p:txBody>
              <a:bodyPr wrap="square" lIns="0" tIns="0" rIns="0" bIns="0" rtlCol="0">
                <a:spAutoFit/>
              </a:bodyPr>
              <a:lstStyle/>
              <a:p>
                <a:pPr defTabSz="1243245">
                  <a:lnSpc>
                    <a:spcPct val="90000"/>
                  </a:lnSpc>
                  <a:spcBef>
                    <a:spcPct val="20000"/>
                  </a:spcBef>
                  <a:buSzPct val="80000"/>
                </a:pPr>
                <a:r>
                  <a:rPr lang="en-US" sz="1632" b="1" cap="all" dirty="0">
                    <a:solidFill>
                      <a:srgbClr val="FFFFFF"/>
                    </a:solidFill>
                  </a:rPr>
                  <a:t>Shared </a:t>
                </a:r>
                <a:r>
                  <a:rPr lang="en-US" sz="1632" b="1" cap="all" dirty="0" err="1">
                    <a:solidFill>
                      <a:srgbClr val="FFFFFF"/>
                    </a:solidFill>
                  </a:rPr>
                  <a:t>instanceS</a:t>
                </a:r>
                <a:endParaRPr lang="en-US" sz="1632" b="1" cap="all" dirty="0">
                  <a:solidFill>
                    <a:srgbClr val="FFFFFF"/>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grpSp>
      <p:grpSp>
        <p:nvGrpSpPr>
          <p:cNvPr id="8" name="Group 7"/>
          <p:cNvGrpSpPr/>
          <p:nvPr/>
        </p:nvGrpSpPr>
        <p:grpSpPr>
          <a:xfrm>
            <a:off x="3852449" y="3920950"/>
            <a:ext cx="869428" cy="541253"/>
            <a:chOff x="3774801" y="3161749"/>
            <a:chExt cx="852458" cy="530688"/>
          </a:xfrm>
        </p:grpSpPr>
        <p:sp>
          <p:nvSpPr>
            <p:cNvPr id="109" name="Rectangle 108"/>
            <p:cNvSpPr/>
            <p:nvPr/>
          </p:nvSpPr>
          <p:spPr bwMode="auto">
            <a:xfrm>
              <a:off x="3774801" y="3200546"/>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0" name="Rectangle 109"/>
            <p:cNvSpPr/>
            <p:nvPr/>
          </p:nvSpPr>
          <p:spPr bwMode="auto">
            <a:xfrm>
              <a:off x="3787081" y="3161749"/>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sym typeface="Wingdings" pitchFamily="2" charset="2"/>
                </a:rPr>
                <a:t>:-)</a:t>
              </a:r>
              <a:endParaRPr lang="en-US" sz="2856" dirty="0">
                <a:gradFill>
                  <a:gsLst>
                    <a:gs pos="0">
                      <a:srgbClr val="FFFFFF"/>
                    </a:gs>
                    <a:gs pos="100000">
                      <a:srgbClr val="FFFFFF"/>
                    </a:gs>
                  </a:gsLst>
                  <a:lin ang="5400000" scaled="0"/>
                </a:gradFill>
              </a:endParaRPr>
            </a:p>
          </p:txBody>
        </p:sp>
      </p:grpSp>
      <p:sp>
        <p:nvSpPr>
          <p:cNvPr id="105" name="Title 1"/>
          <p:cNvSpPr txBox="1">
            <a:spLocks/>
          </p:cNvSpPr>
          <p:nvPr/>
        </p:nvSpPr>
        <p:spPr>
          <a:xfrm>
            <a:off x="1248908" y="1564119"/>
            <a:ext cx="1621173" cy="4611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110697" algn="l"/>
              </a:tabLst>
            </a:pPr>
            <a:r>
              <a:rPr sz="3264" dirty="0">
                <a:solidFill>
                  <a:srgbClr val="FFFFFF"/>
                </a:solidFill>
                <a:latin typeface="Segoe UI" pitchFamily="34" charset="0"/>
                <a:ea typeface="Segoe UI" pitchFamily="34" charset="0"/>
                <a:cs typeface="Segoe UI" pitchFamily="34" charset="0"/>
              </a:rPr>
              <a:t>shared</a:t>
            </a:r>
          </a:p>
        </p:txBody>
      </p:sp>
    </p:spTree>
    <p:extLst>
      <p:ext uri="{BB962C8B-B14F-4D97-AF65-F5344CB8AC3E}">
        <p14:creationId xmlns:p14="http://schemas.microsoft.com/office/powerpoint/2010/main" val="260842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Mark Russinovich</External_x0020_Speaker>
    <Session_x0020_Code xmlns="2295e2e7-0eeb-498e-8716-217bb2ee6ee3">SPC135</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Mark Russinovich</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purl.org/dc/dcmitype/"/>
    <ds:schemaRef ds:uri="http://purl.org/dc/elements/1.1/"/>
    <ds:schemaRef ds:uri="http://schemas.microsoft.com/office/2006/documentManagement/types"/>
    <ds:schemaRef ds:uri="http://purl.org/dc/terms/"/>
    <ds:schemaRef ds:uri="230e9df3-be65-4c73-a93b-d1236ebd677e"/>
    <ds:schemaRef ds:uri="032d541b-1b4e-4d91-93c7-b10533c52f73"/>
    <ds:schemaRef ds:uri="http://www.w3.org/XML/1998/namespace"/>
    <ds:schemaRef ds:uri="http://schemas.microsoft.com/office/infopath/2007/PartnerControls"/>
    <ds:schemaRef ds:uri="http://schemas.openxmlformats.org/package/2006/metadata/core-properties"/>
    <ds:schemaRef ds:uri="2295e2e7-0eeb-498e-8716-217bb2ee6ee3"/>
    <ds:schemaRef ds:uri="http://schemas.microsoft.com/sharepoint/v3"/>
  </ds:schemaRefs>
</ds:datastoreItem>
</file>

<file path=customXml/itemProps2.xml><?xml version="1.0" encoding="utf-8"?>
<ds:datastoreItem xmlns:ds="http://schemas.openxmlformats.org/officeDocument/2006/customXml" ds:itemID="{EF4D3477-19CC-4AF9-ABB2-C8DD44C1A5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3</TotalTime>
  <Words>1121</Words>
  <Application>Microsoft Office PowerPoint</Application>
  <PresentationFormat>Custom</PresentationFormat>
  <Paragraphs>425</Paragraphs>
  <Slides>58</Slides>
  <Notes>50</Notes>
  <HiddenSlides>0</HiddenSlides>
  <MMClips>0</MMClips>
  <ScaleCrop>false</ScaleCrop>
  <HeadingPairs>
    <vt:vector size="4" baseType="variant">
      <vt:variant>
        <vt:lpstr>Theme</vt:lpstr>
      </vt:variant>
      <vt:variant>
        <vt:i4>3</vt:i4>
      </vt:variant>
      <vt:variant>
        <vt:lpstr>Slide Titles</vt:lpstr>
      </vt:variant>
      <vt:variant>
        <vt:i4>58</vt:i4>
      </vt:variant>
    </vt:vector>
  </HeadingPairs>
  <TitlesOfParts>
    <vt:vector size="61" baseType="lpstr">
      <vt:lpstr>SPC2012_IT-Pro_Template_16x9</vt:lpstr>
      <vt:lpstr>5-30072_SPC2012_IT-Pro_Template_16x9_Light</vt:lpstr>
      <vt:lpstr>5-30072_SPC2012_IT-Pro_Template_16x9</vt:lpstr>
      <vt:lpstr>PowerPoint Presentation</vt:lpstr>
      <vt:lpstr>Windows Azure</vt:lpstr>
      <vt:lpstr>PowerPoint Presentation</vt:lpstr>
      <vt:lpstr>Global Footprint</vt:lpstr>
      <vt:lpstr>Inside a Datacenter </vt:lpstr>
      <vt:lpstr>pay only for what you use</vt:lpstr>
      <vt:lpstr>focus on apps,  not infrastructure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Branding Police Inter-Role Communication</vt:lpstr>
      <vt:lpstr>Branding Police</vt:lpstr>
      <vt:lpstr>application building blocks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Tightly Coupled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application building blocks</vt:lpstr>
      <vt:lpstr>PowerPoint Presentation</vt:lpstr>
      <vt:lpstr>PowerPoint Presentation</vt:lpstr>
      <vt:lpstr>PowerPoint Presentation</vt:lpstr>
      <vt:lpstr>multiple languages</vt:lpstr>
      <vt:lpstr>open source</vt:lpstr>
      <vt:lpstr>PowerPoint Presentation</vt:lpstr>
      <vt:lpstr>PowerPoint Presentation</vt:lpstr>
      <vt:lpstr>PowerPoint Presentation</vt:lpstr>
      <vt:lpstr>Resources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cp:revision>
  <dcterms:created xsi:type="dcterms:W3CDTF">2012-11-13T19:10:36Z</dcterms:created>
  <dcterms:modified xsi:type="dcterms:W3CDTF">2012-12-06T22:32:41Z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