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Lst>
  <p:notesMasterIdLst>
    <p:notesMasterId r:id="rId30"/>
  </p:notesMasterIdLst>
  <p:handoutMasterIdLst>
    <p:handoutMasterId r:id="rId31"/>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7" r:id="rId28"/>
    <p:sldId id="1076"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4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52446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88919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316670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419641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027554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04899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6648653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1:42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565504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39047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48718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611389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18946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58875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90EE74-A1DE-4204-99FC-E2AE546322D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441424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655426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2089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0268872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9227992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486894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579739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6082858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8522092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525964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305748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670856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557541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287994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090831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912976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887405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0633722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29290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80670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8732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050270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105228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7800850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62057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370221117"/>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33530987"/>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8717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294446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085872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268470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2057897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811676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1801036"/>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119135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758226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490521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theme" Target="../theme/theme3.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image" Target="../media/image7.pn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theme" Target="../theme/theme4.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66922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52324594"/>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8.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devcamps.ms/office" TargetMode="External"/><Relationship Id="rId2" Type="http://schemas.openxmlformats.org/officeDocument/2006/relationships/hyperlink" Target="http://dev.office.com/" TargetMode="External"/><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myspc.sharepointconference.com/" TargetMode="External"/><Relationship Id="rId1" Type="http://schemas.openxmlformats.org/officeDocument/2006/relationships/slideLayout" Target="../slideLayouts/slideLayout6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8.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1.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8.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4.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Changes by SKU</a:t>
            </a:r>
            <a:endParaRPr lang="en-US" dirty="0"/>
          </a:p>
        </p:txBody>
      </p:sp>
      <p:sp>
        <p:nvSpPr>
          <p:cNvPr id="5" name="Content Placeholder 4"/>
          <p:cNvSpPr>
            <a:spLocks noGrp="1"/>
          </p:cNvSpPr>
          <p:nvPr>
            <p:ph type="body" sz="quarter" idx="10"/>
          </p:nvPr>
        </p:nvSpPr>
        <p:spPr>
          <a:xfrm>
            <a:off x="274638" y="1212850"/>
            <a:ext cx="11887200" cy="4428905"/>
          </a:xfrm>
          <a:prstGeom prst="rect">
            <a:avLst/>
          </a:prstGeom>
        </p:spPr>
        <p:txBody>
          <a:bodyPr/>
          <a:lstStyle/>
          <a:p>
            <a:r>
              <a:rPr lang="en-US" dirty="0" smtClean="0"/>
              <a:t>In SharePoint Foundation</a:t>
            </a:r>
          </a:p>
          <a:p>
            <a:pPr marL="457200" lvl="1" indent="-457200">
              <a:buFont typeface="Arial" panose="020B0604020202020204" pitchFamily="34" charset="0"/>
              <a:buChar char="•"/>
            </a:pPr>
            <a:r>
              <a:rPr lang="en-US" dirty="0" smtClean="0"/>
              <a:t>No Significant Changes to CSOM apart from REST support</a:t>
            </a:r>
          </a:p>
          <a:p>
            <a:pPr lvl="1"/>
            <a:endParaRPr lang="en-US" dirty="0" smtClean="0"/>
          </a:p>
          <a:p>
            <a:pPr lvl="1"/>
            <a:endParaRPr lang="en-US" dirty="0" smtClean="0"/>
          </a:p>
          <a:p>
            <a:pPr lvl="1"/>
            <a:endParaRPr lang="en-US" dirty="0"/>
          </a:p>
          <a:p>
            <a:pPr marL="457200" lvl="1" indent="-457200">
              <a:buFont typeface="Arial" panose="020B0604020202020204" pitchFamily="34" charset="0"/>
              <a:buChar char="•"/>
            </a:pPr>
            <a:r>
              <a:rPr lang="en-US" dirty="0" smtClean="0"/>
              <a:t>Primary investment is adding REST support to existing API</a:t>
            </a:r>
          </a:p>
          <a:p>
            <a:pPr marL="457200" lvl="1" indent="-457200">
              <a:buFont typeface="Arial" panose="020B0604020202020204" pitchFamily="34" charset="0"/>
              <a:buChar char="•"/>
            </a:pPr>
            <a:endParaRPr lang="en-US" sz="1800" dirty="0" smtClean="0"/>
          </a:p>
          <a:p>
            <a:r>
              <a:rPr lang="en-US" dirty="0" smtClean="0"/>
              <a:t>In SharePoint Server</a:t>
            </a:r>
          </a:p>
          <a:p>
            <a:pPr marL="457200" lvl="1" indent="-457200">
              <a:buFont typeface="Arial" panose="020B0604020202020204" pitchFamily="34" charset="0"/>
              <a:buChar char="•"/>
            </a:pPr>
            <a:r>
              <a:rPr lang="en-US" dirty="0" smtClean="0"/>
              <a:t>New APIs have been added with CSOM and REST support</a:t>
            </a:r>
          </a:p>
          <a:p>
            <a:pPr lvl="1"/>
            <a:endParaRPr lang="en-US" dirty="0" smtClean="0"/>
          </a:p>
          <a:p>
            <a:pPr lvl="1"/>
            <a:endParaRPr lang="en-US" dirty="0"/>
          </a:p>
        </p:txBody>
      </p:sp>
      <p:pic>
        <p:nvPicPr>
          <p:cNvPr id="2" name="Picture 1"/>
          <p:cNvPicPr>
            <a:picLocks noChangeAspect="1"/>
          </p:cNvPicPr>
          <p:nvPr/>
        </p:nvPicPr>
        <p:blipFill>
          <a:blip r:embed="rId3"/>
          <a:stretch>
            <a:fillRect/>
          </a:stretch>
        </p:blipFill>
        <p:spPr>
          <a:xfrm>
            <a:off x="872003" y="4951330"/>
            <a:ext cx="5143908" cy="1311833"/>
          </a:xfrm>
          <a:prstGeom prst="rect">
            <a:avLst/>
          </a:prstGeom>
          <a:ln>
            <a:solidFill>
              <a:schemeClr val="bg1">
                <a:lumMod val="75000"/>
              </a:schemeClr>
            </a:solidFill>
          </a:ln>
        </p:spPr>
      </p:pic>
      <p:pic>
        <p:nvPicPr>
          <p:cNvPr id="4" name="Picture 3"/>
          <p:cNvPicPr>
            <a:picLocks noChangeAspect="1"/>
          </p:cNvPicPr>
          <p:nvPr/>
        </p:nvPicPr>
        <p:blipFill>
          <a:blip r:embed="rId4"/>
          <a:stretch>
            <a:fillRect/>
          </a:stretch>
        </p:blipFill>
        <p:spPr>
          <a:xfrm>
            <a:off x="884237" y="2217464"/>
            <a:ext cx="3929564" cy="869642"/>
          </a:xfrm>
          <a:prstGeom prst="rect">
            <a:avLst/>
          </a:prstGeom>
          <a:ln>
            <a:solidFill>
              <a:schemeClr val="bg1">
                <a:lumMod val="75000"/>
              </a:schemeClr>
            </a:solidFill>
          </a:ln>
        </p:spPr>
      </p:pic>
    </p:spTree>
    <p:extLst>
      <p:ext uri="{BB962C8B-B14F-4D97-AF65-F5344CB8AC3E}">
        <p14:creationId xmlns:p14="http://schemas.microsoft.com/office/powerpoint/2010/main" val="2150079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142053" y="3225737"/>
            <a:ext cx="10048774" cy="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12" name="Right Arrow Callout 11"/>
          <p:cNvSpPr/>
          <p:nvPr/>
        </p:nvSpPr>
        <p:spPr>
          <a:xfrm rot="16200000">
            <a:off x="6012859" y="1219120"/>
            <a:ext cx="2016851" cy="5260505"/>
          </a:xfrm>
          <a:prstGeom prst="rightArrowCallout">
            <a:avLst>
              <a:gd name="adj1" fmla="val 46561"/>
              <a:gd name="adj2" fmla="val 34138"/>
              <a:gd name="adj3" fmla="val 25000"/>
              <a:gd name="adj4" fmla="val 62622"/>
            </a:avLst>
          </a:prstGeom>
          <a:solidFill>
            <a:schemeClr val="bg2">
              <a:alpha val="73000"/>
            </a:schemeClr>
          </a:solidFill>
        </p:spPr>
        <p:style>
          <a:lnRef idx="2">
            <a:schemeClr val="accent1">
              <a:shade val="50000"/>
            </a:schemeClr>
          </a:lnRef>
          <a:fillRef idx="1">
            <a:schemeClr val="accent1"/>
          </a:fillRef>
          <a:effectRef idx="0">
            <a:schemeClr val="accent1"/>
          </a:effectRef>
          <a:fontRef idx="minor">
            <a:schemeClr val="lt1"/>
          </a:fontRef>
        </p:style>
        <p:txBody>
          <a:bodyPr lIns="119525" tIns="59762" rIns="119525" bIns="59762" rtlCol="0" anchor="ctr"/>
          <a:lstStyle/>
          <a:p>
            <a:pPr algn="ctr" defTabSz="896560"/>
            <a:endParaRPr lang="en-US" sz="1836">
              <a:solidFill>
                <a:prstClr val="white"/>
              </a:solidFill>
            </a:endParaRPr>
          </a:p>
        </p:txBody>
      </p:sp>
      <p:sp>
        <p:nvSpPr>
          <p:cNvPr id="2" name="Rectangle 1"/>
          <p:cNvSpPr/>
          <p:nvPr/>
        </p:nvSpPr>
        <p:spPr>
          <a:xfrm>
            <a:off x="4498231" y="3823820"/>
            <a:ext cx="1553934" cy="932603"/>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19525" tIns="59762" rIns="119525" bIns="59762" rtlCol="0" anchor="ctr"/>
          <a:lstStyle/>
          <a:p>
            <a:pPr algn="ctr" defTabSz="896560"/>
            <a:r>
              <a:rPr lang="en-US" sz="1836" dirty="0">
                <a:solidFill>
                  <a:srgbClr val="FFFFFF"/>
                </a:solidFill>
                <a:ea typeface="Segoe UI" pitchFamily="34" charset="0"/>
                <a:cs typeface="Segoe UI" pitchFamily="34" charset="0"/>
              </a:rPr>
              <a:t>JavaScript Library</a:t>
            </a:r>
          </a:p>
        </p:txBody>
      </p:sp>
      <p:sp>
        <p:nvSpPr>
          <p:cNvPr id="3" name="Rectangle 2"/>
          <p:cNvSpPr/>
          <p:nvPr/>
        </p:nvSpPr>
        <p:spPr>
          <a:xfrm>
            <a:off x="6207015" y="3823820"/>
            <a:ext cx="1553934" cy="932603"/>
          </a:xfrm>
          <a:prstGeom prst="rect">
            <a:avLst/>
          </a:prstGeom>
          <a:solidFill>
            <a:schemeClr val="bg2">
              <a:lumMod val="50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lIns="119525" tIns="59762" rIns="119525" bIns="59762" rtlCol="0" anchor="ctr"/>
          <a:lstStyle/>
          <a:p>
            <a:pPr algn="ctr" defTabSz="896560"/>
            <a:r>
              <a:rPr lang="en-US" sz="1836" dirty="0">
                <a:solidFill>
                  <a:srgbClr val="FFFFFF"/>
                </a:solidFill>
                <a:ea typeface="Segoe UI" pitchFamily="34" charset="0"/>
                <a:cs typeface="Segoe UI" pitchFamily="34" charset="0"/>
              </a:rPr>
              <a:t>Silverlight Library</a:t>
            </a:r>
          </a:p>
        </p:txBody>
      </p:sp>
      <p:sp>
        <p:nvSpPr>
          <p:cNvPr id="4" name="Rectangle 3"/>
          <p:cNvSpPr/>
          <p:nvPr/>
        </p:nvSpPr>
        <p:spPr>
          <a:xfrm>
            <a:off x="7915802" y="3823820"/>
            <a:ext cx="1553934" cy="932603"/>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119525" tIns="59762" rIns="119525" bIns="59762" rtlCol="0" anchor="ctr"/>
          <a:lstStyle/>
          <a:p>
            <a:pPr algn="ctr" defTabSz="896560"/>
            <a:r>
              <a:rPr lang="en-US" sz="1836" dirty="0" err="1">
                <a:solidFill>
                  <a:srgbClr val="FFFFFF"/>
                </a:solidFill>
                <a:ea typeface="Segoe UI" pitchFamily="34" charset="0"/>
                <a:cs typeface="Segoe UI" pitchFamily="34" charset="0"/>
              </a:rPr>
              <a:t>.Net</a:t>
            </a:r>
            <a:r>
              <a:rPr lang="en-US" sz="1836" dirty="0">
                <a:solidFill>
                  <a:srgbClr val="FFFFFF"/>
                </a:solidFill>
                <a:ea typeface="Segoe UI" pitchFamily="34" charset="0"/>
                <a:cs typeface="Segoe UI" pitchFamily="34" charset="0"/>
              </a:rPr>
              <a:t> CLR Library</a:t>
            </a:r>
          </a:p>
        </p:txBody>
      </p:sp>
      <p:sp>
        <p:nvSpPr>
          <p:cNvPr id="5" name="Rectangle 4"/>
          <p:cNvSpPr/>
          <p:nvPr/>
        </p:nvSpPr>
        <p:spPr>
          <a:xfrm>
            <a:off x="2592393" y="4935510"/>
            <a:ext cx="7044500" cy="854886"/>
          </a:xfrm>
          <a:prstGeom prst="rect">
            <a:avLst/>
          </a:prstGeom>
          <a:solidFill>
            <a:schemeClr val="bg2">
              <a:lumMod val="50000"/>
            </a:schemeClr>
          </a:solidFill>
        </p:spPr>
        <p:style>
          <a:lnRef idx="2">
            <a:schemeClr val="accent3">
              <a:shade val="50000"/>
            </a:schemeClr>
          </a:lnRef>
          <a:fillRef idx="1">
            <a:schemeClr val="accent3"/>
          </a:fillRef>
          <a:effectRef idx="0">
            <a:schemeClr val="accent3"/>
          </a:effectRef>
          <a:fontRef idx="minor">
            <a:schemeClr val="lt1"/>
          </a:fontRef>
        </p:style>
        <p:txBody>
          <a:bodyPr lIns="119525" tIns="59762" rIns="119525" bIns="59762" rtlCol="0" anchor="ctr"/>
          <a:lstStyle/>
          <a:p>
            <a:pPr algn="ctr" defTabSz="896560"/>
            <a:r>
              <a:rPr lang="en-US" sz="1836" dirty="0">
                <a:solidFill>
                  <a:srgbClr val="FFFFFF"/>
                </a:solidFill>
                <a:ea typeface="Segoe UI" pitchFamily="34" charset="0"/>
                <a:cs typeface="Segoe UI" pitchFamily="34" charset="0"/>
              </a:rPr>
              <a:t>Custom Client Code</a:t>
            </a:r>
          </a:p>
        </p:txBody>
      </p:sp>
      <p:sp>
        <p:nvSpPr>
          <p:cNvPr id="8" name="TextBox 7"/>
          <p:cNvSpPr txBox="1"/>
          <p:nvPr/>
        </p:nvSpPr>
        <p:spPr>
          <a:xfrm>
            <a:off x="1150463" y="3225740"/>
            <a:ext cx="851209" cy="408830"/>
          </a:xfrm>
          <a:prstGeom prst="rect">
            <a:avLst/>
          </a:prstGeom>
          <a:noFill/>
        </p:spPr>
        <p:txBody>
          <a:bodyPr wrap="none" lIns="119525" tIns="59762" rIns="119525" bIns="59762" rtlCol="0">
            <a:spAutoFit/>
          </a:bodyPr>
          <a:lstStyle/>
          <a:p>
            <a:pPr defTabSz="896560"/>
            <a:r>
              <a:rPr lang="en-US" sz="1836" dirty="0">
                <a:solidFill>
                  <a:srgbClr val="505050"/>
                </a:solidFill>
                <a:ea typeface="Segoe UI" pitchFamily="34" charset="0"/>
                <a:cs typeface="Segoe UI" pitchFamily="34" charset="0"/>
              </a:rPr>
              <a:t>Client</a:t>
            </a:r>
          </a:p>
        </p:txBody>
      </p:sp>
      <p:sp>
        <p:nvSpPr>
          <p:cNvPr id="9" name="TextBox 8"/>
          <p:cNvSpPr txBox="1"/>
          <p:nvPr/>
        </p:nvSpPr>
        <p:spPr>
          <a:xfrm>
            <a:off x="1109884" y="2840945"/>
            <a:ext cx="910065" cy="408830"/>
          </a:xfrm>
          <a:prstGeom prst="rect">
            <a:avLst/>
          </a:prstGeom>
          <a:noFill/>
        </p:spPr>
        <p:txBody>
          <a:bodyPr wrap="none" lIns="119525" tIns="59762" rIns="119525" bIns="59762" rtlCol="0">
            <a:spAutoFit/>
          </a:bodyPr>
          <a:lstStyle/>
          <a:p>
            <a:pPr defTabSz="896560"/>
            <a:r>
              <a:rPr lang="en-US" sz="1836" dirty="0">
                <a:solidFill>
                  <a:srgbClr val="505050"/>
                </a:solidFill>
                <a:ea typeface="Segoe UI" pitchFamily="34" charset="0"/>
                <a:cs typeface="Segoe UI" pitchFamily="34" charset="0"/>
              </a:rPr>
              <a:t>Server</a:t>
            </a:r>
          </a:p>
        </p:txBody>
      </p:sp>
      <p:sp>
        <p:nvSpPr>
          <p:cNvPr id="10" name="Rectangle 9"/>
          <p:cNvSpPr/>
          <p:nvPr/>
        </p:nvSpPr>
        <p:spPr>
          <a:xfrm>
            <a:off x="2695987" y="1968497"/>
            <a:ext cx="6940905" cy="854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19525" tIns="59762" rIns="119525" bIns="59762" rtlCol="0" anchor="ctr"/>
          <a:lstStyle/>
          <a:p>
            <a:pPr algn="ctr" defTabSz="896560"/>
            <a:r>
              <a:rPr lang="en-US" sz="1836" b="1" dirty="0">
                <a:solidFill>
                  <a:srgbClr val="FFFFFF"/>
                </a:solidFill>
                <a:ea typeface="Segoe UI" pitchFamily="34" charset="0"/>
                <a:cs typeface="Segoe UI" pitchFamily="34" charset="0"/>
              </a:rPr>
              <a:t>_</a:t>
            </a:r>
            <a:r>
              <a:rPr lang="en-US" sz="1836" b="1" dirty="0" err="1">
                <a:solidFill>
                  <a:srgbClr val="FFFFFF"/>
                </a:solidFill>
                <a:ea typeface="Segoe UI" pitchFamily="34" charset="0"/>
                <a:cs typeface="Segoe UI" pitchFamily="34" charset="0"/>
              </a:rPr>
              <a:t>api</a:t>
            </a:r>
            <a:r>
              <a:rPr lang="en-US" sz="1836" dirty="0">
                <a:solidFill>
                  <a:srgbClr val="FFFFFF"/>
                </a:solidFill>
                <a:ea typeface="Segoe UI" pitchFamily="34" charset="0"/>
                <a:cs typeface="Segoe UI" pitchFamily="34" charset="0"/>
              </a:rPr>
              <a:t>  is new alias for </a:t>
            </a:r>
            <a:r>
              <a:rPr lang="en-US" sz="1836" b="1" dirty="0">
                <a:solidFill>
                  <a:srgbClr val="FFFFFF"/>
                </a:solidFill>
                <a:ea typeface="Segoe UI" pitchFamily="34" charset="0"/>
                <a:cs typeface="Segoe UI" pitchFamily="34" charset="0"/>
              </a:rPr>
              <a:t>_</a:t>
            </a:r>
            <a:r>
              <a:rPr lang="en-US" sz="1836" b="1" dirty="0" err="1">
                <a:solidFill>
                  <a:srgbClr val="FFFFFF"/>
                </a:solidFill>
                <a:ea typeface="Segoe UI" pitchFamily="34" charset="0"/>
                <a:cs typeface="Segoe UI" pitchFamily="34" charset="0"/>
              </a:rPr>
              <a:t>vti_bin</a:t>
            </a:r>
            <a:r>
              <a:rPr lang="en-US" sz="1836" b="1" dirty="0">
                <a:solidFill>
                  <a:srgbClr val="FFFFFF"/>
                </a:solidFill>
                <a:ea typeface="Segoe UI" pitchFamily="34" charset="0"/>
                <a:cs typeface="Segoe UI" pitchFamily="34" charset="0"/>
              </a:rPr>
              <a:t>/client.svc</a:t>
            </a:r>
          </a:p>
        </p:txBody>
      </p:sp>
      <p:sp>
        <p:nvSpPr>
          <p:cNvPr id="6" name="Title 5"/>
          <p:cNvSpPr>
            <a:spLocks noGrp="1"/>
          </p:cNvSpPr>
          <p:nvPr>
            <p:ph type="title"/>
          </p:nvPr>
        </p:nvSpPr>
        <p:spPr/>
        <p:txBody>
          <a:bodyPr/>
          <a:lstStyle/>
          <a:p>
            <a:r>
              <a:rPr lang="en-US" dirty="0" smtClean="0"/>
              <a:t>SharePoint 2013 Remote API</a:t>
            </a:r>
            <a:endParaRPr lang="en-US" dirty="0"/>
          </a:p>
        </p:txBody>
      </p:sp>
      <p:sp>
        <p:nvSpPr>
          <p:cNvPr id="14" name="Down Arrow 13"/>
          <p:cNvSpPr/>
          <p:nvPr/>
        </p:nvSpPr>
        <p:spPr>
          <a:xfrm rot="10800000">
            <a:off x="2670919" y="2894609"/>
            <a:ext cx="1670150" cy="2024960"/>
          </a:xfrm>
          <a:prstGeom prst="downArrow">
            <a:avLst>
              <a:gd name="adj1" fmla="val 51994"/>
              <a:gd name="adj2" fmla="val 52111"/>
            </a:avLst>
          </a:prstGeom>
          <a:solidFill>
            <a:schemeClr val="bg2">
              <a:lumMod val="75000"/>
              <a:alpha val="90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lIns="119525" tIns="59762" rIns="119525" bIns="59762" rtlCol="0" anchor="ctr"/>
          <a:lstStyle/>
          <a:p>
            <a:pPr algn="ctr" defTabSz="896560"/>
            <a:endParaRPr lang="en-US" sz="1836" dirty="0">
              <a:solidFill>
                <a:prstClr val="white"/>
              </a:solidFill>
            </a:endParaRPr>
          </a:p>
        </p:txBody>
      </p:sp>
      <p:sp>
        <p:nvSpPr>
          <p:cNvPr id="15" name="TextBox 14"/>
          <p:cNvSpPr txBox="1"/>
          <p:nvPr/>
        </p:nvSpPr>
        <p:spPr>
          <a:xfrm>
            <a:off x="2832622" y="3352917"/>
            <a:ext cx="1346743" cy="889168"/>
          </a:xfrm>
          <a:prstGeom prst="rect">
            <a:avLst/>
          </a:prstGeom>
          <a:noFill/>
        </p:spPr>
        <p:txBody>
          <a:bodyPr wrap="square" lIns="119525" tIns="59762" rIns="119525" bIns="59762" rtlCol="0">
            <a:spAutoFit/>
          </a:bodyPr>
          <a:lstStyle/>
          <a:p>
            <a:pPr algn="ctr" defTabSz="896560"/>
            <a:r>
              <a:rPr lang="en-US" sz="1632" b="1" dirty="0">
                <a:solidFill>
                  <a:srgbClr val="FFFFFF"/>
                </a:solidFill>
              </a:rPr>
              <a:t>REST</a:t>
            </a:r>
          </a:p>
          <a:p>
            <a:pPr algn="ctr" defTabSz="896560"/>
            <a:r>
              <a:rPr lang="en-US" sz="1632" b="1" dirty="0" err="1">
                <a:solidFill>
                  <a:srgbClr val="FFFFFF"/>
                </a:solidFill>
              </a:rPr>
              <a:t>OData</a:t>
            </a:r>
            <a:endParaRPr lang="en-US" sz="1632" b="1" dirty="0">
              <a:solidFill>
                <a:srgbClr val="FFFFFF"/>
              </a:solidFill>
            </a:endParaRPr>
          </a:p>
          <a:p>
            <a:pPr algn="ctr" defTabSz="896560"/>
            <a:r>
              <a:rPr lang="en-US" sz="1632" b="1" dirty="0">
                <a:solidFill>
                  <a:srgbClr val="FFFFFF"/>
                </a:solidFill>
              </a:rPr>
              <a:t>JSON</a:t>
            </a:r>
          </a:p>
        </p:txBody>
      </p:sp>
      <p:sp>
        <p:nvSpPr>
          <p:cNvPr id="16" name="TextBox 15"/>
          <p:cNvSpPr txBox="1"/>
          <p:nvPr/>
        </p:nvSpPr>
        <p:spPr>
          <a:xfrm>
            <a:off x="6347912" y="3273550"/>
            <a:ext cx="1346743" cy="408830"/>
          </a:xfrm>
          <a:prstGeom prst="rect">
            <a:avLst/>
          </a:prstGeom>
          <a:noFill/>
        </p:spPr>
        <p:txBody>
          <a:bodyPr wrap="square" lIns="119525" tIns="59762" rIns="119525" bIns="59762" rtlCol="0">
            <a:spAutoFit/>
          </a:bodyPr>
          <a:lstStyle/>
          <a:p>
            <a:pPr algn="ctr" defTabSz="896560"/>
            <a:r>
              <a:rPr lang="en-US" sz="1836" dirty="0">
                <a:solidFill>
                  <a:srgbClr val="FFFFFF"/>
                </a:solidFill>
                <a:effectLst>
                  <a:outerShdw blurRad="50800" dist="38100" dir="2700000" algn="tl" rotWithShape="0">
                    <a:prstClr val="black">
                      <a:alpha val="40000"/>
                    </a:prstClr>
                  </a:outerShdw>
                </a:effectLst>
              </a:rPr>
              <a:t>CSOM</a:t>
            </a:r>
          </a:p>
        </p:txBody>
      </p:sp>
    </p:spTree>
    <p:extLst>
      <p:ext uri="{BB962C8B-B14F-4D97-AF65-F5344CB8AC3E}">
        <p14:creationId xmlns:p14="http://schemas.microsoft.com/office/powerpoint/2010/main" val="30807828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prstGeom prst="rect">
            <a:avLst/>
          </a:prstGeom>
        </p:spPr>
        <p:txBody>
          <a:bodyPr/>
          <a:lstStyle/>
          <a:p>
            <a:r>
              <a:rPr lang="en-US" dirty="0" smtClean="0"/>
              <a:t>Significant Industry Momentum</a:t>
            </a:r>
          </a:p>
          <a:p>
            <a:r>
              <a:rPr lang="en-US" dirty="0" smtClean="0"/>
              <a:t>Simple and Easy to Use</a:t>
            </a:r>
          </a:p>
          <a:p>
            <a:pPr marL="457200" lvl="1" indent="-457200">
              <a:buFont typeface="Arial" panose="020B0604020202020204" pitchFamily="34" charset="0"/>
              <a:buChar char="•"/>
            </a:pPr>
            <a:r>
              <a:rPr lang="en-US" dirty="0" smtClean="0"/>
              <a:t>Much easier to use than SOAP-based Web service</a:t>
            </a:r>
          </a:p>
          <a:p>
            <a:pPr marL="457200" lvl="1" indent="-457200">
              <a:buFont typeface="Arial" panose="020B0604020202020204" pitchFamily="34" charset="0"/>
              <a:buChar char="•"/>
            </a:pPr>
            <a:r>
              <a:rPr lang="en-US" dirty="0" smtClean="0"/>
              <a:t>Higher productivity when using JavaScript </a:t>
            </a:r>
            <a:r>
              <a:rPr lang="en-US" dirty="0"/>
              <a:t>and jQuery</a:t>
            </a:r>
            <a:endParaRPr lang="en-US" dirty="0" smtClean="0"/>
          </a:p>
          <a:p>
            <a:pPr marL="457200" lvl="1" indent="-457200">
              <a:buFont typeface="Arial" panose="020B0604020202020204" pitchFamily="34" charset="0"/>
              <a:buChar char="•"/>
            </a:pPr>
            <a:r>
              <a:rPr lang="en-US" dirty="0" smtClean="0"/>
              <a:t>Results can be returned in JSON and ATOM format</a:t>
            </a:r>
          </a:p>
          <a:p>
            <a:pPr marL="457200" lvl="1" indent="-457200">
              <a:buFont typeface="Arial" panose="020B0604020202020204" pitchFamily="34" charset="0"/>
              <a:buChar char="•"/>
            </a:pPr>
            <a:r>
              <a:rPr lang="en-US" dirty="0" smtClean="0"/>
              <a:t>Test in a browser</a:t>
            </a:r>
          </a:p>
          <a:p>
            <a:pPr marL="457200" lvl="1" indent="-457200">
              <a:buFont typeface="Arial" panose="020B0604020202020204" pitchFamily="34" charset="0"/>
              <a:buChar char="•"/>
            </a:pPr>
            <a:r>
              <a:rPr lang="en-US" dirty="0" smtClean="0"/>
              <a:t>Platform agnostic</a:t>
            </a:r>
          </a:p>
          <a:p>
            <a:r>
              <a:rPr lang="en-US" dirty="0" smtClean="0"/>
              <a:t>Each query is submitted with a unique URL</a:t>
            </a:r>
          </a:p>
          <a:p>
            <a:pPr marL="457200" lvl="1" indent="-457200">
              <a:buFont typeface="Arial" panose="020B0604020202020204" pitchFamily="34" charset="0"/>
              <a:buChar char="•"/>
            </a:pPr>
            <a:r>
              <a:rPr lang="en-US" dirty="0" smtClean="0"/>
              <a:t>Results can be cached by proxy servers</a:t>
            </a:r>
          </a:p>
          <a:p>
            <a:endParaRPr lang="en-US" dirty="0"/>
          </a:p>
        </p:txBody>
      </p:sp>
      <p:sp>
        <p:nvSpPr>
          <p:cNvPr id="3" name="Title 2"/>
          <p:cNvSpPr>
            <a:spLocks noGrp="1"/>
          </p:cNvSpPr>
          <p:nvPr>
            <p:ph type="title"/>
          </p:nvPr>
        </p:nvSpPr>
        <p:spPr/>
        <p:txBody>
          <a:bodyPr/>
          <a:lstStyle/>
          <a:p>
            <a:r>
              <a:rPr lang="en-US" dirty="0" smtClean="0"/>
              <a:t>Why is REST Important?</a:t>
            </a:r>
            <a:endParaRPr lang="en-US" dirty="0"/>
          </a:p>
        </p:txBody>
      </p:sp>
    </p:spTree>
    <p:extLst>
      <p:ext uri="{BB962C8B-B14F-4D97-AF65-F5344CB8AC3E}">
        <p14:creationId xmlns:p14="http://schemas.microsoft.com/office/powerpoint/2010/main" val="33090277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4655185"/>
          </a:xfrm>
          <a:prstGeom prst="rect">
            <a:avLst/>
          </a:prstGeom>
        </p:spPr>
        <p:txBody>
          <a:bodyPr/>
          <a:lstStyle/>
          <a:p>
            <a:r>
              <a:rPr lang="en-US" sz="2856" dirty="0"/>
              <a:t>CSOM URLS can go through _</a:t>
            </a:r>
            <a:r>
              <a:rPr lang="en-US" sz="2856" dirty="0" err="1"/>
              <a:t>api</a:t>
            </a:r>
            <a:r>
              <a:rPr lang="en-US" sz="2856" dirty="0"/>
              <a:t> folder</a:t>
            </a:r>
          </a:p>
          <a:p>
            <a:pPr lvl="1"/>
            <a:r>
              <a:rPr lang="en-US" sz="2448" dirty="0"/>
              <a:t>Simplifies URLs that need to be built</a:t>
            </a:r>
          </a:p>
          <a:p>
            <a:pPr lvl="1"/>
            <a:r>
              <a:rPr lang="en-US" sz="2448" dirty="0"/>
              <a:t>Removes client.svc file name from URL</a:t>
            </a:r>
          </a:p>
          <a:p>
            <a:endParaRPr lang="en-US" sz="2856" dirty="0"/>
          </a:p>
          <a:p>
            <a:r>
              <a:rPr lang="en-US" sz="2856" dirty="0"/>
              <a:t>You can replace this URL</a:t>
            </a:r>
          </a:p>
          <a:p>
            <a:pPr marL="597701" lvl="1"/>
            <a:r>
              <a:rPr lang="en-US" sz="2448" dirty="0">
                <a:latin typeface="Courier New" pitchFamily="49" charset="0"/>
                <a:cs typeface="Courier New" pitchFamily="49" charset="0"/>
              </a:rPr>
              <a:t>http://contososerver/</a:t>
            </a:r>
            <a:r>
              <a:rPr lang="en-US" sz="2448" b="1" dirty="0">
                <a:solidFill>
                  <a:schemeClr val="bg2"/>
                </a:solidFill>
                <a:latin typeface="Courier New" pitchFamily="49" charset="0"/>
                <a:cs typeface="Courier New" pitchFamily="49" charset="0"/>
              </a:rPr>
              <a:t>_vti_bin/client.svc</a:t>
            </a:r>
            <a:r>
              <a:rPr lang="en-US" sz="2448" dirty="0">
                <a:latin typeface="Courier New" pitchFamily="49" charset="0"/>
                <a:cs typeface="Courier New" pitchFamily="49" charset="0"/>
              </a:rPr>
              <a:t>/web</a:t>
            </a:r>
            <a:endParaRPr lang="en-US" sz="3264" dirty="0"/>
          </a:p>
          <a:p>
            <a:endParaRPr lang="en-US" sz="2856" dirty="0"/>
          </a:p>
          <a:p>
            <a:r>
              <a:rPr lang="en-US" sz="2856" dirty="0"/>
              <a:t>With this URL</a:t>
            </a:r>
          </a:p>
          <a:p>
            <a:pPr marL="597701" lvl="1"/>
            <a:r>
              <a:rPr lang="en-US" sz="2448" dirty="0">
                <a:latin typeface="Courier New" pitchFamily="49" charset="0"/>
                <a:cs typeface="Courier New" pitchFamily="49" charset="0"/>
              </a:rPr>
              <a:t>http://contososerver/</a:t>
            </a:r>
            <a:r>
              <a:rPr lang="en-US" sz="2448" b="1" dirty="0">
                <a:solidFill>
                  <a:schemeClr val="bg2"/>
                </a:solidFill>
                <a:latin typeface="Courier New" pitchFamily="49" charset="0"/>
                <a:cs typeface="Courier New" pitchFamily="49" charset="0"/>
              </a:rPr>
              <a:t>_api</a:t>
            </a:r>
            <a:r>
              <a:rPr lang="en-US" sz="2448" dirty="0">
                <a:latin typeface="Courier New" pitchFamily="49" charset="0"/>
                <a:cs typeface="Courier New" pitchFamily="49" charset="0"/>
              </a:rPr>
              <a:t>/web</a:t>
            </a:r>
          </a:p>
          <a:p>
            <a:endParaRPr lang="en-US" sz="2856" dirty="0"/>
          </a:p>
        </p:txBody>
      </p:sp>
      <p:sp>
        <p:nvSpPr>
          <p:cNvPr id="3" name="Title 2"/>
          <p:cNvSpPr>
            <a:spLocks noGrp="1"/>
          </p:cNvSpPr>
          <p:nvPr>
            <p:ph type="title"/>
          </p:nvPr>
        </p:nvSpPr>
        <p:spPr/>
        <p:txBody>
          <a:bodyPr>
            <a:normAutofit fontScale="90000"/>
          </a:bodyPr>
          <a:lstStyle/>
          <a:p>
            <a:r>
              <a:rPr lang="en-US" dirty="0" smtClean="0"/>
              <a:t>REST URLs in SharePoint 2013</a:t>
            </a:r>
            <a:endParaRPr lang="en-US" dirty="0"/>
          </a:p>
        </p:txBody>
      </p:sp>
    </p:spTree>
    <p:extLst>
      <p:ext uri="{BB962C8B-B14F-4D97-AF65-F5344CB8AC3E}">
        <p14:creationId xmlns:p14="http://schemas.microsoft.com/office/powerpoint/2010/main" val="1175649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prstGeom prst="rect">
            <a:avLst/>
          </a:prstGeom>
        </p:spPr>
        <p:txBody>
          <a:bodyPr/>
          <a:lstStyle/>
          <a:p>
            <a:r>
              <a:rPr lang="en-US" dirty="0" smtClean="0"/>
              <a:t>Example REST URLs targeting SharePoint sites</a:t>
            </a:r>
          </a:p>
          <a:p>
            <a:pPr lvl="1">
              <a:lnSpc>
                <a:spcPct val="150000"/>
              </a:lnSpc>
            </a:pPr>
            <a:r>
              <a:rPr lang="en-US" sz="2040" dirty="0">
                <a:latin typeface="Lucida Console" pitchFamily="49" charset="0"/>
              </a:rPr>
              <a:t>_</a:t>
            </a:r>
            <a:r>
              <a:rPr lang="en-US" sz="2040" dirty="0" err="1">
                <a:latin typeface="Lucida Console" pitchFamily="49" charset="0"/>
              </a:rPr>
              <a:t>api</a:t>
            </a:r>
            <a:r>
              <a:rPr lang="en-US" sz="2040" dirty="0">
                <a:latin typeface="Lucida Console" pitchFamily="49" charset="0"/>
              </a:rPr>
              <a:t>/web/lists</a:t>
            </a:r>
          </a:p>
          <a:p>
            <a:pPr lvl="1">
              <a:lnSpc>
                <a:spcPct val="150000"/>
              </a:lnSpc>
            </a:pPr>
            <a:r>
              <a:rPr lang="en-US" sz="2040" dirty="0">
                <a:latin typeface="Lucida Console" pitchFamily="49" charset="0"/>
              </a:rPr>
              <a:t>_</a:t>
            </a:r>
            <a:r>
              <a:rPr lang="en-US" sz="2040" dirty="0" err="1">
                <a:latin typeface="Lucida Console" pitchFamily="49" charset="0"/>
              </a:rPr>
              <a:t>api</a:t>
            </a:r>
            <a:r>
              <a:rPr lang="en-US" sz="2040" dirty="0">
                <a:latin typeface="Lucida Console" pitchFamily="49" charset="0"/>
              </a:rPr>
              <a:t>/web/lists/</a:t>
            </a:r>
            <a:r>
              <a:rPr lang="en-US" sz="2040" dirty="0" err="1">
                <a:latin typeface="Lucida Console" pitchFamily="49" charset="0"/>
              </a:rPr>
              <a:t>getByTitle</a:t>
            </a:r>
            <a:r>
              <a:rPr lang="en-US" sz="2040" dirty="0">
                <a:latin typeface="Lucida Console" pitchFamily="49" charset="0"/>
              </a:rPr>
              <a:t>('Announcements')</a:t>
            </a:r>
          </a:p>
          <a:p>
            <a:pPr lvl="1">
              <a:lnSpc>
                <a:spcPct val="150000"/>
              </a:lnSpc>
            </a:pPr>
            <a:r>
              <a:rPr lang="en-US" sz="2040" dirty="0">
                <a:latin typeface="Lucida Console" pitchFamily="49" charset="0"/>
              </a:rPr>
              <a:t>_</a:t>
            </a:r>
            <a:r>
              <a:rPr lang="en-US" sz="2040" dirty="0" err="1">
                <a:latin typeface="Lucida Console" pitchFamily="49" charset="0"/>
              </a:rPr>
              <a:t>api</a:t>
            </a:r>
            <a:r>
              <a:rPr lang="en-US" sz="2040" dirty="0">
                <a:latin typeface="Lucida Console" pitchFamily="49" charset="0"/>
              </a:rPr>
              <a:t>/web/</a:t>
            </a:r>
            <a:r>
              <a:rPr lang="en-US" sz="2040" dirty="0" err="1">
                <a:latin typeface="Lucida Console" pitchFamily="49" charset="0"/>
              </a:rPr>
              <a:t>getAvailableWebTemplates</a:t>
            </a:r>
            <a:r>
              <a:rPr lang="en-US" sz="2040" dirty="0">
                <a:latin typeface="Lucida Console" pitchFamily="49" charset="0"/>
              </a:rPr>
              <a:t>(</a:t>
            </a:r>
            <a:r>
              <a:rPr lang="en-US" sz="2040" dirty="0" err="1">
                <a:latin typeface="Lucida Console" pitchFamily="49" charset="0"/>
              </a:rPr>
              <a:t>lcid</a:t>
            </a:r>
            <a:r>
              <a:rPr lang="en-US" sz="2040" dirty="0">
                <a:latin typeface="Lucida Console" pitchFamily="49" charset="0"/>
              </a:rPr>
              <a:t>=1033)</a:t>
            </a:r>
          </a:p>
        </p:txBody>
      </p:sp>
      <p:sp>
        <p:nvSpPr>
          <p:cNvPr id="3" name="Title 2"/>
          <p:cNvSpPr>
            <a:spLocks noGrp="1"/>
          </p:cNvSpPr>
          <p:nvPr>
            <p:ph type="title"/>
          </p:nvPr>
        </p:nvSpPr>
        <p:spPr/>
        <p:txBody>
          <a:bodyPr/>
          <a:lstStyle/>
          <a:p>
            <a:r>
              <a:rPr lang="en-US" dirty="0"/>
              <a:t>Mapping </a:t>
            </a:r>
            <a:r>
              <a:rPr lang="en-US" dirty="0" smtClean="0"/>
              <a:t>Objects </a:t>
            </a:r>
            <a:r>
              <a:rPr lang="en-US" dirty="0"/>
              <a:t>to </a:t>
            </a:r>
            <a:r>
              <a:rPr lang="en-US" dirty="0" smtClean="0"/>
              <a:t>Resources</a:t>
            </a:r>
            <a:endParaRPr lang="en-US" dirty="0"/>
          </a:p>
        </p:txBody>
      </p:sp>
    </p:spTree>
    <p:extLst>
      <p:ext uri="{BB962C8B-B14F-4D97-AF65-F5344CB8AC3E}">
        <p14:creationId xmlns:p14="http://schemas.microsoft.com/office/powerpoint/2010/main" val="257199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3725863"/>
            <a:ext cx="11888787" cy="917575"/>
          </a:xfrm>
        </p:spPr>
        <p:txBody>
          <a:bodyPr/>
          <a:lstStyle/>
          <a:p>
            <a:r>
              <a:rPr lang="en-US" dirty="0"/>
              <a:t>Comparing CSOM and REST</a:t>
            </a:r>
          </a:p>
        </p:txBody>
      </p:sp>
      <p:sp>
        <p:nvSpPr>
          <p:cNvPr id="4" name="Text Placeholder 3"/>
          <p:cNvSpPr>
            <a:spLocks noGrp="1"/>
          </p:cNvSpPr>
          <p:nvPr>
            <p:ph type="body" sz="quarter" idx="4294967295"/>
          </p:nvPr>
        </p:nvSpPr>
        <p:spPr>
          <a:xfrm>
            <a:off x="7894637" y="449262"/>
            <a:ext cx="11887200" cy="1778000"/>
          </a:xfrm>
        </p:spPr>
        <p:txBody>
          <a:bodyPr/>
          <a:lstStyle/>
          <a:p>
            <a:pPr marL="0" indent="0">
              <a:buNone/>
            </a:pPr>
            <a:r>
              <a:rPr lang="en-US" sz="11500" dirty="0" smtClean="0"/>
              <a:t>Demo</a:t>
            </a:r>
            <a:endParaRPr lang="en-US" sz="11500" dirty="0"/>
          </a:p>
        </p:txBody>
      </p:sp>
    </p:spTree>
    <p:extLst>
      <p:ext uri="{BB962C8B-B14F-4D97-AF65-F5344CB8AC3E}">
        <p14:creationId xmlns:p14="http://schemas.microsoft.com/office/powerpoint/2010/main" val="301854212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p:txBody>
          <a:bodyPr/>
          <a:lstStyle/>
          <a:p>
            <a:endParaRPr lang="en-US"/>
          </a:p>
        </p:txBody>
      </p:sp>
      <p:sp>
        <p:nvSpPr>
          <p:cNvPr id="2" name="Title 1"/>
          <p:cNvSpPr>
            <a:spLocks noGrp="1"/>
          </p:cNvSpPr>
          <p:nvPr>
            <p:ph type="ctrTitle"/>
          </p:nvPr>
        </p:nvSpPr>
        <p:spPr/>
        <p:txBody>
          <a:bodyPr/>
          <a:lstStyle/>
          <a:p>
            <a:r>
              <a:rPr lang="en-US" dirty="0" smtClean="0"/>
              <a:t>Agenda</a:t>
            </a:r>
            <a:endParaRPr lang="en-US" dirty="0"/>
          </a:p>
        </p:txBody>
      </p:sp>
      <p:sp>
        <p:nvSpPr>
          <p:cNvPr id="6" name="Rectangle 5"/>
          <p:cNvSpPr/>
          <p:nvPr/>
        </p:nvSpPr>
        <p:spPr bwMode="auto">
          <a:xfrm>
            <a:off x="505215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012654"/>
                </a:solidFill>
              </a:rPr>
              <a:t>App Hosting Options</a:t>
            </a:r>
          </a:p>
        </p:txBody>
      </p:sp>
      <p:sp>
        <p:nvSpPr>
          <p:cNvPr id="7" name="Rectangle 6"/>
          <p:cNvSpPr/>
          <p:nvPr/>
        </p:nvSpPr>
        <p:spPr bwMode="auto">
          <a:xfrm>
            <a:off x="746399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012654"/>
                </a:solidFill>
              </a:rPr>
              <a:t>REST &amp; CSOM APIs</a:t>
            </a:r>
          </a:p>
        </p:txBody>
      </p:sp>
      <p:sp>
        <p:nvSpPr>
          <p:cNvPr id="8" name="Rectangle 7"/>
          <p:cNvSpPr/>
          <p:nvPr/>
        </p:nvSpPr>
        <p:spPr bwMode="auto">
          <a:xfrm>
            <a:off x="987583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smtClean="0">
                <a:solidFill>
                  <a:srgbClr val="012654"/>
                </a:solidFill>
              </a:rPr>
              <a:t>Remote Event Receivers</a:t>
            </a:r>
            <a:endParaRPr lang="en-US" sz="2244" dirty="0">
              <a:solidFill>
                <a:srgbClr val="012654"/>
              </a:solidFill>
            </a:endParaRPr>
          </a:p>
        </p:txBody>
      </p:sp>
    </p:spTree>
    <p:custDataLst>
      <p:tags r:id="rId1"/>
    </p:custDataLst>
    <p:extLst>
      <p:ext uri="{BB962C8B-B14F-4D97-AF65-F5344CB8AC3E}">
        <p14:creationId xmlns:p14="http://schemas.microsoft.com/office/powerpoint/2010/main" val="488440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12549" l="-25098"/>
                                      </p:by>
                                    </p:animClr>
                                    <p:animClr clrSpc="hsl" dir="cw">
                                      <p:cBhvr>
                                        <p:cTn id="7" dur="500" fill="hold"/>
                                        <p:tgtEl>
                                          <p:spTgt spid="7"/>
                                        </p:tgtEl>
                                        <p:attrNameLst>
                                          <p:attrName>fillcolor</p:attrName>
                                        </p:attrNameLst>
                                      </p:cBhvr>
                                      <p:by>
                                        <p:hsl h="0" s="-12549" l="-25098"/>
                                      </p:by>
                                    </p:animClr>
                                    <p:animClr clrSpc="hsl" dir="cw">
                                      <p:cBhvr>
                                        <p:cTn id="8" dur="500" fill="hold"/>
                                        <p:tgtEl>
                                          <p:spTgt spid="7"/>
                                        </p:tgtEl>
                                        <p:attrNameLst>
                                          <p:attrName>stroke.color</p:attrName>
                                        </p:attrNameLst>
                                      </p:cBhvr>
                                      <p:by>
                                        <p:hsl h="0" s="-12549" l="-25098"/>
                                      </p:by>
                                    </p:animClr>
                                    <p:set>
                                      <p:cBhvr>
                                        <p:cTn id="9"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Remote Event </a:t>
            </a:r>
            <a:r>
              <a:rPr lang="en-US" dirty="0"/>
              <a:t>Receivers: </a:t>
            </a:r>
            <a:r>
              <a:rPr lang="en-US" dirty="0" smtClean="0"/>
              <a:t>Architecture</a:t>
            </a:r>
            <a:endParaRPr lang="en-US" dirty="0"/>
          </a:p>
        </p:txBody>
      </p:sp>
      <p:sp>
        <p:nvSpPr>
          <p:cNvPr id="5" name="Content Placeholder 4"/>
          <p:cNvSpPr>
            <a:spLocks noGrp="1"/>
          </p:cNvSpPr>
          <p:nvPr>
            <p:ph type="body" sz="quarter" idx="10"/>
          </p:nvPr>
        </p:nvSpPr>
        <p:spPr/>
        <p:txBody>
          <a:bodyPr/>
          <a:lstStyle/>
          <a:p>
            <a:r>
              <a:rPr lang="en-US" dirty="0" smtClean="0"/>
              <a:t>Event scopes</a:t>
            </a:r>
          </a:p>
          <a:p>
            <a:pPr lvl="1"/>
            <a:r>
              <a:rPr lang="en-US" dirty="0" smtClean="0"/>
              <a:t>List Item</a:t>
            </a:r>
          </a:p>
          <a:p>
            <a:pPr lvl="1"/>
            <a:r>
              <a:rPr lang="en-US" dirty="0" smtClean="0"/>
              <a:t>List</a:t>
            </a:r>
          </a:p>
          <a:p>
            <a:pPr lvl="1"/>
            <a:r>
              <a:rPr lang="en-US" dirty="0" smtClean="0"/>
              <a:t>Web</a:t>
            </a:r>
          </a:p>
          <a:p>
            <a:pPr lvl="1"/>
            <a:r>
              <a:rPr lang="en-US" dirty="0" smtClean="0"/>
              <a:t>App</a:t>
            </a:r>
          </a:p>
          <a:p>
            <a:r>
              <a:rPr lang="en-US" dirty="0" smtClean="0"/>
              <a:t>Support for the following types</a:t>
            </a:r>
          </a:p>
          <a:p>
            <a:pPr lvl="1"/>
            <a:r>
              <a:rPr lang="en-US" dirty="0" smtClean="0"/>
              <a:t>Synchronous Events</a:t>
            </a:r>
          </a:p>
          <a:p>
            <a:pPr lvl="1"/>
            <a:r>
              <a:rPr lang="en-US" dirty="0" smtClean="0"/>
              <a:t>Asynchronous After Events</a:t>
            </a:r>
            <a:endParaRPr lang="en-US" dirty="0"/>
          </a:p>
        </p:txBody>
      </p:sp>
      <p:sp>
        <p:nvSpPr>
          <p:cNvPr id="2" name="Text Placeholder 1"/>
          <p:cNvSpPr>
            <a:spLocks noGrp="1"/>
          </p:cNvSpPr>
          <p:nvPr>
            <p:ph type="body" sz="quarter" idx="11"/>
          </p:nvPr>
        </p:nvSpPr>
        <p:spPr>
          <a:xfrm>
            <a:off x="6218237" y="1212849"/>
            <a:ext cx="5943601" cy="5607689"/>
          </a:xfrm>
        </p:spPr>
        <p:txBody>
          <a:bodyPr/>
          <a:lstStyle/>
          <a:p>
            <a:r>
              <a:rPr lang="en-US" dirty="0"/>
              <a:t>Not meant for “mirroring” or sync solutions</a:t>
            </a:r>
          </a:p>
          <a:p>
            <a:pPr lvl="1"/>
            <a:r>
              <a:rPr lang="en-US" dirty="0"/>
              <a:t>Use RER to receive notification that a change has occurred</a:t>
            </a:r>
          </a:p>
          <a:p>
            <a:pPr lvl="1"/>
            <a:r>
              <a:rPr lang="en-US" dirty="0"/>
              <a:t>Use interface to poll SharePoint for changes</a:t>
            </a:r>
          </a:p>
          <a:p>
            <a:pPr lvl="1"/>
            <a:r>
              <a:rPr lang="en-US" dirty="0"/>
              <a:t>Write changes as required</a:t>
            </a:r>
          </a:p>
          <a:p>
            <a:r>
              <a:rPr lang="en-US" dirty="0"/>
              <a:t>No guaranteed delivery</a:t>
            </a:r>
          </a:p>
          <a:p>
            <a:pPr lvl="1"/>
            <a:r>
              <a:rPr lang="en-US" dirty="0"/>
              <a:t>Although custom code can help improve</a:t>
            </a:r>
          </a:p>
          <a:p>
            <a:endParaRPr lang="en-US" dirty="0"/>
          </a:p>
        </p:txBody>
      </p:sp>
    </p:spTree>
    <p:extLst>
      <p:ext uri="{BB962C8B-B14F-4D97-AF65-F5344CB8AC3E}">
        <p14:creationId xmlns:p14="http://schemas.microsoft.com/office/powerpoint/2010/main" val="130488111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Remote Event Receivers</a:t>
            </a:r>
            <a:endParaRPr lang="en-US" dirty="0"/>
          </a:p>
        </p:txBody>
      </p:sp>
      <p:sp>
        <p:nvSpPr>
          <p:cNvPr id="2" name="Text Placeholder 1"/>
          <p:cNvSpPr>
            <a:spLocks noGrp="1"/>
          </p:cNvSpPr>
          <p:nvPr>
            <p:ph type="body" sz="quarter" idx="4294967295"/>
          </p:nvPr>
        </p:nvSpPr>
        <p:spPr>
          <a:xfrm>
            <a:off x="274639" y="1131887"/>
            <a:ext cx="11371263" cy="765175"/>
          </a:xfrm>
        </p:spPr>
        <p:txBody>
          <a:bodyPr/>
          <a:lstStyle/>
          <a:p>
            <a:pPr marL="0" indent="0">
              <a:buNone/>
            </a:pPr>
            <a:r>
              <a:rPr lang="en-US" dirty="0" smtClean="0"/>
              <a:t>Register declaratively or via code</a:t>
            </a:r>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1973262"/>
            <a:ext cx="5105400" cy="4481310"/>
          </a:xfrm>
          <a:prstGeom prst="rect">
            <a:avLst/>
          </a:prstGeom>
        </p:spPr>
      </p:pic>
      <p:sp>
        <p:nvSpPr>
          <p:cNvPr id="7" name="TextBox 6"/>
          <p:cNvSpPr txBox="1"/>
          <p:nvPr/>
        </p:nvSpPr>
        <p:spPr>
          <a:xfrm>
            <a:off x="6227605" y="1942912"/>
            <a:ext cx="7330025" cy="3793381"/>
          </a:xfrm>
          <a:prstGeom prst="rect">
            <a:avLst/>
          </a:prstGeom>
          <a:noFill/>
        </p:spPr>
        <p:txBody>
          <a:bodyPr wrap="square" lIns="119541" tIns="59771" rIns="119541" bIns="59771" rtlCol="0">
            <a:spAutoFit/>
          </a:bodyPr>
          <a:lstStyle/>
          <a:p>
            <a:r>
              <a:rPr lang="en-US" sz="1836" dirty="0">
                <a:solidFill>
                  <a:srgbClr val="505050"/>
                </a:solidFill>
                <a:latin typeface="Consolas" pitchFamily="49" charset="0"/>
                <a:cs typeface="Consolas" pitchFamily="49" charset="0"/>
              </a:rPr>
              <a:t>string url= </a:t>
            </a:r>
            <a:r>
              <a:rPr lang="en-US" sz="1836" dirty="0">
                <a:solidFill>
                  <a:srgbClr val="012654"/>
                </a:solidFill>
                <a:latin typeface="Consolas" pitchFamily="49" charset="0"/>
                <a:cs typeface="Consolas" pitchFamily="49" charset="0"/>
              </a:rPr>
              <a:t>"</a:t>
            </a:r>
            <a:r>
              <a:rPr lang="en-US" sz="1836" b="1" dirty="0">
                <a:solidFill>
                  <a:srgbClr val="012654"/>
                </a:solidFill>
                <a:latin typeface="Consolas" pitchFamily="49" charset="0"/>
                <a:cs typeface="Consolas" pitchFamily="49" charset="0"/>
              </a:rPr>
              <a:t>http://contoso.com/RemoteEventService.svc</a:t>
            </a:r>
            <a:r>
              <a:rPr lang="en-US" sz="1836" dirty="0">
                <a:solidFill>
                  <a:srgbClr val="012654"/>
                </a:solidFill>
                <a:latin typeface="Consolas" pitchFamily="49" charset="0"/>
                <a:cs typeface="Consolas" pitchFamily="49" charset="0"/>
              </a:rPr>
              <a:t>";           </a:t>
            </a:r>
          </a:p>
          <a:p>
            <a:r>
              <a:rPr lang="en-US" sz="1836" dirty="0">
                <a:solidFill>
                  <a:srgbClr val="505050"/>
                </a:solidFill>
                <a:latin typeface="Consolas" pitchFamily="49" charset="0"/>
                <a:cs typeface="Consolas" pitchFamily="49" charset="0"/>
              </a:rPr>
              <a:t>   </a:t>
            </a:r>
          </a:p>
          <a:p>
            <a:r>
              <a:rPr lang="en-US" sz="1836" dirty="0">
                <a:solidFill>
                  <a:srgbClr val="505050"/>
                </a:solidFill>
                <a:latin typeface="Consolas" pitchFamily="49" charset="0"/>
                <a:cs typeface="Consolas" pitchFamily="49" charset="0"/>
              </a:rPr>
              <a:t>using (SPSite site = new SPSite(siteUrl)) </a:t>
            </a:r>
          </a:p>
          <a:p>
            <a:r>
              <a:rPr lang="en-US" sz="1836" dirty="0">
                <a:solidFill>
                  <a:srgbClr val="505050"/>
                </a:solidFill>
                <a:latin typeface="Consolas" pitchFamily="49" charset="0"/>
                <a:cs typeface="Consolas" pitchFamily="49" charset="0"/>
              </a:rPr>
              <a:t>{ </a:t>
            </a:r>
          </a:p>
          <a:p>
            <a:r>
              <a:rPr lang="en-US" sz="1836" dirty="0">
                <a:solidFill>
                  <a:srgbClr val="505050"/>
                </a:solidFill>
                <a:latin typeface="Consolas" pitchFamily="49" charset="0"/>
                <a:cs typeface="Consolas" pitchFamily="49" charset="0"/>
              </a:rPr>
              <a:t>   using (SPWeb web = site.RootWeb) </a:t>
            </a:r>
          </a:p>
          <a:p>
            <a:r>
              <a:rPr lang="en-US" sz="1836" dirty="0">
                <a:solidFill>
                  <a:srgbClr val="505050"/>
                </a:solidFill>
                <a:latin typeface="Consolas" pitchFamily="49" charset="0"/>
                <a:cs typeface="Consolas" pitchFamily="49" charset="0"/>
              </a:rPr>
              <a:t>   {</a:t>
            </a:r>
          </a:p>
          <a:p>
            <a:r>
              <a:rPr lang="en-US" sz="1836" dirty="0">
                <a:solidFill>
                  <a:srgbClr val="505050"/>
                </a:solidFill>
                <a:latin typeface="Consolas" pitchFamily="49" charset="0"/>
                <a:cs typeface="Consolas" pitchFamily="49" charset="0"/>
              </a:rPr>
              <a:t>      SPList list = web.Lists[listTitle]; </a:t>
            </a:r>
          </a:p>
          <a:p>
            <a:r>
              <a:rPr lang="en-US" sz="1836" dirty="0">
                <a:solidFill>
                  <a:srgbClr val="505050"/>
                </a:solidFill>
                <a:latin typeface="Consolas" pitchFamily="49" charset="0"/>
                <a:cs typeface="Consolas" pitchFamily="49" charset="0"/>
              </a:rPr>
              <a:t>      list.EventReceivers.Add(</a:t>
            </a:r>
          </a:p>
          <a:p>
            <a:r>
              <a:rPr lang="en-US" sz="1836" dirty="0">
                <a:solidFill>
                  <a:srgbClr val="505050"/>
                </a:solidFill>
                <a:latin typeface="Consolas" pitchFamily="49" charset="0"/>
                <a:cs typeface="Consolas" pitchFamily="49" charset="0"/>
              </a:rPr>
              <a:t>        SPEventReceiverType.ItemAdded, </a:t>
            </a:r>
          </a:p>
          <a:p>
            <a:r>
              <a:rPr lang="en-US" sz="1836" dirty="0">
                <a:solidFill>
                  <a:srgbClr val="505050"/>
                </a:solidFill>
                <a:latin typeface="Consolas" pitchFamily="49" charset="0"/>
                <a:cs typeface="Consolas" pitchFamily="49" charset="0"/>
              </a:rPr>
              <a:t>        url); </a:t>
            </a:r>
          </a:p>
          <a:p>
            <a:r>
              <a:rPr lang="en-US" sz="1836" dirty="0">
                <a:solidFill>
                  <a:srgbClr val="505050"/>
                </a:solidFill>
                <a:latin typeface="Consolas" pitchFamily="49" charset="0"/>
                <a:cs typeface="Consolas" pitchFamily="49" charset="0"/>
              </a:rPr>
              <a:t>   }</a:t>
            </a:r>
          </a:p>
          <a:p>
            <a:r>
              <a:rPr lang="en-US" sz="1836" dirty="0">
                <a:solidFill>
                  <a:srgbClr val="505050"/>
                </a:solidFill>
                <a:latin typeface="Consolas" pitchFamily="49" charset="0"/>
                <a:cs typeface="Consolas" pitchFamily="49" charset="0"/>
              </a:rPr>
              <a:t>}</a:t>
            </a:r>
          </a:p>
        </p:txBody>
      </p:sp>
    </p:spTree>
    <p:extLst>
      <p:ext uri="{BB962C8B-B14F-4D97-AF65-F5344CB8AC3E}">
        <p14:creationId xmlns:p14="http://schemas.microsoft.com/office/powerpoint/2010/main" val="306685409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3725863"/>
            <a:ext cx="11888787" cy="917575"/>
          </a:xfrm>
        </p:spPr>
        <p:txBody>
          <a:bodyPr/>
          <a:lstStyle/>
          <a:p>
            <a:r>
              <a:rPr lang="en-US" dirty="0" smtClean="0"/>
              <a:t>Remote Event Receivers</a:t>
            </a:r>
            <a:endParaRPr lang="en-US" dirty="0"/>
          </a:p>
        </p:txBody>
      </p:sp>
      <p:sp>
        <p:nvSpPr>
          <p:cNvPr id="4" name="Text Placeholder 3"/>
          <p:cNvSpPr>
            <a:spLocks noGrp="1"/>
          </p:cNvSpPr>
          <p:nvPr>
            <p:ph type="body" sz="quarter" idx="4294967295"/>
          </p:nvPr>
        </p:nvSpPr>
        <p:spPr>
          <a:xfrm>
            <a:off x="7894637" y="449262"/>
            <a:ext cx="11887200" cy="1778000"/>
          </a:xfrm>
        </p:spPr>
        <p:txBody>
          <a:bodyPr/>
          <a:lstStyle/>
          <a:p>
            <a:pPr marL="0" indent="0">
              <a:buNone/>
            </a:pPr>
            <a:r>
              <a:rPr lang="en-US" sz="11500" dirty="0" smtClean="0"/>
              <a:t>Demo</a:t>
            </a:r>
            <a:endParaRPr lang="en-US" sz="11500" dirty="0"/>
          </a:p>
        </p:txBody>
      </p:sp>
    </p:spTree>
    <p:extLst>
      <p:ext uri="{BB962C8B-B14F-4D97-AF65-F5344CB8AC3E}">
        <p14:creationId xmlns:p14="http://schemas.microsoft.com/office/powerpoint/2010/main" val="23851424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Introduction to the Cloud App Model for Office and SharePoint 2013, Part 2 </a:t>
            </a:r>
            <a:r>
              <a:rPr lang="en-US" sz="4400" dirty="0" smtClean="0"/>
              <a:t/>
            </a:r>
            <a:br>
              <a:rPr lang="en-US" sz="4400" dirty="0" smtClean="0"/>
            </a:br>
            <a:endParaRPr lang="en-US" sz="4400" dirty="0"/>
          </a:p>
        </p:txBody>
      </p:sp>
      <p:sp>
        <p:nvSpPr>
          <p:cNvPr id="5" name="Text Placeholder 4"/>
          <p:cNvSpPr>
            <a:spLocks noGrp="1"/>
          </p:cNvSpPr>
          <p:nvPr>
            <p:ph type="body" sz="quarter" idx="12"/>
          </p:nvPr>
        </p:nvSpPr>
        <p:spPr/>
        <p:txBody>
          <a:bodyPr/>
          <a:lstStyle/>
          <a:p>
            <a:r>
              <a:rPr lang="en-US" dirty="0" smtClean="0"/>
              <a:t>Keenan Newton – Sr. Product Manager</a:t>
            </a:r>
          </a:p>
          <a:p>
            <a:r>
              <a:rPr lang="en-US" dirty="0" smtClean="0"/>
              <a:t>Eray Chou – Sr. Program Manager Lead</a:t>
            </a:r>
          </a:p>
        </p:txBody>
      </p:sp>
      <p:sp>
        <p:nvSpPr>
          <p:cNvPr id="2" name="Text Placeholder 1"/>
          <p:cNvSpPr>
            <a:spLocks noGrp="1"/>
          </p:cNvSpPr>
          <p:nvPr>
            <p:ph type="body" sz="quarter" idx="13"/>
          </p:nvPr>
        </p:nvSpPr>
        <p:spPr/>
        <p:txBody>
          <a:bodyPr/>
          <a:lstStyle/>
          <a:p>
            <a:r>
              <a:rPr lang="en-US" dirty="0" smtClean="0"/>
              <a:t>SPC134</a:t>
            </a:r>
            <a:endParaRPr lang="en-US" dirty="0"/>
          </a:p>
        </p:txBody>
      </p:sp>
    </p:spTree>
    <p:extLst>
      <p:ext uri="{BB962C8B-B14F-4D97-AF65-F5344CB8AC3E}">
        <p14:creationId xmlns:p14="http://schemas.microsoft.com/office/powerpoint/2010/main" val="530489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Accelerating Your App</a:t>
            </a:r>
            <a:endParaRPr lang="en-US" dirty="0"/>
          </a:p>
        </p:txBody>
      </p:sp>
      <p:sp>
        <p:nvSpPr>
          <p:cNvPr id="6" name="Text Placeholder 5"/>
          <p:cNvSpPr>
            <a:spLocks noGrp="1"/>
          </p:cNvSpPr>
          <p:nvPr>
            <p:ph type="body" sz="quarter" idx="10"/>
          </p:nvPr>
        </p:nvSpPr>
        <p:spPr>
          <a:xfrm>
            <a:off x="277029" y="1212850"/>
            <a:ext cx="7158321" cy="5478295"/>
          </a:xfrm>
        </p:spPr>
        <p:txBody>
          <a:bodyPr/>
          <a:lstStyle/>
          <a:p>
            <a:r>
              <a:rPr lang="en-US" dirty="0" smtClean="0"/>
              <a:t>Complete The Card</a:t>
            </a:r>
          </a:p>
          <a:p>
            <a:pPr lvl="1"/>
            <a:r>
              <a:rPr lang="en-US" dirty="0" smtClean="0"/>
              <a:t>Take It To The SharePoint Store Booth (Microsoft Pavilion) </a:t>
            </a:r>
          </a:p>
          <a:p>
            <a:pPr lvl="1"/>
            <a:r>
              <a:rPr lang="en-US" dirty="0" smtClean="0"/>
              <a:t>Daily Draw To Meet A Program </a:t>
            </a:r>
            <a:r>
              <a:rPr lang="en-US" dirty="0" err="1" smtClean="0"/>
              <a:t>Mgr</a:t>
            </a:r>
            <a:r>
              <a:rPr lang="en-US" dirty="0" smtClean="0"/>
              <a:t> &amp; Plan Your App </a:t>
            </a:r>
          </a:p>
          <a:p>
            <a:endParaRPr lang="en-US" dirty="0" smtClean="0"/>
          </a:p>
          <a:p>
            <a:r>
              <a:rPr lang="en-US" dirty="0" smtClean="0"/>
              <a:t>Check Out </a:t>
            </a:r>
          </a:p>
          <a:p>
            <a:pPr lvl="1"/>
            <a:r>
              <a:rPr lang="en-US">
                <a:hlinkClick r:id="rId2"/>
              </a:rPr>
              <a:t>h</a:t>
            </a:r>
            <a:r>
              <a:rPr lang="en-US" smtClean="0">
                <a:hlinkClick r:id="rId2"/>
              </a:rPr>
              <a:t>ttp://dev.office.com</a:t>
            </a:r>
            <a:endParaRPr lang="en-US" smtClean="0"/>
          </a:p>
          <a:p>
            <a:r>
              <a:rPr lang="en-US" sz="1999" dirty="0" smtClean="0">
                <a:gradFill>
                  <a:gsLst>
                    <a:gs pos="1250">
                      <a:schemeClr val="bg2"/>
                    </a:gs>
                    <a:gs pos="100000">
                      <a:schemeClr val="bg2"/>
                    </a:gs>
                  </a:gsLst>
                  <a:lin ang="5400000" scaled="0"/>
                </a:gradFill>
                <a:latin typeface="+mn-lt"/>
                <a:hlinkClick r:id="rId3"/>
              </a:rPr>
              <a:t>http</a:t>
            </a:r>
            <a:r>
              <a:rPr lang="en-US" sz="1999" dirty="0">
                <a:gradFill>
                  <a:gsLst>
                    <a:gs pos="1250">
                      <a:schemeClr val="bg2"/>
                    </a:gs>
                    <a:gs pos="100000">
                      <a:schemeClr val="bg2"/>
                    </a:gs>
                  </a:gsLst>
                  <a:lin ang="5400000" scaled="0"/>
                </a:gradFill>
                <a:latin typeface="+mn-lt"/>
                <a:hlinkClick r:id="rId3"/>
              </a:rPr>
              <a:t>://www.devcamps.ms/office</a:t>
            </a:r>
            <a:endParaRPr lang="en-US" sz="1999" dirty="0">
              <a:gradFill>
                <a:gsLst>
                  <a:gs pos="1250">
                    <a:schemeClr val="bg2"/>
                  </a:gs>
                  <a:gs pos="100000">
                    <a:schemeClr val="bg2"/>
                  </a:gs>
                </a:gsLst>
                <a:lin ang="5400000" scaled="0"/>
              </a:gradFill>
              <a:latin typeface="+mn-lt"/>
            </a:endParaRPr>
          </a:p>
          <a:p>
            <a:endParaRPr lang="en-US" dirty="0" smtClean="0"/>
          </a:p>
          <a:p>
            <a:r>
              <a:rPr lang="en-US" dirty="0" smtClean="0"/>
              <a:t>Sign Up </a:t>
            </a:r>
          </a:p>
          <a:p>
            <a:pPr lvl="1"/>
            <a:r>
              <a:rPr lang="en-US" dirty="0" err="1" smtClean="0"/>
              <a:t>Dev</a:t>
            </a:r>
            <a:r>
              <a:rPr lang="en-US" dirty="0" smtClean="0"/>
              <a:t> Tenant </a:t>
            </a:r>
          </a:p>
          <a:p>
            <a:pPr lvl="1"/>
            <a:r>
              <a:rPr lang="en-US" dirty="0" smtClean="0"/>
              <a:t>Seller Account</a:t>
            </a:r>
            <a:endParaRPr lang="en-US" dirty="0"/>
          </a:p>
        </p:txBody>
      </p:sp>
      <p:pic>
        <p:nvPicPr>
          <p:cNvPr id="4" name="Picture 3"/>
          <p:cNvPicPr>
            <a:picLocks noChangeAspect="1"/>
          </p:cNvPicPr>
          <p:nvPr/>
        </p:nvPicPr>
        <p:blipFill>
          <a:blip r:embed="rId4"/>
          <a:stretch>
            <a:fillRect/>
          </a:stretch>
        </p:blipFill>
        <p:spPr>
          <a:xfrm>
            <a:off x="7892325" y="0"/>
            <a:ext cx="4541649" cy="7009937"/>
          </a:xfrm>
          <a:prstGeom prst="rect">
            <a:avLst/>
          </a:prstGeom>
        </p:spPr>
      </p:pic>
    </p:spTree>
    <p:extLst>
      <p:ext uri="{BB962C8B-B14F-4D97-AF65-F5344CB8AC3E}">
        <p14:creationId xmlns:p14="http://schemas.microsoft.com/office/powerpoint/2010/main" val="2673912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3787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37041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Agenda</a:t>
            </a:r>
            <a:endParaRPr lang="en-US" dirty="0"/>
          </a:p>
        </p:txBody>
      </p:sp>
      <p:sp>
        <p:nvSpPr>
          <p:cNvPr id="6" name="Rectangle 5"/>
          <p:cNvSpPr/>
          <p:nvPr/>
        </p:nvSpPr>
        <p:spPr bwMode="auto">
          <a:xfrm>
            <a:off x="505215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012654"/>
                </a:solidFill>
              </a:rPr>
              <a:t>App Hosting Options</a:t>
            </a:r>
          </a:p>
        </p:txBody>
      </p:sp>
      <p:sp>
        <p:nvSpPr>
          <p:cNvPr id="7" name="Rectangle 6"/>
          <p:cNvSpPr/>
          <p:nvPr/>
        </p:nvSpPr>
        <p:spPr bwMode="auto">
          <a:xfrm>
            <a:off x="746399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012654"/>
                </a:solidFill>
              </a:rPr>
              <a:t>REST &amp; CSOM APIs</a:t>
            </a:r>
          </a:p>
        </p:txBody>
      </p:sp>
      <p:sp>
        <p:nvSpPr>
          <p:cNvPr id="8" name="Rectangle 7"/>
          <p:cNvSpPr/>
          <p:nvPr/>
        </p:nvSpPr>
        <p:spPr bwMode="auto">
          <a:xfrm>
            <a:off x="987583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smtClean="0">
                <a:solidFill>
                  <a:srgbClr val="012654"/>
                </a:solidFill>
              </a:rPr>
              <a:t>Remote Event Receivers</a:t>
            </a:r>
            <a:endParaRPr lang="en-US" sz="2244" dirty="0">
              <a:solidFill>
                <a:srgbClr val="012654"/>
              </a:solidFill>
            </a:endParaRPr>
          </a:p>
        </p:txBody>
      </p:sp>
    </p:spTree>
    <p:custDataLst>
      <p:tags r:id="rId1"/>
    </p:custDataLst>
    <p:extLst>
      <p:ext uri="{BB962C8B-B14F-4D97-AF65-F5344CB8AC3E}">
        <p14:creationId xmlns:p14="http://schemas.microsoft.com/office/powerpoint/2010/main" val="5148624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12549" l="-25098"/>
                                      </p:by>
                                    </p:animClr>
                                    <p:animClr clrSpc="hsl" dir="cw">
                                      <p:cBhvr>
                                        <p:cTn id="7" dur="500" fill="hold"/>
                                        <p:tgtEl>
                                          <p:spTgt spid="7"/>
                                        </p:tgtEl>
                                        <p:attrNameLst>
                                          <p:attrName>fillcolor</p:attrName>
                                        </p:attrNameLst>
                                      </p:cBhvr>
                                      <p:by>
                                        <p:hsl h="0" s="-12549" l="-25098"/>
                                      </p:by>
                                    </p:animClr>
                                    <p:animClr clrSpc="hsl" dir="cw">
                                      <p:cBhvr>
                                        <p:cTn id="8" dur="500" fill="hold"/>
                                        <p:tgtEl>
                                          <p:spTgt spid="7"/>
                                        </p:tgtEl>
                                        <p:attrNameLst>
                                          <p:attrName>stroke.color</p:attrName>
                                        </p:attrNameLst>
                                      </p:cBhvr>
                                      <p:by>
                                        <p:hsl h="0" s="-12549" l="-25098"/>
                                      </p:by>
                                    </p:animClr>
                                    <p:set>
                                      <p:cBhvr>
                                        <p:cTn id="9"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692" dirty="0"/>
              <a:t>Hosting: Choice of Three Architecture Approaches</a:t>
            </a:r>
          </a:p>
        </p:txBody>
      </p:sp>
      <p:sp>
        <p:nvSpPr>
          <p:cNvPr id="4" name="Rounded Rectangle 3"/>
          <p:cNvSpPr/>
          <p:nvPr/>
        </p:nvSpPr>
        <p:spPr>
          <a:xfrm>
            <a:off x="10004793" y="5293883"/>
            <a:ext cx="1653386" cy="932603"/>
          </a:xfrm>
          <a:prstGeom prst="roundRect">
            <a:avLst>
              <a:gd name="adj" fmla="val 3861"/>
            </a:avLst>
          </a:prstGeom>
          <a:solidFill>
            <a:schemeClr val="tx2">
              <a:lumMod val="90000"/>
              <a:lumOff val="10000"/>
            </a:schemeClr>
          </a:solidFill>
          <a:ln/>
        </p:spPr>
        <p:style>
          <a:lnRef idx="0">
            <a:schemeClr val="accent4"/>
          </a:lnRef>
          <a:fillRef idx="3">
            <a:schemeClr val="accent4"/>
          </a:fillRef>
          <a:effectRef idx="3">
            <a:schemeClr val="accent4"/>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App Web </a:t>
            </a:r>
            <a:br>
              <a:rPr lang="en-US" sz="2142" b="1" dirty="0">
                <a:solidFill>
                  <a:srgbClr val="FFFFFF"/>
                </a:solidFill>
                <a:ea typeface="Segoe UI" pitchFamily="34" charset="0"/>
                <a:cs typeface="Segoe UI" pitchFamily="34" charset="0"/>
              </a:rPr>
            </a:br>
            <a:r>
              <a:rPr lang="en-US" sz="1836" b="1" dirty="0">
                <a:solidFill>
                  <a:srgbClr val="FFFFFF"/>
                </a:solidFill>
                <a:ea typeface="Segoe UI" pitchFamily="34" charset="0"/>
                <a:cs typeface="Segoe UI" pitchFamily="34" charset="0"/>
              </a:rPr>
              <a:t>(from WSP)</a:t>
            </a:r>
          </a:p>
        </p:txBody>
      </p:sp>
      <p:sp>
        <p:nvSpPr>
          <p:cNvPr id="5" name="Rounded Rectangle 4"/>
          <p:cNvSpPr/>
          <p:nvPr/>
        </p:nvSpPr>
        <p:spPr>
          <a:xfrm>
            <a:off x="8083146" y="4421966"/>
            <a:ext cx="1813925" cy="932603"/>
          </a:xfrm>
          <a:prstGeom prst="roundRect">
            <a:avLst>
              <a:gd name="adj" fmla="val 4979"/>
            </a:avLst>
          </a:prstGeom>
          <a:solidFill>
            <a:schemeClr val="bg2">
              <a:lumMod val="75000"/>
            </a:schemeClr>
          </a:solidFill>
          <a:ln/>
        </p:spPr>
        <p:style>
          <a:lnRef idx="0">
            <a:schemeClr val="accent1"/>
          </a:lnRef>
          <a:fillRef idx="3">
            <a:schemeClr val="accent1"/>
          </a:fillRef>
          <a:effectRef idx="3">
            <a:schemeClr val="accent1"/>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Parent </a:t>
            </a:r>
            <a:br>
              <a:rPr lang="en-US" sz="2142" b="1" dirty="0">
                <a:solidFill>
                  <a:srgbClr val="FFFFFF"/>
                </a:solidFill>
                <a:ea typeface="Segoe UI" pitchFamily="34" charset="0"/>
                <a:cs typeface="Segoe UI" pitchFamily="34" charset="0"/>
              </a:rPr>
            </a:br>
            <a:r>
              <a:rPr lang="en-US" sz="2142" b="1" dirty="0">
                <a:solidFill>
                  <a:srgbClr val="FFFFFF"/>
                </a:solidFill>
                <a:ea typeface="Segoe UI" pitchFamily="34" charset="0"/>
                <a:cs typeface="Segoe UI" pitchFamily="34" charset="0"/>
              </a:rPr>
              <a:t>Web</a:t>
            </a:r>
          </a:p>
        </p:txBody>
      </p:sp>
      <p:sp>
        <p:nvSpPr>
          <p:cNvPr id="6" name="Rectangle 5"/>
          <p:cNvSpPr/>
          <p:nvPr/>
        </p:nvSpPr>
        <p:spPr>
          <a:xfrm>
            <a:off x="276316" y="4477006"/>
            <a:ext cx="5979971" cy="1657528"/>
          </a:xfrm>
          <a:prstGeom prst="rect">
            <a:avLst/>
          </a:prstGeom>
        </p:spPr>
        <p:txBody>
          <a:bodyPr wrap="square" lIns="119541" tIns="59771" rIns="119541" bIns="59771">
            <a:spAutoFit/>
          </a:bodyPr>
          <a:lstStyle/>
          <a:p>
            <a:r>
              <a:rPr lang="en-US" sz="1836" b="1" dirty="0">
                <a:solidFill>
                  <a:srgbClr val="505050"/>
                </a:solidFill>
                <a:ea typeface="Segoe UI" pitchFamily="34" charset="0"/>
                <a:cs typeface="Segoe UI" pitchFamily="34" charset="0"/>
              </a:rPr>
              <a:t>SharePoint-Hosted App</a:t>
            </a:r>
            <a:br>
              <a:rPr lang="en-US" sz="1836" b="1" dirty="0">
                <a:solidFill>
                  <a:srgbClr val="505050"/>
                </a:solidFill>
                <a:ea typeface="Segoe UI" pitchFamily="34" charset="0"/>
                <a:cs typeface="Segoe UI" pitchFamily="34" charset="0"/>
              </a:rPr>
            </a:br>
            <a:endParaRPr lang="en-US" sz="1836" b="1" dirty="0">
              <a:solidFill>
                <a:srgbClr val="505050"/>
              </a:solidFill>
              <a:ea typeface="Segoe UI" pitchFamily="34" charset="0"/>
              <a:cs typeface="Segoe UI" pitchFamily="34" charset="0"/>
            </a:endParaRPr>
          </a:p>
          <a:p>
            <a:r>
              <a:rPr lang="en-US" sz="1530" dirty="0">
                <a:solidFill>
                  <a:srgbClr val="505050"/>
                </a:solidFill>
                <a:ea typeface="Segoe UI" pitchFamily="34" charset="0"/>
                <a:cs typeface="Segoe UI" pitchFamily="34" charset="0"/>
              </a:rPr>
              <a:t>Provision an isolated sub web on a parent web</a:t>
            </a:r>
          </a:p>
          <a:p>
            <a:pPr marL="478161" lvl="1" indent="-239081">
              <a:buFont typeface="Arial" pitchFamily="34" charset="0"/>
              <a:buChar char="•"/>
            </a:pPr>
            <a:r>
              <a:rPr lang="en-US" sz="1530" dirty="0">
                <a:solidFill>
                  <a:srgbClr val="505050"/>
                </a:solidFill>
                <a:ea typeface="Segoe UI" pitchFamily="34" charset="0"/>
                <a:cs typeface="Segoe UI" pitchFamily="34" charset="0"/>
              </a:rPr>
              <a:t>Reuse web elements </a:t>
            </a:r>
            <a:br>
              <a:rPr lang="en-US" sz="1530" dirty="0">
                <a:solidFill>
                  <a:srgbClr val="505050"/>
                </a:solidFill>
                <a:ea typeface="Segoe UI" pitchFamily="34" charset="0"/>
                <a:cs typeface="Segoe UI" pitchFamily="34" charset="0"/>
              </a:rPr>
            </a:br>
            <a:r>
              <a:rPr lang="en-US" sz="1530" dirty="0">
                <a:solidFill>
                  <a:srgbClr val="505050"/>
                </a:solidFill>
                <a:ea typeface="Segoe UI" pitchFamily="34" charset="0"/>
                <a:cs typeface="Segoe UI" pitchFamily="34" charset="0"/>
              </a:rPr>
              <a:t>(lists, files, out-of-box web parts)</a:t>
            </a:r>
          </a:p>
          <a:p>
            <a:pPr marL="478161" lvl="1" indent="-239081">
              <a:buFont typeface="Arial" pitchFamily="34" charset="0"/>
              <a:buChar char="•"/>
            </a:pPr>
            <a:r>
              <a:rPr lang="en-US" sz="1530" dirty="0">
                <a:solidFill>
                  <a:srgbClr val="505050"/>
                </a:solidFill>
                <a:ea typeface="Segoe UI" pitchFamily="34" charset="0"/>
                <a:cs typeface="Segoe UI" pitchFamily="34" charset="0"/>
              </a:rPr>
              <a:t>No server code allowed; use client JavaScript for logic, UX</a:t>
            </a:r>
            <a:endParaRPr lang="en-US" sz="1836" dirty="0">
              <a:solidFill>
                <a:srgbClr val="505050"/>
              </a:solidFill>
              <a:ea typeface="Segoe UI" pitchFamily="34" charset="0"/>
              <a:cs typeface="Segoe UI" pitchFamily="34" charset="0"/>
            </a:endParaRPr>
          </a:p>
        </p:txBody>
      </p:sp>
      <p:cxnSp>
        <p:nvCxnSpPr>
          <p:cNvPr id="9" name="Straight Connector 8"/>
          <p:cNvCxnSpPr/>
          <p:nvPr/>
        </p:nvCxnSpPr>
        <p:spPr>
          <a:xfrm>
            <a:off x="481913" y="4366498"/>
            <a:ext cx="11706303"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8964693" y="5520963"/>
            <a:ext cx="0" cy="265848"/>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964695" y="5770706"/>
            <a:ext cx="725169"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723732" y="2788216"/>
            <a:ext cx="9628884"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008497" y="1325885"/>
            <a:ext cx="4222440" cy="921185"/>
          </a:xfrm>
          <a:prstGeom prst="rect">
            <a:avLst/>
          </a:prstGeom>
        </p:spPr>
        <p:txBody>
          <a:bodyPr wrap="square" lIns="119541" tIns="59771" rIns="119541" bIns="59771">
            <a:spAutoFit/>
          </a:bodyPr>
          <a:lstStyle/>
          <a:p>
            <a:r>
              <a:rPr lang="en-US" sz="1836" b="1" dirty="0">
                <a:solidFill>
                  <a:srgbClr val="505050"/>
                </a:solidFill>
                <a:ea typeface="Segoe UI" pitchFamily="34" charset="0"/>
                <a:cs typeface="Segoe UI" pitchFamily="34" charset="0"/>
              </a:rPr>
              <a:t>Provider-Hosted App</a:t>
            </a:r>
          </a:p>
          <a:p>
            <a:endParaRPr lang="en-US" sz="1836" b="1" dirty="0">
              <a:solidFill>
                <a:srgbClr val="505050"/>
              </a:solidFill>
              <a:ea typeface="Segoe UI" pitchFamily="34" charset="0"/>
              <a:cs typeface="Segoe UI" pitchFamily="34" charset="0"/>
            </a:endParaRPr>
          </a:p>
          <a:p>
            <a:r>
              <a:rPr lang="en-US" sz="1530" dirty="0">
                <a:solidFill>
                  <a:srgbClr val="505050"/>
                </a:solidFill>
                <a:ea typeface="Segoe UI" pitchFamily="34" charset="0"/>
                <a:cs typeface="Segoe UI" pitchFamily="34" charset="0"/>
              </a:rPr>
              <a:t>“Bring your own server hosting infrastructure”</a:t>
            </a:r>
          </a:p>
        </p:txBody>
      </p:sp>
      <p:sp>
        <p:nvSpPr>
          <p:cNvPr id="32" name="Rounded Rectangle 31"/>
          <p:cNvSpPr/>
          <p:nvPr/>
        </p:nvSpPr>
        <p:spPr>
          <a:xfrm>
            <a:off x="7298742" y="1429679"/>
            <a:ext cx="1827650" cy="1184406"/>
          </a:xfrm>
          <a:prstGeom prst="roundRect">
            <a:avLst>
              <a:gd name="adj" fmla="val 4979"/>
            </a:avLst>
          </a:prstGeom>
          <a:solidFill>
            <a:schemeClr val="bg2">
              <a:lumMod val="60000"/>
              <a:lumOff val="40000"/>
            </a:schemeClr>
          </a:solidFill>
          <a:ln/>
        </p:spPr>
        <p:style>
          <a:lnRef idx="0">
            <a:schemeClr val="accent1"/>
          </a:lnRef>
          <a:fillRef idx="3">
            <a:schemeClr val="accent1"/>
          </a:fillRef>
          <a:effectRef idx="3">
            <a:schemeClr val="accent1"/>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SharePoint </a:t>
            </a:r>
            <a:br>
              <a:rPr lang="en-US" sz="2142" b="1" dirty="0">
                <a:solidFill>
                  <a:srgbClr val="FFFFFF"/>
                </a:solidFill>
                <a:ea typeface="Segoe UI" pitchFamily="34" charset="0"/>
                <a:cs typeface="Segoe UI" pitchFamily="34" charset="0"/>
              </a:rPr>
            </a:br>
            <a:r>
              <a:rPr lang="en-US" sz="2142" b="1" dirty="0">
                <a:solidFill>
                  <a:srgbClr val="FFFFFF"/>
                </a:solidFill>
                <a:ea typeface="Segoe UI" pitchFamily="34" charset="0"/>
                <a:cs typeface="Segoe UI" pitchFamily="34" charset="0"/>
              </a:rPr>
              <a:t>Web</a:t>
            </a:r>
          </a:p>
        </p:txBody>
      </p:sp>
      <p:cxnSp>
        <p:nvCxnSpPr>
          <p:cNvPr id="33" name="Straight Connector 32"/>
          <p:cNvCxnSpPr/>
          <p:nvPr/>
        </p:nvCxnSpPr>
        <p:spPr>
          <a:xfrm flipH="1">
            <a:off x="9378133" y="2011736"/>
            <a:ext cx="328587"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65297" y="2431849"/>
            <a:ext cx="2365958" cy="1081254"/>
          </a:xfrm>
          <a:prstGeom prst="rect">
            <a:avLst/>
          </a:prstGeom>
        </p:spPr>
        <p:txBody>
          <a:bodyPr wrap="square" lIns="119541" tIns="59771" rIns="119541" bIns="59771">
            <a:spAutoFit/>
          </a:bodyPr>
          <a:lstStyle/>
          <a:p>
            <a:r>
              <a:rPr lang="en-US" sz="1530" dirty="0">
                <a:solidFill>
                  <a:srgbClr val="505050"/>
                </a:solidFill>
                <a:ea typeface="Segoe UI" pitchFamily="34" charset="0"/>
                <a:cs typeface="Segoe UI" pitchFamily="34" charset="0"/>
              </a:rPr>
              <a:t>Get remote events from SharePoint </a:t>
            </a:r>
            <a:br>
              <a:rPr lang="en-US" sz="1530" dirty="0">
                <a:solidFill>
                  <a:srgbClr val="505050"/>
                </a:solidFill>
                <a:ea typeface="Segoe UI" pitchFamily="34" charset="0"/>
                <a:cs typeface="Segoe UI" pitchFamily="34" charset="0"/>
              </a:rPr>
            </a:br>
            <a:r>
              <a:rPr lang="en-US" sz="1530" dirty="0">
                <a:solidFill>
                  <a:srgbClr val="505050"/>
                </a:solidFill>
                <a:ea typeface="Segoe UI" pitchFamily="34" charset="0"/>
                <a:cs typeface="Segoe UI" pitchFamily="34" charset="0"/>
              </a:rPr>
              <a:t>Use CSOM/REST + </a:t>
            </a:r>
            <a:br>
              <a:rPr lang="en-US" sz="1530" dirty="0">
                <a:solidFill>
                  <a:srgbClr val="505050"/>
                </a:solidFill>
                <a:ea typeface="Segoe UI" pitchFamily="34" charset="0"/>
                <a:cs typeface="Segoe UI" pitchFamily="34" charset="0"/>
              </a:rPr>
            </a:br>
            <a:r>
              <a:rPr lang="en-US" sz="1530" dirty="0" err="1">
                <a:solidFill>
                  <a:srgbClr val="505050"/>
                </a:solidFill>
                <a:ea typeface="Segoe UI" pitchFamily="34" charset="0"/>
                <a:cs typeface="Segoe UI" pitchFamily="34" charset="0"/>
              </a:rPr>
              <a:t>OAuth</a:t>
            </a:r>
            <a:r>
              <a:rPr lang="en-US" sz="1530" dirty="0">
                <a:solidFill>
                  <a:srgbClr val="505050"/>
                </a:solidFill>
                <a:ea typeface="Segoe UI" pitchFamily="34" charset="0"/>
                <a:cs typeface="Segoe UI" pitchFamily="34" charset="0"/>
              </a:rPr>
              <a:t> to work with SP</a:t>
            </a:r>
          </a:p>
        </p:txBody>
      </p:sp>
      <p:sp>
        <p:nvSpPr>
          <p:cNvPr id="35" name="Left Brace 34"/>
          <p:cNvSpPr/>
          <p:nvPr/>
        </p:nvSpPr>
        <p:spPr>
          <a:xfrm>
            <a:off x="2279713" y="1320144"/>
            <a:ext cx="636147" cy="2926362"/>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9541" tIns="59771" rIns="119541" bIns="59771" rtlCol="0" anchor="ctr"/>
          <a:lstStyle/>
          <a:p>
            <a:pPr algn="ctr"/>
            <a:endParaRPr lang="en-US" sz="2142">
              <a:solidFill>
                <a:srgbClr val="505050"/>
              </a:solidFill>
            </a:endParaRPr>
          </a:p>
        </p:txBody>
      </p:sp>
      <p:sp>
        <p:nvSpPr>
          <p:cNvPr id="36" name="Rectangle 35"/>
          <p:cNvSpPr/>
          <p:nvPr/>
        </p:nvSpPr>
        <p:spPr>
          <a:xfrm>
            <a:off x="252619" y="2073031"/>
            <a:ext cx="3017544" cy="408846"/>
          </a:xfrm>
          <a:prstGeom prst="rect">
            <a:avLst/>
          </a:prstGeom>
        </p:spPr>
        <p:txBody>
          <a:bodyPr wrap="square" lIns="119541" tIns="59771" rIns="119541" bIns="59771">
            <a:spAutoFit/>
          </a:bodyPr>
          <a:lstStyle/>
          <a:p>
            <a:r>
              <a:rPr lang="en-US" sz="1836" b="1" dirty="0">
                <a:solidFill>
                  <a:srgbClr val="505050"/>
                </a:solidFill>
                <a:ea typeface="Segoe UI" pitchFamily="34" charset="0"/>
                <a:cs typeface="Segoe UI" pitchFamily="34" charset="0"/>
              </a:rPr>
              <a:t>Cloud-based Apps</a:t>
            </a:r>
          </a:p>
        </p:txBody>
      </p:sp>
      <p:sp>
        <p:nvSpPr>
          <p:cNvPr id="37" name="Rounded Rectangle 36"/>
          <p:cNvSpPr/>
          <p:nvPr/>
        </p:nvSpPr>
        <p:spPr>
          <a:xfrm>
            <a:off x="9978911" y="1451754"/>
            <a:ext cx="2155385" cy="1184406"/>
          </a:xfrm>
          <a:prstGeom prst="roundRect">
            <a:avLst>
              <a:gd name="adj" fmla="val 3861"/>
            </a:avLst>
          </a:prstGeom>
          <a:ln/>
        </p:spPr>
        <p:style>
          <a:lnRef idx="0">
            <a:schemeClr val="accent6"/>
          </a:lnRef>
          <a:fillRef idx="3">
            <a:schemeClr val="accent6"/>
          </a:fillRef>
          <a:effectRef idx="3">
            <a:schemeClr val="accent6"/>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Your Hosted Site</a:t>
            </a:r>
          </a:p>
        </p:txBody>
      </p:sp>
      <p:sp>
        <p:nvSpPr>
          <p:cNvPr id="21" name="Rectangle 20"/>
          <p:cNvSpPr/>
          <p:nvPr/>
        </p:nvSpPr>
        <p:spPr>
          <a:xfrm>
            <a:off x="3008508" y="2903733"/>
            <a:ext cx="3735934" cy="1417392"/>
          </a:xfrm>
          <a:prstGeom prst="rect">
            <a:avLst/>
          </a:prstGeom>
        </p:spPr>
        <p:txBody>
          <a:bodyPr wrap="square" lIns="119541" tIns="59771" rIns="119541" bIns="59771">
            <a:spAutoFit/>
          </a:bodyPr>
          <a:lstStyle/>
          <a:p>
            <a:r>
              <a:rPr lang="en-US" sz="1836" b="1" dirty="0" err="1">
                <a:solidFill>
                  <a:srgbClr val="505050"/>
                </a:solidFill>
                <a:ea typeface="Segoe UI" pitchFamily="34" charset="0"/>
                <a:cs typeface="Segoe UI" pitchFamily="34" charset="0"/>
              </a:rPr>
              <a:t>Autohosted</a:t>
            </a:r>
            <a:r>
              <a:rPr lang="en-US" sz="1836" b="1" dirty="0">
                <a:solidFill>
                  <a:srgbClr val="505050"/>
                </a:solidFill>
                <a:ea typeface="Segoe UI" pitchFamily="34" charset="0"/>
                <a:cs typeface="Segoe UI" pitchFamily="34" charset="0"/>
              </a:rPr>
              <a:t> App</a:t>
            </a:r>
          </a:p>
          <a:p>
            <a:endParaRPr lang="en-US" sz="1836" b="1" dirty="0">
              <a:solidFill>
                <a:srgbClr val="505050"/>
              </a:solidFill>
              <a:ea typeface="Segoe UI" pitchFamily="34" charset="0"/>
              <a:cs typeface="Segoe UI" pitchFamily="34" charset="0"/>
            </a:endParaRPr>
          </a:p>
          <a:p>
            <a:r>
              <a:rPr lang="en-US" sz="1530" dirty="0">
                <a:solidFill>
                  <a:srgbClr val="505050"/>
                </a:solidFill>
                <a:ea typeface="Segoe UI" pitchFamily="34" charset="0"/>
                <a:cs typeface="Segoe UI" pitchFamily="34" charset="0"/>
              </a:rPr>
              <a:t>Windows Azure + SQL Azure provisioned invisibly as apps are installed</a:t>
            </a:r>
          </a:p>
        </p:txBody>
      </p:sp>
      <p:sp>
        <p:nvSpPr>
          <p:cNvPr id="22" name="Rounded Rectangle 21"/>
          <p:cNvSpPr/>
          <p:nvPr/>
        </p:nvSpPr>
        <p:spPr>
          <a:xfrm>
            <a:off x="9978911" y="2903738"/>
            <a:ext cx="2155385" cy="1174622"/>
          </a:xfrm>
          <a:prstGeom prst="roundRect">
            <a:avLst>
              <a:gd name="adj" fmla="val 3861"/>
            </a:avLst>
          </a:prstGeom>
          <a:solidFill>
            <a:schemeClr val="accent3"/>
          </a:solidFill>
          <a:ln/>
        </p:spPr>
        <p:style>
          <a:lnRef idx="0">
            <a:schemeClr val="accent5"/>
          </a:lnRef>
          <a:fillRef idx="3">
            <a:schemeClr val="accent5"/>
          </a:fillRef>
          <a:effectRef idx="3">
            <a:schemeClr val="accent5"/>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Azure </a:t>
            </a:r>
          </a:p>
        </p:txBody>
      </p:sp>
      <p:sp>
        <p:nvSpPr>
          <p:cNvPr id="23" name="Rounded Rectangle 22"/>
          <p:cNvSpPr/>
          <p:nvPr/>
        </p:nvSpPr>
        <p:spPr>
          <a:xfrm>
            <a:off x="7298742" y="2903737"/>
            <a:ext cx="1827650" cy="1180798"/>
          </a:xfrm>
          <a:prstGeom prst="roundRect">
            <a:avLst>
              <a:gd name="adj" fmla="val 4979"/>
            </a:avLst>
          </a:prstGeom>
          <a:solidFill>
            <a:schemeClr val="bg2">
              <a:lumMod val="60000"/>
              <a:lumOff val="40000"/>
            </a:schemeClr>
          </a:solidFill>
          <a:ln/>
        </p:spPr>
        <p:style>
          <a:lnRef idx="0">
            <a:schemeClr val="accent1"/>
          </a:lnRef>
          <a:fillRef idx="3">
            <a:schemeClr val="accent1"/>
          </a:fillRef>
          <a:effectRef idx="3">
            <a:schemeClr val="accent1"/>
          </a:effectRef>
          <a:fontRef idx="minor">
            <a:schemeClr val="lt1"/>
          </a:fontRef>
        </p:style>
        <p:txBody>
          <a:bodyPr lIns="119541" tIns="59771" rIns="119541" bIns="59771" rtlCol="0" anchor="ctr"/>
          <a:lstStyle/>
          <a:p>
            <a:pPr algn="ctr"/>
            <a:r>
              <a:rPr lang="en-US" sz="2142" b="1" dirty="0">
                <a:solidFill>
                  <a:srgbClr val="FFFFFF"/>
                </a:solidFill>
                <a:ea typeface="Segoe UI" pitchFamily="34" charset="0"/>
                <a:cs typeface="Segoe UI" pitchFamily="34" charset="0"/>
              </a:rPr>
              <a:t>SharePoint Web</a:t>
            </a:r>
          </a:p>
        </p:txBody>
      </p:sp>
      <p:cxnSp>
        <p:nvCxnSpPr>
          <p:cNvPr id="24" name="Straight Connector 23"/>
          <p:cNvCxnSpPr/>
          <p:nvPr/>
        </p:nvCxnSpPr>
        <p:spPr>
          <a:xfrm flipH="1">
            <a:off x="9378132" y="3501025"/>
            <a:ext cx="391449"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050776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1" grpId="0"/>
      <p:bldP spid="32" grpId="0" animBg="1"/>
      <p:bldP spid="34" grpId="0"/>
      <p:bldP spid="35" grpId="0" animBg="1"/>
      <p:bldP spid="36" grpId="0"/>
      <p:bldP spid="37" grpId="0" animBg="1"/>
      <p:bldP spid="21" grpId="0"/>
      <p:bldP spid="22"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Choosing between Cloud-Hosted and SharePoint-Hosted.</a:t>
            </a:r>
            <a:endParaRPr lang="en-US" dirty="0"/>
          </a:p>
        </p:txBody>
      </p:sp>
      <p:graphicFrame>
        <p:nvGraphicFramePr>
          <p:cNvPr id="5" name="Picture Placeholder 4"/>
          <p:cNvGraphicFramePr>
            <a:graphicFrameLocks noGrp="1"/>
          </p:cNvGraphicFramePr>
          <p:nvPr>
            <p:ph idx="4294967295"/>
            <p:extLst>
              <p:ext uri="{D42A27DB-BD31-4B8C-83A1-F6EECF244321}">
                <p14:modId xmlns:p14="http://schemas.microsoft.com/office/powerpoint/2010/main" val="773095971"/>
              </p:ext>
            </p:extLst>
          </p:nvPr>
        </p:nvGraphicFramePr>
        <p:xfrm>
          <a:off x="808037" y="1973262"/>
          <a:ext cx="10956854" cy="4766081"/>
        </p:xfrm>
        <a:graphic>
          <a:graphicData uri="http://schemas.openxmlformats.org/drawingml/2006/table">
            <a:tbl>
              <a:tblPr firstRow="1" bandRow="1">
                <a:tableStyleId>{93296810-A885-4BE3-A3E7-6D5BEEA58F35}</a:tableStyleId>
              </a:tblPr>
              <a:tblGrid>
                <a:gridCol w="5478427"/>
                <a:gridCol w="5478427"/>
              </a:tblGrid>
              <a:tr h="763606">
                <a:tc>
                  <a:txBody>
                    <a:bodyPr/>
                    <a:lstStyle/>
                    <a:p>
                      <a:r>
                        <a:rPr lang="en-US" sz="2200" dirty="0" smtClean="0"/>
                        <a:t>Cloud Hosted</a:t>
                      </a:r>
                      <a:r>
                        <a:rPr lang="en-US" sz="2200" baseline="0" dirty="0" smtClean="0"/>
                        <a:t> Apps</a:t>
                      </a:r>
                      <a:endParaRPr lang="en-US" sz="2200" b="1" dirty="0"/>
                    </a:p>
                  </a:txBody>
                  <a:tcPr marL="120136" marR="120136" marT="55956" marB="55956"/>
                </a:tc>
                <a:tc>
                  <a:txBody>
                    <a:bodyPr/>
                    <a:lstStyle/>
                    <a:p>
                      <a:r>
                        <a:rPr lang="en-US" sz="2200" dirty="0" smtClean="0"/>
                        <a:t>SharePoint Hosted Apps</a:t>
                      </a:r>
                      <a:endParaRPr lang="en-US" sz="2200" b="1" dirty="0"/>
                    </a:p>
                  </a:txBody>
                  <a:tcPr marL="120136" marR="120136" marT="55956" marB="55956"/>
                </a:tc>
              </a:tr>
              <a:tr h="944363">
                <a:tc>
                  <a:txBody>
                    <a:bodyPr/>
                    <a:lstStyle/>
                    <a:p>
                      <a:r>
                        <a:rPr lang="en-US" sz="2200" dirty="0" smtClean="0"/>
                        <a:t>Preferred hosting model for almost all types of apps</a:t>
                      </a:r>
                      <a:endParaRPr lang="en-US" sz="2200" i="1" dirty="0"/>
                    </a:p>
                  </a:txBody>
                  <a:tcPr marL="120136" marR="120136" marT="55956" marB="55956"/>
                </a:tc>
                <a:tc>
                  <a:txBody>
                    <a:bodyPr/>
                    <a:lstStyle/>
                    <a:p>
                      <a:r>
                        <a:rPr lang="en-US" sz="2200" dirty="0" smtClean="0"/>
                        <a:t>Good for smaller apps &amp; resource storage</a:t>
                      </a:r>
                      <a:endParaRPr lang="en-US" sz="2200" i="1" dirty="0"/>
                    </a:p>
                  </a:txBody>
                  <a:tcPr marL="120136" marR="120136" marT="55956" marB="55956"/>
                </a:tc>
              </a:tr>
              <a:tr h="944363">
                <a:tc>
                  <a:txBody>
                    <a:bodyPr/>
                    <a:lstStyle/>
                    <a:p>
                      <a:r>
                        <a:rPr lang="en-US" sz="2200" dirty="0" smtClean="0"/>
                        <a:t>Full power of web – choose your infrastructure &amp; technology</a:t>
                      </a:r>
                      <a:endParaRPr lang="en-US" sz="2200" dirty="0"/>
                    </a:p>
                  </a:txBody>
                  <a:tcPr marL="120136" marR="120136" marT="55956" marB="55956"/>
                </a:tc>
                <a:tc>
                  <a:txBody>
                    <a:bodyPr/>
                    <a:lstStyle/>
                    <a:p>
                      <a:r>
                        <a:rPr lang="en-US" sz="2200" dirty="0" smtClean="0"/>
                        <a:t>SharePoint-based; no server-side code</a:t>
                      </a:r>
                      <a:endParaRPr lang="en-US" sz="2200" dirty="0"/>
                    </a:p>
                  </a:txBody>
                  <a:tcPr marL="120136" marR="120136" marT="55956" marB="55956"/>
                </a:tc>
              </a:tr>
              <a:tr h="763606">
                <a:tc>
                  <a:txBody>
                    <a:bodyPr/>
                    <a:lstStyle/>
                    <a:p>
                      <a:r>
                        <a:rPr lang="en-US" sz="2200" dirty="0" smtClean="0"/>
                        <a:t>May require your own hosting</a:t>
                      </a:r>
                      <a:endParaRPr lang="en-US" sz="2200" dirty="0"/>
                    </a:p>
                  </a:txBody>
                  <a:tcPr marL="120136" marR="120136" marT="55956" marB="55956"/>
                </a:tc>
                <a:tc>
                  <a:txBody>
                    <a:bodyPr/>
                    <a:lstStyle/>
                    <a:p>
                      <a:r>
                        <a:rPr lang="en-US" sz="2200" dirty="0" smtClean="0"/>
                        <a:t>Automatically hosted in SharePoint</a:t>
                      </a:r>
                      <a:endParaRPr lang="en-US" sz="2200" dirty="0"/>
                    </a:p>
                  </a:txBody>
                  <a:tcPr marL="120136" marR="120136" marT="55956" marB="55956"/>
                </a:tc>
              </a:tr>
              <a:tr h="1350143">
                <a:tc>
                  <a:txBody>
                    <a:bodyPr/>
                    <a:lstStyle/>
                    <a:p>
                      <a:r>
                        <a:rPr lang="en-US" sz="2200" dirty="0" smtClean="0"/>
                        <a:t>May require you own handling</a:t>
                      </a:r>
                      <a:r>
                        <a:rPr lang="en-US" sz="2200" baseline="0" dirty="0" smtClean="0"/>
                        <a:t> of multitenancy &amp; permission management</a:t>
                      </a:r>
                      <a:endParaRPr lang="en-US" sz="2200" dirty="0"/>
                    </a:p>
                  </a:txBody>
                  <a:tcPr marL="120136" marR="120136" marT="55956" marB="55956"/>
                </a:tc>
                <a:tc>
                  <a:txBody>
                    <a:bodyPr/>
                    <a:lstStyle/>
                    <a:p>
                      <a:r>
                        <a:rPr lang="en-US" sz="2200" dirty="0" smtClean="0"/>
                        <a:t>Inherent multitenancy &amp; isolation</a:t>
                      </a:r>
                      <a:endParaRPr lang="en-US" sz="2200" dirty="0"/>
                    </a:p>
                  </a:txBody>
                  <a:tcPr marL="120136" marR="120136" marT="55956" marB="55956"/>
                </a:tc>
              </a:tr>
            </a:tbl>
          </a:graphicData>
        </a:graphic>
      </p:graphicFrame>
    </p:spTree>
    <p:extLst>
      <p:ext uri="{BB962C8B-B14F-4D97-AF65-F5344CB8AC3E}">
        <p14:creationId xmlns:p14="http://schemas.microsoft.com/office/powerpoint/2010/main" val="2477941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3725862"/>
            <a:ext cx="11889564" cy="917575"/>
          </a:xfrm>
        </p:spPr>
        <p:txBody>
          <a:bodyPr/>
          <a:lstStyle/>
          <a:p>
            <a:r>
              <a:rPr lang="en-US" dirty="0" smtClean="0"/>
              <a:t>Cloud-Hosted MVC App</a:t>
            </a:r>
            <a:endParaRPr lang="en-US" dirty="0"/>
          </a:p>
        </p:txBody>
      </p:sp>
      <p:sp>
        <p:nvSpPr>
          <p:cNvPr id="4" name="Text Placeholder 3"/>
          <p:cNvSpPr>
            <a:spLocks noGrp="1"/>
          </p:cNvSpPr>
          <p:nvPr>
            <p:ph type="body" sz="quarter" idx="10"/>
          </p:nvPr>
        </p:nvSpPr>
        <p:spPr>
          <a:xfrm>
            <a:off x="7666037" y="449262"/>
            <a:ext cx="11887200" cy="1777410"/>
          </a:xfrm>
        </p:spPr>
        <p:txBody>
          <a:bodyPr/>
          <a:lstStyle/>
          <a:p>
            <a:r>
              <a:rPr lang="en-US" sz="11500" dirty="0" smtClean="0"/>
              <a:t>Demo</a:t>
            </a:r>
            <a:endParaRPr lang="en-US" sz="11500" dirty="0"/>
          </a:p>
        </p:txBody>
      </p:sp>
    </p:spTree>
    <p:extLst>
      <p:ext uri="{BB962C8B-B14F-4D97-AF65-F5344CB8AC3E}">
        <p14:creationId xmlns:p14="http://schemas.microsoft.com/office/powerpoint/2010/main" val="14038530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p:txBody>
          <a:bodyPr/>
          <a:lstStyle/>
          <a:p>
            <a:endParaRPr lang="en-US"/>
          </a:p>
        </p:txBody>
      </p:sp>
      <p:sp>
        <p:nvSpPr>
          <p:cNvPr id="2" name="Title 1"/>
          <p:cNvSpPr>
            <a:spLocks noGrp="1"/>
          </p:cNvSpPr>
          <p:nvPr>
            <p:ph type="ctrTitle"/>
          </p:nvPr>
        </p:nvSpPr>
        <p:spPr/>
        <p:txBody>
          <a:bodyPr/>
          <a:lstStyle/>
          <a:p>
            <a:r>
              <a:rPr lang="en-US" dirty="0" smtClean="0"/>
              <a:t>Agenda</a:t>
            </a:r>
            <a:endParaRPr lang="en-US" dirty="0"/>
          </a:p>
        </p:txBody>
      </p:sp>
      <p:sp>
        <p:nvSpPr>
          <p:cNvPr id="6" name="Rectangle 5"/>
          <p:cNvSpPr/>
          <p:nvPr/>
        </p:nvSpPr>
        <p:spPr bwMode="auto">
          <a:xfrm>
            <a:off x="505215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012654"/>
                </a:solidFill>
              </a:rPr>
              <a:t>App Hosting Options</a:t>
            </a:r>
          </a:p>
        </p:txBody>
      </p:sp>
      <p:sp>
        <p:nvSpPr>
          <p:cNvPr id="7" name="Rectangle 6"/>
          <p:cNvSpPr/>
          <p:nvPr/>
        </p:nvSpPr>
        <p:spPr bwMode="auto">
          <a:xfrm>
            <a:off x="746399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012654"/>
                </a:solidFill>
              </a:rPr>
              <a:t>REST &amp; CSOM APIs</a:t>
            </a:r>
          </a:p>
        </p:txBody>
      </p:sp>
      <p:sp>
        <p:nvSpPr>
          <p:cNvPr id="8" name="Rectangle 7"/>
          <p:cNvSpPr/>
          <p:nvPr/>
        </p:nvSpPr>
        <p:spPr bwMode="auto">
          <a:xfrm>
            <a:off x="9875837" y="2506662"/>
            <a:ext cx="2286000" cy="2232330"/>
          </a:xfrm>
          <a:prstGeom prst="rect">
            <a:avLst/>
          </a:prstGeom>
          <a:solidFill>
            <a:schemeClr val="tx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smtClean="0">
                <a:solidFill>
                  <a:srgbClr val="012654"/>
                </a:solidFill>
              </a:rPr>
              <a:t>Remote Event Receivers</a:t>
            </a:r>
            <a:endParaRPr lang="en-US" sz="2244" dirty="0">
              <a:solidFill>
                <a:srgbClr val="012654"/>
              </a:solidFill>
            </a:endParaRPr>
          </a:p>
        </p:txBody>
      </p:sp>
    </p:spTree>
    <p:custDataLst>
      <p:tags r:id="rId1"/>
    </p:custDataLst>
    <p:extLst>
      <p:ext uri="{BB962C8B-B14F-4D97-AF65-F5344CB8AC3E}">
        <p14:creationId xmlns:p14="http://schemas.microsoft.com/office/powerpoint/2010/main" val="31790146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12549" l="-25098"/>
                                      </p:by>
                                    </p:animClr>
                                    <p:animClr clrSpc="hsl" dir="cw">
                                      <p:cBhvr>
                                        <p:cTn id="7" dur="500" fill="hold"/>
                                        <p:tgtEl>
                                          <p:spTgt spid="7"/>
                                        </p:tgtEl>
                                        <p:attrNameLst>
                                          <p:attrName>fillcolor</p:attrName>
                                        </p:attrNameLst>
                                      </p:cBhvr>
                                      <p:by>
                                        <p:hsl h="0" s="-12549" l="-25098"/>
                                      </p:by>
                                    </p:animClr>
                                    <p:animClr clrSpc="hsl" dir="cw">
                                      <p:cBhvr>
                                        <p:cTn id="8" dur="500" fill="hold"/>
                                        <p:tgtEl>
                                          <p:spTgt spid="7"/>
                                        </p:tgtEl>
                                        <p:attrNameLst>
                                          <p:attrName>stroke.color</p:attrName>
                                        </p:attrNameLst>
                                      </p:cBhvr>
                                      <p:by>
                                        <p:hsl h="0" s="-12549" l="-25098"/>
                                      </p:by>
                                    </p:animClr>
                                    <p:set>
                                      <p:cBhvr>
                                        <p:cTn id="9"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Changes from SharePoint 2010 to 2013</a:t>
            </a:r>
            <a:endParaRPr lang="en-US" dirty="0"/>
          </a:p>
        </p:txBody>
      </p:sp>
      <p:sp>
        <p:nvSpPr>
          <p:cNvPr id="5" name="Content Placeholder 4"/>
          <p:cNvSpPr>
            <a:spLocks noGrp="1"/>
          </p:cNvSpPr>
          <p:nvPr>
            <p:ph type="body" sz="quarter" idx="10"/>
          </p:nvPr>
        </p:nvSpPr>
        <p:spPr>
          <a:prstGeom prst="rect">
            <a:avLst/>
          </a:prstGeom>
        </p:spPr>
        <p:txBody>
          <a:bodyPr/>
          <a:lstStyle/>
          <a:p>
            <a:r>
              <a:rPr lang="en-US" dirty="0" smtClean="0"/>
              <a:t>The client.svc </a:t>
            </a:r>
            <a:r>
              <a:rPr lang="en-US" dirty="0"/>
              <a:t>service </a:t>
            </a:r>
            <a:r>
              <a:rPr lang="en-US" dirty="0" smtClean="0"/>
              <a:t>extended </a:t>
            </a:r>
            <a:r>
              <a:rPr lang="en-US" dirty="0"/>
              <a:t>with REST capabilities</a:t>
            </a:r>
          </a:p>
          <a:p>
            <a:pPr marL="457200" lvl="1" indent="-457200">
              <a:buFont typeface="Arial" panose="020B0604020202020204" pitchFamily="34" charset="0"/>
              <a:buChar char="•"/>
            </a:pPr>
            <a:r>
              <a:rPr lang="en-US" dirty="0"/>
              <a:t>client.svc now </a:t>
            </a:r>
            <a:r>
              <a:rPr lang="en-US" dirty="0" smtClean="0"/>
              <a:t>supports direct access from REST clients</a:t>
            </a:r>
          </a:p>
          <a:p>
            <a:pPr marL="457200" lvl="1" indent="-457200">
              <a:buFont typeface="Arial" panose="020B0604020202020204" pitchFamily="34" charset="0"/>
              <a:buChar char="•"/>
            </a:pPr>
            <a:r>
              <a:rPr lang="en-US" dirty="0"/>
              <a:t>client.svc accepts HTTP GET, PUT, POST requests</a:t>
            </a:r>
          </a:p>
          <a:p>
            <a:pPr marL="457200" lvl="1" indent="-457200">
              <a:buFont typeface="Arial" panose="020B0604020202020204" pitchFamily="34" charset="0"/>
              <a:buChar char="•"/>
            </a:pPr>
            <a:r>
              <a:rPr lang="en-US" dirty="0"/>
              <a:t>Implemented in accordance with OData </a:t>
            </a:r>
            <a:r>
              <a:rPr lang="en-US" dirty="0" smtClean="0"/>
              <a:t>protocol</a:t>
            </a:r>
          </a:p>
          <a:p>
            <a:pPr lvl="1"/>
            <a:endParaRPr lang="en-US" dirty="0" smtClean="0"/>
          </a:p>
          <a:p>
            <a:r>
              <a:rPr lang="en-US" dirty="0" smtClean="0"/>
              <a:t>CSOM Extended new APIs</a:t>
            </a:r>
          </a:p>
          <a:p>
            <a:pPr marL="457200" lvl="1" indent="-457200">
              <a:buFont typeface="Arial" panose="020B0604020202020204" pitchFamily="34" charset="0"/>
              <a:buChar char="•"/>
            </a:pPr>
            <a:r>
              <a:rPr lang="en-US" dirty="0" smtClean="0"/>
              <a:t>New APIs for SharePoint Server functionality</a:t>
            </a:r>
          </a:p>
          <a:p>
            <a:pPr marL="457200" lvl="1" indent="-457200">
              <a:buFont typeface="Arial" panose="020B0604020202020204" pitchFamily="34" charset="0"/>
              <a:buChar char="•"/>
            </a:pPr>
            <a:r>
              <a:rPr lang="en-US" dirty="0" smtClean="0"/>
              <a:t>New API for Windows </a:t>
            </a:r>
            <a:r>
              <a:rPr lang="en-US" dirty="0"/>
              <a:t>Phone </a:t>
            </a:r>
            <a:r>
              <a:rPr lang="en-US" dirty="0" smtClean="0"/>
              <a:t>Applications</a:t>
            </a:r>
            <a:endParaRPr lang="en-US" dirty="0"/>
          </a:p>
        </p:txBody>
      </p:sp>
    </p:spTree>
    <p:extLst>
      <p:ext uri="{BB962C8B-B14F-4D97-AF65-F5344CB8AC3E}">
        <p14:creationId xmlns:p14="http://schemas.microsoft.com/office/powerpoint/2010/main" val="3178180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sz="4800" dirty="0" smtClean="0"/>
              <a:t>What’s </a:t>
            </a:r>
            <a:r>
              <a:rPr lang="en-US" sz="4800" dirty="0"/>
              <a:t>covered in the new </a:t>
            </a:r>
            <a:r>
              <a:rPr lang="en-US" sz="4800" dirty="0" smtClean="0"/>
              <a:t>CSOM/REST APIs?</a:t>
            </a:r>
            <a:endParaRPr lang="en-US" dirty="0">
              <a:latin typeface="Segoe UI Light" pitchFamily="34" charset="0"/>
              <a:ea typeface="Segoe UI" pitchFamily="34" charset="0"/>
              <a:cs typeface="Segoe UI" pitchFamily="34" charset="0"/>
            </a:endParaRPr>
          </a:p>
        </p:txBody>
      </p:sp>
      <p:sp>
        <p:nvSpPr>
          <p:cNvPr id="28" name="Rectangle 27"/>
          <p:cNvSpPr/>
          <p:nvPr/>
        </p:nvSpPr>
        <p:spPr bwMode="auto">
          <a:xfrm>
            <a:off x="9299232" y="3497704"/>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BCS</a:t>
            </a:r>
          </a:p>
        </p:txBody>
      </p:sp>
      <p:sp>
        <p:nvSpPr>
          <p:cNvPr id="29" name="Rectangle 28"/>
          <p:cNvSpPr/>
          <p:nvPr/>
        </p:nvSpPr>
        <p:spPr bwMode="auto">
          <a:xfrm>
            <a:off x="7279967" y="3497704"/>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IRM</a:t>
            </a:r>
          </a:p>
        </p:txBody>
      </p:sp>
      <p:sp>
        <p:nvSpPr>
          <p:cNvPr id="27" name="Rectangle 26"/>
          <p:cNvSpPr/>
          <p:nvPr/>
        </p:nvSpPr>
        <p:spPr bwMode="auto">
          <a:xfrm>
            <a:off x="9299232" y="1472900"/>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Analytics</a:t>
            </a:r>
          </a:p>
        </p:txBody>
      </p:sp>
      <p:sp>
        <p:nvSpPr>
          <p:cNvPr id="30" name="Rectangle 29"/>
          <p:cNvSpPr/>
          <p:nvPr/>
        </p:nvSpPr>
        <p:spPr bwMode="auto">
          <a:xfrm>
            <a:off x="7279967" y="1472900"/>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Workflow</a:t>
            </a:r>
          </a:p>
        </p:txBody>
      </p:sp>
      <p:sp>
        <p:nvSpPr>
          <p:cNvPr id="9" name="Rectangle 8"/>
          <p:cNvSpPr/>
          <p:nvPr/>
        </p:nvSpPr>
        <p:spPr bwMode="auto">
          <a:xfrm>
            <a:off x="5260702" y="3497704"/>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eDiscovery</a:t>
            </a:r>
          </a:p>
        </p:txBody>
      </p:sp>
      <p:sp>
        <p:nvSpPr>
          <p:cNvPr id="10" name="Rectangle 9"/>
          <p:cNvSpPr/>
          <p:nvPr/>
        </p:nvSpPr>
        <p:spPr bwMode="auto">
          <a:xfrm>
            <a:off x="3241438" y="3497704"/>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Publishing</a:t>
            </a:r>
          </a:p>
        </p:txBody>
      </p:sp>
      <p:sp>
        <p:nvSpPr>
          <p:cNvPr id="11" name="Rectangle 10"/>
          <p:cNvSpPr/>
          <p:nvPr/>
        </p:nvSpPr>
        <p:spPr bwMode="auto">
          <a:xfrm>
            <a:off x="5260702" y="1472900"/>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Taxonomy</a:t>
            </a:r>
          </a:p>
        </p:txBody>
      </p:sp>
      <p:sp>
        <p:nvSpPr>
          <p:cNvPr id="12" name="Rectangle 11"/>
          <p:cNvSpPr/>
          <p:nvPr/>
        </p:nvSpPr>
        <p:spPr bwMode="auto">
          <a:xfrm>
            <a:off x="3241438" y="1472900"/>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Social</a:t>
            </a:r>
          </a:p>
        </p:txBody>
      </p:sp>
      <p:sp>
        <p:nvSpPr>
          <p:cNvPr id="14" name="Rectangle 13"/>
          <p:cNvSpPr/>
          <p:nvPr/>
        </p:nvSpPr>
        <p:spPr bwMode="auto">
          <a:xfrm>
            <a:off x="1199972" y="3497704"/>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Sharing</a:t>
            </a:r>
          </a:p>
        </p:txBody>
      </p:sp>
      <p:sp>
        <p:nvSpPr>
          <p:cNvPr id="15" name="Rectangle 14"/>
          <p:cNvSpPr/>
          <p:nvPr/>
        </p:nvSpPr>
        <p:spPr bwMode="auto">
          <a:xfrm>
            <a:off x="1199972" y="1472900"/>
            <a:ext cx="1914504" cy="19145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ea typeface="Segoe UI" pitchFamily="34" charset="0"/>
                <a:cs typeface="Segoe UI" pitchFamily="34" charset="0"/>
              </a:rPr>
              <a:t>Search</a:t>
            </a:r>
          </a:p>
        </p:txBody>
      </p:sp>
      <p:sp>
        <p:nvSpPr>
          <p:cNvPr id="2" name="TextBox 1"/>
          <p:cNvSpPr txBox="1"/>
          <p:nvPr/>
        </p:nvSpPr>
        <p:spPr>
          <a:xfrm>
            <a:off x="1211427" y="5591301"/>
            <a:ext cx="7256732" cy="864347"/>
          </a:xfrm>
          <a:prstGeom prst="rect">
            <a:avLst/>
          </a:prstGeom>
          <a:noFill/>
        </p:spPr>
        <p:txBody>
          <a:bodyPr wrap="none" lIns="0" tIns="0" rIns="0" bIns="0" rtlCol="0">
            <a:spAutoFit/>
          </a:bodyPr>
          <a:lstStyle/>
          <a:p>
            <a:r>
              <a:rPr lang="en-US" sz="5507" spc="-71" dirty="0">
                <a:gradFill>
                  <a:gsLst>
                    <a:gs pos="2917">
                      <a:srgbClr val="505050"/>
                    </a:gs>
                    <a:gs pos="30000">
                      <a:srgbClr val="505050"/>
                    </a:gs>
                  </a:gsLst>
                  <a:lin ang="5400000" scaled="0"/>
                </a:gradFill>
              </a:rPr>
              <a:t>And much, much more!</a:t>
            </a:r>
          </a:p>
        </p:txBody>
      </p:sp>
    </p:spTree>
    <p:custDataLst>
      <p:tags r:id="rId1"/>
    </p:custDataLst>
    <p:extLst>
      <p:ext uri="{BB962C8B-B14F-4D97-AF65-F5344CB8AC3E}">
        <p14:creationId xmlns:p14="http://schemas.microsoft.com/office/powerpoint/2010/main" val="40335444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
</p:tagLst>
</file>

<file path=ppt/tags/tag2.xml><?xml version="1.0" encoding="utf-8"?>
<p:tagLst xmlns:a="http://schemas.openxmlformats.org/drawingml/2006/main" xmlns:r="http://schemas.openxmlformats.org/officeDocument/2006/relationships" xmlns:p="http://schemas.openxmlformats.org/presentationml/2006/main">
  <p:tag name="TIMING" val="|1.6|17.7|16.7|14.9"/>
</p:tagLst>
</file>

<file path=ppt/tags/tag3.xml><?xml version="1.0" encoding="utf-8"?>
<p:tagLst xmlns:a="http://schemas.openxmlformats.org/drawingml/2006/main" xmlns:r="http://schemas.openxmlformats.org/officeDocument/2006/relationships" xmlns:p="http://schemas.openxmlformats.org/presentationml/2006/main">
  <p:tag name="TIMING" val="|.4"/>
</p:tagLst>
</file>

<file path=ppt/tags/tag4.xml><?xml version="1.0" encoding="utf-8"?>
<p:tagLst xmlns:a="http://schemas.openxmlformats.org/drawingml/2006/main" xmlns:r="http://schemas.openxmlformats.org/officeDocument/2006/relationships" xmlns:p="http://schemas.openxmlformats.org/presentationml/2006/main">
  <p:tag name="TIMING" val="|53.2"/>
</p:tagLst>
</file>

<file path=ppt/tags/tag5.xml><?xml version="1.0" encoding="utf-8"?>
<p:tagLst xmlns:a="http://schemas.openxmlformats.org/drawingml/2006/main" xmlns:r="http://schemas.openxmlformats.org/officeDocument/2006/relationships" xmlns:p="http://schemas.openxmlformats.org/presentationml/2006/main">
  <p:tag name="TIMING" val="|.4"/>
</p:tagLst>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Keenan Newton, Eray Chou</External_x0020_Speaker>
    <Session_x0020_Code xmlns="2295e2e7-0eeb-498e-8716-217bb2ee6ee3">SPC134</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Eray Chou</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purl.org/dc/terms/"/>
    <ds:schemaRef ds:uri="http://schemas.microsoft.com/sharepoint/v3"/>
    <ds:schemaRef ds:uri="http://schemas.microsoft.com/office/infopath/2007/PartnerControls"/>
    <ds:schemaRef ds:uri="032d541b-1b4e-4d91-93c7-b10533c52f73"/>
    <ds:schemaRef ds:uri="http://www.w3.org/XML/1998/namespace"/>
    <ds:schemaRef ds:uri="http://schemas.openxmlformats.org/package/2006/metadata/core-properties"/>
    <ds:schemaRef ds:uri="http://schemas.microsoft.com/office/2006/documentManagement/types"/>
    <ds:schemaRef ds:uri="http://purl.org/dc/dcmitype/"/>
    <ds:schemaRef ds:uri="230e9df3-be65-4c73-a93b-d1236ebd677e"/>
    <ds:schemaRef ds:uri="2295e2e7-0eeb-498e-8716-217bb2ee6ee3"/>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4AB44047-A6CF-431C-AA4E-F63E55590A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17044</TotalTime>
  <Words>1564</Words>
  <Application>Microsoft Office PowerPoint</Application>
  <PresentationFormat>Custom</PresentationFormat>
  <Paragraphs>199</Paragraphs>
  <Slides>22</Slides>
  <Notes>17</Notes>
  <HiddenSlides>0</HiddenSlides>
  <MMClips>0</MMClip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5-30072_SPC2012_Developer_Template_16x9</vt:lpstr>
      <vt:lpstr>5-30072_SPC2012_Developer_Template_16x9_Light</vt:lpstr>
      <vt:lpstr>1_5-30072_SPC2012_Developer_Template_16x9</vt:lpstr>
      <vt:lpstr>5-30072_SPC2012_Business_Template_16x9_Light</vt:lpstr>
      <vt:lpstr>PowerPoint Presentation</vt:lpstr>
      <vt:lpstr>Introduction to the Cloud App Model for Office and SharePoint 2013, Part 2  </vt:lpstr>
      <vt:lpstr>Agenda</vt:lpstr>
      <vt:lpstr>Hosting: Choice of Three Architecture Approaches</vt:lpstr>
      <vt:lpstr>Choosing between Cloud-Hosted and SharePoint-Hosted.</vt:lpstr>
      <vt:lpstr>Cloud-Hosted MVC App</vt:lpstr>
      <vt:lpstr>Agenda</vt:lpstr>
      <vt:lpstr>Changes from SharePoint 2010 to 2013</vt:lpstr>
      <vt:lpstr>What’s covered in the new CSOM/REST APIs?</vt:lpstr>
      <vt:lpstr>Changes by SKU</vt:lpstr>
      <vt:lpstr>SharePoint 2013 Remote API</vt:lpstr>
      <vt:lpstr>Why is REST Important?</vt:lpstr>
      <vt:lpstr>REST URLs in SharePoint 2013</vt:lpstr>
      <vt:lpstr>Mapping Objects to Resources</vt:lpstr>
      <vt:lpstr>Comparing CSOM and REST</vt:lpstr>
      <vt:lpstr>Agenda</vt:lpstr>
      <vt:lpstr>Remote Event Receivers: Architecture</vt:lpstr>
      <vt:lpstr>Remote Event Receivers</vt:lpstr>
      <vt:lpstr>Remote Event Receivers</vt:lpstr>
      <vt:lpstr>Accelerating Your App</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Cloud App Model for Office and SharePoint 2013, Part 2</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927</cp:revision>
  <dcterms:created xsi:type="dcterms:W3CDTF">2012-05-22T07:38:31Z</dcterms:created>
  <dcterms:modified xsi:type="dcterms:W3CDTF">2012-12-06T21:44:11Z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