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3" r:id="rId7"/>
  </p:sldMasterIdLst>
  <p:notesMasterIdLst>
    <p:notesMasterId r:id="rId41"/>
  </p:notesMasterIdLst>
  <p:handoutMasterIdLst>
    <p:handoutMasterId r:id="rId42"/>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2" r:id="rId39"/>
    <p:sldId id="1121"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2"/>
            <p14:sldId id="112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3" d="100"/>
          <a:sy n="113"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260728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2849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963315D-FADD-47D1-B04E-85DCA5AF53D6}"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12336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96943A5-6ABA-4B30-8AFA-5A54BED1B6E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300032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9049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B61E50-D9FD-45FB-BF57-7FE0E1AC62A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02653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9394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6E79064-630E-4839-99ED-A64761F7A7F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827514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AB0888D-8C29-48BB-A848-E5BB31217A3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122665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72E2D3-E22A-40C7-B655-1B4CBD9098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725885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126483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546795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571500" lvl="1" indent="-57150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955024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C7EE772-684A-4F7A-AFA3-412A11E689F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83926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E43C0E-9D6A-40B3-A730-A1D67553F1D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668713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970805-B521-4EB5-AF44-B9281D4F9F3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706361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886F3F-4A86-43AA-A40E-35184B3765E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5172277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8107C05-3B8D-48D7-95B9-E009D4D5C9B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557739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6D1FA1-700F-4471-A063-B5B5E51EC8E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386693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470884-E6FB-4905-BBEB-4047DA82664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067644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88820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E9AD5A0-CF48-41DE-A184-F965A6B34A3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853268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748843-FD61-43F6-9FE0-F6926C63D60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0419137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64670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50B62E8B-2324-4763-84FE-780C7BAFF7AA}"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41423" defTabSz="952147"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41423" defTabSz="952147"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0067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991206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37183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297364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39682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572906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8264374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61816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8647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459163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1711701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616576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0021804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6983917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3312588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554960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63781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856732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105366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442618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184777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869859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756989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459740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9688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23405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96733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17096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02248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0575833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94379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78954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369515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004733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757640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943791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256713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596435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449925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895888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95483393"/>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384141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45534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theme" Target="../theme/theme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7.png"/><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heme" Target="../theme/theme4.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31" r:id="rId12"/>
    <p:sldLayoutId id="2147484232"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259285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70788658"/>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1.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5.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5.xml"/><Relationship Id="rId1" Type="http://schemas.openxmlformats.org/officeDocument/2006/relationships/tags" Target="../tags/tag4.xml"/><Relationship Id="rId5" Type="http://schemas.openxmlformats.org/officeDocument/2006/relationships/image" Target="../media/image29.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1.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1.xml"/><Relationship Id="rId1" Type="http://schemas.openxmlformats.org/officeDocument/2006/relationships/tags" Target="../tags/tag6.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1.xml"/><Relationship Id="rId6" Type="http://schemas.openxmlformats.org/officeDocument/2006/relationships/image" Target="../media/image35.png"/><Relationship Id="rId5" Type="http://schemas.openxmlformats.org/officeDocument/2006/relationships/image" Target="../media/image34.emf"/><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1.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hyperlink" Target="http://www.devcamps.ms/office" TargetMode="External"/><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yspc.sharepointconference.com/" TargetMode="External"/><Relationship Id="rId1" Type="http://schemas.openxmlformats.org/officeDocument/2006/relationships/slideLayout" Target="../slideLayouts/slideLayout7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notesSlide" Target="../notesSlides/notesSlide4.xml"/><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slideLayout" Target="../slideLayouts/slideLayout31.xml"/><Relationship Id="rId16" Type="http://schemas.openxmlformats.org/officeDocument/2006/relationships/image" Target="../media/image19.png"/><Relationship Id="rId1" Type="http://schemas.openxmlformats.org/officeDocument/2006/relationships/tags" Target="../tags/tag2.xml"/><Relationship Id="rId6" Type="http://schemas.openxmlformats.org/officeDocument/2006/relationships/image" Target="../media/image9.png"/><Relationship Id="rId11" Type="http://schemas.openxmlformats.org/officeDocument/2006/relationships/image" Target="../media/image14.png"/><Relationship Id="rId5" Type="http://schemas.microsoft.com/office/2007/relationships/hdphoto" Target="../media/hdphoto1.wdp"/><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37747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50" name="Rectangle 49"/>
          <p:cNvSpPr/>
          <p:nvPr/>
        </p:nvSpPr>
        <p:spPr bwMode="auto">
          <a:xfrm rot="16200000">
            <a:off x="-1059792" y="3295536"/>
            <a:ext cx="4439732"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a:solidFill>
                  <a:srgbClr val="505050"/>
                </a:solidFill>
                <a:ea typeface="Segoe UI" pitchFamily="34" charset="0"/>
                <a:cs typeface="Segoe UI" pitchFamily="34" charset="0"/>
              </a:rPr>
              <a:t>Other </a:t>
            </a:r>
            <a:r>
              <a:rPr lang="en-US" sz="1400" spc="-102" dirty="0" smtClean="0">
                <a:solidFill>
                  <a:srgbClr val="505050"/>
                </a:solidFill>
                <a:ea typeface="Segoe UI" pitchFamily="34" charset="0"/>
                <a:cs typeface="Segoe UI" pitchFamily="34" charset="0"/>
              </a:rPr>
              <a:t>Devices</a:t>
            </a:r>
          </a:p>
          <a:p>
            <a:pPr algn="ctr" defTabSz="932406"/>
            <a:r>
              <a:rPr lang="en-US" sz="1400" spc="-102" dirty="0" smtClean="0">
                <a:solidFill>
                  <a:srgbClr val="505050"/>
                </a:solidFill>
                <a:ea typeface="Segoe UI" pitchFamily="34" charset="0"/>
                <a:cs typeface="Segoe UI" pitchFamily="34" charset="0"/>
              </a:rPr>
              <a:t>&amp; </a:t>
            </a:r>
            <a:r>
              <a:rPr lang="en-US" sz="1400" spc="-102" dirty="0">
                <a:solidFill>
                  <a:srgbClr val="505050"/>
                </a:solidFill>
                <a:ea typeface="Segoe UI" pitchFamily="34" charset="0"/>
                <a:cs typeface="Segoe UI" pitchFamily="34" charset="0"/>
              </a:rPr>
              <a:t>Clients</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bwMode="auto">
          <a:xfrm rot="16200000">
            <a:off x="8989470" y="3295536"/>
            <a:ext cx="4439731"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smtClean="0">
                <a:solidFill>
                  <a:srgbClr val="505050"/>
                </a:solidFill>
                <a:ea typeface="Segoe UI" pitchFamily="34" charset="0"/>
                <a:cs typeface="Segoe UI" pitchFamily="34" charset="0"/>
              </a:rPr>
              <a:t>3</a:t>
            </a:r>
            <a:r>
              <a:rPr lang="en-US" sz="1400" spc="-102" baseline="30000" dirty="0" smtClean="0">
                <a:solidFill>
                  <a:srgbClr val="505050"/>
                </a:solidFill>
                <a:ea typeface="Segoe UI" pitchFamily="34" charset="0"/>
                <a:cs typeface="Segoe UI" pitchFamily="34" charset="0"/>
              </a:rPr>
              <a:t>rd</a:t>
            </a:r>
            <a:r>
              <a:rPr lang="en-US" sz="1400" spc="-102" dirty="0" smtClean="0">
                <a:solidFill>
                  <a:srgbClr val="505050"/>
                </a:solidFill>
                <a:ea typeface="Segoe UI" pitchFamily="34" charset="0"/>
                <a:cs typeface="Segoe UI" pitchFamily="34" charset="0"/>
              </a:rPr>
              <a:t> Party Services</a:t>
            </a:r>
            <a:endParaRPr lang="en-US" sz="1400" spc="-102" dirty="0">
              <a:solidFill>
                <a:srgbClr val="505050"/>
              </a:solidFill>
              <a:ea typeface="Segoe UI" pitchFamily="34" charset="0"/>
              <a:cs typeface="Segoe UI" pitchFamily="34" charset="0"/>
            </a:endParaRPr>
          </a:p>
        </p:txBody>
      </p: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accent6"/>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accent6"/>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114" name="Rectangle 113"/>
          <p:cNvSpPr/>
          <p:nvPr/>
        </p:nvSpPr>
        <p:spPr bwMode="auto">
          <a:xfrm>
            <a:off x="808037" y="6331029"/>
            <a:ext cx="10754164" cy="459216"/>
          </a:xfrm>
          <a:prstGeom prst="rect">
            <a:avLst/>
          </a:prstGeom>
          <a:solidFill>
            <a:schemeClr val="accent4"/>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Development Tools</a:t>
            </a:r>
          </a:p>
          <a:p>
            <a:pPr algn="ctr" defTabSz="932406"/>
            <a:r>
              <a:rPr lang="en-US" sz="1100" spc="-102" dirty="0" smtClean="0">
                <a:gradFill>
                  <a:gsLst>
                    <a:gs pos="0">
                      <a:srgbClr val="FFFFFF"/>
                    </a:gs>
                    <a:gs pos="100000">
                      <a:srgbClr val="FFFFFF"/>
                    </a:gs>
                  </a:gsLst>
                  <a:lin ang="5400000" scaled="0"/>
                </a:gradFill>
                <a:ea typeface="Segoe UI" pitchFamily="34" charset="0"/>
                <a:cs typeface="Segoe UI" pitchFamily="34" charset="0"/>
              </a:rPr>
              <a:t>Visual Studio 2012, Napa or </a:t>
            </a:r>
            <a:r>
              <a:rPr lang="en-US" sz="1100" spc="-102" dirty="0">
                <a:gradFill>
                  <a:gsLst>
                    <a:gs pos="0">
                      <a:srgbClr val="FFFFFF"/>
                    </a:gs>
                    <a:gs pos="100000">
                      <a:srgbClr val="FFFFFF"/>
                    </a:gs>
                  </a:gsLst>
                  <a:lin ang="5400000" scaled="0"/>
                </a:gradFill>
                <a:ea typeface="Segoe UI" pitchFamily="34" charset="0"/>
                <a:cs typeface="Segoe UI" pitchFamily="34" charset="0"/>
              </a:rPr>
              <a:t>any s</a:t>
            </a:r>
            <a:r>
              <a:rPr lang="en-US" sz="1100" spc="-102" dirty="0" smtClean="0">
                <a:gradFill>
                  <a:gsLst>
                    <a:gs pos="0">
                      <a:srgbClr val="FFFFFF"/>
                    </a:gs>
                    <a:gs pos="100000">
                      <a:srgbClr val="FFFFFF"/>
                    </a:gs>
                  </a:gsLst>
                  <a:lin ang="5400000" scaled="0"/>
                </a:gradFill>
                <a:ea typeface="Segoe UI" pitchFamily="34" charset="0"/>
                <a:cs typeface="Segoe UI" pitchFamily="34" charset="0"/>
              </a:rPr>
              <a:t>tandard Web </a:t>
            </a:r>
            <a:r>
              <a:rPr lang="en-US" sz="1100" spc="-102" dirty="0">
                <a:gradFill>
                  <a:gsLst>
                    <a:gs pos="0">
                      <a:srgbClr val="FFFFFF"/>
                    </a:gs>
                    <a:gs pos="100000">
                      <a:srgbClr val="FFFFFF"/>
                    </a:gs>
                  </a:gsLst>
                  <a:lin ang="5400000" scaled="0"/>
                </a:gradFill>
                <a:ea typeface="Segoe UI" pitchFamily="34" charset="0"/>
                <a:cs typeface="Segoe UI" pitchFamily="34" charset="0"/>
              </a:rPr>
              <a:t>d</a:t>
            </a:r>
            <a:r>
              <a:rPr lang="en-US" sz="1100" spc="-102" dirty="0" smtClean="0">
                <a:gradFill>
                  <a:gsLst>
                    <a:gs pos="0">
                      <a:srgbClr val="FFFFFF"/>
                    </a:gs>
                    <a:gs pos="100000">
                      <a:srgbClr val="FFFFFF"/>
                    </a:gs>
                  </a:gsLst>
                  <a:lin ang="5400000" scaled="0"/>
                </a:gradFill>
                <a:ea typeface="Segoe UI" pitchFamily="34" charset="0"/>
                <a:cs typeface="Segoe UI" pitchFamily="34" charset="0"/>
              </a:rPr>
              <a:t>evelopment tool</a:t>
            </a:r>
            <a:endParaRPr lang="en-US" sz="11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9659435" y="4694752"/>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pic>
        <p:nvPicPr>
          <p:cNvPr id="70"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56000" t="50000" r="10000" b="4000"/>
          <a:stretch>
            <a:fillRect/>
          </a:stretch>
        </p:blipFill>
        <p:spPr bwMode="auto">
          <a:xfrm>
            <a:off x="981832" y="5084436"/>
            <a:ext cx="356482" cy="482299"/>
          </a:xfrm>
          <a:prstGeom prst="rect">
            <a:avLst/>
          </a:prstGeom>
          <a:noFill/>
          <a:ln>
            <a:noFill/>
          </a:ln>
        </p:spPr>
      </p:pic>
      <p:pic>
        <p:nvPicPr>
          <p:cNvPr id="71"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2000" t="50000" r="46000" b="4000"/>
          <a:stretch>
            <a:fillRect/>
          </a:stretch>
        </p:blipFill>
        <p:spPr bwMode="auto">
          <a:xfrm>
            <a:off x="924483" y="1587393"/>
            <a:ext cx="474716" cy="419941"/>
          </a:xfrm>
          <a:prstGeom prst="rect">
            <a:avLst/>
          </a:prstGeom>
          <a:noFill/>
          <a:ln>
            <a:noFill/>
          </a:ln>
        </p:spPr>
      </p:pic>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17090201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5" name="Rectangle 4"/>
          <p:cNvSpPr/>
          <p:nvPr/>
        </p:nvSpPr>
        <p:spPr bwMode="auto">
          <a:xfrm>
            <a:off x="2431615" y="2269382"/>
            <a:ext cx="2525385" cy="244708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Intro to Apps</a:t>
            </a:r>
          </a:p>
        </p:txBody>
      </p:sp>
      <p:sp>
        <p:nvSpPr>
          <p:cNvPr id="6" name="Rectangle 5"/>
          <p:cNvSpPr/>
          <p:nvPr/>
        </p:nvSpPr>
        <p:spPr bwMode="auto">
          <a:xfrm>
            <a:off x="5091012" y="2269382"/>
            <a:ext cx="2525385" cy="2447080"/>
          </a:xfrm>
          <a:prstGeom prst="rect">
            <a:avLst/>
          </a:prstGeom>
          <a:solidFill>
            <a:schemeClr val="bg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Anatomy of an App</a:t>
            </a:r>
          </a:p>
        </p:txBody>
      </p:sp>
      <p:sp>
        <p:nvSpPr>
          <p:cNvPr id="7" name="Rectangle 6"/>
          <p:cNvSpPr/>
          <p:nvPr/>
        </p:nvSpPr>
        <p:spPr bwMode="auto">
          <a:xfrm>
            <a:off x="7731452" y="2269382"/>
            <a:ext cx="2525385" cy="2447080"/>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App Architecture</a:t>
            </a:r>
          </a:p>
        </p:txBody>
      </p:sp>
    </p:spTree>
    <p:custDataLst>
      <p:tags r:id="rId1"/>
    </p:custDataLst>
    <p:extLst>
      <p:ext uri="{BB962C8B-B14F-4D97-AF65-F5344CB8AC3E}">
        <p14:creationId xmlns:p14="http://schemas.microsoft.com/office/powerpoint/2010/main" val="386120581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7"/>
                                        </p:tgtEl>
                                        <p:attrNameLst>
                                          <p:attrName>style.color</p:attrName>
                                        </p:attrNameLst>
                                      </p:cBhvr>
                                      <p:by>
                                        <p:hsl h="0" s="-12549" l="-25098"/>
                                      </p:by>
                                    </p:animClr>
                                    <p:animClr clrSpc="hsl" dir="cw">
                                      <p:cBhvr>
                                        <p:cTn id="12" dur="500" fill="hold"/>
                                        <p:tgtEl>
                                          <p:spTgt spid="7"/>
                                        </p:tgtEl>
                                        <p:attrNameLst>
                                          <p:attrName>fillcolor</p:attrName>
                                        </p:attrNameLst>
                                      </p:cBhvr>
                                      <p:by>
                                        <p:hsl h="0" s="-12549" l="-25098"/>
                                      </p:by>
                                    </p:animClr>
                                    <p:animClr clrSpc="hsl" dir="cw">
                                      <p:cBhvr>
                                        <p:cTn id="13" dur="500" fill="hold"/>
                                        <p:tgtEl>
                                          <p:spTgt spid="7"/>
                                        </p:tgtEl>
                                        <p:attrNameLst>
                                          <p:attrName>stroke.color</p:attrName>
                                        </p:attrNameLst>
                                      </p:cBhvr>
                                      <p:by>
                                        <p:hsl h="0" s="-12549" l="-25098"/>
                                      </p:by>
                                    </p:animClr>
                                    <p:set>
                                      <p:cBhvr>
                                        <p:cTn id="14"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Anatomy</a:t>
            </a:r>
            <a:endParaRPr lang="en-US" dirty="0"/>
          </a:p>
        </p:txBody>
      </p:sp>
      <p:sp>
        <p:nvSpPr>
          <p:cNvPr id="47" name="Cross 46"/>
          <p:cNvSpPr/>
          <p:nvPr/>
        </p:nvSpPr>
        <p:spPr>
          <a:xfrm>
            <a:off x="4314533" y="3782403"/>
            <a:ext cx="608304" cy="576619"/>
          </a:xfrm>
          <a:prstGeom prst="plus">
            <a:avLst>
              <a:gd name="adj" fmla="val 33488"/>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FFFFFF"/>
              </a:solidFill>
            </a:endParaRPr>
          </a:p>
        </p:txBody>
      </p:sp>
      <p:sp>
        <p:nvSpPr>
          <p:cNvPr id="48" name="Equal 47"/>
          <p:cNvSpPr/>
          <p:nvPr/>
        </p:nvSpPr>
        <p:spPr>
          <a:xfrm>
            <a:off x="8199437" y="3658562"/>
            <a:ext cx="822919" cy="809046"/>
          </a:xfrm>
          <a:prstGeom prst="mathEqual">
            <a:avLst>
              <a:gd name="adj1" fmla="val 14949"/>
              <a:gd name="adj2" fmla="val 17475"/>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1B1B1B"/>
              </a:solidFill>
            </a:endParaRPr>
          </a:p>
        </p:txBody>
      </p:sp>
      <p:grpSp>
        <p:nvGrpSpPr>
          <p:cNvPr id="56" name="Group 55"/>
          <p:cNvGrpSpPr/>
          <p:nvPr/>
        </p:nvGrpSpPr>
        <p:grpSpPr>
          <a:xfrm>
            <a:off x="9266237" y="2779944"/>
            <a:ext cx="2450241" cy="2449603"/>
            <a:chOff x="612654" y="2554799"/>
            <a:chExt cx="1408218" cy="1407851"/>
          </a:xfrm>
          <a:solidFill>
            <a:srgbClr val="0072C6"/>
          </a:solidFill>
        </p:grpSpPr>
        <p:sp>
          <p:nvSpPr>
            <p:cNvPr id="57" name="Rectangle 56"/>
            <p:cNvSpPr/>
            <p:nvPr/>
          </p:nvSpPr>
          <p:spPr bwMode="auto">
            <a:xfrm>
              <a:off x="612654" y="2554799"/>
              <a:ext cx="1408218" cy="140785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30" tIns="34266" rIns="34266" bIns="68530" numCol="1" spcCol="0" rtlCol="0" fromWordArt="0" anchor="b" anchorCtr="0" forceAA="0" compatLnSpc="1">
              <a:prstTxWarp prst="textNoShape">
                <a:avLst/>
              </a:prstTxWarp>
              <a:noAutofit/>
            </a:bodyPr>
            <a:lstStyle/>
            <a:p>
              <a:pPr algn="ctr" defTabSz="685056" fontAlgn="base">
                <a:spcBef>
                  <a:spcPct val="0"/>
                </a:spcBef>
                <a:spcAft>
                  <a:spcPct val="0"/>
                </a:spcAft>
              </a:pPr>
              <a:r>
                <a:rPr lang="en-US" sz="2800" spc="-38" dirty="0" smtClean="0">
                  <a:solidFill>
                    <a:srgbClr val="FFFFFF"/>
                  </a:solidFill>
                  <a:ea typeface="Segoe UI" pitchFamily="34" charset="0"/>
                  <a:cs typeface="Segoe UI" pitchFamily="34" charset="0"/>
                </a:rPr>
                <a:t>App</a:t>
              </a:r>
              <a:endParaRPr lang="en-US" sz="2800" spc="-38" dirty="0">
                <a:solidFill>
                  <a:srgbClr val="FFFFFF"/>
                </a:solidFill>
                <a:ea typeface="Segoe UI" pitchFamily="34" charset="0"/>
                <a:cs typeface="Segoe UI" pitchFamily="34" charset="0"/>
              </a:endParaRPr>
            </a:p>
          </p:txBody>
        </p:sp>
        <p:grpSp>
          <p:nvGrpSpPr>
            <p:cNvPr id="58" name="Group 57"/>
            <p:cNvGrpSpPr/>
            <p:nvPr/>
          </p:nvGrpSpPr>
          <p:grpSpPr>
            <a:xfrm>
              <a:off x="919215" y="2660502"/>
              <a:ext cx="857657" cy="957797"/>
              <a:chOff x="6844170" y="2713377"/>
              <a:chExt cx="1582061" cy="1766786"/>
            </a:xfrm>
            <a:grpFill/>
          </p:grpSpPr>
          <p:sp>
            <p:nvSpPr>
              <p:cNvPr id="59" name="Hexagon 58"/>
              <p:cNvSpPr/>
              <p:nvPr/>
            </p:nvSpPr>
            <p:spPr bwMode="auto">
              <a:xfrm rot="5400000">
                <a:off x="6841821" y="2830741"/>
                <a:ext cx="1701773" cy="1467046"/>
              </a:xfrm>
              <a:prstGeom prst="hexagon">
                <a:avLst/>
              </a:prstGeom>
              <a:solidFill>
                <a:schemeClr val="bg1"/>
              </a:solidFill>
              <a:ln w="1905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solidFill>
                    <a:srgbClr val="FFFFFF"/>
                  </a:solidFill>
                  <a:ea typeface="Segoe UI" pitchFamily="34" charset="0"/>
                  <a:cs typeface="Segoe UI" pitchFamily="34" charset="0"/>
                </a:endParaRPr>
              </a:p>
            </p:txBody>
          </p:sp>
          <p:sp>
            <p:nvSpPr>
              <p:cNvPr id="60" name="Hexagon 59"/>
              <p:cNvSpPr/>
              <p:nvPr/>
            </p:nvSpPr>
            <p:spPr bwMode="auto">
              <a:xfrm rot="5400000">
                <a:off x="6778583" y="3594724"/>
                <a:ext cx="951026" cy="819851"/>
              </a:xfrm>
              <a:prstGeom prst="hexagon">
                <a:avLst/>
              </a:prstGeom>
              <a:solidFill>
                <a:schemeClr val="bg1"/>
              </a:solid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solidFill>
                    <a:srgbClr val="FFFFFF"/>
                  </a:solidFill>
                  <a:ea typeface="Segoe UI" pitchFamily="34" charset="0"/>
                  <a:cs typeface="Segoe UI" pitchFamily="34" charset="0"/>
                </a:endParaRPr>
              </a:p>
            </p:txBody>
          </p:sp>
        </p:grpSp>
      </p:grpSp>
      <p:sp>
        <p:nvSpPr>
          <p:cNvPr id="61" name="Rectangle 60"/>
          <p:cNvSpPr/>
          <p:nvPr/>
        </p:nvSpPr>
        <p:spPr>
          <a:xfrm>
            <a:off x="5289786" y="2779944"/>
            <a:ext cx="2447768" cy="2449603"/>
          </a:xfrm>
          <a:prstGeom prst="rect">
            <a:avLst/>
          </a:prstGeom>
          <a:solidFill>
            <a:schemeClr val="bg2">
              <a:lumMod val="50000"/>
            </a:schemeClr>
          </a:solidFill>
          <a:ln w="3175" cap="flat" cmpd="sng" algn="ctr">
            <a:noFill/>
            <a:prstDash val="solid"/>
          </a:ln>
          <a:effectLst/>
        </p:spPr>
        <p:txBody>
          <a:bodyPr lIns="26777" tIns="0" rIns="26777" bIns="13388" rtlCol="0" anchor="ctr"/>
          <a:lstStyle/>
          <a:p>
            <a:pPr algn="ctr" defTabSz="571039"/>
            <a:r>
              <a:rPr lang="en-US" sz="2800" kern="0" dirty="0" smtClean="0">
                <a:solidFill>
                  <a:srgbClr val="FFFFFF"/>
                </a:solidFill>
              </a:rPr>
              <a:t>App Manifest</a:t>
            </a:r>
            <a:endParaRPr lang="en-US" sz="2800" kern="0" dirty="0">
              <a:solidFill>
                <a:srgbClr val="FFFFFF"/>
              </a:solidFill>
            </a:endParaRPr>
          </a:p>
        </p:txBody>
      </p:sp>
      <p:sp>
        <p:nvSpPr>
          <p:cNvPr id="20" name="Rectangle 19"/>
          <p:cNvSpPr/>
          <p:nvPr/>
        </p:nvSpPr>
        <p:spPr>
          <a:xfrm>
            <a:off x="1509984" y="2779944"/>
            <a:ext cx="2447768" cy="2449603"/>
          </a:xfrm>
          <a:prstGeom prst="rect">
            <a:avLst/>
          </a:prstGeom>
          <a:solidFill>
            <a:schemeClr val="accent6"/>
          </a:solidFill>
          <a:ln w="3175" cap="flat" cmpd="sng" algn="ctr">
            <a:noFill/>
            <a:prstDash val="solid"/>
          </a:ln>
          <a:effectLst/>
        </p:spPr>
        <p:txBody>
          <a:bodyPr lIns="26777" tIns="0" rIns="26777" bIns="13388" rtlCol="0" anchor="ctr"/>
          <a:lstStyle/>
          <a:p>
            <a:pPr algn="ctr" defTabSz="571039"/>
            <a:r>
              <a:rPr lang="en-US" sz="2800" kern="0" dirty="0" smtClean="0">
                <a:solidFill>
                  <a:srgbClr val="FFFFFF"/>
                </a:solidFill>
              </a:rPr>
              <a:t>Web Page</a:t>
            </a:r>
          </a:p>
        </p:txBody>
      </p:sp>
      <p:sp>
        <p:nvSpPr>
          <p:cNvPr id="55" name="Rectangle 54"/>
          <p:cNvSpPr/>
          <p:nvPr/>
        </p:nvSpPr>
        <p:spPr>
          <a:xfrm>
            <a:off x="5289786" y="4190609"/>
            <a:ext cx="2447768" cy="276999"/>
          </a:xfrm>
          <a:prstGeom prst="rect">
            <a:avLst/>
          </a:prstGeom>
        </p:spPr>
        <p:txBody>
          <a:bodyPr wrap="square">
            <a:spAutoFit/>
          </a:bodyPr>
          <a:lstStyle/>
          <a:p>
            <a:pPr algn="ctr"/>
            <a:r>
              <a:rPr lang="en-US" sz="1200" dirty="0">
                <a:solidFill>
                  <a:srgbClr val="FFFFFF"/>
                </a:solidFill>
                <a:latin typeface="Consolas" panose="020B0609020204030204" pitchFamily="49" charset="0"/>
                <a:cs typeface="Consolas" panose="020B0609020204030204" pitchFamily="49" charset="0"/>
              </a:rPr>
              <a:t>&lt;XML&gt;</a:t>
            </a:r>
          </a:p>
        </p:txBody>
      </p:sp>
      <p:sp>
        <p:nvSpPr>
          <p:cNvPr id="13" name="Rectangle 12"/>
          <p:cNvSpPr/>
          <p:nvPr/>
        </p:nvSpPr>
        <p:spPr>
          <a:xfrm>
            <a:off x="1509984" y="4180983"/>
            <a:ext cx="2447768" cy="276999"/>
          </a:xfrm>
          <a:prstGeom prst="rect">
            <a:avLst/>
          </a:prstGeom>
        </p:spPr>
        <p:txBody>
          <a:bodyPr wrap="square">
            <a:spAutoFit/>
          </a:bodyPr>
          <a:lstStyle/>
          <a:p>
            <a:pPr algn="ctr"/>
            <a:r>
              <a:rPr lang="en-US" sz="1200" dirty="0" smtClean="0">
                <a:solidFill>
                  <a:srgbClr val="FFFFFF"/>
                </a:solidFill>
                <a:latin typeface="Consolas" panose="020B0609020204030204" pitchFamily="49" charset="0"/>
                <a:cs typeface="Consolas" panose="020B0609020204030204" pitchFamily="49" charset="0"/>
              </a:rPr>
              <a:t>HTML/CSS/JS</a:t>
            </a:r>
            <a:endParaRPr lang="en-US" sz="1200" dirty="0">
              <a:solidFill>
                <a:srgbClr val="FFFFFF"/>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48749409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270431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579989"/>
          </a:xfrm>
          <a:prstGeom prst="rect">
            <a:avLst/>
          </a:prstGeom>
        </p:spPr>
        <p:txBody>
          <a:bodyPr/>
          <a:lstStyle/>
          <a:p>
            <a:r>
              <a:rPr lang="en-US" dirty="0" smtClean="0"/>
              <a:t>3 Shapes</a:t>
            </a:r>
          </a:p>
          <a:p>
            <a:endParaRPr lang="en-US" dirty="0"/>
          </a:p>
          <a:p>
            <a:pPr marL="0" indent="0">
              <a:buNone/>
            </a:pPr>
            <a:endParaRPr lang="en-US" dirty="0"/>
          </a:p>
          <a:p>
            <a:r>
              <a:rPr lang="en-US" dirty="0" smtClean="0"/>
              <a:t>Multi-platform &amp; Cross App</a:t>
            </a:r>
          </a:p>
          <a:p>
            <a:pPr marL="0" lvl="2" indent="0">
              <a:buNone/>
            </a:pPr>
            <a:r>
              <a:rPr lang="en-US" sz="3200" dirty="0" smtClean="0"/>
              <a:t>	</a:t>
            </a:r>
            <a:r>
              <a:rPr lang="en-US" sz="3200" dirty="0" smtClean="0">
                <a:latin typeface="+mj-lt"/>
              </a:rPr>
              <a:t>Excel</a:t>
            </a:r>
            <a:r>
              <a:rPr lang="en-US" sz="3200" dirty="0" smtClean="0">
                <a:solidFill>
                  <a:schemeClr val="tx2"/>
                </a:solidFill>
                <a:latin typeface="+mj-lt"/>
              </a:rPr>
              <a:t> </a:t>
            </a:r>
            <a:r>
              <a:rPr lang="en-US" dirty="0">
                <a:solidFill>
                  <a:schemeClr val="bg2"/>
                </a:solidFill>
                <a:latin typeface="+mj-lt"/>
              </a:rPr>
              <a:t>(Web / Desktop)</a:t>
            </a:r>
            <a:r>
              <a:rPr lang="en-US" dirty="0">
                <a:solidFill>
                  <a:schemeClr val="tx2"/>
                </a:solidFill>
                <a:latin typeface="+mj-lt"/>
              </a:rPr>
              <a:t> </a:t>
            </a:r>
            <a:r>
              <a:rPr lang="en-US" sz="3200" dirty="0">
                <a:latin typeface="+mj-lt"/>
              </a:rPr>
              <a:t>Outlook</a:t>
            </a:r>
            <a:r>
              <a:rPr lang="en-US" sz="3200" dirty="0">
                <a:solidFill>
                  <a:schemeClr val="tx2"/>
                </a:solidFill>
                <a:latin typeface="+mj-lt"/>
              </a:rPr>
              <a:t> </a:t>
            </a:r>
            <a:r>
              <a:rPr lang="en-US" dirty="0">
                <a:solidFill>
                  <a:schemeClr val="bg2"/>
                </a:solidFill>
                <a:latin typeface="+mj-lt"/>
              </a:rPr>
              <a:t>(Web / Desktop / Mobile Web)</a:t>
            </a:r>
            <a:r>
              <a:rPr lang="en-US" dirty="0">
                <a:solidFill>
                  <a:schemeClr val="tx2"/>
                </a:solidFill>
                <a:latin typeface="+mj-lt"/>
              </a:rPr>
              <a:t> </a:t>
            </a:r>
            <a:endParaRPr lang="en-US" dirty="0" smtClean="0">
              <a:solidFill>
                <a:schemeClr val="tx2"/>
              </a:solidFill>
              <a:latin typeface="+mj-lt"/>
            </a:endParaRPr>
          </a:p>
          <a:p>
            <a:pPr marL="0" lvl="2" indent="0">
              <a:buNone/>
            </a:pPr>
            <a:r>
              <a:rPr lang="en-US" dirty="0">
                <a:solidFill>
                  <a:schemeClr val="tx2"/>
                </a:solidFill>
                <a:latin typeface="+mj-lt"/>
              </a:rPr>
              <a:t>	</a:t>
            </a:r>
            <a:r>
              <a:rPr lang="en-US" sz="3200" dirty="0" smtClean="0">
                <a:latin typeface="+mj-lt"/>
              </a:rPr>
              <a:t>Word </a:t>
            </a:r>
            <a:r>
              <a:rPr lang="en-US" dirty="0">
                <a:solidFill>
                  <a:schemeClr val="bg2"/>
                </a:solidFill>
                <a:latin typeface="+mj-lt"/>
              </a:rPr>
              <a:t>(Desktop)</a:t>
            </a:r>
            <a:r>
              <a:rPr lang="en-US" dirty="0">
                <a:solidFill>
                  <a:schemeClr val="tx2"/>
                </a:solidFill>
                <a:latin typeface="+mj-lt"/>
              </a:rPr>
              <a:t> </a:t>
            </a:r>
            <a:r>
              <a:rPr lang="en-US" sz="3200" dirty="0" smtClean="0">
                <a:latin typeface="+mj-lt"/>
              </a:rPr>
              <a:t>PowerPoint </a:t>
            </a:r>
            <a:r>
              <a:rPr lang="en-US" dirty="0" smtClean="0">
                <a:solidFill>
                  <a:schemeClr val="bg2"/>
                </a:solidFill>
                <a:latin typeface="+mj-lt"/>
              </a:rPr>
              <a:t>(Desktop</a:t>
            </a:r>
            <a:r>
              <a:rPr lang="en-US" dirty="0">
                <a:solidFill>
                  <a:schemeClr val="bg2"/>
                </a:solidFill>
                <a:latin typeface="+mj-lt"/>
              </a:rPr>
              <a:t>)</a:t>
            </a:r>
            <a:r>
              <a:rPr lang="en-US" dirty="0">
                <a:solidFill>
                  <a:schemeClr val="tx2"/>
                </a:solidFill>
                <a:latin typeface="+mj-lt"/>
              </a:rPr>
              <a:t> </a:t>
            </a:r>
            <a:r>
              <a:rPr lang="en-US" sz="3200" dirty="0" smtClean="0">
                <a:latin typeface="+mj-lt"/>
              </a:rPr>
              <a:t>Project </a:t>
            </a:r>
            <a:r>
              <a:rPr lang="en-US" dirty="0">
                <a:solidFill>
                  <a:schemeClr val="bg2"/>
                </a:solidFill>
                <a:latin typeface="+mj-lt"/>
              </a:rPr>
              <a:t>(Desktop)</a:t>
            </a:r>
          </a:p>
          <a:p>
            <a:r>
              <a:rPr lang="en-US" dirty="0" err="1" smtClean="0"/>
              <a:t>Javascript</a:t>
            </a:r>
            <a:r>
              <a:rPr lang="en-US" dirty="0" smtClean="0"/>
              <a:t> API</a:t>
            </a:r>
          </a:p>
          <a:p>
            <a:r>
              <a:rPr lang="en-US" dirty="0" smtClean="0"/>
              <a:t>Run-time Sandbox</a:t>
            </a:r>
          </a:p>
          <a:p>
            <a:endParaRPr lang="en-US" sz="1100" dirty="0" smtClean="0"/>
          </a:p>
          <a:p>
            <a:pPr lvl="1"/>
            <a:endParaRPr lang="en-US" sz="1100" dirty="0"/>
          </a:p>
        </p:txBody>
      </p:sp>
      <p:sp>
        <p:nvSpPr>
          <p:cNvPr id="3" name="Title 2"/>
          <p:cNvSpPr>
            <a:spLocks noGrp="1"/>
          </p:cNvSpPr>
          <p:nvPr>
            <p:ph type="title"/>
          </p:nvPr>
        </p:nvSpPr>
        <p:spPr/>
        <p:txBody>
          <a:bodyPr/>
          <a:lstStyle/>
          <a:p>
            <a:r>
              <a:rPr lang="en-US" dirty="0" smtClean="0"/>
              <a:t>Apps for Office - Recap</a:t>
            </a:r>
            <a:endParaRPr lang="en-US" dirty="0"/>
          </a:p>
        </p:txBody>
      </p:sp>
      <p:sp>
        <p:nvSpPr>
          <p:cNvPr id="7" name="Rectangle 2"/>
          <p:cNvSpPr>
            <a:spLocks noChangeArrowheads="1"/>
          </p:cNvSpPr>
          <p:nvPr/>
        </p:nvSpPr>
        <p:spPr bwMode="auto">
          <a:xfrm>
            <a:off x="2502" y="-204424"/>
            <a:ext cx="1243147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9541" tIns="59771" rIns="119541" bIns="59771" numCol="1" anchor="ctr" anchorCtr="0" compatLnSpc="1">
            <a:prstTxWarp prst="textNoShape">
              <a:avLst/>
            </a:prstTxWarp>
            <a:spAutoFit/>
          </a:bodyPr>
          <a:lstStyle/>
          <a:p>
            <a:endParaRPr lang="en-US" sz="1836">
              <a:solidFill>
                <a:srgbClr val="505050"/>
              </a:solidFill>
            </a:endParaRPr>
          </a:p>
        </p:txBody>
      </p:sp>
      <p:sp>
        <p:nvSpPr>
          <p:cNvPr id="9" name="Rectangle 4"/>
          <p:cNvSpPr>
            <a:spLocks noChangeArrowheads="1"/>
          </p:cNvSpPr>
          <p:nvPr/>
        </p:nvSpPr>
        <p:spPr bwMode="auto">
          <a:xfrm>
            <a:off x="2501" y="-204424"/>
            <a:ext cx="24148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19541" tIns="59771" rIns="119541" bIns="59771" numCol="1" anchor="ctr" anchorCtr="0" compatLnSpc="1">
            <a:prstTxWarp prst="textNoShape">
              <a:avLst/>
            </a:prstTxWarp>
            <a:spAutoFit/>
          </a:bodyPr>
          <a:lstStyle/>
          <a:p>
            <a:endParaRPr lang="en-US" sz="1836">
              <a:solidFill>
                <a:srgbClr val="505050"/>
              </a:solidFill>
            </a:endParaRPr>
          </a:p>
        </p:txBody>
      </p:sp>
      <p:grpSp>
        <p:nvGrpSpPr>
          <p:cNvPr id="4" name="Group 3"/>
          <p:cNvGrpSpPr/>
          <p:nvPr/>
        </p:nvGrpSpPr>
        <p:grpSpPr>
          <a:xfrm>
            <a:off x="1189037" y="2125662"/>
            <a:ext cx="3639012" cy="860115"/>
            <a:chOff x="1189037" y="1897062"/>
            <a:chExt cx="3639012" cy="860115"/>
          </a:xfrm>
        </p:grpSpPr>
        <p:grpSp>
          <p:nvGrpSpPr>
            <p:cNvPr id="147" name="Group 146"/>
            <p:cNvGrpSpPr/>
            <p:nvPr/>
          </p:nvGrpSpPr>
          <p:grpSpPr>
            <a:xfrm>
              <a:off x="1189037" y="1897062"/>
              <a:ext cx="995205" cy="854399"/>
              <a:chOff x="7878614" y="1305290"/>
              <a:chExt cx="1768623" cy="1610905"/>
            </a:xfrm>
          </p:grpSpPr>
          <p:sp>
            <p:nvSpPr>
              <p:cNvPr id="10" name="Rectangle 9"/>
              <p:cNvSpPr/>
              <p:nvPr/>
            </p:nvSpPr>
            <p:spPr>
              <a:xfrm>
                <a:off x="7878614" y="1305290"/>
                <a:ext cx="1768623" cy="16109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11" name="Folded Corner 10"/>
              <p:cNvSpPr/>
              <p:nvPr/>
            </p:nvSpPr>
            <p:spPr>
              <a:xfrm rot="16200000">
                <a:off x="7818439" y="1668461"/>
                <a:ext cx="1371598" cy="1066800"/>
              </a:xfrm>
              <a:prstGeom prst="foldedCorner">
                <a:avLst>
                  <a:gd name="adj" fmla="val 158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6" name="Straight Connector 5"/>
              <p:cNvCxnSpPr/>
              <p:nvPr/>
            </p:nvCxnSpPr>
            <p:spPr>
              <a:xfrm>
                <a:off x="7878614" y="1439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072902" y="17446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072902" y="18970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072902" y="20494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072902" y="22018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072902" y="23542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072902" y="25066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072902" y="26590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072902" y="28114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bwMode="auto">
              <a:xfrm>
                <a:off x="9079525" y="1469522"/>
                <a:ext cx="567712" cy="141813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24" name="Group 23"/>
              <p:cNvGrpSpPr/>
              <p:nvPr/>
            </p:nvGrpSpPr>
            <p:grpSpPr>
              <a:xfrm>
                <a:off x="9129862" y="1882150"/>
                <a:ext cx="411246" cy="457183"/>
                <a:chOff x="5142708" y="5054536"/>
                <a:chExt cx="1429571" cy="1589258"/>
              </a:xfrm>
              <a:solidFill>
                <a:schemeClr val="tx2"/>
              </a:solidFill>
            </p:grpSpPr>
            <p:sp>
              <p:nvSpPr>
                <p:cNvPr id="25" name="Hexagon 24"/>
                <p:cNvSpPr/>
                <p:nvPr/>
              </p:nvSpPr>
              <p:spPr bwMode="auto">
                <a:xfrm rot="5400000">
                  <a:off x="5153723" y="5159614"/>
                  <a:ext cx="1523633" cy="1313478"/>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sp>
              <p:nvSpPr>
                <p:cNvPr id="26" name="Hexagon 25"/>
                <p:cNvSpPr/>
                <p:nvPr/>
              </p:nvSpPr>
              <p:spPr bwMode="auto">
                <a:xfrm rot="5400000">
                  <a:off x="5083987" y="5851043"/>
                  <a:ext cx="851472"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46" name="Group 145"/>
            <p:cNvGrpSpPr/>
            <p:nvPr/>
          </p:nvGrpSpPr>
          <p:grpSpPr>
            <a:xfrm>
              <a:off x="2516975" y="1897062"/>
              <a:ext cx="999883" cy="860115"/>
              <a:chOff x="7116614" y="4564062"/>
              <a:chExt cx="1768623" cy="1610905"/>
            </a:xfrm>
          </p:grpSpPr>
          <p:sp>
            <p:nvSpPr>
              <p:cNvPr id="28" name="Rectangle 27"/>
              <p:cNvSpPr/>
              <p:nvPr/>
            </p:nvSpPr>
            <p:spPr>
              <a:xfrm>
                <a:off x="7116614" y="4564062"/>
                <a:ext cx="1768623" cy="16109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30" name="Straight Connector 29"/>
              <p:cNvCxnSpPr/>
              <p:nvPr/>
            </p:nvCxnSpPr>
            <p:spPr>
              <a:xfrm>
                <a:off x="7116614" y="4698634"/>
                <a:ext cx="17686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2" name="Group 131"/>
              <p:cNvGrpSpPr/>
              <p:nvPr/>
            </p:nvGrpSpPr>
            <p:grpSpPr>
              <a:xfrm>
                <a:off x="7116614" y="4868862"/>
                <a:ext cx="1768623" cy="1200305"/>
                <a:chOff x="7116614" y="4868862"/>
                <a:chExt cx="1768623" cy="1200305"/>
              </a:xfrm>
            </p:grpSpPr>
            <p:cxnSp>
              <p:nvCxnSpPr>
                <p:cNvPr id="31" name="Straight Connector 30"/>
                <p:cNvCxnSpPr/>
                <p:nvPr/>
              </p:nvCxnSpPr>
              <p:spPr>
                <a:xfrm>
                  <a:off x="7116614" y="4868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116614" y="5021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16614" y="5173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16614" y="53260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16614" y="54784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16614" y="5630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116614" y="5783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116614" y="5935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7116614" y="6069167"/>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rot="5400000">
                <a:off x="7314223" y="4669449"/>
                <a:ext cx="1465627" cy="1524000"/>
                <a:chOff x="7116614" y="4564065"/>
                <a:chExt cx="1768624" cy="1524000"/>
              </a:xfrm>
            </p:grpSpPr>
            <p:cxnSp>
              <p:nvCxnSpPr>
                <p:cNvPr id="134" name="Straight Connector 133"/>
                <p:cNvCxnSpPr/>
                <p:nvPr/>
              </p:nvCxnSpPr>
              <p:spPr>
                <a:xfrm>
                  <a:off x="7116614" y="4868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7116614" y="5021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7116614" y="5173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7116614" y="53260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7116614" y="54784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7116614" y="56308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7116614" y="57832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7116614" y="5935662"/>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7116615" y="60880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7116615" y="47164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7116615" y="4564065"/>
                  <a:ext cx="17686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5" name="Group 144"/>
              <p:cNvGrpSpPr/>
              <p:nvPr/>
            </p:nvGrpSpPr>
            <p:grpSpPr>
              <a:xfrm>
                <a:off x="7894637" y="5240143"/>
                <a:ext cx="720109" cy="695519"/>
                <a:chOff x="8317525" y="5598106"/>
                <a:chExt cx="567712" cy="548326"/>
              </a:xfrm>
            </p:grpSpPr>
            <p:sp>
              <p:nvSpPr>
                <p:cNvPr id="39" name="Rectangle 38"/>
                <p:cNvSpPr/>
                <p:nvPr/>
              </p:nvSpPr>
              <p:spPr bwMode="auto">
                <a:xfrm>
                  <a:off x="8317525" y="5598106"/>
                  <a:ext cx="567712" cy="548326"/>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40" name="Group 39"/>
                <p:cNvGrpSpPr/>
                <p:nvPr/>
              </p:nvGrpSpPr>
              <p:grpSpPr>
                <a:xfrm>
                  <a:off x="8397263" y="5688395"/>
                  <a:ext cx="353813" cy="390565"/>
                  <a:chOff x="5244923" y="5254538"/>
                  <a:chExt cx="1229926" cy="1357682"/>
                </a:xfrm>
                <a:solidFill>
                  <a:schemeClr val="tx2"/>
                </a:solidFill>
              </p:grpSpPr>
              <p:sp>
                <p:nvSpPr>
                  <p:cNvPr id="41" name="Hexagon 40"/>
                  <p:cNvSpPr/>
                  <p:nvPr/>
                </p:nvSpPr>
                <p:spPr bwMode="auto">
                  <a:xfrm rot="5400000">
                    <a:off x="5295100" y="5341924"/>
                    <a:ext cx="1267135" cy="1092363"/>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sp>
                <p:nvSpPr>
                  <p:cNvPr id="42" name="Hexagon 41"/>
                  <p:cNvSpPr/>
                  <p:nvPr/>
                </p:nvSpPr>
                <p:spPr bwMode="auto">
                  <a:xfrm rot="5400000">
                    <a:off x="5196087" y="5952941"/>
                    <a:ext cx="708115" cy="610444"/>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185" name="Group 184"/>
            <p:cNvGrpSpPr/>
            <p:nvPr/>
          </p:nvGrpSpPr>
          <p:grpSpPr>
            <a:xfrm>
              <a:off x="3832969" y="1897062"/>
              <a:ext cx="995080" cy="854399"/>
              <a:chOff x="9707236" y="4990172"/>
              <a:chExt cx="1542696" cy="1402690"/>
            </a:xfrm>
          </p:grpSpPr>
          <p:sp>
            <p:nvSpPr>
              <p:cNvPr id="149" name="Rectangle 148"/>
              <p:cNvSpPr/>
              <p:nvPr/>
            </p:nvSpPr>
            <p:spPr>
              <a:xfrm>
                <a:off x="9709908" y="4990172"/>
                <a:ext cx="1540023" cy="14026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151" name="Straight Connector 150"/>
              <p:cNvCxnSpPr/>
              <p:nvPr/>
            </p:nvCxnSpPr>
            <p:spPr>
              <a:xfrm>
                <a:off x="9709908" y="5107350"/>
                <a:ext cx="154002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4" name="Group 163"/>
              <p:cNvGrpSpPr/>
              <p:nvPr/>
            </p:nvGrpSpPr>
            <p:grpSpPr>
              <a:xfrm>
                <a:off x="9799637" y="5249862"/>
                <a:ext cx="258273" cy="928912"/>
                <a:chOff x="8072902" y="5181762"/>
                <a:chExt cx="812335" cy="1066800"/>
              </a:xfrm>
            </p:grpSpPr>
            <p:cxnSp>
              <p:nvCxnSpPr>
                <p:cNvPr id="152" name="Straight Connector 151"/>
                <p:cNvCxnSpPr/>
                <p:nvPr/>
              </p:nvCxnSpPr>
              <p:spPr>
                <a:xfrm>
                  <a:off x="8072902" y="5181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72902" y="5334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72902" y="5486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72902" y="56389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8072902" y="57913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8072902" y="5943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8072902" y="6096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8072902" y="6248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8" name="Group 167"/>
              <p:cNvGrpSpPr/>
              <p:nvPr/>
            </p:nvGrpSpPr>
            <p:grpSpPr>
              <a:xfrm>
                <a:off x="10186802" y="5248979"/>
                <a:ext cx="1063129" cy="448476"/>
                <a:chOff x="8426298" y="5123918"/>
                <a:chExt cx="1220940" cy="515048"/>
              </a:xfrm>
            </p:grpSpPr>
            <p:sp>
              <p:nvSpPr>
                <p:cNvPr id="160" name="Rectangle 159"/>
                <p:cNvSpPr/>
                <p:nvPr/>
              </p:nvSpPr>
              <p:spPr bwMode="auto">
                <a:xfrm>
                  <a:off x="8426298" y="5123918"/>
                  <a:ext cx="1220940" cy="51504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934" tIns="14468" rIns="14468" bIns="28934" numCol="1" spcCol="0" rtlCol="0" fromWordArt="0" anchor="b" anchorCtr="0" forceAA="0" compatLnSpc="1">
                  <a:prstTxWarp prst="textNoShape">
                    <a:avLst/>
                  </a:prstTxWarp>
                  <a:noAutofit/>
                </a:bodyPr>
                <a:lstStyle/>
                <a:p>
                  <a:pPr algn="ctr" defTabSz="685056" fontAlgn="base">
                    <a:spcBef>
                      <a:spcPct val="0"/>
                    </a:spcBef>
                    <a:spcAft>
                      <a:spcPct val="0"/>
                    </a:spcAft>
                  </a:pPr>
                  <a:endParaRPr lang="en-US" sz="9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161" name="Group 160"/>
                <p:cNvGrpSpPr/>
                <p:nvPr/>
              </p:nvGrpSpPr>
              <p:grpSpPr>
                <a:xfrm>
                  <a:off x="8795574" y="5144915"/>
                  <a:ext cx="411244" cy="469333"/>
                  <a:chOff x="4671289" y="4818529"/>
                  <a:chExt cx="1429567" cy="1631496"/>
                </a:xfrm>
                <a:solidFill>
                  <a:schemeClr val="tx2"/>
                </a:solidFill>
              </p:grpSpPr>
              <p:sp>
                <p:nvSpPr>
                  <p:cNvPr id="162" name="Hexagon 161"/>
                  <p:cNvSpPr/>
                  <p:nvPr/>
                </p:nvSpPr>
                <p:spPr bwMode="auto">
                  <a:xfrm rot="5400000">
                    <a:off x="4682304" y="4923608"/>
                    <a:ext cx="1523631" cy="1313473"/>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sp>
                <p:nvSpPr>
                  <p:cNvPr id="163" name="Hexagon 162"/>
                  <p:cNvSpPr/>
                  <p:nvPr/>
                </p:nvSpPr>
                <p:spPr bwMode="auto">
                  <a:xfrm rot="5400000">
                    <a:off x="4612568" y="5657272"/>
                    <a:ext cx="851474" cy="734032"/>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65" name="Rectangle 164"/>
              <p:cNvSpPr/>
              <p:nvPr/>
            </p:nvSpPr>
            <p:spPr bwMode="auto">
              <a:xfrm>
                <a:off x="9707236" y="5107350"/>
                <a:ext cx="479567" cy="1280994"/>
              </a:xfrm>
              <a:prstGeom prst="rect">
                <a:avLst/>
              </a:prstGeom>
              <a:no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66" name="Rectangle 165"/>
              <p:cNvSpPr/>
              <p:nvPr/>
            </p:nvSpPr>
            <p:spPr bwMode="auto">
              <a:xfrm>
                <a:off x="10186804" y="5692584"/>
                <a:ext cx="1063128" cy="690956"/>
              </a:xfrm>
              <a:prstGeom prst="rect">
                <a:avLst/>
              </a:prstGeom>
              <a:no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169" name="Group 168"/>
              <p:cNvGrpSpPr/>
              <p:nvPr/>
            </p:nvGrpSpPr>
            <p:grpSpPr>
              <a:xfrm>
                <a:off x="10254668" y="5787888"/>
                <a:ext cx="902852" cy="398105"/>
                <a:chOff x="8072902" y="5181762"/>
                <a:chExt cx="812335" cy="457200"/>
              </a:xfrm>
            </p:grpSpPr>
            <p:cxnSp>
              <p:nvCxnSpPr>
                <p:cNvPr id="170" name="Straight Connector 169"/>
                <p:cNvCxnSpPr/>
                <p:nvPr/>
              </p:nvCxnSpPr>
              <p:spPr>
                <a:xfrm>
                  <a:off x="8072902" y="51817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8072902" y="53341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8072902" y="54865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8072902" y="5638962"/>
                  <a:ext cx="812335"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0" name="Rectangle 179"/>
              <p:cNvSpPr/>
              <p:nvPr/>
            </p:nvSpPr>
            <p:spPr bwMode="auto">
              <a:xfrm>
                <a:off x="10205351" y="5132195"/>
                <a:ext cx="120040" cy="1008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cxnSp>
            <p:nvCxnSpPr>
              <p:cNvPr id="181" name="Straight Connector 180"/>
              <p:cNvCxnSpPr/>
              <p:nvPr/>
            </p:nvCxnSpPr>
            <p:spPr>
              <a:xfrm>
                <a:off x="10325391" y="5215471"/>
                <a:ext cx="92454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6436726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Apps for SharePoint</a:t>
            </a:r>
            <a:endParaRPr lang="en-US" dirty="0"/>
          </a:p>
        </p:txBody>
      </p:sp>
    </p:spTree>
    <p:extLst>
      <p:ext uri="{BB962C8B-B14F-4D97-AF65-F5344CB8AC3E}">
        <p14:creationId xmlns:p14="http://schemas.microsoft.com/office/powerpoint/2010/main" val="72077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6172459"/>
          </a:xfrm>
          <a:prstGeom prst="rect">
            <a:avLst/>
          </a:prstGeom>
        </p:spPr>
        <p:txBody>
          <a:bodyPr/>
          <a:lstStyle/>
          <a:p>
            <a:r>
              <a:rPr lang="en-US" dirty="0" smtClean="0"/>
              <a:t>Use the full power of SharePoint</a:t>
            </a:r>
          </a:p>
          <a:p>
            <a:pPr lvl="1"/>
            <a:r>
              <a:rPr lang="en-US" dirty="0" smtClean="0">
                <a:latin typeface="+mj-lt"/>
              </a:rPr>
              <a:t>Lists, Doc Libs, Workflow, Event Receivers, BCS, etc.</a:t>
            </a:r>
          </a:p>
          <a:p>
            <a:r>
              <a:rPr lang="en-US" dirty="0" smtClean="0"/>
              <a:t>App Shapes</a:t>
            </a:r>
          </a:p>
          <a:p>
            <a:endParaRPr lang="en-US" dirty="0"/>
          </a:p>
          <a:p>
            <a:pPr marL="0" indent="0">
              <a:buNone/>
            </a:pPr>
            <a:endParaRPr lang="en-US" dirty="0"/>
          </a:p>
          <a:p>
            <a:r>
              <a:rPr lang="en-US" dirty="0"/>
              <a:t>App Isolation </a:t>
            </a:r>
            <a:endParaRPr lang="en-US" sz="1100" dirty="0"/>
          </a:p>
          <a:p>
            <a:pPr lvl="1"/>
            <a:r>
              <a:rPr lang="en-US" dirty="0" smtClean="0">
                <a:latin typeface="+mj-lt"/>
              </a:rPr>
              <a:t>App Web on its own domain</a:t>
            </a:r>
          </a:p>
          <a:p>
            <a:pPr lvl="1"/>
            <a:endParaRPr lang="en-US" sz="1100" dirty="0" smtClean="0"/>
          </a:p>
          <a:p>
            <a:r>
              <a:rPr lang="en-US" dirty="0" smtClean="0"/>
              <a:t>Robust API set</a:t>
            </a:r>
          </a:p>
          <a:p>
            <a:pPr marL="558800" lvl="2" indent="-342900"/>
            <a:r>
              <a:rPr lang="en-US" dirty="0" smtClean="0"/>
              <a:t>REST, CSOM</a:t>
            </a:r>
            <a:endParaRPr lang="en-US" dirty="0"/>
          </a:p>
          <a:p>
            <a:endParaRPr lang="en-US" sz="1100" dirty="0"/>
          </a:p>
          <a:p>
            <a:endParaRPr lang="en-US" sz="2700" dirty="0"/>
          </a:p>
        </p:txBody>
      </p:sp>
      <p:sp>
        <p:nvSpPr>
          <p:cNvPr id="3" name="Title 2"/>
          <p:cNvSpPr>
            <a:spLocks noGrp="1"/>
          </p:cNvSpPr>
          <p:nvPr>
            <p:ph type="title"/>
          </p:nvPr>
        </p:nvSpPr>
        <p:spPr/>
        <p:txBody>
          <a:bodyPr/>
          <a:lstStyle/>
          <a:p>
            <a:r>
              <a:rPr lang="en-US" dirty="0" smtClean="0"/>
              <a:t>Apps for SharePoint - Recap</a:t>
            </a:r>
            <a:endParaRPr lang="en-US" dirty="0"/>
          </a:p>
        </p:txBody>
      </p:sp>
      <p:sp>
        <p:nvSpPr>
          <p:cNvPr id="7" name="Rectangle 2"/>
          <p:cNvSpPr>
            <a:spLocks noChangeArrowheads="1"/>
          </p:cNvSpPr>
          <p:nvPr/>
        </p:nvSpPr>
        <p:spPr bwMode="auto">
          <a:xfrm>
            <a:off x="2502" y="-204424"/>
            <a:ext cx="1243147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19541" tIns="59771" rIns="119541" bIns="59771" numCol="1" anchor="ctr" anchorCtr="0" compatLnSpc="1">
            <a:prstTxWarp prst="textNoShape">
              <a:avLst/>
            </a:prstTxWarp>
            <a:spAutoFit/>
          </a:bodyPr>
          <a:lstStyle/>
          <a:p>
            <a:endParaRPr lang="en-US" sz="1836">
              <a:solidFill>
                <a:srgbClr val="505050"/>
              </a:solidFill>
            </a:endParaRPr>
          </a:p>
        </p:txBody>
      </p:sp>
      <p:sp>
        <p:nvSpPr>
          <p:cNvPr id="9" name="Rectangle 4"/>
          <p:cNvSpPr>
            <a:spLocks noChangeArrowheads="1"/>
          </p:cNvSpPr>
          <p:nvPr/>
        </p:nvSpPr>
        <p:spPr bwMode="auto">
          <a:xfrm>
            <a:off x="2501" y="-204424"/>
            <a:ext cx="241483" cy="40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19541" tIns="59771" rIns="119541" bIns="59771" numCol="1" anchor="ctr" anchorCtr="0" compatLnSpc="1">
            <a:prstTxWarp prst="textNoShape">
              <a:avLst/>
            </a:prstTxWarp>
            <a:spAutoFit/>
          </a:bodyPr>
          <a:lstStyle/>
          <a:p>
            <a:endParaRPr lang="en-US" sz="1836">
              <a:solidFill>
                <a:srgbClr val="505050"/>
              </a:solidFill>
            </a:endParaRPr>
          </a:p>
        </p:txBody>
      </p:sp>
      <p:grpSp>
        <p:nvGrpSpPr>
          <p:cNvPr id="14" name="Group 13"/>
          <p:cNvGrpSpPr/>
          <p:nvPr/>
        </p:nvGrpSpPr>
        <p:grpSpPr>
          <a:xfrm>
            <a:off x="2019464" y="2907703"/>
            <a:ext cx="2095456" cy="1092836"/>
            <a:chOff x="3660427" y="2801102"/>
            <a:chExt cx="2095456" cy="1092836"/>
          </a:xfrm>
        </p:grpSpPr>
        <p:grpSp>
          <p:nvGrpSpPr>
            <p:cNvPr id="79" name="Group 78"/>
            <p:cNvGrpSpPr/>
            <p:nvPr/>
          </p:nvGrpSpPr>
          <p:grpSpPr>
            <a:xfrm>
              <a:off x="3660427" y="3272202"/>
              <a:ext cx="2095456" cy="621736"/>
              <a:chOff x="416884" y="2074626"/>
              <a:chExt cx="2095456" cy="621736"/>
            </a:xfrm>
          </p:grpSpPr>
          <p:sp>
            <p:nvSpPr>
              <p:cNvPr id="80" name="Rectangle 79"/>
              <p:cNvSpPr/>
              <p:nvPr/>
            </p:nvSpPr>
            <p:spPr>
              <a:xfrm>
                <a:off x="1579980" y="2074626"/>
                <a:ext cx="932360" cy="621736"/>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81" name="Rectangle 80"/>
              <p:cNvSpPr/>
              <p:nvPr/>
            </p:nvSpPr>
            <p:spPr>
              <a:xfrm>
                <a:off x="416884" y="2074626"/>
                <a:ext cx="932360" cy="6217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cxnSp>
            <p:nvCxnSpPr>
              <p:cNvPr id="82" name="Straight Connector 81"/>
              <p:cNvCxnSpPr/>
              <p:nvPr/>
            </p:nvCxnSpPr>
            <p:spPr>
              <a:xfrm flipV="1">
                <a:off x="1142072" y="2074626"/>
                <a:ext cx="437908" cy="3144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142053" y="2385494"/>
                <a:ext cx="437927" cy="3108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bwMode="auto">
              <a:xfrm>
                <a:off x="563694" y="2201862"/>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sp>
            <p:nvSpPr>
              <p:cNvPr id="85" name="Rectangle 84"/>
              <p:cNvSpPr/>
              <p:nvPr/>
            </p:nvSpPr>
            <p:spPr bwMode="auto">
              <a:xfrm>
                <a:off x="780955" y="2201862"/>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sp>
            <p:nvSpPr>
              <p:cNvPr id="86" name="Rectangle 85"/>
              <p:cNvSpPr/>
              <p:nvPr/>
            </p:nvSpPr>
            <p:spPr bwMode="auto">
              <a:xfrm>
                <a:off x="998216" y="2201862"/>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sp>
            <p:nvSpPr>
              <p:cNvPr id="87" name="Rectangle 86"/>
              <p:cNvSpPr/>
              <p:nvPr/>
            </p:nvSpPr>
            <p:spPr bwMode="auto">
              <a:xfrm>
                <a:off x="563694" y="2435217"/>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sp>
            <p:nvSpPr>
              <p:cNvPr id="88" name="Rectangle 87"/>
              <p:cNvSpPr/>
              <p:nvPr/>
            </p:nvSpPr>
            <p:spPr bwMode="auto">
              <a:xfrm>
                <a:off x="780955" y="2435217"/>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sp>
            <p:nvSpPr>
              <p:cNvPr id="89" name="Rectangle 88"/>
              <p:cNvSpPr/>
              <p:nvPr/>
            </p:nvSpPr>
            <p:spPr bwMode="auto">
              <a:xfrm>
                <a:off x="998216" y="2435217"/>
                <a:ext cx="143856" cy="121168"/>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dirty="0">
                  <a:solidFill>
                    <a:prstClr val="white"/>
                  </a:solidFill>
                </a:endParaRPr>
              </a:p>
            </p:txBody>
          </p:sp>
        </p:grpSp>
        <p:sp>
          <p:nvSpPr>
            <p:cNvPr id="2" name="TextBox 1"/>
            <p:cNvSpPr txBox="1"/>
            <p:nvPr/>
          </p:nvSpPr>
          <p:spPr>
            <a:xfrm>
              <a:off x="4044747" y="2801102"/>
              <a:ext cx="1244956" cy="517065"/>
            </a:xfrm>
            <a:prstGeom prst="rect">
              <a:avLst/>
            </a:prstGeom>
            <a:noFill/>
          </p:spPr>
          <p:txBody>
            <a:bodyPr wrap="none" lIns="182880" tIns="146304" rIns="182880" bIns="146304" rtlCol="0">
              <a:spAutoFit/>
            </a:bodyPr>
            <a:lstStyle/>
            <a:p>
              <a:pPr>
                <a:lnSpc>
                  <a:spcPct val="90000"/>
                </a:lnSpc>
                <a:spcAft>
                  <a:spcPts val="600"/>
                </a:spcAft>
              </a:pPr>
              <a:r>
                <a:rPr lang="en-US" sz="1600" dirty="0">
                  <a:solidFill>
                    <a:srgbClr val="00AEEF"/>
                  </a:solidFill>
                  <a:latin typeface="Segoe UI Light"/>
                </a:rPr>
                <a:t>I</a:t>
              </a:r>
              <a:r>
                <a:rPr lang="en-US" sz="1600" dirty="0" smtClean="0">
                  <a:solidFill>
                    <a:srgbClr val="00AEEF"/>
                  </a:solidFill>
                  <a:latin typeface="Segoe UI Light"/>
                </a:rPr>
                <a:t>mmersive</a:t>
              </a:r>
            </a:p>
          </p:txBody>
        </p:sp>
      </p:grpSp>
      <p:grpSp>
        <p:nvGrpSpPr>
          <p:cNvPr id="12" name="Group 11"/>
          <p:cNvGrpSpPr/>
          <p:nvPr/>
        </p:nvGrpSpPr>
        <p:grpSpPr>
          <a:xfrm>
            <a:off x="4914397" y="2908940"/>
            <a:ext cx="1126590" cy="1094634"/>
            <a:chOff x="6964769" y="2793996"/>
            <a:chExt cx="1126590" cy="1094634"/>
          </a:xfrm>
        </p:grpSpPr>
        <p:grpSp>
          <p:nvGrpSpPr>
            <p:cNvPr id="90" name="Group 89"/>
            <p:cNvGrpSpPr/>
            <p:nvPr/>
          </p:nvGrpSpPr>
          <p:grpSpPr>
            <a:xfrm>
              <a:off x="7068486" y="3266894"/>
              <a:ext cx="932361" cy="621736"/>
              <a:chOff x="559377" y="2659090"/>
              <a:chExt cx="685800" cy="508000"/>
            </a:xfrm>
          </p:grpSpPr>
          <p:sp>
            <p:nvSpPr>
              <p:cNvPr id="91" name="Rectangle 90"/>
              <p:cNvSpPr/>
              <p:nvPr/>
            </p:nvSpPr>
            <p:spPr>
              <a:xfrm>
                <a:off x="559377" y="2659090"/>
                <a:ext cx="685800" cy="5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92" name="Rectangle 91"/>
              <p:cNvSpPr/>
              <p:nvPr/>
            </p:nvSpPr>
            <p:spPr>
              <a:xfrm>
                <a:off x="680604" y="2748567"/>
                <a:ext cx="190500" cy="127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93" name="Rectangle 92"/>
              <p:cNvSpPr/>
              <p:nvPr/>
            </p:nvSpPr>
            <p:spPr>
              <a:xfrm>
                <a:off x="680604" y="2956386"/>
                <a:ext cx="190500" cy="127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94" name="Rectangle 93"/>
              <p:cNvSpPr/>
              <p:nvPr/>
            </p:nvSpPr>
            <p:spPr>
              <a:xfrm>
                <a:off x="949036" y="2739916"/>
                <a:ext cx="190500" cy="355023"/>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grpSp>
        <p:sp>
          <p:nvSpPr>
            <p:cNvPr id="100" name="TextBox 99"/>
            <p:cNvSpPr txBox="1"/>
            <p:nvPr/>
          </p:nvSpPr>
          <p:spPr>
            <a:xfrm>
              <a:off x="6964769" y="2793996"/>
              <a:ext cx="1126590"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AEEF"/>
                  </a:solidFill>
                  <a:latin typeface="Segoe UI Light"/>
                </a:rPr>
                <a:t>App Part</a:t>
              </a:r>
            </a:p>
          </p:txBody>
        </p:sp>
      </p:grpSp>
      <p:grpSp>
        <p:nvGrpSpPr>
          <p:cNvPr id="8" name="Group 7"/>
          <p:cNvGrpSpPr/>
          <p:nvPr/>
        </p:nvGrpSpPr>
        <p:grpSpPr>
          <a:xfrm>
            <a:off x="6832070" y="2866921"/>
            <a:ext cx="1638910" cy="1133618"/>
            <a:chOff x="9300245" y="2755012"/>
            <a:chExt cx="1638910" cy="1133618"/>
          </a:xfrm>
        </p:grpSpPr>
        <p:grpSp>
          <p:nvGrpSpPr>
            <p:cNvPr id="95" name="Group 94"/>
            <p:cNvGrpSpPr/>
            <p:nvPr/>
          </p:nvGrpSpPr>
          <p:grpSpPr>
            <a:xfrm>
              <a:off x="9581000" y="3266894"/>
              <a:ext cx="932361" cy="621736"/>
              <a:chOff x="542058" y="3727046"/>
              <a:chExt cx="685800" cy="508000"/>
            </a:xfrm>
          </p:grpSpPr>
          <p:sp>
            <p:nvSpPr>
              <p:cNvPr id="96" name="Rectangle 95"/>
              <p:cNvSpPr/>
              <p:nvPr/>
            </p:nvSpPr>
            <p:spPr>
              <a:xfrm>
                <a:off x="542058" y="3727046"/>
                <a:ext cx="685800" cy="5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97" name="Folded Corner 96"/>
              <p:cNvSpPr/>
              <p:nvPr/>
            </p:nvSpPr>
            <p:spPr>
              <a:xfrm rot="16200000">
                <a:off x="688114" y="3769186"/>
                <a:ext cx="412750" cy="420832"/>
              </a:xfrm>
              <a:prstGeom prst="foldedCorner">
                <a:avLst>
                  <a:gd name="adj" fmla="val 4135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sp>
            <p:nvSpPr>
              <p:cNvPr id="98" name="Rectangle 97"/>
              <p:cNvSpPr/>
              <p:nvPr/>
            </p:nvSpPr>
            <p:spPr>
              <a:xfrm>
                <a:off x="725643" y="4073409"/>
                <a:ext cx="332509" cy="69273"/>
              </a:xfrm>
              <a:prstGeom prst="rect">
                <a:avLst/>
              </a:prstGeom>
              <a:solidFill>
                <a:srgbClr val="0072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95353"/>
                <a:endParaRPr lang="en-US" sz="1836">
                  <a:solidFill>
                    <a:prstClr val="white"/>
                  </a:solidFill>
                </a:endParaRPr>
              </a:p>
            </p:txBody>
          </p:sp>
        </p:grpSp>
        <p:sp>
          <p:nvSpPr>
            <p:cNvPr id="101" name="TextBox 100"/>
            <p:cNvSpPr txBox="1"/>
            <p:nvPr/>
          </p:nvSpPr>
          <p:spPr>
            <a:xfrm>
              <a:off x="9300245" y="2755012"/>
              <a:ext cx="1638910"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00AEEF"/>
                  </a:solidFill>
                  <a:latin typeface="Segoe UI Light"/>
                </a:rPr>
                <a:t>Custom Action</a:t>
              </a:r>
            </a:p>
          </p:txBody>
        </p:sp>
      </p:grpSp>
    </p:spTree>
    <p:extLst>
      <p:ext uri="{BB962C8B-B14F-4D97-AF65-F5344CB8AC3E}">
        <p14:creationId xmlns:p14="http://schemas.microsoft.com/office/powerpoint/2010/main" val="14444870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Development Tools</a:t>
            </a:r>
            <a:endParaRPr lang="en-US" dirty="0"/>
          </a:p>
        </p:txBody>
      </p:sp>
      <p:grpSp>
        <p:nvGrpSpPr>
          <p:cNvPr id="16" name="Group 15"/>
          <p:cNvGrpSpPr/>
          <p:nvPr/>
        </p:nvGrpSpPr>
        <p:grpSpPr>
          <a:xfrm>
            <a:off x="7285037" y="1992862"/>
            <a:ext cx="3860353" cy="3866600"/>
            <a:chOff x="7851848" y="1973262"/>
            <a:chExt cx="3860353" cy="3866600"/>
          </a:xfrm>
        </p:grpSpPr>
        <p:grpSp>
          <p:nvGrpSpPr>
            <p:cNvPr id="4" name="Group 3"/>
            <p:cNvGrpSpPr/>
            <p:nvPr/>
          </p:nvGrpSpPr>
          <p:grpSpPr>
            <a:xfrm>
              <a:off x="7852590" y="1973262"/>
              <a:ext cx="3859611" cy="3864041"/>
              <a:chOff x="7863969" y="2002276"/>
              <a:chExt cx="3348544" cy="3353260"/>
            </a:xfrm>
          </p:grpSpPr>
          <p:sp>
            <p:nvSpPr>
              <p:cNvPr id="6" name="Rectangle 5"/>
              <p:cNvSpPr/>
              <p:nvPr/>
            </p:nvSpPr>
            <p:spPr bwMode="auto">
              <a:xfrm>
                <a:off x="9582829" y="3725851"/>
                <a:ext cx="1629684" cy="162968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99" tIns="34299" rIns="34299" bIns="34299" numCol="1" spcCol="0" rtlCol="0" fromWordArt="0" anchor="b" anchorCtr="0" forceAA="0" compatLnSpc="1">
                <a:prstTxWarp prst="textNoShape">
                  <a:avLst/>
                </a:prstTxWarp>
                <a:noAutofit/>
              </a:bodyPr>
              <a:lstStyle/>
              <a:p>
                <a:pPr defTabSz="685368" fontAlgn="base">
                  <a:spcBef>
                    <a:spcPct val="0"/>
                  </a:spcBef>
                  <a:spcAft>
                    <a:spcPct val="0"/>
                  </a:spcAft>
                </a:pPr>
                <a:endParaRPr lang="en-US" sz="1375" dirty="0">
                  <a:solidFill>
                    <a:srgbClr val="EE7816"/>
                  </a:solidFill>
                  <a:ea typeface="Segoe UI" pitchFamily="34" charset="0"/>
                  <a:cs typeface="Segoe UI" pitchFamily="34" charset="0"/>
                </a:endParaRPr>
              </a:p>
            </p:txBody>
          </p:sp>
          <p:sp>
            <p:nvSpPr>
              <p:cNvPr id="7" name="Rectangle 6"/>
              <p:cNvSpPr/>
              <p:nvPr/>
            </p:nvSpPr>
            <p:spPr bwMode="auto">
              <a:xfrm>
                <a:off x="7863969" y="3725851"/>
                <a:ext cx="1629684" cy="1629685"/>
              </a:xfrm>
              <a:prstGeom prst="rect">
                <a:avLst/>
              </a:prstGeom>
              <a:solidFill>
                <a:srgbClr val="EE78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99" tIns="34299" rIns="34299" bIns="34299" numCol="1" spcCol="0" rtlCol="0" fromWordArt="0" anchor="b" anchorCtr="0" forceAA="0" compatLnSpc="1">
                <a:prstTxWarp prst="textNoShape">
                  <a:avLst/>
                </a:prstTxWarp>
                <a:noAutofit/>
              </a:bodyPr>
              <a:lstStyle/>
              <a:p>
                <a:pPr defTabSz="685368" fontAlgn="base">
                  <a:spcBef>
                    <a:spcPct val="0"/>
                  </a:spcBef>
                  <a:spcAft>
                    <a:spcPct val="0"/>
                  </a:spcAft>
                </a:pPr>
                <a:endParaRPr lang="en-US" sz="1375" dirty="0">
                  <a:solidFill>
                    <a:srgbClr val="EE7816"/>
                  </a:solidFill>
                  <a:ea typeface="Segoe UI" pitchFamily="34" charset="0"/>
                  <a:cs typeface="Segoe UI" pitchFamily="34" charset="0"/>
                </a:endParaRPr>
              </a:p>
            </p:txBody>
          </p:sp>
          <p:sp>
            <p:nvSpPr>
              <p:cNvPr id="8" name="Rectangle 7"/>
              <p:cNvSpPr/>
              <p:nvPr/>
            </p:nvSpPr>
            <p:spPr bwMode="auto">
              <a:xfrm>
                <a:off x="9582829" y="2002276"/>
                <a:ext cx="1629684" cy="162968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99" tIns="34299" rIns="34299" bIns="34299" numCol="1" spcCol="0" rtlCol="0" fromWordArt="0" anchor="b" anchorCtr="0" forceAA="0" compatLnSpc="1">
                <a:prstTxWarp prst="textNoShape">
                  <a:avLst/>
                </a:prstTxWarp>
                <a:noAutofit/>
              </a:bodyPr>
              <a:lstStyle/>
              <a:p>
                <a:pPr defTabSz="685368" fontAlgn="base">
                  <a:spcBef>
                    <a:spcPct val="0"/>
                  </a:spcBef>
                  <a:spcAft>
                    <a:spcPct val="0"/>
                  </a:spcAft>
                </a:pPr>
                <a:endParaRPr lang="en-US" sz="1375" dirty="0">
                  <a:solidFill>
                    <a:srgbClr val="EE7816"/>
                  </a:solidFill>
                  <a:ea typeface="Segoe UI" pitchFamily="34" charset="0"/>
                  <a:cs typeface="Segoe UI" pitchFamily="34" charset="0"/>
                </a:endParaRPr>
              </a:p>
            </p:txBody>
          </p:sp>
          <p:sp>
            <p:nvSpPr>
              <p:cNvPr id="9" name="Rectangle 8"/>
              <p:cNvSpPr/>
              <p:nvPr/>
            </p:nvSpPr>
            <p:spPr bwMode="auto">
              <a:xfrm>
                <a:off x="7863969" y="2002276"/>
                <a:ext cx="1629684" cy="162968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99" tIns="34299" rIns="34299" bIns="34299" numCol="1" spcCol="0" rtlCol="0" fromWordArt="0" anchor="b" anchorCtr="0" forceAA="0" compatLnSpc="1">
                <a:prstTxWarp prst="textNoShape">
                  <a:avLst/>
                </a:prstTxWarp>
                <a:noAutofit/>
              </a:bodyPr>
              <a:lstStyle/>
              <a:p>
                <a:pPr defTabSz="685368" fontAlgn="base">
                  <a:spcBef>
                    <a:spcPct val="0"/>
                  </a:spcBef>
                  <a:spcAft>
                    <a:spcPct val="0"/>
                  </a:spcAft>
                </a:pPr>
                <a:endParaRPr lang="en-US" sz="1375" dirty="0">
                  <a:solidFill>
                    <a:srgbClr val="EE7816"/>
                  </a:solidFill>
                  <a:ea typeface="Segoe UI" pitchFamily="34" charset="0"/>
                  <a:cs typeface="Segoe UI" pitchFamily="34" charset="0"/>
                </a:endParaRPr>
              </a:p>
            </p:txBody>
          </p:sp>
        </p:grpSp>
        <p:pic>
          <p:nvPicPr>
            <p:cNvPr id="10"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10011667" y="2168650"/>
              <a:ext cx="1522658" cy="1522657"/>
            </a:xfrm>
            <a:prstGeom prst="rect">
              <a:avLst/>
            </a:prstGeom>
            <a:noFill/>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t="-1" r="-9452" b="-4026"/>
            <a:stretch/>
          </p:blipFill>
          <p:spPr>
            <a:xfrm>
              <a:off x="10299025" y="4389193"/>
              <a:ext cx="978804" cy="949881"/>
            </a:xfrm>
            <a:prstGeom prst="rect">
              <a:avLst/>
            </a:prstGeom>
          </p:spPr>
        </p:pic>
        <p:pic>
          <p:nvPicPr>
            <p:cNvPr id="12" name="Picture 7" descr="\\MAGNUM\Projects\Microsoft\Cloud Power FY12\Design\Icons\PNGs\Repair.png"/>
            <p:cNvPicPr>
              <a:picLocks noChangeAspect="1" noChangeArrowheads="1"/>
            </p:cNvPicPr>
            <p:nvPr/>
          </p:nvPicPr>
          <p:blipFill>
            <a:blip r:embed="rId5" cstate="print">
              <a:lum bright="100000"/>
            </a:blip>
            <a:srcRect/>
            <a:stretch>
              <a:fillRect/>
            </a:stretch>
          </p:blipFill>
          <p:spPr bwMode="auto">
            <a:xfrm>
              <a:off x="8030469" y="2168650"/>
              <a:ext cx="1522658" cy="1522657"/>
            </a:xfrm>
            <a:prstGeom prst="rect">
              <a:avLst/>
            </a:prstGeom>
            <a:noFill/>
          </p:spPr>
        </p:pic>
        <p:pic>
          <p:nvPicPr>
            <p:cNvPr id="13" name="Picture 12"/>
            <p:cNvPicPr>
              <a:picLocks/>
            </p:cNvPicPr>
            <p:nvPr/>
          </p:nvPicPr>
          <p:blipFill rotWithShape="1">
            <a:blip r:embed="rId6" cstate="print">
              <a:extLst>
                <a:ext uri="{28A0092B-C50C-407E-A947-70E740481C1C}">
                  <a14:useLocalDpi xmlns:a14="http://schemas.microsoft.com/office/drawing/2010/main" val="0"/>
                </a:ext>
              </a:extLst>
            </a:blip>
            <a:srcRect/>
            <a:stretch/>
          </p:blipFill>
          <p:spPr>
            <a:xfrm>
              <a:off x="7851848" y="3959380"/>
              <a:ext cx="1880482" cy="1880482"/>
            </a:xfrm>
            <a:prstGeom prst="rect">
              <a:avLst/>
            </a:prstGeom>
          </p:spPr>
        </p:pic>
      </p:grpSp>
      <p:sp>
        <p:nvSpPr>
          <p:cNvPr id="14" name="Content Placeholder 2"/>
          <p:cNvSpPr txBox="1">
            <a:spLocks/>
          </p:cNvSpPr>
          <p:nvPr/>
        </p:nvSpPr>
        <p:spPr>
          <a:xfrm>
            <a:off x="884237" y="1992862"/>
            <a:ext cx="6965183" cy="3864041"/>
          </a:xfrm>
          <a:prstGeom prst="rect">
            <a:avLst/>
          </a:prstGeom>
        </p:spPr>
        <p:txBody>
          <a:bodyPr/>
          <a:lstStyle>
            <a:lvl1pPr marL="345929" indent="-345929" algn="l" defTabSz="91398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978" indent="-284044" algn="l" defTabSz="913983" rtl="0" eaLnBrk="1" latinLnBrk="0" hangingPunct="1">
              <a:lnSpc>
                <a:spcPct val="90000"/>
              </a:lnSpc>
              <a:spcBef>
                <a:spcPct val="20000"/>
              </a:spcBef>
              <a:buSzPct val="90000"/>
              <a:buFont typeface="Arial" pitchFamily="34" charset="0"/>
              <a:buChar char="•"/>
              <a:tabLst>
                <a:tab pos="62997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019" indent="-284044" algn="l" defTabSz="91398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107" indent="-223745" algn="l" defTabSz="913983" rtl="0" eaLnBrk="1" latinLnBrk="0" hangingPunct="1">
              <a:lnSpc>
                <a:spcPct val="90000"/>
              </a:lnSpc>
              <a:spcBef>
                <a:spcPct val="20000"/>
              </a:spcBef>
              <a:buSzPct val="90000"/>
              <a:buFont typeface="Arial" pitchFamily="34" charset="0"/>
              <a:buChar char="•"/>
              <a:tabLst>
                <a:tab pos="914019"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196" indent="-230094" algn="l" defTabSz="91398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3459" indent="-228497" algn="l" defTabSz="91398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41" indent="-228497" algn="l" defTabSz="91398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436" indent="-228497" algn="l" defTabSz="91398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425" indent="-228497" algn="l" defTabSz="91398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spc="-113" dirty="0">
                <a:solidFill>
                  <a:srgbClr val="012654"/>
                </a:solidFill>
                <a:latin typeface="Segoe UI Light"/>
              </a:rPr>
              <a:t>Use any tools you like</a:t>
            </a:r>
            <a:r>
              <a:rPr lang="en-US" spc="-113" dirty="0">
                <a:solidFill>
                  <a:srgbClr val="FF8A00"/>
                </a:solidFill>
                <a:latin typeface="Segoe UI Light"/>
              </a:rPr>
              <a:t/>
            </a:r>
            <a:br>
              <a:rPr lang="en-US" spc="-113" dirty="0">
                <a:solidFill>
                  <a:srgbClr val="FF8A00"/>
                </a:solidFill>
                <a:latin typeface="Segoe UI Light"/>
              </a:rPr>
            </a:br>
            <a:r>
              <a:rPr lang="en-US" sz="1600" dirty="0">
                <a:solidFill>
                  <a:srgbClr val="505050"/>
                </a:solidFill>
                <a:latin typeface="Segoe UI Light"/>
              </a:rPr>
              <a:t>Any editor that can manipulate text files</a:t>
            </a:r>
            <a:br>
              <a:rPr lang="en-US" sz="1600" dirty="0">
                <a:solidFill>
                  <a:srgbClr val="505050"/>
                </a:solidFill>
                <a:latin typeface="Segoe UI Light"/>
              </a:rPr>
            </a:br>
            <a:r>
              <a:rPr lang="en-US" sz="1600" dirty="0">
                <a:solidFill>
                  <a:srgbClr val="505050"/>
                </a:solidFill>
                <a:latin typeface="Segoe UI Light"/>
              </a:rPr>
              <a:t>Notepad, </a:t>
            </a:r>
            <a:r>
              <a:rPr lang="en-US" sz="1600" dirty="0" err="1">
                <a:solidFill>
                  <a:srgbClr val="505050"/>
                </a:solidFill>
                <a:latin typeface="Segoe UI Light"/>
              </a:rPr>
              <a:t>UltraEdit</a:t>
            </a:r>
            <a:r>
              <a:rPr lang="en-US" sz="1600" dirty="0">
                <a:solidFill>
                  <a:srgbClr val="505050"/>
                </a:solidFill>
                <a:latin typeface="Segoe UI Light"/>
              </a:rPr>
              <a:t>, Eclipse, etc.</a:t>
            </a:r>
          </a:p>
          <a:p>
            <a:pPr marL="0" indent="0">
              <a:lnSpc>
                <a:spcPct val="100000"/>
              </a:lnSpc>
              <a:buFont typeface="Arial" pitchFamily="34" charset="0"/>
              <a:buNone/>
            </a:pPr>
            <a:endParaRPr lang="en-US" sz="1600" dirty="0">
              <a:gradFill flip="none" rotWithShape="1">
                <a:gsLst>
                  <a:gs pos="0">
                    <a:srgbClr val="505050">
                      <a:lumMod val="65000"/>
                      <a:lumOff val="35000"/>
                    </a:srgbClr>
                  </a:gs>
                  <a:gs pos="86000">
                    <a:srgbClr val="505050">
                      <a:lumMod val="75000"/>
                      <a:lumOff val="25000"/>
                    </a:srgbClr>
                  </a:gs>
                </a:gsLst>
                <a:path path="circle">
                  <a:fillToRect r="100000" b="100000"/>
                </a:path>
                <a:tileRect l="-100000" t="-100000"/>
              </a:gradFill>
              <a:latin typeface="Segoe UI Light"/>
            </a:endParaRPr>
          </a:p>
          <a:p>
            <a:pPr marL="0" indent="0">
              <a:lnSpc>
                <a:spcPct val="100000"/>
              </a:lnSpc>
              <a:buFont typeface="Arial" pitchFamily="34" charset="0"/>
              <a:buNone/>
            </a:pPr>
            <a:r>
              <a:rPr lang="en-US" spc="-113" dirty="0">
                <a:solidFill>
                  <a:srgbClr val="012654"/>
                </a:solidFill>
                <a:latin typeface="Segoe UI Light"/>
              </a:rPr>
              <a:t>Visual Studio </a:t>
            </a:r>
            <a:r>
              <a:rPr lang="en-US" spc="-113" dirty="0" smtClean="0">
                <a:solidFill>
                  <a:srgbClr val="012654"/>
                </a:solidFill>
                <a:latin typeface="Segoe UI Light"/>
              </a:rPr>
              <a:t>2012 </a:t>
            </a:r>
            <a:r>
              <a:rPr lang="en-US" spc="-113" dirty="0">
                <a:solidFill>
                  <a:srgbClr val="012654"/>
                </a:solidFill>
                <a:latin typeface="Segoe UI Light"/>
              </a:rPr>
              <a:t>Experience </a:t>
            </a:r>
            <a:r>
              <a:rPr lang="en-US" spc="-113" dirty="0">
                <a:solidFill>
                  <a:srgbClr val="FF8A00"/>
                </a:solidFill>
                <a:latin typeface="Segoe UI Light"/>
              </a:rPr>
              <a:t/>
            </a:r>
            <a:br>
              <a:rPr lang="en-US" spc="-113" dirty="0">
                <a:solidFill>
                  <a:srgbClr val="FF8A00"/>
                </a:solidFill>
                <a:latin typeface="Segoe UI Light"/>
              </a:rPr>
            </a:br>
            <a:r>
              <a:rPr lang="en-US" sz="1600" dirty="0" smtClean="0">
                <a:solidFill>
                  <a:srgbClr val="505050"/>
                </a:solidFill>
                <a:latin typeface="Segoe UI Light"/>
              </a:rPr>
              <a:t>Project </a:t>
            </a:r>
            <a:r>
              <a:rPr lang="en-US" sz="1600" dirty="0">
                <a:solidFill>
                  <a:srgbClr val="505050"/>
                </a:solidFill>
                <a:latin typeface="Segoe UI Light"/>
              </a:rPr>
              <a:t>templates</a:t>
            </a:r>
            <a:br>
              <a:rPr lang="en-US" sz="1600" dirty="0">
                <a:solidFill>
                  <a:srgbClr val="505050"/>
                </a:solidFill>
                <a:latin typeface="Segoe UI Light"/>
              </a:rPr>
            </a:br>
            <a:r>
              <a:rPr lang="en-US" sz="1600" dirty="0">
                <a:solidFill>
                  <a:srgbClr val="505050"/>
                </a:solidFill>
                <a:latin typeface="Segoe UI Light"/>
              </a:rPr>
              <a:t>Excellent productivity features</a:t>
            </a:r>
            <a:br>
              <a:rPr lang="en-US" sz="1600" dirty="0">
                <a:solidFill>
                  <a:srgbClr val="505050"/>
                </a:solidFill>
                <a:latin typeface="Segoe UI Light"/>
              </a:rPr>
            </a:br>
            <a:r>
              <a:rPr lang="en-US" sz="1600" dirty="0">
                <a:solidFill>
                  <a:srgbClr val="505050"/>
                </a:solidFill>
                <a:latin typeface="Segoe UI Light"/>
              </a:rPr>
              <a:t>One tool to accomplish all of your development needs</a:t>
            </a:r>
          </a:p>
          <a:p>
            <a:pPr marL="0" indent="0">
              <a:lnSpc>
                <a:spcPct val="100000"/>
              </a:lnSpc>
              <a:buFont typeface="Arial" pitchFamily="34" charset="0"/>
              <a:buNone/>
            </a:pPr>
            <a:endParaRPr lang="en-US" sz="1600" dirty="0">
              <a:gradFill flip="none" rotWithShape="1">
                <a:gsLst>
                  <a:gs pos="0">
                    <a:srgbClr val="505050">
                      <a:lumMod val="65000"/>
                      <a:lumOff val="35000"/>
                    </a:srgbClr>
                  </a:gs>
                  <a:gs pos="86000">
                    <a:srgbClr val="505050">
                      <a:lumMod val="75000"/>
                      <a:lumOff val="25000"/>
                    </a:srgbClr>
                  </a:gs>
                </a:gsLst>
                <a:path path="circle">
                  <a:fillToRect r="100000" b="100000"/>
                </a:path>
                <a:tileRect l="-100000" t="-100000"/>
              </a:gradFill>
              <a:latin typeface="Segoe UI Light"/>
            </a:endParaRPr>
          </a:p>
          <a:p>
            <a:pPr marL="0" indent="0">
              <a:lnSpc>
                <a:spcPct val="100000"/>
              </a:lnSpc>
              <a:spcBef>
                <a:spcPts val="0"/>
              </a:spcBef>
              <a:buSzTx/>
              <a:buFont typeface="Arial" pitchFamily="34" charset="0"/>
              <a:buNone/>
            </a:pPr>
            <a:r>
              <a:rPr lang="en-US" spc="-113" dirty="0">
                <a:solidFill>
                  <a:srgbClr val="012654"/>
                </a:solidFill>
                <a:latin typeface="Segoe UI Light"/>
              </a:rPr>
              <a:t>Great Looking Apps</a:t>
            </a:r>
            <a:r>
              <a:rPr lang="en-US" sz="1800" spc="-113" dirty="0">
                <a:solidFill>
                  <a:srgbClr val="FF8A00"/>
                </a:solidFill>
                <a:latin typeface="Segoe UI Light"/>
              </a:rPr>
              <a:t/>
            </a:r>
            <a:br>
              <a:rPr lang="en-US" sz="1800" spc="-113" dirty="0">
                <a:solidFill>
                  <a:srgbClr val="FF8A00"/>
                </a:solidFill>
                <a:latin typeface="Segoe UI Light"/>
              </a:rPr>
            </a:br>
            <a:r>
              <a:rPr lang="en-US" sz="1600" dirty="0">
                <a:solidFill>
                  <a:srgbClr val="505050"/>
                </a:solidFill>
                <a:latin typeface="Segoe UI Light"/>
              </a:rPr>
              <a:t>We will provide CSS, controls and templates</a:t>
            </a:r>
          </a:p>
        </p:txBody>
      </p:sp>
    </p:spTree>
    <p:extLst>
      <p:ext uri="{BB962C8B-B14F-4D97-AF65-F5344CB8AC3E}">
        <p14:creationId xmlns:p14="http://schemas.microsoft.com/office/powerpoint/2010/main" val="30678436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Curved Connector 65"/>
          <p:cNvCxnSpPr>
            <a:stCxn id="58" idx="0"/>
          </p:cNvCxnSpPr>
          <p:nvPr/>
        </p:nvCxnSpPr>
        <p:spPr>
          <a:xfrm rot="16200000" flipV="1">
            <a:off x="6566018" y="2387431"/>
            <a:ext cx="557605" cy="2167668"/>
          </a:xfrm>
          <a:prstGeom prst="curvedConnector2">
            <a:avLst/>
          </a:prstGeom>
          <a:ln w="38100">
            <a:solidFill>
              <a:srgbClr val="0072C6"/>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Curved Connector 69"/>
          <p:cNvCxnSpPr>
            <a:stCxn id="58" idx="2"/>
          </p:cNvCxnSpPr>
          <p:nvPr/>
        </p:nvCxnSpPr>
        <p:spPr>
          <a:xfrm rot="5400000">
            <a:off x="6540093" y="4341120"/>
            <a:ext cx="609454" cy="2167668"/>
          </a:xfrm>
          <a:prstGeom prst="curvedConnector2">
            <a:avLst/>
          </a:prstGeom>
          <a:ln w="38100">
            <a:solidFill>
              <a:srgbClr val="0072C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4544335" y="3914370"/>
            <a:ext cx="1582145" cy="574474"/>
          </a:xfrm>
          <a:prstGeom prst="rect">
            <a:avLst/>
          </a:prstGeom>
          <a:noFill/>
        </p:spPr>
        <p:txBody>
          <a:bodyPr wrap="none" lIns="9357" tIns="4678" rIns="9357" bIns="4678" rtlCol="0">
            <a:spAutoFit/>
          </a:bodyPr>
          <a:lstStyle/>
          <a:p>
            <a:pPr algn="ctr"/>
            <a:r>
              <a:rPr lang="en-US" sz="1836" dirty="0" smtClean="0">
                <a:solidFill>
                  <a:srgbClr val="505050"/>
                </a:solidFill>
              </a:rPr>
              <a:t>Office Store or </a:t>
            </a:r>
          </a:p>
          <a:p>
            <a:pPr algn="ctr"/>
            <a:r>
              <a:rPr lang="en-US" sz="1836" dirty="0" smtClean="0">
                <a:solidFill>
                  <a:srgbClr val="505050"/>
                </a:solidFill>
              </a:rPr>
              <a:t>App Catalog</a:t>
            </a:r>
          </a:p>
        </p:txBody>
      </p:sp>
      <p:sp>
        <p:nvSpPr>
          <p:cNvPr id="110" name="TextBox 109"/>
          <p:cNvSpPr txBox="1"/>
          <p:nvPr/>
        </p:nvSpPr>
        <p:spPr>
          <a:xfrm>
            <a:off x="8282434" y="4808017"/>
            <a:ext cx="1898203" cy="670445"/>
          </a:xfrm>
          <a:prstGeom prst="rect">
            <a:avLst/>
          </a:prstGeom>
          <a:noFill/>
        </p:spPr>
        <p:txBody>
          <a:bodyPr wrap="none" rtlCol="0">
            <a:spAutoFit/>
          </a:bodyPr>
          <a:lstStyle/>
          <a:p>
            <a:pPr algn="ctr"/>
            <a:r>
              <a:rPr lang="en-US" sz="1836" dirty="0">
                <a:solidFill>
                  <a:srgbClr val="505050"/>
                </a:solidFill>
              </a:rPr>
              <a:t>Consumers &amp;</a:t>
            </a:r>
          </a:p>
          <a:p>
            <a:pPr algn="ctr"/>
            <a:r>
              <a:rPr lang="en-US" sz="1836" dirty="0">
                <a:solidFill>
                  <a:srgbClr val="505050"/>
                </a:solidFill>
              </a:rPr>
              <a:t>Corporate Users</a:t>
            </a:r>
          </a:p>
        </p:txBody>
      </p:sp>
      <p:sp>
        <p:nvSpPr>
          <p:cNvPr id="83" name="TextBox 82"/>
          <p:cNvSpPr txBox="1"/>
          <p:nvPr/>
        </p:nvSpPr>
        <p:spPr>
          <a:xfrm>
            <a:off x="478127" y="1865259"/>
            <a:ext cx="1270853" cy="382308"/>
          </a:xfrm>
          <a:prstGeom prst="rect">
            <a:avLst/>
          </a:prstGeom>
          <a:noFill/>
        </p:spPr>
        <p:txBody>
          <a:bodyPr wrap="none" rtlCol="0">
            <a:spAutoFit/>
          </a:bodyPr>
          <a:lstStyle/>
          <a:p>
            <a:pPr algn="ctr"/>
            <a:r>
              <a:rPr lang="en-US" sz="1836" dirty="0">
                <a:solidFill>
                  <a:srgbClr val="505050"/>
                </a:solidFill>
              </a:rPr>
              <a:t>Developer</a:t>
            </a:r>
          </a:p>
        </p:txBody>
      </p:sp>
      <p:sp>
        <p:nvSpPr>
          <p:cNvPr id="99" name="TextBox 98"/>
          <p:cNvSpPr txBox="1"/>
          <p:nvPr/>
        </p:nvSpPr>
        <p:spPr>
          <a:xfrm>
            <a:off x="4667741" y="6097568"/>
            <a:ext cx="1341543" cy="473699"/>
          </a:xfrm>
          <a:prstGeom prst="rect">
            <a:avLst/>
          </a:prstGeom>
          <a:noFill/>
        </p:spPr>
        <p:txBody>
          <a:bodyPr wrap="none" lIns="9357" tIns="4678" rIns="9357" bIns="4678" rtlCol="0">
            <a:spAutoFit/>
          </a:bodyPr>
          <a:lstStyle/>
          <a:p>
            <a:pPr algn="ctr"/>
            <a:r>
              <a:rPr lang="en-US" sz="1836" dirty="0">
                <a:solidFill>
                  <a:srgbClr val="505050"/>
                </a:solidFill>
              </a:rPr>
              <a:t>Web Server</a:t>
            </a:r>
          </a:p>
          <a:p>
            <a:pPr algn="ctr"/>
            <a:r>
              <a:rPr lang="en-US" sz="1122" dirty="0">
                <a:solidFill>
                  <a:srgbClr val="505050"/>
                </a:solidFill>
              </a:rPr>
              <a:t>(Internet or Intranet)</a:t>
            </a:r>
          </a:p>
        </p:txBody>
      </p:sp>
      <p:sp>
        <p:nvSpPr>
          <p:cNvPr id="111" name="TextBox 110"/>
          <p:cNvSpPr txBox="1"/>
          <p:nvPr/>
        </p:nvSpPr>
        <p:spPr>
          <a:xfrm>
            <a:off x="3516395" y="1467011"/>
            <a:ext cx="2236891" cy="670445"/>
          </a:xfrm>
          <a:prstGeom prst="rect">
            <a:avLst/>
          </a:prstGeom>
          <a:noFill/>
        </p:spPr>
        <p:txBody>
          <a:bodyPr wrap="none" rtlCol="0">
            <a:spAutoFit/>
          </a:bodyPr>
          <a:lstStyle/>
          <a:p>
            <a:pPr algn="ctr"/>
            <a:r>
              <a:rPr lang="en-US" sz="1836" dirty="0">
                <a:solidFill>
                  <a:srgbClr val="505050"/>
                </a:solidFill>
              </a:rPr>
              <a:t>App manifest (.xml)</a:t>
            </a:r>
          </a:p>
          <a:p>
            <a:pPr algn="ctr"/>
            <a:r>
              <a:rPr lang="en-US" sz="1836" dirty="0">
                <a:solidFill>
                  <a:srgbClr val="505050"/>
                </a:solidFill>
              </a:rPr>
              <a:t>or .app package</a:t>
            </a:r>
          </a:p>
        </p:txBody>
      </p:sp>
      <p:cxnSp>
        <p:nvCxnSpPr>
          <p:cNvPr id="49" name="Curved Connector 48"/>
          <p:cNvCxnSpPr/>
          <p:nvPr/>
        </p:nvCxnSpPr>
        <p:spPr>
          <a:xfrm rot="10800000" flipV="1">
            <a:off x="9354537" y="2588360"/>
            <a:ext cx="1211122" cy="1884165"/>
          </a:xfrm>
          <a:prstGeom prst="curvedConnector3">
            <a:avLst>
              <a:gd name="adj1" fmla="val 50000"/>
            </a:avLst>
          </a:prstGeom>
          <a:ln w="38100">
            <a:solidFill>
              <a:srgbClr val="0072C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9981174" y="3307559"/>
            <a:ext cx="1295179" cy="670445"/>
          </a:xfrm>
          <a:prstGeom prst="rect">
            <a:avLst/>
          </a:prstGeom>
          <a:noFill/>
        </p:spPr>
        <p:txBody>
          <a:bodyPr wrap="none" rtlCol="0">
            <a:spAutoFit/>
          </a:bodyPr>
          <a:lstStyle/>
          <a:p>
            <a:pPr algn="ctr"/>
            <a:r>
              <a:rPr lang="en-US" sz="1836" dirty="0">
                <a:solidFill>
                  <a:srgbClr val="505050"/>
                </a:solidFill>
              </a:rPr>
              <a:t>Document</a:t>
            </a:r>
          </a:p>
          <a:p>
            <a:pPr algn="ctr"/>
            <a:r>
              <a:rPr lang="en-US" sz="1836" dirty="0">
                <a:solidFill>
                  <a:srgbClr val="505050"/>
                </a:solidFill>
              </a:rPr>
              <a:t>Sharing</a:t>
            </a:r>
          </a:p>
        </p:txBody>
      </p:sp>
      <p:sp>
        <p:nvSpPr>
          <p:cNvPr id="2" name="Title 1"/>
          <p:cNvSpPr>
            <a:spLocks noGrp="1"/>
          </p:cNvSpPr>
          <p:nvPr>
            <p:ph type="title"/>
          </p:nvPr>
        </p:nvSpPr>
        <p:spPr/>
        <p:txBody>
          <a:bodyPr/>
          <a:lstStyle/>
          <a:p>
            <a:r>
              <a:rPr lang="en-US" dirty="0" smtClean="0"/>
              <a:t>App Packaging and Deployment</a:t>
            </a:r>
            <a:endParaRPr lang="en-US" dirty="0"/>
          </a:p>
        </p:txBody>
      </p:sp>
      <p:cxnSp>
        <p:nvCxnSpPr>
          <p:cNvPr id="36" name="Curved Connector 35"/>
          <p:cNvCxnSpPr>
            <a:stCxn id="54" idx="1"/>
            <a:endCxn id="51" idx="2"/>
          </p:cNvCxnSpPr>
          <p:nvPr/>
        </p:nvCxnSpPr>
        <p:spPr>
          <a:xfrm rot="10800000">
            <a:off x="2255837" y="3082351"/>
            <a:ext cx="2406824" cy="2684183"/>
          </a:xfrm>
          <a:prstGeom prst="curvedConnector2">
            <a:avLst/>
          </a:prstGeom>
          <a:ln w="38100">
            <a:solidFill>
              <a:srgbClr val="0072C6"/>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439131" y="4491165"/>
            <a:ext cx="1229439" cy="374846"/>
          </a:xfrm>
          <a:prstGeom prst="rect">
            <a:avLst/>
          </a:prstGeom>
          <a:noFill/>
        </p:spPr>
        <p:txBody>
          <a:bodyPr wrap="none" rtlCol="0">
            <a:spAutoFit/>
          </a:bodyPr>
          <a:lstStyle/>
          <a:p>
            <a:pPr algn="ctr"/>
            <a:r>
              <a:rPr lang="en-US" sz="1836" dirty="0" smtClean="0">
                <a:solidFill>
                  <a:srgbClr val="505050"/>
                </a:solidFill>
              </a:rPr>
              <a:t>Web Page</a:t>
            </a:r>
            <a:endParaRPr lang="en-US" sz="1836" dirty="0">
              <a:solidFill>
                <a:srgbClr val="505050"/>
              </a:solidFill>
            </a:endParaRPr>
          </a:p>
        </p:txBody>
      </p:sp>
      <p:pic>
        <p:nvPicPr>
          <p:cNvPr id="48" name="Picture 3" descr="\\MAGNUM\Projects\Microsoft\Cloud Power FY12\Design\ICONS_PNG\User.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44832" y="3788987"/>
            <a:ext cx="1171438" cy="1171438"/>
          </a:xfrm>
          <a:prstGeom prst="rect">
            <a:avLst/>
          </a:prstGeom>
          <a:noFill/>
        </p:spPr>
      </p:pic>
      <p:pic>
        <p:nvPicPr>
          <p:cNvPr id="51" name="Picture 4" descr="\\MAGNUM\Projects\Microsoft\Cloud Power FY12\Design\Icons\PNGs\IT_guy.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341437" y="1253550"/>
            <a:ext cx="1828800" cy="1828800"/>
          </a:xfrm>
          <a:prstGeom prst="rect">
            <a:avLst/>
          </a:prstGeom>
          <a:noFill/>
        </p:spPr>
      </p:pic>
      <p:grpSp>
        <p:nvGrpSpPr>
          <p:cNvPr id="11" name="Group 10"/>
          <p:cNvGrpSpPr/>
          <p:nvPr/>
        </p:nvGrpSpPr>
        <p:grpSpPr>
          <a:xfrm>
            <a:off x="4634840" y="4653147"/>
            <a:ext cx="1374444" cy="1418416"/>
            <a:chOff x="400440" y="4890335"/>
            <a:chExt cx="1828800" cy="1887308"/>
          </a:xfrm>
        </p:grpSpPr>
        <p:pic>
          <p:nvPicPr>
            <p:cNvPr id="52" name="Picture 2" descr="\\MAGNUM\Projects\Microsoft\Cloud Power FY12\Design\Icons\PNGs\Server_2.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400440" y="4890335"/>
              <a:ext cx="1828800" cy="1828800"/>
            </a:xfrm>
            <a:prstGeom prst="rect">
              <a:avLst/>
            </a:prstGeom>
            <a:noFill/>
          </p:spPr>
        </p:pic>
        <p:pic>
          <p:nvPicPr>
            <p:cNvPr id="54" name="Picture 4" descr="\\MAGNUM\Projects\Microsoft\Cloud Power FY12\Design\ICONS_PNG\Open_Web_Platform.png"/>
            <p:cNvPicPr>
              <a:picLocks noChangeAspect="1" noChangeArrowheads="1"/>
            </p:cNvPicPr>
            <p:nvPr/>
          </p:nvPicPr>
          <p:blipFill>
            <a:blip r:embed="rId6" cstate="print">
              <a:duotone>
                <a:prstClr val="black"/>
                <a:schemeClr val="tx2">
                  <a:tint val="45000"/>
                  <a:satMod val="400000"/>
                </a:schemeClr>
              </a:duotone>
            </a:blip>
            <a:srcRect/>
            <a:stretch>
              <a:fillRect/>
            </a:stretch>
          </p:blipFill>
          <p:spPr bwMode="auto">
            <a:xfrm>
              <a:off x="437458" y="5965913"/>
              <a:ext cx="811730" cy="811730"/>
            </a:xfrm>
            <a:prstGeom prst="rect">
              <a:avLst/>
            </a:prstGeom>
            <a:noFill/>
          </p:spPr>
        </p:pic>
      </p:grpSp>
      <p:grpSp>
        <p:nvGrpSpPr>
          <p:cNvPr id="12" name="Group 11"/>
          <p:cNvGrpSpPr/>
          <p:nvPr/>
        </p:nvGrpSpPr>
        <p:grpSpPr>
          <a:xfrm>
            <a:off x="4634840" y="2500918"/>
            <a:ext cx="1374444" cy="1374444"/>
            <a:chOff x="2612024" y="4486395"/>
            <a:chExt cx="1828800" cy="1828800"/>
          </a:xfrm>
        </p:grpSpPr>
        <p:pic>
          <p:nvPicPr>
            <p:cNvPr id="55" name="Picture 2" descr="\\MAGNUM\Projects\Microsoft\Cloud Power FY12\Design\Icons\PNGs\Server_2.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2612024" y="4486395"/>
              <a:ext cx="1828800" cy="1828800"/>
            </a:xfrm>
            <a:prstGeom prst="rect">
              <a:avLst/>
            </a:prstGeom>
            <a:noFill/>
          </p:spPr>
        </p:pic>
        <p:sp>
          <p:nvSpPr>
            <p:cNvPr id="6" name="Can 5"/>
            <p:cNvSpPr/>
            <p:nvPr/>
          </p:nvSpPr>
          <p:spPr bwMode="auto">
            <a:xfrm>
              <a:off x="2865437" y="5727699"/>
              <a:ext cx="504557" cy="530049"/>
            </a:xfrm>
            <a:prstGeom prst="can">
              <a:avLst/>
            </a:prstGeom>
            <a:solidFill>
              <a:srgbClr val="66697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56" name="Picture 3" descr="\\MAGNUM\Projects\Microsoft\Cloud Power FY12\Design\ICONS_PNG\User.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0406672" y="1915199"/>
            <a:ext cx="1171438" cy="1171438"/>
          </a:xfrm>
          <a:prstGeom prst="rect">
            <a:avLst/>
          </a:prstGeom>
          <a:noFill/>
        </p:spPr>
      </p:pic>
      <p:pic>
        <p:nvPicPr>
          <p:cNvPr id="57" name="Picture 6" descr="\\MAGNUM\Projects\Microsoft\Cloud Power FY12\Design\ICONS_PNG\Cloud.png"/>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2144982" y="5167568"/>
            <a:ext cx="919683" cy="919683"/>
          </a:xfrm>
          <a:prstGeom prst="rect">
            <a:avLst/>
          </a:prstGeom>
          <a:noFill/>
        </p:spPr>
      </p:pic>
      <p:pic>
        <p:nvPicPr>
          <p:cNvPr id="58" name="Picture 2" descr="\\MAGNUM\Projects\Microsoft\Cloud Power FY12\Design\ICONS_PNG\Devices.png"/>
          <p:cNvPicPr>
            <a:picLocks noChangeAspect="1" noChangeArrowheads="1"/>
          </p:cNvPicPr>
          <p:nvPr/>
        </p:nvPicPr>
        <p:blipFill>
          <a:blip r:embed="rId8" cstate="print">
            <a:duotone>
              <a:prstClr val="black"/>
              <a:schemeClr val="tx2">
                <a:tint val="45000"/>
                <a:satMod val="400000"/>
              </a:schemeClr>
            </a:duotone>
          </a:blip>
          <a:srcRect/>
          <a:stretch>
            <a:fillRect/>
          </a:stretch>
        </p:blipFill>
        <p:spPr bwMode="auto">
          <a:xfrm>
            <a:off x="7243574" y="3750067"/>
            <a:ext cx="1370160" cy="1370160"/>
          </a:xfrm>
          <a:prstGeom prst="rect">
            <a:avLst/>
          </a:prstGeom>
          <a:noFill/>
        </p:spPr>
      </p:pic>
      <p:grpSp>
        <p:nvGrpSpPr>
          <p:cNvPr id="60" name="Group 59"/>
          <p:cNvGrpSpPr/>
          <p:nvPr/>
        </p:nvGrpSpPr>
        <p:grpSpPr>
          <a:xfrm>
            <a:off x="2461201" y="2374996"/>
            <a:ext cx="536471" cy="599109"/>
            <a:chOff x="6844170" y="2713377"/>
            <a:chExt cx="1582061" cy="1766786"/>
          </a:xfrm>
          <a:solidFill>
            <a:srgbClr val="0072C6"/>
          </a:solidFill>
        </p:grpSpPr>
        <p:sp>
          <p:nvSpPr>
            <p:cNvPr id="62" name="Hexagon 61"/>
            <p:cNvSpPr/>
            <p:nvPr/>
          </p:nvSpPr>
          <p:spPr bwMode="auto">
            <a:xfrm rot="5400000">
              <a:off x="6841821" y="2830741"/>
              <a:ext cx="1701773" cy="1467046"/>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sp>
          <p:nvSpPr>
            <p:cNvPr id="63" name="Hexagon 62"/>
            <p:cNvSpPr/>
            <p:nvPr/>
          </p:nvSpPr>
          <p:spPr bwMode="auto">
            <a:xfrm rot="5400000">
              <a:off x="6778583" y="3594724"/>
              <a:ext cx="951026" cy="819851"/>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grpSp>
      <p:cxnSp>
        <p:nvCxnSpPr>
          <p:cNvPr id="64" name="Curved Connector 63"/>
          <p:cNvCxnSpPr/>
          <p:nvPr/>
        </p:nvCxnSpPr>
        <p:spPr>
          <a:xfrm rot="16200000" flipV="1">
            <a:off x="3221646" y="1598725"/>
            <a:ext cx="1199377" cy="2285819"/>
          </a:xfrm>
          <a:prstGeom prst="curvedConnector2">
            <a:avLst/>
          </a:prstGeom>
          <a:ln w="38100">
            <a:solidFill>
              <a:srgbClr val="0072C6"/>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83515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App Packaging and Deployment</a:t>
            </a:r>
            <a:endParaRPr lang="en-US" dirty="0"/>
          </a:p>
        </p:txBody>
      </p:sp>
    </p:spTree>
    <p:extLst>
      <p:ext uri="{BB962C8B-B14F-4D97-AF65-F5344CB8AC3E}">
        <p14:creationId xmlns:p14="http://schemas.microsoft.com/office/powerpoint/2010/main" val="322362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Introduction to the Cloud App Model for Office and SharePoint 2013 – Part 1</a:t>
            </a:r>
            <a:r>
              <a:rPr lang="en-US" sz="3600" dirty="0" smtClean="0"/>
              <a:t/>
            </a:r>
            <a:br>
              <a:rPr lang="en-US" sz="3600" dirty="0" smtClean="0"/>
            </a:br>
            <a:endParaRPr lang="en-US" sz="3600" dirty="0"/>
          </a:p>
        </p:txBody>
      </p:sp>
      <p:sp>
        <p:nvSpPr>
          <p:cNvPr id="5" name="Text Placeholder 4"/>
          <p:cNvSpPr>
            <a:spLocks noGrp="1"/>
          </p:cNvSpPr>
          <p:nvPr>
            <p:ph type="body" sz="quarter" idx="12"/>
          </p:nvPr>
        </p:nvSpPr>
        <p:spPr>
          <a:xfrm>
            <a:off x="4846637" y="5859462"/>
            <a:ext cx="7315201" cy="838731"/>
          </a:xfrm>
        </p:spPr>
        <p:txBody>
          <a:bodyPr/>
          <a:lstStyle/>
          <a:p>
            <a:r>
              <a:rPr lang="en-US" dirty="0" smtClean="0"/>
              <a:t>Keenan Newton, Rolando Jimenez</a:t>
            </a:r>
          </a:p>
        </p:txBody>
      </p:sp>
    </p:spTree>
    <p:extLst>
      <p:ext uri="{BB962C8B-B14F-4D97-AF65-F5344CB8AC3E}">
        <p14:creationId xmlns:p14="http://schemas.microsoft.com/office/powerpoint/2010/main" val="15893005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dirty="0" smtClean="0"/>
              <a:t>App Hosting Models</a:t>
            </a:r>
            <a:endParaRPr lang="en-US" dirty="0"/>
          </a:p>
        </p:txBody>
      </p:sp>
      <p:sp>
        <p:nvSpPr>
          <p:cNvPr id="4" name="Rectangle 3"/>
          <p:cNvSpPr/>
          <p:nvPr/>
        </p:nvSpPr>
        <p:spPr>
          <a:xfrm>
            <a:off x="6622622" y="10128402"/>
            <a:ext cx="1653386" cy="932603"/>
          </a:xfrm>
          <a:prstGeom prst="rect">
            <a:avLst/>
          </a:prstGeom>
          <a:ln/>
          <a:effectLst/>
          <a:scene3d>
            <a:camera prst="orthographicFront">
              <a:rot lat="0" lon="0" rev="0"/>
            </a:camera>
            <a:lightRig rig="twoPt" dir="tl"/>
          </a:scene3d>
        </p:spPr>
        <p:style>
          <a:lnRef idx="0">
            <a:schemeClr val="accent4"/>
          </a:lnRef>
          <a:fillRef idx="3">
            <a:schemeClr val="accent4"/>
          </a:fillRef>
          <a:effectRef idx="3">
            <a:schemeClr val="accent4"/>
          </a:effectRef>
          <a:fontRef idx="minor">
            <a:schemeClr val="lt1"/>
          </a:fontRef>
        </p:style>
        <p:txBody>
          <a:bodyPr lIns="119541" tIns="59771" rIns="119541" bIns="59771" rtlCol="0" anchor="ctr"/>
          <a:lstStyle/>
          <a:p>
            <a:pPr algn="ctr"/>
            <a:r>
              <a:rPr lang="en-US" sz="2400" b="1" dirty="0">
                <a:solidFill>
                  <a:srgbClr val="FFFFFF"/>
                </a:solidFill>
                <a:latin typeface="Segoe UI Light"/>
                <a:ea typeface="Segoe UI" pitchFamily="34" charset="0"/>
                <a:cs typeface="Segoe UI" pitchFamily="34" charset="0"/>
              </a:rPr>
              <a:t>App Web </a:t>
            </a:r>
            <a:br>
              <a:rPr lang="en-US" sz="2400" b="1" dirty="0">
                <a:solidFill>
                  <a:srgbClr val="FFFFFF"/>
                </a:solidFill>
                <a:latin typeface="Segoe UI Light"/>
                <a:ea typeface="Segoe UI" pitchFamily="34" charset="0"/>
                <a:cs typeface="Segoe UI" pitchFamily="34" charset="0"/>
              </a:rPr>
            </a:br>
            <a:r>
              <a:rPr lang="en-US" sz="2000" b="1" dirty="0">
                <a:solidFill>
                  <a:srgbClr val="FFFFFF"/>
                </a:solidFill>
                <a:latin typeface="Segoe UI Light"/>
                <a:ea typeface="Segoe UI" pitchFamily="34" charset="0"/>
                <a:cs typeface="Segoe UI" pitchFamily="34" charset="0"/>
              </a:rPr>
              <a:t>(from WSP)</a:t>
            </a:r>
          </a:p>
        </p:txBody>
      </p:sp>
      <p:cxnSp>
        <p:nvCxnSpPr>
          <p:cNvPr id="11" name="Straight Connector 10"/>
          <p:cNvCxnSpPr/>
          <p:nvPr/>
        </p:nvCxnSpPr>
        <p:spPr>
          <a:xfrm flipH="1" flipV="1">
            <a:off x="5582522" y="10355482"/>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582524" y="10605225"/>
            <a:ext cx="725169"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274639" y="1415712"/>
            <a:ext cx="3466676" cy="1167150"/>
          </a:xfrm>
          <a:prstGeom prst="rect">
            <a:avLst/>
          </a:prstGeom>
        </p:spPr>
        <p:txBody>
          <a:bodyPr wrap="square" lIns="119541" tIns="59771" rIns="119541" bIns="59771">
            <a:spAutoFit/>
          </a:bodyPr>
          <a:lstStyle/>
          <a:p>
            <a:pPr algn="ctr"/>
            <a:r>
              <a:rPr lang="en-US" sz="2800" dirty="0" smtClean="0">
                <a:gradFill>
                  <a:gsLst>
                    <a:gs pos="1250">
                      <a:srgbClr val="012654"/>
                    </a:gs>
                    <a:gs pos="99000">
                      <a:srgbClr val="012654"/>
                    </a:gs>
                  </a:gsLst>
                  <a:lin ang="5400000" scaled="0"/>
                </a:gradFill>
                <a:latin typeface="Segoe UI Light"/>
              </a:rPr>
              <a:t>Provider-hosted</a:t>
            </a:r>
          </a:p>
          <a:p>
            <a:pPr algn="ctr"/>
            <a:r>
              <a:rPr lang="en-US" sz="2000" dirty="0">
                <a:solidFill>
                  <a:srgbClr val="505050"/>
                </a:solidFill>
              </a:rPr>
              <a:t>“Bring your own server hosting infrastructure”</a:t>
            </a:r>
          </a:p>
        </p:txBody>
      </p:sp>
      <p:grpSp>
        <p:nvGrpSpPr>
          <p:cNvPr id="15" name="Group 14"/>
          <p:cNvGrpSpPr/>
          <p:nvPr/>
        </p:nvGrpSpPr>
        <p:grpSpPr>
          <a:xfrm>
            <a:off x="1039632" y="4079597"/>
            <a:ext cx="1895737" cy="2098036"/>
            <a:chOff x="745655" y="3845063"/>
            <a:chExt cx="1895737" cy="2098036"/>
          </a:xfrm>
        </p:grpSpPr>
        <p:sp>
          <p:nvSpPr>
            <p:cNvPr id="60" name="TextBox 59"/>
            <p:cNvSpPr txBox="1"/>
            <p:nvPr/>
          </p:nvSpPr>
          <p:spPr>
            <a:xfrm>
              <a:off x="888406" y="5478462"/>
              <a:ext cx="1677172" cy="464637"/>
            </a:xfrm>
            <a:prstGeom prst="rect">
              <a:avLst/>
            </a:prstGeom>
            <a:noFill/>
          </p:spPr>
          <p:txBody>
            <a:bodyPr wrap="none" lIns="9357" tIns="4678" rIns="9357" bIns="4678" rtlCol="0">
              <a:spAutoFit/>
            </a:bodyPr>
            <a:lstStyle/>
            <a:p>
              <a:pPr algn="ctr"/>
              <a:r>
                <a:rPr lang="en-US" sz="1836" dirty="0" smtClean="0">
                  <a:solidFill>
                    <a:srgbClr val="505050"/>
                  </a:solidFill>
                </a:rPr>
                <a:t>Any Web </a:t>
              </a:r>
              <a:r>
                <a:rPr lang="en-US" sz="1836" dirty="0">
                  <a:solidFill>
                    <a:srgbClr val="505050"/>
                  </a:solidFill>
                </a:rPr>
                <a:t>Server</a:t>
              </a:r>
            </a:p>
            <a:p>
              <a:pPr algn="ctr"/>
              <a:r>
                <a:rPr lang="en-US" sz="1122" dirty="0" smtClean="0">
                  <a:solidFill>
                    <a:srgbClr val="505050"/>
                  </a:solidFill>
                </a:rPr>
                <a:t>(Online or On-premises)</a:t>
              </a:r>
              <a:endParaRPr lang="en-US" sz="1122" dirty="0">
                <a:solidFill>
                  <a:srgbClr val="505050"/>
                </a:solidFill>
              </a:endParaRPr>
            </a:p>
          </p:txBody>
        </p:sp>
        <p:pic>
          <p:nvPicPr>
            <p:cNvPr id="61" name="Picture 5" descr="\\MAGNUM\Projects\Microsoft\Cloud Power FY12\Design\ICONS_PNG\Layer-79.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2592" y="3845063"/>
              <a:ext cx="1828800" cy="1828800"/>
            </a:xfrm>
            <a:prstGeom prst="rect">
              <a:avLst/>
            </a:prstGeom>
            <a:noFill/>
          </p:spPr>
        </p:pic>
        <p:pic>
          <p:nvPicPr>
            <p:cNvPr id="72" name="Picture 6" descr="\\MAGNUM\Projects\Microsoft\Cloud Power FY12\Design\ICONS_PNG\Cloud.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745655" y="4735615"/>
              <a:ext cx="709194" cy="709194"/>
            </a:xfrm>
            <a:prstGeom prst="rect">
              <a:avLst/>
            </a:prstGeom>
            <a:noFill/>
          </p:spPr>
        </p:pic>
      </p:grpSp>
      <p:sp>
        <p:nvSpPr>
          <p:cNvPr id="21" name="Rectangle 20"/>
          <p:cNvSpPr/>
          <p:nvPr/>
        </p:nvSpPr>
        <p:spPr>
          <a:xfrm>
            <a:off x="7774415" y="1337663"/>
            <a:ext cx="3465831" cy="1474926"/>
          </a:xfrm>
          <a:prstGeom prst="rect">
            <a:avLst/>
          </a:prstGeom>
        </p:spPr>
        <p:txBody>
          <a:bodyPr wrap="square" lIns="119541" tIns="59771" rIns="119541" bIns="59771">
            <a:spAutoFit/>
          </a:bodyPr>
          <a:lstStyle/>
          <a:p>
            <a:pPr algn="ctr"/>
            <a:r>
              <a:rPr lang="en-US" sz="2800" dirty="0" err="1">
                <a:gradFill>
                  <a:gsLst>
                    <a:gs pos="1250">
                      <a:srgbClr val="012654"/>
                    </a:gs>
                    <a:gs pos="99000">
                      <a:srgbClr val="012654"/>
                    </a:gs>
                  </a:gsLst>
                  <a:lin ang="5400000" scaled="0"/>
                </a:gradFill>
                <a:latin typeface="Segoe UI Light"/>
              </a:rPr>
              <a:t>Autohosted</a:t>
            </a:r>
            <a:r>
              <a:rPr lang="en-US" sz="2800" dirty="0">
                <a:gradFill>
                  <a:gsLst>
                    <a:gs pos="1250">
                      <a:srgbClr val="012654"/>
                    </a:gs>
                    <a:gs pos="99000">
                      <a:srgbClr val="012654"/>
                    </a:gs>
                  </a:gsLst>
                  <a:lin ang="5400000" scaled="0"/>
                </a:gradFill>
                <a:latin typeface="Segoe UI Light"/>
              </a:rPr>
              <a:t> </a:t>
            </a:r>
            <a:r>
              <a:rPr lang="en-US" sz="2800" dirty="0" smtClean="0">
                <a:gradFill>
                  <a:gsLst>
                    <a:gs pos="1250">
                      <a:srgbClr val="012654"/>
                    </a:gs>
                    <a:gs pos="99000">
                      <a:srgbClr val="012654"/>
                    </a:gs>
                  </a:gsLst>
                  <a:lin ang="5400000" scaled="0"/>
                </a:gradFill>
                <a:latin typeface="Segoe UI Light"/>
              </a:rPr>
              <a:t>App</a:t>
            </a:r>
            <a:endParaRPr lang="en-US" sz="1050" b="1" dirty="0">
              <a:solidFill>
                <a:srgbClr val="505050"/>
              </a:solidFill>
              <a:ea typeface="Segoe UI" pitchFamily="34" charset="0"/>
              <a:cs typeface="Segoe UI" pitchFamily="34" charset="0"/>
            </a:endParaRPr>
          </a:p>
          <a:p>
            <a:pPr algn="ctr"/>
            <a:r>
              <a:rPr lang="en-US" sz="2000" dirty="0" smtClean="0">
                <a:gradFill>
                  <a:gsLst>
                    <a:gs pos="1250">
                      <a:srgbClr val="505050"/>
                    </a:gs>
                    <a:gs pos="100000">
                      <a:srgbClr val="505050"/>
                    </a:gs>
                  </a:gsLst>
                  <a:lin ang="5400000" scaled="0"/>
                </a:gradFill>
              </a:rPr>
              <a:t>Deploy to SharePoint, let SharePoint deploy to Azure for you</a:t>
            </a:r>
            <a:endParaRPr lang="en-US" sz="2000" dirty="0">
              <a:gradFill>
                <a:gsLst>
                  <a:gs pos="1250">
                    <a:srgbClr val="505050"/>
                  </a:gs>
                  <a:gs pos="100000">
                    <a:srgbClr val="505050"/>
                  </a:gs>
                </a:gsLst>
                <a:lin ang="5400000" scaled="0"/>
              </a:gradFill>
            </a:endParaRPr>
          </a:p>
        </p:txBody>
      </p:sp>
      <p:grpSp>
        <p:nvGrpSpPr>
          <p:cNvPr id="122" name="Group 121"/>
          <p:cNvGrpSpPr/>
          <p:nvPr/>
        </p:nvGrpSpPr>
        <p:grpSpPr>
          <a:xfrm>
            <a:off x="7894637" y="4038098"/>
            <a:ext cx="3667845" cy="2430964"/>
            <a:chOff x="7960592" y="4419098"/>
            <a:chExt cx="3667845" cy="2430964"/>
          </a:xfrm>
        </p:grpSpPr>
        <p:grpSp>
          <p:nvGrpSpPr>
            <p:cNvPr id="78" name="Group 77"/>
            <p:cNvGrpSpPr/>
            <p:nvPr/>
          </p:nvGrpSpPr>
          <p:grpSpPr>
            <a:xfrm>
              <a:off x="7960592" y="4435580"/>
              <a:ext cx="1895737" cy="2098036"/>
              <a:chOff x="745655" y="3845063"/>
              <a:chExt cx="1895737" cy="2098036"/>
            </a:xfrm>
          </p:grpSpPr>
          <p:sp>
            <p:nvSpPr>
              <p:cNvPr id="79" name="TextBox 78"/>
              <p:cNvSpPr txBox="1"/>
              <p:nvPr/>
            </p:nvSpPr>
            <p:spPr>
              <a:xfrm>
                <a:off x="1161590" y="5478462"/>
                <a:ext cx="1130804" cy="464637"/>
              </a:xfrm>
              <a:prstGeom prst="rect">
                <a:avLst/>
              </a:prstGeom>
              <a:noFill/>
            </p:spPr>
            <p:txBody>
              <a:bodyPr wrap="none" lIns="9357" tIns="4678" rIns="9357" bIns="4678" rtlCol="0">
                <a:spAutoFit/>
              </a:bodyPr>
              <a:lstStyle/>
              <a:p>
                <a:pPr algn="ctr"/>
                <a:r>
                  <a:rPr lang="en-US" sz="1836" dirty="0" smtClean="0">
                    <a:solidFill>
                      <a:srgbClr val="505050"/>
                    </a:solidFill>
                  </a:rPr>
                  <a:t>SharePoint</a:t>
                </a:r>
                <a:endParaRPr lang="en-US" sz="1836" dirty="0">
                  <a:solidFill>
                    <a:srgbClr val="505050"/>
                  </a:solidFill>
                </a:endParaRPr>
              </a:p>
              <a:p>
                <a:pPr algn="ctr"/>
                <a:r>
                  <a:rPr lang="en-US" sz="1122" dirty="0" smtClean="0">
                    <a:solidFill>
                      <a:srgbClr val="505050"/>
                    </a:solidFill>
                  </a:rPr>
                  <a:t>(Online)</a:t>
                </a:r>
                <a:endParaRPr lang="en-US" sz="1122" dirty="0">
                  <a:solidFill>
                    <a:srgbClr val="505050"/>
                  </a:solidFill>
                </a:endParaRPr>
              </a:p>
            </p:txBody>
          </p:sp>
          <p:pic>
            <p:nvPicPr>
              <p:cNvPr id="80" name="Picture 5" descr="\\MAGNUM\Projects\Microsoft\Cloud Power FY12\Design\ICONS_PNG\Layer-79.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2592" y="3845063"/>
                <a:ext cx="1828800" cy="1828800"/>
              </a:xfrm>
              <a:prstGeom prst="rect">
                <a:avLst/>
              </a:prstGeom>
              <a:noFill/>
            </p:spPr>
          </p:pic>
          <p:pic>
            <p:nvPicPr>
              <p:cNvPr id="81" name="Picture 6" descr="\\MAGNUM\Projects\Microsoft\Cloud Power FY12\Design\ICONS_PNG\Cloud.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745655" y="4735615"/>
                <a:ext cx="709194" cy="709194"/>
              </a:xfrm>
              <a:prstGeom prst="rect">
                <a:avLst/>
              </a:prstGeom>
              <a:noFill/>
            </p:spPr>
          </p:pic>
        </p:grpSp>
        <p:grpSp>
          <p:nvGrpSpPr>
            <p:cNvPr id="82" name="Group 81"/>
            <p:cNvGrpSpPr/>
            <p:nvPr/>
          </p:nvGrpSpPr>
          <p:grpSpPr>
            <a:xfrm>
              <a:off x="9732700" y="4924702"/>
              <a:ext cx="1895737" cy="1925360"/>
              <a:chOff x="745655" y="3845063"/>
              <a:chExt cx="1895737" cy="1925360"/>
            </a:xfrm>
          </p:grpSpPr>
          <p:sp>
            <p:nvSpPr>
              <p:cNvPr id="83" name="TextBox 82"/>
              <p:cNvSpPr txBox="1"/>
              <p:nvPr/>
            </p:nvSpPr>
            <p:spPr>
              <a:xfrm>
                <a:off x="911172" y="5478462"/>
                <a:ext cx="1631646" cy="291961"/>
              </a:xfrm>
              <a:prstGeom prst="rect">
                <a:avLst/>
              </a:prstGeom>
              <a:noFill/>
            </p:spPr>
            <p:txBody>
              <a:bodyPr wrap="none" lIns="9357" tIns="4678" rIns="9357" bIns="4678" rtlCol="0">
                <a:spAutoFit/>
              </a:bodyPr>
              <a:lstStyle/>
              <a:p>
                <a:pPr algn="ctr"/>
                <a:r>
                  <a:rPr lang="en-US" sz="1836" dirty="0" smtClean="0">
                    <a:solidFill>
                      <a:srgbClr val="505050"/>
                    </a:solidFill>
                  </a:rPr>
                  <a:t>Windows Azure</a:t>
                </a:r>
                <a:endParaRPr lang="en-US" sz="1836" dirty="0">
                  <a:solidFill>
                    <a:srgbClr val="505050"/>
                  </a:solidFill>
                </a:endParaRPr>
              </a:p>
            </p:txBody>
          </p:sp>
          <p:pic>
            <p:nvPicPr>
              <p:cNvPr id="84" name="Picture 5" descr="\\MAGNUM\Projects\Microsoft\Cloud Power FY12\Design\ICONS_PNG\Layer-79.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2592" y="3845063"/>
                <a:ext cx="1828800" cy="1828800"/>
              </a:xfrm>
              <a:prstGeom prst="rect">
                <a:avLst/>
              </a:prstGeom>
              <a:noFill/>
            </p:spPr>
          </p:pic>
          <p:pic>
            <p:nvPicPr>
              <p:cNvPr id="85" name="Picture 6" descr="\\MAGNUM\Projects\Microsoft\Cloud Power FY12\Design\ICONS_PNG\Cloud.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745655" y="4735615"/>
                <a:ext cx="709194" cy="709194"/>
              </a:xfrm>
              <a:prstGeom prst="rect">
                <a:avLst/>
              </a:prstGeom>
              <a:noFill/>
            </p:spPr>
          </p:pic>
        </p:grpSp>
        <p:sp>
          <p:nvSpPr>
            <p:cNvPr id="91" name="Curved Down Arrow 90"/>
            <p:cNvSpPr/>
            <p:nvPr/>
          </p:nvSpPr>
          <p:spPr bwMode="auto">
            <a:xfrm rot="684140">
              <a:off x="9453535" y="4419098"/>
              <a:ext cx="1384587" cy="588554"/>
            </a:xfrm>
            <a:prstGeom prst="curvedDownArrow">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1" name="Group 110"/>
          <p:cNvGrpSpPr/>
          <p:nvPr/>
        </p:nvGrpSpPr>
        <p:grpSpPr>
          <a:xfrm>
            <a:off x="8359125" y="3030052"/>
            <a:ext cx="536471" cy="1056309"/>
            <a:chOff x="8511866" y="3507753"/>
            <a:chExt cx="536471" cy="1056309"/>
          </a:xfrm>
        </p:grpSpPr>
        <p:grpSp>
          <p:nvGrpSpPr>
            <p:cNvPr id="93" name="Group 92"/>
            <p:cNvGrpSpPr/>
            <p:nvPr/>
          </p:nvGrpSpPr>
          <p:grpSpPr>
            <a:xfrm>
              <a:off x="8511866" y="3507753"/>
              <a:ext cx="536471" cy="599109"/>
              <a:chOff x="6844170" y="2713377"/>
              <a:chExt cx="1582061" cy="1766786"/>
            </a:xfrm>
            <a:solidFill>
              <a:srgbClr val="0072C6"/>
            </a:solidFill>
          </p:grpSpPr>
          <p:sp>
            <p:nvSpPr>
              <p:cNvPr id="94" name="Hexagon 93"/>
              <p:cNvSpPr/>
              <p:nvPr/>
            </p:nvSpPr>
            <p:spPr bwMode="auto">
              <a:xfrm rot="5400000">
                <a:off x="6841821" y="2830741"/>
                <a:ext cx="1701773" cy="1467046"/>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sp>
            <p:nvSpPr>
              <p:cNvPr id="95" name="Hexagon 94"/>
              <p:cNvSpPr/>
              <p:nvPr/>
            </p:nvSpPr>
            <p:spPr bwMode="auto">
              <a:xfrm rot="5400000">
                <a:off x="6778583" y="3594724"/>
                <a:ext cx="951026" cy="819851"/>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grpSp>
        <p:sp>
          <p:nvSpPr>
            <p:cNvPr id="96" name="Down Arrow 95"/>
            <p:cNvSpPr/>
            <p:nvPr/>
          </p:nvSpPr>
          <p:spPr bwMode="auto">
            <a:xfrm>
              <a:off x="8663220" y="4213047"/>
              <a:ext cx="244873" cy="351015"/>
            </a:xfrm>
            <a:prstGeom prst="downArrow">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6" name="Rectangle 5"/>
          <p:cNvSpPr/>
          <p:nvPr/>
        </p:nvSpPr>
        <p:spPr>
          <a:xfrm>
            <a:off x="3627437" y="1386046"/>
            <a:ext cx="3769307" cy="1474926"/>
          </a:xfrm>
          <a:prstGeom prst="rect">
            <a:avLst/>
          </a:prstGeom>
        </p:spPr>
        <p:txBody>
          <a:bodyPr wrap="square" lIns="119541" tIns="59771" rIns="119541" bIns="59771">
            <a:spAutoFit/>
          </a:bodyPr>
          <a:lstStyle/>
          <a:p>
            <a:pPr algn="ctr"/>
            <a:r>
              <a:rPr lang="en-US" sz="2800" dirty="0" smtClean="0">
                <a:gradFill>
                  <a:gsLst>
                    <a:gs pos="1250">
                      <a:srgbClr val="012654"/>
                    </a:gs>
                    <a:gs pos="99000">
                      <a:srgbClr val="012654"/>
                    </a:gs>
                  </a:gsLst>
                  <a:lin ang="5400000" scaled="0"/>
                </a:gradFill>
                <a:latin typeface="Segoe UI Light"/>
              </a:rPr>
              <a:t>SharePoint-hosted</a:t>
            </a:r>
          </a:p>
          <a:p>
            <a:pPr algn="ctr"/>
            <a:r>
              <a:rPr lang="en-US" sz="2000" dirty="0" smtClean="0">
                <a:solidFill>
                  <a:srgbClr val="505050"/>
                </a:solidFill>
              </a:rPr>
              <a:t>Host your code in SharePoint</a:t>
            </a:r>
          </a:p>
          <a:p>
            <a:pPr marL="231775" lvl="1" algn="ctr"/>
            <a:r>
              <a:rPr lang="en-US" sz="2000" dirty="0" smtClean="0">
                <a:solidFill>
                  <a:srgbClr val="505050"/>
                </a:solidFill>
              </a:rPr>
              <a:t>Client </a:t>
            </a:r>
            <a:r>
              <a:rPr lang="en-US" sz="2000" dirty="0">
                <a:solidFill>
                  <a:srgbClr val="505050"/>
                </a:solidFill>
              </a:rPr>
              <a:t>side technologies and declarative </a:t>
            </a:r>
            <a:r>
              <a:rPr lang="en-US" sz="2000" dirty="0" smtClean="0">
                <a:solidFill>
                  <a:srgbClr val="505050"/>
                </a:solidFill>
              </a:rPr>
              <a:t>workflows</a:t>
            </a:r>
            <a:endParaRPr lang="en-US" sz="2000" dirty="0">
              <a:gradFill>
                <a:gsLst>
                  <a:gs pos="1250">
                    <a:srgbClr val="505050"/>
                  </a:gs>
                  <a:gs pos="100000">
                    <a:srgbClr val="505050"/>
                  </a:gs>
                </a:gsLst>
                <a:lin ang="5400000" scaled="0"/>
              </a:gradFill>
            </a:endParaRPr>
          </a:p>
        </p:txBody>
      </p:sp>
      <p:grpSp>
        <p:nvGrpSpPr>
          <p:cNvPr id="86" name="Group 85"/>
          <p:cNvGrpSpPr/>
          <p:nvPr/>
        </p:nvGrpSpPr>
        <p:grpSpPr>
          <a:xfrm>
            <a:off x="4800028" y="4086361"/>
            <a:ext cx="1895737" cy="2098036"/>
            <a:chOff x="745655" y="3845063"/>
            <a:chExt cx="1895737" cy="2098036"/>
          </a:xfrm>
        </p:grpSpPr>
        <p:sp>
          <p:nvSpPr>
            <p:cNvPr id="87" name="TextBox 86"/>
            <p:cNvSpPr txBox="1"/>
            <p:nvPr/>
          </p:nvSpPr>
          <p:spPr>
            <a:xfrm>
              <a:off x="950507" y="5478462"/>
              <a:ext cx="1552971" cy="464637"/>
            </a:xfrm>
            <a:prstGeom prst="rect">
              <a:avLst/>
            </a:prstGeom>
            <a:noFill/>
          </p:spPr>
          <p:txBody>
            <a:bodyPr wrap="none" lIns="9357" tIns="4678" rIns="9357" bIns="4678" rtlCol="0">
              <a:spAutoFit/>
            </a:bodyPr>
            <a:lstStyle/>
            <a:p>
              <a:pPr algn="ctr"/>
              <a:r>
                <a:rPr lang="en-US" sz="1836" dirty="0" smtClean="0">
                  <a:solidFill>
                    <a:srgbClr val="505050"/>
                  </a:solidFill>
                </a:rPr>
                <a:t>SharePoint</a:t>
              </a:r>
              <a:endParaRPr lang="en-US" sz="1836" dirty="0">
                <a:solidFill>
                  <a:srgbClr val="505050"/>
                </a:solidFill>
              </a:endParaRPr>
            </a:p>
            <a:p>
              <a:pPr algn="ctr"/>
              <a:r>
                <a:rPr lang="en-US" sz="1122" dirty="0" smtClean="0">
                  <a:solidFill>
                    <a:srgbClr val="505050"/>
                  </a:solidFill>
                </a:rPr>
                <a:t>(Online or On-premises)</a:t>
              </a:r>
              <a:endParaRPr lang="en-US" sz="1122" dirty="0">
                <a:solidFill>
                  <a:srgbClr val="505050"/>
                </a:solidFill>
              </a:endParaRPr>
            </a:p>
          </p:txBody>
        </p:sp>
        <p:pic>
          <p:nvPicPr>
            <p:cNvPr id="88" name="Picture 5" descr="\\MAGNUM\Projects\Microsoft\Cloud Power FY12\Design\ICONS_PNG\Layer-79.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2592" y="3845063"/>
              <a:ext cx="1828800" cy="1828800"/>
            </a:xfrm>
            <a:prstGeom prst="rect">
              <a:avLst/>
            </a:prstGeom>
            <a:noFill/>
          </p:spPr>
        </p:pic>
        <p:pic>
          <p:nvPicPr>
            <p:cNvPr id="89" name="Picture 6" descr="\\MAGNUM\Projects\Microsoft\Cloud Power FY12\Design\ICONS_PNG\Cloud.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745655" y="4735615"/>
              <a:ext cx="709194" cy="709194"/>
            </a:xfrm>
            <a:prstGeom prst="rect">
              <a:avLst/>
            </a:prstGeom>
            <a:noFill/>
          </p:spPr>
        </p:pic>
      </p:grpSp>
      <p:grpSp>
        <p:nvGrpSpPr>
          <p:cNvPr id="112" name="Group 111"/>
          <p:cNvGrpSpPr/>
          <p:nvPr/>
        </p:nvGrpSpPr>
        <p:grpSpPr>
          <a:xfrm>
            <a:off x="5314286" y="3075390"/>
            <a:ext cx="536471" cy="1056309"/>
            <a:chOff x="8511866" y="3507753"/>
            <a:chExt cx="536471" cy="1056309"/>
          </a:xfrm>
        </p:grpSpPr>
        <p:grpSp>
          <p:nvGrpSpPr>
            <p:cNvPr id="113" name="Group 112"/>
            <p:cNvGrpSpPr/>
            <p:nvPr/>
          </p:nvGrpSpPr>
          <p:grpSpPr>
            <a:xfrm>
              <a:off x="8511866" y="3507753"/>
              <a:ext cx="536471" cy="599109"/>
              <a:chOff x="6844170" y="2713377"/>
              <a:chExt cx="1582061" cy="1766786"/>
            </a:xfrm>
            <a:solidFill>
              <a:srgbClr val="0072C6"/>
            </a:solidFill>
          </p:grpSpPr>
          <p:sp>
            <p:nvSpPr>
              <p:cNvPr id="115" name="Hexagon 114"/>
              <p:cNvSpPr/>
              <p:nvPr/>
            </p:nvSpPr>
            <p:spPr bwMode="auto">
              <a:xfrm rot="5400000">
                <a:off x="6841821" y="2830741"/>
                <a:ext cx="1701773" cy="1467046"/>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sp>
            <p:nvSpPr>
              <p:cNvPr id="116" name="Hexagon 115"/>
              <p:cNvSpPr/>
              <p:nvPr/>
            </p:nvSpPr>
            <p:spPr bwMode="auto">
              <a:xfrm rot="5400000">
                <a:off x="6778583" y="3594724"/>
                <a:ext cx="951026" cy="819851"/>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grpSp>
        <p:sp>
          <p:nvSpPr>
            <p:cNvPr id="114" name="Down Arrow 113"/>
            <p:cNvSpPr/>
            <p:nvPr/>
          </p:nvSpPr>
          <p:spPr bwMode="auto">
            <a:xfrm>
              <a:off x="8663220" y="4213047"/>
              <a:ext cx="244873" cy="351015"/>
            </a:xfrm>
            <a:prstGeom prst="downArrow">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17" name="Group 116"/>
          <p:cNvGrpSpPr/>
          <p:nvPr/>
        </p:nvGrpSpPr>
        <p:grpSpPr>
          <a:xfrm>
            <a:off x="1580601" y="3075390"/>
            <a:ext cx="536471" cy="1056309"/>
            <a:chOff x="8511866" y="3507753"/>
            <a:chExt cx="536471" cy="1056309"/>
          </a:xfrm>
        </p:grpSpPr>
        <p:grpSp>
          <p:nvGrpSpPr>
            <p:cNvPr id="118" name="Group 117"/>
            <p:cNvGrpSpPr/>
            <p:nvPr/>
          </p:nvGrpSpPr>
          <p:grpSpPr>
            <a:xfrm>
              <a:off x="8511866" y="3507753"/>
              <a:ext cx="536471" cy="599109"/>
              <a:chOff x="6844170" y="2713377"/>
              <a:chExt cx="1582061" cy="1766786"/>
            </a:xfrm>
            <a:solidFill>
              <a:srgbClr val="0072C6"/>
            </a:solidFill>
          </p:grpSpPr>
          <p:sp>
            <p:nvSpPr>
              <p:cNvPr id="120" name="Hexagon 119"/>
              <p:cNvSpPr/>
              <p:nvPr/>
            </p:nvSpPr>
            <p:spPr bwMode="auto">
              <a:xfrm rot="5400000">
                <a:off x="6841821" y="2830741"/>
                <a:ext cx="1701773" cy="1467046"/>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sp>
            <p:nvSpPr>
              <p:cNvPr id="121" name="Hexagon 120"/>
              <p:cNvSpPr/>
              <p:nvPr/>
            </p:nvSpPr>
            <p:spPr bwMode="auto">
              <a:xfrm rot="5400000">
                <a:off x="6778583" y="3594724"/>
                <a:ext cx="951026" cy="819851"/>
              </a:xfrm>
              <a:prstGeom prst="hexagon">
                <a:avLst/>
              </a:prstGeom>
              <a:solidFill>
                <a:srgbClr val="0072C6"/>
              </a:solidFill>
              <a:ln w="952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800" spc="-50" dirty="0">
                  <a:solidFill>
                    <a:srgbClr val="FFFFFF"/>
                  </a:solidFill>
                  <a:ea typeface="Segoe UI" pitchFamily="34" charset="0"/>
                  <a:cs typeface="Segoe UI" pitchFamily="34" charset="0"/>
                </a:endParaRPr>
              </a:p>
            </p:txBody>
          </p:sp>
        </p:grpSp>
        <p:sp>
          <p:nvSpPr>
            <p:cNvPr id="119" name="Down Arrow 118"/>
            <p:cNvSpPr/>
            <p:nvPr/>
          </p:nvSpPr>
          <p:spPr bwMode="auto">
            <a:xfrm>
              <a:off x="8663220" y="4213047"/>
              <a:ext cx="244873" cy="351015"/>
            </a:xfrm>
            <a:prstGeom prst="downArrow">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custDataLst>
      <p:tags r:id="rId1"/>
    </p:custDataLst>
    <p:extLst>
      <p:ext uri="{BB962C8B-B14F-4D97-AF65-F5344CB8AC3E}">
        <p14:creationId xmlns:p14="http://schemas.microsoft.com/office/powerpoint/2010/main" val="23664092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5" name="Rectangle 4"/>
          <p:cNvSpPr/>
          <p:nvPr/>
        </p:nvSpPr>
        <p:spPr bwMode="auto">
          <a:xfrm>
            <a:off x="2431615" y="2269382"/>
            <a:ext cx="2525385" cy="244708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Intro to Apps</a:t>
            </a:r>
          </a:p>
        </p:txBody>
      </p:sp>
      <p:sp>
        <p:nvSpPr>
          <p:cNvPr id="6" name="Rectangle 5"/>
          <p:cNvSpPr/>
          <p:nvPr/>
        </p:nvSpPr>
        <p:spPr bwMode="auto">
          <a:xfrm>
            <a:off x="5091012" y="2269382"/>
            <a:ext cx="2525385" cy="2447080"/>
          </a:xfrm>
          <a:prstGeom prst="rect">
            <a:avLst/>
          </a:prstGeom>
          <a:solidFill>
            <a:schemeClr val="bg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Anatomy of an App</a:t>
            </a:r>
          </a:p>
        </p:txBody>
      </p:sp>
      <p:sp>
        <p:nvSpPr>
          <p:cNvPr id="7" name="Rectangle 6"/>
          <p:cNvSpPr/>
          <p:nvPr/>
        </p:nvSpPr>
        <p:spPr bwMode="auto">
          <a:xfrm>
            <a:off x="7731452" y="2269382"/>
            <a:ext cx="2525385" cy="2447080"/>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App Architecture</a:t>
            </a:r>
          </a:p>
        </p:txBody>
      </p:sp>
    </p:spTree>
    <p:custDataLst>
      <p:tags r:id="rId1"/>
    </p:custDataLst>
    <p:extLst>
      <p:ext uri="{BB962C8B-B14F-4D97-AF65-F5344CB8AC3E}">
        <p14:creationId xmlns:p14="http://schemas.microsoft.com/office/powerpoint/2010/main" val="244840120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6"/>
                                        </p:tgtEl>
                                        <p:attrNameLst>
                                          <p:attrName>style.color</p:attrName>
                                        </p:attrNameLst>
                                      </p:cBhvr>
                                      <p:by>
                                        <p:hsl h="0" s="-12549" l="-25098"/>
                                      </p:by>
                                    </p:animClr>
                                    <p:animClr clrSpc="hsl" dir="cw">
                                      <p:cBhvr>
                                        <p:cTn id="12" dur="500" fill="hold"/>
                                        <p:tgtEl>
                                          <p:spTgt spid="6"/>
                                        </p:tgtEl>
                                        <p:attrNameLst>
                                          <p:attrName>fillcolor</p:attrName>
                                        </p:attrNameLst>
                                      </p:cBhvr>
                                      <p:by>
                                        <p:hsl h="0" s="-12549" l="-25098"/>
                                      </p:by>
                                    </p:animClr>
                                    <p:animClr clrSpc="hsl" dir="cw">
                                      <p:cBhvr>
                                        <p:cTn id="13" dur="500" fill="hold"/>
                                        <p:tgtEl>
                                          <p:spTgt spid="6"/>
                                        </p:tgtEl>
                                        <p:attrNameLst>
                                          <p:attrName>stroke.color</p:attrName>
                                        </p:attrNameLst>
                                      </p:cBhvr>
                                      <p:by>
                                        <p:hsl h="0" s="-12549" l="-25098"/>
                                      </p:by>
                                    </p:animClr>
                                    <p:set>
                                      <p:cBhvr>
                                        <p:cTn id="14" dur="500"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Power of the Cloud App Model</a:t>
            </a:r>
            <a:endParaRPr lang="en-US" dirty="0"/>
          </a:p>
        </p:txBody>
      </p:sp>
      <p:sp>
        <p:nvSpPr>
          <p:cNvPr id="5" name="Text Placeholder 4"/>
          <p:cNvSpPr>
            <a:spLocks noGrp="1"/>
          </p:cNvSpPr>
          <p:nvPr>
            <p:ph type="body" sz="quarter" idx="4294967295"/>
          </p:nvPr>
        </p:nvSpPr>
        <p:spPr>
          <a:xfrm>
            <a:off x="7000875" y="1376363"/>
            <a:ext cx="5435600" cy="5062537"/>
          </a:xfrm>
        </p:spPr>
        <p:txBody>
          <a:bodyPr anchor="ctr"/>
          <a:lstStyle/>
          <a:p>
            <a:r>
              <a:rPr lang="en-US" dirty="0" smtClean="0"/>
              <a:t>Bring the Web into Office &amp; SharePoint</a:t>
            </a:r>
          </a:p>
          <a:p>
            <a:pPr marL="571500" indent="-571500">
              <a:buFont typeface="Arial" panose="020B0604020202020204" pitchFamily="34" charset="0"/>
              <a:buChar char="•"/>
            </a:pPr>
            <a:endParaRPr lang="en-US" dirty="0"/>
          </a:p>
        </p:txBody>
      </p:sp>
      <p:grpSp>
        <p:nvGrpSpPr>
          <p:cNvPr id="7" name="Group 6"/>
          <p:cNvGrpSpPr/>
          <p:nvPr/>
        </p:nvGrpSpPr>
        <p:grpSpPr>
          <a:xfrm>
            <a:off x="704401" y="1363662"/>
            <a:ext cx="5113733" cy="2167157"/>
            <a:chOff x="704401" y="1363662"/>
            <a:chExt cx="5113733" cy="2167157"/>
          </a:xfrm>
        </p:grpSpPr>
        <p:sp>
          <p:nvSpPr>
            <p:cNvPr id="49" name="Rectangle 48"/>
            <p:cNvSpPr/>
            <p:nvPr/>
          </p:nvSpPr>
          <p:spPr bwMode="auto">
            <a:xfrm>
              <a:off x="704401" y="1375727"/>
              <a:ext cx="406990" cy="907825"/>
            </a:xfrm>
            <a:prstGeom prst="rect">
              <a:avLst/>
            </a:prstGeom>
            <a:solidFill>
              <a:srgbClr val="4D4D4D"/>
            </a:solidFill>
            <a:ln w="9525" cap="flat" cmpd="sng" algn="ctr">
              <a:noFill/>
              <a:prstDash val="solid"/>
              <a:headEnd type="none" w="med" len="med"/>
              <a:tailEnd type="none" w="med" len="med"/>
            </a:ln>
            <a:effectLst/>
          </p:spPr>
          <p:txBody>
            <a:bodyPr rot="0" spcFirstLastPara="0" vertOverflow="overflow" horzOverflow="overflow" vert="vert270" wrap="square" lIns="0" tIns="0" rIns="0" bIns="0" numCol="1" spcCol="0" rtlCol="0" fromWordArt="0" anchor="ctr" anchorCtr="0" forceAA="0" compatLnSpc="1">
              <a:prstTxWarp prst="textNoShape">
                <a:avLst/>
              </a:prstTxWarp>
              <a:noAutofit/>
            </a:bodyPr>
            <a:lstStyle/>
            <a:p>
              <a:pPr algn="ctr" defTabSz="1217927" fontAlgn="base">
                <a:spcBef>
                  <a:spcPct val="0"/>
                </a:spcBef>
                <a:spcAft>
                  <a:spcPct val="0"/>
                </a:spcAft>
              </a:pPr>
              <a:r>
                <a:rPr lang="en-US" sz="1500" kern="0" spc="-67" dirty="0">
                  <a:gradFill>
                    <a:gsLst>
                      <a:gs pos="0">
                        <a:srgbClr val="FFFFFF"/>
                      </a:gs>
                      <a:gs pos="100000">
                        <a:srgbClr val="FFFFFF"/>
                      </a:gs>
                    </a:gsLst>
                    <a:lin ang="5400000" scaled="0"/>
                  </a:gradFill>
                  <a:ea typeface="Segoe UI" pitchFamily="34" charset="0"/>
                  <a:cs typeface="Segoe UI" pitchFamily="34" charset="0"/>
                </a:rPr>
                <a:t>Platform</a:t>
              </a:r>
            </a:p>
          </p:txBody>
        </p:sp>
        <p:sp>
          <p:nvSpPr>
            <p:cNvPr id="50" name="Rectangle 49"/>
            <p:cNvSpPr/>
            <p:nvPr/>
          </p:nvSpPr>
          <p:spPr bwMode="auto">
            <a:xfrm>
              <a:off x="704401" y="2370390"/>
              <a:ext cx="406990" cy="1160429"/>
            </a:xfrm>
            <a:prstGeom prst="rect">
              <a:avLst/>
            </a:prstGeom>
            <a:solidFill>
              <a:srgbClr val="3F3F3F"/>
            </a:solidFill>
            <a:ln w="9525" cap="flat" cmpd="sng" algn="ctr">
              <a:noFill/>
              <a:prstDash val="solid"/>
              <a:headEnd type="none" w="med" len="med"/>
              <a:tailEnd type="none" w="med" len="med"/>
            </a:ln>
            <a:effectLst/>
          </p:spPr>
          <p:txBody>
            <a:bodyPr rot="0" spcFirstLastPara="0" vertOverflow="overflow" horzOverflow="overflow" vert="vert270" wrap="square" lIns="0" tIns="0" rIns="0" bIns="0" numCol="1" spcCol="0" rtlCol="0" fromWordArt="0" anchor="ctr" anchorCtr="0" forceAA="0" compatLnSpc="1">
              <a:prstTxWarp prst="textNoShape">
                <a:avLst/>
              </a:prstTxWarp>
              <a:noAutofit/>
            </a:bodyPr>
            <a:lstStyle/>
            <a:p>
              <a:pPr algn="ctr" defTabSz="1217927" fontAlgn="base">
                <a:spcBef>
                  <a:spcPct val="0"/>
                </a:spcBef>
                <a:spcAft>
                  <a:spcPct val="0"/>
                </a:spcAft>
                <a:defRPr/>
              </a:pPr>
              <a:r>
                <a:rPr lang="en-US" sz="1500" kern="0" spc="-67" dirty="0" smtClean="0">
                  <a:gradFill>
                    <a:gsLst>
                      <a:gs pos="0">
                        <a:srgbClr val="FFFFFF"/>
                      </a:gs>
                      <a:gs pos="100000">
                        <a:srgbClr val="FFFFFF"/>
                      </a:gs>
                    </a:gsLst>
                    <a:lin ang="5400000" scaled="0"/>
                  </a:gradFill>
                  <a:ea typeface="Segoe UI" pitchFamily="34" charset="0"/>
                  <a:cs typeface="Segoe UI" pitchFamily="34" charset="0"/>
                </a:rPr>
                <a:t>App</a:t>
              </a:r>
            </a:p>
          </p:txBody>
        </p:sp>
        <p:sp>
          <p:nvSpPr>
            <p:cNvPr id="72" name="Rectangle 71"/>
            <p:cNvSpPr/>
            <p:nvPr/>
          </p:nvSpPr>
          <p:spPr bwMode="auto">
            <a:xfrm>
              <a:off x="1218267" y="2370391"/>
              <a:ext cx="4599867" cy="54864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000" spc="-102" dirty="0" smtClean="0">
                  <a:gradFill>
                    <a:gsLst>
                      <a:gs pos="0">
                        <a:srgbClr val="FFFFFF"/>
                      </a:gs>
                      <a:gs pos="100000">
                        <a:srgbClr val="FFFFFF"/>
                      </a:gs>
                    </a:gsLst>
                    <a:lin ang="5400000" scaled="0"/>
                  </a:gradFill>
                  <a:ea typeface="Segoe UI" pitchFamily="34" charset="0"/>
                  <a:cs typeface="Segoe UI" pitchFamily="34" charset="0"/>
                </a:rPr>
                <a:t>Client Code: HTML / CSS / </a:t>
              </a:r>
              <a:r>
                <a:rPr lang="en-US" sz="20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2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1218267" y="2982179"/>
              <a:ext cx="4599867" cy="54864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000" spc="-102" dirty="0">
                  <a:gradFill>
                    <a:gsLst>
                      <a:gs pos="0">
                        <a:srgbClr val="FFFFFF"/>
                      </a:gs>
                      <a:gs pos="100000">
                        <a:srgbClr val="FFFFFF"/>
                      </a:gs>
                    </a:gsLst>
                    <a:lin ang="5400000" scaled="0"/>
                  </a:gradFill>
                  <a:ea typeface="Segoe UI" pitchFamily="34" charset="0"/>
                  <a:cs typeface="Segoe UI" pitchFamily="34" charset="0"/>
                </a:rPr>
                <a:t>Server Code: Any Language</a:t>
              </a:r>
            </a:p>
          </p:txBody>
        </p:sp>
        <p:sp>
          <p:nvSpPr>
            <p:cNvPr id="74" name="Rectangle 73"/>
            <p:cNvSpPr/>
            <p:nvPr/>
          </p:nvSpPr>
          <p:spPr bwMode="auto">
            <a:xfrm>
              <a:off x="1206075" y="1363662"/>
              <a:ext cx="2256431" cy="919890"/>
            </a:xfrm>
            <a:prstGeom prst="rect">
              <a:avLst/>
            </a:prstGeom>
            <a:solidFill>
              <a:schemeClr val="accent1"/>
            </a:solidFill>
            <a:ln w="3175" cap="flat" cmpd="sng" algn="ctr">
              <a:solidFill>
                <a:schemeClr val="tx1"/>
              </a:solidFill>
              <a:prstDash val="sysDash"/>
              <a:headEnd type="none" w="med" len="med"/>
              <a:tailEnd type="none" w="med" len="med"/>
            </a:ln>
            <a:effectLst/>
          </p:spPr>
          <p:txBody>
            <a:bodyPr rot="0" spcFirstLastPara="0" vertOverflow="overflow" horzOverflow="overflow" vert="horz" wrap="square" lIns="121835" tIns="60917" rIns="60917" bIns="121835" numCol="1" spcCol="0" rtlCol="0" fromWordArt="0" anchor="ctr" anchorCtr="0" forceAA="0" compatLnSpc="1">
              <a:prstTxWarp prst="textNoShape">
                <a:avLst/>
              </a:prstTxWarp>
              <a:noAutofit/>
            </a:bodyPr>
            <a:lstStyle/>
            <a:p>
              <a:pPr algn="ctr" defTabSz="1217927" fontAlgn="base">
                <a:spcBef>
                  <a:spcPct val="0"/>
                </a:spcBef>
                <a:spcAft>
                  <a:spcPct val="0"/>
                </a:spcAft>
                <a:defRPr/>
              </a:pPr>
              <a:endParaRPr lang="en-US" sz="1600" kern="0" spc="-67"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3557190" y="1363662"/>
              <a:ext cx="2260944" cy="919890"/>
            </a:xfrm>
            <a:prstGeom prst="rect">
              <a:avLst/>
            </a:prstGeom>
            <a:solidFill>
              <a:schemeClr val="accent1"/>
            </a:solidFill>
            <a:ln w="3175" cap="flat" cmpd="sng" algn="ctr">
              <a:solidFill>
                <a:schemeClr val="tx1"/>
              </a:solidFill>
              <a:prstDash val="sysDash"/>
              <a:headEnd type="none" w="med" len="med"/>
              <a:tailEnd type="none" w="med" len="med"/>
            </a:ln>
            <a:effectLst/>
          </p:spPr>
          <p:txBody>
            <a:bodyPr rot="0" spcFirstLastPara="0" vertOverflow="overflow" horzOverflow="overflow" vert="horz" wrap="square" lIns="121835" tIns="182880" rIns="60917" bIns="121835" numCol="1" spcCol="0" rtlCol="0" fromWordArt="0" anchor="ctr" anchorCtr="0" forceAA="0" compatLnSpc="1">
              <a:prstTxWarp prst="textNoShape">
                <a:avLst/>
              </a:prstTxWarp>
              <a:noAutofit/>
            </a:bodyPr>
            <a:lstStyle/>
            <a:p>
              <a:pPr algn="ctr" defTabSz="1217927" fontAlgn="base">
                <a:spcBef>
                  <a:spcPct val="0"/>
                </a:spcBef>
                <a:spcAft>
                  <a:spcPct val="0"/>
                </a:spcAft>
                <a:defRPr/>
              </a:pPr>
              <a:r>
                <a:rPr lang="en-US" sz="2400" kern="0" spc="-67" dirty="0" smtClean="0">
                  <a:gradFill>
                    <a:gsLst>
                      <a:gs pos="0">
                        <a:srgbClr val="FFFFFF"/>
                      </a:gs>
                      <a:gs pos="100000">
                        <a:srgbClr val="FFFFFF"/>
                      </a:gs>
                    </a:gsLst>
                    <a:lin ang="5400000" scaled="0"/>
                  </a:gradFill>
                  <a:ea typeface="Segoe UI" pitchFamily="34" charset="0"/>
                  <a:cs typeface="Segoe UI" pitchFamily="34" charset="0"/>
                </a:rPr>
                <a:t>SharePoint</a:t>
              </a:r>
            </a:p>
            <a:p>
              <a:pPr algn="ctr" defTabSz="1217927" fontAlgn="base">
                <a:spcBef>
                  <a:spcPct val="0"/>
                </a:spcBef>
                <a:spcAft>
                  <a:spcPct val="0"/>
                </a:spcAft>
                <a:defRPr/>
              </a:pPr>
              <a:r>
                <a:rPr lang="en-US" sz="1100" kern="0" spc="-67" dirty="0" smtClean="0">
                  <a:gradFill>
                    <a:gsLst>
                      <a:gs pos="0">
                        <a:srgbClr val="FFFFFF"/>
                      </a:gs>
                      <a:gs pos="100000">
                        <a:srgbClr val="FFFFFF"/>
                      </a:gs>
                    </a:gsLst>
                    <a:lin ang="5400000" scaled="0"/>
                  </a:gradFill>
                  <a:ea typeface="Segoe UI" pitchFamily="34" charset="0"/>
                  <a:cs typeface="Segoe UI" pitchFamily="34" charset="0"/>
                </a:rPr>
                <a:t>(online or on-premises)</a:t>
              </a:r>
            </a:p>
          </p:txBody>
        </p:sp>
        <p:grpSp>
          <p:nvGrpSpPr>
            <p:cNvPr id="28" name="Group 27"/>
            <p:cNvGrpSpPr/>
            <p:nvPr/>
          </p:nvGrpSpPr>
          <p:grpSpPr>
            <a:xfrm>
              <a:off x="1133385" y="2637648"/>
              <a:ext cx="531154" cy="565928"/>
              <a:chOff x="6784020" y="2852239"/>
              <a:chExt cx="1416269" cy="1574471"/>
            </a:xfrm>
            <a:solidFill>
              <a:schemeClr val="accent1"/>
            </a:solidFill>
          </p:grpSpPr>
          <p:sp>
            <p:nvSpPr>
              <p:cNvPr id="29" name="Hexagon 28"/>
              <p:cNvSpPr/>
              <p:nvPr/>
            </p:nvSpPr>
            <p:spPr bwMode="auto">
              <a:xfrm rot="5400000">
                <a:off x="6794932" y="2956340"/>
                <a:ext cx="1509457" cy="1301256"/>
              </a:xfrm>
              <a:prstGeom prst="hexagon">
                <a:avLst/>
              </a:prstGeom>
              <a:solidFill>
                <a:srgbClr val="0072C6"/>
              </a:solid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30" name="Hexagon 29"/>
              <p:cNvSpPr/>
              <p:nvPr/>
            </p:nvSpPr>
            <p:spPr bwMode="auto">
              <a:xfrm rot="5400000">
                <a:off x="6725845" y="3641335"/>
                <a:ext cx="843550" cy="727199"/>
              </a:xfrm>
              <a:prstGeom prst="hexagon">
                <a:avLst/>
              </a:prstGeom>
              <a:solidFill>
                <a:srgbClr val="0072C6"/>
              </a:solid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5029" y="1484898"/>
              <a:ext cx="1443726" cy="677418"/>
            </a:xfrm>
            <a:prstGeom prst="rect">
              <a:avLst/>
            </a:prstGeom>
          </p:spPr>
        </p:pic>
      </p:grpSp>
      <p:grpSp>
        <p:nvGrpSpPr>
          <p:cNvPr id="6" name="Group 5"/>
          <p:cNvGrpSpPr/>
          <p:nvPr/>
        </p:nvGrpSpPr>
        <p:grpSpPr>
          <a:xfrm>
            <a:off x="704401" y="3405885"/>
            <a:ext cx="5113733" cy="3046748"/>
            <a:chOff x="704401" y="3405885"/>
            <a:chExt cx="5113733" cy="3046748"/>
          </a:xfrm>
        </p:grpSpPr>
        <p:sp>
          <p:nvSpPr>
            <p:cNvPr id="45" name="Rectangle 44"/>
            <p:cNvSpPr/>
            <p:nvPr/>
          </p:nvSpPr>
          <p:spPr bwMode="auto">
            <a:xfrm>
              <a:off x="704401" y="3620576"/>
              <a:ext cx="406990" cy="2817726"/>
            </a:xfrm>
            <a:prstGeom prst="rect">
              <a:avLst/>
            </a:prstGeom>
            <a:solidFill>
              <a:srgbClr val="4D4D4D"/>
            </a:solidFill>
            <a:ln w="9525" cap="flat" cmpd="sng" algn="ctr">
              <a:noFill/>
              <a:prstDash val="solid"/>
              <a:headEnd type="none" w="med" len="med"/>
              <a:tailEnd type="none" w="med" len="med"/>
            </a:ln>
            <a:effectLst/>
          </p:spPr>
          <p:txBody>
            <a:bodyPr rot="0" spcFirstLastPara="0" vertOverflow="overflow" horzOverflow="overflow" vert="vert270" wrap="square" lIns="0" tIns="0" rIns="0" bIns="0" numCol="1" spcCol="0" rtlCol="0" fromWordArt="0" anchor="ctr" anchorCtr="0" forceAA="0" compatLnSpc="1">
              <a:prstTxWarp prst="textNoShape">
                <a:avLst/>
              </a:prstTxWarp>
              <a:noAutofit/>
            </a:bodyPr>
            <a:lstStyle/>
            <a:p>
              <a:pPr algn="ctr" defTabSz="1217927" fontAlgn="base">
                <a:spcBef>
                  <a:spcPct val="0"/>
                </a:spcBef>
                <a:spcAft>
                  <a:spcPct val="0"/>
                </a:spcAft>
                <a:defRPr/>
              </a:pPr>
              <a:r>
                <a:rPr lang="en-US" sz="1500" kern="0" spc="-67" dirty="0" smtClean="0">
                  <a:gradFill>
                    <a:gsLst>
                      <a:gs pos="0">
                        <a:srgbClr val="FFFFFF"/>
                      </a:gs>
                      <a:gs pos="100000">
                        <a:srgbClr val="FFFFFF"/>
                      </a:gs>
                    </a:gsLst>
                    <a:lin ang="5400000" scaled="0"/>
                  </a:gradFill>
                  <a:ea typeface="Segoe UI" pitchFamily="34" charset="0"/>
                  <a:cs typeface="Segoe UI" pitchFamily="34" charset="0"/>
                </a:rPr>
                <a:t>Services</a:t>
              </a:r>
            </a:p>
          </p:txBody>
        </p:sp>
        <p:sp>
          <p:nvSpPr>
            <p:cNvPr id="52" name="Rectangle 51"/>
            <p:cNvSpPr/>
            <p:nvPr/>
          </p:nvSpPr>
          <p:spPr bwMode="auto">
            <a:xfrm>
              <a:off x="1213082" y="3622918"/>
              <a:ext cx="2249424" cy="2815384"/>
            </a:xfrm>
            <a:prstGeom prst="rect">
              <a:avLst/>
            </a:prstGeom>
            <a:noFill/>
            <a:ln w="9525" cap="flat" cmpd="sng" algn="ctr">
              <a:solidFill>
                <a:schemeClr val="tx1"/>
              </a:solidFill>
              <a:prstDash val="sysDash"/>
              <a:headEnd type="none" w="med" len="med"/>
              <a:tailEnd type="none" w="med" len="med"/>
            </a:ln>
            <a:effectLst/>
          </p:spPr>
          <p:txBody>
            <a:bodyPr vert="horz" wrap="square" lIns="91421" tIns="45711" rIns="91421" bIns="45711" numCol="1" rtlCol="0" anchor="b" anchorCtr="0" compatLnSpc="1">
              <a:prstTxWarp prst="textNoShape">
                <a:avLst/>
              </a:prstTxWarp>
            </a:bodyPr>
            <a:lstStyle/>
            <a:p>
              <a:pPr algn="ctr" defTabSz="761419">
                <a:buClr>
                  <a:srgbClr val="FF8A00"/>
                </a:buClr>
              </a:pPr>
              <a:r>
                <a:rPr lang="en-US" sz="1500" kern="0" spc="-51" dirty="0">
                  <a:solidFill>
                    <a:srgbClr val="505050"/>
                  </a:solidFill>
                  <a:ea typeface="Segoe UI" pitchFamily="34" charset="0"/>
                  <a:cs typeface="Segoe UI" pitchFamily="34" charset="0"/>
                </a:rPr>
                <a:t>On Premises</a:t>
              </a:r>
            </a:p>
          </p:txBody>
        </p:sp>
        <p:sp>
          <p:nvSpPr>
            <p:cNvPr id="53" name="Rectangle 52"/>
            <p:cNvSpPr/>
            <p:nvPr/>
          </p:nvSpPr>
          <p:spPr>
            <a:xfrm>
              <a:off x="1349984" y="4101442"/>
              <a:ext cx="2011680" cy="495780"/>
            </a:xfrm>
            <a:prstGeom prst="rect">
              <a:avLst/>
            </a:prstGeom>
            <a:solidFill>
              <a:schemeClr val="accent6"/>
            </a:solidFill>
            <a:ln w="9525" cap="flat" cmpd="sng" algn="ctr">
              <a:noFill/>
              <a:prstDash val="solid"/>
            </a:ln>
            <a:effectLst>
              <a:outerShdw blurRad="40000" dist="20000" dir="5400000" rotWithShape="0">
                <a:srgbClr val="000000">
                  <a:alpha val="38000"/>
                </a:srgbClr>
              </a:outerShdw>
            </a:effectLst>
          </p:spPr>
          <p:txBody>
            <a:bodyPr lIns="0" tIns="0" rIns="0" bIns="0" rtlCol="0" anchor="ctr"/>
            <a:lstStyle/>
            <a:p>
              <a:pPr algn="ctr" defTabSz="914400">
                <a:defRPr/>
              </a:pPr>
              <a:r>
                <a:rPr lang="en-US" sz="1200" b="1" kern="0" dirty="0" smtClean="0">
                  <a:solidFill>
                    <a:srgbClr val="FFFFFF"/>
                  </a:solidFill>
                  <a:latin typeface="Segoe UI Light"/>
                </a:rPr>
                <a:t>SharePoint &amp; Exchange  Servers</a:t>
              </a:r>
              <a:endParaRPr lang="en-US" sz="1100" kern="0" dirty="0" smtClean="0">
                <a:solidFill>
                  <a:srgbClr val="FFFFFF"/>
                </a:solidFill>
                <a:latin typeface="Segoe UI Light"/>
              </a:endParaRPr>
            </a:p>
          </p:txBody>
        </p:sp>
        <p:sp>
          <p:nvSpPr>
            <p:cNvPr id="54" name="Rectangle 53"/>
            <p:cNvSpPr/>
            <p:nvPr/>
          </p:nvSpPr>
          <p:spPr>
            <a:xfrm>
              <a:off x="1349984" y="4650648"/>
              <a:ext cx="2011680" cy="850392"/>
            </a:xfrm>
            <a:prstGeom prst="rect">
              <a:avLst/>
            </a:prstGeom>
            <a:solidFill>
              <a:schemeClr val="accent6"/>
            </a:solidFill>
            <a:ln w="9525" cap="flat" cmpd="sng" algn="ctr">
              <a:noFill/>
              <a:prstDash val="solid"/>
            </a:ln>
            <a:effectLst>
              <a:outerShdw blurRad="40000" dist="20000" dir="5400000" rotWithShape="0">
                <a:srgbClr val="000000">
                  <a:alpha val="38000"/>
                </a:srgbClr>
              </a:outerShdw>
            </a:effectLst>
          </p:spPr>
          <p:txBody>
            <a:bodyPr lIns="0" tIns="0" rIns="0" bIns="0" rtlCol="0" anchor="ctr"/>
            <a:lstStyle/>
            <a:p>
              <a:pPr algn="ctr" defTabSz="914400">
                <a:defRPr/>
              </a:pPr>
              <a:r>
                <a:rPr lang="en-US" sz="1200" b="1" kern="0" dirty="0" smtClean="0">
                  <a:solidFill>
                    <a:srgbClr val="FFFFFF"/>
                  </a:solidFill>
                  <a:latin typeface="Segoe UI Light"/>
                </a:rPr>
                <a:t>On Premises Platform</a:t>
              </a:r>
            </a:p>
            <a:p>
              <a:pPr algn="ctr" defTabSz="914400">
                <a:defRPr/>
              </a:pPr>
              <a:r>
                <a:rPr lang="en-US" sz="1100" kern="0" dirty="0" smtClean="0">
                  <a:solidFill>
                    <a:srgbClr val="FFFFFF"/>
                  </a:solidFill>
                  <a:latin typeface="Segoe UI Light"/>
                </a:rPr>
                <a:t>IIS</a:t>
              </a:r>
            </a:p>
            <a:p>
              <a:pPr algn="ctr" defTabSz="914400">
                <a:defRPr/>
              </a:pPr>
              <a:r>
                <a:rPr lang="en-US" sz="1100" kern="0" dirty="0" smtClean="0">
                  <a:solidFill>
                    <a:srgbClr val="FFFFFF"/>
                  </a:solidFill>
                  <a:latin typeface="Segoe UI Light"/>
                </a:rPr>
                <a:t>Workflow</a:t>
              </a:r>
            </a:p>
            <a:p>
              <a:pPr algn="ctr" defTabSz="914400">
                <a:defRPr/>
              </a:pPr>
              <a:r>
                <a:rPr lang="en-US" sz="1100" kern="0" dirty="0" smtClean="0">
                  <a:solidFill>
                    <a:srgbClr val="FFFFFF"/>
                  </a:solidFill>
                  <a:latin typeface="Segoe UI Light"/>
                </a:rPr>
                <a:t>SQL</a:t>
              </a:r>
            </a:p>
          </p:txBody>
        </p:sp>
        <p:sp>
          <p:nvSpPr>
            <p:cNvPr id="55" name="Rectangle 54"/>
            <p:cNvSpPr/>
            <p:nvPr/>
          </p:nvSpPr>
          <p:spPr bwMode="auto">
            <a:xfrm>
              <a:off x="3567258" y="3629926"/>
              <a:ext cx="2250876" cy="2822707"/>
            </a:xfrm>
            <a:prstGeom prst="rect">
              <a:avLst/>
            </a:prstGeom>
            <a:noFill/>
            <a:ln w="9525" cap="flat" cmpd="sng" algn="ctr">
              <a:solidFill>
                <a:schemeClr val="tx1"/>
              </a:solidFill>
              <a:prstDash val="sysDash"/>
              <a:headEnd type="none" w="med" len="med"/>
              <a:tailEnd type="none" w="med" len="med"/>
            </a:ln>
            <a:effectLst/>
          </p:spPr>
          <p:txBody>
            <a:bodyPr vert="horz" wrap="square" lIns="91421" tIns="45711" rIns="91421" bIns="45711" numCol="1" rtlCol="0" anchor="b" anchorCtr="0" compatLnSpc="1">
              <a:prstTxWarp prst="textNoShape">
                <a:avLst/>
              </a:prstTxWarp>
            </a:bodyPr>
            <a:lstStyle/>
            <a:p>
              <a:pPr algn="ctr" defTabSz="761419">
                <a:buClr>
                  <a:srgbClr val="FF8A00"/>
                </a:buClr>
                <a:defRPr/>
              </a:pPr>
              <a:r>
                <a:rPr lang="en-US" sz="1500" kern="0" spc="-51" dirty="0" smtClean="0">
                  <a:solidFill>
                    <a:srgbClr val="505050"/>
                  </a:solidFill>
                  <a:ea typeface="Segoe UI" pitchFamily="34" charset="0"/>
                  <a:cs typeface="Segoe UI" pitchFamily="34" charset="0"/>
                </a:rPr>
                <a:t>Cloud</a:t>
              </a:r>
            </a:p>
          </p:txBody>
        </p:sp>
        <p:sp>
          <p:nvSpPr>
            <p:cNvPr id="56" name="Rectangle 55"/>
            <p:cNvSpPr/>
            <p:nvPr/>
          </p:nvSpPr>
          <p:spPr>
            <a:xfrm>
              <a:off x="3686856" y="4101442"/>
              <a:ext cx="2011680" cy="495780"/>
            </a:xfrm>
            <a:prstGeom prst="rect">
              <a:avLst/>
            </a:prstGeom>
            <a:solidFill>
              <a:schemeClr val="accent6"/>
            </a:solidFill>
            <a:ln w="9525" cap="flat" cmpd="sng" algn="ctr">
              <a:noFill/>
              <a:prstDash val="solid"/>
            </a:ln>
            <a:effectLst>
              <a:outerShdw blurRad="40000" dist="20000" dir="5400000" rotWithShape="0">
                <a:srgbClr val="000000">
                  <a:alpha val="38000"/>
                </a:srgbClr>
              </a:outerShdw>
            </a:effectLst>
          </p:spPr>
          <p:txBody>
            <a:bodyPr lIns="0" tIns="0" rIns="0" bIns="0" rtlCol="0" anchor="ctr"/>
            <a:lstStyle/>
            <a:p>
              <a:pPr algn="ctr" defTabSz="914400">
                <a:defRPr/>
              </a:pPr>
              <a:r>
                <a:rPr lang="en-US" sz="1200" b="1" kern="0" dirty="0" smtClean="0">
                  <a:solidFill>
                    <a:srgbClr val="FFFFFF"/>
                  </a:solidFill>
                  <a:latin typeface="Segoe UI Light"/>
                </a:rPr>
                <a:t>Office 365 Services</a:t>
              </a:r>
            </a:p>
          </p:txBody>
        </p:sp>
        <p:sp>
          <p:nvSpPr>
            <p:cNvPr id="57" name="Rectangle 56"/>
            <p:cNvSpPr/>
            <p:nvPr/>
          </p:nvSpPr>
          <p:spPr>
            <a:xfrm>
              <a:off x="3686856" y="4650648"/>
              <a:ext cx="2011680" cy="850392"/>
            </a:xfrm>
            <a:prstGeom prst="rect">
              <a:avLst/>
            </a:prstGeom>
            <a:solidFill>
              <a:schemeClr val="accent6"/>
            </a:solidFill>
            <a:ln w="9525" cap="flat" cmpd="sng" algn="ctr">
              <a:noFill/>
              <a:prstDash val="solid"/>
            </a:ln>
            <a:effectLst>
              <a:outerShdw blurRad="40000" dist="20000" dir="5400000" rotWithShape="0">
                <a:srgbClr val="000000">
                  <a:alpha val="38000"/>
                </a:srgbClr>
              </a:outerShdw>
            </a:effectLst>
          </p:spPr>
          <p:txBody>
            <a:bodyPr lIns="0" tIns="0" rIns="0" bIns="0" rtlCol="0" anchor="ctr"/>
            <a:lstStyle/>
            <a:p>
              <a:pPr algn="ctr" defTabSz="914400">
                <a:defRPr/>
              </a:pPr>
              <a:r>
                <a:rPr lang="en-US" sz="1200" b="1" kern="0" dirty="0" smtClean="0">
                  <a:solidFill>
                    <a:srgbClr val="FFFFFF"/>
                  </a:solidFill>
                  <a:latin typeface="Segoe UI Light"/>
                </a:rPr>
                <a:t>Azure Runtime</a:t>
              </a:r>
            </a:p>
            <a:p>
              <a:pPr algn="ctr" defTabSz="914400">
                <a:defRPr/>
              </a:pPr>
              <a:r>
                <a:rPr lang="en-US" sz="1200" kern="0" dirty="0" smtClean="0">
                  <a:solidFill>
                    <a:srgbClr val="FFFFFF"/>
                  </a:solidFill>
                  <a:latin typeface="Segoe UI Light"/>
                </a:rPr>
                <a:t>Azure Web Sites</a:t>
              </a:r>
            </a:p>
            <a:p>
              <a:pPr algn="ctr" defTabSz="914400">
                <a:defRPr/>
              </a:pPr>
              <a:r>
                <a:rPr lang="en-US" sz="1200" kern="0" dirty="0" smtClean="0">
                  <a:solidFill>
                    <a:srgbClr val="FFFFFF"/>
                  </a:solidFill>
                  <a:latin typeface="Segoe UI Light"/>
                </a:rPr>
                <a:t>Azure Workflow</a:t>
              </a:r>
            </a:p>
            <a:p>
              <a:pPr algn="ctr" defTabSz="914400">
                <a:defRPr/>
              </a:pPr>
              <a:r>
                <a:rPr lang="en-US" sz="1200" kern="0" dirty="0" smtClean="0">
                  <a:solidFill>
                    <a:srgbClr val="FFFFFF"/>
                  </a:solidFill>
                  <a:latin typeface="Segoe UI Light"/>
                </a:rPr>
                <a:t>SQL Azure</a:t>
              </a:r>
            </a:p>
          </p:txBody>
        </p:sp>
        <p:sp>
          <p:nvSpPr>
            <p:cNvPr id="71" name="Rectangle 70"/>
            <p:cNvSpPr/>
            <p:nvPr/>
          </p:nvSpPr>
          <p:spPr bwMode="auto">
            <a:xfrm>
              <a:off x="1349985" y="3744255"/>
              <a:ext cx="4348552" cy="282259"/>
            </a:xfrm>
            <a:prstGeom prst="rect">
              <a:avLst/>
            </a:prstGeom>
            <a:solidFill>
              <a:schemeClr val="accent6"/>
            </a:solidFill>
            <a:ln w="9525" cap="flat" cmpd="sng" algn="ctr">
              <a:noFill/>
              <a:prstDash val="solid"/>
            </a:ln>
            <a:effectLst>
              <a:outerShdw blurRad="40000" dist="20000" dir="5400000" rotWithShape="0">
                <a:srgbClr val="000000">
                  <a:alpha val="38000"/>
                </a:srgbClr>
              </a:outerShdw>
            </a:effectLst>
          </p:spPr>
          <p:txBody>
            <a:bodyPr lIns="0" tIns="0" rIns="0" bIns="0" rtlCol="0" anchor="ctr"/>
            <a:lstStyle/>
            <a:p>
              <a:pPr algn="ctr" defTabSz="914400"/>
              <a:r>
                <a:rPr lang="en-US" sz="1200" b="1" kern="0" dirty="0">
                  <a:solidFill>
                    <a:srgbClr val="FFFFFF"/>
                  </a:solidFill>
                  <a:latin typeface="Segoe UI Light"/>
                </a:rPr>
                <a:t>REST, OAuth, </a:t>
              </a:r>
              <a:r>
                <a:rPr lang="en-US" sz="1200" b="1" kern="0" dirty="0" err="1">
                  <a:solidFill>
                    <a:srgbClr val="FFFFFF"/>
                  </a:solidFill>
                  <a:latin typeface="Segoe UI Light"/>
                </a:rPr>
                <a:t>OData</a:t>
              </a:r>
              <a:r>
                <a:rPr lang="en-US" sz="1200" b="1" kern="0" dirty="0">
                  <a:solidFill>
                    <a:srgbClr val="FFFFFF"/>
                  </a:solidFill>
                  <a:latin typeface="Segoe UI Light"/>
                </a:rPr>
                <a:t>, Remote Events</a:t>
              </a:r>
            </a:p>
          </p:txBody>
        </p:sp>
        <p:sp>
          <p:nvSpPr>
            <p:cNvPr id="76" name="Up-Down Arrow 75"/>
            <p:cNvSpPr/>
            <p:nvPr/>
          </p:nvSpPr>
          <p:spPr bwMode="auto">
            <a:xfrm>
              <a:off x="2296892" y="3414831"/>
              <a:ext cx="168842" cy="336739"/>
            </a:xfrm>
            <a:prstGeom prst="upDownArrow">
              <a:avLst/>
            </a:prstGeom>
            <a:solidFill>
              <a:srgbClr val="0072C6"/>
            </a:solidFill>
            <a:ln w="9525" cap="flat" cmpd="sng" algn="ctr">
              <a:solidFill>
                <a:schemeClr val="bg1"/>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4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Up-Down Arrow 76"/>
            <p:cNvSpPr/>
            <p:nvPr/>
          </p:nvSpPr>
          <p:spPr bwMode="auto">
            <a:xfrm>
              <a:off x="4612607" y="3405885"/>
              <a:ext cx="168842" cy="336739"/>
            </a:xfrm>
            <a:prstGeom prst="upDownArrow">
              <a:avLst/>
            </a:prstGeom>
            <a:solidFill>
              <a:srgbClr val="0072C6"/>
            </a:solidFill>
            <a:ln w="9525" cap="flat" cmpd="sng" algn="ctr">
              <a:solidFill>
                <a:schemeClr val="bg1"/>
              </a:solidFill>
              <a:prstDash val="solid"/>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4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1349983" y="5548635"/>
              <a:ext cx="4348553" cy="539427"/>
            </a:xfrm>
            <a:prstGeom prst="rect">
              <a:avLst/>
            </a:prstGeom>
            <a:solidFill>
              <a:srgbClr val="3F3F3F"/>
            </a:solidFill>
            <a:ln w="9525" cap="flat" cmpd="sng" algn="ctr">
              <a:noFill/>
              <a:prstDash val="solid"/>
              <a:headEnd type="none" w="med" len="med"/>
              <a:tailEnd type="none" w="med" len="med"/>
            </a:ln>
            <a:effectLst/>
          </p:spPr>
          <p:txBody>
            <a:bodyPr rot="0" spcFirstLastPara="0" vertOverflow="overflow" horzOverflow="overflow" vert="horz" wrap="square" lIns="121835" tIns="60917" rIns="60917" bIns="121835" numCol="1" spcCol="0" rtlCol="0" fromWordArt="0" anchor="b" anchorCtr="0" forceAA="0" compatLnSpc="1">
              <a:prstTxWarp prst="textNoShape">
                <a:avLst/>
              </a:prstTxWarp>
              <a:noAutofit/>
            </a:bodyPr>
            <a:lstStyle/>
            <a:p>
              <a:pPr algn="ctr" defTabSz="1217927" fontAlgn="base">
                <a:spcBef>
                  <a:spcPct val="0"/>
                </a:spcBef>
                <a:spcAft>
                  <a:spcPct val="0"/>
                </a:spcAft>
                <a:defRPr/>
              </a:pPr>
              <a:r>
                <a:rPr lang="en-US" sz="1100" b="1" kern="0" spc="-67" dirty="0" smtClean="0">
                  <a:gradFill>
                    <a:gsLst>
                      <a:gs pos="0">
                        <a:srgbClr val="FFFFFF"/>
                      </a:gs>
                      <a:gs pos="100000">
                        <a:srgbClr val="FFFFFF"/>
                      </a:gs>
                    </a:gsLst>
                    <a:lin ang="5400000" scaled="0"/>
                  </a:gradFill>
                  <a:ea typeface="Segoe UI" pitchFamily="34" charset="0"/>
                  <a:cs typeface="Segoe UI" pitchFamily="34" charset="0"/>
                </a:rPr>
                <a:t>3</a:t>
              </a:r>
              <a:r>
                <a:rPr lang="en-US" sz="1100" b="1" kern="0" spc="-67" baseline="30000" dirty="0" smtClean="0">
                  <a:gradFill>
                    <a:gsLst>
                      <a:gs pos="0">
                        <a:srgbClr val="FFFFFF"/>
                      </a:gs>
                      <a:gs pos="100000">
                        <a:srgbClr val="FFFFFF"/>
                      </a:gs>
                    </a:gsLst>
                    <a:lin ang="5400000" scaled="0"/>
                  </a:gradFill>
                  <a:ea typeface="Segoe UI" pitchFamily="34" charset="0"/>
                  <a:cs typeface="Segoe UI" pitchFamily="34" charset="0"/>
                </a:rPr>
                <a:t>rd</a:t>
              </a:r>
              <a:r>
                <a:rPr lang="en-US" sz="1100" b="1" kern="0" spc="-67" dirty="0" smtClean="0">
                  <a:gradFill>
                    <a:gsLst>
                      <a:gs pos="0">
                        <a:srgbClr val="FFFFFF"/>
                      </a:gs>
                      <a:gs pos="100000">
                        <a:srgbClr val="FFFFFF"/>
                      </a:gs>
                    </a:gsLst>
                    <a:lin ang="5400000" scaled="0"/>
                  </a:gradFill>
                  <a:ea typeface="Segoe UI" pitchFamily="34" charset="0"/>
                  <a:cs typeface="Segoe UI" pitchFamily="34" charset="0"/>
                </a:rPr>
                <a:t> Party Services</a:t>
              </a:r>
            </a:p>
            <a:p>
              <a:pPr algn="ctr" defTabSz="1217927" fontAlgn="base">
                <a:spcBef>
                  <a:spcPct val="0"/>
                </a:spcBef>
                <a:spcAft>
                  <a:spcPct val="0"/>
                </a:spcAft>
                <a:defRPr/>
              </a:pPr>
              <a:r>
                <a:rPr lang="en-US" sz="1100" kern="0" spc="-67" dirty="0" smtClean="0">
                  <a:gradFill>
                    <a:gsLst>
                      <a:gs pos="0">
                        <a:srgbClr val="FFFFFF"/>
                      </a:gs>
                      <a:gs pos="100000">
                        <a:srgbClr val="FFFFFF"/>
                      </a:gs>
                    </a:gsLst>
                    <a:lin ang="5400000" scaled="0"/>
                  </a:gradFill>
                  <a:ea typeface="Segoe UI" pitchFamily="34" charset="0"/>
                  <a:cs typeface="Segoe UI" pitchFamily="34" charset="0"/>
                </a:rPr>
                <a:t>Bing, </a:t>
              </a:r>
              <a:r>
                <a:rPr lang="en-US" sz="1100" kern="0" spc="-67" dirty="0" err="1" smtClean="0">
                  <a:gradFill>
                    <a:gsLst>
                      <a:gs pos="0">
                        <a:srgbClr val="FFFFFF"/>
                      </a:gs>
                      <a:gs pos="100000">
                        <a:srgbClr val="FFFFFF"/>
                      </a:gs>
                    </a:gsLst>
                    <a:lin ang="5400000" scaled="0"/>
                  </a:gradFill>
                  <a:ea typeface="Segoe UI" pitchFamily="34" charset="0"/>
                  <a:cs typeface="Segoe UI" pitchFamily="34" charset="0"/>
                </a:rPr>
                <a:t>SalesForce</a:t>
              </a:r>
              <a:r>
                <a:rPr lang="en-US" sz="1100" kern="0" spc="-67" dirty="0" smtClean="0">
                  <a:gradFill>
                    <a:gsLst>
                      <a:gs pos="0">
                        <a:srgbClr val="FFFFFF"/>
                      </a:gs>
                      <a:gs pos="100000">
                        <a:srgbClr val="FFFFFF"/>
                      </a:gs>
                    </a:gsLst>
                    <a:lin ang="5400000" scaled="0"/>
                  </a:gradFill>
                  <a:ea typeface="Segoe UI" pitchFamily="34" charset="0"/>
                  <a:cs typeface="Segoe UI" pitchFamily="34" charset="0"/>
                </a:rPr>
                <a:t>, SAP, </a:t>
              </a:r>
              <a:r>
                <a:rPr lang="en-US" sz="1100" kern="0" spc="-67" dirty="0">
                  <a:gradFill>
                    <a:gsLst>
                      <a:gs pos="0">
                        <a:srgbClr val="FFFFFF"/>
                      </a:gs>
                      <a:gs pos="100000">
                        <a:srgbClr val="FFFFFF"/>
                      </a:gs>
                    </a:gsLst>
                    <a:lin ang="5400000" scaled="0"/>
                  </a:gradFill>
                  <a:ea typeface="Segoe UI" pitchFamily="34" charset="0"/>
                  <a:cs typeface="Segoe UI" pitchFamily="34" charset="0"/>
                </a:rPr>
                <a:t>Twitter, </a:t>
              </a:r>
              <a:r>
                <a:rPr lang="en-US" sz="1100" kern="0" spc="-67" dirty="0" smtClean="0">
                  <a:gradFill>
                    <a:gsLst>
                      <a:gs pos="0">
                        <a:srgbClr val="FFFFFF"/>
                      </a:gs>
                      <a:gs pos="100000">
                        <a:srgbClr val="FFFFFF"/>
                      </a:gs>
                    </a:gsLst>
                    <a:lin ang="5400000" scaled="0"/>
                  </a:gradFill>
                  <a:ea typeface="Segoe UI" pitchFamily="34" charset="0"/>
                  <a:cs typeface="Segoe UI" pitchFamily="34" charset="0"/>
                </a:rPr>
                <a:t>Facebook</a:t>
              </a:r>
            </a:p>
          </p:txBody>
        </p:sp>
      </p:grpSp>
    </p:spTree>
    <p:custDataLst>
      <p:tags r:id="rId1"/>
    </p:custDataLst>
    <p:extLst>
      <p:ext uri="{BB962C8B-B14F-4D97-AF65-F5344CB8AC3E}">
        <p14:creationId xmlns:p14="http://schemas.microsoft.com/office/powerpoint/2010/main" val="143926120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9" presetClass="emph" presetSubtype="0" nodeType="withEffect">
                                  <p:stCondLst>
                                    <p:cond delay="0"/>
                                  </p:stCondLst>
                                  <p:childTnLst>
                                    <p:set>
                                      <p:cBhvr rctx="PPT">
                                        <p:cTn id="12" dur="indefinite"/>
                                        <p:tgtEl>
                                          <p:spTgt spid="7"/>
                                        </p:tgtEl>
                                        <p:attrNameLst>
                                          <p:attrName>style.opacity</p:attrName>
                                        </p:attrNameLst>
                                      </p:cBhvr>
                                      <p:to>
                                        <p:strVal val="0.25"/>
                                      </p:to>
                                    </p:set>
                                    <p:animEffect filter="image" prLst="opacity: 0.25">
                                      <p:cBhvr rctx="IE">
                                        <p:cTn id="13" dur="indefinite"/>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 service-powered app for Office</a:t>
            </a:r>
            <a:endParaRPr lang="en-US" dirty="0"/>
          </a:p>
        </p:txBody>
      </p:sp>
    </p:spTree>
    <p:extLst>
      <p:ext uri="{BB962C8B-B14F-4D97-AF65-F5344CB8AC3E}">
        <p14:creationId xmlns:p14="http://schemas.microsoft.com/office/powerpoint/2010/main" val="104428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smtClean="0"/>
              <a:t>Templates </a:t>
            </a:r>
            <a:r>
              <a:rPr lang="en-US" sz="4488" dirty="0"/>
              <a:t>and </a:t>
            </a:r>
            <a:r>
              <a:rPr lang="en-US" sz="4488" dirty="0" smtClean="0"/>
              <a:t>Office-enabled Apps for SharePoint</a:t>
            </a:r>
            <a:endParaRPr lang="en-US" sz="4488" dirty="0"/>
          </a:p>
        </p:txBody>
      </p:sp>
      <p:grpSp>
        <p:nvGrpSpPr>
          <p:cNvPr id="10" name="Group 9"/>
          <p:cNvGrpSpPr/>
          <p:nvPr/>
        </p:nvGrpSpPr>
        <p:grpSpPr>
          <a:xfrm>
            <a:off x="1538609" y="1683353"/>
            <a:ext cx="3523608" cy="3627087"/>
            <a:chOff x="-142676" y="1651768"/>
            <a:chExt cx="3454831" cy="3556290"/>
          </a:xfrm>
        </p:grpSpPr>
        <p:cxnSp>
          <p:nvCxnSpPr>
            <p:cNvPr id="34" name="Straight Connector 33"/>
            <p:cNvCxnSpPr/>
            <p:nvPr/>
          </p:nvCxnSpPr>
          <p:spPr>
            <a:xfrm flipV="1">
              <a:off x="1353347" y="1651767"/>
              <a:ext cx="0" cy="3556290"/>
            </a:xfrm>
            <a:prstGeom prst="line">
              <a:avLst/>
            </a:prstGeom>
            <a:noFill/>
            <a:ln w="28575" cap="rnd" cmpd="sng" algn="ctr">
              <a:solidFill>
                <a:schemeClr val="bg2">
                  <a:lumMod val="60000"/>
                  <a:lumOff val="40000"/>
                </a:schemeClr>
              </a:solidFill>
              <a:prstDash val="sysDot"/>
              <a:tailEnd type="oval"/>
            </a:ln>
            <a:effectLst/>
          </p:spPr>
        </p:cxnSp>
        <p:sp>
          <p:nvSpPr>
            <p:cNvPr id="4" name="Rectangle 3"/>
            <p:cNvSpPr/>
            <p:nvPr/>
          </p:nvSpPr>
          <p:spPr>
            <a:xfrm>
              <a:off x="174595" y="1722910"/>
              <a:ext cx="1188146" cy="245324"/>
            </a:xfrm>
            <a:prstGeom prst="rect">
              <a:avLst/>
            </a:prstGeom>
          </p:spPr>
          <p:txBody>
            <a:bodyPr wrap="none">
              <a:spAutoFit/>
            </a:bodyPr>
            <a:lstStyle/>
            <a:p>
              <a:pPr defTabSz="932559"/>
              <a:r>
                <a:rPr lang="en-US" sz="994" dirty="0">
                  <a:solidFill>
                    <a:srgbClr val="505050"/>
                  </a:solidFill>
                </a:rPr>
                <a:t>Rich Web content</a:t>
              </a:r>
            </a:p>
          </p:txBody>
        </p:sp>
        <p:sp>
          <p:nvSpPr>
            <p:cNvPr id="35" name="Rectangle 34"/>
            <p:cNvSpPr/>
            <p:nvPr/>
          </p:nvSpPr>
          <p:spPr>
            <a:xfrm>
              <a:off x="1419725" y="1652613"/>
              <a:ext cx="1847820" cy="398314"/>
            </a:xfrm>
            <a:prstGeom prst="rect">
              <a:avLst/>
            </a:prstGeom>
          </p:spPr>
          <p:txBody>
            <a:bodyPr wrap="square">
              <a:spAutoFit/>
            </a:bodyPr>
            <a:lstStyle/>
            <a:p>
              <a:pPr defTabSz="932559"/>
              <a:r>
                <a:rPr lang="en-US" sz="994" dirty="0">
                  <a:solidFill>
                    <a:srgbClr val="00AEEF"/>
                  </a:solidFill>
                </a:rPr>
                <a:t>YouTube Video,</a:t>
              </a:r>
            </a:p>
            <a:p>
              <a:pPr defTabSz="932559"/>
              <a:r>
                <a:rPr lang="en-US" sz="994" dirty="0">
                  <a:solidFill>
                    <a:srgbClr val="00AEEF"/>
                  </a:solidFill>
                </a:rPr>
                <a:t>Photo Gallery</a:t>
              </a:r>
            </a:p>
          </p:txBody>
        </p:sp>
        <p:sp>
          <p:nvSpPr>
            <p:cNvPr id="36" name="Rectangle 35"/>
            <p:cNvSpPr/>
            <p:nvPr/>
          </p:nvSpPr>
          <p:spPr>
            <a:xfrm>
              <a:off x="-142676" y="2071979"/>
              <a:ext cx="1429547" cy="398314"/>
            </a:xfrm>
            <a:prstGeom prst="rect">
              <a:avLst/>
            </a:prstGeom>
          </p:spPr>
          <p:txBody>
            <a:bodyPr wrap="square">
              <a:spAutoFit/>
            </a:bodyPr>
            <a:lstStyle/>
            <a:p>
              <a:pPr algn="r" defTabSz="932559"/>
              <a:r>
                <a:rPr lang="en-US" sz="994" dirty="0">
                  <a:solidFill>
                    <a:srgbClr val="505050"/>
                  </a:solidFill>
                </a:rPr>
                <a:t>Data Visualization, Analysis &amp; </a:t>
              </a:r>
              <a:r>
                <a:rPr lang="en-US" sz="994" dirty="0" err="1">
                  <a:solidFill>
                    <a:srgbClr val="505050"/>
                  </a:solidFill>
                </a:rPr>
                <a:t>Mashup</a:t>
              </a:r>
              <a:endParaRPr lang="en-US" sz="994" dirty="0">
                <a:solidFill>
                  <a:srgbClr val="505050"/>
                </a:solidFill>
              </a:endParaRPr>
            </a:p>
          </p:txBody>
        </p:sp>
        <p:sp>
          <p:nvSpPr>
            <p:cNvPr id="37" name="Rectangle 36"/>
            <p:cNvSpPr/>
            <p:nvPr/>
          </p:nvSpPr>
          <p:spPr>
            <a:xfrm>
              <a:off x="1419725" y="2071978"/>
              <a:ext cx="1892430" cy="398314"/>
            </a:xfrm>
            <a:prstGeom prst="rect">
              <a:avLst/>
            </a:prstGeom>
          </p:spPr>
          <p:txBody>
            <a:bodyPr wrap="square">
              <a:spAutoFit/>
            </a:bodyPr>
            <a:lstStyle/>
            <a:p>
              <a:pPr defTabSz="932559"/>
              <a:r>
                <a:rPr lang="en-US" sz="994" dirty="0">
                  <a:solidFill>
                    <a:srgbClr val="00AEEF"/>
                  </a:solidFill>
                </a:rPr>
                <a:t>Maps, Custom charts,</a:t>
              </a:r>
            </a:p>
            <a:p>
              <a:pPr defTabSz="932559"/>
              <a:r>
                <a:rPr lang="en-US" sz="994" dirty="0">
                  <a:solidFill>
                    <a:srgbClr val="00AEEF"/>
                  </a:solidFill>
                </a:rPr>
                <a:t>Lookups</a:t>
              </a:r>
            </a:p>
          </p:txBody>
        </p:sp>
        <p:sp>
          <p:nvSpPr>
            <p:cNvPr id="38" name="Rectangle 37"/>
            <p:cNvSpPr/>
            <p:nvPr/>
          </p:nvSpPr>
          <p:spPr>
            <a:xfrm>
              <a:off x="-42886" y="2482073"/>
              <a:ext cx="1329758" cy="245324"/>
            </a:xfrm>
            <a:prstGeom prst="rect">
              <a:avLst/>
            </a:prstGeom>
          </p:spPr>
          <p:txBody>
            <a:bodyPr wrap="square">
              <a:spAutoFit/>
            </a:bodyPr>
            <a:lstStyle/>
            <a:p>
              <a:pPr algn="r" defTabSz="932559"/>
              <a:r>
                <a:rPr lang="en-US" sz="994" dirty="0">
                  <a:solidFill>
                    <a:srgbClr val="505050"/>
                  </a:solidFill>
                </a:rPr>
                <a:t>Reference Tools</a:t>
              </a:r>
            </a:p>
          </p:txBody>
        </p:sp>
        <p:sp>
          <p:nvSpPr>
            <p:cNvPr id="39" name="Rectangle 38"/>
            <p:cNvSpPr/>
            <p:nvPr/>
          </p:nvSpPr>
          <p:spPr>
            <a:xfrm>
              <a:off x="1419725" y="2440033"/>
              <a:ext cx="1856341" cy="398314"/>
            </a:xfrm>
            <a:prstGeom prst="rect">
              <a:avLst/>
            </a:prstGeom>
          </p:spPr>
          <p:txBody>
            <a:bodyPr wrap="square">
              <a:spAutoFit/>
            </a:bodyPr>
            <a:lstStyle/>
            <a:p>
              <a:pPr defTabSz="932559"/>
              <a:r>
                <a:rPr lang="en-US" sz="994" dirty="0">
                  <a:solidFill>
                    <a:srgbClr val="00AEEF"/>
                  </a:solidFill>
                </a:rPr>
                <a:t>Translation, Definitions, Dictionary, Help, Research</a:t>
              </a:r>
            </a:p>
          </p:txBody>
        </p:sp>
        <p:sp>
          <p:nvSpPr>
            <p:cNvPr id="59" name="Rectangle 58"/>
            <p:cNvSpPr/>
            <p:nvPr/>
          </p:nvSpPr>
          <p:spPr>
            <a:xfrm>
              <a:off x="-139388" y="2887611"/>
              <a:ext cx="1426260" cy="398314"/>
            </a:xfrm>
            <a:prstGeom prst="rect">
              <a:avLst/>
            </a:prstGeom>
          </p:spPr>
          <p:txBody>
            <a:bodyPr wrap="square">
              <a:spAutoFit/>
            </a:bodyPr>
            <a:lstStyle/>
            <a:p>
              <a:pPr algn="r" defTabSz="932559"/>
              <a:r>
                <a:rPr lang="en-US" sz="994" dirty="0">
                  <a:solidFill>
                    <a:srgbClr val="505050"/>
                  </a:solidFill>
                </a:rPr>
                <a:t>Content Authoring &amp;  Publishing</a:t>
              </a:r>
            </a:p>
          </p:txBody>
        </p:sp>
        <p:sp>
          <p:nvSpPr>
            <p:cNvPr id="60" name="Rectangle 59"/>
            <p:cNvSpPr/>
            <p:nvPr/>
          </p:nvSpPr>
          <p:spPr>
            <a:xfrm>
              <a:off x="-47377" y="3344929"/>
              <a:ext cx="1334248" cy="398314"/>
            </a:xfrm>
            <a:prstGeom prst="rect">
              <a:avLst/>
            </a:prstGeom>
          </p:spPr>
          <p:txBody>
            <a:bodyPr wrap="square">
              <a:spAutoFit/>
            </a:bodyPr>
            <a:lstStyle/>
            <a:p>
              <a:pPr algn="r" defTabSz="932559"/>
              <a:r>
                <a:rPr lang="en-US" sz="994" dirty="0">
                  <a:solidFill>
                    <a:srgbClr val="505050"/>
                  </a:solidFill>
                </a:rPr>
                <a:t>Contextual</a:t>
              </a:r>
            </a:p>
            <a:p>
              <a:pPr algn="r" defTabSz="932559"/>
              <a:r>
                <a:rPr lang="en-US" sz="994" dirty="0">
                  <a:solidFill>
                    <a:srgbClr val="505050"/>
                  </a:solidFill>
                </a:rPr>
                <a:t>Content &amp; Services</a:t>
              </a:r>
            </a:p>
          </p:txBody>
        </p:sp>
        <p:sp>
          <p:nvSpPr>
            <p:cNvPr id="61" name="Rectangle 60"/>
            <p:cNvSpPr/>
            <p:nvPr/>
          </p:nvSpPr>
          <p:spPr>
            <a:xfrm>
              <a:off x="-47377" y="3878467"/>
              <a:ext cx="1334248" cy="398314"/>
            </a:xfrm>
            <a:prstGeom prst="rect">
              <a:avLst/>
            </a:prstGeom>
          </p:spPr>
          <p:txBody>
            <a:bodyPr wrap="square">
              <a:spAutoFit/>
            </a:bodyPr>
            <a:lstStyle/>
            <a:p>
              <a:pPr algn="r" defTabSz="932559"/>
              <a:r>
                <a:rPr lang="en-US" sz="994" dirty="0">
                  <a:solidFill>
                    <a:srgbClr val="505050"/>
                  </a:solidFill>
                </a:rPr>
                <a:t>Workflow and Collaboration</a:t>
              </a:r>
            </a:p>
          </p:txBody>
        </p:sp>
        <p:sp>
          <p:nvSpPr>
            <p:cNvPr id="62" name="Rectangle 61"/>
            <p:cNvSpPr/>
            <p:nvPr/>
          </p:nvSpPr>
          <p:spPr>
            <a:xfrm>
              <a:off x="1419725" y="2887610"/>
              <a:ext cx="1851808" cy="398314"/>
            </a:xfrm>
            <a:prstGeom prst="rect">
              <a:avLst/>
            </a:prstGeom>
          </p:spPr>
          <p:txBody>
            <a:bodyPr wrap="square">
              <a:spAutoFit/>
            </a:bodyPr>
            <a:lstStyle/>
            <a:p>
              <a:pPr defTabSz="932559"/>
              <a:r>
                <a:rPr lang="en-US" sz="994" dirty="0">
                  <a:solidFill>
                    <a:srgbClr val="00AEEF"/>
                  </a:solidFill>
                </a:rPr>
                <a:t>Doc builders,</a:t>
              </a:r>
            </a:p>
            <a:p>
              <a:pPr defTabSz="932559"/>
              <a:r>
                <a:rPr lang="en-US" sz="994" dirty="0">
                  <a:solidFill>
                    <a:srgbClr val="00AEEF"/>
                  </a:solidFill>
                </a:rPr>
                <a:t>Print services</a:t>
              </a:r>
            </a:p>
          </p:txBody>
        </p:sp>
        <p:sp>
          <p:nvSpPr>
            <p:cNvPr id="63" name="Rectangle 62"/>
            <p:cNvSpPr/>
            <p:nvPr/>
          </p:nvSpPr>
          <p:spPr>
            <a:xfrm>
              <a:off x="1419725" y="3344929"/>
              <a:ext cx="1892430" cy="398314"/>
            </a:xfrm>
            <a:prstGeom prst="rect">
              <a:avLst/>
            </a:prstGeom>
          </p:spPr>
          <p:txBody>
            <a:bodyPr wrap="square">
              <a:spAutoFit/>
            </a:bodyPr>
            <a:lstStyle/>
            <a:p>
              <a:pPr defTabSz="932559"/>
              <a:r>
                <a:rPr lang="en-US" sz="994" dirty="0">
                  <a:solidFill>
                    <a:srgbClr val="00AEEF"/>
                  </a:solidFill>
                </a:rPr>
                <a:t>Business data lookup (CRM), Contextual forms (surveys)</a:t>
              </a:r>
            </a:p>
          </p:txBody>
        </p:sp>
        <p:sp>
          <p:nvSpPr>
            <p:cNvPr id="64" name="Rectangle 63"/>
            <p:cNvSpPr/>
            <p:nvPr/>
          </p:nvSpPr>
          <p:spPr>
            <a:xfrm>
              <a:off x="1419725" y="3878467"/>
              <a:ext cx="1581963" cy="398314"/>
            </a:xfrm>
            <a:prstGeom prst="rect">
              <a:avLst/>
            </a:prstGeom>
          </p:spPr>
          <p:txBody>
            <a:bodyPr wrap="square">
              <a:spAutoFit/>
            </a:bodyPr>
            <a:lstStyle/>
            <a:p>
              <a:pPr defTabSz="932559"/>
              <a:r>
                <a:rPr lang="en-US" sz="994" dirty="0">
                  <a:solidFill>
                    <a:srgbClr val="00AEEF"/>
                  </a:solidFill>
                </a:rPr>
                <a:t>Project tracking, Coauthoring</a:t>
              </a:r>
            </a:p>
          </p:txBody>
        </p:sp>
      </p:grpSp>
      <p:grpSp>
        <p:nvGrpSpPr>
          <p:cNvPr id="5" name="Group 4"/>
          <p:cNvGrpSpPr/>
          <p:nvPr/>
        </p:nvGrpSpPr>
        <p:grpSpPr>
          <a:xfrm>
            <a:off x="4590415" y="1668462"/>
            <a:ext cx="2636528" cy="2671812"/>
            <a:chOff x="2518349" y="1651768"/>
            <a:chExt cx="2585066" cy="2619662"/>
          </a:xfrm>
        </p:grpSpPr>
        <p:cxnSp>
          <p:nvCxnSpPr>
            <p:cNvPr id="41" name="Straight Connector 40"/>
            <p:cNvCxnSpPr>
              <a:stCxn id="92" idx="0"/>
            </p:cNvCxnSpPr>
            <p:nvPr/>
          </p:nvCxnSpPr>
          <p:spPr>
            <a:xfrm flipV="1">
              <a:off x="3807862" y="1651768"/>
              <a:ext cx="6994" cy="2619662"/>
            </a:xfrm>
            <a:prstGeom prst="line">
              <a:avLst/>
            </a:prstGeom>
            <a:noFill/>
            <a:ln w="28575" cap="rnd" cmpd="sng" algn="ctr">
              <a:solidFill>
                <a:schemeClr val="bg2">
                  <a:lumMod val="60000"/>
                  <a:lumOff val="40000"/>
                </a:schemeClr>
              </a:solidFill>
              <a:prstDash val="sysDot"/>
              <a:tailEnd type="oval"/>
            </a:ln>
            <a:effectLst/>
          </p:spPr>
        </p:cxnSp>
        <p:sp>
          <p:nvSpPr>
            <p:cNvPr id="42" name="Rectangle 41"/>
            <p:cNvSpPr/>
            <p:nvPr/>
          </p:nvSpPr>
          <p:spPr>
            <a:xfrm>
              <a:off x="2831168" y="1799128"/>
              <a:ext cx="925254" cy="551305"/>
            </a:xfrm>
            <a:prstGeom prst="rect">
              <a:avLst/>
            </a:prstGeom>
          </p:spPr>
          <p:txBody>
            <a:bodyPr wrap="none">
              <a:spAutoFit/>
            </a:bodyPr>
            <a:lstStyle/>
            <a:p>
              <a:pPr algn="r" defTabSz="932559"/>
              <a:r>
                <a:rPr lang="en-US" sz="994" dirty="0">
                  <a:solidFill>
                    <a:srgbClr val="505050"/>
                  </a:solidFill>
                </a:rPr>
                <a:t>Content </a:t>
              </a:r>
            </a:p>
            <a:p>
              <a:pPr algn="r" defTabSz="932559"/>
              <a:r>
                <a:rPr lang="en-US" sz="994" dirty="0">
                  <a:solidFill>
                    <a:srgbClr val="505050"/>
                  </a:solidFill>
                </a:rPr>
                <a:t>Authoring &amp; </a:t>
              </a:r>
            </a:p>
            <a:p>
              <a:pPr algn="r" defTabSz="932559"/>
              <a:r>
                <a:rPr lang="en-US" sz="994" dirty="0">
                  <a:solidFill>
                    <a:srgbClr val="505050"/>
                  </a:solidFill>
                </a:rPr>
                <a:t>Publishing</a:t>
              </a:r>
            </a:p>
          </p:txBody>
        </p:sp>
        <p:sp>
          <p:nvSpPr>
            <p:cNvPr id="43" name="Rectangle 42"/>
            <p:cNvSpPr/>
            <p:nvPr/>
          </p:nvSpPr>
          <p:spPr>
            <a:xfrm>
              <a:off x="3888248" y="1799128"/>
              <a:ext cx="1215167" cy="398314"/>
            </a:xfrm>
            <a:prstGeom prst="rect">
              <a:avLst/>
            </a:prstGeom>
          </p:spPr>
          <p:txBody>
            <a:bodyPr wrap="square">
              <a:spAutoFit/>
            </a:bodyPr>
            <a:lstStyle/>
            <a:p>
              <a:pPr defTabSz="932559"/>
              <a:r>
                <a:rPr lang="en-US" sz="994" dirty="0">
                  <a:solidFill>
                    <a:srgbClr val="00AEEF"/>
                  </a:solidFill>
                </a:rPr>
                <a:t>Resumes, Contracts</a:t>
              </a:r>
            </a:p>
          </p:txBody>
        </p:sp>
        <p:sp>
          <p:nvSpPr>
            <p:cNvPr id="44" name="Rectangle 43"/>
            <p:cNvSpPr/>
            <p:nvPr/>
          </p:nvSpPr>
          <p:spPr>
            <a:xfrm>
              <a:off x="2901701" y="2361928"/>
              <a:ext cx="854722" cy="245324"/>
            </a:xfrm>
            <a:prstGeom prst="rect">
              <a:avLst/>
            </a:prstGeom>
          </p:spPr>
          <p:txBody>
            <a:bodyPr wrap="none">
              <a:spAutoFit/>
            </a:bodyPr>
            <a:lstStyle/>
            <a:p>
              <a:pPr algn="r" defTabSz="932559"/>
              <a:r>
                <a:rPr lang="en-US" sz="994" dirty="0">
                  <a:solidFill>
                    <a:srgbClr val="505050"/>
                  </a:solidFill>
                </a:rPr>
                <a:t>Dashboards</a:t>
              </a:r>
            </a:p>
          </p:txBody>
        </p:sp>
        <p:sp>
          <p:nvSpPr>
            <p:cNvPr id="45" name="Rectangle 44"/>
            <p:cNvSpPr/>
            <p:nvPr/>
          </p:nvSpPr>
          <p:spPr>
            <a:xfrm>
              <a:off x="3888248" y="2277849"/>
              <a:ext cx="1215167" cy="398314"/>
            </a:xfrm>
            <a:prstGeom prst="rect">
              <a:avLst/>
            </a:prstGeom>
          </p:spPr>
          <p:txBody>
            <a:bodyPr wrap="square">
              <a:spAutoFit/>
            </a:bodyPr>
            <a:lstStyle/>
            <a:p>
              <a:pPr defTabSz="932559"/>
              <a:r>
                <a:rPr lang="en-US" sz="994" dirty="0">
                  <a:solidFill>
                    <a:srgbClr val="00AEEF"/>
                  </a:solidFill>
                </a:rPr>
                <a:t>Data Analysis, </a:t>
              </a:r>
            </a:p>
            <a:p>
              <a:pPr defTabSz="932559"/>
              <a:r>
                <a:rPr lang="en-US" sz="994" dirty="0">
                  <a:solidFill>
                    <a:srgbClr val="00AEEF"/>
                  </a:solidFill>
                </a:rPr>
                <a:t>Data </a:t>
              </a:r>
              <a:r>
                <a:rPr lang="en-US" sz="994" dirty="0" err="1">
                  <a:solidFill>
                    <a:srgbClr val="00AEEF"/>
                  </a:solidFill>
                </a:rPr>
                <a:t>Mashups</a:t>
              </a:r>
              <a:endParaRPr lang="en-US" sz="994" dirty="0">
                <a:solidFill>
                  <a:srgbClr val="00AEEF"/>
                </a:solidFill>
              </a:endParaRPr>
            </a:p>
          </p:txBody>
        </p:sp>
        <p:sp>
          <p:nvSpPr>
            <p:cNvPr id="46" name="Rectangle 45"/>
            <p:cNvSpPr/>
            <p:nvPr/>
          </p:nvSpPr>
          <p:spPr>
            <a:xfrm>
              <a:off x="2518349" y="2735168"/>
              <a:ext cx="1238078" cy="398314"/>
            </a:xfrm>
            <a:prstGeom prst="rect">
              <a:avLst/>
            </a:prstGeom>
          </p:spPr>
          <p:txBody>
            <a:bodyPr wrap="square">
              <a:spAutoFit/>
            </a:bodyPr>
            <a:lstStyle/>
            <a:p>
              <a:pPr algn="r" defTabSz="932559"/>
              <a:r>
                <a:rPr lang="en-US" sz="994" dirty="0">
                  <a:solidFill>
                    <a:srgbClr val="505050"/>
                  </a:solidFill>
                </a:rPr>
                <a:t>Forms &amp;</a:t>
              </a:r>
            </a:p>
            <a:p>
              <a:pPr algn="r" defTabSz="932559"/>
              <a:r>
                <a:rPr lang="en-US" sz="994" dirty="0">
                  <a:solidFill>
                    <a:srgbClr val="505050"/>
                  </a:solidFill>
                </a:rPr>
                <a:t>Reports</a:t>
              </a:r>
            </a:p>
          </p:txBody>
        </p:sp>
        <p:sp>
          <p:nvSpPr>
            <p:cNvPr id="47" name="Rectangle 46"/>
            <p:cNvSpPr/>
            <p:nvPr/>
          </p:nvSpPr>
          <p:spPr>
            <a:xfrm>
              <a:off x="3888248" y="2735168"/>
              <a:ext cx="1215167" cy="398314"/>
            </a:xfrm>
            <a:prstGeom prst="rect">
              <a:avLst/>
            </a:prstGeom>
          </p:spPr>
          <p:txBody>
            <a:bodyPr wrap="square">
              <a:spAutoFit/>
            </a:bodyPr>
            <a:lstStyle/>
            <a:p>
              <a:pPr defTabSz="932559"/>
              <a:r>
                <a:rPr lang="en-US" sz="994" dirty="0">
                  <a:solidFill>
                    <a:srgbClr val="00AEEF"/>
                  </a:solidFill>
                </a:rPr>
                <a:t>Legal Forms,</a:t>
              </a:r>
            </a:p>
            <a:p>
              <a:pPr defTabSz="932559"/>
              <a:r>
                <a:rPr lang="en-US" sz="994" dirty="0">
                  <a:solidFill>
                    <a:srgbClr val="00AEEF"/>
                  </a:solidFill>
                </a:rPr>
                <a:t>Financial Reports</a:t>
              </a:r>
            </a:p>
          </p:txBody>
        </p:sp>
      </p:grpSp>
      <p:grpSp>
        <p:nvGrpSpPr>
          <p:cNvPr id="6" name="Group 5"/>
          <p:cNvGrpSpPr/>
          <p:nvPr/>
        </p:nvGrpSpPr>
        <p:grpSpPr>
          <a:xfrm>
            <a:off x="7690290" y="1668462"/>
            <a:ext cx="2721322" cy="2062708"/>
            <a:chOff x="5918748" y="1578049"/>
            <a:chExt cx="2668205" cy="2022446"/>
          </a:xfrm>
        </p:grpSpPr>
        <p:cxnSp>
          <p:nvCxnSpPr>
            <p:cNvPr id="49" name="Straight Connector 48"/>
            <p:cNvCxnSpPr/>
            <p:nvPr/>
          </p:nvCxnSpPr>
          <p:spPr>
            <a:xfrm flipH="1" flipV="1">
              <a:off x="7193739" y="1578049"/>
              <a:ext cx="34727" cy="2022446"/>
            </a:xfrm>
            <a:prstGeom prst="line">
              <a:avLst/>
            </a:prstGeom>
            <a:noFill/>
            <a:ln w="28575" cap="rnd" cmpd="sng" algn="ctr">
              <a:solidFill>
                <a:schemeClr val="bg2">
                  <a:lumMod val="60000"/>
                  <a:lumOff val="40000"/>
                </a:schemeClr>
              </a:solidFill>
              <a:prstDash val="sysDot"/>
              <a:tailEnd type="oval"/>
            </a:ln>
            <a:effectLst/>
          </p:spPr>
        </p:cxnSp>
        <p:sp>
          <p:nvSpPr>
            <p:cNvPr id="50" name="Rectangle 49"/>
            <p:cNvSpPr/>
            <p:nvPr/>
          </p:nvSpPr>
          <p:spPr>
            <a:xfrm>
              <a:off x="5953190" y="1610985"/>
              <a:ext cx="1249060" cy="245324"/>
            </a:xfrm>
            <a:prstGeom prst="rect">
              <a:avLst/>
            </a:prstGeom>
          </p:spPr>
          <p:txBody>
            <a:bodyPr wrap="none">
              <a:spAutoFit/>
            </a:bodyPr>
            <a:lstStyle/>
            <a:p>
              <a:pPr defTabSz="932559"/>
              <a:r>
                <a:rPr lang="en-US" sz="994" dirty="0">
                  <a:solidFill>
                    <a:srgbClr val="505050"/>
                  </a:solidFill>
                </a:rPr>
                <a:t>Business Processes</a:t>
              </a:r>
            </a:p>
          </p:txBody>
        </p:sp>
        <p:sp>
          <p:nvSpPr>
            <p:cNvPr id="51" name="Rectangle 50"/>
            <p:cNvSpPr/>
            <p:nvPr/>
          </p:nvSpPr>
          <p:spPr>
            <a:xfrm>
              <a:off x="7228467" y="1610985"/>
              <a:ext cx="1240548" cy="398314"/>
            </a:xfrm>
            <a:prstGeom prst="rect">
              <a:avLst/>
            </a:prstGeom>
          </p:spPr>
          <p:txBody>
            <a:bodyPr wrap="square">
              <a:spAutoFit/>
            </a:bodyPr>
            <a:lstStyle/>
            <a:p>
              <a:pPr defTabSz="932559"/>
              <a:r>
                <a:rPr lang="en-US" sz="994" dirty="0">
                  <a:solidFill>
                    <a:srgbClr val="00AEEF"/>
                  </a:solidFill>
                </a:rPr>
                <a:t>Sales &amp; Marketing,</a:t>
              </a:r>
            </a:p>
            <a:p>
              <a:pPr defTabSz="932559"/>
              <a:r>
                <a:rPr lang="en-US" sz="994" dirty="0">
                  <a:solidFill>
                    <a:srgbClr val="00AEEF"/>
                  </a:solidFill>
                </a:rPr>
                <a:t>Finance, HR</a:t>
              </a:r>
            </a:p>
          </p:txBody>
        </p:sp>
        <p:sp>
          <p:nvSpPr>
            <p:cNvPr id="52" name="Rectangle 51"/>
            <p:cNvSpPr/>
            <p:nvPr/>
          </p:nvSpPr>
          <p:spPr>
            <a:xfrm>
              <a:off x="5918748" y="2079851"/>
              <a:ext cx="1287532" cy="245324"/>
            </a:xfrm>
            <a:prstGeom prst="rect">
              <a:avLst/>
            </a:prstGeom>
          </p:spPr>
          <p:txBody>
            <a:bodyPr wrap="none">
              <a:spAutoFit/>
            </a:bodyPr>
            <a:lstStyle/>
            <a:p>
              <a:pPr defTabSz="932559"/>
              <a:r>
                <a:rPr lang="en-US" sz="994" dirty="0">
                  <a:solidFill>
                    <a:srgbClr val="505050"/>
                  </a:solidFill>
                </a:rPr>
                <a:t>Team Collaboration</a:t>
              </a:r>
            </a:p>
          </p:txBody>
        </p:sp>
        <p:sp>
          <p:nvSpPr>
            <p:cNvPr id="53" name="Rectangle 52"/>
            <p:cNvSpPr/>
            <p:nvPr/>
          </p:nvSpPr>
          <p:spPr>
            <a:xfrm>
              <a:off x="7228466" y="2005022"/>
              <a:ext cx="1174381" cy="390539"/>
            </a:xfrm>
            <a:prstGeom prst="rect">
              <a:avLst/>
            </a:prstGeom>
          </p:spPr>
          <p:txBody>
            <a:bodyPr wrap="square">
              <a:spAutoFit/>
            </a:bodyPr>
            <a:lstStyle/>
            <a:p>
              <a:pPr defTabSz="932559"/>
              <a:r>
                <a:rPr lang="en-US" sz="994" dirty="0">
                  <a:solidFill>
                    <a:srgbClr val="00AEEF"/>
                  </a:solidFill>
                </a:rPr>
                <a:t>Content &amp; Project Management</a:t>
              </a:r>
            </a:p>
          </p:txBody>
        </p:sp>
        <p:sp>
          <p:nvSpPr>
            <p:cNvPr id="54" name="Rectangle 53"/>
            <p:cNvSpPr/>
            <p:nvPr/>
          </p:nvSpPr>
          <p:spPr>
            <a:xfrm>
              <a:off x="6459614" y="2525623"/>
              <a:ext cx="724878" cy="245324"/>
            </a:xfrm>
            <a:prstGeom prst="rect">
              <a:avLst/>
            </a:prstGeom>
          </p:spPr>
          <p:txBody>
            <a:bodyPr wrap="none">
              <a:spAutoFit/>
            </a:bodyPr>
            <a:lstStyle/>
            <a:p>
              <a:pPr defTabSz="932559"/>
              <a:r>
                <a:rPr lang="en-US" sz="994" dirty="0">
                  <a:solidFill>
                    <a:srgbClr val="505050"/>
                  </a:solidFill>
                </a:rPr>
                <a:t>Workflow</a:t>
              </a:r>
            </a:p>
          </p:txBody>
        </p:sp>
        <p:sp>
          <p:nvSpPr>
            <p:cNvPr id="55" name="Rectangle 54"/>
            <p:cNvSpPr/>
            <p:nvPr/>
          </p:nvSpPr>
          <p:spPr>
            <a:xfrm>
              <a:off x="7228467" y="2525623"/>
              <a:ext cx="1358486" cy="398314"/>
            </a:xfrm>
            <a:prstGeom prst="rect">
              <a:avLst/>
            </a:prstGeom>
          </p:spPr>
          <p:txBody>
            <a:bodyPr wrap="square">
              <a:spAutoFit/>
            </a:bodyPr>
            <a:lstStyle/>
            <a:p>
              <a:pPr defTabSz="932559"/>
              <a:r>
                <a:rPr lang="en-US" sz="994" dirty="0">
                  <a:solidFill>
                    <a:srgbClr val="00AEEF"/>
                  </a:solidFill>
                </a:rPr>
                <a:t>Document Approval, Expenses</a:t>
              </a:r>
            </a:p>
          </p:txBody>
        </p:sp>
      </p:grpSp>
      <p:sp>
        <p:nvSpPr>
          <p:cNvPr id="23" name="Rectangle 22"/>
          <p:cNvSpPr/>
          <p:nvPr/>
        </p:nvSpPr>
        <p:spPr>
          <a:xfrm>
            <a:off x="7626924" y="3672172"/>
            <a:ext cx="2855928" cy="2294853"/>
          </a:xfrm>
          <a:prstGeom prst="rect">
            <a:avLst/>
          </a:prstGeom>
          <a:solidFill>
            <a:schemeClr val="bg2">
              <a:lumMod val="75000"/>
            </a:schemeClr>
          </a:solidFill>
          <a:ln>
            <a:noFill/>
            <a:prstDash val="sysDash"/>
            <a:headEnd type="none" w="med" len="med"/>
            <a:tailEnd type="none" w="med" len="med"/>
          </a:ln>
          <a:effectLst/>
          <a:scene3d>
            <a:camera prst="orthographicFront">
              <a:rot lat="0" lon="0" rev="0"/>
            </a:camera>
            <a:lightRig rig="brightRoom" dir="t">
              <a:rot lat="0" lon="0" rev="600000"/>
            </a:lightRig>
          </a:scene3d>
        </p:spPr>
        <p:style>
          <a:lnRef idx="1">
            <a:schemeClr val="accent2"/>
          </a:lnRef>
          <a:fillRef idx="3">
            <a:schemeClr val="accent2"/>
          </a:fillRef>
          <a:effectRef idx="2">
            <a:schemeClr val="accent2"/>
          </a:effectRef>
          <a:fontRef idx="minor">
            <a:schemeClr val="lt1"/>
          </a:fontRef>
        </p:style>
        <p:txBody>
          <a:bodyPr/>
          <a:lstStyle/>
          <a:p>
            <a:pPr algn="ctr" defTabSz="932559"/>
            <a:r>
              <a:rPr lang="en-US" sz="1377" b="1" dirty="0">
                <a:solidFill>
                  <a:prstClr val="white"/>
                </a:solidFill>
              </a:rPr>
              <a:t>App for SharePoint</a:t>
            </a:r>
          </a:p>
        </p:txBody>
      </p:sp>
      <p:grpSp>
        <p:nvGrpSpPr>
          <p:cNvPr id="13" name="Group 12"/>
          <p:cNvGrpSpPr/>
          <p:nvPr/>
        </p:nvGrpSpPr>
        <p:grpSpPr>
          <a:xfrm>
            <a:off x="4962835" y="4340274"/>
            <a:ext cx="1885527" cy="1626748"/>
            <a:chOff x="4863514" y="4255557"/>
            <a:chExt cx="1848724" cy="1594996"/>
          </a:xfrm>
        </p:grpSpPr>
        <p:sp>
          <p:nvSpPr>
            <p:cNvPr id="92" name="Rectangle 91"/>
            <p:cNvSpPr/>
            <p:nvPr/>
          </p:nvSpPr>
          <p:spPr>
            <a:xfrm>
              <a:off x="4863514" y="4255557"/>
              <a:ext cx="1848724" cy="1594996"/>
            </a:xfrm>
            <a:prstGeom prst="rect">
              <a:avLst/>
            </a:prstGeom>
            <a:solidFill>
              <a:schemeClr val="bg2"/>
            </a:solidFill>
            <a:ln>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t"/>
            <a:lstStyle/>
            <a:p>
              <a:pPr algn="ctr" defTabSz="932559"/>
              <a:r>
                <a:rPr lang="en-US" sz="1377" b="1" dirty="0">
                  <a:solidFill>
                    <a:prstClr val="white"/>
                  </a:solidFill>
                </a:rPr>
                <a:t>Document </a:t>
              </a:r>
            </a:p>
            <a:p>
              <a:pPr algn="ctr" defTabSz="932559"/>
              <a:r>
                <a:rPr lang="en-US" sz="1377" b="1" dirty="0">
                  <a:solidFill>
                    <a:prstClr val="white"/>
                  </a:solidFill>
                </a:rPr>
                <a:t>Template</a:t>
              </a:r>
            </a:p>
          </p:txBody>
        </p:sp>
        <p:grpSp>
          <p:nvGrpSpPr>
            <p:cNvPr id="101" name="Group 100"/>
            <p:cNvGrpSpPr/>
            <p:nvPr/>
          </p:nvGrpSpPr>
          <p:grpSpPr>
            <a:xfrm>
              <a:off x="5061901" y="4985232"/>
              <a:ext cx="657131" cy="656960"/>
              <a:chOff x="2518868" y="4864450"/>
              <a:chExt cx="986364" cy="986107"/>
            </a:xfrm>
          </p:grpSpPr>
          <p:sp>
            <p:nvSpPr>
              <p:cNvPr id="102" name="Rectangle 101"/>
              <p:cNvSpPr/>
              <p:nvPr/>
            </p:nvSpPr>
            <p:spPr bwMode="auto">
              <a:xfrm>
                <a:off x="2518868" y="4864450"/>
                <a:ext cx="986364" cy="98610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pPr>
                <a:r>
                  <a:rPr lang="en-US" sz="1122" spc="-39" dirty="0">
                    <a:gradFill>
                      <a:gsLst>
                        <a:gs pos="0">
                          <a:srgbClr val="FFFFFF"/>
                        </a:gs>
                        <a:gs pos="100000">
                          <a:srgbClr val="FFFFFF"/>
                        </a:gs>
                      </a:gsLst>
                      <a:lin ang="5400000" scaled="0"/>
                    </a:gradFill>
                    <a:ea typeface="Segoe UI" pitchFamily="34" charset="0"/>
                    <a:cs typeface="Segoe UI" pitchFamily="34" charset="0"/>
                  </a:rPr>
                  <a:t>App</a:t>
                </a:r>
              </a:p>
            </p:txBody>
          </p:sp>
          <p:grpSp>
            <p:nvGrpSpPr>
              <p:cNvPr id="103" name="Group 102"/>
              <p:cNvGrpSpPr/>
              <p:nvPr/>
            </p:nvGrpSpPr>
            <p:grpSpPr>
              <a:xfrm>
                <a:off x="2783094" y="4952703"/>
                <a:ext cx="457912" cy="509061"/>
                <a:chOff x="5142718" y="4889387"/>
                <a:chExt cx="1429571" cy="1589255"/>
              </a:xfrm>
            </p:grpSpPr>
            <p:sp>
              <p:nvSpPr>
                <p:cNvPr id="104" name="Hexagon 103"/>
                <p:cNvSpPr/>
                <p:nvPr/>
              </p:nvSpPr>
              <p:spPr bwMode="auto">
                <a:xfrm rot="5400000">
                  <a:off x="5153732" y="4994465"/>
                  <a:ext cx="1523635" cy="131347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28" spc="-51" dirty="0">
                    <a:gradFill>
                      <a:gsLst>
                        <a:gs pos="0">
                          <a:srgbClr val="FFFFFF"/>
                        </a:gs>
                        <a:gs pos="100000">
                          <a:srgbClr val="FFFFFF"/>
                        </a:gs>
                      </a:gsLst>
                      <a:lin ang="5400000" scaled="0"/>
                    </a:gradFill>
                    <a:ea typeface="Segoe UI" pitchFamily="34" charset="0"/>
                    <a:cs typeface="Segoe UI" pitchFamily="34" charset="0"/>
                  </a:endParaRPr>
                </a:p>
              </p:txBody>
            </p:sp>
            <p:sp>
              <p:nvSpPr>
                <p:cNvPr id="105" name="Hexagon 104"/>
                <p:cNvSpPr/>
                <p:nvPr/>
              </p:nvSpPr>
              <p:spPr bwMode="auto">
                <a:xfrm rot="5400000">
                  <a:off x="5083996" y="5685891"/>
                  <a:ext cx="851473"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28" spc="-51"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06" name="Group 105"/>
            <p:cNvGrpSpPr/>
            <p:nvPr/>
          </p:nvGrpSpPr>
          <p:grpSpPr>
            <a:xfrm>
              <a:off x="5866932" y="4985232"/>
              <a:ext cx="657131" cy="656960"/>
              <a:chOff x="2518868" y="4864450"/>
              <a:chExt cx="986364" cy="986107"/>
            </a:xfrm>
          </p:grpSpPr>
          <p:sp>
            <p:nvSpPr>
              <p:cNvPr id="107" name="Rectangle 106"/>
              <p:cNvSpPr/>
              <p:nvPr/>
            </p:nvSpPr>
            <p:spPr bwMode="auto">
              <a:xfrm>
                <a:off x="2518868" y="4864450"/>
                <a:ext cx="986364" cy="98610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pPr>
                <a:r>
                  <a:rPr lang="en-US" sz="1122" spc="-39" dirty="0">
                    <a:gradFill>
                      <a:gsLst>
                        <a:gs pos="0">
                          <a:srgbClr val="FFFFFF"/>
                        </a:gs>
                        <a:gs pos="100000">
                          <a:srgbClr val="FFFFFF"/>
                        </a:gs>
                      </a:gsLst>
                      <a:lin ang="5400000" scaled="0"/>
                    </a:gradFill>
                    <a:ea typeface="Segoe UI" pitchFamily="34" charset="0"/>
                    <a:cs typeface="Segoe UI" pitchFamily="34" charset="0"/>
                  </a:rPr>
                  <a:t>App</a:t>
                </a:r>
              </a:p>
            </p:txBody>
          </p:sp>
          <p:grpSp>
            <p:nvGrpSpPr>
              <p:cNvPr id="108" name="Group 107"/>
              <p:cNvGrpSpPr/>
              <p:nvPr/>
            </p:nvGrpSpPr>
            <p:grpSpPr>
              <a:xfrm>
                <a:off x="2783094" y="4952703"/>
                <a:ext cx="457912" cy="509061"/>
                <a:chOff x="5142718" y="4889387"/>
                <a:chExt cx="1429571" cy="1589255"/>
              </a:xfrm>
            </p:grpSpPr>
            <p:sp>
              <p:nvSpPr>
                <p:cNvPr id="144" name="Hexagon 143"/>
                <p:cNvSpPr/>
                <p:nvPr/>
              </p:nvSpPr>
              <p:spPr bwMode="auto">
                <a:xfrm rot="5400000">
                  <a:off x="5153732" y="4994465"/>
                  <a:ext cx="1523635" cy="131347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28" spc="-51" dirty="0">
                    <a:gradFill>
                      <a:gsLst>
                        <a:gs pos="0">
                          <a:srgbClr val="FFFFFF"/>
                        </a:gs>
                        <a:gs pos="100000">
                          <a:srgbClr val="FFFFFF"/>
                        </a:gs>
                      </a:gsLst>
                      <a:lin ang="5400000" scaled="0"/>
                    </a:gradFill>
                    <a:ea typeface="Segoe UI" pitchFamily="34" charset="0"/>
                    <a:cs typeface="Segoe UI" pitchFamily="34" charset="0"/>
                  </a:endParaRPr>
                </a:p>
              </p:txBody>
            </p:sp>
            <p:sp>
              <p:nvSpPr>
                <p:cNvPr id="145" name="Hexagon 144"/>
                <p:cNvSpPr/>
                <p:nvPr/>
              </p:nvSpPr>
              <p:spPr bwMode="auto">
                <a:xfrm rot="5400000">
                  <a:off x="5083996" y="5685891"/>
                  <a:ext cx="851473"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28" spc="-51"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65" name="Group 64"/>
          <p:cNvGrpSpPr/>
          <p:nvPr/>
        </p:nvGrpSpPr>
        <p:grpSpPr>
          <a:xfrm>
            <a:off x="2568966" y="4976385"/>
            <a:ext cx="990895" cy="990637"/>
            <a:chOff x="612654" y="2554799"/>
            <a:chExt cx="1408218" cy="1407851"/>
          </a:xfrm>
          <a:solidFill>
            <a:srgbClr val="0072C6"/>
          </a:solidFill>
        </p:grpSpPr>
        <p:sp>
          <p:nvSpPr>
            <p:cNvPr id="66" name="Rectangle 65"/>
            <p:cNvSpPr/>
            <p:nvPr/>
          </p:nvSpPr>
          <p:spPr bwMode="auto">
            <a:xfrm>
              <a:off x="612654" y="2554799"/>
              <a:ext cx="1408218" cy="140785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30" tIns="34266" rIns="34266" bIns="68530" numCol="1" spcCol="0" rtlCol="0" fromWordArt="0" anchor="b" anchorCtr="0" forceAA="0" compatLnSpc="1">
              <a:prstTxWarp prst="textNoShape">
                <a:avLst/>
              </a:prstTxWarp>
              <a:noAutofit/>
            </a:bodyPr>
            <a:lstStyle/>
            <a:p>
              <a:pPr algn="ctr" defTabSz="685056" fontAlgn="base">
                <a:spcBef>
                  <a:spcPct val="0"/>
                </a:spcBef>
                <a:spcAft>
                  <a:spcPct val="0"/>
                </a:spcAft>
              </a:pPr>
              <a:r>
                <a:rPr lang="en-US" sz="1400" spc="-38" dirty="0" smtClean="0">
                  <a:solidFill>
                    <a:srgbClr val="FFFFFF"/>
                  </a:solidFill>
                  <a:ea typeface="Segoe UI" pitchFamily="34" charset="0"/>
                  <a:cs typeface="Segoe UI" pitchFamily="34" charset="0"/>
                </a:rPr>
                <a:t>App</a:t>
              </a:r>
              <a:endParaRPr lang="en-US" sz="1400" spc="-38" dirty="0">
                <a:solidFill>
                  <a:srgbClr val="FFFFFF"/>
                </a:solidFill>
                <a:ea typeface="Segoe UI" pitchFamily="34" charset="0"/>
                <a:cs typeface="Segoe UI" pitchFamily="34" charset="0"/>
              </a:endParaRPr>
            </a:p>
          </p:txBody>
        </p:sp>
        <p:grpSp>
          <p:nvGrpSpPr>
            <p:cNvPr id="67" name="Group 66"/>
            <p:cNvGrpSpPr/>
            <p:nvPr/>
          </p:nvGrpSpPr>
          <p:grpSpPr>
            <a:xfrm>
              <a:off x="919215" y="2660502"/>
              <a:ext cx="857657" cy="957797"/>
              <a:chOff x="6844170" y="2713377"/>
              <a:chExt cx="1582061" cy="1766786"/>
            </a:xfrm>
            <a:grpFill/>
          </p:grpSpPr>
          <p:sp>
            <p:nvSpPr>
              <p:cNvPr id="68" name="Hexagon 67"/>
              <p:cNvSpPr/>
              <p:nvPr/>
            </p:nvSpPr>
            <p:spPr bwMode="auto">
              <a:xfrm rot="5400000">
                <a:off x="6841821" y="2830741"/>
                <a:ext cx="1701773" cy="1467046"/>
              </a:xfrm>
              <a:prstGeom prst="hexagon">
                <a:avLst/>
              </a:prstGeom>
              <a:solidFill>
                <a:schemeClr val="bg1"/>
              </a:solidFill>
              <a:ln w="1905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200" spc="-50" dirty="0">
                  <a:solidFill>
                    <a:srgbClr val="FFFFFF"/>
                  </a:solidFill>
                  <a:ea typeface="Segoe UI" pitchFamily="34" charset="0"/>
                  <a:cs typeface="Segoe UI" pitchFamily="34" charset="0"/>
                </a:endParaRPr>
              </a:p>
            </p:txBody>
          </p:sp>
          <p:sp>
            <p:nvSpPr>
              <p:cNvPr id="69" name="Hexagon 68"/>
              <p:cNvSpPr/>
              <p:nvPr/>
            </p:nvSpPr>
            <p:spPr bwMode="auto">
              <a:xfrm rot="5400000">
                <a:off x="6778583" y="3594724"/>
                <a:ext cx="951026" cy="819851"/>
              </a:xfrm>
              <a:prstGeom prst="hexagon">
                <a:avLst/>
              </a:prstGeom>
              <a:solidFill>
                <a:schemeClr val="bg1"/>
              </a:solid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200" spc="-50" dirty="0">
                  <a:solidFill>
                    <a:srgbClr val="FFFFFF"/>
                  </a:solidFill>
                  <a:ea typeface="Segoe UI" pitchFamily="34" charset="0"/>
                  <a:cs typeface="Segoe UI" pitchFamily="34" charset="0"/>
                </a:endParaRPr>
              </a:p>
            </p:txBody>
          </p:sp>
        </p:grpSp>
      </p:grpSp>
      <p:grpSp>
        <p:nvGrpSpPr>
          <p:cNvPr id="75" name="Group 74"/>
          <p:cNvGrpSpPr/>
          <p:nvPr/>
        </p:nvGrpSpPr>
        <p:grpSpPr>
          <a:xfrm>
            <a:off x="7988609" y="4904799"/>
            <a:ext cx="942092" cy="812795"/>
            <a:chOff x="4863514" y="4255557"/>
            <a:chExt cx="1848724" cy="1594996"/>
          </a:xfrm>
        </p:grpSpPr>
        <p:sp>
          <p:nvSpPr>
            <p:cNvPr id="76" name="Rectangle 75"/>
            <p:cNvSpPr/>
            <p:nvPr/>
          </p:nvSpPr>
          <p:spPr>
            <a:xfrm>
              <a:off x="4863514" y="4255557"/>
              <a:ext cx="1848724" cy="1594996"/>
            </a:xfrm>
            <a:prstGeom prst="rect">
              <a:avLst/>
            </a:prstGeom>
            <a:solidFill>
              <a:schemeClr val="bg2"/>
            </a:solidFill>
            <a:ln>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anchor="t"/>
            <a:lstStyle/>
            <a:p>
              <a:pPr algn="ctr" defTabSz="932559"/>
              <a:r>
                <a:rPr lang="en-US" sz="1000" b="1" dirty="0">
                  <a:solidFill>
                    <a:prstClr val="white"/>
                  </a:solidFill>
                </a:rPr>
                <a:t>Document </a:t>
              </a:r>
            </a:p>
            <a:p>
              <a:pPr algn="ctr" defTabSz="932559"/>
              <a:r>
                <a:rPr lang="en-US" sz="1000" b="1" dirty="0">
                  <a:solidFill>
                    <a:prstClr val="white"/>
                  </a:solidFill>
                </a:rPr>
                <a:t>Template</a:t>
              </a:r>
            </a:p>
          </p:txBody>
        </p:sp>
        <p:grpSp>
          <p:nvGrpSpPr>
            <p:cNvPr id="77" name="Group 76"/>
            <p:cNvGrpSpPr/>
            <p:nvPr/>
          </p:nvGrpSpPr>
          <p:grpSpPr>
            <a:xfrm>
              <a:off x="5061901" y="4985232"/>
              <a:ext cx="657131" cy="656960"/>
              <a:chOff x="2518868" y="4864450"/>
              <a:chExt cx="986364" cy="986107"/>
            </a:xfrm>
          </p:grpSpPr>
          <p:sp>
            <p:nvSpPr>
              <p:cNvPr id="83" name="Rectangle 82"/>
              <p:cNvSpPr/>
              <p:nvPr/>
            </p:nvSpPr>
            <p:spPr bwMode="auto">
              <a:xfrm>
                <a:off x="2518868" y="4864450"/>
                <a:ext cx="986364" cy="98610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4" tIns="34948" rIns="34948" bIns="18288" numCol="1" spcCol="0" rtlCol="0" fromWordArt="0" anchor="b" anchorCtr="0" forceAA="0" compatLnSpc="1">
                <a:prstTxWarp prst="textNoShape">
                  <a:avLst/>
                </a:prstTxWarp>
                <a:noAutofit/>
              </a:bodyPr>
              <a:lstStyle/>
              <a:p>
                <a:pPr algn="ctr" defTabSz="698689" fontAlgn="base">
                  <a:spcBef>
                    <a:spcPct val="0"/>
                  </a:spcBef>
                  <a:spcAft>
                    <a:spcPct val="0"/>
                  </a:spcAft>
                </a:pPr>
                <a:r>
                  <a:rPr lang="en-US" sz="800" spc="-39" dirty="0">
                    <a:gradFill>
                      <a:gsLst>
                        <a:gs pos="0">
                          <a:srgbClr val="FFFFFF"/>
                        </a:gs>
                        <a:gs pos="100000">
                          <a:srgbClr val="FFFFFF"/>
                        </a:gs>
                      </a:gsLst>
                      <a:lin ang="5400000" scaled="0"/>
                    </a:gradFill>
                    <a:ea typeface="Segoe UI" pitchFamily="34" charset="0"/>
                    <a:cs typeface="Segoe UI" pitchFamily="34" charset="0"/>
                  </a:rPr>
                  <a:t>App</a:t>
                </a:r>
              </a:p>
            </p:txBody>
          </p:sp>
          <p:grpSp>
            <p:nvGrpSpPr>
              <p:cNvPr id="84" name="Group 83"/>
              <p:cNvGrpSpPr/>
              <p:nvPr/>
            </p:nvGrpSpPr>
            <p:grpSpPr>
              <a:xfrm>
                <a:off x="2783094" y="4952703"/>
                <a:ext cx="457912" cy="509061"/>
                <a:chOff x="5142718" y="4889387"/>
                <a:chExt cx="1429571" cy="1589255"/>
              </a:xfrm>
            </p:grpSpPr>
            <p:sp>
              <p:nvSpPr>
                <p:cNvPr id="85" name="Hexagon 84"/>
                <p:cNvSpPr/>
                <p:nvPr/>
              </p:nvSpPr>
              <p:spPr bwMode="auto">
                <a:xfrm rot="5400000">
                  <a:off x="5153732" y="4994465"/>
                  <a:ext cx="1523635" cy="131347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050" spc="-51" dirty="0">
                    <a:gradFill>
                      <a:gsLst>
                        <a:gs pos="0">
                          <a:srgbClr val="FFFFFF"/>
                        </a:gs>
                        <a:gs pos="100000">
                          <a:srgbClr val="FFFFFF"/>
                        </a:gs>
                      </a:gsLst>
                      <a:lin ang="5400000" scaled="0"/>
                    </a:gradFill>
                    <a:ea typeface="Segoe UI" pitchFamily="34" charset="0"/>
                    <a:cs typeface="Segoe UI" pitchFamily="34" charset="0"/>
                  </a:endParaRPr>
                </a:p>
              </p:txBody>
            </p:sp>
            <p:sp>
              <p:nvSpPr>
                <p:cNvPr id="86" name="Hexagon 85"/>
                <p:cNvSpPr/>
                <p:nvPr/>
              </p:nvSpPr>
              <p:spPr bwMode="auto">
                <a:xfrm rot="5400000">
                  <a:off x="5083996" y="5685891"/>
                  <a:ext cx="851473"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050" spc="-51"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8" name="Group 77"/>
            <p:cNvGrpSpPr/>
            <p:nvPr/>
          </p:nvGrpSpPr>
          <p:grpSpPr>
            <a:xfrm>
              <a:off x="5866932" y="4985232"/>
              <a:ext cx="657131" cy="656960"/>
              <a:chOff x="2518868" y="4864450"/>
              <a:chExt cx="986364" cy="986107"/>
            </a:xfrm>
          </p:grpSpPr>
          <p:sp>
            <p:nvSpPr>
              <p:cNvPr id="79" name="Rectangle 78"/>
              <p:cNvSpPr/>
              <p:nvPr/>
            </p:nvSpPr>
            <p:spPr bwMode="auto">
              <a:xfrm>
                <a:off x="2518868" y="4864450"/>
                <a:ext cx="986364" cy="98610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894" tIns="34948" rIns="34948" bIns="18288" numCol="1" spcCol="0" rtlCol="0" fromWordArt="0" anchor="b" anchorCtr="0" forceAA="0" compatLnSpc="1">
                <a:prstTxWarp prst="textNoShape">
                  <a:avLst/>
                </a:prstTxWarp>
                <a:noAutofit/>
              </a:bodyPr>
              <a:lstStyle/>
              <a:p>
                <a:pPr algn="ctr" defTabSz="698689" fontAlgn="base">
                  <a:spcBef>
                    <a:spcPct val="0"/>
                  </a:spcBef>
                  <a:spcAft>
                    <a:spcPct val="0"/>
                  </a:spcAft>
                </a:pPr>
                <a:r>
                  <a:rPr lang="en-US" sz="800" spc="-39" dirty="0">
                    <a:gradFill>
                      <a:gsLst>
                        <a:gs pos="0">
                          <a:srgbClr val="FFFFFF"/>
                        </a:gs>
                        <a:gs pos="100000">
                          <a:srgbClr val="FFFFFF"/>
                        </a:gs>
                      </a:gsLst>
                      <a:lin ang="5400000" scaled="0"/>
                    </a:gradFill>
                    <a:ea typeface="Segoe UI" pitchFamily="34" charset="0"/>
                    <a:cs typeface="Segoe UI" pitchFamily="34" charset="0"/>
                  </a:rPr>
                  <a:t>App</a:t>
                </a:r>
              </a:p>
            </p:txBody>
          </p:sp>
          <p:grpSp>
            <p:nvGrpSpPr>
              <p:cNvPr id="80" name="Group 79"/>
              <p:cNvGrpSpPr/>
              <p:nvPr/>
            </p:nvGrpSpPr>
            <p:grpSpPr>
              <a:xfrm>
                <a:off x="2783094" y="4952703"/>
                <a:ext cx="457912" cy="509061"/>
                <a:chOff x="5142718" y="4889387"/>
                <a:chExt cx="1429571" cy="1589255"/>
              </a:xfrm>
            </p:grpSpPr>
            <p:sp>
              <p:nvSpPr>
                <p:cNvPr id="81" name="Hexagon 80"/>
                <p:cNvSpPr/>
                <p:nvPr/>
              </p:nvSpPr>
              <p:spPr bwMode="auto">
                <a:xfrm rot="5400000">
                  <a:off x="5153732" y="4994465"/>
                  <a:ext cx="1523635" cy="131347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050" spc="-51" dirty="0">
                    <a:gradFill>
                      <a:gsLst>
                        <a:gs pos="0">
                          <a:srgbClr val="FFFFFF"/>
                        </a:gs>
                        <a:gs pos="100000">
                          <a:srgbClr val="FFFFFF"/>
                        </a:gs>
                      </a:gsLst>
                      <a:lin ang="5400000" scaled="0"/>
                    </a:gradFill>
                    <a:ea typeface="Segoe UI" pitchFamily="34" charset="0"/>
                    <a:cs typeface="Segoe UI" pitchFamily="34" charset="0"/>
                  </a:endParaRPr>
                </a:p>
              </p:txBody>
            </p:sp>
            <p:sp>
              <p:nvSpPr>
                <p:cNvPr id="82" name="Hexagon 81"/>
                <p:cNvSpPr/>
                <p:nvPr/>
              </p:nvSpPr>
              <p:spPr bwMode="auto">
                <a:xfrm rot="5400000">
                  <a:off x="5083996" y="5685891"/>
                  <a:ext cx="851473" cy="734029"/>
                </a:xfrm>
                <a:prstGeom prst="hexagon">
                  <a:avLst/>
                </a:prstGeom>
                <a:solidFill>
                  <a:schemeClr val="bg1"/>
                </a:solidFill>
                <a:ln w="31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050" spc="-51" dirty="0">
                    <a:gradFill>
                      <a:gsLst>
                        <a:gs pos="0">
                          <a:srgbClr val="FFFFFF"/>
                        </a:gs>
                        <a:gs pos="100000">
                          <a:srgbClr val="FFFFFF"/>
                        </a:gs>
                      </a:gsLst>
                      <a:lin ang="5400000" scaled="0"/>
                    </a:gradFill>
                    <a:ea typeface="Segoe UI" pitchFamily="34" charset="0"/>
                    <a:cs typeface="Segoe UI" pitchFamily="34" charset="0"/>
                  </a:endParaRPr>
                </a:p>
              </p:txBody>
            </p:sp>
          </p:grpSp>
        </p:grpSp>
      </p:grpSp>
      <p:sp>
        <p:nvSpPr>
          <p:cNvPr id="3" name="Rectangle 2"/>
          <p:cNvSpPr/>
          <p:nvPr/>
        </p:nvSpPr>
        <p:spPr bwMode="auto">
          <a:xfrm>
            <a:off x="7997907" y="4198446"/>
            <a:ext cx="942092" cy="3087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Workflow</a:t>
            </a:r>
            <a:endParaRPr lang="en-US" sz="1000" dirty="0">
              <a:solidFill>
                <a:srgbClr val="FFFFFF"/>
              </a:solidFill>
            </a:endParaRPr>
          </a:p>
        </p:txBody>
      </p:sp>
      <p:sp>
        <p:nvSpPr>
          <p:cNvPr id="88" name="Rectangle 87"/>
          <p:cNvSpPr/>
          <p:nvPr/>
        </p:nvSpPr>
        <p:spPr bwMode="auto">
          <a:xfrm>
            <a:off x="9155521" y="4554032"/>
            <a:ext cx="942092" cy="3087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Custom Actions</a:t>
            </a:r>
            <a:endParaRPr lang="en-US" sz="1000" dirty="0">
              <a:solidFill>
                <a:srgbClr val="FFFFFF"/>
              </a:solidFill>
            </a:endParaRPr>
          </a:p>
        </p:txBody>
      </p:sp>
      <p:sp>
        <p:nvSpPr>
          <p:cNvPr id="89" name="Rectangle 88"/>
          <p:cNvSpPr/>
          <p:nvPr/>
        </p:nvSpPr>
        <p:spPr bwMode="auto">
          <a:xfrm>
            <a:off x="9155521" y="4198445"/>
            <a:ext cx="942092" cy="3087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Lists &amp; Doc Libs</a:t>
            </a:r>
            <a:endParaRPr lang="en-US" sz="1000" dirty="0">
              <a:solidFill>
                <a:srgbClr val="FFFFFF"/>
              </a:solidFill>
            </a:endParaRPr>
          </a:p>
        </p:txBody>
      </p:sp>
      <p:sp>
        <p:nvSpPr>
          <p:cNvPr id="90" name="Rectangle 89"/>
          <p:cNvSpPr/>
          <p:nvPr/>
        </p:nvSpPr>
        <p:spPr bwMode="auto">
          <a:xfrm>
            <a:off x="7997907" y="4551405"/>
            <a:ext cx="942092" cy="309137"/>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App Parts</a:t>
            </a:r>
            <a:endParaRPr lang="en-US" sz="1000" dirty="0">
              <a:solidFill>
                <a:srgbClr val="FFFFFF"/>
              </a:solidFill>
            </a:endParaRPr>
          </a:p>
        </p:txBody>
      </p:sp>
      <p:sp>
        <p:nvSpPr>
          <p:cNvPr id="94" name="Rectangle 93"/>
          <p:cNvSpPr/>
          <p:nvPr/>
        </p:nvSpPr>
        <p:spPr bwMode="auto">
          <a:xfrm>
            <a:off x="9155521" y="4909619"/>
            <a:ext cx="942092" cy="3087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Event Receivers</a:t>
            </a:r>
            <a:endParaRPr lang="en-US" sz="1000" dirty="0">
              <a:solidFill>
                <a:srgbClr val="FFFFFF"/>
              </a:solidFill>
            </a:endParaRPr>
          </a:p>
        </p:txBody>
      </p:sp>
      <p:sp>
        <p:nvSpPr>
          <p:cNvPr id="109" name="Rectangle 108"/>
          <p:cNvSpPr/>
          <p:nvPr/>
        </p:nvSpPr>
        <p:spPr bwMode="auto">
          <a:xfrm>
            <a:off x="9149882" y="5265206"/>
            <a:ext cx="942092" cy="452387"/>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solidFill>
                  <a:srgbClr val="FFFFFF"/>
                </a:solidFill>
              </a:rPr>
              <a:t>More…</a:t>
            </a:r>
            <a:endParaRPr lang="en-US" sz="1000" dirty="0">
              <a:solidFill>
                <a:srgbClr val="FFFFFF"/>
              </a:solidFill>
            </a:endParaRPr>
          </a:p>
        </p:txBody>
      </p:sp>
    </p:spTree>
    <p:extLst>
      <p:ext uri="{BB962C8B-B14F-4D97-AF65-F5344CB8AC3E}">
        <p14:creationId xmlns:p14="http://schemas.microsoft.com/office/powerpoint/2010/main" val="2530215438"/>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Document Template with Apps</a:t>
            </a:r>
            <a:endParaRPr lang="en-US" dirty="0"/>
          </a:p>
        </p:txBody>
      </p:sp>
    </p:spTree>
    <p:extLst>
      <p:ext uri="{BB962C8B-B14F-4D97-AF65-F5344CB8AC3E}">
        <p14:creationId xmlns:p14="http://schemas.microsoft.com/office/powerpoint/2010/main" val="147145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Office-enabled app for SharePoint</a:t>
            </a:r>
            <a:endParaRPr lang="en-US" dirty="0"/>
          </a:p>
        </p:txBody>
      </p:sp>
    </p:spTree>
    <p:extLst>
      <p:ext uri="{BB962C8B-B14F-4D97-AF65-F5344CB8AC3E}">
        <p14:creationId xmlns:p14="http://schemas.microsoft.com/office/powerpoint/2010/main" val="188326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Election Tracker App</a:t>
            </a:r>
            <a:endParaRPr lang="en-US" dirty="0"/>
          </a:p>
        </p:txBody>
      </p:sp>
    </p:spTree>
    <p:extLst>
      <p:ext uri="{BB962C8B-B14F-4D97-AF65-F5344CB8AC3E}">
        <p14:creationId xmlns:p14="http://schemas.microsoft.com/office/powerpoint/2010/main" val="359925194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Election Tracker Architecture</a:t>
            </a:r>
            <a:endParaRPr lang="en-US" dirty="0"/>
          </a:p>
        </p:txBody>
      </p:sp>
      <p:pic>
        <p:nvPicPr>
          <p:cNvPr id="14" name="Picture 6" descr="C:\Users\rolandoj\Pictures\Icons - Illustrations\_ XML ICONS\Internet cloud we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1511" y="1292845"/>
            <a:ext cx="2541820" cy="109589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rolandoj\Pictures\Icons - Illustrations\_ XML ICONS\Servers Content Management 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9253" y="1660732"/>
            <a:ext cx="413112" cy="61005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4754493" y="1540089"/>
            <a:ext cx="1508362" cy="661773"/>
            <a:chOff x="4371427" y="1118586"/>
            <a:chExt cx="2399235" cy="1052631"/>
          </a:xfrm>
          <a:solidFill>
            <a:schemeClr val="bg1"/>
          </a:solidFill>
        </p:grpSpPr>
        <p:pic>
          <p:nvPicPr>
            <p:cNvPr id="2" name="Picture 1"/>
            <p:cNvPicPr>
              <a:picLocks noChangeAspect="1"/>
            </p:cNvPicPr>
            <p:nvPr/>
          </p:nvPicPr>
          <p:blipFill>
            <a:blip r:embed="rId5"/>
            <a:stretch>
              <a:fillRect/>
            </a:stretch>
          </p:blipFill>
          <p:spPr>
            <a:xfrm>
              <a:off x="5229484" y="1118586"/>
              <a:ext cx="592501" cy="532000"/>
            </a:xfrm>
            <a:prstGeom prst="rect">
              <a:avLst/>
            </a:prstGeom>
            <a:grpFill/>
          </p:spPr>
        </p:pic>
        <p:sp>
          <p:nvSpPr>
            <p:cNvPr id="16" name="TextBox 15"/>
            <p:cNvSpPr txBox="1"/>
            <p:nvPr/>
          </p:nvSpPr>
          <p:spPr>
            <a:xfrm>
              <a:off x="4371427" y="1681660"/>
              <a:ext cx="2399235" cy="489557"/>
            </a:xfrm>
            <a:prstGeom prst="rect">
              <a:avLst/>
            </a:prstGeom>
            <a:grpFill/>
          </p:spPr>
          <p:txBody>
            <a:bodyPr wrap="none" lIns="0" tIns="0" rIns="0" bIns="0" rtlCol="0">
              <a:spAutoFit/>
            </a:bodyPr>
            <a:lstStyle/>
            <a:p>
              <a:r>
                <a:rPr lang="en-US" sz="2000" spc="-71" dirty="0">
                  <a:solidFill>
                    <a:srgbClr val="00AEEF"/>
                  </a:solidFill>
                </a:rPr>
                <a:t>Azure </a:t>
              </a:r>
              <a:r>
                <a:rPr lang="en-US" sz="2000" spc="-71" dirty="0" smtClean="0">
                  <a:solidFill>
                    <a:srgbClr val="00AEEF"/>
                  </a:solidFill>
                </a:rPr>
                <a:t>Website</a:t>
              </a:r>
              <a:endParaRPr lang="en-US" sz="2000" spc="-71" dirty="0">
                <a:solidFill>
                  <a:srgbClr val="00AEEF"/>
                </a:solidFill>
              </a:endParaRPr>
            </a:p>
          </p:txBody>
        </p:sp>
      </p:grpSp>
      <p:cxnSp>
        <p:nvCxnSpPr>
          <p:cNvPr id="28" name="Straight Arrow Connector 27"/>
          <p:cNvCxnSpPr/>
          <p:nvPr/>
        </p:nvCxnSpPr>
        <p:spPr>
          <a:xfrm flipV="1">
            <a:off x="5275510" y="2929168"/>
            <a:ext cx="0" cy="453945"/>
          </a:xfrm>
          <a:prstGeom prst="straightConnector1">
            <a:avLst/>
          </a:prstGeom>
          <a:ln w="19050">
            <a:solidFill>
              <a:srgbClr val="0072C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599656" y="2409991"/>
            <a:ext cx="1332865" cy="502317"/>
          </a:xfrm>
          <a:prstGeom prst="rect">
            <a:avLst/>
          </a:prstGeom>
          <a:noFill/>
        </p:spPr>
        <p:txBody>
          <a:bodyPr wrap="none" lIns="0" tIns="0" rIns="0" bIns="0" rtlCol="0">
            <a:spAutoFit/>
          </a:bodyPr>
          <a:lstStyle/>
          <a:p>
            <a:pPr algn="ctr"/>
            <a:r>
              <a:rPr lang="en-US" sz="1632" spc="-71" dirty="0" smtClean="0">
                <a:solidFill>
                  <a:srgbClr val="505050"/>
                </a:solidFill>
              </a:rPr>
              <a:t>Election Tracker </a:t>
            </a:r>
            <a:endParaRPr lang="en-US" sz="1632" spc="-71" dirty="0">
              <a:solidFill>
                <a:srgbClr val="505050"/>
              </a:solidFill>
            </a:endParaRPr>
          </a:p>
          <a:p>
            <a:pPr algn="ctr"/>
            <a:r>
              <a:rPr lang="en-US" sz="1632" spc="-71" dirty="0">
                <a:solidFill>
                  <a:srgbClr val="505050"/>
                </a:solidFill>
              </a:rPr>
              <a:t>Web Service</a:t>
            </a:r>
          </a:p>
        </p:txBody>
      </p:sp>
      <p:cxnSp>
        <p:nvCxnSpPr>
          <p:cNvPr id="40" name="Straight Arrow Connector 39"/>
          <p:cNvCxnSpPr>
            <a:stCxn id="14" idx="3"/>
            <a:endCxn id="30" idx="1"/>
          </p:cNvCxnSpPr>
          <p:nvPr/>
        </p:nvCxnSpPr>
        <p:spPr>
          <a:xfrm flipV="1">
            <a:off x="6823331" y="1838378"/>
            <a:ext cx="1756197" cy="2416"/>
          </a:xfrm>
          <a:prstGeom prst="straightConnector1">
            <a:avLst/>
          </a:prstGeom>
          <a:ln w="19050">
            <a:solidFill>
              <a:srgbClr val="0072C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051840" y="1592262"/>
            <a:ext cx="1223797" cy="502317"/>
          </a:xfrm>
          <a:prstGeom prst="rect">
            <a:avLst/>
          </a:prstGeom>
          <a:noFill/>
        </p:spPr>
        <p:txBody>
          <a:bodyPr wrap="none" lIns="0" tIns="0" rIns="0" bIns="0" rtlCol="0">
            <a:spAutoFit/>
          </a:bodyPr>
          <a:lstStyle/>
          <a:p>
            <a:pPr algn="ctr"/>
            <a:r>
              <a:rPr lang="en-US" sz="1632" spc="-71" dirty="0" smtClean="0">
                <a:solidFill>
                  <a:srgbClr val="505050"/>
                </a:solidFill>
              </a:rPr>
              <a:t> Cross-domain</a:t>
            </a:r>
          </a:p>
          <a:p>
            <a:pPr algn="ctr"/>
            <a:r>
              <a:rPr lang="en-US" sz="1632" spc="-71" dirty="0" smtClean="0">
                <a:solidFill>
                  <a:srgbClr val="505050"/>
                </a:solidFill>
              </a:rPr>
              <a:t>data access</a:t>
            </a:r>
            <a:endParaRPr lang="en-US" sz="1632" spc="-71" dirty="0">
              <a:solidFill>
                <a:srgbClr val="505050"/>
              </a:solidFill>
            </a:endParaRPr>
          </a:p>
        </p:txBody>
      </p:sp>
      <p:grpSp>
        <p:nvGrpSpPr>
          <p:cNvPr id="7" name="Group 6"/>
          <p:cNvGrpSpPr/>
          <p:nvPr/>
        </p:nvGrpSpPr>
        <p:grpSpPr>
          <a:xfrm>
            <a:off x="8579528" y="1290429"/>
            <a:ext cx="2541820" cy="1095897"/>
            <a:chOff x="7198321" y="1205730"/>
            <a:chExt cx="1969152" cy="848993"/>
          </a:xfrm>
        </p:grpSpPr>
        <p:pic>
          <p:nvPicPr>
            <p:cNvPr id="30" name="Picture 6" descr="C:\Users\rolandoj\Pictures\Icons - Illustrations\_ XML ICONS\Internet cloud we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8321" y="1205730"/>
              <a:ext cx="1969152" cy="84899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6"/>
            <a:stretch>
              <a:fillRect/>
            </a:stretch>
          </p:blipFill>
          <p:spPr>
            <a:xfrm>
              <a:off x="7605342" y="1592262"/>
              <a:ext cx="1203695" cy="210647"/>
            </a:xfrm>
            <a:prstGeom prst="rect">
              <a:avLst/>
            </a:prstGeom>
          </p:spPr>
        </p:pic>
      </p:grpSp>
      <p:pic>
        <p:nvPicPr>
          <p:cNvPr id="9" name="Picture 8"/>
          <p:cNvPicPr>
            <a:picLocks noChangeAspect="1"/>
          </p:cNvPicPr>
          <p:nvPr/>
        </p:nvPicPr>
        <p:blipFill>
          <a:blip r:embed="rId7"/>
          <a:stretch>
            <a:fillRect/>
          </a:stretch>
        </p:blipFill>
        <p:spPr>
          <a:xfrm>
            <a:off x="3627437" y="3383113"/>
            <a:ext cx="4952091" cy="2956113"/>
          </a:xfrm>
          <a:prstGeom prst="rect">
            <a:avLst/>
          </a:prstGeom>
        </p:spPr>
      </p:pic>
    </p:spTree>
    <p:extLst>
      <p:ext uri="{BB962C8B-B14F-4D97-AF65-F5344CB8AC3E}">
        <p14:creationId xmlns:p14="http://schemas.microsoft.com/office/powerpoint/2010/main" val="229067402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Election Tracker – Common considerations</a:t>
            </a:r>
            <a:endParaRPr lang="en-US" sz="4800" dirty="0"/>
          </a:p>
        </p:txBody>
      </p:sp>
      <p:sp>
        <p:nvSpPr>
          <p:cNvPr id="3" name="Text Placeholder 2"/>
          <p:cNvSpPr>
            <a:spLocks noGrp="1"/>
          </p:cNvSpPr>
          <p:nvPr>
            <p:ph type="body" sz="quarter" idx="4294967295"/>
          </p:nvPr>
        </p:nvSpPr>
        <p:spPr>
          <a:xfrm>
            <a:off x="0" y="1211263"/>
            <a:ext cx="11887200" cy="5478423"/>
          </a:xfrm>
        </p:spPr>
        <p:txBody>
          <a:bodyPr/>
          <a:lstStyle/>
          <a:p>
            <a:r>
              <a:rPr lang="en-US" dirty="0" smtClean="0"/>
              <a:t>Hosting</a:t>
            </a:r>
          </a:p>
          <a:p>
            <a:pPr marL="342900" lvl="1" indent="0">
              <a:buNone/>
            </a:pPr>
            <a:r>
              <a:rPr lang="en-US" dirty="0" smtClean="0">
                <a:solidFill>
                  <a:schemeClr val="bg2"/>
                </a:solidFill>
              </a:rPr>
              <a:t>Windows Azure Websites</a:t>
            </a:r>
          </a:p>
          <a:p>
            <a:r>
              <a:rPr lang="en-US" dirty="0"/>
              <a:t>Cross-domain data </a:t>
            </a:r>
            <a:r>
              <a:rPr lang="en-US" dirty="0" smtClean="0"/>
              <a:t>Access</a:t>
            </a:r>
          </a:p>
          <a:p>
            <a:pPr marL="342900" lvl="1" indent="0">
              <a:buNone/>
            </a:pPr>
            <a:r>
              <a:rPr lang="en-US" dirty="0" smtClean="0">
                <a:solidFill>
                  <a:schemeClr val="bg2"/>
                </a:solidFill>
              </a:rPr>
              <a:t>Server-side </a:t>
            </a:r>
            <a:r>
              <a:rPr lang="en-US" dirty="0">
                <a:solidFill>
                  <a:schemeClr val="bg2"/>
                </a:solidFill>
              </a:rPr>
              <a:t>proxy</a:t>
            </a:r>
          </a:p>
          <a:p>
            <a:r>
              <a:rPr lang="en-US" dirty="0" smtClean="0"/>
              <a:t>Security &amp; Authentication</a:t>
            </a:r>
          </a:p>
          <a:p>
            <a:pPr marL="342900" lvl="1" indent="0">
              <a:buNone/>
            </a:pPr>
            <a:r>
              <a:rPr lang="en-US" dirty="0" smtClean="0">
                <a:solidFill>
                  <a:schemeClr val="bg2"/>
                </a:solidFill>
              </a:rPr>
              <a:t>SSL, basic authentication</a:t>
            </a:r>
            <a:endParaRPr lang="en-US" dirty="0">
              <a:solidFill>
                <a:schemeClr val="bg2"/>
              </a:solidFill>
            </a:endParaRPr>
          </a:p>
          <a:p>
            <a:r>
              <a:rPr lang="en-US" dirty="0" smtClean="0"/>
              <a:t>Reach</a:t>
            </a:r>
          </a:p>
          <a:p>
            <a:pPr marL="342900" lvl="1" indent="0">
              <a:buNone/>
            </a:pPr>
            <a:r>
              <a:rPr lang="en-US" dirty="0" smtClean="0">
                <a:solidFill>
                  <a:schemeClr val="bg2"/>
                </a:solidFill>
              </a:rPr>
              <a:t>Works on Excel desktop and web apps </a:t>
            </a:r>
          </a:p>
          <a:p>
            <a:r>
              <a:rPr lang="en-US" dirty="0" smtClean="0"/>
              <a:t>Performance</a:t>
            </a:r>
            <a:endParaRPr lang="en-US" dirty="0"/>
          </a:p>
          <a:p>
            <a:pPr marL="342900" lvl="1" indent="0">
              <a:buNone/>
            </a:pPr>
            <a:r>
              <a:rPr lang="en-US" dirty="0" smtClean="0">
                <a:solidFill>
                  <a:schemeClr val="bg2"/>
                </a:solidFill>
              </a:rPr>
              <a:t>Client-side </a:t>
            </a:r>
            <a:r>
              <a:rPr lang="en-US" dirty="0">
                <a:solidFill>
                  <a:schemeClr val="bg2"/>
                </a:solidFill>
              </a:rPr>
              <a:t>and server-side </a:t>
            </a:r>
            <a:r>
              <a:rPr lang="en-US" dirty="0" smtClean="0">
                <a:solidFill>
                  <a:schemeClr val="bg2"/>
                </a:solidFill>
              </a:rPr>
              <a:t>caching</a:t>
            </a:r>
            <a:endParaRPr lang="en-US" dirty="0">
              <a:solidFill>
                <a:schemeClr val="bg2"/>
              </a:solidFill>
            </a:endParaRPr>
          </a:p>
        </p:txBody>
      </p:sp>
    </p:spTree>
    <p:extLst>
      <p:ext uri="{BB962C8B-B14F-4D97-AF65-F5344CB8AC3E}">
        <p14:creationId xmlns:p14="http://schemas.microsoft.com/office/powerpoint/2010/main" val="4280670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5" name="Rectangle 4"/>
          <p:cNvSpPr/>
          <p:nvPr/>
        </p:nvSpPr>
        <p:spPr bwMode="auto">
          <a:xfrm>
            <a:off x="2431615" y="2269382"/>
            <a:ext cx="2525385" cy="244708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Intro to Apps</a:t>
            </a:r>
          </a:p>
        </p:txBody>
      </p:sp>
      <p:sp>
        <p:nvSpPr>
          <p:cNvPr id="6" name="Rectangle 5"/>
          <p:cNvSpPr/>
          <p:nvPr/>
        </p:nvSpPr>
        <p:spPr bwMode="auto">
          <a:xfrm>
            <a:off x="5091012" y="2269382"/>
            <a:ext cx="2525385" cy="2447080"/>
          </a:xfrm>
          <a:prstGeom prst="rect">
            <a:avLst/>
          </a:prstGeom>
          <a:solidFill>
            <a:schemeClr val="bg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Anatomy of an App</a:t>
            </a:r>
          </a:p>
        </p:txBody>
      </p:sp>
      <p:sp>
        <p:nvSpPr>
          <p:cNvPr id="7" name="Rectangle 6"/>
          <p:cNvSpPr/>
          <p:nvPr/>
        </p:nvSpPr>
        <p:spPr bwMode="auto">
          <a:xfrm>
            <a:off x="7731452" y="2269382"/>
            <a:ext cx="2525385" cy="2447080"/>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App Architecture</a:t>
            </a:r>
          </a:p>
        </p:txBody>
      </p:sp>
    </p:spTree>
    <p:custDataLst>
      <p:tags r:id="rId1"/>
    </p:custDataLst>
    <p:extLst>
      <p:ext uri="{BB962C8B-B14F-4D97-AF65-F5344CB8AC3E}">
        <p14:creationId xmlns:p14="http://schemas.microsoft.com/office/powerpoint/2010/main" val="52908952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6"/>
                                        </p:tgtEl>
                                        <p:attrNameLst>
                                          <p:attrName>style.color</p:attrName>
                                        </p:attrNameLst>
                                      </p:cBhvr>
                                      <p:by>
                                        <p:hsl h="0" s="-12549" l="-25098"/>
                                      </p:by>
                                    </p:animClr>
                                    <p:animClr clrSpc="hsl" dir="cw">
                                      <p:cBhvr>
                                        <p:cTn id="7" dur="500" fill="hold"/>
                                        <p:tgtEl>
                                          <p:spTgt spid="6"/>
                                        </p:tgtEl>
                                        <p:attrNameLst>
                                          <p:attrName>fillcolor</p:attrName>
                                        </p:attrNameLst>
                                      </p:cBhvr>
                                      <p:by>
                                        <p:hsl h="0" s="-12549" l="-25098"/>
                                      </p:by>
                                    </p:animClr>
                                    <p:animClr clrSpc="hsl" dir="cw">
                                      <p:cBhvr>
                                        <p:cTn id="8" dur="500" fill="hold"/>
                                        <p:tgtEl>
                                          <p:spTgt spid="6"/>
                                        </p:tgtEl>
                                        <p:attrNameLst>
                                          <p:attrName>stroke.color</p:attrName>
                                        </p:attrNameLst>
                                      </p:cBhvr>
                                      <p:by>
                                        <p:hsl h="0" s="-12549" l="-25098"/>
                                      </p:by>
                                    </p:animClr>
                                    <p:set>
                                      <p:cBhvr>
                                        <p:cTn id="9" dur="500" fill="hold"/>
                                        <p:tgtEl>
                                          <p:spTgt spid="6"/>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7"/>
                                        </p:tgtEl>
                                        <p:attrNameLst>
                                          <p:attrName>style.color</p:attrName>
                                        </p:attrNameLst>
                                      </p:cBhvr>
                                      <p:by>
                                        <p:hsl h="0" s="-12549" l="-25098"/>
                                      </p:by>
                                    </p:animClr>
                                    <p:animClr clrSpc="hsl" dir="cw">
                                      <p:cBhvr>
                                        <p:cTn id="12" dur="500" fill="hold"/>
                                        <p:tgtEl>
                                          <p:spTgt spid="7"/>
                                        </p:tgtEl>
                                        <p:attrNameLst>
                                          <p:attrName>fillcolor</p:attrName>
                                        </p:attrNameLst>
                                      </p:cBhvr>
                                      <p:by>
                                        <p:hsl h="0" s="-12549" l="-25098"/>
                                      </p:by>
                                    </p:animClr>
                                    <p:animClr clrSpc="hsl" dir="cw">
                                      <p:cBhvr>
                                        <p:cTn id="13" dur="500" fill="hold"/>
                                        <p:tgtEl>
                                          <p:spTgt spid="7"/>
                                        </p:tgtEl>
                                        <p:attrNameLst>
                                          <p:attrName>stroke.color</p:attrName>
                                        </p:attrNameLst>
                                      </p:cBhvr>
                                      <p:by>
                                        <p:hsl h="0" s="-12549" l="-25098"/>
                                      </p:by>
                                    </p:animClr>
                                    <p:set>
                                      <p:cBhvr>
                                        <p:cTn id="14"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7029" y="1212850"/>
            <a:ext cx="7158321" cy="5587354"/>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a:t>
            </a:r>
            <a:r>
              <a:rPr lang="en-US" dirty="0" err="1" smtClean="0"/>
              <a:t>Mgr</a:t>
            </a:r>
            <a:r>
              <a:rPr lang="en-US" dirty="0" smtClean="0"/>
              <a:t> &amp; Plan Your App </a:t>
            </a:r>
          </a:p>
          <a:p>
            <a:endParaRPr lang="en-US" dirty="0" smtClean="0"/>
          </a:p>
          <a:p>
            <a:r>
              <a:rPr lang="en-US" dirty="0" smtClean="0"/>
              <a:t>Check Out </a:t>
            </a:r>
          </a:p>
          <a:p>
            <a:pPr lvl="1"/>
            <a:r>
              <a:rPr lang="en-US" dirty="0"/>
              <a:t>d</a:t>
            </a:r>
            <a:r>
              <a:rPr lang="en-US" dirty="0" smtClean="0"/>
              <a:t>ev.office.com</a:t>
            </a:r>
          </a:p>
          <a:p>
            <a:r>
              <a:rPr lang="en-US" sz="1999" dirty="0">
                <a:gradFill>
                  <a:gsLst>
                    <a:gs pos="1250">
                      <a:schemeClr val="bg2"/>
                    </a:gs>
                    <a:gs pos="100000">
                      <a:schemeClr val="bg2"/>
                    </a:gs>
                  </a:gsLst>
                  <a:lin ang="5400000" scaled="0"/>
                </a:gradFill>
                <a:latin typeface="+mn-lt"/>
                <a:hlinkClick r:id="rId3"/>
              </a:rPr>
              <a:t>http://www.devcamps.ms/office</a:t>
            </a:r>
            <a:endParaRPr lang="en-US" sz="1999"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 </a:t>
            </a:r>
          </a:p>
          <a:p>
            <a:pPr lvl="1"/>
            <a:r>
              <a:rPr lang="en-US" dirty="0" smtClean="0"/>
              <a:t>Seller Account</a:t>
            </a:r>
            <a:endParaRPr lang="en-US" dirty="0"/>
          </a:p>
        </p:txBody>
      </p:sp>
      <p:pic>
        <p:nvPicPr>
          <p:cNvPr id="4" name="Picture 3"/>
          <p:cNvPicPr>
            <a:picLocks noChangeAspect="1"/>
          </p:cNvPicPr>
          <p:nvPr/>
        </p:nvPicPr>
        <p:blipFill>
          <a:blip r:embed="rId4"/>
          <a:stretch>
            <a:fillRect/>
          </a:stretch>
        </p:blipFill>
        <p:spPr>
          <a:xfrm>
            <a:off x="7892325" y="0"/>
            <a:ext cx="4541649" cy="7009937"/>
          </a:xfrm>
          <a:prstGeom prst="rect">
            <a:avLst/>
          </a:prstGeom>
        </p:spPr>
      </p:pic>
    </p:spTree>
    <p:extLst>
      <p:ext uri="{BB962C8B-B14F-4D97-AF65-F5344CB8AC3E}">
        <p14:creationId xmlns:p14="http://schemas.microsoft.com/office/powerpoint/2010/main" val="16959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Thank you</a:t>
            </a:r>
            <a:endParaRPr lang="en-US" dirty="0">
              <a:solidFill>
                <a:schemeClr val="tx1"/>
              </a:solidFill>
            </a:endParaRPr>
          </a:p>
        </p:txBody>
      </p:sp>
      <p:sp>
        <p:nvSpPr>
          <p:cNvPr id="4" name="Title 2"/>
          <p:cNvSpPr txBox="1">
            <a:spLocks/>
          </p:cNvSpPr>
          <p:nvPr/>
        </p:nvSpPr>
        <p:spPr>
          <a:xfrm>
            <a:off x="274638" y="5478462"/>
            <a:ext cx="11887200" cy="1069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sz="5400" dirty="0" smtClean="0">
                <a:solidFill>
                  <a:srgbClr val="FFFFFF"/>
                </a:solidFill>
              </a:rPr>
              <a:t>Please </a:t>
            </a:r>
            <a:r>
              <a:rPr sz="5400" dirty="0" err="1" smtClean="0">
                <a:solidFill>
                  <a:srgbClr val="FFFFFF"/>
                </a:solidFill>
              </a:rPr>
              <a:t>eval</a:t>
            </a:r>
            <a:r>
              <a:rPr sz="5400" dirty="0" smtClean="0">
                <a:solidFill>
                  <a:srgbClr val="FFFFFF"/>
                </a:solidFill>
              </a:rPr>
              <a:t> this session at </a:t>
            </a:r>
            <a:r>
              <a:rPr sz="5400" dirty="0" err="1" smtClean="0">
                <a:solidFill>
                  <a:srgbClr val="FFFFFF"/>
                </a:solidFill>
              </a:rPr>
              <a:t>MySPC</a:t>
            </a:r>
            <a:endParaRPr sz="5400" dirty="0">
              <a:solidFill>
                <a:srgbClr val="FFFFFF"/>
              </a:solidFill>
            </a:endParaRPr>
          </a:p>
        </p:txBody>
      </p:sp>
    </p:spTree>
    <p:extLst>
      <p:ext uri="{BB962C8B-B14F-4D97-AF65-F5344CB8AC3E}">
        <p14:creationId xmlns:p14="http://schemas.microsoft.com/office/powerpoint/2010/main" val="306157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8482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9496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Apps for Office </a:t>
            </a:r>
            <a:r>
              <a:rPr lang="en-US" smtClean="0"/>
              <a:t>and SharePoint</a:t>
            </a:r>
            <a:endParaRPr lang="en-US" dirty="0"/>
          </a:p>
        </p:txBody>
      </p:sp>
      <p:sp>
        <p:nvSpPr>
          <p:cNvPr id="2" name="Slide Number Placeholder 1"/>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gradFill>
                  <a:gsLst>
                    <a:gs pos="100000">
                      <a:srgbClr val="797A7D"/>
                    </a:gs>
                    <a:gs pos="0">
                      <a:srgbClr val="797A7D"/>
                    </a:gs>
                  </a:gsLst>
                  <a:lin ang="5400000" scaled="0"/>
                </a:gradFill>
              </a:rPr>
              <a:pPr/>
              <a:t>4</a:t>
            </a:fld>
            <a:endParaRPr lang="en-US" dirty="0">
              <a:gradFill>
                <a:gsLst>
                  <a:gs pos="100000">
                    <a:srgbClr val="797A7D"/>
                  </a:gs>
                  <a:gs pos="0">
                    <a:srgbClr val="797A7D"/>
                  </a:gs>
                </a:gsLst>
                <a:lin ang="5400000" scaled="0"/>
              </a:gradFill>
            </a:endParaRPr>
          </a:p>
        </p:txBody>
      </p:sp>
      <p:sp>
        <p:nvSpPr>
          <p:cNvPr id="70" name="Chevron 45"/>
          <p:cNvSpPr/>
          <p:nvPr/>
        </p:nvSpPr>
        <p:spPr bwMode="auto">
          <a:xfrm flipH="1">
            <a:off x="4111628" y="1653239"/>
            <a:ext cx="4211975" cy="5406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61525"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Apps</a:t>
            </a:r>
          </a:p>
        </p:txBody>
      </p:sp>
      <p:sp>
        <p:nvSpPr>
          <p:cNvPr id="71" name="Rectangle 70"/>
          <p:cNvSpPr/>
          <p:nvPr/>
        </p:nvSpPr>
        <p:spPr bwMode="auto">
          <a:xfrm>
            <a:off x="4116861" y="4714211"/>
            <a:ext cx="4206743" cy="5406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61525"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App catalog and store</a:t>
            </a:r>
          </a:p>
        </p:txBody>
      </p:sp>
      <p:grpSp>
        <p:nvGrpSpPr>
          <p:cNvPr id="72" name="Group 71"/>
          <p:cNvGrpSpPr/>
          <p:nvPr/>
        </p:nvGrpSpPr>
        <p:grpSpPr>
          <a:xfrm>
            <a:off x="5559061" y="2290305"/>
            <a:ext cx="1323608" cy="1123629"/>
            <a:chOff x="5447932" y="2245599"/>
            <a:chExt cx="1298111" cy="1101697"/>
          </a:xfrm>
          <a:solidFill>
            <a:schemeClr val="accent6"/>
          </a:solidFill>
        </p:grpSpPr>
        <p:sp>
          <p:nvSpPr>
            <p:cNvPr id="73" name="Rectangle 72"/>
            <p:cNvSpPr/>
            <p:nvPr/>
          </p:nvSpPr>
          <p:spPr bwMode="auto">
            <a:xfrm>
              <a:off x="5447932" y="2245599"/>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Vacation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request</a:t>
              </a:r>
            </a:p>
          </p:txBody>
        </p:sp>
        <p:pic>
          <p:nvPicPr>
            <p:cNvPr id="74" name="Picture 35" descr="C:\Users\sakuu\Documents\Ballmer WPC\AI\Vacation.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5923700" y="2286000"/>
              <a:ext cx="393779" cy="554674"/>
            </a:xfrm>
            <a:prstGeom prst="rect">
              <a:avLst/>
            </a:prstGeom>
            <a:grpFill/>
            <a:ln>
              <a:noFill/>
            </a:ln>
            <a:extLst/>
          </p:spPr>
        </p:pic>
      </p:grpSp>
      <p:grpSp>
        <p:nvGrpSpPr>
          <p:cNvPr id="75" name="Group 74"/>
          <p:cNvGrpSpPr/>
          <p:nvPr/>
        </p:nvGrpSpPr>
        <p:grpSpPr>
          <a:xfrm>
            <a:off x="6999998" y="2290305"/>
            <a:ext cx="1323608" cy="1123629"/>
            <a:chOff x="6861111" y="2245599"/>
            <a:chExt cx="1298111" cy="1101697"/>
          </a:xfrm>
          <a:solidFill>
            <a:schemeClr val="accent6"/>
          </a:solidFill>
        </p:grpSpPr>
        <p:sp>
          <p:nvSpPr>
            <p:cNvPr id="76" name="Rectangle 75"/>
            <p:cNvSpPr/>
            <p:nvPr/>
          </p:nvSpPr>
          <p:spPr bwMode="auto">
            <a:xfrm>
              <a:off x="6861111" y="2245599"/>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Event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planning</a:t>
              </a:r>
            </a:p>
          </p:txBody>
        </p:sp>
        <p:pic>
          <p:nvPicPr>
            <p:cNvPr id="77" name="Picture 48" descr="C:\Users\sakuu\Documents\Ballmer MGX 2011\Tile Icons\Calendar Engineerin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7328925" y="2286000"/>
              <a:ext cx="458478" cy="513626"/>
            </a:xfrm>
            <a:prstGeom prst="rect">
              <a:avLst/>
            </a:prstGeom>
            <a:grpFill/>
            <a:ln>
              <a:noFill/>
            </a:ln>
            <a:extLst/>
          </p:spPr>
        </p:pic>
      </p:grpSp>
      <p:grpSp>
        <p:nvGrpSpPr>
          <p:cNvPr id="78" name="Group 77"/>
          <p:cNvGrpSpPr/>
          <p:nvPr/>
        </p:nvGrpSpPr>
        <p:grpSpPr>
          <a:xfrm>
            <a:off x="4118124" y="2290305"/>
            <a:ext cx="1323608" cy="1123629"/>
            <a:chOff x="4034752" y="2245599"/>
            <a:chExt cx="1298111" cy="1101697"/>
          </a:xfrm>
          <a:solidFill>
            <a:schemeClr val="accent6"/>
          </a:solidFill>
        </p:grpSpPr>
        <p:sp>
          <p:nvSpPr>
            <p:cNvPr id="79" name="Rectangle 78"/>
            <p:cNvSpPr/>
            <p:nvPr/>
          </p:nvSpPr>
          <p:spPr bwMode="auto">
            <a:xfrm>
              <a:off x="4034752" y="2245599"/>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Expense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calculator</a:t>
              </a:r>
            </a:p>
          </p:txBody>
        </p:sp>
        <p:sp>
          <p:nvSpPr>
            <p:cNvPr id="80" name="Freeform 111"/>
            <p:cNvSpPr>
              <a:spLocks noEditPoints="1"/>
            </p:cNvSpPr>
            <p:nvPr/>
          </p:nvSpPr>
          <p:spPr bwMode="black">
            <a:xfrm>
              <a:off x="4553996" y="2438400"/>
              <a:ext cx="259622" cy="344280"/>
            </a:xfrm>
            <a:custGeom>
              <a:avLst/>
              <a:gdLst>
                <a:gd name="T0" fmla="*/ 42 w 52"/>
                <a:gd name="T1" fmla="*/ 37 h 72"/>
                <a:gd name="T2" fmla="*/ 35 w 52"/>
                <a:gd name="T3" fmla="*/ 32 h 72"/>
                <a:gd name="T4" fmla="*/ 40 w 52"/>
                <a:gd name="T5" fmla="*/ 27 h 72"/>
                <a:gd name="T6" fmla="*/ 47 w 52"/>
                <a:gd name="T7" fmla="*/ 32 h 72"/>
                <a:gd name="T8" fmla="*/ 42 w 52"/>
                <a:gd name="T9" fmla="*/ 52 h 72"/>
                <a:gd name="T10" fmla="*/ 35 w 52"/>
                <a:gd name="T11" fmla="*/ 47 h 72"/>
                <a:gd name="T12" fmla="*/ 40 w 52"/>
                <a:gd name="T13" fmla="*/ 42 h 72"/>
                <a:gd name="T14" fmla="*/ 47 w 52"/>
                <a:gd name="T15" fmla="*/ 46 h 72"/>
                <a:gd name="T16" fmla="*/ 47 w 52"/>
                <a:gd name="T17" fmla="*/ 61 h 72"/>
                <a:gd name="T18" fmla="*/ 40 w 52"/>
                <a:gd name="T19" fmla="*/ 66 h 72"/>
                <a:gd name="T20" fmla="*/ 35 w 52"/>
                <a:gd name="T21" fmla="*/ 61 h 72"/>
                <a:gd name="T22" fmla="*/ 42 w 52"/>
                <a:gd name="T23" fmla="*/ 56 h 72"/>
                <a:gd name="T24" fmla="*/ 32 w 52"/>
                <a:gd name="T25" fmla="*/ 32 h 72"/>
                <a:gd name="T26" fmla="*/ 25 w 52"/>
                <a:gd name="T27" fmla="*/ 37 h 72"/>
                <a:gd name="T28" fmla="*/ 20 w 52"/>
                <a:gd name="T29" fmla="*/ 32 h 72"/>
                <a:gd name="T30" fmla="*/ 27 w 52"/>
                <a:gd name="T31" fmla="*/ 27 h 72"/>
                <a:gd name="T32" fmla="*/ 32 w 52"/>
                <a:gd name="T33" fmla="*/ 47 h 72"/>
                <a:gd name="T34" fmla="*/ 25 w 52"/>
                <a:gd name="T35" fmla="*/ 52 h 72"/>
                <a:gd name="T36" fmla="*/ 20 w 52"/>
                <a:gd name="T37" fmla="*/ 46 h 72"/>
                <a:gd name="T38" fmla="*/ 27 w 52"/>
                <a:gd name="T39" fmla="*/ 42 h 72"/>
                <a:gd name="T40" fmla="*/ 32 w 52"/>
                <a:gd name="T41" fmla="*/ 47 h 72"/>
                <a:gd name="T42" fmla="*/ 27 w 52"/>
                <a:gd name="T43" fmla="*/ 66 h 72"/>
                <a:gd name="T44" fmla="*/ 20 w 52"/>
                <a:gd name="T45" fmla="*/ 61 h 72"/>
                <a:gd name="T46" fmla="*/ 25 w 52"/>
                <a:gd name="T47" fmla="*/ 56 h 72"/>
                <a:gd name="T48" fmla="*/ 32 w 52"/>
                <a:gd name="T49" fmla="*/ 61 h 72"/>
                <a:gd name="T50" fmla="*/ 12 w 52"/>
                <a:gd name="T51" fmla="*/ 37 h 72"/>
                <a:gd name="T52" fmla="*/ 5 w 52"/>
                <a:gd name="T53" fmla="*/ 32 h 72"/>
                <a:gd name="T54" fmla="*/ 10 w 52"/>
                <a:gd name="T55" fmla="*/ 27 h 72"/>
                <a:gd name="T56" fmla="*/ 17 w 52"/>
                <a:gd name="T57" fmla="*/ 32 h 72"/>
                <a:gd name="T58" fmla="*/ 12 w 52"/>
                <a:gd name="T59" fmla="*/ 52 h 72"/>
                <a:gd name="T60" fmla="*/ 5 w 52"/>
                <a:gd name="T61" fmla="*/ 47 h 72"/>
                <a:gd name="T62" fmla="*/ 10 w 52"/>
                <a:gd name="T63" fmla="*/ 42 h 72"/>
                <a:gd name="T64" fmla="*/ 17 w 52"/>
                <a:gd name="T65" fmla="*/ 46 h 72"/>
                <a:gd name="T66" fmla="*/ 17 w 52"/>
                <a:gd name="T67" fmla="*/ 61 h 72"/>
                <a:gd name="T68" fmla="*/ 10 w 52"/>
                <a:gd name="T69" fmla="*/ 66 h 72"/>
                <a:gd name="T70" fmla="*/ 5 w 52"/>
                <a:gd name="T71" fmla="*/ 61 h 72"/>
                <a:gd name="T72" fmla="*/ 12 w 52"/>
                <a:gd name="T73" fmla="*/ 56 h 72"/>
                <a:gd name="T74" fmla="*/ 6 w 52"/>
                <a:gd name="T75" fmla="*/ 11 h 72"/>
                <a:gd name="T76" fmla="*/ 42 w 52"/>
                <a:gd name="T77" fmla="*/ 7 h 72"/>
                <a:gd name="T78" fmla="*/ 46 w 52"/>
                <a:gd name="T79" fmla="*/ 16 h 72"/>
                <a:gd name="T80" fmla="*/ 10 w 52"/>
                <a:gd name="T81" fmla="*/ 20 h 72"/>
                <a:gd name="T82" fmla="*/ 6 w 52"/>
                <a:gd name="T83" fmla="*/ 11 h 72"/>
                <a:gd name="T84" fmla="*/ 0 w 52"/>
                <a:gd name="T85" fmla="*/ 5 h 72"/>
                <a:gd name="T86" fmla="*/ 5 w 52"/>
                <a:gd name="T87" fmla="*/ 72 h 72"/>
                <a:gd name="T88" fmla="*/ 52 w 52"/>
                <a:gd name="T89" fmla="*/ 67 h 72"/>
                <a:gd name="T90" fmla="*/ 47 w 5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grpFill/>
            <a:ln>
              <a:noFill/>
            </a:ln>
            <a:extLst/>
          </p:spPr>
          <p:txBody>
            <a:bodyPr vert="horz" wrap="square" lIns="93260" tIns="46630" rIns="93260" bIns="46630" numCol="1" anchor="t" anchorCtr="0" compatLnSpc="1">
              <a:prstTxWarp prst="textNoShape">
                <a:avLst/>
              </a:prstTxWarp>
            </a:bodyPr>
            <a:lstStyle/>
            <a:p>
              <a:pPr defTabSz="932559"/>
              <a:endParaRPr lang="en-US" sz="1428">
                <a:solidFill>
                  <a:srgbClr val="000000"/>
                </a:solidFill>
              </a:endParaRPr>
            </a:p>
          </p:txBody>
        </p:sp>
      </p:grpSp>
      <p:grpSp>
        <p:nvGrpSpPr>
          <p:cNvPr id="81" name="Group 80"/>
          <p:cNvGrpSpPr/>
          <p:nvPr/>
        </p:nvGrpSpPr>
        <p:grpSpPr>
          <a:xfrm>
            <a:off x="5559061" y="3489221"/>
            <a:ext cx="1323608" cy="1123629"/>
            <a:chOff x="5447932" y="3421114"/>
            <a:chExt cx="1298111" cy="1101697"/>
          </a:xfrm>
          <a:solidFill>
            <a:schemeClr val="accent6"/>
          </a:solidFill>
        </p:grpSpPr>
        <p:sp>
          <p:nvSpPr>
            <p:cNvPr id="82" name="Rectangle 81"/>
            <p:cNvSpPr/>
            <p:nvPr/>
          </p:nvSpPr>
          <p:spPr bwMode="auto">
            <a:xfrm>
              <a:off x="5447932" y="3421114"/>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Learning management</a:t>
              </a:r>
            </a:p>
          </p:txBody>
        </p:sp>
        <p:sp>
          <p:nvSpPr>
            <p:cNvPr id="83" name="Freeform 82"/>
            <p:cNvSpPr>
              <a:spLocks noEditPoints="1"/>
            </p:cNvSpPr>
            <p:nvPr/>
          </p:nvSpPr>
          <p:spPr bwMode="black">
            <a:xfrm>
              <a:off x="5890554" y="3544888"/>
              <a:ext cx="412866" cy="399419"/>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grpFill/>
            <a:ln>
              <a:noFill/>
            </a:ln>
          </p:spPr>
          <p:txBody>
            <a:bodyPr vert="horz" wrap="square" lIns="0" tIns="0" rIns="0" bIns="46630" numCol="1" anchor="b" anchorCtr="0" compatLnSpc="1">
              <a:prstTxWarp prst="textNoShape">
                <a:avLst/>
              </a:prstTxWarp>
              <a:noAutofit/>
            </a:bodyPr>
            <a:lstStyle/>
            <a:p>
              <a:pPr defTabSz="932559"/>
              <a:endParaRPr lang="en-US" sz="1428">
                <a:solidFill>
                  <a:srgbClr val="000000"/>
                </a:solidFill>
              </a:endParaRPr>
            </a:p>
          </p:txBody>
        </p:sp>
      </p:grpSp>
      <p:grpSp>
        <p:nvGrpSpPr>
          <p:cNvPr id="84" name="Group 83"/>
          <p:cNvGrpSpPr/>
          <p:nvPr/>
        </p:nvGrpSpPr>
        <p:grpSpPr>
          <a:xfrm>
            <a:off x="6999998" y="3489221"/>
            <a:ext cx="1323608" cy="1123629"/>
            <a:chOff x="6861111" y="3421114"/>
            <a:chExt cx="1298111" cy="1101697"/>
          </a:xfrm>
          <a:solidFill>
            <a:schemeClr val="accent6"/>
          </a:solidFill>
        </p:grpSpPr>
        <p:sp>
          <p:nvSpPr>
            <p:cNvPr id="85" name="Rectangle 84"/>
            <p:cNvSpPr/>
            <p:nvPr/>
          </p:nvSpPr>
          <p:spPr bwMode="auto">
            <a:xfrm>
              <a:off x="6861111" y="3421114"/>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Risk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management</a:t>
              </a:r>
            </a:p>
          </p:txBody>
        </p:sp>
        <p:pic>
          <p:nvPicPr>
            <p:cNvPr id="86" name="Picture 4" descr="W:\Open Engagements\Productivity\MS-Unified Communications\#1601 BizProd MOD Team Core Content Work\New Iconography\Words\Caution_0605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10788" y="3425538"/>
              <a:ext cx="598755" cy="598755"/>
            </a:xfrm>
            <a:prstGeom prst="rect">
              <a:avLst/>
            </a:prstGeom>
            <a:grpFill/>
            <a:extLst/>
          </p:spPr>
        </p:pic>
      </p:grpSp>
      <p:grpSp>
        <p:nvGrpSpPr>
          <p:cNvPr id="87" name="Group 86"/>
          <p:cNvGrpSpPr/>
          <p:nvPr/>
        </p:nvGrpSpPr>
        <p:grpSpPr>
          <a:xfrm>
            <a:off x="4118124" y="3489221"/>
            <a:ext cx="1323608" cy="1123629"/>
            <a:chOff x="4034752" y="3421114"/>
            <a:chExt cx="1298111" cy="1101697"/>
          </a:xfrm>
          <a:solidFill>
            <a:schemeClr val="accent6"/>
          </a:solidFill>
        </p:grpSpPr>
        <p:sp>
          <p:nvSpPr>
            <p:cNvPr id="88" name="Rectangle 87"/>
            <p:cNvSpPr/>
            <p:nvPr/>
          </p:nvSpPr>
          <p:spPr bwMode="auto">
            <a:xfrm>
              <a:off x="4034752" y="3421114"/>
              <a:ext cx="1298111" cy="110169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Help-desk</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support</a:t>
              </a:r>
            </a:p>
          </p:txBody>
        </p:sp>
        <p:pic>
          <p:nvPicPr>
            <p:cNvPr id="89" name="Picture 8" descr="W:\Open Engagements\Productivity\MS-Unified Communications\#1601 BizProd MOD Team Core Content Work\New Iconography\People\PhoneOperator_06081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86390" y="3447181"/>
              <a:ext cx="594834" cy="594834"/>
            </a:xfrm>
            <a:prstGeom prst="rect">
              <a:avLst/>
            </a:prstGeom>
            <a:grpFill/>
            <a:extLst/>
          </p:spPr>
        </p:pic>
      </p:grpSp>
      <p:grpSp>
        <p:nvGrpSpPr>
          <p:cNvPr id="47" name="Group 46"/>
          <p:cNvGrpSpPr/>
          <p:nvPr/>
        </p:nvGrpSpPr>
        <p:grpSpPr>
          <a:xfrm>
            <a:off x="2027237" y="1653239"/>
            <a:ext cx="2809524" cy="3601657"/>
            <a:chOff x="1137163" y="1620968"/>
            <a:chExt cx="2755404" cy="3531357"/>
          </a:xfrm>
          <a:solidFill>
            <a:schemeClr val="bg2"/>
          </a:solidFill>
        </p:grpSpPr>
        <p:grpSp>
          <p:nvGrpSpPr>
            <p:cNvPr id="19" name="Group 18"/>
            <p:cNvGrpSpPr/>
            <p:nvPr/>
          </p:nvGrpSpPr>
          <p:grpSpPr>
            <a:xfrm>
              <a:off x="1137163" y="2245598"/>
              <a:ext cx="2755404" cy="2906727"/>
              <a:chOff x="1137163" y="2245598"/>
              <a:chExt cx="2755404" cy="2906727"/>
            </a:xfrm>
            <a:grpFill/>
          </p:grpSpPr>
          <p:sp>
            <p:nvSpPr>
              <p:cNvPr id="7" name="Rectangle 6"/>
              <p:cNvSpPr/>
              <p:nvPr/>
            </p:nvSpPr>
            <p:spPr bwMode="auto">
              <a:xfrm>
                <a:off x="1137163" y="2245598"/>
                <a:ext cx="2755404" cy="290672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algn="ctr" defTabSz="699496" fontAlgn="base">
                  <a:spcBef>
                    <a:spcPct val="0"/>
                  </a:spcBef>
                  <a:spcAft>
                    <a:spcPct val="0"/>
                  </a:spcAft>
                </a:pPr>
                <a:endParaRPr lang="en-US" sz="2040" spc="-39"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80790" y="3544888"/>
                <a:ext cx="2707315" cy="1321092"/>
              </a:xfrm>
              <a:prstGeom prst="rect">
                <a:avLst/>
              </a:prstGeom>
              <a:grpFill/>
            </p:spPr>
          </p:pic>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37598" y="2563431"/>
                <a:ext cx="2711488" cy="889655"/>
              </a:xfrm>
              <a:prstGeom prst="rect">
                <a:avLst/>
              </a:prstGeom>
              <a:grpFill/>
            </p:spPr>
          </p:pic>
        </p:grpSp>
        <p:sp>
          <p:nvSpPr>
            <p:cNvPr id="20" name="Rectangle 19"/>
            <p:cNvSpPr/>
            <p:nvPr/>
          </p:nvSpPr>
          <p:spPr bwMode="auto">
            <a:xfrm>
              <a:off x="1137163" y="1620968"/>
              <a:ext cx="2755404" cy="53013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124671" defTabSz="699496"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Products and platforms</a:t>
              </a:r>
            </a:p>
          </p:txBody>
        </p:sp>
      </p:grpSp>
      <p:grpSp>
        <p:nvGrpSpPr>
          <p:cNvPr id="5" name="Group 4"/>
          <p:cNvGrpSpPr/>
          <p:nvPr/>
        </p:nvGrpSpPr>
        <p:grpSpPr>
          <a:xfrm>
            <a:off x="7589837" y="1653239"/>
            <a:ext cx="2809525" cy="3601657"/>
            <a:chOff x="6110943" y="1620969"/>
            <a:chExt cx="2755404" cy="3531357"/>
          </a:xfrm>
          <a:solidFill>
            <a:schemeClr val="bg2"/>
          </a:solidFill>
        </p:grpSpPr>
        <p:grpSp>
          <p:nvGrpSpPr>
            <p:cNvPr id="4" name="Group 3"/>
            <p:cNvGrpSpPr/>
            <p:nvPr/>
          </p:nvGrpSpPr>
          <p:grpSpPr>
            <a:xfrm>
              <a:off x="6110943" y="1620969"/>
              <a:ext cx="2755404" cy="3531357"/>
              <a:chOff x="6110943" y="1620969"/>
              <a:chExt cx="2755404" cy="3531357"/>
            </a:xfrm>
            <a:grpFill/>
          </p:grpSpPr>
          <p:sp>
            <p:nvSpPr>
              <p:cNvPr id="21" name="Rectangle 20"/>
              <p:cNvSpPr/>
              <p:nvPr/>
            </p:nvSpPr>
            <p:spPr bwMode="auto">
              <a:xfrm>
                <a:off x="6110943" y="1620969"/>
                <a:ext cx="2755404" cy="53013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124671"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Services and data</a:t>
                </a:r>
              </a:p>
            </p:txBody>
          </p:sp>
          <p:sp>
            <p:nvSpPr>
              <p:cNvPr id="14" name="Rectangle 13"/>
              <p:cNvSpPr/>
              <p:nvPr/>
            </p:nvSpPr>
            <p:spPr bwMode="auto">
              <a:xfrm>
                <a:off x="6110943" y="2242314"/>
                <a:ext cx="2755404" cy="29100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algn="ctr" defTabSz="699496" fontAlgn="base">
                  <a:spcBef>
                    <a:spcPct val="0"/>
                  </a:spcBef>
                  <a:spcAft>
                    <a:spcPct val="0"/>
                  </a:spcAft>
                </a:pPr>
                <a:endParaRPr lang="en-US" sz="2040" spc="-3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 name="Group 2"/>
            <p:cNvGrpSpPr/>
            <p:nvPr/>
          </p:nvGrpSpPr>
          <p:grpSpPr>
            <a:xfrm>
              <a:off x="6494963" y="2405764"/>
              <a:ext cx="1987365" cy="2583112"/>
              <a:chOff x="6437189" y="2370494"/>
              <a:chExt cx="1987365" cy="2583112"/>
            </a:xfrm>
            <a:grpFill/>
          </p:grpSpPr>
          <p:pic>
            <p:nvPicPr>
              <p:cNvPr id="24" name="Picture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73545" y="2370494"/>
                <a:ext cx="1514652" cy="480094"/>
              </a:xfrm>
              <a:prstGeom prst="rect">
                <a:avLst/>
              </a:prstGeom>
              <a:grpFill/>
            </p:spPr>
          </p:pic>
          <p:pic>
            <p:nvPicPr>
              <p:cNvPr id="40" name="Picture 3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51050" y="3332559"/>
                <a:ext cx="1559643" cy="228600"/>
              </a:xfrm>
              <a:prstGeom prst="rect">
                <a:avLst/>
              </a:prstGeom>
              <a:grpFill/>
            </p:spPr>
          </p:pic>
          <p:pic>
            <p:nvPicPr>
              <p:cNvPr id="41" name="Picture 2" descr="C:\Users\v-sacars\Documents\Microsoft\Product logos\dyn-brand_bL_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7189" y="2714460"/>
                <a:ext cx="1987365" cy="429771"/>
              </a:xfrm>
              <a:prstGeom prst="rect">
                <a:avLst/>
              </a:prstGeom>
              <a:grpFill/>
              <a:extLst/>
            </p:spPr>
          </p:pic>
          <p:pic>
            <p:nvPicPr>
              <p:cNvPr id="42" name="Picture 2" descr="C:\Users\v-sacars\Documents\Microsoft\Product logos\SQL_h_bL_r.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04539" y="4109483"/>
                <a:ext cx="1652664" cy="420889"/>
              </a:xfrm>
              <a:prstGeom prst="rect">
                <a:avLst/>
              </a:prstGeom>
              <a:grpFill/>
              <a:extLst/>
            </p:spPr>
          </p:pic>
          <p:pic>
            <p:nvPicPr>
              <p:cNvPr id="43" name="Picture 30" descr="bing_rgb_r.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6978130" y="3764235"/>
                <a:ext cx="905482" cy="3191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9" name="Picture 38"/>
              <p:cNvPicPr>
                <a:picLocks noChangeAspect="1"/>
              </p:cNvPicPr>
              <p:nvPr/>
            </p:nvPicPr>
            <p:blipFill>
              <a:blip r:embed="rId16" cstate="print">
                <a:biLevel thresh="25000"/>
                <a:extLst>
                  <a:ext uri="{28A0092B-C50C-407E-A947-70E740481C1C}">
                    <a14:useLocalDpi xmlns:a14="http://schemas.microsoft.com/office/drawing/2010/main" val="0"/>
                  </a:ext>
                </a:extLst>
              </a:blip>
              <a:stretch>
                <a:fillRect/>
              </a:stretch>
            </p:blipFill>
            <p:spPr>
              <a:xfrm>
                <a:off x="6845017" y="4674456"/>
                <a:ext cx="1333474" cy="279150"/>
              </a:xfrm>
              <a:prstGeom prst="rect">
                <a:avLst/>
              </a:prstGeom>
              <a:grpFill/>
            </p:spPr>
          </p:pic>
        </p:grpSp>
      </p:grpSp>
    </p:spTree>
    <p:custDataLst>
      <p:tags r:id="rId1"/>
    </p:custDataLst>
    <p:extLst>
      <p:ext uri="{BB962C8B-B14F-4D97-AF65-F5344CB8AC3E}">
        <p14:creationId xmlns:p14="http://schemas.microsoft.com/office/powerpoint/2010/main" val="36031243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2.55297E-9 1.56605E-6 L -0.0674 1.56605E-6 " pathEditMode="relative" rAng="0" ptsTypes="AA">
                                      <p:cBhvr>
                                        <p:cTn id="11" dur="2000" fill="hold"/>
                                        <p:tgtEl>
                                          <p:spTgt spid="47"/>
                                        </p:tgtEl>
                                        <p:attrNameLst>
                                          <p:attrName>ppt_x</p:attrName>
                                          <p:attrName>ppt_y</p:attrName>
                                        </p:attrNameLst>
                                      </p:cBhvr>
                                      <p:rCtr x="-3370" y="0"/>
                                    </p:animMotion>
                                  </p:childTnLst>
                                </p:cTn>
                              </p:par>
                              <p:par>
                                <p:cTn id="12" presetID="42" presetClass="path" presetSubtype="0" accel="50000" decel="50000" fill="hold" nodeType="withEffect">
                                  <p:stCondLst>
                                    <p:cond delay="0"/>
                                  </p:stCondLst>
                                  <p:childTnLst>
                                    <p:animMotion origin="layout" path="M 2.4049E-6 4.97049E-6 L 0.06778 0.00068 " pathEditMode="relative" rAng="0" ptsTypes="AA">
                                      <p:cBhvr>
                                        <p:cTn id="13" dur="2000" fill="hold"/>
                                        <p:tgtEl>
                                          <p:spTgt spid="5"/>
                                        </p:tgtEl>
                                        <p:attrNameLst>
                                          <p:attrName>ppt_x</p:attrName>
                                          <p:attrName>ppt_y</p:attrName>
                                        </p:attrNameLst>
                                      </p:cBhvr>
                                      <p:rCtr x="3383" y="23"/>
                                    </p:animMotion>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500"/>
                                        <p:tgtEl>
                                          <p:spTgt spid="75"/>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fade">
                                      <p:cBhvr>
                                        <p:cTn id="29" dur="500"/>
                                        <p:tgtEl>
                                          <p:spTgt spid="84"/>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childTnLst>
                          </p:cTn>
                        </p:par>
                        <p:par>
                          <p:cTn id="38" fill="hold">
                            <p:stCondLst>
                              <p:cond delay="5000"/>
                            </p:stCondLst>
                            <p:childTnLst>
                              <p:par>
                                <p:cTn id="39" presetID="10" presetClass="entr" presetSubtype="0" fill="hold"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7" name="Rectangle 6"/>
          <p:cNvSpPr/>
          <p:nvPr/>
        </p:nvSpPr>
        <p:spPr bwMode="auto">
          <a:xfrm>
            <a:off x="6694456" y="1342372"/>
            <a:ext cx="4104917" cy="754008"/>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bg1">
              <a:lumMod val="50000"/>
            </a:schemeClr>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bg1">
              <a:lumMod val="50000"/>
            </a:schemeClr>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46734123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bg1">
              <a:lumMod val="50000"/>
            </a:schemeClr>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bg1">
              <a:lumMod val="50000"/>
            </a:schemeClr>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5056590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bg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accent6"/>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accent6"/>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tx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43368762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accent6"/>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accent6"/>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203288488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6221410" y="1135063"/>
            <a:ext cx="5340791" cy="514440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Server</a:t>
            </a:r>
          </a:p>
        </p:txBody>
      </p:sp>
      <p:sp>
        <p:nvSpPr>
          <p:cNvPr id="65" name="Rectangle 64"/>
          <p:cNvSpPr/>
          <p:nvPr/>
        </p:nvSpPr>
        <p:spPr bwMode="auto">
          <a:xfrm>
            <a:off x="808037" y="1135063"/>
            <a:ext cx="5413373" cy="51444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4572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Client</a:t>
            </a:r>
          </a:p>
        </p:txBody>
      </p:sp>
      <p:sp>
        <p:nvSpPr>
          <p:cNvPr id="10" name="Rectangle 9"/>
          <p:cNvSpPr/>
          <p:nvPr/>
        </p:nvSpPr>
        <p:spPr bwMode="auto">
          <a:xfrm rot="16200000">
            <a:off x="2958473" y="887603"/>
            <a:ext cx="1297121"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Browser Host</a:t>
            </a:r>
            <a:endParaRPr lang="en-US" sz="1200" spc="-102"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t>Common App Architecture</a:t>
            </a:r>
            <a:endParaRPr lang="en-US" sz="4400" dirty="0"/>
          </a:p>
        </p:txBody>
      </p:sp>
      <p:sp>
        <p:nvSpPr>
          <p:cNvPr id="8" name="Rectangle 7"/>
          <p:cNvSpPr/>
          <p:nvPr/>
        </p:nvSpPr>
        <p:spPr bwMode="auto">
          <a:xfrm rot="5400000">
            <a:off x="8094670" y="888861"/>
            <a:ext cx="1294606"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a:solidFill>
                  <a:srgbClr val="505050"/>
                </a:solidFill>
                <a:ea typeface="Segoe UI" pitchFamily="34" charset="0"/>
                <a:cs typeface="Segoe UI" pitchFamily="34" charset="0"/>
              </a:rPr>
              <a:t>Web </a:t>
            </a:r>
            <a:r>
              <a:rPr lang="en-US" sz="1200" spc="-102" dirty="0" smtClean="0">
                <a:solidFill>
                  <a:srgbClr val="505050"/>
                </a:solidFill>
                <a:ea typeface="Segoe UI" pitchFamily="34" charset="0"/>
                <a:cs typeface="Segoe UI" pitchFamily="34" charset="0"/>
              </a:rPr>
              <a:t>Server Host</a:t>
            </a:r>
            <a:endParaRPr lang="en-US" sz="1200" spc="-102" dirty="0">
              <a:solidFill>
                <a:srgbClr val="505050"/>
              </a:solidFill>
              <a:ea typeface="Segoe UI" pitchFamily="34" charset="0"/>
              <a:cs typeface="Segoe UI" pitchFamily="34" charset="0"/>
            </a:endParaRPr>
          </a:p>
        </p:txBody>
      </p:sp>
      <p:sp>
        <p:nvSpPr>
          <p:cNvPr id="54" name="Rectangle 53"/>
          <p:cNvSpPr/>
          <p:nvPr/>
        </p:nvSpPr>
        <p:spPr bwMode="auto">
          <a:xfrm>
            <a:off x="1548804" y="1214589"/>
            <a:ext cx="9250570" cy="1009577"/>
          </a:xfrm>
          <a:prstGeom prst="rect">
            <a:avLst/>
          </a:prstGeom>
          <a:solidFill>
            <a:schemeClr val="tx2">
              <a:lumMod val="20000"/>
              <a:lumOff val="80000"/>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505050"/>
              </a:solidFill>
              <a:ea typeface="Segoe UI" pitchFamily="34" charset="0"/>
              <a:cs typeface="Segoe UI" pitchFamily="34" charset="0"/>
            </a:endParaRPr>
          </a:p>
        </p:txBody>
      </p:sp>
      <p:sp>
        <p:nvSpPr>
          <p:cNvPr id="11" name="Rectangle 10"/>
          <p:cNvSpPr/>
          <p:nvPr/>
        </p:nvSpPr>
        <p:spPr bwMode="auto">
          <a:xfrm>
            <a:off x="1540989" y="1342372"/>
            <a:ext cx="4114800"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a:t>
            </a:r>
            <a:r>
              <a:rPr lang="en-US" sz="1400" spc="-102" dirty="0" err="1" smtClean="0">
                <a:gradFill>
                  <a:gsLst>
                    <a:gs pos="0">
                      <a:srgbClr val="FFFFFF"/>
                    </a:gs>
                    <a:gs pos="100000">
                      <a:srgbClr val="FFFFFF"/>
                    </a:gs>
                  </a:gsLst>
                  <a:lin ang="5400000" scaled="0"/>
                </a:gradFill>
                <a:ea typeface="Segoe UI" pitchFamily="34" charset="0"/>
                <a:cs typeface="Segoe UI" pitchFamily="34" charset="0"/>
              </a:rPr>
              <a:t>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44593" y="3876246"/>
            <a:ext cx="1690384"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Office JS</a:t>
            </a:r>
          </a:p>
        </p:txBody>
      </p:sp>
      <p:sp>
        <p:nvSpPr>
          <p:cNvPr id="26" name="Rectangle 25"/>
          <p:cNvSpPr/>
          <p:nvPr/>
        </p:nvSpPr>
        <p:spPr bwMode="auto">
          <a:xfrm>
            <a:off x="3788970"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SharePoint JS (CSOM)</a:t>
            </a:r>
          </a:p>
        </p:txBody>
      </p:sp>
      <p:grpSp>
        <p:nvGrpSpPr>
          <p:cNvPr id="60" name="Group 59"/>
          <p:cNvGrpSpPr/>
          <p:nvPr/>
        </p:nvGrpSpPr>
        <p:grpSpPr>
          <a:xfrm>
            <a:off x="5719211" y="1214589"/>
            <a:ext cx="889162" cy="1009577"/>
            <a:chOff x="6784020" y="2852239"/>
            <a:chExt cx="1416269" cy="1574471"/>
          </a:xfrm>
          <a:solidFill>
            <a:srgbClr val="0072C6"/>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46" name="Rectangle 45"/>
          <p:cNvSpPr/>
          <p:nvPr/>
        </p:nvSpPr>
        <p:spPr bwMode="auto">
          <a:xfrm>
            <a:off x="6705805" y="4599111"/>
            <a:ext cx="4093568" cy="1190067"/>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TextBox 29"/>
          <p:cNvSpPr txBox="1"/>
          <p:nvPr/>
        </p:nvSpPr>
        <p:spPr>
          <a:xfrm>
            <a:off x="6694456" y="4824493"/>
            <a:ext cx="1896259" cy="830997"/>
          </a:xfrm>
          <a:prstGeom prst="rect">
            <a:avLst/>
          </a:prstGeom>
          <a:noFill/>
        </p:spPr>
        <p:txBody>
          <a:bodyPr wrap="square" rtlCol="0">
            <a:spAutoFit/>
          </a:bodyPr>
          <a:lstStyle/>
          <a:p>
            <a:pPr algn="ctr"/>
            <a:r>
              <a:rPr lang="en-US" sz="2400" dirty="0" smtClean="0">
                <a:solidFill>
                  <a:srgbClr val="FFFFFF"/>
                </a:solidFill>
              </a:rPr>
              <a:t>SharePoint</a:t>
            </a:r>
          </a:p>
          <a:p>
            <a:pPr algn="ctr"/>
            <a:r>
              <a:rPr lang="en-US" sz="2400" dirty="0" smtClean="0">
                <a:solidFill>
                  <a:srgbClr val="FFFFFF"/>
                </a:solidFill>
              </a:rPr>
              <a:t>&amp; Exchange</a:t>
            </a:r>
          </a:p>
        </p:txBody>
      </p:sp>
      <p:sp>
        <p:nvSpPr>
          <p:cNvPr id="50" name="Rectangle 49"/>
          <p:cNvSpPr/>
          <p:nvPr/>
        </p:nvSpPr>
        <p:spPr bwMode="auto">
          <a:xfrm rot="16200000">
            <a:off x="-1059792" y="3295536"/>
            <a:ext cx="4439732"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a:solidFill>
                  <a:srgbClr val="505050"/>
                </a:solidFill>
                <a:ea typeface="Segoe UI" pitchFamily="34" charset="0"/>
                <a:cs typeface="Segoe UI" pitchFamily="34" charset="0"/>
              </a:rPr>
              <a:t>Other </a:t>
            </a:r>
            <a:r>
              <a:rPr lang="en-US" sz="1400" spc="-102" dirty="0" smtClean="0">
                <a:solidFill>
                  <a:srgbClr val="505050"/>
                </a:solidFill>
                <a:ea typeface="Segoe UI" pitchFamily="34" charset="0"/>
                <a:cs typeface="Segoe UI" pitchFamily="34" charset="0"/>
              </a:rPr>
              <a:t>Devices</a:t>
            </a:r>
          </a:p>
          <a:p>
            <a:pPr algn="ctr" defTabSz="932406"/>
            <a:r>
              <a:rPr lang="en-US" sz="1400" spc="-102" dirty="0" smtClean="0">
                <a:solidFill>
                  <a:srgbClr val="505050"/>
                </a:solidFill>
                <a:ea typeface="Segoe UI" pitchFamily="34" charset="0"/>
                <a:cs typeface="Segoe UI" pitchFamily="34" charset="0"/>
              </a:rPr>
              <a:t>&amp; </a:t>
            </a:r>
            <a:r>
              <a:rPr lang="en-US" sz="1400" spc="-102" dirty="0">
                <a:solidFill>
                  <a:srgbClr val="505050"/>
                </a:solidFill>
                <a:ea typeface="Segoe UI" pitchFamily="34" charset="0"/>
                <a:cs typeface="Segoe UI" pitchFamily="34" charset="0"/>
              </a:rPr>
              <a:t>Clients</a:t>
            </a:r>
          </a:p>
        </p:txBody>
      </p:sp>
      <p:sp>
        <p:nvSpPr>
          <p:cNvPr id="7" name="Rectangle 6"/>
          <p:cNvSpPr/>
          <p:nvPr/>
        </p:nvSpPr>
        <p:spPr bwMode="auto">
          <a:xfrm>
            <a:off x="6694456" y="1342372"/>
            <a:ext cx="4104917" cy="75400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Logic</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1549630" y="4592036"/>
            <a:ext cx="4114800" cy="1211273"/>
            <a:chOff x="1798225" y="1211262"/>
            <a:chExt cx="4114800" cy="1211273"/>
          </a:xfrm>
        </p:grpSpPr>
        <p:sp>
          <p:nvSpPr>
            <p:cNvPr id="43" name="Rectangle 42"/>
            <p:cNvSpPr/>
            <p:nvPr/>
          </p:nvSpPr>
          <p:spPr bwMode="auto">
            <a:xfrm>
              <a:off x="1798225" y="1211262"/>
              <a:ext cx="4114800" cy="1211273"/>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2143227" y="1561588"/>
              <a:ext cx="987771" cy="461665"/>
            </a:xfrm>
            <a:prstGeom prst="rect">
              <a:avLst/>
            </a:prstGeom>
            <a:noFill/>
          </p:spPr>
          <p:txBody>
            <a:bodyPr wrap="none" rtlCol="0">
              <a:spAutoFit/>
            </a:bodyPr>
            <a:lstStyle/>
            <a:p>
              <a:r>
                <a:rPr lang="en-US" sz="2400" dirty="0" smtClean="0">
                  <a:solidFill>
                    <a:srgbClr val="FFFFFF"/>
                  </a:solidFill>
                </a:rPr>
                <a:t>Office</a:t>
              </a:r>
            </a:p>
          </p:txBody>
        </p:sp>
        <p:sp>
          <p:nvSpPr>
            <p:cNvPr id="75" name="Rectangle 74"/>
            <p:cNvSpPr/>
            <p:nvPr/>
          </p:nvSpPr>
          <p:spPr bwMode="auto">
            <a:xfrm rot="16200000">
              <a:off x="3647720" y="1611411"/>
              <a:ext cx="980461" cy="397941"/>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Web Apps</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rot="16200000">
              <a:off x="4102708"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WinRT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rot="16200000">
              <a:off x="4559429" y="1609679"/>
              <a:ext cx="98029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Mac </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rot="16200000">
              <a:off x="5016846" y="1608372"/>
              <a:ext cx="978903" cy="401574"/>
            </a:xfrm>
            <a:prstGeom prst="rect">
              <a:avLst/>
            </a:prstGeom>
            <a:noFill/>
            <a:ln w="9525">
              <a:solidFill>
                <a:srgbClr val="FFFFF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Mobile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rot="16200000">
              <a:off x="3194633" y="1609839"/>
              <a:ext cx="980459" cy="397940"/>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Win32</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sp>
        <p:nvSpPr>
          <p:cNvPr id="78" name="TextBox 77"/>
          <p:cNvSpPr txBox="1"/>
          <p:nvPr/>
        </p:nvSpPr>
        <p:spPr>
          <a:xfrm>
            <a:off x="5878477" y="2221546"/>
            <a:ext cx="638316" cy="400110"/>
          </a:xfrm>
          <a:prstGeom prst="rect">
            <a:avLst/>
          </a:prstGeom>
          <a:noFill/>
        </p:spPr>
        <p:txBody>
          <a:bodyPr wrap="none" rtlCol="0">
            <a:spAutoFit/>
          </a:bodyPr>
          <a:lstStyle/>
          <a:p>
            <a:pPr algn="ctr"/>
            <a:r>
              <a:rPr lang="en-US" sz="2000" dirty="0" smtClean="0">
                <a:solidFill>
                  <a:srgbClr val="0072C6"/>
                </a:solidFill>
              </a:rPr>
              <a:t>APP</a:t>
            </a:r>
          </a:p>
        </p:txBody>
      </p:sp>
      <p:cxnSp>
        <p:nvCxnSpPr>
          <p:cNvPr id="104" name="Straight Arrow Connector 103"/>
          <p:cNvCxnSpPr>
            <a:stCxn id="51" idx="1"/>
            <a:endCxn id="26" idx="3"/>
          </p:cNvCxnSpPr>
          <p:nvPr/>
        </p:nvCxnSpPr>
        <p:spPr>
          <a:xfrm flipH="1">
            <a:off x="5480610" y="4105854"/>
            <a:ext cx="1357957" cy="0"/>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bwMode="auto">
          <a:xfrm rot="16200000">
            <a:off x="8989470" y="3295536"/>
            <a:ext cx="4439731" cy="533402"/>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0" rIns="0" bIns="0" rtlCol="0" anchor="ctr" anchorCtr="0"/>
          <a:lstStyle/>
          <a:p>
            <a:pPr algn="ctr" defTabSz="932406"/>
            <a:r>
              <a:rPr lang="en-US" sz="1400" spc="-102" dirty="0" smtClean="0">
                <a:solidFill>
                  <a:srgbClr val="505050"/>
                </a:solidFill>
                <a:ea typeface="Segoe UI" pitchFamily="34" charset="0"/>
                <a:cs typeface="Segoe UI" pitchFamily="34" charset="0"/>
              </a:rPr>
              <a:t>3</a:t>
            </a:r>
            <a:r>
              <a:rPr lang="en-US" sz="1400" spc="-102" baseline="30000" dirty="0" smtClean="0">
                <a:solidFill>
                  <a:srgbClr val="505050"/>
                </a:solidFill>
                <a:ea typeface="Segoe UI" pitchFamily="34" charset="0"/>
                <a:cs typeface="Segoe UI" pitchFamily="34" charset="0"/>
              </a:rPr>
              <a:t>rd</a:t>
            </a:r>
            <a:r>
              <a:rPr lang="en-US" sz="1400" spc="-102" dirty="0" smtClean="0">
                <a:solidFill>
                  <a:srgbClr val="505050"/>
                </a:solidFill>
                <a:ea typeface="Segoe UI" pitchFamily="34" charset="0"/>
                <a:cs typeface="Segoe UI" pitchFamily="34" charset="0"/>
              </a:rPr>
              <a:t> Party Services</a:t>
            </a:r>
            <a:endParaRPr lang="en-US" sz="1400" spc="-102" dirty="0">
              <a:solidFill>
                <a:srgbClr val="505050"/>
              </a:solidFill>
              <a:ea typeface="Segoe UI" pitchFamily="34" charset="0"/>
              <a:cs typeface="Segoe UI" pitchFamily="34" charset="0"/>
            </a:endParaRPr>
          </a:p>
        </p:txBody>
      </p:sp>
      <p:grpSp>
        <p:nvGrpSpPr>
          <p:cNvPr id="6" name="Group 5"/>
          <p:cNvGrpSpPr/>
          <p:nvPr/>
        </p:nvGrpSpPr>
        <p:grpSpPr>
          <a:xfrm>
            <a:off x="7962694" y="2408947"/>
            <a:ext cx="1415974" cy="1087308"/>
            <a:chOff x="7961743" y="2411132"/>
            <a:chExt cx="1415974" cy="1087308"/>
          </a:xfrm>
          <a:solidFill>
            <a:schemeClr val="tx2"/>
          </a:solidFill>
        </p:grpSpPr>
        <p:sp>
          <p:nvSpPr>
            <p:cNvPr id="67" name="Rectangle 66"/>
            <p:cNvSpPr/>
            <p:nvPr/>
          </p:nvSpPr>
          <p:spPr bwMode="auto">
            <a:xfrm>
              <a:off x="7961743" y="2411132"/>
              <a:ext cx="1415974" cy="1087308"/>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grpSp>
          <p:nvGrpSpPr>
            <p:cNvPr id="29" name="Group 28"/>
            <p:cNvGrpSpPr/>
            <p:nvPr/>
          </p:nvGrpSpPr>
          <p:grpSpPr>
            <a:xfrm>
              <a:off x="8047038" y="2724445"/>
              <a:ext cx="1267474" cy="625156"/>
              <a:chOff x="8555727" y="3360581"/>
              <a:chExt cx="1267474" cy="625156"/>
            </a:xfrm>
            <a:grpFill/>
          </p:grpSpPr>
          <p:sp>
            <p:nvSpPr>
              <p:cNvPr id="76" name="Rectangle 75"/>
              <p:cNvSpPr/>
              <p:nvPr/>
            </p:nvSpPr>
            <p:spPr bwMode="auto">
              <a:xfrm rot="16200000">
                <a:off x="9334086" y="3496621"/>
                <a:ext cx="625155" cy="353075"/>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0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0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rot="16200000">
                <a:off x="8877780" y="3495729"/>
                <a:ext cx="625154" cy="354861"/>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IIS </a:t>
                </a:r>
                <a:r>
                  <a:rPr lang="en-US" sz="1200" spc="-102" dirty="0">
                    <a:gradFill>
                      <a:gsLst>
                        <a:gs pos="0">
                          <a:srgbClr val="FFFFFF"/>
                        </a:gs>
                        <a:gs pos="100000">
                          <a:srgbClr val="FFFFFF"/>
                        </a:gs>
                      </a:gsLst>
                      <a:lin ang="5400000" scaled="0"/>
                    </a:gradFill>
                    <a:ea typeface="Segoe UI" pitchFamily="34" charset="0"/>
                    <a:cs typeface="Segoe UI" pitchFamily="34" charset="0"/>
                  </a:rPr>
                  <a:t>/ </a:t>
                </a:r>
                <a:r>
                  <a:rPr lang="en-US" sz="1200" spc="-102" dirty="0" err="1" smtClean="0">
                    <a:gradFill>
                      <a:gsLst>
                        <a:gs pos="0">
                          <a:srgbClr val="FFFFFF"/>
                        </a:gs>
                        <a:gs pos="100000">
                          <a:srgbClr val="FFFFFF"/>
                        </a:gs>
                      </a:gsLst>
                      <a:lin ang="5400000" scaled="0"/>
                    </a:gradFill>
                    <a:ea typeface="Segoe UI" pitchFamily="34" charset="0"/>
                    <a:cs typeface="Segoe UI" pitchFamily="34" charset="0"/>
                  </a:rPr>
                  <a:t>ASP.Net</a:t>
                </a:r>
                <a:endParaRPr lang="en-US" sz="12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rot="16200000">
                <a:off x="8438478" y="3477830"/>
                <a:ext cx="625155" cy="390658"/>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a:gradFill>
                      <a:gsLst>
                        <a:gs pos="0">
                          <a:srgbClr val="FFFFFF"/>
                        </a:gs>
                        <a:gs pos="100000">
                          <a:srgbClr val="FFFFFF"/>
                        </a:gs>
                      </a:gsLst>
                      <a:lin ang="5400000" scaled="0"/>
                    </a:gradFill>
                    <a:ea typeface="Segoe UI" pitchFamily="34" charset="0"/>
                    <a:cs typeface="Segoe UI" pitchFamily="34" charset="0"/>
                  </a:rPr>
                  <a:t>Windows</a:t>
                </a:r>
              </a:p>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Azure</a:t>
                </a:r>
              </a:p>
            </p:txBody>
          </p:sp>
        </p:grpSp>
      </p:grpSp>
      <p:sp>
        <p:nvSpPr>
          <p:cNvPr id="51" name="Rectangle 50"/>
          <p:cNvSpPr/>
          <p:nvPr/>
        </p:nvSpPr>
        <p:spPr bwMode="auto">
          <a:xfrm>
            <a:off x="68385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CSOM</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804067" y="3876246"/>
            <a:ext cx="1691640" cy="459216"/>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REST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582947" y="4705355"/>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On-premises</a:t>
            </a:r>
          </a:p>
        </p:txBody>
      </p:sp>
      <p:grpSp>
        <p:nvGrpSpPr>
          <p:cNvPr id="91" name="Group 90"/>
          <p:cNvGrpSpPr/>
          <p:nvPr/>
        </p:nvGrpSpPr>
        <p:grpSpPr>
          <a:xfrm>
            <a:off x="1873240" y="2408946"/>
            <a:ext cx="2375922" cy="1089101"/>
            <a:chOff x="1958062" y="2354262"/>
            <a:chExt cx="2375922" cy="1089101"/>
          </a:xfrm>
          <a:solidFill>
            <a:schemeClr val="accent6"/>
          </a:solidFill>
        </p:grpSpPr>
        <p:sp>
          <p:nvSpPr>
            <p:cNvPr id="95" name="Rectangle 94"/>
            <p:cNvSpPr/>
            <p:nvPr/>
          </p:nvSpPr>
          <p:spPr bwMode="auto">
            <a:xfrm rot="16200000">
              <a:off x="1842342"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IE</a:t>
              </a:r>
            </a:p>
          </p:txBody>
        </p:sp>
        <p:sp>
          <p:nvSpPr>
            <p:cNvPr id="96" name="Rectangle 95"/>
            <p:cNvSpPr/>
            <p:nvPr/>
          </p:nvSpPr>
          <p:spPr bwMode="auto">
            <a:xfrm rot="16200000">
              <a:off x="2450421"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Chrome</a:t>
              </a:r>
            </a:p>
          </p:txBody>
        </p:sp>
        <p:sp>
          <p:nvSpPr>
            <p:cNvPr id="97" name="Rectangle 96"/>
            <p:cNvSpPr/>
            <p:nvPr/>
          </p:nvSpPr>
          <p:spPr bwMode="auto">
            <a:xfrm rot="16200000">
              <a:off x="3058500" y="2776892"/>
              <a:ext cx="784301"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FireFox</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rot="16200000">
              <a:off x="3666578" y="2776892"/>
              <a:ext cx="784302" cy="548640"/>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Safari</a:t>
              </a:r>
            </a:p>
          </p:txBody>
        </p:sp>
        <p:sp>
          <p:nvSpPr>
            <p:cNvPr id="107" name="Rectangle 106"/>
            <p:cNvSpPr/>
            <p:nvPr/>
          </p:nvSpPr>
          <p:spPr bwMode="auto">
            <a:xfrm>
              <a:off x="1958062" y="2354262"/>
              <a:ext cx="2375922"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1</a:t>
              </a:r>
            </a:p>
          </p:txBody>
        </p:sp>
      </p:grpSp>
      <p:grpSp>
        <p:nvGrpSpPr>
          <p:cNvPr id="98" name="Group 97"/>
          <p:cNvGrpSpPr/>
          <p:nvPr/>
        </p:nvGrpSpPr>
        <p:grpSpPr>
          <a:xfrm>
            <a:off x="4467116" y="2409425"/>
            <a:ext cx="1065321" cy="1086830"/>
            <a:chOff x="4510528" y="2356533"/>
            <a:chExt cx="1065321" cy="1086830"/>
          </a:xfrm>
          <a:solidFill>
            <a:schemeClr val="accent6"/>
          </a:solidFill>
        </p:grpSpPr>
        <p:sp>
          <p:nvSpPr>
            <p:cNvPr id="108" name="Rectangle 107"/>
            <p:cNvSpPr/>
            <p:nvPr/>
          </p:nvSpPr>
          <p:spPr bwMode="auto">
            <a:xfrm>
              <a:off x="4510528" y="2356533"/>
              <a:ext cx="1062465" cy="268994"/>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Tier 2</a:t>
              </a:r>
            </a:p>
          </p:txBody>
        </p:sp>
        <p:sp>
          <p:nvSpPr>
            <p:cNvPr id="109" name="Rectangle 108"/>
            <p:cNvSpPr/>
            <p:nvPr/>
          </p:nvSpPr>
          <p:spPr bwMode="auto">
            <a:xfrm>
              <a:off x="4510528" y="2656818"/>
              <a:ext cx="1065321" cy="786545"/>
            </a:xfrm>
            <a:prstGeom prst="rect">
              <a:avLst/>
            </a:prstGeom>
            <a:grp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100" spc="-102" dirty="0" err="1" smtClean="0">
                  <a:gradFill>
                    <a:gsLst>
                      <a:gs pos="0">
                        <a:srgbClr val="FFFFFF"/>
                      </a:gs>
                      <a:gs pos="100000">
                        <a:srgbClr val="FFFFFF"/>
                      </a:gs>
                    </a:gsLst>
                    <a:lin ang="5400000" scaled="0"/>
                  </a:gradFill>
                  <a:ea typeface="Segoe UI" pitchFamily="34" charset="0"/>
                  <a:cs typeface="Segoe UI" pitchFamily="34" charset="0"/>
                </a:rPr>
                <a:t>ECMAScript</a:t>
              </a:r>
              <a:r>
                <a:rPr lang="en-US" sz="1100" spc="-102" dirty="0" smtClean="0">
                  <a:gradFill>
                    <a:gsLst>
                      <a:gs pos="0">
                        <a:srgbClr val="FFFFFF"/>
                      </a:gs>
                      <a:gs pos="100000">
                        <a:srgbClr val="FFFFFF"/>
                      </a:gs>
                    </a:gsLst>
                    <a:lin ang="5400000" scaled="0"/>
                  </a:gradFill>
                  <a:ea typeface="Segoe UI" pitchFamily="34" charset="0"/>
                  <a:cs typeface="Segoe UI" pitchFamily="34" charset="0"/>
                </a:rPr>
                <a:t> 5</a:t>
              </a:r>
            </a:p>
          </p:txBody>
        </p:sp>
      </p:grpSp>
      <p:sp>
        <p:nvSpPr>
          <p:cNvPr id="64" name="Rectangle 63"/>
          <p:cNvSpPr/>
          <p:nvPr/>
        </p:nvSpPr>
        <p:spPr bwMode="auto">
          <a:xfrm>
            <a:off x="9659435" y="4694752"/>
            <a:ext cx="980459" cy="984633"/>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Online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9464832" y="2408946"/>
            <a:ext cx="1041894" cy="1087309"/>
            <a:chOff x="9443619" y="2408946"/>
            <a:chExt cx="1041894" cy="1087309"/>
          </a:xfrm>
          <a:solidFill>
            <a:schemeClr val="tx2"/>
          </a:solidFill>
        </p:grpSpPr>
        <p:sp>
          <p:nvSpPr>
            <p:cNvPr id="69" name="Rectangle 68"/>
            <p:cNvSpPr/>
            <p:nvPr/>
          </p:nvSpPr>
          <p:spPr bwMode="auto">
            <a:xfrm>
              <a:off x="9445861" y="2408946"/>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83" name="Rectangle 82"/>
            <p:cNvSpPr/>
            <p:nvPr/>
          </p:nvSpPr>
          <p:spPr bwMode="auto">
            <a:xfrm>
              <a:off x="9444258" y="3069424"/>
              <a:ext cx="1035299"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89" name="Rectangle 88"/>
            <p:cNvSpPr/>
            <p:nvPr/>
          </p:nvSpPr>
          <p:spPr bwMode="auto">
            <a:xfrm>
              <a:off x="9443619" y="2735262"/>
              <a:ext cx="1035937"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Workflow</a:t>
              </a:r>
            </a:p>
          </p:txBody>
        </p:sp>
      </p:grpSp>
      <p:grpSp>
        <p:nvGrpSpPr>
          <p:cNvPr id="5" name="Group 4"/>
          <p:cNvGrpSpPr/>
          <p:nvPr/>
        </p:nvGrpSpPr>
        <p:grpSpPr>
          <a:xfrm>
            <a:off x="6838117" y="2408946"/>
            <a:ext cx="1045609" cy="1087309"/>
            <a:chOff x="6849028" y="2411131"/>
            <a:chExt cx="1045609" cy="1087309"/>
          </a:xfrm>
          <a:solidFill>
            <a:schemeClr val="tx2"/>
          </a:solidFill>
        </p:grpSpPr>
        <p:sp>
          <p:nvSpPr>
            <p:cNvPr id="66" name="Rectangle 65"/>
            <p:cNvSpPr/>
            <p:nvPr/>
          </p:nvSpPr>
          <p:spPr bwMode="auto">
            <a:xfrm>
              <a:off x="6854985" y="2411131"/>
              <a:ext cx="1039652" cy="1087309"/>
            </a:xfrm>
            <a:prstGeom prst="rect">
              <a:avLst/>
            </a:prstGeom>
            <a:solidFill>
              <a:schemeClr val="accent6"/>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849029" y="3070613"/>
              <a:ext cx="1033696"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94" name="Rectangle 93"/>
            <p:cNvSpPr/>
            <p:nvPr/>
          </p:nvSpPr>
          <p:spPr bwMode="auto">
            <a:xfrm>
              <a:off x="6849028" y="2735262"/>
              <a:ext cx="1039653" cy="280176"/>
            </a:xfrm>
            <a:prstGeom prst="rect">
              <a:avLst/>
            </a:prstGeom>
            <a:solidFill>
              <a:schemeClr val="accent6">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050" spc="-102" dirty="0" smtClean="0">
                  <a:gradFill>
                    <a:gsLst>
                      <a:gs pos="0">
                        <a:srgbClr val="FFFFFF"/>
                      </a:gs>
                      <a:gs pos="100000">
                        <a:srgbClr val="FFFFFF"/>
                      </a:gs>
                    </a:gsLst>
                    <a:lin ang="5400000" scaled="0"/>
                  </a:gradFill>
                  <a:ea typeface="Segoe UI" pitchFamily="34" charset="0"/>
                  <a:cs typeface="Segoe UI" pitchFamily="34" charset="0"/>
                </a:rPr>
                <a:t>Web Sites</a:t>
              </a:r>
            </a:p>
          </p:txBody>
        </p:sp>
      </p:grpSp>
      <p:cxnSp>
        <p:nvCxnSpPr>
          <p:cNvPr id="117" name="Straight Arrow Connector 116"/>
          <p:cNvCxnSpPr>
            <a:stCxn id="12" idx="2"/>
          </p:cNvCxnSpPr>
          <p:nvPr/>
        </p:nvCxnSpPr>
        <p:spPr>
          <a:xfrm>
            <a:off x="2789785" y="4335462"/>
            <a:ext cx="0"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7682471" y="4335462"/>
            <a:ext cx="1916" cy="26364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9677777" y="4335462"/>
            <a:ext cx="0" cy="249425"/>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rot="16200000">
            <a:off x="3240290"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7432" rIns="0" bIns="0" rtlCol="0" anchor="t" anchorCtr="0"/>
          <a:lstStyle/>
          <a:p>
            <a:pPr algn="ctr" defTabSz="932406"/>
            <a:r>
              <a:rPr lang="en-US" sz="1200" spc="-102" dirty="0" smtClean="0">
                <a:solidFill>
                  <a:srgbClr val="505050"/>
                </a:solidFill>
                <a:ea typeface="Segoe UI" pitchFamily="34" charset="0"/>
                <a:cs typeface="Segoe UI" pitchFamily="34" charset="0"/>
              </a:rPr>
              <a:t>Client APIs</a:t>
            </a:r>
            <a:endParaRPr lang="en-US" sz="1200" spc="-102" dirty="0">
              <a:solidFill>
                <a:srgbClr val="505050"/>
              </a:solidFill>
              <a:ea typeface="Segoe UI" pitchFamily="34" charset="0"/>
              <a:cs typeface="Segoe UI" pitchFamily="34" charset="0"/>
            </a:endParaRPr>
          </a:p>
        </p:txBody>
      </p:sp>
      <p:sp>
        <p:nvSpPr>
          <p:cNvPr id="121" name="Rectangle 120"/>
          <p:cNvSpPr/>
          <p:nvPr/>
        </p:nvSpPr>
        <p:spPr bwMode="auto">
          <a:xfrm rot="5400000">
            <a:off x="8387922" y="2022514"/>
            <a:ext cx="708104" cy="4114800"/>
          </a:xfrm>
          <a:prstGeom prst="rect">
            <a:avLst/>
          </a:prstGeom>
          <a:no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0" bIns="0" rtlCol="0" anchor="t" anchorCtr="0"/>
          <a:lstStyle/>
          <a:p>
            <a:pPr algn="ctr" defTabSz="932406"/>
            <a:r>
              <a:rPr lang="en-US" sz="1200" spc="-102" dirty="0" smtClean="0">
                <a:solidFill>
                  <a:srgbClr val="505050"/>
                </a:solidFill>
                <a:ea typeface="Segoe UI" pitchFamily="34" charset="0"/>
                <a:cs typeface="Segoe UI" pitchFamily="34" charset="0"/>
              </a:rPr>
              <a:t>Server APIs</a:t>
            </a:r>
            <a:endParaRPr lang="en-US" sz="1200" spc="-102" dirty="0">
              <a:solidFill>
                <a:srgbClr val="505050"/>
              </a:solidFill>
              <a:ea typeface="Segoe UI" pitchFamily="34" charset="0"/>
              <a:cs typeface="Segoe UI" pitchFamily="34" charset="0"/>
            </a:endParaRPr>
          </a:p>
        </p:txBody>
      </p:sp>
      <p:pic>
        <p:nvPicPr>
          <p:cNvPr id="70"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56000" t="50000" r="10000" b="4000"/>
          <a:stretch>
            <a:fillRect/>
          </a:stretch>
        </p:blipFill>
        <p:spPr bwMode="auto">
          <a:xfrm>
            <a:off x="981832" y="5084436"/>
            <a:ext cx="356482" cy="482299"/>
          </a:xfrm>
          <a:prstGeom prst="rect">
            <a:avLst/>
          </a:prstGeom>
          <a:noFill/>
          <a:ln>
            <a:noFill/>
          </a:ln>
        </p:spPr>
      </p:pic>
      <p:pic>
        <p:nvPicPr>
          <p:cNvPr id="71" name="Picture 2" descr="\\MAGNUM\Projects\Microsoft\Cloud Power FY12\Design\ICONS_PNG\Devices.png"/>
          <p:cNvPicPr>
            <a:picLocks noChangeAspect="1" noChangeArrowheads="1"/>
          </p:cNvPicPr>
          <p:nvPr/>
        </p:nvPicPr>
        <p:blipFill>
          <a:blip r:embed="rId3" cstate="print">
            <a:duotone>
              <a:prstClr val="black"/>
              <a:schemeClr val="tx2">
                <a:tint val="45000"/>
                <a:satMod val="400000"/>
              </a:schemeClr>
            </a:duotone>
          </a:blip>
          <a:srcRect l="2000" t="50000" r="46000" b="4000"/>
          <a:stretch>
            <a:fillRect/>
          </a:stretch>
        </p:blipFill>
        <p:spPr bwMode="auto">
          <a:xfrm>
            <a:off x="924483" y="1587393"/>
            <a:ext cx="474716" cy="419941"/>
          </a:xfrm>
          <a:prstGeom prst="rect">
            <a:avLst/>
          </a:prstGeom>
          <a:noFill/>
          <a:ln>
            <a:noFill/>
          </a:ln>
        </p:spPr>
      </p:pic>
      <p:sp>
        <p:nvSpPr>
          <p:cNvPr id="9" name="Right Brace 8"/>
          <p:cNvSpPr/>
          <p:nvPr/>
        </p:nvSpPr>
        <p:spPr>
          <a:xfrm rot="5400000">
            <a:off x="3560532" y="1830156"/>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1" name="Right Brace 80"/>
          <p:cNvSpPr/>
          <p:nvPr/>
        </p:nvSpPr>
        <p:spPr>
          <a:xfrm rot="5400000">
            <a:off x="8534821" y="1830157"/>
            <a:ext cx="284698" cy="3659112"/>
          </a:xfrm>
          <a:prstGeom prst="rightBrace">
            <a:avLst>
              <a:gd name="adj1" fmla="val 64611"/>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207333424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7.5"/>
</p:tagLst>
</file>

<file path=ppt/tags/tag2.xml><?xml version="1.0" encoding="utf-8"?>
<p:tagLst xmlns:a="http://schemas.openxmlformats.org/drawingml/2006/main" xmlns:r="http://schemas.openxmlformats.org/officeDocument/2006/relationships" xmlns:p="http://schemas.openxmlformats.org/presentationml/2006/main">
  <p:tag name="TIMING" val="|20.5|36|.5|.5|.5|.5|.5|.5|.5|38.4"/>
</p:tagLst>
</file>

<file path=ppt/tags/tag3.xml><?xml version="1.0" encoding="utf-8"?>
<p:tagLst xmlns:a="http://schemas.openxmlformats.org/drawingml/2006/main" xmlns:r="http://schemas.openxmlformats.org/officeDocument/2006/relationships" xmlns:p="http://schemas.openxmlformats.org/presentationml/2006/main">
  <p:tag name="TIMING" val="|17.5"/>
</p:tagLst>
</file>

<file path=ppt/tags/tag4.xml><?xml version="1.0" encoding="utf-8"?>
<p:tagLst xmlns:a="http://schemas.openxmlformats.org/drawingml/2006/main" xmlns:r="http://schemas.openxmlformats.org/officeDocument/2006/relationships" xmlns:p="http://schemas.openxmlformats.org/presentationml/2006/main">
  <p:tag name="TIMING" val="|1.6|17.7|16.7|14.9"/>
</p:tagLst>
</file>

<file path=ppt/tags/tag5.xml><?xml version="1.0" encoding="utf-8"?>
<p:tagLst xmlns:a="http://schemas.openxmlformats.org/drawingml/2006/main" xmlns:r="http://schemas.openxmlformats.org/officeDocument/2006/relationships" xmlns:p="http://schemas.openxmlformats.org/presentationml/2006/main">
  <p:tag name="TIMING" val="|17.5"/>
</p:tagLst>
</file>

<file path=ppt/tags/tag6.xml><?xml version="1.0" encoding="utf-8"?>
<p:tagLst xmlns:a="http://schemas.openxmlformats.org/drawingml/2006/main" xmlns:r="http://schemas.openxmlformats.org/officeDocument/2006/relationships" xmlns:p="http://schemas.openxmlformats.org/presentationml/2006/main">
  <p:tag name="TIMING" val="|53.4|1"/>
</p:tagLst>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Keenan Newton; Rolando Jimenez Salgado </External_x0020_Speaker>
    <Session_x0020_Code xmlns="2295e2e7-0eeb-498e-8716-217bb2ee6ee3">SPC133</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Keenan Newton, Rolando Jimenez Salgado</Speaker>
    <AverageRating xmlns="http://schemas.microsoft.com/sharepoint/v3" xsi:nil="true"/>
  </documentManagement>
</p:properties>
</file>

<file path=customXml/itemProps1.xml><?xml version="1.0" encoding="utf-8"?>
<ds:datastoreItem xmlns:ds="http://schemas.openxmlformats.org/officeDocument/2006/customXml" ds:itemID="{E30BBF23-7A9A-41CA-B350-CF5952BF7E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documentManagement/types"/>
    <ds:schemaRef ds:uri="http://schemas.openxmlformats.org/package/2006/metadata/core-properties"/>
    <ds:schemaRef ds:uri="http://www.w3.org/XML/1998/namespace"/>
    <ds:schemaRef ds:uri="2295e2e7-0eeb-498e-8716-217bb2ee6ee3"/>
    <ds:schemaRef ds:uri="http://purl.org/dc/elements/1.1/"/>
    <ds:schemaRef ds:uri="http://schemas.microsoft.com/office/2006/metadata/properties"/>
    <ds:schemaRef ds:uri="http://purl.org/dc/terms/"/>
    <ds:schemaRef ds:uri="http://schemas.microsoft.com/sharepoint/v3"/>
    <ds:schemaRef ds:uri="http://schemas.microsoft.com/office/infopath/2007/PartnerControls"/>
    <ds:schemaRef ds:uri="230e9df3-be65-4c73-a93b-d1236ebd677e"/>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TotalTime>
  <Words>4451</Words>
  <Application>Microsoft Office PowerPoint</Application>
  <PresentationFormat>Custom</PresentationFormat>
  <Paragraphs>636</Paragraphs>
  <Slides>33</Slides>
  <Notes>32</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SPC2012_Developer_Template_16x9</vt:lpstr>
      <vt:lpstr>5-30072_SPC2012_Developer_Template_16x9_Light</vt:lpstr>
      <vt:lpstr>5-30072_SPC2012_Developer_Template_16x9</vt:lpstr>
      <vt:lpstr>5-30072_SPC2012_Business_Template_16x9_Light</vt:lpstr>
      <vt:lpstr>PowerPoint Presentation</vt:lpstr>
      <vt:lpstr>Introduction to the Cloud App Model for Office and SharePoint 2013 – Part 1 </vt:lpstr>
      <vt:lpstr>Agenda</vt:lpstr>
      <vt:lpstr>Apps for Office and SharePoint</vt:lpstr>
      <vt:lpstr>Common App Architecture</vt:lpstr>
      <vt:lpstr>Common App Architecture</vt:lpstr>
      <vt:lpstr>Common App Architecture</vt:lpstr>
      <vt:lpstr>Common App Architecture</vt:lpstr>
      <vt:lpstr>Common App Architecture</vt:lpstr>
      <vt:lpstr>Common App Architecture</vt:lpstr>
      <vt:lpstr>Agenda</vt:lpstr>
      <vt:lpstr>App Anatomy</vt:lpstr>
      <vt:lpstr>Demo</vt:lpstr>
      <vt:lpstr>Apps for Office - Recap</vt:lpstr>
      <vt:lpstr>Demo</vt:lpstr>
      <vt:lpstr>Apps for SharePoint - Recap</vt:lpstr>
      <vt:lpstr>App Development Tools</vt:lpstr>
      <vt:lpstr>App Packaging and Deployment</vt:lpstr>
      <vt:lpstr>Demo</vt:lpstr>
      <vt:lpstr>App Hosting Models</vt:lpstr>
      <vt:lpstr>Agenda</vt:lpstr>
      <vt:lpstr>The Power of the Cloud App Model</vt:lpstr>
      <vt:lpstr>Demo</vt:lpstr>
      <vt:lpstr>Templates and Office-enabled Apps for SharePoint</vt:lpstr>
      <vt:lpstr>Demo</vt:lpstr>
      <vt:lpstr>Demo</vt:lpstr>
      <vt:lpstr>Election Tracker App</vt:lpstr>
      <vt:lpstr>Election Tracker Architecture</vt:lpstr>
      <vt:lpstr>Election Tracker – Common considerations</vt:lpstr>
      <vt:lpstr>Accelerating Your App</vt:lpstr>
      <vt:lpstr>Thank you</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Cloud App Model for Office and SharePoint 2013, Part 1</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2012-11-12T21:20:08Z</dcterms:created>
  <dcterms:modified xsi:type="dcterms:W3CDTF">2012-12-06T21:02:54Z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