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3.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theme/themeOverride2.xml" ContentType="application/vnd.openxmlformats-officedocument.themeOverride+xml"/>
  <Override PartName="/ppt/notesSlides/notesSlide4.xml" ContentType="application/vnd.openxmlformats-officedocument.presentationml.notesSlide+xml"/>
  <Override PartName="/ppt/theme/themeOverride3.xml" ContentType="application/vnd.openxmlformats-officedocument.themeOverride+xml"/>
  <Override PartName="/ppt/notesSlides/notesSlide5.xml" ContentType="application/vnd.openxmlformats-officedocument.presentationml.notesSlide+xml"/>
  <Override PartName="/ppt/theme/themeOverride4.xml" ContentType="application/vnd.openxmlformats-officedocument.themeOverride+xml"/>
  <Override PartName="/ppt/notesSlides/notesSlide6.xml" ContentType="application/vnd.openxmlformats-officedocument.presentationml.notesSl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notesSlides/notesSlide7.xml" ContentType="application/vnd.openxmlformats-officedocument.presentationml.notesSlide+xml"/>
  <Override PartName="/ppt/theme/themeOverride10.xml" ContentType="application/vnd.openxmlformats-officedocument.themeOverr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16" r:id="rId6"/>
    <p:sldMasterId id="2147484227" r:id="rId7"/>
  </p:sldMasterIdLst>
  <p:notesMasterIdLst>
    <p:notesMasterId r:id="rId25"/>
  </p:notesMasterIdLst>
  <p:handoutMasterIdLst>
    <p:handoutMasterId r:id="rId26"/>
  </p:handoutMasterIdLst>
  <p:sldIdLst>
    <p:sldId id="1055" r:id="rId8"/>
    <p:sldId id="1054" r:id="rId9"/>
    <p:sldId id="1090" r:id="rId10"/>
    <p:sldId id="1091" r:id="rId11"/>
    <p:sldId id="1092" r:id="rId12"/>
    <p:sldId id="1101" r:id="rId13"/>
    <p:sldId id="1102" r:id="rId14"/>
    <p:sldId id="1094" r:id="rId15"/>
    <p:sldId id="1095" r:id="rId16"/>
    <p:sldId id="1096" r:id="rId17"/>
    <p:sldId id="1103" r:id="rId18"/>
    <p:sldId id="1104" r:id="rId19"/>
    <p:sldId id="1105" r:id="rId20"/>
    <p:sldId id="1107" r:id="rId21"/>
    <p:sldId id="1099" r:id="rId22"/>
    <p:sldId id="1108" r:id="rId23"/>
    <p:sldId id="1109" r:id="rId2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55"/>
            <p14:sldId id="1054"/>
            <p14:sldId id="1090"/>
            <p14:sldId id="1091"/>
            <p14:sldId id="1092"/>
            <p14:sldId id="1101"/>
            <p14:sldId id="1102"/>
            <p14:sldId id="1094"/>
            <p14:sldId id="1095"/>
            <p14:sldId id="1096"/>
            <p14:sldId id="1103"/>
            <p14:sldId id="1104"/>
            <p14:sldId id="1105"/>
            <p14:sldId id="1107"/>
            <p14:sldId id="1099"/>
            <p14:sldId id="1108"/>
            <p14:sldId id="1109"/>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00FFFF"/>
    <a:srgbClr val="CC00CC"/>
    <a:srgbClr val="000000"/>
    <a:srgbClr val="002050"/>
    <a:srgbClr val="442359"/>
    <a:srgbClr val="333333"/>
    <a:srgbClr val="FFFFFF"/>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varScale="1">
        <p:scale>
          <a:sx n="43" d="100"/>
          <a:sy n="43" d="100"/>
        </p:scale>
        <p:origin x="-1494" y="-660"/>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00" kern="1200" dirty="0" smtClean="0">
              <a:solidFill>
                <a:schemeClr val="tx1"/>
              </a:solidFill>
              <a:latin typeface="Segoe UI" pitchFamily="34" charset="0"/>
              <a:ea typeface="+mn-ea"/>
              <a:cs typeface="+mn-cs"/>
            </a:endParaRPr>
          </a:p>
        </p:txBody>
      </p:sp>
      <p:sp>
        <p:nvSpPr>
          <p:cNvPr id="4" name="Header Placeholder 3"/>
          <p:cNvSpPr>
            <a:spLocks noGrp="1"/>
          </p:cNvSpPr>
          <p:nvPr>
            <p:ph type="hdr" sz="quarter" idx="10"/>
          </p:nvPr>
        </p:nvSpPr>
        <p:spPr/>
        <p:txBody>
          <a:bodyPr/>
          <a:lstStyle/>
          <a:p>
            <a:r>
              <a:rPr lang="en-US" dirty="0" smtClean="0"/>
              <a:t>Visual Studio 11</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83EE490-37B2-4B57-A60A-DEE30F1B4A3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9654786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00" kern="1200" dirty="0" smtClean="0">
              <a:solidFill>
                <a:schemeClr val="tx1"/>
              </a:solidFill>
              <a:latin typeface="Segoe UI" pitchFamily="34" charset="0"/>
              <a:ea typeface="+mn-ea"/>
              <a:cs typeface="+mn-cs"/>
            </a:endParaRPr>
          </a:p>
        </p:txBody>
      </p:sp>
      <p:sp>
        <p:nvSpPr>
          <p:cNvPr id="4" name="Header Placeholder 3"/>
          <p:cNvSpPr>
            <a:spLocks noGrp="1"/>
          </p:cNvSpPr>
          <p:nvPr>
            <p:ph type="hdr" sz="quarter" idx="10"/>
          </p:nvPr>
        </p:nvSpPr>
        <p:spPr/>
        <p:txBody>
          <a:bodyPr/>
          <a:lstStyle/>
          <a:p>
            <a:r>
              <a:rPr lang="en-US" dirty="0" smtClean="0"/>
              <a:t>Visual Studio 11</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83EE490-37B2-4B57-A60A-DEE30F1B4A3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965478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277604-F957-433F-BCA2-0779A8E9576D}"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0219527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6726051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Build 2012</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048C15B-B4D4-421A-B769-930086148BE6}"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3046824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5:01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type="body" sz="quarter" idx="13"/>
          </p:nvPr>
        </p:nvSpPr>
        <p:spPr>
          <a:xfrm>
            <a:off x="9785350" y="1028409"/>
            <a:ext cx="2376488" cy="461665"/>
          </a:xfrm>
        </p:spPr>
        <p:txBody>
          <a:bodyPr/>
          <a:lstStyle>
            <a:lvl1pPr marL="0" indent="0" algn="r">
              <a:buNone/>
              <a:defRPr sz="2000">
                <a:latin typeface="+mn-lt"/>
              </a:defRPr>
            </a:lvl1pPr>
          </a:lstStyle>
          <a:p>
            <a:pPr lvl="0"/>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8300614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77326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335071793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37911961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054194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830061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77326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3350717932"/>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054194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37911961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5150845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8641087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3747431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496896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53620287"/>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8481376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38036917"/>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23748625"/>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9118850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63034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6185704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7978290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6251957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727394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7074530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4339585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4779891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274325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83985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50816385"/>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2934214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1919020"/>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94325657"/>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1475175"/>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96398854"/>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9700448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0851536"/>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1380748"/>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4269149"/>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8664101"/>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78057050"/>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26667611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image" Target="../media/image6.pn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theme" Target="../theme/theme2.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1.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image" Target="../media/image6.png"/><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theme" Target="../theme/theme3.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3" Type="http://schemas.openxmlformats.org/officeDocument/2006/relationships/slideLayout" Target="../slideLayouts/slideLayout56.xml"/><Relationship Id="rId21" Type="http://schemas.openxmlformats.org/officeDocument/2006/relationships/slideLayout" Target="../slideLayouts/slideLayout74.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slideLayout" Target="../slideLayouts/slideLayout73.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24" Type="http://schemas.openxmlformats.org/officeDocument/2006/relationships/image" Target="../media/image7.png"/><Relationship Id="rId5" Type="http://schemas.openxmlformats.org/officeDocument/2006/relationships/slideLayout" Target="../slideLayouts/slideLayout58.xml"/><Relationship Id="rId15" Type="http://schemas.openxmlformats.org/officeDocument/2006/relationships/slideLayout" Target="../slideLayouts/slideLayout68.xml"/><Relationship Id="rId23" Type="http://schemas.openxmlformats.org/officeDocument/2006/relationships/theme" Target="../theme/theme4.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 id="2147484207" r:id="rId24"/>
    <p:sldLayoutId id="2147484208" r:id="rId25"/>
    <p:sldLayoutId id="2147484209" r:id="rId26"/>
    <p:sldLayoutId id="2147484210" r:id="rId27"/>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11" r:id="rId12"/>
    <p:sldLayoutId id="2147484212" r:id="rId13"/>
    <p:sldLayoutId id="2147484213" r:id="rId14"/>
    <p:sldLayoutId id="2147484214" r:id="rId15"/>
    <p:sldLayoutId id="2147484215" r:id="rId1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72339393"/>
      </p:ext>
    </p:extLst>
  </p:cSld>
  <p:clrMap bg1="lt1" tx1="dk1" bg2="lt2" tx2="dk2" accent1="accent1" accent2="accent2" accent3="accent3" accent4="accent4" accent5="accent5" accent6="accent6" hlink="hlink" folHlink="folHlink"/>
  <p:sldLayoutIdLst>
    <p:sldLayoutId id="2147484217" r:id="rId1"/>
    <p:sldLayoutId id="2147484218" r:id="rId2"/>
    <p:sldLayoutId id="2147484219" r:id="rId3"/>
    <p:sldLayoutId id="2147484220" r:id="rId4"/>
    <p:sldLayoutId id="2147484221" r:id="rId5"/>
    <p:sldLayoutId id="2147484222" r:id="rId6"/>
    <p:sldLayoutId id="2147484223" r:id="rId7"/>
    <p:sldLayoutId id="2147484224" r:id="rId8"/>
    <p:sldLayoutId id="2147484225" r:id="rId9"/>
    <p:sldLayoutId id="2147484226"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15335061"/>
      </p:ext>
    </p:extLst>
  </p:cSld>
  <p:clrMap bg1="dk1" tx1="lt1" bg2="dk2" tx2="lt2" accent1="accent1" accent2="accent2" accent3="accent3" accent4="accent4" accent5="accent5" accent6="accent6" hlink="hlink" folHlink="folHlink"/>
  <p:sldLayoutIdLst>
    <p:sldLayoutId id="2147484228" r:id="rId1"/>
    <p:sldLayoutId id="2147484229" r:id="rId2"/>
    <p:sldLayoutId id="2147484230" r:id="rId3"/>
    <p:sldLayoutId id="2147484231" r:id="rId4"/>
    <p:sldLayoutId id="2147484232" r:id="rId5"/>
    <p:sldLayoutId id="2147484233" r:id="rId6"/>
    <p:sldLayoutId id="2147484234" r:id="rId7"/>
    <p:sldLayoutId id="2147484235" r:id="rId8"/>
    <p:sldLayoutId id="2147484236" r:id="rId9"/>
    <p:sldLayoutId id="2147484237" r:id="rId10"/>
    <p:sldLayoutId id="2147484238" r:id="rId11"/>
    <p:sldLayoutId id="2147484239" r:id="rId12"/>
    <p:sldLayoutId id="2147484240" r:id="rId13"/>
    <p:sldLayoutId id="2147484241" r:id="rId14"/>
    <p:sldLayoutId id="2147484242" r:id="rId15"/>
    <p:sldLayoutId id="2147484243" r:id="rId16"/>
    <p:sldLayoutId id="2147484244" r:id="rId17"/>
    <p:sldLayoutId id="2147484245" r:id="rId18"/>
    <p:sldLayoutId id="2147484246" r:id="rId19"/>
    <p:sldLayoutId id="2147484247" r:id="rId20"/>
    <p:sldLayoutId id="2147484248" r:id="rId21"/>
    <p:sldLayoutId id="2147484249"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40.xml"/><Relationship Id="rId1" Type="http://schemas.openxmlformats.org/officeDocument/2006/relationships/themeOverride" Target="../theme/themeOverr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hemeOverride" Target="../theme/themeOverride7.xml"/></Relationships>
</file>

<file path=ppt/slides/_rels/slide13.xml.rels><?xml version="1.0" encoding="UTF-8" standalone="yes"?>
<Relationships xmlns="http://schemas.openxmlformats.org/package/2006/relationships"><Relationship Id="rId3" Type="http://schemas.openxmlformats.org/officeDocument/2006/relationships/hyperlink" Target="http://dev.office.com/" TargetMode="External"/><Relationship Id="rId2" Type="http://schemas.openxmlformats.org/officeDocument/2006/relationships/slideLayout" Target="../slideLayouts/slideLayout42.xml"/><Relationship Id="rId1" Type="http://schemas.openxmlformats.org/officeDocument/2006/relationships/themeOverride" Target="../theme/themeOverride8.xml"/><Relationship Id="rId5" Type="http://schemas.openxmlformats.org/officeDocument/2006/relationships/hyperlink" Target="http://www.windowsazure.com/en-us/home/scenarios/web-sites/" TargetMode="External"/><Relationship Id="rId4" Type="http://schemas.openxmlformats.org/officeDocument/2006/relationships/hyperlink" Target="http://blogs.msdn.com/b/officeapps" TargetMode="Externa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2.xml"/><Relationship Id="rId1" Type="http://schemas.openxmlformats.org/officeDocument/2006/relationships/themeOverride" Target="../theme/themeOverride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hemeOverride" Target="../theme/themeOverride10.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myspc.sharepointconference.com/" TargetMode="External"/><Relationship Id="rId1" Type="http://schemas.openxmlformats.org/officeDocument/2006/relationships/slideLayout" Target="../slideLayouts/slideLayout5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7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9.xml"/><Relationship Id="rId1" Type="http://schemas.openxmlformats.org/officeDocument/2006/relationships/themeOverride" Target="../theme/themeOverride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9.xml"/><Relationship Id="rId1" Type="http://schemas.openxmlformats.org/officeDocument/2006/relationships/themeOverride" Target="../theme/themeOverr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5.xml"/><Relationship Id="rId7" Type="http://schemas.openxmlformats.org/officeDocument/2006/relationships/image" Target="../media/image12.png"/><Relationship Id="rId2" Type="http://schemas.openxmlformats.org/officeDocument/2006/relationships/slideLayout" Target="../slideLayouts/slideLayout40.xml"/><Relationship Id="rId1" Type="http://schemas.openxmlformats.org/officeDocument/2006/relationships/themeOverride" Target="../theme/themeOverride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7.png"/><Relationship Id="rId2" Type="http://schemas.openxmlformats.org/officeDocument/2006/relationships/slideLayout" Target="../slideLayouts/slideLayout40.xml"/><Relationship Id="rId1" Type="http://schemas.openxmlformats.org/officeDocument/2006/relationships/themeOverride" Target="../theme/themeOverride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hemeOverride" Target="../theme/themeOverr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Provider Hosted Integration</a:t>
            </a:r>
            <a:endParaRPr lang="en-US" dirty="0"/>
          </a:p>
        </p:txBody>
      </p:sp>
      <p:grpSp>
        <p:nvGrpSpPr>
          <p:cNvPr id="27" name="Group 26"/>
          <p:cNvGrpSpPr/>
          <p:nvPr/>
        </p:nvGrpSpPr>
        <p:grpSpPr>
          <a:xfrm>
            <a:off x="6572606" y="2342639"/>
            <a:ext cx="1473698" cy="417380"/>
            <a:chOff x="5222310" y="1660151"/>
            <a:chExt cx="1473698" cy="417380"/>
          </a:xfrm>
        </p:grpSpPr>
        <p:sp>
          <p:nvSpPr>
            <p:cNvPr id="28" name="Right Arrow 27"/>
            <p:cNvSpPr/>
            <p:nvPr/>
          </p:nvSpPr>
          <p:spPr bwMode="auto">
            <a:xfrm>
              <a:off x="5222310" y="1660151"/>
              <a:ext cx="1473698" cy="200666"/>
            </a:xfrm>
            <a:prstGeom prst="rightArrow">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2880" tIns="182880" rIns="182880" bIns="45718"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1050" dirty="0" smtClean="0">
                <a:gradFill>
                  <a:gsLst>
                    <a:gs pos="0">
                      <a:srgbClr val="FFFFFF"/>
                    </a:gs>
                    <a:gs pos="100000">
                      <a:srgbClr val="FFFFFF"/>
                    </a:gs>
                  </a:gsLst>
                  <a:lin ang="5400000" scaled="0"/>
                </a:gradFill>
                <a:latin typeface="Segoe Condensed" pitchFamily="34" charset="0"/>
              </a:endParaRPr>
            </a:p>
          </p:txBody>
        </p:sp>
        <p:sp>
          <p:nvSpPr>
            <p:cNvPr id="29" name="TextBox 49"/>
            <p:cNvSpPr txBox="1"/>
            <p:nvPr/>
          </p:nvSpPr>
          <p:spPr>
            <a:xfrm>
              <a:off x="5486400" y="1860817"/>
              <a:ext cx="914400" cy="216714"/>
            </a:xfrm>
            <a:prstGeom prst="rect">
              <a:avLst/>
            </a:prstGeom>
            <a:noFill/>
            <a:ln>
              <a:noFill/>
            </a:ln>
          </p:spPr>
          <p:txBody>
            <a:bodyPr wrap="none"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smtClean="0"/>
                <a:t>Deploy your</a:t>
              </a:r>
            </a:p>
            <a:p>
              <a:pPr algn="ctr"/>
              <a:r>
                <a:rPr lang="en-US" dirty="0" smtClean="0"/>
                <a:t>app</a:t>
              </a:r>
            </a:p>
          </p:txBody>
        </p:sp>
      </p:grpSp>
      <p:sp>
        <p:nvSpPr>
          <p:cNvPr id="30" name="Rectangle 29"/>
          <p:cNvSpPr/>
          <p:nvPr/>
        </p:nvSpPr>
        <p:spPr>
          <a:xfrm>
            <a:off x="8282430" y="2049462"/>
            <a:ext cx="3300733" cy="1003735"/>
          </a:xfrm>
          <a:prstGeom prst="rect">
            <a:avLst/>
          </a:prstGeom>
          <a:noFill/>
          <a:ln>
            <a:solidFill>
              <a:schemeClr val="tx2">
                <a:lumMod val="40000"/>
                <a:lumOff val="6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t"/>
          <a:lstStyle/>
          <a:p>
            <a:pPr algn="ctr"/>
            <a:r>
              <a:rPr lang="en-US" sz="2400" dirty="0" smtClean="0">
                <a:solidFill>
                  <a:schemeClr val="tx2">
                    <a:lumMod val="50000"/>
                  </a:schemeClr>
                </a:solidFill>
              </a:rPr>
              <a:t>Azure Web Sites</a:t>
            </a:r>
            <a:endParaRPr lang="en-US" sz="2400" dirty="0">
              <a:solidFill>
                <a:schemeClr val="tx2">
                  <a:lumMod val="50000"/>
                </a:schemeClr>
              </a:solidFill>
            </a:endParaRPr>
          </a:p>
        </p:txBody>
      </p:sp>
      <p:sp>
        <p:nvSpPr>
          <p:cNvPr id="7" name="Rectangle 6"/>
          <p:cNvSpPr/>
          <p:nvPr/>
        </p:nvSpPr>
        <p:spPr bwMode="auto">
          <a:xfrm>
            <a:off x="8275637" y="848145"/>
            <a:ext cx="3288072" cy="1012708"/>
          </a:xfrm>
          <a:prstGeom prst="rect">
            <a:avLst/>
          </a:prstGeom>
          <a:solidFill>
            <a:schemeClr val="accent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075" tIns="38037" rIns="76075" bIns="38037"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defTabSz="760530"/>
            <a:r>
              <a:rPr lang="en-US" dirty="0" err="1" smtClean="0">
                <a:gradFill>
                  <a:gsLst>
                    <a:gs pos="0">
                      <a:srgbClr val="FFFFFF"/>
                    </a:gs>
                    <a:gs pos="100000">
                      <a:srgbClr val="FFFFFF"/>
                    </a:gs>
                  </a:gsLst>
                  <a:lin ang="5400000" scaled="0"/>
                </a:gradFill>
              </a:rPr>
              <a:t>Sharepoint</a:t>
            </a:r>
            <a:r>
              <a:rPr lang="en-US" dirty="0" smtClean="0">
                <a:gradFill>
                  <a:gsLst>
                    <a:gs pos="0">
                      <a:srgbClr val="FFFFFF"/>
                    </a:gs>
                    <a:gs pos="100000">
                      <a:srgbClr val="FFFFFF"/>
                    </a:gs>
                  </a:gsLst>
                  <a:lin ang="5400000" scaled="0"/>
                </a:gradFill>
              </a:rPr>
              <a:t> App Catalog</a:t>
            </a:r>
            <a:endParaRPr lang="en-US" dirty="0">
              <a:gradFill>
                <a:gsLst>
                  <a:gs pos="0">
                    <a:srgbClr val="FFFFFF"/>
                  </a:gs>
                  <a:gs pos="100000">
                    <a:srgbClr val="FFFFFF"/>
                  </a:gs>
                </a:gsLst>
                <a:lin ang="5400000" scaled="0"/>
              </a:gradFill>
            </a:endParaRPr>
          </a:p>
        </p:txBody>
      </p:sp>
      <p:pic>
        <p:nvPicPr>
          <p:cNvPr id="36" name="Picture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7556" y="706329"/>
            <a:ext cx="1428750" cy="1428750"/>
          </a:xfrm>
          <a:prstGeom prst="rect">
            <a:avLst/>
          </a:prstGeom>
        </p:spPr>
      </p:pic>
      <p:grpSp>
        <p:nvGrpSpPr>
          <p:cNvPr id="25" name="Group 24"/>
          <p:cNvGrpSpPr/>
          <p:nvPr/>
        </p:nvGrpSpPr>
        <p:grpSpPr>
          <a:xfrm>
            <a:off x="6486168" y="1315940"/>
            <a:ext cx="1473698" cy="417380"/>
            <a:chOff x="5222310" y="1660151"/>
            <a:chExt cx="1473698" cy="417380"/>
          </a:xfrm>
        </p:grpSpPr>
        <p:sp>
          <p:nvSpPr>
            <p:cNvPr id="37" name="Right Arrow 36"/>
            <p:cNvSpPr/>
            <p:nvPr/>
          </p:nvSpPr>
          <p:spPr bwMode="auto">
            <a:xfrm>
              <a:off x="5222310" y="1660151"/>
              <a:ext cx="1473698" cy="200666"/>
            </a:xfrm>
            <a:prstGeom prst="rightArrow">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2880" tIns="182880" rIns="182880" bIns="45718"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1050" dirty="0" smtClean="0">
                <a:gradFill>
                  <a:gsLst>
                    <a:gs pos="0">
                      <a:srgbClr val="FFFFFF"/>
                    </a:gs>
                    <a:gs pos="100000">
                      <a:srgbClr val="FFFFFF"/>
                    </a:gs>
                  </a:gsLst>
                  <a:lin ang="5400000" scaled="0"/>
                </a:gradFill>
                <a:latin typeface="Segoe Condensed" pitchFamily="34" charset="0"/>
              </a:endParaRPr>
            </a:p>
          </p:txBody>
        </p:sp>
        <p:sp>
          <p:nvSpPr>
            <p:cNvPr id="38" name="TextBox 49"/>
            <p:cNvSpPr txBox="1"/>
            <p:nvPr/>
          </p:nvSpPr>
          <p:spPr>
            <a:xfrm>
              <a:off x="5486400" y="1860817"/>
              <a:ext cx="914400" cy="216714"/>
            </a:xfrm>
            <a:prstGeom prst="rect">
              <a:avLst/>
            </a:prstGeom>
            <a:noFill/>
            <a:ln>
              <a:noFill/>
            </a:ln>
          </p:spPr>
          <p:txBody>
            <a:bodyPr wrap="none"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smtClean="0"/>
                <a:t>Register your</a:t>
              </a:r>
            </a:p>
            <a:p>
              <a:pPr algn="ctr"/>
              <a:r>
                <a:rPr lang="en-US" dirty="0" smtClean="0"/>
                <a:t>app</a:t>
              </a:r>
            </a:p>
          </p:txBody>
        </p:sp>
      </p:grpSp>
      <p:grpSp>
        <p:nvGrpSpPr>
          <p:cNvPr id="67" name="Group 66"/>
          <p:cNvGrpSpPr/>
          <p:nvPr/>
        </p:nvGrpSpPr>
        <p:grpSpPr>
          <a:xfrm>
            <a:off x="676516" y="3114114"/>
            <a:ext cx="3836720" cy="2669148"/>
            <a:chOff x="676516" y="3077088"/>
            <a:chExt cx="3836720" cy="2669148"/>
          </a:xfrm>
        </p:grpSpPr>
        <p:sp>
          <p:nvSpPr>
            <p:cNvPr id="31" name="Rectangle 30"/>
            <p:cNvSpPr/>
            <p:nvPr/>
          </p:nvSpPr>
          <p:spPr>
            <a:xfrm>
              <a:off x="676516" y="3077088"/>
              <a:ext cx="3836720" cy="2669148"/>
            </a:xfrm>
            <a:prstGeom prst="rect">
              <a:avLst/>
            </a:prstGeom>
            <a:noFill/>
            <a:ln>
              <a:solidFill>
                <a:schemeClr val="tx2">
                  <a:lumMod val="40000"/>
                  <a:lumOff val="6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t"/>
            <a:lstStyle/>
            <a:p>
              <a:pPr algn="ctr"/>
              <a:r>
                <a:rPr lang="en-US" sz="2400" dirty="0" smtClean="0">
                  <a:solidFill>
                    <a:schemeClr val="tx2">
                      <a:lumMod val="50000"/>
                    </a:schemeClr>
                  </a:solidFill>
                </a:rPr>
                <a:t>SharePoint Online</a:t>
              </a:r>
              <a:endParaRPr lang="en-US" sz="2400" dirty="0">
                <a:solidFill>
                  <a:schemeClr val="tx2">
                    <a:lumMod val="50000"/>
                  </a:schemeClr>
                </a:solidFill>
              </a:endParaRPr>
            </a:p>
          </p:txBody>
        </p:sp>
        <p:grpSp>
          <p:nvGrpSpPr>
            <p:cNvPr id="6" name="Group 5"/>
            <p:cNvGrpSpPr/>
            <p:nvPr/>
          </p:nvGrpSpPr>
          <p:grpSpPr>
            <a:xfrm>
              <a:off x="755155" y="3632916"/>
              <a:ext cx="3658290" cy="1905000"/>
              <a:chOff x="6065147" y="4106862"/>
              <a:chExt cx="3658290" cy="1905000"/>
            </a:xfrm>
          </p:grpSpPr>
          <p:sp>
            <p:nvSpPr>
              <p:cNvPr id="21" name="Rectangle 20"/>
              <p:cNvSpPr/>
              <p:nvPr/>
            </p:nvSpPr>
            <p:spPr bwMode="auto">
              <a:xfrm>
                <a:off x="6065147" y="4106862"/>
                <a:ext cx="3658290" cy="1905000"/>
              </a:xfrm>
              <a:prstGeom prst="rect">
                <a:avLst/>
              </a:prstGeom>
              <a:solidFill>
                <a:srgbClr val="B5C2E9">
                  <a:alpha val="4588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b"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200" dirty="0" smtClean="0">
                  <a:solidFill>
                    <a:srgbClr val="4766C9">
                      <a:lumMod val="50000"/>
                    </a:srgbClr>
                  </a:solidFill>
                  <a:ea typeface="Segoe UI" pitchFamily="34" charset="0"/>
                  <a:cs typeface="Segoe UI" pitchFamily="34" charset="0"/>
                </a:endParaRPr>
              </a:p>
            </p:txBody>
          </p:sp>
          <p:sp>
            <p:nvSpPr>
              <p:cNvPr id="22" name="Rectangle 21"/>
              <p:cNvSpPr/>
              <p:nvPr/>
            </p:nvSpPr>
            <p:spPr bwMode="auto">
              <a:xfrm>
                <a:off x="6211261" y="4218754"/>
                <a:ext cx="1098485" cy="796470"/>
              </a:xfrm>
              <a:prstGeom prst="rect">
                <a:avLst/>
              </a:prstGeom>
              <a:solidFill>
                <a:srgbClr val="3BBBE3"/>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075" tIns="38037" rIns="76075" bIns="38037"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60530"/>
                <a:r>
                  <a:rPr lang="en-US" sz="1400" dirty="0" smtClean="0">
                    <a:gradFill>
                      <a:gsLst>
                        <a:gs pos="0">
                          <a:srgbClr val="FFFFFF"/>
                        </a:gs>
                        <a:gs pos="100000">
                          <a:srgbClr val="FFFFFF"/>
                        </a:gs>
                      </a:gsLst>
                      <a:lin ang="5400000" scaled="0"/>
                    </a:gradFill>
                  </a:rPr>
                  <a:t>Documents</a:t>
                </a:r>
                <a:endParaRPr lang="en-US" sz="1400" dirty="0">
                  <a:gradFill>
                    <a:gsLst>
                      <a:gs pos="0">
                        <a:srgbClr val="FFFFFF"/>
                      </a:gs>
                      <a:gs pos="100000">
                        <a:srgbClr val="FFFFFF"/>
                      </a:gs>
                    </a:gsLst>
                    <a:lin ang="5400000" scaled="0"/>
                  </a:gradFill>
                </a:endParaRPr>
              </a:p>
            </p:txBody>
          </p:sp>
          <p:sp>
            <p:nvSpPr>
              <p:cNvPr id="23" name="Rectangle 22"/>
              <p:cNvSpPr/>
              <p:nvPr/>
            </p:nvSpPr>
            <p:spPr bwMode="auto">
              <a:xfrm>
                <a:off x="7380463" y="4218754"/>
                <a:ext cx="1018305" cy="796470"/>
              </a:xfrm>
              <a:prstGeom prst="rect">
                <a:avLst/>
              </a:prstGeom>
              <a:solidFill>
                <a:srgbClr val="3BBBE3"/>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075" tIns="38037" rIns="76075" bIns="38037"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60530"/>
                <a:r>
                  <a:rPr lang="en-US" sz="1400" dirty="0" smtClean="0">
                    <a:gradFill>
                      <a:gsLst>
                        <a:gs pos="0">
                          <a:srgbClr val="FFFFFF"/>
                        </a:gs>
                        <a:gs pos="100000">
                          <a:srgbClr val="FFFFFF"/>
                        </a:gs>
                      </a:gsLst>
                      <a:lin ang="5400000" scaled="0"/>
                    </a:gradFill>
                  </a:rPr>
                  <a:t>Search</a:t>
                </a:r>
                <a:endParaRPr lang="en-US" sz="1400" dirty="0">
                  <a:gradFill>
                    <a:gsLst>
                      <a:gs pos="0">
                        <a:srgbClr val="FFFFFF"/>
                      </a:gs>
                      <a:gs pos="100000">
                        <a:srgbClr val="FFFFFF"/>
                      </a:gs>
                    </a:gsLst>
                    <a:lin ang="5400000" scaled="0"/>
                  </a:gradFill>
                </a:endParaRPr>
              </a:p>
            </p:txBody>
          </p:sp>
          <p:sp>
            <p:nvSpPr>
              <p:cNvPr id="24" name="Rectangle 23"/>
              <p:cNvSpPr/>
              <p:nvPr/>
            </p:nvSpPr>
            <p:spPr bwMode="auto">
              <a:xfrm>
                <a:off x="8482507" y="4218754"/>
                <a:ext cx="1090149" cy="796470"/>
              </a:xfrm>
              <a:prstGeom prst="rect">
                <a:avLst/>
              </a:prstGeom>
              <a:solidFill>
                <a:srgbClr val="3BBBE3"/>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075" tIns="38037" rIns="76075" bIns="38037"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60530"/>
                <a:r>
                  <a:rPr lang="en-US" sz="1400" dirty="0" smtClean="0">
                    <a:gradFill>
                      <a:gsLst>
                        <a:gs pos="0">
                          <a:srgbClr val="FFFFFF"/>
                        </a:gs>
                        <a:gs pos="100000">
                          <a:srgbClr val="FFFFFF"/>
                        </a:gs>
                      </a:gsLst>
                      <a:lin ang="5400000" scaled="0"/>
                    </a:gradFill>
                  </a:rPr>
                  <a:t>Workflow</a:t>
                </a:r>
                <a:endParaRPr lang="en-US" sz="1400" dirty="0">
                  <a:gradFill>
                    <a:gsLst>
                      <a:gs pos="0">
                        <a:srgbClr val="FFFFFF"/>
                      </a:gs>
                      <a:gs pos="100000">
                        <a:srgbClr val="FFFFFF"/>
                      </a:gs>
                    </a:gsLst>
                    <a:lin ang="5400000" scaled="0"/>
                  </a:gradFill>
                </a:endParaRPr>
              </a:p>
            </p:txBody>
          </p:sp>
          <p:sp>
            <p:nvSpPr>
              <p:cNvPr id="39" name="Rectangle 38"/>
              <p:cNvSpPr/>
              <p:nvPr/>
            </p:nvSpPr>
            <p:spPr bwMode="auto">
              <a:xfrm>
                <a:off x="6206332" y="5111494"/>
                <a:ext cx="1098485" cy="796470"/>
              </a:xfrm>
              <a:prstGeom prst="rect">
                <a:avLst/>
              </a:prstGeom>
              <a:solidFill>
                <a:srgbClr val="3BBBE3"/>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075" tIns="38037" rIns="76075" bIns="38037"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60530"/>
                <a:r>
                  <a:rPr lang="en-US" sz="1400" dirty="0" smtClean="0">
                    <a:gradFill>
                      <a:gsLst>
                        <a:gs pos="0">
                          <a:srgbClr val="FFFFFF"/>
                        </a:gs>
                        <a:gs pos="100000">
                          <a:srgbClr val="FFFFFF"/>
                        </a:gs>
                      </a:gsLst>
                      <a:lin ang="5400000" scaled="0"/>
                    </a:gradFill>
                  </a:rPr>
                  <a:t>Feeds</a:t>
                </a:r>
                <a:endParaRPr lang="en-US" sz="1400" dirty="0">
                  <a:gradFill>
                    <a:gsLst>
                      <a:gs pos="0">
                        <a:srgbClr val="FFFFFF"/>
                      </a:gs>
                      <a:gs pos="100000">
                        <a:srgbClr val="FFFFFF"/>
                      </a:gs>
                    </a:gsLst>
                    <a:lin ang="5400000" scaled="0"/>
                  </a:gradFill>
                </a:endParaRPr>
              </a:p>
            </p:txBody>
          </p:sp>
          <p:sp>
            <p:nvSpPr>
              <p:cNvPr id="40" name="Rectangle 39"/>
              <p:cNvSpPr/>
              <p:nvPr/>
            </p:nvSpPr>
            <p:spPr bwMode="auto">
              <a:xfrm>
                <a:off x="7380463" y="5117031"/>
                <a:ext cx="1018305" cy="796470"/>
              </a:xfrm>
              <a:prstGeom prst="rect">
                <a:avLst/>
              </a:prstGeom>
              <a:solidFill>
                <a:srgbClr val="3BBBE3"/>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075" tIns="38037" rIns="76075" bIns="38037"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60530"/>
                <a:r>
                  <a:rPr lang="en-US" sz="1400" dirty="0" smtClean="0">
                    <a:gradFill>
                      <a:gsLst>
                        <a:gs pos="0">
                          <a:srgbClr val="FFFFFF"/>
                        </a:gs>
                        <a:gs pos="100000">
                          <a:srgbClr val="FFFFFF"/>
                        </a:gs>
                      </a:gsLst>
                      <a:lin ang="5400000" scaled="0"/>
                    </a:gradFill>
                  </a:rPr>
                  <a:t>User Profile</a:t>
                </a:r>
                <a:endParaRPr lang="en-US" sz="1400" dirty="0">
                  <a:gradFill>
                    <a:gsLst>
                      <a:gs pos="0">
                        <a:srgbClr val="FFFFFF"/>
                      </a:gs>
                      <a:gs pos="100000">
                        <a:srgbClr val="FFFFFF"/>
                      </a:gs>
                    </a:gsLst>
                    <a:lin ang="5400000" scaled="0"/>
                  </a:gradFill>
                </a:endParaRPr>
              </a:p>
            </p:txBody>
          </p:sp>
          <p:sp>
            <p:nvSpPr>
              <p:cNvPr id="41" name="Rectangle 40"/>
              <p:cNvSpPr/>
              <p:nvPr/>
            </p:nvSpPr>
            <p:spPr bwMode="auto">
              <a:xfrm>
                <a:off x="8482507" y="5117031"/>
                <a:ext cx="1098485" cy="796470"/>
              </a:xfrm>
              <a:prstGeom prst="rect">
                <a:avLst/>
              </a:prstGeom>
              <a:solidFill>
                <a:srgbClr val="3BBBE3"/>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075" tIns="38037" rIns="76075" bIns="38037"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60530"/>
                <a:r>
                  <a:rPr lang="en-US" sz="1400" dirty="0" smtClean="0">
                    <a:gradFill>
                      <a:gsLst>
                        <a:gs pos="0">
                          <a:srgbClr val="FFFFFF"/>
                        </a:gs>
                        <a:gs pos="100000">
                          <a:srgbClr val="FFFFFF"/>
                        </a:gs>
                      </a:gsLst>
                      <a:lin ang="5400000" scaled="0"/>
                    </a:gradFill>
                  </a:rPr>
                  <a:t>and more…</a:t>
                </a:r>
                <a:endParaRPr lang="en-US" sz="1400" dirty="0">
                  <a:gradFill>
                    <a:gsLst>
                      <a:gs pos="0">
                        <a:srgbClr val="FFFFFF"/>
                      </a:gs>
                      <a:gs pos="100000">
                        <a:srgbClr val="FFFFFF"/>
                      </a:gs>
                    </a:gsLst>
                    <a:lin ang="5400000" scaled="0"/>
                  </a:gradFill>
                </a:endParaRPr>
              </a:p>
            </p:txBody>
          </p:sp>
        </p:grpSp>
      </p:grpSp>
      <p:grpSp>
        <p:nvGrpSpPr>
          <p:cNvPr id="64" name="Group 63"/>
          <p:cNvGrpSpPr/>
          <p:nvPr/>
        </p:nvGrpSpPr>
        <p:grpSpPr>
          <a:xfrm>
            <a:off x="4513237" y="3114114"/>
            <a:ext cx="4943069" cy="1334574"/>
            <a:chOff x="4513237" y="3114114"/>
            <a:chExt cx="4943069" cy="1334574"/>
          </a:xfrm>
        </p:grpSpPr>
        <p:cxnSp>
          <p:nvCxnSpPr>
            <p:cNvPr id="52" name="Curved Connector 51"/>
            <p:cNvCxnSpPr>
              <a:endCxn id="31" idx="3"/>
            </p:cNvCxnSpPr>
            <p:nvPr/>
          </p:nvCxnSpPr>
          <p:spPr>
            <a:xfrm rot="10800000" flipV="1">
              <a:off x="4513237" y="3114114"/>
              <a:ext cx="4943069" cy="1334574"/>
            </a:xfrm>
            <a:prstGeom prst="curvedConnector3">
              <a:avLst>
                <a:gd name="adj1" fmla="val 18750"/>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4694237" y="3573462"/>
              <a:ext cx="2960830" cy="707886"/>
            </a:xfrm>
            <a:prstGeom prst="rect">
              <a:avLst/>
            </a:prstGeom>
            <a:noFill/>
          </p:spPr>
          <p:txBody>
            <a:bodyPr wrap="square" rtlCol="0">
              <a:spAutoFit/>
            </a:bodyPr>
            <a:lstStyle/>
            <a:p>
              <a:r>
                <a:rPr lang="en-US" sz="2000" dirty="0" smtClean="0">
                  <a:gradFill>
                    <a:gsLst>
                      <a:gs pos="0">
                        <a:schemeClr val="tx1"/>
                      </a:gs>
                      <a:gs pos="100000">
                        <a:schemeClr val="tx1"/>
                      </a:gs>
                    </a:gsLst>
                    <a:lin ang="5400000" scaled="0"/>
                  </a:gradFill>
                </a:rPr>
                <a:t>Retrieve/modify data using </a:t>
              </a:r>
              <a:r>
                <a:rPr lang="en-US" sz="2000" dirty="0" err="1" smtClean="0">
                  <a:gradFill>
                    <a:gsLst>
                      <a:gs pos="0">
                        <a:schemeClr val="tx1"/>
                      </a:gs>
                      <a:gs pos="100000">
                        <a:schemeClr val="tx1"/>
                      </a:gs>
                    </a:gsLst>
                    <a:lin ang="5400000" scaled="0"/>
                  </a:gradFill>
                </a:rPr>
                <a:t>OData</a:t>
              </a:r>
              <a:r>
                <a:rPr lang="en-US" sz="2000" dirty="0" smtClean="0">
                  <a:gradFill>
                    <a:gsLst>
                      <a:gs pos="0">
                        <a:schemeClr val="tx1"/>
                      </a:gs>
                      <a:gs pos="100000">
                        <a:schemeClr val="tx1"/>
                      </a:gs>
                    </a:gsLst>
                    <a:lin ang="5400000" scaled="0"/>
                  </a:gradFill>
                </a:rPr>
                <a:t>/REST calls</a:t>
              </a:r>
            </a:p>
          </p:txBody>
        </p:sp>
      </p:grpSp>
      <p:grpSp>
        <p:nvGrpSpPr>
          <p:cNvPr id="66" name="Group 65"/>
          <p:cNvGrpSpPr/>
          <p:nvPr/>
        </p:nvGrpSpPr>
        <p:grpSpPr>
          <a:xfrm>
            <a:off x="4513237" y="3053197"/>
            <a:ext cx="5419560" cy="2944069"/>
            <a:chOff x="4513237" y="3053197"/>
            <a:chExt cx="5419560" cy="2944069"/>
          </a:xfrm>
        </p:grpSpPr>
        <p:cxnSp>
          <p:nvCxnSpPr>
            <p:cNvPr id="50" name="Curved Connector 49"/>
            <p:cNvCxnSpPr>
              <a:endCxn id="30" idx="2"/>
            </p:cNvCxnSpPr>
            <p:nvPr/>
          </p:nvCxnSpPr>
          <p:spPr>
            <a:xfrm flipV="1">
              <a:off x="4513237" y="3053197"/>
              <a:ext cx="5419560" cy="2484719"/>
            </a:xfrm>
            <a:prstGeom prst="curvedConnector2">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6331212" y="5289380"/>
              <a:ext cx="2088410" cy="707886"/>
            </a:xfrm>
            <a:prstGeom prst="rect">
              <a:avLst/>
            </a:prstGeom>
            <a:noFill/>
          </p:spPr>
          <p:txBody>
            <a:bodyPr wrap="square" rtlCol="0">
              <a:spAutoFit/>
            </a:bodyPr>
            <a:lstStyle/>
            <a:p>
              <a:r>
                <a:rPr lang="en-US" sz="2000" dirty="0" smtClean="0">
                  <a:gradFill>
                    <a:gsLst>
                      <a:gs pos="0">
                        <a:schemeClr val="tx1"/>
                      </a:gs>
                      <a:gs pos="100000">
                        <a:schemeClr val="tx1"/>
                      </a:gs>
                    </a:gsLst>
                    <a:lin ang="5400000" scaled="0"/>
                  </a:gradFill>
                </a:rPr>
                <a:t>Notify app using</a:t>
              </a:r>
            </a:p>
            <a:p>
              <a:r>
                <a:rPr lang="en-US" sz="2000" dirty="0" smtClean="0">
                  <a:gradFill>
                    <a:gsLst>
                      <a:gs pos="0">
                        <a:schemeClr val="tx1"/>
                      </a:gs>
                      <a:gs pos="100000">
                        <a:schemeClr val="tx1"/>
                      </a:gs>
                    </a:gsLst>
                    <a:lin ang="5400000" scaled="0"/>
                  </a:gradFill>
                </a:rPr>
                <a:t>event receivers</a:t>
              </a:r>
            </a:p>
          </p:txBody>
        </p:sp>
      </p:grpSp>
    </p:spTree>
    <p:extLst>
      <p:ext uri="{BB962C8B-B14F-4D97-AF65-F5344CB8AC3E}">
        <p14:creationId xmlns:p14="http://schemas.microsoft.com/office/powerpoint/2010/main" val="15077980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3954462"/>
            <a:ext cx="8228300" cy="2590800"/>
          </a:xfrm>
        </p:spPr>
        <p:txBody>
          <a:bodyPr/>
          <a:lstStyle/>
          <a:p>
            <a:r>
              <a:rPr lang="en-US" sz="5400" dirty="0" smtClean="0"/>
              <a:t>Demo:  Bakery site integrated with </a:t>
            </a:r>
            <a:r>
              <a:rPr lang="en-US" sz="5400" dirty="0" err="1" smtClean="0"/>
              <a:t>Sharepoint</a:t>
            </a:r>
            <a:endParaRPr lang="en-US" dirty="0"/>
          </a:p>
        </p:txBody>
      </p:sp>
    </p:spTree>
    <p:extLst>
      <p:ext uri="{BB962C8B-B14F-4D97-AF65-F5344CB8AC3E}">
        <p14:creationId xmlns:p14="http://schemas.microsoft.com/office/powerpoint/2010/main" val="2018026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5"/>
          </p:nvPr>
        </p:nvSpPr>
        <p:spPr/>
        <p:txBody>
          <a:bodyPr/>
          <a:lstStyle/>
          <a:p>
            <a:r>
              <a:rPr lang="en-US" sz="2800" dirty="0" smtClean="0"/>
              <a:t>Deploy apps on Azure Web Sites </a:t>
            </a:r>
            <a:endParaRPr lang="en-US" sz="2000" dirty="0" smtClean="0"/>
          </a:p>
          <a:p>
            <a:pPr lvl="1"/>
            <a:r>
              <a:rPr lang="en-US" sz="2000" dirty="0" smtClean="0"/>
              <a:t>Easy to Deploy</a:t>
            </a:r>
          </a:p>
          <a:p>
            <a:pPr lvl="1"/>
            <a:r>
              <a:rPr lang="en-US" sz="2000" dirty="0" smtClean="0"/>
              <a:t>Easy to Scale</a:t>
            </a:r>
          </a:p>
          <a:p>
            <a:pPr lvl="1"/>
            <a:r>
              <a:rPr lang="en-US" sz="2000" dirty="0" smtClean="0"/>
              <a:t>Easy to Extend</a:t>
            </a:r>
          </a:p>
          <a:p>
            <a:endParaRPr lang="en-US" sz="2800" dirty="0" smtClean="0"/>
          </a:p>
          <a:p>
            <a:r>
              <a:rPr lang="en-US" sz="2800" dirty="0" smtClean="0"/>
              <a:t>Provider-Hosted Apps for SharePoint</a:t>
            </a:r>
            <a:endParaRPr lang="en-US" sz="2800" dirty="0"/>
          </a:p>
          <a:p>
            <a:pPr lvl="1"/>
            <a:r>
              <a:rPr lang="en-US" sz="2000" dirty="0" smtClean="0"/>
              <a:t>Reach Millions of Office Customers</a:t>
            </a:r>
          </a:p>
          <a:p>
            <a:pPr lvl="1"/>
            <a:r>
              <a:rPr lang="en-US" sz="2000" dirty="0" smtClean="0"/>
              <a:t>On your Favorite Web Stack</a:t>
            </a:r>
          </a:p>
          <a:p>
            <a:pPr lvl="1"/>
            <a:r>
              <a:rPr lang="en-US" sz="2000" dirty="0" smtClean="0"/>
              <a:t>Use SharePoint à la Carte</a:t>
            </a:r>
          </a:p>
          <a:p>
            <a:endParaRPr lang="en-US" sz="2800" dirty="0" smtClean="0"/>
          </a:p>
        </p:txBody>
      </p:sp>
      <p:sp>
        <p:nvSpPr>
          <p:cNvPr id="4" name="Title 3"/>
          <p:cNvSpPr>
            <a:spLocks noGrp="1"/>
          </p:cNvSpPr>
          <p:nvPr>
            <p:ph type="ctrTitle"/>
          </p:nvPr>
        </p:nvSpPr>
        <p:spPr>
          <a:solidFill>
            <a:schemeClr val="accent1">
              <a:alpha val="80000"/>
            </a:schemeClr>
          </a:solidFill>
        </p:spPr>
        <p:txBody>
          <a:bodyPr/>
          <a:lstStyle/>
          <a:p>
            <a:r>
              <a:rPr lang="en-US" sz="4000" dirty="0" smtClean="0"/>
              <a:t>Build on the stack that makes you productive</a:t>
            </a:r>
            <a:endParaRPr lang="en-US" sz="4000" dirty="0"/>
          </a:p>
        </p:txBody>
      </p:sp>
      <p:sp>
        <p:nvSpPr>
          <p:cNvPr id="6" name="Text Placeholder 5"/>
          <p:cNvSpPr>
            <a:spLocks noGrp="1"/>
          </p:cNvSpPr>
          <p:nvPr>
            <p:ph type="body" sz="quarter" idx="16"/>
          </p:nvPr>
        </p:nvSpPr>
        <p:spPr/>
        <p:txBody>
          <a:bodyPr/>
          <a:lstStyle/>
          <a:p>
            <a:r>
              <a:rPr lang="en-US" dirty="0" smtClean="0"/>
              <a:t>Takeaways</a:t>
            </a:r>
          </a:p>
          <a:p>
            <a:endParaRPr lang="en-US" dirty="0"/>
          </a:p>
        </p:txBody>
      </p:sp>
    </p:spTree>
    <p:extLst>
      <p:ext uri="{BB962C8B-B14F-4D97-AF65-F5344CB8AC3E}">
        <p14:creationId xmlns:p14="http://schemas.microsoft.com/office/powerpoint/2010/main" val="42067835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5"/>
          </p:nvPr>
        </p:nvSpPr>
        <p:spPr>
          <a:xfrm>
            <a:off x="4846639" y="1363662"/>
            <a:ext cx="7230166" cy="4952999"/>
          </a:xfrm>
        </p:spPr>
        <p:txBody>
          <a:bodyPr/>
          <a:lstStyle/>
          <a:p>
            <a:r>
              <a:rPr lang="en-US" sz="3200" dirty="0" smtClean="0">
                <a:hlinkClick r:id="rId3"/>
              </a:rPr>
              <a:t>http://dev.office.com</a:t>
            </a:r>
            <a:endParaRPr lang="en-US" sz="3200" dirty="0" smtClean="0"/>
          </a:p>
          <a:p>
            <a:r>
              <a:rPr lang="en-US" sz="3200" dirty="0" smtClean="0">
                <a:hlinkClick r:id="rId4"/>
              </a:rPr>
              <a:t>http://blogs.msdn.com/b/officeapps</a:t>
            </a:r>
            <a:endParaRPr lang="en-US" sz="3200" dirty="0" smtClean="0"/>
          </a:p>
          <a:p>
            <a:endParaRPr lang="en-US" sz="3200" dirty="0" smtClean="0">
              <a:gradFill>
                <a:gsLst>
                  <a:gs pos="0">
                    <a:srgbClr val="FFFFFF"/>
                  </a:gs>
                  <a:gs pos="100000">
                    <a:srgbClr val="FFFFFF"/>
                  </a:gs>
                </a:gsLst>
                <a:lin ang="5400000" scaled="0"/>
              </a:gradFill>
              <a:hlinkClick r:id="rId5"/>
            </a:endParaRPr>
          </a:p>
          <a:p>
            <a:r>
              <a:rPr lang="en-US" sz="3200" dirty="0" smtClean="0">
                <a:gradFill>
                  <a:gsLst>
                    <a:gs pos="0">
                      <a:srgbClr val="FFFFFF"/>
                    </a:gs>
                    <a:gs pos="100000">
                      <a:srgbClr val="FFFFFF"/>
                    </a:gs>
                  </a:gsLst>
                  <a:lin ang="5400000" scaled="0"/>
                </a:gradFill>
                <a:hlinkClick r:id="rId5"/>
              </a:rPr>
              <a:t>http</a:t>
            </a:r>
            <a:r>
              <a:rPr lang="en-US" sz="3200" dirty="0">
                <a:gradFill>
                  <a:gsLst>
                    <a:gs pos="0">
                      <a:srgbClr val="FFFFFF"/>
                    </a:gs>
                    <a:gs pos="100000">
                      <a:srgbClr val="FFFFFF"/>
                    </a:gs>
                  </a:gsLst>
                  <a:lin ang="5400000" scaled="0"/>
                </a:gradFill>
                <a:hlinkClick r:id="rId5"/>
              </a:rPr>
              <a:t>://www.windowsazure.com/en-us/home/scenarios/web-sites/</a:t>
            </a:r>
            <a:endParaRPr lang="en-US" sz="3200" dirty="0">
              <a:gradFill>
                <a:gsLst>
                  <a:gs pos="0">
                    <a:srgbClr val="FFFFFF"/>
                  </a:gs>
                  <a:gs pos="100000">
                    <a:srgbClr val="FFFFFF"/>
                  </a:gs>
                </a:gsLst>
                <a:lin ang="5400000" scaled="0"/>
              </a:gradFill>
            </a:endParaRPr>
          </a:p>
          <a:p>
            <a:pPr marL="571500" indent="-571500">
              <a:buFont typeface="Arial" pitchFamily="34" charset="0"/>
              <a:buChar char="•"/>
            </a:pPr>
            <a:endParaRPr lang="en-US" sz="3200" dirty="0" smtClean="0"/>
          </a:p>
          <a:p>
            <a:pPr marL="571500" indent="-571500">
              <a:buFont typeface="Arial" pitchFamily="34" charset="0"/>
              <a:buChar char="•"/>
            </a:pPr>
            <a:endParaRPr lang="en-US" sz="3200" dirty="0"/>
          </a:p>
        </p:txBody>
      </p:sp>
      <p:sp>
        <p:nvSpPr>
          <p:cNvPr id="4" name="Title 3"/>
          <p:cNvSpPr>
            <a:spLocks noGrp="1"/>
          </p:cNvSpPr>
          <p:nvPr>
            <p:ph type="ctrTitle"/>
          </p:nvPr>
        </p:nvSpPr>
        <p:spPr>
          <a:solidFill>
            <a:schemeClr val="accent1">
              <a:alpha val="80000"/>
            </a:schemeClr>
          </a:solidFill>
        </p:spPr>
        <p:txBody>
          <a:bodyPr/>
          <a:lstStyle/>
          <a:p>
            <a:r>
              <a:rPr lang="en-US" sz="6600" dirty="0" smtClean="0"/>
              <a:t>Office &amp; SharePoint Resources</a:t>
            </a:r>
            <a:endParaRPr lang="en-US" sz="6600" dirty="0"/>
          </a:p>
        </p:txBody>
      </p:sp>
    </p:spTree>
    <p:extLst>
      <p:ext uri="{BB962C8B-B14F-4D97-AF65-F5344CB8AC3E}">
        <p14:creationId xmlns:p14="http://schemas.microsoft.com/office/powerpoint/2010/main" val="13165408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5"/>
          </p:nvPr>
        </p:nvSpPr>
        <p:spPr>
          <a:xfrm>
            <a:off x="5684836" y="1668462"/>
            <a:ext cx="6477005" cy="5029200"/>
          </a:xfrm>
        </p:spPr>
        <p:txBody>
          <a:bodyPr anchor="t"/>
          <a:lstStyle/>
          <a:p>
            <a:r>
              <a:rPr lang="en-US" sz="2400" b="1" dirty="0" smtClean="0"/>
              <a:t>Session:</a:t>
            </a:r>
            <a:r>
              <a:rPr lang="en-US" sz="2400" dirty="0" smtClean="0"/>
              <a:t> Building </a:t>
            </a:r>
            <a:r>
              <a:rPr lang="en-US" sz="2400" dirty="0" err="1"/>
              <a:t>Autohosted</a:t>
            </a:r>
            <a:r>
              <a:rPr lang="en-US" sz="2400" dirty="0"/>
              <a:t> Apps for </a:t>
            </a:r>
            <a:r>
              <a:rPr lang="en-US" sz="2400" dirty="0" smtClean="0"/>
              <a:t>SharePoint.  Tues. 11/13</a:t>
            </a:r>
            <a:endParaRPr lang="en-US" sz="2400" dirty="0"/>
          </a:p>
          <a:p>
            <a:r>
              <a:rPr lang="en-US" sz="2400" b="1" dirty="0" smtClean="0"/>
              <a:t>Lab:</a:t>
            </a:r>
            <a:r>
              <a:rPr lang="en-US" sz="2400" dirty="0" smtClean="0"/>
              <a:t>  Building an </a:t>
            </a:r>
            <a:r>
              <a:rPr lang="en-US" sz="2400" dirty="0" err="1" smtClean="0"/>
              <a:t>Autohosted</a:t>
            </a:r>
            <a:r>
              <a:rPr lang="en-US" sz="2400" dirty="0" smtClean="0"/>
              <a:t> App</a:t>
            </a:r>
            <a:endParaRPr lang="en-US" sz="800" dirty="0"/>
          </a:p>
        </p:txBody>
      </p:sp>
      <p:sp>
        <p:nvSpPr>
          <p:cNvPr id="4" name="Title 3"/>
          <p:cNvSpPr>
            <a:spLocks noGrp="1"/>
          </p:cNvSpPr>
          <p:nvPr>
            <p:ph type="ctrTitle"/>
          </p:nvPr>
        </p:nvSpPr>
        <p:spPr>
          <a:solidFill>
            <a:schemeClr val="accent1">
              <a:alpha val="80000"/>
            </a:schemeClr>
          </a:solidFill>
          <a:ln>
            <a:noFill/>
          </a:ln>
        </p:spPr>
        <p:txBody>
          <a:bodyPr vert="horz" wrap="square" lIns="248654" tIns="0" rIns="248654" bIns="0" numCol="1" rtlCol="0" anchor="ctr" anchorCtr="0" compatLnSpc="1">
            <a:prstTxWarp prst="textNoShape">
              <a:avLst/>
            </a:prstTxWarp>
            <a:noAutofit/>
          </a:bodyPr>
          <a:lstStyle/>
          <a:p>
            <a:r>
              <a:rPr lang="en-US" sz="6600" dirty="0"/>
              <a:t>Related sessions</a:t>
            </a:r>
          </a:p>
        </p:txBody>
      </p:sp>
    </p:spTree>
    <p:extLst>
      <p:ext uri="{BB962C8B-B14F-4D97-AF65-F5344CB8AC3E}">
        <p14:creationId xmlns:p14="http://schemas.microsoft.com/office/powerpoint/2010/main" val="19703457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Questions</a:t>
            </a:r>
            <a:endParaRPr lang="en-US" sz="5400" dirty="0"/>
          </a:p>
        </p:txBody>
      </p:sp>
    </p:spTree>
    <p:extLst>
      <p:ext uri="{BB962C8B-B14F-4D97-AF65-F5344CB8AC3E}">
        <p14:creationId xmlns:p14="http://schemas.microsoft.com/office/powerpoint/2010/main" val="3296980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11150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926417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Developing for Windows Azure Web Sites and SharePoint Online </a:t>
            </a:r>
            <a:r>
              <a:rPr lang="en-US" dirty="0" smtClean="0"/>
              <a:t/>
            </a:r>
            <a:br>
              <a:rPr lang="en-US" dirty="0" smtClean="0"/>
            </a:br>
            <a:endParaRPr lang="en-US" dirty="0"/>
          </a:p>
        </p:txBody>
      </p:sp>
      <p:sp>
        <p:nvSpPr>
          <p:cNvPr id="5" name="Text Placeholder 4"/>
          <p:cNvSpPr>
            <a:spLocks noGrp="1"/>
          </p:cNvSpPr>
          <p:nvPr>
            <p:ph type="body" sz="quarter" idx="12"/>
          </p:nvPr>
        </p:nvSpPr>
        <p:spPr/>
        <p:txBody>
          <a:bodyPr/>
          <a:lstStyle/>
          <a:p>
            <a:r>
              <a:rPr lang="en-US" dirty="0" smtClean="0"/>
              <a:t>Stefan Schackow</a:t>
            </a:r>
          </a:p>
          <a:p>
            <a:r>
              <a:rPr lang="en-US" dirty="0" smtClean="0"/>
              <a:t>Program Manager</a:t>
            </a:r>
          </a:p>
        </p:txBody>
      </p:sp>
      <p:sp>
        <p:nvSpPr>
          <p:cNvPr id="2" name="Text Placeholder 1"/>
          <p:cNvSpPr>
            <a:spLocks noGrp="1"/>
          </p:cNvSpPr>
          <p:nvPr>
            <p:ph type="body" sz="quarter" idx="13"/>
          </p:nvPr>
        </p:nvSpPr>
        <p:spPr/>
        <p:txBody>
          <a:bodyPr/>
          <a:lstStyle/>
          <a:p>
            <a:r>
              <a:rPr lang="en-US" dirty="0" smtClean="0"/>
              <a:t>SPC132</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075237" y="2201862"/>
            <a:ext cx="6934201" cy="2025170"/>
          </a:xfrm>
        </p:spPr>
        <p:txBody>
          <a:bodyPr/>
          <a:lstStyle/>
          <a:p>
            <a:r>
              <a:rPr lang="en-US" sz="2800" dirty="0" smtClean="0"/>
              <a:t>Intro to Windows Azure Web Sites</a:t>
            </a:r>
          </a:p>
          <a:p>
            <a:r>
              <a:rPr lang="en-US" sz="2800" dirty="0" smtClean="0"/>
              <a:t>Integrating Azure Web Sites with </a:t>
            </a:r>
            <a:r>
              <a:rPr lang="en-US" sz="2800" dirty="0" err="1" smtClean="0"/>
              <a:t>Sharepoint</a:t>
            </a:r>
            <a:r>
              <a:rPr lang="en-US" sz="2800" dirty="0" smtClean="0"/>
              <a:t> Online</a:t>
            </a:r>
          </a:p>
          <a:p>
            <a:r>
              <a:rPr lang="en-US" sz="2800" dirty="0" smtClean="0"/>
              <a:t>Q&amp;A</a:t>
            </a:r>
            <a:endParaRPr lang="en-US" sz="2800" dirty="0"/>
          </a:p>
        </p:txBody>
      </p:sp>
      <p:sp>
        <p:nvSpPr>
          <p:cNvPr id="5" name="Title 4"/>
          <p:cNvSpPr>
            <a:spLocks noGrp="1"/>
          </p:cNvSpPr>
          <p:nvPr>
            <p:ph type="title"/>
          </p:nvPr>
        </p:nvSpPr>
        <p:spPr/>
        <p:txBody>
          <a:bodyPr/>
          <a:lstStyle/>
          <a:p>
            <a:r>
              <a:rPr lang="en-US" dirty="0" smtClean="0"/>
              <a:t>Agenda</a:t>
            </a:r>
            <a:br>
              <a:rPr lang="en-US" dirty="0" smtClean="0"/>
            </a:br>
            <a:endParaRPr lang="en-US" dirty="0"/>
          </a:p>
        </p:txBody>
      </p:sp>
      <p:pic>
        <p:nvPicPr>
          <p:cNvPr id="25" name="Picture Placeholder 24"/>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10745" b="10745"/>
          <a:stretch>
            <a:fillRect/>
          </a:stretch>
        </p:blipFill>
        <p:spPr>
          <a:xfrm>
            <a:off x="198437" y="1211263"/>
            <a:ext cx="4572000" cy="4557712"/>
          </a:xfrm>
        </p:spPr>
      </p:pic>
    </p:spTree>
    <p:extLst>
      <p:ext uri="{BB962C8B-B14F-4D97-AF65-F5344CB8AC3E}">
        <p14:creationId xmlns:p14="http://schemas.microsoft.com/office/powerpoint/2010/main" val="2264267071"/>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Text Placeholder 1"/>
          <p:cNvSpPr txBox="1">
            <a:spLocks/>
          </p:cNvSpPr>
          <p:nvPr/>
        </p:nvSpPr>
        <p:spPr>
          <a:xfrm>
            <a:off x="531948" y="1476621"/>
            <a:ext cx="11370961" cy="3170426"/>
          </a:xfrm>
          <a:prstGeom prst="rect">
            <a:avLst/>
          </a:prstGeom>
        </p:spPr>
        <p:txBody>
          <a:bodyPr/>
          <a:lst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4000" kern="1200" spc="-70" baseline="0">
                <a:gradFill>
                  <a:gsLst>
                    <a:gs pos="1250">
                      <a:schemeClr val="tx1"/>
                    </a:gs>
                    <a:gs pos="100000">
                      <a:schemeClr val="tx1"/>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000" kern="1200" spc="0" baseline="0">
                <a:gradFill>
                  <a:gsLst>
                    <a:gs pos="1250">
                      <a:schemeClr val="tx1"/>
                    </a:gs>
                    <a:gs pos="100000">
                      <a:schemeClr val="tx1"/>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040" spc="-52" dirty="0">
              <a:solidFill>
                <a:schemeClr val="tx1"/>
              </a:solidFill>
            </a:endParaRPr>
          </a:p>
        </p:txBody>
      </p:sp>
      <p:sp>
        <p:nvSpPr>
          <p:cNvPr id="70" name="Text Placeholder 2"/>
          <p:cNvSpPr>
            <a:spLocks noGrp="1"/>
          </p:cNvSpPr>
          <p:nvPr>
            <p:ph type="body" sz="quarter" idx="15"/>
          </p:nvPr>
        </p:nvSpPr>
        <p:spPr>
          <a:xfrm>
            <a:off x="8275637" y="3277318"/>
            <a:ext cx="3810000" cy="1667744"/>
          </a:xfrm>
        </p:spPr>
        <p:txBody>
          <a:bodyPr/>
          <a:lstStyle/>
          <a:p>
            <a:pPr lvl="1"/>
            <a:r>
              <a:rPr lang="en-US" dirty="0" smtClean="0">
                <a:solidFill>
                  <a:schemeClr val="tx1">
                    <a:lumMod val="95000"/>
                  </a:schemeClr>
                </a:solidFill>
              </a:rPr>
              <a:t>Multi-Tier Apps with </a:t>
            </a:r>
          </a:p>
          <a:p>
            <a:pPr lvl="1"/>
            <a:r>
              <a:rPr lang="en-US" dirty="0" smtClean="0">
                <a:solidFill>
                  <a:schemeClr val="tx1">
                    <a:lumMod val="95000"/>
                  </a:schemeClr>
                </a:solidFill>
              </a:rPr>
              <a:t>Admin Access, RDP, Custom Installs</a:t>
            </a:r>
          </a:p>
        </p:txBody>
      </p:sp>
      <p:sp>
        <p:nvSpPr>
          <p:cNvPr id="5" name="Title 4"/>
          <p:cNvSpPr>
            <a:spLocks noGrp="1"/>
          </p:cNvSpPr>
          <p:nvPr>
            <p:ph type="title"/>
          </p:nvPr>
        </p:nvSpPr>
        <p:spPr/>
        <p:txBody>
          <a:bodyPr/>
          <a:lstStyle/>
          <a:p>
            <a:r>
              <a:rPr lang="en-US" dirty="0"/>
              <a:t>Windows </a:t>
            </a:r>
            <a:r>
              <a:rPr lang="en-US" dirty="0" smtClean="0"/>
              <a:t>Azure – Servers</a:t>
            </a:r>
            <a:r>
              <a:rPr lang="en-US" dirty="0"/>
              <a:t/>
            </a:r>
            <a:br>
              <a:rPr lang="en-US" dirty="0"/>
            </a:br>
            <a:endParaRPr lang="en-US" dirty="0"/>
          </a:p>
        </p:txBody>
      </p:sp>
      <p:sp>
        <p:nvSpPr>
          <p:cNvPr id="53" name="Text Placeholder 2"/>
          <p:cNvSpPr>
            <a:spLocks noGrp="1"/>
          </p:cNvSpPr>
          <p:nvPr>
            <p:ph type="body" sz="quarter" idx="4294967295"/>
          </p:nvPr>
        </p:nvSpPr>
        <p:spPr>
          <a:xfrm>
            <a:off x="0" y="3276600"/>
            <a:ext cx="3810000" cy="1135063"/>
          </a:xfrm>
        </p:spPr>
        <p:txBody>
          <a:bodyPr/>
          <a:lstStyle/>
          <a:p>
            <a:pPr lvl="1"/>
            <a:r>
              <a:rPr lang="en-US" dirty="0" smtClean="0">
                <a:solidFill>
                  <a:schemeClr val="tx1">
                    <a:lumMod val="95000"/>
                  </a:schemeClr>
                </a:solidFill>
              </a:rPr>
              <a:t>Modern Scalable Web Sites</a:t>
            </a:r>
          </a:p>
        </p:txBody>
      </p:sp>
      <p:sp>
        <p:nvSpPr>
          <p:cNvPr id="69" name="Text Placeholder 2"/>
          <p:cNvSpPr>
            <a:spLocks noGrp="1"/>
          </p:cNvSpPr>
          <p:nvPr>
            <p:ph type="body" sz="quarter" idx="4294967295"/>
          </p:nvPr>
        </p:nvSpPr>
        <p:spPr>
          <a:xfrm>
            <a:off x="4160837" y="3422649"/>
            <a:ext cx="3810000" cy="1141413"/>
          </a:xfrm>
        </p:spPr>
        <p:txBody>
          <a:bodyPr/>
          <a:lstStyle/>
          <a:p>
            <a:pPr lvl="1"/>
            <a:r>
              <a:rPr lang="en-US" dirty="0" smtClean="0">
                <a:solidFill>
                  <a:schemeClr val="tx1">
                    <a:lumMod val="95000"/>
                  </a:schemeClr>
                </a:solidFill>
              </a:rPr>
              <a:t>Full Windows Server/Linux VMs</a:t>
            </a:r>
          </a:p>
        </p:txBody>
      </p:sp>
      <p:sp>
        <p:nvSpPr>
          <p:cNvPr id="57" name="Freeform 77"/>
          <p:cNvSpPr>
            <a:spLocks noEditPoints="1"/>
          </p:cNvSpPr>
          <p:nvPr/>
        </p:nvSpPr>
        <p:spPr bwMode="auto">
          <a:xfrm>
            <a:off x="1065212" y="2058118"/>
            <a:ext cx="1746806" cy="1066800"/>
          </a:xfrm>
          <a:custGeom>
            <a:avLst/>
            <a:gdLst>
              <a:gd name="T0" fmla="*/ 340 w 413"/>
              <a:gd name="T1" fmla="*/ 283 h 283"/>
              <a:gd name="T2" fmla="*/ 73 w 413"/>
              <a:gd name="T3" fmla="*/ 283 h 283"/>
              <a:gd name="T4" fmla="*/ 72 w 413"/>
              <a:gd name="T5" fmla="*/ 283 h 283"/>
              <a:gd name="T6" fmla="*/ 0 w 413"/>
              <a:gd name="T7" fmla="*/ 209 h 283"/>
              <a:gd name="T8" fmla="*/ 70 w 413"/>
              <a:gd name="T9" fmla="*/ 135 h 283"/>
              <a:gd name="T10" fmla="*/ 66 w 413"/>
              <a:gd name="T11" fmla="*/ 107 h 283"/>
              <a:gd name="T12" fmla="*/ 173 w 413"/>
              <a:gd name="T13" fmla="*/ 0 h 283"/>
              <a:gd name="T14" fmla="*/ 273 w 413"/>
              <a:gd name="T15" fmla="*/ 69 h 283"/>
              <a:gd name="T16" fmla="*/ 273 w 413"/>
              <a:gd name="T17" fmla="*/ 69 h 283"/>
              <a:gd name="T18" fmla="*/ 346 w 413"/>
              <a:gd name="T19" fmla="*/ 135 h 283"/>
              <a:gd name="T20" fmla="*/ 413 w 413"/>
              <a:gd name="T21" fmla="*/ 209 h 283"/>
              <a:gd name="T22" fmla="*/ 341 w 413"/>
              <a:gd name="T23" fmla="*/ 283 h 283"/>
              <a:gd name="T24" fmla="*/ 340 w 413"/>
              <a:gd name="T25" fmla="*/ 283 h 283"/>
              <a:gd name="T26" fmla="*/ 73 w 413"/>
              <a:gd name="T27" fmla="*/ 268 h 283"/>
              <a:gd name="T28" fmla="*/ 339 w 413"/>
              <a:gd name="T29" fmla="*/ 268 h 283"/>
              <a:gd name="T30" fmla="*/ 340 w 413"/>
              <a:gd name="T31" fmla="*/ 268 h 283"/>
              <a:gd name="T32" fmla="*/ 398 w 413"/>
              <a:gd name="T33" fmla="*/ 209 h 283"/>
              <a:gd name="T34" fmla="*/ 339 w 413"/>
              <a:gd name="T35" fmla="*/ 150 h 283"/>
              <a:gd name="T36" fmla="*/ 332 w 413"/>
              <a:gd name="T37" fmla="*/ 142 h 283"/>
              <a:gd name="T38" fmla="*/ 273 w 413"/>
              <a:gd name="T39" fmla="*/ 83 h 283"/>
              <a:gd name="T40" fmla="*/ 268 w 413"/>
              <a:gd name="T41" fmla="*/ 84 h 283"/>
              <a:gd name="T42" fmla="*/ 261 w 413"/>
              <a:gd name="T43" fmla="*/ 79 h 283"/>
              <a:gd name="T44" fmla="*/ 173 w 413"/>
              <a:gd name="T45" fmla="*/ 15 h 283"/>
              <a:gd name="T46" fmla="*/ 81 w 413"/>
              <a:gd name="T47" fmla="*/ 107 h 283"/>
              <a:gd name="T48" fmla="*/ 87 w 413"/>
              <a:gd name="T49" fmla="*/ 140 h 283"/>
              <a:gd name="T50" fmla="*/ 86 w 413"/>
              <a:gd name="T51" fmla="*/ 147 h 283"/>
              <a:gd name="T52" fmla="*/ 79 w 413"/>
              <a:gd name="T53" fmla="*/ 150 h 283"/>
              <a:gd name="T54" fmla="*/ 73 w 413"/>
              <a:gd name="T55" fmla="*/ 150 h 283"/>
              <a:gd name="T56" fmla="*/ 14 w 413"/>
              <a:gd name="T57" fmla="*/ 209 h 283"/>
              <a:gd name="T58" fmla="*/ 73 w 413"/>
              <a:gd name="T59" fmla="*/ 268 h 283"/>
              <a:gd name="T60" fmla="*/ 73 w 413"/>
              <a:gd name="T61" fmla="*/ 26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bg2"/>
          </a:solidFill>
          <a:ln>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58" name="Freeform 78"/>
          <p:cNvSpPr>
            <a:spLocks noEditPoints="1"/>
          </p:cNvSpPr>
          <p:nvPr/>
        </p:nvSpPr>
        <p:spPr bwMode="auto">
          <a:xfrm>
            <a:off x="1580132" y="2362918"/>
            <a:ext cx="546086" cy="546086"/>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bg2"/>
          </a:solidFill>
          <a:ln>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56" name="TextBox 55"/>
          <p:cNvSpPr txBox="1"/>
          <p:nvPr/>
        </p:nvSpPr>
        <p:spPr>
          <a:xfrm>
            <a:off x="912812" y="1418121"/>
            <a:ext cx="1970219" cy="627864"/>
          </a:xfrm>
          <a:prstGeom prst="rect">
            <a:avLst/>
          </a:prstGeom>
          <a:noFill/>
        </p:spPr>
        <p:txBody>
          <a:bodyPr wrap="none" lIns="91440" tIns="91440" rIns="91440" bIns="91440" rtlCol="0">
            <a:spAutoFit/>
          </a:bodyPr>
          <a:lstStyle/>
          <a:p>
            <a:pPr>
              <a:lnSpc>
                <a:spcPct val="90000"/>
              </a:lnSpc>
              <a:spcBef>
                <a:spcPct val="20000"/>
              </a:spcBef>
              <a:buSzPct val="90000"/>
            </a:pPr>
            <a:r>
              <a:rPr lang="en-US" sz="3200" dirty="0" smtClean="0">
                <a:solidFill>
                  <a:schemeClr val="tx1">
                    <a:alpha val="99000"/>
                  </a:schemeClr>
                </a:solidFill>
              </a:rPr>
              <a:t>Web Sites</a:t>
            </a:r>
          </a:p>
        </p:txBody>
      </p:sp>
      <p:grpSp>
        <p:nvGrpSpPr>
          <p:cNvPr id="60" name="Group 59"/>
          <p:cNvGrpSpPr/>
          <p:nvPr/>
        </p:nvGrpSpPr>
        <p:grpSpPr>
          <a:xfrm>
            <a:off x="5027612" y="2122185"/>
            <a:ext cx="1746806" cy="1066800"/>
            <a:chOff x="6938406" y="4495800"/>
            <a:chExt cx="1746806" cy="1066800"/>
          </a:xfrm>
        </p:grpSpPr>
        <p:sp>
          <p:nvSpPr>
            <p:cNvPr id="62" name="Freeform 79"/>
            <p:cNvSpPr>
              <a:spLocks noEditPoints="1"/>
            </p:cNvSpPr>
            <p:nvPr/>
          </p:nvSpPr>
          <p:spPr bwMode="auto">
            <a:xfrm>
              <a:off x="7393924" y="4800600"/>
              <a:ext cx="649975" cy="597365"/>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2"/>
            </a:solidFill>
            <a:ln>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63" name="Freeform 77"/>
            <p:cNvSpPr>
              <a:spLocks noEditPoints="1"/>
            </p:cNvSpPr>
            <p:nvPr/>
          </p:nvSpPr>
          <p:spPr bwMode="auto">
            <a:xfrm>
              <a:off x="6938406" y="4495800"/>
              <a:ext cx="1746806" cy="1066800"/>
            </a:xfrm>
            <a:custGeom>
              <a:avLst/>
              <a:gdLst>
                <a:gd name="T0" fmla="*/ 340 w 413"/>
                <a:gd name="T1" fmla="*/ 283 h 283"/>
                <a:gd name="T2" fmla="*/ 73 w 413"/>
                <a:gd name="T3" fmla="*/ 283 h 283"/>
                <a:gd name="T4" fmla="*/ 72 w 413"/>
                <a:gd name="T5" fmla="*/ 283 h 283"/>
                <a:gd name="T6" fmla="*/ 0 w 413"/>
                <a:gd name="T7" fmla="*/ 209 h 283"/>
                <a:gd name="T8" fmla="*/ 70 w 413"/>
                <a:gd name="T9" fmla="*/ 135 h 283"/>
                <a:gd name="T10" fmla="*/ 66 w 413"/>
                <a:gd name="T11" fmla="*/ 107 h 283"/>
                <a:gd name="T12" fmla="*/ 173 w 413"/>
                <a:gd name="T13" fmla="*/ 0 h 283"/>
                <a:gd name="T14" fmla="*/ 273 w 413"/>
                <a:gd name="T15" fmla="*/ 69 h 283"/>
                <a:gd name="T16" fmla="*/ 273 w 413"/>
                <a:gd name="T17" fmla="*/ 69 h 283"/>
                <a:gd name="T18" fmla="*/ 346 w 413"/>
                <a:gd name="T19" fmla="*/ 135 h 283"/>
                <a:gd name="T20" fmla="*/ 413 w 413"/>
                <a:gd name="T21" fmla="*/ 209 h 283"/>
                <a:gd name="T22" fmla="*/ 341 w 413"/>
                <a:gd name="T23" fmla="*/ 283 h 283"/>
                <a:gd name="T24" fmla="*/ 340 w 413"/>
                <a:gd name="T25" fmla="*/ 283 h 283"/>
                <a:gd name="T26" fmla="*/ 73 w 413"/>
                <a:gd name="T27" fmla="*/ 268 h 283"/>
                <a:gd name="T28" fmla="*/ 339 w 413"/>
                <a:gd name="T29" fmla="*/ 268 h 283"/>
                <a:gd name="T30" fmla="*/ 340 w 413"/>
                <a:gd name="T31" fmla="*/ 268 h 283"/>
                <a:gd name="T32" fmla="*/ 398 w 413"/>
                <a:gd name="T33" fmla="*/ 209 h 283"/>
                <a:gd name="T34" fmla="*/ 339 w 413"/>
                <a:gd name="T35" fmla="*/ 150 h 283"/>
                <a:gd name="T36" fmla="*/ 332 w 413"/>
                <a:gd name="T37" fmla="*/ 142 h 283"/>
                <a:gd name="T38" fmla="*/ 273 w 413"/>
                <a:gd name="T39" fmla="*/ 83 h 283"/>
                <a:gd name="T40" fmla="*/ 268 w 413"/>
                <a:gd name="T41" fmla="*/ 84 h 283"/>
                <a:gd name="T42" fmla="*/ 261 w 413"/>
                <a:gd name="T43" fmla="*/ 79 h 283"/>
                <a:gd name="T44" fmla="*/ 173 w 413"/>
                <a:gd name="T45" fmla="*/ 15 h 283"/>
                <a:gd name="T46" fmla="*/ 81 w 413"/>
                <a:gd name="T47" fmla="*/ 107 h 283"/>
                <a:gd name="T48" fmla="*/ 87 w 413"/>
                <a:gd name="T49" fmla="*/ 140 h 283"/>
                <a:gd name="T50" fmla="*/ 86 w 413"/>
                <a:gd name="T51" fmla="*/ 147 h 283"/>
                <a:gd name="T52" fmla="*/ 79 w 413"/>
                <a:gd name="T53" fmla="*/ 150 h 283"/>
                <a:gd name="T54" fmla="*/ 73 w 413"/>
                <a:gd name="T55" fmla="*/ 150 h 283"/>
                <a:gd name="T56" fmla="*/ 14 w 413"/>
                <a:gd name="T57" fmla="*/ 209 h 283"/>
                <a:gd name="T58" fmla="*/ 73 w 413"/>
                <a:gd name="T59" fmla="*/ 268 h 283"/>
                <a:gd name="T60" fmla="*/ 73 w 413"/>
                <a:gd name="T61" fmla="*/ 26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bg2"/>
            </a:solidFill>
            <a:ln>
              <a:solidFill>
                <a:schemeClr val="bg2"/>
              </a:solidFill>
            </a:ln>
          </p:spPr>
          <p:txBody>
            <a:bodyPr vert="horz" wrap="square" lIns="91440" tIns="45720" rIns="91440" bIns="45720" numCol="1" anchor="t" anchorCtr="0" compatLnSpc="1">
              <a:prstTxWarp prst="textNoShape">
                <a:avLst/>
              </a:prstTxWarp>
            </a:bodyPr>
            <a:lstStyle/>
            <a:p>
              <a:endParaRPr lang="en-US"/>
            </a:p>
          </p:txBody>
        </p:sp>
      </p:grpSp>
      <p:sp>
        <p:nvSpPr>
          <p:cNvPr id="61" name="TextBox 60"/>
          <p:cNvSpPr txBox="1"/>
          <p:nvPr/>
        </p:nvSpPr>
        <p:spPr>
          <a:xfrm>
            <a:off x="4413111" y="1430254"/>
            <a:ext cx="3205301" cy="627864"/>
          </a:xfrm>
          <a:prstGeom prst="rect">
            <a:avLst/>
          </a:prstGeom>
          <a:noFill/>
        </p:spPr>
        <p:txBody>
          <a:bodyPr wrap="none" lIns="91440" tIns="91440" rIns="91440" bIns="91440" rtlCol="0">
            <a:spAutoFit/>
          </a:bodyPr>
          <a:lstStyle/>
          <a:p>
            <a:pPr>
              <a:lnSpc>
                <a:spcPct val="90000"/>
              </a:lnSpc>
              <a:spcBef>
                <a:spcPct val="20000"/>
              </a:spcBef>
              <a:buSzPct val="90000"/>
            </a:pPr>
            <a:r>
              <a:rPr lang="en-US" sz="3200" dirty="0" smtClean="0">
                <a:solidFill>
                  <a:schemeClr val="tx1">
                    <a:alpha val="99000"/>
                  </a:schemeClr>
                </a:solidFill>
              </a:rPr>
              <a:t>Virtual Machines</a:t>
            </a:r>
          </a:p>
        </p:txBody>
      </p:sp>
      <p:sp>
        <p:nvSpPr>
          <p:cNvPr id="67" name="Freeform 77"/>
          <p:cNvSpPr>
            <a:spLocks noEditPoints="1"/>
          </p:cNvSpPr>
          <p:nvPr/>
        </p:nvSpPr>
        <p:spPr bwMode="auto">
          <a:xfrm>
            <a:off x="9218612" y="2058118"/>
            <a:ext cx="1746806" cy="1066800"/>
          </a:xfrm>
          <a:custGeom>
            <a:avLst/>
            <a:gdLst>
              <a:gd name="T0" fmla="*/ 340 w 413"/>
              <a:gd name="T1" fmla="*/ 283 h 283"/>
              <a:gd name="T2" fmla="*/ 73 w 413"/>
              <a:gd name="T3" fmla="*/ 283 h 283"/>
              <a:gd name="T4" fmla="*/ 72 w 413"/>
              <a:gd name="T5" fmla="*/ 283 h 283"/>
              <a:gd name="T6" fmla="*/ 0 w 413"/>
              <a:gd name="T7" fmla="*/ 209 h 283"/>
              <a:gd name="T8" fmla="*/ 70 w 413"/>
              <a:gd name="T9" fmla="*/ 135 h 283"/>
              <a:gd name="T10" fmla="*/ 66 w 413"/>
              <a:gd name="T11" fmla="*/ 107 h 283"/>
              <a:gd name="T12" fmla="*/ 173 w 413"/>
              <a:gd name="T13" fmla="*/ 0 h 283"/>
              <a:gd name="T14" fmla="*/ 273 w 413"/>
              <a:gd name="T15" fmla="*/ 69 h 283"/>
              <a:gd name="T16" fmla="*/ 273 w 413"/>
              <a:gd name="T17" fmla="*/ 69 h 283"/>
              <a:gd name="T18" fmla="*/ 346 w 413"/>
              <a:gd name="T19" fmla="*/ 135 h 283"/>
              <a:gd name="T20" fmla="*/ 413 w 413"/>
              <a:gd name="T21" fmla="*/ 209 h 283"/>
              <a:gd name="T22" fmla="*/ 341 w 413"/>
              <a:gd name="T23" fmla="*/ 283 h 283"/>
              <a:gd name="T24" fmla="*/ 340 w 413"/>
              <a:gd name="T25" fmla="*/ 283 h 283"/>
              <a:gd name="T26" fmla="*/ 73 w 413"/>
              <a:gd name="T27" fmla="*/ 268 h 283"/>
              <a:gd name="T28" fmla="*/ 339 w 413"/>
              <a:gd name="T29" fmla="*/ 268 h 283"/>
              <a:gd name="T30" fmla="*/ 340 w 413"/>
              <a:gd name="T31" fmla="*/ 268 h 283"/>
              <a:gd name="T32" fmla="*/ 398 w 413"/>
              <a:gd name="T33" fmla="*/ 209 h 283"/>
              <a:gd name="T34" fmla="*/ 339 w 413"/>
              <a:gd name="T35" fmla="*/ 150 h 283"/>
              <a:gd name="T36" fmla="*/ 332 w 413"/>
              <a:gd name="T37" fmla="*/ 142 h 283"/>
              <a:gd name="T38" fmla="*/ 273 w 413"/>
              <a:gd name="T39" fmla="*/ 83 h 283"/>
              <a:gd name="T40" fmla="*/ 268 w 413"/>
              <a:gd name="T41" fmla="*/ 84 h 283"/>
              <a:gd name="T42" fmla="*/ 261 w 413"/>
              <a:gd name="T43" fmla="*/ 79 h 283"/>
              <a:gd name="T44" fmla="*/ 173 w 413"/>
              <a:gd name="T45" fmla="*/ 15 h 283"/>
              <a:gd name="T46" fmla="*/ 81 w 413"/>
              <a:gd name="T47" fmla="*/ 107 h 283"/>
              <a:gd name="T48" fmla="*/ 87 w 413"/>
              <a:gd name="T49" fmla="*/ 140 h 283"/>
              <a:gd name="T50" fmla="*/ 86 w 413"/>
              <a:gd name="T51" fmla="*/ 147 h 283"/>
              <a:gd name="T52" fmla="*/ 79 w 413"/>
              <a:gd name="T53" fmla="*/ 150 h 283"/>
              <a:gd name="T54" fmla="*/ 73 w 413"/>
              <a:gd name="T55" fmla="*/ 150 h 283"/>
              <a:gd name="T56" fmla="*/ 14 w 413"/>
              <a:gd name="T57" fmla="*/ 209 h 283"/>
              <a:gd name="T58" fmla="*/ 73 w 413"/>
              <a:gd name="T59" fmla="*/ 268 h 283"/>
              <a:gd name="T60" fmla="*/ 73 w 413"/>
              <a:gd name="T61" fmla="*/ 26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bg2"/>
          </a:solidFill>
          <a:ln>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68" name="Freeform 72"/>
          <p:cNvSpPr>
            <a:spLocks noEditPoints="1"/>
          </p:cNvSpPr>
          <p:nvPr/>
        </p:nvSpPr>
        <p:spPr bwMode="auto">
          <a:xfrm>
            <a:off x="9650909" y="2345115"/>
            <a:ext cx="646645" cy="647978"/>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2"/>
          </a:solidFill>
          <a:ln>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66" name="TextBox 65"/>
          <p:cNvSpPr txBox="1"/>
          <p:nvPr/>
        </p:nvSpPr>
        <p:spPr>
          <a:xfrm>
            <a:off x="8747601" y="1448518"/>
            <a:ext cx="2833211" cy="627864"/>
          </a:xfrm>
          <a:prstGeom prst="rect">
            <a:avLst/>
          </a:prstGeom>
          <a:noFill/>
        </p:spPr>
        <p:txBody>
          <a:bodyPr wrap="none" lIns="91440" tIns="91440" rIns="91440" bIns="91440" rtlCol="0">
            <a:spAutoFit/>
          </a:bodyPr>
          <a:lstStyle/>
          <a:p>
            <a:pPr>
              <a:lnSpc>
                <a:spcPct val="90000"/>
              </a:lnSpc>
              <a:spcBef>
                <a:spcPct val="20000"/>
              </a:spcBef>
              <a:buSzPct val="90000"/>
            </a:pPr>
            <a:r>
              <a:rPr lang="en-US" sz="3200" dirty="0" smtClean="0">
                <a:solidFill>
                  <a:schemeClr val="tx1">
                    <a:alpha val="99000"/>
                  </a:schemeClr>
                </a:solidFill>
              </a:rPr>
              <a:t>Cloud Services</a:t>
            </a:r>
          </a:p>
        </p:txBody>
      </p:sp>
    </p:spTree>
    <p:extLst>
      <p:ext uri="{BB962C8B-B14F-4D97-AF65-F5344CB8AC3E}">
        <p14:creationId xmlns:p14="http://schemas.microsoft.com/office/powerpoint/2010/main" val="2199069940"/>
      </p:ext>
    </p:extLst>
  </p:cSld>
  <p:clrMapOvr>
    <a:overrideClrMapping bg1="lt1" tx1="dk1" bg2="lt2" tx2="dk2" accent1="accent1" accent2="accent2" accent3="accent3" accent4="accent4" accent5="accent5" accent6="accent6" hlink="hlink" folHlink="folHlink"/>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Text Placeholder 1"/>
          <p:cNvSpPr txBox="1">
            <a:spLocks/>
          </p:cNvSpPr>
          <p:nvPr/>
        </p:nvSpPr>
        <p:spPr>
          <a:xfrm>
            <a:off x="531948" y="1476621"/>
            <a:ext cx="11370961" cy="3170426"/>
          </a:xfrm>
          <a:prstGeom prst="rect">
            <a:avLst/>
          </a:prstGeom>
        </p:spPr>
        <p:txBody>
          <a:bodyPr/>
          <a:lst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4000" kern="1200" spc="-70" baseline="0">
                <a:gradFill>
                  <a:gsLst>
                    <a:gs pos="1250">
                      <a:schemeClr val="tx1"/>
                    </a:gs>
                    <a:gs pos="100000">
                      <a:schemeClr val="tx1"/>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000" kern="1200" spc="0" baseline="0">
                <a:gradFill>
                  <a:gsLst>
                    <a:gs pos="1250">
                      <a:schemeClr val="tx1"/>
                    </a:gs>
                    <a:gs pos="100000">
                      <a:schemeClr val="tx1"/>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040" spc="-52" dirty="0">
              <a:solidFill>
                <a:schemeClr val="tx1"/>
              </a:solidFill>
            </a:endParaRPr>
          </a:p>
        </p:txBody>
      </p:sp>
      <p:sp>
        <p:nvSpPr>
          <p:cNvPr id="5" name="Title 4"/>
          <p:cNvSpPr>
            <a:spLocks noGrp="1"/>
          </p:cNvSpPr>
          <p:nvPr>
            <p:ph type="title"/>
          </p:nvPr>
        </p:nvSpPr>
        <p:spPr/>
        <p:txBody>
          <a:bodyPr/>
          <a:lstStyle/>
          <a:p>
            <a:r>
              <a:rPr lang="en-US" dirty="0"/>
              <a:t>Windows </a:t>
            </a:r>
            <a:r>
              <a:rPr lang="en-US" dirty="0" smtClean="0"/>
              <a:t>Azure Web Sites</a:t>
            </a:r>
            <a:r>
              <a:rPr lang="en-US" dirty="0"/>
              <a:t/>
            </a:r>
            <a:br>
              <a:rPr lang="en-US" dirty="0"/>
            </a:br>
            <a:endParaRPr lang="en-US" dirty="0"/>
          </a:p>
        </p:txBody>
      </p:sp>
      <p:grpSp>
        <p:nvGrpSpPr>
          <p:cNvPr id="4" name="Group 3"/>
          <p:cNvGrpSpPr/>
          <p:nvPr/>
        </p:nvGrpSpPr>
        <p:grpSpPr>
          <a:xfrm>
            <a:off x="987049" y="1224601"/>
            <a:ext cx="2806224" cy="4991141"/>
            <a:chOff x="987049" y="1224601"/>
            <a:chExt cx="2806224" cy="4991141"/>
          </a:xfrm>
        </p:grpSpPr>
        <p:sp>
          <p:nvSpPr>
            <p:cNvPr id="7" name="Rectangle 6"/>
            <p:cNvSpPr/>
            <p:nvPr/>
          </p:nvSpPr>
          <p:spPr bwMode="auto">
            <a:xfrm>
              <a:off x="987049" y="1224601"/>
              <a:ext cx="2806224" cy="499114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Rectangle 7"/>
            <p:cNvSpPr/>
            <p:nvPr/>
          </p:nvSpPr>
          <p:spPr>
            <a:xfrm>
              <a:off x="997935" y="3019345"/>
              <a:ext cx="2795338" cy="458587"/>
            </a:xfrm>
            <a:prstGeom prst="rect">
              <a:avLst/>
            </a:prstGeom>
          </p:spPr>
          <p:txBody>
            <a:bodyPr wrap="square" lIns="91440" anchor="b" anchorCtr="0">
              <a:spAutoFit/>
            </a:bodyPr>
            <a:lstStyle/>
            <a:p>
              <a:pPr algn="ctr" defTabSz="914361">
                <a:lnSpc>
                  <a:spcPct val="85000"/>
                </a:lnSpc>
                <a:defRPr/>
              </a:pPr>
              <a:r>
                <a:rPr lang="en-US" sz="2800" kern="0" spc="-70" dirty="0" smtClean="0">
                  <a:solidFill>
                    <a:srgbClr val="FFFFFF">
                      <a:alpha val="99000"/>
                    </a:srgbClr>
                  </a:solidFill>
                  <a:ea typeface="Segoe UI" pitchFamily="34" charset="0"/>
                  <a:cs typeface="Segoe UI" pitchFamily="34" charset="0"/>
                </a:rPr>
                <a:t>Start Simple</a:t>
              </a:r>
              <a:endParaRPr lang="en-US" sz="2800" kern="0" spc="-70" dirty="0">
                <a:solidFill>
                  <a:srgbClr val="FFFFFF">
                    <a:alpha val="99000"/>
                  </a:srgbClr>
                </a:solidFill>
                <a:ea typeface="Segoe UI" pitchFamily="34" charset="0"/>
                <a:cs typeface="Segoe UI" pitchFamily="34" charset="0"/>
              </a:endParaRPr>
            </a:p>
          </p:txBody>
        </p:sp>
        <p:sp>
          <p:nvSpPr>
            <p:cNvPr id="9" name="Freeform 45"/>
            <p:cNvSpPr>
              <a:spLocks noEditPoints="1"/>
            </p:cNvSpPr>
            <p:nvPr/>
          </p:nvSpPr>
          <p:spPr bwMode="black">
            <a:xfrm>
              <a:off x="1834716" y="1675192"/>
              <a:ext cx="1027610" cy="1108573"/>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 name="Rectangle 9"/>
            <p:cNvSpPr/>
            <p:nvPr/>
          </p:nvSpPr>
          <p:spPr bwMode="auto">
            <a:xfrm>
              <a:off x="987049" y="3525530"/>
              <a:ext cx="2806224" cy="211325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6" tIns="34293" rIns="68586" bIns="34293" numCol="1" rtlCol="0" anchor="t" anchorCtr="0" compatLnSpc="1">
              <a:prstTxWarp prst="textNoShape">
                <a:avLst/>
              </a:prstTxWarp>
            </a:bodyPr>
            <a:lstStyle/>
            <a:p>
              <a:pPr marL="128605" indent="-128605">
                <a:spcAft>
                  <a:spcPts val="600"/>
                </a:spcAft>
                <a:buFont typeface="Arial" pitchFamily="34" charset="0"/>
                <a:buChar char="•"/>
                <a:defRPr/>
              </a:pPr>
              <a:r>
                <a:rPr lang="en-US" sz="1200" dirty="0">
                  <a:solidFill>
                    <a:srgbClr val="FFFFFF">
                      <a:alpha val="99000"/>
                    </a:srgbClr>
                  </a:solidFill>
                </a:rPr>
                <a:t>Create new sites in just a few clicks</a:t>
              </a:r>
            </a:p>
            <a:p>
              <a:pPr marL="128605" indent="-128605">
                <a:spcAft>
                  <a:spcPts val="600"/>
                </a:spcAft>
                <a:buFont typeface="Arial" pitchFamily="34" charset="0"/>
                <a:buChar char="•"/>
                <a:defRPr/>
              </a:pPr>
              <a:r>
                <a:rPr lang="en-US" sz="1200" dirty="0" smtClean="0">
                  <a:solidFill>
                    <a:srgbClr val="FFFFFF">
                      <a:alpha val="99000"/>
                    </a:srgbClr>
                  </a:solidFill>
                </a:rPr>
                <a:t>Get </a:t>
              </a:r>
              <a:r>
                <a:rPr lang="en-US" sz="1200" dirty="0">
                  <a:solidFill>
                    <a:srgbClr val="FFFFFF">
                      <a:alpha val="99000"/>
                    </a:srgbClr>
                  </a:solidFill>
                </a:rPr>
                <a:t>started with 10 free web sites</a:t>
              </a:r>
            </a:p>
            <a:p>
              <a:pPr marL="128605" indent="-128605">
                <a:spcAft>
                  <a:spcPts val="600"/>
                </a:spcAft>
                <a:buFont typeface="Arial" pitchFamily="34" charset="0"/>
                <a:buChar char="•"/>
                <a:defRPr/>
              </a:pPr>
              <a:r>
                <a:rPr lang="en-US" sz="1200" dirty="0" smtClean="0">
                  <a:solidFill>
                    <a:srgbClr val="FFFFFF">
                      <a:alpha val="99000"/>
                    </a:srgbClr>
                  </a:solidFill>
                </a:rPr>
                <a:t>Easy </a:t>
              </a:r>
              <a:r>
                <a:rPr lang="en-US" sz="1200" dirty="0">
                  <a:solidFill>
                    <a:srgbClr val="FFFFFF">
                      <a:alpha val="99000"/>
                    </a:srgbClr>
                  </a:solidFill>
                </a:rPr>
                <a:t>to manage and scale your sites</a:t>
              </a:r>
            </a:p>
            <a:p>
              <a:pPr marL="128605" indent="-128605">
                <a:spcAft>
                  <a:spcPts val="600"/>
                </a:spcAft>
                <a:buFont typeface="Arial" pitchFamily="34" charset="0"/>
                <a:buChar char="•"/>
                <a:defRPr/>
              </a:pPr>
              <a:r>
                <a:rPr lang="en-US" sz="1200" dirty="0">
                  <a:solidFill>
                    <a:srgbClr val="FFFFFF">
                      <a:alpha val="99000"/>
                    </a:srgbClr>
                  </a:solidFill>
                </a:rPr>
                <a:t>Automatic load balancing and shared storage across instances</a:t>
              </a:r>
            </a:p>
            <a:p>
              <a:pPr marL="128605" indent="-128605">
                <a:spcBef>
                  <a:spcPct val="20000"/>
                </a:spcBef>
                <a:spcAft>
                  <a:spcPts val="600"/>
                </a:spcAft>
                <a:buSzPct val="80000"/>
                <a:buFont typeface="Arial" pitchFamily="34" charset="0"/>
                <a:buChar char="•"/>
                <a:defRPr/>
              </a:pPr>
              <a:r>
                <a:rPr lang="en-US" sz="1200" dirty="0">
                  <a:solidFill>
                    <a:srgbClr val="FFFFFF">
                      <a:alpha val="99000"/>
                    </a:srgbClr>
                  </a:solidFill>
                </a:rPr>
                <a:t>Scale out or up to reserved instances </a:t>
              </a:r>
              <a:r>
                <a:rPr lang="en-US" sz="1200" dirty="0" smtClean="0">
                  <a:solidFill>
                    <a:srgbClr val="FFFFFF">
                      <a:alpha val="99000"/>
                    </a:srgbClr>
                  </a:solidFill>
                </a:rPr>
                <a:t/>
              </a:r>
              <a:br>
                <a:rPr lang="en-US" sz="1200" dirty="0" smtClean="0">
                  <a:solidFill>
                    <a:srgbClr val="FFFFFF">
                      <a:alpha val="99000"/>
                    </a:srgbClr>
                  </a:solidFill>
                </a:rPr>
              </a:br>
              <a:r>
                <a:rPr lang="en-US" sz="1200" dirty="0" smtClean="0">
                  <a:solidFill>
                    <a:srgbClr val="FFFFFF">
                      <a:alpha val="99000"/>
                    </a:srgbClr>
                  </a:solidFill>
                </a:rPr>
                <a:t>for </a:t>
              </a:r>
              <a:r>
                <a:rPr lang="en-US" sz="1200" dirty="0">
                  <a:solidFill>
                    <a:srgbClr val="FFFFFF">
                      <a:alpha val="99000"/>
                    </a:srgbClr>
                  </a:solidFill>
                </a:rPr>
                <a:t>improved performance and scale</a:t>
              </a:r>
            </a:p>
            <a:p>
              <a:pPr marL="128605" indent="-128605">
                <a:spcAft>
                  <a:spcPts val="600"/>
                </a:spcAft>
                <a:buFont typeface="Arial" pitchFamily="34" charset="0"/>
                <a:buChar char="•"/>
                <a:defRPr/>
              </a:pPr>
              <a:endParaRPr lang="en-US" sz="1400" dirty="0">
                <a:solidFill>
                  <a:srgbClr val="80BEE4">
                    <a:alpha val="99000"/>
                  </a:srgbClr>
                </a:solidFill>
              </a:endParaRPr>
            </a:p>
            <a:p>
              <a:pPr marL="107171" indent="-214341">
                <a:spcAft>
                  <a:spcPts val="600"/>
                </a:spcAft>
                <a:buFont typeface="Arial" pitchFamily="34" charset="0"/>
                <a:buChar char="•"/>
                <a:defRPr/>
              </a:pPr>
              <a:endParaRPr lang="en-US" sz="1400" dirty="0">
                <a:solidFill>
                  <a:srgbClr val="80BEE4">
                    <a:alpha val="99000"/>
                  </a:srgbClr>
                </a:solidFill>
              </a:endParaRPr>
            </a:p>
          </p:txBody>
        </p:sp>
      </p:grpSp>
      <p:grpSp>
        <p:nvGrpSpPr>
          <p:cNvPr id="6" name="Group 5"/>
          <p:cNvGrpSpPr/>
          <p:nvPr/>
        </p:nvGrpSpPr>
        <p:grpSpPr>
          <a:xfrm>
            <a:off x="8305548" y="1224602"/>
            <a:ext cx="2803259" cy="4991140"/>
            <a:chOff x="8305548" y="1224602"/>
            <a:chExt cx="2803259" cy="4991140"/>
          </a:xfrm>
        </p:grpSpPr>
        <p:sp>
          <p:nvSpPr>
            <p:cNvPr id="11" name="Rectangle 10"/>
            <p:cNvSpPr/>
            <p:nvPr/>
          </p:nvSpPr>
          <p:spPr bwMode="auto">
            <a:xfrm>
              <a:off x="8305548" y="1224602"/>
              <a:ext cx="2803259" cy="49911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 name="Rectangle 12"/>
            <p:cNvSpPr/>
            <p:nvPr/>
          </p:nvSpPr>
          <p:spPr>
            <a:xfrm>
              <a:off x="8322063" y="3019345"/>
              <a:ext cx="2786744" cy="458587"/>
            </a:xfrm>
            <a:prstGeom prst="rect">
              <a:avLst/>
            </a:prstGeom>
          </p:spPr>
          <p:txBody>
            <a:bodyPr wrap="square" lIns="91440" anchor="b" anchorCtr="0">
              <a:spAutoFit/>
            </a:bodyPr>
            <a:lstStyle/>
            <a:p>
              <a:pPr algn="ctr" defTabSz="914361">
                <a:lnSpc>
                  <a:spcPct val="85000"/>
                </a:lnSpc>
                <a:defRPr/>
              </a:pPr>
              <a:r>
                <a:rPr lang="en-US" sz="2800" kern="0" spc="-70" dirty="0" smtClean="0">
                  <a:solidFill>
                    <a:srgbClr val="FFFFFF">
                      <a:alpha val="99000"/>
                    </a:srgbClr>
                  </a:solidFill>
                  <a:ea typeface="Segoe UI" pitchFamily="34" charset="0"/>
                  <a:cs typeface="Segoe UI" pitchFamily="34" charset="0"/>
                </a:rPr>
                <a:t>Go Live</a:t>
              </a:r>
              <a:endParaRPr lang="en-US" sz="2800" kern="0" spc="-70" dirty="0">
                <a:solidFill>
                  <a:srgbClr val="FFFFFF">
                    <a:alpha val="99000"/>
                  </a:srgbClr>
                </a:solidFill>
                <a:ea typeface="Segoe UI" pitchFamily="34" charset="0"/>
                <a:cs typeface="Segoe UI" pitchFamily="34" charset="0"/>
              </a:endParaRPr>
            </a:p>
          </p:txBody>
        </p:sp>
        <p:sp>
          <p:nvSpPr>
            <p:cNvPr id="14" name="Freeform 35"/>
            <p:cNvSpPr>
              <a:spLocks/>
            </p:cNvSpPr>
            <p:nvPr/>
          </p:nvSpPr>
          <p:spPr bwMode="black">
            <a:xfrm>
              <a:off x="9037544" y="1486845"/>
              <a:ext cx="1399325" cy="143919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15" name="Rectangle 14"/>
            <p:cNvSpPr/>
            <p:nvPr/>
          </p:nvSpPr>
          <p:spPr bwMode="auto">
            <a:xfrm>
              <a:off x="8305548" y="3528609"/>
              <a:ext cx="2803259" cy="23713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6" tIns="34293" rIns="68586" bIns="34293" numCol="1" rtlCol="0" anchor="t" anchorCtr="0" compatLnSpc="1">
              <a:prstTxWarp prst="textNoShape">
                <a:avLst/>
              </a:prstTxWarp>
            </a:bodyPr>
            <a:lstStyle/>
            <a:p>
              <a:pPr marL="128605" indent="-128605">
                <a:spcBef>
                  <a:spcPct val="20000"/>
                </a:spcBef>
                <a:spcAft>
                  <a:spcPts val="600"/>
                </a:spcAft>
                <a:buSzPct val="80000"/>
                <a:buFont typeface="Arial" pitchFamily="34" charset="0"/>
                <a:buChar char="•"/>
                <a:defRPr/>
              </a:pPr>
              <a:r>
                <a:rPr lang="en-US" sz="1200" dirty="0">
                  <a:solidFill>
                    <a:srgbClr val="FFFFFF"/>
                  </a:solidFill>
                </a:rPr>
                <a:t>Rapid deployment for quick iteration</a:t>
              </a:r>
            </a:p>
            <a:p>
              <a:pPr marL="128605" indent="-128605">
                <a:spcBef>
                  <a:spcPct val="20000"/>
                </a:spcBef>
                <a:spcAft>
                  <a:spcPts val="600"/>
                </a:spcAft>
                <a:buSzPct val="80000"/>
                <a:buFont typeface="Arial" pitchFamily="34" charset="0"/>
                <a:buChar char="•"/>
                <a:defRPr/>
              </a:pPr>
              <a:r>
                <a:rPr lang="en-US" sz="1200" dirty="0">
                  <a:solidFill>
                    <a:srgbClr val="FFFFFF"/>
                  </a:solidFill>
                </a:rPr>
                <a:t>Integrated source control with Team Foundation Server (TFS) and </a:t>
              </a:r>
              <a:r>
                <a:rPr lang="en-US" sz="1200" dirty="0" err="1">
                  <a:solidFill>
                    <a:srgbClr val="FFFFFF"/>
                  </a:solidFill>
                </a:rPr>
                <a:t>Git</a:t>
              </a:r>
              <a:endParaRPr lang="en-US" sz="1200" dirty="0">
                <a:solidFill>
                  <a:srgbClr val="FFFFFF"/>
                </a:solidFill>
              </a:endParaRPr>
            </a:p>
            <a:p>
              <a:pPr marL="128605" indent="-128605">
                <a:spcBef>
                  <a:spcPct val="20000"/>
                </a:spcBef>
                <a:spcAft>
                  <a:spcPts val="600"/>
                </a:spcAft>
                <a:buSzPct val="80000"/>
                <a:buFont typeface="Arial" pitchFamily="34" charset="0"/>
                <a:buChar char="•"/>
                <a:defRPr/>
              </a:pPr>
              <a:r>
                <a:rPr lang="en-US" sz="1200" dirty="0">
                  <a:solidFill>
                    <a:srgbClr val="FFFFFF"/>
                  </a:solidFill>
                </a:rPr>
                <a:t>Built-in monitoring of performance </a:t>
              </a:r>
              <a:r>
                <a:rPr lang="en-US" sz="1200" dirty="0" smtClean="0">
                  <a:solidFill>
                    <a:srgbClr val="FFFFFF"/>
                  </a:solidFill>
                </a:rPr>
                <a:t/>
              </a:r>
              <a:br>
                <a:rPr lang="en-US" sz="1200" dirty="0" smtClean="0">
                  <a:solidFill>
                    <a:srgbClr val="FFFFFF"/>
                  </a:solidFill>
                </a:rPr>
              </a:br>
              <a:r>
                <a:rPr lang="en-US" sz="1200" dirty="0" smtClean="0">
                  <a:solidFill>
                    <a:srgbClr val="FFFFFF"/>
                  </a:solidFill>
                </a:rPr>
                <a:t>and </a:t>
              </a:r>
              <a:r>
                <a:rPr lang="en-US" sz="1200" dirty="0">
                  <a:solidFill>
                    <a:srgbClr val="FFFFFF"/>
                  </a:solidFill>
                </a:rPr>
                <a:t>usage data</a:t>
              </a:r>
            </a:p>
            <a:p>
              <a:pPr marL="128605" indent="-128605">
                <a:spcBef>
                  <a:spcPct val="20000"/>
                </a:spcBef>
                <a:spcAft>
                  <a:spcPts val="600"/>
                </a:spcAft>
                <a:buSzPct val="80000"/>
                <a:buFont typeface="Arial" pitchFamily="34" charset="0"/>
                <a:buChar char="•"/>
                <a:defRPr/>
              </a:pPr>
              <a:r>
                <a:rPr lang="en-US" sz="1200" dirty="0" smtClean="0">
                  <a:solidFill>
                    <a:srgbClr val="FFFFFF"/>
                  </a:solidFill>
                </a:rPr>
                <a:t>Access </a:t>
              </a:r>
              <a:r>
                <a:rPr lang="en-US" sz="1200" dirty="0">
                  <a:solidFill>
                    <a:srgbClr val="FFFFFF"/>
                  </a:solidFill>
                </a:rPr>
                <a:t>to request </a:t>
              </a:r>
              <a:r>
                <a:rPr lang="en-US" sz="1200" dirty="0" smtClean="0">
                  <a:solidFill>
                    <a:srgbClr val="FFFFFF"/>
                  </a:solidFill>
                </a:rPr>
                <a:t>logs and </a:t>
              </a:r>
              <a:br>
                <a:rPr lang="en-US" sz="1200" dirty="0" smtClean="0">
                  <a:solidFill>
                    <a:srgbClr val="FFFFFF"/>
                  </a:solidFill>
                </a:rPr>
              </a:br>
              <a:r>
                <a:rPr lang="en-US" sz="1200" dirty="0" smtClean="0">
                  <a:solidFill>
                    <a:srgbClr val="FFFFFF"/>
                  </a:solidFill>
                </a:rPr>
                <a:t>request diagnostics</a:t>
              </a:r>
              <a:endParaRPr lang="en-US" sz="1400" dirty="0">
                <a:solidFill>
                  <a:srgbClr val="80BEE4">
                    <a:alpha val="99000"/>
                  </a:srgbClr>
                </a:solidFill>
              </a:endParaRPr>
            </a:p>
          </p:txBody>
        </p:sp>
      </p:grpSp>
      <p:grpSp>
        <p:nvGrpSpPr>
          <p:cNvPr id="2" name="Group 1"/>
          <p:cNvGrpSpPr/>
          <p:nvPr/>
        </p:nvGrpSpPr>
        <p:grpSpPr>
          <a:xfrm>
            <a:off x="4631186" y="1224602"/>
            <a:ext cx="2836449" cy="4991140"/>
            <a:chOff x="4631186" y="1224602"/>
            <a:chExt cx="2836449" cy="4991140"/>
          </a:xfrm>
        </p:grpSpPr>
        <p:sp>
          <p:nvSpPr>
            <p:cNvPr id="17" name="Rectangle 16"/>
            <p:cNvSpPr/>
            <p:nvPr/>
          </p:nvSpPr>
          <p:spPr bwMode="auto">
            <a:xfrm>
              <a:off x="4631186" y="1224602"/>
              <a:ext cx="2836448" cy="499114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8" name="Rectangle 17"/>
            <p:cNvSpPr/>
            <p:nvPr/>
          </p:nvSpPr>
          <p:spPr>
            <a:xfrm>
              <a:off x="4637345" y="3019345"/>
              <a:ext cx="2830289" cy="458587"/>
            </a:xfrm>
            <a:prstGeom prst="rect">
              <a:avLst/>
            </a:prstGeom>
          </p:spPr>
          <p:txBody>
            <a:bodyPr wrap="square" lIns="91440" anchor="b" anchorCtr="0">
              <a:spAutoFit/>
            </a:bodyPr>
            <a:lstStyle/>
            <a:p>
              <a:pPr algn="ctr" defTabSz="914361">
                <a:lnSpc>
                  <a:spcPct val="85000"/>
                </a:lnSpc>
                <a:defRPr/>
              </a:pPr>
              <a:r>
                <a:rPr lang="en-US" sz="2800" kern="0" spc="-70" dirty="0" smtClean="0">
                  <a:solidFill>
                    <a:srgbClr val="FFFFFF">
                      <a:alpha val="99000"/>
                    </a:srgbClr>
                  </a:solidFill>
                  <a:ea typeface="Segoe UI" pitchFamily="34" charset="0"/>
                  <a:cs typeface="Segoe UI" pitchFamily="34" charset="0"/>
                </a:rPr>
                <a:t>Be Creative</a:t>
              </a:r>
              <a:endParaRPr lang="en-US" sz="2800" kern="0" spc="-70" dirty="0">
                <a:solidFill>
                  <a:srgbClr val="FFFFFF">
                    <a:alpha val="99000"/>
                  </a:srgbClr>
                </a:solidFill>
                <a:ea typeface="Segoe UI" pitchFamily="34" charset="0"/>
                <a:cs typeface="Segoe UI" pitchFamily="34" charset="0"/>
              </a:endParaRPr>
            </a:p>
          </p:txBody>
        </p:sp>
        <p:grpSp>
          <p:nvGrpSpPr>
            <p:cNvPr id="19" name="Group 18"/>
            <p:cNvGrpSpPr/>
            <p:nvPr/>
          </p:nvGrpSpPr>
          <p:grpSpPr>
            <a:xfrm>
              <a:off x="5114828" y="1507807"/>
              <a:ext cx="1880032" cy="1275958"/>
              <a:chOff x="-6467475" y="914401"/>
              <a:chExt cx="5765799" cy="3913187"/>
            </a:xfrm>
          </p:grpSpPr>
          <p:sp>
            <p:nvSpPr>
              <p:cNvPr id="20" name="Freeform 5"/>
              <p:cNvSpPr>
                <a:spLocks/>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6"/>
              <p:cNvSpPr>
                <a:spLocks/>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7"/>
              <p:cNvSpPr>
                <a:spLocks/>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8"/>
              <p:cNvSpPr>
                <a:spLocks/>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9"/>
              <p:cNvSpPr>
                <a:spLocks/>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0"/>
              <p:cNvSpPr>
                <a:spLocks/>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1"/>
              <p:cNvSpPr>
                <a:spLocks/>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12"/>
              <p:cNvSpPr>
                <a:spLocks/>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13"/>
              <p:cNvSpPr>
                <a:spLocks/>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14"/>
              <p:cNvSpPr>
                <a:spLocks/>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15"/>
              <p:cNvSpPr>
                <a:spLocks/>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16"/>
              <p:cNvSpPr>
                <a:spLocks/>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17"/>
              <p:cNvSpPr>
                <a:spLocks/>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18"/>
              <p:cNvSpPr>
                <a:spLocks/>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34" name="Rectangle 33"/>
            <p:cNvSpPr/>
            <p:nvPr/>
          </p:nvSpPr>
          <p:spPr bwMode="auto">
            <a:xfrm>
              <a:off x="4640353" y="3525530"/>
              <a:ext cx="2827282" cy="26902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6" tIns="34293" rIns="68586" bIns="34293" numCol="1" rtlCol="0" anchor="t" anchorCtr="0" compatLnSpc="1">
              <a:prstTxWarp prst="textNoShape">
                <a:avLst/>
              </a:prstTxWarp>
            </a:bodyPr>
            <a:lstStyle/>
            <a:p>
              <a:pPr marL="128605" indent="-128605">
                <a:spcBef>
                  <a:spcPct val="20000"/>
                </a:spcBef>
                <a:spcAft>
                  <a:spcPts val="600"/>
                </a:spcAft>
                <a:buSzPct val="80000"/>
                <a:buFont typeface="Arial" pitchFamily="34" charset="0"/>
                <a:buChar char="•"/>
              </a:pPr>
              <a:r>
                <a:rPr lang="en-US" sz="1200" dirty="0">
                  <a:solidFill>
                    <a:srgbClr val="FFFFFF">
                      <a:alpha val="99000"/>
                    </a:srgbClr>
                  </a:solidFill>
                </a:rPr>
                <a:t>Build using ASP.NET, ASP, </a:t>
              </a:r>
              <a:r>
                <a:rPr lang="en-US" sz="1200" dirty="0" smtClean="0">
                  <a:solidFill>
                    <a:srgbClr val="FFFFFF">
                      <a:alpha val="99000"/>
                    </a:srgbClr>
                  </a:solidFill>
                </a:rPr>
                <a:t>PHP, Node.js, and Python</a:t>
              </a:r>
              <a:endParaRPr lang="en-US" sz="1200" dirty="0">
                <a:solidFill>
                  <a:srgbClr val="FFFFFF">
                    <a:alpha val="99000"/>
                  </a:srgbClr>
                </a:solidFill>
              </a:endParaRPr>
            </a:p>
            <a:p>
              <a:pPr marL="128605" indent="-128605">
                <a:spcBef>
                  <a:spcPct val="20000"/>
                </a:spcBef>
                <a:spcAft>
                  <a:spcPts val="600"/>
                </a:spcAft>
                <a:buSzPct val="80000"/>
                <a:buFont typeface="Arial" pitchFamily="34" charset="0"/>
                <a:buChar char="•"/>
              </a:pPr>
              <a:r>
                <a:rPr lang="en-US" sz="1200" dirty="0">
                  <a:solidFill>
                    <a:srgbClr val="FFFFFF">
                      <a:alpha val="99000"/>
                    </a:srgbClr>
                  </a:solidFill>
                </a:rPr>
                <a:t>Choose a SQL </a:t>
              </a:r>
              <a:r>
                <a:rPr lang="en-US" sz="1200" dirty="0" smtClean="0">
                  <a:solidFill>
                    <a:srgbClr val="FFFFFF">
                      <a:alpha val="99000"/>
                    </a:srgbClr>
                  </a:solidFill>
                </a:rPr>
                <a:t>Database or </a:t>
              </a:r>
              <a:br>
                <a:rPr lang="en-US" sz="1200" dirty="0" smtClean="0">
                  <a:solidFill>
                    <a:srgbClr val="FFFFFF">
                      <a:alpha val="99000"/>
                    </a:srgbClr>
                  </a:solidFill>
                </a:rPr>
              </a:br>
              <a:r>
                <a:rPr lang="en-US" sz="1200" dirty="0" smtClean="0">
                  <a:solidFill>
                    <a:srgbClr val="FFFFFF">
                      <a:alpha val="99000"/>
                    </a:srgbClr>
                  </a:solidFill>
                </a:rPr>
                <a:t>MySQL database</a:t>
              </a:r>
              <a:endParaRPr lang="en-US" sz="1200" dirty="0">
                <a:solidFill>
                  <a:srgbClr val="FFFFFF">
                    <a:alpha val="99000"/>
                  </a:srgbClr>
                </a:solidFill>
              </a:endParaRPr>
            </a:p>
            <a:p>
              <a:pPr marL="128605" indent="-128605">
                <a:spcBef>
                  <a:spcPct val="20000"/>
                </a:spcBef>
                <a:spcAft>
                  <a:spcPts val="600"/>
                </a:spcAft>
                <a:buSzPct val="80000"/>
                <a:buFont typeface="Arial" pitchFamily="34" charset="0"/>
                <a:buChar char="•"/>
              </a:pPr>
              <a:r>
                <a:rPr lang="en-US" sz="1200" dirty="0" smtClean="0">
                  <a:solidFill>
                    <a:srgbClr val="FFFFFF">
                      <a:alpha val="99000"/>
                    </a:srgbClr>
                  </a:solidFill>
                </a:rPr>
                <a:t>Start with </a:t>
              </a:r>
              <a:r>
                <a:rPr lang="en-US" sz="1200" dirty="0">
                  <a:solidFill>
                    <a:srgbClr val="FFFFFF">
                      <a:alpha val="99000"/>
                    </a:srgbClr>
                  </a:solidFill>
                </a:rPr>
                <a:t>a gallery of open </a:t>
              </a:r>
              <a:r>
                <a:rPr lang="en-US" sz="1200" dirty="0" smtClean="0">
                  <a:solidFill>
                    <a:srgbClr val="FFFFFF">
                      <a:alpha val="99000"/>
                    </a:srgbClr>
                  </a:solidFill>
                </a:rPr>
                <a:t/>
              </a:r>
              <a:br>
                <a:rPr lang="en-US" sz="1200" dirty="0" smtClean="0">
                  <a:solidFill>
                    <a:srgbClr val="FFFFFF">
                      <a:alpha val="99000"/>
                    </a:srgbClr>
                  </a:solidFill>
                </a:rPr>
              </a:br>
              <a:r>
                <a:rPr lang="en-US" sz="1200" dirty="0" smtClean="0">
                  <a:solidFill>
                    <a:srgbClr val="FFFFFF">
                      <a:alpha val="99000"/>
                    </a:srgbClr>
                  </a:solidFill>
                </a:rPr>
                <a:t>source apps </a:t>
              </a:r>
              <a:endParaRPr lang="en-US" sz="1200" dirty="0">
                <a:solidFill>
                  <a:srgbClr val="FFFFFF">
                    <a:alpha val="99000"/>
                  </a:srgbClr>
                </a:solidFill>
              </a:endParaRPr>
            </a:p>
            <a:p>
              <a:pPr marL="128605" indent="-128605">
                <a:spcBef>
                  <a:spcPct val="20000"/>
                </a:spcBef>
                <a:spcAft>
                  <a:spcPts val="600"/>
                </a:spcAft>
                <a:buSzPct val="80000"/>
                <a:buFont typeface="Arial" pitchFamily="34" charset="0"/>
                <a:buChar char="•"/>
              </a:pPr>
              <a:r>
                <a:rPr lang="en-US" sz="1200" dirty="0" smtClean="0">
                  <a:solidFill>
                    <a:srgbClr val="FFFFFF">
                      <a:alpha val="99000"/>
                    </a:srgbClr>
                  </a:solidFill>
                </a:rPr>
                <a:t>Tooling integration </a:t>
              </a:r>
              <a:r>
                <a:rPr lang="en-US" sz="1200" dirty="0">
                  <a:solidFill>
                    <a:srgbClr val="FFFFFF">
                      <a:alpha val="99000"/>
                    </a:srgbClr>
                  </a:solidFill>
                </a:rPr>
                <a:t>with Visual Studio </a:t>
              </a:r>
              <a:r>
                <a:rPr lang="en-US" sz="1200" dirty="0" smtClean="0">
                  <a:solidFill>
                    <a:srgbClr val="FFFFFF">
                      <a:alpha val="99000"/>
                    </a:srgbClr>
                  </a:solidFill>
                </a:rPr>
                <a:t/>
              </a:r>
              <a:br>
                <a:rPr lang="en-US" sz="1200" dirty="0" smtClean="0">
                  <a:solidFill>
                    <a:srgbClr val="FFFFFF">
                      <a:alpha val="99000"/>
                    </a:srgbClr>
                  </a:solidFill>
                </a:rPr>
              </a:br>
              <a:r>
                <a:rPr lang="en-US" sz="1200" dirty="0" smtClean="0">
                  <a:solidFill>
                    <a:srgbClr val="FFFFFF">
                      <a:alpha val="99000"/>
                    </a:srgbClr>
                  </a:solidFill>
                </a:rPr>
                <a:t>and </a:t>
              </a:r>
              <a:r>
                <a:rPr lang="en-US" sz="1200" dirty="0" err="1" smtClean="0">
                  <a:solidFill>
                    <a:srgbClr val="FFFFFF">
                      <a:alpha val="99000"/>
                    </a:srgbClr>
                  </a:solidFill>
                </a:rPr>
                <a:t>WebMatrix</a:t>
              </a:r>
              <a:endParaRPr lang="en-US" sz="1200" dirty="0">
                <a:solidFill>
                  <a:srgbClr val="FFFFFF">
                    <a:alpha val="99000"/>
                  </a:srgbClr>
                </a:solidFill>
              </a:endParaRPr>
            </a:p>
            <a:p>
              <a:pPr marL="128605" indent="-128605">
                <a:spcBef>
                  <a:spcPct val="20000"/>
                </a:spcBef>
                <a:spcAft>
                  <a:spcPts val="600"/>
                </a:spcAft>
                <a:buSzPct val="80000"/>
                <a:buFont typeface="Arial" pitchFamily="34" charset="0"/>
                <a:buChar char="•"/>
              </a:pPr>
              <a:r>
                <a:rPr lang="en-US" sz="1200" dirty="0" smtClean="0">
                  <a:solidFill>
                    <a:srgbClr val="FFFFFF">
                      <a:alpha val="99000"/>
                    </a:srgbClr>
                  </a:solidFill>
                </a:rPr>
                <a:t>Publish from any web </a:t>
              </a:r>
              <a:r>
                <a:rPr lang="en-US" sz="1200" dirty="0">
                  <a:solidFill>
                    <a:srgbClr val="FFFFFF">
                      <a:alpha val="99000"/>
                    </a:srgbClr>
                  </a:solidFill>
                </a:rPr>
                <a:t>development </a:t>
              </a:r>
              <a:r>
                <a:rPr lang="en-US" sz="1200" dirty="0" smtClean="0">
                  <a:solidFill>
                    <a:srgbClr val="FFFFFF">
                      <a:alpha val="99000"/>
                    </a:srgbClr>
                  </a:solidFill>
                </a:rPr>
                <a:t/>
              </a:r>
              <a:br>
                <a:rPr lang="en-US" sz="1200" dirty="0" smtClean="0">
                  <a:solidFill>
                    <a:srgbClr val="FFFFFF">
                      <a:alpha val="99000"/>
                    </a:srgbClr>
                  </a:solidFill>
                </a:rPr>
              </a:br>
              <a:r>
                <a:rPr lang="en-US" sz="1200" dirty="0" smtClean="0">
                  <a:solidFill>
                    <a:srgbClr val="FFFFFF">
                      <a:alpha val="99000"/>
                    </a:srgbClr>
                  </a:solidFill>
                </a:rPr>
                <a:t>tool on </a:t>
              </a:r>
              <a:r>
                <a:rPr lang="en-US" sz="1200" dirty="0">
                  <a:solidFill>
                    <a:srgbClr val="FFFFFF">
                      <a:alpha val="99000"/>
                    </a:srgbClr>
                  </a:solidFill>
                </a:rPr>
                <a:t>any platform (Windows, </a:t>
              </a:r>
              <a:r>
                <a:rPr lang="en-US" sz="1200" dirty="0" smtClean="0">
                  <a:solidFill>
                    <a:srgbClr val="FFFFFF">
                      <a:alpha val="99000"/>
                    </a:srgbClr>
                  </a:solidFill>
                </a:rPr>
                <a:t/>
              </a:r>
              <a:br>
                <a:rPr lang="en-US" sz="1200" dirty="0" smtClean="0">
                  <a:solidFill>
                    <a:srgbClr val="FFFFFF">
                      <a:alpha val="99000"/>
                    </a:srgbClr>
                  </a:solidFill>
                </a:rPr>
              </a:br>
              <a:r>
                <a:rPr lang="en-US" sz="1200" dirty="0" smtClean="0">
                  <a:solidFill>
                    <a:srgbClr val="FFFFFF">
                      <a:alpha val="99000"/>
                    </a:srgbClr>
                  </a:solidFill>
                </a:rPr>
                <a:t>OSX</a:t>
              </a:r>
              <a:r>
                <a:rPr lang="en-US" sz="1200" dirty="0">
                  <a:solidFill>
                    <a:srgbClr val="FFFFFF">
                      <a:alpha val="99000"/>
                    </a:srgbClr>
                  </a:solidFill>
                </a:rPr>
                <a:t>, </a:t>
              </a:r>
              <a:r>
                <a:rPr lang="en-US" sz="1200" dirty="0">
                  <a:solidFill>
                    <a:srgbClr val="FFFFFF"/>
                  </a:solidFill>
                </a:rPr>
                <a:t>Linux)</a:t>
              </a:r>
            </a:p>
          </p:txBody>
        </p:sp>
      </p:grpSp>
    </p:spTree>
    <p:extLst>
      <p:ext uri="{BB962C8B-B14F-4D97-AF65-F5344CB8AC3E}">
        <p14:creationId xmlns:p14="http://schemas.microsoft.com/office/powerpoint/2010/main" val="925705048"/>
      </p:ext>
    </p:extLst>
  </p:cSld>
  <p:clrMapOvr>
    <a:overrideClrMapping bg1="lt1" tx1="dk1" bg2="lt2" tx2="dk2" accent1="accent1" accent2="accent2" accent3="accent3" accent4="accent4" accent5="accent5" accent6="accent6" hlink="hlink" folHlink="folHlink"/>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3954462"/>
            <a:ext cx="8228300" cy="2590800"/>
          </a:xfrm>
        </p:spPr>
        <p:txBody>
          <a:bodyPr/>
          <a:lstStyle/>
          <a:p>
            <a:r>
              <a:rPr lang="en-US" sz="5400" dirty="0" smtClean="0"/>
              <a:t>Demo:  </a:t>
            </a:r>
            <a:r>
              <a:rPr lang="en-US" sz="5400" dirty="0"/>
              <a:t>Working with Azure Web Sites</a:t>
            </a:r>
            <a:endParaRPr lang="en-US" dirty="0"/>
          </a:p>
        </p:txBody>
      </p:sp>
    </p:spTree>
    <p:extLst>
      <p:ext uri="{BB962C8B-B14F-4D97-AF65-F5344CB8AC3E}">
        <p14:creationId xmlns:p14="http://schemas.microsoft.com/office/powerpoint/2010/main" val="2888390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Model for Office and SharePoint</a:t>
            </a:r>
            <a:endParaRPr lang="en-US" dirty="0"/>
          </a:p>
        </p:txBody>
      </p:sp>
      <p:pic>
        <p:nvPicPr>
          <p:cNvPr id="4" name="Picture 3"/>
          <p:cNvPicPr>
            <a:picLocks noChangeAspect="1"/>
          </p:cNvPicPr>
          <p:nvPr/>
        </p:nvPicPr>
        <p:blipFill rotWithShape="1">
          <a:blip r:embed="rId4"/>
          <a:srcRect l="22486"/>
          <a:stretch/>
        </p:blipFill>
        <p:spPr>
          <a:xfrm>
            <a:off x="353838" y="2231328"/>
            <a:ext cx="6174769" cy="1418334"/>
          </a:xfrm>
          <a:prstGeom prst="rect">
            <a:avLst/>
          </a:prstGeom>
        </p:spPr>
      </p:pic>
      <p:pic>
        <p:nvPicPr>
          <p:cNvPr id="5" name="Picture 4"/>
          <p:cNvPicPr>
            <a:picLocks noChangeAspect="1"/>
          </p:cNvPicPr>
          <p:nvPr/>
        </p:nvPicPr>
        <p:blipFill>
          <a:blip r:embed="rId5"/>
          <a:stretch>
            <a:fillRect/>
          </a:stretch>
        </p:blipFill>
        <p:spPr>
          <a:xfrm>
            <a:off x="1536790" y="3721302"/>
            <a:ext cx="4876738" cy="2943529"/>
          </a:xfrm>
          <a:prstGeom prst="rect">
            <a:avLst/>
          </a:prstGeom>
        </p:spPr>
      </p:pic>
      <p:pic>
        <p:nvPicPr>
          <p:cNvPr id="6" name="Picture 5"/>
          <p:cNvPicPr>
            <a:picLocks noChangeAspect="1"/>
          </p:cNvPicPr>
          <p:nvPr/>
        </p:nvPicPr>
        <p:blipFill>
          <a:blip r:embed="rId6"/>
          <a:stretch>
            <a:fillRect/>
          </a:stretch>
        </p:blipFill>
        <p:spPr>
          <a:xfrm>
            <a:off x="7164208" y="2883433"/>
            <a:ext cx="4012137" cy="2652091"/>
          </a:xfrm>
          <a:prstGeom prst="rect">
            <a:avLst/>
          </a:prstGeom>
        </p:spPr>
      </p:pic>
      <p:grpSp>
        <p:nvGrpSpPr>
          <p:cNvPr id="3" name="Group 2"/>
          <p:cNvGrpSpPr/>
          <p:nvPr/>
        </p:nvGrpSpPr>
        <p:grpSpPr>
          <a:xfrm>
            <a:off x="1278534" y="1197910"/>
            <a:ext cx="10627792" cy="1000606"/>
            <a:chOff x="1278534" y="1197910"/>
            <a:chExt cx="10627792" cy="1000606"/>
          </a:xfrm>
        </p:grpSpPr>
        <p:pic>
          <p:nvPicPr>
            <p:cNvPr id="7" name="Picture 6"/>
            <p:cNvPicPr>
              <a:picLocks noChangeAspect="1"/>
            </p:cNvPicPr>
            <p:nvPr/>
          </p:nvPicPr>
          <p:blipFill>
            <a:blip r:embed="rId7"/>
            <a:stretch>
              <a:fillRect/>
            </a:stretch>
          </p:blipFill>
          <p:spPr>
            <a:xfrm>
              <a:off x="1278534" y="1197910"/>
              <a:ext cx="1476622" cy="1000606"/>
            </a:xfrm>
            <a:prstGeom prst="rect">
              <a:avLst/>
            </a:prstGeom>
          </p:spPr>
        </p:pic>
        <p:pic>
          <p:nvPicPr>
            <p:cNvPr id="8" name="Picture 7"/>
            <p:cNvPicPr>
              <a:picLocks noChangeAspect="1"/>
            </p:cNvPicPr>
            <p:nvPr/>
          </p:nvPicPr>
          <p:blipFill>
            <a:blip r:embed="rId8"/>
            <a:stretch>
              <a:fillRect/>
            </a:stretch>
          </p:blipFill>
          <p:spPr>
            <a:xfrm>
              <a:off x="2755156" y="1363057"/>
              <a:ext cx="9151170" cy="670309"/>
            </a:xfrm>
            <a:prstGeom prst="rect">
              <a:avLst/>
            </a:prstGeom>
          </p:spPr>
        </p:pic>
      </p:grpSp>
    </p:spTree>
    <p:extLst>
      <p:ext uri="{BB962C8B-B14F-4D97-AF65-F5344CB8AC3E}">
        <p14:creationId xmlns:p14="http://schemas.microsoft.com/office/powerpoint/2010/main" val="839254756"/>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94"/>
          <p:cNvSpPr/>
          <p:nvPr/>
        </p:nvSpPr>
        <p:spPr bwMode="auto">
          <a:xfrm>
            <a:off x="3785454" y="4952579"/>
            <a:ext cx="4374042" cy="1912293"/>
          </a:xfrm>
          <a:prstGeom prst="rect">
            <a:avLst/>
          </a:prstGeom>
          <a:solidFill>
            <a:schemeClr val="bg1"/>
          </a:solidFill>
          <a:ln w="25400" cap="rnd">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vert="horz" lIns="93252" tIns="46627" rIns="93252" bIns="46627" rtlCol="0" anchor="t"/>
          <a:lstStyle/>
          <a:p>
            <a:endParaRPr lang="en-US" sz="1326" dirty="0">
              <a:solidFill>
                <a:srgbClr val="FFFFFF">
                  <a:alpha val="99000"/>
                </a:srgbClr>
              </a:solidFill>
            </a:endParaRPr>
          </a:p>
        </p:txBody>
      </p:sp>
      <p:grpSp>
        <p:nvGrpSpPr>
          <p:cNvPr id="38" name="Group 37" hidden="1"/>
          <p:cNvGrpSpPr/>
          <p:nvPr/>
        </p:nvGrpSpPr>
        <p:grpSpPr>
          <a:xfrm>
            <a:off x="594637" y="1496053"/>
            <a:ext cx="11247203" cy="5594677"/>
            <a:chOff x="564300" y="1395675"/>
            <a:chExt cx="11027672" cy="5485475"/>
          </a:xfrm>
          <a:solidFill>
            <a:schemeClr val="bg2">
              <a:lumMod val="90000"/>
            </a:schemeClr>
          </a:solidFill>
        </p:grpSpPr>
        <p:grpSp>
          <p:nvGrpSpPr>
            <p:cNvPr id="39" name="Group 38"/>
            <p:cNvGrpSpPr/>
            <p:nvPr/>
          </p:nvGrpSpPr>
          <p:grpSpPr>
            <a:xfrm>
              <a:off x="564300" y="1395675"/>
              <a:ext cx="11027672" cy="1298448"/>
              <a:chOff x="0" y="1401500"/>
              <a:chExt cx="11107775" cy="1298448"/>
            </a:xfrm>
            <a:grpFill/>
          </p:grpSpPr>
          <p:sp>
            <p:nvSpPr>
              <p:cNvPr id="86" name="Rectangle 85"/>
              <p:cNvSpPr/>
              <p:nvPr/>
            </p:nvSpPr>
            <p:spPr>
              <a:xfrm>
                <a:off x="0"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7" name="Rectangle 86"/>
              <p:cNvSpPr/>
              <p:nvPr/>
            </p:nvSpPr>
            <p:spPr>
              <a:xfrm>
                <a:off x="1399977"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8" name="Rectangle 87"/>
              <p:cNvSpPr/>
              <p:nvPr/>
            </p:nvSpPr>
            <p:spPr>
              <a:xfrm>
                <a:off x="2799954"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9" name="Rectangle 88"/>
              <p:cNvSpPr/>
              <p:nvPr/>
            </p:nvSpPr>
            <p:spPr>
              <a:xfrm>
                <a:off x="4199931"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90" name="Rectangle 89"/>
              <p:cNvSpPr/>
              <p:nvPr/>
            </p:nvSpPr>
            <p:spPr>
              <a:xfrm>
                <a:off x="5599907"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91" name="Rectangle 90"/>
              <p:cNvSpPr/>
              <p:nvPr/>
            </p:nvSpPr>
            <p:spPr>
              <a:xfrm>
                <a:off x="6999883"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92" name="Rectangle 91"/>
              <p:cNvSpPr/>
              <p:nvPr/>
            </p:nvSpPr>
            <p:spPr>
              <a:xfrm>
                <a:off x="8399860"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93" name="Rectangle 92"/>
              <p:cNvSpPr/>
              <p:nvPr/>
            </p:nvSpPr>
            <p:spPr>
              <a:xfrm>
                <a:off x="9799836"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94" name="Rectangle 93"/>
              <p:cNvSpPr/>
              <p:nvPr/>
            </p:nvSpPr>
            <p:spPr>
              <a:xfrm>
                <a:off x="1399977" y="1401500"/>
                <a:ext cx="653969" cy="6492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grpSp>
          <p:nvGrpSpPr>
            <p:cNvPr id="40" name="Group 39"/>
            <p:cNvGrpSpPr/>
            <p:nvPr/>
          </p:nvGrpSpPr>
          <p:grpSpPr>
            <a:xfrm>
              <a:off x="564300" y="2791351"/>
              <a:ext cx="11027672" cy="1298448"/>
              <a:chOff x="0" y="2789500"/>
              <a:chExt cx="11107775" cy="1298448"/>
            </a:xfrm>
            <a:grpFill/>
          </p:grpSpPr>
          <p:sp>
            <p:nvSpPr>
              <p:cNvPr id="78" name="Rectangle 77"/>
              <p:cNvSpPr/>
              <p:nvPr/>
            </p:nvSpPr>
            <p:spPr>
              <a:xfrm>
                <a:off x="0"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79" name="Rectangle 78"/>
              <p:cNvSpPr/>
              <p:nvPr/>
            </p:nvSpPr>
            <p:spPr>
              <a:xfrm>
                <a:off x="1399977"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0" name="Rectangle 79"/>
              <p:cNvSpPr/>
              <p:nvPr/>
            </p:nvSpPr>
            <p:spPr>
              <a:xfrm>
                <a:off x="2799954"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1" name="Rectangle 80"/>
              <p:cNvSpPr/>
              <p:nvPr/>
            </p:nvSpPr>
            <p:spPr>
              <a:xfrm>
                <a:off x="4199931"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2" name="Rectangle 81"/>
              <p:cNvSpPr/>
              <p:nvPr/>
            </p:nvSpPr>
            <p:spPr>
              <a:xfrm>
                <a:off x="5599907"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3" name="Rectangle 82"/>
              <p:cNvSpPr/>
              <p:nvPr/>
            </p:nvSpPr>
            <p:spPr>
              <a:xfrm>
                <a:off x="6999883"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4" name="Rectangle 83"/>
              <p:cNvSpPr/>
              <p:nvPr/>
            </p:nvSpPr>
            <p:spPr>
              <a:xfrm>
                <a:off x="8399860"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5" name="Rectangle 84"/>
              <p:cNvSpPr/>
              <p:nvPr/>
            </p:nvSpPr>
            <p:spPr>
              <a:xfrm>
                <a:off x="9799836"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grpSp>
          <p:nvGrpSpPr>
            <p:cNvPr id="41" name="Group 40"/>
            <p:cNvGrpSpPr/>
            <p:nvPr/>
          </p:nvGrpSpPr>
          <p:grpSpPr>
            <a:xfrm>
              <a:off x="564300" y="4187026"/>
              <a:ext cx="11027672" cy="1298448"/>
              <a:chOff x="0" y="4191000"/>
              <a:chExt cx="11107775" cy="1298448"/>
            </a:xfrm>
            <a:grpFill/>
          </p:grpSpPr>
          <p:sp>
            <p:nvSpPr>
              <p:cNvPr id="54" name="Rectangle 53"/>
              <p:cNvSpPr/>
              <p:nvPr/>
            </p:nvSpPr>
            <p:spPr>
              <a:xfrm>
                <a:off x="0"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55" name="Rectangle 54"/>
              <p:cNvSpPr/>
              <p:nvPr/>
            </p:nvSpPr>
            <p:spPr>
              <a:xfrm>
                <a:off x="1399977"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56" name="Rectangle 55"/>
              <p:cNvSpPr/>
              <p:nvPr/>
            </p:nvSpPr>
            <p:spPr>
              <a:xfrm>
                <a:off x="2799954"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57" name="Rectangle 56"/>
              <p:cNvSpPr/>
              <p:nvPr/>
            </p:nvSpPr>
            <p:spPr>
              <a:xfrm>
                <a:off x="4199931"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71" name="Rectangle 70"/>
              <p:cNvSpPr/>
              <p:nvPr/>
            </p:nvSpPr>
            <p:spPr>
              <a:xfrm>
                <a:off x="5599907"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75" name="Rectangle 74"/>
              <p:cNvSpPr/>
              <p:nvPr/>
            </p:nvSpPr>
            <p:spPr>
              <a:xfrm>
                <a:off x="6999883"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76" name="Rectangle 75"/>
              <p:cNvSpPr/>
              <p:nvPr/>
            </p:nvSpPr>
            <p:spPr>
              <a:xfrm>
                <a:off x="8399860"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77" name="Rectangle 76"/>
              <p:cNvSpPr/>
              <p:nvPr/>
            </p:nvSpPr>
            <p:spPr>
              <a:xfrm>
                <a:off x="9799836"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grpSp>
          <p:nvGrpSpPr>
            <p:cNvPr id="45" name="Group 44"/>
            <p:cNvGrpSpPr/>
            <p:nvPr/>
          </p:nvGrpSpPr>
          <p:grpSpPr>
            <a:xfrm>
              <a:off x="564300" y="5582702"/>
              <a:ext cx="11027672" cy="1298448"/>
              <a:chOff x="0" y="5638800"/>
              <a:chExt cx="11107775" cy="1298448"/>
            </a:xfrm>
            <a:grpFill/>
          </p:grpSpPr>
          <p:sp>
            <p:nvSpPr>
              <p:cNvPr id="46" name="Rectangle 45"/>
              <p:cNvSpPr/>
              <p:nvPr/>
            </p:nvSpPr>
            <p:spPr>
              <a:xfrm>
                <a:off x="0"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7" name="Rectangle 46"/>
              <p:cNvSpPr/>
              <p:nvPr/>
            </p:nvSpPr>
            <p:spPr>
              <a:xfrm>
                <a:off x="1399977"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8" name="Rectangle 47"/>
              <p:cNvSpPr/>
              <p:nvPr/>
            </p:nvSpPr>
            <p:spPr>
              <a:xfrm>
                <a:off x="2799954"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9" name="Rectangle 48"/>
              <p:cNvSpPr/>
              <p:nvPr/>
            </p:nvSpPr>
            <p:spPr>
              <a:xfrm>
                <a:off x="4199931"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50" name="Rectangle 49"/>
              <p:cNvSpPr/>
              <p:nvPr/>
            </p:nvSpPr>
            <p:spPr>
              <a:xfrm>
                <a:off x="5599907"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51" name="Rectangle 50"/>
              <p:cNvSpPr/>
              <p:nvPr/>
            </p:nvSpPr>
            <p:spPr>
              <a:xfrm>
                <a:off x="6999883"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52" name="Rectangle 51"/>
              <p:cNvSpPr/>
              <p:nvPr/>
            </p:nvSpPr>
            <p:spPr>
              <a:xfrm>
                <a:off x="8399860"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53" name="Rectangle 52"/>
              <p:cNvSpPr/>
              <p:nvPr/>
            </p:nvSpPr>
            <p:spPr>
              <a:xfrm>
                <a:off x="9799836"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grpSp>
      <p:cxnSp>
        <p:nvCxnSpPr>
          <p:cNvPr id="101" name="Straight Connector 100"/>
          <p:cNvCxnSpPr/>
          <p:nvPr/>
        </p:nvCxnSpPr>
        <p:spPr>
          <a:xfrm>
            <a:off x="820808" y="4386928"/>
            <a:ext cx="10585025" cy="0"/>
          </a:xfrm>
          <a:prstGeom prst="line">
            <a:avLst/>
          </a:prstGeom>
          <a:ln w="28575">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16" name="New Application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99366" y="5109617"/>
            <a:ext cx="2285273" cy="1571301"/>
          </a:xfrm>
          <a:prstGeom prst="rect">
            <a:avLst/>
          </a:prstGeom>
          <a:ln>
            <a:solidFill>
              <a:schemeClr val="bg1">
                <a:lumMod val="75000"/>
              </a:schemeClr>
            </a:solidFill>
          </a:ln>
          <a:effectLst/>
          <a:extLst>
            <a:ext uri="{909E8E84-426E-40DD-AFC4-6F175D3DCCD1}">
              <a14:hiddenFill xmlns:a14="http://schemas.microsoft.com/office/drawing/2010/main">
                <a:solidFill>
                  <a:schemeClr val="accent1"/>
                </a:solidFill>
              </a14:hiddenFill>
            </a:ext>
          </a:extLst>
        </p:spPr>
      </p:pic>
      <p:sp>
        <p:nvSpPr>
          <p:cNvPr id="119" name="Rectangle 118"/>
          <p:cNvSpPr/>
          <p:nvPr/>
        </p:nvSpPr>
        <p:spPr bwMode="auto">
          <a:xfrm>
            <a:off x="4461765" y="2397193"/>
            <a:ext cx="3024319" cy="15068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52" tIns="46627" rIns="93252" bIns="46627" rtlCol="0" anchor="t"/>
          <a:lstStyle/>
          <a:p>
            <a:r>
              <a:rPr lang="en-US" sz="1326" dirty="0">
                <a:solidFill>
                  <a:srgbClr val="FFFFFF">
                    <a:alpha val="99000"/>
                  </a:srgbClr>
                </a:solidFill>
              </a:rPr>
              <a:t>SharePoint </a:t>
            </a:r>
          </a:p>
        </p:txBody>
      </p:sp>
      <p:grpSp>
        <p:nvGrpSpPr>
          <p:cNvPr id="144" name="Group 143"/>
          <p:cNvGrpSpPr>
            <a:grpSpLocks noChangeAspect="1"/>
          </p:cNvGrpSpPr>
          <p:nvPr/>
        </p:nvGrpSpPr>
        <p:grpSpPr>
          <a:xfrm>
            <a:off x="5580630" y="2886027"/>
            <a:ext cx="786587" cy="783068"/>
            <a:chOff x="9146171" y="2939904"/>
            <a:chExt cx="1131200" cy="1131200"/>
          </a:xfrm>
          <a:solidFill>
            <a:srgbClr val="505050"/>
          </a:solidFill>
        </p:grpSpPr>
        <p:sp>
          <p:nvSpPr>
            <p:cNvPr id="145" name="Circular Arrow 144"/>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50505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6" name="Circular Arrow 145"/>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50505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6" name="TextBox 5"/>
          <p:cNvSpPr txBox="1"/>
          <p:nvPr/>
        </p:nvSpPr>
        <p:spPr>
          <a:xfrm>
            <a:off x="4163001" y="1391359"/>
            <a:ext cx="3798697" cy="512317"/>
          </a:xfrm>
          <a:prstGeom prst="rect">
            <a:avLst/>
          </a:prstGeom>
          <a:noFill/>
        </p:spPr>
        <p:txBody>
          <a:bodyPr wrap="square" lIns="0" tIns="0" rIns="0" bIns="0" rtlCol="0">
            <a:spAutoFit/>
          </a:bodyPr>
          <a:lstStyle/>
          <a:p>
            <a:pPr algn="ctr"/>
            <a:r>
              <a:rPr lang="en-US" sz="3264"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SharePoint 2007</a:t>
            </a:r>
          </a:p>
        </p:txBody>
      </p:sp>
      <p:sp>
        <p:nvSpPr>
          <p:cNvPr id="13" name="Down Arrow 12"/>
          <p:cNvSpPr/>
          <p:nvPr/>
        </p:nvSpPr>
        <p:spPr bwMode="auto">
          <a:xfrm>
            <a:off x="5786708" y="3991070"/>
            <a:ext cx="320568" cy="895249"/>
          </a:xfrm>
          <a:prstGeom prst="down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52" tIns="46627" rIns="46627" bIns="93252" numCol="1" spcCol="0" rtlCol="0" fromWordArt="0" anchor="b" anchorCtr="0" forceAA="0" compatLnSpc="1">
            <a:prstTxWarp prst="textNoShape">
              <a:avLst/>
            </a:prstTxWarp>
            <a:noAutofit/>
          </a:bodyPr>
          <a:lstStyle/>
          <a:p>
            <a:pPr algn="ctr" defTabSz="932212" fontAlgn="base">
              <a:spcBef>
                <a:spcPct val="0"/>
              </a:spcBef>
              <a:spcAft>
                <a:spcPct val="0"/>
              </a:spcAft>
            </a:pPr>
            <a:endParaRPr lang="en-US" sz="1836"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99"/>
          <p:cNvSpPr/>
          <p:nvPr/>
        </p:nvSpPr>
        <p:spPr bwMode="auto">
          <a:xfrm>
            <a:off x="6171643" y="2653323"/>
            <a:ext cx="1183891" cy="1121836"/>
          </a:xfrm>
          <a:prstGeom prst="rect">
            <a:avLst/>
          </a:prstGeom>
          <a:solidFill>
            <a:schemeClr val="tx1"/>
          </a:solidFill>
          <a:ln>
            <a:solidFill>
              <a:srgbClr val="0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horz" lIns="93252" tIns="46627" rIns="93252" bIns="46627" rtlCol="0" anchor="t"/>
          <a:lstStyle/>
          <a:p>
            <a:r>
              <a:rPr lang="en-US" sz="1326" dirty="0">
                <a:solidFill>
                  <a:srgbClr val="000000">
                    <a:alpha val="99000"/>
                  </a:srgbClr>
                </a:solidFill>
              </a:rPr>
              <a:t>Sandbox</a:t>
            </a:r>
          </a:p>
        </p:txBody>
      </p:sp>
      <p:grpSp>
        <p:nvGrpSpPr>
          <p:cNvPr id="4" name="Group 96"/>
          <p:cNvGrpSpPr>
            <a:grpSpLocks noChangeAspect="1"/>
          </p:cNvGrpSpPr>
          <p:nvPr/>
        </p:nvGrpSpPr>
        <p:grpSpPr>
          <a:xfrm>
            <a:off x="6367217" y="2880107"/>
            <a:ext cx="786587" cy="783068"/>
            <a:chOff x="9146171" y="2939904"/>
            <a:chExt cx="1131200" cy="1131200"/>
          </a:xfrm>
          <a:solidFill>
            <a:srgbClr val="505050"/>
          </a:solidFill>
        </p:grpSpPr>
        <p:sp>
          <p:nvSpPr>
            <p:cNvPr id="98" name="Circular Arrow 97"/>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50505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9" name="Circular Arrow 98"/>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50505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8" name="TextBox 103"/>
          <p:cNvSpPr txBox="1"/>
          <p:nvPr/>
        </p:nvSpPr>
        <p:spPr>
          <a:xfrm>
            <a:off x="4183863" y="1392313"/>
            <a:ext cx="3739202" cy="512317"/>
          </a:xfrm>
          <a:prstGeom prst="rect">
            <a:avLst/>
          </a:prstGeom>
          <a:noFill/>
        </p:spPr>
        <p:txBody>
          <a:bodyPr wrap="square" lIns="0" tIns="0" rIns="0" bIns="0" rtlCol="0">
            <a:spAutoFit/>
          </a:bodyPr>
          <a:lstStyle/>
          <a:p>
            <a:pPr algn="ctr"/>
            <a:r>
              <a:rPr lang="en-US" sz="3264"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SharePoint 2010</a:t>
            </a:r>
          </a:p>
        </p:txBody>
      </p:sp>
      <p:grpSp>
        <p:nvGrpSpPr>
          <p:cNvPr id="9" name="Group 105"/>
          <p:cNvGrpSpPr>
            <a:grpSpLocks noChangeAspect="1"/>
          </p:cNvGrpSpPr>
          <p:nvPr/>
        </p:nvGrpSpPr>
        <p:grpSpPr>
          <a:xfrm>
            <a:off x="4815519" y="5530780"/>
            <a:ext cx="786587" cy="783068"/>
            <a:chOff x="9146171" y="2939904"/>
            <a:chExt cx="1131200" cy="1131200"/>
          </a:xfrm>
          <a:solidFill>
            <a:srgbClr val="505050"/>
          </a:solidFill>
        </p:grpSpPr>
        <p:sp>
          <p:nvSpPr>
            <p:cNvPr id="107" name="Circular Arrow 106"/>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50505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Circular Arrow 107"/>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50505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59" name="Rectangle 94"/>
          <p:cNvSpPr/>
          <p:nvPr/>
        </p:nvSpPr>
        <p:spPr bwMode="auto">
          <a:xfrm>
            <a:off x="7084638" y="4952256"/>
            <a:ext cx="4374042" cy="19122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52" tIns="46627" rIns="93252" bIns="46627" rtlCol="0" anchor="t"/>
          <a:lstStyle/>
          <a:p>
            <a:endParaRPr lang="en-US" sz="1326" dirty="0">
              <a:solidFill>
                <a:srgbClr val="FFFFFF">
                  <a:alpha val="99000"/>
                </a:srgbClr>
              </a:solidFill>
            </a:endParaRPr>
          </a:p>
        </p:txBody>
      </p:sp>
      <p:pic>
        <p:nvPicPr>
          <p:cNvPr id="60"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743520" y="5129004"/>
            <a:ext cx="965647" cy="1560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 name="Rectangle 94"/>
          <p:cNvSpPr/>
          <p:nvPr/>
        </p:nvSpPr>
        <p:spPr bwMode="auto">
          <a:xfrm>
            <a:off x="7226341" y="2886026"/>
            <a:ext cx="2181006" cy="101803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52" tIns="46627" rIns="93252" bIns="46627" rtlCol="0" anchor="t"/>
          <a:lstStyle/>
          <a:p>
            <a:r>
              <a:rPr lang="en-US" sz="1326" dirty="0">
                <a:solidFill>
                  <a:srgbClr val="FFFFFF">
                    <a:alpha val="99000"/>
                  </a:srgbClr>
                </a:solidFill>
              </a:rPr>
              <a:t>SharePoint </a:t>
            </a:r>
          </a:p>
        </p:txBody>
      </p:sp>
      <p:sp>
        <p:nvSpPr>
          <p:cNvPr id="62" name="Rectangle 94"/>
          <p:cNvSpPr/>
          <p:nvPr/>
        </p:nvSpPr>
        <p:spPr bwMode="auto">
          <a:xfrm>
            <a:off x="8159496" y="1182148"/>
            <a:ext cx="2613917" cy="12150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52" tIns="46627" rIns="93252" bIns="46627" rtlCol="0" anchor="t"/>
          <a:lstStyle/>
          <a:p>
            <a:r>
              <a:rPr lang="en-US" sz="1326" dirty="0">
                <a:solidFill>
                  <a:srgbClr val="FFFFFF">
                    <a:alpha val="99000"/>
                  </a:srgbClr>
                </a:solidFill>
              </a:rPr>
              <a:t>Azure, IIS, LAMP, etc…</a:t>
            </a:r>
          </a:p>
        </p:txBody>
      </p:sp>
      <p:sp>
        <p:nvSpPr>
          <p:cNvPr id="63" name="Down Arrow 102"/>
          <p:cNvSpPr/>
          <p:nvPr/>
        </p:nvSpPr>
        <p:spPr bwMode="auto">
          <a:xfrm>
            <a:off x="8679594" y="2449556"/>
            <a:ext cx="320568" cy="370794"/>
          </a:xfrm>
          <a:prstGeom prst="down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52" tIns="46627" rIns="46627" bIns="93252" numCol="1" spcCol="0" rtlCol="0" fromWordArt="0" anchor="b" anchorCtr="0" forceAA="0" compatLnSpc="1">
            <a:prstTxWarp prst="textNoShape">
              <a:avLst/>
            </a:prstTxWarp>
            <a:noAutofit/>
          </a:bodyPr>
          <a:lstStyle/>
          <a:p>
            <a:pPr algn="ctr" defTabSz="932212" fontAlgn="base">
              <a:spcBef>
                <a:spcPct val="0"/>
              </a:spcBef>
              <a:spcAft>
                <a:spcPct val="0"/>
              </a:spcAft>
            </a:pPr>
            <a:endParaRPr lang="en-US" sz="1836"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Up Arrow 4"/>
          <p:cNvSpPr/>
          <p:nvPr/>
        </p:nvSpPr>
        <p:spPr bwMode="auto">
          <a:xfrm>
            <a:off x="9945894" y="2449555"/>
            <a:ext cx="354651" cy="2436764"/>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52" tIns="46627" rIns="46627" bIns="93252" numCol="1" spcCol="0" rtlCol="0" fromWordArt="0" anchor="b" anchorCtr="0" forceAA="0" compatLnSpc="1">
            <a:prstTxWarp prst="textNoShape">
              <a:avLst/>
            </a:prstTxWarp>
            <a:noAutofit/>
          </a:bodyPr>
          <a:lstStyle/>
          <a:p>
            <a:pPr algn="ctr" defTabSz="932212" fontAlgn="base">
              <a:spcBef>
                <a:spcPct val="0"/>
              </a:spcBef>
              <a:spcAft>
                <a:spcPct val="0"/>
              </a:spcAft>
            </a:pPr>
            <a:endParaRPr lang="en-US" sz="1836" spc="-5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7" name="Up Arrow 66"/>
          <p:cNvSpPr/>
          <p:nvPr/>
        </p:nvSpPr>
        <p:spPr bwMode="auto">
          <a:xfrm>
            <a:off x="8692728" y="3991817"/>
            <a:ext cx="320293" cy="894501"/>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52" tIns="46627" rIns="46627" bIns="93252" numCol="1" spcCol="0" rtlCol="0" fromWordArt="0" anchor="b" anchorCtr="0" forceAA="0" compatLnSpc="1">
            <a:prstTxWarp prst="textNoShape">
              <a:avLst/>
            </a:prstTxWarp>
            <a:noAutofit/>
          </a:bodyPr>
          <a:lstStyle/>
          <a:p>
            <a:pPr algn="ctr" defTabSz="932212" fontAlgn="base">
              <a:spcBef>
                <a:spcPct val="0"/>
              </a:spcBef>
              <a:spcAft>
                <a:spcPct val="0"/>
              </a:spcAft>
            </a:pPr>
            <a:endParaRPr lang="en-US" sz="1836" spc="-5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68" name="Group 96"/>
          <p:cNvGrpSpPr>
            <a:grpSpLocks noChangeAspect="1"/>
          </p:cNvGrpSpPr>
          <p:nvPr/>
        </p:nvGrpSpPr>
        <p:grpSpPr>
          <a:xfrm>
            <a:off x="9062259" y="1496052"/>
            <a:ext cx="786587" cy="783068"/>
            <a:chOff x="9146171" y="2939904"/>
            <a:chExt cx="1131200" cy="1131200"/>
          </a:xfrm>
          <a:solidFill>
            <a:srgbClr val="505050"/>
          </a:solidFill>
        </p:grpSpPr>
        <p:sp>
          <p:nvSpPr>
            <p:cNvPr id="69" name="Circular Arrow 68"/>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50505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0" name="Circular Arrow 69"/>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50505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pic>
        <p:nvPicPr>
          <p:cNvPr id="73" name="New Application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5685" y="5109617"/>
            <a:ext cx="1773115" cy="1219152"/>
          </a:xfrm>
          <a:prstGeom prst="rect">
            <a:avLst/>
          </a:prstGeom>
          <a:ln>
            <a:solidFill>
              <a:schemeClr val="bg1">
                <a:lumMod val="75000"/>
              </a:schemeClr>
            </a:solidFill>
          </a:ln>
          <a:effectLst/>
          <a:extLst>
            <a:ext uri="{909E8E84-426E-40DD-AFC4-6F175D3DCCD1}">
              <a14:hiddenFill xmlns:a14="http://schemas.microsoft.com/office/drawing/2010/main">
                <a:solidFill>
                  <a:schemeClr val="accent1"/>
                </a:solidFill>
              </a14:hiddenFill>
            </a:ext>
          </a:extLst>
        </p:spPr>
      </p:pic>
      <p:pic>
        <p:nvPicPr>
          <p:cNvPr id="72"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126744" y="5124662"/>
            <a:ext cx="997797" cy="1612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 name="Office Applicati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15927" y="5491789"/>
            <a:ext cx="1794311" cy="13447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96" name="Group 96"/>
          <p:cNvGrpSpPr>
            <a:grpSpLocks noChangeAspect="1"/>
          </p:cNvGrpSpPr>
          <p:nvPr/>
        </p:nvGrpSpPr>
        <p:grpSpPr>
          <a:xfrm>
            <a:off x="8159495" y="5516868"/>
            <a:ext cx="786587" cy="783068"/>
            <a:chOff x="9146171" y="2939904"/>
            <a:chExt cx="1131200" cy="1131200"/>
          </a:xfrm>
          <a:solidFill>
            <a:srgbClr val="505050"/>
          </a:solidFill>
        </p:grpSpPr>
        <p:sp>
          <p:nvSpPr>
            <p:cNvPr id="97" name="Circular Arrow 96"/>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50505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0" name="Circular Arrow 99"/>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50505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102" name="Rectangle 99"/>
          <p:cNvSpPr/>
          <p:nvPr/>
        </p:nvSpPr>
        <p:spPr bwMode="auto">
          <a:xfrm>
            <a:off x="8370834" y="2971151"/>
            <a:ext cx="927097" cy="847784"/>
          </a:xfrm>
          <a:prstGeom prst="rect">
            <a:avLst/>
          </a:prstGeom>
          <a:solidFill>
            <a:srgbClr val="FFFFFF"/>
          </a:solidFill>
          <a:ln>
            <a:solidFill>
              <a:srgbClr val="0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horz" lIns="93252" tIns="46627" rIns="93252" bIns="46627" rtlCol="0" anchor="t"/>
          <a:lstStyle/>
          <a:p>
            <a:r>
              <a:rPr lang="en-US" sz="1326" dirty="0">
                <a:solidFill>
                  <a:srgbClr val="000000">
                    <a:alpha val="99000"/>
                  </a:srgbClr>
                </a:solidFill>
              </a:rPr>
              <a:t>_</a:t>
            </a:r>
            <a:r>
              <a:rPr lang="en-US" sz="1326" dirty="0" err="1">
                <a:solidFill>
                  <a:srgbClr val="000000">
                    <a:alpha val="99000"/>
                  </a:srgbClr>
                </a:solidFill>
              </a:rPr>
              <a:t>api</a:t>
            </a:r>
            <a:endParaRPr lang="en-US" sz="1326" dirty="0">
              <a:solidFill>
                <a:srgbClr val="000000">
                  <a:alpha val="99000"/>
                </a:srgbClr>
              </a:solidFill>
            </a:endParaRPr>
          </a:p>
        </p:txBody>
      </p:sp>
      <p:grpSp>
        <p:nvGrpSpPr>
          <p:cNvPr id="103" name="Group 96"/>
          <p:cNvGrpSpPr>
            <a:grpSpLocks noChangeAspect="1"/>
          </p:cNvGrpSpPr>
          <p:nvPr/>
        </p:nvGrpSpPr>
        <p:grpSpPr>
          <a:xfrm>
            <a:off x="10232349" y="5539277"/>
            <a:ext cx="786587" cy="783068"/>
            <a:chOff x="9146171" y="2939904"/>
            <a:chExt cx="1131200" cy="1131200"/>
          </a:xfrm>
          <a:solidFill>
            <a:srgbClr val="505050"/>
          </a:solidFill>
        </p:grpSpPr>
        <p:sp>
          <p:nvSpPr>
            <p:cNvPr id="104" name="Circular Arrow 103"/>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50505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Circular Arrow 104"/>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50505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111" name="Group 105"/>
          <p:cNvGrpSpPr>
            <a:grpSpLocks noChangeAspect="1"/>
          </p:cNvGrpSpPr>
          <p:nvPr/>
        </p:nvGrpSpPr>
        <p:grpSpPr>
          <a:xfrm>
            <a:off x="6836178" y="5502318"/>
            <a:ext cx="786587" cy="783068"/>
            <a:chOff x="9146171" y="2939904"/>
            <a:chExt cx="1131200" cy="1131200"/>
          </a:xfrm>
          <a:solidFill>
            <a:srgbClr val="505050"/>
          </a:solidFill>
        </p:grpSpPr>
        <p:sp>
          <p:nvSpPr>
            <p:cNvPr id="112" name="Circular Arrow 111"/>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50505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Circular Arrow 112"/>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50505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114" name="TextBox 103"/>
          <p:cNvSpPr txBox="1"/>
          <p:nvPr/>
        </p:nvSpPr>
        <p:spPr>
          <a:xfrm>
            <a:off x="6187687" y="1392846"/>
            <a:ext cx="2118453" cy="1024634"/>
          </a:xfrm>
          <a:prstGeom prst="rect">
            <a:avLst/>
          </a:prstGeom>
          <a:noFill/>
        </p:spPr>
        <p:txBody>
          <a:bodyPr wrap="square" lIns="0" tIns="0" rIns="0" bIns="0" rtlCol="0">
            <a:spAutoFit/>
          </a:bodyPr>
          <a:lstStyle/>
          <a:p>
            <a:r>
              <a:rPr lang="en-US" sz="3264" dirty="0">
                <a:solidFill>
                  <a:schemeClr val="accent5"/>
                </a:solidFill>
                <a:latin typeface="Segoe UI Light" pitchFamily="34" charset="0"/>
              </a:rPr>
              <a:t>SharePoint </a:t>
            </a:r>
          </a:p>
          <a:p>
            <a:r>
              <a:rPr lang="en-US" sz="3264" dirty="0" smtClean="0">
                <a:solidFill>
                  <a:schemeClr val="accent5"/>
                </a:solidFill>
                <a:latin typeface="Segoe UI Light" pitchFamily="34" charset="0"/>
              </a:rPr>
              <a:t>2013</a:t>
            </a:r>
            <a:endParaRPr lang="en-US" sz="3264" dirty="0">
              <a:solidFill>
                <a:schemeClr val="accent5"/>
              </a:solidFill>
              <a:latin typeface="Segoe UI Light" pitchFamily="34" charset="0"/>
            </a:endParaRPr>
          </a:p>
        </p:txBody>
      </p:sp>
      <p:sp>
        <p:nvSpPr>
          <p:cNvPr id="7" name="Title 6"/>
          <p:cNvSpPr>
            <a:spLocks noGrp="1"/>
          </p:cNvSpPr>
          <p:nvPr>
            <p:ph type="title"/>
          </p:nvPr>
        </p:nvSpPr>
        <p:spPr/>
        <p:txBody>
          <a:bodyPr/>
          <a:lstStyle/>
          <a:p>
            <a:r>
              <a:rPr lang="en-US" dirty="0" smtClean="0"/>
              <a:t>App model: </a:t>
            </a:r>
            <a:r>
              <a:rPr lang="en-US" dirty="0" smtClean="0">
                <a:solidFill>
                  <a:srgbClr val="797A7D"/>
                </a:solidFill>
              </a:rPr>
              <a:t>past, present and future</a:t>
            </a:r>
            <a:endParaRPr lang="en-US" dirty="0">
              <a:solidFill>
                <a:srgbClr val="797A7D"/>
              </a:solidFill>
            </a:endParaRPr>
          </a:p>
        </p:txBody>
      </p:sp>
    </p:spTree>
    <p:extLst>
      <p:ext uri="{BB962C8B-B14F-4D97-AF65-F5344CB8AC3E}">
        <p14:creationId xmlns:p14="http://schemas.microsoft.com/office/powerpoint/2010/main" val="1776182228"/>
      </p:ext>
    </p:extLst>
  </p:cSld>
  <p:clrMapOvr>
    <a:overrideClrMapping bg1="lt1" tx1="dk1" bg2="lt2" tx2="dk2" accent1="accent1" accent2="accent2" accent3="accent3" accent4="accent4" accent5="accent5" accent6="accent6" hlink="hlink" folHlink="folHlink"/>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4"/>
                                        </p:tgtEl>
                                        <p:attrNameLst>
                                          <p:attrName>style.visibility</p:attrName>
                                        </p:attrNameLst>
                                      </p:cBhvr>
                                      <p:to>
                                        <p:strVal val="visible"/>
                                      </p:to>
                                    </p:set>
                                  </p:childTnLst>
                                </p:cTn>
                              </p:par>
                            </p:childTnLst>
                          </p:cTn>
                        </p:par>
                        <p:par>
                          <p:cTn id="7" fill="hold">
                            <p:stCondLst>
                              <p:cond delay="0"/>
                            </p:stCondLst>
                            <p:childTnLst>
                              <p:par>
                                <p:cTn id="8" presetID="8" presetClass="emph" presetSubtype="0" fill="hold" nodeType="afterEffect">
                                  <p:stCondLst>
                                    <p:cond delay="0"/>
                                  </p:stCondLst>
                                  <p:childTnLst>
                                    <p:animRot by="43200000">
                                      <p:cBhvr>
                                        <p:cTn id="9" dur="2000" fill="hold"/>
                                        <p:tgtEl>
                                          <p:spTgt spid="144"/>
                                        </p:tgtEl>
                                        <p:attrNameLst>
                                          <p:attrName>r</p:attrName>
                                        </p:attrNameLst>
                                      </p:cBhvr>
                                    </p:animRot>
                                  </p:childTnLst>
                                </p:cTn>
                              </p:par>
                            </p:childTnLst>
                          </p:cTn>
                        </p:par>
                        <p:par>
                          <p:cTn id="10" fill="hold">
                            <p:stCondLst>
                              <p:cond delay="200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500"/>
                            </p:stCondLst>
                            <p:childTnLst>
                              <p:par>
                                <p:cTn id="23" presetID="42" presetClass="path" presetSubtype="0" accel="50000" decel="50000" fill="hold" nodeType="afterEffect">
                                  <p:stCondLst>
                                    <p:cond delay="0"/>
                                  </p:stCondLst>
                                  <p:childTnLst>
                                    <p:animMotion origin="layout" path="M -1.17264E-6 4.89362E-6 L -0.06658 -0.00139 " pathEditMode="relative" rAng="0" ptsTypes="AA">
                                      <p:cBhvr>
                                        <p:cTn id="24" dur="2000" fill="hold"/>
                                        <p:tgtEl>
                                          <p:spTgt spid="144"/>
                                        </p:tgtEl>
                                        <p:attrNameLst>
                                          <p:attrName>ppt_x</p:attrName>
                                          <p:attrName>ppt_y</p:attrName>
                                        </p:attrNameLst>
                                      </p:cBhvr>
                                      <p:rCtr x="-3336" y="-69"/>
                                    </p:animMotion>
                                  </p:childTnLst>
                                </p:cTn>
                              </p:par>
                              <p:par>
                                <p:cTn id="25" presetID="42" presetClass="path" presetSubtype="0" accel="50000" decel="50000" fill="hold" nodeType="withEffect">
                                  <p:stCondLst>
                                    <p:cond delay="0"/>
                                  </p:stCondLst>
                                  <p:childTnLst>
                                    <p:animMotion origin="layout" path="M 4.69055E-6 -4.40333E-6 L -0.06346 0.00047 " pathEditMode="relative" rAng="0" ptsTypes="AA">
                                      <p:cBhvr>
                                        <p:cTn id="26" dur="2000" fill="hold"/>
                                        <p:tgtEl>
                                          <p:spTgt spid="116"/>
                                        </p:tgtEl>
                                        <p:attrNameLst>
                                          <p:attrName>ppt_x</p:attrName>
                                          <p:attrName>ppt_y</p:attrName>
                                        </p:attrNameLst>
                                      </p:cBhvr>
                                      <p:rCtr x="-3179" y="23"/>
                                    </p:animMotion>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par>
                                <p:cTn id="31" presetID="10"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par>
                                <p:cTn id="34" presetID="10" presetClass="entr" presetSubtype="0"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500"/>
                                        <p:tgtEl>
                                          <p:spTgt spid="60"/>
                                        </p:tgtEl>
                                      </p:cBhvr>
                                    </p:animEffect>
                                  </p:childTnLst>
                                </p:cTn>
                              </p:par>
                              <p:par>
                                <p:cTn id="37" presetID="10"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nodeType="withEffect">
                                  <p:stCondLst>
                                    <p:cond delay="0"/>
                                  </p:stCondLst>
                                  <p:childTnLst>
                                    <p:set>
                                      <p:cBhvr>
                                        <p:cTn id="41" dur="1" fill="hold">
                                          <p:stCondLst>
                                            <p:cond delay="0"/>
                                          </p:stCondLst>
                                        </p:cTn>
                                        <p:tgtEl>
                                          <p:spTgt spid="111"/>
                                        </p:tgtEl>
                                        <p:attrNameLst>
                                          <p:attrName>style.visibility</p:attrName>
                                        </p:attrNameLst>
                                      </p:cBhvr>
                                      <p:to>
                                        <p:strVal val="visible"/>
                                      </p:to>
                                    </p:set>
                                    <p:animEffect transition="in" filter="fade">
                                      <p:cBhvr>
                                        <p:cTn id="42" dur="500"/>
                                        <p:tgtEl>
                                          <p:spTgt spid="111"/>
                                        </p:tgtEl>
                                      </p:cBhvr>
                                    </p:animEffect>
                                  </p:childTnLst>
                                </p:cTn>
                              </p:par>
                            </p:childTnLst>
                          </p:cTn>
                        </p:par>
                        <p:par>
                          <p:cTn id="43" fill="hold">
                            <p:stCondLst>
                              <p:cond delay="3000"/>
                            </p:stCondLst>
                            <p:childTnLst>
                              <p:par>
                                <p:cTn id="44" presetID="8" presetClass="emph" presetSubtype="0" fill="hold" nodeType="afterEffect">
                                  <p:stCondLst>
                                    <p:cond delay="0"/>
                                  </p:stCondLst>
                                  <p:childTnLst>
                                    <p:animRot by="43200000">
                                      <p:cBhvr>
                                        <p:cTn id="45" dur="2000" fill="hold"/>
                                        <p:tgtEl>
                                          <p:spTgt spid="4"/>
                                        </p:tgtEl>
                                        <p:attrNameLst>
                                          <p:attrName>r</p:attrName>
                                        </p:attrNameLst>
                                      </p:cBhvr>
                                    </p:animRot>
                                  </p:childTnLst>
                                </p:cTn>
                              </p:par>
                              <p:par>
                                <p:cTn id="46" presetID="8" presetClass="emph" presetSubtype="0" fill="hold" nodeType="withEffect">
                                  <p:stCondLst>
                                    <p:cond delay="0"/>
                                  </p:stCondLst>
                                  <p:childTnLst>
                                    <p:animRot by="43200000">
                                      <p:cBhvr>
                                        <p:cTn id="47" dur="2000" fill="hold"/>
                                        <p:tgtEl>
                                          <p:spTgt spid="111"/>
                                        </p:tgtEl>
                                        <p:attrNameLst>
                                          <p:attrName>r</p:attrName>
                                        </p:attrNameLst>
                                      </p:cBhvr>
                                    </p:animRot>
                                  </p:childTnLst>
                                </p:cTn>
                              </p:par>
                              <p:par>
                                <p:cTn id="48" presetID="8" presetClass="emph" presetSubtype="0" fill="hold" nodeType="withEffect">
                                  <p:stCondLst>
                                    <p:cond delay="0"/>
                                  </p:stCondLst>
                                  <p:childTnLst>
                                    <p:animRot by="43200000">
                                      <p:cBhvr>
                                        <p:cTn id="49" dur="2000" fill="hold"/>
                                        <p:tgtEl>
                                          <p:spTgt spid="9"/>
                                        </p:tgtEl>
                                        <p:attrNameLst>
                                          <p:attrName>r</p:attrName>
                                        </p:attrNameLst>
                                      </p:cBhvr>
                                    </p:animRot>
                                  </p:childTnLst>
                                </p:cTn>
                              </p:par>
                            </p:childTnLst>
                          </p:cTn>
                        </p:par>
                      </p:childTnLst>
                    </p:cTn>
                  </p:par>
                  <p:par>
                    <p:cTn id="50" fill="hold">
                      <p:stCondLst>
                        <p:cond delay="indefinite"/>
                      </p:stCondLst>
                      <p:childTnLst>
                        <p:par>
                          <p:cTn id="51" fill="hold">
                            <p:stCondLst>
                              <p:cond delay="0"/>
                            </p:stCondLst>
                            <p:childTnLst>
                              <p:par>
                                <p:cTn id="52" presetID="35" presetClass="path" presetSubtype="0" accel="50000" decel="50000" fill="hold" nodeType="clickEffect">
                                  <p:stCondLst>
                                    <p:cond delay="0"/>
                                  </p:stCondLst>
                                  <p:childTnLst>
                                    <p:animMotion origin="layout" path="M -0.06657 -0.00139 L -0.31849 -0.0007 " pathEditMode="relative" rAng="0" ptsTypes="AA">
                                      <p:cBhvr>
                                        <p:cTn id="53" dur="2000" fill="hold"/>
                                        <p:tgtEl>
                                          <p:spTgt spid="144"/>
                                        </p:tgtEl>
                                        <p:attrNameLst>
                                          <p:attrName>ppt_x</p:attrName>
                                          <p:attrName>ppt_y</p:attrName>
                                        </p:attrNameLst>
                                      </p:cBhvr>
                                      <p:rCtr x="-12596" y="23"/>
                                    </p:animMotion>
                                  </p:childTnLst>
                                </p:cTn>
                              </p:par>
                              <p:par>
                                <p:cTn id="54" presetID="35" presetClass="path" presetSubtype="0" accel="50000" decel="50000" fill="hold" grpId="1" nodeType="withEffect">
                                  <p:stCondLst>
                                    <p:cond delay="0"/>
                                  </p:stCondLst>
                                  <p:childTnLst>
                                    <p:animMotion origin="layout" path="M 3.81107E-6 -3.79278E-6 L -0.24808 -0.00138 " pathEditMode="relative" rAng="0" ptsTypes="AA">
                                      <p:cBhvr>
                                        <p:cTn id="55" dur="2000" fill="hold"/>
                                        <p:tgtEl>
                                          <p:spTgt spid="13"/>
                                        </p:tgtEl>
                                        <p:attrNameLst>
                                          <p:attrName>ppt_x</p:attrName>
                                          <p:attrName>ppt_y</p:attrName>
                                        </p:attrNameLst>
                                      </p:cBhvr>
                                      <p:rCtr x="-12404" y="-69"/>
                                    </p:animMotion>
                                  </p:childTnLst>
                                </p:cTn>
                              </p:par>
                              <p:par>
                                <p:cTn id="56" presetID="35" presetClass="path" presetSubtype="0" accel="50000" decel="50000" fill="hold" grpId="1" nodeType="withEffect">
                                  <p:stCondLst>
                                    <p:cond delay="0"/>
                                  </p:stCondLst>
                                  <p:childTnLst>
                                    <p:animMotion origin="layout" path="M 0 0 L -0.25 0 E" pathEditMode="relative" ptsTypes="">
                                      <p:cBhvr>
                                        <p:cTn id="57" dur="2000" fill="hold"/>
                                        <p:tgtEl>
                                          <p:spTgt spid="6"/>
                                        </p:tgtEl>
                                        <p:attrNameLst>
                                          <p:attrName>ppt_x</p:attrName>
                                          <p:attrName>ppt_y</p:attrName>
                                        </p:attrNameLst>
                                      </p:cBhvr>
                                    </p:animMotion>
                                  </p:childTnLst>
                                </p:cTn>
                              </p:par>
                              <p:par>
                                <p:cTn id="58" presetID="35" presetClass="path" presetSubtype="0" accel="50000" decel="50000" fill="hold" grpId="1" nodeType="withEffect">
                                  <p:stCondLst>
                                    <p:cond delay="0"/>
                                  </p:stCondLst>
                                  <p:childTnLst>
                                    <p:animMotion origin="layout" path="M -0.00104 3.10823E-6 L -0.25108 3.10823E-6 " pathEditMode="relative" rAng="0" ptsTypes="AA">
                                      <p:cBhvr>
                                        <p:cTn id="59" dur="2000" fill="hold"/>
                                        <p:tgtEl>
                                          <p:spTgt spid="8"/>
                                        </p:tgtEl>
                                        <p:attrNameLst>
                                          <p:attrName>ppt_x</p:attrName>
                                          <p:attrName>ppt_y</p:attrName>
                                        </p:attrNameLst>
                                      </p:cBhvr>
                                      <p:rCtr x="-12508" y="0"/>
                                    </p:animMotion>
                                  </p:childTnLst>
                                </p:cTn>
                              </p:par>
                              <p:par>
                                <p:cTn id="60" presetID="35" presetClass="path" presetSubtype="0" accel="50000" decel="50000" fill="hold" nodeType="withEffect">
                                  <p:stCondLst>
                                    <p:cond delay="0"/>
                                  </p:stCondLst>
                                  <p:childTnLst>
                                    <p:animMotion origin="layout" path="M -0.06344 0.00047 L -0.30858 0.00186 " pathEditMode="relative" rAng="0" ptsTypes="AA">
                                      <p:cBhvr>
                                        <p:cTn id="61" dur="2000" fill="hold"/>
                                        <p:tgtEl>
                                          <p:spTgt spid="116"/>
                                        </p:tgtEl>
                                        <p:attrNameLst>
                                          <p:attrName>ppt_x</p:attrName>
                                          <p:attrName>ppt_y</p:attrName>
                                        </p:attrNameLst>
                                      </p:cBhvr>
                                      <p:rCtr x="-12257" y="69"/>
                                    </p:animMotion>
                                  </p:childTnLst>
                                </p:cTn>
                              </p:par>
                              <p:par>
                                <p:cTn id="62" presetID="35" presetClass="path" presetSubtype="0" accel="50000" decel="50000" fill="hold" grpId="1" nodeType="withEffect">
                                  <p:stCondLst>
                                    <p:cond delay="0"/>
                                  </p:stCondLst>
                                  <p:childTnLst>
                                    <p:animMotion origin="layout" path="M 0 0 L -0.25 0 E" pathEditMode="relative" ptsTypes="">
                                      <p:cBhvr>
                                        <p:cTn id="63" dur="2000" fill="hold"/>
                                        <p:tgtEl>
                                          <p:spTgt spid="3"/>
                                        </p:tgtEl>
                                        <p:attrNameLst>
                                          <p:attrName>ppt_x</p:attrName>
                                          <p:attrName>ppt_y</p:attrName>
                                        </p:attrNameLst>
                                      </p:cBhvr>
                                    </p:animMotion>
                                  </p:childTnLst>
                                </p:cTn>
                              </p:par>
                              <p:par>
                                <p:cTn id="64" presetID="35" presetClass="path" presetSubtype="0" accel="50000" decel="50000" fill="hold" nodeType="withEffect">
                                  <p:stCondLst>
                                    <p:cond delay="0"/>
                                  </p:stCondLst>
                                  <p:childTnLst>
                                    <p:animMotion origin="layout" path="M 0 0 L -0.25 0 E" pathEditMode="relative" ptsTypes="">
                                      <p:cBhvr>
                                        <p:cTn id="65" dur="2000" fill="hold"/>
                                        <p:tgtEl>
                                          <p:spTgt spid="4"/>
                                        </p:tgtEl>
                                        <p:attrNameLst>
                                          <p:attrName>ppt_x</p:attrName>
                                          <p:attrName>ppt_y</p:attrName>
                                        </p:attrNameLst>
                                      </p:cBhvr>
                                    </p:animMotion>
                                  </p:childTnLst>
                                </p:cTn>
                              </p:par>
                              <p:par>
                                <p:cTn id="66" presetID="35" presetClass="path" presetSubtype="0" accel="50000" decel="50000" fill="hold" nodeType="withEffect">
                                  <p:stCondLst>
                                    <p:cond delay="0"/>
                                  </p:stCondLst>
                                  <p:childTnLst>
                                    <p:animMotion origin="layout" path="M 0.00026 0.00047 L -0.24944 -4.07407E-6 " pathEditMode="relative" rAng="0" ptsTypes="AA">
                                      <p:cBhvr>
                                        <p:cTn id="67" dur="2000" fill="hold"/>
                                        <p:tgtEl>
                                          <p:spTgt spid="9"/>
                                        </p:tgtEl>
                                        <p:attrNameLst>
                                          <p:attrName>ppt_x</p:attrName>
                                          <p:attrName>ppt_y</p:attrName>
                                        </p:attrNameLst>
                                      </p:cBhvr>
                                      <p:rCtr x="-12492" y="-23"/>
                                    </p:animMotion>
                                  </p:childTnLst>
                                </p:cTn>
                              </p:par>
                              <p:par>
                                <p:cTn id="68" presetID="35" presetClass="path" presetSubtype="0" accel="50000" decel="50000" fill="hold" grpId="0" nodeType="withEffect">
                                  <p:stCondLst>
                                    <p:cond delay="0"/>
                                  </p:stCondLst>
                                  <p:childTnLst>
                                    <p:animMotion origin="layout" path="M 0 0 L -0.25 0 E" pathEditMode="relative" ptsTypes="">
                                      <p:cBhvr>
                                        <p:cTn id="69" dur="2000" fill="hold"/>
                                        <p:tgtEl>
                                          <p:spTgt spid="2"/>
                                        </p:tgtEl>
                                        <p:attrNameLst>
                                          <p:attrName>ppt_x</p:attrName>
                                          <p:attrName>ppt_y</p:attrName>
                                        </p:attrNameLst>
                                      </p:cBhvr>
                                    </p:animMotion>
                                  </p:childTnLst>
                                </p:cTn>
                              </p:par>
                              <p:par>
                                <p:cTn id="70" presetID="35" presetClass="path" presetSubtype="0" accel="50000" decel="50000" fill="hold" grpId="0" nodeType="withEffect">
                                  <p:stCondLst>
                                    <p:cond delay="0"/>
                                  </p:stCondLst>
                                  <p:childTnLst>
                                    <p:animMotion origin="layout" path="M 0 0 L -0.25 0 E" pathEditMode="relative" ptsTypes="">
                                      <p:cBhvr>
                                        <p:cTn id="71" dur="2000" fill="hold"/>
                                        <p:tgtEl>
                                          <p:spTgt spid="119"/>
                                        </p:tgtEl>
                                        <p:attrNameLst>
                                          <p:attrName>ppt_x</p:attrName>
                                          <p:attrName>ppt_y</p:attrName>
                                        </p:attrNameLst>
                                      </p:cBhvr>
                                    </p:animMotion>
                                  </p:childTnLst>
                                </p:cTn>
                              </p:par>
                              <p:par>
                                <p:cTn id="72" presetID="35" presetClass="path" presetSubtype="0" accel="50000" decel="50000" fill="hold" nodeType="withEffect">
                                  <p:stCondLst>
                                    <p:cond delay="0"/>
                                  </p:stCondLst>
                                  <p:childTnLst>
                                    <p:animMotion origin="layout" path="M 0.00039 2.59259E-6 L -0.24958 2.59259E-6 " pathEditMode="relative" rAng="0" ptsTypes="AA">
                                      <p:cBhvr>
                                        <p:cTn id="73" dur="2000" fill="hold"/>
                                        <p:tgtEl>
                                          <p:spTgt spid="60"/>
                                        </p:tgtEl>
                                        <p:attrNameLst>
                                          <p:attrName>ppt_x</p:attrName>
                                          <p:attrName>ppt_y</p:attrName>
                                        </p:attrNameLst>
                                      </p:cBhvr>
                                      <p:rCtr x="-12505" y="0"/>
                                    </p:animMotion>
                                  </p:childTnLst>
                                </p:cTn>
                              </p:par>
                              <p:par>
                                <p:cTn id="74" presetID="35" presetClass="path" presetSubtype="0" accel="50000" decel="50000" fill="hold" nodeType="withEffect">
                                  <p:stCondLst>
                                    <p:cond delay="0"/>
                                  </p:stCondLst>
                                  <p:childTnLst>
                                    <p:animMotion origin="layout" path="M 0.00026 0.00047 L -0.24944 -4.07407E-6 " pathEditMode="relative" rAng="0" ptsTypes="AA">
                                      <p:cBhvr>
                                        <p:cTn id="75" dur="2000" fill="hold"/>
                                        <p:tgtEl>
                                          <p:spTgt spid="111"/>
                                        </p:tgtEl>
                                        <p:attrNameLst>
                                          <p:attrName>ppt_x</p:attrName>
                                          <p:attrName>ppt_y</p:attrName>
                                        </p:attrNameLst>
                                      </p:cBhvr>
                                      <p:rCtr x="-12492" y="-23"/>
                                    </p:animMotion>
                                  </p:childTnLst>
                                </p:cTn>
                              </p:par>
                            </p:childTnLst>
                          </p:cTn>
                        </p:par>
                        <p:par>
                          <p:cTn id="76" fill="hold">
                            <p:stCondLst>
                              <p:cond delay="2000"/>
                            </p:stCondLst>
                            <p:childTnLst>
                              <p:par>
                                <p:cTn id="77" presetID="10" presetClass="entr" presetSubtype="0" fill="hold" grpId="0" nodeType="afterEffect">
                                  <p:stCondLst>
                                    <p:cond delay="0"/>
                                  </p:stCondLst>
                                  <p:childTnLst>
                                    <p:set>
                                      <p:cBhvr>
                                        <p:cTn id="78" dur="1" fill="hold">
                                          <p:stCondLst>
                                            <p:cond delay="0"/>
                                          </p:stCondLst>
                                        </p:cTn>
                                        <p:tgtEl>
                                          <p:spTgt spid="114"/>
                                        </p:tgtEl>
                                        <p:attrNameLst>
                                          <p:attrName>style.visibility</p:attrName>
                                        </p:attrNameLst>
                                      </p:cBhvr>
                                      <p:to>
                                        <p:strVal val="visible"/>
                                      </p:to>
                                    </p:set>
                                    <p:animEffect transition="in" filter="fade">
                                      <p:cBhvr>
                                        <p:cTn id="79" dur="500"/>
                                        <p:tgtEl>
                                          <p:spTgt spid="1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9"/>
                                        </p:tgtEl>
                                        <p:attrNameLst>
                                          <p:attrName>style.visibility</p:attrName>
                                        </p:attrNameLst>
                                      </p:cBhvr>
                                      <p:to>
                                        <p:strVal val="visible"/>
                                      </p:to>
                                    </p:set>
                                    <p:animEffect transition="in" filter="fade">
                                      <p:cBhvr>
                                        <p:cTn id="82" dur="500"/>
                                        <p:tgtEl>
                                          <p:spTgt spid="5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61"/>
                                        </p:tgtEl>
                                        <p:attrNameLst>
                                          <p:attrName>style.visibility</p:attrName>
                                        </p:attrNameLst>
                                      </p:cBhvr>
                                      <p:to>
                                        <p:strVal val="visible"/>
                                      </p:to>
                                    </p:set>
                                    <p:animEffect transition="in" filter="fade">
                                      <p:cBhvr>
                                        <p:cTn id="85" dur="500"/>
                                        <p:tgtEl>
                                          <p:spTgt spid="6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par>
                                <p:cTn id="89" presetID="10" presetClass="entr" presetSubtype="0" fill="hold" nodeType="with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500"/>
                                        <p:tgtEl>
                                          <p:spTgt spid="73"/>
                                        </p:tgtEl>
                                      </p:cBhvr>
                                    </p:animEffect>
                                  </p:childTnLst>
                                </p:cTn>
                              </p:par>
                              <p:par>
                                <p:cTn id="92" presetID="10" presetClass="entr" presetSubtype="0" fill="hold" nodeType="withEffect">
                                  <p:stCondLst>
                                    <p:cond delay="0"/>
                                  </p:stCondLst>
                                  <p:childTnLst>
                                    <p:set>
                                      <p:cBhvr>
                                        <p:cTn id="93" dur="1" fill="hold">
                                          <p:stCondLst>
                                            <p:cond delay="0"/>
                                          </p:stCondLst>
                                        </p:cTn>
                                        <p:tgtEl>
                                          <p:spTgt spid="72"/>
                                        </p:tgtEl>
                                        <p:attrNameLst>
                                          <p:attrName>style.visibility</p:attrName>
                                        </p:attrNameLst>
                                      </p:cBhvr>
                                      <p:to>
                                        <p:strVal val="visible"/>
                                      </p:to>
                                    </p:set>
                                    <p:animEffect transition="in" filter="fade">
                                      <p:cBhvr>
                                        <p:cTn id="94" dur="500"/>
                                        <p:tgtEl>
                                          <p:spTgt spid="72"/>
                                        </p:tgtEl>
                                      </p:cBhvr>
                                    </p:animEffect>
                                  </p:childTnLst>
                                </p:cTn>
                              </p:par>
                              <p:par>
                                <p:cTn id="95" presetID="10" presetClass="entr" presetSubtype="0" fill="hold" nodeType="withEffect">
                                  <p:stCondLst>
                                    <p:cond delay="0"/>
                                  </p:stCondLst>
                                  <p:childTnLst>
                                    <p:set>
                                      <p:cBhvr>
                                        <p:cTn id="96" dur="1" fill="hold">
                                          <p:stCondLst>
                                            <p:cond delay="0"/>
                                          </p:stCondLst>
                                        </p:cTn>
                                        <p:tgtEl>
                                          <p:spTgt spid="95"/>
                                        </p:tgtEl>
                                        <p:attrNameLst>
                                          <p:attrName>style.visibility</p:attrName>
                                        </p:attrNameLst>
                                      </p:cBhvr>
                                      <p:to>
                                        <p:strVal val="visible"/>
                                      </p:to>
                                    </p:set>
                                    <p:animEffect transition="in" filter="fade">
                                      <p:cBhvr>
                                        <p:cTn id="97" dur="500"/>
                                        <p:tgtEl>
                                          <p:spTgt spid="95"/>
                                        </p:tgtEl>
                                      </p:cBhvr>
                                    </p:animEffect>
                                  </p:childTnLst>
                                </p:cTn>
                              </p:par>
                              <p:par>
                                <p:cTn id="98" presetID="10" presetClass="entr" presetSubtype="0" fill="hold" nodeType="withEffect">
                                  <p:stCondLst>
                                    <p:cond delay="0"/>
                                  </p:stCondLst>
                                  <p:childTnLst>
                                    <p:set>
                                      <p:cBhvr>
                                        <p:cTn id="99" dur="1" fill="hold">
                                          <p:stCondLst>
                                            <p:cond delay="0"/>
                                          </p:stCondLst>
                                        </p:cTn>
                                        <p:tgtEl>
                                          <p:spTgt spid="96"/>
                                        </p:tgtEl>
                                        <p:attrNameLst>
                                          <p:attrName>style.visibility</p:attrName>
                                        </p:attrNameLst>
                                      </p:cBhvr>
                                      <p:to>
                                        <p:strVal val="visible"/>
                                      </p:to>
                                    </p:set>
                                    <p:animEffect transition="in" filter="fade">
                                      <p:cBhvr>
                                        <p:cTn id="100" dur="500"/>
                                        <p:tgtEl>
                                          <p:spTgt spid="96"/>
                                        </p:tgtEl>
                                      </p:cBhvr>
                                    </p:animEffect>
                                  </p:childTnLst>
                                </p:cTn>
                              </p:par>
                              <p:par>
                                <p:cTn id="101" presetID="10" presetClass="entr" presetSubtype="0" fill="hold" nodeType="withEffect">
                                  <p:stCondLst>
                                    <p:cond delay="0"/>
                                  </p:stCondLst>
                                  <p:childTnLst>
                                    <p:set>
                                      <p:cBhvr>
                                        <p:cTn id="102" dur="1" fill="hold">
                                          <p:stCondLst>
                                            <p:cond delay="0"/>
                                          </p:stCondLst>
                                        </p:cTn>
                                        <p:tgtEl>
                                          <p:spTgt spid="68"/>
                                        </p:tgtEl>
                                        <p:attrNameLst>
                                          <p:attrName>style.visibility</p:attrName>
                                        </p:attrNameLst>
                                      </p:cBhvr>
                                      <p:to>
                                        <p:strVal val="visible"/>
                                      </p:to>
                                    </p:set>
                                    <p:animEffect transition="in" filter="fade">
                                      <p:cBhvr>
                                        <p:cTn id="103" dur="500"/>
                                        <p:tgtEl>
                                          <p:spTgt spid="6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02"/>
                                        </p:tgtEl>
                                        <p:attrNameLst>
                                          <p:attrName>style.visibility</p:attrName>
                                        </p:attrNameLst>
                                      </p:cBhvr>
                                      <p:to>
                                        <p:strVal val="visible"/>
                                      </p:to>
                                    </p:set>
                                    <p:animEffect transition="in" filter="fade">
                                      <p:cBhvr>
                                        <p:cTn id="106" dur="500"/>
                                        <p:tgtEl>
                                          <p:spTgt spid="102"/>
                                        </p:tgtEl>
                                      </p:cBhvr>
                                    </p:animEffect>
                                  </p:childTnLst>
                                </p:cTn>
                              </p:par>
                            </p:childTnLst>
                          </p:cTn>
                        </p:par>
                        <p:par>
                          <p:cTn id="107" fill="hold">
                            <p:stCondLst>
                              <p:cond delay="2500"/>
                            </p:stCondLst>
                            <p:childTnLst>
                              <p:par>
                                <p:cTn id="108" presetID="10" presetClass="entr" presetSubtype="0" fill="hold" nodeType="afterEffect">
                                  <p:stCondLst>
                                    <p:cond delay="0"/>
                                  </p:stCondLst>
                                  <p:childTnLst>
                                    <p:set>
                                      <p:cBhvr>
                                        <p:cTn id="109" dur="1" fill="hold">
                                          <p:stCondLst>
                                            <p:cond delay="0"/>
                                          </p:stCondLst>
                                        </p:cTn>
                                        <p:tgtEl>
                                          <p:spTgt spid="103"/>
                                        </p:tgtEl>
                                        <p:attrNameLst>
                                          <p:attrName>style.visibility</p:attrName>
                                        </p:attrNameLst>
                                      </p:cBhvr>
                                      <p:to>
                                        <p:strVal val="visible"/>
                                      </p:to>
                                    </p:set>
                                    <p:animEffect transition="in" filter="fade">
                                      <p:cBhvr>
                                        <p:cTn id="110" dur="500"/>
                                        <p:tgtEl>
                                          <p:spTgt spid="103"/>
                                        </p:tgtEl>
                                      </p:cBhvr>
                                    </p:animEffect>
                                  </p:childTnLst>
                                </p:cTn>
                              </p:par>
                            </p:childTnLst>
                          </p:cTn>
                        </p:par>
                        <p:par>
                          <p:cTn id="111" fill="hold">
                            <p:stCondLst>
                              <p:cond delay="3000"/>
                            </p:stCondLst>
                            <p:childTnLst>
                              <p:par>
                                <p:cTn id="112" presetID="8" presetClass="emph" presetSubtype="0" fill="hold" nodeType="afterEffect">
                                  <p:stCondLst>
                                    <p:cond delay="0"/>
                                  </p:stCondLst>
                                  <p:childTnLst>
                                    <p:animRot by="21600000">
                                      <p:cBhvr>
                                        <p:cTn id="113" dur="2000" fill="hold"/>
                                        <p:tgtEl>
                                          <p:spTgt spid="103"/>
                                        </p:tgtEl>
                                        <p:attrNameLst>
                                          <p:attrName>r</p:attrName>
                                        </p:attrNameLst>
                                      </p:cBhvr>
                                    </p:animRot>
                                  </p:childTnLst>
                                </p:cTn>
                              </p:par>
                              <p:par>
                                <p:cTn id="114" presetID="8" presetClass="emph" presetSubtype="0" fill="hold" nodeType="withEffect">
                                  <p:stCondLst>
                                    <p:cond delay="0"/>
                                  </p:stCondLst>
                                  <p:childTnLst>
                                    <p:animRot by="21600000">
                                      <p:cBhvr>
                                        <p:cTn id="115" dur="2000" fill="hold"/>
                                        <p:tgtEl>
                                          <p:spTgt spid="96"/>
                                        </p:tgtEl>
                                        <p:attrNameLst>
                                          <p:attrName>r</p:attrName>
                                        </p:attrNameLst>
                                      </p:cBhvr>
                                    </p:animRot>
                                  </p:childTnLst>
                                </p:cTn>
                              </p:par>
                              <p:par>
                                <p:cTn id="116" presetID="8" presetClass="emph" presetSubtype="0" fill="hold" nodeType="withEffect">
                                  <p:stCondLst>
                                    <p:cond delay="0"/>
                                  </p:stCondLst>
                                  <p:childTnLst>
                                    <p:animRot by="21600000">
                                      <p:cBhvr>
                                        <p:cTn id="117" dur="2000" fill="hold"/>
                                        <p:tgtEl>
                                          <p:spTgt spid="68"/>
                                        </p:tgtEl>
                                        <p:attrNameLst>
                                          <p:attrName>r</p:attrName>
                                        </p:attrNameLst>
                                      </p:cBhvr>
                                    </p:animRot>
                                  </p:childTnLst>
                                </p:cTn>
                              </p:par>
                            </p:childTnLst>
                          </p:cTn>
                        </p:par>
                        <p:par>
                          <p:cTn id="118" fill="hold">
                            <p:stCondLst>
                              <p:cond delay="5000"/>
                            </p:stCondLst>
                            <p:childTnLst>
                              <p:par>
                                <p:cTn id="119" presetID="22" presetClass="entr" presetSubtype="1" fill="hold" grpId="0" nodeType="afterEffect">
                                  <p:stCondLst>
                                    <p:cond delay="0"/>
                                  </p:stCondLst>
                                  <p:childTnLst>
                                    <p:set>
                                      <p:cBhvr>
                                        <p:cTn id="120" dur="1" fill="hold">
                                          <p:stCondLst>
                                            <p:cond delay="0"/>
                                          </p:stCondLst>
                                        </p:cTn>
                                        <p:tgtEl>
                                          <p:spTgt spid="63"/>
                                        </p:tgtEl>
                                        <p:attrNameLst>
                                          <p:attrName>style.visibility</p:attrName>
                                        </p:attrNameLst>
                                      </p:cBhvr>
                                      <p:to>
                                        <p:strVal val="visible"/>
                                      </p:to>
                                    </p:set>
                                    <p:animEffect transition="in" filter="wipe(up)">
                                      <p:cBhvr>
                                        <p:cTn id="121" dur="500"/>
                                        <p:tgtEl>
                                          <p:spTgt spid="63"/>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67"/>
                                        </p:tgtEl>
                                        <p:attrNameLst>
                                          <p:attrName>style.visibility</p:attrName>
                                        </p:attrNameLst>
                                      </p:cBhvr>
                                      <p:to>
                                        <p:strVal val="visible"/>
                                      </p:to>
                                    </p:set>
                                    <p:animEffect transition="in" filter="wipe(down)">
                                      <p:cBhvr>
                                        <p:cTn id="124" dur="500"/>
                                        <p:tgtEl>
                                          <p:spTgt spid="67"/>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5"/>
                                        </p:tgtEl>
                                        <p:attrNameLst>
                                          <p:attrName>style.visibility</p:attrName>
                                        </p:attrNameLst>
                                      </p:cBhvr>
                                      <p:to>
                                        <p:strVal val="visible"/>
                                      </p:to>
                                    </p:set>
                                    <p:animEffect transition="in" filter="wipe(down)">
                                      <p:cBhvr>
                                        <p:cTn id="1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9" grpId="0" animBg="1"/>
      <p:bldP spid="6" grpId="0"/>
      <p:bldP spid="6" grpId="1"/>
      <p:bldP spid="13" grpId="0" animBg="1"/>
      <p:bldP spid="13" grpId="1" animBg="1"/>
      <p:bldP spid="3" grpId="0" animBg="1"/>
      <p:bldP spid="3" grpId="1" animBg="1"/>
      <p:bldP spid="8" grpId="0"/>
      <p:bldP spid="8" grpId="1"/>
      <p:bldP spid="59" grpId="0" animBg="1"/>
      <p:bldP spid="61" grpId="0" animBg="1"/>
      <p:bldP spid="62" grpId="0" animBg="1"/>
      <p:bldP spid="63" grpId="0" animBg="1"/>
      <p:bldP spid="5" grpId="0" animBg="1"/>
      <p:bldP spid="67" grpId="0" animBg="1"/>
      <p:bldP spid="102" grpId="0" animBg="1"/>
      <p:bldP spid="11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5"/>
          </p:nvPr>
        </p:nvSpPr>
        <p:spPr>
          <a:xfrm>
            <a:off x="5380038" y="449262"/>
            <a:ext cx="6781804" cy="6400800"/>
          </a:xfrm>
          <a:noFill/>
          <a:ln>
            <a:noFill/>
          </a:ln>
        </p:spPr>
        <p:txBody>
          <a:bodyPr anchor="t"/>
          <a:lstStyle/>
          <a:p>
            <a:pPr marL="0" indent="0">
              <a:lnSpc>
                <a:spcPct val="150000"/>
              </a:lnSpc>
              <a:buNone/>
            </a:pPr>
            <a:r>
              <a:rPr lang="en-US" sz="2800" b="1" dirty="0" smtClean="0"/>
              <a:t>SharePoint-hosted</a:t>
            </a:r>
            <a:endParaRPr lang="en-US" sz="2800" b="1" dirty="0"/>
          </a:p>
          <a:p>
            <a:pPr marL="0" indent="0">
              <a:lnSpc>
                <a:spcPct val="100000"/>
              </a:lnSpc>
              <a:buNone/>
            </a:pPr>
            <a:r>
              <a:rPr lang="en-US" sz="2400" dirty="0" smtClean="0"/>
              <a:t>App runs in SharePoint and accesses resources like lists and document storage</a:t>
            </a:r>
          </a:p>
          <a:p>
            <a:pPr marL="0" indent="0">
              <a:lnSpc>
                <a:spcPct val="100000"/>
              </a:lnSpc>
              <a:buNone/>
            </a:pPr>
            <a:endParaRPr lang="en-US" sz="2400" dirty="0"/>
          </a:p>
          <a:p>
            <a:pPr marL="0" indent="0">
              <a:lnSpc>
                <a:spcPct val="150000"/>
              </a:lnSpc>
              <a:buNone/>
            </a:pPr>
            <a:r>
              <a:rPr lang="en-US" sz="2800" b="1" dirty="0" err="1"/>
              <a:t>Autohosted</a:t>
            </a:r>
            <a:endParaRPr lang="en-US" sz="2800" b="1" dirty="0"/>
          </a:p>
          <a:p>
            <a:pPr marL="0" indent="0">
              <a:lnSpc>
                <a:spcPct val="100000"/>
              </a:lnSpc>
              <a:buNone/>
            </a:pPr>
            <a:r>
              <a:rPr lang="en-US" sz="2400" dirty="0"/>
              <a:t>When you need server code and SQL Azure for your </a:t>
            </a:r>
            <a:r>
              <a:rPr lang="en-US" sz="2400" dirty="0" smtClean="0"/>
              <a:t>app </a:t>
            </a:r>
            <a:r>
              <a:rPr lang="en-US" sz="2400" dirty="0"/>
              <a:t>but don’t want to get into the hosting business</a:t>
            </a:r>
            <a:r>
              <a:rPr lang="en-US" sz="2400" dirty="0" smtClean="0"/>
              <a:t>.</a:t>
            </a:r>
          </a:p>
          <a:p>
            <a:pPr marL="0" indent="0">
              <a:lnSpc>
                <a:spcPct val="100000"/>
              </a:lnSpc>
              <a:buNone/>
            </a:pPr>
            <a:endParaRPr lang="en-US" sz="2400" dirty="0"/>
          </a:p>
          <a:p>
            <a:pPr marL="0" indent="0">
              <a:lnSpc>
                <a:spcPct val="150000"/>
              </a:lnSpc>
              <a:buNone/>
            </a:pPr>
            <a:r>
              <a:rPr lang="en-US" sz="2800" b="1" dirty="0"/>
              <a:t>Provider-hosted</a:t>
            </a:r>
            <a:endParaRPr lang="en-US" sz="3200" b="1" dirty="0"/>
          </a:p>
          <a:p>
            <a:pPr marL="0" indent="0">
              <a:lnSpc>
                <a:spcPct val="100000"/>
              </a:lnSpc>
              <a:buNone/>
            </a:pPr>
            <a:r>
              <a:rPr lang="en-US" sz="2400" dirty="0"/>
              <a:t>Use for apps requiring the greatest amount of </a:t>
            </a:r>
            <a:r>
              <a:rPr lang="en-US" sz="2400" dirty="0" smtClean="0"/>
              <a:t>flexibility, scalability, toolsets </a:t>
            </a:r>
            <a:r>
              <a:rPr lang="en-US" sz="2400" dirty="0"/>
              <a:t>and backend services that cross app instances.</a:t>
            </a:r>
          </a:p>
        </p:txBody>
      </p:sp>
      <p:sp>
        <p:nvSpPr>
          <p:cNvPr id="4" name="Title 3"/>
          <p:cNvSpPr>
            <a:spLocks noGrp="1"/>
          </p:cNvSpPr>
          <p:nvPr>
            <p:ph type="ctrTitle"/>
          </p:nvPr>
        </p:nvSpPr>
        <p:spPr>
          <a:xfrm>
            <a:off x="274641" y="1181555"/>
            <a:ext cx="4586632" cy="4572000"/>
          </a:xfrm>
          <a:solidFill>
            <a:schemeClr val="accent1">
              <a:alpha val="80000"/>
            </a:schemeClr>
          </a:solidFill>
        </p:spPr>
        <p:txBody>
          <a:bodyPr/>
          <a:lstStyle/>
          <a:p>
            <a:r>
              <a:rPr lang="en-US" sz="3600" dirty="0"/>
              <a:t>Three hosting options to provide the flexibility and scalability your app </a:t>
            </a:r>
            <a:r>
              <a:rPr lang="en-US" sz="3600" dirty="0" smtClean="0"/>
              <a:t>needs</a:t>
            </a:r>
            <a:endParaRPr lang="en-US" dirty="0"/>
          </a:p>
        </p:txBody>
      </p:sp>
      <p:sp>
        <p:nvSpPr>
          <p:cNvPr id="6" name="Text Placeholder 5"/>
          <p:cNvSpPr>
            <a:spLocks noGrp="1"/>
          </p:cNvSpPr>
          <p:nvPr>
            <p:ph type="body" sz="quarter" idx="16"/>
          </p:nvPr>
        </p:nvSpPr>
        <p:spPr>
          <a:xfrm>
            <a:off x="274641" y="296864"/>
            <a:ext cx="11887199" cy="761998"/>
          </a:xfrm>
        </p:spPr>
        <p:txBody>
          <a:bodyPr/>
          <a:lstStyle/>
          <a:p>
            <a:r>
              <a:rPr lang="en-US" dirty="0" smtClean="0"/>
              <a:t>App models:</a:t>
            </a:r>
            <a:endParaRPr lang="en-US" dirty="0"/>
          </a:p>
          <a:p>
            <a:endParaRPr lang="en-US" dirty="0"/>
          </a:p>
        </p:txBody>
      </p:sp>
      <p:sp>
        <p:nvSpPr>
          <p:cNvPr id="7" name="Rectangle 6"/>
          <p:cNvSpPr/>
          <p:nvPr/>
        </p:nvSpPr>
        <p:spPr bwMode="auto">
          <a:xfrm>
            <a:off x="5532437" y="4945062"/>
            <a:ext cx="6400800" cy="1828800"/>
          </a:xfrm>
          <a:prstGeom prst="rect">
            <a:avLst/>
          </a:prstGeom>
          <a:solidFill>
            <a:schemeClr val="accent1">
              <a:lumMod val="75000"/>
              <a:alpha val="4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b"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200" dirty="0" smtClean="0">
              <a:solidFill>
                <a:srgbClr val="4766C9">
                  <a:lumMod val="50000"/>
                </a:srgbClr>
              </a:solidFill>
              <a:ea typeface="Segoe UI" pitchFamily="34" charset="0"/>
              <a:cs typeface="Segoe UI" pitchFamily="34" charset="0"/>
            </a:endParaRPr>
          </a:p>
        </p:txBody>
      </p:sp>
    </p:spTree>
    <p:extLst>
      <p:ext uri="{BB962C8B-B14F-4D97-AF65-F5344CB8AC3E}">
        <p14:creationId xmlns:p14="http://schemas.microsoft.com/office/powerpoint/2010/main" val="4454914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SPC132_Schackow">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10.xml><?xml version="1.0" encoding="utf-8"?>
<a:themeOverride xmlns:a="http://schemas.openxmlformats.org/drawingml/2006/main">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2.xml><?xml version="1.0" encoding="utf-8"?>
<a:themeOverride xmlns:a="http://schemas.openxmlformats.org/drawingml/2006/main">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3.xml><?xml version="1.0" encoding="utf-8"?>
<a:themeOverride xmlns:a="http://schemas.openxmlformats.org/drawingml/2006/main">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4.xml><?xml version="1.0" encoding="utf-8"?>
<a:themeOverride xmlns:a="http://schemas.openxmlformats.org/drawingml/2006/main">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5.xml><?xml version="1.0" encoding="utf-8"?>
<a:themeOverride xmlns:a="http://schemas.openxmlformats.org/drawingml/2006/main">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6.xml><?xml version="1.0" encoding="utf-8"?>
<a:themeOverride xmlns:a="http://schemas.openxmlformats.org/drawingml/2006/main">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7.xml><?xml version="1.0" encoding="utf-8"?>
<a:themeOverride xmlns:a="http://schemas.openxmlformats.org/drawingml/2006/main">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8.xml><?xml version="1.0" encoding="utf-8"?>
<a:themeOverride xmlns:a="http://schemas.openxmlformats.org/drawingml/2006/main">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9.xml><?xml version="1.0" encoding="utf-8"?>
<a:themeOverride xmlns:a="http://schemas.openxmlformats.org/drawingml/2006/main">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Stefan Schackow</External_x0020_Speaker>
    <Session_x0020_Code xmlns="2295e2e7-0eeb-498e-8716-217bb2ee6ee3">SPC132</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Stefan Schackow</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2295e2e7-0eeb-498e-8716-217bb2ee6ee3"/>
    <ds:schemaRef ds:uri="032d541b-1b4e-4d91-93c7-b10533c52f73"/>
    <ds:schemaRef ds:uri="http://purl.org/dc/elements/1.1/"/>
    <ds:schemaRef ds:uri="http://purl.org/dc/terms/"/>
    <ds:schemaRef ds:uri="http://schemas.microsoft.com/office/2006/documentManagement/types"/>
    <ds:schemaRef ds:uri="http://schemas.microsoft.com/sharepoint/v3"/>
    <ds:schemaRef ds:uri="230e9df3-be65-4c73-a93b-d1236ebd677e"/>
    <ds:schemaRef ds:uri="http://www.w3.org/XML/1998/namespace"/>
    <ds:schemaRef ds:uri="http://schemas.microsoft.com/office/infopath/2007/PartnerControls"/>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051E8DF6-37F8-421B-A280-0F81FEAEE3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SPC132_Schackow</Template>
  <TotalTime>2135</TotalTime>
  <Words>1213</Words>
  <Application>Microsoft Office PowerPoint</Application>
  <PresentationFormat>Custom</PresentationFormat>
  <Paragraphs>129</Paragraphs>
  <Slides>17</Slides>
  <Notes>8</Notes>
  <HiddenSlides>0</HiddenSlides>
  <MMClips>0</MMClips>
  <ScaleCrop>false</ScaleCrop>
  <HeadingPairs>
    <vt:vector size="4" baseType="variant">
      <vt:variant>
        <vt:lpstr>Theme</vt:lpstr>
      </vt:variant>
      <vt:variant>
        <vt:i4>4</vt:i4>
      </vt:variant>
      <vt:variant>
        <vt:lpstr>Slide Titles</vt:lpstr>
      </vt:variant>
      <vt:variant>
        <vt:i4>17</vt:i4>
      </vt:variant>
    </vt:vector>
  </HeadingPairs>
  <TitlesOfParts>
    <vt:vector size="21" baseType="lpstr">
      <vt:lpstr>SPC132_Schackow</vt:lpstr>
      <vt:lpstr>5-30072_SPC2012_Developer_Template_16x9_Light</vt:lpstr>
      <vt:lpstr>5-30072_SPC2012_Business_Template_16x9_Light</vt:lpstr>
      <vt:lpstr>SPC2012_Developer_Template_16x9</vt:lpstr>
      <vt:lpstr>PowerPoint Presentation</vt:lpstr>
      <vt:lpstr>Developing for Windows Azure Web Sites and SharePoint Online  </vt:lpstr>
      <vt:lpstr>Agenda </vt:lpstr>
      <vt:lpstr>Windows Azure – Servers </vt:lpstr>
      <vt:lpstr>Windows Azure Web Sites </vt:lpstr>
      <vt:lpstr>Demo:  Working with Azure Web Sites</vt:lpstr>
      <vt:lpstr>App Model for Office and SharePoint</vt:lpstr>
      <vt:lpstr>App model: past, present and future</vt:lpstr>
      <vt:lpstr>Three hosting options to provide the flexibility and scalability your app needs</vt:lpstr>
      <vt:lpstr>Provider Hosted Integration</vt:lpstr>
      <vt:lpstr>Demo:  Bakery site integrated with Sharepoint</vt:lpstr>
      <vt:lpstr>Build on the stack that makes you productive</vt:lpstr>
      <vt:lpstr>Office &amp; SharePoint Resources</vt:lpstr>
      <vt:lpstr>Related sessions</vt:lpstr>
      <vt:lpstr>Questions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for Windows Azure Web Sites and SharePoint Online</dc:title>
  <dc:subject>SharePoint Conference 2012</dc:subject>
  <dc:creator>Stefan Schackow</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25</cp:revision>
  <dcterms:created xsi:type="dcterms:W3CDTF">2012-10-30T16:54:48Z</dcterms:created>
  <dcterms:modified xsi:type="dcterms:W3CDTF">2012-12-06T01:03:45Z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