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Lst>
  <p:notesMasterIdLst>
    <p:notesMasterId r:id="rId36"/>
  </p:notesMasterIdLst>
  <p:handoutMasterIdLst>
    <p:handoutMasterId r:id="rId37"/>
  </p:handoutMasterIdLst>
  <p:sldIdLst>
    <p:sldId id="256" r:id="rId7"/>
    <p:sldId id="257" r:id="rId8"/>
    <p:sldId id="258" r:id="rId9"/>
    <p:sldId id="259" r:id="rId10"/>
    <p:sldId id="260" r:id="rId11"/>
    <p:sldId id="261" r:id="rId12"/>
    <p:sldId id="285" r:id="rId13"/>
    <p:sldId id="262" r:id="rId14"/>
    <p:sldId id="263" r:id="rId15"/>
    <p:sldId id="264" r:id="rId16"/>
    <p:sldId id="265" r:id="rId17"/>
    <p:sldId id="266" r:id="rId18"/>
    <p:sldId id="269" r:id="rId19"/>
    <p:sldId id="267" r:id="rId20"/>
    <p:sldId id="270" r:id="rId21"/>
    <p:sldId id="271" r:id="rId22"/>
    <p:sldId id="273" r:id="rId23"/>
    <p:sldId id="274" r:id="rId24"/>
    <p:sldId id="275" r:id="rId25"/>
    <p:sldId id="276" r:id="rId26"/>
    <p:sldId id="277" r:id="rId27"/>
    <p:sldId id="278" r:id="rId28"/>
    <p:sldId id="279" r:id="rId29"/>
    <p:sldId id="280" r:id="rId30"/>
    <p:sldId id="284" r:id="rId31"/>
    <p:sldId id="281" r:id="rId32"/>
    <p:sldId id="282" r:id="rId33"/>
    <p:sldId id="283" r:id="rId34"/>
    <p:sldId id="272" r:id="rId3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80423" autoAdjust="0"/>
  </p:normalViewPr>
  <p:slideViewPr>
    <p:cSldViewPr>
      <p:cViewPr>
        <p:scale>
          <a:sx n="108" d="100"/>
          <a:sy n="108" d="100"/>
        </p:scale>
        <p:origin x="-72" y="61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2F0A0DB-C245-4E62-A1B2-954A5E4F580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694632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539C336-1AB0-4985-AADB-E969A077E2C1}" type="datetime1">
              <a:rPr lang="en-US" smtClean="0">
                <a:solidFill>
                  <a:prstClr val="black"/>
                </a:solidFill>
              </a:rPr>
              <a:pPr/>
              <a:t>12/6/2012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268810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919AB8B-1020-4868-B183-7AB7D1BF0D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1459985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2E257D0-3111-412B-8257-C2677CF486A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851056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Date Placeholder 3"/>
          <p:cNvSpPr>
            <a:spLocks noGrp="1"/>
          </p:cNvSpPr>
          <p:nvPr>
            <p:ph type="dt" idx="10"/>
          </p:nvPr>
        </p:nvSpPr>
        <p:spPr/>
        <p:txBody>
          <a:bodyPr/>
          <a:lstStyle/>
          <a:p>
            <a:fld id="{4513FB31-291B-419E-8538-59F1022DAD1F}"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80045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D1C6A2-5834-4F98-A429-83F76EDDA80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0465042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12:58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7860616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A64267-8F2C-441E-80D9-1B7F625FCC5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715997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CED6F8F0-7AB9-44A6-A3B2-9BD4B425408B}"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5824133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8B263312-38AA-4E1E-B2B5-0F8F122B24FE}"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567597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86381D2-3B92-4ECE-AA5E-DB131478520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674900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1BE972D3-2822-49F5-BB7A-261189D8ACD5}" type="datetime1">
              <a:rPr lang="en-US" smtClean="0">
                <a:solidFill>
                  <a:prstClr val="black"/>
                </a:solidFill>
              </a:rPr>
              <a:pPr/>
              <a:t>12/6/2012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58087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5909309" y="8685213"/>
            <a:ext cx="947103" cy="457200"/>
          </a:xfrm>
          <a:prstGeom prst="rect">
            <a:avLst/>
          </a:prstGeom>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419401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32FB487-8393-480F-A05E-100FE27353B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799062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584536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Date Placeholder 3"/>
          <p:cNvSpPr>
            <a:spLocks noGrp="1"/>
          </p:cNvSpPr>
          <p:nvPr>
            <p:ph type="dt" idx="10"/>
          </p:nvPr>
        </p:nvSpPr>
        <p:spPr/>
        <p:txBody>
          <a:bodyPr/>
          <a:lstStyle/>
          <a:p>
            <a:fld id="{40E81034-F825-4F90-A6E2-5E7506729C56}"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4871932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1AFF639-E6CD-42BB-9C03-A4B8CAD140E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9973600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79716849"/>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198689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4037355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6135860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111949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804926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96505208"/>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515387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70016886"/>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17769898"/>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6717019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04725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2.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image" Target="../media/image7.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theme" Target="../theme/theme3.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17"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Box 4"/>
          <p:cNvSpPr txBox="1"/>
          <p:nvPr userDrawn="1"/>
        </p:nvSpPr>
        <p:spPr>
          <a:xfrm>
            <a:off x="9647249" y="6575459"/>
            <a:ext cx="3017519" cy="503215"/>
          </a:xfrm>
          <a:prstGeom prst="rect">
            <a:avLst/>
          </a:prstGeom>
          <a:noFill/>
        </p:spPr>
        <p:txBody>
          <a:bodyPr wrap="square" lIns="182665" tIns="146130" rIns="182665" bIns="146130"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rPr>
              <a:t>@cfiessinger #spc131 #spc12 </a:t>
            </a:r>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18"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Box 4"/>
          <p:cNvSpPr txBox="1"/>
          <p:nvPr userDrawn="1"/>
        </p:nvSpPr>
        <p:spPr>
          <a:xfrm>
            <a:off x="9647249" y="6575459"/>
            <a:ext cx="3017519" cy="503215"/>
          </a:xfrm>
          <a:prstGeom prst="rect">
            <a:avLst/>
          </a:prstGeom>
          <a:noFill/>
        </p:spPr>
        <p:txBody>
          <a:bodyPr wrap="square" lIns="182665" tIns="146130" rIns="182665" bIns="146130"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rPr>
              <a:t>@cfiessinger #spc131 #spc12 </a:t>
            </a:r>
          </a:p>
        </p:txBody>
      </p:sp>
    </p:spTree>
    <p:extLst>
      <p:ext uri="{BB962C8B-B14F-4D97-AF65-F5344CB8AC3E}">
        <p14:creationId xmlns:p14="http://schemas.microsoft.com/office/powerpoint/2010/main" val="487881109"/>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32.xml"/><Relationship Id="rId6" Type="http://schemas.openxmlformats.org/officeDocument/2006/relationships/image" Target="../media/image28.jpeg"/><Relationship Id="rId5" Type="http://schemas.openxmlformats.org/officeDocument/2006/relationships/image" Target="../media/image27.png"/><Relationship Id="rId10" Type="http://schemas.openxmlformats.org/officeDocument/2006/relationships/image" Target="../media/image32.jpeg"/><Relationship Id="rId4" Type="http://schemas.openxmlformats.org/officeDocument/2006/relationships/image" Target="../media/image26.png"/><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hyperlink" Target="http://officepreview.microsoft.com/en-us/project-server-help/get-started-with-project-online-HA102858793.aspx" TargetMode="External"/><Relationship Id="rId3" Type="http://schemas.openxmlformats.org/officeDocument/2006/relationships/tags" Target="../tags/tag4.xml"/><Relationship Id="rId7" Type="http://schemas.openxmlformats.org/officeDocument/2006/relationships/image" Target="../media/image34.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0.xml"/><Relationship Id="rId5" Type="http://schemas.openxmlformats.org/officeDocument/2006/relationships/slideLayout" Target="../slideLayouts/slideLayout32.xml"/><Relationship Id="rId10" Type="http://schemas.openxmlformats.org/officeDocument/2006/relationships/hyperlink" Target="http://www.microsoft.com/resources/technet/en-us/office/media/video/video.html?cid=pstc&amp;from=mscompstc&amp;VideoID=2e939223-2c91-41da-8364-435c57202234" TargetMode="External"/><Relationship Id="rId4" Type="http://schemas.openxmlformats.org/officeDocument/2006/relationships/tags" Target="../tags/tag5.xml"/><Relationship Id="rId9" Type="http://schemas.openxmlformats.org/officeDocument/2006/relationships/hyperlink" Target="http://www.microsoft.com/resources/technet/en-us/office/media/video/video.html?cid=pstc&amp;from=mscompstc&amp;VideoID=65c75fb9-99e8-4e8f-b552-63a1c8b3c77d"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hyperlink" Target="http://blogs.office.com/b/project/archive/2012/10/31/reporting-project-server-pwa-odata.aspx" TargetMode="External"/><Relationship Id="rId7" Type="http://schemas.openxmlformats.org/officeDocument/2006/relationships/hyperlink" Target="http://www.microsoft.com/office/preview/en/faq" TargetMode="External"/><Relationship Id="rId12" Type="http://schemas.openxmlformats.org/officeDocument/2006/relationships/hyperlink" Target="http://community.office365.com/en-us/preview/wikis/using_office_365_enterprise_preview/project-online-preview-wiki-portal.aspx" TargetMode="External"/><Relationship Id="rId2" Type="http://schemas.openxmlformats.org/officeDocument/2006/relationships/notesSlide" Target="../notesSlides/notesSlide12.xml"/><Relationship Id="rId1" Type="http://schemas.openxmlformats.org/officeDocument/2006/relationships/slideLayout" Target="../slideLayouts/slideLayout32.xml"/><Relationship Id="rId6" Type="http://schemas.openxmlformats.org/officeDocument/2006/relationships/image" Target="../media/image38.wmf"/><Relationship Id="rId11" Type="http://schemas.openxmlformats.org/officeDocument/2006/relationships/hyperlink" Target="http://social.technet.microsoft.com/Forums/en-US/projectonline/threads" TargetMode="External"/><Relationship Id="rId5" Type="http://schemas.openxmlformats.org/officeDocument/2006/relationships/image" Target="../media/image37.wmf"/><Relationship Id="rId10" Type="http://schemas.openxmlformats.org/officeDocument/2006/relationships/image" Target="../media/image41.wmf"/><Relationship Id="rId4" Type="http://schemas.openxmlformats.org/officeDocument/2006/relationships/hyperlink" Target="http://msdn.microsoft.com/en-us/office/aa905469" TargetMode="External"/><Relationship Id="rId9" Type="http://schemas.openxmlformats.org/officeDocument/2006/relationships/image" Target="../media/image40.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hyperlink" Target="http://www.microsoft.com/project/en-us/preview" TargetMode="External"/><Relationship Id="rId7" Type="http://schemas.openxmlformats.org/officeDocument/2006/relationships/hyperlink" Target="http://social.technet.microsoft.com/Forums/en-US/category/project" TargetMode="External"/><Relationship Id="rId2" Type="http://schemas.openxmlformats.org/officeDocument/2006/relationships/notesSlide" Target="../notesSlides/notesSlide14.xml"/><Relationship Id="rId1" Type="http://schemas.openxmlformats.org/officeDocument/2006/relationships/slideLayout" Target="../slideLayouts/slideLayout32.xml"/><Relationship Id="rId6" Type="http://schemas.openxmlformats.org/officeDocument/2006/relationships/hyperlink" Target="http://msdn.microsoft.com/en-us/office/aa905469" TargetMode="External"/><Relationship Id="rId5" Type="http://schemas.openxmlformats.org/officeDocument/2006/relationships/hyperlink" Target="http://technet.microsoft.com/en-us/projectserver/fp123546" TargetMode="External"/><Relationship Id="rId4" Type="http://schemas.openxmlformats.org/officeDocument/2006/relationships/hyperlink" Target="http://blogs.office.com/b/project/"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blogs.msdn.com/chrisfie" TargetMode="External"/><Relationship Id="rId7" Type="http://schemas.openxmlformats.org/officeDocument/2006/relationships/hyperlink" Target="http://www.linkedin.com/in/cfiessinger"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hyperlink" Target="http://twitter.com/cfiessinger" TargetMode="External"/><Relationship Id="rId4" Type="http://schemas.openxmlformats.org/officeDocument/2006/relationships/hyperlink" Target="mailto:chrisfie@microsoft.com"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myspc.sharepointconference.com/" TargetMode="External"/><Relationship Id="rId7"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4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hyperlink" Target="http://www.microsoft.com/en-us/office365/trust-center.aspx" TargetMode="External"/><Relationship Id="rId2" Type="http://schemas.openxmlformats.org/officeDocument/2006/relationships/notesSlide" Target="../notesSlides/notesSlide18.xml"/><Relationship Id="rId1" Type="http://schemas.openxmlformats.org/officeDocument/2006/relationships/slideLayout" Target="../slideLayouts/slideLayout32.xml"/><Relationship Id="rId4" Type="http://schemas.openxmlformats.org/officeDocument/2006/relationships/hyperlink" Target="http://www.globalfoundationservices.com/" TargetMode="Externa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7.png"/><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3" Type="http://schemas.openxmlformats.org/officeDocument/2006/relationships/hyperlink" Target="http://social.technet.microsoft.com/Forums/en-US/projectonline/threads" TargetMode="External"/><Relationship Id="rId2" Type="http://schemas.openxmlformats.org/officeDocument/2006/relationships/hyperlink" Target="http://officepreview.microsoft.com/en-us/project-server-help/get-started-with-project-online-HA102858793.aspx" TargetMode="External"/><Relationship Id="rId1" Type="http://schemas.openxmlformats.org/officeDocument/2006/relationships/slideLayout" Target="../slideLayouts/slideLayout38.xml"/><Relationship Id="rId6" Type="http://schemas.openxmlformats.org/officeDocument/2006/relationships/hyperlink" Target="http://www.globalfoundationservices.com/blog.aspx" TargetMode="External"/><Relationship Id="rId5" Type="http://schemas.openxmlformats.org/officeDocument/2006/relationships/hyperlink" Target="http://technet.microsoft.com/en-US/security/jj554736" TargetMode="External"/><Relationship Id="rId4" Type="http://schemas.openxmlformats.org/officeDocument/2006/relationships/hyperlink" Target="http://www.microsoft.com/investor/reports/ar12/shareholder-letter/index.html"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notesSlide" Target="../notesSlides/notesSlide4.xml"/><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slideLayout" Target="../slideLayouts/slideLayout32.xml"/><Relationship Id="rId1" Type="http://schemas.openxmlformats.org/officeDocument/2006/relationships/tags" Target="../tags/tag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hyperlink" Target="http://www.office365.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hyperlink" Target="http://www.globalfoundationservices.com/" TargetMode="External"/><Relationship Id="rId2" Type="http://schemas.openxmlformats.org/officeDocument/2006/relationships/notesSlide" Target="../notesSlides/notesSlide6.xml"/><Relationship Id="rId1" Type="http://schemas.openxmlformats.org/officeDocument/2006/relationships/slideLayout" Target="../slideLayouts/slideLayout35.xml"/><Relationship Id="rId5" Type="http://schemas.openxmlformats.org/officeDocument/2006/relationships/hyperlink" Target="http://community.office365.com/en-us/wikis/office_365_service_updates/974.aspx" TargetMode="External"/><Relationship Id="rId4" Type="http://schemas.openxmlformats.org/officeDocument/2006/relationships/hyperlink" Target="http://www.microsoft.com/en-us/office365/trust-center.aspx"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2402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5507" dirty="0"/>
              <a:t>Introducing | </a:t>
            </a:r>
            <a:r>
              <a:rPr lang="en-US" sz="5507" dirty="0">
                <a:solidFill>
                  <a:srgbClr val="009E49"/>
                </a:solidFill>
              </a:rPr>
              <a:t>The New Project</a:t>
            </a:r>
          </a:p>
        </p:txBody>
      </p:sp>
      <p:grpSp>
        <p:nvGrpSpPr>
          <p:cNvPr id="2" name="Group 1"/>
          <p:cNvGrpSpPr/>
          <p:nvPr/>
        </p:nvGrpSpPr>
        <p:grpSpPr>
          <a:xfrm>
            <a:off x="9270689" y="1327608"/>
            <a:ext cx="2800606" cy="5751053"/>
            <a:chOff x="9087283" y="1066800"/>
            <a:chExt cx="2745941" cy="5638799"/>
          </a:xfrm>
        </p:grpSpPr>
        <p:pic>
          <p:nvPicPr>
            <p:cNvPr id="1026" name="Picture 2" descr="image007"/>
            <p:cNvPicPr>
              <a:picLocks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9090024" y="1066800"/>
              <a:ext cx="2743200" cy="278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37"/>
            <p:cNvSpPr/>
            <p:nvPr/>
          </p:nvSpPr>
          <p:spPr bwMode="auto">
            <a:xfrm>
              <a:off x="9116085"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186521" rIns="93256" bIns="93260" numCol="1" rtlCol="0" anchor="t" anchorCtr="0" compatLnSpc="1">
              <a:prstTxWarp prst="textNoShape">
                <a:avLst/>
              </a:prstTxWarp>
            </a:bodyPr>
            <a:lstStyle/>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Improve IT management</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Quickly innovate</a:t>
              </a:r>
            </a:p>
          </p:txBody>
        </p:sp>
        <p:sp>
          <p:nvSpPr>
            <p:cNvPr id="65" name="Rectangle 64"/>
            <p:cNvSpPr/>
            <p:nvPr/>
          </p:nvSpPr>
          <p:spPr bwMode="auto">
            <a:xfrm>
              <a:off x="9087283"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Agility               &amp; control</a:t>
              </a:r>
            </a:p>
          </p:txBody>
        </p:sp>
        <p:pic>
          <p:nvPicPr>
            <p:cNvPr id="25" name="Picture 24" descr="W:\Open Engagements\Productivity\MS-Unified Communications\#1601 BizProd MOD Team Core Content Work\New Iconography\Words\Draft\061312_Word_Icons\Tools_061312_white-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058751" y="3949700"/>
              <a:ext cx="687161" cy="685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448985" y="1327608"/>
            <a:ext cx="2800606" cy="5751053"/>
            <a:chOff x="437769" y="1066800"/>
            <a:chExt cx="2745941" cy="5638799"/>
          </a:xfrm>
        </p:grpSpPr>
        <p:sp>
          <p:nvSpPr>
            <p:cNvPr id="30" name="Rectangle 29"/>
            <p:cNvSpPr/>
            <p:nvPr/>
          </p:nvSpPr>
          <p:spPr bwMode="auto">
            <a:xfrm>
              <a:off x="466571"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Get started quickly</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Access virtually anywhere</a:t>
              </a:r>
            </a:p>
          </p:txBody>
        </p:sp>
        <p:grpSp>
          <p:nvGrpSpPr>
            <p:cNvPr id="10" name="Group 9"/>
            <p:cNvGrpSpPr/>
            <p:nvPr/>
          </p:nvGrpSpPr>
          <p:grpSpPr>
            <a:xfrm>
              <a:off x="437769" y="1066800"/>
              <a:ext cx="2745941" cy="3703320"/>
              <a:chOff x="454279" y="1066800"/>
              <a:chExt cx="2745941" cy="3703320"/>
            </a:xfrm>
          </p:grpSpPr>
          <p:grpSp>
            <p:nvGrpSpPr>
              <p:cNvPr id="5" name="Group 4"/>
              <p:cNvGrpSpPr/>
              <p:nvPr/>
            </p:nvGrpSpPr>
            <p:grpSpPr>
              <a:xfrm>
                <a:off x="454279" y="3810000"/>
                <a:ext cx="2745941" cy="960120"/>
                <a:chOff x="454279" y="3810000"/>
                <a:chExt cx="2745941" cy="960120"/>
              </a:xfrm>
            </p:grpSpPr>
            <p:sp>
              <p:nvSpPr>
                <p:cNvPr id="37" name="Rectangle 36"/>
                <p:cNvSpPr/>
                <p:nvPr/>
              </p:nvSpPr>
              <p:spPr bwMode="auto">
                <a:xfrm>
                  <a:off x="454279"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endParaRPr lang="en-US" sz="2856"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Take action</a:t>
                  </a:r>
                </a:p>
              </p:txBody>
            </p:sp>
            <p:pic>
              <p:nvPicPr>
                <p:cNvPr id="17" name="Picture 16" descr="W:\Open Engagements\Productivity\MS-Unified Communications\#1601 BizProd MOD Team Core Content Work\New Iconography\Words\Draft\060712_words\Hand_06071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509132" y="3886200"/>
                  <a:ext cx="638880" cy="806512"/>
                </a:xfrm>
                <a:prstGeom prst="rect">
                  <a:avLst/>
                </a:prstGeom>
                <a:noFill/>
                <a:extLst>
                  <a:ext uri="{909E8E84-426E-40DD-AFC4-6F175D3DCCD1}">
                    <a14:hiddenFill xmlns:a14="http://schemas.microsoft.com/office/drawing/2010/main">
                      <a:solidFill>
                        <a:srgbClr val="FFFFFF"/>
                      </a:solidFill>
                    </a14:hiddenFill>
                  </a:ext>
                </a:extLst>
              </p:spPr>
            </p:pic>
          </p:grpSp>
          <p:pic>
            <p:nvPicPr>
              <p:cNvPr id="1034" name="Picture 10" descr="C:\Users\hilaryc\Desktop\jen2 med.jpg"/>
              <p:cNvPicPr>
                <a:picLocks noChangeArrowheads="1"/>
              </p:cNvPicPr>
              <p:nvPr/>
            </p:nvPicPr>
            <p:blipFill rotWithShape="1">
              <a:blip r:embed="rId6" cstate="screen">
                <a:extLst>
                  <a:ext uri="{28A0092B-C50C-407E-A947-70E740481C1C}">
                    <a14:useLocalDpi xmlns:a14="http://schemas.microsoft.com/office/drawing/2010/main" val="0"/>
                  </a:ext>
                </a:extLst>
              </a:blip>
              <a:srcRect/>
              <a:stretch/>
            </p:blipFill>
            <p:spPr bwMode="auto">
              <a:xfrm>
                <a:off x="455649"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 name="Group 2"/>
          <p:cNvGrpSpPr/>
          <p:nvPr/>
        </p:nvGrpSpPr>
        <p:grpSpPr>
          <a:xfrm>
            <a:off x="6290211" y="1327608"/>
            <a:ext cx="2872427" cy="5751054"/>
            <a:chOff x="6164980" y="1066800"/>
            <a:chExt cx="2816361" cy="5638800"/>
          </a:xfrm>
        </p:grpSpPr>
        <p:sp>
          <p:nvSpPr>
            <p:cNvPr id="33" name="Rectangle 32"/>
            <p:cNvSpPr/>
            <p:nvPr/>
          </p:nvSpPr>
          <p:spPr bwMode="auto">
            <a:xfrm>
              <a:off x="6228992" y="4803648"/>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Improve communication</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Discover &amp; share information</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Make data-driven   decisions</a:t>
              </a:r>
            </a:p>
          </p:txBody>
        </p:sp>
        <p:sp>
          <p:nvSpPr>
            <p:cNvPr id="59" name="Rectangle 58"/>
            <p:cNvSpPr/>
            <p:nvPr/>
          </p:nvSpPr>
          <p:spPr bwMode="auto">
            <a:xfrm>
              <a:off x="6164980"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spc="-71" dirty="0">
                  <a:gradFill>
                    <a:gsLst>
                      <a:gs pos="0">
                        <a:srgbClr val="FFFFFF"/>
                      </a:gs>
                      <a:gs pos="100000">
                        <a:srgbClr val="FFFFFF"/>
                      </a:gs>
                    </a:gsLst>
                    <a:lin ang="5400000" scaled="0"/>
                  </a:gradFill>
                  <a:latin typeface="Segoe UI Light"/>
                  <a:ea typeface="Segoe UI" pitchFamily="34" charset="0"/>
                  <a:cs typeface="Segoe UI" pitchFamily="34" charset="0"/>
                </a:rPr>
                <a:t>Collaboration</a:t>
              </a:r>
            </a:p>
          </p:txBody>
        </p:sp>
        <p:pic>
          <p:nvPicPr>
            <p:cNvPr id="19" name="Picture 18"/>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084941" y="3932944"/>
              <a:ext cx="896400" cy="715256"/>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hilaryc\Desktop\collaboration med.jpg"/>
            <p:cNvPicPr>
              <a:picLocks noChangeArrowheads="1"/>
            </p:cNvPicPr>
            <p:nvPr/>
          </p:nvPicPr>
          <p:blipFill rotWithShape="1">
            <a:blip r:embed="rId8" cstate="screen">
              <a:extLst>
                <a:ext uri="{28A0092B-C50C-407E-A947-70E740481C1C}">
                  <a14:useLocalDpi xmlns:a14="http://schemas.microsoft.com/office/drawing/2010/main" val="0"/>
                </a:ext>
              </a:extLst>
            </a:blip>
            <a:srcRect/>
            <a:stretch/>
          </p:blipFill>
          <p:spPr bwMode="auto">
            <a:xfrm>
              <a:off x="6166350"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3357642" y="1327608"/>
            <a:ext cx="2824517" cy="5751053"/>
            <a:chOff x="3306003" y="1066800"/>
            <a:chExt cx="2769386" cy="5638799"/>
          </a:xfrm>
        </p:grpSpPr>
        <p:sp>
          <p:nvSpPr>
            <p:cNvPr id="31" name="Rectangle 30"/>
            <p:cNvSpPr/>
            <p:nvPr/>
          </p:nvSpPr>
          <p:spPr bwMode="auto">
            <a:xfrm>
              <a:off x="3346528"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Effectively manage resources</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Improve governance         &amp; control</a:t>
              </a:r>
            </a:p>
          </p:txBody>
        </p:sp>
        <p:grpSp>
          <p:nvGrpSpPr>
            <p:cNvPr id="11" name="Group 10"/>
            <p:cNvGrpSpPr/>
            <p:nvPr/>
          </p:nvGrpSpPr>
          <p:grpSpPr>
            <a:xfrm>
              <a:off x="3306003" y="1066800"/>
              <a:ext cx="2769386" cy="3703320"/>
              <a:chOff x="3338318" y="1066800"/>
              <a:chExt cx="2769386" cy="3703320"/>
            </a:xfrm>
          </p:grpSpPr>
          <p:grpSp>
            <p:nvGrpSpPr>
              <p:cNvPr id="6" name="Group 5"/>
              <p:cNvGrpSpPr/>
              <p:nvPr/>
            </p:nvGrpSpPr>
            <p:grpSpPr>
              <a:xfrm>
                <a:off x="3338318" y="3810000"/>
                <a:ext cx="2769386" cy="960120"/>
                <a:chOff x="3338318" y="3810000"/>
                <a:chExt cx="2769386" cy="960120"/>
              </a:xfrm>
            </p:grpSpPr>
            <p:sp>
              <p:nvSpPr>
                <p:cNvPr id="53" name="Rectangle 52"/>
                <p:cNvSpPr/>
                <p:nvPr/>
              </p:nvSpPr>
              <p:spPr bwMode="auto">
                <a:xfrm>
                  <a:off x="3338318"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Flexible         PPM</a:t>
                  </a:r>
                </a:p>
              </p:txBody>
            </p:sp>
            <p:pic>
              <p:nvPicPr>
                <p:cNvPr id="35" name="Picture 34"/>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4709649" y="3982025"/>
                  <a:ext cx="1398055" cy="734408"/>
                </a:xfrm>
                <a:prstGeom prst="rect">
                  <a:avLst/>
                </a:prstGeom>
                <a:noFill/>
                <a:extLst>
                  <a:ext uri="{909E8E84-426E-40DD-AFC4-6F175D3DCCD1}">
                    <a14:hiddenFill xmlns:a14="http://schemas.microsoft.com/office/drawing/2010/main">
                      <a:solidFill>
                        <a:srgbClr val="FFFFFF"/>
                      </a:solidFill>
                    </a14:hiddenFill>
                  </a:ext>
                </a:extLst>
              </p:spPr>
            </p:pic>
          </p:grpSp>
          <p:pic>
            <p:nvPicPr>
              <p:cNvPr id="1036" name="Picture 12" descr="C:\Users\hilaryc\Desktop\bins med.jpg"/>
              <p:cNvPicPr>
                <a:picLocks noChangeArrowheads="1"/>
              </p:cNvPicPr>
              <p:nvPr/>
            </p:nvPicPr>
            <p:blipFill rotWithShape="1">
              <a:blip r:embed="rId10" cstate="screen">
                <a:extLst>
                  <a:ext uri="{28A0092B-C50C-407E-A947-70E740481C1C}">
                    <a14:useLocalDpi xmlns:a14="http://schemas.microsoft.com/office/drawing/2010/main" val="0"/>
                  </a:ext>
                </a:extLst>
              </a:blip>
              <a:srcRect/>
              <a:stretch/>
            </p:blipFill>
            <p:spPr bwMode="auto">
              <a:xfrm>
                <a:off x="3339688" y="1066800"/>
                <a:ext cx="2743200" cy="274040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81817204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406219" y="4043634"/>
            <a:ext cx="4846320" cy="6400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0" rIns="46527" bIns="0" numCol="1" spcCol="0" rtlCol="0" fromWordArt="0" anchor="ctr" anchorCtr="0" forceAA="0" compatLnSpc="1">
            <a:prstTxWarp prst="textNoShape">
              <a:avLst/>
            </a:prstTxWarp>
            <a:noAutofit/>
          </a:bodyPr>
          <a:lstStyle/>
          <a:p>
            <a:pPr defTabSz="930239" fontAlgn="base">
              <a:spcBef>
                <a:spcPct val="0"/>
              </a:spcBef>
              <a:spcAft>
                <a:spcPct val="0"/>
              </a:spcAft>
            </a:pPr>
            <a:r>
              <a:rPr lang="en-US" sz="2000" spc="-71" dirty="0">
                <a:gradFill>
                  <a:gsLst>
                    <a:gs pos="0">
                      <a:srgbClr val="FFFFFF"/>
                    </a:gs>
                    <a:gs pos="100000">
                      <a:srgbClr val="FFFFFF"/>
                    </a:gs>
                  </a:gsLst>
                  <a:lin ang="5400000" scaled="0"/>
                </a:gradFill>
                <a:ea typeface="Segoe UI" pitchFamily="34" charset="0"/>
                <a:cs typeface="Segoe UI" pitchFamily="34" charset="0"/>
              </a:rPr>
              <a:t>Project Online with Project Pro for Office 365</a:t>
            </a:r>
          </a:p>
        </p:txBody>
      </p:sp>
      <p:sp>
        <p:nvSpPr>
          <p:cNvPr id="8" name="Rectangle 7"/>
          <p:cNvSpPr/>
          <p:nvPr/>
        </p:nvSpPr>
        <p:spPr>
          <a:xfrm>
            <a:off x="5421777" y="1467867"/>
            <a:ext cx="3134025" cy="468270"/>
          </a:xfrm>
          <a:prstGeom prst="rect">
            <a:avLst/>
          </a:prstGeom>
        </p:spPr>
        <p:txBody>
          <a:bodyPr wrap="square">
            <a:spAutoFit/>
          </a:bodyPr>
          <a:lstStyle/>
          <a:p>
            <a:pPr defTabSz="930507"/>
            <a:r>
              <a:rPr lang="en-US" sz="2443" spc="-102" dirty="0" smtClean="0">
                <a:solidFill>
                  <a:srgbClr val="505050"/>
                </a:solidFill>
              </a:rPr>
              <a:t>Target Audience</a:t>
            </a:r>
            <a:endParaRPr lang="en-US" sz="2443" spc="-102" dirty="0">
              <a:solidFill>
                <a:srgbClr val="505050"/>
              </a:solidFill>
            </a:endParaRPr>
          </a:p>
        </p:txBody>
      </p:sp>
      <p:sp>
        <p:nvSpPr>
          <p:cNvPr id="16" name="Rectangle 15"/>
          <p:cNvSpPr/>
          <p:nvPr/>
        </p:nvSpPr>
        <p:spPr bwMode="auto">
          <a:xfrm>
            <a:off x="5483167" y="1983504"/>
            <a:ext cx="6217920" cy="640080"/>
          </a:xfrm>
          <a:prstGeom prst="rect">
            <a:avLst/>
          </a:prstGeom>
          <a:solidFill>
            <a:schemeClr val="accent3"/>
          </a:solidFill>
          <a:ln w="3175" cap="flat" cmpd="sng" algn="ctr">
            <a:solidFill>
              <a:sysClr val="window" lastClr="FFFFFF">
                <a:lumMod val="65000"/>
              </a:sysClr>
            </a:solidFill>
            <a:prstDash val="solid"/>
          </a:ln>
          <a:effectLst/>
        </p:spPr>
        <p:txBody>
          <a:bodyPr rot="0" spcFirstLastPara="0" vertOverflow="overflow" horzOverflow="overflow" vert="horz" wrap="square" lIns="93054" tIns="46527" rIns="46527" bIns="93054" numCol="1" spcCol="0" rtlCol="0" fromWordArt="0" anchor="ctr" anchorCtr="0" forceAA="0" compatLnSpc="1">
            <a:prstTxWarp prst="textNoShape">
              <a:avLst/>
            </a:prstTxWarp>
            <a:noAutofit/>
          </a:bodyPr>
          <a:lstStyle/>
          <a:p>
            <a:pPr defTabSz="930507">
              <a:lnSpc>
                <a:spcPct val="90000"/>
              </a:lnSpc>
              <a:spcBef>
                <a:spcPts val="1018"/>
              </a:spcBef>
              <a:buClr>
                <a:srgbClr val="00A950"/>
              </a:buClr>
            </a:pPr>
            <a:r>
              <a:rPr lang="en-US" spc="-71" dirty="0">
                <a:solidFill>
                  <a:srgbClr val="FFFFFF"/>
                </a:solidFill>
              </a:rPr>
              <a:t>For team members, project participants, business decision </a:t>
            </a:r>
            <a:r>
              <a:rPr lang="en-US" spc="-71" dirty="0" smtClean="0">
                <a:solidFill>
                  <a:srgbClr val="FFFFFF"/>
                </a:solidFill>
              </a:rPr>
              <a:t>makers</a:t>
            </a:r>
            <a:endParaRPr lang="en-US" spc="-71" dirty="0">
              <a:solidFill>
                <a:srgbClr val="FFFFFF"/>
              </a:solidFill>
            </a:endParaRPr>
          </a:p>
        </p:txBody>
      </p:sp>
      <p:sp>
        <p:nvSpPr>
          <p:cNvPr id="6" name="Rectangle 5"/>
          <p:cNvSpPr/>
          <p:nvPr/>
        </p:nvSpPr>
        <p:spPr bwMode="auto">
          <a:xfrm>
            <a:off x="406219" y="1983505"/>
            <a:ext cx="4846320" cy="6400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0" rIns="46527" bIns="0" numCol="1" spcCol="0" rtlCol="0" fromWordArt="0" anchor="ctr" anchorCtr="0" forceAA="0" compatLnSpc="1">
            <a:prstTxWarp prst="textNoShape">
              <a:avLst/>
            </a:prstTxWarp>
            <a:noAutofit/>
          </a:bodyPr>
          <a:lstStyle/>
          <a:p>
            <a:pPr defTabSz="930239" fontAlgn="base">
              <a:spcBef>
                <a:spcPct val="0"/>
              </a:spcBef>
              <a:spcAft>
                <a:spcPct val="0"/>
              </a:spcAft>
            </a:pPr>
            <a:r>
              <a:rPr lang="en-US" sz="2000" spc="-71" dirty="0">
                <a:solidFill>
                  <a:srgbClr val="FFFFFF"/>
                </a:solidFill>
                <a:ea typeface="Segoe UI" pitchFamily="34" charset="0"/>
                <a:cs typeface="Segoe UI" pitchFamily="34" charset="0"/>
              </a:rPr>
              <a:t>Project Online</a:t>
            </a:r>
          </a:p>
        </p:txBody>
      </p:sp>
      <p:sp>
        <p:nvSpPr>
          <p:cNvPr id="4" name="Title 3"/>
          <p:cNvSpPr>
            <a:spLocks noGrp="1"/>
          </p:cNvSpPr>
          <p:nvPr>
            <p:ph type="title"/>
          </p:nvPr>
        </p:nvSpPr>
        <p:spPr/>
        <p:txBody>
          <a:bodyPr/>
          <a:lstStyle/>
          <a:p>
            <a:r>
              <a:rPr lang="en-US" dirty="0" smtClean="0"/>
              <a:t>Microsoft Project Online</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3237" y="6029192"/>
            <a:ext cx="2544763" cy="880960"/>
          </a:xfrm>
          <a:prstGeom prst="rect">
            <a:avLst/>
          </a:prstGeom>
        </p:spPr>
      </p:pic>
      <p:sp>
        <p:nvSpPr>
          <p:cNvPr id="23" name="Rectangle 22"/>
          <p:cNvSpPr/>
          <p:nvPr/>
        </p:nvSpPr>
        <p:spPr>
          <a:xfrm>
            <a:off x="406219" y="1467867"/>
            <a:ext cx="2764018" cy="468270"/>
          </a:xfrm>
          <a:prstGeom prst="rect">
            <a:avLst/>
          </a:prstGeom>
        </p:spPr>
        <p:txBody>
          <a:bodyPr wrap="square" anchor="t">
            <a:spAutoFit/>
          </a:bodyPr>
          <a:lstStyle/>
          <a:p>
            <a:pPr defTabSz="930507"/>
            <a:r>
              <a:rPr lang="en-US" sz="2443" spc="-102" dirty="0" smtClean="0">
                <a:solidFill>
                  <a:srgbClr val="505050"/>
                </a:solidFill>
              </a:rPr>
              <a:t>Office 365 Service</a:t>
            </a:r>
            <a:endParaRPr lang="en-US" sz="2443" spc="-102" dirty="0">
              <a:solidFill>
                <a:srgbClr val="505050"/>
              </a:solidFill>
            </a:endParaRPr>
          </a:p>
        </p:txBody>
      </p:sp>
      <p:sp>
        <p:nvSpPr>
          <p:cNvPr id="25" name="Rectangle 24"/>
          <p:cNvSpPr/>
          <p:nvPr/>
        </p:nvSpPr>
        <p:spPr bwMode="auto">
          <a:xfrm>
            <a:off x="406219" y="3013570"/>
            <a:ext cx="4846320" cy="6400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0" rIns="46527" bIns="0" numCol="1" spcCol="0" rtlCol="0" fromWordArt="0" anchor="ctr" anchorCtr="0" forceAA="0" compatLnSpc="1">
            <a:prstTxWarp prst="textNoShape">
              <a:avLst/>
            </a:prstTxWarp>
            <a:noAutofit/>
          </a:bodyPr>
          <a:lstStyle/>
          <a:p>
            <a:pPr defTabSz="930239" fontAlgn="base">
              <a:spcBef>
                <a:spcPct val="0"/>
              </a:spcBef>
              <a:spcAft>
                <a:spcPct val="0"/>
              </a:spcAft>
            </a:pPr>
            <a:r>
              <a:rPr lang="en-US" sz="2000" spc="-71" dirty="0">
                <a:solidFill>
                  <a:srgbClr val="FFFFFF"/>
                </a:solidFill>
                <a:ea typeface="Segoe UI" pitchFamily="34" charset="0"/>
                <a:cs typeface="Segoe UI" pitchFamily="34" charset="0"/>
              </a:rPr>
              <a:t>Project Pro for Office 365</a:t>
            </a:r>
          </a:p>
        </p:txBody>
      </p:sp>
      <p:sp>
        <p:nvSpPr>
          <p:cNvPr id="26" name="Rectangle 25"/>
          <p:cNvSpPr/>
          <p:nvPr/>
        </p:nvSpPr>
        <p:spPr bwMode="auto">
          <a:xfrm>
            <a:off x="5483167" y="4043634"/>
            <a:ext cx="6217920" cy="640080"/>
          </a:xfrm>
          <a:prstGeom prst="rect">
            <a:avLst/>
          </a:prstGeom>
          <a:solidFill>
            <a:schemeClr val="accent3"/>
          </a:solidFill>
          <a:ln w="3175" cap="flat" cmpd="sng" algn="ctr">
            <a:solidFill>
              <a:sysClr val="window" lastClr="FFFFFF">
                <a:lumMod val="65000"/>
              </a:sysClr>
            </a:solidFill>
            <a:prstDash val="solid"/>
          </a:ln>
          <a:effectLst/>
        </p:spPr>
        <p:txBody>
          <a:bodyPr rot="0" spcFirstLastPara="0" vertOverflow="overflow" horzOverflow="overflow" vert="horz" wrap="square" lIns="93054" tIns="46527" rIns="46527" bIns="93054" numCol="1" spcCol="0" rtlCol="0" fromWordArt="0" anchor="ctr" anchorCtr="0" forceAA="0" compatLnSpc="1">
            <a:prstTxWarp prst="textNoShape">
              <a:avLst/>
            </a:prstTxWarp>
            <a:noAutofit/>
          </a:bodyPr>
          <a:lstStyle/>
          <a:p>
            <a:pPr defTabSz="930507">
              <a:lnSpc>
                <a:spcPct val="90000"/>
              </a:lnSpc>
              <a:spcBef>
                <a:spcPts val="1018"/>
              </a:spcBef>
              <a:buClr>
                <a:srgbClr val="00A950"/>
              </a:buClr>
            </a:pPr>
            <a:r>
              <a:rPr lang="en-US" spc="-71" dirty="0">
                <a:solidFill>
                  <a:srgbClr val="FFFFFF"/>
                </a:solidFill>
              </a:rPr>
              <a:t>For project managers, resource managers, PMO, business decision makers</a:t>
            </a:r>
          </a:p>
        </p:txBody>
      </p:sp>
      <p:sp>
        <p:nvSpPr>
          <p:cNvPr id="27" name="Rectangle 26"/>
          <p:cNvSpPr/>
          <p:nvPr/>
        </p:nvSpPr>
        <p:spPr bwMode="auto">
          <a:xfrm>
            <a:off x="5483167" y="3013569"/>
            <a:ext cx="6217920" cy="640080"/>
          </a:xfrm>
          <a:prstGeom prst="rect">
            <a:avLst/>
          </a:prstGeom>
          <a:solidFill>
            <a:schemeClr val="accent3"/>
          </a:solidFill>
          <a:ln w="3175" cap="flat" cmpd="sng" algn="ctr">
            <a:solidFill>
              <a:sysClr val="window" lastClr="FFFFFF">
                <a:lumMod val="65000"/>
              </a:sysClr>
            </a:solidFill>
            <a:prstDash val="solid"/>
          </a:ln>
          <a:effectLst/>
        </p:spPr>
        <p:txBody>
          <a:bodyPr rot="0" spcFirstLastPara="0" vertOverflow="overflow" horzOverflow="overflow" vert="horz" wrap="square" lIns="93054" tIns="46527" rIns="46527" bIns="93054" numCol="1" spcCol="0" rtlCol="0" fromWordArt="0" anchor="ctr" anchorCtr="0" forceAA="0" compatLnSpc="1">
            <a:prstTxWarp prst="textNoShape">
              <a:avLst/>
            </a:prstTxWarp>
            <a:noAutofit/>
          </a:bodyPr>
          <a:lstStyle/>
          <a:p>
            <a:pPr defTabSz="930507">
              <a:lnSpc>
                <a:spcPct val="90000"/>
              </a:lnSpc>
              <a:spcBef>
                <a:spcPts val="1018"/>
              </a:spcBef>
              <a:buClr>
                <a:srgbClr val="00A950"/>
              </a:buClr>
            </a:pPr>
            <a:r>
              <a:rPr lang="en-US" spc="-71" dirty="0">
                <a:solidFill>
                  <a:srgbClr val="FFFFFF"/>
                </a:solidFill>
              </a:rPr>
              <a:t>For project managers, resource </a:t>
            </a:r>
            <a:r>
              <a:rPr lang="en-US" spc="-71" dirty="0" smtClean="0">
                <a:solidFill>
                  <a:srgbClr val="FFFFFF"/>
                </a:solidFill>
              </a:rPr>
              <a:t>managers</a:t>
            </a:r>
            <a:endParaRPr lang="en-US" spc="-71" dirty="0">
              <a:solidFill>
                <a:srgbClr val="FFFFFF"/>
              </a:solidFill>
            </a:endParaRPr>
          </a:p>
        </p:txBody>
      </p:sp>
      <p:sp>
        <p:nvSpPr>
          <p:cNvPr id="10" name="TextBox 9"/>
          <p:cNvSpPr txBox="1"/>
          <p:nvPr/>
        </p:nvSpPr>
        <p:spPr>
          <a:xfrm>
            <a:off x="274639" y="5069361"/>
            <a:ext cx="7086600" cy="544765"/>
          </a:xfrm>
          <a:prstGeom prst="rect">
            <a:avLst/>
          </a:prstGeom>
          <a:noFill/>
        </p:spPr>
        <p:txBody>
          <a:bodyPr wrap="square" lIns="182880" tIns="146304" rIns="182880" bIns="146304" rtlCol="0">
            <a:spAutoFit/>
          </a:bodyPr>
          <a:lstStyle/>
          <a:p>
            <a:pPr>
              <a:lnSpc>
                <a:spcPct val="90000"/>
              </a:lnSpc>
              <a:spcAft>
                <a:spcPts val="600"/>
              </a:spcAft>
            </a:pPr>
            <a:r>
              <a:rPr lang="en-US" smtClean="0">
                <a:gradFill>
                  <a:gsLst>
                    <a:gs pos="2917">
                      <a:srgbClr val="505050"/>
                    </a:gs>
                    <a:gs pos="30000">
                      <a:srgbClr val="505050"/>
                    </a:gs>
                  </a:gsLst>
                  <a:lin ang="5400000" scaled="0"/>
                </a:gradFill>
              </a:rPr>
              <a:t>Purchase </a:t>
            </a:r>
            <a:r>
              <a:rPr lang="en-US" dirty="0" smtClean="0">
                <a:gradFill>
                  <a:gsLst>
                    <a:gs pos="2917">
                      <a:srgbClr val="505050"/>
                    </a:gs>
                    <a:gs pos="30000">
                      <a:srgbClr val="505050"/>
                    </a:gs>
                  </a:gsLst>
                  <a:lin ang="5400000" scaled="0"/>
                </a:gradFill>
              </a:rPr>
              <a:t>standalone </a:t>
            </a:r>
            <a:r>
              <a:rPr lang="en-US" smtClean="0">
                <a:gradFill>
                  <a:gsLst>
                    <a:gs pos="2917">
                      <a:srgbClr val="505050"/>
                    </a:gs>
                    <a:gs pos="30000">
                      <a:srgbClr val="505050"/>
                    </a:gs>
                  </a:gsLst>
                  <a:lin ang="5400000" scaled="0"/>
                </a:gradFill>
              </a:rPr>
              <a:t>or add </a:t>
            </a:r>
            <a:r>
              <a:rPr lang="en-US" dirty="0" smtClean="0">
                <a:gradFill>
                  <a:gsLst>
                    <a:gs pos="2917">
                      <a:srgbClr val="505050"/>
                    </a:gs>
                    <a:gs pos="30000">
                      <a:srgbClr val="505050"/>
                    </a:gs>
                  </a:gsLst>
                  <a:lin ang="5400000" scaled="0"/>
                </a:gradFill>
              </a:rPr>
              <a:t>to Enterprise/“E” plans</a:t>
            </a:r>
          </a:p>
        </p:txBody>
      </p:sp>
    </p:spTree>
    <p:extLst>
      <p:ext uri="{BB962C8B-B14F-4D97-AF65-F5344CB8AC3E}">
        <p14:creationId xmlns:p14="http://schemas.microsoft.com/office/powerpoint/2010/main" val="141348874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Microsoft Project Online</a:t>
            </a:r>
            <a:endParaRPr lang="en-US" dirty="0"/>
          </a:p>
        </p:txBody>
      </p:sp>
      <p:sp>
        <p:nvSpPr>
          <p:cNvPr id="5" name="Text Placeholder 4"/>
          <p:cNvSpPr>
            <a:spLocks noGrp="1"/>
          </p:cNvSpPr>
          <p:nvPr>
            <p:ph type="body" sz="quarter" idx="12"/>
          </p:nvPr>
        </p:nvSpPr>
        <p:spPr/>
        <p:txBody>
          <a:bodyPr/>
          <a:lstStyle/>
          <a:p>
            <a:r>
              <a:rPr lang="en-US" dirty="0" smtClean="0"/>
              <a:t>Christophe Fiessinger</a:t>
            </a:r>
            <a:endParaRPr lang="en-US" dirty="0"/>
          </a:p>
        </p:txBody>
      </p:sp>
    </p:spTree>
    <p:extLst>
      <p:ext uri="{BB962C8B-B14F-4D97-AF65-F5344CB8AC3E}">
        <p14:creationId xmlns:p14="http://schemas.microsoft.com/office/powerpoint/2010/main" val="2298818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7"/>
          <a:stretch>
            <a:fillRect/>
          </a:stretch>
        </p:blipFill>
        <p:spPr>
          <a:xfrm>
            <a:off x="1493837" y="4249976"/>
            <a:ext cx="9219048" cy="1914286"/>
          </a:xfrm>
          <a:prstGeom prst="rect">
            <a:avLst/>
          </a:prstGeom>
          <a:ln>
            <a:noFill/>
          </a:ln>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lstStyle/>
          <a:p>
            <a:r>
              <a:rPr lang="en-US" sz="4896" dirty="0" smtClean="0"/>
              <a:t>Getting </a:t>
            </a:r>
            <a:r>
              <a:rPr lang="en-US" sz="4896" dirty="0"/>
              <a:t>s</a:t>
            </a:r>
            <a:r>
              <a:rPr lang="en-US" sz="4896" dirty="0" smtClean="0"/>
              <a:t>tarted with </a:t>
            </a:r>
            <a:r>
              <a:rPr lang="en-US" sz="4896" dirty="0"/>
              <a:t>Project Online in 4 </a:t>
            </a:r>
            <a:r>
              <a:rPr lang="en-US" sz="4896" dirty="0" smtClean="0"/>
              <a:t>steps</a:t>
            </a:r>
            <a:endParaRPr lang="en-US" sz="4896" dirty="0"/>
          </a:p>
        </p:txBody>
      </p:sp>
      <p:sp>
        <p:nvSpPr>
          <p:cNvPr id="9" name="Rectangle 8"/>
          <p:cNvSpPr/>
          <p:nvPr>
            <p:custDataLst>
              <p:tags r:id="rId1"/>
            </p:custDataLst>
          </p:nvPr>
        </p:nvSpPr>
        <p:spPr bwMode="auto">
          <a:xfrm>
            <a:off x="534261" y="1363662"/>
            <a:ext cx="2635879" cy="2635879"/>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19166" tIns="79012" rIns="119166" bIns="79012" numCol="1" rtlCol="0" anchor="b" anchorCtr="0" compatLnSpc="1">
            <a:prstTxWarp prst="textNoShape">
              <a:avLst/>
            </a:prstTxWarp>
          </a:bodyPr>
          <a:lstStyle/>
          <a:p>
            <a:pPr defTabSz="1118934" fontAlgn="base">
              <a:spcBef>
                <a:spcPct val="0"/>
              </a:spcBef>
              <a:spcAft>
                <a:spcPct val="0"/>
              </a:spcAft>
            </a:pPr>
            <a:r>
              <a:rPr lang="en-US" sz="3264" dirty="0">
                <a:solidFill>
                  <a:srgbClr val="FFFFFF"/>
                </a:solidFill>
              </a:rPr>
              <a:t>Sign up for Office 365</a:t>
            </a:r>
            <a:endParaRPr lang="en-US" sz="3264" dirty="0">
              <a:gradFill>
                <a:gsLst>
                  <a:gs pos="0">
                    <a:srgbClr val="FFFFFF"/>
                  </a:gs>
                  <a:gs pos="100000">
                    <a:srgbClr val="FFFFFF"/>
                  </a:gs>
                </a:gsLst>
                <a:lin ang="5400000" scaled="0"/>
              </a:gradFill>
            </a:endParaRPr>
          </a:p>
        </p:txBody>
      </p:sp>
      <p:sp>
        <p:nvSpPr>
          <p:cNvPr id="10" name="Rectangle 9"/>
          <p:cNvSpPr/>
          <p:nvPr>
            <p:custDataLst>
              <p:tags r:id="rId2"/>
            </p:custDataLst>
          </p:nvPr>
        </p:nvSpPr>
        <p:spPr bwMode="auto">
          <a:xfrm>
            <a:off x="3328293" y="1363662"/>
            <a:ext cx="2635879" cy="2635879"/>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19166" tIns="79012" rIns="119166" bIns="79012" numCol="1" rtlCol="0" anchor="b" anchorCtr="0" compatLnSpc="1">
            <a:prstTxWarp prst="textNoShape">
              <a:avLst/>
            </a:prstTxWarp>
          </a:bodyPr>
          <a:lstStyle/>
          <a:p>
            <a:r>
              <a:rPr lang="en-US" sz="3264" dirty="0">
                <a:solidFill>
                  <a:srgbClr val="FFFFFF"/>
                </a:solidFill>
              </a:rPr>
              <a:t>Get Started with Project Pro for Office 365</a:t>
            </a:r>
          </a:p>
        </p:txBody>
      </p:sp>
      <p:sp>
        <p:nvSpPr>
          <p:cNvPr id="11" name="Rectangle 10"/>
          <p:cNvSpPr/>
          <p:nvPr>
            <p:custDataLst>
              <p:tags r:id="rId3"/>
            </p:custDataLst>
          </p:nvPr>
        </p:nvSpPr>
        <p:spPr bwMode="auto">
          <a:xfrm>
            <a:off x="6122325" y="1363662"/>
            <a:ext cx="2635879" cy="2635879"/>
          </a:xfrm>
          <a:prstGeom prst="rect">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19166" tIns="79012" rIns="119166" bIns="79012" numCol="1" rtlCol="0" anchor="b" anchorCtr="0" compatLnSpc="1">
            <a:prstTxWarp prst="textNoShape">
              <a:avLst/>
            </a:prstTxWarp>
          </a:bodyPr>
          <a:lstStyle/>
          <a:p>
            <a:pPr defTabSz="1118934" fontAlgn="base">
              <a:spcBef>
                <a:spcPct val="0"/>
              </a:spcBef>
              <a:spcAft>
                <a:spcPct val="0"/>
              </a:spcAft>
            </a:pPr>
            <a:r>
              <a:rPr lang="en-US" sz="3264" dirty="0">
                <a:solidFill>
                  <a:srgbClr val="FFFFFF"/>
                </a:solidFill>
              </a:rPr>
              <a:t>Get Started with Project Web App</a:t>
            </a:r>
            <a:endParaRPr lang="en-US" sz="3264" dirty="0">
              <a:gradFill>
                <a:gsLst>
                  <a:gs pos="0">
                    <a:srgbClr val="FFFFFF"/>
                  </a:gs>
                  <a:gs pos="100000">
                    <a:srgbClr val="FFFFFF"/>
                  </a:gs>
                </a:gsLst>
                <a:lin ang="5400000" scaled="0"/>
              </a:gradFill>
            </a:endParaRPr>
          </a:p>
        </p:txBody>
      </p:sp>
      <p:sp>
        <p:nvSpPr>
          <p:cNvPr id="12" name="Rectangle 11"/>
          <p:cNvSpPr/>
          <p:nvPr>
            <p:custDataLst>
              <p:tags r:id="rId4"/>
            </p:custDataLst>
          </p:nvPr>
        </p:nvSpPr>
        <p:spPr bwMode="auto">
          <a:xfrm>
            <a:off x="8916358" y="1363662"/>
            <a:ext cx="2635879" cy="2635879"/>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19166" tIns="79012" rIns="119166" bIns="79012" numCol="1" rtlCol="0" anchor="b" anchorCtr="0" compatLnSpc="1">
            <a:prstTxWarp prst="textNoShape">
              <a:avLst/>
            </a:prstTxWarp>
          </a:bodyPr>
          <a:lstStyle/>
          <a:p>
            <a:pPr defTabSz="1118934" fontAlgn="base">
              <a:spcBef>
                <a:spcPct val="0"/>
              </a:spcBef>
              <a:spcAft>
                <a:spcPct val="0"/>
              </a:spcAft>
            </a:pPr>
            <a:r>
              <a:rPr lang="en-US" sz="3264" dirty="0">
                <a:solidFill>
                  <a:srgbClr val="FFFFFF"/>
                </a:solidFill>
              </a:rPr>
              <a:t>Explore more features of Project Online</a:t>
            </a:r>
            <a:endParaRPr lang="en-US" sz="3264" dirty="0">
              <a:gradFill>
                <a:gsLst>
                  <a:gs pos="0">
                    <a:srgbClr val="FFFFFF"/>
                  </a:gs>
                  <a:gs pos="100000">
                    <a:srgbClr val="FFFFFF"/>
                  </a:gs>
                </a:gsLst>
                <a:lin ang="5400000" scaled="0"/>
              </a:gradFill>
            </a:endParaRPr>
          </a:p>
        </p:txBody>
      </p:sp>
      <p:sp>
        <p:nvSpPr>
          <p:cNvPr id="13" name="TextBox 12"/>
          <p:cNvSpPr txBox="1"/>
          <p:nvPr/>
        </p:nvSpPr>
        <p:spPr>
          <a:xfrm>
            <a:off x="636912" y="6392862"/>
            <a:ext cx="11054031" cy="492443"/>
          </a:xfrm>
          <a:prstGeom prst="rect">
            <a:avLst/>
          </a:prstGeom>
          <a:noFill/>
        </p:spPr>
        <p:txBody>
          <a:bodyPr wrap="square" lIns="0" tIns="0" rIns="0" bIns="0" rtlCol="0">
            <a:spAutoFit/>
          </a:bodyPr>
          <a:lstStyle/>
          <a:p>
            <a:r>
              <a:rPr lang="en-US" sz="1600" spc="-71" dirty="0" smtClean="0">
                <a:solidFill>
                  <a:srgbClr val="505050"/>
                </a:solidFill>
              </a:rPr>
              <a:t>Resources:</a:t>
            </a:r>
          </a:p>
          <a:p>
            <a:r>
              <a:rPr lang="en-US" sz="1600" dirty="0">
                <a:solidFill>
                  <a:srgbClr val="505050"/>
                </a:solidFill>
                <a:hlinkClick r:id="rId8"/>
              </a:rPr>
              <a:t>Get started with Project Online</a:t>
            </a:r>
            <a:r>
              <a:rPr lang="en-US" sz="1600" dirty="0">
                <a:solidFill>
                  <a:srgbClr val="505050"/>
                </a:solidFill>
              </a:rPr>
              <a:t> </a:t>
            </a:r>
            <a:r>
              <a:rPr lang="en-US" sz="1600" spc="-71" dirty="0" smtClean="0">
                <a:solidFill>
                  <a:srgbClr val="505050"/>
                </a:solidFill>
              </a:rPr>
              <a:t>| </a:t>
            </a:r>
            <a:r>
              <a:rPr lang="en-US" sz="1600" dirty="0" smtClean="0">
                <a:solidFill>
                  <a:srgbClr val="505050"/>
                </a:solidFill>
                <a:hlinkClick r:id="rId9"/>
              </a:rPr>
              <a:t>Get </a:t>
            </a:r>
            <a:r>
              <a:rPr lang="en-US" sz="1600" dirty="0">
                <a:solidFill>
                  <a:srgbClr val="505050"/>
                </a:solidFill>
                <a:hlinkClick r:id="rId9"/>
              </a:rPr>
              <a:t>Started with Project Online (Overview</a:t>
            </a:r>
            <a:r>
              <a:rPr lang="en-US" sz="1600" dirty="0" smtClean="0">
                <a:solidFill>
                  <a:srgbClr val="505050"/>
                </a:solidFill>
                <a:hlinkClick r:id="rId9"/>
              </a:rPr>
              <a:t>)</a:t>
            </a:r>
            <a:r>
              <a:rPr lang="en-US" sz="1600" spc="-71" dirty="0">
                <a:solidFill>
                  <a:srgbClr val="505050"/>
                </a:solidFill>
              </a:rPr>
              <a:t> | </a:t>
            </a:r>
            <a:r>
              <a:rPr lang="en-US" sz="1600" dirty="0" smtClean="0">
                <a:solidFill>
                  <a:srgbClr val="505050"/>
                </a:solidFill>
                <a:hlinkClick r:id="rId10"/>
              </a:rPr>
              <a:t>Get </a:t>
            </a:r>
            <a:r>
              <a:rPr lang="en-US" sz="1600" dirty="0">
                <a:solidFill>
                  <a:srgbClr val="505050"/>
                </a:solidFill>
                <a:hlinkClick r:id="rId10"/>
              </a:rPr>
              <a:t>Started with Project Online (Demo) </a:t>
            </a:r>
            <a:endParaRPr lang="en-US" sz="1600" dirty="0">
              <a:solidFill>
                <a:srgbClr val="505050"/>
              </a:solidFill>
            </a:endParaRPr>
          </a:p>
        </p:txBody>
      </p:sp>
    </p:spTree>
    <p:extLst>
      <p:ext uri="{BB962C8B-B14F-4D97-AF65-F5344CB8AC3E}">
        <p14:creationId xmlns:p14="http://schemas.microsoft.com/office/powerpoint/2010/main" val="211190702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Project Click to Run</a:t>
            </a:r>
            <a:endParaRPr lang="en-US" dirty="0"/>
          </a:p>
        </p:txBody>
      </p:sp>
      <p:sp>
        <p:nvSpPr>
          <p:cNvPr id="2" name="Text Placeholder 1"/>
          <p:cNvSpPr>
            <a:spLocks noGrp="1"/>
          </p:cNvSpPr>
          <p:nvPr>
            <p:ph type="body" sz="quarter" idx="10"/>
          </p:nvPr>
        </p:nvSpPr>
        <p:spPr>
          <a:xfrm>
            <a:off x="274638" y="1212850"/>
            <a:ext cx="5714999" cy="5332412"/>
          </a:xfrm>
        </p:spPr>
        <p:txBody>
          <a:bodyPr/>
          <a:lstStyle/>
          <a:p>
            <a:r>
              <a:rPr lang="en-US" dirty="0"/>
              <a:t>New application virtualization technology</a:t>
            </a:r>
          </a:p>
          <a:p>
            <a:r>
              <a:rPr lang="en-US" dirty="0"/>
              <a:t>Side by side </a:t>
            </a:r>
            <a:r>
              <a:rPr lang="en-US" dirty="0" smtClean="0"/>
              <a:t>Project versions </a:t>
            </a:r>
            <a:r>
              <a:rPr lang="en-US" dirty="0"/>
              <a:t>supported</a:t>
            </a:r>
          </a:p>
          <a:p>
            <a:r>
              <a:rPr lang="en-US" dirty="0"/>
              <a:t>Respects IT policies set at the tenant </a:t>
            </a:r>
            <a:r>
              <a:rPr lang="en-US" dirty="0" smtClean="0"/>
              <a:t>level</a:t>
            </a:r>
            <a:endParaRPr lang="en-US" dirty="0"/>
          </a:p>
        </p:txBody>
      </p:sp>
      <p:pic>
        <p:nvPicPr>
          <p:cNvPr id="14" name="Picture 13"/>
          <p:cNvPicPr>
            <a:picLocks noChangeAspect="1"/>
          </p:cNvPicPr>
          <p:nvPr/>
        </p:nvPicPr>
        <p:blipFill>
          <a:blip r:embed="rId3"/>
          <a:stretch>
            <a:fillRect/>
          </a:stretch>
        </p:blipFill>
        <p:spPr>
          <a:xfrm>
            <a:off x="6256493" y="260442"/>
            <a:ext cx="5914286" cy="4980952"/>
          </a:xfrm>
          <a:prstGeom prst="rect">
            <a:avLst/>
          </a:prstGeom>
          <a:ln>
            <a:noFill/>
          </a:ln>
          <a:effectLst>
            <a:outerShdw blurRad="190500" algn="tl" rotWithShape="0">
              <a:srgbClr val="000000">
                <a:alpha val="70000"/>
              </a:srgbClr>
            </a:outerShdw>
          </a:effectLst>
        </p:spPr>
      </p:pic>
      <p:pic>
        <p:nvPicPr>
          <p:cNvPr id="12" name="Picture 11"/>
          <p:cNvPicPr>
            <a:picLocks noChangeAspect="1"/>
          </p:cNvPicPr>
          <p:nvPr/>
        </p:nvPicPr>
        <p:blipFill>
          <a:blip r:embed="rId4"/>
          <a:stretch>
            <a:fillRect/>
          </a:stretch>
        </p:blipFill>
        <p:spPr>
          <a:xfrm>
            <a:off x="8974180" y="4242499"/>
            <a:ext cx="3190023" cy="199576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0825480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Frequently Asked Questions</a:t>
            </a:r>
            <a:endParaRPr lang="en-US" dirty="0"/>
          </a:p>
        </p:txBody>
      </p:sp>
      <p:grpSp>
        <p:nvGrpSpPr>
          <p:cNvPr id="5" name="Group 4"/>
          <p:cNvGrpSpPr/>
          <p:nvPr/>
        </p:nvGrpSpPr>
        <p:grpSpPr bwMode="black">
          <a:xfrm>
            <a:off x="11169908" y="220662"/>
            <a:ext cx="991930" cy="861189"/>
            <a:chOff x="2462213" y="1598613"/>
            <a:chExt cx="4222750" cy="3667125"/>
          </a:xfrm>
        </p:grpSpPr>
        <p:sp>
          <p:nvSpPr>
            <p:cNvPr id="6" name="Rectangle 6"/>
            <p:cNvSpPr>
              <a:spLocks noChangeArrowheads="1"/>
            </p:cNvSpPr>
            <p:nvPr/>
          </p:nvSpPr>
          <p:spPr bwMode="black">
            <a:xfrm>
              <a:off x="5564188"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7" name="Rectangle 7"/>
            <p:cNvSpPr>
              <a:spLocks noChangeArrowheads="1"/>
            </p:cNvSpPr>
            <p:nvPr/>
          </p:nvSpPr>
          <p:spPr bwMode="black">
            <a:xfrm>
              <a:off x="5795963" y="3346451"/>
              <a:ext cx="112713"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8" name="Rectangle 8"/>
            <p:cNvSpPr>
              <a:spLocks noChangeArrowheads="1"/>
            </p:cNvSpPr>
            <p:nvPr/>
          </p:nvSpPr>
          <p:spPr bwMode="black">
            <a:xfrm>
              <a:off x="3092451"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9" name="Rectangle 9"/>
            <p:cNvSpPr>
              <a:spLocks noChangeArrowheads="1"/>
            </p:cNvSpPr>
            <p:nvPr/>
          </p:nvSpPr>
          <p:spPr bwMode="black">
            <a:xfrm>
              <a:off x="3324226" y="3346451"/>
              <a:ext cx="117475"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0" name="Freeform 10"/>
            <p:cNvSpPr>
              <a:spLocks/>
            </p:cNvSpPr>
            <p:nvPr/>
          </p:nvSpPr>
          <p:spPr bwMode="black">
            <a:xfrm>
              <a:off x="3902076" y="2506663"/>
              <a:ext cx="101600" cy="123825"/>
            </a:xfrm>
            <a:custGeom>
              <a:avLst/>
              <a:gdLst>
                <a:gd name="T0" fmla="*/ 36 w 64"/>
                <a:gd name="T1" fmla="*/ 78 h 78"/>
                <a:gd name="T2" fmla="*/ 64 w 64"/>
                <a:gd name="T3" fmla="*/ 64 h 78"/>
                <a:gd name="T4" fmla="*/ 26 w 64"/>
                <a:gd name="T5" fmla="*/ 0 h 78"/>
                <a:gd name="T6" fmla="*/ 0 w 64"/>
                <a:gd name="T7" fmla="*/ 17 h 78"/>
                <a:gd name="T8" fmla="*/ 36 w 64"/>
                <a:gd name="T9" fmla="*/ 78 h 78"/>
              </a:gdLst>
              <a:ahLst/>
              <a:cxnLst>
                <a:cxn ang="0">
                  <a:pos x="T0" y="T1"/>
                </a:cxn>
                <a:cxn ang="0">
                  <a:pos x="T2" y="T3"/>
                </a:cxn>
                <a:cxn ang="0">
                  <a:pos x="T4" y="T5"/>
                </a:cxn>
                <a:cxn ang="0">
                  <a:pos x="T6" y="T7"/>
                </a:cxn>
                <a:cxn ang="0">
                  <a:pos x="T8" y="T9"/>
                </a:cxn>
              </a:cxnLst>
              <a:rect l="0" t="0" r="r" b="b"/>
              <a:pathLst>
                <a:path w="64" h="78">
                  <a:moveTo>
                    <a:pt x="36" y="78"/>
                  </a:moveTo>
                  <a:lnTo>
                    <a:pt x="64" y="64"/>
                  </a:lnTo>
                  <a:lnTo>
                    <a:pt x="26" y="0"/>
                  </a:lnTo>
                  <a:lnTo>
                    <a:pt x="0" y="17"/>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1" name="Freeform 11"/>
            <p:cNvSpPr>
              <a:spLocks/>
            </p:cNvSpPr>
            <p:nvPr/>
          </p:nvSpPr>
          <p:spPr bwMode="black">
            <a:xfrm>
              <a:off x="4017963" y="2709863"/>
              <a:ext cx="98425" cy="123825"/>
            </a:xfrm>
            <a:custGeom>
              <a:avLst/>
              <a:gdLst>
                <a:gd name="T0" fmla="*/ 36 w 62"/>
                <a:gd name="T1" fmla="*/ 78 h 78"/>
                <a:gd name="T2" fmla="*/ 62 w 62"/>
                <a:gd name="T3" fmla="*/ 61 h 78"/>
                <a:gd name="T4" fmla="*/ 26 w 62"/>
                <a:gd name="T5" fmla="*/ 0 h 78"/>
                <a:gd name="T6" fmla="*/ 0 w 62"/>
                <a:gd name="T7" fmla="*/ 14 h 78"/>
                <a:gd name="T8" fmla="*/ 36 w 62"/>
                <a:gd name="T9" fmla="*/ 78 h 78"/>
              </a:gdLst>
              <a:ahLst/>
              <a:cxnLst>
                <a:cxn ang="0">
                  <a:pos x="T0" y="T1"/>
                </a:cxn>
                <a:cxn ang="0">
                  <a:pos x="T2" y="T3"/>
                </a:cxn>
                <a:cxn ang="0">
                  <a:pos x="T4" y="T5"/>
                </a:cxn>
                <a:cxn ang="0">
                  <a:pos x="T6" y="T7"/>
                </a:cxn>
                <a:cxn ang="0">
                  <a:pos x="T8" y="T9"/>
                </a:cxn>
              </a:cxnLst>
              <a:rect l="0" t="0" r="r" b="b"/>
              <a:pathLst>
                <a:path w="62" h="78">
                  <a:moveTo>
                    <a:pt x="36" y="78"/>
                  </a:moveTo>
                  <a:lnTo>
                    <a:pt x="62" y="61"/>
                  </a:lnTo>
                  <a:lnTo>
                    <a:pt x="26" y="0"/>
                  </a:lnTo>
                  <a:lnTo>
                    <a:pt x="0" y="14"/>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2" name="Freeform 12"/>
            <p:cNvSpPr>
              <a:spLocks/>
            </p:cNvSpPr>
            <p:nvPr/>
          </p:nvSpPr>
          <p:spPr bwMode="black">
            <a:xfrm>
              <a:off x="4873626" y="2709863"/>
              <a:ext cx="98425" cy="123825"/>
            </a:xfrm>
            <a:custGeom>
              <a:avLst/>
              <a:gdLst>
                <a:gd name="T0" fmla="*/ 26 w 62"/>
                <a:gd name="T1" fmla="*/ 78 h 78"/>
                <a:gd name="T2" fmla="*/ 62 w 62"/>
                <a:gd name="T3" fmla="*/ 14 h 78"/>
                <a:gd name="T4" fmla="*/ 36 w 62"/>
                <a:gd name="T5" fmla="*/ 0 h 78"/>
                <a:gd name="T6" fmla="*/ 0 w 62"/>
                <a:gd name="T7" fmla="*/ 61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4"/>
                  </a:lnTo>
                  <a:lnTo>
                    <a:pt x="36" y="0"/>
                  </a:lnTo>
                  <a:lnTo>
                    <a:pt x="0" y="61"/>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3" name="Freeform 13"/>
            <p:cNvSpPr>
              <a:spLocks/>
            </p:cNvSpPr>
            <p:nvPr/>
          </p:nvSpPr>
          <p:spPr bwMode="black">
            <a:xfrm>
              <a:off x="4989513" y="2506663"/>
              <a:ext cx="98425" cy="123825"/>
            </a:xfrm>
            <a:custGeom>
              <a:avLst/>
              <a:gdLst>
                <a:gd name="T0" fmla="*/ 26 w 62"/>
                <a:gd name="T1" fmla="*/ 78 h 78"/>
                <a:gd name="T2" fmla="*/ 62 w 62"/>
                <a:gd name="T3" fmla="*/ 17 h 78"/>
                <a:gd name="T4" fmla="*/ 36 w 62"/>
                <a:gd name="T5" fmla="*/ 0 h 78"/>
                <a:gd name="T6" fmla="*/ 0 w 62"/>
                <a:gd name="T7" fmla="*/ 64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7"/>
                  </a:lnTo>
                  <a:lnTo>
                    <a:pt x="36" y="0"/>
                  </a:lnTo>
                  <a:lnTo>
                    <a:pt x="0" y="64"/>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4" name="Freeform 14"/>
            <p:cNvSpPr>
              <a:spLocks/>
            </p:cNvSpPr>
            <p:nvPr/>
          </p:nvSpPr>
          <p:spPr bwMode="black">
            <a:xfrm>
              <a:off x="4017963" y="3990976"/>
              <a:ext cx="98425" cy="123825"/>
            </a:xfrm>
            <a:custGeom>
              <a:avLst/>
              <a:gdLst>
                <a:gd name="T0" fmla="*/ 0 w 62"/>
                <a:gd name="T1" fmla="*/ 64 h 78"/>
                <a:gd name="T2" fmla="*/ 26 w 62"/>
                <a:gd name="T3" fmla="*/ 78 h 78"/>
                <a:gd name="T4" fmla="*/ 62 w 62"/>
                <a:gd name="T5" fmla="*/ 14 h 78"/>
                <a:gd name="T6" fmla="*/ 36 w 62"/>
                <a:gd name="T7" fmla="*/ 0 h 78"/>
                <a:gd name="T8" fmla="*/ 0 w 62"/>
                <a:gd name="T9" fmla="*/ 64 h 78"/>
              </a:gdLst>
              <a:ahLst/>
              <a:cxnLst>
                <a:cxn ang="0">
                  <a:pos x="T0" y="T1"/>
                </a:cxn>
                <a:cxn ang="0">
                  <a:pos x="T2" y="T3"/>
                </a:cxn>
                <a:cxn ang="0">
                  <a:pos x="T4" y="T5"/>
                </a:cxn>
                <a:cxn ang="0">
                  <a:pos x="T6" y="T7"/>
                </a:cxn>
                <a:cxn ang="0">
                  <a:pos x="T8" y="T9"/>
                </a:cxn>
              </a:cxnLst>
              <a:rect l="0" t="0" r="r" b="b"/>
              <a:pathLst>
                <a:path w="62" h="78">
                  <a:moveTo>
                    <a:pt x="0" y="64"/>
                  </a:moveTo>
                  <a:lnTo>
                    <a:pt x="26" y="78"/>
                  </a:lnTo>
                  <a:lnTo>
                    <a:pt x="62" y="14"/>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5" name="Freeform 15"/>
            <p:cNvSpPr>
              <a:spLocks/>
            </p:cNvSpPr>
            <p:nvPr/>
          </p:nvSpPr>
          <p:spPr bwMode="black">
            <a:xfrm>
              <a:off x="3902076" y="4189413"/>
              <a:ext cx="101600" cy="128588"/>
            </a:xfrm>
            <a:custGeom>
              <a:avLst/>
              <a:gdLst>
                <a:gd name="T0" fmla="*/ 0 w 64"/>
                <a:gd name="T1" fmla="*/ 64 h 81"/>
                <a:gd name="T2" fmla="*/ 26 w 64"/>
                <a:gd name="T3" fmla="*/ 81 h 81"/>
                <a:gd name="T4" fmla="*/ 64 w 64"/>
                <a:gd name="T5" fmla="*/ 17 h 81"/>
                <a:gd name="T6" fmla="*/ 36 w 64"/>
                <a:gd name="T7" fmla="*/ 0 h 81"/>
                <a:gd name="T8" fmla="*/ 0 w 64"/>
                <a:gd name="T9" fmla="*/ 64 h 81"/>
              </a:gdLst>
              <a:ahLst/>
              <a:cxnLst>
                <a:cxn ang="0">
                  <a:pos x="T0" y="T1"/>
                </a:cxn>
                <a:cxn ang="0">
                  <a:pos x="T2" y="T3"/>
                </a:cxn>
                <a:cxn ang="0">
                  <a:pos x="T4" y="T5"/>
                </a:cxn>
                <a:cxn ang="0">
                  <a:pos x="T6" y="T7"/>
                </a:cxn>
                <a:cxn ang="0">
                  <a:pos x="T8" y="T9"/>
                </a:cxn>
              </a:cxnLst>
              <a:rect l="0" t="0" r="r" b="b"/>
              <a:pathLst>
                <a:path w="64" h="81">
                  <a:moveTo>
                    <a:pt x="0" y="64"/>
                  </a:moveTo>
                  <a:lnTo>
                    <a:pt x="26" y="81"/>
                  </a:lnTo>
                  <a:lnTo>
                    <a:pt x="64" y="17"/>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6" name="Freeform 16"/>
            <p:cNvSpPr>
              <a:spLocks/>
            </p:cNvSpPr>
            <p:nvPr/>
          </p:nvSpPr>
          <p:spPr bwMode="black">
            <a:xfrm>
              <a:off x="4989513" y="4189413"/>
              <a:ext cx="98425" cy="128588"/>
            </a:xfrm>
            <a:custGeom>
              <a:avLst/>
              <a:gdLst>
                <a:gd name="T0" fmla="*/ 26 w 62"/>
                <a:gd name="T1" fmla="*/ 0 h 81"/>
                <a:gd name="T2" fmla="*/ 0 w 62"/>
                <a:gd name="T3" fmla="*/ 17 h 81"/>
                <a:gd name="T4" fmla="*/ 36 w 62"/>
                <a:gd name="T5" fmla="*/ 81 h 81"/>
                <a:gd name="T6" fmla="*/ 62 w 62"/>
                <a:gd name="T7" fmla="*/ 64 h 81"/>
                <a:gd name="T8" fmla="*/ 26 w 62"/>
                <a:gd name="T9" fmla="*/ 0 h 81"/>
              </a:gdLst>
              <a:ahLst/>
              <a:cxnLst>
                <a:cxn ang="0">
                  <a:pos x="T0" y="T1"/>
                </a:cxn>
                <a:cxn ang="0">
                  <a:pos x="T2" y="T3"/>
                </a:cxn>
                <a:cxn ang="0">
                  <a:pos x="T4" y="T5"/>
                </a:cxn>
                <a:cxn ang="0">
                  <a:pos x="T6" y="T7"/>
                </a:cxn>
                <a:cxn ang="0">
                  <a:pos x="T8" y="T9"/>
                </a:cxn>
              </a:cxnLst>
              <a:rect l="0" t="0" r="r" b="b"/>
              <a:pathLst>
                <a:path w="62" h="81">
                  <a:moveTo>
                    <a:pt x="26" y="0"/>
                  </a:moveTo>
                  <a:lnTo>
                    <a:pt x="0" y="17"/>
                  </a:lnTo>
                  <a:lnTo>
                    <a:pt x="36" y="81"/>
                  </a:lnTo>
                  <a:lnTo>
                    <a:pt x="62" y="64"/>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7" name="Freeform 17"/>
            <p:cNvSpPr>
              <a:spLocks/>
            </p:cNvSpPr>
            <p:nvPr/>
          </p:nvSpPr>
          <p:spPr bwMode="black">
            <a:xfrm>
              <a:off x="4873626" y="3990976"/>
              <a:ext cx="98425" cy="123825"/>
            </a:xfrm>
            <a:custGeom>
              <a:avLst/>
              <a:gdLst>
                <a:gd name="T0" fmla="*/ 0 w 62"/>
                <a:gd name="T1" fmla="*/ 14 h 78"/>
                <a:gd name="T2" fmla="*/ 36 w 62"/>
                <a:gd name="T3" fmla="*/ 78 h 78"/>
                <a:gd name="T4" fmla="*/ 62 w 62"/>
                <a:gd name="T5" fmla="*/ 64 h 78"/>
                <a:gd name="T6" fmla="*/ 26 w 62"/>
                <a:gd name="T7" fmla="*/ 0 h 78"/>
                <a:gd name="T8" fmla="*/ 0 w 62"/>
                <a:gd name="T9" fmla="*/ 14 h 78"/>
              </a:gdLst>
              <a:ahLst/>
              <a:cxnLst>
                <a:cxn ang="0">
                  <a:pos x="T0" y="T1"/>
                </a:cxn>
                <a:cxn ang="0">
                  <a:pos x="T2" y="T3"/>
                </a:cxn>
                <a:cxn ang="0">
                  <a:pos x="T4" y="T5"/>
                </a:cxn>
                <a:cxn ang="0">
                  <a:pos x="T6" y="T7"/>
                </a:cxn>
                <a:cxn ang="0">
                  <a:pos x="T8" y="T9"/>
                </a:cxn>
              </a:cxnLst>
              <a:rect l="0" t="0" r="r" b="b"/>
              <a:pathLst>
                <a:path w="62" h="78">
                  <a:moveTo>
                    <a:pt x="0" y="14"/>
                  </a:moveTo>
                  <a:lnTo>
                    <a:pt x="36" y="78"/>
                  </a:lnTo>
                  <a:lnTo>
                    <a:pt x="62" y="64"/>
                  </a:lnTo>
                  <a:lnTo>
                    <a:pt x="26"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8" name="Freeform 18"/>
            <p:cNvSpPr>
              <a:spLocks/>
            </p:cNvSpPr>
            <p:nvPr/>
          </p:nvSpPr>
          <p:spPr bwMode="black">
            <a:xfrm>
              <a:off x="3579813" y="2892426"/>
              <a:ext cx="1833563" cy="1068388"/>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9" name="Freeform 19"/>
            <p:cNvSpPr>
              <a:spLocks noEditPoints="1"/>
            </p:cNvSpPr>
            <p:nvPr/>
          </p:nvSpPr>
          <p:spPr bwMode="black">
            <a:xfrm>
              <a:off x="3321051" y="1598613"/>
              <a:ext cx="750888" cy="522288"/>
            </a:xfrm>
            <a:custGeom>
              <a:avLst/>
              <a:gdLst>
                <a:gd name="T0" fmla="*/ 174 w 200"/>
                <a:gd name="T1" fmla="*/ 0 h 139"/>
                <a:gd name="T2" fmla="*/ 26 w 200"/>
                <a:gd name="T3" fmla="*/ 0 h 139"/>
                <a:gd name="T4" fmla="*/ 0 w 200"/>
                <a:gd name="T5" fmla="*/ 27 h 139"/>
                <a:gd name="T6" fmla="*/ 0 w 200"/>
                <a:gd name="T7" fmla="*/ 113 h 139"/>
                <a:gd name="T8" fmla="*/ 26 w 200"/>
                <a:gd name="T9" fmla="*/ 139 h 139"/>
                <a:gd name="T10" fmla="*/ 174 w 200"/>
                <a:gd name="T11" fmla="*/ 139 h 139"/>
                <a:gd name="T12" fmla="*/ 200 w 200"/>
                <a:gd name="T13" fmla="*/ 113 h 139"/>
                <a:gd name="T14" fmla="*/ 200 w 200"/>
                <a:gd name="T15" fmla="*/ 27 h 139"/>
                <a:gd name="T16" fmla="*/ 174 w 200"/>
                <a:gd name="T17" fmla="*/ 0 h 139"/>
                <a:gd name="T18" fmla="*/ 185 w 200"/>
                <a:gd name="T19" fmla="*/ 113 h 139"/>
                <a:gd name="T20" fmla="*/ 174 w 200"/>
                <a:gd name="T21" fmla="*/ 124 h 139"/>
                <a:gd name="T22" fmla="*/ 26 w 200"/>
                <a:gd name="T23" fmla="*/ 124 h 139"/>
                <a:gd name="T24" fmla="*/ 15 w 200"/>
                <a:gd name="T25" fmla="*/ 113 h 139"/>
                <a:gd name="T26" fmla="*/ 15 w 200"/>
                <a:gd name="T27" fmla="*/ 27 h 139"/>
                <a:gd name="T28" fmla="*/ 26 w 200"/>
                <a:gd name="T29" fmla="*/ 16 h 139"/>
                <a:gd name="T30" fmla="*/ 174 w 200"/>
                <a:gd name="T31" fmla="*/ 16 h 139"/>
                <a:gd name="T32" fmla="*/ 185 w 200"/>
                <a:gd name="T33" fmla="*/ 27 h 139"/>
                <a:gd name="T34" fmla="*/ 185 w 200"/>
                <a:gd name="T35" fmla="*/ 11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39">
                  <a:moveTo>
                    <a:pt x="174" y="0"/>
                  </a:moveTo>
                  <a:cubicBezTo>
                    <a:pt x="26" y="0"/>
                    <a:pt x="26" y="0"/>
                    <a:pt x="26" y="0"/>
                  </a:cubicBezTo>
                  <a:cubicBezTo>
                    <a:pt x="12" y="0"/>
                    <a:pt x="0" y="12"/>
                    <a:pt x="0" y="27"/>
                  </a:cubicBezTo>
                  <a:cubicBezTo>
                    <a:pt x="0" y="113"/>
                    <a:pt x="0" y="113"/>
                    <a:pt x="0" y="113"/>
                  </a:cubicBezTo>
                  <a:cubicBezTo>
                    <a:pt x="0" y="127"/>
                    <a:pt x="12" y="139"/>
                    <a:pt x="26" y="139"/>
                  </a:cubicBezTo>
                  <a:cubicBezTo>
                    <a:pt x="174" y="139"/>
                    <a:pt x="174" y="139"/>
                    <a:pt x="174" y="139"/>
                  </a:cubicBezTo>
                  <a:cubicBezTo>
                    <a:pt x="188" y="139"/>
                    <a:pt x="200" y="127"/>
                    <a:pt x="200" y="113"/>
                  </a:cubicBezTo>
                  <a:cubicBezTo>
                    <a:pt x="200" y="27"/>
                    <a:pt x="200" y="27"/>
                    <a:pt x="200" y="27"/>
                  </a:cubicBezTo>
                  <a:cubicBezTo>
                    <a:pt x="200" y="12"/>
                    <a:pt x="188" y="0"/>
                    <a:pt x="174" y="0"/>
                  </a:cubicBezTo>
                  <a:moveTo>
                    <a:pt x="185" y="113"/>
                  </a:moveTo>
                  <a:cubicBezTo>
                    <a:pt x="185" y="119"/>
                    <a:pt x="180" y="124"/>
                    <a:pt x="174" y="124"/>
                  </a:cubicBezTo>
                  <a:cubicBezTo>
                    <a:pt x="26" y="124"/>
                    <a:pt x="26" y="124"/>
                    <a:pt x="26" y="124"/>
                  </a:cubicBezTo>
                  <a:cubicBezTo>
                    <a:pt x="20" y="124"/>
                    <a:pt x="15" y="119"/>
                    <a:pt x="15" y="113"/>
                  </a:cubicBezTo>
                  <a:cubicBezTo>
                    <a:pt x="15" y="27"/>
                    <a:pt x="15" y="27"/>
                    <a:pt x="15" y="27"/>
                  </a:cubicBezTo>
                  <a:cubicBezTo>
                    <a:pt x="15" y="21"/>
                    <a:pt x="20" y="16"/>
                    <a:pt x="26" y="16"/>
                  </a:cubicBezTo>
                  <a:cubicBezTo>
                    <a:pt x="174" y="16"/>
                    <a:pt x="174" y="16"/>
                    <a:pt x="174" y="16"/>
                  </a:cubicBezTo>
                  <a:cubicBezTo>
                    <a:pt x="180" y="16"/>
                    <a:pt x="185" y="21"/>
                    <a:pt x="185" y="27"/>
                  </a:cubicBezTo>
                  <a:lnTo>
                    <a:pt x="185" y="1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0" name="Freeform 20"/>
            <p:cNvSpPr>
              <a:spLocks/>
            </p:cNvSpPr>
            <p:nvPr/>
          </p:nvSpPr>
          <p:spPr bwMode="black">
            <a:xfrm>
              <a:off x="3178176" y="2154238"/>
              <a:ext cx="1035050" cy="239713"/>
            </a:xfrm>
            <a:custGeom>
              <a:avLst/>
              <a:gdLst>
                <a:gd name="T0" fmla="*/ 7 w 276"/>
                <a:gd name="T1" fmla="*/ 64 h 64"/>
                <a:gd name="T2" fmla="*/ 269 w 276"/>
                <a:gd name="T3" fmla="*/ 64 h 64"/>
                <a:gd name="T4" fmla="*/ 276 w 276"/>
                <a:gd name="T5" fmla="*/ 57 h 64"/>
                <a:gd name="T6" fmla="*/ 276 w 276"/>
                <a:gd name="T7" fmla="*/ 54 h 64"/>
                <a:gd name="T8" fmla="*/ 272 w 276"/>
                <a:gd name="T9" fmla="*/ 42 h 64"/>
                <a:gd name="T10" fmla="*/ 240 w 276"/>
                <a:gd name="T11" fmla="*/ 5 h 64"/>
                <a:gd name="T12" fmla="*/ 229 w 276"/>
                <a:gd name="T13" fmla="*/ 0 h 64"/>
                <a:gd name="T14" fmla="*/ 47 w 276"/>
                <a:gd name="T15" fmla="*/ 0 h 64"/>
                <a:gd name="T16" fmla="*/ 36 w 276"/>
                <a:gd name="T17" fmla="*/ 5 h 64"/>
                <a:gd name="T18" fmla="*/ 4 w 276"/>
                <a:gd name="T19" fmla="*/ 42 h 64"/>
                <a:gd name="T20" fmla="*/ 0 w 276"/>
                <a:gd name="T21" fmla="*/ 54 h 64"/>
                <a:gd name="T22" fmla="*/ 0 w 276"/>
                <a:gd name="T23" fmla="*/ 57 h 64"/>
                <a:gd name="T24" fmla="*/ 7 w 276"/>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64">
                  <a:moveTo>
                    <a:pt x="7" y="64"/>
                  </a:moveTo>
                  <a:cubicBezTo>
                    <a:pt x="269" y="64"/>
                    <a:pt x="269" y="64"/>
                    <a:pt x="269" y="64"/>
                  </a:cubicBezTo>
                  <a:cubicBezTo>
                    <a:pt x="273" y="64"/>
                    <a:pt x="276" y="61"/>
                    <a:pt x="276" y="57"/>
                  </a:cubicBezTo>
                  <a:cubicBezTo>
                    <a:pt x="276" y="54"/>
                    <a:pt x="276" y="54"/>
                    <a:pt x="276" y="54"/>
                  </a:cubicBezTo>
                  <a:cubicBezTo>
                    <a:pt x="276" y="50"/>
                    <a:pt x="274" y="45"/>
                    <a:pt x="272" y="42"/>
                  </a:cubicBezTo>
                  <a:cubicBezTo>
                    <a:pt x="240" y="5"/>
                    <a:pt x="240" y="5"/>
                    <a:pt x="240" y="5"/>
                  </a:cubicBezTo>
                  <a:cubicBezTo>
                    <a:pt x="238" y="2"/>
                    <a:pt x="233" y="0"/>
                    <a:pt x="229" y="0"/>
                  </a:cubicBezTo>
                  <a:cubicBezTo>
                    <a:pt x="47" y="0"/>
                    <a:pt x="47" y="0"/>
                    <a:pt x="47" y="0"/>
                  </a:cubicBezTo>
                  <a:cubicBezTo>
                    <a:pt x="43" y="0"/>
                    <a:pt x="38" y="2"/>
                    <a:pt x="36" y="5"/>
                  </a:cubicBezTo>
                  <a:cubicBezTo>
                    <a:pt x="4" y="42"/>
                    <a:pt x="4" y="42"/>
                    <a:pt x="4" y="42"/>
                  </a:cubicBezTo>
                  <a:cubicBezTo>
                    <a:pt x="2" y="45"/>
                    <a:pt x="0" y="50"/>
                    <a:pt x="0" y="54"/>
                  </a:cubicBezTo>
                  <a:cubicBezTo>
                    <a:pt x="0" y="57"/>
                    <a:pt x="0" y="57"/>
                    <a:pt x="0" y="57"/>
                  </a:cubicBezTo>
                  <a:cubicBezTo>
                    <a:pt x="0" y="61"/>
                    <a:pt x="3" y="64"/>
                    <a:pt x="7" y="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1" name="Freeform 21"/>
            <p:cNvSpPr>
              <a:spLocks noEditPoints="1"/>
            </p:cNvSpPr>
            <p:nvPr/>
          </p:nvSpPr>
          <p:spPr bwMode="black">
            <a:xfrm>
              <a:off x="4730751" y="1639888"/>
              <a:ext cx="781050" cy="608013"/>
            </a:xfrm>
            <a:custGeom>
              <a:avLst/>
              <a:gdLst>
                <a:gd name="T0" fmla="*/ 177 w 208"/>
                <a:gd name="T1" fmla="*/ 0 h 162"/>
                <a:gd name="T2" fmla="*/ 31 w 208"/>
                <a:gd name="T3" fmla="*/ 0 h 162"/>
                <a:gd name="T4" fmla="*/ 0 w 208"/>
                <a:gd name="T5" fmla="*/ 31 h 162"/>
                <a:gd name="T6" fmla="*/ 0 w 208"/>
                <a:gd name="T7" fmla="*/ 131 h 162"/>
                <a:gd name="T8" fmla="*/ 31 w 208"/>
                <a:gd name="T9" fmla="*/ 162 h 162"/>
                <a:gd name="T10" fmla="*/ 177 w 208"/>
                <a:gd name="T11" fmla="*/ 162 h 162"/>
                <a:gd name="T12" fmla="*/ 208 w 208"/>
                <a:gd name="T13" fmla="*/ 131 h 162"/>
                <a:gd name="T14" fmla="*/ 208 w 208"/>
                <a:gd name="T15" fmla="*/ 31 h 162"/>
                <a:gd name="T16" fmla="*/ 177 w 208"/>
                <a:gd name="T17" fmla="*/ 0 h 162"/>
                <a:gd name="T18" fmla="*/ 190 w 208"/>
                <a:gd name="T19" fmla="*/ 131 h 162"/>
                <a:gd name="T20" fmla="*/ 177 w 208"/>
                <a:gd name="T21" fmla="*/ 144 h 162"/>
                <a:gd name="T22" fmla="*/ 31 w 208"/>
                <a:gd name="T23" fmla="*/ 144 h 162"/>
                <a:gd name="T24" fmla="*/ 18 w 208"/>
                <a:gd name="T25" fmla="*/ 131 h 162"/>
                <a:gd name="T26" fmla="*/ 18 w 208"/>
                <a:gd name="T27" fmla="*/ 31 h 162"/>
                <a:gd name="T28" fmla="*/ 31 w 208"/>
                <a:gd name="T29" fmla="*/ 18 h 162"/>
                <a:gd name="T30" fmla="*/ 177 w 208"/>
                <a:gd name="T31" fmla="*/ 18 h 162"/>
                <a:gd name="T32" fmla="*/ 190 w 208"/>
                <a:gd name="T33" fmla="*/ 31 h 162"/>
                <a:gd name="T34" fmla="*/ 190 w 208"/>
                <a:gd name="T35" fmla="*/ 13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62">
                  <a:moveTo>
                    <a:pt x="177" y="0"/>
                  </a:moveTo>
                  <a:cubicBezTo>
                    <a:pt x="31" y="0"/>
                    <a:pt x="31" y="0"/>
                    <a:pt x="31" y="0"/>
                  </a:cubicBezTo>
                  <a:cubicBezTo>
                    <a:pt x="14" y="0"/>
                    <a:pt x="0" y="14"/>
                    <a:pt x="0" y="31"/>
                  </a:cubicBezTo>
                  <a:cubicBezTo>
                    <a:pt x="0" y="131"/>
                    <a:pt x="0" y="131"/>
                    <a:pt x="0" y="131"/>
                  </a:cubicBezTo>
                  <a:cubicBezTo>
                    <a:pt x="0" y="148"/>
                    <a:pt x="14" y="162"/>
                    <a:pt x="31" y="162"/>
                  </a:cubicBezTo>
                  <a:cubicBezTo>
                    <a:pt x="177" y="162"/>
                    <a:pt x="177" y="162"/>
                    <a:pt x="177" y="162"/>
                  </a:cubicBezTo>
                  <a:cubicBezTo>
                    <a:pt x="194" y="162"/>
                    <a:pt x="208" y="148"/>
                    <a:pt x="208" y="131"/>
                  </a:cubicBezTo>
                  <a:cubicBezTo>
                    <a:pt x="208" y="31"/>
                    <a:pt x="208" y="31"/>
                    <a:pt x="208" y="31"/>
                  </a:cubicBezTo>
                  <a:cubicBezTo>
                    <a:pt x="208" y="14"/>
                    <a:pt x="194" y="0"/>
                    <a:pt x="177" y="0"/>
                  </a:cubicBezTo>
                  <a:moveTo>
                    <a:pt x="190" y="131"/>
                  </a:moveTo>
                  <a:cubicBezTo>
                    <a:pt x="190" y="138"/>
                    <a:pt x="184" y="144"/>
                    <a:pt x="177" y="144"/>
                  </a:cubicBezTo>
                  <a:cubicBezTo>
                    <a:pt x="31" y="144"/>
                    <a:pt x="31" y="144"/>
                    <a:pt x="31" y="144"/>
                  </a:cubicBezTo>
                  <a:cubicBezTo>
                    <a:pt x="24" y="144"/>
                    <a:pt x="18" y="138"/>
                    <a:pt x="18" y="131"/>
                  </a:cubicBezTo>
                  <a:cubicBezTo>
                    <a:pt x="18" y="31"/>
                    <a:pt x="18" y="31"/>
                    <a:pt x="18" y="31"/>
                  </a:cubicBezTo>
                  <a:cubicBezTo>
                    <a:pt x="18" y="24"/>
                    <a:pt x="24" y="18"/>
                    <a:pt x="31" y="18"/>
                  </a:cubicBezTo>
                  <a:cubicBezTo>
                    <a:pt x="177" y="18"/>
                    <a:pt x="177" y="18"/>
                    <a:pt x="177" y="18"/>
                  </a:cubicBezTo>
                  <a:cubicBezTo>
                    <a:pt x="184" y="18"/>
                    <a:pt x="190" y="24"/>
                    <a:pt x="190" y="31"/>
                  </a:cubicBezTo>
                  <a:lnTo>
                    <a:pt x="190" y="1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2" name="Freeform 22"/>
            <p:cNvSpPr>
              <a:spLocks/>
            </p:cNvSpPr>
            <p:nvPr/>
          </p:nvSpPr>
          <p:spPr bwMode="black">
            <a:xfrm>
              <a:off x="4911726" y="2289176"/>
              <a:ext cx="419100" cy="104775"/>
            </a:xfrm>
            <a:custGeom>
              <a:avLst/>
              <a:gdLst>
                <a:gd name="T0" fmla="*/ 112 w 112"/>
                <a:gd name="T1" fmla="*/ 25 h 28"/>
                <a:gd name="T2" fmla="*/ 112 w 112"/>
                <a:gd name="T3" fmla="*/ 23 h 28"/>
                <a:gd name="T4" fmla="*/ 110 w 112"/>
                <a:gd name="T5" fmla="*/ 18 h 28"/>
                <a:gd name="T6" fmla="*/ 96 w 112"/>
                <a:gd name="T7" fmla="*/ 2 h 28"/>
                <a:gd name="T8" fmla="*/ 91 w 112"/>
                <a:gd name="T9" fmla="*/ 0 h 28"/>
                <a:gd name="T10" fmla="*/ 21 w 112"/>
                <a:gd name="T11" fmla="*/ 0 h 28"/>
                <a:gd name="T12" fmla="*/ 16 w 112"/>
                <a:gd name="T13" fmla="*/ 2 h 28"/>
                <a:gd name="T14" fmla="*/ 2 w 112"/>
                <a:gd name="T15" fmla="*/ 18 h 28"/>
                <a:gd name="T16" fmla="*/ 0 w 112"/>
                <a:gd name="T17" fmla="*/ 23 h 28"/>
                <a:gd name="T18" fmla="*/ 0 w 112"/>
                <a:gd name="T19" fmla="*/ 25 h 28"/>
                <a:gd name="T20" fmla="*/ 3 w 112"/>
                <a:gd name="T21" fmla="*/ 28 h 28"/>
                <a:gd name="T22" fmla="*/ 109 w 112"/>
                <a:gd name="T23" fmla="*/ 28 h 28"/>
                <a:gd name="T24" fmla="*/ 112 w 112"/>
                <a:gd name="T2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28">
                  <a:moveTo>
                    <a:pt x="112" y="25"/>
                  </a:moveTo>
                  <a:cubicBezTo>
                    <a:pt x="112" y="23"/>
                    <a:pt x="112" y="23"/>
                    <a:pt x="112" y="23"/>
                  </a:cubicBezTo>
                  <a:cubicBezTo>
                    <a:pt x="112" y="22"/>
                    <a:pt x="111" y="20"/>
                    <a:pt x="110" y="18"/>
                  </a:cubicBezTo>
                  <a:cubicBezTo>
                    <a:pt x="96" y="2"/>
                    <a:pt x="96" y="2"/>
                    <a:pt x="96" y="2"/>
                  </a:cubicBezTo>
                  <a:cubicBezTo>
                    <a:pt x="95" y="1"/>
                    <a:pt x="93" y="0"/>
                    <a:pt x="91" y="0"/>
                  </a:cubicBezTo>
                  <a:cubicBezTo>
                    <a:pt x="21" y="0"/>
                    <a:pt x="21" y="0"/>
                    <a:pt x="21" y="0"/>
                  </a:cubicBezTo>
                  <a:cubicBezTo>
                    <a:pt x="19" y="0"/>
                    <a:pt x="17" y="1"/>
                    <a:pt x="16" y="2"/>
                  </a:cubicBezTo>
                  <a:cubicBezTo>
                    <a:pt x="2" y="18"/>
                    <a:pt x="2" y="18"/>
                    <a:pt x="2" y="18"/>
                  </a:cubicBezTo>
                  <a:cubicBezTo>
                    <a:pt x="1" y="20"/>
                    <a:pt x="0" y="22"/>
                    <a:pt x="0" y="23"/>
                  </a:cubicBezTo>
                  <a:cubicBezTo>
                    <a:pt x="0" y="25"/>
                    <a:pt x="0" y="25"/>
                    <a:pt x="0" y="25"/>
                  </a:cubicBezTo>
                  <a:cubicBezTo>
                    <a:pt x="0" y="26"/>
                    <a:pt x="1" y="28"/>
                    <a:pt x="3" y="28"/>
                  </a:cubicBezTo>
                  <a:cubicBezTo>
                    <a:pt x="109" y="28"/>
                    <a:pt x="109" y="28"/>
                    <a:pt x="109" y="28"/>
                  </a:cubicBezTo>
                  <a:cubicBezTo>
                    <a:pt x="111" y="28"/>
                    <a:pt x="112" y="26"/>
                    <a:pt x="112"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3" name="Freeform 23"/>
            <p:cNvSpPr>
              <a:spLocks noEditPoints="1"/>
            </p:cNvSpPr>
            <p:nvPr/>
          </p:nvSpPr>
          <p:spPr bwMode="black">
            <a:xfrm>
              <a:off x="5586413" y="1639888"/>
              <a:ext cx="385763" cy="754063"/>
            </a:xfrm>
            <a:custGeom>
              <a:avLst/>
              <a:gdLst>
                <a:gd name="T0" fmla="*/ 89 w 103"/>
                <a:gd name="T1" fmla="*/ 0 h 201"/>
                <a:gd name="T2" fmla="*/ 13 w 103"/>
                <a:gd name="T3" fmla="*/ 0 h 201"/>
                <a:gd name="T4" fmla="*/ 0 w 103"/>
                <a:gd name="T5" fmla="*/ 13 h 201"/>
                <a:gd name="T6" fmla="*/ 0 w 103"/>
                <a:gd name="T7" fmla="*/ 187 h 201"/>
                <a:gd name="T8" fmla="*/ 13 w 103"/>
                <a:gd name="T9" fmla="*/ 201 h 201"/>
                <a:gd name="T10" fmla="*/ 89 w 103"/>
                <a:gd name="T11" fmla="*/ 201 h 201"/>
                <a:gd name="T12" fmla="*/ 103 w 103"/>
                <a:gd name="T13" fmla="*/ 187 h 201"/>
                <a:gd name="T14" fmla="*/ 103 w 103"/>
                <a:gd name="T15" fmla="*/ 13 h 201"/>
                <a:gd name="T16" fmla="*/ 89 w 103"/>
                <a:gd name="T17" fmla="*/ 0 h 201"/>
                <a:gd name="T18" fmla="*/ 52 w 103"/>
                <a:gd name="T19" fmla="*/ 187 h 201"/>
                <a:gd name="T20" fmla="*/ 40 w 103"/>
                <a:gd name="T21" fmla="*/ 175 h 201"/>
                <a:gd name="T22" fmla="*/ 52 w 103"/>
                <a:gd name="T23" fmla="*/ 163 h 201"/>
                <a:gd name="T24" fmla="*/ 63 w 103"/>
                <a:gd name="T25" fmla="*/ 175 h 201"/>
                <a:gd name="T26" fmla="*/ 52 w 103"/>
                <a:gd name="T27"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201">
                  <a:moveTo>
                    <a:pt x="89" y="0"/>
                  </a:moveTo>
                  <a:cubicBezTo>
                    <a:pt x="13" y="0"/>
                    <a:pt x="13" y="0"/>
                    <a:pt x="13" y="0"/>
                  </a:cubicBezTo>
                  <a:cubicBezTo>
                    <a:pt x="6" y="0"/>
                    <a:pt x="0" y="6"/>
                    <a:pt x="0" y="13"/>
                  </a:cubicBezTo>
                  <a:cubicBezTo>
                    <a:pt x="0" y="187"/>
                    <a:pt x="0" y="187"/>
                    <a:pt x="0" y="187"/>
                  </a:cubicBezTo>
                  <a:cubicBezTo>
                    <a:pt x="0" y="195"/>
                    <a:pt x="6" y="201"/>
                    <a:pt x="13" y="201"/>
                  </a:cubicBezTo>
                  <a:cubicBezTo>
                    <a:pt x="89" y="201"/>
                    <a:pt x="89" y="201"/>
                    <a:pt x="89" y="201"/>
                  </a:cubicBezTo>
                  <a:cubicBezTo>
                    <a:pt x="97" y="201"/>
                    <a:pt x="103" y="195"/>
                    <a:pt x="103" y="187"/>
                  </a:cubicBezTo>
                  <a:cubicBezTo>
                    <a:pt x="103" y="13"/>
                    <a:pt x="103" y="13"/>
                    <a:pt x="103" y="13"/>
                  </a:cubicBezTo>
                  <a:cubicBezTo>
                    <a:pt x="103" y="6"/>
                    <a:pt x="97" y="0"/>
                    <a:pt x="89" y="0"/>
                  </a:cubicBezTo>
                  <a:moveTo>
                    <a:pt x="52" y="187"/>
                  </a:moveTo>
                  <a:cubicBezTo>
                    <a:pt x="45" y="187"/>
                    <a:pt x="40" y="181"/>
                    <a:pt x="40" y="175"/>
                  </a:cubicBezTo>
                  <a:cubicBezTo>
                    <a:pt x="40" y="168"/>
                    <a:pt x="45" y="163"/>
                    <a:pt x="52" y="163"/>
                  </a:cubicBezTo>
                  <a:cubicBezTo>
                    <a:pt x="58" y="163"/>
                    <a:pt x="63" y="168"/>
                    <a:pt x="63" y="175"/>
                  </a:cubicBezTo>
                  <a:cubicBezTo>
                    <a:pt x="63" y="181"/>
                    <a:pt x="58" y="187"/>
                    <a:pt x="52"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4" name="Freeform 24"/>
            <p:cNvSpPr>
              <a:spLocks noEditPoints="1"/>
            </p:cNvSpPr>
            <p:nvPr/>
          </p:nvSpPr>
          <p:spPr bwMode="black">
            <a:xfrm>
              <a:off x="2462213" y="3032126"/>
              <a:ext cx="525463" cy="804863"/>
            </a:xfrm>
            <a:custGeom>
              <a:avLst/>
              <a:gdLst>
                <a:gd name="T0" fmla="*/ 109 w 140"/>
                <a:gd name="T1" fmla="*/ 0 h 215"/>
                <a:gd name="T2" fmla="*/ 31 w 140"/>
                <a:gd name="T3" fmla="*/ 0 h 215"/>
                <a:gd name="T4" fmla="*/ 0 w 140"/>
                <a:gd name="T5" fmla="*/ 30 h 215"/>
                <a:gd name="T6" fmla="*/ 0 w 140"/>
                <a:gd name="T7" fmla="*/ 184 h 215"/>
                <a:gd name="T8" fmla="*/ 31 w 140"/>
                <a:gd name="T9" fmla="*/ 215 h 215"/>
                <a:gd name="T10" fmla="*/ 109 w 140"/>
                <a:gd name="T11" fmla="*/ 215 h 215"/>
                <a:gd name="T12" fmla="*/ 140 w 140"/>
                <a:gd name="T13" fmla="*/ 184 h 215"/>
                <a:gd name="T14" fmla="*/ 140 w 140"/>
                <a:gd name="T15" fmla="*/ 30 h 215"/>
                <a:gd name="T16" fmla="*/ 109 w 140"/>
                <a:gd name="T17" fmla="*/ 0 h 215"/>
                <a:gd name="T18" fmla="*/ 122 w 140"/>
                <a:gd name="T19" fmla="*/ 177 h 215"/>
                <a:gd name="T20" fmla="*/ 109 w 140"/>
                <a:gd name="T21" fmla="*/ 195 h 215"/>
                <a:gd name="T22" fmla="*/ 31 w 140"/>
                <a:gd name="T23" fmla="*/ 195 h 215"/>
                <a:gd name="T24" fmla="*/ 18 w 140"/>
                <a:gd name="T25" fmla="*/ 177 h 215"/>
                <a:gd name="T26" fmla="*/ 18 w 140"/>
                <a:gd name="T27" fmla="*/ 35 h 215"/>
                <a:gd name="T28" fmla="*/ 31 w 140"/>
                <a:gd name="T29" fmla="*/ 18 h 215"/>
                <a:gd name="T30" fmla="*/ 109 w 140"/>
                <a:gd name="T31" fmla="*/ 18 h 215"/>
                <a:gd name="T32" fmla="*/ 122 w 140"/>
                <a:gd name="T33" fmla="*/ 35 h 215"/>
                <a:gd name="T34" fmla="*/ 122 w 140"/>
                <a:gd name="T35" fmla="*/ 17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 h="215">
                  <a:moveTo>
                    <a:pt x="109" y="0"/>
                  </a:moveTo>
                  <a:cubicBezTo>
                    <a:pt x="31" y="0"/>
                    <a:pt x="31" y="0"/>
                    <a:pt x="31" y="0"/>
                  </a:cubicBezTo>
                  <a:cubicBezTo>
                    <a:pt x="14" y="0"/>
                    <a:pt x="0" y="13"/>
                    <a:pt x="0" y="30"/>
                  </a:cubicBezTo>
                  <a:cubicBezTo>
                    <a:pt x="0" y="184"/>
                    <a:pt x="0" y="184"/>
                    <a:pt x="0" y="184"/>
                  </a:cubicBezTo>
                  <a:cubicBezTo>
                    <a:pt x="0" y="201"/>
                    <a:pt x="14" y="215"/>
                    <a:pt x="31" y="215"/>
                  </a:cubicBezTo>
                  <a:cubicBezTo>
                    <a:pt x="109" y="215"/>
                    <a:pt x="109" y="215"/>
                    <a:pt x="109" y="215"/>
                  </a:cubicBezTo>
                  <a:cubicBezTo>
                    <a:pt x="126" y="215"/>
                    <a:pt x="140" y="201"/>
                    <a:pt x="140" y="184"/>
                  </a:cubicBezTo>
                  <a:cubicBezTo>
                    <a:pt x="140" y="30"/>
                    <a:pt x="140" y="30"/>
                    <a:pt x="140" y="30"/>
                  </a:cubicBezTo>
                  <a:cubicBezTo>
                    <a:pt x="140" y="13"/>
                    <a:pt x="126" y="0"/>
                    <a:pt x="109" y="0"/>
                  </a:cubicBezTo>
                  <a:moveTo>
                    <a:pt x="122" y="177"/>
                  </a:moveTo>
                  <a:cubicBezTo>
                    <a:pt x="122" y="187"/>
                    <a:pt x="116" y="195"/>
                    <a:pt x="109" y="195"/>
                  </a:cubicBezTo>
                  <a:cubicBezTo>
                    <a:pt x="31" y="195"/>
                    <a:pt x="31" y="195"/>
                    <a:pt x="31" y="195"/>
                  </a:cubicBezTo>
                  <a:cubicBezTo>
                    <a:pt x="24" y="195"/>
                    <a:pt x="18" y="187"/>
                    <a:pt x="18" y="177"/>
                  </a:cubicBezTo>
                  <a:cubicBezTo>
                    <a:pt x="18" y="35"/>
                    <a:pt x="18" y="35"/>
                    <a:pt x="18" y="35"/>
                  </a:cubicBezTo>
                  <a:cubicBezTo>
                    <a:pt x="18" y="26"/>
                    <a:pt x="24" y="18"/>
                    <a:pt x="31" y="18"/>
                  </a:cubicBezTo>
                  <a:cubicBezTo>
                    <a:pt x="109" y="18"/>
                    <a:pt x="109" y="18"/>
                    <a:pt x="109" y="18"/>
                  </a:cubicBezTo>
                  <a:cubicBezTo>
                    <a:pt x="116" y="18"/>
                    <a:pt x="122" y="26"/>
                    <a:pt x="122" y="35"/>
                  </a:cubicBezTo>
                  <a:lnTo>
                    <a:pt x="122"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5" name="Freeform 25"/>
            <p:cNvSpPr>
              <a:spLocks noEditPoints="1"/>
            </p:cNvSpPr>
            <p:nvPr/>
          </p:nvSpPr>
          <p:spPr bwMode="black">
            <a:xfrm>
              <a:off x="5049838" y="4411663"/>
              <a:ext cx="739775" cy="854075"/>
            </a:xfrm>
            <a:custGeom>
              <a:avLst/>
              <a:gdLst>
                <a:gd name="T0" fmla="*/ 98 w 197"/>
                <a:gd name="T1" fmla="*/ 0 h 228"/>
                <a:gd name="T2" fmla="*/ 0 w 197"/>
                <a:gd name="T3" fmla="*/ 33 h 228"/>
                <a:gd name="T4" fmla="*/ 0 w 197"/>
                <a:gd name="T5" fmla="*/ 195 h 228"/>
                <a:gd name="T6" fmla="*/ 98 w 197"/>
                <a:gd name="T7" fmla="*/ 228 h 228"/>
                <a:gd name="T8" fmla="*/ 197 w 197"/>
                <a:gd name="T9" fmla="*/ 195 h 228"/>
                <a:gd name="T10" fmla="*/ 197 w 197"/>
                <a:gd name="T11" fmla="*/ 33 h 228"/>
                <a:gd name="T12" fmla="*/ 98 w 197"/>
                <a:gd name="T13" fmla="*/ 0 h 228"/>
                <a:gd name="T14" fmla="*/ 98 w 197"/>
                <a:gd name="T15" fmla="*/ 55 h 228"/>
                <a:gd name="T16" fmla="*/ 15 w 197"/>
                <a:gd name="T17" fmla="*/ 32 h 228"/>
                <a:gd name="T18" fmla="*/ 98 w 197"/>
                <a:gd name="T19" fmla="*/ 10 h 228"/>
                <a:gd name="T20" fmla="*/ 182 w 197"/>
                <a:gd name="T21" fmla="*/ 32 h 228"/>
                <a:gd name="T22" fmla="*/ 98 w 197"/>
                <a:gd name="T23" fmla="*/ 5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228">
                  <a:moveTo>
                    <a:pt x="98" y="0"/>
                  </a:moveTo>
                  <a:cubicBezTo>
                    <a:pt x="62" y="0"/>
                    <a:pt x="0" y="7"/>
                    <a:pt x="0" y="33"/>
                  </a:cubicBezTo>
                  <a:cubicBezTo>
                    <a:pt x="0" y="195"/>
                    <a:pt x="0" y="195"/>
                    <a:pt x="0" y="195"/>
                  </a:cubicBezTo>
                  <a:cubicBezTo>
                    <a:pt x="0" y="221"/>
                    <a:pt x="62" y="228"/>
                    <a:pt x="98" y="228"/>
                  </a:cubicBezTo>
                  <a:cubicBezTo>
                    <a:pt x="135" y="228"/>
                    <a:pt x="197" y="221"/>
                    <a:pt x="197" y="195"/>
                  </a:cubicBezTo>
                  <a:cubicBezTo>
                    <a:pt x="197" y="33"/>
                    <a:pt x="197" y="33"/>
                    <a:pt x="197" y="33"/>
                  </a:cubicBezTo>
                  <a:cubicBezTo>
                    <a:pt x="197" y="7"/>
                    <a:pt x="135" y="0"/>
                    <a:pt x="98" y="0"/>
                  </a:cubicBezTo>
                  <a:moveTo>
                    <a:pt x="98" y="55"/>
                  </a:moveTo>
                  <a:cubicBezTo>
                    <a:pt x="52" y="55"/>
                    <a:pt x="15" y="45"/>
                    <a:pt x="15" y="32"/>
                  </a:cubicBezTo>
                  <a:cubicBezTo>
                    <a:pt x="15" y="20"/>
                    <a:pt x="52" y="10"/>
                    <a:pt x="98" y="10"/>
                  </a:cubicBezTo>
                  <a:cubicBezTo>
                    <a:pt x="144" y="10"/>
                    <a:pt x="182" y="20"/>
                    <a:pt x="182" y="32"/>
                  </a:cubicBezTo>
                  <a:cubicBezTo>
                    <a:pt x="182" y="45"/>
                    <a:pt x="144" y="55"/>
                    <a:pt x="98" y="5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6" name="Freeform 26"/>
            <p:cNvSpPr>
              <a:spLocks noEditPoints="1"/>
            </p:cNvSpPr>
            <p:nvPr/>
          </p:nvSpPr>
          <p:spPr bwMode="black">
            <a:xfrm>
              <a:off x="6043613" y="2960688"/>
              <a:ext cx="641350" cy="876300"/>
            </a:xfrm>
            <a:custGeom>
              <a:avLst/>
              <a:gdLst>
                <a:gd name="T0" fmla="*/ 146 w 171"/>
                <a:gd name="T1" fmla="*/ 0 h 234"/>
                <a:gd name="T2" fmla="*/ 25 w 171"/>
                <a:gd name="T3" fmla="*/ 0 h 234"/>
                <a:gd name="T4" fmla="*/ 0 w 171"/>
                <a:gd name="T5" fmla="*/ 25 h 234"/>
                <a:gd name="T6" fmla="*/ 0 w 171"/>
                <a:gd name="T7" fmla="*/ 209 h 234"/>
                <a:gd name="T8" fmla="*/ 25 w 171"/>
                <a:gd name="T9" fmla="*/ 234 h 234"/>
                <a:gd name="T10" fmla="*/ 146 w 171"/>
                <a:gd name="T11" fmla="*/ 234 h 234"/>
                <a:gd name="T12" fmla="*/ 171 w 171"/>
                <a:gd name="T13" fmla="*/ 209 h 234"/>
                <a:gd name="T14" fmla="*/ 171 w 171"/>
                <a:gd name="T15" fmla="*/ 25 h 234"/>
                <a:gd name="T16" fmla="*/ 146 w 171"/>
                <a:gd name="T17" fmla="*/ 0 h 234"/>
                <a:gd name="T18" fmla="*/ 157 w 171"/>
                <a:gd name="T19" fmla="*/ 183 h 234"/>
                <a:gd name="T20" fmla="*/ 146 w 171"/>
                <a:gd name="T21" fmla="*/ 193 h 234"/>
                <a:gd name="T22" fmla="*/ 25 w 171"/>
                <a:gd name="T23" fmla="*/ 193 h 234"/>
                <a:gd name="T24" fmla="*/ 15 w 171"/>
                <a:gd name="T25" fmla="*/ 183 h 234"/>
                <a:gd name="T26" fmla="*/ 15 w 171"/>
                <a:gd name="T27" fmla="*/ 25 h 234"/>
                <a:gd name="T28" fmla="*/ 25 w 171"/>
                <a:gd name="T29" fmla="*/ 14 h 234"/>
                <a:gd name="T30" fmla="*/ 146 w 171"/>
                <a:gd name="T31" fmla="*/ 14 h 234"/>
                <a:gd name="T32" fmla="*/ 157 w 171"/>
                <a:gd name="T33" fmla="*/ 25 h 234"/>
                <a:gd name="T34" fmla="*/ 157 w 171"/>
                <a:gd name="T35" fmla="*/ 18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234">
                  <a:moveTo>
                    <a:pt x="146" y="0"/>
                  </a:moveTo>
                  <a:cubicBezTo>
                    <a:pt x="25" y="0"/>
                    <a:pt x="25" y="0"/>
                    <a:pt x="25" y="0"/>
                  </a:cubicBezTo>
                  <a:cubicBezTo>
                    <a:pt x="11" y="0"/>
                    <a:pt x="0" y="11"/>
                    <a:pt x="0" y="25"/>
                  </a:cubicBezTo>
                  <a:cubicBezTo>
                    <a:pt x="0" y="209"/>
                    <a:pt x="0" y="209"/>
                    <a:pt x="0" y="209"/>
                  </a:cubicBezTo>
                  <a:cubicBezTo>
                    <a:pt x="0" y="223"/>
                    <a:pt x="11" y="234"/>
                    <a:pt x="25" y="234"/>
                  </a:cubicBezTo>
                  <a:cubicBezTo>
                    <a:pt x="146" y="234"/>
                    <a:pt x="146" y="234"/>
                    <a:pt x="146" y="234"/>
                  </a:cubicBezTo>
                  <a:cubicBezTo>
                    <a:pt x="160" y="234"/>
                    <a:pt x="171" y="223"/>
                    <a:pt x="171" y="209"/>
                  </a:cubicBezTo>
                  <a:cubicBezTo>
                    <a:pt x="171" y="25"/>
                    <a:pt x="171" y="25"/>
                    <a:pt x="171" y="25"/>
                  </a:cubicBezTo>
                  <a:cubicBezTo>
                    <a:pt x="171" y="11"/>
                    <a:pt x="160" y="0"/>
                    <a:pt x="146" y="0"/>
                  </a:cubicBezTo>
                  <a:moveTo>
                    <a:pt x="157" y="183"/>
                  </a:moveTo>
                  <a:cubicBezTo>
                    <a:pt x="157" y="188"/>
                    <a:pt x="152" y="193"/>
                    <a:pt x="146" y="193"/>
                  </a:cubicBezTo>
                  <a:cubicBezTo>
                    <a:pt x="25" y="193"/>
                    <a:pt x="25" y="193"/>
                    <a:pt x="25" y="193"/>
                  </a:cubicBezTo>
                  <a:cubicBezTo>
                    <a:pt x="19" y="193"/>
                    <a:pt x="15" y="188"/>
                    <a:pt x="15" y="183"/>
                  </a:cubicBezTo>
                  <a:cubicBezTo>
                    <a:pt x="15" y="25"/>
                    <a:pt x="15" y="25"/>
                    <a:pt x="15" y="25"/>
                  </a:cubicBezTo>
                  <a:cubicBezTo>
                    <a:pt x="15" y="19"/>
                    <a:pt x="19" y="14"/>
                    <a:pt x="25" y="14"/>
                  </a:cubicBezTo>
                  <a:cubicBezTo>
                    <a:pt x="146" y="14"/>
                    <a:pt x="146" y="14"/>
                    <a:pt x="146" y="14"/>
                  </a:cubicBezTo>
                  <a:cubicBezTo>
                    <a:pt x="152" y="14"/>
                    <a:pt x="157" y="19"/>
                    <a:pt x="157" y="25"/>
                  </a:cubicBezTo>
                  <a:lnTo>
                    <a:pt x="157" y="1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7" name="Oval 27"/>
            <p:cNvSpPr>
              <a:spLocks noChangeArrowheads="1"/>
            </p:cNvSpPr>
            <p:nvPr/>
          </p:nvSpPr>
          <p:spPr bwMode="black">
            <a:xfrm>
              <a:off x="62245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8" name="Oval 28"/>
            <p:cNvSpPr>
              <a:spLocks noChangeArrowheads="1"/>
            </p:cNvSpPr>
            <p:nvPr/>
          </p:nvSpPr>
          <p:spPr bwMode="black">
            <a:xfrm>
              <a:off x="64531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9" name="Oval 29"/>
            <p:cNvSpPr>
              <a:spLocks noChangeArrowheads="1"/>
            </p:cNvSpPr>
            <p:nvPr/>
          </p:nvSpPr>
          <p:spPr bwMode="black">
            <a:xfrm>
              <a:off x="6340476"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30" name="Freeform 30"/>
            <p:cNvSpPr>
              <a:spLocks/>
            </p:cNvSpPr>
            <p:nvPr/>
          </p:nvSpPr>
          <p:spPr bwMode="black">
            <a:xfrm>
              <a:off x="3425826" y="4279901"/>
              <a:ext cx="442913" cy="161925"/>
            </a:xfrm>
            <a:custGeom>
              <a:avLst/>
              <a:gdLst>
                <a:gd name="T0" fmla="*/ 0 w 118"/>
                <a:gd name="T1" fmla="*/ 43 h 43"/>
                <a:gd name="T2" fmla="*/ 14 w 118"/>
                <a:gd name="T3" fmla="*/ 39 h 43"/>
                <a:gd name="T4" fmla="*/ 108 w 118"/>
                <a:gd name="T5" fmla="*/ 39 h 43"/>
                <a:gd name="T6" fmla="*/ 118 w 118"/>
                <a:gd name="T7" fmla="*/ 41 h 43"/>
                <a:gd name="T8" fmla="*/ 105 w 118"/>
                <a:gd name="T9" fmla="*/ 15 h 43"/>
                <a:gd name="T10" fmla="*/ 81 w 118"/>
                <a:gd name="T11" fmla="*/ 0 h 43"/>
                <a:gd name="T12" fmla="*/ 39 w 118"/>
                <a:gd name="T13" fmla="*/ 0 h 43"/>
                <a:gd name="T14" fmla="*/ 15 w 118"/>
                <a:gd name="T15" fmla="*/ 15 h 43"/>
                <a:gd name="T16" fmla="*/ 0 w 118"/>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43">
                  <a:moveTo>
                    <a:pt x="0" y="43"/>
                  </a:moveTo>
                  <a:cubicBezTo>
                    <a:pt x="4" y="40"/>
                    <a:pt x="9" y="39"/>
                    <a:pt x="14" y="39"/>
                  </a:cubicBezTo>
                  <a:cubicBezTo>
                    <a:pt x="108" y="39"/>
                    <a:pt x="108" y="39"/>
                    <a:pt x="108" y="39"/>
                  </a:cubicBezTo>
                  <a:cubicBezTo>
                    <a:pt x="111" y="39"/>
                    <a:pt x="115" y="40"/>
                    <a:pt x="118" y="41"/>
                  </a:cubicBezTo>
                  <a:cubicBezTo>
                    <a:pt x="105" y="15"/>
                    <a:pt x="105" y="15"/>
                    <a:pt x="105" y="15"/>
                  </a:cubicBezTo>
                  <a:cubicBezTo>
                    <a:pt x="101" y="7"/>
                    <a:pt x="90" y="0"/>
                    <a:pt x="81" y="0"/>
                  </a:cubicBezTo>
                  <a:cubicBezTo>
                    <a:pt x="39" y="0"/>
                    <a:pt x="39" y="0"/>
                    <a:pt x="39" y="0"/>
                  </a:cubicBezTo>
                  <a:cubicBezTo>
                    <a:pt x="30" y="0"/>
                    <a:pt x="19" y="7"/>
                    <a:pt x="15" y="15"/>
                  </a:cubicBez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31" name="Freeform 31"/>
            <p:cNvSpPr>
              <a:spLocks noEditPoints="1"/>
            </p:cNvSpPr>
            <p:nvPr/>
          </p:nvSpPr>
          <p:spPr bwMode="black">
            <a:xfrm>
              <a:off x="3414713" y="4456113"/>
              <a:ext cx="476250" cy="809625"/>
            </a:xfrm>
            <a:custGeom>
              <a:avLst/>
              <a:gdLst>
                <a:gd name="T0" fmla="*/ 119 w 127"/>
                <a:gd name="T1" fmla="*/ 2 h 216"/>
                <a:gd name="T2" fmla="*/ 111 w 127"/>
                <a:gd name="T3" fmla="*/ 0 h 216"/>
                <a:gd name="T4" fmla="*/ 17 w 127"/>
                <a:gd name="T5" fmla="*/ 0 h 216"/>
                <a:gd name="T6" fmla="*/ 9 w 127"/>
                <a:gd name="T7" fmla="*/ 2 h 216"/>
                <a:gd name="T8" fmla="*/ 0 w 127"/>
                <a:gd name="T9" fmla="*/ 17 h 216"/>
                <a:gd name="T10" fmla="*/ 0 w 127"/>
                <a:gd name="T11" fmla="*/ 199 h 216"/>
                <a:gd name="T12" fmla="*/ 17 w 127"/>
                <a:gd name="T13" fmla="*/ 216 h 216"/>
                <a:gd name="T14" fmla="*/ 111 w 127"/>
                <a:gd name="T15" fmla="*/ 216 h 216"/>
                <a:gd name="T16" fmla="*/ 127 w 127"/>
                <a:gd name="T17" fmla="*/ 199 h 216"/>
                <a:gd name="T18" fmla="*/ 127 w 127"/>
                <a:gd name="T19" fmla="*/ 17 h 216"/>
                <a:gd name="T20" fmla="*/ 119 w 127"/>
                <a:gd name="T21" fmla="*/ 2 h 216"/>
                <a:gd name="T22" fmla="*/ 105 w 127"/>
                <a:gd name="T23" fmla="*/ 180 h 216"/>
                <a:gd name="T24" fmla="*/ 29 w 127"/>
                <a:gd name="T25" fmla="*/ 180 h 216"/>
                <a:gd name="T26" fmla="*/ 22 w 127"/>
                <a:gd name="T27" fmla="*/ 173 h 216"/>
                <a:gd name="T28" fmla="*/ 29 w 127"/>
                <a:gd name="T29" fmla="*/ 166 h 216"/>
                <a:gd name="T30" fmla="*/ 105 w 127"/>
                <a:gd name="T31" fmla="*/ 166 h 216"/>
                <a:gd name="T32" fmla="*/ 111 w 127"/>
                <a:gd name="T33" fmla="*/ 173 h 216"/>
                <a:gd name="T34" fmla="*/ 105 w 127"/>
                <a:gd name="T35" fmla="*/ 180 h 216"/>
                <a:gd name="T36" fmla="*/ 105 w 127"/>
                <a:gd name="T37" fmla="*/ 149 h 216"/>
                <a:gd name="T38" fmla="*/ 29 w 127"/>
                <a:gd name="T39" fmla="*/ 149 h 216"/>
                <a:gd name="T40" fmla="*/ 22 w 127"/>
                <a:gd name="T41" fmla="*/ 143 h 216"/>
                <a:gd name="T42" fmla="*/ 29 w 127"/>
                <a:gd name="T43" fmla="*/ 136 h 216"/>
                <a:gd name="T44" fmla="*/ 105 w 127"/>
                <a:gd name="T45" fmla="*/ 136 h 216"/>
                <a:gd name="T46" fmla="*/ 111 w 127"/>
                <a:gd name="T47" fmla="*/ 143 h 216"/>
                <a:gd name="T48" fmla="*/ 105 w 127"/>
                <a:gd name="T49" fmla="*/ 149 h 216"/>
                <a:gd name="T50" fmla="*/ 105 w 127"/>
                <a:gd name="T51" fmla="*/ 119 h 216"/>
                <a:gd name="T52" fmla="*/ 29 w 127"/>
                <a:gd name="T53" fmla="*/ 119 h 216"/>
                <a:gd name="T54" fmla="*/ 22 w 127"/>
                <a:gd name="T55" fmla="*/ 112 h 216"/>
                <a:gd name="T56" fmla="*/ 29 w 127"/>
                <a:gd name="T57" fmla="*/ 106 h 216"/>
                <a:gd name="T58" fmla="*/ 105 w 127"/>
                <a:gd name="T59" fmla="*/ 106 h 216"/>
                <a:gd name="T60" fmla="*/ 111 w 127"/>
                <a:gd name="T61" fmla="*/ 112 h 216"/>
                <a:gd name="T62" fmla="*/ 105 w 127"/>
                <a:gd name="T63" fmla="*/ 119 h 216"/>
                <a:gd name="T64" fmla="*/ 102 w 127"/>
                <a:gd name="T65" fmla="*/ 40 h 216"/>
                <a:gd name="T66" fmla="*/ 93 w 127"/>
                <a:gd name="T67" fmla="*/ 31 h 216"/>
                <a:gd name="T68" fmla="*/ 102 w 127"/>
                <a:gd name="T69" fmla="*/ 22 h 216"/>
                <a:gd name="T70" fmla="*/ 111 w 127"/>
                <a:gd name="T71" fmla="*/ 31 h 216"/>
                <a:gd name="T72" fmla="*/ 102 w 127"/>
                <a:gd name="T73" fmla="*/ 4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216">
                  <a:moveTo>
                    <a:pt x="119" y="2"/>
                  </a:moveTo>
                  <a:cubicBezTo>
                    <a:pt x="116" y="1"/>
                    <a:pt x="114" y="0"/>
                    <a:pt x="111" y="0"/>
                  </a:cubicBezTo>
                  <a:cubicBezTo>
                    <a:pt x="17" y="0"/>
                    <a:pt x="17" y="0"/>
                    <a:pt x="17" y="0"/>
                  </a:cubicBezTo>
                  <a:cubicBezTo>
                    <a:pt x="14" y="0"/>
                    <a:pt x="11" y="1"/>
                    <a:pt x="9" y="2"/>
                  </a:cubicBezTo>
                  <a:cubicBezTo>
                    <a:pt x="4" y="5"/>
                    <a:pt x="0" y="10"/>
                    <a:pt x="0" y="17"/>
                  </a:cubicBezTo>
                  <a:cubicBezTo>
                    <a:pt x="0" y="199"/>
                    <a:pt x="0" y="199"/>
                    <a:pt x="0" y="199"/>
                  </a:cubicBezTo>
                  <a:cubicBezTo>
                    <a:pt x="0" y="208"/>
                    <a:pt x="8" y="216"/>
                    <a:pt x="17" y="216"/>
                  </a:cubicBezTo>
                  <a:cubicBezTo>
                    <a:pt x="111" y="216"/>
                    <a:pt x="111" y="216"/>
                    <a:pt x="111" y="216"/>
                  </a:cubicBezTo>
                  <a:cubicBezTo>
                    <a:pt x="120" y="216"/>
                    <a:pt x="127" y="208"/>
                    <a:pt x="127" y="199"/>
                  </a:cubicBezTo>
                  <a:cubicBezTo>
                    <a:pt x="127" y="17"/>
                    <a:pt x="127" y="17"/>
                    <a:pt x="127" y="17"/>
                  </a:cubicBezTo>
                  <a:cubicBezTo>
                    <a:pt x="127" y="10"/>
                    <a:pt x="124" y="5"/>
                    <a:pt x="119" y="2"/>
                  </a:cubicBezTo>
                  <a:moveTo>
                    <a:pt x="105" y="180"/>
                  </a:moveTo>
                  <a:cubicBezTo>
                    <a:pt x="29" y="180"/>
                    <a:pt x="29" y="180"/>
                    <a:pt x="29" y="180"/>
                  </a:cubicBezTo>
                  <a:cubicBezTo>
                    <a:pt x="25" y="180"/>
                    <a:pt x="22" y="177"/>
                    <a:pt x="22" y="173"/>
                  </a:cubicBezTo>
                  <a:cubicBezTo>
                    <a:pt x="22" y="169"/>
                    <a:pt x="25" y="166"/>
                    <a:pt x="29" y="166"/>
                  </a:cubicBezTo>
                  <a:cubicBezTo>
                    <a:pt x="105" y="166"/>
                    <a:pt x="105" y="166"/>
                    <a:pt x="105" y="166"/>
                  </a:cubicBezTo>
                  <a:cubicBezTo>
                    <a:pt x="108" y="166"/>
                    <a:pt x="111" y="169"/>
                    <a:pt x="111" y="173"/>
                  </a:cubicBezTo>
                  <a:cubicBezTo>
                    <a:pt x="111" y="177"/>
                    <a:pt x="108" y="180"/>
                    <a:pt x="105" y="180"/>
                  </a:cubicBezTo>
                  <a:moveTo>
                    <a:pt x="105" y="149"/>
                  </a:moveTo>
                  <a:cubicBezTo>
                    <a:pt x="29" y="149"/>
                    <a:pt x="29" y="149"/>
                    <a:pt x="29" y="149"/>
                  </a:cubicBezTo>
                  <a:cubicBezTo>
                    <a:pt x="25" y="149"/>
                    <a:pt x="22" y="146"/>
                    <a:pt x="22" y="143"/>
                  </a:cubicBezTo>
                  <a:cubicBezTo>
                    <a:pt x="22" y="139"/>
                    <a:pt x="25" y="136"/>
                    <a:pt x="29" y="136"/>
                  </a:cubicBezTo>
                  <a:cubicBezTo>
                    <a:pt x="105" y="136"/>
                    <a:pt x="105" y="136"/>
                    <a:pt x="105" y="136"/>
                  </a:cubicBezTo>
                  <a:cubicBezTo>
                    <a:pt x="108" y="136"/>
                    <a:pt x="111" y="139"/>
                    <a:pt x="111" y="143"/>
                  </a:cubicBezTo>
                  <a:cubicBezTo>
                    <a:pt x="111" y="146"/>
                    <a:pt x="108" y="149"/>
                    <a:pt x="105" y="149"/>
                  </a:cubicBezTo>
                  <a:moveTo>
                    <a:pt x="105" y="119"/>
                  </a:moveTo>
                  <a:cubicBezTo>
                    <a:pt x="29" y="119"/>
                    <a:pt x="29" y="119"/>
                    <a:pt x="29" y="119"/>
                  </a:cubicBezTo>
                  <a:cubicBezTo>
                    <a:pt x="25" y="119"/>
                    <a:pt x="22" y="116"/>
                    <a:pt x="22" y="112"/>
                  </a:cubicBezTo>
                  <a:cubicBezTo>
                    <a:pt x="22" y="109"/>
                    <a:pt x="25" y="106"/>
                    <a:pt x="29" y="106"/>
                  </a:cubicBezTo>
                  <a:cubicBezTo>
                    <a:pt x="105" y="106"/>
                    <a:pt x="105" y="106"/>
                    <a:pt x="105" y="106"/>
                  </a:cubicBezTo>
                  <a:cubicBezTo>
                    <a:pt x="108" y="106"/>
                    <a:pt x="111" y="109"/>
                    <a:pt x="111" y="112"/>
                  </a:cubicBezTo>
                  <a:cubicBezTo>
                    <a:pt x="111" y="116"/>
                    <a:pt x="108" y="119"/>
                    <a:pt x="105" y="119"/>
                  </a:cubicBezTo>
                  <a:moveTo>
                    <a:pt x="102" y="40"/>
                  </a:moveTo>
                  <a:cubicBezTo>
                    <a:pt x="97" y="40"/>
                    <a:pt x="93" y="36"/>
                    <a:pt x="93" y="31"/>
                  </a:cubicBezTo>
                  <a:cubicBezTo>
                    <a:pt x="93" y="26"/>
                    <a:pt x="97" y="22"/>
                    <a:pt x="102" y="22"/>
                  </a:cubicBezTo>
                  <a:cubicBezTo>
                    <a:pt x="107" y="22"/>
                    <a:pt x="111" y="26"/>
                    <a:pt x="111" y="31"/>
                  </a:cubicBezTo>
                  <a:cubicBezTo>
                    <a:pt x="111" y="36"/>
                    <a:pt x="107" y="40"/>
                    <a:pt x="102" y="4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Tree>
    <p:extLst>
      <p:ext uri="{BB962C8B-B14F-4D97-AF65-F5344CB8AC3E}">
        <p14:creationId xmlns:p14="http://schemas.microsoft.com/office/powerpoint/2010/main" val="198715380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Project Online preview FAQ</a:t>
            </a:r>
            <a:endParaRPr lang="en-US" dirty="0"/>
          </a:p>
        </p:txBody>
      </p:sp>
      <p:grpSp>
        <p:nvGrpSpPr>
          <p:cNvPr id="38" name="Group 37"/>
          <p:cNvGrpSpPr/>
          <p:nvPr/>
        </p:nvGrpSpPr>
        <p:grpSpPr>
          <a:xfrm>
            <a:off x="503237" y="3258523"/>
            <a:ext cx="11477956" cy="573973"/>
            <a:chOff x="709653" y="5311296"/>
            <a:chExt cx="11477956" cy="573973"/>
          </a:xfrm>
        </p:grpSpPr>
        <p:sp>
          <p:nvSpPr>
            <p:cNvPr id="11" name="Rectangle 10"/>
            <p:cNvSpPr/>
            <p:nvPr/>
          </p:nvSpPr>
          <p:spPr>
            <a:xfrm flipH="1">
              <a:off x="732175" y="5311297"/>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1067" defTabSz="559368"/>
              <a:r>
                <a:rPr lang="en-US" sz="2400" dirty="0" smtClean="0">
                  <a:solidFill>
                    <a:prstClr val="black">
                      <a:lumMod val="85000"/>
                      <a:lumOff val="15000"/>
                      <a:alpha val="99000"/>
                    </a:prstClr>
                  </a:solidFill>
                </a:rPr>
                <a:t>Track using </a:t>
              </a:r>
              <a:r>
                <a:rPr lang="en-US" sz="2400" dirty="0" smtClean="0">
                  <a:solidFill>
                    <a:srgbClr val="BA141A">
                      <a:alpha val="99000"/>
                    </a:srgbClr>
                  </a:solidFill>
                  <a:hlinkClick r:id="rId3"/>
                </a:rPr>
                <a:t>ODATA</a:t>
              </a:r>
              <a:r>
                <a:rPr lang="en-US" sz="2400" dirty="0" smtClean="0">
                  <a:solidFill>
                    <a:prstClr val="black">
                      <a:lumMod val="85000"/>
                      <a:lumOff val="15000"/>
                      <a:alpha val="99000"/>
                    </a:prstClr>
                  </a:solidFill>
                  <a:hlinkClick r:id="rId3"/>
                </a:rPr>
                <a:t> </a:t>
              </a:r>
              <a:r>
                <a:rPr lang="en-US" sz="2400" dirty="0" smtClean="0">
                  <a:solidFill>
                    <a:prstClr val="black">
                      <a:lumMod val="85000"/>
                      <a:lumOff val="15000"/>
                      <a:alpha val="99000"/>
                    </a:prstClr>
                  </a:solidFill>
                </a:rPr>
                <a:t>and customize using </a:t>
              </a:r>
              <a:r>
                <a:rPr lang="en-US" sz="2400" dirty="0" smtClean="0">
                  <a:solidFill>
                    <a:srgbClr val="BA141A">
                      <a:alpha val="99000"/>
                    </a:srgbClr>
                  </a:solidFill>
                  <a:hlinkClick r:id="rId4"/>
                </a:rPr>
                <a:t>CSOM</a:t>
              </a:r>
              <a:endParaRPr lang="en-US" sz="2400" dirty="0">
                <a:solidFill>
                  <a:prstClr val="black">
                    <a:lumMod val="85000"/>
                    <a:lumOff val="15000"/>
                    <a:alpha val="99000"/>
                  </a:prstClr>
                </a:solidFill>
              </a:endParaRPr>
            </a:p>
          </p:txBody>
        </p:sp>
        <p:sp>
          <p:nvSpPr>
            <p:cNvPr id="19" name="Rectangle 18"/>
            <p:cNvSpPr/>
            <p:nvPr/>
          </p:nvSpPr>
          <p:spPr>
            <a:xfrm>
              <a:off x="709653" y="5311296"/>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2559"/>
              <a:endParaRPr lang="en-US" sz="1224" dirty="0">
                <a:solidFill>
                  <a:srgbClr val="FFFFFF"/>
                </a:solidFill>
              </a:endParaRPr>
            </a:p>
          </p:txBody>
        </p:sp>
        <p:pic>
          <p:nvPicPr>
            <p:cNvPr id="21" name="Picture 2" descr="C:\Users\v-clapal\AppData\Local\MetroStyleAddIn\Icons\Calendar.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8901" y="5449074"/>
              <a:ext cx="442311" cy="29841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Group 36"/>
          <p:cNvGrpSpPr/>
          <p:nvPr/>
        </p:nvGrpSpPr>
        <p:grpSpPr>
          <a:xfrm>
            <a:off x="503237" y="4545272"/>
            <a:ext cx="11477956" cy="573972"/>
            <a:chOff x="709653" y="4628690"/>
            <a:chExt cx="11477956" cy="573972"/>
          </a:xfrm>
        </p:grpSpPr>
        <p:sp>
          <p:nvSpPr>
            <p:cNvPr id="10" name="Rectangle 9"/>
            <p:cNvSpPr/>
            <p:nvPr/>
          </p:nvSpPr>
          <p:spPr>
            <a:xfrm flipH="1">
              <a:off x="732175" y="4628690"/>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1067" defTabSz="559368"/>
              <a:r>
                <a:rPr lang="en-US" sz="2400" dirty="0">
                  <a:solidFill>
                    <a:prstClr val="black">
                      <a:lumMod val="85000"/>
                      <a:lumOff val="15000"/>
                      <a:alpha val="99000"/>
                    </a:prstClr>
                  </a:solidFill>
                </a:rPr>
                <a:t>Office 365 is an </a:t>
              </a:r>
              <a:r>
                <a:rPr lang="en-US" sz="2400" dirty="0">
                  <a:solidFill>
                    <a:srgbClr val="BA141A">
                      <a:alpha val="99000"/>
                    </a:srgbClr>
                  </a:solidFill>
                </a:rPr>
                <a:t>evergreen service</a:t>
              </a:r>
              <a:r>
                <a:rPr lang="en-US" sz="2400" dirty="0">
                  <a:solidFill>
                    <a:prstClr val="black">
                      <a:lumMod val="85000"/>
                      <a:lumOff val="15000"/>
                      <a:alpha val="99000"/>
                    </a:prstClr>
                  </a:solidFill>
                </a:rPr>
                <a:t>. Customers need to stay current.</a:t>
              </a:r>
            </a:p>
          </p:txBody>
        </p:sp>
        <p:sp>
          <p:nvSpPr>
            <p:cNvPr id="18" name="Rectangle 17"/>
            <p:cNvSpPr/>
            <p:nvPr/>
          </p:nvSpPr>
          <p:spPr>
            <a:xfrm>
              <a:off x="709653" y="4628690"/>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2559"/>
              <a:endParaRPr lang="en-US" sz="1224" dirty="0">
                <a:solidFill>
                  <a:srgbClr val="FFFFFF"/>
                </a:solidFill>
              </a:endParaRPr>
            </a:p>
          </p:txBody>
        </p:sp>
        <p:pic>
          <p:nvPicPr>
            <p:cNvPr id="23" name="Picture 5" descr="C:\Users\v-clapal\AppData\Local\MetroStyleAddIn\Icons\Cloud.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7072" y="4724310"/>
              <a:ext cx="625970" cy="3221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p:cNvGrpSpPr/>
          <p:nvPr/>
        </p:nvGrpSpPr>
        <p:grpSpPr>
          <a:xfrm>
            <a:off x="503237" y="3895332"/>
            <a:ext cx="11477956" cy="587104"/>
            <a:chOff x="709653" y="3946082"/>
            <a:chExt cx="11477956" cy="587104"/>
          </a:xfrm>
        </p:grpSpPr>
        <p:sp>
          <p:nvSpPr>
            <p:cNvPr id="9" name="Rectangle 8"/>
            <p:cNvSpPr/>
            <p:nvPr/>
          </p:nvSpPr>
          <p:spPr>
            <a:xfrm flipH="1">
              <a:off x="732175" y="3946082"/>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1067" defTabSz="559368"/>
              <a:r>
                <a:rPr lang="en-US" sz="2400" dirty="0">
                  <a:solidFill>
                    <a:srgbClr val="BA141A">
                      <a:alpha val="99000"/>
                    </a:srgbClr>
                  </a:solidFill>
                </a:rPr>
                <a:t>Preview is for temporary use only </a:t>
              </a:r>
              <a:r>
                <a:rPr lang="en-US" sz="2400" dirty="0" smtClean="0">
                  <a:solidFill>
                    <a:prstClr val="black">
                      <a:lumMod val="85000"/>
                      <a:lumOff val="15000"/>
                      <a:alpha val="99000"/>
                    </a:prstClr>
                  </a:solidFill>
                </a:rPr>
                <a:t>(see </a:t>
              </a:r>
              <a:r>
                <a:rPr lang="en-US" sz="2400" dirty="0">
                  <a:solidFill>
                    <a:prstClr val="black">
                      <a:lumMod val="85000"/>
                      <a:lumOff val="15000"/>
                      <a:alpha val="99000"/>
                    </a:prstClr>
                  </a:solidFill>
                  <a:hlinkClick r:id="rId7"/>
                </a:rPr>
                <a:t>Preview FAQ</a:t>
              </a:r>
              <a:r>
                <a:rPr lang="en-US" sz="2400" dirty="0">
                  <a:solidFill>
                    <a:prstClr val="black">
                      <a:lumMod val="85000"/>
                      <a:lumOff val="15000"/>
                      <a:alpha val="99000"/>
                    </a:prstClr>
                  </a:solidFill>
                </a:rPr>
                <a:t>)</a:t>
              </a:r>
            </a:p>
          </p:txBody>
        </p:sp>
        <p:sp>
          <p:nvSpPr>
            <p:cNvPr id="17" name="Rectangle 16"/>
            <p:cNvSpPr/>
            <p:nvPr/>
          </p:nvSpPr>
          <p:spPr>
            <a:xfrm>
              <a:off x="709653" y="3959214"/>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2559"/>
              <a:endParaRPr lang="en-US" sz="1224" dirty="0">
                <a:solidFill>
                  <a:srgbClr val="FFFFFF"/>
                </a:solidFill>
              </a:endParaRPr>
            </a:p>
          </p:txBody>
        </p:sp>
        <p:pic>
          <p:nvPicPr>
            <p:cNvPr id="25" name="Picture 7" descr="C:\Users\v-clapal\AppData\Local\MetroStyleAddIn\Icons\Checklist.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88901" y="4030553"/>
              <a:ext cx="478871" cy="4419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p:cNvGrpSpPr/>
          <p:nvPr/>
        </p:nvGrpSpPr>
        <p:grpSpPr>
          <a:xfrm>
            <a:off x="503237" y="1977616"/>
            <a:ext cx="11477956" cy="573973"/>
            <a:chOff x="709653" y="1898258"/>
            <a:chExt cx="11477956" cy="573973"/>
          </a:xfrm>
        </p:grpSpPr>
        <p:sp>
          <p:nvSpPr>
            <p:cNvPr id="6" name="Rectangle 5"/>
            <p:cNvSpPr/>
            <p:nvPr/>
          </p:nvSpPr>
          <p:spPr>
            <a:xfrm flipH="1">
              <a:off x="732175" y="1898259"/>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1067" defTabSz="559368"/>
              <a:r>
                <a:rPr lang="en-US" sz="2400" dirty="0">
                  <a:solidFill>
                    <a:srgbClr val="BA141A">
                      <a:alpha val="99000"/>
                    </a:srgbClr>
                  </a:solidFill>
                </a:rPr>
                <a:t>C</a:t>
              </a:r>
              <a:r>
                <a:rPr lang="en-US" sz="2400" dirty="0" smtClean="0">
                  <a:solidFill>
                    <a:srgbClr val="BA141A">
                      <a:alpha val="99000"/>
                    </a:srgbClr>
                  </a:solidFill>
                </a:rPr>
                <a:t>onnect</a:t>
              </a:r>
              <a:r>
                <a:rPr lang="en-US" sz="2400" dirty="0" smtClean="0">
                  <a:solidFill>
                    <a:prstClr val="black">
                      <a:lumMod val="85000"/>
                      <a:lumOff val="15000"/>
                      <a:alpha val="99000"/>
                    </a:prstClr>
                  </a:solidFill>
                </a:rPr>
                <a:t> Online </a:t>
              </a:r>
              <a:r>
                <a:rPr lang="en-US" sz="2400" dirty="0">
                  <a:solidFill>
                    <a:prstClr val="black">
                      <a:lumMod val="85000"/>
                      <a:lumOff val="15000"/>
                      <a:alpha val="99000"/>
                    </a:prstClr>
                  </a:solidFill>
                </a:rPr>
                <a:t>to </a:t>
              </a:r>
              <a:r>
                <a:rPr lang="en-US" sz="2400" dirty="0">
                  <a:solidFill>
                    <a:srgbClr val="BA141A">
                      <a:alpha val="99000"/>
                    </a:srgbClr>
                  </a:solidFill>
                </a:rPr>
                <a:t>on-premise Line Of Business </a:t>
              </a:r>
              <a:r>
                <a:rPr lang="en-US" sz="2400" dirty="0" smtClean="0">
                  <a:solidFill>
                    <a:srgbClr val="BA141A">
                      <a:alpha val="99000"/>
                    </a:srgbClr>
                  </a:solidFill>
                </a:rPr>
                <a:t>Apps</a:t>
              </a:r>
              <a:endParaRPr lang="en-US" sz="2400" dirty="0">
                <a:solidFill>
                  <a:srgbClr val="BA141A">
                    <a:alpha val="99000"/>
                  </a:srgbClr>
                </a:solidFill>
              </a:endParaRPr>
            </a:p>
          </p:txBody>
        </p:sp>
        <p:sp>
          <p:nvSpPr>
            <p:cNvPr id="14" name="Rectangle 13"/>
            <p:cNvSpPr/>
            <p:nvPr/>
          </p:nvSpPr>
          <p:spPr>
            <a:xfrm>
              <a:off x="709653" y="1898258"/>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2559"/>
              <a:endParaRPr lang="en-US" sz="1224" dirty="0">
                <a:solidFill>
                  <a:srgbClr val="FFFFFF"/>
                </a:solidFill>
              </a:endParaRPr>
            </a:p>
          </p:txBody>
        </p:sp>
        <p:pic>
          <p:nvPicPr>
            <p:cNvPr id="26" name="Picture 9" descr="C:\Users\v-clapal\AppData\Local\MetroStyleAddIn\Icons\Cloud Computing.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5519" y="1986851"/>
              <a:ext cx="589072" cy="38787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p:cNvSpPr txBox="1"/>
          <p:nvPr/>
        </p:nvSpPr>
        <p:spPr>
          <a:xfrm>
            <a:off x="1265237" y="6526998"/>
            <a:ext cx="10689702" cy="572464"/>
          </a:xfrm>
          <a:prstGeom prst="rect">
            <a:avLst/>
          </a:prstGeom>
          <a:noFill/>
        </p:spPr>
        <p:txBody>
          <a:bodyPr wrap="square" lIns="182880" tIns="146304" rIns="182880" bIns="146304" rtlCol="0">
            <a:spAutoFit/>
          </a:bodyPr>
          <a:lstStyle/>
          <a:p>
            <a:pPr>
              <a:lnSpc>
                <a:spcPct val="90000"/>
              </a:lnSpc>
              <a:spcAft>
                <a:spcPts val="600"/>
              </a:spcAft>
            </a:pPr>
            <a:r>
              <a:rPr lang="en-US" sz="2000" i="1" dirty="0" smtClean="0">
                <a:solidFill>
                  <a:srgbClr val="00A651"/>
                </a:solidFill>
              </a:rPr>
              <a:t>It’s journey, additional guidance and white papers to come!</a:t>
            </a:r>
          </a:p>
        </p:txBody>
      </p:sp>
      <p:grpSp>
        <p:nvGrpSpPr>
          <p:cNvPr id="4" name="Group 3"/>
          <p:cNvGrpSpPr/>
          <p:nvPr/>
        </p:nvGrpSpPr>
        <p:grpSpPr>
          <a:xfrm>
            <a:off x="503237" y="1340808"/>
            <a:ext cx="11477956" cy="573972"/>
            <a:chOff x="709653" y="1215651"/>
            <a:chExt cx="11477956" cy="573972"/>
          </a:xfrm>
        </p:grpSpPr>
        <p:sp>
          <p:nvSpPr>
            <p:cNvPr id="5" name="Rectangle 4"/>
            <p:cNvSpPr/>
            <p:nvPr/>
          </p:nvSpPr>
          <p:spPr>
            <a:xfrm flipH="1">
              <a:off x="732175" y="1215651"/>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1067" defTabSz="559368"/>
              <a:r>
                <a:rPr lang="en-US" sz="2400" dirty="0" smtClean="0">
                  <a:solidFill>
                    <a:srgbClr val="333333">
                      <a:alpha val="99000"/>
                    </a:srgbClr>
                  </a:solidFill>
                </a:rPr>
                <a:t>Delivers </a:t>
              </a:r>
              <a:r>
                <a:rPr lang="en-US" sz="2400" dirty="0" smtClean="0">
                  <a:solidFill>
                    <a:srgbClr val="BA141A">
                      <a:alpha val="99000"/>
                    </a:srgbClr>
                  </a:solidFill>
                </a:rPr>
                <a:t>full</a:t>
              </a:r>
              <a:r>
                <a:rPr lang="en-US" sz="2400" dirty="0" smtClean="0">
                  <a:solidFill>
                    <a:prstClr val="black">
                      <a:lumMod val="85000"/>
                      <a:lumOff val="15000"/>
                      <a:alpha val="99000"/>
                    </a:prstClr>
                  </a:solidFill>
                </a:rPr>
                <a:t> </a:t>
              </a:r>
              <a:r>
                <a:rPr lang="en-US" sz="2400" dirty="0">
                  <a:solidFill>
                    <a:prstClr val="black">
                      <a:lumMod val="85000"/>
                      <a:lumOff val="15000"/>
                      <a:alpha val="99000"/>
                    </a:prstClr>
                  </a:solidFill>
                </a:rPr>
                <a:t>Project Portfolio Management (</a:t>
              </a:r>
              <a:r>
                <a:rPr lang="en-US" sz="2400" dirty="0">
                  <a:solidFill>
                    <a:srgbClr val="BA141A">
                      <a:alpha val="99000"/>
                    </a:srgbClr>
                  </a:solidFill>
                </a:rPr>
                <a:t>PPM</a:t>
              </a:r>
              <a:r>
                <a:rPr lang="en-US" sz="2400" dirty="0">
                  <a:solidFill>
                    <a:prstClr val="black">
                      <a:lumMod val="85000"/>
                      <a:lumOff val="15000"/>
                      <a:alpha val="99000"/>
                    </a:prstClr>
                  </a:solidFill>
                </a:rPr>
                <a:t>) in the </a:t>
              </a:r>
              <a:r>
                <a:rPr lang="en-US" sz="2400" dirty="0" smtClean="0">
                  <a:solidFill>
                    <a:prstClr val="black">
                      <a:lumMod val="85000"/>
                      <a:lumOff val="15000"/>
                      <a:alpha val="99000"/>
                    </a:prstClr>
                  </a:solidFill>
                </a:rPr>
                <a:t>cloud</a:t>
              </a:r>
              <a:endParaRPr lang="en-US" sz="2400" dirty="0">
                <a:solidFill>
                  <a:prstClr val="black">
                    <a:lumMod val="85000"/>
                    <a:lumOff val="15000"/>
                    <a:alpha val="99000"/>
                  </a:prstClr>
                </a:solidFill>
              </a:endParaRPr>
            </a:p>
          </p:txBody>
        </p:sp>
        <p:sp>
          <p:nvSpPr>
            <p:cNvPr id="13" name="Rectangle 12"/>
            <p:cNvSpPr/>
            <p:nvPr/>
          </p:nvSpPr>
          <p:spPr>
            <a:xfrm>
              <a:off x="709653" y="1215651"/>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2559"/>
              <a:endParaRPr lang="en-US" sz="1224" dirty="0">
                <a:solidFill>
                  <a:srgbClr val="FFFFFF"/>
                </a:solidFill>
              </a:endParaRPr>
            </a:p>
          </p:txBody>
        </p:sp>
        <p:pic>
          <p:nvPicPr>
            <p:cNvPr id="29" name="Picture 2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03886" y="1257270"/>
              <a:ext cx="212338" cy="507252"/>
            </a:xfrm>
            <a:prstGeom prst="rect">
              <a:avLst/>
            </a:prstGeom>
          </p:spPr>
        </p:pic>
      </p:grpSp>
      <p:grpSp>
        <p:nvGrpSpPr>
          <p:cNvPr id="35" name="Group 34"/>
          <p:cNvGrpSpPr/>
          <p:nvPr/>
        </p:nvGrpSpPr>
        <p:grpSpPr>
          <a:xfrm>
            <a:off x="503237" y="5818889"/>
            <a:ext cx="11477956" cy="573973"/>
            <a:chOff x="709653" y="3263473"/>
            <a:chExt cx="11477956" cy="573973"/>
          </a:xfrm>
        </p:grpSpPr>
        <p:sp>
          <p:nvSpPr>
            <p:cNvPr id="8" name="Rectangle 7"/>
            <p:cNvSpPr/>
            <p:nvPr/>
          </p:nvSpPr>
          <p:spPr>
            <a:xfrm flipH="1">
              <a:off x="732175" y="3263474"/>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1067" defTabSz="559368"/>
              <a:r>
                <a:rPr lang="en-US" sz="2400" dirty="0">
                  <a:solidFill>
                    <a:srgbClr val="BA141A">
                      <a:alpha val="99000"/>
                    </a:srgbClr>
                  </a:solidFill>
                </a:rPr>
                <a:t>Azure VM </a:t>
              </a:r>
              <a:r>
                <a:rPr lang="en-US" sz="2400" dirty="0">
                  <a:solidFill>
                    <a:prstClr val="black">
                      <a:lumMod val="85000"/>
                      <a:lumOff val="15000"/>
                      <a:alpha val="99000"/>
                    </a:prstClr>
                  </a:solidFill>
                </a:rPr>
                <a:t>(IaaS) vs. Project Online (SaaS</a:t>
              </a:r>
              <a:r>
                <a:rPr lang="en-US" sz="2400" dirty="0" smtClean="0">
                  <a:solidFill>
                    <a:prstClr val="black">
                      <a:lumMod val="85000"/>
                      <a:lumOff val="15000"/>
                      <a:alpha val="99000"/>
                    </a:prstClr>
                  </a:solidFill>
                </a:rPr>
                <a:t>)</a:t>
              </a:r>
              <a:endParaRPr lang="en-US" sz="2400" dirty="0">
                <a:solidFill>
                  <a:prstClr val="black">
                    <a:lumMod val="85000"/>
                    <a:lumOff val="15000"/>
                    <a:alpha val="99000"/>
                  </a:prstClr>
                </a:solidFill>
              </a:endParaRPr>
            </a:p>
          </p:txBody>
        </p:sp>
        <p:sp>
          <p:nvSpPr>
            <p:cNvPr id="16" name="Rectangle 15"/>
            <p:cNvSpPr/>
            <p:nvPr/>
          </p:nvSpPr>
          <p:spPr>
            <a:xfrm>
              <a:off x="709653" y="3263473"/>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2559"/>
              <a:endParaRPr lang="en-US" sz="1224" dirty="0">
                <a:solidFill>
                  <a:srgbClr val="FFFFFF"/>
                </a:solidFill>
              </a:endParaRPr>
            </a:p>
          </p:txBody>
        </p:sp>
        <p:sp>
          <p:nvSpPr>
            <p:cNvPr id="30" name="Freeform 30"/>
            <p:cNvSpPr>
              <a:spLocks noEditPoints="1"/>
            </p:cNvSpPr>
            <p:nvPr/>
          </p:nvSpPr>
          <p:spPr bwMode="black">
            <a:xfrm>
              <a:off x="868376" y="3303342"/>
              <a:ext cx="476183" cy="476059"/>
            </a:xfrm>
            <a:custGeom>
              <a:avLst/>
              <a:gdLst>
                <a:gd name="T0" fmla="*/ 0 w 300"/>
                <a:gd name="T1" fmla="*/ 150 h 300"/>
                <a:gd name="T2" fmla="*/ 300 w 300"/>
                <a:gd name="T3" fmla="*/ 150 h 300"/>
                <a:gd name="T4" fmla="*/ 217 w 300"/>
                <a:gd name="T5" fmla="*/ 258 h 300"/>
                <a:gd name="T6" fmla="*/ 207 w 300"/>
                <a:gd name="T7" fmla="*/ 256 h 300"/>
                <a:gd name="T8" fmla="*/ 154 w 300"/>
                <a:gd name="T9" fmla="*/ 277 h 300"/>
                <a:gd name="T10" fmla="*/ 146 w 300"/>
                <a:gd name="T11" fmla="*/ 255 h 300"/>
                <a:gd name="T12" fmla="*/ 89 w 300"/>
                <a:gd name="T13" fmla="*/ 262 h 300"/>
                <a:gd name="T14" fmla="*/ 87 w 300"/>
                <a:gd name="T15" fmla="*/ 252 h 300"/>
                <a:gd name="T16" fmla="*/ 41 w 300"/>
                <a:gd name="T17" fmla="*/ 217 h 300"/>
                <a:gd name="T18" fmla="*/ 44 w 300"/>
                <a:gd name="T19" fmla="*/ 206 h 300"/>
                <a:gd name="T20" fmla="*/ 22 w 300"/>
                <a:gd name="T21" fmla="*/ 153 h 300"/>
                <a:gd name="T22" fmla="*/ 51 w 300"/>
                <a:gd name="T23" fmla="*/ 146 h 300"/>
                <a:gd name="T24" fmla="*/ 38 w 300"/>
                <a:gd name="T25" fmla="*/ 89 h 300"/>
                <a:gd name="T26" fmla="*/ 48 w 300"/>
                <a:gd name="T27" fmla="*/ 86 h 300"/>
                <a:gd name="T28" fmla="*/ 83 w 300"/>
                <a:gd name="T29" fmla="*/ 41 h 300"/>
                <a:gd name="T30" fmla="*/ 93 w 300"/>
                <a:gd name="T31" fmla="*/ 44 h 300"/>
                <a:gd name="T32" fmla="*/ 146 w 300"/>
                <a:gd name="T33" fmla="*/ 22 h 300"/>
                <a:gd name="T34" fmla="*/ 154 w 300"/>
                <a:gd name="T35" fmla="*/ 45 h 300"/>
                <a:gd name="T36" fmla="*/ 210 w 300"/>
                <a:gd name="T37" fmla="*/ 37 h 300"/>
                <a:gd name="T38" fmla="*/ 213 w 300"/>
                <a:gd name="T39" fmla="*/ 48 h 300"/>
                <a:gd name="T40" fmla="*/ 258 w 300"/>
                <a:gd name="T41" fmla="*/ 83 h 300"/>
                <a:gd name="T42" fmla="*/ 256 w 300"/>
                <a:gd name="T43" fmla="*/ 93 h 300"/>
                <a:gd name="T44" fmla="*/ 277 w 300"/>
                <a:gd name="T45" fmla="*/ 146 h 300"/>
                <a:gd name="T46" fmla="*/ 255 w 300"/>
                <a:gd name="T47" fmla="*/ 153 h 300"/>
                <a:gd name="T48" fmla="*/ 262 w 300"/>
                <a:gd name="T49" fmla="*/ 210 h 300"/>
                <a:gd name="T50" fmla="*/ 252 w 300"/>
                <a:gd name="T51" fmla="*/ 213 h 300"/>
                <a:gd name="T52" fmla="*/ 217 w 300"/>
                <a:gd name="T53" fmla="*/ 258 h 300"/>
                <a:gd name="T54" fmla="*/ 141 w 300"/>
                <a:gd name="T55" fmla="*/ 158 h 300"/>
                <a:gd name="T56" fmla="*/ 158 w 300"/>
                <a:gd name="T57" fmla="*/ 141 h 300"/>
                <a:gd name="T58" fmla="*/ 211 w 300"/>
                <a:gd name="T59" fmla="*/ 88 h 300"/>
                <a:gd name="T60" fmla="*/ 125 w 300"/>
                <a:gd name="T61" fmla="*/ 132 h 300"/>
                <a:gd name="T62" fmla="*/ 168 w 300"/>
                <a:gd name="T63" fmla="*/ 174 h 300"/>
                <a:gd name="T64" fmla="*/ 211 w 300"/>
                <a:gd name="T65" fmla="*/ 88 h 300"/>
                <a:gd name="T66" fmla="*/ 135 w 300"/>
                <a:gd name="T67" fmla="*/ 135 h 300"/>
                <a:gd name="T68" fmla="*/ 165 w 300"/>
                <a:gd name="T69" fmla="*/ 1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217" y="258"/>
                  </a:moveTo>
                  <a:cubicBezTo>
                    <a:pt x="213" y="252"/>
                    <a:pt x="213" y="252"/>
                    <a:pt x="213" y="252"/>
                  </a:cubicBezTo>
                  <a:cubicBezTo>
                    <a:pt x="207" y="256"/>
                    <a:pt x="207" y="256"/>
                    <a:pt x="207" y="256"/>
                  </a:cubicBezTo>
                  <a:cubicBezTo>
                    <a:pt x="210" y="262"/>
                    <a:pt x="210" y="262"/>
                    <a:pt x="210" y="262"/>
                  </a:cubicBezTo>
                  <a:cubicBezTo>
                    <a:pt x="193" y="271"/>
                    <a:pt x="174" y="276"/>
                    <a:pt x="154" y="277"/>
                  </a:cubicBezTo>
                  <a:cubicBezTo>
                    <a:pt x="154" y="255"/>
                    <a:pt x="154" y="255"/>
                    <a:pt x="154" y="255"/>
                  </a:cubicBezTo>
                  <a:cubicBezTo>
                    <a:pt x="146" y="255"/>
                    <a:pt x="146" y="255"/>
                    <a:pt x="146" y="255"/>
                  </a:cubicBezTo>
                  <a:cubicBezTo>
                    <a:pt x="146" y="277"/>
                    <a:pt x="146" y="277"/>
                    <a:pt x="146" y="277"/>
                  </a:cubicBezTo>
                  <a:cubicBezTo>
                    <a:pt x="126" y="276"/>
                    <a:pt x="106" y="271"/>
                    <a:pt x="89" y="262"/>
                  </a:cubicBezTo>
                  <a:cubicBezTo>
                    <a:pt x="93" y="256"/>
                    <a:pt x="93" y="256"/>
                    <a:pt x="93" y="256"/>
                  </a:cubicBezTo>
                  <a:cubicBezTo>
                    <a:pt x="87" y="252"/>
                    <a:pt x="87" y="252"/>
                    <a:pt x="87" y="252"/>
                  </a:cubicBezTo>
                  <a:cubicBezTo>
                    <a:pt x="83" y="258"/>
                    <a:pt x="83" y="258"/>
                    <a:pt x="83" y="258"/>
                  </a:cubicBezTo>
                  <a:cubicBezTo>
                    <a:pt x="66" y="248"/>
                    <a:pt x="52" y="233"/>
                    <a:pt x="41" y="217"/>
                  </a:cubicBezTo>
                  <a:cubicBezTo>
                    <a:pt x="48" y="213"/>
                    <a:pt x="48" y="213"/>
                    <a:pt x="48" y="213"/>
                  </a:cubicBezTo>
                  <a:cubicBezTo>
                    <a:pt x="44" y="206"/>
                    <a:pt x="44" y="206"/>
                    <a:pt x="44" y="206"/>
                  </a:cubicBezTo>
                  <a:cubicBezTo>
                    <a:pt x="38" y="210"/>
                    <a:pt x="38" y="210"/>
                    <a:pt x="38" y="210"/>
                  </a:cubicBezTo>
                  <a:cubicBezTo>
                    <a:pt x="28" y="193"/>
                    <a:pt x="23" y="174"/>
                    <a:pt x="22" y="153"/>
                  </a:cubicBezTo>
                  <a:cubicBezTo>
                    <a:pt x="51" y="153"/>
                    <a:pt x="51" y="153"/>
                    <a:pt x="51" y="153"/>
                  </a:cubicBezTo>
                  <a:cubicBezTo>
                    <a:pt x="51" y="146"/>
                    <a:pt x="51" y="146"/>
                    <a:pt x="51" y="146"/>
                  </a:cubicBezTo>
                  <a:cubicBezTo>
                    <a:pt x="22" y="146"/>
                    <a:pt x="22" y="146"/>
                    <a:pt x="22" y="146"/>
                  </a:cubicBezTo>
                  <a:cubicBezTo>
                    <a:pt x="23" y="125"/>
                    <a:pt x="28" y="106"/>
                    <a:pt x="38" y="89"/>
                  </a:cubicBezTo>
                  <a:cubicBezTo>
                    <a:pt x="44" y="93"/>
                    <a:pt x="44" y="93"/>
                    <a:pt x="44" y="93"/>
                  </a:cubicBezTo>
                  <a:cubicBezTo>
                    <a:pt x="48" y="86"/>
                    <a:pt x="48" y="86"/>
                    <a:pt x="48" y="86"/>
                  </a:cubicBezTo>
                  <a:cubicBezTo>
                    <a:pt x="41" y="83"/>
                    <a:pt x="41" y="83"/>
                    <a:pt x="41" y="83"/>
                  </a:cubicBezTo>
                  <a:cubicBezTo>
                    <a:pt x="52" y="66"/>
                    <a:pt x="66" y="52"/>
                    <a:pt x="83" y="41"/>
                  </a:cubicBezTo>
                  <a:cubicBezTo>
                    <a:pt x="87" y="48"/>
                    <a:pt x="87" y="48"/>
                    <a:pt x="87" y="48"/>
                  </a:cubicBezTo>
                  <a:cubicBezTo>
                    <a:pt x="93" y="44"/>
                    <a:pt x="93" y="44"/>
                    <a:pt x="93" y="44"/>
                  </a:cubicBezTo>
                  <a:cubicBezTo>
                    <a:pt x="89" y="37"/>
                    <a:pt x="89" y="37"/>
                    <a:pt x="89" y="37"/>
                  </a:cubicBezTo>
                  <a:cubicBezTo>
                    <a:pt x="106" y="28"/>
                    <a:pt x="126" y="23"/>
                    <a:pt x="146" y="22"/>
                  </a:cubicBezTo>
                  <a:cubicBezTo>
                    <a:pt x="146" y="45"/>
                    <a:pt x="146" y="45"/>
                    <a:pt x="146" y="45"/>
                  </a:cubicBezTo>
                  <a:cubicBezTo>
                    <a:pt x="154" y="45"/>
                    <a:pt x="154" y="45"/>
                    <a:pt x="154" y="45"/>
                  </a:cubicBezTo>
                  <a:cubicBezTo>
                    <a:pt x="154" y="22"/>
                    <a:pt x="154" y="22"/>
                    <a:pt x="154" y="22"/>
                  </a:cubicBezTo>
                  <a:cubicBezTo>
                    <a:pt x="174" y="23"/>
                    <a:pt x="193" y="28"/>
                    <a:pt x="210" y="37"/>
                  </a:cubicBezTo>
                  <a:cubicBezTo>
                    <a:pt x="207" y="44"/>
                    <a:pt x="207" y="44"/>
                    <a:pt x="207" y="44"/>
                  </a:cubicBezTo>
                  <a:cubicBezTo>
                    <a:pt x="213" y="48"/>
                    <a:pt x="213" y="48"/>
                    <a:pt x="213" y="48"/>
                  </a:cubicBezTo>
                  <a:cubicBezTo>
                    <a:pt x="217" y="41"/>
                    <a:pt x="217" y="41"/>
                    <a:pt x="217" y="41"/>
                  </a:cubicBezTo>
                  <a:cubicBezTo>
                    <a:pt x="234" y="52"/>
                    <a:pt x="248" y="66"/>
                    <a:pt x="258" y="83"/>
                  </a:cubicBezTo>
                  <a:cubicBezTo>
                    <a:pt x="252" y="86"/>
                    <a:pt x="252" y="86"/>
                    <a:pt x="252" y="86"/>
                  </a:cubicBezTo>
                  <a:cubicBezTo>
                    <a:pt x="256" y="93"/>
                    <a:pt x="256" y="93"/>
                    <a:pt x="256" y="93"/>
                  </a:cubicBezTo>
                  <a:cubicBezTo>
                    <a:pt x="262" y="89"/>
                    <a:pt x="262" y="89"/>
                    <a:pt x="262" y="89"/>
                  </a:cubicBezTo>
                  <a:cubicBezTo>
                    <a:pt x="271" y="106"/>
                    <a:pt x="277" y="125"/>
                    <a:pt x="277" y="146"/>
                  </a:cubicBezTo>
                  <a:cubicBezTo>
                    <a:pt x="255" y="146"/>
                    <a:pt x="255" y="146"/>
                    <a:pt x="255" y="146"/>
                  </a:cubicBezTo>
                  <a:cubicBezTo>
                    <a:pt x="255" y="153"/>
                    <a:pt x="255" y="153"/>
                    <a:pt x="255" y="153"/>
                  </a:cubicBezTo>
                  <a:cubicBezTo>
                    <a:pt x="277" y="153"/>
                    <a:pt x="277" y="153"/>
                    <a:pt x="277" y="153"/>
                  </a:cubicBezTo>
                  <a:cubicBezTo>
                    <a:pt x="276" y="174"/>
                    <a:pt x="271" y="193"/>
                    <a:pt x="262" y="210"/>
                  </a:cubicBezTo>
                  <a:cubicBezTo>
                    <a:pt x="256" y="206"/>
                    <a:pt x="256" y="206"/>
                    <a:pt x="256" y="206"/>
                  </a:cubicBezTo>
                  <a:cubicBezTo>
                    <a:pt x="252" y="213"/>
                    <a:pt x="252" y="213"/>
                    <a:pt x="252" y="213"/>
                  </a:cubicBezTo>
                  <a:cubicBezTo>
                    <a:pt x="258" y="217"/>
                    <a:pt x="258" y="217"/>
                    <a:pt x="258" y="217"/>
                  </a:cubicBezTo>
                  <a:cubicBezTo>
                    <a:pt x="248" y="233"/>
                    <a:pt x="234" y="248"/>
                    <a:pt x="217" y="258"/>
                  </a:cubicBezTo>
                  <a:close/>
                  <a:moveTo>
                    <a:pt x="158" y="158"/>
                  </a:moveTo>
                  <a:cubicBezTo>
                    <a:pt x="154" y="163"/>
                    <a:pt x="146" y="163"/>
                    <a:pt x="141" y="158"/>
                  </a:cubicBezTo>
                  <a:cubicBezTo>
                    <a:pt x="137" y="154"/>
                    <a:pt x="137" y="146"/>
                    <a:pt x="141" y="141"/>
                  </a:cubicBezTo>
                  <a:cubicBezTo>
                    <a:pt x="146" y="137"/>
                    <a:pt x="154" y="137"/>
                    <a:pt x="158" y="141"/>
                  </a:cubicBezTo>
                  <a:cubicBezTo>
                    <a:pt x="163" y="146"/>
                    <a:pt x="163" y="154"/>
                    <a:pt x="158" y="158"/>
                  </a:cubicBezTo>
                  <a:close/>
                  <a:moveTo>
                    <a:pt x="211" y="88"/>
                  </a:moveTo>
                  <a:cubicBezTo>
                    <a:pt x="134" y="123"/>
                    <a:pt x="134" y="123"/>
                    <a:pt x="134" y="123"/>
                  </a:cubicBezTo>
                  <a:cubicBezTo>
                    <a:pt x="125" y="132"/>
                    <a:pt x="125" y="132"/>
                    <a:pt x="125" y="132"/>
                  </a:cubicBezTo>
                  <a:cubicBezTo>
                    <a:pt x="88" y="211"/>
                    <a:pt x="88" y="211"/>
                    <a:pt x="88" y="211"/>
                  </a:cubicBezTo>
                  <a:cubicBezTo>
                    <a:pt x="168" y="174"/>
                    <a:pt x="168" y="174"/>
                    <a:pt x="168" y="174"/>
                  </a:cubicBezTo>
                  <a:cubicBezTo>
                    <a:pt x="176" y="166"/>
                    <a:pt x="176" y="166"/>
                    <a:pt x="176" y="166"/>
                  </a:cubicBezTo>
                  <a:lnTo>
                    <a:pt x="211" y="88"/>
                  </a:lnTo>
                  <a:close/>
                  <a:moveTo>
                    <a:pt x="135" y="165"/>
                  </a:moveTo>
                  <a:cubicBezTo>
                    <a:pt x="127" y="156"/>
                    <a:pt x="127" y="143"/>
                    <a:pt x="135" y="135"/>
                  </a:cubicBezTo>
                  <a:cubicBezTo>
                    <a:pt x="143" y="127"/>
                    <a:pt x="156" y="127"/>
                    <a:pt x="165" y="135"/>
                  </a:cubicBezTo>
                  <a:cubicBezTo>
                    <a:pt x="173" y="143"/>
                    <a:pt x="173" y="156"/>
                    <a:pt x="165" y="165"/>
                  </a:cubicBezTo>
                  <a:cubicBezTo>
                    <a:pt x="156" y="173"/>
                    <a:pt x="143" y="173"/>
                    <a:pt x="135" y="16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grpSp>
        <p:nvGrpSpPr>
          <p:cNvPr id="34" name="Group 33"/>
          <p:cNvGrpSpPr/>
          <p:nvPr/>
        </p:nvGrpSpPr>
        <p:grpSpPr>
          <a:xfrm>
            <a:off x="503237" y="2614425"/>
            <a:ext cx="11477956" cy="581262"/>
            <a:chOff x="709653" y="2580867"/>
            <a:chExt cx="11477956" cy="581262"/>
          </a:xfrm>
        </p:grpSpPr>
        <p:sp>
          <p:nvSpPr>
            <p:cNvPr id="7" name="Rectangle 6"/>
            <p:cNvSpPr/>
            <p:nvPr/>
          </p:nvSpPr>
          <p:spPr>
            <a:xfrm flipH="1">
              <a:off x="732175" y="2580867"/>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1067" defTabSz="559368"/>
              <a:r>
                <a:rPr lang="en-US" sz="2400" dirty="0" smtClean="0">
                  <a:solidFill>
                    <a:prstClr val="black">
                      <a:lumMod val="85000"/>
                      <a:lumOff val="15000"/>
                      <a:alpha val="99000"/>
                    </a:prstClr>
                  </a:solidFill>
                </a:rPr>
                <a:t>Achieve on-premise </a:t>
              </a:r>
              <a:r>
                <a:rPr lang="en-US" sz="2400" dirty="0">
                  <a:solidFill>
                    <a:prstClr val="black">
                      <a:lumMod val="85000"/>
                      <a:lumOff val="15000"/>
                      <a:alpha val="99000"/>
                    </a:prstClr>
                  </a:solidFill>
                </a:rPr>
                <a:t>to Online </a:t>
              </a:r>
              <a:r>
                <a:rPr lang="en-US" sz="2400" dirty="0" smtClean="0">
                  <a:solidFill>
                    <a:srgbClr val="BA141A">
                      <a:alpha val="99000"/>
                    </a:srgbClr>
                  </a:solidFill>
                </a:rPr>
                <a:t>migration</a:t>
              </a:r>
              <a:endParaRPr lang="en-US" sz="2400" dirty="0">
                <a:solidFill>
                  <a:srgbClr val="BA141A">
                    <a:alpha val="99000"/>
                  </a:srgbClr>
                </a:solidFill>
              </a:endParaRPr>
            </a:p>
          </p:txBody>
        </p:sp>
        <p:sp>
          <p:nvSpPr>
            <p:cNvPr id="15" name="Rectangle 14"/>
            <p:cNvSpPr/>
            <p:nvPr/>
          </p:nvSpPr>
          <p:spPr>
            <a:xfrm>
              <a:off x="709653" y="2588157"/>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2559"/>
              <a:endParaRPr lang="en-US" sz="1224" dirty="0">
                <a:solidFill>
                  <a:srgbClr val="FFFFFF"/>
                </a:solidFill>
              </a:endParaRPr>
            </a:p>
          </p:txBody>
        </p:sp>
        <p:sp>
          <p:nvSpPr>
            <p:cNvPr id="31" name="Freeform 58"/>
            <p:cNvSpPr>
              <a:spLocks noEditPoints="1"/>
            </p:cNvSpPr>
            <p:nvPr/>
          </p:nvSpPr>
          <p:spPr bwMode="black">
            <a:xfrm>
              <a:off x="870179" y="2654002"/>
              <a:ext cx="442311" cy="474077"/>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grpSp>
        <p:nvGrpSpPr>
          <p:cNvPr id="39" name="Group 38"/>
          <p:cNvGrpSpPr/>
          <p:nvPr/>
        </p:nvGrpSpPr>
        <p:grpSpPr>
          <a:xfrm>
            <a:off x="503237" y="5182080"/>
            <a:ext cx="11477955" cy="573973"/>
            <a:chOff x="709653" y="5993903"/>
            <a:chExt cx="11477955" cy="573973"/>
          </a:xfrm>
        </p:grpSpPr>
        <p:sp>
          <p:nvSpPr>
            <p:cNvPr id="12" name="Rectangle 11"/>
            <p:cNvSpPr/>
            <p:nvPr/>
          </p:nvSpPr>
          <p:spPr>
            <a:xfrm flipH="1">
              <a:off x="732174" y="5993904"/>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1067" defTabSz="559368"/>
              <a:r>
                <a:rPr lang="en-US" sz="2400" dirty="0">
                  <a:solidFill>
                    <a:prstClr val="black">
                      <a:lumMod val="85000"/>
                      <a:lumOff val="15000"/>
                      <a:alpha val="99000"/>
                    </a:prstClr>
                  </a:solidFill>
                </a:rPr>
                <a:t>Use the Project Online </a:t>
              </a:r>
              <a:r>
                <a:rPr lang="en-US" sz="2400" dirty="0">
                  <a:solidFill>
                    <a:prstClr val="black">
                      <a:lumMod val="85000"/>
                      <a:lumOff val="15000"/>
                      <a:alpha val="99000"/>
                    </a:prstClr>
                  </a:solidFill>
                  <a:hlinkClick r:id="rId11"/>
                </a:rPr>
                <a:t>Forum </a:t>
              </a:r>
              <a:r>
                <a:rPr lang="en-US" sz="2400" dirty="0" smtClean="0">
                  <a:solidFill>
                    <a:prstClr val="black">
                      <a:lumMod val="85000"/>
                      <a:lumOff val="15000"/>
                      <a:alpha val="99000"/>
                    </a:prstClr>
                  </a:solidFill>
                </a:rPr>
                <a:t>and </a:t>
              </a:r>
              <a:r>
                <a:rPr lang="en-US" sz="2400" dirty="0" smtClean="0">
                  <a:solidFill>
                    <a:prstClr val="black">
                      <a:lumMod val="85000"/>
                      <a:lumOff val="15000"/>
                      <a:alpha val="99000"/>
                    </a:prstClr>
                  </a:solidFill>
                  <a:hlinkClick r:id="rId12"/>
                </a:rPr>
                <a:t>Wiki </a:t>
              </a:r>
              <a:r>
                <a:rPr lang="en-US" sz="2400" dirty="0" smtClean="0">
                  <a:solidFill>
                    <a:prstClr val="black">
                      <a:lumMod val="85000"/>
                      <a:lumOff val="15000"/>
                      <a:alpha val="99000"/>
                    </a:prstClr>
                  </a:solidFill>
                </a:rPr>
                <a:t>for </a:t>
              </a:r>
              <a:r>
                <a:rPr lang="en-US" sz="2400" dirty="0">
                  <a:solidFill>
                    <a:prstClr val="black">
                      <a:lumMod val="85000"/>
                      <a:lumOff val="15000"/>
                      <a:alpha val="99000"/>
                    </a:prstClr>
                  </a:solidFill>
                </a:rPr>
                <a:t>Questions &amp; Answers</a:t>
              </a:r>
            </a:p>
          </p:txBody>
        </p:sp>
        <p:sp>
          <p:nvSpPr>
            <p:cNvPr id="20" name="Rectangle 19"/>
            <p:cNvSpPr/>
            <p:nvPr/>
          </p:nvSpPr>
          <p:spPr>
            <a:xfrm>
              <a:off x="709653" y="5993903"/>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2559"/>
              <a:endParaRPr lang="en-US" sz="1224" dirty="0">
                <a:solidFill>
                  <a:srgbClr val="FFFFFF"/>
                </a:solidFill>
              </a:endParaRPr>
            </a:p>
          </p:txBody>
        </p:sp>
        <p:sp>
          <p:nvSpPr>
            <p:cNvPr id="32" name="Freeform 64"/>
            <p:cNvSpPr>
              <a:spLocks noEditPoints="1"/>
            </p:cNvSpPr>
            <p:nvPr/>
          </p:nvSpPr>
          <p:spPr bwMode="black">
            <a:xfrm>
              <a:off x="815519" y="6054771"/>
              <a:ext cx="530178" cy="407177"/>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spTree>
    <p:extLst>
      <p:ext uri="{BB962C8B-B14F-4D97-AF65-F5344CB8AC3E}">
        <p14:creationId xmlns:p14="http://schemas.microsoft.com/office/powerpoint/2010/main" val="26575926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ppt_x"/>
                                          </p:val>
                                        </p:tav>
                                        <p:tav tm="100000">
                                          <p:val>
                                            <p:strVal val="#ppt_x"/>
                                          </p:val>
                                        </p:tav>
                                      </p:tavLst>
                                    </p:anim>
                                    <p:anim calcmode="lin" valueType="num">
                                      <p:cBhvr additive="base">
                                        <p:cTn id="5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Next Steps</a:t>
            </a:r>
            <a:endParaRPr lang="en-US" dirty="0"/>
          </a:p>
        </p:txBody>
      </p:sp>
      <p:sp>
        <p:nvSpPr>
          <p:cNvPr id="4" name="Freeform 3"/>
          <p:cNvSpPr>
            <a:spLocks noEditPoints="1"/>
          </p:cNvSpPr>
          <p:nvPr/>
        </p:nvSpPr>
        <p:spPr bwMode="black">
          <a:xfrm>
            <a:off x="11476037" y="144462"/>
            <a:ext cx="829945" cy="737136"/>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solidFill>
                <a:srgbClr val="FFFFFF"/>
              </a:solidFill>
            </a:endParaRPr>
          </a:p>
        </p:txBody>
      </p:sp>
    </p:spTree>
    <p:extLst>
      <p:ext uri="{BB962C8B-B14F-4D97-AF65-F5344CB8AC3E}">
        <p14:creationId xmlns:p14="http://schemas.microsoft.com/office/powerpoint/2010/main" val="3077136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pPr marL="0" lvl="1" indent="0">
              <a:buNone/>
            </a:pPr>
            <a:r>
              <a:rPr lang="en-US" sz="2000" spc="-70" dirty="0" smtClean="0">
                <a:gradFill>
                  <a:gsLst>
                    <a:gs pos="100000">
                      <a:schemeClr val="tx2"/>
                    </a:gs>
                    <a:gs pos="0">
                      <a:schemeClr val="tx2"/>
                    </a:gs>
                  </a:gsLst>
                  <a:lin ang="5400000" scaled="0"/>
                </a:gradFill>
              </a:rPr>
              <a:t>SPC079 </a:t>
            </a:r>
            <a:r>
              <a:rPr lang="en-US" sz="2000" spc="-70" dirty="0">
                <a:gradFill>
                  <a:gsLst>
                    <a:gs pos="100000">
                      <a:schemeClr val="tx2"/>
                    </a:gs>
                    <a:gs pos="0">
                      <a:schemeClr val="tx2"/>
                    </a:gs>
                  </a:gsLst>
                  <a:lin ang="5400000" scaled="0"/>
                </a:gradFill>
              </a:rPr>
              <a:t>| </a:t>
            </a:r>
            <a:r>
              <a:rPr lang="en-US" sz="2000" spc="-70" dirty="0">
                <a:solidFill>
                  <a:schemeClr val="accent2"/>
                </a:solidFill>
              </a:rPr>
              <a:t>Delivering Winning Projects in SharePoint With Microsoft Project</a:t>
            </a:r>
            <a:r>
              <a:rPr lang="en-US" sz="2000" spc="-70" dirty="0">
                <a:gradFill>
                  <a:gsLst>
                    <a:gs pos="100000">
                      <a:schemeClr val="tx2"/>
                    </a:gs>
                    <a:gs pos="0">
                      <a:schemeClr val="tx2"/>
                    </a:gs>
                  </a:gsLst>
                  <a:lin ang="5400000" scaled="0"/>
                </a:gradFill>
              </a:rPr>
              <a:t> | </a:t>
            </a:r>
            <a:r>
              <a:rPr lang="en-US" sz="2000" spc="-70" dirty="0">
                <a:solidFill>
                  <a:schemeClr val="accent1"/>
                </a:solidFill>
              </a:rPr>
              <a:t>Mon @11:00am</a:t>
            </a:r>
          </a:p>
          <a:p>
            <a:pPr marL="0" lvl="1" indent="0">
              <a:buNone/>
            </a:pPr>
            <a:r>
              <a:rPr lang="en-US" sz="2000" spc="-70" dirty="0">
                <a:gradFill>
                  <a:gsLst>
                    <a:gs pos="100000">
                      <a:schemeClr val="tx2"/>
                    </a:gs>
                    <a:gs pos="0">
                      <a:schemeClr val="tx2"/>
                    </a:gs>
                  </a:gsLst>
                  <a:lin ang="5400000" scaled="0"/>
                </a:gradFill>
              </a:rPr>
              <a:t>SPC131 | </a:t>
            </a:r>
            <a:r>
              <a:rPr lang="en-US" sz="2000" spc="-70" dirty="0">
                <a:solidFill>
                  <a:schemeClr val="accent2"/>
                </a:solidFill>
              </a:rPr>
              <a:t>Introducing Project Online, a New Office 365 Service </a:t>
            </a:r>
            <a:r>
              <a:rPr lang="en-US" sz="2000" spc="-70" dirty="0">
                <a:gradFill>
                  <a:gsLst>
                    <a:gs pos="100000">
                      <a:schemeClr val="tx2"/>
                    </a:gs>
                    <a:gs pos="0">
                      <a:schemeClr val="tx2"/>
                    </a:gs>
                  </a:gsLst>
                  <a:lin ang="5400000" scaled="0"/>
                </a:gradFill>
              </a:rPr>
              <a:t>| </a:t>
            </a:r>
            <a:r>
              <a:rPr lang="en-US" sz="2000" spc="-70" dirty="0">
                <a:solidFill>
                  <a:schemeClr val="accent1"/>
                </a:solidFill>
              </a:rPr>
              <a:t>Mon @2:00pm</a:t>
            </a:r>
          </a:p>
          <a:p>
            <a:pPr marL="0" lvl="1" indent="0">
              <a:buNone/>
            </a:pPr>
            <a:r>
              <a:rPr lang="en-US" sz="2000" spc="-70" dirty="0">
                <a:gradFill>
                  <a:gsLst>
                    <a:gs pos="100000">
                      <a:schemeClr val="tx2"/>
                    </a:gs>
                    <a:gs pos="0">
                      <a:schemeClr val="tx2"/>
                    </a:gs>
                  </a:gsLst>
                  <a:lin ang="5400000" scaled="0"/>
                </a:gradFill>
              </a:rPr>
              <a:t>SPC179 | </a:t>
            </a:r>
            <a:r>
              <a:rPr lang="en-US" sz="2000" spc="-70" dirty="0">
                <a:solidFill>
                  <a:schemeClr val="accent2"/>
                </a:solidFill>
              </a:rPr>
              <a:t>Overview of Project Portfolio Management Using Project </a:t>
            </a:r>
            <a:r>
              <a:rPr lang="en-US" sz="2000" spc="-70" dirty="0" smtClean="0">
                <a:solidFill>
                  <a:schemeClr val="accent2"/>
                </a:solidFill>
              </a:rPr>
              <a:t>Online &amp; Project </a:t>
            </a:r>
            <a:r>
              <a:rPr lang="en-US" sz="2000" spc="-70" dirty="0">
                <a:solidFill>
                  <a:schemeClr val="accent2"/>
                </a:solidFill>
              </a:rPr>
              <a:t>Server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Mon @3:45pm</a:t>
            </a:r>
          </a:p>
          <a:p>
            <a:pPr marL="0" lvl="1" indent="0">
              <a:buNone/>
            </a:pPr>
            <a:r>
              <a:rPr lang="en-US" sz="2000" spc="-70" dirty="0">
                <a:gradFill>
                  <a:gsLst>
                    <a:gs pos="100000">
                      <a:schemeClr val="tx2"/>
                    </a:gs>
                    <a:gs pos="0">
                      <a:schemeClr val="tx2"/>
                    </a:gs>
                  </a:gsLst>
                  <a:lin ang="5400000" scaled="0"/>
                </a:gradFill>
              </a:rPr>
              <a:t>SPC254 | </a:t>
            </a:r>
            <a:r>
              <a:rPr lang="en-US" sz="2000" spc="-70" dirty="0">
                <a:solidFill>
                  <a:schemeClr val="accent2"/>
                </a:solidFill>
              </a:rPr>
              <a:t>What's New for Developers in Project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@9:00am</a:t>
            </a:r>
          </a:p>
          <a:p>
            <a:pPr marL="0" lvl="1" indent="0">
              <a:buNone/>
            </a:pPr>
            <a:r>
              <a:rPr lang="en-US" sz="2000" spc="-70" dirty="0">
                <a:gradFill>
                  <a:gsLst>
                    <a:gs pos="100000">
                      <a:schemeClr val="tx2"/>
                    </a:gs>
                    <a:gs pos="0">
                      <a:schemeClr val="tx2"/>
                    </a:gs>
                  </a:gsLst>
                  <a:lin ang="5400000" scaled="0"/>
                </a:gradFill>
              </a:rPr>
              <a:t>SPC249 | </a:t>
            </a:r>
            <a:r>
              <a:rPr lang="en-US" sz="2000" spc="-70" dirty="0">
                <a:solidFill>
                  <a:schemeClr val="accent2"/>
                </a:solidFill>
              </a:rPr>
              <a:t>What's New for IT Professionals in Project Server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@10:30am</a:t>
            </a:r>
          </a:p>
          <a:p>
            <a:pPr marL="0" lvl="1" indent="0">
              <a:buNone/>
            </a:pPr>
            <a:r>
              <a:rPr lang="en-US" sz="2000" spc="-70" dirty="0">
                <a:gradFill>
                  <a:gsLst>
                    <a:gs pos="100000">
                      <a:schemeClr val="tx2"/>
                    </a:gs>
                    <a:gs pos="0">
                      <a:schemeClr val="tx2"/>
                    </a:gs>
                  </a:gsLst>
                  <a:lin ang="5400000" scaled="0"/>
                </a:gradFill>
              </a:rPr>
              <a:t>SPC098 | </a:t>
            </a:r>
            <a:r>
              <a:rPr lang="en-US" sz="2000" spc="-70" dirty="0">
                <a:solidFill>
                  <a:schemeClr val="accent2"/>
                </a:solidFill>
              </a:rPr>
              <a:t>Fast Track Your Project Management Office (PMO) with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Tues @3:15pm</a:t>
            </a:r>
          </a:p>
          <a:p>
            <a:pPr marL="0" lvl="1" indent="0">
              <a:buNone/>
            </a:pPr>
            <a:r>
              <a:rPr lang="en-US" sz="2000" spc="-70" dirty="0">
                <a:gradFill>
                  <a:gsLst>
                    <a:gs pos="100000">
                      <a:schemeClr val="tx2"/>
                    </a:gs>
                    <a:gs pos="0">
                      <a:schemeClr val="tx2"/>
                    </a:gs>
                  </a:gsLst>
                  <a:lin ang="5400000" scaled="0"/>
                </a:gradFill>
              </a:rPr>
              <a:t>SPC038 | </a:t>
            </a:r>
            <a:r>
              <a:rPr lang="en-US" sz="2000" spc="-70" dirty="0">
                <a:solidFill>
                  <a:schemeClr val="accent2"/>
                </a:solidFill>
              </a:rPr>
              <a:t>Choosing the Right Project Management Solution for Today and the Future </a:t>
            </a:r>
            <a:r>
              <a:rPr lang="en-US" sz="2000" spc="-70" dirty="0">
                <a:gradFill>
                  <a:gsLst>
                    <a:gs pos="100000">
                      <a:schemeClr val="tx2"/>
                    </a:gs>
                    <a:gs pos="0">
                      <a:schemeClr val="tx2"/>
                    </a:gs>
                  </a:gsLst>
                  <a:lin ang="5400000" scaled="0"/>
                </a:gradFill>
              </a:rPr>
              <a:t>| </a:t>
            </a:r>
            <a:r>
              <a:rPr lang="en-US" sz="2000" spc="-70" dirty="0">
                <a:solidFill>
                  <a:schemeClr val="accent1"/>
                </a:solidFill>
              </a:rPr>
              <a:t>Wed @9:00am</a:t>
            </a:r>
          </a:p>
          <a:p>
            <a:pPr marL="0" lvl="1" indent="0">
              <a:buNone/>
            </a:pPr>
            <a:r>
              <a:rPr lang="en-US" sz="2000" spc="-70" dirty="0">
                <a:gradFill>
                  <a:gsLst>
                    <a:gs pos="100000">
                      <a:schemeClr val="tx2"/>
                    </a:gs>
                    <a:gs pos="0">
                      <a:schemeClr val="tx2"/>
                    </a:gs>
                  </a:gsLst>
                  <a:lin ang="5400000" scaled="0"/>
                </a:gradFill>
              </a:rPr>
              <a:t>SPC168 | </a:t>
            </a:r>
            <a:r>
              <a:rPr lang="en-US" sz="2000" spc="-70" dirty="0">
                <a:solidFill>
                  <a:schemeClr val="accent2"/>
                </a:solidFill>
              </a:rPr>
              <a:t>Overview of Building Apps for Project &amp;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SPC171 | </a:t>
            </a:r>
            <a:r>
              <a:rPr lang="en-US" sz="2000" spc="-70" dirty="0">
                <a:solidFill>
                  <a:schemeClr val="accent2"/>
                </a:solidFill>
              </a:rPr>
              <a:t>Overview of Business Intelligence and Reporting using Project </a:t>
            </a:r>
            <a:r>
              <a:rPr lang="en-US" sz="2000" spc="-70" dirty="0" smtClean="0">
                <a:solidFill>
                  <a:schemeClr val="accent2"/>
                </a:solidFill>
              </a:rPr>
              <a:t>Online/Project </a:t>
            </a:r>
            <a:r>
              <a:rPr lang="en-US" sz="2000" spc="-70" dirty="0">
                <a:solidFill>
                  <a:schemeClr val="accent2"/>
                </a:solidFill>
              </a:rPr>
              <a:t>Server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SPC052 | </a:t>
            </a:r>
            <a:r>
              <a:rPr lang="en-US" sz="2000" spc="-70" dirty="0">
                <a:solidFill>
                  <a:schemeClr val="accent2"/>
                </a:solidFill>
              </a:rPr>
              <a:t>Customer Showcase: Upgrading Revlon to SharePoint and Project Server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@1:45pm</a:t>
            </a:r>
          </a:p>
          <a:p>
            <a:pPr marL="0" lvl="1" indent="0">
              <a:buNone/>
            </a:pPr>
            <a:r>
              <a:rPr lang="en-US" sz="2000" spc="-70" dirty="0">
                <a:gradFill>
                  <a:gsLst>
                    <a:gs pos="100000">
                      <a:schemeClr val="tx2"/>
                    </a:gs>
                    <a:gs pos="0">
                      <a:schemeClr val="tx2"/>
                    </a:gs>
                  </a:gsLst>
                  <a:lin ang="5400000" scaled="0"/>
                </a:gradFill>
              </a:rPr>
              <a:t>SPC248 | </a:t>
            </a:r>
            <a:r>
              <a:rPr lang="en-US" sz="2000" spc="-70" dirty="0">
                <a:solidFill>
                  <a:schemeClr val="accent2"/>
                </a:solidFill>
              </a:rPr>
              <a:t>What's New in Designing Workflows and Managing </a:t>
            </a:r>
            <a:r>
              <a:rPr lang="en-US" sz="2000" spc="-70" dirty="0" smtClean="0">
                <a:solidFill>
                  <a:schemeClr val="accent2"/>
                </a:solidFill>
              </a:rPr>
              <a:t>Requests </a:t>
            </a:r>
            <a:r>
              <a:rPr lang="en-US" sz="2000" spc="-70" dirty="0">
                <a:solidFill>
                  <a:schemeClr val="accent2"/>
                </a:solidFill>
              </a:rPr>
              <a:t>With Project </a:t>
            </a:r>
            <a:r>
              <a:rPr lang="en-US" sz="2000" spc="-70" dirty="0" smtClean="0">
                <a:solidFill>
                  <a:schemeClr val="accent2"/>
                </a:solidFill>
              </a:rPr>
              <a:t>Online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@5:00pm</a:t>
            </a:r>
          </a:p>
          <a:p>
            <a:pPr marL="0" lvl="1" indent="0">
              <a:buNone/>
            </a:pPr>
            <a:r>
              <a:rPr lang="en-US" sz="2000" spc="-70" dirty="0">
                <a:gradFill>
                  <a:gsLst>
                    <a:gs pos="100000">
                      <a:schemeClr val="tx2"/>
                    </a:gs>
                    <a:gs pos="0">
                      <a:schemeClr val="tx2"/>
                    </a:gs>
                  </a:gsLst>
                  <a:lin ang="5400000" scaled="0"/>
                </a:gradFill>
              </a:rPr>
              <a:t>SPC021 | </a:t>
            </a:r>
            <a:r>
              <a:rPr lang="en-US" sz="2000" spc="-70" dirty="0">
                <a:solidFill>
                  <a:schemeClr val="accent2"/>
                </a:solidFill>
              </a:rPr>
              <a:t>Best Practices for How to Leverage Project Online Based on Customer Feedback</a:t>
            </a:r>
            <a:r>
              <a:rPr lang="en-US" sz="2000" spc="-70" dirty="0">
                <a:gradFill>
                  <a:gsLst>
                    <a:gs pos="100000">
                      <a:schemeClr val="tx2"/>
                    </a:gs>
                    <a:gs pos="0">
                      <a:schemeClr val="tx2"/>
                    </a:gs>
                  </a:gsLst>
                  <a:lin ang="5400000" scaled="0"/>
                </a:gradFill>
              </a:rPr>
              <a:t> | </a:t>
            </a:r>
            <a:r>
              <a:rPr lang="en-US" sz="2000" spc="-70" dirty="0" err="1">
                <a:solidFill>
                  <a:schemeClr val="accent1"/>
                </a:solidFill>
              </a:rPr>
              <a:t>Thur</a:t>
            </a:r>
            <a:r>
              <a:rPr lang="en-US" sz="2000" spc="-70" dirty="0">
                <a:solidFill>
                  <a:schemeClr val="accent1"/>
                </a:solidFill>
              </a:rPr>
              <a:t> @</a:t>
            </a:r>
            <a:r>
              <a:rPr lang="en-US" sz="2000" spc="-70" dirty="0" smtClean="0">
                <a:solidFill>
                  <a:schemeClr val="accent1"/>
                </a:solidFill>
              </a:rPr>
              <a:t>12:00pm</a:t>
            </a:r>
          </a:p>
          <a:p>
            <a:pPr marL="0" lvl="1" indent="0">
              <a:buNone/>
            </a:pPr>
            <a:endParaRPr lang="en-US" sz="2000" spc="-70" dirty="0">
              <a:solidFill>
                <a:schemeClr val="accent1"/>
              </a:solidFill>
            </a:endParaRPr>
          </a:p>
          <a:p>
            <a:pPr marL="0" lvl="1" indent="0">
              <a:buNone/>
            </a:pPr>
            <a:r>
              <a:rPr lang="en-US" sz="3200" spc="-70" dirty="0" smtClean="0">
                <a:solidFill>
                  <a:schemeClr val="tx1"/>
                </a:solidFill>
              </a:rPr>
              <a:t>See you at &gt; </a:t>
            </a:r>
            <a:r>
              <a:rPr lang="en-US" sz="3200" spc="-70" dirty="0" smtClean="0">
                <a:solidFill>
                  <a:schemeClr val="accent2"/>
                </a:solidFill>
              </a:rPr>
              <a:t>Project Booth </a:t>
            </a:r>
            <a:r>
              <a:rPr lang="en-US" sz="3200" spc="-70" dirty="0" smtClean="0">
                <a:solidFill>
                  <a:schemeClr val="tx1"/>
                </a:solidFill>
              </a:rPr>
              <a:t>and </a:t>
            </a:r>
            <a:r>
              <a:rPr lang="en-US" sz="3200" spc="-70" dirty="0" smtClean="0">
                <a:solidFill>
                  <a:schemeClr val="accent1"/>
                </a:solidFill>
              </a:rPr>
              <a:t>Ask The Experts</a:t>
            </a:r>
            <a:endParaRPr lang="en-US" sz="3200" spc="-70" dirty="0">
              <a:solidFill>
                <a:schemeClr val="accent1"/>
              </a:solidFill>
            </a:endParaRPr>
          </a:p>
        </p:txBody>
      </p:sp>
      <p:sp>
        <p:nvSpPr>
          <p:cNvPr id="2" name="Title 1"/>
          <p:cNvSpPr>
            <a:spLocks noGrp="1"/>
          </p:cNvSpPr>
          <p:nvPr>
            <p:ph type="title"/>
          </p:nvPr>
        </p:nvSpPr>
        <p:spPr/>
        <p:txBody>
          <a:bodyPr/>
          <a:lstStyle/>
          <a:p>
            <a:r>
              <a:rPr lang="en-US" dirty="0" smtClean="0"/>
              <a:t>Microsoft Project presence </a:t>
            </a:r>
            <a:r>
              <a:rPr lang="en-US" dirty="0"/>
              <a:t>a</a:t>
            </a:r>
            <a:r>
              <a:rPr lang="en-US" dirty="0" smtClean="0"/>
              <a:t>t #SPC12</a:t>
            </a:r>
            <a:endParaRPr lang="en-US" dirty="0"/>
          </a:p>
        </p:txBody>
      </p:sp>
    </p:spTree>
    <p:extLst>
      <p:ext uri="{BB962C8B-B14F-4D97-AF65-F5344CB8AC3E}">
        <p14:creationId xmlns:p14="http://schemas.microsoft.com/office/powerpoint/2010/main" val="94894500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7" dirty="0"/>
              <a:t>Next steps</a:t>
            </a:r>
          </a:p>
        </p:txBody>
      </p:sp>
      <p:grpSp>
        <p:nvGrpSpPr>
          <p:cNvPr id="8" name="Group 7"/>
          <p:cNvGrpSpPr/>
          <p:nvPr/>
        </p:nvGrpSpPr>
        <p:grpSpPr>
          <a:xfrm>
            <a:off x="4374858" y="1463669"/>
            <a:ext cx="3697146" cy="4126582"/>
            <a:chOff x="4242752" y="1348273"/>
            <a:chExt cx="3624982" cy="4046036"/>
          </a:xfrm>
        </p:grpSpPr>
        <p:sp>
          <p:nvSpPr>
            <p:cNvPr id="6" name="Rectangle 5"/>
            <p:cNvSpPr/>
            <p:nvPr/>
          </p:nvSpPr>
          <p:spPr bwMode="auto">
            <a:xfrm>
              <a:off x="4242752" y="1348273"/>
              <a:ext cx="3474720" cy="3474720"/>
            </a:xfrm>
            <a:prstGeom prst="rect">
              <a:avLst/>
            </a:prstGeom>
            <a:solidFill>
              <a:schemeClr val="accent2"/>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71" dirty="0" smtClean="0">
                  <a:solidFill>
                    <a:srgbClr val="FFFFFF"/>
                  </a:solidFill>
                  <a:latin typeface="Segoe UI Light"/>
                </a:rPr>
                <a:t>Ready Yourselves</a:t>
              </a:r>
              <a:endParaRPr lang="en-US" sz="3060" spc="-71" dirty="0">
                <a:solidFill>
                  <a:srgbClr val="FFFFFF"/>
                </a:solidFill>
                <a:latin typeface="Segoe UI Light"/>
              </a:endParaRPr>
            </a:p>
          </p:txBody>
        </p:sp>
        <p:sp>
          <p:nvSpPr>
            <p:cNvPr id="10" name="TextBox 9"/>
            <p:cNvSpPr txBox="1"/>
            <p:nvPr/>
          </p:nvSpPr>
          <p:spPr>
            <a:xfrm>
              <a:off x="6628099" y="2788980"/>
              <a:ext cx="1239635" cy="2605329"/>
            </a:xfrm>
            <a:prstGeom prst="rect">
              <a:avLst/>
            </a:prstGeom>
            <a:noFill/>
          </p:spPr>
          <p:txBody>
            <a:bodyPr wrap="none" lIns="0" tIns="0" rIns="0" bIns="0" rtlCol="0">
              <a:spAutoFit/>
            </a:bodyPr>
            <a:lstStyle/>
            <a:p>
              <a:r>
                <a:rPr lang="en-US" sz="16930" b="1" spc="-71" dirty="0">
                  <a:solidFill>
                    <a:srgbClr val="FFFFFF"/>
                  </a:solidFill>
                </a:rPr>
                <a:t>2</a:t>
              </a:r>
            </a:p>
          </p:txBody>
        </p:sp>
      </p:grpSp>
      <p:grpSp>
        <p:nvGrpSpPr>
          <p:cNvPr id="9" name="Group 8"/>
          <p:cNvGrpSpPr/>
          <p:nvPr/>
        </p:nvGrpSpPr>
        <p:grpSpPr>
          <a:xfrm>
            <a:off x="8231663" y="1463669"/>
            <a:ext cx="3684305" cy="4111334"/>
            <a:chOff x="7953692" y="1348274"/>
            <a:chExt cx="3612392" cy="4031086"/>
          </a:xfrm>
        </p:grpSpPr>
        <p:sp>
          <p:nvSpPr>
            <p:cNvPr id="7" name="Rectangle 6"/>
            <p:cNvSpPr/>
            <p:nvPr/>
          </p:nvSpPr>
          <p:spPr bwMode="auto">
            <a:xfrm>
              <a:off x="7953692" y="1348274"/>
              <a:ext cx="3474720" cy="3474720"/>
            </a:xfrm>
            <a:prstGeom prst="rect">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71" dirty="0" smtClean="0">
                  <a:solidFill>
                    <a:srgbClr val="FFFFFF"/>
                  </a:solidFill>
                  <a:latin typeface="Segoe UI Light"/>
                </a:rPr>
                <a:t>Spread The Love</a:t>
              </a:r>
              <a:endParaRPr lang="en-US" sz="3060" spc="-71" dirty="0">
                <a:solidFill>
                  <a:srgbClr val="FFFFFF"/>
                </a:solidFill>
                <a:latin typeface="Segoe UI Light"/>
              </a:endParaRPr>
            </a:p>
          </p:txBody>
        </p:sp>
        <p:sp>
          <p:nvSpPr>
            <p:cNvPr id="11" name="TextBox 10"/>
            <p:cNvSpPr txBox="1"/>
            <p:nvPr/>
          </p:nvSpPr>
          <p:spPr>
            <a:xfrm>
              <a:off x="10326449" y="2774031"/>
              <a:ext cx="1239635" cy="2605329"/>
            </a:xfrm>
            <a:prstGeom prst="rect">
              <a:avLst/>
            </a:prstGeom>
            <a:noFill/>
          </p:spPr>
          <p:txBody>
            <a:bodyPr wrap="none" lIns="0" tIns="0" rIns="0" bIns="0" rtlCol="0">
              <a:spAutoFit/>
            </a:bodyPr>
            <a:lstStyle/>
            <a:p>
              <a:r>
                <a:rPr lang="en-US" sz="16930" b="1" spc="-71" dirty="0">
                  <a:solidFill>
                    <a:srgbClr val="FFFFFF"/>
                  </a:solidFill>
                </a:rPr>
                <a:t>3</a:t>
              </a:r>
            </a:p>
          </p:txBody>
        </p:sp>
      </p:grpSp>
      <p:grpSp>
        <p:nvGrpSpPr>
          <p:cNvPr id="3" name="Group 2"/>
          <p:cNvGrpSpPr/>
          <p:nvPr/>
        </p:nvGrpSpPr>
        <p:grpSpPr>
          <a:xfrm>
            <a:off x="544900" y="1463669"/>
            <a:ext cx="3670300" cy="4128696"/>
            <a:chOff x="531812" y="1346200"/>
            <a:chExt cx="3598660" cy="4048109"/>
          </a:xfrm>
        </p:grpSpPr>
        <p:sp>
          <p:nvSpPr>
            <p:cNvPr id="5" name="Rectangle 4"/>
            <p:cNvSpPr/>
            <p:nvPr/>
          </p:nvSpPr>
          <p:spPr bwMode="auto">
            <a:xfrm>
              <a:off x="531812" y="1346200"/>
              <a:ext cx="3474720" cy="3474720"/>
            </a:xfrm>
            <a:prstGeom prst="rect">
              <a:avLst/>
            </a:prstGeom>
            <a:solidFill>
              <a:schemeClr val="accent1"/>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102" dirty="0" smtClean="0">
                  <a:solidFill>
                    <a:srgbClr val="FFFFFF"/>
                  </a:solidFill>
                  <a:latin typeface="Segoe UI Light"/>
                </a:rPr>
                <a:t>Try </a:t>
              </a:r>
              <a:r>
                <a:rPr lang="en-US" sz="3060" spc="-102" dirty="0">
                  <a:solidFill>
                    <a:srgbClr val="FFFFFF"/>
                  </a:solidFill>
                  <a:latin typeface="Segoe UI Light"/>
                </a:rPr>
                <a:t>T</a:t>
              </a:r>
              <a:r>
                <a:rPr lang="en-US" sz="3060" spc="-102" dirty="0" smtClean="0">
                  <a:solidFill>
                    <a:srgbClr val="FFFFFF"/>
                  </a:solidFill>
                  <a:latin typeface="Segoe UI Light"/>
                </a:rPr>
                <a:t>he New Project</a:t>
              </a:r>
              <a:endParaRPr lang="en-US" sz="3060" spc="-102" dirty="0">
                <a:solidFill>
                  <a:srgbClr val="FFFFFF"/>
                </a:solidFill>
                <a:latin typeface="Segoe UI Light"/>
              </a:endParaRPr>
            </a:p>
          </p:txBody>
        </p:sp>
        <p:sp>
          <p:nvSpPr>
            <p:cNvPr id="4" name="TextBox 3"/>
            <p:cNvSpPr txBox="1"/>
            <p:nvPr/>
          </p:nvSpPr>
          <p:spPr>
            <a:xfrm>
              <a:off x="2890837" y="2788980"/>
              <a:ext cx="1239635" cy="2605329"/>
            </a:xfrm>
            <a:prstGeom prst="rect">
              <a:avLst/>
            </a:prstGeom>
            <a:noFill/>
          </p:spPr>
          <p:txBody>
            <a:bodyPr wrap="none" lIns="0" tIns="0" rIns="0" bIns="0" rtlCol="0">
              <a:spAutoFit/>
            </a:bodyPr>
            <a:lstStyle/>
            <a:p>
              <a:r>
                <a:rPr lang="en-US" sz="16930" b="1" spc="-71" dirty="0">
                  <a:solidFill>
                    <a:srgbClr val="FFFFFF"/>
                  </a:solidFill>
                </a:rPr>
                <a:t>1</a:t>
              </a:r>
            </a:p>
          </p:txBody>
        </p:sp>
      </p:grpSp>
      <p:sp>
        <p:nvSpPr>
          <p:cNvPr id="13" name="Freeform 74"/>
          <p:cNvSpPr>
            <a:spLocks noEditPoints="1"/>
          </p:cNvSpPr>
          <p:nvPr/>
        </p:nvSpPr>
        <p:spPr bwMode="black">
          <a:xfrm>
            <a:off x="1191412" y="2279070"/>
            <a:ext cx="2071855" cy="1651302"/>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bg1"/>
          </a:solidFill>
          <a:ln>
            <a:noFill/>
          </a:ln>
        </p:spPr>
        <p:txBody>
          <a:bodyPr vert="horz" wrap="square" lIns="83922" tIns="41961" rIns="83922" bIns="41961" numCol="1" anchor="t" anchorCtr="0" compatLnSpc="1">
            <a:prstTxWarp prst="textNoShape">
              <a:avLst/>
            </a:prstTxWarp>
          </a:bodyPr>
          <a:lstStyle/>
          <a:p>
            <a:endParaRPr lang="en-US" sz="1632">
              <a:solidFill>
                <a:srgbClr val="000000"/>
              </a:solidFill>
            </a:endParaRPr>
          </a:p>
        </p:txBody>
      </p:sp>
      <p:sp>
        <p:nvSpPr>
          <p:cNvPr id="14" name="Freeform 15"/>
          <p:cNvSpPr>
            <a:spLocks noEditPoints="1"/>
          </p:cNvSpPr>
          <p:nvPr/>
        </p:nvSpPr>
        <p:spPr bwMode="black">
          <a:xfrm>
            <a:off x="5164626" y="2220186"/>
            <a:ext cx="1667083" cy="1708072"/>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83922" tIns="41961" rIns="83922" bIns="41961" numCol="1" anchor="t" anchorCtr="0" compatLnSpc="1">
            <a:prstTxWarp prst="textNoShape">
              <a:avLst/>
            </a:prstTxWarp>
          </a:bodyPr>
          <a:lstStyle/>
          <a:p>
            <a:endParaRPr lang="en-US" sz="1632">
              <a:solidFill>
                <a:srgbClr val="000000"/>
              </a:solidFill>
            </a:endParaRPr>
          </a:p>
        </p:txBody>
      </p:sp>
      <p:sp>
        <p:nvSpPr>
          <p:cNvPr id="15" name="Freeform 14"/>
          <p:cNvSpPr>
            <a:spLocks noEditPoints="1"/>
          </p:cNvSpPr>
          <p:nvPr/>
        </p:nvSpPr>
        <p:spPr bwMode="black">
          <a:xfrm>
            <a:off x="9055556" y="2279070"/>
            <a:ext cx="1608939" cy="1429020"/>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solidFill>
                <a:srgbClr val="FFFFFF"/>
              </a:solidFill>
            </a:endParaRPr>
          </a:p>
        </p:txBody>
      </p:sp>
      <p:graphicFrame>
        <p:nvGraphicFramePr>
          <p:cNvPr id="17" name="Table 16"/>
          <p:cNvGraphicFramePr>
            <a:graphicFrameLocks noGrp="1"/>
          </p:cNvGraphicFramePr>
          <p:nvPr>
            <p:extLst>
              <p:ext uri="{D42A27DB-BD31-4B8C-83A1-F6EECF244321}">
                <p14:modId xmlns:p14="http://schemas.microsoft.com/office/powerpoint/2010/main" val="2165037432"/>
              </p:ext>
            </p:extLst>
          </p:nvPr>
        </p:nvGraphicFramePr>
        <p:xfrm>
          <a:off x="544900" y="5478462"/>
          <a:ext cx="7349737" cy="1371600"/>
        </p:xfrm>
        <a:graphic>
          <a:graphicData uri="http://schemas.openxmlformats.org/drawingml/2006/table">
            <a:tbl>
              <a:tblPr>
                <a:tableStyleId>{69012ECD-51FC-41F1-AA8D-1B2483CD663E}</a:tableStyleId>
              </a:tblPr>
              <a:tblGrid>
                <a:gridCol w="1101337"/>
                <a:gridCol w="6248400"/>
              </a:tblGrid>
              <a:tr h="274320">
                <a:tc>
                  <a:txBody>
                    <a:bodyPr/>
                    <a:lstStyle/>
                    <a:p>
                      <a:r>
                        <a:rPr lang="en-US" dirty="0" smtClean="0"/>
                        <a:t> Product</a:t>
                      </a:r>
                      <a:endParaRPr lang="en-US" dirty="0"/>
                    </a:p>
                  </a:txBody>
                  <a:tcPr marL="0" marR="0" marT="0" marB="0"/>
                </a:tc>
                <a:tc>
                  <a:txBody>
                    <a:bodyPr/>
                    <a:lstStyle/>
                    <a:p>
                      <a:r>
                        <a:rPr lang="en-US" sz="1600" spc="-71" dirty="0" smtClean="0">
                          <a:hlinkClick r:id="rId3"/>
                        </a:rPr>
                        <a:t>http</a:t>
                      </a:r>
                      <a:r>
                        <a:rPr lang="en-US" sz="1600" spc="-71" smtClean="0">
                          <a:hlinkClick r:id="rId3"/>
                        </a:rPr>
                        <a:t>://www.microsoft.com/project/en-us/preview</a:t>
                      </a:r>
                      <a:r>
                        <a:rPr lang="en-US" sz="1600" spc="-71" baseline="0" smtClean="0"/>
                        <a:t> </a:t>
                      </a:r>
                      <a:endParaRPr lang="en-US" sz="1600" dirty="0"/>
                    </a:p>
                  </a:txBody>
                  <a:tcPr marL="0" marR="0" marT="0" marB="0"/>
                </a:tc>
              </a:tr>
              <a:tr h="274320">
                <a:tc>
                  <a:txBody>
                    <a:bodyPr/>
                    <a:lstStyle/>
                    <a:p>
                      <a:r>
                        <a:rPr lang="en-US" dirty="0" smtClean="0"/>
                        <a:t> Blog</a:t>
                      </a:r>
                      <a:endParaRPr lang="en-US" dirty="0"/>
                    </a:p>
                  </a:txBody>
                  <a:tcPr marL="0" marR="0" marT="0" marB="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spc="-71" dirty="0" smtClean="0">
                          <a:hlinkClick r:id="rId4"/>
                        </a:rPr>
                        <a:t>http://blogs.office.com/b/project/</a:t>
                      </a:r>
                      <a:r>
                        <a:rPr lang="en-US" sz="1600" spc="-71" dirty="0" smtClean="0"/>
                        <a:t>  </a:t>
                      </a:r>
                      <a:endParaRPr lang="en-US" sz="1600" spc="-71" dirty="0" smtClean="0">
                        <a:gradFill>
                          <a:gsLst>
                            <a:gs pos="5417">
                              <a:srgbClr val="505050"/>
                            </a:gs>
                            <a:gs pos="28000">
                              <a:srgbClr val="505050"/>
                            </a:gs>
                          </a:gsLst>
                          <a:lin ang="5400000" scaled="0"/>
                        </a:gradFill>
                      </a:endParaRPr>
                    </a:p>
                  </a:txBody>
                  <a:tcPr marL="0" marR="0" marT="0" marB="0"/>
                </a:tc>
              </a:tr>
              <a:tr h="274320">
                <a:tc>
                  <a:txBody>
                    <a:bodyPr/>
                    <a:lstStyle/>
                    <a:p>
                      <a:r>
                        <a:rPr lang="en-US" dirty="0" smtClean="0"/>
                        <a:t> TechNet</a:t>
                      </a:r>
                      <a:endParaRPr lang="en-US" dirty="0"/>
                    </a:p>
                  </a:txBody>
                  <a:tcPr marL="0" marR="0" marT="0" marB="0"/>
                </a:tc>
                <a:tc>
                  <a:txBody>
                    <a:bodyPr/>
                    <a:lstStyle/>
                    <a:p>
                      <a:r>
                        <a:rPr lang="en-US" sz="1600" spc="-71" dirty="0" smtClean="0">
                          <a:hlinkClick r:id="rId5"/>
                        </a:rPr>
                        <a:t>http://technet.microsoft.com/en-us/projectserver/fp123546</a:t>
                      </a:r>
                      <a:r>
                        <a:rPr lang="en-US" sz="1600" spc="-71" dirty="0" smtClean="0"/>
                        <a:t> </a:t>
                      </a:r>
                      <a:endParaRPr lang="en-US" sz="1600" dirty="0"/>
                    </a:p>
                  </a:txBody>
                  <a:tcPr marL="0" marR="0" marT="0" marB="0"/>
                </a:tc>
              </a:tr>
              <a:tr h="274320">
                <a:tc>
                  <a:txBody>
                    <a:bodyPr/>
                    <a:lstStyle/>
                    <a:p>
                      <a:r>
                        <a:rPr lang="en-US" dirty="0" smtClean="0"/>
                        <a:t> MSDN</a:t>
                      </a:r>
                      <a:endParaRPr lang="en-US" dirty="0"/>
                    </a:p>
                  </a:txBody>
                  <a:tcPr marL="0" marR="0" marT="0" marB="0"/>
                </a:tc>
                <a:tc>
                  <a:txBody>
                    <a:bodyPr/>
                    <a:lstStyle/>
                    <a:p>
                      <a:r>
                        <a:rPr lang="en-US" sz="1600" spc="-71" dirty="0" smtClean="0">
                          <a:hlinkClick r:id="rId6"/>
                        </a:rPr>
                        <a:t>http://msdn.microsoft.com/en-us/office/aa905469</a:t>
                      </a:r>
                      <a:endParaRPr lang="en-US" sz="1600" dirty="0"/>
                    </a:p>
                  </a:txBody>
                  <a:tcPr marL="0" marR="0" marT="0" marB="0"/>
                </a:tc>
              </a:tr>
              <a:tr h="274320">
                <a:tc>
                  <a:txBody>
                    <a:bodyPr/>
                    <a:lstStyle/>
                    <a:p>
                      <a:r>
                        <a:rPr lang="en-US" dirty="0" smtClean="0"/>
                        <a:t> Forums</a:t>
                      </a:r>
                      <a:endParaRPr lang="en-US" dirty="0"/>
                    </a:p>
                  </a:txBody>
                  <a:tcPr marL="0" marR="0" marT="0" marB="0"/>
                </a:tc>
                <a:tc>
                  <a:txBody>
                    <a:bodyPr/>
                    <a:lstStyle/>
                    <a:p>
                      <a:r>
                        <a:rPr lang="en-US" sz="1600" spc="-71" dirty="0" smtClean="0">
                          <a:hlinkClick r:id="rId7"/>
                        </a:rPr>
                        <a:t>http://social.technet.microsoft.com/Forums/en-US/category/project</a:t>
                      </a:r>
                      <a:r>
                        <a:rPr lang="en-US" sz="1600" spc="-71" dirty="0" smtClean="0"/>
                        <a:t> </a:t>
                      </a:r>
                      <a:endParaRPr lang="en-US" sz="1600" dirty="0"/>
                    </a:p>
                  </a:txBody>
                  <a:tcPr marL="0" marR="0" marT="0" marB="0"/>
                </a:tc>
              </a:tr>
            </a:tbl>
          </a:graphicData>
        </a:graphic>
      </p:graphicFrame>
    </p:spTree>
    <p:extLst>
      <p:ext uri="{BB962C8B-B14F-4D97-AF65-F5344CB8AC3E}">
        <p14:creationId xmlns:p14="http://schemas.microsoft.com/office/powerpoint/2010/main" val="300451352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Introducing Project Online, </a:t>
            </a:r>
            <a:r>
              <a:rPr lang="en-US" sz="4800" dirty="0" smtClean="0"/>
              <a:t/>
            </a:r>
            <a:br>
              <a:rPr lang="en-US" sz="4800" dirty="0" smtClean="0"/>
            </a:br>
            <a:r>
              <a:rPr lang="en-US" sz="4800" dirty="0" smtClean="0"/>
              <a:t>a </a:t>
            </a:r>
            <a:r>
              <a:rPr lang="en-US" sz="4800" dirty="0"/>
              <a:t>new Office 365 service</a:t>
            </a:r>
          </a:p>
        </p:txBody>
      </p:sp>
      <p:sp>
        <p:nvSpPr>
          <p:cNvPr id="5" name="Text Placeholder 4"/>
          <p:cNvSpPr>
            <a:spLocks noGrp="1"/>
          </p:cNvSpPr>
          <p:nvPr>
            <p:ph type="body" sz="quarter" idx="12"/>
          </p:nvPr>
        </p:nvSpPr>
        <p:spPr>
          <a:xfrm>
            <a:off x="4846637" y="5230345"/>
            <a:ext cx="7315201" cy="1372151"/>
          </a:xfrm>
        </p:spPr>
        <p:txBody>
          <a:bodyPr/>
          <a:lstStyle/>
          <a:p>
            <a:r>
              <a:rPr lang="en-US" dirty="0"/>
              <a:t>Christophe </a:t>
            </a:r>
            <a:r>
              <a:rPr lang="en-US" dirty="0" err="1"/>
              <a:t>Fiessinger</a:t>
            </a:r>
            <a:endParaRPr lang="en-US" dirty="0"/>
          </a:p>
          <a:p>
            <a:r>
              <a:rPr lang="en-US" dirty="0"/>
              <a:t>Product Marketing Manager, Microsoft</a:t>
            </a:r>
          </a:p>
        </p:txBody>
      </p:sp>
      <p:sp>
        <p:nvSpPr>
          <p:cNvPr id="6" name="Text Placeholder 5"/>
          <p:cNvSpPr>
            <a:spLocks noGrp="1"/>
          </p:cNvSpPr>
          <p:nvPr>
            <p:ph type="body" sz="quarter" idx="13"/>
          </p:nvPr>
        </p:nvSpPr>
        <p:spPr/>
        <p:txBody>
          <a:bodyPr/>
          <a:lstStyle/>
          <a:p>
            <a:r>
              <a:rPr lang="en-US" dirty="0" smtClean="0"/>
              <a:t>SPC131</a:t>
            </a:r>
            <a:endParaRPr lang="en-US" dirty="0"/>
          </a:p>
        </p:txBody>
      </p:sp>
      <p:sp>
        <p:nvSpPr>
          <p:cNvPr id="7" name="Rectangle 6"/>
          <p:cNvSpPr/>
          <p:nvPr/>
        </p:nvSpPr>
        <p:spPr>
          <a:xfrm>
            <a:off x="4922837" y="6164262"/>
            <a:ext cx="6080125" cy="523220"/>
          </a:xfrm>
          <a:prstGeom prst="rect">
            <a:avLst/>
          </a:prstGeom>
        </p:spPr>
        <p:txBody>
          <a:bodyPr>
            <a:spAutoFit/>
          </a:bodyPr>
          <a:lstStyle/>
          <a:p>
            <a:r>
              <a:rPr lang="en-US" sz="1400" dirty="0" smtClean="0">
                <a:solidFill>
                  <a:srgbClr val="FFFF00"/>
                </a:solidFill>
                <a:hlinkClick r:id="rId3"/>
              </a:rPr>
              <a:t>http</a:t>
            </a:r>
            <a:r>
              <a:rPr lang="en-US" sz="1400" dirty="0">
                <a:solidFill>
                  <a:srgbClr val="FFFF00"/>
                </a:solidFill>
                <a:hlinkClick r:id="rId3"/>
              </a:rPr>
              <a:t>://</a:t>
            </a:r>
            <a:r>
              <a:rPr lang="en-US" sz="1400" dirty="0" smtClean="0">
                <a:solidFill>
                  <a:srgbClr val="FFFF00"/>
                </a:solidFill>
                <a:hlinkClick r:id="rId3"/>
              </a:rPr>
              <a:t>blogs.msdn.com/chrisfie</a:t>
            </a:r>
            <a:r>
              <a:rPr lang="en-US" sz="1400" dirty="0" smtClean="0">
                <a:solidFill>
                  <a:srgbClr val="FFFF00"/>
                </a:solidFill>
              </a:rPr>
              <a:t> </a:t>
            </a:r>
          </a:p>
          <a:p>
            <a:r>
              <a:rPr lang="en-US" sz="1400" dirty="0" smtClean="0">
                <a:solidFill>
                  <a:srgbClr val="FFFF00"/>
                </a:solidFill>
                <a:hlinkClick r:id="rId4"/>
              </a:rPr>
              <a:t>chrisfie@microsoft.com</a:t>
            </a:r>
            <a:r>
              <a:rPr lang="en-US" sz="1400" dirty="0" smtClean="0">
                <a:solidFill>
                  <a:srgbClr val="FFFF00"/>
                </a:solidFill>
              </a:rPr>
              <a:t>  </a:t>
            </a:r>
            <a:endParaRPr lang="en-US" sz="1400" dirty="0">
              <a:solidFill>
                <a:srgbClr val="FFFF00"/>
              </a:solidFill>
            </a:endParaRPr>
          </a:p>
        </p:txBody>
      </p:sp>
      <p:pic>
        <p:nvPicPr>
          <p:cNvPr id="8" name="Picture 7" descr="tweet.png">
            <a:hlinkClick r:id="rId5"/>
          </p:cNvPr>
          <p:cNvPicPr/>
          <p:nvPr/>
        </p:nvPicPr>
        <p:blipFill>
          <a:blip r:embed="rId6"/>
          <a:stretch>
            <a:fillRect/>
          </a:stretch>
        </p:blipFill>
        <p:spPr>
          <a:xfrm>
            <a:off x="7749574" y="6227375"/>
            <a:ext cx="205105" cy="212725"/>
          </a:xfrm>
          <a:prstGeom prst="rect">
            <a:avLst/>
          </a:prstGeom>
        </p:spPr>
      </p:pic>
      <p:pic>
        <p:nvPicPr>
          <p:cNvPr id="9" name="Picture 8" descr="linked.png">
            <a:hlinkClick r:id="rId7"/>
          </p:cNvPr>
          <p:cNvPicPr/>
          <p:nvPr/>
        </p:nvPicPr>
        <p:blipFill>
          <a:blip r:embed="rId8"/>
          <a:stretch>
            <a:fillRect/>
          </a:stretch>
        </p:blipFill>
        <p:spPr>
          <a:xfrm>
            <a:off x="7749574" y="6474757"/>
            <a:ext cx="220345" cy="212725"/>
          </a:xfrm>
          <a:prstGeom prst="rect">
            <a:avLst/>
          </a:prstGeom>
        </p:spPr>
      </p:pic>
    </p:spTree>
    <p:extLst>
      <p:ext uri="{BB962C8B-B14F-4D97-AF65-F5344CB8AC3E}">
        <p14:creationId xmlns:p14="http://schemas.microsoft.com/office/powerpoint/2010/main" val="25667710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3"/>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4132441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879332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Appendix</a:t>
            </a:r>
            <a:endParaRPr lang="en-US" dirty="0"/>
          </a:p>
        </p:txBody>
      </p:sp>
    </p:spTree>
    <p:extLst>
      <p:ext uri="{BB962C8B-B14F-4D97-AF65-F5344CB8AC3E}">
        <p14:creationId xmlns:p14="http://schemas.microsoft.com/office/powerpoint/2010/main" val="123108006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0"/>
          </p:nvPr>
        </p:nvSpPr>
        <p:spPr/>
        <p:txBody>
          <a:bodyPr/>
          <a:lstStyle/>
          <a:p>
            <a:pPr marL="523431" indent="-523431">
              <a:buFont typeface="+mj-lt"/>
              <a:buAutoNum type="arabicPeriod"/>
            </a:pPr>
            <a:r>
              <a:rPr lang="en-US" sz="2856" dirty="0"/>
              <a:t>Online Project Portfolio Management (PPM)</a:t>
            </a:r>
          </a:p>
          <a:p>
            <a:pPr marL="523431" indent="-523431">
              <a:buFont typeface="+mj-lt"/>
              <a:buAutoNum type="arabicPeriod"/>
            </a:pPr>
            <a:r>
              <a:rPr lang="en-US" sz="2856" dirty="0"/>
              <a:t>Get Started Quickly</a:t>
            </a:r>
          </a:p>
          <a:p>
            <a:pPr marL="523431" indent="-523431">
              <a:buFont typeface="+mj-lt"/>
              <a:buAutoNum type="arabicPeriod"/>
            </a:pPr>
            <a:r>
              <a:rPr lang="en-US" sz="2856" dirty="0"/>
              <a:t>Take Action</a:t>
            </a:r>
          </a:p>
          <a:p>
            <a:pPr marL="523431" indent="-523431">
              <a:buFont typeface="+mj-lt"/>
              <a:buAutoNum type="arabicPeriod"/>
            </a:pPr>
            <a:r>
              <a:rPr lang="en-US" sz="2856" dirty="0"/>
              <a:t>Improve Governance And Control</a:t>
            </a:r>
          </a:p>
          <a:p>
            <a:pPr marL="523431" indent="-523431">
              <a:buFont typeface="+mj-lt"/>
              <a:buAutoNum type="arabicPeriod"/>
            </a:pPr>
            <a:r>
              <a:rPr lang="en-US" sz="2856" dirty="0"/>
              <a:t>Effectively manage resources</a:t>
            </a:r>
          </a:p>
          <a:p>
            <a:pPr marL="523431" indent="-523431">
              <a:buFont typeface="+mj-lt"/>
              <a:buAutoNum type="arabicPeriod"/>
            </a:pPr>
            <a:r>
              <a:rPr lang="en-US" sz="2856" dirty="0"/>
              <a:t>Strengthen everyday collaboration</a:t>
            </a:r>
          </a:p>
          <a:p>
            <a:pPr marL="523431" indent="-523431">
              <a:buFont typeface="+mj-lt"/>
              <a:buAutoNum type="arabicPeriod"/>
            </a:pPr>
            <a:r>
              <a:rPr lang="en-US" sz="2856" dirty="0"/>
              <a:t>Seamlessly communicate</a:t>
            </a:r>
          </a:p>
          <a:p>
            <a:pPr marL="523431" indent="-523431">
              <a:buFont typeface="+mj-lt"/>
              <a:buAutoNum type="arabicPeriod"/>
            </a:pPr>
            <a:r>
              <a:rPr lang="en-US" sz="2856" dirty="0"/>
              <a:t>Make data-driven decisions</a:t>
            </a:r>
          </a:p>
          <a:p>
            <a:pPr marL="523431" indent="-523431">
              <a:buFont typeface="+mj-lt"/>
              <a:buAutoNum type="arabicPeriod"/>
            </a:pPr>
            <a:r>
              <a:rPr lang="en-US" sz="2856" dirty="0"/>
              <a:t>Improve IT Management</a:t>
            </a:r>
          </a:p>
          <a:p>
            <a:pPr marL="523431" indent="-523431">
              <a:buFont typeface="+mj-lt"/>
              <a:buAutoNum type="arabicPeriod"/>
            </a:pPr>
            <a:r>
              <a:rPr lang="en-US" sz="2856" dirty="0"/>
              <a:t>Quickly Innovate</a:t>
            </a:r>
          </a:p>
        </p:txBody>
      </p:sp>
      <p:sp>
        <p:nvSpPr>
          <p:cNvPr id="5" name="Title 4"/>
          <p:cNvSpPr>
            <a:spLocks noGrp="1"/>
          </p:cNvSpPr>
          <p:nvPr>
            <p:ph type="title"/>
          </p:nvPr>
        </p:nvSpPr>
        <p:spPr/>
        <p:txBody>
          <a:bodyPr/>
          <a:lstStyle/>
          <a:p>
            <a:r>
              <a:rPr lang="en-US" dirty="0"/>
              <a:t>Project </a:t>
            </a:r>
            <a:r>
              <a:rPr lang="en-US" dirty="0" smtClean="0"/>
              <a:t>Online - Top </a:t>
            </a:r>
            <a:r>
              <a:rPr lang="en-US" dirty="0"/>
              <a:t>10 Benefits</a:t>
            </a:r>
          </a:p>
        </p:txBody>
      </p:sp>
    </p:spTree>
    <p:extLst>
      <p:ext uri="{BB962C8B-B14F-4D97-AF65-F5344CB8AC3E}">
        <p14:creationId xmlns:p14="http://schemas.microsoft.com/office/powerpoint/2010/main" val="276085242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Online Terms</a:t>
            </a:r>
            <a:endParaRPr lang="en-US" dirty="0"/>
          </a:p>
        </p:txBody>
      </p:sp>
      <p:sp>
        <p:nvSpPr>
          <p:cNvPr id="3" name="Text Placeholder 2"/>
          <p:cNvSpPr>
            <a:spLocks noGrp="1"/>
          </p:cNvSpPr>
          <p:nvPr>
            <p:ph type="body" sz="quarter" idx="10"/>
          </p:nvPr>
        </p:nvSpPr>
        <p:spPr/>
        <p:txBody>
          <a:bodyPr/>
          <a:lstStyle/>
          <a:p>
            <a:r>
              <a:rPr lang="en-US" dirty="0" smtClean="0"/>
              <a:t>Plans</a:t>
            </a:r>
          </a:p>
          <a:p>
            <a:r>
              <a:rPr lang="en-US" dirty="0" smtClean="0"/>
              <a:t>Provisioning</a:t>
            </a:r>
          </a:p>
          <a:p>
            <a:r>
              <a:rPr lang="en-US" dirty="0" smtClean="0"/>
              <a:t>Tenant</a:t>
            </a:r>
          </a:p>
          <a:p>
            <a:r>
              <a:rPr lang="en-US" dirty="0" smtClean="0"/>
              <a:t>Project Online</a:t>
            </a:r>
          </a:p>
          <a:p>
            <a:r>
              <a:rPr lang="en-US" dirty="0" smtClean="0"/>
              <a:t>Project Web App</a:t>
            </a:r>
          </a:p>
          <a:p>
            <a:r>
              <a:rPr lang="en-US" dirty="0" smtClean="0"/>
              <a:t>Project Pro for Office 365</a:t>
            </a:r>
          </a:p>
          <a:p>
            <a:r>
              <a:rPr lang="en-US" dirty="0" smtClean="0"/>
              <a:t>Project Online with Project Pro for Office 365</a:t>
            </a:r>
            <a:endParaRPr lang="en-US" dirty="0"/>
          </a:p>
        </p:txBody>
      </p:sp>
    </p:spTree>
    <p:extLst>
      <p:ext uri="{BB962C8B-B14F-4D97-AF65-F5344CB8AC3E}">
        <p14:creationId xmlns:p14="http://schemas.microsoft.com/office/powerpoint/2010/main" val="300548073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Project Online IT administration </a:t>
            </a:r>
            <a:endParaRPr lang="en-US" dirty="0"/>
          </a:p>
        </p:txBody>
      </p:sp>
      <p:sp>
        <p:nvSpPr>
          <p:cNvPr id="2" name="Text Placeholder 1"/>
          <p:cNvSpPr>
            <a:spLocks noGrp="1"/>
          </p:cNvSpPr>
          <p:nvPr>
            <p:ph type="body" sz="quarter" idx="10"/>
          </p:nvPr>
        </p:nvSpPr>
        <p:spPr/>
        <p:txBody>
          <a:bodyPr/>
          <a:lstStyle/>
          <a:p>
            <a:r>
              <a:rPr lang="en-US" dirty="0" smtClean="0"/>
              <a:t>What can be done where ?</a:t>
            </a:r>
            <a:endParaRPr lang="en-US" dirty="0"/>
          </a:p>
        </p:txBody>
      </p:sp>
      <p:sp>
        <p:nvSpPr>
          <p:cNvPr id="4" name="Rounded Rectangle 3"/>
          <p:cNvSpPr/>
          <p:nvPr/>
        </p:nvSpPr>
        <p:spPr>
          <a:xfrm>
            <a:off x="1265237" y="1990086"/>
            <a:ext cx="5038155" cy="46267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dirty="0" smtClean="0"/>
              <a:t>Microsoft Online Portal UI</a:t>
            </a:r>
          </a:p>
          <a:p>
            <a:pPr algn="ctr"/>
            <a:r>
              <a:rPr lang="en-US" sz="1600" dirty="0"/>
              <a:t>https</a:t>
            </a:r>
            <a:r>
              <a:rPr lang="en-US" sz="1600" dirty="0" smtClean="0"/>
              <a:t>://portal.microsoftonline.com</a:t>
            </a:r>
            <a:endParaRPr lang="en-US" sz="1600" dirty="0"/>
          </a:p>
        </p:txBody>
      </p:sp>
      <p:sp>
        <p:nvSpPr>
          <p:cNvPr id="5" name="Rounded Rectangle 4"/>
          <p:cNvSpPr/>
          <p:nvPr/>
        </p:nvSpPr>
        <p:spPr>
          <a:xfrm>
            <a:off x="1484331" y="3124800"/>
            <a:ext cx="4599966" cy="33336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t"/>
          <a:lstStyle/>
          <a:p>
            <a:pPr algn="ctr"/>
            <a:r>
              <a:rPr lang="en-US" sz="2000" dirty="0" smtClean="0"/>
              <a:t>SharePoint Tenant Admin UI</a:t>
            </a:r>
          </a:p>
          <a:p>
            <a:pPr algn="ctr"/>
            <a:r>
              <a:rPr lang="en-US" sz="1400" dirty="0" smtClean="0"/>
              <a:t>https://tenantname</a:t>
            </a:r>
            <a:r>
              <a:rPr lang="en-US" sz="1400" b="1" dirty="0" smtClean="0"/>
              <a:t>-admin</a:t>
            </a:r>
            <a:r>
              <a:rPr lang="en-US" sz="1400" dirty="0" smtClean="0"/>
              <a:t>.sharepoint.com</a:t>
            </a:r>
            <a:endParaRPr lang="en-US" sz="1400" dirty="0"/>
          </a:p>
        </p:txBody>
      </p:sp>
      <p:sp>
        <p:nvSpPr>
          <p:cNvPr id="6" name="Rounded Rectangle 5"/>
          <p:cNvSpPr/>
          <p:nvPr/>
        </p:nvSpPr>
        <p:spPr>
          <a:xfrm>
            <a:off x="1674654" y="4307963"/>
            <a:ext cx="4219320" cy="191283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t"/>
          <a:lstStyle/>
          <a:p>
            <a:pPr algn="ctr"/>
            <a:r>
              <a:rPr lang="en-US" sz="2000" dirty="0" smtClean="0"/>
              <a:t>SharePoint/PWA UI</a:t>
            </a:r>
          </a:p>
          <a:p>
            <a:pPr algn="ctr"/>
            <a:r>
              <a:rPr lang="en-US" sz="1400" dirty="0" smtClean="0"/>
              <a:t>(default) https</a:t>
            </a:r>
            <a:r>
              <a:rPr lang="en-US" sz="1400" dirty="0"/>
              <a:t>://</a:t>
            </a:r>
            <a:r>
              <a:rPr lang="en-US" sz="1400" dirty="0" smtClean="0"/>
              <a:t>tenantname.sharepoint.com/sites/pwa</a:t>
            </a:r>
            <a:endParaRPr lang="en-US" sz="1400" dirty="0"/>
          </a:p>
        </p:txBody>
      </p:sp>
      <p:sp>
        <p:nvSpPr>
          <p:cNvPr id="7" name="TextBox 6"/>
          <p:cNvSpPr txBox="1"/>
          <p:nvPr/>
        </p:nvSpPr>
        <p:spPr>
          <a:xfrm>
            <a:off x="6599236" y="1990086"/>
            <a:ext cx="4761112" cy="14773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marL="285750" indent="-285750">
              <a:buFont typeface="Arial" pitchFamily="34" charset="0"/>
              <a:buChar char="•"/>
            </a:pPr>
            <a:r>
              <a:rPr lang="en-US" dirty="0" smtClean="0"/>
              <a:t>Sign-up</a:t>
            </a:r>
          </a:p>
          <a:p>
            <a:pPr marL="285750" indent="-285750">
              <a:buFont typeface="Arial" pitchFamily="34" charset="0"/>
              <a:buChar char="•"/>
            </a:pPr>
            <a:r>
              <a:rPr lang="en-US" dirty="0"/>
              <a:t>Create users and groups</a:t>
            </a:r>
          </a:p>
          <a:p>
            <a:pPr marL="285750" indent="-285750">
              <a:buFont typeface="Arial" pitchFamily="34" charset="0"/>
              <a:buChar char="•"/>
            </a:pPr>
            <a:r>
              <a:rPr lang="en-US" dirty="0" smtClean="0"/>
              <a:t>Purchase/assign licenses</a:t>
            </a:r>
          </a:p>
          <a:p>
            <a:pPr marL="285750" indent="-285750">
              <a:buFont typeface="Arial" pitchFamily="34" charset="0"/>
              <a:buChar char="•"/>
            </a:pPr>
            <a:r>
              <a:rPr lang="en-US" dirty="0" smtClean="0"/>
              <a:t>Manage workloads (Exchange, </a:t>
            </a:r>
            <a:r>
              <a:rPr lang="en-US" dirty="0" err="1" smtClean="0"/>
              <a:t>Lync</a:t>
            </a:r>
            <a:r>
              <a:rPr lang="en-US" dirty="0" smtClean="0"/>
              <a:t>, etc…)</a:t>
            </a:r>
          </a:p>
          <a:p>
            <a:pPr marL="285750" indent="-285750">
              <a:buFont typeface="Arial" pitchFamily="34" charset="0"/>
              <a:buChar char="•"/>
            </a:pPr>
            <a:r>
              <a:rPr lang="en-US" dirty="0" smtClean="0"/>
              <a:t>Download Office clients</a:t>
            </a:r>
            <a:endParaRPr lang="en-US" dirty="0"/>
          </a:p>
        </p:txBody>
      </p:sp>
      <p:sp>
        <p:nvSpPr>
          <p:cNvPr id="8" name="TextBox 7"/>
          <p:cNvSpPr txBox="1"/>
          <p:nvPr/>
        </p:nvSpPr>
        <p:spPr>
          <a:xfrm>
            <a:off x="6599236" y="3577079"/>
            <a:ext cx="4761111"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285750" indent="-285750">
              <a:buFont typeface="Arial" pitchFamily="34" charset="0"/>
              <a:buChar char="•"/>
            </a:pPr>
            <a:r>
              <a:rPr lang="en-US" dirty="0" smtClean="0"/>
              <a:t>Create/Manage Site Collections</a:t>
            </a:r>
          </a:p>
          <a:p>
            <a:pPr marL="285750" indent="-285750">
              <a:buFont typeface="Arial" pitchFamily="34" charset="0"/>
              <a:buChar char="•"/>
            </a:pPr>
            <a:r>
              <a:rPr lang="en-US" dirty="0" smtClean="0"/>
              <a:t>Set quotas, upgrade, etc…</a:t>
            </a:r>
          </a:p>
          <a:p>
            <a:pPr marL="285750" indent="-285750">
              <a:buFont typeface="Arial" pitchFamily="34" charset="0"/>
              <a:buChar char="•"/>
            </a:pPr>
            <a:r>
              <a:rPr lang="en-US" dirty="0" smtClean="0"/>
              <a:t>Manage additional services (BCS, Search, etc..)</a:t>
            </a:r>
            <a:endParaRPr lang="en-US" dirty="0"/>
          </a:p>
        </p:txBody>
      </p:sp>
      <p:sp>
        <p:nvSpPr>
          <p:cNvPr id="9" name="TextBox 8"/>
          <p:cNvSpPr txBox="1"/>
          <p:nvPr/>
        </p:nvSpPr>
        <p:spPr>
          <a:xfrm>
            <a:off x="6599237" y="4857842"/>
            <a:ext cx="4761110" cy="14773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marL="285750" indent="-285750">
              <a:buFont typeface="Arial" pitchFamily="34" charset="0"/>
              <a:buChar char="•"/>
            </a:pPr>
            <a:r>
              <a:rPr lang="en-US" dirty="0" smtClean="0"/>
              <a:t>Grant permissions to access individual site collections</a:t>
            </a:r>
          </a:p>
          <a:p>
            <a:pPr marL="285750" indent="-285750">
              <a:buFont typeface="Arial" pitchFamily="34" charset="0"/>
              <a:buChar char="•"/>
            </a:pPr>
            <a:r>
              <a:rPr lang="en-US" dirty="0" smtClean="0"/>
              <a:t>Manage site collection settings and sub sites</a:t>
            </a:r>
          </a:p>
          <a:p>
            <a:pPr marL="285750" indent="-285750">
              <a:buFont typeface="Arial" pitchFamily="34" charset="0"/>
              <a:buChar char="•"/>
            </a:pPr>
            <a:r>
              <a:rPr lang="en-US" dirty="0" smtClean="0"/>
              <a:t>Manage PWA settings</a:t>
            </a:r>
            <a:endParaRPr lang="en-US" dirty="0"/>
          </a:p>
        </p:txBody>
      </p:sp>
    </p:spTree>
    <p:extLst>
      <p:ext uri="{BB962C8B-B14F-4D97-AF65-F5344CB8AC3E}">
        <p14:creationId xmlns:p14="http://schemas.microsoft.com/office/powerpoint/2010/main" val="2934474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Unmatched in the Cloud</a:t>
            </a:r>
          </a:p>
        </p:txBody>
      </p:sp>
      <p:cxnSp>
        <p:nvCxnSpPr>
          <p:cNvPr id="5" name="Straight Connector 4"/>
          <p:cNvCxnSpPr/>
          <p:nvPr/>
        </p:nvCxnSpPr>
        <p:spPr>
          <a:xfrm>
            <a:off x="229574" y="4193019"/>
            <a:ext cx="11511175" cy="0"/>
          </a:xfrm>
          <a:prstGeom prst="line">
            <a:avLst/>
          </a:prstGeom>
          <a:ln>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963784" y="1504919"/>
            <a:ext cx="3061214" cy="768409"/>
          </a:xfrm>
          <a:prstGeom prst="rect">
            <a:avLst/>
          </a:prstGeom>
          <a:noFill/>
        </p:spPr>
        <p:txBody>
          <a:bodyPr wrap="none" lIns="0" tIns="0" rIns="0" bIns="0" rtlCol="0">
            <a:spAutoFit/>
          </a:bodyPr>
          <a:lstStyle/>
          <a:p>
            <a:pPr defTabSz="932559"/>
            <a:r>
              <a:rPr lang="en-US" sz="2448" spc="-71" dirty="0">
                <a:gradFill>
                  <a:gsLst>
                    <a:gs pos="2917">
                      <a:srgbClr val="797A7D"/>
                    </a:gs>
                    <a:gs pos="95000">
                      <a:srgbClr val="797A7D"/>
                    </a:gs>
                  </a:gsLst>
                  <a:lin ang="5400000" scaled="0"/>
                </a:gradFill>
              </a:rPr>
              <a:t>years in consumer and </a:t>
            </a:r>
          </a:p>
          <a:p>
            <a:pPr defTabSz="932559"/>
            <a:r>
              <a:rPr lang="en-US" sz="2448" spc="-71" dirty="0">
                <a:gradFill>
                  <a:gsLst>
                    <a:gs pos="2917">
                      <a:srgbClr val="797A7D"/>
                    </a:gs>
                    <a:gs pos="95000">
                      <a:srgbClr val="797A7D"/>
                    </a:gs>
                  </a:gsLst>
                  <a:lin ang="5400000" scaled="0"/>
                </a:gradFill>
              </a:rPr>
              <a:t>business services</a:t>
            </a:r>
          </a:p>
        </p:txBody>
      </p:sp>
      <p:sp>
        <p:nvSpPr>
          <p:cNvPr id="7" name="TextBox 6"/>
          <p:cNvSpPr txBox="1"/>
          <p:nvPr/>
        </p:nvSpPr>
        <p:spPr>
          <a:xfrm>
            <a:off x="549508" y="1363662"/>
            <a:ext cx="1311137" cy="1056416"/>
          </a:xfrm>
          <a:prstGeom prst="rect">
            <a:avLst/>
          </a:prstGeom>
          <a:noFill/>
        </p:spPr>
        <p:txBody>
          <a:bodyPr wrap="none" lIns="0" tIns="0" rIns="0" bIns="0" rtlCol="0">
            <a:spAutoFit/>
          </a:bodyPr>
          <a:lstStyle/>
          <a:p>
            <a:pPr defTabSz="932559"/>
            <a:r>
              <a:rPr lang="en-US" sz="6731" spc="-71" dirty="0">
                <a:gradFill>
                  <a:gsLst>
                    <a:gs pos="2917">
                      <a:srgbClr val="797A7D"/>
                    </a:gs>
                    <a:gs pos="95000">
                      <a:srgbClr val="797A7D"/>
                    </a:gs>
                  </a:gsLst>
                  <a:lin ang="5400000" scaled="0"/>
                </a:gradFill>
                <a:latin typeface="Segoe UI Light"/>
              </a:rPr>
              <a:t>&gt;15</a:t>
            </a:r>
          </a:p>
        </p:txBody>
      </p:sp>
      <p:sp>
        <p:nvSpPr>
          <p:cNvPr id="8" name="TextBox 7"/>
          <p:cNvSpPr txBox="1"/>
          <p:nvPr/>
        </p:nvSpPr>
        <p:spPr>
          <a:xfrm>
            <a:off x="1182260" y="2624147"/>
            <a:ext cx="1893690" cy="1056416"/>
          </a:xfrm>
          <a:prstGeom prst="rect">
            <a:avLst/>
          </a:prstGeom>
          <a:noFill/>
        </p:spPr>
        <p:txBody>
          <a:bodyPr wrap="none" lIns="0" tIns="0" rIns="0" bIns="0" rtlCol="0">
            <a:spAutoFit/>
          </a:bodyPr>
          <a:lstStyle/>
          <a:p>
            <a:pPr defTabSz="932559"/>
            <a:r>
              <a:rPr lang="en-US" sz="6731" spc="-71" dirty="0">
                <a:gradFill>
                  <a:gsLst>
                    <a:gs pos="2917">
                      <a:srgbClr val="797A7D"/>
                    </a:gs>
                    <a:gs pos="95000">
                      <a:srgbClr val="797A7D"/>
                    </a:gs>
                  </a:gsLst>
                  <a:lin ang="5400000" scaled="0"/>
                </a:gradFill>
                <a:latin typeface="Segoe UI Light"/>
              </a:rPr>
              <a:t>200+</a:t>
            </a:r>
          </a:p>
        </p:txBody>
      </p:sp>
      <p:sp>
        <p:nvSpPr>
          <p:cNvPr id="9" name="TextBox 8"/>
          <p:cNvSpPr txBox="1"/>
          <p:nvPr/>
        </p:nvSpPr>
        <p:spPr>
          <a:xfrm>
            <a:off x="1182259" y="3527851"/>
            <a:ext cx="3084692" cy="384205"/>
          </a:xfrm>
          <a:prstGeom prst="rect">
            <a:avLst/>
          </a:prstGeom>
          <a:noFill/>
        </p:spPr>
        <p:txBody>
          <a:bodyPr wrap="none" lIns="0" tIns="0" rIns="0" bIns="0" rtlCol="0">
            <a:spAutoFit/>
          </a:bodyPr>
          <a:lstStyle/>
          <a:p>
            <a:pPr defTabSz="932559"/>
            <a:r>
              <a:rPr lang="en-US" sz="2448" spc="-71" dirty="0">
                <a:gradFill>
                  <a:gsLst>
                    <a:gs pos="2917">
                      <a:srgbClr val="797A7D"/>
                    </a:gs>
                    <a:gs pos="95000">
                      <a:srgbClr val="797A7D"/>
                    </a:gs>
                  </a:gsLst>
                  <a:lin ang="5400000" scaled="0"/>
                </a:gradFill>
              </a:rPr>
              <a:t>services, delivered 24x7</a:t>
            </a:r>
          </a:p>
        </p:txBody>
      </p:sp>
      <p:sp>
        <p:nvSpPr>
          <p:cNvPr id="10" name="TextBox 9"/>
          <p:cNvSpPr txBox="1"/>
          <p:nvPr/>
        </p:nvSpPr>
        <p:spPr>
          <a:xfrm>
            <a:off x="6535561" y="1380941"/>
            <a:ext cx="1268629" cy="1056416"/>
          </a:xfrm>
          <a:prstGeom prst="rect">
            <a:avLst/>
          </a:prstGeom>
          <a:noFill/>
        </p:spPr>
        <p:txBody>
          <a:bodyPr wrap="none" lIns="0" tIns="0" rIns="0" bIns="0" rtlCol="0">
            <a:spAutoFit/>
          </a:bodyPr>
          <a:lstStyle/>
          <a:p>
            <a:pPr defTabSz="932559"/>
            <a:r>
              <a:rPr lang="en-US" sz="6731" spc="-71" dirty="0">
                <a:gradFill>
                  <a:gsLst>
                    <a:gs pos="2917">
                      <a:srgbClr val="797A7D"/>
                    </a:gs>
                    <a:gs pos="95000">
                      <a:srgbClr val="797A7D"/>
                    </a:gs>
                  </a:gsLst>
                  <a:lin ang="5400000" scaled="0"/>
                </a:gradFill>
                <a:latin typeface="Segoe UI Light"/>
              </a:rPr>
              <a:t>30k</a:t>
            </a:r>
          </a:p>
        </p:txBody>
      </p:sp>
      <p:sp>
        <p:nvSpPr>
          <p:cNvPr id="11" name="TextBox 10"/>
          <p:cNvSpPr txBox="1"/>
          <p:nvPr/>
        </p:nvSpPr>
        <p:spPr>
          <a:xfrm>
            <a:off x="7932458" y="1522198"/>
            <a:ext cx="3162579" cy="768409"/>
          </a:xfrm>
          <a:prstGeom prst="rect">
            <a:avLst/>
          </a:prstGeom>
          <a:noFill/>
        </p:spPr>
        <p:txBody>
          <a:bodyPr wrap="none" lIns="0" tIns="0" rIns="0" bIns="0" rtlCol="0">
            <a:spAutoFit/>
          </a:bodyPr>
          <a:lstStyle/>
          <a:p>
            <a:pPr defTabSz="932559"/>
            <a:r>
              <a:rPr lang="en-US" sz="2448" spc="-71" dirty="0">
                <a:gradFill>
                  <a:gsLst>
                    <a:gs pos="2917">
                      <a:srgbClr val="797A7D"/>
                    </a:gs>
                    <a:gs pos="95000">
                      <a:srgbClr val="797A7D"/>
                    </a:gs>
                  </a:gsLst>
                  <a:lin ang="5400000" scaled="0"/>
                </a:gradFill>
              </a:rPr>
              <a:t>engineers involved </a:t>
            </a:r>
            <a:br>
              <a:rPr lang="en-US" sz="2448" spc="-71" dirty="0">
                <a:gradFill>
                  <a:gsLst>
                    <a:gs pos="2917">
                      <a:srgbClr val="797A7D"/>
                    </a:gs>
                    <a:gs pos="95000">
                      <a:srgbClr val="797A7D"/>
                    </a:gs>
                  </a:gsLst>
                  <a:lin ang="5400000" scaled="0"/>
                </a:gradFill>
              </a:rPr>
            </a:br>
            <a:r>
              <a:rPr lang="en-US" sz="2448" spc="-71" dirty="0">
                <a:gradFill>
                  <a:gsLst>
                    <a:gs pos="2917">
                      <a:srgbClr val="797A7D"/>
                    </a:gs>
                    <a:gs pos="95000">
                      <a:srgbClr val="797A7D"/>
                    </a:gs>
                  </a:gsLst>
                  <a:lin ang="5400000" scaled="0"/>
                </a:gradFill>
              </a:rPr>
              <a:t>in cloud-based activities</a:t>
            </a:r>
          </a:p>
        </p:txBody>
      </p:sp>
      <p:sp>
        <p:nvSpPr>
          <p:cNvPr id="12" name="TextBox 11"/>
          <p:cNvSpPr txBox="1"/>
          <p:nvPr/>
        </p:nvSpPr>
        <p:spPr>
          <a:xfrm>
            <a:off x="6635542" y="5279701"/>
            <a:ext cx="3311419" cy="1130118"/>
          </a:xfrm>
          <a:prstGeom prst="rect">
            <a:avLst/>
          </a:prstGeom>
          <a:noFill/>
        </p:spPr>
        <p:txBody>
          <a:bodyPr wrap="none" lIns="0" tIns="0" rIns="0" bIns="0" rtlCol="0">
            <a:spAutoFit/>
          </a:bodyPr>
          <a:lstStyle/>
          <a:p>
            <a:pPr defTabSz="932559"/>
            <a:r>
              <a:rPr lang="en-US" sz="2448" spc="-71" dirty="0">
                <a:gradFill>
                  <a:gsLst>
                    <a:gs pos="2917">
                      <a:srgbClr val="797A7D"/>
                    </a:gs>
                    <a:gs pos="95000">
                      <a:srgbClr val="797A7D"/>
                    </a:gs>
                  </a:gsLst>
                  <a:lin ang="5400000" scaled="0"/>
                </a:gradFill>
              </a:rPr>
              <a:t>Highly secure, </a:t>
            </a:r>
          </a:p>
          <a:p>
            <a:pPr defTabSz="932559"/>
            <a:r>
              <a:rPr lang="en-US" sz="2448" spc="-71" dirty="0">
                <a:gradFill>
                  <a:gsLst>
                    <a:gs pos="2917">
                      <a:srgbClr val="797A7D"/>
                    </a:gs>
                    <a:gs pos="95000">
                      <a:srgbClr val="797A7D"/>
                    </a:gs>
                  </a:gsLst>
                  <a:lin ang="5400000" scaled="0"/>
                </a:gradFill>
              </a:rPr>
              <a:t>compliant </a:t>
            </a:r>
            <a:r>
              <a:rPr lang="en-US" sz="2448" spc="-71" dirty="0" smtClean="0">
                <a:gradFill>
                  <a:gsLst>
                    <a:gs pos="2917">
                      <a:srgbClr val="797A7D"/>
                    </a:gs>
                    <a:gs pos="95000">
                      <a:srgbClr val="797A7D"/>
                    </a:gs>
                  </a:gsLst>
                  <a:lin ang="5400000" scaled="0"/>
                </a:gradFill>
              </a:rPr>
              <a:t>infrastructure</a:t>
            </a:r>
          </a:p>
          <a:p>
            <a:pPr defTabSz="932559"/>
            <a:r>
              <a:rPr lang="en-US" sz="2448" spc="-71" dirty="0" smtClean="0">
                <a:gradFill>
                  <a:gsLst>
                    <a:gs pos="2917">
                      <a:srgbClr val="797A7D"/>
                    </a:gs>
                    <a:gs pos="95000">
                      <a:srgbClr val="797A7D"/>
                    </a:gs>
                  </a:gsLst>
                  <a:lin ang="5400000" scaled="0"/>
                </a:gradFill>
                <a:hlinkClick r:id="rId3"/>
              </a:rPr>
              <a:t>&gt; Office 365 Trust Center</a:t>
            </a:r>
            <a:r>
              <a:rPr lang="en-US" sz="2448" spc="-71" dirty="0" smtClean="0">
                <a:gradFill>
                  <a:gsLst>
                    <a:gs pos="2917">
                      <a:srgbClr val="797A7D"/>
                    </a:gs>
                    <a:gs pos="95000">
                      <a:srgbClr val="797A7D"/>
                    </a:gs>
                  </a:gsLst>
                  <a:lin ang="5400000" scaled="0"/>
                </a:gradFill>
              </a:rPr>
              <a:t> </a:t>
            </a:r>
            <a:endParaRPr lang="en-US" sz="2448" spc="-71" dirty="0">
              <a:gradFill>
                <a:gsLst>
                  <a:gs pos="2917">
                    <a:srgbClr val="797A7D"/>
                  </a:gs>
                  <a:gs pos="95000">
                    <a:srgbClr val="797A7D"/>
                  </a:gs>
                </a:gsLst>
                <a:lin ang="5400000" scaled="0"/>
              </a:gradFill>
            </a:endParaRPr>
          </a:p>
        </p:txBody>
      </p:sp>
      <p:sp>
        <p:nvSpPr>
          <p:cNvPr id="13" name="TextBox 12"/>
          <p:cNvSpPr txBox="1"/>
          <p:nvPr/>
        </p:nvSpPr>
        <p:spPr>
          <a:xfrm>
            <a:off x="6635542" y="4190082"/>
            <a:ext cx="2440668" cy="923330"/>
          </a:xfrm>
          <a:prstGeom prst="rect">
            <a:avLst/>
          </a:prstGeom>
          <a:noFill/>
        </p:spPr>
        <p:txBody>
          <a:bodyPr wrap="none" lIns="0" tIns="0" rIns="0" bIns="0" rtlCol="0">
            <a:spAutoFit/>
          </a:bodyPr>
          <a:lstStyle/>
          <a:p>
            <a:pPr defTabSz="932559"/>
            <a:r>
              <a:rPr lang="en-US" sz="6000" spc="-71" dirty="0">
                <a:gradFill>
                  <a:gsLst>
                    <a:gs pos="2917">
                      <a:srgbClr val="797A7D"/>
                    </a:gs>
                    <a:gs pos="95000">
                      <a:srgbClr val="797A7D"/>
                    </a:gs>
                  </a:gsLst>
                  <a:lin ang="5400000" scaled="0"/>
                </a:gradFill>
                <a:latin typeface="Segoe UI Light"/>
              </a:rPr>
              <a:t>Security</a:t>
            </a:r>
          </a:p>
        </p:txBody>
      </p:sp>
      <p:sp>
        <p:nvSpPr>
          <p:cNvPr id="4" name="Rectangle 3"/>
          <p:cNvSpPr/>
          <p:nvPr/>
        </p:nvSpPr>
        <p:spPr>
          <a:xfrm>
            <a:off x="695534" y="5081963"/>
            <a:ext cx="3959371" cy="1630991"/>
          </a:xfrm>
          <a:prstGeom prst="rect">
            <a:avLst/>
          </a:prstGeom>
        </p:spPr>
        <p:txBody>
          <a:bodyPr wrap="square">
            <a:spAutoFit/>
          </a:bodyPr>
          <a:lstStyle/>
          <a:p>
            <a:pPr marL="0" lvl="1" defTabSz="932559">
              <a:buClr>
                <a:srgbClr val="F26522"/>
              </a:buClr>
              <a:buSzPct val="100000"/>
              <a:defRPr/>
            </a:pPr>
            <a:r>
              <a:rPr lang="en-US" sz="2448" spc="-71" dirty="0">
                <a:gradFill>
                  <a:gsLst>
                    <a:gs pos="2917">
                      <a:srgbClr val="797A7D"/>
                    </a:gs>
                    <a:gs pos="95000">
                      <a:srgbClr val="797A7D"/>
                    </a:gs>
                  </a:gsLst>
                  <a:lin ang="5400000" scaled="0"/>
                </a:gradFill>
              </a:rPr>
              <a:t>FISMA certified</a:t>
            </a:r>
          </a:p>
          <a:p>
            <a:pPr marL="0" lvl="1" defTabSz="932559">
              <a:buClr>
                <a:srgbClr val="F26522"/>
              </a:buClr>
              <a:buSzPct val="100000"/>
              <a:defRPr/>
            </a:pPr>
            <a:r>
              <a:rPr lang="en-US" sz="2448" spc="-71" dirty="0">
                <a:gradFill>
                  <a:gsLst>
                    <a:gs pos="2917">
                      <a:srgbClr val="797A7D"/>
                    </a:gs>
                    <a:gs pos="95000">
                      <a:srgbClr val="797A7D"/>
                    </a:gs>
                  </a:gsLst>
                  <a:lin ang="5400000" scaled="0"/>
                </a:gradFill>
              </a:rPr>
              <a:t>EU Model Clauses </a:t>
            </a:r>
          </a:p>
          <a:p>
            <a:pPr marL="0" lvl="1" defTabSz="932559">
              <a:buClr>
                <a:srgbClr val="F26522"/>
              </a:buClr>
              <a:buSzPct val="100000"/>
              <a:defRPr/>
            </a:pPr>
            <a:r>
              <a:rPr lang="en-US" sz="2448" spc="-71" dirty="0">
                <a:gradFill>
                  <a:gsLst>
                    <a:gs pos="2917">
                      <a:srgbClr val="797A7D"/>
                    </a:gs>
                    <a:gs pos="95000">
                      <a:srgbClr val="797A7D"/>
                    </a:gs>
                  </a:gsLst>
                  <a:lin ang="5400000" scaled="0"/>
                </a:gradFill>
              </a:rPr>
              <a:t>SAS 70/SSAE 16</a:t>
            </a:r>
          </a:p>
          <a:p>
            <a:pPr marL="0" lvl="1" defTabSz="932559">
              <a:buClr>
                <a:srgbClr val="F26522"/>
              </a:buClr>
              <a:buSzPct val="100000"/>
              <a:defRPr/>
            </a:pPr>
            <a:r>
              <a:rPr lang="en-US" sz="2448" spc="-71" dirty="0">
                <a:gradFill>
                  <a:gsLst>
                    <a:gs pos="2917">
                      <a:srgbClr val="797A7D"/>
                    </a:gs>
                    <a:gs pos="95000">
                      <a:srgbClr val="797A7D"/>
                    </a:gs>
                  </a:gsLst>
                  <a:lin ang="5400000" scaled="0"/>
                </a:gradFill>
              </a:rPr>
              <a:t>ISO 27001 compliant</a:t>
            </a:r>
          </a:p>
        </p:txBody>
      </p:sp>
      <p:sp>
        <p:nvSpPr>
          <p:cNvPr id="14" name="TextBox 13"/>
          <p:cNvSpPr txBox="1"/>
          <p:nvPr/>
        </p:nvSpPr>
        <p:spPr>
          <a:xfrm>
            <a:off x="741192" y="4190082"/>
            <a:ext cx="4029245" cy="923330"/>
          </a:xfrm>
          <a:prstGeom prst="rect">
            <a:avLst/>
          </a:prstGeom>
          <a:noFill/>
        </p:spPr>
        <p:txBody>
          <a:bodyPr wrap="none" lIns="0" tIns="0" rIns="0" bIns="0" rtlCol="0">
            <a:spAutoFit/>
          </a:bodyPr>
          <a:lstStyle/>
          <a:p>
            <a:pPr defTabSz="932559"/>
            <a:r>
              <a:rPr lang="en-US" sz="6000" spc="-71" dirty="0">
                <a:gradFill>
                  <a:gsLst>
                    <a:gs pos="2917">
                      <a:srgbClr val="797A7D"/>
                    </a:gs>
                    <a:gs pos="95000">
                      <a:srgbClr val="797A7D"/>
                    </a:gs>
                  </a:gsLst>
                  <a:lin ang="5400000" scaled="0"/>
                </a:gradFill>
                <a:latin typeface="Segoe UI Light"/>
              </a:rPr>
              <a:t>Certifications</a:t>
            </a:r>
          </a:p>
        </p:txBody>
      </p:sp>
      <p:sp>
        <p:nvSpPr>
          <p:cNvPr id="17" name="TextBox 16"/>
          <p:cNvSpPr txBox="1"/>
          <p:nvPr/>
        </p:nvSpPr>
        <p:spPr>
          <a:xfrm>
            <a:off x="6468695" y="2868653"/>
            <a:ext cx="2220083" cy="1056416"/>
          </a:xfrm>
          <a:prstGeom prst="rect">
            <a:avLst/>
          </a:prstGeom>
          <a:noFill/>
        </p:spPr>
        <p:txBody>
          <a:bodyPr wrap="none" lIns="0" tIns="0" rIns="0" bIns="0" rtlCol="0">
            <a:spAutoFit/>
          </a:bodyPr>
          <a:lstStyle/>
          <a:p>
            <a:pPr defTabSz="932559"/>
            <a:r>
              <a:rPr lang="en-US" sz="6731" spc="-71" dirty="0">
                <a:gradFill>
                  <a:gsLst>
                    <a:gs pos="2917">
                      <a:srgbClr val="797A7D"/>
                    </a:gs>
                    <a:gs pos="95000">
                      <a:srgbClr val="797A7D"/>
                    </a:gs>
                  </a:gsLst>
                  <a:lin ang="5400000" scaled="0"/>
                </a:gradFill>
                <a:latin typeface="Segoe UI Light"/>
              </a:rPr>
              <a:t>$2.3B </a:t>
            </a:r>
          </a:p>
        </p:txBody>
      </p:sp>
      <p:sp>
        <p:nvSpPr>
          <p:cNvPr id="18" name="TextBox 17"/>
          <p:cNvSpPr txBox="1"/>
          <p:nvPr/>
        </p:nvSpPr>
        <p:spPr>
          <a:xfrm>
            <a:off x="8519511" y="3009910"/>
            <a:ext cx="2231267" cy="768409"/>
          </a:xfrm>
          <a:prstGeom prst="rect">
            <a:avLst/>
          </a:prstGeom>
          <a:noFill/>
        </p:spPr>
        <p:txBody>
          <a:bodyPr wrap="none" lIns="0" tIns="0" rIns="0" bIns="0" rtlCol="0">
            <a:spAutoFit/>
          </a:bodyPr>
          <a:lstStyle/>
          <a:p>
            <a:pPr defTabSz="932559"/>
            <a:r>
              <a:rPr lang="en-US" sz="2448" spc="-71" dirty="0">
                <a:gradFill>
                  <a:gsLst>
                    <a:gs pos="2917">
                      <a:srgbClr val="797A7D"/>
                    </a:gs>
                    <a:gs pos="95000">
                      <a:srgbClr val="797A7D"/>
                    </a:gs>
                  </a:gsLst>
                  <a:lin ang="5400000" scaled="0"/>
                </a:gradFill>
              </a:rPr>
              <a:t>invested in cloud</a:t>
            </a:r>
          </a:p>
          <a:p>
            <a:pPr defTabSz="932559"/>
            <a:r>
              <a:rPr lang="en-US" sz="2448" spc="-71" dirty="0">
                <a:gradFill>
                  <a:gsLst>
                    <a:gs pos="2917">
                      <a:srgbClr val="797A7D"/>
                    </a:gs>
                    <a:gs pos="95000">
                      <a:srgbClr val="797A7D"/>
                    </a:gs>
                  </a:gsLst>
                  <a:lin ang="5400000" scaled="0"/>
                </a:gradFill>
              </a:rPr>
              <a:t>infrastructure</a:t>
            </a:r>
          </a:p>
        </p:txBody>
      </p:sp>
      <p:sp>
        <p:nvSpPr>
          <p:cNvPr id="16" name="TextBox 15"/>
          <p:cNvSpPr txBox="1"/>
          <p:nvPr/>
        </p:nvSpPr>
        <p:spPr>
          <a:xfrm>
            <a:off x="3526495" y="6717526"/>
            <a:ext cx="4024353" cy="276999"/>
          </a:xfrm>
          <a:prstGeom prst="rect">
            <a:avLst/>
          </a:prstGeom>
          <a:noFill/>
        </p:spPr>
        <p:txBody>
          <a:bodyPr wrap="square" lIns="0" tIns="0" rIns="0" bIns="0" rtlCol="0">
            <a:spAutoFit/>
          </a:bodyPr>
          <a:lstStyle/>
          <a:p>
            <a:r>
              <a:rPr lang="en-US" spc="-70" dirty="0" smtClean="0">
                <a:gradFill>
                  <a:gsLst>
                    <a:gs pos="2917">
                      <a:srgbClr val="00AEEF"/>
                    </a:gs>
                    <a:gs pos="95000">
                      <a:srgbClr val="00AEEF"/>
                    </a:gs>
                  </a:gsLst>
                  <a:lin ang="5400000" scaled="0"/>
                </a:gradFill>
                <a:hlinkClick r:id="rId4"/>
              </a:rPr>
              <a:t>http</a:t>
            </a:r>
            <a:r>
              <a:rPr lang="en-US" spc="-70" dirty="0">
                <a:gradFill>
                  <a:gsLst>
                    <a:gs pos="2917">
                      <a:srgbClr val="00AEEF"/>
                    </a:gs>
                    <a:gs pos="95000">
                      <a:srgbClr val="00AEEF"/>
                    </a:gs>
                  </a:gsLst>
                  <a:lin ang="5400000" scaled="0"/>
                </a:gradFill>
                <a:hlinkClick r:id="rId4"/>
              </a:rPr>
              <a:t>://</a:t>
            </a:r>
            <a:r>
              <a:rPr lang="en-US" spc="-70" dirty="0" smtClean="0">
                <a:gradFill>
                  <a:gsLst>
                    <a:gs pos="2917">
                      <a:srgbClr val="00AEEF"/>
                    </a:gs>
                    <a:gs pos="95000">
                      <a:srgbClr val="00AEEF"/>
                    </a:gs>
                  </a:gsLst>
                  <a:lin ang="5400000" scaled="0"/>
                </a:gradFill>
                <a:hlinkClick r:id="rId4"/>
              </a:rPr>
              <a:t>www.globalfoundationservices.com</a:t>
            </a:r>
            <a:r>
              <a:rPr lang="en-US" spc="-70" dirty="0">
                <a:gradFill>
                  <a:gsLst>
                    <a:gs pos="2917">
                      <a:srgbClr val="00AEEF"/>
                    </a:gs>
                    <a:gs pos="95000">
                      <a:srgbClr val="00AEEF"/>
                    </a:gs>
                  </a:gsLst>
                  <a:lin ang="5400000" scaled="0"/>
                </a:gradFill>
              </a:rPr>
              <a:t> </a:t>
            </a:r>
            <a:r>
              <a:rPr lang="en-US" spc="-70" dirty="0" smtClean="0">
                <a:gradFill>
                  <a:gsLst>
                    <a:gs pos="2917">
                      <a:srgbClr val="00AEEF"/>
                    </a:gs>
                    <a:gs pos="95000">
                      <a:srgbClr val="00AEEF"/>
                    </a:gs>
                  </a:gsLst>
                  <a:lin ang="5400000" scaled="0"/>
                </a:gradFill>
              </a:rPr>
              <a:t>  </a:t>
            </a:r>
          </a:p>
        </p:txBody>
      </p:sp>
    </p:spTree>
    <p:extLst>
      <p:ext uri="{BB962C8B-B14F-4D97-AF65-F5344CB8AC3E}">
        <p14:creationId xmlns:p14="http://schemas.microsoft.com/office/powerpoint/2010/main" val="13719634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Project Server Cloud Continuum</a:t>
            </a:r>
            <a:endParaRPr lang="en-US" dirty="0"/>
          </a:p>
        </p:txBody>
      </p:sp>
      <p:sp>
        <p:nvSpPr>
          <p:cNvPr id="5" name="Rectangle 4"/>
          <p:cNvSpPr/>
          <p:nvPr/>
        </p:nvSpPr>
        <p:spPr bwMode="auto">
          <a:xfrm rot="5400000" flipV="1">
            <a:off x="3355583" y="-1342194"/>
            <a:ext cx="4740007" cy="10188970"/>
          </a:xfrm>
          <a:prstGeom prst="rect">
            <a:avLst/>
          </a:pr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519" tIns="38761" rIns="77519" bIns="38761" numCol="1" rtlCol="0" anchor="ctr" anchorCtr="0" compatLnSpc="1">
            <a:prstTxWarp prst="textNoShape">
              <a:avLst/>
            </a:prstTxWarp>
          </a:bodyPr>
          <a:lstStyle/>
          <a:p>
            <a:pPr algn="ctr" defTabSz="774982"/>
            <a:endParaRPr lang="en-US" sz="1527" dirty="0">
              <a:solidFill>
                <a:srgbClr val="FFFFFF"/>
              </a:solidFill>
            </a:endParaRPr>
          </a:p>
        </p:txBody>
      </p:sp>
      <p:pic>
        <p:nvPicPr>
          <p:cNvPr id="6" name="Picture 2" descr="\\eventsql\dvd\Online_ART\DVD_Art_Sept-2-2010\Artwork_Imagery\Shapes\Arrows\White Collection 25 percent opaque - soft shadow\curved arrow 5.png"/>
          <p:cNvPicPr>
            <a:picLocks noChangeAspect="1" noChangeArrowheads="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a:stretch>
            <a:fillRect/>
          </a:stretch>
        </p:blipFill>
        <p:spPr bwMode="auto">
          <a:xfrm rot="604224">
            <a:off x="1841937" y="628084"/>
            <a:ext cx="8261119" cy="554822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312864" y="6211333"/>
            <a:ext cx="1401449" cy="447313"/>
          </a:xfrm>
          <a:prstGeom prst="rect">
            <a:avLst/>
          </a:prstGeom>
          <a:noFill/>
        </p:spPr>
        <p:txBody>
          <a:bodyPr wrap="none" lIns="0" tIns="0" rIns="0" bIns="0" rtlCol="0">
            <a:spAutoFit/>
          </a:bodyPr>
          <a:lstStyle/>
          <a:p>
            <a:r>
              <a:rPr lang="en-US" sz="2850" spc="271" dirty="0">
                <a:solidFill>
                  <a:srgbClr val="F26522"/>
                </a:solidFill>
                <a:latin typeface="Segoe UI Light"/>
              </a:rPr>
              <a:t>Control</a:t>
            </a:r>
          </a:p>
        </p:txBody>
      </p:sp>
      <p:cxnSp>
        <p:nvCxnSpPr>
          <p:cNvPr id="8" name="Straight Arrow Connector 7"/>
          <p:cNvCxnSpPr/>
          <p:nvPr/>
        </p:nvCxnSpPr>
        <p:spPr>
          <a:xfrm flipV="1">
            <a:off x="10820072" y="1382286"/>
            <a:ext cx="1" cy="4923574"/>
          </a:xfrm>
          <a:prstGeom prst="straightConnector1">
            <a:avLst/>
          </a:prstGeom>
          <a:ln>
            <a:solidFill>
              <a:schemeClr val="tx2">
                <a:lumMod val="75000"/>
              </a:schemeClr>
            </a:solidFill>
            <a:headEnd type="none"/>
            <a:tailEnd type="triangle" w="lg" len="lg"/>
          </a:ln>
        </p:spPr>
        <p:style>
          <a:lnRef idx="1">
            <a:schemeClr val="accent6"/>
          </a:lnRef>
          <a:fillRef idx="0">
            <a:schemeClr val="accent6"/>
          </a:fillRef>
          <a:effectRef idx="0">
            <a:schemeClr val="accent6"/>
          </a:effectRef>
          <a:fontRef idx="minor">
            <a:schemeClr val="tx1"/>
          </a:fontRef>
        </p:style>
      </p:cxnSp>
      <p:sp>
        <p:nvSpPr>
          <p:cNvPr id="9" name="TextBox 8"/>
          <p:cNvSpPr txBox="1"/>
          <p:nvPr/>
        </p:nvSpPr>
        <p:spPr>
          <a:xfrm rot="5400000">
            <a:off x="9919655" y="3346999"/>
            <a:ext cx="3217839" cy="527227"/>
          </a:xfrm>
          <a:prstGeom prst="rect">
            <a:avLst/>
          </a:prstGeom>
          <a:noFill/>
        </p:spPr>
        <p:txBody>
          <a:bodyPr wrap="none" lIns="0" tIns="0" rIns="0" bIns="0" rtlCol="0">
            <a:spAutoFit/>
          </a:bodyPr>
          <a:lstStyle/>
          <a:p>
            <a:r>
              <a:rPr lang="en-US" sz="3359" spc="271" dirty="0">
                <a:solidFill>
                  <a:srgbClr val="F26522"/>
                </a:solidFill>
                <a:latin typeface="Segoe UI Light"/>
              </a:rPr>
              <a:t>Cost-efficiency</a:t>
            </a:r>
          </a:p>
        </p:txBody>
      </p:sp>
      <p:cxnSp>
        <p:nvCxnSpPr>
          <p:cNvPr id="10" name="Straight Connector 9"/>
          <p:cNvCxnSpPr/>
          <p:nvPr/>
        </p:nvCxnSpPr>
        <p:spPr>
          <a:xfrm>
            <a:off x="10820071" y="6044692"/>
            <a:ext cx="0" cy="490068"/>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1" name="Straight Connector 10"/>
          <p:cNvCxnSpPr/>
          <p:nvPr/>
        </p:nvCxnSpPr>
        <p:spPr>
          <a:xfrm>
            <a:off x="2342208" y="6061004"/>
            <a:ext cx="0" cy="228723"/>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2" name="Straight Connector 11"/>
          <p:cNvCxnSpPr/>
          <p:nvPr/>
        </p:nvCxnSpPr>
        <p:spPr>
          <a:xfrm rot="5400000">
            <a:off x="4581850" y="6176773"/>
            <a:ext cx="231541"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3" name="Straight Connector 12"/>
          <p:cNvCxnSpPr/>
          <p:nvPr/>
        </p:nvCxnSpPr>
        <p:spPr>
          <a:xfrm rot="5400000">
            <a:off x="5806340" y="6176773"/>
            <a:ext cx="231541"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4" name="Straight Connector 13"/>
          <p:cNvCxnSpPr/>
          <p:nvPr/>
        </p:nvCxnSpPr>
        <p:spPr>
          <a:xfrm rot="5400000">
            <a:off x="8255320" y="6176773"/>
            <a:ext cx="231541"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5" name="Straight Connector 14"/>
          <p:cNvCxnSpPr/>
          <p:nvPr/>
        </p:nvCxnSpPr>
        <p:spPr>
          <a:xfrm rot="5400000">
            <a:off x="9479809" y="6176773"/>
            <a:ext cx="231541"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6" name="Straight Connector 15"/>
          <p:cNvCxnSpPr/>
          <p:nvPr/>
        </p:nvCxnSpPr>
        <p:spPr>
          <a:xfrm rot="5400000">
            <a:off x="3357361" y="6176773"/>
            <a:ext cx="231541"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7" name="Straight Arrow Connector 16"/>
          <p:cNvCxnSpPr/>
          <p:nvPr/>
        </p:nvCxnSpPr>
        <p:spPr>
          <a:xfrm flipV="1">
            <a:off x="1200262" y="6116389"/>
            <a:ext cx="9963537" cy="5905"/>
          </a:xfrm>
          <a:prstGeom prst="straightConnector1">
            <a:avLst/>
          </a:prstGeom>
          <a:ln>
            <a:solidFill>
              <a:schemeClr val="tx2">
                <a:lumMod val="75000"/>
              </a:schemeClr>
            </a:solidFill>
            <a:headEnd type="triangle" w="lg" len="lg"/>
            <a:tailEnd type="none" w="lg" len="lg"/>
          </a:ln>
        </p:spPr>
        <p:style>
          <a:lnRef idx="1">
            <a:schemeClr val="accent6"/>
          </a:lnRef>
          <a:fillRef idx="0">
            <a:schemeClr val="accent6"/>
          </a:fillRef>
          <a:effectRef idx="0">
            <a:schemeClr val="accent6"/>
          </a:effectRef>
          <a:fontRef idx="minor">
            <a:schemeClr val="tx1"/>
          </a:fontRef>
        </p:style>
      </p:cxnSp>
      <p:grpSp>
        <p:nvGrpSpPr>
          <p:cNvPr id="18" name="Group 17"/>
          <p:cNvGrpSpPr/>
          <p:nvPr/>
        </p:nvGrpSpPr>
        <p:grpSpPr>
          <a:xfrm>
            <a:off x="1200262" y="2447263"/>
            <a:ext cx="9535190" cy="2452714"/>
            <a:chOff x="374210" y="2876654"/>
            <a:chExt cx="12805067" cy="2892211"/>
          </a:xfrm>
        </p:grpSpPr>
        <p:cxnSp>
          <p:nvCxnSpPr>
            <p:cNvPr id="19" name="Straight Arrow Connector 18"/>
            <p:cNvCxnSpPr/>
            <p:nvPr/>
          </p:nvCxnSpPr>
          <p:spPr>
            <a:xfrm flipV="1">
              <a:off x="374210" y="2876654"/>
              <a:ext cx="12805067" cy="11559"/>
            </a:xfrm>
            <a:prstGeom prst="straightConnector1">
              <a:avLst/>
            </a:prstGeom>
            <a:ln w="9525">
              <a:solidFill>
                <a:srgbClr val="23B5E9"/>
              </a:solidFill>
              <a:prstDash val="lgDash"/>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74210" y="5757306"/>
              <a:ext cx="12805067" cy="11559"/>
            </a:xfrm>
            <a:prstGeom prst="straightConnector1">
              <a:avLst/>
            </a:prstGeom>
            <a:ln w="9525">
              <a:solidFill>
                <a:srgbClr val="23B5E9"/>
              </a:solidFill>
              <a:prstDash val="lgDash"/>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74210" y="4309375"/>
              <a:ext cx="12805067" cy="11559"/>
            </a:xfrm>
            <a:prstGeom prst="straightConnector1">
              <a:avLst/>
            </a:prstGeom>
            <a:ln w="9525">
              <a:solidFill>
                <a:srgbClr val="23B5E9"/>
              </a:solidFill>
              <a:prstDash val="lgDash"/>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p:nvPr/>
        </p:nvCxnSpPr>
        <p:spPr>
          <a:xfrm rot="5400000">
            <a:off x="7030830" y="6176773"/>
            <a:ext cx="231541"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sp>
        <p:nvSpPr>
          <p:cNvPr id="23" name="Diamond 22"/>
          <p:cNvSpPr/>
          <p:nvPr/>
        </p:nvSpPr>
        <p:spPr bwMode="auto">
          <a:xfrm>
            <a:off x="5691407" y="4764360"/>
            <a:ext cx="243514" cy="261431"/>
          </a:xfrm>
          <a:prstGeom prst="diamond">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7519" tIns="38761" rIns="77519" bIns="38761" numCol="1" rtlCol="0" anchor="ctr" anchorCtr="0" compatLnSpc="1">
            <a:prstTxWarp prst="textNoShape">
              <a:avLst/>
            </a:prstTxWarp>
          </a:bodyPr>
          <a:lstStyle/>
          <a:p>
            <a:pPr algn="ctr" defTabSz="774982"/>
            <a:endParaRPr lang="en-US" sz="1527" dirty="0">
              <a:solidFill>
                <a:srgbClr val="FFFFFF"/>
              </a:solidFill>
            </a:endParaRPr>
          </a:p>
        </p:txBody>
      </p:sp>
      <p:cxnSp>
        <p:nvCxnSpPr>
          <p:cNvPr id="24" name="Straight Connector 23"/>
          <p:cNvCxnSpPr/>
          <p:nvPr/>
        </p:nvCxnSpPr>
        <p:spPr>
          <a:xfrm>
            <a:off x="10798895" y="3662270"/>
            <a:ext cx="231481"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25" name="Straight Connector 24"/>
          <p:cNvCxnSpPr/>
          <p:nvPr/>
        </p:nvCxnSpPr>
        <p:spPr>
          <a:xfrm>
            <a:off x="10798895" y="2437461"/>
            <a:ext cx="231481"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26" name="Straight Connector 25"/>
          <p:cNvCxnSpPr/>
          <p:nvPr/>
        </p:nvCxnSpPr>
        <p:spPr>
          <a:xfrm>
            <a:off x="10798895" y="4887079"/>
            <a:ext cx="231481"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sp>
        <p:nvSpPr>
          <p:cNvPr id="29" name="TextBox 28"/>
          <p:cNvSpPr txBox="1"/>
          <p:nvPr/>
        </p:nvSpPr>
        <p:spPr>
          <a:xfrm>
            <a:off x="1200263" y="4737763"/>
            <a:ext cx="3315158" cy="381721"/>
          </a:xfrm>
          <a:prstGeom prst="rect">
            <a:avLst/>
          </a:prstGeom>
          <a:noFill/>
        </p:spPr>
        <p:txBody>
          <a:bodyPr wrap="square" rtlCol="0">
            <a:spAutoFit/>
          </a:bodyPr>
          <a:lstStyle/>
          <a:p>
            <a:pPr algn="ctr"/>
            <a:r>
              <a:rPr lang="en-US" sz="1832" b="1" dirty="0">
                <a:solidFill>
                  <a:srgbClr val="505050"/>
                </a:solidFill>
              </a:rPr>
              <a:t>Project Server (On-premise)</a:t>
            </a:r>
          </a:p>
        </p:txBody>
      </p:sp>
      <p:sp>
        <p:nvSpPr>
          <p:cNvPr id="30" name="TextBox 29"/>
          <p:cNvSpPr txBox="1"/>
          <p:nvPr/>
        </p:nvSpPr>
        <p:spPr>
          <a:xfrm>
            <a:off x="1312070" y="5542066"/>
            <a:ext cx="2973680" cy="266622"/>
          </a:xfrm>
          <a:prstGeom prst="rect">
            <a:avLst/>
          </a:prstGeom>
          <a:noFill/>
          <a:ln>
            <a:noFill/>
          </a:ln>
        </p:spPr>
        <p:txBody>
          <a:bodyPr wrap="square" rtlCol="0">
            <a:spAutoFit/>
          </a:bodyPr>
          <a:lstStyle/>
          <a:p>
            <a:pPr algn="ctr">
              <a:lnSpc>
                <a:spcPct val="90000"/>
              </a:lnSpc>
              <a:spcBef>
                <a:spcPct val="20000"/>
              </a:spcBef>
              <a:defRPr/>
            </a:pPr>
            <a:r>
              <a:rPr lang="en-US" sz="1221" b="1" dirty="0">
                <a:solidFill>
                  <a:srgbClr val="505050"/>
                </a:solidFill>
              </a:rPr>
              <a:t> Project Server</a:t>
            </a:r>
          </a:p>
        </p:txBody>
      </p:sp>
      <p:sp>
        <p:nvSpPr>
          <p:cNvPr id="31" name="TextBox 30"/>
          <p:cNvSpPr txBox="1"/>
          <p:nvPr/>
        </p:nvSpPr>
        <p:spPr>
          <a:xfrm>
            <a:off x="1590500" y="3886647"/>
            <a:ext cx="2292935" cy="736431"/>
          </a:xfrm>
          <a:prstGeom prst="rect">
            <a:avLst/>
          </a:prstGeom>
          <a:noFill/>
          <a:ln>
            <a:solidFill>
              <a:schemeClr val="tx2">
                <a:lumMod val="50000"/>
              </a:schemeClr>
            </a:solidFill>
          </a:ln>
        </p:spPr>
        <p:txBody>
          <a:bodyPr wrap="square" rtlCol="0">
            <a:spAutoFit/>
          </a:bodyPr>
          <a:lstStyle/>
          <a:p>
            <a:r>
              <a:rPr lang="en-US" sz="1628" b="1" dirty="0">
                <a:solidFill>
                  <a:srgbClr val="505050"/>
                </a:solidFill>
              </a:rPr>
              <a:t>Value Prop:</a:t>
            </a:r>
          </a:p>
          <a:p>
            <a:pPr marL="0" lvl="1">
              <a:lnSpc>
                <a:spcPct val="90000"/>
              </a:lnSpc>
              <a:spcBef>
                <a:spcPct val="20000"/>
              </a:spcBef>
              <a:tabLst>
                <a:tab pos="59775" algn="l"/>
              </a:tabLst>
              <a:defRPr/>
            </a:pPr>
            <a:r>
              <a:rPr lang="en-US" sz="1120" dirty="0">
                <a:solidFill>
                  <a:srgbClr val="505050"/>
                </a:solidFill>
              </a:rPr>
              <a:t>Full h/w control – size/scale</a:t>
            </a:r>
          </a:p>
          <a:p>
            <a:pPr marL="0" lvl="1">
              <a:lnSpc>
                <a:spcPct val="90000"/>
              </a:lnSpc>
              <a:spcBef>
                <a:spcPct val="20000"/>
              </a:spcBef>
              <a:tabLst>
                <a:tab pos="59775" algn="l"/>
              </a:tabLst>
              <a:defRPr/>
            </a:pPr>
            <a:r>
              <a:rPr lang="en-US" sz="1120" dirty="0">
                <a:solidFill>
                  <a:srgbClr val="505050"/>
                </a:solidFill>
              </a:rPr>
              <a:t>Roll-your-own HA/DR/scale</a:t>
            </a:r>
          </a:p>
        </p:txBody>
      </p:sp>
      <p:sp>
        <p:nvSpPr>
          <p:cNvPr id="32" name="Diamond 31"/>
          <p:cNvSpPr/>
          <p:nvPr/>
        </p:nvSpPr>
        <p:spPr bwMode="auto">
          <a:xfrm>
            <a:off x="2677152" y="5256607"/>
            <a:ext cx="243514" cy="261431"/>
          </a:xfrm>
          <a:prstGeom prst="diamond">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7519" tIns="38761" rIns="77519" bIns="38761" numCol="1" rtlCol="0" anchor="ctr" anchorCtr="0" compatLnSpc="1">
            <a:prstTxWarp prst="textNoShape">
              <a:avLst/>
            </a:prstTxWarp>
          </a:bodyPr>
          <a:lstStyle/>
          <a:p>
            <a:pPr algn="ctr" defTabSz="774982"/>
            <a:endParaRPr lang="en-US" sz="1527" dirty="0">
              <a:solidFill>
                <a:srgbClr val="FFFFFF"/>
              </a:solidFill>
            </a:endParaRPr>
          </a:p>
        </p:txBody>
      </p:sp>
      <p:sp>
        <p:nvSpPr>
          <p:cNvPr id="34" name="TextBox 33"/>
          <p:cNvSpPr txBox="1"/>
          <p:nvPr/>
        </p:nvSpPr>
        <p:spPr>
          <a:xfrm>
            <a:off x="4515421" y="3360399"/>
            <a:ext cx="2420328" cy="929809"/>
          </a:xfrm>
          <a:prstGeom prst="rect">
            <a:avLst/>
          </a:prstGeom>
          <a:noFill/>
          <a:ln>
            <a:solidFill>
              <a:schemeClr val="tx2">
                <a:lumMod val="50000"/>
              </a:schemeClr>
            </a:solidFill>
          </a:ln>
        </p:spPr>
        <p:txBody>
          <a:bodyPr wrap="square" rtlCol="0">
            <a:spAutoFit/>
          </a:bodyPr>
          <a:lstStyle/>
          <a:p>
            <a:r>
              <a:rPr lang="en-US" sz="1628" b="1" dirty="0">
                <a:solidFill>
                  <a:srgbClr val="505050"/>
                </a:solidFill>
              </a:rPr>
              <a:t>Value Prop:</a:t>
            </a:r>
          </a:p>
          <a:p>
            <a:pPr marL="0" lvl="1">
              <a:lnSpc>
                <a:spcPct val="90000"/>
              </a:lnSpc>
              <a:spcBef>
                <a:spcPct val="20000"/>
              </a:spcBef>
              <a:tabLst>
                <a:tab pos="59775" algn="l"/>
              </a:tabLst>
              <a:defRPr/>
            </a:pPr>
            <a:r>
              <a:rPr lang="en-US" sz="1120" dirty="0">
                <a:solidFill>
                  <a:srgbClr val="505050"/>
                </a:solidFill>
              </a:rPr>
              <a:t>100% of API surface area</a:t>
            </a:r>
          </a:p>
          <a:p>
            <a:pPr marL="0" lvl="1">
              <a:lnSpc>
                <a:spcPct val="90000"/>
              </a:lnSpc>
              <a:spcBef>
                <a:spcPct val="20000"/>
              </a:spcBef>
              <a:tabLst>
                <a:tab pos="59775" algn="l"/>
              </a:tabLst>
              <a:defRPr/>
            </a:pPr>
            <a:r>
              <a:rPr lang="en-US" sz="1120" dirty="0">
                <a:solidFill>
                  <a:srgbClr val="505050"/>
                </a:solidFill>
              </a:rPr>
              <a:t>Easy migration of existing apps</a:t>
            </a:r>
          </a:p>
          <a:p>
            <a:pPr marL="0" lvl="1">
              <a:lnSpc>
                <a:spcPct val="90000"/>
              </a:lnSpc>
              <a:spcBef>
                <a:spcPct val="20000"/>
              </a:spcBef>
              <a:tabLst>
                <a:tab pos="59775" algn="l"/>
              </a:tabLst>
              <a:defRPr/>
            </a:pPr>
            <a:r>
              <a:rPr lang="en-US" sz="1120" dirty="0">
                <a:solidFill>
                  <a:srgbClr val="505050"/>
                </a:solidFill>
              </a:rPr>
              <a:t>Roll-your-own HA/DR/scale</a:t>
            </a:r>
          </a:p>
        </p:txBody>
      </p:sp>
      <p:sp>
        <p:nvSpPr>
          <p:cNvPr id="35" name="TextBox 34"/>
          <p:cNvSpPr txBox="1"/>
          <p:nvPr/>
        </p:nvSpPr>
        <p:spPr>
          <a:xfrm>
            <a:off x="4185852" y="4330592"/>
            <a:ext cx="3838353" cy="413699"/>
          </a:xfrm>
          <a:prstGeom prst="rect">
            <a:avLst/>
          </a:prstGeom>
          <a:noFill/>
        </p:spPr>
        <p:txBody>
          <a:bodyPr wrap="square" rtlCol="0">
            <a:spAutoFit/>
          </a:bodyPr>
          <a:lstStyle/>
          <a:p>
            <a:r>
              <a:rPr lang="en-US" sz="2036" b="1" dirty="0">
                <a:solidFill>
                  <a:srgbClr val="505050"/>
                </a:solidFill>
              </a:rPr>
              <a:t>Project Server (IaaS)</a:t>
            </a:r>
            <a:endParaRPr lang="en-US" sz="1832" b="1" dirty="0">
              <a:solidFill>
                <a:srgbClr val="505050"/>
              </a:solidFill>
            </a:endParaRPr>
          </a:p>
        </p:txBody>
      </p:sp>
      <p:sp>
        <p:nvSpPr>
          <p:cNvPr id="36" name="TextBox 35"/>
          <p:cNvSpPr txBox="1"/>
          <p:nvPr/>
        </p:nvSpPr>
        <p:spPr>
          <a:xfrm>
            <a:off x="4412631" y="5043901"/>
            <a:ext cx="2816742" cy="266622"/>
          </a:xfrm>
          <a:prstGeom prst="rect">
            <a:avLst/>
          </a:prstGeom>
          <a:noFill/>
          <a:ln>
            <a:noFill/>
          </a:ln>
        </p:spPr>
        <p:txBody>
          <a:bodyPr wrap="square" rtlCol="0">
            <a:spAutoFit/>
          </a:bodyPr>
          <a:lstStyle/>
          <a:p>
            <a:pPr algn="ctr">
              <a:lnSpc>
                <a:spcPct val="90000"/>
              </a:lnSpc>
              <a:spcBef>
                <a:spcPct val="20000"/>
              </a:spcBef>
              <a:defRPr/>
            </a:pPr>
            <a:r>
              <a:rPr lang="en-US" sz="1221" b="1" dirty="0">
                <a:solidFill>
                  <a:srgbClr val="505050"/>
                </a:solidFill>
              </a:rPr>
              <a:t> Hosted Project Server</a:t>
            </a:r>
          </a:p>
        </p:txBody>
      </p:sp>
      <p:sp>
        <p:nvSpPr>
          <p:cNvPr id="38" name="TextBox 37"/>
          <p:cNvSpPr txBox="1"/>
          <p:nvPr/>
        </p:nvSpPr>
        <p:spPr>
          <a:xfrm>
            <a:off x="6856677" y="1745281"/>
            <a:ext cx="2588628" cy="1067132"/>
          </a:xfrm>
          <a:prstGeom prst="rect">
            <a:avLst/>
          </a:prstGeom>
          <a:noFill/>
          <a:ln>
            <a:solidFill>
              <a:schemeClr val="tx2">
                <a:lumMod val="50000"/>
              </a:schemeClr>
            </a:solidFill>
          </a:ln>
        </p:spPr>
        <p:txBody>
          <a:bodyPr wrap="square" lIns="72591" tIns="36295" rIns="72591" bIns="36295" rtlCol="0">
            <a:spAutoFit/>
          </a:bodyPr>
          <a:lstStyle/>
          <a:p>
            <a:r>
              <a:rPr lang="en-US" sz="1628" b="1" dirty="0">
                <a:solidFill>
                  <a:srgbClr val="505050"/>
                </a:solidFill>
              </a:rPr>
              <a:t>Value Prop:</a:t>
            </a:r>
          </a:p>
          <a:p>
            <a:pPr marL="0" lvl="1">
              <a:lnSpc>
                <a:spcPct val="90000"/>
              </a:lnSpc>
              <a:spcBef>
                <a:spcPct val="20000"/>
              </a:spcBef>
              <a:tabLst>
                <a:tab pos="59775" algn="l"/>
              </a:tabLst>
              <a:defRPr/>
            </a:pPr>
            <a:r>
              <a:rPr lang="en-US" sz="1120" dirty="0">
                <a:solidFill>
                  <a:srgbClr val="505050"/>
                </a:solidFill>
              </a:rPr>
              <a:t>Auto HA, Fault-Tolerance</a:t>
            </a:r>
          </a:p>
          <a:p>
            <a:pPr marL="0" lvl="1">
              <a:lnSpc>
                <a:spcPct val="90000"/>
              </a:lnSpc>
              <a:spcBef>
                <a:spcPct val="20000"/>
              </a:spcBef>
              <a:tabLst>
                <a:tab pos="59775" algn="l"/>
              </a:tabLst>
              <a:defRPr/>
            </a:pPr>
            <a:r>
              <a:rPr lang="en-US" sz="1120" dirty="0">
                <a:solidFill>
                  <a:srgbClr val="505050"/>
                </a:solidFill>
              </a:rPr>
              <a:t>Friction-free scale</a:t>
            </a:r>
          </a:p>
          <a:p>
            <a:pPr marL="0" lvl="1">
              <a:lnSpc>
                <a:spcPct val="90000"/>
              </a:lnSpc>
              <a:spcBef>
                <a:spcPct val="20000"/>
              </a:spcBef>
              <a:tabLst>
                <a:tab pos="59775" algn="l"/>
              </a:tabLst>
              <a:defRPr/>
            </a:pPr>
            <a:r>
              <a:rPr lang="en-US" sz="1120" dirty="0">
                <a:solidFill>
                  <a:srgbClr val="505050"/>
                </a:solidFill>
              </a:rPr>
              <a:t>Self-provisioning, </a:t>
            </a:r>
            <a:br>
              <a:rPr lang="en-US" sz="1120" dirty="0">
                <a:solidFill>
                  <a:srgbClr val="505050"/>
                </a:solidFill>
              </a:rPr>
            </a:br>
            <a:r>
              <a:rPr lang="en-US" sz="1120" dirty="0">
                <a:solidFill>
                  <a:srgbClr val="505050"/>
                </a:solidFill>
              </a:rPr>
              <a:t>management at scale</a:t>
            </a:r>
          </a:p>
        </p:txBody>
      </p:sp>
      <p:sp>
        <p:nvSpPr>
          <p:cNvPr id="39" name="TextBox 38"/>
          <p:cNvSpPr txBox="1"/>
          <p:nvPr/>
        </p:nvSpPr>
        <p:spPr>
          <a:xfrm>
            <a:off x="7284765" y="3598670"/>
            <a:ext cx="2704563" cy="266622"/>
          </a:xfrm>
          <a:prstGeom prst="rect">
            <a:avLst/>
          </a:prstGeom>
          <a:noFill/>
          <a:ln>
            <a:noFill/>
          </a:ln>
        </p:spPr>
        <p:txBody>
          <a:bodyPr wrap="square" rtlCol="0">
            <a:spAutoFit/>
          </a:bodyPr>
          <a:lstStyle/>
          <a:p>
            <a:pPr algn="ctr">
              <a:lnSpc>
                <a:spcPct val="90000"/>
              </a:lnSpc>
              <a:spcBef>
                <a:spcPct val="20000"/>
              </a:spcBef>
              <a:defRPr/>
            </a:pPr>
            <a:r>
              <a:rPr lang="en-US" sz="1221" b="1" dirty="0">
                <a:solidFill>
                  <a:srgbClr val="505050"/>
                </a:solidFill>
              </a:rPr>
              <a:t> Project Online</a:t>
            </a:r>
          </a:p>
        </p:txBody>
      </p:sp>
      <p:sp>
        <p:nvSpPr>
          <p:cNvPr id="40" name="Rectangle 39"/>
          <p:cNvSpPr/>
          <p:nvPr/>
        </p:nvSpPr>
        <p:spPr>
          <a:xfrm>
            <a:off x="7098998" y="2790252"/>
            <a:ext cx="2330081" cy="413699"/>
          </a:xfrm>
          <a:prstGeom prst="rect">
            <a:avLst/>
          </a:prstGeom>
        </p:spPr>
        <p:txBody>
          <a:bodyPr wrap="none">
            <a:spAutoFit/>
          </a:bodyPr>
          <a:lstStyle/>
          <a:p>
            <a:pPr algn="ctr"/>
            <a:r>
              <a:rPr lang="en-US" sz="2036" b="1" dirty="0">
                <a:solidFill>
                  <a:srgbClr val="505050"/>
                </a:solidFill>
              </a:rPr>
              <a:t>Office 365 (</a:t>
            </a:r>
            <a:r>
              <a:rPr lang="en-US" sz="2036" b="1" dirty="0" err="1">
                <a:solidFill>
                  <a:srgbClr val="505050"/>
                </a:solidFill>
              </a:rPr>
              <a:t>SaaS</a:t>
            </a:r>
            <a:r>
              <a:rPr lang="en-US" sz="2036" b="1" dirty="0">
                <a:solidFill>
                  <a:srgbClr val="505050"/>
                </a:solidFill>
              </a:rPr>
              <a:t>)</a:t>
            </a:r>
          </a:p>
        </p:txBody>
      </p:sp>
      <p:sp>
        <p:nvSpPr>
          <p:cNvPr id="41" name="Diamond 40"/>
          <p:cNvSpPr/>
          <p:nvPr/>
        </p:nvSpPr>
        <p:spPr bwMode="auto">
          <a:xfrm>
            <a:off x="8505593" y="3243545"/>
            <a:ext cx="243514" cy="261431"/>
          </a:xfrm>
          <a:prstGeom prst="diamond">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7519" tIns="38761" rIns="77519" bIns="38761" numCol="1" rtlCol="0" anchor="ctr" anchorCtr="0" compatLnSpc="1">
            <a:prstTxWarp prst="textNoShape">
              <a:avLst/>
            </a:prstTxWarp>
          </a:bodyPr>
          <a:lstStyle/>
          <a:p>
            <a:pPr algn="ctr" defTabSz="774982"/>
            <a:endParaRPr lang="en-US" sz="1527" dirty="0">
              <a:solidFill>
                <a:srgbClr val="FFFFFF"/>
              </a:solidFill>
            </a:endParaRPr>
          </a:p>
        </p:txBody>
      </p:sp>
    </p:spTree>
    <p:extLst>
      <p:ext uri="{BB962C8B-B14F-4D97-AF65-F5344CB8AC3E}">
        <p14:creationId xmlns:p14="http://schemas.microsoft.com/office/powerpoint/2010/main" val="1245265227"/>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2" grpId="0" animBg="1"/>
      <p:bldP spid="4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393" dirty="0"/>
              <a:t>Cloud Services</a:t>
            </a:r>
          </a:p>
        </p:txBody>
      </p:sp>
      <p:grpSp>
        <p:nvGrpSpPr>
          <p:cNvPr id="3" name="Group 122"/>
          <p:cNvGrpSpPr/>
          <p:nvPr/>
        </p:nvGrpSpPr>
        <p:grpSpPr>
          <a:xfrm>
            <a:off x="623736" y="989120"/>
            <a:ext cx="2209818" cy="5261974"/>
            <a:chOff x="1599170" y="1348522"/>
            <a:chExt cx="2171492" cy="5170715"/>
          </a:xfrm>
        </p:grpSpPr>
        <p:sp>
          <p:nvSpPr>
            <p:cNvPr id="124" name="Rounded Rectangle 123"/>
            <p:cNvSpPr/>
            <p:nvPr/>
          </p:nvSpPr>
          <p:spPr>
            <a:xfrm>
              <a:off x="1903891" y="1348522"/>
              <a:ext cx="1866771" cy="5162443"/>
            </a:xfrm>
            <a:prstGeom prst="roundRect">
              <a:avLst/>
            </a:prstGeom>
            <a:noFill/>
            <a:ln w="9525" cap="flat" cmpd="sng" algn="ctr">
              <a:noFill/>
              <a:prstDash val="solid"/>
            </a:ln>
            <a:effectLst/>
          </p:spPr>
          <p:txBody>
            <a:bodyPr lIns="0" r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2036" dirty="0">
                  <a:solidFill>
                    <a:srgbClr val="F26522"/>
                  </a:solidFill>
                  <a:ea typeface="Segoe UI" pitchFamily="34" charset="0"/>
                  <a:cs typeface="Segoe UI" pitchFamily="34" charset="0"/>
                </a:rPr>
                <a:t>Packaged Software/ </a:t>
              </a:r>
            </a:p>
            <a:p>
              <a:pPr algn="ctr" defTabSz="1240457"/>
              <a:r>
                <a:rPr lang="en-US" sz="2036" dirty="0">
                  <a:solidFill>
                    <a:srgbClr val="F26522"/>
                  </a:solidFill>
                  <a:ea typeface="Segoe UI" pitchFamily="34" charset="0"/>
                  <a:cs typeface="Segoe UI" pitchFamily="34" charset="0"/>
                </a:rPr>
                <a:t>On-Premise</a:t>
              </a:r>
            </a:p>
          </p:txBody>
        </p:sp>
        <p:grpSp>
          <p:nvGrpSpPr>
            <p:cNvPr id="4" name="Group 124"/>
            <p:cNvGrpSpPr/>
            <p:nvPr/>
          </p:nvGrpSpPr>
          <p:grpSpPr>
            <a:xfrm>
              <a:off x="2074455" y="2491414"/>
              <a:ext cx="1638240" cy="4019550"/>
              <a:chOff x="637640" y="2381250"/>
              <a:chExt cx="1371600" cy="4019550"/>
            </a:xfrm>
          </p:grpSpPr>
          <p:sp>
            <p:nvSpPr>
              <p:cNvPr id="128" name="Rounded Rectangle 127"/>
              <p:cNvSpPr/>
              <p:nvPr/>
            </p:nvSpPr>
            <p:spPr>
              <a:xfrm>
                <a:off x="637640" y="5564983"/>
                <a:ext cx="1371600" cy="381000"/>
              </a:xfrm>
              <a:prstGeom prst="roundRect">
                <a:avLst/>
              </a:prstGeom>
              <a:solidFill>
                <a:schemeClr val="bg2"/>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Storage</a:t>
                </a:r>
              </a:p>
            </p:txBody>
          </p:sp>
          <p:sp>
            <p:nvSpPr>
              <p:cNvPr id="129" name="Rounded Rectangle 128"/>
              <p:cNvSpPr/>
              <p:nvPr/>
            </p:nvSpPr>
            <p:spPr>
              <a:xfrm>
                <a:off x="637640" y="5110164"/>
                <a:ext cx="1371600" cy="381000"/>
              </a:xfrm>
              <a:prstGeom prst="roundRect">
                <a:avLst/>
              </a:prstGeom>
              <a:solidFill>
                <a:schemeClr val="bg2"/>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Servers</a:t>
                </a:r>
              </a:p>
            </p:txBody>
          </p:sp>
          <p:sp>
            <p:nvSpPr>
              <p:cNvPr id="130" name="Rounded Rectangle 129"/>
              <p:cNvSpPr/>
              <p:nvPr/>
            </p:nvSpPr>
            <p:spPr>
              <a:xfrm>
                <a:off x="637640" y="6019800"/>
                <a:ext cx="1371600" cy="381000"/>
              </a:xfrm>
              <a:prstGeom prst="roundRect">
                <a:avLst/>
              </a:prstGeom>
              <a:solidFill>
                <a:schemeClr val="bg2"/>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Networking</a:t>
                </a:r>
              </a:p>
            </p:txBody>
          </p:sp>
          <p:sp>
            <p:nvSpPr>
              <p:cNvPr id="131" name="Rounded Rectangle 130"/>
              <p:cNvSpPr/>
              <p:nvPr/>
            </p:nvSpPr>
            <p:spPr>
              <a:xfrm>
                <a:off x="637640" y="4200526"/>
                <a:ext cx="1371600" cy="381000"/>
              </a:xfrm>
              <a:prstGeom prst="roundRect">
                <a:avLst/>
              </a:prstGeom>
              <a:solidFill>
                <a:schemeClr val="bg2"/>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O/S</a:t>
                </a:r>
              </a:p>
            </p:txBody>
          </p:sp>
          <p:sp>
            <p:nvSpPr>
              <p:cNvPr id="132" name="Rounded Rectangle 131"/>
              <p:cNvSpPr/>
              <p:nvPr/>
            </p:nvSpPr>
            <p:spPr>
              <a:xfrm>
                <a:off x="637640" y="3745707"/>
                <a:ext cx="1371600" cy="381000"/>
              </a:xfrm>
              <a:prstGeom prst="roundRect">
                <a:avLst/>
              </a:prstGeom>
              <a:solidFill>
                <a:schemeClr val="bg2"/>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Middleware</a:t>
                </a:r>
              </a:p>
            </p:txBody>
          </p:sp>
          <p:sp>
            <p:nvSpPr>
              <p:cNvPr id="133" name="Rounded Rectangle 132"/>
              <p:cNvSpPr/>
              <p:nvPr/>
            </p:nvSpPr>
            <p:spPr>
              <a:xfrm>
                <a:off x="637640" y="4655345"/>
                <a:ext cx="1371600" cy="381000"/>
              </a:xfrm>
              <a:prstGeom prst="roundRect">
                <a:avLst/>
              </a:prstGeom>
              <a:solidFill>
                <a:schemeClr val="bg2"/>
              </a:solidFill>
              <a:ln w="9525" cap="flat" cmpd="sng" algn="ctr">
                <a:solidFill>
                  <a:schemeClr val="accent1"/>
                </a:solidFill>
                <a:prstDash val="solid"/>
              </a:ln>
              <a:effectLst>
                <a:outerShdw blurRad="40000" dist="23000" dir="5400000" rotWithShape="0">
                  <a:srgbClr val="000000">
                    <a:alpha val="35000"/>
                  </a:srgbClr>
                </a:outerShdw>
              </a:effectLst>
            </p:spPr>
            <p:txBody>
              <a:bodyPr lIns="0" r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Virtualization</a:t>
                </a:r>
              </a:p>
            </p:txBody>
          </p:sp>
          <p:sp>
            <p:nvSpPr>
              <p:cNvPr id="134" name="Rounded Rectangle 133"/>
              <p:cNvSpPr/>
              <p:nvPr/>
            </p:nvSpPr>
            <p:spPr>
              <a:xfrm>
                <a:off x="637640" y="2836069"/>
                <a:ext cx="1371600" cy="381000"/>
              </a:xfrm>
              <a:prstGeom prst="roundRect">
                <a:avLst/>
              </a:prstGeom>
              <a:solidFill>
                <a:schemeClr val="bg2"/>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Data</a:t>
                </a:r>
              </a:p>
            </p:txBody>
          </p:sp>
          <p:sp>
            <p:nvSpPr>
              <p:cNvPr id="135" name="Rounded Rectangle 134"/>
              <p:cNvSpPr/>
              <p:nvPr/>
            </p:nvSpPr>
            <p:spPr>
              <a:xfrm>
                <a:off x="637640" y="2381250"/>
                <a:ext cx="1371600" cy="381000"/>
              </a:xfrm>
              <a:prstGeom prst="roundRect">
                <a:avLst/>
              </a:prstGeom>
              <a:solidFill>
                <a:schemeClr val="bg2"/>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Applications</a:t>
                </a:r>
              </a:p>
            </p:txBody>
          </p:sp>
          <p:sp>
            <p:nvSpPr>
              <p:cNvPr id="136" name="Rounded Rectangle 135"/>
              <p:cNvSpPr/>
              <p:nvPr/>
            </p:nvSpPr>
            <p:spPr>
              <a:xfrm>
                <a:off x="637640" y="3290888"/>
                <a:ext cx="1371600" cy="381000"/>
              </a:xfrm>
              <a:prstGeom prst="roundRect">
                <a:avLst/>
              </a:prstGeom>
              <a:solidFill>
                <a:schemeClr val="bg2"/>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Runtime</a:t>
                </a:r>
              </a:p>
            </p:txBody>
          </p:sp>
        </p:grpSp>
        <p:sp>
          <p:nvSpPr>
            <p:cNvPr id="126" name="Left Brace 125"/>
            <p:cNvSpPr/>
            <p:nvPr/>
          </p:nvSpPr>
          <p:spPr>
            <a:xfrm>
              <a:off x="1852668" y="2510421"/>
              <a:ext cx="288635" cy="4008816"/>
            </a:xfrm>
            <a:prstGeom prst="leftBrace">
              <a:avLst>
                <a:gd name="adj1" fmla="val 0"/>
                <a:gd name="adj2" fmla="val 49771"/>
              </a:avLst>
            </a:prstGeom>
            <a:noFill/>
            <a:ln w="19050" cap="flat" cmpd="sng" algn="ctr">
              <a:solidFill>
                <a:srgbClr val="0070C0"/>
              </a:solid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40457"/>
              <a:endParaRPr lang="en-US" sz="1832" dirty="0">
                <a:solidFill>
                  <a:srgbClr val="FFFFFF"/>
                </a:solidFill>
                <a:ea typeface="Segoe UI" pitchFamily="34" charset="0"/>
                <a:cs typeface="Segoe UI" pitchFamily="34" charset="0"/>
              </a:endParaRPr>
            </a:p>
          </p:txBody>
        </p:sp>
        <p:sp>
          <p:nvSpPr>
            <p:cNvPr id="127" name="TextBox 52"/>
            <p:cNvSpPr txBox="1"/>
            <p:nvPr/>
          </p:nvSpPr>
          <p:spPr>
            <a:xfrm>
              <a:off x="1599170" y="3924484"/>
              <a:ext cx="412389" cy="1138682"/>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40457"/>
              <a:r>
                <a:rPr lang="en-US" sz="1527" dirty="0">
                  <a:solidFill>
                    <a:srgbClr val="F26522"/>
                  </a:solidFill>
                  <a:ea typeface="Segoe UI" pitchFamily="34" charset="0"/>
                  <a:cs typeface="Segoe UI" pitchFamily="34" charset="0"/>
                </a:rPr>
                <a:t>You manage</a:t>
              </a:r>
            </a:p>
          </p:txBody>
        </p:sp>
      </p:grpSp>
      <p:grpSp>
        <p:nvGrpSpPr>
          <p:cNvPr id="5" name="Group 136"/>
          <p:cNvGrpSpPr/>
          <p:nvPr/>
        </p:nvGrpSpPr>
        <p:grpSpPr>
          <a:xfrm>
            <a:off x="3957574" y="1167699"/>
            <a:ext cx="2703602" cy="5088924"/>
            <a:chOff x="3656646" y="1524000"/>
            <a:chExt cx="2656713" cy="5000667"/>
          </a:xfrm>
        </p:grpSpPr>
        <p:sp>
          <p:nvSpPr>
            <p:cNvPr id="138" name="Rounded Rectangle 137"/>
            <p:cNvSpPr/>
            <p:nvPr/>
          </p:nvSpPr>
          <p:spPr>
            <a:xfrm>
              <a:off x="3656646" y="1524000"/>
              <a:ext cx="2593773" cy="4953000"/>
            </a:xfrm>
            <a:prstGeom prst="roundRect">
              <a:avLst/>
            </a:prstGeom>
            <a:no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2036" dirty="0">
                  <a:solidFill>
                    <a:srgbClr val="F26522"/>
                  </a:solidFill>
                  <a:ea typeface="Segoe UI" pitchFamily="34" charset="0"/>
                  <a:cs typeface="Segoe UI" pitchFamily="34" charset="0"/>
                </a:rPr>
                <a:t>Infrastructure</a:t>
              </a:r>
              <a:endParaRPr lang="en-US" sz="1628" dirty="0">
                <a:solidFill>
                  <a:srgbClr val="F26522"/>
                </a:solidFill>
                <a:ea typeface="Segoe UI" pitchFamily="34" charset="0"/>
                <a:cs typeface="Segoe UI" pitchFamily="34" charset="0"/>
              </a:endParaRPr>
            </a:p>
            <a:p>
              <a:pPr algn="ctr" defTabSz="1240457"/>
              <a:r>
                <a:rPr lang="en-US" sz="1527" dirty="0">
                  <a:solidFill>
                    <a:srgbClr val="F26522"/>
                  </a:solidFill>
                  <a:ea typeface="Segoe UI" pitchFamily="34" charset="0"/>
                  <a:cs typeface="Segoe UI" pitchFamily="34" charset="0"/>
                </a:rPr>
                <a:t>(as a Service)</a:t>
              </a:r>
            </a:p>
          </p:txBody>
        </p:sp>
        <p:grpSp>
          <p:nvGrpSpPr>
            <p:cNvPr id="6" name="Group 138"/>
            <p:cNvGrpSpPr/>
            <p:nvPr/>
          </p:nvGrpSpPr>
          <p:grpSpPr>
            <a:xfrm>
              <a:off x="4141915" y="2491414"/>
              <a:ext cx="1638240" cy="4019550"/>
              <a:chOff x="2705100" y="2381250"/>
              <a:chExt cx="1371600" cy="4019550"/>
            </a:xfrm>
          </p:grpSpPr>
          <p:sp>
            <p:nvSpPr>
              <p:cNvPr id="144" name="Rounded Rectangle 143"/>
              <p:cNvSpPr/>
              <p:nvPr/>
            </p:nvSpPr>
            <p:spPr>
              <a:xfrm>
                <a:off x="2705100" y="5564983"/>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Storage</a:t>
                </a:r>
              </a:p>
            </p:txBody>
          </p:sp>
          <p:sp>
            <p:nvSpPr>
              <p:cNvPr id="145" name="Rounded Rectangle 144"/>
              <p:cNvSpPr/>
              <p:nvPr/>
            </p:nvSpPr>
            <p:spPr>
              <a:xfrm>
                <a:off x="2705100" y="5110164"/>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Servers</a:t>
                </a:r>
              </a:p>
            </p:txBody>
          </p:sp>
          <p:sp>
            <p:nvSpPr>
              <p:cNvPr id="146" name="Rounded Rectangle 145"/>
              <p:cNvSpPr/>
              <p:nvPr/>
            </p:nvSpPr>
            <p:spPr>
              <a:xfrm>
                <a:off x="2705100" y="6019800"/>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Networking</a:t>
                </a:r>
              </a:p>
            </p:txBody>
          </p:sp>
          <p:sp>
            <p:nvSpPr>
              <p:cNvPr id="147" name="Rounded Rectangle 146"/>
              <p:cNvSpPr/>
              <p:nvPr/>
            </p:nvSpPr>
            <p:spPr>
              <a:xfrm>
                <a:off x="2705100" y="4200526"/>
                <a:ext cx="1371600" cy="381000"/>
              </a:xfrm>
              <a:prstGeom prst="roundRect">
                <a:avLst/>
              </a:prstGeom>
              <a:solidFill>
                <a:schemeClr val="bg2"/>
              </a:solidFill>
              <a:ln w="9525" cap="flat" cmpd="sng" algn="ctr">
                <a:solidFill>
                  <a:srgbClr val="FFC000">
                    <a:shade val="95000"/>
                    <a:satMod val="105000"/>
                  </a:srgbClr>
                </a:solidFill>
                <a:prstDash val="solid"/>
              </a:ln>
              <a:effectLst>
                <a:outerShdw blurRad="40000" dist="23000" dir="5400000" rotWithShape="0">
                  <a:srgbClr val="000000">
                    <a:alpha val="35000"/>
                  </a:srgbClr>
                </a:outerShdw>
              </a:effectLst>
            </p:spPr>
            <p:txBody>
              <a:bodyPr rtlCol="0" anchor="t" anchorCtr="0"/>
              <a:lstStyle/>
              <a:p>
                <a:pPr algn="ctr" defTabSz="930428"/>
                <a:r>
                  <a:rPr lang="en-US" sz="1527" kern="0" dirty="0">
                    <a:solidFill>
                      <a:srgbClr val="FFFFFF"/>
                    </a:solidFill>
                    <a:ea typeface="Segoe UI" pitchFamily="34" charset="0"/>
                    <a:cs typeface="Segoe UI" pitchFamily="34" charset="0"/>
                  </a:rPr>
                  <a:t>O/S</a:t>
                </a:r>
              </a:p>
            </p:txBody>
          </p:sp>
          <p:sp>
            <p:nvSpPr>
              <p:cNvPr id="148" name="Rounded Rectangle 147"/>
              <p:cNvSpPr/>
              <p:nvPr/>
            </p:nvSpPr>
            <p:spPr>
              <a:xfrm>
                <a:off x="2705100" y="3745707"/>
                <a:ext cx="1371600" cy="381000"/>
              </a:xfrm>
              <a:prstGeom prst="roundRect">
                <a:avLst/>
              </a:prstGeom>
              <a:solidFill>
                <a:schemeClr val="bg2"/>
              </a:solidFill>
              <a:ln w="9525" cap="flat" cmpd="sng" algn="ctr">
                <a:solidFill>
                  <a:srgbClr val="FFC000">
                    <a:shade val="95000"/>
                    <a:satMod val="105000"/>
                  </a:srgbClr>
                </a:solidFill>
                <a:prstDash val="solid"/>
              </a:ln>
              <a:effectLst>
                <a:outerShdw blurRad="40000" dist="23000" dir="5400000" rotWithShape="0">
                  <a:srgbClr val="000000">
                    <a:alpha val="35000"/>
                  </a:srgbClr>
                </a:outerShdw>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Middleware</a:t>
                </a:r>
              </a:p>
            </p:txBody>
          </p:sp>
          <p:sp>
            <p:nvSpPr>
              <p:cNvPr id="149" name="Rounded Rectangle 148"/>
              <p:cNvSpPr/>
              <p:nvPr/>
            </p:nvSpPr>
            <p:spPr>
              <a:xfrm>
                <a:off x="2705100" y="4655345"/>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lIns="0" rIns="0"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Virtualization</a:t>
                </a:r>
              </a:p>
            </p:txBody>
          </p:sp>
          <p:sp>
            <p:nvSpPr>
              <p:cNvPr id="150" name="Rounded Rectangle 149"/>
              <p:cNvSpPr/>
              <p:nvPr/>
            </p:nvSpPr>
            <p:spPr>
              <a:xfrm>
                <a:off x="2705100" y="2836069"/>
                <a:ext cx="1371600" cy="381000"/>
              </a:xfrm>
              <a:prstGeom prst="roundRect">
                <a:avLst/>
              </a:prstGeom>
              <a:solidFill>
                <a:schemeClr val="bg2"/>
              </a:solidFill>
              <a:ln w="9525" cap="flat" cmpd="sng" algn="ctr">
                <a:solidFill>
                  <a:srgbClr val="FFC000">
                    <a:shade val="95000"/>
                    <a:satMod val="105000"/>
                  </a:srgbClr>
                </a:solidFill>
                <a:prstDash val="solid"/>
              </a:ln>
              <a:effectLst>
                <a:outerShdw blurRad="40000" dist="23000" dir="5400000" rotWithShape="0">
                  <a:srgbClr val="000000">
                    <a:alpha val="35000"/>
                  </a:srgbClr>
                </a:outerShdw>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Data</a:t>
                </a:r>
              </a:p>
            </p:txBody>
          </p:sp>
          <p:sp>
            <p:nvSpPr>
              <p:cNvPr id="151" name="Rounded Rectangle 150"/>
              <p:cNvSpPr/>
              <p:nvPr/>
            </p:nvSpPr>
            <p:spPr>
              <a:xfrm>
                <a:off x="2705100" y="2381250"/>
                <a:ext cx="1371600" cy="381000"/>
              </a:xfrm>
              <a:prstGeom prst="roundRect">
                <a:avLst/>
              </a:prstGeom>
              <a:solidFill>
                <a:schemeClr val="bg2"/>
              </a:solidFill>
              <a:ln w="9525" cap="flat" cmpd="sng" algn="ctr">
                <a:solidFill>
                  <a:srgbClr val="FFC000">
                    <a:shade val="95000"/>
                    <a:satMod val="105000"/>
                  </a:srgbClr>
                </a:solidFill>
                <a:prstDash val="solid"/>
              </a:ln>
              <a:effectLst>
                <a:outerShdw blurRad="40000" dist="23000" dir="5400000" rotWithShape="0">
                  <a:srgbClr val="000000">
                    <a:alpha val="35000"/>
                  </a:srgbClr>
                </a:outerShdw>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Applications</a:t>
                </a:r>
              </a:p>
            </p:txBody>
          </p:sp>
          <p:sp>
            <p:nvSpPr>
              <p:cNvPr id="152" name="Rounded Rectangle 151"/>
              <p:cNvSpPr/>
              <p:nvPr/>
            </p:nvSpPr>
            <p:spPr>
              <a:xfrm>
                <a:off x="2705100" y="3290888"/>
                <a:ext cx="1371600" cy="381000"/>
              </a:xfrm>
              <a:prstGeom prst="roundRect">
                <a:avLst/>
              </a:prstGeom>
              <a:solidFill>
                <a:schemeClr val="bg2"/>
              </a:solidFill>
              <a:ln w="9525" cap="flat" cmpd="sng" algn="ctr">
                <a:solidFill>
                  <a:srgbClr val="FFC000">
                    <a:shade val="95000"/>
                    <a:satMod val="105000"/>
                  </a:srgbClr>
                </a:solidFill>
                <a:prstDash val="solid"/>
              </a:ln>
              <a:effectLst>
                <a:outerShdw blurRad="40000" dist="23000" dir="5400000" rotWithShape="0">
                  <a:srgbClr val="000000">
                    <a:alpha val="35000"/>
                  </a:srgbClr>
                </a:outerShdw>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1527" dirty="0">
                    <a:solidFill>
                      <a:srgbClr val="FFFFFF"/>
                    </a:solidFill>
                    <a:ea typeface="Segoe UI" pitchFamily="34" charset="0"/>
                    <a:cs typeface="Segoe UI" pitchFamily="34" charset="0"/>
                  </a:rPr>
                  <a:t>Runtime</a:t>
                </a:r>
              </a:p>
            </p:txBody>
          </p:sp>
        </p:grpSp>
        <p:sp>
          <p:nvSpPr>
            <p:cNvPr id="140" name="Left Brace 139"/>
            <p:cNvSpPr/>
            <p:nvPr/>
          </p:nvSpPr>
          <p:spPr>
            <a:xfrm flipH="1">
              <a:off x="5789386" y="4724400"/>
              <a:ext cx="228600" cy="1764000"/>
            </a:xfrm>
            <a:prstGeom prst="leftBrace">
              <a:avLst>
                <a:gd name="adj1" fmla="val 0"/>
                <a:gd name="adj2" fmla="val 50000"/>
              </a:avLst>
            </a:prstGeom>
            <a:noFill/>
            <a:ln w="19050" cap="flat" cmpd="sng" algn="ctr">
              <a:solidFill>
                <a:srgbClr val="FFFFFF"/>
              </a:solid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40457"/>
              <a:endParaRPr lang="en-US" sz="1832" dirty="0">
                <a:solidFill>
                  <a:srgbClr val="FFFFFF"/>
                </a:solidFill>
                <a:ea typeface="Segoe UI" pitchFamily="34" charset="0"/>
                <a:cs typeface="Segoe UI" pitchFamily="34" charset="0"/>
              </a:endParaRPr>
            </a:p>
          </p:txBody>
        </p:sp>
        <p:sp>
          <p:nvSpPr>
            <p:cNvPr id="141" name="TextBox 56"/>
            <p:cNvSpPr txBox="1"/>
            <p:nvPr/>
          </p:nvSpPr>
          <p:spPr>
            <a:xfrm flipH="1">
              <a:off x="5900970" y="4724400"/>
              <a:ext cx="412389" cy="1800267"/>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40457"/>
              <a:r>
                <a:rPr lang="en-US" sz="1527" dirty="0">
                  <a:solidFill>
                    <a:srgbClr val="FFFFFF"/>
                  </a:solidFill>
                  <a:ea typeface="Segoe UI" pitchFamily="34" charset="0"/>
                  <a:cs typeface="Segoe UI" pitchFamily="34" charset="0"/>
                </a:rPr>
                <a:t>Managed by vendor</a:t>
              </a:r>
            </a:p>
          </p:txBody>
        </p:sp>
        <p:sp>
          <p:nvSpPr>
            <p:cNvPr id="142" name="Left Brace 141"/>
            <p:cNvSpPr/>
            <p:nvPr/>
          </p:nvSpPr>
          <p:spPr>
            <a:xfrm>
              <a:off x="3969620" y="2491410"/>
              <a:ext cx="156705" cy="2200276"/>
            </a:xfrm>
            <a:prstGeom prst="leftBrace">
              <a:avLst>
                <a:gd name="adj1" fmla="val 0"/>
                <a:gd name="adj2" fmla="val 50000"/>
              </a:avLst>
            </a:prstGeom>
            <a:noFill/>
            <a:ln w="19050" cap="flat" cmpd="sng" algn="ctr">
              <a:solidFill>
                <a:srgbClr val="0070C0"/>
              </a:solid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40457"/>
              <a:endParaRPr lang="en-US" sz="1832" dirty="0">
                <a:solidFill>
                  <a:srgbClr val="FFFFFF"/>
                </a:solidFill>
                <a:ea typeface="Segoe UI" pitchFamily="34" charset="0"/>
                <a:cs typeface="Segoe UI" pitchFamily="34" charset="0"/>
              </a:endParaRPr>
            </a:p>
          </p:txBody>
        </p:sp>
        <p:sp>
          <p:nvSpPr>
            <p:cNvPr id="143" name="TextBox 58"/>
            <p:cNvSpPr txBox="1"/>
            <p:nvPr/>
          </p:nvSpPr>
          <p:spPr>
            <a:xfrm>
              <a:off x="3665997" y="2781482"/>
              <a:ext cx="412389" cy="1138682"/>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40457"/>
              <a:r>
                <a:rPr lang="en-US" sz="1527" dirty="0">
                  <a:solidFill>
                    <a:srgbClr val="F26522"/>
                  </a:solidFill>
                  <a:ea typeface="Segoe UI" pitchFamily="34" charset="0"/>
                  <a:cs typeface="Segoe UI" pitchFamily="34" charset="0"/>
                </a:rPr>
                <a:t>You manage</a:t>
              </a:r>
            </a:p>
          </p:txBody>
        </p:sp>
      </p:grpSp>
      <p:sp>
        <p:nvSpPr>
          <p:cNvPr id="157" name="Left Brace 156"/>
          <p:cNvSpPr/>
          <p:nvPr/>
        </p:nvSpPr>
        <p:spPr>
          <a:xfrm flipH="1">
            <a:off x="6197676" y="2163107"/>
            <a:ext cx="155090" cy="862687"/>
          </a:xfrm>
          <a:prstGeom prst="leftBrace">
            <a:avLst>
              <a:gd name="adj1" fmla="val 0"/>
              <a:gd name="adj2" fmla="val 50000"/>
            </a:avLst>
          </a:prstGeom>
          <a:noFill/>
          <a:ln w="19050" cap="flat" cmpd="sng" algn="ctr">
            <a:solidFill>
              <a:srgbClr val="0070C0"/>
            </a:solid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40457"/>
            <a:endParaRPr lang="en-US" sz="1832" dirty="0">
              <a:solidFill>
                <a:srgbClr val="FFFFFF"/>
              </a:solidFill>
              <a:ea typeface="Segoe UI" pitchFamily="34" charset="0"/>
              <a:cs typeface="Segoe UI" pitchFamily="34" charset="0"/>
            </a:endParaRPr>
          </a:p>
        </p:txBody>
      </p:sp>
      <p:sp>
        <p:nvSpPr>
          <p:cNvPr id="158" name="TextBox 60"/>
          <p:cNvSpPr txBox="1"/>
          <p:nvPr/>
        </p:nvSpPr>
        <p:spPr>
          <a:xfrm>
            <a:off x="6344265" y="2136573"/>
            <a:ext cx="419667" cy="1158779"/>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40457"/>
            <a:r>
              <a:rPr lang="en-US" sz="1527" dirty="0">
                <a:solidFill>
                  <a:srgbClr val="F26522"/>
                </a:solidFill>
                <a:ea typeface="Segoe UI" pitchFamily="34" charset="0"/>
                <a:cs typeface="Segoe UI" pitchFamily="34" charset="0"/>
              </a:rPr>
              <a:t>You manage</a:t>
            </a:r>
          </a:p>
        </p:txBody>
      </p:sp>
      <p:grpSp>
        <p:nvGrpSpPr>
          <p:cNvPr id="9" name="Group 168"/>
          <p:cNvGrpSpPr/>
          <p:nvPr/>
        </p:nvGrpSpPr>
        <p:grpSpPr>
          <a:xfrm>
            <a:off x="8039641" y="1202259"/>
            <a:ext cx="2403886" cy="5048834"/>
            <a:chOff x="8227458" y="1557964"/>
            <a:chExt cx="2362196" cy="4961272"/>
          </a:xfrm>
        </p:grpSpPr>
        <p:sp>
          <p:nvSpPr>
            <p:cNvPr id="170" name="Rounded Rectangle 169"/>
            <p:cNvSpPr/>
            <p:nvPr/>
          </p:nvSpPr>
          <p:spPr>
            <a:xfrm>
              <a:off x="8227458" y="1557964"/>
              <a:ext cx="2028257" cy="4953000"/>
            </a:xfrm>
            <a:prstGeom prst="roundRect">
              <a:avLst/>
            </a:prstGeom>
            <a:no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0457"/>
              <a:r>
                <a:rPr lang="en-US" sz="2036" dirty="0">
                  <a:solidFill>
                    <a:srgbClr val="F26522"/>
                  </a:solidFill>
                  <a:ea typeface="Segoe UI" pitchFamily="34" charset="0"/>
                  <a:cs typeface="Segoe UI" pitchFamily="34" charset="0"/>
                </a:rPr>
                <a:t>Software</a:t>
              </a:r>
              <a:endParaRPr lang="en-US" sz="1527" dirty="0">
                <a:solidFill>
                  <a:srgbClr val="F26522"/>
                </a:solidFill>
                <a:ea typeface="Segoe UI" pitchFamily="34" charset="0"/>
                <a:cs typeface="Segoe UI" pitchFamily="34" charset="0"/>
              </a:endParaRPr>
            </a:p>
            <a:p>
              <a:pPr algn="ctr" defTabSz="1240457"/>
              <a:r>
                <a:rPr lang="en-US" sz="1527" dirty="0">
                  <a:solidFill>
                    <a:srgbClr val="F26522"/>
                  </a:solidFill>
                  <a:ea typeface="Segoe UI" pitchFamily="34" charset="0"/>
                  <a:cs typeface="Segoe UI" pitchFamily="34" charset="0"/>
                </a:rPr>
                <a:t>(as a Service)</a:t>
              </a:r>
            </a:p>
          </p:txBody>
        </p:sp>
        <p:sp>
          <p:nvSpPr>
            <p:cNvPr id="171" name="Left Brace 170"/>
            <p:cNvSpPr/>
            <p:nvPr/>
          </p:nvSpPr>
          <p:spPr>
            <a:xfrm flipH="1">
              <a:off x="10075704" y="2472364"/>
              <a:ext cx="200055" cy="4046872"/>
            </a:xfrm>
            <a:prstGeom prst="leftBrace">
              <a:avLst>
                <a:gd name="adj1" fmla="val 0"/>
                <a:gd name="adj2" fmla="val 50000"/>
              </a:avLst>
            </a:prstGeom>
            <a:noFill/>
            <a:ln w="19050" cap="flat" cmpd="sng" algn="ctr">
              <a:solidFill>
                <a:srgbClr val="FFFFFF"/>
              </a:solid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40457"/>
              <a:endParaRPr lang="en-US" sz="1832" dirty="0">
                <a:solidFill>
                  <a:srgbClr val="FFFFFF"/>
                </a:solidFill>
                <a:ea typeface="Segoe UI" pitchFamily="34" charset="0"/>
                <a:cs typeface="Segoe UI" pitchFamily="34" charset="0"/>
              </a:endParaRPr>
            </a:p>
          </p:txBody>
        </p:sp>
        <p:sp>
          <p:nvSpPr>
            <p:cNvPr id="172" name="TextBox 64"/>
            <p:cNvSpPr txBox="1"/>
            <p:nvPr/>
          </p:nvSpPr>
          <p:spPr>
            <a:xfrm flipH="1">
              <a:off x="10177265" y="3600660"/>
              <a:ext cx="412389" cy="1800267"/>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40457"/>
              <a:r>
                <a:rPr lang="en-US" sz="1527" dirty="0">
                  <a:solidFill>
                    <a:srgbClr val="FFFFFF"/>
                  </a:solidFill>
                  <a:ea typeface="Segoe UI" pitchFamily="34" charset="0"/>
                  <a:cs typeface="Segoe UI" pitchFamily="34" charset="0"/>
                </a:rPr>
                <a:t>Managed by vendor</a:t>
              </a:r>
            </a:p>
          </p:txBody>
        </p:sp>
        <p:grpSp>
          <p:nvGrpSpPr>
            <p:cNvPr id="10" name="Group 172"/>
            <p:cNvGrpSpPr/>
            <p:nvPr/>
          </p:nvGrpSpPr>
          <p:grpSpPr>
            <a:xfrm>
              <a:off x="8428105" y="2491414"/>
              <a:ext cx="1638240" cy="4019550"/>
              <a:chOff x="6991290" y="2381250"/>
              <a:chExt cx="1371600" cy="4019550"/>
            </a:xfrm>
          </p:grpSpPr>
          <p:sp>
            <p:nvSpPr>
              <p:cNvPr id="174" name="Rounded Rectangle 173"/>
              <p:cNvSpPr/>
              <p:nvPr/>
            </p:nvSpPr>
            <p:spPr>
              <a:xfrm>
                <a:off x="6991290" y="5564983"/>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Storage</a:t>
                </a:r>
              </a:p>
            </p:txBody>
          </p:sp>
          <p:sp>
            <p:nvSpPr>
              <p:cNvPr id="175" name="Rounded Rectangle 174"/>
              <p:cNvSpPr/>
              <p:nvPr/>
            </p:nvSpPr>
            <p:spPr>
              <a:xfrm>
                <a:off x="6991290" y="5110164"/>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Servers</a:t>
                </a:r>
              </a:p>
            </p:txBody>
          </p:sp>
          <p:sp>
            <p:nvSpPr>
              <p:cNvPr id="176" name="Rounded Rectangle 175"/>
              <p:cNvSpPr/>
              <p:nvPr/>
            </p:nvSpPr>
            <p:spPr>
              <a:xfrm>
                <a:off x="6991290" y="6019800"/>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Networking</a:t>
                </a:r>
              </a:p>
            </p:txBody>
          </p:sp>
          <p:sp>
            <p:nvSpPr>
              <p:cNvPr id="177" name="Rounded Rectangle 176"/>
              <p:cNvSpPr/>
              <p:nvPr/>
            </p:nvSpPr>
            <p:spPr>
              <a:xfrm>
                <a:off x="6991290" y="4200526"/>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O/S</a:t>
                </a:r>
              </a:p>
            </p:txBody>
          </p:sp>
          <p:sp>
            <p:nvSpPr>
              <p:cNvPr id="178" name="Rounded Rectangle 177"/>
              <p:cNvSpPr/>
              <p:nvPr/>
            </p:nvSpPr>
            <p:spPr>
              <a:xfrm>
                <a:off x="6991290" y="3745707"/>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Middleware</a:t>
                </a:r>
              </a:p>
            </p:txBody>
          </p:sp>
          <p:sp>
            <p:nvSpPr>
              <p:cNvPr id="179" name="Rounded Rectangle 178"/>
              <p:cNvSpPr/>
              <p:nvPr/>
            </p:nvSpPr>
            <p:spPr>
              <a:xfrm>
                <a:off x="6991290" y="4655345"/>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lIns="0" rIns="0"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Virtualization</a:t>
                </a:r>
              </a:p>
            </p:txBody>
          </p:sp>
          <p:sp>
            <p:nvSpPr>
              <p:cNvPr id="180" name="Rounded Rectangle 179"/>
              <p:cNvSpPr/>
              <p:nvPr/>
            </p:nvSpPr>
            <p:spPr>
              <a:xfrm>
                <a:off x="6991290" y="2381250"/>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Applications</a:t>
                </a:r>
              </a:p>
            </p:txBody>
          </p:sp>
          <p:sp>
            <p:nvSpPr>
              <p:cNvPr id="181" name="Rounded Rectangle 180"/>
              <p:cNvSpPr/>
              <p:nvPr/>
            </p:nvSpPr>
            <p:spPr>
              <a:xfrm>
                <a:off x="6991290" y="3290888"/>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Runtime</a:t>
                </a:r>
              </a:p>
            </p:txBody>
          </p:sp>
          <p:sp>
            <p:nvSpPr>
              <p:cNvPr id="182" name="Rounded Rectangle 181"/>
              <p:cNvSpPr/>
              <p:nvPr/>
            </p:nvSpPr>
            <p:spPr>
              <a:xfrm>
                <a:off x="6991290" y="2836069"/>
                <a:ext cx="1371600" cy="381000"/>
              </a:xfrm>
              <a:prstGeom prst="round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lumMod val="75000"/>
                  </a:srgbClr>
                </a:solidFill>
                <a:prstDash val="solid"/>
              </a:ln>
              <a:effectLst>
                <a:outerShdw blurRad="40000" dist="20000" dir="5400000" rotWithShape="0">
                  <a:srgbClr val="000000">
                    <a:alpha val="38000"/>
                  </a:srgbClr>
                </a:outerShdw>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0457"/>
                <a:r>
                  <a:rPr lang="en-US" sz="1527" dirty="0">
                    <a:solidFill>
                      <a:srgbClr val="000000"/>
                    </a:solidFill>
                    <a:ea typeface="Segoe UI" pitchFamily="34" charset="0"/>
                    <a:cs typeface="Segoe UI" pitchFamily="34" charset="0"/>
                  </a:rPr>
                  <a:t>Data</a:t>
                </a:r>
              </a:p>
            </p:txBody>
          </p:sp>
        </p:grpSp>
      </p:grpSp>
      <p:cxnSp>
        <p:nvCxnSpPr>
          <p:cNvPr id="11" name="Straight Arrow Connector 10"/>
          <p:cNvCxnSpPr/>
          <p:nvPr/>
        </p:nvCxnSpPr>
        <p:spPr>
          <a:xfrm>
            <a:off x="1795495" y="6524860"/>
            <a:ext cx="7192350" cy="0"/>
          </a:xfrm>
          <a:prstGeom prst="straightConnector1">
            <a:avLst/>
          </a:prstGeom>
          <a:ln w="41275" cmpd="sng">
            <a:solidFill>
              <a:schemeClr val="tx2"/>
            </a:solidFill>
            <a:prstDash val="dash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412228" y="6624820"/>
            <a:ext cx="2457122" cy="384205"/>
          </a:xfrm>
          <a:prstGeom prst="rect">
            <a:avLst/>
          </a:prstGeom>
          <a:noFill/>
        </p:spPr>
        <p:txBody>
          <a:bodyPr wrap="square" lIns="0" tIns="0" rIns="0" bIns="0" rtlCol="0">
            <a:spAutoFit/>
          </a:bodyPr>
          <a:lstStyle/>
          <a:p>
            <a:r>
              <a:rPr lang="en-US" sz="2448" spc="-71" dirty="0">
                <a:gradFill>
                  <a:gsLst>
                    <a:gs pos="2917">
                      <a:srgbClr val="00AEEF"/>
                    </a:gs>
                    <a:gs pos="95000">
                      <a:srgbClr val="00AEEF"/>
                    </a:gs>
                  </a:gsLst>
                  <a:lin ang="5400000" scaled="0"/>
                </a:gradFill>
              </a:rPr>
              <a:t>Partner options</a:t>
            </a:r>
          </a:p>
        </p:txBody>
      </p:sp>
    </p:spTree>
    <p:extLst>
      <p:ext uri="{BB962C8B-B14F-4D97-AF65-F5344CB8AC3E}">
        <p14:creationId xmlns:p14="http://schemas.microsoft.com/office/powerpoint/2010/main" val="682810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5145988"/>
          </a:xfrm>
        </p:spPr>
        <p:txBody>
          <a:bodyPr/>
          <a:lstStyle/>
          <a:p>
            <a:pPr marL="0" indent="0">
              <a:buNone/>
            </a:pPr>
            <a:endParaRPr lang="en-US" sz="3200" dirty="0" smtClean="0">
              <a:hlinkClick r:id="rId2"/>
            </a:endParaRPr>
          </a:p>
          <a:p>
            <a:r>
              <a:rPr lang="en-US" sz="3200" dirty="0" smtClean="0">
                <a:hlinkClick r:id="rId2"/>
              </a:rPr>
              <a:t>Get </a:t>
            </a:r>
            <a:r>
              <a:rPr lang="en-US" sz="3200" dirty="0">
                <a:hlinkClick r:id="rId2"/>
              </a:rPr>
              <a:t>started with Project Online</a:t>
            </a:r>
            <a:endParaRPr lang="en-US" sz="3200" dirty="0">
              <a:hlinkClick r:id=""/>
            </a:endParaRPr>
          </a:p>
          <a:p>
            <a:r>
              <a:rPr lang="en-US" sz="3200" dirty="0">
                <a:hlinkClick r:id=""/>
              </a:rPr>
              <a:t>Project Online Preview Wiki Portal</a:t>
            </a:r>
            <a:endParaRPr lang="en-US" sz="3200" dirty="0"/>
          </a:p>
          <a:p>
            <a:r>
              <a:rPr lang="en-US" sz="3200" dirty="0">
                <a:hlinkClick r:id="rId3"/>
              </a:rPr>
              <a:t>Project Online Forum</a:t>
            </a:r>
            <a:endParaRPr lang="en-US" sz="3200" dirty="0"/>
          </a:p>
          <a:p>
            <a:pPr marL="0" indent="0">
              <a:buNone/>
            </a:pPr>
            <a:endParaRPr lang="en-US" sz="3200" b="1" dirty="0" smtClean="0"/>
          </a:p>
          <a:p>
            <a:pPr marL="0" indent="0">
              <a:buNone/>
            </a:pPr>
            <a:r>
              <a:rPr lang="en-US" sz="3200" b="1" dirty="0" smtClean="0"/>
              <a:t>Others</a:t>
            </a:r>
            <a:endParaRPr lang="en-US" sz="3200" b="1" dirty="0"/>
          </a:p>
          <a:p>
            <a:r>
              <a:rPr lang="en-US" sz="2800" dirty="0">
                <a:hlinkClick r:id="rId4"/>
              </a:rPr>
              <a:t>http://www.microsoft.com/investor/reports/ar12/shareholder-letter/index.html</a:t>
            </a:r>
            <a:r>
              <a:rPr lang="en-US" sz="2800" dirty="0"/>
              <a:t> </a:t>
            </a:r>
          </a:p>
          <a:p>
            <a:r>
              <a:rPr lang="en-US" sz="2800" dirty="0">
                <a:hlinkClick r:id="rId5"/>
              </a:rPr>
              <a:t>Trustworthy Computing – Cloud</a:t>
            </a:r>
            <a:endParaRPr lang="en-US" sz="2800" dirty="0"/>
          </a:p>
          <a:p>
            <a:r>
              <a:rPr lang="en-US" sz="2800" dirty="0">
                <a:hlinkClick r:id="rId6"/>
              </a:rPr>
              <a:t>http://www.globalfoundationservices.com/blog.aspx</a:t>
            </a:r>
            <a:r>
              <a:rPr lang="en-US" sz="2800" dirty="0"/>
              <a:t> </a:t>
            </a:r>
          </a:p>
        </p:txBody>
      </p:sp>
      <p:sp>
        <p:nvSpPr>
          <p:cNvPr id="3" name="Title 2"/>
          <p:cNvSpPr>
            <a:spLocks noGrp="1"/>
          </p:cNvSpPr>
          <p:nvPr>
            <p:ph type="title"/>
          </p:nvPr>
        </p:nvSpPr>
        <p:spPr/>
        <p:txBody>
          <a:bodyPr/>
          <a:lstStyle/>
          <a:p>
            <a:r>
              <a:rPr lang="en-US" dirty="0" smtClean="0"/>
              <a:t>Useful Project </a:t>
            </a:r>
            <a:r>
              <a:rPr lang="en-US" dirty="0"/>
              <a:t>Online l</a:t>
            </a:r>
            <a:r>
              <a:rPr lang="en-US" dirty="0" smtClean="0"/>
              <a:t>inks</a:t>
            </a:r>
            <a:endParaRPr lang="en-US" dirty="0"/>
          </a:p>
        </p:txBody>
      </p:sp>
    </p:spTree>
    <p:extLst>
      <p:ext uri="{BB962C8B-B14F-4D97-AF65-F5344CB8AC3E}">
        <p14:creationId xmlns:p14="http://schemas.microsoft.com/office/powerpoint/2010/main" val="362221984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 and agenda</a:t>
            </a:r>
            <a:endParaRPr lang="en-US" dirty="0"/>
          </a:p>
        </p:txBody>
      </p:sp>
      <p:sp>
        <p:nvSpPr>
          <p:cNvPr id="8" name="Text Placeholder 7"/>
          <p:cNvSpPr>
            <a:spLocks noGrp="1"/>
          </p:cNvSpPr>
          <p:nvPr>
            <p:ph type="body" sz="quarter" idx="10"/>
          </p:nvPr>
        </p:nvSpPr>
        <p:spPr/>
        <p:txBody>
          <a:bodyPr/>
          <a:lstStyle/>
          <a:p>
            <a:r>
              <a:rPr lang="en-US" dirty="0" smtClean="0"/>
              <a:t>Overview and Getting Started</a:t>
            </a:r>
            <a:endParaRPr lang="en-US" dirty="0"/>
          </a:p>
        </p:txBody>
      </p:sp>
      <p:sp>
        <p:nvSpPr>
          <p:cNvPr id="3" name="Rectangle 2"/>
          <p:cNvSpPr/>
          <p:nvPr/>
        </p:nvSpPr>
        <p:spPr bwMode="auto">
          <a:xfrm>
            <a:off x="269009" y="2505075"/>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9144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Why Office 365</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3094523" y="2505075"/>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Project Online</a:t>
            </a: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732837" y="2505075"/>
            <a:ext cx="274320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Next Steps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5913680" y="2505075"/>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FAQ</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grpSp>
        <p:nvGrpSpPr>
          <p:cNvPr id="9" name="Group 8"/>
          <p:cNvGrpSpPr/>
          <p:nvPr/>
        </p:nvGrpSpPr>
        <p:grpSpPr bwMode="black">
          <a:xfrm>
            <a:off x="6379098" y="3458334"/>
            <a:ext cx="1449130" cy="1258128"/>
            <a:chOff x="2462213" y="1598613"/>
            <a:chExt cx="4222750" cy="3667125"/>
          </a:xfrm>
        </p:grpSpPr>
        <p:sp>
          <p:nvSpPr>
            <p:cNvPr id="10" name="Rectangle 6"/>
            <p:cNvSpPr>
              <a:spLocks noChangeArrowheads="1"/>
            </p:cNvSpPr>
            <p:nvPr/>
          </p:nvSpPr>
          <p:spPr bwMode="black">
            <a:xfrm>
              <a:off x="5564188"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1" name="Rectangle 7"/>
            <p:cNvSpPr>
              <a:spLocks noChangeArrowheads="1"/>
            </p:cNvSpPr>
            <p:nvPr/>
          </p:nvSpPr>
          <p:spPr bwMode="black">
            <a:xfrm>
              <a:off x="5795963" y="3346451"/>
              <a:ext cx="112713"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2" name="Rectangle 8"/>
            <p:cNvSpPr>
              <a:spLocks noChangeArrowheads="1"/>
            </p:cNvSpPr>
            <p:nvPr/>
          </p:nvSpPr>
          <p:spPr bwMode="black">
            <a:xfrm>
              <a:off x="3092451"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3" name="Rectangle 9"/>
            <p:cNvSpPr>
              <a:spLocks noChangeArrowheads="1"/>
            </p:cNvSpPr>
            <p:nvPr/>
          </p:nvSpPr>
          <p:spPr bwMode="black">
            <a:xfrm>
              <a:off x="3324226" y="3346451"/>
              <a:ext cx="117475"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4" name="Freeform 10"/>
            <p:cNvSpPr>
              <a:spLocks/>
            </p:cNvSpPr>
            <p:nvPr/>
          </p:nvSpPr>
          <p:spPr bwMode="black">
            <a:xfrm>
              <a:off x="3902076" y="2506663"/>
              <a:ext cx="101600" cy="123825"/>
            </a:xfrm>
            <a:custGeom>
              <a:avLst/>
              <a:gdLst>
                <a:gd name="T0" fmla="*/ 36 w 64"/>
                <a:gd name="T1" fmla="*/ 78 h 78"/>
                <a:gd name="T2" fmla="*/ 64 w 64"/>
                <a:gd name="T3" fmla="*/ 64 h 78"/>
                <a:gd name="T4" fmla="*/ 26 w 64"/>
                <a:gd name="T5" fmla="*/ 0 h 78"/>
                <a:gd name="T6" fmla="*/ 0 w 64"/>
                <a:gd name="T7" fmla="*/ 17 h 78"/>
                <a:gd name="T8" fmla="*/ 36 w 64"/>
                <a:gd name="T9" fmla="*/ 78 h 78"/>
              </a:gdLst>
              <a:ahLst/>
              <a:cxnLst>
                <a:cxn ang="0">
                  <a:pos x="T0" y="T1"/>
                </a:cxn>
                <a:cxn ang="0">
                  <a:pos x="T2" y="T3"/>
                </a:cxn>
                <a:cxn ang="0">
                  <a:pos x="T4" y="T5"/>
                </a:cxn>
                <a:cxn ang="0">
                  <a:pos x="T6" y="T7"/>
                </a:cxn>
                <a:cxn ang="0">
                  <a:pos x="T8" y="T9"/>
                </a:cxn>
              </a:cxnLst>
              <a:rect l="0" t="0" r="r" b="b"/>
              <a:pathLst>
                <a:path w="64" h="78">
                  <a:moveTo>
                    <a:pt x="36" y="78"/>
                  </a:moveTo>
                  <a:lnTo>
                    <a:pt x="64" y="64"/>
                  </a:lnTo>
                  <a:lnTo>
                    <a:pt x="26" y="0"/>
                  </a:lnTo>
                  <a:lnTo>
                    <a:pt x="0" y="17"/>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5" name="Freeform 11"/>
            <p:cNvSpPr>
              <a:spLocks/>
            </p:cNvSpPr>
            <p:nvPr/>
          </p:nvSpPr>
          <p:spPr bwMode="black">
            <a:xfrm>
              <a:off x="4017963" y="2709863"/>
              <a:ext cx="98425" cy="123825"/>
            </a:xfrm>
            <a:custGeom>
              <a:avLst/>
              <a:gdLst>
                <a:gd name="T0" fmla="*/ 36 w 62"/>
                <a:gd name="T1" fmla="*/ 78 h 78"/>
                <a:gd name="T2" fmla="*/ 62 w 62"/>
                <a:gd name="T3" fmla="*/ 61 h 78"/>
                <a:gd name="T4" fmla="*/ 26 w 62"/>
                <a:gd name="T5" fmla="*/ 0 h 78"/>
                <a:gd name="T6" fmla="*/ 0 w 62"/>
                <a:gd name="T7" fmla="*/ 14 h 78"/>
                <a:gd name="T8" fmla="*/ 36 w 62"/>
                <a:gd name="T9" fmla="*/ 78 h 78"/>
              </a:gdLst>
              <a:ahLst/>
              <a:cxnLst>
                <a:cxn ang="0">
                  <a:pos x="T0" y="T1"/>
                </a:cxn>
                <a:cxn ang="0">
                  <a:pos x="T2" y="T3"/>
                </a:cxn>
                <a:cxn ang="0">
                  <a:pos x="T4" y="T5"/>
                </a:cxn>
                <a:cxn ang="0">
                  <a:pos x="T6" y="T7"/>
                </a:cxn>
                <a:cxn ang="0">
                  <a:pos x="T8" y="T9"/>
                </a:cxn>
              </a:cxnLst>
              <a:rect l="0" t="0" r="r" b="b"/>
              <a:pathLst>
                <a:path w="62" h="78">
                  <a:moveTo>
                    <a:pt x="36" y="78"/>
                  </a:moveTo>
                  <a:lnTo>
                    <a:pt x="62" y="61"/>
                  </a:lnTo>
                  <a:lnTo>
                    <a:pt x="26" y="0"/>
                  </a:lnTo>
                  <a:lnTo>
                    <a:pt x="0" y="14"/>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6" name="Freeform 12"/>
            <p:cNvSpPr>
              <a:spLocks/>
            </p:cNvSpPr>
            <p:nvPr/>
          </p:nvSpPr>
          <p:spPr bwMode="black">
            <a:xfrm>
              <a:off x="4873626" y="2709863"/>
              <a:ext cx="98425" cy="123825"/>
            </a:xfrm>
            <a:custGeom>
              <a:avLst/>
              <a:gdLst>
                <a:gd name="T0" fmla="*/ 26 w 62"/>
                <a:gd name="T1" fmla="*/ 78 h 78"/>
                <a:gd name="T2" fmla="*/ 62 w 62"/>
                <a:gd name="T3" fmla="*/ 14 h 78"/>
                <a:gd name="T4" fmla="*/ 36 w 62"/>
                <a:gd name="T5" fmla="*/ 0 h 78"/>
                <a:gd name="T6" fmla="*/ 0 w 62"/>
                <a:gd name="T7" fmla="*/ 61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4"/>
                  </a:lnTo>
                  <a:lnTo>
                    <a:pt x="36" y="0"/>
                  </a:lnTo>
                  <a:lnTo>
                    <a:pt x="0" y="61"/>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7" name="Freeform 13"/>
            <p:cNvSpPr>
              <a:spLocks/>
            </p:cNvSpPr>
            <p:nvPr/>
          </p:nvSpPr>
          <p:spPr bwMode="black">
            <a:xfrm>
              <a:off x="4989513" y="2506663"/>
              <a:ext cx="98425" cy="123825"/>
            </a:xfrm>
            <a:custGeom>
              <a:avLst/>
              <a:gdLst>
                <a:gd name="T0" fmla="*/ 26 w 62"/>
                <a:gd name="T1" fmla="*/ 78 h 78"/>
                <a:gd name="T2" fmla="*/ 62 w 62"/>
                <a:gd name="T3" fmla="*/ 17 h 78"/>
                <a:gd name="T4" fmla="*/ 36 w 62"/>
                <a:gd name="T5" fmla="*/ 0 h 78"/>
                <a:gd name="T6" fmla="*/ 0 w 62"/>
                <a:gd name="T7" fmla="*/ 64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7"/>
                  </a:lnTo>
                  <a:lnTo>
                    <a:pt x="36" y="0"/>
                  </a:lnTo>
                  <a:lnTo>
                    <a:pt x="0" y="64"/>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8" name="Freeform 14"/>
            <p:cNvSpPr>
              <a:spLocks/>
            </p:cNvSpPr>
            <p:nvPr/>
          </p:nvSpPr>
          <p:spPr bwMode="black">
            <a:xfrm>
              <a:off x="4017963" y="3990976"/>
              <a:ext cx="98425" cy="123825"/>
            </a:xfrm>
            <a:custGeom>
              <a:avLst/>
              <a:gdLst>
                <a:gd name="T0" fmla="*/ 0 w 62"/>
                <a:gd name="T1" fmla="*/ 64 h 78"/>
                <a:gd name="T2" fmla="*/ 26 w 62"/>
                <a:gd name="T3" fmla="*/ 78 h 78"/>
                <a:gd name="T4" fmla="*/ 62 w 62"/>
                <a:gd name="T5" fmla="*/ 14 h 78"/>
                <a:gd name="T6" fmla="*/ 36 w 62"/>
                <a:gd name="T7" fmla="*/ 0 h 78"/>
                <a:gd name="T8" fmla="*/ 0 w 62"/>
                <a:gd name="T9" fmla="*/ 64 h 78"/>
              </a:gdLst>
              <a:ahLst/>
              <a:cxnLst>
                <a:cxn ang="0">
                  <a:pos x="T0" y="T1"/>
                </a:cxn>
                <a:cxn ang="0">
                  <a:pos x="T2" y="T3"/>
                </a:cxn>
                <a:cxn ang="0">
                  <a:pos x="T4" y="T5"/>
                </a:cxn>
                <a:cxn ang="0">
                  <a:pos x="T6" y="T7"/>
                </a:cxn>
                <a:cxn ang="0">
                  <a:pos x="T8" y="T9"/>
                </a:cxn>
              </a:cxnLst>
              <a:rect l="0" t="0" r="r" b="b"/>
              <a:pathLst>
                <a:path w="62" h="78">
                  <a:moveTo>
                    <a:pt x="0" y="64"/>
                  </a:moveTo>
                  <a:lnTo>
                    <a:pt x="26" y="78"/>
                  </a:lnTo>
                  <a:lnTo>
                    <a:pt x="62" y="14"/>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9" name="Freeform 15"/>
            <p:cNvSpPr>
              <a:spLocks/>
            </p:cNvSpPr>
            <p:nvPr/>
          </p:nvSpPr>
          <p:spPr bwMode="black">
            <a:xfrm>
              <a:off x="3902076" y="4189413"/>
              <a:ext cx="101600" cy="128588"/>
            </a:xfrm>
            <a:custGeom>
              <a:avLst/>
              <a:gdLst>
                <a:gd name="T0" fmla="*/ 0 w 64"/>
                <a:gd name="T1" fmla="*/ 64 h 81"/>
                <a:gd name="T2" fmla="*/ 26 w 64"/>
                <a:gd name="T3" fmla="*/ 81 h 81"/>
                <a:gd name="T4" fmla="*/ 64 w 64"/>
                <a:gd name="T5" fmla="*/ 17 h 81"/>
                <a:gd name="T6" fmla="*/ 36 w 64"/>
                <a:gd name="T7" fmla="*/ 0 h 81"/>
                <a:gd name="T8" fmla="*/ 0 w 64"/>
                <a:gd name="T9" fmla="*/ 64 h 81"/>
              </a:gdLst>
              <a:ahLst/>
              <a:cxnLst>
                <a:cxn ang="0">
                  <a:pos x="T0" y="T1"/>
                </a:cxn>
                <a:cxn ang="0">
                  <a:pos x="T2" y="T3"/>
                </a:cxn>
                <a:cxn ang="0">
                  <a:pos x="T4" y="T5"/>
                </a:cxn>
                <a:cxn ang="0">
                  <a:pos x="T6" y="T7"/>
                </a:cxn>
                <a:cxn ang="0">
                  <a:pos x="T8" y="T9"/>
                </a:cxn>
              </a:cxnLst>
              <a:rect l="0" t="0" r="r" b="b"/>
              <a:pathLst>
                <a:path w="64" h="81">
                  <a:moveTo>
                    <a:pt x="0" y="64"/>
                  </a:moveTo>
                  <a:lnTo>
                    <a:pt x="26" y="81"/>
                  </a:lnTo>
                  <a:lnTo>
                    <a:pt x="64" y="17"/>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0" name="Freeform 16"/>
            <p:cNvSpPr>
              <a:spLocks/>
            </p:cNvSpPr>
            <p:nvPr/>
          </p:nvSpPr>
          <p:spPr bwMode="black">
            <a:xfrm>
              <a:off x="4989513" y="4189413"/>
              <a:ext cx="98425" cy="128588"/>
            </a:xfrm>
            <a:custGeom>
              <a:avLst/>
              <a:gdLst>
                <a:gd name="T0" fmla="*/ 26 w 62"/>
                <a:gd name="T1" fmla="*/ 0 h 81"/>
                <a:gd name="T2" fmla="*/ 0 w 62"/>
                <a:gd name="T3" fmla="*/ 17 h 81"/>
                <a:gd name="T4" fmla="*/ 36 w 62"/>
                <a:gd name="T5" fmla="*/ 81 h 81"/>
                <a:gd name="T6" fmla="*/ 62 w 62"/>
                <a:gd name="T7" fmla="*/ 64 h 81"/>
                <a:gd name="T8" fmla="*/ 26 w 62"/>
                <a:gd name="T9" fmla="*/ 0 h 81"/>
              </a:gdLst>
              <a:ahLst/>
              <a:cxnLst>
                <a:cxn ang="0">
                  <a:pos x="T0" y="T1"/>
                </a:cxn>
                <a:cxn ang="0">
                  <a:pos x="T2" y="T3"/>
                </a:cxn>
                <a:cxn ang="0">
                  <a:pos x="T4" y="T5"/>
                </a:cxn>
                <a:cxn ang="0">
                  <a:pos x="T6" y="T7"/>
                </a:cxn>
                <a:cxn ang="0">
                  <a:pos x="T8" y="T9"/>
                </a:cxn>
              </a:cxnLst>
              <a:rect l="0" t="0" r="r" b="b"/>
              <a:pathLst>
                <a:path w="62" h="81">
                  <a:moveTo>
                    <a:pt x="26" y="0"/>
                  </a:moveTo>
                  <a:lnTo>
                    <a:pt x="0" y="17"/>
                  </a:lnTo>
                  <a:lnTo>
                    <a:pt x="36" y="81"/>
                  </a:lnTo>
                  <a:lnTo>
                    <a:pt x="62" y="64"/>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1" name="Freeform 17"/>
            <p:cNvSpPr>
              <a:spLocks/>
            </p:cNvSpPr>
            <p:nvPr/>
          </p:nvSpPr>
          <p:spPr bwMode="black">
            <a:xfrm>
              <a:off x="4873626" y="3990976"/>
              <a:ext cx="98425" cy="123825"/>
            </a:xfrm>
            <a:custGeom>
              <a:avLst/>
              <a:gdLst>
                <a:gd name="T0" fmla="*/ 0 w 62"/>
                <a:gd name="T1" fmla="*/ 14 h 78"/>
                <a:gd name="T2" fmla="*/ 36 w 62"/>
                <a:gd name="T3" fmla="*/ 78 h 78"/>
                <a:gd name="T4" fmla="*/ 62 w 62"/>
                <a:gd name="T5" fmla="*/ 64 h 78"/>
                <a:gd name="T6" fmla="*/ 26 w 62"/>
                <a:gd name="T7" fmla="*/ 0 h 78"/>
                <a:gd name="T8" fmla="*/ 0 w 62"/>
                <a:gd name="T9" fmla="*/ 14 h 78"/>
              </a:gdLst>
              <a:ahLst/>
              <a:cxnLst>
                <a:cxn ang="0">
                  <a:pos x="T0" y="T1"/>
                </a:cxn>
                <a:cxn ang="0">
                  <a:pos x="T2" y="T3"/>
                </a:cxn>
                <a:cxn ang="0">
                  <a:pos x="T4" y="T5"/>
                </a:cxn>
                <a:cxn ang="0">
                  <a:pos x="T6" y="T7"/>
                </a:cxn>
                <a:cxn ang="0">
                  <a:pos x="T8" y="T9"/>
                </a:cxn>
              </a:cxnLst>
              <a:rect l="0" t="0" r="r" b="b"/>
              <a:pathLst>
                <a:path w="62" h="78">
                  <a:moveTo>
                    <a:pt x="0" y="14"/>
                  </a:moveTo>
                  <a:lnTo>
                    <a:pt x="36" y="78"/>
                  </a:lnTo>
                  <a:lnTo>
                    <a:pt x="62" y="64"/>
                  </a:lnTo>
                  <a:lnTo>
                    <a:pt x="26"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2" name="Freeform 18"/>
            <p:cNvSpPr>
              <a:spLocks/>
            </p:cNvSpPr>
            <p:nvPr/>
          </p:nvSpPr>
          <p:spPr bwMode="black">
            <a:xfrm>
              <a:off x="3579813" y="2892426"/>
              <a:ext cx="1833563" cy="1068388"/>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3" name="Freeform 19"/>
            <p:cNvSpPr>
              <a:spLocks noEditPoints="1"/>
            </p:cNvSpPr>
            <p:nvPr/>
          </p:nvSpPr>
          <p:spPr bwMode="black">
            <a:xfrm>
              <a:off x="3321051" y="1598613"/>
              <a:ext cx="750888" cy="522288"/>
            </a:xfrm>
            <a:custGeom>
              <a:avLst/>
              <a:gdLst>
                <a:gd name="T0" fmla="*/ 174 w 200"/>
                <a:gd name="T1" fmla="*/ 0 h 139"/>
                <a:gd name="T2" fmla="*/ 26 w 200"/>
                <a:gd name="T3" fmla="*/ 0 h 139"/>
                <a:gd name="T4" fmla="*/ 0 w 200"/>
                <a:gd name="T5" fmla="*/ 27 h 139"/>
                <a:gd name="T6" fmla="*/ 0 w 200"/>
                <a:gd name="T7" fmla="*/ 113 h 139"/>
                <a:gd name="T8" fmla="*/ 26 w 200"/>
                <a:gd name="T9" fmla="*/ 139 h 139"/>
                <a:gd name="T10" fmla="*/ 174 w 200"/>
                <a:gd name="T11" fmla="*/ 139 h 139"/>
                <a:gd name="T12" fmla="*/ 200 w 200"/>
                <a:gd name="T13" fmla="*/ 113 h 139"/>
                <a:gd name="T14" fmla="*/ 200 w 200"/>
                <a:gd name="T15" fmla="*/ 27 h 139"/>
                <a:gd name="T16" fmla="*/ 174 w 200"/>
                <a:gd name="T17" fmla="*/ 0 h 139"/>
                <a:gd name="T18" fmla="*/ 185 w 200"/>
                <a:gd name="T19" fmla="*/ 113 h 139"/>
                <a:gd name="T20" fmla="*/ 174 w 200"/>
                <a:gd name="T21" fmla="*/ 124 h 139"/>
                <a:gd name="T22" fmla="*/ 26 w 200"/>
                <a:gd name="T23" fmla="*/ 124 h 139"/>
                <a:gd name="T24" fmla="*/ 15 w 200"/>
                <a:gd name="T25" fmla="*/ 113 h 139"/>
                <a:gd name="T26" fmla="*/ 15 w 200"/>
                <a:gd name="T27" fmla="*/ 27 h 139"/>
                <a:gd name="T28" fmla="*/ 26 w 200"/>
                <a:gd name="T29" fmla="*/ 16 h 139"/>
                <a:gd name="T30" fmla="*/ 174 w 200"/>
                <a:gd name="T31" fmla="*/ 16 h 139"/>
                <a:gd name="T32" fmla="*/ 185 w 200"/>
                <a:gd name="T33" fmla="*/ 27 h 139"/>
                <a:gd name="T34" fmla="*/ 185 w 200"/>
                <a:gd name="T35" fmla="*/ 11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39">
                  <a:moveTo>
                    <a:pt x="174" y="0"/>
                  </a:moveTo>
                  <a:cubicBezTo>
                    <a:pt x="26" y="0"/>
                    <a:pt x="26" y="0"/>
                    <a:pt x="26" y="0"/>
                  </a:cubicBezTo>
                  <a:cubicBezTo>
                    <a:pt x="12" y="0"/>
                    <a:pt x="0" y="12"/>
                    <a:pt x="0" y="27"/>
                  </a:cubicBezTo>
                  <a:cubicBezTo>
                    <a:pt x="0" y="113"/>
                    <a:pt x="0" y="113"/>
                    <a:pt x="0" y="113"/>
                  </a:cubicBezTo>
                  <a:cubicBezTo>
                    <a:pt x="0" y="127"/>
                    <a:pt x="12" y="139"/>
                    <a:pt x="26" y="139"/>
                  </a:cubicBezTo>
                  <a:cubicBezTo>
                    <a:pt x="174" y="139"/>
                    <a:pt x="174" y="139"/>
                    <a:pt x="174" y="139"/>
                  </a:cubicBezTo>
                  <a:cubicBezTo>
                    <a:pt x="188" y="139"/>
                    <a:pt x="200" y="127"/>
                    <a:pt x="200" y="113"/>
                  </a:cubicBezTo>
                  <a:cubicBezTo>
                    <a:pt x="200" y="27"/>
                    <a:pt x="200" y="27"/>
                    <a:pt x="200" y="27"/>
                  </a:cubicBezTo>
                  <a:cubicBezTo>
                    <a:pt x="200" y="12"/>
                    <a:pt x="188" y="0"/>
                    <a:pt x="174" y="0"/>
                  </a:cubicBezTo>
                  <a:moveTo>
                    <a:pt x="185" y="113"/>
                  </a:moveTo>
                  <a:cubicBezTo>
                    <a:pt x="185" y="119"/>
                    <a:pt x="180" y="124"/>
                    <a:pt x="174" y="124"/>
                  </a:cubicBezTo>
                  <a:cubicBezTo>
                    <a:pt x="26" y="124"/>
                    <a:pt x="26" y="124"/>
                    <a:pt x="26" y="124"/>
                  </a:cubicBezTo>
                  <a:cubicBezTo>
                    <a:pt x="20" y="124"/>
                    <a:pt x="15" y="119"/>
                    <a:pt x="15" y="113"/>
                  </a:cubicBezTo>
                  <a:cubicBezTo>
                    <a:pt x="15" y="27"/>
                    <a:pt x="15" y="27"/>
                    <a:pt x="15" y="27"/>
                  </a:cubicBezTo>
                  <a:cubicBezTo>
                    <a:pt x="15" y="21"/>
                    <a:pt x="20" y="16"/>
                    <a:pt x="26" y="16"/>
                  </a:cubicBezTo>
                  <a:cubicBezTo>
                    <a:pt x="174" y="16"/>
                    <a:pt x="174" y="16"/>
                    <a:pt x="174" y="16"/>
                  </a:cubicBezTo>
                  <a:cubicBezTo>
                    <a:pt x="180" y="16"/>
                    <a:pt x="185" y="21"/>
                    <a:pt x="185" y="27"/>
                  </a:cubicBezTo>
                  <a:lnTo>
                    <a:pt x="185" y="1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4" name="Freeform 20"/>
            <p:cNvSpPr>
              <a:spLocks/>
            </p:cNvSpPr>
            <p:nvPr/>
          </p:nvSpPr>
          <p:spPr bwMode="black">
            <a:xfrm>
              <a:off x="3178176" y="2154238"/>
              <a:ext cx="1035050" cy="239713"/>
            </a:xfrm>
            <a:custGeom>
              <a:avLst/>
              <a:gdLst>
                <a:gd name="T0" fmla="*/ 7 w 276"/>
                <a:gd name="T1" fmla="*/ 64 h 64"/>
                <a:gd name="T2" fmla="*/ 269 w 276"/>
                <a:gd name="T3" fmla="*/ 64 h 64"/>
                <a:gd name="T4" fmla="*/ 276 w 276"/>
                <a:gd name="T5" fmla="*/ 57 h 64"/>
                <a:gd name="T6" fmla="*/ 276 w 276"/>
                <a:gd name="T7" fmla="*/ 54 h 64"/>
                <a:gd name="T8" fmla="*/ 272 w 276"/>
                <a:gd name="T9" fmla="*/ 42 h 64"/>
                <a:gd name="T10" fmla="*/ 240 w 276"/>
                <a:gd name="T11" fmla="*/ 5 h 64"/>
                <a:gd name="T12" fmla="*/ 229 w 276"/>
                <a:gd name="T13" fmla="*/ 0 h 64"/>
                <a:gd name="T14" fmla="*/ 47 w 276"/>
                <a:gd name="T15" fmla="*/ 0 h 64"/>
                <a:gd name="T16" fmla="*/ 36 w 276"/>
                <a:gd name="T17" fmla="*/ 5 h 64"/>
                <a:gd name="T18" fmla="*/ 4 w 276"/>
                <a:gd name="T19" fmla="*/ 42 h 64"/>
                <a:gd name="T20" fmla="*/ 0 w 276"/>
                <a:gd name="T21" fmla="*/ 54 h 64"/>
                <a:gd name="T22" fmla="*/ 0 w 276"/>
                <a:gd name="T23" fmla="*/ 57 h 64"/>
                <a:gd name="T24" fmla="*/ 7 w 276"/>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64">
                  <a:moveTo>
                    <a:pt x="7" y="64"/>
                  </a:moveTo>
                  <a:cubicBezTo>
                    <a:pt x="269" y="64"/>
                    <a:pt x="269" y="64"/>
                    <a:pt x="269" y="64"/>
                  </a:cubicBezTo>
                  <a:cubicBezTo>
                    <a:pt x="273" y="64"/>
                    <a:pt x="276" y="61"/>
                    <a:pt x="276" y="57"/>
                  </a:cubicBezTo>
                  <a:cubicBezTo>
                    <a:pt x="276" y="54"/>
                    <a:pt x="276" y="54"/>
                    <a:pt x="276" y="54"/>
                  </a:cubicBezTo>
                  <a:cubicBezTo>
                    <a:pt x="276" y="50"/>
                    <a:pt x="274" y="45"/>
                    <a:pt x="272" y="42"/>
                  </a:cubicBezTo>
                  <a:cubicBezTo>
                    <a:pt x="240" y="5"/>
                    <a:pt x="240" y="5"/>
                    <a:pt x="240" y="5"/>
                  </a:cubicBezTo>
                  <a:cubicBezTo>
                    <a:pt x="238" y="2"/>
                    <a:pt x="233" y="0"/>
                    <a:pt x="229" y="0"/>
                  </a:cubicBezTo>
                  <a:cubicBezTo>
                    <a:pt x="47" y="0"/>
                    <a:pt x="47" y="0"/>
                    <a:pt x="47" y="0"/>
                  </a:cubicBezTo>
                  <a:cubicBezTo>
                    <a:pt x="43" y="0"/>
                    <a:pt x="38" y="2"/>
                    <a:pt x="36" y="5"/>
                  </a:cubicBezTo>
                  <a:cubicBezTo>
                    <a:pt x="4" y="42"/>
                    <a:pt x="4" y="42"/>
                    <a:pt x="4" y="42"/>
                  </a:cubicBezTo>
                  <a:cubicBezTo>
                    <a:pt x="2" y="45"/>
                    <a:pt x="0" y="50"/>
                    <a:pt x="0" y="54"/>
                  </a:cubicBezTo>
                  <a:cubicBezTo>
                    <a:pt x="0" y="57"/>
                    <a:pt x="0" y="57"/>
                    <a:pt x="0" y="57"/>
                  </a:cubicBezTo>
                  <a:cubicBezTo>
                    <a:pt x="0" y="61"/>
                    <a:pt x="3" y="64"/>
                    <a:pt x="7" y="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5" name="Freeform 21"/>
            <p:cNvSpPr>
              <a:spLocks noEditPoints="1"/>
            </p:cNvSpPr>
            <p:nvPr/>
          </p:nvSpPr>
          <p:spPr bwMode="black">
            <a:xfrm>
              <a:off x="4730751" y="1639888"/>
              <a:ext cx="781050" cy="608013"/>
            </a:xfrm>
            <a:custGeom>
              <a:avLst/>
              <a:gdLst>
                <a:gd name="T0" fmla="*/ 177 w 208"/>
                <a:gd name="T1" fmla="*/ 0 h 162"/>
                <a:gd name="T2" fmla="*/ 31 w 208"/>
                <a:gd name="T3" fmla="*/ 0 h 162"/>
                <a:gd name="T4" fmla="*/ 0 w 208"/>
                <a:gd name="T5" fmla="*/ 31 h 162"/>
                <a:gd name="T6" fmla="*/ 0 w 208"/>
                <a:gd name="T7" fmla="*/ 131 h 162"/>
                <a:gd name="T8" fmla="*/ 31 w 208"/>
                <a:gd name="T9" fmla="*/ 162 h 162"/>
                <a:gd name="T10" fmla="*/ 177 w 208"/>
                <a:gd name="T11" fmla="*/ 162 h 162"/>
                <a:gd name="T12" fmla="*/ 208 w 208"/>
                <a:gd name="T13" fmla="*/ 131 h 162"/>
                <a:gd name="T14" fmla="*/ 208 w 208"/>
                <a:gd name="T15" fmla="*/ 31 h 162"/>
                <a:gd name="T16" fmla="*/ 177 w 208"/>
                <a:gd name="T17" fmla="*/ 0 h 162"/>
                <a:gd name="T18" fmla="*/ 190 w 208"/>
                <a:gd name="T19" fmla="*/ 131 h 162"/>
                <a:gd name="T20" fmla="*/ 177 w 208"/>
                <a:gd name="T21" fmla="*/ 144 h 162"/>
                <a:gd name="T22" fmla="*/ 31 w 208"/>
                <a:gd name="T23" fmla="*/ 144 h 162"/>
                <a:gd name="T24" fmla="*/ 18 w 208"/>
                <a:gd name="T25" fmla="*/ 131 h 162"/>
                <a:gd name="T26" fmla="*/ 18 w 208"/>
                <a:gd name="T27" fmla="*/ 31 h 162"/>
                <a:gd name="T28" fmla="*/ 31 w 208"/>
                <a:gd name="T29" fmla="*/ 18 h 162"/>
                <a:gd name="T30" fmla="*/ 177 w 208"/>
                <a:gd name="T31" fmla="*/ 18 h 162"/>
                <a:gd name="T32" fmla="*/ 190 w 208"/>
                <a:gd name="T33" fmla="*/ 31 h 162"/>
                <a:gd name="T34" fmla="*/ 190 w 208"/>
                <a:gd name="T35" fmla="*/ 13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62">
                  <a:moveTo>
                    <a:pt x="177" y="0"/>
                  </a:moveTo>
                  <a:cubicBezTo>
                    <a:pt x="31" y="0"/>
                    <a:pt x="31" y="0"/>
                    <a:pt x="31" y="0"/>
                  </a:cubicBezTo>
                  <a:cubicBezTo>
                    <a:pt x="14" y="0"/>
                    <a:pt x="0" y="14"/>
                    <a:pt x="0" y="31"/>
                  </a:cubicBezTo>
                  <a:cubicBezTo>
                    <a:pt x="0" y="131"/>
                    <a:pt x="0" y="131"/>
                    <a:pt x="0" y="131"/>
                  </a:cubicBezTo>
                  <a:cubicBezTo>
                    <a:pt x="0" y="148"/>
                    <a:pt x="14" y="162"/>
                    <a:pt x="31" y="162"/>
                  </a:cubicBezTo>
                  <a:cubicBezTo>
                    <a:pt x="177" y="162"/>
                    <a:pt x="177" y="162"/>
                    <a:pt x="177" y="162"/>
                  </a:cubicBezTo>
                  <a:cubicBezTo>
                    <a:pt x="194" y="162"/>
                    <a:pt x="208" y="148"/>
                    <a:pt x="208" y="131"/>
                  </a:cubicBezTo>
                  <a:cubicBezTo>
                    <a:pt x="208" y="31"/>
                    <a:pt x="208" y="31"/>
                    <a:pt x="208" y="31"/>
                  </a:cubicBezTo>
                  <a:cubicBezTo>
                    <a:pt x="208" y="14"/>
                    <a:pt x="194" y="0"/>
                    <a:pt x="177" y="0"/>
                  </a:cubicBezTo>
                  <a:moveTo>
                    <a:pt x="190" y="131"/>
                  </a:moveTo>
                  <a:cubicBezTo>
                    <a:pt x="190" y="138"/>
                    <a:pt x="184" y="144"/>
                    <a:pt x="177" y="144"/>
                  </a:cubicBezTo>
                  <a:cubicBezTo>
                    <a:pt x="31" y="144"/>
                    <a:pt x="31" y="144"/>
                    <a:pt x="31" y="144"/>
                  </a:cubicBezTo>
                  <a:cubicBezTo>
                    <a:pt x="24" y="144"/>
                    <a:pt x="18" y="138"/>
                    <a:pt x="18" y="131"/>
                  </a:cubicBezTo>
                  <a:cubicBezTo>
                    <a:pt x="18" y="31"/>
                    <a:pt x="18" y="31"/>
                    <a:pt x="18" y="31"/>
                  </a:cubicBezTo>
                  <a:cubicBezTo>
                    <a:pt x="18" y="24"/>
                    <a:pt x="24" y="18"/>
                    <a:pt x="31" y="18"/>
                  </a:cubicBezTo>
                  <a:cubicBezTo>
                    <a:pt x="177" y="18"/>
                    <a:pt x="177" y="18"/>
                    <a:pt x="177" y="18"/>
                  </a:cubicBezTo>
                  <a:cubicBezTo>
                    <a:pt x="184" y="18"/>
                    <a:pt x="190" y="24"/>
                    <a:pt x="190" y="31"/>
                  </a:cubicBezTo>
                  <a:lnTo>
                    <a:pt x="190" y="1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6" name="Freeform 22"/>
            <p:cNvSpPr>
              <a:spLocks/>
            </p:cNvSpPr>
            <p:nvPr/>
          </p:nvSpPr>
          <p:spPr bwMode="black">
            <a:xfrm>
              <a:off x="4911726" y="2289176"/>
              <a:ext cx="419100" cy="104775"/>
            </a:xfrm>
            <a:custGeom>
              <a:avLst/>
              <a:gdLst>
                <a:gd name="T0" fmla="*/ 112 w 112"/>
                <a:gd name="T1" fmla="*/ 25 h 28"/>
                <a:gd name="T2" fmla="*/ 112 w 112"/>
                <a:gd name="T3" fmla="*/ 23 h 28"/>
                <a:gd name="T4" fmla="*/ 110 w 112"/>
                <a:gd name="T5" fmla="*/ 18 h 28"/>
                <a:gd name="T6" fmla="*/ 96 w 112"/>
                <a:gd name="T7" fmla="*/ 2 h 28"/>
                <a:gd name="T8" fmla="*/ 91 w 112"/>
                <a:gd name="T9" fmla="*/ 0 h 28"/>
                <a:gd name="T10" fmla="*/ 21 w 112"/>
                <a:gd name="T11" fmla="*/ 0 h 28"/>
                <a:gd name="T12" fmla="*/ 16 w 112"/>
                <a:gd name="T13" fmla="*/ 2 h 28"/>
                <a:gd name="T14" fmla="*/ 2 w 112"/>
                <a:gd name="T15" fmla="*/ 18 h 28"/>
                <a:gd name="T16" fmla="*/ 0 w 112"/>
                <a:gd name="T17" fmla="*/ 23 h 28"/>
                <a:gd name="T18" fmla="*/ 0 w 112"/>
                <a:gd name="T19" fmla="*/ 25 h 28"/>
                <a:gd name="T20" fmla="*/ 3 w 112"/>
                <a:gd name="T21" fmla="*/ 28 h 28"/>
                <a:gd name="T22" fmla="*/ 109 w 112"/>
                <a:gd name="T23" fmla="*/ 28 h 28"/>
                <a:gd name="T24" fmla="*/ 112 w 112"/>
                <a:gd name="T2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28">
                  <a:moveTo>
                    <a:pt x="112" y="25"/>
                  </a:moveTo>
                  <a:cubicBezTo>
                    <a:pt x="112" y="23"/>
                    <a:pt x="112" y="23"/>
                    <a:pt x="112" y="23"/>
                  </a:cubicBezTo>
                  <a:cubicBezTo>
                    <a:pt x="112" y="22"/>
                    <a:pt x="111" y="20"/>
                    <a:pt x="110" y="18"/>
                  </a:cubicBezTo>
                  <a:cubicBezTo>
                    <a:pt x="96" y="2"/>
                    <a:pt x="96" y="2"/>
                    <a:pt x="96" y="2"/>
                  </a:cubicBezTo>
                  <a:cubicBezTo>
                    <a:pt x="95" y="1"/>
                    <a:pt x="93" y="0"/>
                    <a:pt x="91" y="0"/>
                  </a:cubicBezTo>
                  <a:cubicBezTo>
                    <a:pt x="21" y="0"/>
                    <a:pt x="21" y="0"/>
                    <a:pt x="21" y="0"/>
                  </a:cubicBezTo>
                  <a:cubicBezTo>
                    <a:pt x="19" y="0"/>
                    <a:pt x="17" y="1"/>
                    <a:pt x="16" y="2"/>
                  </a:cubicBezTo>
                  <a:cubicBezTo>
                    <a:pt x="2" y="18"/>
                    <a:pt x="2" y="18"/>
                    <a:pt x="2" y="18"/>
                  </a:cubicBezTo>
                  <a:cubicBezTo>
                    <a:pt x="1" y="20"/>
                    <a:pt x="0" y="22"/>
                    <a:pt x="0" y="23"/>
                  </a:cubicBezTo>
                  <a:cubicBezTo>
                    <a:pt x="0" y="25"/>
                    <a:pt x="0" y="25"/>
                    <a:pt x="0" y="25"/>
                  </a:cubicBezTo>
                  <a:cubicBezTo>
                    <a:pt x="0" y="26"/>
                    <a:pt x="1" y="28"/>
                    <a:pt x="3" y="28"/>
                  </a:cubicBezTo>
                  <a:cubicBezTo>
                    <a:pt x="109" y="28"/>
                    <a:pt x="109" y="28"/>
                    <a:pt x="109" y="28"/>
                  </a:cubicBezTo>
                  <a:cubicBezTo>
                    <a:pt x="111" y="28"/>
                    <a:pt x="112" y="26"/>
                    <a:pt x="112"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7" name="Freeform 23"/>
            <p:cNvSpPr>
              <a:spLocks noEditPoints="1"/>
            </p:cNvSpPr>
            <p:nvPr/>
          </p:nvSpPr>
          <p:spPr bwMode="black">
            <a:xfrm>
              <a:off x="5586413" y="1639888"/>
              <a:ext cx="385763" cy="754063"/>
            </a:xfrm>
            <a:custGeom>
              <a:avLst/>
              <a:gdLst>
                <a:gd name="T0" fmla="*/ 89 w 103"/>
                <a:gd name="T1" fmla="*/ 0 h 201"/>
                <a:gd name="T2" fmla="*/ 13 w 103"/>
                <a:gd name="T3" fmla="*/ 0 h 201"/>
                <a:gd name="T4" fmla="*/ 0 w 103"/>
                <a:gd name="T5" fmla="*/ 13 h 201"/>
                <a:gd name="T6" fmla="*/ 0 w 103"/>
                <a:gd name="T7" fmla="*/ 187 h 201"/>
                <a:gd name="T8" fmla="*/ 13 w 103"/>
                <a:gd name="T9" fmla="*/ 201 h 201"/>
                <a:gd name="T10" fmla="*/ 89 w 103"/>
                <a:gd name="T11" fmla="*/ 201 h 201"/>
                <a:gd name="T12" fmla="*/ 103 w 103"/>
                <a:gd name="T13" fmla="*/ 187 h 201"/>
                <a:gd name="T14" fmla="*/ 103 w 103"/>
                <a:gd name="T15" fmla="*/ 13 h 201"/>
                <a:gd name="T16" fmla="*/ 89 w 103"/>
                <a:gd name="T17" fmla="*/ 0 h 201"/>
                <a:gd name="T18" fmla="*/ 52 w 103"/>
                <a:gd name="T19" fmla="*/ 187 h 201"/>
                <a:gd name="T20" fmla="*/ 40 w 103"/>
                <a:gd name="T21" fmla="*/ 175 h 201"/>
                <a:gd name="T22" fmla="*/ 52 w 103"/>
                <a:gd name="T23" fmla="*/ 163 h 201"/>
                <a:gd name="T24" fmla="*/ 63 w 103"/>
                <a:gd name="T25" fmla="*/ 175 h 201"/>
                <a:gd name="T26" fmla="*/ 52 w 103"/>
                <a:gd name="T27"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201">
                  <a:moveTo>
                    <a:pt x="89" y="0"/>
                  </a:moveTo>
                  <a:cubicBezTo>
                    <a:pt x="13" y="0"/>
                    <a:pt x="13" y="0"/>
                    <a:pt x="13" y="0"/>
                  </a:cubicBezTo>
                  <a:cubicBezTo>
                    <a:pt x="6" y="0"/>
                    <a:pt x="0" y="6"/>
                    <a:pt x="0" y="13"/>
                  </a:cubicBezTo>
                  <a:cubicBezTo>
                    <a:pt x="0" y="187"/>
                    <a:pt x="0" y="187"/>
                    <a:pt x="0" y="187"/>
                  </a:cubicBezTo>
                  <a:cubicBezTo>
                    <a:pt x="0" y="195"/>
                    <a:pt x="6" y="201"/>
                    <a:pt x="13" y="201"/>
                  </a:cubicBezTo>
                  <a:cubicBezTo>
                    <a:pt x="89" y="201"/>
                    <a:pt x="89" y="201"/>
                    <a:pt x="89" y="201"/>
                  </a:cubicBezTo>
                  <a:cubicBezTo>
                    <a:pt x="97" y="201"/>
                    <a:pt x="103" y="195"/>
                    <a:pt x="103" y="187"/>
                  </a:cubicBezTo>
                  <a:cubicBezTo>
                    <a:pt x="103" y="13"/>
                    <a:pt x="103" y="13"/>
                    <a:pt x="103" y="13"/>
                  </a:cubicBezTo>
                  <a:cubicBezTo>
                    <a:pt x="103" y="6"/>
                    <a:pt x="97" y="0"/>
                    <a:pt x="89" y="0"/>
                  </a:cubicBezTo>
                  <a:moveTo>
                    <a:pt x="52" y="187"/>
                  </a:moveTo>
                  <a:cubicBezTo>
                    <a:pt x="45" y="187"/>
                    <a:pt x="40" y="181"/>
                    <a:pt x="40" y="175"/>
                  </a:cubicBezTo>
                  <a:cubicBezTo>
                    <a:pt x="40" y="168"/>
                    <a:pt x="45" y="163"/>
                    <a:pt x="52" y="163"/>
                  </a:cubicBezTo>
                  <a:cubicBezTo>
                    <a:pt x="58" y="163"/>
                    <a:pt x="63" y="168"/>
                    <a:pt x="63" y="175"/>
                  </a:cubicBezTo>
                  <a:cubicBezTo>
                    <a:pt x="63" y="181"/>
                    <a:pt x="58" y="187"/>
                    <a:pt x="52"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8" name="Freeform 24"/>
            <p:cNvSpPr>
              <a:spLocks noEditPoints="1"/>
            </p:cNvSpPr>
            <p:nvPr/>
          </p:nvSpPr>
          <p:spPr bwMode="black">
            <a:xfrm>
              <a:off x="2462213" y="3032126"/>
              <a:ext cx="525463" cy="804863"/>
            </a:xfrm>
            <a:custGeom>
              <a:avLst/>
              <a:gdLst>
                <a:gd name="T0" fmla="*/ 109 w 140"/>
                <a:gd name="T1" fmla="*/ 0 h 215"/>
                <a:gd name="T2" fmla="*/ 31 w 140"/>
                <a:gd name="T3" fmla="*/ 0 h 215"/>
                <a:gd name="T4" fmla="*/ 0 w 140"/>
                <a:gd name="T5" fmla="*/ 30 h 215"/>
                <a:gd name="T6" fmla="*/ 0 w 140"/>
                <a:gd name="T7" fmla="*/ 184 h 215"/>
                <a:gd name="T8" fmla="*/ 31 w 140"/>
                <a:gd name="T9" fmla="*/ 215 h 215"/>
                <a:gd name="T10" fmla="*/ 109 w 140"/>
                <a:gd name="T11" fmla="*/ 215 h 215"/>
                <a:gd name="T12" fmla="*/ 140 w 140"/>
                <a:gd name="T13" fmla="*/ 184 h 215"/>
                <a:gd name="T14" fmla="*/ 140 w 140"/>
                <a:gd name="T15" fmla="*/ 30 h 215"/>
                <a:gd name="T16" fmla="*/ 109 w 140"/>
                <a:gd name="T17" fmla="*/ 0 h 215"/>
                <a:gd name="T18" fmla="*/ 122 w 140"/>
                <a:gd name="T19" fmla="*/ 177 h 215"/>
                <a:gd name="T20" fmla="*/ 109 w 140"/>
                <a:gd name="T21" fmla="*/ 195 h 215"/>
                <a:gd name="T22" fmla="*/ 31 w 140"/>
                <a:gd name="T23" fmla="*/ 195 h 215"/>
                <a:gd name="T24" fmla="*/ 18 w 140"/>
                <a:gd name="T25" fmla="*/ 177 h 215"/>
                <a:gd name="T26" fmla="*/ 18 w 140"/>
                <a:gd name="T27" fmla="*/ 35 h 215"/>
                <a:gd name="T28" fmla="*/ 31 w 140"/>
                <a:gd name="T29" fmla="*/ 18 h 215"/>
                <a:gd name="T30" fmla="*/ 109 w 140"/>
                <a:gd name="T31" fmla="*/ 18 h 215"/>
                <a:gd name="T32" fmla="*/ 122 w 140"/>
                <a:gd name="T33" fmla="*/ 35 h 215"/>
                <a:gd name="T34" fmla="*/ 122 w 140"/>
                <a:gd name="T35" fmla="*/ 17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 h="215">
                  <a:moveTo>
                    <a:pt x="109" y="0"/>
                  </a:moveTo>
                  <a:cubicBezTo>
                    <a:pt x="31" y="0"/>
                    <a:pt x="31" y="0"/>
                    <a:pt x="31" y="0"/>
                  </a:cubicBezTo>
                  <a:cubicBezTo>
                    <a:pt x="14" y="0"/>
                    <a:pt x="0" y="13"/>
                    <a:pt x="0" y="30"/>
                  </a:cubicBezTo>
                  <a:cubicBezTo>
                    <a:pt x="0" y="184"/>
                    <a:pt x="0" y="184"/>
                    <a:pt x="0" y="184"/>
                  </a:cubicBezTo>
                  <a:cubicBezTo>
                    <a:pt x="0" y="201"/>
                    <a:pt x="14" y="215"/>
                    <a:pt x="31" y="215"/>
                  </a:cubicBezTo>
                  <a:cubicBezTo>
                    <a:pt x="109" y="215"/>
                    <a:pt x="109" y="215"/>
                    <a:pt x="109" y="215"/>
                  </a:cubicBezTo>
                  <a:cubicBezTo>
                    <a:pt x="126" y="215"/>
                    <a:pt x="140" y="201"/>
                    <a:pt x="140" y="184"/>
                  </a:cubicBezTo>
                  <a:cubicBezTo>
                    <a:pt x="140" y="30"/>
                    <a:pt x="140" y="30"/>
                    <a:pt x="140" y="30"/>
                  </a:cubicBezTo>
                  <a:cubicBezTo>
                    <a:pt x="140" y="13"/>
                    <a:pt x="126" y="0"/>
                    <a:pt x="109" y="0"/>
                  </a:cubicBezTo>
                  <a:moveTo>
                    <a:pt x="122" y="177"/>
                  </a:moveTo>
                  <a:cubicBezTo>
                    <a:pt x="122" y="187"/>
                    <a:pt x="116" y="195"/>
                    <a:pt x="109" y="195"/>
                  </a:cubicBezTo>
                  <a:cubicBezTo>
                    <a:pt x="31" y="195"/>
                    <a:pt x="31" y="195"/>
                    <a:pt x="31" y="195"/>
                  </a:cubicBezTo>
                  <a:cubicBezTo>
                    <a:pt x="24" y="195"/>
                    <a:pt x="18" y="187"/>
                    <a:pt x="18" y="177"/>
                  </a:cubicBezTo>
                  <a:cubicBezTo>
                    <a:pt x="18" y="35"/>
                    <a:pt x="18" y="35"/>
                    <a:pt x="18" y="35"/>
                  </a:cubicBezTo>
                  <a:cubicBezTo>
                    <a:pt x="18" y="26"/>
                    <a:pt x="24" y="18"/>
                    <a:pt x="31" y="18"/>
                  </a:cubicBezTo>
                  <a:cubicBezTo>
                    <a:pt x="109" y="18"/>
                    <a:pt x="109" y="18"/>
                    <a:pt x="109" y="18"/>
                  </a:cubicBezTo>
                  <a:cubicBezTo>
                    <a:pt x="116" y="18"/>
                    <a:pt x="122" y="26"/>
                    <a:pt x="122" y="35"/>
                  </a:cubicBezTo>
                  <a:lnTo>
                    <a:pt x="122"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29" name="Freeform 25"/>
            <p:cNvSpPr>
              <a:spLocks noEditPoints="1"/>
            </p:cNvSpPr>
            <p:nvPr/>
          </p:nvSpPr>
          <p:spPr bwMode="black">
            <a:xfrm>
              <a:off x="5049838" y="4411663"/>
              <a:ext cx="739775" cy="854075"/>
            </a:xfrm>
            <a:custGeom>
              <a:avLst/>
              <a:gdLst>
                <a:gd name="T0" fmla="*/ 98 w 197"/>
                <a:gd name="T1" fmla="*/ 0 h 228"/>
                <a:gd name="T2" fmla="*/ 0 w 197"/>
                <a:gd name="T3" fmla="*/ 33 h 228"/>
                <a:gd name="T4" fmla="*/ 0 w 197"/>
                <a:gd name="T5" fmla="*/ 195 h 228"/>
                <a:gd name="T6" fmla="*/ 98 w 197"/>
                <a:gd name="T7" fmla="*/ 228 h 228"/>
                <a:gd name="T8" fmla="*/ 197 w 197"/>
                <a:gd name="T9" fmla="*/ 195 h 228"/>
                <a:gd name="T10" fmla="*/ 197 w 197"/>
                <a:gd name="T11" fmla="*/ 33 h 228"/>
                <a:gd name="T12" fmla="*/ 98 w 197"/>
                <a:gd name="T13" fmla="*/ 0 h 228"/>
                <a:gd name="T14" fmla="*/ 98 w 197"/>
                <a:gd name="T15" fmla="*/ 55 h 228"/>
                <a:gd name="T16" fmla="*/ 15 w 197"/>
                <a:gd name="T17" fmla="*/ 32 h 228"/>
                <a:gd name="T18" fmla="*/ 98 w 197"/>
                <a:gd name="T19" fmla="*/ 10 h 228"/>
                <a:gd name="T20" fmla="*/ 182 w 197"/>
                <a:gd name="T21" fmla="*/ 32 h 228"/>
                <a:gd name="T22" fmla="*/ 98 w 197"/>
                <a:gd name="T23" fmla="*/ 5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228">
                  <a:moveTo>
                    <a:pt x="98" y="0"/>
                  </a:moveTo>
                  <a:cubicBezTo>
                    <a:pt x="62" y="0"/>
                    <a:pt x="0" y="7"/>
                    <a:pt x="0" y="33"/>
                  </a:cubicBezTo>
                  <a:cubicBezTo>
                    <a:pt x="0" y="195"/>
                    <a:pt x="0" y="195"/>
                    <a:pt x="0" y="195"/>
                  </a:cubicBezTo>
                  <a:cubicBezTo>
                    <a:pt x="0" y="221"/>
                    <a:pt x="62" y="228"/>
                    <a:pt x="98" y="228"/>
                  </a:cubicBezTo>
                  <a:cubicBezTo>
                    <a:pt x="135" y="228"/>
                    <a:pt x="197" y="221"/>
                    <a:pt x="197" y="195"/>
                  </a:cubicBezTo>
                  <a:cubicBezTo>
                    <a:pt x="197" y="33"/>
                    <a:pt x="197" y="33"/>
                    <a:pt x="197" y="33"/>
                  </a:cubicBezTo>
                  <a:cubicBezTo>
                    <a:pt x="197" y="7"/>
                    <a:pt x="135" y="0"/>
                    <a:pt x="98" y="0"/>
                  </a:cubicBezTo>
                  <a:moveTo>
                    <a:pt x="98" y="55"/>
                  </a:moveTo>
                  <a:cubicBezTo>
                    <a:pt x="52" y="55"/>
                    <a:pt x="15" y="45"/>
                    <a:pt x="15" y="32"/>
                  </a:cubicBezTo>
                  <a:cubicBezTo>
                    <a:pt x="15" y="20"/>
                    <a:pt x="52" y="10"/>
                    <a:pt x="98" y="10"/>
                  </a:cubicBezTo>
                  <a:cubicBezTo>
                    <a:pt x="144" y="10"/>
                    <a:pt x="182" y="20"/>
                    <a:pt x="182" y="32"/>
                  </a:cubicBezTo>
                  <a:cubicBezTo>
                    <a:pt x="182" y="45"/>
                    <a:pt x="144" y="55"/>
                    <a:pt x="98" y="5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0" name="Freeform 26"/>
            <p:cNvSpPr>
              <a:spLocks noEditPoints="1"/>
            </p:cNvSpPr>
            <p:nvPr/>
          </p:nvSpPr>
          <p:spPr bwMode="black">
            <a:xfrm>
              <a:off x="6043613" y="2960688"/>
              <a:ext cx="641350" cy="876300"/>
            </a:xfrm>
            <a:custGeom>
              <a:avLst/>
              <a:gdLst>
                <a:gd name="T0" fmla="*/ 146 w 171"/>
                <a:gd name="T1" fmla="*/ 0 h 234"/>
                <a:gd name="T2" fmla="*/ 25 w 171"/>
                <a:gd name="T3" fmla="*/ 0 h 234"/>
                <a:gd name="T4" fmla="*/ 0 w 171"/>
                <a:gd name="T5" fmla="*/ 25 h 234"/>
                <a:gd name="T6" fmla="*/ 0 w 171"/>
                <a:gd name="T7" fmla="*/ 209 h 234"/>
                <a:gd name="T8" fmla="*/ 25 w 171"/>
                <a:gd name="T9" fmla="*/ 234 h 234"/>
                <a:gd name="T10" fmla="*/ 146 w 171"/>
                <a:gd name="T11" fmla="*/ 234 h 234"/>
                <a:gd name="T12" fmla="*/ 171 w 171"/>
                <a:gd name="T13" fmla="*/ 209 h 234"/>
                <a:gd name="T14" fmla="*/ 171 w 171"/>
                <a:gd name="T15" fmla="*/ 25 h 234"/>
                <a:gd name="T16" fmla="*/ 146 w 171"/>
                <a:gd name="T17" fmla="*/ 0 h 234"/>
                <a:gd name="T18" fmla="*/ 157 w 171"/>
                <a:gd name="T19" fmla="*/ 183 h 234"/>
                <a:gd name="T20" fmla="*/ 146 w 171"/>
                <a:gd name="T21" fmla="*/ 193 h 234"/>
                <a:gd name="T22" fmla="*/ 25 w 171"/>
                <a:gd name="T23" fmla="*/ 193 h 234"/>
                <a:gd name="T24" fmla="*/ 15 w 171"/>
                <a:gd name="T25" fmla="*/ 183 h 234"/>
                <a:gd name="T26" fmla="*/ 15 w 171"/>
                <a:gd name="T27" fmla="*/ 25 h 234"/>
                <a:gd name="T28" fmla="*/ 25 w 171"/>
                <a:gd name="T29" fmla="*/ 14 h 234"/>
                <a:gd name="T30" fmla="*/ 146 w 171"/>
                <a:gd name="T31" fmla="*/ 14 h 234"/>
                <a:gd name="T32" fmla="*/ 157 w 171"/>
                <a:gd name="T33" fmla="*/ 25 h 234"/>
                <a:gd name="T34" fmla="*/ 157 w 171"/>
                <a:gd name="T35" fmla="*/ 18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234">
                  <a:moveTo>
                    <a:pt x="146" y="0"/>
                  </a:moveTo>
                  <a:cubicBezTo>
                    <a:pt x="25" y="0"/>
                    <a:pt x="25" y="0"/>
                    <a:pt x="25" y="0"/>
                  </a:cubicBezTo>
                  <a:cubicBezTo>
                    <a:pt x="11" y="0"/>
                    <a:pt x="0" y="11"/>
                    <a:pt x="0" y="25"/>
                  </a:cubicBezTo>
                  <a:cubicBezTo>
                    <a:pt x="0" y="209"/>
                    <a:pt x="0" y="209"/>
                    <a:pt x="0" y="209"/>
                  </a:cubicBezTo>
                  <a:cubicBezTo>
                    <a:pt x="0" y="223"/>
                    <a:pt x="11" y="234"/>
                    <a:pt x="25" y="234"/>
                  </a:cubicBezTo>
                  <a:cubicBezTo>
                    <a:pt x="146" y="234"/>
                    <a:pt x="146" y="234"/>
                    <a:pt x="146" y="234"/>
                  </a:cubicBezTo>
                  <a:cubicBezTo>
                    <a:pt x="160" y="234"/>
                    <a:pt x="171" y="223"/>
                    <a:pt x="171" y="209"/>
                  </a:cubicBezTo>
                  <a:cubicBezTo>
                    <a:pt x="171" y="25"/>
                    <a:pt x="171" y="25"/>
                    <a:pt x="171" y="25"/>
                  </a:cubicBezTo>
                  <a:cubicBezTo>
                    <a:pt x="171" y="11"/>
                    <a:pt x="160" y="0"/>
                    <a:pt x="146" y="0"/>
                  </a:cubicBezTo>
                  <a:moveTo>
                    <a:pt x="157" y="183"/>
                  </a:moveTo>
                  <a:cubicBezTo>
                    <a:pt x="157" y="188"/>
                    <a:pt x="152" y="193"/>
                    <a:pt x="146" y="193"/>
                  </a:cubicBezTo>
                  <a:cubicBezTo>
                    <a:pt x="25" y="193"/>
                    <a:pt x="25" y="193"/>
                    <a:pt x="25" y="193"/>
                  </a:cubicBezTo>
                  <a:cubicBezTo>
                    <a:pt x="19" y="193"/>
                    <a:pt x="15" y="188"/>
                    <a:pt x="15" y="183"/>
                  </a:cubicBezTo>
                  <a:cubicBezTo>
                    <a:pt x="15" y="25"/>
                    <a:pt x="15" y="25"/>
                    <a:pt x="15" y="25"/>
                  </a:cubicBezTo>
                  <a:cubicBezTo>
                    <a:pt x="15" y="19"/>
                    <a:pt x="19" y="14"/>
                    <a:pt x="25" y="14"/>
                  </a:cubicBezTo>
                  <a:cubicBezTo>
                    <a:pt x="146" y="14"/>
                    <a:pt x="146" y="14"/>
                    <a:pt x="146" y="14"/>
                  </a:cubicBezTo>
                  <a:cubicBezTo>
                    <a:pt x="152" y="14"/>
                    <a:pt x="157" y="19"/>
                    <a:pt x="157" y="25"/>
                  </a:cubicBezTo>
                  <a:lnTo>
                    <a:pt x="157" y="1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1" name="Oval 27"/>
            <p:cNvSpPr>
              <a:spLocks noChangeArrowheads="1"/>
            </p:cNvSpPr>
            <p:nvPr/>
          </p:nvSpPr>
          <p:spPr bwMode="black">
            <a:xfrm>
              <a:off x="62245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2" name="Oval 28"/>
            <p:cNvSpPr>
              <a:spLocks noChangeArrowheads="1"/>
            </p:cNvSpPr>
            <p:nvPr/>
          </p:nvSpPr>
          <p:spPr bwMode="black">
            <a:xfrm>
              <a:off x="64531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3" name="Oval 29"/>
            <p:cNvSpPr>
              <a:spLocks noChangeArrowheads="1"/>
            </p:cNvSpPr>
            <p:nvPr/>
          </p:nvSpPr>
          <p:spPr bwMode="black">
            <a:xfrm>
              <a:off x="6340476"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4" name="Freeform 30"/>
            <p:cNvSpPr>
              <a:spLocks/>
            </p:cNvSpPr>
            <p:nvPr/>
          </p:nvSpPr>
          <p:spPr bwMode="black">
            <a:xfrm>
              <a:off x="3425826" y="4279901"/>
              <a:ext cx="442913" cy="161925"/>
            </a:xfrm>
            <a:custGeom>
              <a:avLst/>
              <a:gdLst>
                <a:gd name="T0" fmla="*/ 0 w 118"/>
                <a:gd name="T1" fmla="*/ 43 h 43"/>
                <a:gd name="T2" fmla="*/ 14 w 118"/>
                <a:gd name="T3" fmla="*/ 39 h 43"/>
                <a:gd name="T4" fmla="*/ 108 w 118"/>
                <a:gd name="T5" fmla="*/ 39 h 43"/>
                <a:gd name="T6" fmla="*/ 118 w 118"/>
                <a:gd name="T7" fmla="*/ 41 h 43"/>
                <a:gd name="T8" fmla="*/ 105 w 118"/>
                <a:gd name="T9" fmla="*/ 15 h 43"/>
                <a:gd name="T10" fmla="*/ 81 w 118"/>
                <a:gd name="T11" fmla="*/ 0 h 43"/>
                <a:gd name="T12" fmla="*/ 39 w 118"/>
                <a:gd name="T13" fmla="*/ 0 h 43"/>
                <a:gd name="T14" fmla="*/ 15 w 118"/>
                <a:gd name="T15" fmla="*/ 15 h 43"/>
                <a:gd name="T16" fmla="*/ 0 w 118"/>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43">
                  <a:moveTo>
                    <a:pt x="0" y="43"/>
                  </a:moveTo>
                  <a:cubicBezTo>
                    <a:pt x="4" y="40"/>
                    <a:pt x="9" y="39"/>
                    <a:pt x="14" y="39"/>
                  </a:cubicBezTo>
                  <a:cubicBezTo>
                    <a:pt x="108" y="39"/>
                    <a:pt x="108" y="39"/>
                    <a:pt x="108" y="39"/>
                  </a:cubicBezTo>
                  <a:cubicBezTo>
                    <a:pt x="111" y="39"/>
                    <a:pt x="115" y="40"/>
                    <a:pt x="118" y="41"/>
                  </a:cubicBezTo>
                  <a:cubicBezTo>
                    <a:pt x="105" y="15"/>
                    <a:pt x="105" y="15"/>
                    <a:pt x="105" y="15"/>
                  </a:cubicBezTo>
                  <a:cubicBezTo>
                    <a:pt x="101" y="7"/>
                    <a:pt x="90" y="0"/>
                    <a:pt x="81" y="0"/>
                  </a:cubicBezTo>
                  <a:cubicBezTo>
                    <a:pt x="39" y="0"/>
                    <a:pt x="39" y="0"/>
                    <a:pt x="39" y="0"/>
                  </a:cubicBezTo>
                  <a:cubicBezTo>
                    <a:pt x="30" y="0"/>
                    <a:pt x="19" y="7"/>
                    <a:pt x="15" y="15"/>
                  </a:cubicBez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5" name="Freeform 31"/>
            <p:cNvSpPr>
              <a:spLocks noEditPoints="1"/>
            </p:cNvSpPr>
            <p:nvPr/>
          </p:nvSpPr>
          <p:spPr bwMode="black">
            <a:xfrm>
              <a:off x="3414713" y="4456113"/>
              <a:ext cx="476250" cy="809625"/>
            </a:xfrm>
            <a:custGeom>
              <a:avLst/>
              <a:gdLst>
                <a:gd name="T0" fmla="*/ 119 w 127"/>
                <a:gd name="T1" fmla="*/ 2 h 216"/>
                <a:gd name="T2" fmla="*/ 111 w 127"/>
                <a:gd name="T3" fmla="*/ 0 h 216"/>
                <a:gd name="T4" fmla="*/ 17 w 127"/>
                <a:gd name="T5" fmla="*/ 0 h 216"/>
                <a:gd name="T6" fmla="*/ 9 w 127"/>
                <a:gd name="T7" fmla="*/ 2 h 216"/>
                <a:gd name="T8" fmla="*/ 0 w 127"/>
                <a:gd name="T9" fmla="*/ 17 h 216"/>
                <a:gd name="T10" fmla="*/ 0 w 127"/>
                <a:gd name="T11" fmla="*/ 199 h 216"/>
                <a:gd name="T12" fmla="*/ 17 w 127"/>
                <a:gd name="T13" fmla="*/ 216 h 216"/>
                <a:gd name="T14" fmla="*/ 111 w 127"/>
                <a:gd name="T15" fmla="*/ 216 h 216"/>
                <a:gd name="T16" fmla="*/ 127 w 127"/>
                <a:gd name="T17" fmla="*/ 199 h 216"/>
                <a:gd name="T18" fmla="*/ 127 w 127"/>
                <a:gd name="T19" fmla="*/ 17 h 216"/>
                <a:gd name="T20" fmla="*/ 119 w 127"/>
                <a:gd name="T21" fmla="*/ 2 h 216"/>
                <a:gd name="T22" fmla="*/ 105 w 127"/>
                <a:gd name="T23" fmla="*/ 180 h 216"/>
                <a:gd name="T24" fmla="*/ 29 w 127"/>
                <a:gd name="T25" fmla="*/ 180 h 216"/>
                <a:gd name="T26" fmla="*/ 22 w 127"/>
                <a:gd name="T27" fmla="*/ 173 h 216"/>
                <a:gd name="T28" fmla="*/ 29 w 127"/>
                <a:gd name="T29" fmla="*/ 166 h 216"/>
                <a:gd name="T30" fmla="*/ 105 w 127"/>
                <a:gd name="T31" fmla="*/ 166 h 216"/>
                <a:gd name="T32" fmla="*/ 111 w 127"/>
                <a:gd name="T33" fmla="*/ 173 h 216"/>
                <a:gd name="T34" fmla="*/ 105 w 127"/>
                <a:gd name="T35" fmla="*/ 180 h 216"/>
                <a:gd name="T36" fmla="*/ 105 w 127"/>
                <a:gd name="T37" fmla="*/ 149 h 216"/>
                <a:gd name="T38" fmla="*/ 29 w 127"/>
                <a:gd name="T39" fmla="*/ 149 h 216"/>
                <a:gd name="T40" fmla="*/ 22 w 127"/>
                <a:gd name="T41" fmla="*/ 143 h 216"/>
                <a:gd name="T42" fmla="*/ 29 w 127"/>
                <a:gd name="T43" fmla="*/ 136 h 216"/>
                <a:gd name="T44" fmla="*/ 105 w 127"/>
                <a:gd name="T45" fmla="*/ 136 h 216"/>
                <a:gd name="T46" fmla="*/ 111 w 127"/>
                <a:gd name="T47" fmla="*/ 143 h 216"/>
                <a:gd name="T48" fmla="*/ 105 w 127"/>
                <a:gd name="T49" fmla="*/ 149 h 216"/>
                <a:gd name="T50" fmla="*/ 105 w 127"/>
                <a:gd name="T51" fmla="*/ 119 h 216"/>
                <a:gd name="T52" fmla="*/ 29 w 127"/>
                <a:gd name="T53" fmla="*/ 119 h 216"/>
                <a:gd name="T54" fmla="*/ 22 w 127"/>
                <a:gd name="T55" fmla="*/ 112 h 216"/>
                <a:gd name="T56" fmla="*/ 29 w 127"/>
                <a:gd name="T57" fmla="*/ 106 h 216"/>
                <a:gd name="T58" fmla="*/ 105 w 127"/>
                <a:gd name="T59" fmla="*/ 106 h 216"/>
                <a:gd name="T60" fmla="*/ 111 w 127"/>
                <a:gd name="T61" fmla="*/ 112 h 216"/>
                <a:gd name="T62" fmla="*/ 105 w 127"/>
                <a:gd name="T63" fmla="*/ 119 h 216"/>
                <a:gd name="T64" fmla="*/ 102 w 127"/>
                <a:gd name="T65" fmla="*/ 40 h 216"/>
                <a:gd name="T66" fmla="*/ 93 w 127"/>
                <a:gd name="T67" fmla="*/ 31 h 216"/>
                <a:gd name="T68" fmla="*/ 102 w 127"/>
                <a:gd name="T69" fmla="*/ 22 h 216"/>
                <a:gd name="T70" fmla="*/ 111 w 127"/>
                <a:gd name="T71" fmla="*/ 31 h 216"/>
                <a:gd name="T72" fmla="*/ 102 w 127"/>
                <a:gd name="T73" fmla="*/ 4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216">
                  <a:moveTo>
                    <a:pt x="119" y="2"/>
                  </a:moveTo>
                  <a:cubicBezTo>
                    <a:pt x="116" y="1"/>
                    <a:pt x="114" y="0"/>
                    <a:pt x="111" y="0"/>
                  </a:cubicBezTo>
                  <a:cubicBezTo>
                    <a:pt x="17" y="0"/>
                    <a:pt x="17" y="0"/>
                    <a:pt x="17" y="0"/>
                  </a:cubicBezTo>
                  <a:cubicBezTo>
                    <a:pt x="14" y="0"/>
                    <a:pt x="11" y="1"/>
                    <a:pt x="9" y="2"/>
                  </a:cubicBezTo>
                  <a:cubicBezTo>
                    <a:pt x="4" y="5"/>
                    <a:pt x="0" y="10"/>
                    <a:pt x="0" y="17"/>
                  </a:cubicBezTo>
                  <a:cubicBezTo>
                    <a:pt x="0" y="199"/>
                    <a:pt x="0" y="199"/>
                    <a:pt x="0" y="199"/>
                  </a:cubicBezTo>
                  <a:cubicBezTo>
                    <a:pt x="0" y="208"/>
                    <a:pt x="8" y="216"/>
                    <a:pt x="17" y="216"/>
                  </a:cubicBezTo>
                  <a:cubicBezTo>
                    <a:pt x="111" y="216"/>
                    <a:pt x="111" y="216"/>
                    <a:pt x="111" y="216"/>
                  </a:cubicBezTo>
                  <a:cubicBezTo>
                    <a:pt x="120" y="216"/>
                    <a:pt x="127" y="208"/>
                    <a:pt x="127" y="199"/>
                  </a:cubicBezTo>
                  <a:cubicBezTo>
                    <a:pt x="127" y="17"/>
                    <a:pt x="127" y="17"/>
                    <a:pt x="127" y="17"/>
                  </a:cubicBezTo>
                  <a:cubicBezTo>
                    <a:pt x="127" y="10"/>
                    <a:pt x="124" y="5"/>
                    <a:pt x="119" y="2"/>
                  </a:cubicBezTo>
                  <a:moveTo>
                    <a:pt x="105" y="180"/>
                  </a:moveTo>
                  <a:cubicBezTo>
                    <a:pt x="29" y="180"/>
                    <a:pt x="29" y="180"/>
                    <a:pt x="29" y="180"/>
                  </a:cubicBezTo>
                  <a:cubicBezTo>
                    <a:pt x="25" y="180"/>
                    <a:pt x="22" y="177"/>
                    <a:pt x="22" y="173"/>
                  </a:cubicBezTo>
                  <a:cubicBezTo>
                    <a:pt x="22" y="169"/>
                    <a:pt x="25" y="166"/>
                    <a:pt x="29" y="166"/>
                  </a:cubicBezTo>
                  <a:cubicBezTo>
                    <a:pt x="105" y="166"/>
                    <a:pt x="105" y="166"/>
                    <a:pt x="105" y="166"/>
                  </a:cubicBezTo>
                  <a:cubicBezTo>
                    <a:pt x="108" y="166"/>
                    <a:pt x="111" y="169"/>
                    <a:pt x="111" y="173"/>
                  </a:cubicBezTo>
                  <a:cubicBezTo>
                    <a:pt x="111" y="177"/>
                    <a:pt x="108" y="180"/>
                    <a:pt x="105" y="180"/>
                  </a:cubicBezTo>
                  <a:moveTo>
                    <a:pt x="105" y="149"/>
                  </a:moveTo>
                  <a:cubicBezTo>
                    <a:pt x="29" y="149"/>
                    <a:pt x="29" y="149"/>
                    <a:pt x="29" y="149"/>
                  </a:cubicBezTo>
                  <a:cubicBezTo>
                    <a:pt x="25" y="149"/>
                    <a:pt x="22" y="146"/>
                    <a:pt x="22" y="143"/>
                  </a:cubicBezTo>
                  <a:cubicBezTo>
                    <a:pt x="22" y="139"/>
                    <a:pt x="25" y="136"/>
                    <a:pt x="29" y="136"/>
                  </a:cubicBezTo>
                  <a:cubicBezTo>
                    <a:pt x="105" y="136"/>
                    <a:pt x="105" y="136"/>
                    <a:pt x="105" y="136"/>
                  </a:cubicBezTo>
                  <a:cubicBezTo>
                    <a:pt x="108" y="136"/>
                    <a:pt x="111" y="139"/>
                    <a:pt x="111" y="143"/>
                  </a:cubicBezTo>
                  <a:cubicBezTo>
                    <a:pt x="111" y="146"/>
                    <a:pt x="108" y="149"/>
                    <a:pt x="105" y="149"/>
                  </a:cubicBezTo>
                  <a:moveTo>
                    <a:pt x="105" y="119"/>
                  </a:moveTo>
                  <a:cubicBezTo>
                    <a:pt x="29" y="119"/>
                    <a:pt x="29" y="119"/>
                    <a:pt x="29" y="119"/>
                  </a:cubicBezTo>
                  <a:cubicBezTo>
                    <a:pt x="25" y="119"/>
                    <a:pt x="22" y="116"/>
                    <a:pt x="22" y="112"/>
                  </a:cubicBezTo>
                  <a:cubicBezTo>
                    <a:pt x="22" y="109"/>
                    <a:pt x="25" y="106"/>
                    <a:pt x="29" y="106"/>
                  </a:cubicBezTo>
                  <a:cubicBezTo>
                    <a:pt x="105" y="106"/>
                    <a:pt x="105" y="106"/>
                    <a:pt x="105" y="106"/>
                  </a:cubicBezTo>
                  <a:cubicBezTo>
                    <a:pt x="108" y="106"/>
                    <a:pt x="111" y="109"/>
                    <a:pt x="111" y="112"/>
                  </a:cubicBezTo>
                  <a:cubicBezTo>
                    <a:pt x="111" y="116"/>
                    <a:pt x="108" y="119"/>
                    <a:pt x="105" y="119"/>
                  </a:cubicBezTo>
                  <a:moveTo>
                    <a:pt x="102" y="40"/>
                  </a:moveTo>
                  <a:cubicBezTo>
                    <a:pt x="97" y="40"/>
                    <a:pt x="93" y="36"/>
                    <a:pt x="93" y="31"/>
                  </a:cubicBezTo>
                  <a:cubicBezTo>
                    <a:pt x="93" y="26"/>
                    <a:pt x="97" y="22"/>
                    <a:pt x="102" y="22"/>
                  </a:cubicBezTo>
                  <a:cubicBezTo>
                    <a:pt x="107" y="22"/>
                    <a:pt x="111" y="26"/>
                    <a:pt x="111" y="31"/>
                  </a:cubicBezTo>
                  <a:cubicBezTo>
                    <a:pt x="111" y="36"/>
                    <a:pt x="107" y="40"/>
                    <a:pt x="102" y="4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
        <p:nvSpPr>
          <p:cNvPr id="36" name="Freeform 10"/>
          <p:cNvSpPr>
            <a:spLocks noEditPoints="1"/>
          </p:cNvSpPr>
          <p:nvPr/>
        </p:nvSpPr>
        <p:spPr bwMode="black">
          <a:xfrm>
            <a:off x="864324" y="3633593"/>
            <a:ext cx="1516190" cy="907611"/>
          </a:xfrm>
          <a:custGeom>
            <a:avLst/>
            <a:gdLst>
              <a:gd name="T0" fmla="*/ 401 w 672"/>
              <a:gd name="T1" fmla="*/ 114 h 402"/>
              <a:gd name="T2" fmla="*/ 545 w 672"/>
              <a:gd name="T3" fmla="*/ 258 h 402"/>
              <a:gd name="T4" fmla="*/ 401 w 672"/>
              <a:gd name="T5" fmla="*/ 402 h 402"/>
              <a:gd name="T6" fmla="*/ 401 w 672"/>
              <a:gd name="T7" fmla="*/ 402 h 402"/>
              <a:gd name="T8" fmla="*/ 401 w 672"/>
              <a:gd name="T9" fmla="*/ 402 h 402"/>
              <a:gd name="T10" fmla="*/ 96 w 672"/>
              <a:gd name="T11" fmla="*/ 402 h 402"/>
              <a:gd name="T12" fmla="*/ 96 w 672"/>
              <a:gd name="T13" fmla="*/ 402 h 402"/>
              <a:gd name="T14" fmla="*/ 90 w 672"/>
              <a:gd name="T15" fmla="*/ 402 h 402"/>
              <a:gd name="T16" fmla="*/ 90 w 672"/>
              <a:gd name="T17" fmla="*/ 402 h 402"/>
              <a:gd name="T18" fmla="*/ 89 w 672"/>
              <a:gd name="T19" fmla="*/ 402 h 402"/>
              <a:gd name="T20" fmla="*/ 0 w 672"/>
              <a:gd name="T21" fmla="*/ 314 h 402"/>
              <a:gd name="T22" fmla="*/ 89 w 672"/>
              <a:gd name="T23" fmla="*/ 225 h 402"/>
              <a:gd name="T24" fmla="*/ 124 w 672"/>
              <a:gd name="T25" fmla="*/ 233 h 402"/>
              <a:gd name="T26" fmla="*/ 226 w 672"/>
              <a:gd name="T27" fmla="*/ 171 h 402"/>
              <a:gd name="T28" fmla="*/ 278 w 672"/>
              <a:gd name="T29" fmla="*/ 184 h 402"/>
              <a:gd name="T30" fmla="*/ 401 w 672"/>
              <a:gd name="T31" fmla="*/ 114 h 402"/>
              <a:gd name="T32" fmla="*/ 544 w 672"/>
              <a:gd name="T33" fmla="*/ 0 h 402"/>
              <a:gd name="T34" fmla="*/ 672 w 672"/>
              <a:gd name="T35" fmla="*/ 128 h 402"/>
              <a:gd name="T36" fmla="*/ 557 w 672"/>
              <a:gd name="T37" fmla="*/ 255 h 402"/>
              <a:gd name="T38" fmla="*/ 557 w 672"/>
              <a:gd name="T39" fmla="*/ 253 h 402"/>
              <a:gd name="T40" fmla="*/ 403 w 672"/>
              <a:gd name="T41" fmla="*/ 100 h 402"/>
              <a:gd name="T42" fmla="*/ 273 w 672"/>
              <a:gd name="T43" fmla="*/ 171 h 402"/>
              <a:gd name="T44" fmla="*/ 229 w 672"/>
              <a:gd name="T45" fmla="*/ 159 h 402"/>
              <a:gd name="T46" fmla="*/ 192 w 672"/>
              <a:gd name="T47" fmla="*/ 168 h 402"/>
              <a:gd name="T48" fmla="*/ 265 w 672"/>
              <a:gd name="T49" fmla="*/ 104 h 402"/>
              <a:gd name="T50" fmla="*/ 295 w 672"/>
              <a:gd name="T51" fmla="*/ 111 h 402"/>
              <a:gd name="T52" fmla="*/ 387 w 672"/>
              <a:gd name="T53" fmla="*/ 53 h 402"/>
              <a:gd name="T54" fmla="*/ 433 w 672"/>
              <a:gd name="T55" fmla="*/ 65 h 402"/>
              <a:gd name="T56" fmla="*/ 544 w 672"/>
              <a:gd name="T57"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2" h="402">
                <a:moveTo>
                  <a:pt x="401" y="114"/>
                </a:moveTo>
                <a:cubicBezTo>
                  <a:pt x="481" y="114"/>
                  <a:pt x="545" y="178"/>
                  <a:pt x="545" y="258"/>
                </a:cubicBezTo>
                <a:cubicBezTo>
                  <a:pt x="545" y="338"/>
                  <a:pt x="481" y="402"/>
                  <a:pt x="401" y="402"/>
                </a:cubicBezTo>
                <a:cubicBezTo>
                  <a:pt x="401" y="402"/>
                  <a:pt x="401" y="402"/>
                  <a:pt x="401" y="402"/>
                </a:cubicBezTo>
                <a:cubicBezTo>
                  <a:pt x="401" y="402"/>
                  <a:pt x="401" y="402"/>
                  <a:pt x="401" y="402"/>
                </a:cubicBezTo>
                <a:cubicBezTo>
                  <a:pt x="96" y="402"/>
                  <a:pt x="96" y="402"/>
                  <a:pt x="96" y="402"/>
                </a:cubicBezTo>
                <a:cubicBezTo>
                  <a:pt x="96" y="402"/>
                  <a:pt x="96" y="402"/>
                  <a:pt x="96" y="402"/>
                </a:cubicBezTo>
                <a:cubicBezTo>
                  <a:pt x="90" y="402"/>
                  <a:pt x="90" y="402"/>
                  <a:pt x="90" y="402"/>
                </a:cubicBezTo>
                <a:cubicBezTo>
                  <a:pt x="90" y="402"/>
                  <a:pt x="90" y="402"/>
                  <a:pt x="90" y="402"/>
                </a:cubicBezTo>
                <a:cubicBezTo>
                  <a:pt x="90" y="402"/>
                  <a:pt x="89" y="402"/>
                  <a:pt x="89" y="402"/>
                </a:cubicBezTo>
                <a:cubicBezTo>
                  <a:pt x="40" y="402"/>
                  <a:pt x="0" y="363"/>
                  <a:pt x="0" y="314"/>
                </a:cubicBezTo>
                <a:cubicBezTo>
                  <a:pt x="0" y="265"/>
                  <a:pt x="40" y="225"/>
                  <a:pt x="89" y="225"/>
                </a:cubicBezTo>
                <a:cubicBezTo>
                  <a:pt x="102" y="225"/>
                  <a:pt x="114" y="228"/>
                  <a:pt x="124" y="233"/>
                </a:cubicBezTo>
                <a:cubicBezTo>
                  <a:pt x="143" y="196"/>
                  <a:pt x="181" y="171"/>
                  <a:pt x="226" y="171"/>
                </a:cubicBezTo>
                <a:cubicBezTo>
                  <a:pt x="244" y="171"/>
                  <a:pt x="262" y="176"/>
                  <a:pt x="278" y="184"/>
                </a:cubicBezTo>
                <a:cubicBezTo>
                  <a:pt x="303" y="142"/>
                  <a:pt x="349" y="114"/>
                  <a:pt x="401" y="114"/>
                </a:cubicBezTo>
                <a:close/>
                <a:moveTo>
                  <a:pt x="544" y="0"/>
                </a:moveTo>
                <a:cubicBezTo>
                  <a:pt x="615" y="0"/>
                  <a:pt x="672" y="57"/>
                  <a:pt x="672" y="128"/>
                </a:cubicBezTo>
                <a:cubicBezTo>
                  <a:pt x="672" y="194"/>
                  <a:pt x="622" y="249"/>
                  <a:pt x="557" y="255"/>
                </a:cubicBezTo>
                <a:cubicBezTo>
                  <a:pt x="557" y="253"/>
                  <a:pt x="557" y="253"/>
                  <a:pt x="557" y="253"/>
                </a:cubicBezTo>
                <a:cubicBezTo>
                  <a:pt x="557" y="168"/>
                  <a:pt x="488" y="100"/>
                  <a:pt x="403" y="100"/>
                </a:cubicBezTo>
                <a:cubicBezTo>
                  <a:pt x="348" y="100"/>
                  <a:pt x="300" y="128"/>
                  <a:pt x="273" y="171"/>
                </a:cubicBezTo>
                <a:cubicBezTo>
                  <a:pt x="260" y="163"/>
                  <a:pt x="245" y="159"/>
                  <a:pt x="229" y="159"/>
                </a:cubicBezTo>
                <a:cubicBezTo>
                  <a:pt x="216" y="159"/>
                  <a:pt x="203" y="162"/>
                  <a:pt x="192" y="168"/>
                </a:cubicBezTo>
                <a:cubicBezTo>
                  <a:pt x="196" y="132"/>
                  <a:pt x="227" y="104"/>
                  <a:pt x="265" y="104"/>
                </a:cubicBezTo>
                <a:cubicBezTo>
                  <a:pt x="275" y="104"/>
                  <a:pt x="286" y="106"/>
                  <a:pt x="295" y="111"/>
                </a:cubicBezTo>
                <a:cubicBezTo>
                  <a:pt x="311" y="77"/>
                  <a:pt x="346" y="53"/>
                  <a:pt x="387" y="53"/>
                </a:cubicBezTo>
                <a:cubicBezTo>
                  <a:pt x="403" y="53"/>
                  <a:pt x="419" y="57"/>
                  <a:pt x="433" y="65"/>
                </a:cubicBezTo>
                <a:cubicBezTo>
                  <a:pt x="455" y="26"/>
                  <a:pt x="496" y="0"/>
                  <a:pt x="5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38" name="Freeform 37"/>
          <p:cNvSpPr>
            <a:spLocks noEditPoints="1"/>
          </p:cNvSpPr>
          <p:nvPr/>
        </p:nvSpPr>
        <p:spPr bwMode="black">
          <a:xfrm>
            <a:off x="9404317" y="3546478"/>
            <a:ext cx="1218050" cy="1081841"/>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solidFill>
                <a:srgbClr val="FFFFFF"/>
              </a:solidFill>
            </a:endParaRPr>
          </a:p>
        </p:txBody>
      </p:sp>
      <p:pic>
        <p:nvPicPr>
          <p:cNvPr id="40" name="Picture 39"/>
          <p:cNvPicPr>
            <a:picLocks noChangeAspect="1"/>
          </p:cNvPicPr>
          <p:nvPr/>
        </p:nvPicPr>
        <p:blipFill rotWithShape="1">
          <a:blip r:embed="rId2">
            <a:extLst>
              <a:ext uri="{28A0092B-C50C-407E-A947-70E740481C1C}">
                <a14:useLocalDpi xmlns:a14="http://schemas.microsoft.com/office/drawing/2010/main" val="0"/>
              </a:ext>
            </a:extLst>
          </a:blip>
          <a:srcRect r="52453"/>
          <a:stretch/>
        </p:blipFill>
        <p:spPr>
          <a:xfrm>
            <a:off x="3618959" y="3467533"/>
            <a:ext cx="1657848" cy="1239730"/>
          </a:xfrm>
          <a:prstGeom prst="rect">
            <a:avLst/>
          </a:prstGeom>
        </p:spPr>
      </p:pic>
    </p:spTree>
    <p:extLst>
      <p:ext uri="{BB962C8B-B14F-4D97-AF65-F5344CB8AC3E}">
        <p14:creationId xmlns:p14="http://schemas.microsoft.com/office/powerpoint/2010/main" val="136395397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Office 365</a:t>
            </a:r>
            <a:endParaRPr lang="en-US" dirty="0"/>
          </a:p>
        </p:txBody>
      </p:sp>
      <p:sp>
        <p:nvSpPr>
          <p:cNvPr id="4" name="Freeform 10"/>
          <p:cNvSpPr>
            <a:spLocks noEditPoints="1"/>
          </p:cNvSpPr>
          <p:nvPr/>
        </p:nvSpPr>
        <p:spPr bwMode="black">
          <a:xfrm>
            <a:off x="11323637" y="144462"/>
            <a:ext cx="967062" cy="578896"/>
          </a:xfrm>
          <a:custGeom>
            <a:avLst/>
            <a:gdLst>
              <a:gd name="T0" fmla="*/ 401 w 672"/>
              <a:gd name="T1" fmla="*/ 114 h 402"/>
              <a:gd name="T2" fmla="*/ 545 w 672"/>
              <a:gd name="T3" fmla="*/ 258 h 402"/>
              <a:gd name="T4" fmla="*/ 401 w 672"/>
              <a:gd name="T5" fmla="*/ 402 h 402"/>
              <a:gd name="T6" fmla="*/ 401 w 672"/>
              <a:gd name="T7" fmla="*/ 402 h 402"/>
              <a:gd name="T8" fmla="*/ 401 w 672"/>
              <a:gd name="T9" fmla="*/ 402 h 402"/>
              <a:gd name="T10" fmla="*/ 96 w 672"/>
              <a:gd name="T11" fmla="*/ 402 h 402"/>
              <a:gd name="T12" fmla="*/ 96 w 672"/>
              <a:gd name="T13" fmla="*/ 402 h 402"/>
              <a:gd name="T14" fmla="*/ 90 w 672"/>
              <a:gd name="T15" fmla="*/ 402 h 402"/>
              <a:gd name="T16" fmla="*/ 90 w 672"/>
              <a:gd name="T17" fmla="*/ 402 h 402"/>
              <a:gd name="T18" fmla="*/ 89 w 672"/>
              <a:gd name="T19" fmla="*/ 402 h 402"/>
              <a:gd name="T20" fmla="*/ 0 w 672"/>
              <a:gd name="T21" fmla="*/ 314 h 402"/>
              <a:gd name="T22" fmla="*/ 89 w 672"/>
              <a:gd name="T23" fmla="*/ 225 h 402"/>
              <a:gd name="T24" fmla="*/ 124 w 672"/>
              <a:gd name="T25" fmla="*/ 233 h 402"/>
              <a:gd name="T26" fmla="*/ 226 w 672"/>
              <a:gd name="T27" fmla="*/ 171 h 402"/>
              <a:gd name="T28" fmla="*/ 278 w 672"/>
              <a:gd name="T29" fmla="*/ 184 h 402"/>
              <a:gd name="T30" fmla="*/ 401 w 672"/>
              <a:gd name="T31" fmla="*/ 114 h 402"/>
              <a:gd name="T32" fmla="*/ 544 w 672"/>
              <a:gd name="T33" fmla="*/ 0 h 402"/>
              <a:gd name="T34" fmla="*/ 672 w 672"/>
              <a:gd name="T35" fmla="*/ 128 h 402"/>
              <a:gd name="T36" fmla="*/ 557 w 672"/>
              <a:gd name="T37" fmla="*/ 255 h 402"/>
              <a:gd name="T38" fmla="*/ 557 w 672"/>
              <a:gd name="T39" fmla="*/ 253 h 402"/>
              <a:gd name="T40" fmla="*/ 403 w 672"/>
              <a:gd name="T41" fmla="*/ 100 h 402"/>
              <a:gd name="T42" fmla="*/ 273 w 672"/>
              <a:gd name="T43" fmla="*/ 171 h 402"/>
              <a:gd name="T44" fmla="*/ 229 w 672"/>
              <a:gd name="T45" fmla="*/ 159 h 402"/>
              <a:gd name="T46" fmla="*/ 192 w 672"/>
              <a:gd name="T47" fmla="*/ 168 h 402"/>
              <a:gd name="T48" fmla="*/ 265 w 672"/>
              <a:gd name="T49" fmla="*/ 104 h 402"/>
              <a:gd name="T50" fmla="*/ 295 w 672"/>
              <a:gd name="T51" fmla="*/ 111 h 402"/>
              <a:gd name="T52" fmla="*/ 387 w 672"/>
              <a:gd name="T53" fmla="*/ 53 h 402"/>
              <a:gd name="T54" fmla="*/ 433 w 672"/>
              <a:gd name="T55" fmla="*/ 65 h 402"/>
              <a:gd name="T56" fmla="*/ 544 w 672"/>
              <a:gd name="T57"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2" h="402">
                <a:moveTo>
                  <a:pt x="401" y="114"/>
                </a:moveTo>
                <a:cubicBezTo>
                  <a:pt x="481" y="114"/>
                  <a:pt x="545" y="178"/>
                  <a:pt x="545" y="258"/>
                </a:cubicBezTo>
                <a:cubicBezTo>
                  <a:pt x="545" y="338"/>
                  <a:pt x="481" y="402"/>
                  <a:pt x="401" y="402"/>
                </a:cubicBezTo>
                <a:cubicBezTo>
                  <a:pt x="401" y="402"/>
                  <a:pt x="401" y="402"/>
                  <a:pt x="401" y="402"/>
                </a:cubicBezTo>
                <a:cubicBezTo>
                  <a:pt x="401" y="402"/>
                  <a:pt x="401" y="402"/>
                  <a:pt x="401" y="402"/>
                </a:cubicBezTo>
                <a:cubicBezTo>
                  <a:pt x="96" y="402"/>
                  <a:pt x="96" y="402"/>
                  <a:pt x="96" y="402"/>
                </a:cubicBezTo>
                <a:cubicBezTo>
                  <a:pt x="96" y="402"/>
                  <a:pt x="96" y="402"/>
                  <a:pt x="96" y="402"/>
                </a:cubicBezTo>
                <a:cubicBezTo>
                  <a:pt x="90" y="402"/>
                  <a:pt x="90" y="402"/>
                  <a:pt x="90" y="402"/>
                </a:cubicBezTo>
                <a:cubicBezTo>
                  <a:pt x="90" y="402"/>
                  <a:pt x="90" y="402"/>
                  <a:pt x="90" y="402"/>
                </a:cubicBezTo>
                <a:cubicBezTo>
                  <a:pt x="90" y="402"/>
                  <a:pt x="89" y="402"/>
                  <a:pt x="89" y="402"/>
                </a:cubicBezTo>
                <a:cubicBezTo>
                  <a:pt x="40" y="402"/>
                  <a:pt x="0" y="363"/>
                  <a:pt x="0" y="314"/>
                </a:cubicBezTo>
                <a:cubicBezTo>
                  <a:pt x="0" y="265"/>
                  <a:pt x="40" y="225"/>
                  <a:pt x="89" y="225"/>
                </a:cubicBezTo>
                <a:cubicBezTo>
                  <a:pt x="102" y="225"/>
                  <a:pt x="114" y="228"/>
                  <a:pt x="124" y="233"/>
                </a:cubicBezTo>
                <a:cubicBezTo>
                  <a:pt x="143" y="196"/>
                  <a:pt x="181" y="171"/>
                  <a:pt x="226" y="171"/>
                </a:cubicBezTo>
                <a:cubicBezTo>
                  <a:pt x="244" y="171"/>
                  <a:pt x="262" y="176"/>
                  <a:pt x="278" y="184"/>
                </a:cubicBezTo>
                <a:cubicBezTo>
                  <a:pt x="303" y="142"/>
                  <a:pt x="349" y="114"/>
                  <a:pt x="401" y="114"/>
                </a:cubicBezTo>
                <a:close/>
                <a:moveTo>
                  <a:pt x="544" y="0"/>
                </a:moveTo>
                <a:cubicBezTo>
                  <a:pt x="615" y="0"/>
                  <a:pt x="672" y="57"/>
                  <a:pt x="672" y="128"/>
                </a:cubicBezTo>
                <a:cubicBezTo>
                  <a:pt x="672" y="194"/>
                  <a:pt x="622" y="249"/>
                  <a:pt x="557" y="255"/>
                </a:cubicBezTo>
                <a:cubicBezTo>
                  <a:pt x="557" y="253"/>
                  <a:pt x="557" y="253"/>
                  <a:pt x="557" y="253"/>
                </a:cubicBezTo>
                <a:cubicBezTo>
                  <a:pt x="557" y="168"/>
                  <a:pt x="488" y="100"/>
                  <a:pt x="403" y="100"/>
                </a:cubicBezTo>
                <a:cubicBezTo>
                  <a:pt x="348" y="100"/>
                  <a:pt x="300" y="128"/>
                  <a:pt x="273" y="171"/>
                </a:cubicBezTo>
                <a:cubicBezTo>
                  <a:pt x="260" y="163"/>
                  <a:pt x="245" y="159"/>
                  <a:pt x="229" y="159"/>
                </a:cubicBezTo>
                <a:cubicBezTo>
                  <a:pt x="216" y="159"/>
                  <a:pt x="203" y="162"/>
                  <a:pt x="192" y="168"/>
                </a:cubicBezTo>
                <a:cubicBezTo>
                  <a:pt x="196" y="132"/>
                  <a:pt x="227" y="104"/>
                  <a:pt x="265" y="104"/>
                </a:cubicBezTo>
                <a:cubicBezTo>
                  <a:pt x="275" y="104"/>
                  <a:pt x="286" y="106"/>
                  <a:pt x="295" y="111"/>
                </a:cubicBezTo>
                <a:cubicBezTo>
                  <a:pt x="311" y="77"/>
                  <a:pt x="346" y="53"/>
                  <a:pt x="387" y="53"/>
                </a:cubicBezTo>
                <a:cubicBezTo>
                  <a:pt x="403" y="53"/>
                  <a:pt x="419" y="57"/>
                  <a:pt x="433" y="65"/>
                </a:cubicBezTo>
                <a:cubicBezTo>
                  <a:pt x="455" y="26"/>
                  <a:pt x="496" y="0"/>
                  <a:pt x="5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Tree>
    <p:extLst>
      <p:ext uri="{BB962C8B-B14F-4D97-AF65-F5344CB8AC3E}">
        <p14:creationId xmlns:p14="http://schemas.microsoft.com/office/powerpoint/2010/main" val="3918274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506043" y="2572920"/>
            <a:ext cx="1868907" cy="1865207"/>
            <a:chOff x="493713" y="2432388"/>
            <a:chExt cx="1832428" cy="1828800"/>
          </a:xfrm>
        </p:grpSpPr>
        <p:sp>
          <p:nvSpPr>
            <p:cNvPr id="4" name="Rectangle 3"/>
            <p:cNvSpPr/>
            <p:nvPr/>
          </p:nvSpPr>
          <p:spPr bwMode="auto">
            <a:xfrm>
              <a:off x="493713" y="2432388"/>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343" y="3201232"/>
              <a:ext cx="1828798"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4" name="Group 43"/>
          <p:cNvGrpSpPr>
            <a:grpSpLocks noChangeAspect="1"/>
          </p:cNvGrpSpPr>
          <p:nvPr/>
        </p:nvGrpSpPr>
        <p:grpSpPr>
          <a:xfrm>
            <a:off x="2416665" y="2572920"/>
            <a:ext cx="1865207" cy="1865207"/>
            <a:chOff x="493713" y="1967696"/>
            <a:chExt cx="3840480" cy="3840480"/>
          </a:xfrm>
        </p:grpSpPr>
        <p:sp>
          <p:nvSpPr>
            <p:cNvPr id="45" name="Rectangle 44"/>
            <p:cNvSpPr/>
            <p:nvPr/>
          </p:nvSpPr>
          <p:spPr bwMode="auto">
            <a:xfrm>
              <a:off x="493713" y="1967696"/>
              <a:ext cx="3840480" cy="38404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46" name="Picture 45"/>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539433" y="3477658"/>
              <a:ext cx="3749040" cy="820556"/>
            </a:xfrm>
            <a:prstGeom prst="rect">
              <a:avLst/>
            </a:prstGeom>
            <a:noFill/>
            <a:ln>
              <a:noFill/>
            </a:ln>
          </p:spPr>
        </p:pic>
      </p:grpSp>
      <p:sp>
        <p:nvSpPr>
          <p:cNvPr id="2" name="Title 1"/>
          <p:cNvSpPr>
            <a:spLocks noGrp="1"/>
          </p:cNvSpPr>
          <p:nvPr>
            <p:ph type="title"/>
          </p:nvPr>
        </p:nvSpPr>
        <p:spPr/>
        <p:txBody>
          <a:bodyPr/>
          <a:lstStyle/>
          <a:p>
            <a:r>
              <a:rPr lang="en-US" dirty="0" smtClean="0"/>
              <a:t>Microsoft Office 365</a:t>
            </a:r>
            <a:endParaRPr lang="en-US" dirty="0"/>
          </a:p>
        </p:txBody>
      </p:sp>
      <p:grpSp>
        <p:nvGrpSpPr>
          <p:cNvPr id="15" name="Group 14"/>
          <p:cNvGrpSpPr>
            <a:grpSpLocks noChangeAspect="1"/>
          </p:cNvGrpSpPr>
          <p:nvPr/>
        </p:nvGrpSpPr>
        <p:grpSpPr>
          <a:xfrm>
            <a:off x="4323586" y="2572920"/>
            <a:ext cx="1865207" cy="1865207"/>
            <a:chOff x="493713" y="1967696"/>
            <a:chExt cx="3840480" cy="3840480"/>
          </a:xfrm>
        </p:grpSpPr>
        <p:sp>
          <p:nvSpPr>
            <p:cNvPr id="16" name="Rectangle 15"/>
            <p:cNvSpPr/>
            <p:nvPr/>
          </p:nvSpPr>
          <p:spPr bwMode="auto">
            <a:xfrm>
              <a:off x="493713" y="1967696"/>
              <a:ext cx="3840480" cy="38404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17" name="Picture 16"/>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539433" y="3501311"/>
              <a:ext cx="3749040" cy="773248"/>
            </a:xfrm>
            <a:prstGeom prst="rect">
              <a:avLst/>
            </a:prstGeom>
            <a:noFill/>
            <a:ln>
              <a:noFill/>
            </a:ln>
          </p:spPr>
        </p:pic>
      </p:grpSp>
      <p:grpSp>
        <p:nvGrpSpPr>
          <p:cNvPr id="18" name="Group 17"/>
          <p:cNvGrpSpPr>
            <a:grpSpLocks noChangeAspect="1"/>
          </p:cNvGrpSpPr>
          <p:nvPr/>
        </p:nvGrpSpPr>
        <p:grpSpPr>
          <a:xfrm>
            <a:off x="506042" y="4469832"/>
            <a:ext cx="1865207" cy="1865207"/>
            <a:chOff x="493713" y="1967696"/>
            <a:chExt cx="3840481" cy="3840481"/>
          </a:xfrm>
        </p:grpSpPr>
        <p:sp>
          <p:nvSpPr>
            <p:cNvPr id="19" name="Rectangle 18"/>
            <p:cNvSpPr/>
            <p:nvPr/>
          </p:nvSpPr>
          <p:spPr bwMode="auto">
            <a:xfrm>
              <a:off x="493713" y="1967696"/>
              <a:ext cx="3840481" cy="38404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1040975" y="3477659"/>
              <a:ext cx="2745956" cy="820557"/>
            </a:xfrm>
            <a:prstGeom prst="rect">
              <a:avLst/>
            </a:prstGeom>
            <a:noFill/>
            <a:ln>
              <a:noFill/>
            </a:ln>
          </p:spPr>
        </p:pic>
      </p:grpSp>
      <p:grpSp>
        <p:nvGrpSpPr>
          <p:cNvPr id="8" name="Group 7"/>
          <p:cNvGrpSpPr/>
          <p:nvPr/>
        </p:nvGrpSpPr>
        <p:grpSpPr>
          <a:xfrm>
            <a:off x="2416665" y="4469832"/>
            <a:ext cx="1865207" cy="1865207"/>
            <a:chOff x="493713" y="4292275"/>
            <a:chExt cx="1828800" cy="1828800"/>
          </a:xfrm>
          <a:solidFill>
            <a:schemeClr val="accent2"/>
          </a:solidFill>
        </p:grpSpPr>
        <p:sp>
          <p:nvSpPr>
            <p:cNvPr id="22" name="Rectangle 21"/>
            <p:cNvSpPr/>
            <p:nvPr/>
          </p:nvSpPr>
          <p:spPr bwMode="auto">
            <a:xfrm>
              <a:off x="493713" y="4292275"/>
              <a:ext cx="1828800" cy="18288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p:nvGrpSpPr>
          <p:grpSpPr>
            <a:xfrm>
              <a:off x="629269" y="5011305"/>
              <a:ext cx="1557689" cy="390741"/>
              <a:chOff x="957115" y="5011305"/>
              <a:chExt cx="1557689" cy="390741"/>
            </a:xfrm>
            <a:grpFill/>
          </p:grpSpPr>
          <p:pic>
            <p:nvPicPr>
              <p:cNvPr id="23" name="Picture 22"/>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957115" y="5011305"/>
                <a:ext cx="864993" cy="390741"/>
              </a:xfrm>
              <a:prstGeom prst="rect">
                <a:avLst/>
              </a:prstGeom>
              <a:grpFill/>
              <a:ln>
                <a:noFill/>
              </a:ln>
            </p:spPr>
          </p:pic>
          <p:pic>
            <p:nvPicPr>
              <p:cNvPr id="41" name="Picture 40"/>
              <p:cNvPicPr>
                <a:picLocks noChangeAspect="1"/>
              </p:cNvPicPr>
              <p:nvPr/>
            </p:nvPicPr>
            <p:blipFill rotWithShape="1">
              <a:blip r:embed="rId7">
                <a:biLevel thresh="25000"/>
                <a:extLst>
                  <a:ext uri="{28A0092B-C50C-407E-A947-70E740481C1C}">
                    <a14:useLocalDpi xmlns:a14="http://schemas.microsoft.com/office/drawing/2010/main" val="0"/>
                  </a:ext>
                </a:extLst>
              </a:blip>
              <a:srcRect l="42429"/>
              <a:stretch/>
            </p:blipFill>
            <p:spPr>
              <a:xfrm>
                <a:off x="1762014" y="5011305"/>
                <a:ext cx="752790" cy="390741"/>
              </a:xfrm>
              <a:prstGeom prst="rect">
                <a:avLst/>
              </a:prstGeom>
              <a:grpFill/>
              <a:ln>
                <a:noFill/>
              </a:ln>
            </p:spPr>
          </p:pic>
        </p:grpSp>
      </p:grpSp>
      <p:grpSp>
        <p:nvGrpSpPr>
          <p:cNvPr id="9" name="Group 8"/>
          <p:cNvGrpSpPr/>
          <p:nvPr/>
        </p:nvGrpSpPr>
        <p:grpSpPr>
          <a:xfrm>
            <a:off x="4323586" y="4469832"/>
            <a:ext cx="1865207" cy="1865207"/>
            <a:chOff x="2363159" y="4292275"/>
            <a:chExt cx="1828800" cy="1828800"/>
          </a:xfrm>
        </p:grpSpPr>
        <p:sp>
          <p:nvSpPr>
            <p:cNvPr id="29" name="Rectangle 28"/>
            <p:cNvSpPr/>
            <p:nvPr/>
          </p:nvSpPr>
          <p:spPr bwMode="auto">
            <a:xfrm>
              <a:off x="2363159" y="4292275"/>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6" name="Group 5"/>
            <p:cNvGrpSpPr/>
            <p:nvPr/>
          </p:nvGrpSpPr>
          <p:grpSpPr>
            <a:xfrm>
              <a:off x="2589633" y="5016936"/>
              <a:ext cx="1375853" cy="393192"/>
              <a:chOff x="2651949" y="5016936"/>
              <a:chExt cx="1375853" cy="393192"/>
            </a:xfrm>
          </p:grpSpPr>
          <p:pic>
            <p:nvPicPr>
              <p:cNvPr id="30" name="Picture 29"/>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2651949" y="5016936"/>
                <a:ext cx="699264" cy="393192"/>
              </a:xfrm>
              <a:prstGeom prst="rect">
                <a:avLst/>
              </a:prstGeom>
              <a:noFill/>
              <a:ln>
                <a:noFill/>
              </a:ln>
            </p:spPr>
          </p:pic>
          <p:pic>
            <p:nvPicPr>
              <p:cNvPr id="42" name="Picture 41"/>
              <p:cNvPicPr>
                <a:picLocks noChangeAspect="1"/>
              </p:cNvPicPr>
              <p:nvPr/>
            </p:nvPicPr>
            <p:blipFill rotWithShape="1">
              <a:blip r:embed="rId7">
                <a:biLevel thresh="25000"/>
                <a:extLst>
                  <a:ext uri="{28A0092B-C50C-407E-A947-70E740481C1C}">
                    <a14:useLocalDpi xmlns:a14="http://schemas.microsoft.com/office/drawing/2010/main" val="0"/>
                  </a:ext>
                </a:extLst>
              </a:blip>
              <a:srcRect l="42429"/>
              <a:stretch/>
            </p:blipFill>
            <p:spPr>
              <a:xfrm>
                <a:off x="3275012" y="5018162"/>
                <a:ext cx="752790" cy="390741"/>
              </a:xfrm>
              <a:prstGeom prst="rect">
                <a:avLst/>
              </a:prstGeom>
              <a:noFill/>
              <a:ln>
                <a:noFill/>
              </a:ln>
            </p:spPr>
          </p:pic>
        </p:grpSp>
      </p:grpSp>
      <p:sp>
        <p:nvSpPr>
          <p:cNvPr id="43" name="Rectangle 42"/>
          <p:cNvSpPr/>
          <p:nvPr/>
        </p:nvSpPr>
        <p:spPr>
          <a:xfrm>
            <a:off x="467976" y="1474352"/>
            <a:ext cx="11200955" cy="1015663"/>
          </a:xfrm>
          <a:prstGeom prst="rect">
            <a:avLst/>
          </a:prstGeom>
        </p:spPr>
        <p:txBody>
          <a:bodyPr wrap="square">
            <a:spAutoFit/>
          </a:bodyPr>
          <a:lstStyle/>
          <a:p>
            <a:pPr defTabSz="932559"/>
            <a:r>
              <a:rPr lang="en-US" sz="2000" dirty="0">
                <a:solidFill>
                  <a:srgbClr val="000000">
                    <a:lumMod val="65000"/>
                    <a:lumOff val="35000"/>
                    <a:alpha val="99000"/>
                  </a:srgbClr>
                </a:solidFill>
              </a:rPr>
              <a:t>Providing anywhere access to your familiar office applications, email, calendar, HD video conferencing, enterprise social networking and most up-to-date documents, across your devices – </a:t>
            </a:r>
            <a:br>
              <a:rPr lang="en-US" sz="2000" dirty="0">
                <a:solidFill>
                  <a:srgbClr val="000000">
                    <a:lumMod val="65000"/>
                    <a:lumOff val="35000"/>
                    <a:alpha val="99000"/>
                  </a:srgbClr>
                </a:solidFill>
              </a:rPr>
            </a:br>
            <a:r>
              <a:rPr lang="en-US" sz="2000" dirty="0">
                <a:solidFill>
                  <a:srgbClr val="000000">
                    <a:lumMod val="65000"/>
                    <a:lumOff val="35000"/>
                    <a:alpha val="99000"/>
                  </a:srgbClr>
                </a:solidFill>
              </a:rPr>
              <a:t>from PCs to smartphones to tablets.</a:t>
            </a:r>
            <a:r>
              <a:rPr lang="en-US" sz="2000" dirty="0">
                <a:solidFill>
                  <a:srgbClr val="797A7D">
                    <a:alpha val="99000"/>
                  </a:srgbClr>
                </a:solidFill>
              </a:rPr>
              <a:t> </a:t>
            </a:r>
          </a:p>
        </p:txBody>
      </p:sp>
      <p:grpSp>
        <p:nvGrpSpPr>
          <p:cNvPr id="47" name="Group 46"/>
          <p:cNvGrpSpPr/>
          <p:nvPr/>
        </p:nvGrpSpPr>
        <p:grpSpPr>
          <a:xfrm>
            <a:off x="6230508" y="2572920"/>
            <a:ext cx="6203465" cy="3762119"/>
            <a:chOff x="6106443" y="2432387"/>
            <a:chExt cx="6082381" cy="3688687"/>
          </a:xfrm>
        </p:grpSpPr>
        <p:sp>
          <p:nvSpPr>
            <p:cNvPr id="49" name="Rectangle 48"/>
            <p:cNvSpPr/>
            <p:nvPr/>
          </p:nvSpPr>
          <p:spPr bwMode="auto">
            <a:xfrm>
              <a:off x="6106443" y="2432387"/>
              <a:ext cx="6082381" cy="36886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p:cNvPicPr>
              <a:picLocks noChangeAspect="1"/>
            </p:cNvPicPr>
            <p:nvPr/>
          </p:nvPicPr>
          <p:blipFill>
            <a:blip r:embed="rId10">
              <a:biLevel thresh="25000"/>
              <a:extLst>
                <a:ext uri="{28A0092B-C50C-407E-A947-70E740481C1C}">
                  <a14:useLocalDpi xmlns:a14="http://schemas.microsoft.com/office/drawing/2010/main" val="0"/>
                </a:ext>
              </a:extLst>
            </a:blip>
            <a:stretch>
              <a:fillRect/>
            </a:stretch>
          </p:blipFill>
          <p:spPr>
            <a:xfrm>
              <a:off x="6106443" y="3682370"/>
              <a:ext cx="3695633" cy="1280160"/>
            </a:xfrm>
            <a:prstGeom prst="rect">
              <a:avLst/>
            </a:prstGeom>
            <a:noFill/>
            <a:ln>
              <a:noFill/>
            </a:ln>
          </p:spPr>
        </p:pic>
        <p:grpSp>
          <p:nvGrpSpPr>
            <p:cNvPr id="24" name="Group 23"/>
            <p:cNvGrpSpPr>
              <a:grpSpLocks noChangeAspect="1"/>
            </p:cNvGrpSpPr>
            <p:nvPr/>
          </p:nvGrpSpPr>
          <p:grpSpPr>
            <a:xfrm>
              <a:off x="9737677" y="3362330"/>
              <a:ext cx="2167987" cy="1828800"/>
              <a:chOff x="7121463" y="1805915"/>
              <a:chExt cx="4480560" cy="3779570"/>
            </a:xfrm>
          </p:grpSpPr>
          <p:grpSp>
            <p:nvGrpSpPr>
              <p:cNvPr id="25" name="Group 24"/>
              <p:cNvGrpSpPr/>
              <p:nvPr/>
            </p:nvGrpSpPr>
            <p:grpSpPr>
              <a:xfrm>
                <a:off x="7121463" y="1805915"/>
                <a:ext cx="4480560" cy="3779570"/>
                <a:chOff x="2457705" y="860612"/>
                <a:chExt cx="4480560" cy="3779570"/>
              </a:xfrm>
            </p:grpSpPr>
            <p:pic>
              <p:nvPicPr>
                <p:cNvPr id="26" name="Picture 25" descr="C:\Users\v-maryba\Dropbox\ZumTeam\Team_Resources\Design Resources\2012\Windows Brand\Product_renders\WIN_Tablet_16x9_Left_Angle_1_BLUE.png"/>
                <p:cNvPicPr>
                  <a:picLocks noChangeAspect="1" noChangeArrowheads="1"/>
                </p:cNvPicPr>
                <p:nvPr/>
              </p:nvPicPr>
              <p:blipFill rotWithShape="1">
                <a:blip r:embed="rId11">
                  <a:extLst>
                    <a:ext uri="{28A0092B-C50C-407E-A947-70E740481C1C}">
                      <a14:useLocalDpi xmlns:a14="http://schemas.microsoft.com/office/drawing/2010/main" val="0"/>
                    </a:ext>
                  </a:extLst>
                </a:blip>
                <a:srcRect l="11247" t="13279" r="11259" b="13435"/>
                <a:stretch/>
              </p:blipFill>
              <p:spPr bwMode="auto">
                <a:xfrm>
                  <a:off x="2457705" y="860612"/>
                  <a:ext cx="4480560" cy="3779570"/>
                </a:xfrm>
                <a:prstGeom prst="rect">
                  <a:avLst/>
                </a:prstGeom>
                <a:noFill/>
                <a:extLst>
                  <a:ext uri="{909E8E84-426E-40DD-AFC4-6F175D3DCCD1}">
                    <a14:hiddenFill xmlns:a14="http://schemas.microsoft.com/office/drawing/2010/main">
                      <a:solidFill>
                        <a:srgbClr val="FFFFFF"/>
                      </a:solidFill>
                    </a14:hiddenFill>
                  </a:ext>
                </a:extLst>
              </p:spPr>
            </p:pic>
            <p:sp>
              <p:nvSpPr>
                <p:cNvPr id="27" name="Trapezoid 26"/>
                <p:cNvSpPr/>
                <p:nvPr>
                  <p:custDataLst>
                    <p:tags r:id="rId1"/>
                  </p:custDataLst>
                </p:nvPr>
              </p:nvSpPr>
              <p:spPr bwMode="auto">
                <a:xfrm rot="16200000">
                  <a:off x="3112005" y="784409"/>
                  <a:ext cx="3137649" cy="3917577"/>
                </a:xfrm>
                <a:prstGeom prst="trapezoid">
                  <a:avLst>
                    <a:gd name="adj" fmla="val 6512"/>
                  </a:avLst>
                </a:prstGeom>
                <a:solidFill>
                  <a:schemeClr val="bg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9945" tIns="46630" rIns="69945" bIns="46630" numCol="1" rtlCol="0" anchor="b" anchorCtr="0" compatLnSpc="1">
                  <a:prstTxWarp prst="textNoShape">
                    <a:avLst/>
                  </a:prstTxWarp>
                </a:bodyPr>
                <a:lstStyle/>
                <a:p>
                  <a:pPr defTabSz="932559"/>
                  <a:endParaRPr lang="en-US" sz="1224" dirty="0">
                    <a:solidFill>
                      <a:srgbClr val="EB3C00"/>
                    </a:solidFill>
                  </a:endParaRPr>
                </a:p>
              </p:txBody>
            </p:sp>
          </p:grpSp>
          <p:pic>
            <p:nvPicPr>
              <p:cNvPr id="1027" name="Picture 3"/>
              <p:cNvPicPr>
                <a:picLocks noChangeAspect="1" noChangeArrowheads="1"/>
              </p:cNvPicPr>
              <p:nvPr/>
            </p:nvPicPr>
            <p:blipFill rotWithShape="1">
              <a:blip r:embed="rId12">
                <a:extLst>
                  <a:ext uri="{28A0092B-C50C-407E-A947-70E740481C1C}">
                    <a14:useLocalDpi xmlns:a14="http://schemas.microsoft.com/office/drawing/2010/main" val="0"/>
                  </a:ext>
                </a:extLst>
              </a:blip>
              <a:srcRect l="7730" b="3269"/>
              <a:stretch/>
            </p:blipFill>
            <p:spPr bwMode="auto">
              <a:xfrm>
                <a:off x="7705066" y="2299212"/>
                <a:ext cx="3359219" cy="2742001"/>
              </a:xfrm>
              <a:prstGeom prst="rect">
                <a:avLst/>
              </a:prstGeom>
              <a:noFill/>
              <a:ln>
                <a:noFill/>
              </a:ln>
              <a:effectLst/>
              <a:scene3d>
                <a:camera prst="perspectiveFront">
                  <a:rot lat="0" lon="1620000"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pic>
        <p:nvPicPr>
          <p:cNvPr id="35" name="Picture 2" descr="C:\Users\chrisw\Desktop\Cloud Services 3.png"/>
          <p:cNvPicPr>
            <a:picLocks noChangeAspect="1" noChangeArrowheads="1"/>
          </p:cNvPicPr>
          <p:nvPr/>
        </p:nvPicPr>
        <p:blipFill rotWithShape="1">
          <a:blip r:embed="rId13">
            <a:biLevel thresh="25000"/>
            <a:extLst>
              <a:ext uri="{28A0092B-C50C-407E-A947-70E740481C1C}">
                <a14:useLocalDpi xmlns:a14="http://schemas.microsoft.com/office/drawing/2010/main" val="0"/>
              </a:ext>
            </a:extLst>
          </a:blip>
          <a:srcRect b="23078"/>
          <a:stretch/>
        </p:blipFill>
        <p:spPr bwMode="black">
          <a:xfrm>
            <a:off x="6949492" y="4789198"/>
            <a:ext cx="2915237" cy="154584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464109" y="6648843"/>
            <a:ext cx="8841380" cy="276999"/>
          </a:xfrm>
          <a:prstGeom prst="rect">
            <a:avLst/>
          </a:prstGeom>
          <a:noFill/>
        </p:spPr>
        <p:txBody>
          <a:bodyPr wrap="square" lIns="0" tIns="0" rIns="0" bIns="0" rtlCol="0">
            <a:spAutoFit/>
          </a:bodyPr>
          <a:lstStyle/>
          <a:p>
            <a:r>
              <a:rPr lang="en-US" spc="-70" dirty="0" smtClean="0">
                <a:gradFill>
                  <a:gsLst>
                    <a:gs pos="2917">
                      <a:srgbClr val="00AEEF"/>
                    </a:gs>
                    <a:gs pos="95000">
                      <a:srgbClr val="00AEEF"/>
                    </a:gs>
                  </a:gsLst>
                  <a:lin ang="5400000" scaled="0"/>
                </a:gradFill>
                <a:hlinkClick r:id="rId14"/>
              </a:rPr>
              <a:t>www.office365.com</a:t>
            </a:r>
            <a:r>
              <a:rPr lang="en-US" spc="-70" dirty="0" smtClean="0">
                <a:gradFill>
                  <a:gsLst>
                    <a:gs pos="2917">
                      <a:srgbClr val="00AEEF"/>
                    </a:gs>
                    <a:gs pos="95000">
                      <a:srgbClr val="00AEEF"/>
                    </a:gs>
                  </a:gsLst>
                  <a:lin ang="5400000" scaled="0"/>
                </a:gradFill>
              </a:rPr>
              <a:t> | </a:t>
            </a:r>
            <a:r>
              <a:rPr lang="en-US" spc="-70" dirty="0" smtClean="0">
                <a:solidFill>
                  <a:srgbClr val="505050"/>
                </a:solidFill>
              </a:rPr>
              <a:t>SaaS/Software As A Service</a:t>
            </a:r>
            <a:endParaRPr lang="en-US" spc="-70" dirty="0" smtClean="0">
              <a:gradFill>
                <a:gsLst>
                  <a:gs pos="2917">
                    <a:srgbClr val="00AEEF"/>
                  </a:gs>
                  <a:gs pos="95000">
                    <a:srgbClr val="00AEEF"/>
                  </a:gs>
                </a:gsLst>
                <a:lin ang="5400000" scaled="0"/>
              </a:gradFill>
            </a:endParaRPr>
          </a:p>
        </p:txBody>
      </p:sp>
    </p:spTree>
    <p:extLst>
      <p:ext uri="{BB962C8B-B14F-4D97-AF65-F5344CB8AC3E}">
        <p14:creationId xmlns:p14="http://schemas.microsoft.com/office/powerpoint/2010/main" val="4470678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750" fill="hold"/>
                                        <p:tgtEl>
                                          <p:spTgt spid="47"/>
                                        </p:tgtEl>
                                        <p:attrNameLst>
                                          <p:attrName>ppt_x</p:attrName>
                                        </p:attrNameLst>
                                      </p:cBhvr>
                                      <p:tavLst>
                                        <p:tav tm="0">
                                          <p:val>
                                            <p:strVal val="1+#ppt_w/2"/>
                                          </p:val>
                                        </p:tav>
                                        <p:tav tm="100000">
                                          <p:val>
                                            <p:strVal val="#ppt_x"/>
                                          </p:val>
                                        </p:tav>
                                      </p:tavLst>
                                    </p:anim>
                                    <p:anim calcmode="lin" valueType="num">
                                      <p:cBhvr additive="base">
                                        <p:cTn id="8" dur="75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0-#ppt_w/2"/>
                                          </p:val>
                                        </p:tav>
                                        <p:tav tm="100000">
                                          <p:val>
                                            <p:strVal val="#ppt_x"/>
                                          </p:val>
                                        </p:tav>
                                      </p:tavLst>
                                    </p:anim>
                                    <p:anim calcmode="lin" valueType="num">
                                      <p:cBhvr additive="base">
                                        <p:cTn id="12" dur="75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750" fill="hold"/>
                                        <p:tgtEl>
                                          <p:spTgt spid="44"/>
                                        </p:tgtEl>
                                        <p:attrNameLst>
                                          <p:attrName>ppt_x</p:attrName>
                                        </p:attrNameLst>
                                      </p:cBhvr>
                                      <p:tavLst>
                                        <p:tav tm="0">
                                          <p:val>
                                            <p:strVal val="0-#ppt_w/2"/>
                                          </p:val>
                                        </p:tav>
                                        <p:tav tm="100000">
                                          <p:val>
                                            <p:strVal val="#ppt_x"/>
                                          </p:val>
                                        </p:tav>
                                      </p:tavLst>
                                    </p:anim>
                                    <p:anim calcmode="lin" valueType="num">
                                      <p:cBhvr additive="base">
                                        <p:cTn id="16" dur="750" fill="hold"/>
                                        <p:tgtEl>
                                          <p:spTgt spid="44"/>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0-#ppt_w/2"/>
                                          </p:val>
                                        </p:tav>
                                        <p:tav tm="100000">
                                          <p:val>
                                            <p:strVal val="#ppt_x"/>
                                          </p:val>
                                        </p:tav>
                                      </p:tavLst>
                                    </p:anim>
                                    <p:anim calcmode="lin" valueType="num">
                                      <p:cBhvr additive="base">
                                        <p:cTn id="20" dur="75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750" fill="hold"/>
                                        <p:tgtEl>
                                          <p:spTgt spid="9"/>
                                        </p:tgtEl>
                                        <p:attrNameLst>
                                          <p:attrName>ppt_x</p:attrName>
                                        </p:attrNameLst>
                                      </p:cBhvr>
                                      <p:tavLst>
                                        <p:tav tm="0">
                                          <p:val>
                                            <p:strVal val="0-#ppt_w/2"/>
                                          </p:val>
                                        </p:tav>
                                        <p:tav tm="100000">
                                          <p:val>
                                            <p:strVal val="#ppt_x"/>
                                          </p:val>
                                        </p:tav>
                                      </p:tavLst>
                                    </p:anim>
                                    <p:anim calcmode="lin" valueType="num">
                                      <p:cBhvr additive="base">
                                        <p:cTn id="24" dur="75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7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0-#ppt_w/2"/>
                                          </p:val>
                                        </p:tav>
                                        <p:tav tm="100000">
                                          <p:val>
                                            <p:strVal val="#ppt_x"/>
                                          </p:val>
                                        </p:tav>
                                      </p:tavLst>
                                    </p:anim>
                                    <p:anim calcmode="lin" valueType="num">
                                      <p:cBhvr additive="base">
                                        <p:cTn id="28" dur="75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10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750" fill="hold"/>
                                        <p:tgtEl>
                                          <p:spTgt spid="18"/>
                                        </p:tgtEl>
                                        <p:attrNameLst>
                                          <p:attrName>ppt_x</p:attrName>
                                        </p:attrNameLst>
                                      </p:cBhvr>
                                      <p:tavLst>
                                        <p:tav tm="0">
                                          <p:val>
                                            <p:strVal val="0-#ppt_w/2"/>
                                          </p:val>
                                        </p:tav>
                                        <p:tav tm="100000">
                                          <p:val>
                                            <p:strVal val="#ppt_x"/>
                                          </p:val>
                                        </p:tav>
                                      </p:tavLst>
                                    </p:anim>
                                    <p:anim calcmode="lin" valueType="num">
                                      <p:cBhvr additive="base">
                                        <p:cTn id="32" dur="750" fill="hold"/>
                                        <p:tgtEl>
                                          <p:spTgt spid="18"/>
                                        </p:tgtEl>
                                        <p:attrNameLst>
                                          <p:attrName>ppt_y</p:attrName>
                                        </p:attrNameLst>
                                      </p:cBhvr>
                                      <p:tavLst>
                                        <p:tav tm="0">
                                          <p:val>
                                            <p:strVal val="#ppt_y"/>
                                          </p:val>
                                        </p:tav>
                                        <p:tav tm="100000">
                                          <p:val>
                                            <p:strVal val="#ppt_y"/>
                                          </p:val>
                                        </p:tav>
                                      </p:tavLst>
                                    </p:anim>
                                  </p:childTnLst>
                                </p:cTn>
                              </p:par>
                              <p:par>
                                <p:cTn id="33" presetID="42" presetClass="entr" presetSubtype="0" fill="hold" nodeType="withEffect">
                                  <p:stCondLst>
                                    <p:cond delay="100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0" rIns="0" bIns="0" rtlCol="0" anchor="t">
            <a:spAutoFit/>
          </a:bodyPr>
          <a:lstStyle/>
          <a:p>
            <a:pPr>
              <a:lnSpc>
                <a:spcPct val="80000"/>
              </a:lnSpc>
            </a:pPr>
            <a:r>
              <a:rPr lang="en-US" sz="4884" dirty="0">
                <a:solidFill>
                  <a:schemeClr val="tx1"/>
                </a:solidFill>
                <a:latin typeface="Segoe Pro Light" pitchFamily="34" charset="0"/>
              </a:rPr>
              <a:t>What Is Microsoft Office 365</a:t>
            </a:r>
          </a:p>
        </p:txBody>
      </p:sp>
      <p:sp>
        <p:nvSpPr>
          <p:cNvPr id="78" name="Rectangle 77"/>
          <p:cNvSpPr/>
          <p:nvPr/>
        </p:nvSpPr>
        <p:spPr>
          <a:xfrm>
            <a:off x="330804" y="907243"/>
            <a:ext cx="9767661" cy="496752"/>
          </a:xfrm>
          <a:prstGeom prst="rect">
            <a:avLst/>
          </a:prstGeom>
        </p:spPr>
        <p:txBody>
          <a:bodyPr wrap="square" lIns="0">
            <a:spAutoFit/>
          </a:bodyPr>
          <a:lstStyle/>
          <a:p>
            <a:pPr defTabSz="930507">
              <a:lnSpc>
                <a:spcPct val="90000"/>
              </a:lnSpc>
            </a:pPr>
            <a:r>
              <a:rPr lang="en-US" sz="2850" spc="-102" dirty="0">
                <a:ln w="3175">
                  <a:noFill/>
                </a:ln>
                <a:solidFill>
                  <a:srgbClr val="505050"/>
                </a:solidFill>
                <a:latin typeface="Segoe UI Light" pitchFamily="34" charset="0"/>
                <a:cs typeface="Arial" charset="0"/>
              </a:rPr>
              <a:t>Cloud-based productivity services hosted by Microsoft</a:t>
            </a:r>
            <a:endParaRPr lang="en-US" sz="2850" dirty="0">
              <a:solidFill>
                <a:srgbClr val="505050"/>
              </a:solidFill>
            </a:endParaRPr>
          </a:p>
        </p:txBody>
      </p:sp>
      <p:sp>
        <p:nvSpPr>
          <p:cNvPr id="4" name="AutoShape 6" descr="https://mediabank.partners.extranet.microsoft.com/Assets/Active/A-F/Exchange/Exchange_Brand_Signature/Logos+Logotypes/Horizontal/Exchange_h_rgb.png"/>
          <p:cNvSpPr>
            <a:spLocks noChangeAspect="1" noChangeArrowheads="1"/>
          </p:cNvSpPr>
          <p:nvPr/>
        </p:nvSpPr>
        <p:spPr bwMode="auto">
          <a:xfrm>
            <a:off x="80868" y="-131191"/>
            <a:ext cx="310099" cy="31017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054" tIns="46527" rIns="93054" bIns="46527" numCol="1" anchor="t" anchorCtr="0" compatLnSpc="1">
            <a:prstTxWarp prst="textNoShape">
              <a:avLst/>
            </a:prstTxWarp>
          </a:bodyPr>
          <a:lstStyle/>
          <a:p>
            <a:pPr defTabSz="931191"/>
            <a:endParaRPr lang="en-US" sz="1934" dirty="0">
              <a:solidFill>
                <a:srgbClr val="000000"/>
              </a:solidFill>
            </a:endParaRPr>
          </a:p>
        </p:txBody>
      </p:sp>
      <p:sp>
        <p:nvSpPr>
          <p:cNvPr id="5" name="AutoShape 8" descr="https://mediabank.partners.extranet.microsoft.com/Assets/Active/A-F/Exchange/Exchange_Brand_Signature/Logos+Logotypes/Horizontal/Exchange_h_rgb.png"/>
          <p:cNvSpPr>
            <a:spLocks noChangeAspect="1" noChangeArrowheads="1"/>
          </p:cNvSpPr>
          <p:nvPr/>
        </p:nvSpPr>
        <p:spPr bwMode="auto">
          <a:xfrm>
            <a:off x="235919" y="23899"/>
            <a:ext cx="310099" cy="31017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054" tIns="46527" rIns="93054" bIns="46527" numCol="1" anchor="t" anchorCtr="0" compatLnSpc="1">
            <a:prstTxWarp prst="textNoShape">
              <a:avLst/>
            </a:prstTxWarp>
          </a:bodyPr>
          <a:lstStyle/>
          <a:p>
            <a:pPr defTabSz="931191"/>
            <a:endParaRPr lang="en-US" sz="1934" dirty="0">
              <a:solidFill>
                <a:srgbClr val="000000"/>
              </a:solidFill>
            </a:endParaRPr>
          </a:p>
        </p:txBody>
      </p:sp>
      <p:grpSp>
        <p:nvGrpSpPr>
          <p:cNvPr id="6" name="Group 5"/>
          <p:cNvGrpSpPr/>
          <p:nvPr/>
        </p:nvGrpSpPr>
        <p:grpSpPr>
          <a:xfrm>
            <a:off x="2880322" y="2248076"/>
            <a:ext cx="2237557" cy="2238135"/>
            <a:chOff x="2448385" y="2312277"/>
            <a:chExt cx="2364224" cy="2364219"/>
          </a:xfrm>
          <a:solidFill>
            <a:schemeClr val="accent1"/>
          </a:solidFill>
        </p:grpSpPr>
        <p:sp>
          <p:nvSpPr>
            <p:cNvPr id="17" name="Rectangle 16"/>
            <p:cNvSpPr/>
            <p:nvPr/>
          </p:nvSpPr>
          <p:spPr bwMode="auto">
            <a:xfrm>
              <a:off x="2448390" y="2312277"/>
              <a:ext cx="2364219" cy="23642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27" tIns="46527" rIns="46527" bIns="46527" numCol="1" spcCol="0" rtlCol="0" fromWordArt="0" anchor="b" anchorCtr="0" forceAA="0" compatLnSpc="1">
              <a:prstTxWarp prst="textNoShape">
                <a:avLst/>
              </a:prstTxWarp>
              <a:noAutofit/>
            </a:bodyPr>
            <a:lstStyle/>
            <a:p>
              <a:pPr defTabSz="930239" fontAlgn="base">
                <a:lnSpc>
                  <a:spcPct val="80000"/>
                </a:lnSpc>
                <a:spcBef>
                  <a:spcPct val="0"/>
                </a:spcBef>
                <a:spcAft>
                  <a:spcPct val="0"/>
                </a:spcAft>
              </a:pPr>
              <a:r>
                <a:rPr lang="en-US" sz="2036" spc="-102" dirty="0">
                  <a:solidFill>
                    <a:srgbClr val="FFFFFF"/>
                  </a:solidFill>
                  <a:latin typeface="Segoe Pro Light" pitchFamily="34" charset="0"/>
                  <a:ea typeface="Segoe UI" pitchFamily="34" charset="0"/>
                  <a:cs typeface="Segoe UI" pitchFamily="34" charset="0"/>
                </a:rPr>
                <a:t/>
              </a:r>
              <a:br>
                <a:rPr lang="en-US" sz="2036" spc="-102" dirty="0">
                  <a:solidFill>
                    <a:srgbClr val="FFFFFF"/>
                  </a:solidFill>
                  <a:latin typeface="Segoe Pro Light" pitchFamily="34" charset="0"/>
                  <a:ea typeface="Segoe UI" pitchFamily="34" charset="0"/>
                  <a:cs typeface="Segoe UI" pitchFamily="34" charset="0"/>
                </a:rPr>
              </a:br>
              <a:r>
                <a:rPr lang="en-US" sz="2036" spc="-102" dirty="0">
                  <a:solidFill>
                    <a:srgbClr val="FFFFFF"/>
                  </a:solidFill>
                  <a:latin typeface="Segoe Pro Light" pitchFamily="34" charset="0"/>
                  <a:ea typeface="Segoe UI" pitchFamily="34" charset="0"/>
                  <a:cs typeface="Segoe UI" pitchFamily="34" charset="0"/>
                </a:rPr>
                <a:t/>
              </a:r>
              <a:br>
                <a:rPr lang="en-US" sz="2036" spc="-102" dirty="0">
                  <a:solidFill>
                    <a:srgbClr val="FFFFFF"/>
                  </a:solidFill>
                  <a:latin typeface="Segoe Pro Light" pitchFamily="34" charset="0"/>
                  <a:ea typeface="Segoe UI" pitchFamily="34" charset="0"/>
                  <a:cs typeface="Segoe UI" pitchFamily="34" charset="0"/>
                </a:rPr>
              </a:br>
              <a:r>
                <a:rPr lang="en-US" sz="2036" spc="-102" dirty="0">
                  <a:solidFill>
                    <a:srgbClr val="FFFFFF"/>
                  </a:solidFill>
                  <a:latin typeface="Segoe Pro Light" pitchFamily="34" charset="0"/>
                  <a:ea typeface="Segoe UI" pitchFamily="34" charset="0"/>
                  <a:cs typeface="Segoe UI" pitchFamily="34" charset="0"/>
                </a:rPr>
                <a:t/>
              </a:r>
              <a:br>
                <a:rPr lang="en-US" sz="2036" spc="-102" dirty="0">
                  <a:solidFill>
                    <a:srgbClr val="FFFFFF"/>
                  </a:solidFill>
                  <a:latin typeface="Segoe Pro Light" pitchFamily="34" charset="0"/>
                  <a:ea typeface="Segoe UI" pitchFamily="34" charset="0"/>
                  <a:cs typeface="Segoe UI" pitchFamily="34" charset="0"/>
                </a:rPr>
              </a:br>
              <a:r>
                <a:rPr lang="en-US" sz="2036" spc="-102" dirty="0">
                  <a:solidFill>
                    <a:srgbClr val="FFFFFF"/>
                  </a:solidFill>
                  <a:latin typeface="Segoe Pro Light" pitchFamily="34" charset="0"/>
                  <a:ea typeface="Segoe UI" pitchFamily="34" charset="0"/>
                  <a:cs typeface="Segoe UI" pitchFamily="34" charset="0"/>
                </a:rPr>
                <a:t/>
              </a:r>
              <a:br>
                <a:rPr lang="en-US" sz="2036" spc="-102" dirty="0">
                  <a:solidFill>
                    <a:srgbClr val="FFFFFF"/>
                  </a:solidFill>
                  <a:latin typeface="Segoe Pro Light" pitchFamily="34" charset="0"/>
                  <a:ea typeface="Segoe UI" pitchFamily="34" charset="0"/>
                  <a:cs typeface="Segoe UI" pitchFamily="34" charset="0"/>
                </a:rPr>
              </a:br>
              <a:endParaRPr lang="en-US" sz="2036" spc="-102" dirty="0">
                <a:solidFill>
                  <a:srgbClr val="FFFFFF"/>
                </a:solidFill>
                <a:latin typeface="Segoe Pro Light" pitchFamily="34" charset="0"/>
                <a:ea typeface="Segoe UI" pitchFamily="34" charset="0"/>
                <a:cs typeface="Segoe UI" pitchFamily="34" charset="0"/>
              </a:endParaRPr>
            </a:p>
          </p:txBody>
        </p:sp>
        <p:sp>
          <p:nvSpPr>
            <p:cNvPr id="8" name="Rectangle 7"/>
            <p:cNvSpPr/>
            <p:nvPr/>
          </p:nvSpPr>
          <p:spPr>
            <a:xfrm>
              <a:off x="2448385" y="3030808"/>
              <a:ext cx="2364224" cy="1138519"/>
            </a:xfrm>
            <a:prstGeom prst="rect">
              <a:avLst/>
            </a:prstGeom>
            <a:grpFill/>
          </p:spPr>
          <p:txBody>
            <a:bodyPr wrap="square" anchor="b">
              <a:spAutoFit/>
            </a:bodyPr>
            <a:lstStyle/>
            <a:p>
              <a:pPr defTabSz="931191">
                <a:lnSpc>
                  <a:spcPct val="70000"/>
                </a:lnSpc>
              </a:pPr>
              <a:r>
                <a:rPr lang="en-US" sz="4884" spc="-102" dirty="0">
                  <a:solidFill>
                    <a:srgbClr val="FFFFFF"/>
                  </a:solidFill>
                  <a:latin typeface="Segoe Pro Light" pitchFamily="34" charset="0"/>
                  <a:ea typeface="Segoe UI" pitchFamily="34" charset="0"/>
                  <a:cs typeface="Segoe UI" pitchFamily="34" charset="0"/>
                </a:rPr>
                <a:t>Fastest</a:t>
              </a:r>
              <a:r>
                <a:rPr lang="en-US" sz="4070" spc="-102" dirty="0">
                  <a:solidFill>
                    <a:srgbClr val="FFFFFF"/>
                  </a:solidFill>
                  <a:latin typeface="Segoe Pro Light" pitchFamily="34" charset="0"/>
                  <a:ea typeface="Segoe UI" pitchFamily="34" charset="0"/>
                  <a:cs typeface="Segoe UI" pitchFamily="34" charset="0"/>
                </a:rPr>
                <a:t> growing </a:t>
              </a:r>
              <a:endParaRPr lang="en-US" sz="1934" dirty="0">
                <a:solidFill>
                  <a:srgbClr val="FFFFFF"/>
                </a:solidFill>
              </a:endParaRPr>
            </a:p>
          </p:txBody>
        </p:sp>
      </p:grpSp>
      <p:grpSp>
        <p:nvGrpSpPr>
          <p:cNvPr id="7" name="Group 6"/>
          <p:cNvGrpSpPr/>
          <p:nvPr/>
        </p:nvGrpSpPr>
        <p:grpSpPr>
          <a:xfrm>
            <a:off x="546019" y="2248075"/>
            <a:ext cx="2237551" cy="2238135"/>
            <a:chOff x="520701" y="2201476"/>
            <a:chExt cx="2199318" cy="2199319"/>
          </a:xfrm>
          <a:solidFill>
            <a:schemeClr val="accent1"/>
          </a:solidFill>
        </p:grpSpPr>
        <p:sp>
          <p:nvSpPr>
            <p:cNvPr id="3" name="Rectangle 2"/>
            <p:cNvSpPr/>
            <p:nvPr/>
          </p:nvSpPr>
          <p:spPr bwMode="auto">
            <a:xfrm>
              <a:off x="520701" y="2201476"/>
              <a:ext cx="2199318" cy="21993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46527" rIns="46527" bIns="93054" numCol="1" spcCol="0" rtlCol="0" fromWordArt="0" anchor="t" anchorCtr="0" forceAA="0" compatLnSpc="1">
              <a:prstTxWarp prst="textNoShape">
                <a:avLst/>
              </a:prstTxWarp>
              <a:noAutofit/>
            </a:bodyPr>
            <a:lstStyle/>
            <a:p>
              <a:pPr defTabSz="930239" fontAlgn="base">
                <a:lnSpc>
                  <a:spcPct val="80000"/>
                </a:lnSpc>
                <a:spcBef>
                  <a:spcPct val="0"/>
                </a:spcBef>
                <a:spcAft>
                  <a:spcPct val="0"/>
                </a:spcAft>
              </a:pPr>
              <a:r>
                <a:rPr lang="en-US" sz="8141" spc="-102" dirty="0">
                  <a:solidFill>
                    <a:srgbClr val="FFFFFF"/>
                  </a:solidFill>
                  <a:latin typeface="Segoe Pro Light" pitchFamily="34" charset="0"/>
                  <a:ea typeface="Segoe UI" pitchFamily="34" charset="0"/>
                  <a:cs typeface="Segoe UI" pitchFamily="34" charset="0"/>
                </a:rPr>
                <a:t>88</a:t>
              </a:r>
              <a:endParaRPr lang="en-US" sz="5495" spc="-102" dirty="0">
                <a:solidFill>
                  <a:srgbClr val="FFFFFF"/>
                </a:solidFill>
                <a:latin typeface="Segoe Pro Light" pitchFamily="34" charset="0"/>
                <a:ea typeface="Segoe UI" pitchFamily="34" charset="0"/>
                <a:cs typeface="Segoe UI" pitchFamily="34" charset="0"/>
              </a:endParaRPr>
            </a:p>
          </p:txBody>
        </p:sp>
        <p:sp>
          <p:nvSpPr>
            <p:cNvPr id="9" name="TextBox 8"/>
            <p:cNvSpPr txBox="1"/>
            <p:nvPr/>
          </p:nvSpPr>
          <p:spPr>
            <a:xfrm>
              <a:off x="1129518" y="3139628"/>
              <a:ext cx="1515927" cy="1255559"/>
            </a:xfrm>
            <a:prstGeom prst="rect">
              <a:avLst/>
            </a:prstGeom>
            <a:grpFill/>
          </p:spPr>
          <p:txBody>
            <a:bodyPr wrap="square" lIns="0" tIns="0" rIns="0" bIns="0" rtlCol="0">
              <a:spAutoFit/>
            </a:bodyPr>
            <a:lstStyle/>
            <a:p>
              <a:pPr algn="r" defTabSz="931191"/>
              <a:r>
                <a:rPr lang="en-US" sz="8141" dirty="0">
                  <a:solidFill>
                    <a:srgbClr val="FFFFFF"/>
                  </a:solidFill>
                  <a:latin typeface="Segoe Pro Light" pitchFamily="34" charset="0"/>
                </a:rPr>
                <a:t>32</a:t>
              </a:r>
            </a:p>
          </p:txBody>
        </p:sp>
      </p:grpSp>
      <p:grpSp>
        <p:nvGrpSpPr>
          <p:cNvPr id="11" name="Group 10"/>
          <p:cNvGrpSpPr/>
          <p:nvPr/>
        </p:nvGrpSpPr>
        <p:grpSpPr>
          <a:xfrm>
            <a:off x="5214636" y="2248076"/>
            <a:ext cx="2237551" cy="2238135"/>
            <a:chOff x="5109545" y="2201476"/>
            <a:chExt cx="2199318" cy="2199319"/>
          </a:xfrm>
          <a:solidFill>
            <a:schemeClr val="accent1"/>
          </a:solidFill>
        </p:grpSpPr>
        <p:sp>
          <p:nvSpPr>
            <p:cNvPr id="18" name="Rectangle 17"/>
            <p:cNvSpPr/>
            <p:nvPr/>
          </p:nvSpPr>
          <p:spPr bwMode="auto">
            <a:xfrm>
              <a:off x="5109545" y="2201476"/>
              <a:ext cx="2199318" cy="21993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27" tIns="46527" rIns="46527" bIns="93054" numCol="1" spcCol="0" rtlCol="0" fromWordArt="0" anchor="b" anchorCtr="0" forceAA="0" compatLnSpc="1">
              <a:prstTxWarp prst="textNoShape">
                <a:avLst/>
              </a:prstTxWarp>
              <a:noAutofit/>
            </a:bodyPr>
            <a:lstStyle/>
            <a:p>
              <a:pPr algn="ctr" defTabSz="930239" fontAlgn="base">
                <a:lnSpc>
                  <a:spcPct val="60000"/>
                </a:lnSpc>
                <a:spcBef>
                  <a:spcPts val="305"/>
                </a:spcBef>
                <a:spcAft>
                  <a:spcPct val="0"/>
                </a:spcAft>
              </a:pPr>
              <a:endParaRPr lang="en-US" sz="4477" spc="-204" dirty="0">
                <a:solidFill>
                  <a:srgbClr val="FFFFFF"/>
                </a:solidFill>
                <a:latin typeface="Segoe Pro Light" pitchFamily="34" charset="0"/>
                <a:ea typeface="Segoe UI" pitchFamily="34" charset="0"/>
                <a:cs typeface="Segoe UI" pitchFamily="34" charset="0"/>
              </a:endParaRPr>
            </a:p>
          </p:txBody>
        </p:sp>
        <p:sp>
          <p:nvSpPr>
            <p:cNvPr id="10" name="Rectangle 9"/>
            <p:cNvSpPr/>
            <p:nvPr/>
          </p:nvSpPr>
          <p:spPr>
            <a:xfrm>
              <a:off x="5109545" y="2560294"/>
              <a:ext cx="2199318" cy="1318279"/>
            </a:xfrm>
            <a:prstGeom prst="rect">
              <a:avLst/>
            </a:prstGeom>
            <a:grpFill/>
          </p:spPr>
          <p:txBody>
            <a:bodyPr wrap="square">
              <a:spAutoFit/>
            </a:bodyPr>
            <a:lstStyle/>
            <a:p>
              <a:pPr algn="ctr" defTabSz="930239" fontAlgn="base">
                <a:lnSpc>
                  <a:spcPct val="60000"/>
                </a:lnSpc>
                <a:spcBef>
                  <a:spcPts val="305"/>
                </a:spcBef>
                <a:spcAft>
                  <a:spcPct val="0"/>
                </a:spcAft>
              </a:pPr>
              <a:r>
                <a:rPr lang="en-US" sz="8141" spc="-204" dirty="0">
                  <a:solidFill>
                    <a:srgbClr val="FFFFFF"/>
                  </a:solidFill>
                  <a:latin typeface="Segoe Pro Light" pitchFamily="34" charset="0"/>
                  <a:ea typeface="Segoe UI" pitchFamily="34" charset="0"/>
                  <a:cs typeface="Segoe UI" pitchFamily="34" charset="0"/>
                </a:rPr>
                <a:t>99.9</a:t>
              </a:r>
              <a:r>
                <a:rPr lang="en-US" sz="6106" spc="-204" dirty="0">
                  <a:solidFill>
                    <a:srgbClr val="FFFFFF"/>
                  </a:solidFill>
                  <a:latin typeface="Segoe Pro Light" pitchFamily="34" charset="0"/>
                  <a:ea typeface="Segoe UI" pitchFamily="34" charset="0"/>
                  <a:cs typeface="Segoe UI" pitchFamily="34" charset="0"/>
                </a:rPr>
                <a:t/>
              </a:r>
              <a:br>
                <a:rPr lang="en-US" sz="6106" spc="-204" dirty="0">
                  <a:solidFill>
                    <a:srgbClr val="FFFFFF"/>
                  </a:solidFill>
                  <a:latin typeface="Segoe Pro Light" pitchFamily="34" charset="0"/>
                  <a:ea typeface="Segoe UI" pitchFamily="34" charset="0"/>
                  <a:cs typeface="Segoe UI" pitchFamily="34" charset="0"/>
                </a:rPr>
              </a:br>
              <a:r>
                <a:rPr lang="en-US" sz="4884" spc="-204" dirty="0">
                  <a:solidFill>
                    <a:srgbClr val="FFFFFF"/>
                  </a:solidFill>
                  <a:latin typeface="Segoe Pro Light" pitchFamily="34" charset="0"/>
                  <a:ea typeface="Segoe UI" pitchFamily="34" charset="0"/>
                  <a:cs typeface="Segoe UI" pitchFamily="34" charset="0"/>
                </a:rPr>
                <a:t>percent</a:t>
              </a:r>
            </a:p>
          </p:txBody>
        </p:sp>
      </p:grpSp>
      <p:grpSp>
        <p:nvGrpSpPr>
          <p:cNvPr id="14" name="Group 13"/>
          <p:cNvGrpSpPr/>
          <p:nvPr/>
        </p:nvGrpSpPr>
        <p:grpSpPr>
          <a:xfrm>
            <a:off x="7548939" y="2248076"/>
            <a:ext cx="2237559" cy="2238135"/>
            <a:chOff x="7403963" y="2201476"/>
            <a:chExt cx="2199325" cy="2199319"/>
          </a:xfrm>
          <a:solidFill>
            <a:schemeClr val="accent1"/>
          </a:solidFill>
        </p:grpSpPr>
        <p:sp>
          <p:nvSpPr>
            <p:cNvPr id="19" name="Rectangle 18"/>
            <p:cNvSpPr/>
            <p:nvPr/>
          </p:nvSpPr>
          <p:spPr bwMode="auto">
            <a:xfrm>
              <a:off x="7403970" y="2201476"/>
              <a:ext cx="2199318" cy="21993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27" tIns="46527" rIns="46527" bIns="93054" numCol="1" spcCol="0" rtlCol="0" fromWordArt="0" anchor="b" anchorCtr="0" forceAA="0" compatLnSpc="1">
              <a:prstTxWarp prst="textNoShape">
                <a:avLst/>
              </a:prstTxWarp>
              <a:noAutofit/>
            </a:bodyPr>
            <a:lstStyle/>
            <a:p>
              <a:pPr defTabSz="930239" fontAlgn="base">
                <a:lnSpc>
                  <a:spcPct val="80000"/>
                </a:lnSpc>
                <a:spcBef>
                  <a:spcPct val="0"/>
                </a:spcBef>
                <a:spcAft>
                  <a:spcPct val="0"/>
                </a:spcAft>
              </a:pPr>
              <a:endParaRPr lang="en-US" sz="3257" spc="-153" dirty="0">
                <a:solidFill>
                  <a:srgbClr val="FFFFFF"/>
                </a:solidFill>
                <a:latin typeface="Segoe Pro" pitchFamily="34" charset="0"/>
                <a:ea typeface="Segoe UI" pitchFamily="34" charset="0"/>
                <a:cs typeface="Segoe UI" pitchFamily="34" charset="0"/>
              </a:endParaRPr>
            </a:p>
          </p:txBody>
        </p:sp>
        <p:sp>
          <p:nvSpPr>
            <p:cNvPr id="12" name="Rectangle 11"/>
            <p:cNvSpPr/>
            <p:nvPr/>
          </p:nvSpPr>
          <p:spPr>
            <a:xfrm>
              <a:off x="7403963" y="2715311"/>
              <a:ext cx="2199324" cy="1147084"/>
            </a:xfrm>
            <a:prstGeom prst="rect">
              <a:avLst/>
            </a:prstGeom>
            <a:grpFill/>
          </p:spPr>
          <p:txBody>
            <a:bodyPr wrap="square">
              <a:spAutoFit/>
            </a:bodyPr>
            <a:lstStyle/>
            <a:p>
              <a:pPr defTabSz="930239" fontAlgn="base">
                <a:lnSpc>
                  <a:spcPct val="80000"/>
                </a:lnSpc>
                <a:spcBef>
                  <a:spcPct val="0"/>
                </a:spcBef>
                <a:spcAft>
                  <a:spcPct val="0"/>
                </a:spcAft>
              </a:pPr>
              <a:r>
                <a:rPr lang="en-US" sz="4477" spc="-153" dirty="0">
                  <a:solidFill>
                    <a:srgbClr val="FFFFFF"/>
                  </a:solidFill>
                  <a:latin typeface="Segoe Pro Light" pitchFamily="34" charset="0"/>
                  <a:ea typeface="Segoe UI" pitchFamily="34" charset="0"/>
                  <a:cs typeface="Segoe UI" pitchFamily="34" charset="0"/>
                </a:rPr>
                <a:t>Industry</a:t>
              </a:r>
              <a:r>
                <a:rPr lang="en-US" sz="4070" spc="-153" dirty="0">
                  <a:solidFill>
                    <a:srgbClr val="FFFFFF"/>
                  </a:solidFill>
                  <a:latin typeface="Segoe Pro Light" pitchFamily="34" charset="0"/>
                  <a:ea typeface="Segoe UI" pitchFamily="34" charset="0"/>
                  <a:cs typeface="Segoe UI" pitchFamily="34" charset="0"/>
                </a:rPr>
                <a:t> standard</a:t>
              </a:r>
              <a:endParaRPr lang="en-US" sz="2443" spc="-153" dirty="0">
                <a:solidFill>
                  <a:srgbClr val="FFFFFF"/>
                </a:solidFill>
                <a:latin typeface="Segoe Pro" pitchFamily="34" charset="0"/>
                <a:ea typeface="Segoe UI" pitchFamily="34" charset="0"/>
                <a:cs typeface="Segoe UI" pitchFamily="34" charset="0"/>
              </a:endParaRPr>
            </a:p>
          </p:txBody>
        </p:sp>
      </p:grpSp>
      <p:grpSp>
        <p:nvGrpSpPr>
          <p:cNvPr id="15" name="Group 14"/>
          <p:cNvGrpSpPr/>
          <p:nvPr/>
        </p:nvGrpSpPr>
        <p:grpSpPr>
          <a:xfrm>
            <a:off x="9883255" y="2248075"/>
            <a:ext cx="2237552" cy="2238135"/>
            <a:chOff x="9698392" y="2201476"/>
            <a:chExt cx="2199319" cy="2199319"/>
          </a:xfrm>
          <a:solidFill>
            <a:schemeClr val="accent1"/>
          </a:solidFill>
        </p:grpSpPr>
        <p:sp>
          <p:nvSpPr>
            <p:cNvPr id="20" name="Rectangle 19"/>
            <p:cNvSpPr/>
            <p:nvPr/>
          </p:nvSpPr>
          <p:spPr bwMode="auto">
            <a:xfrm>
              <a:off x="9698392" y="2201476"/>
              <a:ext cx="2199318" cy="21993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46527" rIns="46527" bIns="93054" numCol="1" spcCol="0" rtlCol="0" fromWordArt="0" anchor="t" anchorCtr="0" forceAA="0" compatLnSpc="1">
              <a:prstTxWarp prst="textNoShape">
                <a:avLst/>
              </a:prstTxWarp>
              <a:noAutofit/>
            </a:bodyPr>
            <a:lstStyle/>
            <a:p>
              <a:pPr defTabSz="930239" fontAlgn="base">
                <a:lnSpc>
                  <a:spcPct val="80000"/>
                </a:lnSpc>
                <a:spcBef>
                  <a:spcPct val="0"/>
                </a:spcBef>
                <a:spcAft>
                  <a:spcPct val="0"/>
                </a:spcAft>
              </a:pPr>
              <a:r>
                <a:rPr lang="en-US" sz="8141" spc="-102" dirty="0">
                  <a:solidFill>
                    <a:srgbClr val="FFFFFF"/>
                  </a:solidFill>
                  <a:latin typeface="Segoe Pro Light" pitchFamily="34" charset="0"/>
                  <a:ea typeface="Segoe UI" pitchFamily="34" charset="0"/>
                  <a:cs typeface="Segoe UI" pitchFamily="34" charset="0"/>
                </a:rPr>
                <a:t>24</a:t>
              </a:r>
            </a:p>
          </p:txBody>
        </p:sp>
        <p:sp>
          <p:nvSpPr>
            <p:cNvPr id="23" name="TextBox 22"/>
            <p:cNvSpPr txBox="1"/>
            <p:nvPr/>
          </p:nvSpPr>
          <p:spPr>
            <a:xfrm>
              <a:off x="9698393" y="3060800"/>
              <a:ext cx="2199318" cy="1255559"/>
            </a:xfrm>
            <a:prstGeom prst="rect">
              <a:avLst/>
            </a:prstGeom>
            <a:grpFill/>
          </p:spPr>
          <p:txBody>
            <a:bodyPr wrap="square" lIns="0" tIns="0" rIns="0" bIns="0" rtlCol="0">
              <a:spAutoFit/>
            </a:bodyPr>
            <a:lstStyle/>
            <a:p>
              <a:pPr algn="r" defTabSz="931191"/>
              <a:r>
                <a:rPr lang="en-US" sz="8141" dirty="0">
                  <a:solidFill>
                    <a:srgbClr val="FFFFFF"/>
                  </a:solidFill>
                  <a:latin typeface="Segoe Pro Light" pitchFamily="34" charset="0"/>
                </a:rPr>
                <a:t>365</a:t>
              </a:r>
            </a:p>
          </p:txBody>
        </p:sp>
      </p:grpSp>
      <p:sp>
        <p:nvSpPr>
          <p:cNvPr id="13" name="Rectangle 12"/>
          <p:cNvSpPr/>
          <p:nvPr/>
        </p:nvSpPr>
        <p:spPr>
          <a:xfrm>
            <a:off x="546018" y="4572490"/>
            <a:ext cx="2237550" cy="640625"/>
          </a:xfrm>
          <a:prstGeom prst="rect">
            <a:avLst/>
          </a:prstGeom>
        </p:spPr>
        <p:txBody>
          <a:bodyPr wrap="square" lIns="0" rIns="0">
            <a:spAutoFit/>
          </a:bodyPr>
          <a:lstStyle/>
          <a:p>
            <a:pPr defTabSz="930239" fontAlgn="base">
              <a:lnSpc>
                <a:spcPct val="90000"/>
              </a:lnSpc>
              <a:spcBef>
                <a:spcPct val="0"/>
              </a:spcBef>
              <a:spcAft>
                <a:spcPct val="0"/>
              </a:spcAft>
            </a:pPr>
            <a:r>
              <a:rPr lang="en-US" sz="1934" spc="-71" dirty="0">
                <a:solidFill>
                  <a:srgbClr val="505050"/>
                </a:solidFill>
                <a:latin typeface="Segoe Pro" pitchFamily="34" charset="0"/>
                <a:ea typeface="Segoe UI" pitchFamily="34" charset="0"/>
                <a:cs typeface="Segoe UI" pitchFamily="34" charset="0"/>
              </a:rPr>
              <a:t>88 countries &amp; regions</a:t>
            </a:r>
            <a:br>
              <a:rPr lang="en-US" sz="1934" spc="-71" dirty="0">
                <a:solidFill>
                  <a:srgbClr val="505050"/>
                </a:solidFill>
                <a:latin typeface="Segoe Pro" pitchFamily="34" charset="0"/>
                <a:ea typeface="Segoe UI" pitchFamily="34" charset="0"/>
                <a:cs typeface="Segoe UI" pitchFamily="34" charset="0"/>
              </a:rPr>
            </a:br>
            <a:r>
              <a:rPr lang="en-US" sz="1934" spc="-71" dirty="0">
                <a:solidFill>
                  <a:srgbClr val="505050"/>
                </a:solidFill>
                <a:latin typeface="Segoe Pro" pitchFamily="34" charset="0"/>
                <a:ea typeface="Segoe UI" pitchFamily="34" charset="0"/>
                <a:cs typeface="Segoe UI" pitchFamily="34" charset="0"/>
              </a:rPr>
              <a:t>32 languages</a:t>
            </a:r>
          </a:p>
        </p:txBody>
      </p:sp>
      <p:sp>
        <p:nvSpPr>
          <p:cNvPr id="25" name="Rectangle 24"/>
          <p:cNvSpPr/>
          <p:nvPr/>
        </p:nvSpPr>
        <p:spPr>
          <a:xfrm>
            <a:off x="2880329" y="4572489"/>
            <a:ext cx="2237550" cy="913852"/>
          </a:xfrm>
          <a:prstGeom prst="rect">
            <a:avLst/>
          </a:prstGeom>
        </p:spPr>
        <p:txBody>
          <a:bodyPr wrap="square" lIns="0" rIns="0">
            <a:spAutoFit/>
          </a:bodyPr>
          <a:lstStyle/>
          <a:p>
            <a:pPr defTabSz="930239" fontAlgn="base">
              <a:lnSpc>
                <a:spcPct val="90000"/>
              </a:lnSpc>
              <a:spcBef>
                <a:spcPct val="0"/>
              </a:spcBef>
              <a:spcAft>
                <a:spcPct val="0"/>
              </a:spcAft>
            </a:pPr>
            <a:r>
              <a:rPr lang="en-US" sz="1934" spc="-71" dirty="0">
                <a:solidFill>
                  <a:srgbClr val="505050"/>
                </a:solidFill>
                <a:latin typeface="Segoe Pro" pitchFamily="34" charset="0"/>
                <a:ea typeface="Segoe UI" pitchFamily="34" charset="0"/>
                <a:cs typeface="Segoe UI" pitchFamily="34" charset="0"/>
              </a:rPr>
              <a:t>One of the fastest growing Microsoft offers ever </a:t>
            </a:r>
          </a:p>
        </p:txBody>
      </p:sp>
      <p:sp>
        <p:nvSpPr>
          <p:cNvPr id="26" name="Rectangle 25"/>
          <p:cNvSpPr/>
          <p:nvPr/>
        </p:nvSpPr>
        <p:spPr>
          <a:xfrm>
            <a:off x="5214635" y="4572489"/>
            <a:ext cx="2237550" cy="913852"/>
          </a:xfrm>
          <a:prstGeom prst="rect">
            <a:avLst/>
          </a:prstGeom>
        </p:spPr>
        <p:txBody>
          <a:bodyPr wrap="square" lIns="0" rIns="0">
            <a:spAutoFit/>
          </a:bodyPr>
          <a:lstStyle/>
          <a:p>
            <a:pPr defTabSz="930239" fontAlgn="base">
              <a:lnSpc>
                <a:spcPct val="90000"/>
              </a:lnSpc>
              <a:spcBef>
                <a:spcPct val="0"/>
              </a:spcBef>
              <a:spcAft>
                <a:spcPct val="0"/>
              </a:spcAft>
            </a:pPr>
            <a:r>
              <a:rPr lang="en-US" sz="1934" spc="-71" dirty="0">
                <a:solidFill>
                  <a:srgbClr val="505050"/>
                </a:solidFill>
                <a:latin typeface="Segoe Pro" pitchFamily="34" charset="0"/>
                <a:ea typeface="Segoe UI" pitchFamily="34" charset="0"/>
                <a:cs typeface="Segoe UI" pitchFamily="34" charset="0"/>
              </a:rPr>
              <a:t>Secure &amp; reliable, with</a:t>
            </a:r>
          </a:p>
          <a:p>
            <a:pPr defTabSz="930239" fontAlgn="base">
              <a:lnSpc>
                <a:spcPct val="90000"/>
              </a:lnSpc>
              <a:spcBef>
                <a:spcPct val="0"/>
              </a:spcBef>
              <a:spcAft>
                <a:spcPct val="0"/>
              </a:spcAft>
            </a:pPr>
            <a:r>
              <a:rPr lang="en-US" sz="1934" spc="-71" dirty="0">
                <a:solidFill>
                  <a:srgbClr val="505050"/>
                </a:solidFill>
                <a:latin typeface="Segoe Pro" pitchFamily="34" charset="0"/>
                <a:ea typeface="Segoe UI" pitchFamily="34" charset="0"/>
                <a:cs typeface="Segoe UI" pitchFamily="34" charset="0"/>
              </a:rPr>
              <a:t>99.9% guaranteed uptime</a:t>
            </a:r>
          </a:p>
        </p:txBody>
      </p:sp>
      <p:sp>
        <p:nvSpPr>
          <p:cNvPr id="27" name="Rectangle 26"/>
          <p:cNvSpPr/>
          <p:nvPr/>
        </p:nvSpPr>
        <p:spPr>
          <a:xfrm>
            <a:off x="7548947" y="4572490"/>
            <a:ext cx="2237550" cy="1143786"/>
          </a:xfrm>
          <a:prstGeom prst="rect">
            <a:avLst/>
          </a:prstGeom>
        </p:spPr>
        <p:txBody>
          <a:bodyPr wrap="square" lIns="0" rIns="0">
            <a:spAutoFit/>
          </a:bodyPr>
          <a:lstStyle/>
          <a:p>
            <a:pPr defTabSz="930239" fontAlgn="base">
              <a:lnSpc>
                <a:spcPct val="90000"/>
              </a:lnSpc>
              <a:spcBef>
                <a:spcPct val="0"/>
              </a:spcBef>
              <a:spcAft>
                <a:spcPct val="0"/>
              </a:spcAft>
            </a:pPr>
            <a:r>
              <a:rPr lang="en-US" sz="1934" spc="-71" dirty="0">
                <a:solidFill>
                  <a:srgbClr val="505050"/>
                </a:solidFill>
                <a:latin typeface="Segoe Pro" pitchFamily="34" charset="0"/>
                <a:ea typeface="Segoe UI" pitchFamily="34" charset="0"/>
                <a:cs typeface="Segoe UI" pitchFamily="34" charset="0"/>
              </a:rPr>
              <a:t>3rd party verified industry standard compliance</a:t>
            </a:r>
            <a:br>
              <a:rPr lang="en-US" sz="1934" spc="-71" dirty="0">
                <a:solidFill>
                  <a:srgbClr val="505050"/>
                </a:solidFill>
                <a:latin typeface="Segoe Pro" pitchFamily="34" charset="0"/>
                <a:ea typeface="Segoe UI" pitchFamily="34" charset="0"/>
                <a:cs typeface="Segoe UI" pitchFamily="34" charset="0"/>
              </a:rPr>
            </a:br>
            <a:endParaRPr lang="en-US" sz="1628" spc="-71" dirty="0">
              <a:solidFill>
                <a:srgbClr val="505050"/>
              </a:solidFill>
              <a:latin typeface="Segoe Pro" pitchFamily="34" charset="0"/>
              <a:ea typeface="Segoe UI" pitchFamily="34" charset="0"/>
              <a:cs typeface="Segoe UI" pitchFamily="34" charset="0"/>
            </a:endParaRPr>
          </a:p>
        </p:txBody>
      </p:sp>
      <p:sp>
        <p:nvSpPr>
          <p:cNvPr id="29" name="Rectangle 28"/>
          <p:cNvSpPr/>
          <p:nvPr/>
        </p:nvSpPr>
        <p:spPr>
          <a:xfrm>
            <a:off x="9883257" y="4572490"/>
            <a:ext cx="2237550" cy="913852"/>
          </a:xfrm>
          <a:prstGeom prst="rect">
            <a:avLst/>
          </a:prstGeom>
        </p:spPr>
        <p:txBody>
          <a:bodyPr wrap="square" lIns="0" rIns="0">
            <a:spAutoFit/>
          </a:bodyPr>
          <a:lstStyle/>
          <a:p>
            <a:pPr defTabSz="930239" fontAlgn="base">
              <a:lnSpc>
                <a:spcPct val="90000"/>
              </a:lnSpc>
              <a:spcBef>
                <a:spcPct val="0"/>
              </a:spcBef>
              <a:spcAft>
                <a:spcPct val="0"/>
              </a:spcAft>
            </a:pPr>
            <a:r>
              <a:rPr lang="en-US" sz="1934" spc="-71" dirty="0">
                <a:solidFill>
                  <a:srgbClr val="505050"/>
                </a:solidFill>
                <a:latin typeface="Segoe Pro" pitchFamily="34" charset="0"/>
                <a:ea typeface="Segoe UI" pitchFamily="34" charset="0"/>
                <a:cs typeface="Segoe UI" pitchFamily="34" charset="0"/>
              </a:rPr>
              <a:t>Available 24 hours/day, 365 days/year</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6572" y="5859462"/>
            <a:ext cx="2790873" cy="966754"/>
          </a:xfrm>
          <a:prstGeom prst="rect">
            <a:avLst/>
          </a:prstGeom>
        </p:spPr>
      </p:pic>
      <p:grpSp>
        <p:nvGrpSpPr>
          <p:cNvPr id="24" name="Group 23"/>
          <p:cNvGrpSpPr/>
          <p:nvPr/>
        </p:nvGrpSpPr>
        <p:grpSpPr>
          <a:xfrm>
            <a:off x="546018" y="1338801"/>
            <a:ext cx="9912755" cy="5499485"/>
            <a:chOff x="5753" y="295274"/>
            <a:chExt cx="11308245" cy="6406033"/>
          </a:xfrm>
        </p:grpSpPr>
        <p:sp>
          <p:nvSpPr>
            <p:cNvPr id="30" name="Cloud Callout 29"/>
            <p:cNvSpPr/>
            <p:nvPr/>
          </p:nvSpPr>
          <p:spPr bwMode="auto">
            <a:xfrm>
              <a:off x="1248181" y="295274"/>
              <a:ext cx="10065817" cy="5369576"/>
            </a:xfrm>
            <a:prstGeom prst="cloudCallout">
              <a:avLst>
                <a:gd name="adj1" fmla="val -12698"/>
                <a:gd name="adj2" fmla="val 63771"/>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800" b="1" dirty="0" smtClean="0">
                  <a:solidFill>
                    <a:srgbClr val="FFFFFF"/>
                  </a:solidFill>
                </a:rPr>
                <a:t>“Fantastic </a:t>
              </a:r>
              <a:r>
                <a:rPr lang="en-US" sz="2800" b="1" dirty="0">
                  <a:solidFill>
                    <a:srgbClr val="FFFFFF"/>
                  </a:solidFill>
                </a:rPr>
                <a:t>devices and services for end users </a:t>
              </a:r>
              <a:r>
                <a:rPr lang="en-US" sz="2800" dirty="0">
                  <a:solidFill>
                    <a:srgbClr val="FFFFFF"/>
                  </a:solidFill>
                </a:rPr>
                <a:t>will drive our enterprise businesses </a:t>
              </a:r>
              <a:r>
                <a:rPr lang="en-US" sz="2800" dirty="0" smtClean="0">
                  <a:solidFill>
                    <a:srgbClr val="FFFFFF"/>
                  </a:solidFill>
                </a:rPr>
                <a:t>(…) </a:t>
              </a:r>
              <a:r>
                <a:rPr lang="en-US" sz="2800" b="1" dirty="0">
                  <a:solidFill>
                    <a:srgbClr val="FFFFFF"/>
                  </a:solidFill>
                </a:rPr>
                <a:t>Microsoft is committed to delivering devices and services that people love and businesses need</a:t>
              </a:r>
              <a:r>
                <a:rPr lang="en-US" sz="2800" dirty="0" smtClean="0">
                  <a:solidFill>
                    <a:srgbClr val="FFFFFF"/>
                  </a:solidFill>
                </a:rPr>
                <a:t>.”</a:t>
              </a:r>
              <a:endParaRPr lang="en-US" sz="2800" dirty="0">
                <a:solidFill>
                  <a:srgbClr val="FFFFFF"/>
                </a:solidFill>
              </a:endParaRPr>
            </a:p>
          </p:txBody>
        </p:sp>
        <p:sp>
          <p:nvSpPr>
            <p:cNvPr id="31" name="TextBox 30"/>
            <p:cNvSpPr txBox="1"/>
            <p:nvPr/>
          </p:nvSpPr>
          <p:spPr>
            <a:xfrm>
              <a:off x="5753" y="5962643"/>
              <a:ext cx="4201278" cy="738664"/>
            </a:xfrm>
            <a:prstGeom prst="rect">
              <a:avLst/>
            </a:prstGeom>
            <a:noFill/>
          </p:spPr>
          <p:txBody>
            <a:bodyPr wrap="none" lIns="0" tIns="0" rIns="0" bIns="0" rtlCol="0">
              <a:spAutoFit/>
            </a:bodyPr>
            <a:lstStyle/>
            <a:p>
              <a:r>
                <a:rPr lang="en-US" sz="2400" b="1" i="1" dirty="0" smtClean="0">
                  <a:solidFill>
                    <a:srgbClr val="505050"/>
                  </a:solidFill>
                </a:rPr>
                <a:t>Steve Ballmer, CEO, Microsoft</a:t>
              </a:r>
            </a:p>
            <a:p>
              <a:r>
                <a:rPr lang="en-US" sz="2400" b="1" i="1" dirty="0" smtClean="0">
                  <a:solidFill>
                    <a:srgbClr val="505050"/>
                  </a:solidFill>
                </a:rPr>
                <a:t>October 9, 2012</a:t>
              </a:r>
              <a:endParaRPr lang="en-US" sz="2400" dirty="0" smtClean="0">
                <a:solidFill>
                  <a:srgbClr val="505050"/>
                </a:solidFill>
              </a:endParaRPr>
            </a:p>
          </p:txBody>
        </p:sp>
      </p:grpSp>
    </p:spTree>
    <p:extLst>
      <p:ext uri="{BB962C8B-B14F-4D97-AF65-F5344CB8AC3E}">
        <p14:creationId xmlns:p14="http://schemas.microsoft.com/office/powerpoint/2010/main" val="30962996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1000" fill="hold"/>
                                        <p:tgtEl>
                                          <p:spTgt spid="78"/>
                                        </p:tgtEl>
                                        <p:attrNameLst>
                                          <p:attrName>ppt_x</p:attrName>
                                        </p:attrNameLst>
                                      </p:cBhvr>
                                      <p:tavLst>
                                        <p:tav tm="0">
                                          <p:val>
                                            <p:strVal val="1+#ppt_w/2"/>
                                          </p:val>
                                        </p:tav>
                                        <p:tav tm="100000">
                                          <p:val>
                                            <p:strVal val="#ppt_x"/>
                                          </p:val>
                                        </p:tav>
                                      </p:tavLst>
                                    </p:anim>
                                    <p:anim calcmode="lin" valueType="num">
                                      <p:cBhvr additive="base">
                                        <p:cTn id="8" dur="1000" fill="hold"/>
                                        <p:tgtEl>
                                          <p:spTgt spid="7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decel="10000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1+#ppt_w/2"/>
                                          </p:val>
                                        </p:tav>
                                        <p:tav tm="100000">
                                          <p:val>
                                            <p:strVal val="#ppt_x"/>
                                          </p:val>
                                        </p:tav>
                                      </p:tavLst>
                                    </p:anim>
                                    <p:anim calcmode="lin" valueType="num">
                                      <p:cBhvr additive="base">
                                        <p:cTn id="13" dur="1000" fill="hold"/>
                                        <p:tgtEl>
                                          <p:spTgt spid="7"/>
                                        </p:tgtEl>
                                        <p:attrNameLst>
                                          <p:attrName>ppt_y</p:attrName>
                                        </p:attrNameLst>
                                      </p:cBhvr>
                                      <p:tavLst>
                                        <p:tav tm="0">
                                          <p:val>
                                            <p:strVal val="#ppt_y"/>
                                          </p:val>
                                        </p:tav>
                                        <p:tav tm="100000">
                                          <p:val>
                                            <p:strVal val="#ppt_y"/>
                                          </p:val>
                                        </p:tav>
                                      </p:tavLst>
                                    </p:anim>
                                  </p:childTnLst>
                                </p:cTn>
                              </p:par>
                              <p:par>
                                <p:cTn id="14" presetID="22" presetClass="entr" presetSubtype="1" fill="hold" grpId="0" nodeType="withEffect">
                                  <p:stCondLst>
                                    <p:cond delay="75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par>
                                <p:cTn id="17" presetID="2" presetClass="entr" presetSubtype="2" decel="100000" fill="hold"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1000"/>
                                  </p:stCondLst>
                                  <p:childTnLst>
                                    <p:set>
                                      <p:cBhvr>
                                        <p:cTn id="22" dur="1" fill="hold">
                                          <p:stCondLst>
                                            <p:cond delay="0"/>
                                          </p:stCondLst>
                                        </p:cTn>
                                        <p:tgtEl>
                                          <p:spTgt spid="25"/>
                                        </p:tgtEl>
                                        <p:attrNameLst>
                                          <p:attrName>style.visibility</p:attrName>
                                        </p:attrNameLst>
                                      </p:cBhvr>
                                      <p:to>
                                        <p:strVal val="visible"/>
                                      </p:to>
                                    </p:set>
                                    <p:animEffect transition="in" filter="wipe(up)">
                                      <p:cBhvr>
                                        <p:cTn id="23" dur="500"/>
                                        <p:tgtEl>
                                          <p:spTgt spid="25"/>
                                        </p:tgtEl>
                                      </p:cBhvr>
                                    </p:animEffect>
                                  </p:childTnLst>
                                </p:cTn>
                              </p:par>
                              <p:par>
                                <p:cTn id="24" presetID="2" presetClass="entr" presetSubtype="2" decel="100000" fill="hold" nodeType="withEffect">
                                  <p:stCondLst>
                                    <p:cond delay="50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1000" fill="hold"/>
                                        <p:tgtEl>
                                          <p:spTgt spid="11"/>
                                        </p:tgtEl>
                                        <p:attrNameLst>
                                          <p:attrName>ppt_x</p:attrName>
                                        </p:attrNameLst>
                                      </p:cBhvr>
                                      <p:tavLst>
                                        <p:tav tm="0">
                                          <p:val>
                                            <p:strVal val="1+#ppt_w/2"/>
                                          </p:val>
                                        </p:tav>
                                        <p:tav tm="100000">
                                          <p:val>
                                            <p:strVal val="#ppt_x"/>
                                          </p:val>
                                        </p:tav>
                                      </p:tavLst>
                                    </p:anim>
                                    <p:anim calcmode="lin" valueType="num">
                                      <p:cBhvr additive="base">
                                        <p:cTn id="27" dur="1000" fill="hold"/>
                                        <p:tgtEl>
                                          <p:spTgt spid="11"/>
                                        </p:tgtEl>
                                        <p:attrNameLst>
                                          <p:attrName>ppt_y</p:attrName>
                                        </p:attrNameLst>
                                      </p:cBhvr>
                                      <p:tavLst>
                                        <p:tav tm="0">
                                          <p:val>
                                            <p:strVal val="#ppt_y"/>
                                          </p:val>
                                        </p:tav>
                                        <p:tav tm="100000">
                                          <p:val>
                                            <p:strVal val="#ppt_y"/>
                                          </p:val>
                                        </p:tav>
                                      </p:tavLst>
                                    </p:anim>
                                  </p:childTnLst>
                                </p:cTn>
                              </p:par>
                              <p:par>
                                <p:cTn id="28" presetID="22" presetClass="entr" presetSubtype="1" fill="hold" grpId="0" nodeType="withEffect">
                                  <p:stCondLst>
                                    <p:cond delay="1250"/>
                                  </p:stCondLst>
                                  <p:childTnLst>
                                    <p:set>
                                      <p:cBhvr>
                                        <p:cTn id="29" dur="1" fill="hold">
                                          <p:stCondLst>
                                            <p:cond delay="0"/>
                                          </p:stCondLst>
                                        </p:cTn>
                                        <p:tgtEl>
                                          <p:spTgt spid="26"/>
                                        </p:tgtEl>
                                        <p:attrNameLst>
                                          <p:attrName>style.visibility</p:attrName>
                                        </p:attrNameLst>
                                      </p:cBhvr>
                                      <p:to>
                                        <p:strVal val="visible"/>
                                      </p:to>
                                    </p:set>
                                    <p:animEffect transition="in" filter="wipe(up)">
                                      <p:cBhvr>
                                        <p:cTn id="30" dur="500"/>
                                        <p:tgtEl>
                                          <p:spTgt spid="26"/>
                                        </p:tgtEl>
                                      </p:cBhvr>
                                    </p:animEffect>
                                  </p:childTnLst>
                                </p:cTn>
                              </p:par>
                              <p:par>
                                <p:cTn id="31" presetID="2" presetClass="entr" presetSubtype="2" decel="100000" fill="hold" nodeType="withEffect">
                                  <p:stCondLst>
                                    <p:cond delay="75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1000" fill="hold"/>
                                        <p:tgtEl>
                                          <p:spTgt spid="14"/>
                                        </p:tgtEl>
                                        <p:attrNameLst>
                                          <p:attrName>ppt_x</p:attrName>
                                        </p:attrNameLst>
                                      </p:cBhvr>
                                      <p:tavLst>
                                        <p:tav tm="0">
                                          <p:val>
                                            <p:strVal val="1+#ppt_w/2"/>
                                          </p:val>
                                        </p:tav>
                                        <p:tav tm="100000">
                                          <p:val>
                                            <p:strVal val="#ppt_x"/>
                                          </p:val>
                                        </p:tav>
                                      </p:tavLst>
                                    </p:anim>
                                    <p:anim calcmode="lin" valueType="num">
                                      <p:cBhvr additive="base">
                                        <p:cTn id="34" dur="1000" fill="hold"/>
                                        <p:tgtEl>
                                          <p:spTgt spid="14"/>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1500"/>
                                  </p:stCondLst>
                                  <p:childTnLst>
                                    <p:set>
                                      <p:cBhvr>
                                        <p:cTn id="36" dur="1" fill="hold">
                                          <p:stCondLst>
                                            <p:cond delay="0"/>
                                          </p:stCondLst>
                                        </p:cTn>
                                        <p:tgtEl>
                                          <p:spTgt spid="27"/>
                                        </p:tgtEl>
                                        <p:attrNameLst>
                                          <p:attrName>style.visibility</p:attrName>
                                        </p:attrNameLst>
                                      </p:cBhvr>
                                      <p:to>
                                        <p:strVal val="visible"/>
                                      </p:to>
                                    </p:set>
                                    <p:animEffect transition="in" filter="wipe(up)">
                                      <p:cBhvr>
                                        <p:cTn id="37" dur="500"/>
                                        <p:tgtEl>
                                          <p:spTgt spid="27"/>
                                        </p:tgtEl>
                                      </p:cBhvr>
                                    </p:animEffect>
                                  </p:childTnLst>
                                </p:cTn>
                              </p:par>
                              <p:par>
                                <p:cTn id="38" presetID="2" presetClass="entr" presetSubtype="2" decel="100000" fill="hold" nodeType="withEffect">
                                  <p:stCondLst>
                                    <p:cond delay="10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1000" fill="hold"/>
                                        <p:tgtEl>
                                          <p:spTgt spid="15"/>
                                        </p:tgtEl>
                                        <p:attrNameLst>
                                          <p:attrName>ppt_x</p:attrName>
                                        </p:attrNameLst>
                                      </p:cBhvr>
                                      <p:tavLst>
                                        <p:tav tm="0">
                                          <p:val>
                                            <p:strVal val="1+#ppt_w/2"/>
                                          </p:val>
                                        </p:tav>
                                        <p:tav tm="100000">
                                          <p:val>
                                            <p:strVal val="#ppt_x"/>
                                          </p:val>
                                        </p:tav>
                                      </p:tavLst>
                                    </p:anim>
                                    <p:anim calcmode="lin" valueType="num">
                                      <p:cBhvr additive="base">
                                        <p:cTn id="41" dur="1000" fill="hold"/>
                                        <p:tgtEl>
                                          <p:spTgt spid="15"/>
                                        </p:tgtEl>
                                        <p:attrNameLst>
                                          <p:attrName>ppt_y</p:attrName>
                                        </p:attrNameLst>
                                      </p:cBhvr>
                                      <p:tavLst>
                                        <p:tav tm="0">
                                          <p:val>
                                            <p:strVal val="#ppt_y"/>
                                          </p:val>
                                        </p:tav>
                                        <p:tav tm="100000">
                                          <p:val>
                                            <p:strVal val="#ppt_y"/>
                                          </p:val>
                                        </p:tav>
                                      </p:tavLst>
                                    </p:anim>
                                  </p:childTnLst>
                                </p:cTn>
                              </p:par>
                              <p:par>
                                <p:cTn id="42" presetID="22" presetClass="entr" presetSubtype="1" fill="hold" grpId="0" nodeType="withEffect">
                                  <p:stCondLst>
                                    <p:cond delay="1750"/>
                                  </p:stCondLst>
                                  <p:childTnLst>
                                    <p:set>
                                      <p:cBhvr>
                                        <p:cTn id="43" dur="1" fill="hold">
                                          <p:stCondLst>
                                            <p:cond delay="0"/>
                                          </p:stCondLst>
                                        </p:cTn>
                                        <p:tgtEl>
                                          <p:spTgt spid="29"/>
                                        </p:tgtEl>
                                        <p:attrNameLst>
                                          <p:attrName>style.visibility</p:attrName>
                                        </p:attrNameLst>
                                      </p:cBhvr>
                                      <p:to>
                                        <p:strVal val="visible"/>
                                      </p:to>
                                    </p:set>
                                    <p:animEffect transition="in" filter="wipe(up)">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1000" fill="hold"/>
                                        <p:tgtEl>
                                          <p:spTgt spid="24"/>
                                        </p:tgtEl>
                                        <p:attrNameLst>
                                          <p:attrName>ppt_w</p:attrName>
                                        </p:attrNameLst>
                                      </p:cBhvr>
                                      <p:tavLst>
                                        <p:tav tm="0">
                                          <p:val>
                                            <p:fltVal val="0"/>
                                          </p:val>
                                        </p:tav>
                                        <p:tav tm="100000">
                                          <p:val>
                                            <p:strVal val="#ppt_w"/>
                                          </p:val>
                                        </p:tav>
                                      </p:tavLst>
                                    </p:anim>
                                    <p:anim calcmode="lin" valueType="num">
                                      <p:cBhvr>
                                        <p:cTn id="50" dur="1000" fill="hold"/>
                                        <p:tgtEl>
                                          <p:spTgt spid="24"/>
                                        </p:tgtEl>
                                        <p:attrNameLst>
                                          <p:attrName>ppt_h</p:attrName>
                                        </p:attrNameLst>
                                      </p:cBhvr>
                                      <p:tavLst>
                                        <p:tav tm="0">
                                          <p:val>
                                            <p:fltVal val="0"/>
                                          </p:val>
                                        </p:tav>
                                        <p:tav tm="100000">
                                          <p:val>
                                            <p:strVal val="#ppt_h"/>
                                          </p:val>
                                        </p:tav>
                                      </p:tavLst>
                                    </p:anim>
                                    <p:anim calcmode="lin" valueType="num">
                                      <p:cBhvr>
                                        <p:cTn id="51"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3" grpId="0"/>
      <p:bldP spid="25" grpId="0"/>
      <p:bldP spid="26" grpId="0"/>
      <p:bldP spid="27"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Microsoft Office 365</a:t>
            </a:r>
            <a:endParaRPr lang="en-US" dirty="0"/>
          </a:p>
        </p:txBody>
      </p:sp>
      <p:sp>
        <p:nvSpPr>
          <p:cNvPr id="5" name="Text Placeholder 4"/>
          <p:cNvSpPr>
            <a:spLocks noGrp="1"/>
          </p:cNvSpPr>
          <p:nvPr>
            <p:ph type="body" sz="quarter" idx="12"/>
          </p:nvPr>
        </p:nvSpPr>
        <p:spPr/>
        <p:txBody>
          <a:bodyPr/>
          <a:lstStyle/>
          <a:p>
            <a:r>
              <a:rPr lang="en-US" sz="2400" spc="-71" dirty="0" smtClean="0">
                <a:gradFill>
                  <a:gsLst>
                    <a:gs pos="2917">
                      <a:srgbClr val="797A7D"/>
                    </a:gs>
                    <a:gs pos="95000">
                      <a:srgbClr val="797A7D"/>
                    </a:gs>
                  </a:gsLst>
                  <a:lin ang="5400000" scaled="0"/>
                </a:gradFill>
                <a:hlinkClick r:id="rId3"/>
              </a:rPr>
              <a:t>Global Foundation Services</a:t>
            </a:r>
            <a:endParaRPr lang="en-US" sz="2400" dirty="0" smtClean="0">
              <a:hlinkClick r:id="rId4"/>
            </a:endParaRPr>
          </a:p>
          <a:p>
            <a:r>
              <a:rPr lang="en-US" sz="2400" dirty="0" smtClean="0">
                <a:hlinkClick r:id="rId4"/>
              </a:rPr>
              <a:t>Office 365 Trust Center</a:t>
            </a:r>
            <a:r>
              <a:rPr lang="en-US" sz="2400" dirty="0" smtClean="0"/>
              <a:t> </a:t>
            </a:r>
            <a:endParaRPr lang="en-US" sz="2400" dirty="0"/>
          </a:p>
          <a:p>
            <a:r>
              <a:rPr lang="en-US" sz="2400" dirty="0" smtClean="0">
                <a:hlinkClick r:id="rId5"/>
              </a:rPr>
              <a:t>Service Updates for Office 365 for enterprises</a:t>
            </a:r>
            <a:r>
              <a:rPr lang="en-US" sz="2400" dirty="0" smtClean="0"/>
              <a:t> </a:t>
            </a:r>
            <a:endParaRPr lang="en-US" sz="2400" dirty="0"/>
          </a:p>
        </p:txBody>
      </p:sp>
    </p:spTree>
    <p:extLst>
      <p:ext uri="{BB962C8B-B14F-4D97-AF65-F5344CB8AC3E}">
        <p14:creationId xmlns:p14="http://schemas.microsoft.com/office/powerpoint/2010/main" val="3587077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Microsoft Project Online</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r="52453"/>
          <a:stretch/>
        </p:blipFill>
        <p:spPr>
          <a:xfrm>
            <a:off x="11238960" y="220662"/>
            <a:ext cx="922878" cy="690123"/>
          </a:xfrm>
          <a:prstGeom prst="rect">
            <a:avLst/>
          </a:prstGeom>
        </p:spPr>
      </p:pic>
    </p:spTree>
    <p:extLst>
      <p:ext uri="{BB962C8B-B14F-4D97-AF65-F5344CB8AC3E}">
        <p14:creationId xmlns:p14="http://schemas.microsoft.com/office/powerpoint/2010/main" val="1240846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7" dirty="0"/>
              <a:t>Business challenges </a:t>
            </a:r>
          </a:p>
        </p:txBody>
      </p:sp>
      <p:grpSp>
        <p:nvGrpSpPr>
          <p:cNvPr id="23" name="Group 22"/>
          <p:cNvGrpSpPr/>
          <p:nvPr/>
        </p:nvGrpSpPr>
        <p:grpSpPr>
          <a:xfrm>
            <a:off x="470435" y="1381920"/>
            <a:ext cx="11279315" cy="1119124"/>
            <a:chOff x="568960" y="1016726"/>
            <a:chExt cx="11059156" cy="1097280"/>
          </a:xfrm>
        </p:grpSpPr>
        <p:sp>
          <p:nvSpPr>
            <p:cNvPr id="17" name="Rectangle 16"/>
            <p:cNvSpPr/>
            <p:nvPr/>
          </p:nvSpPr>
          <p:spPr bwMode="auto">
            <a:xfrm>
              <a:off x="568960" y="1016726"/>
              <a:ext cx="1105915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dirty="0">
                  <a:solidFill>
                    <a:srgbClr val="FFFFFF"/>
                  </a:solidFill>
                  <a:ea typeface="Segoe UI" pitchFamily="34" charset="0"/>
                  <a:cs typeface="Segoe UI" pitchFamily="34" charset="0"/>
                </a:rPr>
                <a:t>                                                 Our employees want to work together from virtually anywhere. </a:t>
              </a:r>
            </a:p>
          </p:txBody>
        </p:sp>
        <p:pic>
          <p:nvPicPr>
            <p:cNvPr id="22" name="Picture 6"/>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02416" y="1162519"/>
              <a:ext cx="1396503" cy="780582"/>
            </a:xfrm>
            <a:prstGeom prst="rect">
              <a:avLst/>
            </a:prstGeom>
            <a:noFill/>
            <a:extLst/>
          </p:spPr>
        </p:pic>
      </p:grpSp>
      <p:grpSp>
        <p:nvGrpSpPr>
          <p:cNvPr id="27" name="Group 26"/>
          <p:cNvGrpSpPr/>
          <p:nvPr/>
        </p:nvGrpSpPr>
        <p:grpSpPr>
          <a:xfrm>
            <a:off x="470435" y="2370873"/>
            <a:ext cx="11310402" cy="1637041"/>
            <a:chOff x="568960" y="1986376"/>
            <a:chExt cx="11089636" cy="1605088"/>
          </a:xfrm>
        </p:grpSpPr>
        <p:sp>
          <p:nvSpPr>
            <p:cNvPr id="18" name="Rectangle 17"/>
            <p:cNvSpPr/>
            <p:nvPr/>
          </p:nvSpPr>
          <p:spPr bwMode="auto">
            <a:xfrm>
              <a:off x="568960" y="2240280"/>
              <a:ext cx="1108963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dirty="0">
                  <a:solidFill>
                    <a:srgbClr val="FFFFFF"/>
                  </a:solidFill>
                  <a:ea typeface="Segoe UI" pitchFamily="34" charset="0"/>
                  <a:cs typeface="Segoe UI" pitchFamily="34" charset="0"/>
                </a:rPr>
                <a:t>                                                 I need the flexibility to manage without up-front infrastructure costs. </a:t>
              </a:r>
            </a:p>
          </p:txBody>
        </p:sp>
        <p:pic>
          <p:nvPicPr>
            <p:cNvPr id="24" name="Picture 2" descr="W:\Open Engagements\Productivity\MS-Unified Communications\#1601 BizProd MOD Team Core Content Work\New Iconography\Words\Draft\061312_Word_Icons\Money_061312_white-0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6216" y="1986376"/>
              <a:ext cx="1605088" cy="16050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p:cNvGrpSpPr/>
          <p:nvPr/>
        </p:nvGrpSpPr>
        <p:grpSpPr>
          <a:xfrm>
            <a:off x="460072" y="3888846"/>
            <a:ext cx="11300040" cy="1119124"/>
            <a:chOff x="558800" y="3474720"/>
            <a:chExt cx="11079476" cy="1097280"/>
          </a:xfrm>
        </p:grpSpPr>
        <p:sp>
          <p:nvSpPr>
            <p:cNvPr id="19" name="Rectangle 18"/>
            <p:cNvSpPr/>
            <p:nvPr/>
          </p:nvSpPr>
          <p:spPr bwMode="auto">
            <a:xfrm>
              <a:off x="558800" y="347472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spc="-153" dirty="0">
                  <a:solidFill>
                    <a:srgbClr val="FFFFFF"/>
                  </a:solidFill>
                  <a:ea typeface="Segoe UI" pitchFamily="34" charset="0"/>
                  <a:cs typeface="Segoe UI" pitchFamily="34" charset="0"/>
                </a:rPr>
                <a:t>                                            </a:t>
              </a:r>
              <a:r>
                <a:rPr lang="en-US" sz="2856" dirty="0">
                  <a:solidFill>
                    <a:srgbClr val="FFFFFF"/>
                  </a:solidFill>
                  <a:ea typeface="Segoe UI" pitchFamily="34" charset="0"/>
                  <a:cs typeface="Segoe UI" pitchFamily="34" charset="0"/>
                </a:rPr>
                <a:t>Our company can compete only if we align investment with business priorities.</a:t>
              </a:r>
            </a:p>
          </p:txBody>
        </p:sp>
        <p:pic>
          <p:nvPicPr>
            <p:cNvPr id="25" name="Picture 3" descr="W:\Open Engagements\Productivity\MS-Unified Communications\#1601 BizProd MOD Team Core Content Work\New Iconography\Words\Build_06051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74316" y="3499948"/>
              <a:ext cx="1046824" cy="10468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p:cNvGrpSpPr/>
          <p:nvPr/>
        </p:nvGrpSpPr>
        <p:grpSpPr>
          <a:xfrm>
            <a:off x="470434" y="5105096"/>
            <a:ext cx="11300040" cy="1211566"/>
            <a:chOff x="568960" y="4667230"/>
            <a:chExt cx="11079476" cy="1187918"/>
          </a:xfrm>
        </p:grpSpPr>
        <p:sp>
          <p:nvSpPr>
            <p:cNvPr id="20" name="Rectangle 19"/>
            <p:cNvSpPr/>
            <p:nvPr/>
          </p:nvSpPr>
          <p:spPr bwMode="auto">
            <a:xfrm>
              <a:off x="568960" y="470916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dirty="0">
                  <a:solidFill>
                    <a:srgbClr val="FFFFFF"/>
                  </a:solidFill>
                  <a:ea typeface="Segoe UI" pitchFamily="34" charset="0"/>
                  <a:cs typeface="Segoe UI" pitchFamily="34" charset="0"/>
                </a:rPr>
                <a:t>                                        We want more visibility and control over what people are working on. </a:t>
              </a:r>
            </a:p>
          </p:txBody>
        </p:sp>
        <p:pic>
          <p:nvPicPr>
            <p:cNvPr id="26" name="Picture 16" descr="W:\Open Engagements\Productivity\MS-Unified Communications\#1601 BizProd MOD Team Core Content Work\New Iconography\Words\Yes_06051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4801" y="4667230"/>
              <a:ext cx="1187918" cy="118791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47021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1000" fill="hold"/>
                                        <p:tgtEl>
                                          <p:spTgt spid="27"/>
                                        </p:tgtEl>
                                        <p:attrNameLst>
                                          <p:attrName>ppt_x</p:attrName>
                                        </p:attrNameLst>
                                      </p:cBhvr>
                                      <p:tavLst>
                                        <p:tav tm="0">
                                          <p:val>
                                            <p:strVal val="0-#ppt_w/2"/>
                                          </p:val>
                                        </p:tav>
                                        <p:tav tm="100000">
                                          <p:val>
                                            <p:strVal val="#ppt_x"/>
                                          </p:val>
                                        </p:tav>
                                      </p:tavLst>
                                    </p:anim>
                                    <p:anim calcmode="lin" valueType="num">
                                      <p:cBhvr additive="base">
                                        <p:cTn id="13" dur="10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1000" fill="hold"/>
                                        <p:tgtEl>
                                          <p:spTgt spid="28"/>
                                        </p:tgtEl>
                                        <p:attrNameLst>
                                          <p:attrName>ppt_x</p:attrName>
                                        </p:attrNameLst>
                                      </p:cBhvr>
                                      <p:tavLst>
                                        <p:tav tm="0">
                                          <p:val>
                                            <p:strVal val="0-#ppt_w/2"/>
                                          </p:val>
                                        </p:tav>
                                        <p:tav tm="100000">
                                          <p:val>
                                            <p:strVal val="#ppt_x"/>
                                          </p:val>
                                        </p:tav>
                                      </p:tavLst>
                                    </p:anim>
                                    <p:anim calcmode="lin" valueType="num">
                                      <p:cBhvr additive="base">
                                        <p:cTn id="18" dur="10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1000" fill="hold"/>
                                        <p:tgtEl>
                                          <p:spTgt spid="29"/>
                                        </p:tgtEl>
                                        <p:attrNameLst>
                                          <p:attrName>ppt_x</p:attrName>
                                        </p:attrNameLst>
                                      </p:cBhvr>
                                      <p:tavLst>
                                        <p:tav tm="0">
                                          <p:val>
                                            <p:strVal val="0-#ppt_w/2"/>
                                          </p:val>
                                        </p:tav>
                                        <p:tav tm="100000">
                                          <p:val>
                                            <p:strVal val="#ppt_x"/>
                                          </p:val>
                                        </p:tav>
                                      </p:tavLst>
                                    </p:anim>
                                    <p:anim calcmode="lin" valueType="num">
                                      <p:cBhvr additive="base">
                                        <p:cTn id="23"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Christophe Fiessinger</External_x0020_Speaker>
    <Session_x0020_Code xmlns="2295e2e7-0eeb-498e-8716-217bb2ee6ee3">SPC131</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Christophe Fiessinger</Speaker>
    <AverageRating xmlns="http://schemas.microsoft.com/sharepoint/v3" xsi:nil="true"/>
  </documentManagement>
</p:properties>
</file>

<file path=customXml/itemProps1.xml><?xml version="1.0" encoding="utf-8"?>
<ds:datastoreItem xmlns:ds="http://schemas.openxmlformats.org/officeDocument/2006/customXml" ds:itemID="{654FFE2A-3478-4DD6-AF1C-CBD0CD0ECD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documentManagement/types"/>
    <ds:schemaRef ds:uri="http://purl.org/dc/terms/"/>
    <ds:schemaRef ds:uri="http://schemas.microsoft.com/office/infopath/2007/PartnerControls"/>
    <ds:schemaRef ds:uri="http://purl.org/dc/dcmitype/"/>
    <ds:schemaRef ds:uri="http://schemas.microsoft.com/office/2006/metadata/properties"/>
    <ds:schemaRef ds:uri="2295e2e7-0eeb-498e-8716-217bb2ee6ee3"/>
    <ds:schemaRef ds:uri="230e9df3-be65-4c73-a93b-d1236ebd677e"/>
    <ds:schemaRef ds:uri="http://purl.org/dc/elements/1.1/"/>
    <ds:schemaRef ds:uri="032d541b-1b4e-4d91-93c7-b10533c52f73"/>
    <ds:schemaRef ds:uri="http://schemas.openxmlformats.org/package/2006/metadata/core-properties"/>
    <ds:schemaRef ds:uri="http://schemas.microsoft.com/sharepoint/v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17535</TotalTime>
  <Words>3188</Words>
  <Application>Microsoft Office PowerPoint</Application>
  <PresentationFormat>Custom</PresentationFormat>
  <Paragraphs>343</Paragraphs>
  <Slides>29</Slides>
  <Notes>19</Notes>
  <HiddenSlides>0</HiddenSlides>
  <MMClips>0</MMClips>
  <ScaleCrop>false</ScaleCrop>
  <HeadingPairs>
    <vt:vector size="4" baseType="variant">
      <vt:variant>
        <vt:lpstr>Theme</vt:lpstr>
      </vt:variant>
      <vt:variant>
        <vt:i4>3</vt:i4>
      </vt:variant>
      <vt:variant>
        <vt:lpstr>Slide Titles</vt:lpstr>
      </vt:variant>
      <vt:variant>
        <vt:i4>29</vt:i4>
      </vt:variant>
    </vt:vector>
  </HeadingPairs>
  <TitlesOfParts>
    <vt:vector size="32" baseType="lpstr">
      <vt:lpstr>5-30072_SPC2012_IT-Pro_Template_16x9</vt:lpstr>
      <vt:lpstr>5-30072_SPC2012_IT-Pro_Template_16x9_Light</vt:lpstr>
      <vt:lpstr>5-30072_SPC2012_Business_Template_16x9_Light</vt:lpstr>
      <vt:lpstr>PowerPoint Presentation</vt:lpstr>
      <vt:lpstr>Introducing Project Online,  a new Office 365 service</vt:lpstr>
      <vt:lpstr>Objective and agenda</vt:lpstr>
      <vt:lpstr>Why Office 365</vt:lpstr>
      <vt:lpstr>Microsoft Office 365</vt:lpstr>
      <vt:lpstr>What Is Microsoft Office 365</vt:lpstr>
      <vt:lpstr>Microsoft Office 365</vt:lpstr>
      <vt:lpstr>Microsoft Project Online</vt:lpstr>
      <vt:lpstr>Business challenges </vt:lpstr>
      <vt:lpstr>Introducing | The New Project</vt:lpstr>
      <vt:lpstr>Microsoft Project Online</vt:lpstr>
      <vt:lpstr>Microsoft Project Online</vt:lpstr>
      <vt:lpstr>Getting started with Project Online in 4 steps</vt:lpstr>
      <vt:lpstr>Project Click to Run</vt:lpstr>
      <vt:lpstr>Frequently Asked Questions</vt:lpstr>
      <vt:lpstr>Project Online preview FAQ</vt:lpstr>
      <vt:lpstr>Next Steps</vt:lpstr>
      <vt:lpstr>Microsoft Project presence at #SPC12</vt:lpstr>
      <vt:lpstr>Next steps</vt:lpstr>
      <vt:lpstr>PowerPoint Presentation</vt:lpstr>
      <vt:lpstr>PowerPoint Presentation</vt:lpstr>
      <vt:lpstr>Appendix</vt:lpstr>
      <vt:lpstr>Project Online - Top 10 Benefits</vt:lpstr>
      <vt:lpstr>Project Online Terms</vt:lpstr>
      <vt:lpstr>Project Online IT administration </vt:lpstr>
      <vt:lpstr>Microsoft: Unmatched in the Cloud</vt:lpstr>
      <vt:lpstr>Project Server Cloud Continuum</vt:lpstr>
      <vt:lpstr>Cloud Services</vt:lpstr>
      <vt:lpstr>Useful Project Online links</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Introducing Project Online, a new Office 365 service</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940</cp:revision>
  <dcterms:created xsi:type="dcterms:W3CDTF">2012-05-22T07:38:31Z</dcterms:created>
  <dcterms:modified xsi:type="dcterms:W3CDTF">2012-12-06T21:00:00Z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