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 id="2147484240" r:id="rId8"/>
    <p:sldMasterId id="2147484263" r:id="rId9"/>
  </p:sldMasterIdLst>
  <p:notesMasterIdLst>
    <p:notesMasterId r:id="rId37"/>
  </p:notesMasterIdLst>
  <p:handoutMasterIdLst>
    <p:handoutMasterId r:id="rId38"/>
  </p:handoutMasterIdLst>
  <p:sldIdLst>
    <p:sldId id="1055" r:id="rId10"/>
    <p:sldId id="1054" r:id="rId11"/>
    <p:sldId id="1065" r:id="rId12"/>
    <p:sldId id="1072" r:id="rId13"/>
    <p:sldId id="1067" r:id="rId14"/>
    <p:sldId id="1073" r:id="rId15"/>
    <p:sldId id="1074" r:id="rId16"/>
    <p:sldId id="1079" r:id="rId17"/>
    <p:sldId id="1080" r:id="rId18"/>
    <p:sldId id="1088" r:id="rId19"/>
    <p:sldId id="1082" r:id="rId20"/>
    <p:sldId id="1078" r:id="rId21"/>
    <p:sldId id="1083" r:id="rId22"/>
    <p:sldId id="1081" r:id="rId23"/>
    <p:sldId id="1085" r:id="rId24"/>
    <p:sldId id="1084" r:id="rId25"/>
    <p:sldId id="1086" r:id="rId26"/>
    <p:sldId id="1087" r:id="rId27"/>
    <p:sldId id="1094" r:id="rId28"/>
    <p:sldId id="1089" r:id="rId29"/>
    <p:sldId id="1090" r:id="rId30"/>
    <p:sldId id="1091" r:id="rId31"/>
    <p:sldId id="1092" r:id="rId32"/>
    <p:sldId id="1093" r:id="rId33"/>
    <p:sldId id="1095" r:id="rId34"/>
    <p:sldId id="1097" r:id="rId35"/>
    <p:sldId id="1096" r:id="rId3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55"/>
            <p14:sldId id="1054"/>
            <p14:sldId id="1065"/>
            <p14:sldId id="1072"/>
            <p14:sldId id="1067"/>
            <p14:sldId id="1073"/>
            <p14:sldId id="1074"/>
            <p14:sldId id="1079"/>
            <p14:sldId id="1080"/>
            <p14:sldId id="1088"/>
            <p14:sldId id="1082"/>
            <p14:sldId id="1078"/>
            <p14:sldId id="1083"/>
            <p14:sldId id="1081"/>
            <p14:sldId id="1085"/>
            <p14:sldId id="1084"/>
            <p14:sldId id="1086"/>
            <p14:sldId id="1087"/>
            <p14:sldId id="1094"/>
            <p14:sldId id="1089"/>
            <p14:sldId id="1090"/>
            <p14:sldId id="1091"/>
            <p14:sldId id="1092"/>
            <p14:sldId id="1093"/>
            <p14:sldId id="1095"/>
            <p14:sldId id="1097"/>
            <p14:sldId id="109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97" autoAdjust="0"/>
    <p:restoredTop sz="95204"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7446"/>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solidFill>
                  <a:prstClr val="black"/>
                </a:solidFill>
              </a:rPr>
              <a:pPr/>
              <a:t>12/5/2012 4:09 PM</a:t>
            </a:fld>
            <a:endParaRPr lang="en-US">
              <a:solidFill>
                <a:prstClr val="black"/>
              </a:solidFill>
            </a:endParaRPr>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931075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4:09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44718884"/>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1130924"/>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3728575"/>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1761306"/>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11052130"/>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825123"/>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514408"/>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0561442"/>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4420912"/>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959022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0230510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7172017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09140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1481296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05591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258395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9894180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2340801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6588463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7332453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3269351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8856764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226865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66080147"/>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1454444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928665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9126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955830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766115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5239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607425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95497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9840299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6988489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0948609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815519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1486074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2894600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73989285"/>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2580741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9353750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8140093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393023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10172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635750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2308017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081148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984886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83683670"/>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741866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42370100"/>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2685754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26714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2614123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959543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3995017"/>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3208778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8794795"/>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3734449"/>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9124624"/>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502254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902162"/>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446698"/>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646794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86620555"/>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02903583"/>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40996268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649785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790211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428355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8523612"/>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70242830"/>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13960995"/>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02266325"/>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06228128"/>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14472364"/>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9606485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image" Target="../media/image7.png"/><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theme" Target="../theme/theme5.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image" Target="../media/image7.png"/><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theme" Target="../theme/theme6.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89968608"/>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5116684"/>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71643745"/>
      </p:ext>
    </p:extLst>
  </p:cSld>
  <p:clrMap bg1="dk1" tx1="lt1" bg2="dk2" tx2="lt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 id="2147484253" r:id="rId13"/>
    <p:sldLayoutId id="2147484254" r:id="rId14"/>
    <p:sldLayoutId id="2147484255" r:id="rId15"/>
    <p:sldLayoutId id="2147484256" r:id="rId16"/>
    <p:sldLayoutId id="2147484257" r:id="rId17"/>
    <p:sldLayoutId id="2147484258" r:id="rId18"/>
    <p:sldLayoutId id="2147484259" r:id="rId19"/>
    <p:sldLayoutId id="2147484260" r:id="rId20"/>
    <p:sldLayoutId id="2147484261" r:id="rId21"/>
    <p:sldLayoutId id="2147484262"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04600272"/>
      </p:ext>
    </p:extLst>
  </p:cSld>
  <p:clrMap bg1="dk1" tx1="lt1" bg2="dk2" tx2="lt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 id="2147484278" r:id="rId15"/>
    <p:sldLayoutId id="2147484279" r:id="rId16"/>
    <p:sldLayoutId id="2147484280" r:id="rId17"/>
    <p:sldLayoutId id="2147484281" r:id="rId18"/>
    <p:sldLayoutId id="2147484282" r:id="rId19"/>
    <p:sldLayoutId id="2147484283" r:id="rId20"/>
    <p:sldLayoutId id="2147484284" r:id="rId21"/>
    <p:sldLayoutId id="2147484285"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9.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3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1.png"/><Relationship Id="rId1" Type="http://schemas.openxmlformats.org/officeDocument/2006/relationships/slideLayout" Target="../slideLayouts/slideLayout31.xml"/><Relationship Id="rId6" Type="http://schemas.openxmlformats.org/officeDocument/2006/relationships/image" Target="../media/image36.png"/><Relationship Id="rId11" Type="http://schemas.openxmlformats.org/officeDocument/2006/relationships/image" Target="../media/image30.png"/><Relationship Id="rId5" Type="http://schemas.openxmlformats.org/officeDocument/2006/relationships/image" Target="../media/image35.png"/><Relationship Id="rId10" Type="http://schemas.openxmlformats.org/officeDocument/2006/relationships/image" Target="../media/image29.png"/><Relationship Id="rId4" Type="http://schemas.openxmlformats.org/officeDocument/2006/relationships/image" Target="../media/image34.png"/><Relationship Id="rId9" Type="http://schemas.openxmlformats.org/officeDocument/2006/relationships/image" Target="../media/image3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hyperlink" Target="http://ppvt.pro/livedemos" TargetMode="External"/><Relationship Id="rId2" Type="http://schemas.openxmlformats.org/officeDocument/2006/relationships/hyperlink" Target="http://powerpivotpro.com/" TargetMode="External"/><Relationship Id="rId1" Type="http://schemas.openxmlformats.org/officeDocument/2006/relationships/slideLayout" Target="../slideLayouts/slideLayout23.xml"/><Relationship Id="rId4" Type="http://schemas.openxmlformats.org/officeDocument/2006/relationships/hyperlink" Target="mailto:rob@pivotstream.com"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0.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83.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4.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Contest!  (After Talk)</a:t>
            </a:r>
            <a:endParaRPr lang="en-US" dirty="0"/>
          </a:p>
        </p:txBody>
      </p:sp>
      <p:sp>
        <p:nvSpPr>
          <p:cNvPr id="6" name="Text Placeholder 5"/>
          <p:cNvSpPr>
            <a:spLocks noGrp="1"/>
          </p:cNvSpPr>
          <p:nvPr>
            <p:ph type="body" sz="quarter" idx="10"/>
          </p:nvPr>
        </p:nvSpPr>
        <p:spPr>
          <a:xfrm>
            <a:off x="274638" y="1212850"/>
            <a:ext cx="11887200" cy="3108543"/>
          </a:xfrm>
        </p:spPr>
        <p:txBody>
          <a:bodyPr/>
          <a:lstStyle/>
          <a:p>
            <a:r>
              <a:rPr lang="en-US" dirty="0" smtClean="0"/>
              <a:t>First three to prove they are Excel Pros get a book </a:t>
            </a:r>
            <a:r>
              <a:rPr lang="en-US" dirty="0" smtClean="0">
                <a:sym typeface="Wingdings" pitchFamily="2" charset="2"/>
              </a:rPr>
              <a:t></a:t>
            </a:r>
            <a:endParaRPr lang="en-US" dirty="0" smtClean="0"/>
          </a:p>
          <a:p>
            <a:r>
              <a:rPr lang="en-US" dirty="0" smtClean="0"/>
              <a:t>Give me a detail about any one of these:</a:t>
            </a:r>
          </a:p>
          <a:p>
            <a:pPr lvl="1"/>
            <a:r>
              <a:rPr lang="en-US" dirty="0" smtClean="0"/>
              <a:t>PivotTables</a:t>
            </a:r>
          </a:p>
          <a:p>
            <a:pPr lvl="1"/>
            <a:r>
              <a:rPr lang="en-US" dirty="0" smtClean="0"/>
              <a:t>SUMIF()</a:t>
            </a:r>
          </a:p>
          <a:p>
            <a:pPr lvl="1"/>
            <a:r>
              <a:rPr lang="en-US" dirty="0" smtClean="0"/>
              <a:t>Array Formulas</a:t>
            </a:r>
          </a:p>
          <a:p>
            <a:pPr lvl="1"/>
            <a:r>
              <a:rPr lang="en-US" dirty="0" smtClean="0"/>
              <a:t>Macros</a:t>
            </a:r>
          </a:p>
          <a:p>
            <a:pPr lvl="1"/>
            <a:r>
              <a:rPr lang="en-US" dirty="0" smtClean="0"/>
              <a:t>Etc.</a:t>
            </a:r>
          </a:p>
        </p:txBody>
      </p:sp>
    </p:spTree>
    <p:extLst>
      <p:ext uri="{BB962C8B-B14F-4D97-AF65-F5344CB8AC3E}">
        <p14:creationId xmlns:p14="http://schemas.microsoft.com/office/powerpoint/2010/main" val="166538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Tradeoffs:  </a:t>
            </a:r>
            <a:br>
              <a:rPr lang="en-US" dirty="0" smtClean="0"/>
            </a:br>
            <a:r>
              <a:rPr lang="en-US" dirty="0" smtClean="0"/>
              <a:t>Neither (XL/BI) is “better”</a:t>
            </a:r>
            <a:endParaRPr lang="en-US" dirty="0"/>
          </a:p>
        </p:txBody>
      </p:sp>
    </p:spTree>
    <p:extLst>
      <p:ext uri="{BB962C8B-B14F-4D97-AF65-F5344CB8AC3E}">
        <p14:creationId xmlns:p14="http://schemas.microsoft.com/office/powerpoint/2010/main" val="916414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2437" y="220662"/>
            <a:ext cx="8437563" cy="661571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235314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Excel Weaknesses Fall Away:</a:t>
            </a:r>
            <a:endParaRPr lang="en-US" dirty="0"/>
          </a:p>
        </p:txBody>
      </p:sp>
      <p:sp>
        <p:nvSpPr>
          <p:cNvPr id="5" name="Text Placeholder 4"/>
          <p:cNvSpPr>
            <a:spLocks noGrp="1"/>
          </p:cNvSpPr>
          <p:nvPr>
            <p:ph type="body" sz="quarter" idx="12"/>
          </p:nvPr>
        </p:nvSpPr>
        <p:spPr/>
        <p:txBody>
          <a:bodyPr/>
          <a:lstStyle/>
          <a:p>
            <a:r>
              <a:rPr lang="en-US" sz="3600" dirty="0" smtClean="0"/>
              <a:t>Data by the Mile</a:t>
            </a:r>
            <a:endParaRPr lang="en-US" sz="3600" dirty="0"/>
          </a:p>
        </p:txBody>
      </p:sp>
    </p:spTree>
    <p:extLst>
      <p:ext uri="{BB962C8B-B14F-4D97-AF65-F5344CB8AC3E}">
        <p14:creationId xmlns:p14="http://schemas.microsoft.com/office/powerpoint/2010/main" val="588725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2" descr="http://www.powerpivotpro.com/wp-content/uploads/2012/10/image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7837" y="373062"/>
            <a:ext cx="6065837" cy="62553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56593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Want Billions of Rows?</a:t>
            </a: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99" y="1447800"/>
            <a:ext cx="11887299" cy="441166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686575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Excel Weaknesses Fall Away:</a:t>
            </a:r>
            <a:endParaRPr lang="en-US" dirty="0"/>
          </a:p>
        </p:txBody>
      </p:sp>
      <p:sp>
        <p:nvSpPr>
          <p:cNvPr id="5" name="Text Placeholder 4"/>
          <p:cNvSpPr>
            <a:spLocks noGrp="1"/>
          </p:cNvSpPr>
          <p:nvPr>
            <p:ph type="body" sz="quarter" idx="12"/>
          </p:nvPr>
        </p:nvSpPr>
        <p:spPr>
          <a:xfrm>
            <a:off x="274638" y="5326043"/>
            <a:ext cx="8230899" cy="1668482"/>
          </a:xfrm>
        </p:spPr>
        <p:txBody>
          <a:bodyPr/>
          <a:lstStyle/>
          <a:p>
            <a:r>
              <a:rPr lang="en-US" dirty="0" smtClean="0"/>
              <a:t>Web Delivery and Refresh</a:t>
            </a:r>
          </a:p>
          <a:p>
            <a:r>
              <a:rPr lang="en-US" dirty="0" smtClean="0"/>
              <a:t>(What New Yorkers Drink, an MS Case Study!)</a:t>
            </a:r>
            <a:endParaRPr lang="en-US" dirty="0"/>
          </a:p>
        </p:txBody>
      </p:sp>
    </p:spTree>
    <p:extLst>
      <p:ext uri="{BB962C8B-B14F-4D97-AF65-F5344CB8AC3E}">
        <p14:creationId xmlns:p14="http://schemas.microsoft.com/office/powerpoint/2010/main" val="3087713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Excel Weaknesses Fall Away:</a:t>
            </a:r>
            <a:endParaRPr lang="en-US" dirty="0"/>
          </a:p>
        </p:txBody>
      </p:sp>
      <p:sp>
        <p:nvSpPr>
          <p:cNvPr id="5" name="Text Placeholder 4"/>
          <p:cNvSpPr>
            <a:spLocks noGrp="1"/>
          </p:cNvSpPr>
          <p:nvPr>
            <p:ph type="body" sz="quarter" idx="12"/>
          </p:nvPr>
        </p:nvSpPr>
        <p:spPr>
          <a:xfrm>
            <a:off x="274638" y="5326043"/>
            <a:ext cx="8230899" cy="1668482"/>
          </a:xfrm>
        </p:spPr>
        <p:txBody>
          <a:bodyPr/>
          <a:lstStyle/>
          <a:p>
            <a:r>
              <a:rPr lang="en-US" dirty="0" smtClean="0"/>
              <a:t>Data </a:t>
            </a:r>
            <a:r>
              <a:rPr lang="en-US" dirty="0" err="1" smtClean="0"/>
              <a:t>Mashups</a:t>
            </a:r>
            <a:r>
              <a:rPr lang="en-US" dirty="0" smtClean="0"/>
              <a:t> (AKA Dimensional Modeling):</a:t>
            </a:r>
          </a:p>
          <a:p>
            <a:r>
              <a:rPr lang="en-US" dirty="0" smtClean="0"/>
              <a:t>UFO’s!</a:t>
            </a:r>
            <a:endParaRPr lang="en-US" dirty="0"/>
          </a:p>
        </p:txBody>
      </p:sp>
    </p:spTree>
    <p:extLst>
      <p:ext uri="{BB962C8B-B14F-4D97-AF65-F5344CB8AC3E}">
        <p14:creationId xmlns:p14="http://schemas.microsoft.com/office/powerpoint/2010/main" val="830656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Excel Weaknesses Fall Away:</a:t>
            </a:r>
            <a:endParaRPr lang="en-US" dirty="0"/>
          </a:p>
        </p:txBody>
      </p:sp>
      <p:sp>
        <p:nvSpPr>
          <p:cNvPr id="5" name="Text Placeholder 4"/>
          <p:cNvSpPr>
            <a:spLocks noGrp="1"/>
          </p:cNvSpPr>
          <p:nvPr>
            <p:ph type="body" sz="quarter" idx="12"/>
          </p:nvPr>
        </p:nvSpPr>
        <p:spPr>
          <a:xfrm>
            <a:off x="274638" y="5326043"/>
            <a:ext cx="8230899" cy="1668482"/>
          </a:xfrm>
        </p:spPr>
        <p:txBody>
          <a:bodyPr/>
          <a:lstStyle/>
          <a:p>
            <a:r>
              <a:rPr lang="en-US" dirty="0" smtClean="0"/>
              <a:t>Portable Formulas:  Budget vs. Actuals</a:t>
            </a:r>
            <a:endParaRPr lang="en-US" dirty="0"/>
          </a:p>
        </p:txBody>
      </p:sp>
    </p:spTree>
    <p:extLst>
      <p:ext uri="{BB962C8B-B14F-4D97-AF65-F5344CB8AC3E}">
        <p14:creationId xmlns:p14="http://schemas.microsoft.com/office/powerpoint/2010/main" val="1574662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373062"/>
            <a:ext cx="11887200" cy="1831975"/>
          </a:xfrm>
        </p:spPr>
        <p:txBody>
          <a:bodyPr/>
          <a:lstStyle/>
          <a:p>
            <a:r>
              <a:rPr lang="en-US" dirty="0" smtClean="0"/>
              <a:t>Literally better together!</a:t>
            </a:r>
            <a:endParaRPr lang="en-US" dirty="0"/>
          </a:p>
        </p:txBody>
      </p:sp>
      <p:grpSp>
        <p:nvGrpSpPr>
          <p:cNvPr id="2" name="Group 1"/>
          <p:cNvGrpSpPr/>
          <p:nvPr/>
        </p:nvGrpSpPr>
        <p:grpSpPr>
          <a:xfrm>
            <a:off x="-182563" y="1973262"/>
            <a:ext cx="11887200" cy="3829050"/>
            <a:chOff x="-182563" y="2354262"/>
            <a:chExt cx="11887200" cy="382905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0237" y="2354262"/>
              <a:ext cx="5105400"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2"/>
            <p:cNvSpPr txBox="1">
              <a:spLocks/>
            </p:cNvSpPr>
            <p:nvPr/>
          </p:nvSpPr>
          <p:spPr>
            <a:xfrm>
              <a:off x="-182563" y="5097462"/>
              <a:ext cx="11887200" cy="838200"/>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algn="ctr"/>
              <a:r>
                <a:rPr lang="en-US" sz="4800" b="1" dirty="0" smtClean="0">
                  <a:solidFill>
                    <a:schemeClr val="tx1"/>
                  </a:solidFill>
                </a:rPr>
                <a:t>“You complete me.”</a:t>
              </a:r>
              <a:endParaRPr lang="en-US" sz="4800" b="1" dirty="0">
                <a:solidFill>
                  <a:schemeClr val="tx1"/>
                </a:solidFill>
              </a:endParaRPr>
            </a:p>
          </p:txBody>
        </p:sp>
      </p:grpSp>
      <p:sp>
        <p:nvSpPr>
          <p:cNvPr id="5" name="Title 2"/>
          <p:cNvSpPr txBox="1">
            <a:spLocks/>
          </p:cNvSpPr>
          <p:nvPr/>
        </p:nvSpPr>
        <p:spPr>
          <a:xfrm>
            <a:off x="-182563" y="5935662"/>
            <a:ext cx="11887200" cy="838200"/>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algn="ctr"/>
            <a:r>
              <a:rPr lang="en-US" sz="2800" i="1" dirty="0" smtClean="0">
                <a:solidFill>
                  <a:schemeClr val="tx1"/>
                </a:solidFill>
              </a:rPr>
              <a:t>(Actually we complete each other.)</a:t>
            </a:r>
            <a:endParaRPr lang="en-US" sz="2800" i="1" dirty="0">
              <a:solidFill>
                <a:schemeClr val="tx1"/>
              </a:solidFill>
            </a:endParaRPr>
          </a:p>
        </p:txBody>
      </p:sp>
    </p:spTree>
    <p:extLst>
      <p:ext uri="{BB962C8B-B14F-4D97-AF65-F5344CB8AC3E}">
        <p14:creationId xmlns:p14="http://schemas.microsoft.com/office/powerpoint/2010/main" val="13751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1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Industrial-Strength Results Meet Spreadsheet Agility:  </a:t>
            </a:r>
            <a:r>
              <a:rPr lang="en-US" sz="3600" dirty="0" smtClean="0"/>
              <a:t/>
            </a:r>
            <a:br>
              <a:rPr lang="en-US" sz="3600" dirty="0" smtClean="0"/>
            </a:br>
            <a:r>
              <a:rPr lang="en-US" sz="3600" dirty="0" smtClean="0"/>
              <a:t>The </a:t>
            </a:r>
            <a:r>
              <a:rPr lang="en-US" sz="3600" dirty="0"/>
              <a:t>Dramatic Reality of </a:t>
            </a:r>
            <a:r>
              <a:rPr lang="en-US" sz="3600" dirty="0" err="1"/>
              <a:t>PowerPivot</a:t>
            </a:r>
            <a:endParaRPr lang="en-US" sz="3600" dirty="0"/>
          </a:p>
        </p:txBody>
      </p:sp>
      <p:sp>
        <p:nvSpPr>
          <p:cNvPr id="5" name="Text Placeholder 4"/>
          <p:cNvSpPr>
            <a:spLocks noGrp="1"/>
          </p:cNvSpPr>
          <p:nvPr>
            <p:ph type="body" sz="quarter" idx="12"/>
          </p:nvPr>
        </p:nvSpPr>
        <p:spPr/>
        <p:txBody>
          <a:bodyPr anchor="b"/>
          <a:lstStyle/>
          <a:p>
            <a:r>
              <a:rPr lang="en-US" dirty="0" smtClean="0"/>
              <a:t>Rob Collie</a:t>
            </a:r>
          </a:p>
          <a:p>
            <a:r>
              <a:rPr lang="en-US" dirty="0" smtClean="0"/>
              <a:t>CTO, Pivotstream.com</a:t>
            </a:r>
          </a:p>
        </p:txBody>
      </p:sp>
      <p:sp>
        <p:nvSpPr>
          <p:cNvPr id="2" name="Text Placeholder 1"/>
          <p:cNvSpPr>
            <a:spLocks noGrp="1"/>
          </p:cNvSpPr>
          <p:nvPr>
            <p:ph type="body" sz="quarter" idx="13"/>
          </p:nvPr>
        </p:nvSpPr>
        <p:spPr/>
        <p:txBody>
          <a:bodyPr/>
          <a:lstStyle/>
          <a:p>
            <a:r>
              <a:rPr lang="en-US" dirty="0" smtClean="0"/>
              <a:t>SPC130</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621825" y="2187975"/>
            <a:ext cx="2789752" cy="666108"/>
          </a:xfrm>
          <a:prstGeom prst="rect">
            <a:avLst/>
          </a:prstGeom>
          <a:noFill/>
        </p:spPr>
        <p:txBody>
          <a:bodyPr wrap="square" lIns="111026" tIns="55513" rIns="111026" bIns="55513" rtlCol="0">
            <a:spAutoFit/>
          </a:bodyPr>
          <a:lstStyle/>
          <a:p>
            <a:pPr algn="ctr"/>
            <a:r>
              <a:rPr lang="en-US" b="1" dirty="0" smtClean="0"/>
              <a:t>Knowledge </a:t>
            </a:r>
          </a:p>
          <a:p>
            <a:pPr algn="ctr"/>
            <a:r>
              <a:rPr lang="en-US" b="1" dirty="0" smtClean="0"/>
              <a:t>Worker</a:t>
            </a:r>
            <a:endParaRPr lang="en-US" b="1" dirty="0"/>
          </a:p>
        </p:txBody>
      </p:sp>
      <p:sp>
        <p:nvSpPr>
          <p:cNvPr id="19" name="TextBox 18"/>
          <p:cNvSpPr txBox="1"/>
          <p:nvPr/>
        </p:nvSpPr>
        <p:spPr>
          <a:xfrm>
            <a:off x="3369067" y="1884488"/>
            <a:ext cx="5434414" cy="850774"/>
          </a:xfrm>
          <a:prstGeom prst="rect">
            <a:avLst/>
          </a:prstGeom>
          <a:noFill/>
        </p:spPr>
        <p:txBody>
          <a:bodyPr wrap="square" lIns="111026" tIns="55513" rIns="111026" bIns="55513" rtlCol="0">
            <a:spAutoFit/>
          </a:bodyPr>
          <a:lstStyle/>
          <a:p>
            <a:pPr algn="ctr"/>
            <a:r>
              <a:rPr lang="en-US" sz="2400" b="1" i="1" dirty="0">
                <a:solidFill>
                  <a:schemeClr val="accent2"/>
                </a:solidFill>
              </a:rPr>
              <a:t>…but person to person communication at “2400 </a:t>
            </a:r>
            <a:r>
              <a:rPr lang="en-US" sz="2400" b="1" i="1" dirty="0" smtClean="0">
                <a:solidFill>
                  <a:schemeClr val="accent2"/>
                </a:solidFill>
              </a:rPr>
              <a:t>Baud”</a:t>
            </a:r>
            <a:endParaRPr lang="en-US" sz="2400" b="1" i="1" dirty="0">
              <a:solidFill>
                <a:schemeClr val="accent2"/>
              </a:solidFill>
            </a:endParaRPr>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6623" y="2799162"/>
            <a:ext cx="5556999" cy="3431980"/>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037" y="2797810"/>
            <a:ext cx="5562735" cy="3433332"/>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grpSp>
        <p:nvGrpSpPr>
          <p:cNvPr id="4" name="Group 3"/>
          <p:cNvGrpSpPr/>
          <p:nvPr/>
        </p:nvGrpSpPr>
        <p:grpSpPr>
          <a:xfrm>
            <a:off x="1554560" y="1113068"/>
            <a:ext cx="1315758" cy="1218441"/>
            <a:chOff x="1524000" y="634142"/>
            <a:chExt cx="1385806" cy="1621378"/>
          </a:xfrm>
        </p:grpSpPr>
        <p:pic>
          <p:nvPicPr>
            <p:cNvPr id="12" name="Picture 3" descr="C:\Users\rob\AppData\Local\Microsoft\Windows\Temporary Internet Files\Content.IE5\JJL340Z1\MC90043160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6399" y="1257299"/>
              <a:ext cx="998221" cy="998221"/>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rob\AppData\Local\Microsoft\Windows\Temporary Internet Files\Content.IE5\IBG37Z3M\MC900441397[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0" y="990600"/>
              <a:ext cx="610024" cy="610024"/>
            </a:xfrm>
            <a:prstGeom prst="rect">
              <a:avLst/>
            </a:prstGeom>
            <a:noFill/>
            <a:extLst>
              <a:ext uri="{909E8E84-426E-40DD-AFC4-6F175D3DCCD1}">
                <a14:hiddenFill xmlns:a14="http://schemas.microsoft.com/office/drawing/2010/main">
                  <a:solidFill>
                    <a:srgbClr val="FFFFFF"/>
                  </a:solidFill>
                </a14:hiddenFill>
              </a:ext>
            </a:extLst>
          </p:spPr>
        </p:pic>
        <p:sp>
          <p:nvSpPr>
            <p:cNvPr id="28" name="Curved Down Arrow 27"/>
            <p:cNvSpPr/>
            <p:nvPr/>
          </p:nvSpPr>
          <p:spPr bwMode="auto">
            <a:xfrm rot="2840577">
              <a:off x="2053699" y="803096"/>
              <a:ext cx="1025061" cy="687153"/>
            </a:xfrm>
            <a:prstGeom prst="curvedDownArrow">
              <a:avLst/>
            </a:prstGeom>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endParaRPr lang="en-US">
                <a:solidFill>
                  <a:schemeClr val="lt1"/>
                </a:solidFill>
              </a:endParaRPr>
            </a:p>
          </p:txBody>
        </p:sp>
      </p:grpSp>
      <p:sp>
        <p:nvSpPr>
          <p:cNvPr id="18" name="TextBox 17"/>
          <p:cNvSpPr txBox="1"/>
          <p:nvPr/>
        </p:nvSpPr>
        <p:spPr>
          <a:xfrm>
            <a:off x="9565331" y="2187975"/>
            <a:ext cx="1093747" cy="389109"/>
          </a:xfrm>
          <a:prstGeom prst="rect">
            <a:avLst/>
          </a:prstGeom>
          <a:noFill/>
        </p:spPr>
        <p:txBody>
          <a:bodyPr wrap="square" lIns="111026" tIns="55513" rIns="111026" bIns="55513" rtlCol="0">
            <a:spAutoFit/>
          </a:bodyPr>
          <a:lstStyle/>
          <a:p>
            <a:pPr algn="ctr"/>
            <a:r>
              <a:rPr lang="en-US" b="1" dirty="0" smtClean="0"/>
              <a:t>BI Pro</a:t>
            </a:r>
            <a:endParaRPr lang="en-US" b="1" dirty="0"/>
          </a:p>
        </p:txBody>
      </p:sp>
      <p:pic>
        <p:nvPicPr>
          <p:cNvPr id="3" name="Picture 6" descr="C:\Users\rob\AppData\Local\Microsoft\Windows\Temporary Internet Files\Content.IE5\C27KWFDT\MC900432625[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40056" y="1586275"/>
            <a:ext cx="797323" cy="6321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83597" y="1409531"/>
            <a:ext cx="493128" cy="372050"/>
          </a:xfrm>
          <a:prstGeom prst="rect">
            <a:avLst/>
          </a:prstGeom>
        </p:spPr>
      </p:pic>
      <p:sp>
        <p:nvSpPr>
          <p:cNvPr id="29" name="Curved Down Arrow 28"/>
          <p:cNvSpPr/>
          <p:nvPr/>
        </p:nvSpPr>
        <p:spPr bwMode="auto">
          <a:xfrm rot="2840577">
            <a:off x="10178316" y="1270178"/>
            <a:ext cx="718311" cy="607379"/>
          </a:xfrm>
          <a:prstGeom prst="curvedDownArrow">
            <a:avLst/>
          </a:prstGeom>
          <a:ln/>
        </p:spPr>
        <p:style>
          <a:lnRef idx="0">
            <a:schemeClr val="accent1"/>
          </a:lnRef>
          <a:fillRef idx="3">
            <a:schemeClr val="accent1"/>
          </a:fillRef>
          <a:effectRef idx="3">
            <a:schemeClr val="accent1"/>
          </a:effectRef>
          <a:fontRef idx="minor">
            <a:schemeClr val="lt1"/>
          </a:fontRef>
        </p:style>
        <p:txBody>
          <a:bodyPr vert="horz" wrap="square" lIns="111026" tIns="55513" rIns="111026" bIns="55513" numCol="1" rtlCol="0" anchor="ctr" anchorCtr="0" compatLnSpc="1">
            <a:prstTxWarp prst="textNoShape">
              <a:avLst/>
            </a:prstTxWarp>
          </a:bodyPr>
          <a:lstStyle/>
          <a:p>
            <a:pPr algn="ctr"/>
            <a:endParaRPr lang="en-US">
              <a:solidFill>
                <a:schemeClr val="lt1"/>
              </a:solidFill>
            </a:endParaRPr>
          </a:p>
        </p:txBody>
      </p:sp>
      <p:cxnSp>
        <p:nvCxnSpPr>
          <p:cNvPr id="11" name="Straight Arrow Connector 10"/>
          <p:cNvCxnSpPr/>
          <p:nvPr/>
        </p:nvCxnSpPr>
        <p:spPr bwMode="auto">
          <a:xfrm>
            <a:off x="2901844" y="1920398"/>
            <a:ext cx="6233654" cy="0"/>
          </a:xfrm>
          <a:prstGeom prst="straightConnector1">
            <a:avLst/>
          </a:prstGeom>
          <a:ln w="28575">
            <a:prstDash val="dash"/>
            <a:headEnd type="arrow"/>
            <a:tailEnd type="arrow"/>
          </a:ln>
          <a:effectLst/>
        </p:spPr>
        <p:style>
          <a:lnRef idx="3">
            <a:schemeClr val="accent6"/>
          </a:lnRef>
          <a:fillRef idx="0">
            <a:schemeClr val="accent6"/>
          </a:fillRef>
          <a:effectRef idx="2">
            <a:schemeClr val="accent6"/>
          </a:effectRef>
          <a:fontRef idx="minor">
            <a:schemeClr val="tx1"/>
          </a:fontRef>
        </p:style>
      </p:cxnSp>
      <p:sp>
        <p:nvSpPr>
          <p:cNvPr id="30" name="TextBox 29"/>
          <p:cNvSpPr txBox="1"/>
          <p:nvPr/>
        </p:nvSpPr>
        <p:spPr>
          <a:xfrm>
            <a:off x="932736" y="544019"/>
            <a:ext cx="3187212" cy="666108"/>
          </a:xfrm>
          <a:prstGeom prst="rect">
            <a:avLst/>
          </a:prstGeom>
          <a:noFill/>
        </p:spPr>
        <p:txBody>
          <a:bodyPr wrap="square" lIns="111026" tIns="55513" rIns="111026" bIns="55513" rtlCol="0">
            <a:spAutoFit/>
          </a:bodyPr>
          <a:lstStyle/>
          <a:p>
            <a:pPr algn="ctr"/>
            <a:r>
              <a:rPr lang="en-US" b="1" dirty="0" smtClean="0">
                <a:solidFill>
                  <a:schemeClr val="accent1">
                    <a:lumMod val="75000"/>
                  </a:schemeClr>
                </a:solidFill>
              </a:rPr>
              <a:t>Internal Communication</a:t>
            </a:r>
          </a:p>
          <a:p>
            <a:pPr algn="ctr"/>
            <a:r>
              <a:rPr lang="en-US" b="1" dirty="0">
                <a:solidFill>
                  <a:schemeClr val="accent1">
                    <a:lumMod val="75000"/>
                  </a:schemeClr>
                </a:solidFill>
              </a:rPr>
              <a:t>a</a:t>
            </a:r>
            <a:r>
              <a:rPr lang="en-US" b="1" dirty="0" smtClean="0">
                <a:solidFill>
                  <a:schemeClr val="accent1">
                    <a:lumMod val="75000"/>
                  </a:schemeClr>
                </a:solidFill>
              </a:rPr>
              <a:t>t  “Broadband” Speed…</a:t>
            </a:r>
            <a:endParaRPr lang="en-US" b="1" dirty="0">
              <a:solidFill>
                <a:schemeClr val="accent1">
                  <a:lumMod val="75000"/>
                </a:schemeClr>
              </a:solidFill>
            </a:endParaRPr>
          </a:p>
        </p:txBody>
      </p:sp>
      <p:sp>
        <p:nvSpPr>
          <p:cNvPr id="23" name="TextBox 22"/>
          <p:cNvSpPr txBox="1"/>
          <p:nvPr/>
        </p:nvSpPr>
        <p:spPr>
          <a:xfrm>
            <a:off x="310914" y="2875527"/>
            <a:ext cx="4912648" cy="389109"/>
          </a:xfrm>
          <a:prstGeom prst="rect">
            <a:avLst/>
          </a:prstGeom>
          <a:noFill/>
        </p:spPr>
        <p:txBody>
          <a:bodyPr wrap="square" lIns="111026" tIns="55513" rIns="111026" bIns="55513" rtlCol="0">
            <a:spAutoFit/>
          </a:bodyPr>
          <a:lstStyle/>
          <a:p>
            <a:pPr algn="ctr"/>
            <a:r>
              <a:rPr lang="en-US" b="1" dirty="0" smtClean="0"/>
              <a:t>Where the Time Gets Spent</a:t>
            </a:r>
            <a:endParaRPr lang="en-US" b="1" dirty="0"/>
          </a:p>
        </p:txBody>
      </p:sp>
      <p:sp>
        <p:nvSpPr>
          <p:cNvPr id="24" name="TextBox 23"/>
          <p:cNvSpPr txBox="1"/>
          <p:nvPr/>
        </p:nvSpPr>
        <p:spPr>
          <a:xfrm>
            <a:off x="6625751" y="2875527"/>
            <a:ext cx="4912648" cy="389109"/>
          </a:xfrm>
          <a:prstGeom prst="rect">
            <a:avLst/>
          </a:prstGeom>
          <a:noFill/>
        </p:spPr>
        <p:txBody>
          <a:bodyPr wrap="square" lIns="111026" tIns="55513" rIns="111026" bIns="55513" rtlCol="0">
            <a:spAutoFit/>
          </a:bodyPr>
          <a:lstStyle/>
          <a:p>
            <a:pPr algn="ctr"/>
            <a:r>
              <a:rPr lang="en-US" b="1" dirty="0" smtClean="0"/>
              <a:t>Where the Time Gets Spent</a:t>
            </a:r>
            <a:endParaRPr lang="en-US" b="1" dirty="0"/>
          </a:p>
        </p:txBody>
      </p:sp>
      <p:sp>
        <p:nvSpPr>
          <p:cNvPr id="25" name="TextBox 24"/>
          <p:cNvSpPr txBox="1"/>
          <p:nvPr/>
        </p:nvSpPr>
        <p:spPr>
          <a:xfrm>
            <a:off x="8809171" y="621736"/>
            <a:ext cx="3187212" cy="666108"/>
          </a:xfrm>
          <a:prstGeom prst="rect">
            <a:avLst/>
          </a:prstGeom>
          <a:noFill/>
        </p:spPr>
        <p:txBody>
          <a:bodyPr wrap="square" lIns="111026" tIns="55513" rIns="111026" bIns="55513" rtlCol="0">
            <a:spAutoFit/>
          </a:bodyPr>
          <a:lstStyle/>
          <a:p>
            <a:pPr algn="ctr"/>
            <a:r>
              <a:rPr lang="en-US" b="1" dirty="0" smtClean="0">
                <a:solidFill>
                  <a:schemeClr val="accent1">
                    <a:lumMod val="75000"/>
                  </a:schemeClr>
                </a:solidFill>
              </a:rPr>
              <a:t>Internal Communication</a:t>
            </a:r>
          </a:p>
          <a:p>
            <a:pPr algn="ctr"/>
            <a:r>
              <a:rPr lang="en-US" b="1" dirty="0">
                <a:solidFill>
                  <a:schemeClr val="accent1">
                    <a:lumMod val="75000"/>
                  </a:schemeClr>
                </a:solidFill>
              </a:rPr>
              <a:t>a</a:t>
            </a:r>
            <a:r>
              <a:rPr lang="en-US" b="1" dirty="0" smtClean="0">
                <a:solidFill>
                  <a:schemeClr val="accent1">
                    <a:lumMod val="75000"/>
                  </a:schemeClr>
                </a:solidFill>
              </a:rPr>
              <a:t>t  “Broadband” Speed…</a:t>
            </a:r>
            <a:endParaRPr lang="en-US" b="1" dirty="0">
              <a:solidFill>
                <a:schemeClr val="accent1">
                  <a:lumMod val="75000"/>
                </a:schemeClr>
              </a:solidFill>
            </a:endParaRPr>
          </a:p>
        </p:txBody>
      </p:sp>
    </p:spTree>
    <p:extLst>
      <p:ext uri="{BB962C8B-B14F-4D97-AF65-F5344CB8AC3E}">
        <p14:creationId xmlns:p14="http://schemas.microsoft.com/office/powerpoint/2010/main" val="179811042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BI Pro Can Now Multi-Task Projects</a:t>
            </a:r>
            <a:endParaRPr lang="en-US" dirty="0"/>
          </a:p>
        </p:txBody>
      </p:sp>
      <p:pic>
        <p:nvPicPr>
          <p:cNvPr id="3" name="Picture 6" descr="C:\Users\rob\AppData\Local\Microsoft\Windows\Temporary Internet Files\Content.IE5\C27KWFDT\MC900432625[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98837" y="3802062"/>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rob\AppData\Local\Microsoft\Windows\Temporary Internet Files\Content.IE5\DUIH3QXD\MC900431614[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9637" y="4868862"/>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descr="C:\Users\rob\AppData\Local\Microsoft\Windows\Temporary Internet Files\Content.IE5\T3SJYZOW\MC900432623[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84837" y="3916362"/>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4" descr="C:\Users\rob\AppData\Local\Microsoft\Windows\Temporary Internet Files\Content.IE5\T3SJYZOW\MC900432624[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8273" y="5783262"/>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rob\AppData\Local\Microsoft\Windows\Temporary Internet Files\Content.IE5\JJL340Z1\MC900432611[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86673" y="2627058"/>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1" descr="C:\Users\rob\AppData\Local\Microsoft\Windows\Temporary Internet Files\Content.IE5\DUIH3QXD\MC900432609[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58273" y="1845246"/>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rob\AppData\Local\Microsoft\Windows\Temporary Internet Files\Content.IE5\T3SJYZOW\MC90043261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07013" y="5021262"/>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C:\Users\rob\AppData\Local\Microsoft\Windows\Temporary Internet Files\Content.IE5\C27KWFDT\MC900432612[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12837" y="3777862"/>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rob\AppData\Local\Microsoft\Windows\Temporary Internet Files\Content.IE5\JJL340Z1\MC900431601[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16157" y="2659062"/>
            <a:ext cx="685800" cy="685800"/>
          </a:xfrm>
          <a:prstGeom prst="rect">
            <a:avLst/>
          </a:prstGeom>
          <a:noFill/>
          <a:extLst>
            <a:ext uri="{909E8E84-426E-40DD-AFC4-6F175D3DCCD1}">
              <a14:hiddenFill xmlns:a14="http://schemas.microsoft.com/office/drawing/2010/main">
                <a:solidFill>
                  <a:srgbClr val="FFFFFF"/>
                </a:solidFill>
              </a14:hiddenFill>
            </a:ext>
          </a:extLst>
        </p:spPr>
      </p:pic>
      <p:sp>
        <p:nvSpPr>
          <p:cNvPr id="12" name="Left-Right Arrow 11"/>
          <p:cNvSpPr/>
          <p:nvPr/>
        </p:nvSpPr>
        <p:spPr bwMode="auto">
          <a:xfrm>
            <a:off x="4054919" y="4094670"/>
            <a:ext cx="1629918" cy="227319"/>
          </a:xfrm>
          <a:prstGeom prst="leftRightArrow">
            <a:avLst/>
          </a:prstGeom>
          <a:solidFill>
            <a:srgbClr val="9E0000"/>
          </a:solidFill>
          <a:ln>
            <a:solidFill>
              <a:srgbClr val="9E0000"/>
            </a:solid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endParaRPr lang="en-US">
              <a:solidFill>
                <a:schemeClr val="lt1"/>
              </a:solidFill>
            </a:endParaRPr>
          </a:p>
        </p:txBody>
      </p:sp>
      <p:sp>
        <p:nvSpPr>
          <p:cNvPr id="13" name="Left-Right Arrow 12"/>
          <p:cNvSpPr/>
          <p:nvPr/>
        </p:nvSpPr>
        <p:spPr bwMode="auto">
          <a:xfrm>
            <a:off x="1722437" y="4106862"/>
            <a:ext cx="1629918" cy="227319"/>
          </a:xfrm>
          <a:prstGeom prst="leftRightArrow">
            <a:avLst/>
          </a:prstGeom>
          <a:solidFill>
            <a:srgbClr val="9E0000"/>
          </a:solidFill>
          <a:ln>
            <a:solidFill>
              <a:srgbClr val="9E0000"/>
            </a:solid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endParaRPr lang="en-US">
              <a:solidFill>
                <a:schemeClr val="lt1"/>
              </a:solidFill>
            </a:endParaRPr>
          </a:p>
        </p:txBody>
      </p:sp>
      <p:sp>
        <p:nvSpPr>
          <p:cNvPr id="14" name="Left-Right Arrow 13"/>
          <p:cNvSpPr/>
          <p:nvPr/>
        </p:nvSpPr>
        <p:spPr bwMode="auto">
          <a:xfrm rot="2305280">
            <a:off x="2739500" y="3405225"/>
            <a:ext cx="828848" cy="227319"/>
          </a:xfrm>
          <a:prstGeom prst="leftRightArrow">
            <a:avLst/>
          </a:prstGeom>
          <a:solidFill>
            <a:srgbClr val="9E0000"/>
          </a:solidFill>
          <a:ln>
            <a:solidFill>
              <a:srgbClr val="9E0000"/>
            </a:solid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endParaRPr lang="en-US">
              <a:solidFill>
                <a:schemeClr val="lt1"/>
              </a:solidFill>
            </a:endParaRPr>
          </a:p>
        </p:txBody>
      </p:sp>
      <p:sp>
        <p:nvSpPr>
          <p:cNvPr id="15" name="Left-Right Arrow 14"/>
          <p:cNvSpPr/>
          <p:nvPr/>
        </p:nvSpPr>
        <p:spPr bwMode="auto">
          <a:xfrm rot="19294720" flipH="1">
            <a:off x="3981884" y="3418015"/>
            <a:ext cx="828848" cy="227319"/>
          </a:xfrm>
          <a:prstGeom prst="leftRightArrow">
            <a:avLst/>
          </a:prstGeom>
          <a:solidFill>
            <a:srgbClr val="9E0000"/>
          </a:solidFill>
          <a:ln>
            <a:solidFill>
              <a:srgbClr val="9E0000"/>
            </a:solid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endParaRPr lang="en-US">
              <a:solidFill>
                <a:schemeClr val="lt1"/>
              </a:solidFill>
            </a:endParaRPr>
          </a:p>
        </p:txBody>
      </p:sp>
      <p:sp>
        <p:nvSpPr>
          <p:cNvPr id="16" name="Left-Right Arrow 15"/>
          <p:cNvSpPr/>
          <p:nvPr/>
        </p:nvSpPr>
        <p:spPr bwMode="auto">
          <a:xfrm rot="2305280" flipH="1" flipV="1">
            <a:off x="3961281" y="4720791"/>
            <a:ext cx="828848" cy="227319"/>
          </a:xfrm>
          <a:prstGeom prst="leftRightArrow">
            <a:avLst/>
          </a:prstGeom>
          <a:solidFill>
            <a:srgbClr val="9E0000"/>
          </a:solidFill>
          <a:ln>
            <a:solidFill>
              <a:srgbClr val="9E0000"/>
            </a:solid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endParaRPr lang="en-US">
              <a:solidFill>
                <a:schemeClr val="lt1"/>
              </a:solidFill>
            </a:endParaRPr>
          </a:p>
        </p:txBody>
      </p:sp>
      <p:sp>
        <p:nvSpPr>
          <p:cNvPr id="17" name="Left-Right Arrow 16"/>
          <p:cNvSpPr/>
          <p:nvPr/>
        </p:nvSpPr>
        <p:spPr bwMode="auto">
          <a:xfrm rot="19294720" flipV="1">
            <a:off x="2770131" y="4720791"/>
            <a:ext cx="828848" cy="227319"/>
          </a:xfrm>
          <a:prstGeom prst="leftRightArrow">
            <a:avLst/>
          </a:prstGeom>
          <a:solidFill>
            <a:srgbClr val="9E0000"/>
          </a:solidFill>
          <a:ln>
            <a:solidFill>
              <a:srgbClr val="9E0000"/>
            </a:solid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endParaRPr lang="en-US">
              <a:solidFill>
                <a:schemeClr val="lt1"/>
              </a:solidFill>
            </a:endParaRPr>
          </a:p>
        </p:txBody>
      </p:sp>
      <p:sp>
        <p:nvSpPr>
          <p:cNvPr id="18" name="Left-Right Arrow 17"/>
          <p:cNvSpPr/>
          <p:nvPr/>
        </p:nvSpPr>
        <p:spPr bwMode="auto">
          <a:xfrm rot="16200000" flipV="1">
            <a:off x="3230013" y="4999586"/>
            <a:ext cx="1022862" cy="228014"/>
          </a:xfrm>
          <a:prstGeom prst="leftRightArrow">
            <a:avLst/>
          </a:prstGeom>
          <a:solidFill>
            <a:srgbClr val="9E0000"/>
          </a:solidFill>
          <a:ln>
            <a:solidFill>
              <a:srgbClr val="9E0000"/>
            </a:solid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endParaRPr lang="en-US">
              <a:solidFill>
                <a:schemeClr val="lt1"/>
              </a:solidFill>
            </a:endParaRPr>
          </a:p>
        </p:txBody>
      </p:sp>
      <p:sp>
        <p:nvSpPr>
          <p:cNvPr id="19" name="Left-Right Arrow 18"/>
          <p:cNvSpPr/>
          <p:nvPr/>
        </p:nvSpPr>
        <p:spPr bwMode="auto">
          <a:xfrm rot="16200000" flipV="1">
            <a:off x="3302690" y="3022494"/>
            <a:ext cx="1031079" cy="228014"/>
          </a:xfrm>
          <a:prstGeom prst="leftRightArrow">
            <a:avLst/>
          </a:prstGeom>
          <a:solidFill>
            <a:srgbClr val="9E0000"/>
          </a:solidFill>
          <a:ln>
            <a:solidFill>
              <a:srgbClr val="9E0000"/>
            </a:solid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a:endParaRPr lang="en-US">
              <a:solidFill>
                <a:schemeClr val="lt1"/>
              </a:solidFill>
            </a:endParaRPr>
          </a:p>
        </p:txBody>
      </p:sp>
      <p:sp>
        <p:nvSpPr>
          <p:cNvPr id="20" name="Down Arrow 19"/>
          <p:cNvSpPr/>
          <p:nvPr/>
        </p:nvSpPr>
        <p:spPr bwMode="auto">
          <a:xfrm>
            <a:off x="3665537" y="6469062"/>
            <a:ext cx="190500" cy="3048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21" name="Down Arrow 20"/>
          <p:cNvSpPr/>
          <p:nvPr/>
        </p:nvSpPr>
        <p:spPr bwMode="auto">
          <a:xfrm rot="2189230">
            <a:off x="3336255" y="6366335"/>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22" name="Down Arrow 21"/>
          <p:cNvSpPr/>
          <p:nvPr/>
        </p:nvSpPr>
        <p:spPr bwMode="auto">
          <a:xfrm rot="19410770" flipH="1">
            <a:off x="4006203" y="6366335"/>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grpSp>
        <p:nvGrpSpPr>
          <p:cNvPr id="23" name="Group 22"/>
          <p:cNvGrpSpPr/>
          <p:nvPr/>
        </p:nvGrpSpPr>
        <p:grpSpPr>
          <a:xfrm>
            <a:off x="5032275" y="5491656"/>
            <a:ext cx="826257" cy="709816"/>
            <a:chOff x="5367238" y="4813794"/>
            <a:chExt cx="826257" cy="709816"/>
          </a:xfrm>
        </p:grpSpPr>
        <p:sp>
          <p:nvSpPr>
            <p:cNvPr id="24" name="Down Arrow 23"/>
            <p:cNvSpPr/>
            <p:nvPr/>
          </p:nvSpPr>
          <p:spPr bwMode="auto">
            <a:xfrm rot="19323567">
              <a:off x="5669230" y="5036693"/>
              <a:ext cx="190500" cy="3048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25" name="Down Arrow 24"/>
            <p:cNvSpPr/>
            <p:nvPr/>
          </p:nvSpPr>
          <p:spPr bwMode="auto">
            <a:xfrm rot="21512797">
              <a:off x="5367238" y="5142610"/>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26" name="Down Arrow 25"/>
            <p:cNvSpPr/>
            <p:nvPr/>
          </p:nvSpPr>
          <p:spPr bwMode="auto">
            <a:xfrm rot="17134337" flipH="1">
              <a:off x="5895592" y="4730697"/>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grpSp>
      <p:grpSp>
        <p:nvGrpSpPr>
          <p:cNvPr id="27" name="Group 26"/>
          <p:cNvGrpSpPr/>
          <p:nvPr/>
        </p:nvGrpSpPr>
        <p:grpSpPr>
          <a:xfrm>
            <a:off x="6218238" y="3830401"/>
            <a:ext cx="407527" cy="884754"/>
            <a:chOff x="6553201" y="3152539"/>
            <a:chExt cx="407527" cy="884754"/>
          </a:xfrm>
        </p:grpSpPr>
        <p:sp>
          <p:nvSpPr>
            <p:cNvPr id="28" name="Down Arrow 27"/>
            <p:cNvSpPr/>
            <p:nvPr/>
          </p:nvSpPr>
          <p:spPr bwMode="auto">
            <a:xfrm rot="16200000">
              <a:off x="6713078" y="3460361"/>
              <a:ext cx="190500" cy="3048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29" name="Down Arrow 28"/>
            <p:cNvSpPr/>
            <p:nvPr/>
          </p:nvSpPr>
          <p:spPr bwMode="auto">
            <a:xfrm rot="18389230">
              <a:off x="6636298" y="3739390"/>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30" name="Down Arrow 29"/>
            <p:cNvSpPr/>
            <p:nvPr/>
          </p:nvSpPr>
          <p:spPr bwMode="auto">
            <a:xfrm rot="14010770" flipH="1">
              <a:off x="6636298" y="3069442"/>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grpSp>
      <p:grpSp>
        <p:nvGrpSpPr>
          <p:cNvPr id="31" name="Group 30"/>
          <p:cNvGrpSpPr/>
          <p:nvPr/>
        </p:nvGrpSpPr>
        <p:grpSpPr>
          <a:xfrm flipH="1">
            <a:off x="808037" y="3744269"/>
            <a:ext cx="407527" cy="884754"/>
            <a:chOff x="6553201" y="3152539"/>
            <a:chExt cx="407527" cy="884754"/>
          </a:xfrm>
        </p:grpSpPr>
        <p:sp>
          <p:nvSpPr>
            <p:cNvPr id="32" name="Down Arrow 31"/>
            <p:cNvSpPr/>
            <p:nvPr/>
          </p:nvSpPr>
          <p:spPr bwMode="auto">
            <a:xfrm rot="16200000">
              <a:off x="6713078" y="3460361"/>
              <a:ext cx="190500" cy="3048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33" name="Down Arrow 32"/>
            <p:cNvSpPr/>
            <p:nvPr/>
          </p:nvSpPr>
          <p:spPr bwMode="auto">
            <a:xfrm rot="18389230">
              <a:off x="6636298" y="3739390"/>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34" name="Down Arrow 33"/>
            <p:cNvSpPr/>
            <p:nvPr/>
          </p:nvSpPr>
          <p:spPr bwMode="auto">
            <a:xfrm rot="14010770" flipH="1">
              <a:off x="6636298" y="3069442"/>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grpSp>
      <p:grpSp>
        <p:nvGrpSpPr>
          <p:cNvPr id="35" name="Group 34"/>
          <p:cNvGrpSpPr/>
          <p:nvPr/>
        </p:nvGrpSpPr>
        <p:grpSpPr>
          <a:xfrm flipH="1">
            <a:off x="1791777" y="5249725"/>
            <a:ext cx="826257" cy="709816"/>
            <a:chOff x="5367238" y="4813794"/>
            <a:chExt cx="826257" cy="709816"/>
          </a:xfrm>
        </p:grpSpPr>
        <p:sp>
          <p:nvSpPr>
            <p:cNvPr id="36" name="Down Arrow 35"/>
            <p:cNvSpPr/>
            <p:nvPr/>
          </p:nvSpPr>
          <p:spPr bwMode="auto">
            <a:xfrm rot="19323567">
              <a:off x="5669230" y="5036693"/>
              <a:ext cx="190500" cy="3048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37" name="Down Arrow 36"/>
            <p:cNvSpPr/>
            <p:nvPr/>
          </p:nvSpPr>
          <p:spPr bwMode="auto">
            <a:xfrm rot="21512797">
              <a:off x="5367238" y="5142610"/>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38" name="Down Arrow 37"/>
            <p:cNvSpPr/>
            <p:nvPr/>
          </p:nvSpPr>
          <p:spPr bwMode="auto">
            <a:xfrm rot="17134337" flipH="1">
              <a:off x="5895592" y="4730697"/>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grpSp>
      <p:grpSp>
        <p:nvGrpSpPr>
          <p:cNvPr id="39" name="Group 38"/>
          <p:cNvGrpSpPr/>
          <p:nvPr/>
        </p:nvGrpSpPr>
        <p:grpSpPr>
          <a:xfrm rot="16200000">
            <a:off x="3597065" y="1199105"/>
            <a:ext cx="407527" cy="884754"/>
            <a:chOff x="6553201" y="3152539"/>
            <a:chExt cx="407527" cy="884754"/>
          </a:xfrm>
        </p:grpSpPr>
        <p:sp>
          <p:nvSpPr>
            <p:cNvPr id="40" name="Down Arrow 39"/>
            <p:cNvSpPr/>
            <p:nvPr/>
          </p:nvSpPr>
          <p:spPr bwMode="auto">
            <a:xfrm rot="16200000">
              <a:off x="6713078" y="3460361"/>
              <a:ext cx="190500" cy="3048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41" name="Down Arrow 40"/>
            <p:cNvSpPr/>
            <p:nvPr/>
          </p:nvSpPr>
          <p:spPr bwMode="auto">
            <a:xfrm rot="18389230">
              <a:off x="6636298" y="3739390"/>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42" name="Down Arrow 41"/>
            <p:cNvSpPr/>
            <p:nvPr/>
          </p:nvSpPr>
          <p:spPr bwMode="auto">
            <a:xfrm rot="14010770" flipH="1">
              <a:off x="6636298" y="3069442"/>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grpSp>
      <p:grpSp>
        <p:nvGrpSpPr>
          <p:cNvPr id="43" name="Group 42"/>
          <p:cNvGrpSpPr/>
          <p:nvPr/>
        </p:nvGrpSpPr>
        <p:grpSpPr>
          <a:xfrm flipV="1">
            <a:off x="4999967" y="2178913"/>
            <a:ext cx="826257" cy="709816"/>
            <a:chOff x="5367238" y="4813794"/>
            <a:chExt cx="826257" cy="709816"/>
          </a:xfrm>
        </p:grpSpPr>
        <p:sp>
          <p:nvSpPr>
            <p:cNvPr id="44" name="Down Arrow 43"/>
            <p:cNvSpPr/>
            <p:nvPr/>
          </p:nvSpPr>
          <p:spPr bwMode="auto">
            <a:xfrm rot="19323567">
              <a:off x="5669230" y="5036693"/>
              <a:ext cx="190500" cy="3048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45" name="Down Arrow 44"/>
            <p:cNvSpPr/>
            <p:nvPr/>
          </p:nvSpPr>
          <p:spPr bwMode="auto">
            <a:xfrm rot="21512797">
              <a:off x="5367238" y="5142610"/>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46" name="Down Arrow 45"/>
            <p:cNvSpPr/>
            <p:nvPr/>
          </p:nvSpPr>
          <p:spPr bwMode="auto">
            <a:xfrm rot="17134337" flipH="1">
              <a:off x="5895592" y="4730697"/>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grpSp>
      <p:grpSp>
        <p:nvGrpSpPr>
          <p:cNvPr id="47" name="Group 46"/>
          <p:cNvGrpSpPr/>
          <p:nvPr/>
        </p:nvGrpSpPr>
        <p:grpSpPr>
          <a:xfrm flipH="1" flipV="1">
            <a:off x="1722437" y="2188146"/>
            <a:ext cx="826257" cy="709816"/>
            <a:chOff x="5367238" y="4813794"/>
            <a:chExt cx="826257" cy="709816"/>
          </a:xfrm>
        </p:grpSpPr>
        <p:sp>
          <p:nvSpPr>
            <p:cNvPr id="48" name="Down Arrow 47"/>
            <p:cNvSpPr/>
            <p:nvPr/>
          </p:nvSpPr>
          <p:spPr bwMode="auto">
            <a:xfrm rot="19323567">
              <a:off x="5669230" y="5036693"/>
              <a:ext cx="190500" cy="3048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49" name="Down Arrow 48"/>
            <p:cNvSpPr/>
            <p:nvPr/>
          </p:nvSpPr>
          <p:spPr bwMode="auto">
            <a:xfrm rot="21512797">
              <a:off x="5367238" y="5142610"/>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sp>
          <p:nvSpPr>
            <p:cNvPr id="50" name="Down Arrow 49"/>
            <p:cNvSpPr/>
            <p:nvPr/>
          </p:nvSpPr>
          <p:spPr bwMode="auto">
            <a:xfrm rot="17134337" flipH="1">
              <a:off x="5895592" y="4730697"/>
              <a:ext cx="214806" cy="3810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cs typeface="Arial" charset="0"/>
              </a:endParaRPr>
            </a:p>
          </p:txBody>
        </p:sp>
      </p:grpSp>
      <p:pic>
        <p:nvPicPr>
          <p:cNvPr id="51" name="Picture 2" descr="C:\Users\rob\AppData\Local\Microsoft\Windows\Temporary Internet Files\Content.IE5\IBG37Z3M\MC900441397[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60328" y="2501328"/>
            <a:ext cx="419100" cy="41910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descr="C:\Users\rob\AppData\Local\Microsoft\Windows\Temporary Internet Files\Content.IE5\IBG37Z3M\MC900441397[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566030" y="3676620"/>
            <a:ext cx="419100" cy="41910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C:\Users\rob\AppData\Local\Microsoft\Windows\Temporary Internet Files\Content.IE5\IBG37Z3M\MC900441397[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322637" y="5621976"/>
            <a:ext cx="419100" cy="419100"/>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descr="C:\Users\rob\AppData\Local\Microsoft\Windows\Temporary Internet Files\Content.IE5\IBG37Z3M\MC900441397[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510631" y="4624900"/>
            <a:ext cx="419100" cy="419100"/>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C:\Users\rob\AppData\Local\Microsoft\Windows\Temporary Internet Files\Content.IE5\IBG37Z3M\MC900441397[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88270" y="4807383"/>
            <a:ext cx="419100" cy="419100"/>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descr="C:\Users\rob\AppData\Local\Microsoft\Windows\Temporary Internet Files\Content.IE5\IBG37Z3M\MC900441397[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55737" y="3592512"/>
            <a:ext cx="419100" cy="41910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C:\Users\rob\AppData\Local\Microsoft\Windows\Temporary Internet Files\Content.IE5\IBG37Z3M\MC900441397[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528252" y="2526060"/>
            <a:ext cx="419100" cy="419100"/>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C:\Users\rob\AppData\Local\Microsoft\Windows\Temporary Internet Files\Content.IE5\IBG37Z3M\MC900441397[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94137" y="1775142"/>
            <a:ext cx="419100" cy="419100"/>
          </a:xfrm>
          <a:prstGeom prst="rect">
            <a:avLst/>
          </a:prstGeom>
          <a:noFill/>
          <a:extLst>
            <a:ext uri="{909E8E84-426E-40DD-AFC4-6F175D3DCCD1}">
              <a14:hiddenFill xmlns:a14="http://schemas.microsoft.com/office/drawing/2010/main">
                <a:solidFill>
                  <a:srgbClr val="FFFFFF"/>
                </a:solidFill>
              </a14:hiddenFill>
            </a:ext>
          </a:extLst>
        </p:spPr>
      </p:pic>
      <p:sp>
        <p:nvSpPr>
          <p:cNvPr id="60" name="Text Placeholder 5"/>
          <p:cNvSpPr txBox="1">
            <a:spLocks/>
          </p:cNvSpPr>
          <p:nvPr/>
        </p:nvSpPr>
        <p:spPr>
          <a:xfrm>
            <a:off x="6625766" y="1212849"/>
            <a:ext cx="5764672" cy="310913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4500"/>
            <a:r>
              <a:rPr lang="en-US" sz="2400" b="1" dirty="0" smtClean="0"/>
              <a:t>BI Pro: Data Warehouse / Data Mart</a:t>
            </a:r>
          </a:p>
          <a:p>
            <a:pPr marL="444500"/>
            <a:r>
              <a:rPr lang="en-US" sz="2400" b="1" dirty="0" smtClean="0"/>
              <a:t>XL Pro:  Reporting</a:t>
            </a:r>
          </a:p>
          <a:p>
            <a:pPr marL="444500"/>
            <a:r>
              <a:rPr lang="en-US" sz="2400" b="1" dirty="0" smtClean="0"/>
              <a:t>Shared:  Modeling</a:t>
            </a:r>
          </a:p>
          <a:p>
            <a:pPr marL="444500"/>
            <a:r>
              <a:rPr lang="en-US" sz="2400" b="1" dirty="0" smtClean="0"/>
              <a:t>Start with bare bones “star schema,” then iterate quickly</a:t>
            </a:r>
          </a:p>
          <a:p>
            <a:pPr marL="444500"/>
            <a:r>
              <a:rPr lang="en-US" sz="2400" b="1" dirty="0" smtClean="0"/>
              <a:t>Don’t try so hard to anticipate every need</a:t>
            </a:r>
          </a:p>
          <a:p>
            <a:pPr marL="444500"/>
            <a:r>
              <a:rPr lang="en-US" sz="2400" b="1" dirty="0" smtClean="0"/>
              <a:t>XL Pro becomes highly informed consumer of the DW/DM</a:t>
            </a:r>
          </a:p>
        </p:txBody>
      </p:sp>
    </p:spTree>
    <p:extLst>
      <p:ext uri="{BB962C8B-B14F-4D97-AF65-F5344CB8AC3E}">
        <p14:creationId xmlns:p14="http://schemas.microsoft.com/office/powerpoint/2010/main" val="202408760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Time Permitting: More Demos</a:t>
            </a:r>
            <a:endParaRPr lang="en-US" dirty="0"/>
          </a:p>
        </p:txBody>
      </p:sp>
      <p:sp>
        <p:nvSpPr>
          <p:cNvPr id="5" name="Text Placeholder 4"/>
          <p:cNvSpPr>
            <a:spLocks noGrp="1"/>
          </p:cNvSpPr>
          <p:nvPr>
            <p:ph type="body" sz="quarter" idx="12"/>
          </p:nvPr>
        </p:nvSpPr>
        <p:spPr>
          <a:xfrm>
            <a:off x="274638" y="5326043"/>
            <a:ext cx="8230899" cy="1668482"/>
          </a:xfrm>
        </p:spPr>
        <p:txBody>
          <a:bodyPr/>
          <a:lstStyle/>
          <a:p>
            <a:r>
              <a:rPr lang="en-US" dirty="0" smtClean="0"/>
              <a:t>2013 Wave</a:t>
            </a:r>
            <a:endParaRPr lang="en-US" dirty="0"/>
          </a:p>
        </p:txBody>
      </p:sp>
    </p:spTree>
    <p:extLst>
      <p:ext uri="{BB962C8B-B14F-4D97-AF65-F5344CB8AC3E}">
        <p14:creationId xmlns:p14="http://schemas.microsoft.com/office/powerpoint/2010/main" val="347959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More Info</a:t>
            </a:r>
            <a:endParaRPr lang="en-US" dirty="0"/>
          </a:p>
        </p:txBody>
      </p:sp>
      <p:sp>
        <p:nvSpPr>
          <p:cNvPr id="6" name="Text Placeholder 5"/>
          <p:cNvSpPr>
            <a:spLocks noGrp="1"/>
          </p:cNvSpPr>
          <p:nvPr>
            <p:ph type="body" sz="quarter" idx="10"/>
          </p:nvPr>
        </p:nvSpPr>
        <p:spPr>
          <a:xfrm>
            <a:off x="274638" y="1212850"/>
            <a:ext cx="11887200" cy="4462760"/>
          </a:xfrm>
        </p:spPr>
        <p:txBody>
          <a:bodyPr/>
          <a:lstStyle/>
          <a:p>
            <a:r>
              <a:rPr lang="en-US" dirty="0" smtClean="0"/>
              <a:t>6 PM Today, Ask the Experts</a:t>
            </a:r>
          </a:p>
          <a:p>
            <a:pPr lvl="1"/>
            <a:r>
              <a:rPr lang="en-US" dirty="0" smtClean="0"/>
              <a:t>Beers/Dinner/Hangout Afterward</a:t>
            </a:r>
            <a:endParaRPr lang="en-US" dirty="0"/>
          </a:p>
          <a:p>
            <a:r>
              <a:rPr lang="en-US" dirty="0" smtClean="0"/>
              <a:t>Blog:  </a:t>
            </a:r>
            <a:r>
              <a:rPr lang="en-US" dirty="0" smtClean="0">
                <a:hlinkClick r:id="rId2"/>
              </a:rPr>
              <a:t>PowerPivotPro.com</a:t>
            </a:r>
            <a:endParaRPr lang="en-US" dirty="0" smtClean="0"/>
          </a:p>
          <a:p>
            <a:r>
              <a:rPr lang="en-US" dirty="0" smtClean="0"/>
              <a:t>Demos</a:t>
            </a:r>
            <a:r>
              <a:rPr lang="en-US" dirty="0"/>
              <a:t>:  </a:t>
            </a:r>
            <a:r>
              <a:rPr lang="en-US" dirty="0" smtClean="0">
                <a:hlinkClick r:id="rId3"/>
              </a:rPr>
              <a:t>ppvt.pro/</a:t>
            </a:r>
            <a:r>
              <a:rPr lang="en-US" dirty="0" err="1" smtClean="0">
                <a:hlinkClick r:id="rId3"/>
              </a:rPr>
              <a:t>livedemos</a:t>
            </a:r>
            <a:endParaRPr lang="en-US" dirty="0" smtClean="0"/>
          </a:p>
          <a:p>
            <a:r>
              <a:rPr lang="en-US" dirty="0" smtClean="0"/>
              <a:t>Twitter:  @</a:t>
            </a:r>
            <a:r>
              <a:rPr lang="en-US" dirty="0" err="1" smtClean="0"/>
              <a:t>powerpivotpro</a:t>
            </a:r>
            <a:endParaRPr lang="en-US" dirty="0" smtClean="0"/>
          </a:p>
          <a:p>
            <a:r>
              <a:rPr lang="en-US" dirty="0" smtClean="0"/>
              <a:t>Mail:  </a:t>
            </a:r>
            <a:r>
              <a:rPr lang="en-US" dirty="0" smtClean="0">
                <a:hlinkClick r:id="rId4"/>
              </a:rPr>
              <a:t>rob@pivotstream.com</a:t>
            </a:r>
            <a:endParaRPr lang="en-US" dirty="0" smtClean="0"/>
          </a:p>
          <a:p>
            <a:endParaRPr lang="en-US" dirty="0" smtClean="0"/>
          </a:p>
        </p:txBody>
      </p:sp>
    </p:spTree>
    <p:extLst>
      <p:ext uri="{BB962C8B-B14F-4D97-AF65-F5344CB8AC3E}">
        <p14:creationId xmlns:p14="http://schemas.microsoft.com/office/powerpoint/2010/main" val="1379786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 Sessions @ SPC</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4104251124"/>
              </p:ext>
            </p:extLst>
          </p:nvPr>
        </p:nvGraphicFramePr>
        <p:xfrm>
          <a:off x="427037" y="1216025"/>
          <a:ext cx="11737166" cy="5437595"/>
        </p:xfrm>
        <a:graphic>
          <a:graphicData uri="http://schemas.openxmlformats.org/drawingml/2006/table">
            <a:tbl>
              <a:tblPr/>
              <a:tblGrid>
                <a:gridCol w="7924800"/>
                <a:gridCol w="908119"/>
                <a:gridCol w="1942841"/>
                <a:gridCol w="961406"/>
              </a:tblGrid>
              <a:tr h="444103">
                <a:tc>
                  <a:txBody>
                    <a:bodyPr/>
                    <a:lstStyle/>
                    <a:p>
                      <a:pPr algn="l" fontAlgn="b"/>
                      <a:r>
                        <a:rPr lang="en-US" sz="1200" b="1" i="0" u="none" strike="noStrike" dirty="0">
                          <a:solidFill>
                            <a:srgbClr val="FFFFFF"/>
                          </a:solidFill>
                          <a:effectLst/>
                          <a:latin typeface="Calibri" panose="020F0502020204030204" pitchFamily="34" charset="0"/>
                        </a:rPr>
                        <a:t>Title</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1200" b="1" i="0" u="none" strike="noStrike" dirty="0">
                          <a:solidFill>
                            <a:srgbClr val="FFFFFF"/>
                          </a:solidFill>
                          <a:effectLst/>
                          <a:latin typeface="Calibri" panose="020F0502020204030204" pitchFamily="34" charset="0"/>
                        </a:rPr>
                        <a:t>Code</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1200" b="1" i="0" u="none" strike="noStrike" dirty="0">
                          <a:solidFill>
                            <a:srgbClr val="FFFFFF"/>
                          </a:solidFill>
                          <a:effectLst/>
                          <a:latin typeface="Calibri" panose="020F0502020204030204" pitchFamily="34" charset="0"/>
                        </a:rPr>
                        <a:t>Room</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1200" b="1" i="0" u="none" strike="noStrike" dirty="0">
                          <a:solidFill>
                            <a:srgbClr val="FFFFFF"/>
                          </a:solidFill>
                          <a:effectLst/>
                          <a:latin typeface="Calibri" panose="020F0502020204030204" pitchFamily="34" charset="0"/>
                        </a:rPr>
                        <a:t>Time</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r>
              <a:tr h="444103">
                <a:tc>
                  <a:txBody>
                    <a:bodyPr/>
                    <a:lstStyle/>
                    <a:p>
                      <a:pPr algn="l" fontAlgn="b"/>
                      <a:r>
                        <a:rPr lang="en-US" sz="1800" b="0" i="0" u="none" strike="noStrike" dirty="0">
                          <a:solidFill>
                            <a:srgbClr val="000000"/>
                          </a:solidFill>
                          <a:effectLst/>
                          <a:latin typeface="Calibri" panose="020F0502020204030204" pitchFamily="34" charset="0"/>
                        </a:rPr>
                        <a:t>Customizing Sites and Pages in SharePoint 2013</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a:solidFill>
                            <a:srgbClr val="000000"/>
                          </a:solidFill>
                          <a:effectLst/>
                          <a:latin typeface="Calibri" panose="020F0502020204030204" pitchFamily="34" charset="0"/>
                        </a:rPr>
                        <a:t>SPC064</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a:solidFill>
                            <a:srgbClr val="000000"/>
                          </a:solidFill>
                          <a:effectLst/>
                          <a:latin typeface="Calibri" panose="020F0502020204030204" pitchFamily="34" charset="0"/>
                        </a:rPr>
                        <a:t>South Seas Ballroom CDFJI</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dirty="0">
                          <a:solidFill>
                            <a:srgbClr val="000000"/>
                          </a:solidFill>
                          <a:effectLst/>
                          <a:latin typeface="Calibri" panose="020F0502020204030204" pitchFamily="34" charset="0"/>
                        </a:rPr>
                        <a:t>Wed 3:15pm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444103">
                <a:tc>
                  <a:txBody>
                    <a:bodyPr/>
                    <a:lstStyle/>
                    <a:p>
                      <a:pPr algn="l" fontAlgn="b"/>
                      <a:r>
                        <a:rPr lang="en-US" sz="1800" b="0" i="0" u="none" strike="noStrike" dirty="0" err="1">
                          <a:solidFill>
                            <a:srgbClr val="000000"/>
                          </a:solidFill>
                          <a:effectLst/>
                          <a:latin typeface="Calibri" panose="020F0502020204030204" pitchFamily="34" charset="0"/>
                        </a:rPr>
                        <a:t>GeoFlow</a:t>
                      </a:r>
                      <a:r>
                        <a:rPr lang="en-US" sz="1800" b="0" i="0" u="none" strike="noStrike" dirty="0">
                          <a:solidFill>
                            <a:srgbClr val="000000"/>
                          </a:solidFill>
                          <a:effectLst/>
                          <a:latin typeface="Calibri" panose="020F0502020204030204" pitchFamily="34" charset="0"/>
                        </a:rPr>
                        <a:t> for Excel 2013 - a new way of exploring geospatial data and sharing insights</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Calibri" panose="020F0502020204030204" pitchFamily="34" charset="0"/>
                        </a:rPr>
                        <a:t>SPC258</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Calibri" panose="020F0502020204030204" pitchFamily="34" charset="0"/>
                        </a:rPr>
                        <a:t>Mandalay Bay Ballroom L</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Calibri" panose="020F0502020204030204" pitchFamily="34" charset="0"/>
                        </a:rPr>
                        <a:t>Wed 5:00pm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103">
                <a:tc>
                  <a:txBody>
                    <a:bodyPr/>
                    <a:lstStyle/>
                    <a:p>
                      <a:pPr algn="l" fontAlgn="b"/>
                      <a:r>
                        <a:rPr lang="en-US" sz="1800" b="0" i="0" u="none" strike="noStrike" dirty="0">
                          <a:solidFill>
                            <a:srgbClr val="000000"/>
                          </a:solidFill>
                          <a:effectLst/>
                          <a:latin typeface="Calibri" panose="020F0502020204030204" pitchFamily="34" charset="0"/>
                        </a:rPr>
                        <a:t>Customer Showcase: How Fresenius Medical Care migrated Dashboards to 2013</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a:solidFill>
                            <a:srgbClr val="000000"/>
                          </a:solidFill>
                          <a:effectLst/>
                          <a:latin typeface="Calibri" panose="020F0502020204030204" pitchFamily="34" charset="0"/>
                        </a:rPr>
                        <a:t>SPC055</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a:solidFill>
                            <a:srgbClr val="000000"/>
                          </a:solidFill>
                          <a:effectLst/>
                          <a:latin typeface="Calibri" panose="020F0502020204030204" pitchFamily="34" charset="0"/>
                        </a:rPr>
                        <a:t>South Pacific Ballroom F</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dirty="0">
                          <a:solidFill>
                            <a:srgbClr val="000000"/>
                          </a:solidFill>
                          <a:effectLst/>
                          <a:latin typeface="Calibri" panose="020F0502020204030204" pitchFamily="34" charset="0"/>
                        </a:rPr>
                        <a:t>Thur 9:00am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444103">
                <a:tc>
                  <a:txBody>
                    <a:bodyPr/>
                    <a:lstStyle/>
                    <a:p>
                      <a:pPr algn="l" fontAlgn="b"/>
                      <a:r>
                        <a:rPr lang="en-US" sz="1800" b="0" i="0" u="none" strike="noStrike" dirty="0">
                          <a:solidFill>
                            <a:srgbClr val="000000"/>
                          </a:solidFill>
                          <a:effectLst/>
                          <a:latin typeface="Calibri" panose="020F0502020204030204" pitchFamily="34" charset="0"/>
                        </a:rPr>
                        <a:t>Lighting up SharePoint 2013 Extranets with Business Intelligence</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Calibri" panose="020F0502020204030204" pitchFamily="34" charset="0"/>
                        </a:rPr>
                        <a:t>SPC141</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Calibri" panose="020F0502020204030204" pitchFamily="34" charset="0"/>
                        </a:rPr>
                        <a:t>Mandalay Bay Ballroom L</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Calibri" panose="020F0502020204030204" pitchFamily="34" charset="0"/>
                        </a:rPr>
                        <a:t>Thur 9:00am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103">
                <a:tc>
                  <a:txBody>
                    <a:bodyPr/>
                    <a:lstStyle/>
                    <a:p>
                      <a:pPr algn="l" fontAlgn="b"/>
                      <a:r>
                        <a:rPr lang="en-US" sz="1800" b="0" i="0" u="none" strike="noStrike" dirty="0">
                          <a:solidFill>
                            <a:srgbClr val="000000"/>
                          </a:solidFill>
                          <a:effectLst/>
                          <a:latin typeface="Calibri" panose="020F0502020204030204" pitchFamily="34" charset="0"/>
                        </a:rPr>
                        <a:t>Running Reporting Services in SharePoint Integrated Mode: How and Why</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a:solidFill>
                            <a:srgbClr val="000000"/>
                          </a:solidFill>
                          <a:effectLst/>
                          <a:latin typeface="Calibri" panose="020F0502020204030204" pitchFamily="34" charset="0"/>
                        </a:rPr>
                        <a:t>SPC199</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a:solidFill>
                            <a:srgbClr val="000000"/>
                          </a:solidFill>
                          <a:effectLst/>
                          <a:latin typeface="Calibri" panose="020F0502020204030204" pitchFamily="34" charset="0"/>
                        </a:rPr>
                        <a:t>Reef </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dirty="0">
                          <a:solidFill>
                            <a:srgbClr val="000000"/>
                          </a:solidFill>
                          <a:effectLst/>
                          <a:latin typeface="Calibri" panose="020F0502020204030204" pitchFamily="34" charset="0"/>
                        </a:rPr>
                        <a:t>Thur 9:00am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444103">
                <a:tc>
                  <a:txBody>
                    <a:bodyPr/>
                    <a:lstStyle/>
                    <a:p>
                      <a:pPr algn="l" fontAlgn="b"/>
                      <a:r>
                        <a:rPr lang="en-US" sz="1800" b="0" i="0" u="none" strike="noStrike" dirty="0">
                          <a:solidFill>
                            <a:srgbClr val="000000"/>
                          </a:solidFill>
                          <a:effectLst/>
                          <a:latin typeface="Calibri" panose="020F0502020204030204" pitchFamily="34" charset="0"/>
                        </a:rPr>
                        <a:t>Deep Dive on Implementing Security for your BI Applications</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Calibri" panose="020F0502020204030204" pitchFamily="34" charset="0"/>
                        </a:rPr>
                        <a:t>SPC074</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Calibri" panose="020F0502020204030204" pitchFamily="34" charset="0"/>
                        </a:rPr>
                        <a:t>Mandalay Bay Ballroom L</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Calibri" panose="020F0502020204030204" pitchFamily="34" charset="0"/>
                        </a:rPr>
                        <a:t>Thur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103">
                <a:tc>
                  <a:txBody>
                    <a:bodyPr/>
                    <a:lstStyle/>
                    <a:p>
                      <a:pPr algn="l" fontAlgn="b"/>
                      <a:r>
                        <a:rPr lang="en-US" sz="1800" b="0" i="0" u="none" strike="noStrike" dirty="0">
                          <a:solidFill>
                            <a:srgbClr val="000000"/>
                          </a:solidFill>
                          <a:effectLst/>
                          <a:latin typeface="Calibri" panose="020F0502020204030204" pitchFamily="34" charset="0"/>
                        </a:rPr>
                        <a:t>Developing Advanced BI Visualizations with Visio &amp; SharePoint in Office 365 with Azure data integration</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a:solidFill>
                            <a:srgbClr val="000000"/>
                          </a:solidFill>
                          <a:effectLst/>
                          <a:latin typeface="Calibri" panose="020F0502020204030204" pitchFamily="34" charset="0"/>
                        </a:rPr>
                        <a:t>SPC086</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a:solidFill>
                            <a:srgbClr val="000000"/>
                          </a:solidFill>
                          <a:effectLst/>
                          <a:latin typeface="Calibri" panose="020F0502020204030204" pitchFamily="34" charset="0"/>
                        </a:rPr>
                        <a:t>South Seas Ballroom E</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dirty="0">
                          <a:solidFill>
                            <a:srgbClr val="000000"/>
                          </a:solidFill>
                          <a:effectLst/>
                          <a:latin typeface="Calibri" panose="020F0502020204030204" pitchFamily="34" charset="0"/>
                        </a:rPr>
                        <a:t>Thur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444103">
                <a:tc>
                  <a:txBody>
                    <a:bodyPr/>
                    <a:lstStyle/>
                    <a:p>
                      <a:pPr algn="l" fontAlgn="b"/>
                      <a:r>
                        <a:rPr lang="en-US" sz="1800" b="0" i="0" u="none" strike="noStrike" dirty="0">
                          <a:solidFill>
                            <a:srgbClr val="000000"/>
                          </a:solidFill>
                          <a:effectLst/>
                          <a:latin typeface="Calibri" panose="020F0502020204030204" pitchFamily="34" charset="0"/>
                        </a:rPr>
                        <a:t>Practical Deployment Aspects of Business Intelligence</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Calibri" panose="020F0502020204030204" pitchFamily="34" charset="0"/>
                        </a:rPr>
                        <a:t>SPC196</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Calibri" panose="020F0502020204030204" pitchFamily="34" charset="0"/>
                        </a:rPr>
                        <a:t>Reef </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Calibri" panose="020F0502020204030204" pitchFamily="34" charset="0"/>
                        </a:rPr>
                        <a:t>Thur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103">
                <a:tc>
                  <a:txBody>
                    <a:bodyPr/>
                    <a:lstStyle/>
                    <a:p>
                      <a:pPr algn="l" fontAlgn="b"/>
                      <a:r>
                        <a:rPr lang="en-US" sz="1800" b="0" i="0" u="none" strike="noStrike" dirty="0">
                          <a:solidFill>
                            <a:srgbClr val="000000"/>
                          </a:solidFill>
                          <a:effectLst/>
                          <a:latin typeface="Calibri" panose="020F0502020204030204" pitchFamily="34" charset="0"/>
                        </a:rPr>
                        <a:t>Deep Dive on </a:t>
                      </a:r>
                      <a:r>
                        <a:rPr lang="en-US" sz="1800" b="0" i="0" u="none" strike="noStrike" dirty="0" err="1">
                          <a:solidFill>
                            <a:srgbClr val="000000"/>
                          </a:solidFill>
                          <a:effectLst/>
                          <a:latin typeface="Calibri" panose="020F0502020204030204" pitchFamily="34" charset="0"/>
                        </a:rPr>
                        <a:t>PowerPivot</a:t>
                      </a:r>
                      <a:r>
                        <a:rPr lang="en-US" sz="1800" b="0" i="0" u="none" strike="noStrike" dirty="0">
                          <a:solidFill>
                            <a:srgbClr val="000000"/>
                          </a:solidFill>
                          <a:effectLst/>
                          <a:latin typeface="Calibri" panose="020F0502020204030204" pitchFamily="34" charset="0"/>
                        </a:rPr>
                        <a:t> in Office and SharePoint</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dirty="0">
                          <a:solidFill>
                            <a:srgbClr val="000000"/>
                          </a:solidFill>
                          <a:effectLst/>
                          <a:latin typeface="Calibri" panose="020F0502020204030204" pitchFamily="34" charset="0"/>
                        </a:rPr>
                        <a:t>SPC075</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dirty="0">
                          <a:solidFill>
                            <a:srgbClr val="000000"/>
                          </a:solidFill>
                          <a:effectLst/>
                          <a:latin typeface="Calibri" panose="020F0502020204030204" pitchFamily="34" charset="0"/>
                        </a:rPr>
                        <a:t>Reef </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dirty="0">
                          <a:solidFill>
                            <a:srgbClr val="000000"/>
                          </a:solidFill>
                          <a:effectLst/>
                          <a:latin typeface="Calibri" panose="020F0502020204030204" pitchFamily="34" charset="0"/>
                        </a:rPr>
                        <a:t>Thur 12:00pm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444103">
                <a:tc>
                  <a:txBody>
                    <a:bodyPr/>
                    <a:lstStyle/>
                    <a:p>
                      <a:pPr algn="l" fontAlgn="b"/>
                      <a:r>
                        <a:rPr lang="en-US" sz="1800" b="0" i="0" u="none" strike="noStrike" dirty="0">
                          <a:solidFill>
                            <a:srgbClr val="000000"/>
                          </a:solidFill>
                          <a:effectLst/>
                          <a:latin typeface="Calibri" panose="020F0502020204030204" pitchFamily="34" charset="0"/>
                        </a:rPr>
                        <a:t>SharePoint Web Templates for on-premise and the Cloud</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effectLst/>
                          <a:latin typeface="Calibri" panose="020F0502020204030204" pitchFamily="34" charset="0"/>
                        </a:rPr>
                        <a:t>SPC220</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Calibri" panose="020F0502020204030204" pitchFamily="34" charset="0"/>
                        </a:rPr>
                        <a:t>South Seas Ballroom AB</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Calibri" panose="020F0502020204030204" pitchFamily="34" charset="0"/>
                        </a:rPr>
                        <a:t>Thur 12:00pm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103">
                <a:tc>
                  <a:txBody>
                    <a:bodyPr/>
                    <a:lstStyle/>
                    <a:p>
                      <a:pPr algn="l" fontAlgn="b"/>
                      <a:r>
                        <a:rPr lang="en-US" sz="1800" b="0" i="0" u="none" strike="noStrike" dirty="0">
                          <a:solidFill>
                            <a:srgbClr val="000000"/>
                          </a:solidFill>
                          <a:effectLst/>
                          <a:latin typeface="Calibri" panose="020F0502020204030204" pitchFamily="34" charset="0"/>
                        </a:rPr>
                        <a:t>Surfacing LOB Data in SharePoint 2013 using BCS and Search</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a:solidFill>
                            <a:srgbClr val="000000"/>
                          </a:solidFill>
                          <a:effectLst/>
                          <a:latin typeface="Calibri" panose="020F0502020204030204" pitchFamily="34" charset="0"/>
                        </a:rPr>
                        <a:t>SPC232</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a:solidFill>
                            <a:srgbClr val="000000"/>
                          </a:solidFill>
                          <a:effectLst/>
                          <a:latin typeface="Calibri" panose="020F0502020204030204" pitchFamily="34" charset="0"/>
                        </a:rPr>
                        <a:t>Lagoon ABGH</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400" b="0" i="0" u="none" strike="noStrike" dirty="0">
                          <a:solidFill>
                            <a:srgbClr val="000000"/>
                          </a:solidFill>
                          <a:effectLst/>
                          <a:latin typeface="Calibri" panose="020F0502020204030204" pitchFamily="34" charset="0"/>
                        </a:rPr>
                        <a:t>Thur 12:00pm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407867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399290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285162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336379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Me</a:t>
            </a:r>
            <a:endParaRPr lang="en-US" dirty="0"/>
          </a:p>
        </p:txBody>
      </p:sp>
      <p:sp>
        <p:nvSpPr>
          <p:cNvPr id="6" name="Text Placeholder 5"/>
          <p:cNvSpPr>
            <a:spLocks noGrp="1"/>
          </p:cNvSpPr>
          <p:nvPr>
            <p:ph type="body" sz="quarter" idx="10"/>
          </p:nvPr>
        </p:nvSpPr>
        <p:spPr>
          <a:xfrm>
            <a:off x="274638" y="1212850"/>
            <a:ext cx="11887200" cy="4801314"/>
          </a:xfrm>
        </p:spPr>
        <p:txBody>
          <a:bodyPr/>
          <a:lstStyle/>
          <a:p>
            <a:r>
              <a:rPr lang="en-US" dirty="0" smtClean="0"/>
              <a:t>13+ Years at Microsoft (1996-2010)</a:t>
            </a:r>
          </a:p>
          <a:p>
            <a:pPr lvl="1"/>
            <a:r>
              <a:rPr lang="en-US" dirty="0"/>
              <a:t>Office 97, Office 2000, </a:t>
            </a:r>
            <a:r>
              <a:rPr lang="en-US" dirty="0" smtClean="0"/>
              <a:t>Windows </a:t>
            </a:r>
            <a:r>
              <a:rPr lang="en-US" dirty="0"/>
              <a:t>Installer v1</a:t>
            </a:r>
          </a:p>
          <a:p>
            <a:pPr lvl="1"/>
            <a:r>
              <a:rPr lang="en-US" dirty="0" smtClean="0"/>
              <a:t>Excel 2003, Excel 2007 BI Features, PowerPivot v1 / Excel 2010</a:t>
            </a:r>
          </a:p>
          <a:p>
            <a:r>
              <a:rPr lang="en-US" dirty="0" smtClean="0"/>
              <a:t>CTO, Pivotstream.com</a:t>
            </a:r>
          </a:p>
          <a:p>
            <a:pPr lvl="1"/>
            <a:r>
              <a:rPr lang="en-US" dirty="0" smtClean="0"/>
              <a:t>100% Focused on MS “Self-Service” BI</a:t>
            </a:r>
          </a:p>
          <a:p>
            <a:pPr lvl="1"/>
            <a:r>
              <a:rPr lang="en-US" dirty="0" smtClean="0"/>
              <a:t>Training, Consulting, and </a:t>
            </a:r>
            <a:r>
              <a:rPr lang="en-US" i="1" dirty="0" smtClean="0"/>
              <a:t>HOSTING</a:t>
            </a:r>
          </a:p>
          <a:p>
            <a:r>
              <a:rPr lang="en-US" dirty="0" smtClean="0"/>
              <a:t>Blogger/Author/MVP</a:t>
            </a:r>
          </a:p>
          <a:p>
            <a:pPr lvl="1"/>
            <a:r>
              <a:rPr lang="en-US" dirty="0" smtClean="0"/>
              <a:t>PowerPivotPro.com – started in 2009, twice-weekly posts</a:t>
            </a:r>
          </a:p>
          <a:p>
            <a:pPr lvl="1"/>
            <a:r>
              <a:rPr lang="en-US" dirty="0" smtClean="0"/>
              <a:t>Recently-published book</a:t>
            </a:r>
          </a:p>
          <a:p>
            <a:pPr lvl="1"/>
            <a:r>
              <a:rPr lang="en-US" dirty="0" smtClean="0"/>
              <a:t>NOT a Microsoft “fanboy”</a:t>
            </a:r>
          </a:p>
          <a:p>
            <a:pPr lvl="1"/>
            <a:r>
              <a:rPr lang="en-US" dirty="0" smtClean="0"/>
              <a:t>NOT a programmer or BI Pro</a:t>
            </a: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2835" y="4106862"/>
            <a:ext cx="2096776"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4814" y="2716972"/>
            <a:ext cx="4520223" cy="100889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4820" y="5097462"/>
            <a:ext cx="5382591" cy="1510903"/>
          </a:xfrm>
          <a:prstGeom prst="rect">
            <a:avLst/>
          </a:prstGeom>
        </p:spPr>
      </p:pic>
      <p:pic>
        <p:nvPicPr>
          <p:cNvPr id="2055" name="Picture 7" descr="http://www.englewoodbaptist.com/images/excel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1023" y="1058862"/>
            <a:ext cx="1219200" cy="12001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52037" y="1062297"/>
            <a:ext cx="1200150" cy="1209675"/>
          </a:xfrm>
          <a:prstGeom prst="rect">
            <a:avLst/>
          </a:prstGeom>
        </p:spPr>
      </p:pic>
    </p:spTree>
    <p:extLst>
      <p:ext uri="{BB962C8B-B14F-4D97-AF65-F5344CB8AC3E}">
        <p14:creationId xmlns:p14="http://schemas.microsoft.com/office/powerpoint/2010/main" val="30678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055"/>
                                        </p:tgtEl>
                                        <p:attrNameLst>
                                          <p:attrName>style.visibility</p:attrName>
                                        </p:attrNameLst>
                                      </p:cBhvr>
                                      <p:to>
                                        <p:strVal val="visible"/>
                                      </p:to>
                                    </p:set>
                                    <p:animEffect transition="in" filter="fade">
                                      <p:cBhvr>
                                        <p:cTn id="17" dur="500"/>
                                        <p:tgtEl>
                                          <p:spTgt spid="2055"/>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fade">
                                      <p:cBhvr>
                                        <p:cTn id="26" dur="500"/>
                                        <p:tgtEl>
                                          <p:spTgt spid="6">
                                            <p:txEl>
                                              <p:pRg st="3" end="3"/>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500"/>
                                        <p:tgtEl>
                                          <p:spTgt spid="6">
                                            <p:txEl>
                                              <p:pRg st="4" end="4"/>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6">
                                            <p:txEl>
                                              <p:pRg st="6" end="6"/>
                                            </p:txEl>
                                          </p:spTgt>
                                        </p:tgtEl>
                                        <p:attrNameLst>
                                          <p:attrName>style.visibility</p:attrName>
                                        </p:attrNameLst>
                                      </p:cBhvr>
                                      <p:to>
                                        <p:strVal val="visible"/>
                                      </p:to>
                                    </p:set>
                                    <p:animEffect transition="in" filter="fade">
                                      <p:cBhvr>
                                        <p:cTn id="41" dur="500"/>
                                        <p:tgtEl>
                                          <p:spTgt spid="6">
                                            <p:txEl>
                                              <p:pRg st="6" end="6"/>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6">
                                            <p:txEl>
                                              <p:pRg st="7" end="7"/>
                                            </p:txEl>
                                          </p:spTgt>
                                        </p:tgtEl>
                                        <p:attrNameLst>
                                          <p:attrName>style.visibility</p:attrName>
                                        </p:attrNameLst>
                                      </p:cBhvr>
                                      <p:to>
                                        <p:strVal val="visible"/>
                                      </p:to>
                                    </p:set>
                                    <p:animEffect transition="in" filter="fade">
                                      <p:cBhvr>
                                        <p:cTn id="44" dur="500"/>
                                        <p:tgtEl>
                                          <p:spTgt spid="6">
                                            <p:txEl>
                                              <p:pRg st="7" end="7"/>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fade">
                                      <p:cBhvr>
                                        <p:cTn id="47" dur="500"/>
                                        <p:tgtEl>
                                          <p:spTgt spid="6">
                                            <p:txEl>
                                              <p:pRg st="8" end="8"/>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6">
                                            <p:txEl>
                                              <p:pRg st="9" end="9"/>
                                            </p:txEl>
                                          </p:spTgt>
                                        </p:tgtEl>
                                        <p:attrNameLst>
                                          <p:attrName>style.visibility</p:attrName>
                                        </p:attrNameLst>
                                      </p:cBhvr>
                                      <p:to>
                                        <p:strVal val="visible"/>
                                      </p:to>
                                    </p:set>
                                    <p:animEffect transition="in" filter="fade">
                                      <p:cBhvr>
                                        <p:cTn id="50" dur="500"/>
                                        <p:tgtEl>
                                          <p:spTgt spid="6">
                                            <p:txEl>
                                              <p:pRg st="9" end="9"/>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6">
                                            <p:txEl>
                                              <p:pRg st="10" end="10"/>
                                            </p:txEl>
                                          </p:spTgt>
                                        </p:tgtEl>
                                        <p:attrNameLst>
                                          <p:attrName>style.visibility</p:attrName>
                                        </p:attrNameLst>
                                      </p:cBhvr>
                                      <p:to>
                                        <p:strVal val="visible"/>
                                      </p:to>
                                    </p:set>
                                    <p:animEffect transition="in" filter="fade">
                                      <p:cBhvr>
                                        <p:cTn id="53" dur="500"/>
                                        <p:tgtEl>
                                          <p:spTgt spid="6">
                                            <p:txEl>
                                              <p:pRg st="10" end="10"/>
                                            </p:txEl>
                                          </p:spTgt>
                                        </p:tgtEl>
                                      </p:cBhvr>
                                    </p:animEffect>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par>
                                <p:cTn id="58" presetID="10" presetClass="entr" presetSubtype="0" fill="hold" nodeType="withEffect">
                                  <p:stCondLst>
                                    <p:cond delay="0"/>
                                  </p:stCondLst>
                                  <p:childTnLst>
                                    <p:set>
                                      <p:cBhvr>
                                        <p:cTn id="59" dur="1" fill="hold">
                                          <p:stCondLst>
                                            <p:cond delay="0"/>
                                          </p:stCondLst>
                                        </p:cTn>
                                        <p:tgtEl>
                                          <p:spTgt spid="2052"/>
                                        </p:tgtEl>
                                        <p:attrNameLst>
                                          <p:attrName>style.visibility</p:attrName>
                                        </p:attrNameLst>
                                      </p:cBhvr>
                                      <p:to>
                                        <p:strVal val="visible"/>
                                      </p:to>
                                    </p:set>
                                    <p:animEffect transition="in" filter="fade">
                                      <p:cBhvr>
                                        <p:cTn id="60"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You</a:t>
            </a:r>
            <a:endParaRPr lang="en-US" dirty="0"/>
          </a:p>
        </p:txBody>
      </p:sp>
      <p:sp>
        <p:nvSpPr>
          <p:cNvPr id="6" name="Text Placeholder 5"/>
          <p:cNvSpPr>
            <a:spLocks noGrp="1"/>
          </p:cNvSpPr>
          <p:nvPr>
            <p:ph type="body" sz="quarter" idx="10"/>
          </p:nvPr>
        </p:nvSpPr>
        <p:spPr>
          <a:xfrm>
            <a:off x="274638" y="1212850"/>
            <a:ext cx="11887200" cy="5139869"/>
          </a:xfrm>
        </p:spPr>
        <p:txBody>
          <a:bodyPr/>
          <a:lstStyle/>
          <a:p>
            <a:r>
              <a:rPr lang="en-US" dirty="0" smtClean="0"/>
              <a:t>You have data</a:t>
            </a:r>
          </a:p>
          <a:p>
            <a:pPr lvl="1"/>
            <a:r>
              <a:rPr lang="en-US" dirty="0" smtClean="0"/>
              <a:t>More all the time – volume and variety</a:t>
            </a:r>
          </a:p>
          <a:p>
            <a:r>
              <a:rPr lang="en-US" dirty="0" smtClean="0"/>
              <a:t>You are under pressure</a:t>
            </a:r>
          </a:p>
          <a:p>
            <a:pPr lvl="1"/>
            <a:r>
              <a:rPr lang="en-US" dirty="0" smtClean="0"/>
              <a:t>You need better decisions</a:t>
            </a:r>
          </a:p>
          <a:p>
            <a:pPr lvl="1"/>
            <a:r>
              <a:rPr lang="en-US" dirty="0" smtClean="0"/>
              <a:t>You have less money, less time</a:t>
            </a:r>
          </a:p>
          <a:p>
            <a:pPr lvl="1"/>
            <a:r>
              <a:rPr lang="en-US" dirty="0" smtClean="0"/>
              <a:t>Easy, right?</a:t>
            </a:r>
          </a:p>
          <a:p>
            <a:r>
              <a:rPr lang="en-US" dirty="0" smtClean="0"/>
              <a:t>You are VERY well-positioned</a:t>
            </a:r>
          </a:p>
          <a:p>
            <a:pPr lvl="1"/>
            <a:r>
              <a:rPr lang="en-US" dirty="0" smtClean="0"/>
              <a:t>A revolution has started</a:t>
            </a:r>
          </a:p>
          <a:p>
            <a:pPr lvl="1"/>
            <a:r>
              <a:rPr lang="en-US" dirty="0" smtClean="0"/>
              <a:t>Microsoft is leading it, with SharePoint in central role</a:t>
            </a:r>
          </a:p>
          <a:p>
            <a:r>
              <a:rPr lang="en-US" dirty="0" smtClean="0"/>
              <a:t>You have a secret weapon</a:t>
            </a:r>
          </a:p>
          <a:p>
            <a:pPr lvl="1"/>
            <a:r>
              <a:rPr lang="en-US" dirty="0" smtClean="0"/>
              <a:t>To be revealed shortly… </a:t>
            </a:r>
            <a:r>
              <a:rPr lang="en-US" dirty="0" smtClean="0">
                <a:sym typeface="Wingdings" pitchFamily="2" charset="2"/>
              </a:rPr>
              <a:t></a:t>
            </a:r>
            <a:endParaRPr lang="en-US" dirty="0"/>
          </a:p>
        </p:txBody>
      </p:sp>
    </p:spTree>
    <p:extLst>
      <p:ext uri="{BB962C8B-B14F-4D97-AF65-F5344CB8AC3E}">
        <p14:creationId xmlns:p14="http://schemas.microsoft.com/office/powerpoint/2010/main" val="3020817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fade">
                                      <p:cBhvr>
                                        <p:cTn id="22" dur="500"/>
                                        <p:tgtEl>
                                          <p:spTgt spid="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fade">
                                      <p:cBhvr>
                                        <p:cTn id="27" dur="500"/>
                                        <p:tgtEl>
                                          <p:spTgt spid="6">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Effect transition="in" filter="fade">
                                      <p:cBhvr>
                                        <p:cTn id="30" dur="500"/>
                                        <p:tgtEl>
                                          <p:spTgt spid="6">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animEffect transition="in" filter="fade">
                                      <p:cBhvr>
                                        <p:cTn id="33" dur="500"/>
                                        <p:tgtEl>
                                          <p:spTgt spid="6">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
                                            <p:txEl>
                                              <p:pRg st="9" end="9"/>
                                            </p:txEl>
                                          </p:spTgt>
                                        </p:tgtEl>
                                        <p:attrNameLst>
                                          <p:attrName>style.visibility</p:attrName>
                                        </p:attrNameLst>
                                      </p:cBhvr>
                                      <p:to>
                                        <p:strVal val="visible"/>
                                      </p:to>
                                    </p:set>
                                    <p:animEffect transition="in" filter="fade">
                                      <p:cBhvr>
                                        <p:cTn id="38" dur="500"/>
                                        <p:tgtEl>
                                          <p:spTgt spid="6">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6">
                                            <p:txEl>
                                              <p:pRg st="10" end="10"/>
                                            </p:txEl>
                                          </p:spTgt>
                                        </p:tgtEl>
                                        <p:attrNameLst>
                                          <p:attrName>style.visibility</p:attrName>
                                        </p:attrNameLst>
                                      </p:cBhvr>
                                      <p:to>
                                        <p:strVal val="visible"/>
                                      </p:to>
                                    </p:set>
                                    <p:animEffect transition="in" filter="fade">
                                      <p:cBhvr>
                                        <p:cTn id="41"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Some Relevant “Business Intelligence”</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617" y="1244291"/>
            <a:ext cx="6923922" cy="3657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7817" y="1668462"/>
            <a:ext cx="9090220" cy="522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8" name="5-Point Star 7"/>
          <p:cNvSpPr/>
          <p:nvPr/>
        </p:nvSpPr>
        <p:spPr bwMode="auto">
          <a:xfrm>
            <a:off x="8702357" y="3835091"/>
            <a:ext cx="640080" cy="640080"/>
          </a:xfrm>
          <a:prstGeom prst="star5">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5-Point Star 8"/>
          <p:cNvSpPr/>
          <p:nvPr/>
        </p:nvSpPr>
        <p:spPr bwMode="auto">
          <a:xfrm>
            <a:off x="3223424" y="3835091"/>
            <a:ext cx="640080" cy="640080"/>
          </a:xfrm>
          <a:prstGeom prst="star5">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5-Point Star 9"/>
          <p:cNvSpPr/>
          <p:nvPr/>
        </p:nvSpPr>
        <p:spPr bwMode="auto">
          <a:xfrm>
            <a:off x="3215957" y="3314382"/>
            <a:ext cx="640080" cy="640080"/>
          </a:xfrm>
          <a:prstGeom prst="star5">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5-Point Star 10"/>
          <p:cNvSpPr/>
          <p:nvPr/>
        </p:nvSpPr>
        <p:spPr bwMode="auto">
          <a:xfrm>
            <a:off x="9799637" y="4124902"/>
            <a:ext cx="640080" cy="640080"/>
          </a:xfrm>
          <a:prstGeom prst="star5">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31897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2437" y="3344862"/>
            <a:ext cx="1650779" cy="2660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itle 16"/>
          <p:cNvSpPr>
            <a:spLocks noGrp="1"/>
          </p:cNvSpPr>
          <p:nvPr>
            <p:ph type="title"/>
          </p:nvPr>
        </p:nvSpPr>
        <p:spPr/>
        <p:txBody>
          <a:bodyPr/>
          <a:lstStyle/>
          <a:p>
            <a:r>
              <a:rPr lang="en-US" dirty="0" smtClean="0"/>
              <a:t>BI is “Hard”</a:t>
            </a:r>
            <a:endParaRPr lang="en-US" dirty="0"/>
          </a:p>
        </p:txBody>
      </p:sp>
      <p:sp>
        <p:nvSpPr>
          <p:cNvPr id="6" name="Text Placeholder 5"/>
          <p:cNvSpPr>
            <a:spLocks noGrp="1"/>
          </p:cNvSpPr>
          <p:nvPr>
            <p:ph type="body" sz="quarter" idx="10"/>
          </p:nvPr>
        </p:nvSpPr>
        <p:spPr>
          <a:xfrm>
            <a:off x="274638" y="1212850"/>
            <a:ext cx="11887200" cy="4124206"/>
          </a:xfrm>
        </p:spPr>
        <p:txBody>
          <a:bodyPr/>
          <a:lstStyle/>
          <a:p>
            <a:r>
              <a:rPr lang="en-US" dirty="0"/>
              <a:t>Specialized skill set</a:t>
            </a:r>
          </a:p>
          <a:p>
            <a:r>
              <a:rPr lang="en-US" dirty="0" smtClean="0"/>
              <a:t>Long projects</a:t>
            </a:r>
          </a:p>
          <a:p>
            <a:pPr lvl="1"/>
            <a:r>
              <a:rPr lang="en-US" dirty="0" smtClean="0"/>
              <a:t>Often would not complete before biz need “expires”</a:t>
            </a:r>
          </a:p>
          <a:p>
            <a:pPr lvl="1"/>
            <a:r>
              <a:rPr lang="en-US" dirty="0" smtClean="0"/>
              <a:t>Modifications often feel like restarts</a:t>
            </a:r>
            <a:endParaRPr lang="en-US" dirty="0"/>
          </a:p>
          <a:p>
            <a:r>
              <a:rPr lang="en-US" dirty="0"/>
              <a:t>Unmet needs</a:t>
            </a:r>
          </a:p>
          <a:p>
            <a:r>
              <a:rPr lang="en-US" dirty="0" smtClean="0"/>
              <a:t>Expensive projects</a:t>
            </a:r>
          </a:p>
          <a:p>
            <a:r>
              <a:rPr lang="en-US" dirty="0" smtClean="0"/>
              <a:t>Low satisfaction rates</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637" y="5429415"/>
            <a:ext cx="8466034" cy="1219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7742237" y="2887662"/>
            <a:ext cx="3868973" cy="1415772"/>
          </a:xfrm>
          <a:prstGeom prst="rect">
            <a:avLst/>
          </a:prstGeom>
          <a:ln/>
        </p:spPr>
        <p:style>
          <a:lnRef idx="1">
            <a:schemeClr val="accent3"/>
          </a:lnRef>
          <a:fillRef idx="3">
            <a:schemeClr val="accent3"/>
          </a:fillRef>
          <a:effectRef idx="2">
            <a:schemeClr val="accent3"/>
          </a:effectRef>
          <a:fontRef idx="minor">
            <a:schemeClr val="lt1"/>
          </a:fontRef>
        </p:style>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2400" b="1" dirty="0" smtClean="0">
                <a:ln>
                  <a:prstDash val="solid"/>
                </a:ln>
                <a:solidFill>
                  <a:schemeClr val="bg1"/>
                </a:solidFill>
                <a:effectLst>
                  <a:outerShdw blurRad="88000" dist="50800" dir="5040000" algn="tl">
                    <a:schemeClr val="accent4">
                      <a:tint val="80000"/>
                      <a:satMod val="250000"/>
                      <a:alpha val="45000"/>
                    </a:schemeClr>
                  </a:outerShdw>
                </a:effectLst>
              </a:rPr>
              <a:t>“My team spends two weeks</a:t>
            </a:r>
            <a:br>
              <a:rPr lang="en-US" sz="2400" b="1" dirty="0" smtClean="0">
                <a:ln>
                  <a:prstDash val="solid"/>
                </a:ln>
                <a:solidFill>
                  <a:schemeClr val="bg1"/>
                </a:solidFill>
                <a:effectLst>
                  <a:outerShdw blurRad="88000" dist="50800" dir="5040000" algn="tl">
                    <a:schemeClr val="accent4">
                      <a:tint val="80000"/>
                      <a:satMod val="250000"/>
                      <a:alpha val="45000"/>
                    </a:schemeClr>
                  </a:outerShdw>
                </a:effectLst>
              </a:rPr>
            </a:br>
            <a:r>
              <a:rPr lang="en-US" sz="2400" b="1" dirty="0" smtClean="0">
                <a:ln>
                  <a:prstDash val="solid"/>
                </a:ln>
                <a:solidFill>
                  <a:schemeClr val="bg1"/>
                </a:solidFill>
                <a:effectLst>
                  <a:outerShdw blurRad="88000" dist="50800" dir="5040000" algn="tl">
                    <a:schemeClr val="accent4">
                      <a:tint val="80000"/>
                      <a:satMod val="250000"/>
                      <a:alpha val="45000"/>
                    </a:schemeClr>
                  </a:outerShdw>
                </a:effectLst>
              </a:rPr>
              <a:t>to put a dot on a chart”</a:t>
            </a:r>
            <a:r>
              <a:rPr lang="en-US" sz="2800" b="1" dirty="0" smtClean="0">
                <a:ln>
                  <a:prstDash val="solid"/>
                </a:ln>
                <a:solidFill>
                  <a:schemeClr val="bg1"/>
                </a:solidFill>
                <a:effectLst>
                  <a:outerShdw blurRad="88000" dist="50800" dir="5040000" algn="tl">
                    <a:schemeClr val="accent4">
                      <a:tint val="80000"/>
                      <a:satMod val="250000"/>
                      <a:alpha val="45000"/>
                    </a:schemeClr>
                  </a:outerShdw>
                </a:effectLst>
              </a:rPr>
              <a:t/>
            </a:r>
            <a:br>
              <a:rPr lang="en-US" sz="2800" b="1" dirty="0" smtClean="0">
                <a:ln>
                  <a:prstDash val="solid"/>
                </a:ln>
                <a:solidFill>
                  <a:schemeClr val="bg1"/>
                </a:solidFill>
                <a:effectLst>
                  <a:outerShdw blurRad="88000" dist="50800" dir="5040000" algn="tl">
                    <a:schemeClr val="accent4">
                      <a:tint val="80000"/>
                      <a:satMod val="250000"/>
                      <a:alpha val="45000"/>
                    </a:schemeClr>
                  </a:outerShdw>
                </a:effectLst>
              </a:rPr>
            </a:br>
            <a:r>
              <a:rPr lang="en-US" sz="1400" b="1" dirty="0" smtClean="0">
                <a:ln>
                  <a:prstDash val="solid"/>
                </a:ln>
                <a:effectLst>
                  <a:outerShdw blurRad="88000" dist="50800" dir="5040000" algn="tl">
                    <a:schemeClr val="accent4">
                      <a:tint val="80000"/>
                      <a:satMod val="250000"/>
                      <a:alpha val="45000"/>
                    </a:schemeClr>
                  </a:outerShdw>
                </a:effectLst>
              </a:rPr>
              <a:t>                                </a:t>
            </a:r>
            <a:r>
              <a:rPr lang="en-US" sz="1400" b="1" dirty="0" smtClean="0">
                <a:ln>
                  <a:prstDash val="solid"/>
                </a:ln>
              </a:rPr>
              <a:t>-Actual Customer Quote</a:t>
            </a:r>
            <a:endParaRPr lang="en-US" sz="3200" b="1" dirty="0">
              <a:ln>
                <a:prstDash val="solid"/>
              </a:ln>
            </a:endParaRPr>
          </a:p>
        </p:txBody>
      </p:sp>
      <p:sp>
        <p:nvSpPr>
          <p:cNvPr id="7" name="Rectangle 6"/>
          <p:cNvSpPr/>
          <p:nvPr/>
        </p:nvSpPr>
        <p:spPr>
          <a:xfrm>
            <a:off x="5532437" y="1516062"/>
            <a:ext cx="5625001" cy="861774"/>
          </a:xfrm>
          <a:prstGeom prst="rect">
            <a:avLst/>
          </a:prstGeom>
          <a:ln/>
        </p:spPr>
        <p:style>
          <a:lnRef idx="1">
            <a:schemeClr val="accent1"/>
          </a:lnRef>
          <a:fillRef idx="3">
            <a:schemeClr val="accent1"/>
          </a:fillRef>
          <a:effectRef idx="2">
            <a:schemeClr val="accent1"/>
          </a:effectRef>
          <a:fontRef idx="minor">
            <a:schemeClr val="lt1"/>
          </a:fontRef>
        </p:style>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b="1" dirty="0" smtClean="0">
                <a:ln>
                  <a:prstDash val="solid"/>
                </a:ln>
                <a:solidFill>
                  <a:schemeClr val="bg1"/>
                </a:solidFill>
                <a:effectLst>
                  <a:outerShdw blurRad="88000" dist="50800" dir="5040000" algn="tl">
                    <a:schemeClr val="accent4">
                      <a:tint val="80000"/>
                      <a:satMod val="250000"/>
                      <a:alpha val="45000"/>
                    </a:schemeClr>
                  </a:outerShdw>
                </a:effectLst>
              </a:rPr>
              <a:t>“We spent 6 months and $100k before </a:t>
            </a:r>
            <a:br>
              <a:rPr lang="en-US" b="1" dirty="0" smtClean="0">
                <a:ln>
                  <a:prstDash val="solid"/>
                </a:ln>
                <a:solidFill>
                  <a:schemeClr val="bg1"/>
                </a:solidFill>
                <a:effectLst>
                  <a:outerShdw blurRad="88000" dist="50800" dir="5040000" algn="tl">
                    <a:schemeClr val="accent4">
                      <a:tint val="80000"/>
                      <a:satMod val="250000"/>
                      <a:alpha val="45000"/>
                    </a:schemeClr>
                  </a:outerShdw>
                </a:effectLst>
              </a:rPr>
            </a:br>
            <a:r>
              <a:rPr lang="en-US" b="1" dirty="0" smtClean="0">
                <a:ln>
                  <a:prstDash val="solid"/>
                </a:ln>
                <a:solidFill>
                  <a:schemeClr val="bg1"/>
                </a:solidFill>
                <a:effectLst>
                  <a:outerShdw blurRad="88000" dist="50800" dir="5040000" algn="tl">
                    <a:schemeClr val="accent4">
                      <a:tint val="80000"/>
                      <a:satMod val="250000"/>
                      <a:alpha val="45000"/>
                    </a:schemeClr>
                  </a:outerShdw>
                </a:effectLst>
              </a:rPr>
              <a:t>finding we weren’t even </a:t>
            </a:r>
            <a:r>
              <a:rPr lang="en-US" b="1" i="1" dirty="0" smtClean="0">
                <a:ln>
                  <a:prstDash val="solid"/>
                </a:ln>
                <a:solidFill>
                  <a:schemeClr val="bg1"/>
                </a:solidFill>
                <a:effectLst>
                  <a:outerShdw blurRad="88000" dist="50800" dir="5040000" algn="tl">
                    <a:schemeClr val="accent4">
                      <a:tint val="80000"/>
                      <a:satMod val="250000"/>
                      <a:alpha val="45000"/>
                    </a:schemeClr>
                  </a:outerShdw>
                </a:effectLst>
              </a:rPr>
              <a:t>collecting</a:t>
            </a:r>
            <a:r>
              <a:rPr lang="en-US" b="1" dirty="0" smtClean="0">
                <a:ln>
                  <a:prstDash val="solid"/>
                </a:ln>
                <a:solidFill>
                  <a:schemeClr val="bg1"/>
                </a:solidFill>
                <a:effectLst>
                  <a:outerShdw blurRad="88000" dist="50800" dir="5040000" algn="tl">
                    <a:schemeClr val="accent4">
                      <a:tint val="80000"/>
                      <a:satMod val="250000"/>
                      <a:alpha val="45000"/>
                    </a:schemeClr>
                  </a:outerShdw>
                </a:effectLst>
              </a:rPr>
              <a:t> the right data.”</a:t>
            </a:r>
            <a:r>
              <a:rPr lang="en-US" sz="2800" b="1" dirty="0" smtClean="0">
                <a:ln>
                  <a:prstDash val="solid"/>
                </a:ln>
                <a:effectLst>
                  <a:outerShdw blurRad="88000" dist="50800" dir="5040000" algn="tl">
                    <a:schemeClr val="accent4">
                      <a:tint val="80000"/>
                      <a:satMod val="250000"/>
                      <a:alpha val="45000"/>
                    </a:schemeClr>
                  </a:outerShdw>
                </a:effectLst>
              </a:rPr>
              <a:t/>
            </a:r>
            <a:br>
              <a:rPr lang="en-US" sz="2800" b="1" dirty="0" smtClean="0">
                <a:ln>
                  <a:prstDash val="solid"/>
                </a:ln>
                <a:effectLst>
                  <a:outerShdw blurRad="88000" dist="50800" dir="5040000" algn="tl">
                    <a:schemeClr val="accent4">
                      <a:tint val="80000"/>
                      <a:satMod val="250000"/>
                      <a:alpha val="45000"/>
                    </a:schemeClr>
                  </a:outerShdw>
                </a:effectLst>
              </a:rPr>
            </a:br>
            <a:r>
              <a:rPr lang="en-US" sz="1200" b="1" dirty="0" smtClean="0">
                <a:ln>
                  <a:prstDash val="solid"/>
                </a:ln>
              </a:rPr>
              <a:t>                                               </a:t>
            </a:r>
            <a:r>
              <a:rPr lang="en-US" sz="1400" b="1" dirty="0" smtClean="0">
                <a:ln>
                  <a:prstDash val="solid"/>
                </a:ln>
              </a:rPr>
              <a:t>  -Actual Customer Quote</a:t>
            </a:r>
            <a:endParaRPr lang="en-US" sz="3200" b="1" dirty="0">
              <a:ln>
                <a:prstDash val="solid"/>
              </a:ln>
            </a:endParaRPr>
          </a:p>
        </p:txBody>
      </p:sp>
    </p:spTree>
    <p:extLst>
      <p:ext uri="{BB962C8B-B14F-4D97-AF65-F5344CB8AC3E}">
        <p14:creationId xmlns:p14="http://schemas.microsoft.com/office/powerpoint/2010/main" val="1123804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Sophisticated Real-World BI Applications</a:t>
            </a:r>
            <a:endParaRPr lang="en-US" dirty="0"/>
          </a:p>
        </p:txBody>
      </p:sp>
    </p:spTree>
    <p:extLst>
      <p:ext uri="{BB962C8B-B14F-4D97-AF65-F5344CB8AC3E}">
        <p14:creationId xmlns:p14="http://schemas.microsoft.com/office/powerpoint/2010/main" val="366960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Get to know your Excel Pros!</a:t>
            </a:r>
            <a:endParaRPr lang="en-US" dirty="0"/>
          </a:p>
        </p:txBody>
      </p:sp>
      <p:sp>
        <p:nvSpPr>
          <p:cNvPr id="6" name="Text Placeholder 5"/>
          <p:cNvSpPr>
            <a:spLocks noGrp="1"/>
          </p:cNvSpPr>
          <p:nvPr>
            <p:ph type="body" sz="quarter" idx="10"/>
          </p:nvPr>
        </p:nvSpPr>
        <p:spPr>
          <a:xfrm>
            <a:off x="274638" y="1212850"/>
            <a:ext cx="11887200" cy="5478423"/>
          </a:xfrm>
        </p:spPr>
        <p:txBody>
          <a:bodyPr/>
          <a:lstStyle/>
          <a:p>
            <a:r>
              <a:rPr lang="en-US" dirty="0" smtClean="0"/>
              <a:t>Approx. 30M Worldwide!</a:t>
            </a:r>
          </a:p>
          <a:p>
            <a:pPr lvl="1"/>
            <a:r>
              <a:rPr lang="en-US" dirty="0" smtClean="0"/>
              <a:t>Comparison:  ~7M Java, ~2M SQL</a:t>
            </a:r>
            <a:endParaRPr lang="en-US" dirty="0"/>
          </a:p>
          <a:p>
            <a:r>
              <a:rPr lang="en-US" dirty="0" smtClean="0"/>
              <a:t>Excel is primary Office app</a:t>
            </a:r>
          </a:p>
          <a:p>
            <a:pPr lvl="1"/>
            <a:r>
              <a:rPr lang="en-US" dirty="0" smtClean="0"/>
              <a:t>“They use Excel 40 </a:t>
            </a:r>
            <a:r>
              <a:rPr lang="en-US" dirty="0" err="1" smtClean="0"/>
              <a:t>hrs</a:t>
            </a:r>
            <a:r>
              <a:rPr lang="en-US" dirty="0" smtClean="0"/>
              <a:t> a week when on </a:t>
            </a:r>
            <a:r>
              <a:rPr lang="en-US" i="1" dirty="0" smtClean="0"/>
              <a:t>vacation</a:t>
            </a:r>
            <a:r>
              <a:rPr lang="en-US" dirty="0" smtClean="0"/>
              <a:t>.”</a:t>
            </a:r>
          </a:p>
          <a:p>
            <a:r>
              <a:rPr lang="en-US" dirty="0" smtClean="0"/>
              <a:t>They are </a:t>
            </a:r>
            <a:r>
              <a:rPr lang="en-US" i="1" dirty="0" smtClean="0"/>
              <a:t>business</a:t>
            </a:r>
            <a:r>
              <a:rPr lang="en-US" dirty="0" smtClean="0"/>
              <a:t> people</a:t>
            </a:r>
          </a:p>
          <a:p>
            <a:pPr lvl="1"/>
            <a:r>
              <a:rPr lang="en-US" dirty="0" smtClean="0"/>
              <a:t>Know the lingo, subtleties, &amp; needs intimately</a:t>
            </a:r>
          </a:p>
          <a:p>
            <a:pPr lvl="0"/>
            <a:r>
              <a:rPr lang="en-US" dirty="0" smtClean="0">
                <a:gradFill>
                  <a:gsLst>
                    <a:gs pos="1250">
                      <a:srgbClr val="012654"/>
                    </a:gs>
                    <a:gs pos="99000">
                      <a:srgbClr val="012654"/>
                    </a:gs>
                  </a:gsLst>
                  <a:lin ang="5400000" scaled="0"/>
                </a:gradFill>
              </a:rPr>
              <a:t>Have “IT-Style” problems</a:t>
            </a:r>
          </a:p>
          <a:p>
            <a:pPr lvl="1"/>
            <a:r>
              <a:rPr lang="en-US" dirty="0" smtClean="0">
                <a:gradFill>
                  <a:gsLst>
                    <a:gs pos="1250">
                      <a:srgbClr val="505050"/>
                    </a:gs>
                    <a:gs pos="100000">
                      <a:srgbClr val="505050"/>
                    </a:gs>
                  </a:gsLst>
                  <a:lin ang="5400000" scaled="0"/>
                </a:gradFill>
              </a:rPr>
              <a:t>Support a median of 15 decision makers</a:t>
            </a:r>
          </a:p>
          <a:p>
            <a:pPr lvl="1"/>
            <a:r>
              <a:rPr lang="en-US" dirty="0" smtClean="0">
                <a:gradFill>
                  <a:gsLst>
                    <a:gs pos="1250">
                      <a:srgbClr val="505050"/>
                    </a:gs>
                    <a:gs pos="100000">
                      <a:srgbClr val="505050"/>
                    </a:gs>
                  </a:gsLst>
                  <a:lin ang="5400000" scaled="0"/>
                </a:gradFill>
              </a:rPr>
              <a:t>Often anonymous to those decision makers</a:t>
            </a:r>
            <a:endParaRPr lang="en-US" dirty="0" smtClean="0">
              <a:gradFill>
                <a:gsLst>
                  <a:gs pos="1250">
                    <a:srgbClr val="012654"/>
                  </a:gs>
                  <a:gs pos="99000">
                    <a:srgbClr val="012654"/>
                  </a:gs>
                </a:gsLst>
                <a:lin ang="5400000" scaled="0"/>
              </a:gradFill>
            </a:endParaRPr>
          </a:p>
          <a:p>
            <a:pPr lvl="0"/>
            <a:r>
              <a:rPr lang="en-US" dirty="0" smtClean="0">
                <a:gradFill>
                  <a:gsLst>
                    <a:gs pos="1250">
                      <a:srgbClr val="012654"/>
                    </a:gs>
                    <a:gs pos="99000">
                      <a:srgbClr val="012654"/>
                    </a:gs>
                  </a:gsLst>
                  <a:lin ang="5400000" scaled="0"/>
                </a:gradFill>
              </a:rPr>
              <a:t>They don’t have conferences</a:t>
            </a:r>
            <a:endParaRPr lang="en-US" dirty="0">
              <a:gradFill>
                <a:gsLst>
                  <a:gs pos="1250">
                    <a:srgbClr val="012654"/>
                  </a:gs>
                  <a:gs pos="99000">
                    <a:srgbClr val="012654"/>
                  </a:gs>
                </a:gsLst>
                <a:lin ang="5400000" scaled="0"/>
              </a:gradFill>
            </a:endParaRPr>
          </a:p>
          <a:p>
            <a:pPr lvl="1"/>
            <a:endParaRPr lang="en-US" dirty="0" smtClean="0"/>
          </a:p>
        </p:txBody>
      </p:sp>
      <p:pic>
        <p:nvPicPr>
          <p:cNvPr id="4" name="Picture 2" descr="http://www.hipstertravelguide.com/wp-content/uploads/2011/01/airplane_lapto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5437" y="1287462"/>
            <a:ext cx="5486400" cy="4380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379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7" y="295274"/>
            <a:ext cx="12041966" cy="917575"/>
          </a:xfrm>
        </p:spPr>
        <p:txBody>
          <a:bodyPr/>
          <a:lstStyle/>
          <a:p>
            <a:r>
              <a:rPr lang="en-US" sz="4800" dirty="0" smtClean="0"/>
              <a:t>A funny thing happened on the way to Vegas…</a:t>
            </a:r>
            <a:endParaRPr lang="en-US" sz="48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636" y="1820862"/>
            <a:ext cx="6316621" cy="20431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2"/>
          <p:cNvSpPr>
            <a:spLocks noGrp="1"/>
          </p:cNvSpPr>
          <p:nvPr>
            <p:ph type="body" sz="quarter" idx="10"/>
          </p:nvPr>
        </p:nvSpPr>
        <p:spPr>
          <a:xfrm>
            <a:off x="274638" y="1212850"/>
            <a:ext cx="11887200" cy="572464"/>
          </a:xfrm>
        </p:spPr>
        <p:txBody>
          <a:bodyPr/>
          <a:lstStyle/>
          <a:p>
            <a:r>
              <a:rPr lang="en-US" sz="2800" dirty="0" smtClean="0"/>
              <a:t>(Brought to you by in-flight Wi-Fi)</a:t>
            </a:r>
            <a:endParaRPr lang="en-US" sz="2800"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0437" y="4106862"/>
            <a:ext cx="6544028" cy="1905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7037" y="3116262"/>
            <a:ext cx="7658100" cy="1371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34629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Rob Collie</External_x0020_Speaker>
    <Session_x0020_Code xmlns="2295e2e7-0eeb-498e-8716-217bb2ee6ee3">SPC130</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Rob Collie</Speaker>
    <AverageRating xmlns="http://schemas.microsoft.com/sharepoint/v3" xsi:nil="true"/>
  </documentManagement>
</p:properties>
</file>

<file path=customXml/itemProps1.xml><?xml version="1.0" encoding="utf-8"?>
<ds:datastoreItem xmlns:ds="http://schemas.openxmlformats.org/officeDocument/2006/customXml" ds:itemID="{B8DC0034-72EF-4E38-AF1F-4F7C2FECD4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http://schemas.microsoft.com/office/2006/metadata/properties"/>
    <ds:schemaRef ds:uri="http://purl.org/dc/terms/"/>
    <ds:schemaRef ds:uri="http://purl.org/dc/elements/1.1/"/>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http://schemas.microsoft.com/sharepoint/v3"/>
    <ds:schemaRef ds:uri="230e9df3-be65-4c73-a93b-d1236ebd677e"/>
    <ds:schemaRef ds:uri="032d541b-1b4e-4d91-93c7-b10533c52f73"/>
    <ds:schemaRef ds:uri="2295e2e7-0eeb-498e-8716-217bb2ee6ee3"/>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1276</TotalTime>
  <Words>1410</Words>
  <Application>Microsoft Office PowerPoint</Application>
  <PresentationFormat>Custom</PresentationFormat>
  <Paragraphs>180</Paragraphs>
  <Slides>27</Slides>
  <Notes>5</Notes>
  <HiddenSlides>0</HiddenSlides>
  <MMClips>0</MMClips>
  <ScaleCrop>false</ScaleCrop>
  <HeadingPairs>
    <vt:vector size="4" baseType="variant">
      <vt:variant>
        <vt:lpstr>Theme</vt:lpstr>
      </vt:variant>
      <vt:variant>
        <vt:i4>6</vt:i4>
      </vt:variant>
      <vt:variant>
        <vt:lpstr>Slide Titles</vt:lpstr>
      </vt:variant>
      <vt:variant>
        <vt:i4>27</vt:i4>
      </vt:variant>
    </vt:vector>
  </HeadingPairs>
  <TitlesOfParts>
    <vt:vector size="33" baseType="lpstr">
      <vt:lpstr>SPC2012_IT-Pro_Template_16x9</vt:lpstr>
      <vt:lpstr>5-30072_SPC2012_IT-Pro_Template_16x9_Light</vt:lpstr>
      <vt:lpstr>5-30072_SPC2012_IT-Pro_Template_16x9</vt:lpstr>
      <vt:lpstr>5-30072_SPC2012_Business_Template_16x9_Light</vt:lpstr>
      <vt:lpstr>5-30072_SPC2012_Business_Template_16x9</vt:lpstr>
      <vt:lpstr>1_5-30072_SPC2012_IT-Pro_Template_16x9</vt:lpstr>
      <vt:lpstr>PowerPoint Presentation</vt:lpstr>
      <vt:lpstr>Industrial-Strength Results Meet Spreadsheet Agility:   The Dramatic Reality of PowerPivot</vt:lpstr>
      <vt:lpstr>Me</vt:lpstr>
      <vt:lpstr>You</vt:lpstr>
      <vt:lpstr>Some Relevant “Business Intelligence”</vt:lpstr>
      <vt:lpstr>BI is “Hard”</vt:lpstr>
      <vt:lpstr>Demo</vt:lpstr>
      <vt:lpstr>Get to know your Excel Pros!</vt:lpstr>
      <vt:lpstr>A funny thing happened on the way to Vegas…</vt:lpstr>
      <vt:lpstr>Contest!  (After Talk)</vt:lpstr>
      <vt:lpstr>Tradeoffs:   Neither (XL/BI) is “better”</vt:lpstr>
      <vt:lpstr>PowerPoint Presentation</vt:lpstr>
      <vt:lpstr>Excel Weaknesses Fall Away:</vt:lpstr>
      <vt:lpstr>PowerPoint Presentation</vt:lpstr>
      <vt:lpstr>Want Billions of Rows?</vt:lpstr>
      <vt:lpstr>Excel Weaknesses Fall Away:</vt:lpstr>
      <vt:lpstr>Excel Weaknesses Fall Away:</vt:lpstr>
      <vt:lpstr>Excel Weaknesses Fall Away:</vt:lpstr>
      <vt:lpstr>Literally better together!</vt:lpstr>
      <vt:lpstr>PowerPoint Presentation</vt:lpstr>
      <vt:lpstr>One BI Pro Can Now Multi-Task Projects</vt:lpstr>
      <vt:lpstr>Time Permitting: More Demos</vt:lpstr>
      <vt:lpstr>More Info</vt:lpstr>
      <vt:lpstr>BI Sessions @ SPC</vt:lpstr>
      <vt:lpstr>PowerPoint Presentation</vt:lpstr>
      <vt:lpstr>PowerPoint Presentation</vt:lpstr>
      <vt:lpstr>PowerPoint Presentation</vt:lpstr>
    </vt:vector>
  </TitlesOfParts>
  <Manager>Ron Sasaki</Manager>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Industrial-Strength Results Meet Spreadsheet Agility:  The Dramatic Reality of PowerPivot</dc:title>
  <dc:subject>SharePoint Conference 2012</dc:subject>
  <dc:creator>rob</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45</cp:revision>
  <dcterms:created xsi:type="dcterms:W3CDTF">2012-11-13T22:27:51Z</dcterms:created>
  <dcterms:modified xsi:type="dcterms:W3CDTF">2012-12-06T00:11:10Z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