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0" r:id="rId8"/>
    <p:sldMasterId id="2147484264" r:id="rId9"/>
  </p:sldMasterIdLst>
  <p:notesMasterIdLst>
    <p:notesMasterId r:id="rId42"/>
  </p:notesMasterIdLst>
  <p:handoutMasterIdLst>
    <p:handoutMasterId r:id="rId43"/>
  </p:handoutMasterIdLst>
  <p:sldIdLst>
    <p:sldId id="1150" r:id="rId10"/>
    <p:sldId id="1151" r:id="rId11"/>
    <p:sldId id="1122" r:id="rId12"/>
    <p:sldId id="1123" r:id="rId13"/>
    <p:sldId id="1124" r:id="rId14"/>
    <p:sldId id="1125" r:id="rId15"/>
    <p:sldId id="1126" r:id="rId16"/>
    <p:sldId id="1127" r:id="rId17"/>
    <p:sldId id="1128" r:id="rId18"/>
    <p:sldId id="1129" r:id="rId19"/>
    <p:sldId id="1130" r:id="rId20"/>
    <p:sldId id="1131" r:id="rId21"/>
    <p:sldId id="1132" r:id="rId22"/>
    <p:sldId id="1133" r:id="rId23"/>
    <p:sldId id="1134" r:id="rId24"/>
    <p:sldId id="1135" r:id="rId25"/>
    <p:sldId id="1136" r:id="rId26"/>
    <p:sldId id="1137" r:id="rId27"/>
    <p:sldId id="1138" r:id="rId28"/>
    <p:sldId id="1139" r:id="rId29"/>
    <p:sldId id="1140" r:id="rId30"/>
    <p:sldId id="1141" r:id="rId31"/>
    <p:sldId id="1142" r:id="rId32"/>
    <p:sldId id="1143" r:id="rId33"/>
    <p:sldId id="1144" r:id="rId34"/>
    <p:sldId id="1145" r:id="rId35"/>
    <p:sldId id="1146" r:id="rId36"/>
    <p:sldId id="1147" r:id="rId37"/>
    <p:sldId id="1148" r:id="rId38"/>
    <p:sldId id="1149" r:id="rId39"/>
    <p:sldId id="1120" r:id="rId40"/>
    <p:sldId id="1119"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129" id="{6DD5C800-9A2C-4823-B056-4AFFC9A97500}">
          <p14:sldIdLst>
            <p14:sldId id="1150"/>
            <p14:sldId id="115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20"/>
            <p14:sldId id="111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Josh Stickler" initials="J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2-10-25T15:21:08.450" idx="7">
    <p:pos x="10" y="10"/>
    <p:text>Make more infographicky</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8139DDC-9EFC-49BB-A789-D740AFB81D6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150391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360DB3-FEE0-42FD-97C0-C35DAF5D64A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666360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E2E3A0E-C549-442F-A091-E0546B760DBF}"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253147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1929A5-4140-41EA-A8E8-58A5BD7F2C3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090570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DD1903-66A8-435E-BA74-5EFABB7A96D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188125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8FDAE4-9E76-4D62-B586-C8772D3A745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871661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448B28-04D6-40E2-BCD2-EA69E514CBE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718326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448B28-04D6-40E2-BCD2-EA69E514CBE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798336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897030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144015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FCCCC3-7FE6-4208-92FA-3ED874142EC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112541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270701-DB69-4AE2-B3E1-14D207E8ABE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141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9D66B2-AEC0-4F13-89AC-4429B389C4CE}"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106676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BD228F5-D42A-4716-A4DD-33D4C46527B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597885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A87584-F6C8-4DAB-BD09-D16439334E6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28055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30D841-3CAD-4FEB-8343-297331ADC5F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28588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152" lvl="1"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80472F-679A-4A7F-B36B-CE679E18471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742598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9896740"/>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9936820"/>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4802844"/>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3960047"/>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3033923"/>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050694"/>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2717184"/>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980601"/>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935193"/>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993603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8617908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645265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2226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7510327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977102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918995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123425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3620761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261370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630205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764885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737217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544560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218882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189668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513668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000995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288256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88104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4736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69322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15991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04505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9809607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76755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544637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745336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7508125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615167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287905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787310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0811874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793161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225921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93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225256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7372193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395647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0684460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3992954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472716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467378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752602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802687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788648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4456705"/>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485826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388050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041906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454069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035055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17872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396023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55071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881984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8950211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97389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0418273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454385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65770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5098657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3543875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59976838"/>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366639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1450654"/>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743388"/>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807416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5.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image" Target="../media/image1.png"/><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theme" Target="../theme/theme6.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63"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852646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4988623"/>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5369263"/>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8777647"/>
      </p:ext>
    </p:extLst>
  </p:cSld>
  <p:clrMap bg1="dk1" tx1="lt1" bg2="dk2" tx2="lt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 id="2147484276" r:id="rId12"/>
    <p:sldLayoutId id="2147484277" r:id="rId13"/>
    <p:sldLayoutId id="2147484278" r:id="rId14"/>
    <p:sldLayoutId id="2147484279" r:id="rId15"/>
    <p:sldLayoutId id="2147484280" r:id="rId16"/>
    <p:sldLayoutId id="2147484281" r:id="rId17"/>
    <p:sldLayoutId id="2147484282" r:id="rId18"/>
    <p:sldLayoutId id="2147484283" r:id="rId19"/>
    <p:sldLayoutId id="2147484284" r:id="rId20"/>
    <p:sldLayoutId id="2147484285" r:id="rId21"/>
    <p:sldLayoutId id="214748428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hyperlink" Target="http://hub.microsofttranslator.com/SignIn?returnURL=/Home/Index" TargetMode="External"/><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hyperlink" Target="http://code.msdn.microsoft.com/SharePoint-2013-Extract-fe686878"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3.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3.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9.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tags" Target="../tags/tag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1942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Getting started with Variations</a:t>
            </a:r>
          </a:p>
        </p:txBody>
      </p:sp>
    </p:spTree>
    <p:extLst>
      <p:ext uri="{BB962C8B-B14F-4D97-AF65-F5344CB8AC3E}">
        <p14:creationId xmlns:p14="http://schemas.microsoft.com/office/powerpoint/2010/main" val="214899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Variations propagates lists, too</a:t>
            </a:r>
            <a:endParaRPr lang="en-US" dirty="0"/>
          </a:p>
        </p:txBody>
      </p:sp>
      <p:sp>
        <p:nvSpPr>
          <p:cNvPr id="2" name="Text Placeholder 1"/>
          <p:cNvSpPr>
            <a:spLocks noGrp="1"/>
          </p:cNvSpPr>
          <p:nvPr>
            <p:ph type="body" sz="quarter" idx="10"/>
          </p:nvPr>
        </p:nvSpPr>
        <p:spPr>
          <a:xfrm>
            <a:off x="274638" y="1212850"/>
            <a:ext cx="11887200" cy="2769989"/>
          </a:xfrm>
        </p:spPr>
        <p:txBody>
          <a:bodyPr/>
          <a:lstStyle/>
          <a:p>
            <a:pPr lvl="1">
              <a:spcBef>
                <a:spcPts val="0"/>
              </a:spcBef>
              <a:spcAft>
                <a:spcPts val="3600"/>
              </a:spcAft>
            </a:pPr>
            <a:r>
              <a:rPr lang="en-US" sz="4000" dirty="0">
                <a:gradFill>
                  <a:gsLst>
                    <a:gs pos="1250">
                      <a:schemeClr val="tx2"/>
                    </a:gs>
                    <a:gs pos="99000">
                      <a:schemeClr val="tx2"/>
                    </a:gs>
                  </a:gsLst>
                  <a:lin ang="5400000" scaled="0"/>
                </a:gradFill>
                <a:latin typeface="+mj-lt"/>
              </a:rPr>
              <a:t>Document </a:t>
            </a:r>
            <a:r>
              <a:rPr lang="en-US" sz="4000" dirty="0" smtClean="0">
                <a:gradFill>
                  <a:gsLst>
                    <a:gs pos="1250">
                      <a:schemeClr val="tx2"/>
                    </a:gs>
                    <a:gs pos="99000">
                      <a:schemeClr val="tx2"/>
                    </a:gs>
                  </a:gsLst>
                  <a:lin ang="5400000" scaled="0"/>
                </a:gradFill>
                <a:latin typeface="+mj-lt"/>
              </a:rPr>
              <a:t>libraries</a:t>
            </a:r>
            <a:endParaRPr lang="en-US" sz="4000" dirty="0">
              <a:gradFill>
                <a:gsLst>
                  <a:gs pos="1250">
                    <a:schemeClr val="tx2"/>
                  </a:gs>
                  <a:gs pos="99000">
                    <a:schemeClr val="tx2"/>
                  </a:gs>
                </a:gsLst>
                <a:lin ang="5400000" scaled="0"/>
              </a:gradFill>
              <a:latin typeface="+mj-lt"/>
            </a:endParaRPr>
          </a:p>
          <a:p>
            <a:pPr lvl="1">
              <a:spcBef>
                <a:spcPts val="0"/>
              </a:spcBef>
              <a:spcAft>
                <a:spcPts val="3600"/>
              </a:spcAft>
            </a:pPr>
            <a:r>
              <a:rPr lang="en-US" sz="4000" dirty="0">
                <a:gradFill>
                  <a:gsLst>
                    <a:gs pos="1250">
                      <a:schemeClr val="tx2"/>
                    </a:gs>
                    <a:gs pos="99000">
                      <a:schemeClr val="tx2"/>
                    </a:gs>
                  </a:gsLst>
                  <a:lin ang="5400000" scaled="0"/>
                </a:gradFill>
                <a:latin typeface="+mj-lt"/>
              </a:rPr>
              <a:t>Announcement </a:t>
            </a:r>
            <a:r>
              <a:rPr lang="en-US" sz="4000" dirty="0" smtClean="0">
                <a:gradFill>
                  <a:gsLst>
                    <a:gs pos="1250">
                      <a:schemeClr val="tx2"/>
                    </a:gs>
                    <a:gs pos="99000">
                      <a:schemeClr val="tx2"/>
                    </a:gs>
                  </a:gsLst>
                  <a:lin ang="5400000" scaled="0"/>
                </a:gradFill>
                <a:latin typeface="+mj-lt"/>
              </a:rPr>
              <a:t>lists</a:t>
            </a:r>
            <a:endParaRPr lang="en-US" sz="4000" dirty="0">
              <a:gradFill>
                <a:gsLst>
                  <a:gs pos="1250">
                    <a:schemeClr val="tx2"/>
                  </a:gs>
                  <a:gs pos="99000">
                    <a:schemeClr val="tx2"/>
                  </a:gs>
                </a:gsLst>
                <a:lin ang="5400000" scaled="0"/>
              </a:gradFill>
              <a:latin typeface="+mj-lt"/>
            </a:endParaRPr>
          </a:p>
          <a:p>
            <a:pPr lvl="1">
              <a:spcBef>
                <a:spcPts val="0"/>
              </a:spcBef>
              <a:spcAft>
                <a:spcPts val="3600"/>
              </a:spcAft>
            </a:pPr>
            <a:r>
              <a:rPr lang="en-US" sz="4000" dirty="0">
                <a:gradFill>
                  <a:gsLst>
                    <a:gs pos="1250">
                      <a:schemeClr val="tx2"/>
                    </a:gs>
                    <a:gs pos="99000">
                      <a:schemeClr val="tx2"/>
                    </a:gs>
                  </a:gsLst>
                  <a:lin ang="5400000" scaled="0"/>
                </a:gradFill>
                <a:latin typeface="+mj-lt"/>
              </a:rPr>
              <a:t>Generic </a:t>
            </a:r>
            <a:r>
              <a:rPr lang="en-US" sz="4000" dirty="0" smtClean="0">
                <a:gradFill>
                  <a:gsLst>
                    <a:gs pos="1250">
                      <a:schemeClr val="tx2"/>
                    </a:gs>
                    <a:gs pos="99000">
                      <a:schemeClr val="tx2"/>
                    </a:gs>
                  </a:gsLst>
                  <a:lin ang="5400000" scaled="0"/>
                </a:gradFill>
                <a:latin typeface="+mj-lt"/>
              </a:rPr>
              <a:t>lists</a:t>
            </a:r>
            <a:endParaRPr lang="en-US" sz="4000" dirty="0">
              <a:gradFill>
                <a:gsLst>
                  <a:gs pos="1250">
                    <a:schemeClr val="tx2"/>
                  </a:gs>
                  <a:gs pos="99000">
                    <a:schemeClr val="tx2"/>
                  </a:gs>
                </a:gsLst>
                <a:lin ang="5400000" scaled="0"/>
              </a:gradFill>
              <a:latin typeface="+mj-lt"/>
            </a:endParaRPr>
          </a:p>
        </p:txBody>
      </p:sp>
    </p:spTree>
    <p:extLst>
      <p:ext uri="{BB962C8B-B14F-4D97-AF65-F5344CB8AC3E}">
        <p14:creationId xmlns:p14="http://schemas.microsoft.com/office/powerpoint/2010/main" val="278324600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List participate in Variations</a:t>
            </a:r>
          </a:p>
        </p:txBody>
      </p:sp>
    </p:spTree>
    <p:extLst>
      <p:ext uri="{BB962C8B-B14F-4D97-AF65-F5344CB8AC3E}">
        <p14:creationId xmlns:p14="http://schemas.microsoft.com/office/powerpoint/2010/main" val="92651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666036" y="1476621"/>
            <a:ext cx="4572001" cy="1908215"/>
          </a:xfrm>
        </p:spPr>
        <p:txBody>
          <a:bodyPr/>
          <a:lstStyle/>
          <a:p>
            <a:r>
              <a:rPr lang="en-US" sz="2800" dirty="0"/>
              <a:t>Uses the term store</a:t>
            </a:r>
            <a:endParaRPr lang="en-US" dirty="0"/>
          </a:p>
          <a:p>
            <a:r>
              <a:rPr lang="en-US" sz="2800" dirty="0"/>
              <a:t>Choose your friendly URLs</a:t>
            </a:r>
          </a:p>
          <a:p>
            <a:r>
              <a:rPr lang="en-US" sz="2800" dirty="0" smtClean="0"/>
              <a:t>Add </a:t>
            </a:r>
            <a:r>
              <a:rPr lang="en-US" sz="2800" dirty="0"/>
              <a:t>flexibility to site </a:t>
            </a:r>
            <a:r>
              <a:rPr lang="en-US" sz="2800" dirty="0" smtClean="0"/>
              <a:t>structure</a:t>
            </a:r>
            <a:endParaRPr lang="en-US" dirty="0"/>
          </a:p>
        </p:txBody>
      </p:sp>
      <p:sp>
        <p:nvSpPr>
          <p:cNvPr id="3" name="Title 2"/>
          <p:cNvSpPr>
            <a:spLocks noGrp="1"/>
          </p:cNvSpPr>
          <p:nvPr>
            <p:ph type="title"/>
          </p:nvPr>
        </p:nvSpPr>
        <p:spPr/>
        <p:txBody>
          <a:bodyPr/>
          <a:lstStyle/>
          <a:p>
            <a:r>
              <a:rPr lang="en-US" dirty="0" smtClean="0"/>
              <a:t>Managed Navigation</a:t>
            </a:r>
            <a:endParaRPr lang="en-US" dirty="0"/>
          </a:p>
        </p:txBody>
      </p:sp>
      <p:sp>
        <p:nvSpPr>
          <p:cNvPr id="5" name="Rectangle 4"/>
          <p:cNvSpPr/>
          <p:nvPr/>
        </p:nvSpPr>
        <p:spPr>
          <a:xfrm>
            <a:off x="157032" y="1418178"/>
            <a:ext cx="4211828" cy="5113596"/>
          </a:xfrm>
          <a:prstGeom prst="rect">
            <a:avLst/>
          </a:prstGeom>
          <a:solidFill>
            <a:schemeClr val="bg1"/>
          </a:solidFill>
          <a:ln w="5715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4">
              <a:solidFill>
                <a:srgbClr val="FFFFFF"/>
              </a:solidFill>
            </a:endParaRPr>
          </a:p>
        </p:txBody>
      </p:sp>
      <p:sp>
        <p:nvSpPr>
          <p:cNvPr id="6" name="Rectangle 5"/>
          <p:cNvSpPr/>
          <p:nvPr/>
        </p:nvSpPr>
        <p:spPr>
          <a:xfrm>
            <a:off x="209971" y="1211262"/>
            <a:ext cx="3354557" cy="315275"/>
          </a:xfrm>
          <a:prstGeom prst="rect">
            <a:avLst/>
          </a:prstGeom>
          <a:solidFill>
            <a:schemeClr val="bg1"/>
          </a:solidFill>
          <a:ln>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4" dirty="0">
                <a:solidFill>
                  <a:sysClr val="windowText" lastClr="000000"/>
                </a:solidFill>
              </a:rPr>
              <a:t>Variations Site Collection</a:t>
            </a:r>
          </a:p>
        </p:txBody>
      </p:sp>
      <p:sp>
        <p:nvSpPr>
          <p:cNvPr id="41" name="Rectangle 40"/>
          <p:cNvSpPr/>
          <p:nvPr/>
        </p:nvSpPr>
        <p:spPr>
          <a:xfrm>
            <a:off x="366518" y="1863586"/>
            <a:ext cx="3799642" cy="4372555"/>
          </a:xfrm>
          <a:prstGeom prst="rect">
            <a:avLst/>
          </a:prstGeom>
          <a:solidFill>
            <a:schemeClr val="bg1"/>
          </a:solidFill>
          <a:ln w="28575">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4">
              <a:solidFill>
                <a:srgbClr val="FFFFFF"/>
              </a:solidFill>
            </a:endParaRPr>
          </a:p>
        </p:txBody>
      </p:sp>
      <p:sp>
        <p:nvSpPr>
          <p:cNvPr id="42" name="Rectangle 41"/>
          <p:cNvSpPr/>
          <p:nvPr/>
        </p:nvSpPr>
        <p:spPr>
          <a:xfrm>
            <a:off x="487030" y="1662394"/>
            <a:ext cx="2835607" cy="310868"/>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b="1" dirty="0">
                <a:solidFill>
                  <a:srgbClr val="FFFFFF"/>
                </a:solidFill>
              </a:rPr>
              <a:t>Source Pages List – EN-US</a:t>
            </a:r>
          </a:p>
        </p:txBody>
      </p:sp>
      <p:sp>
        <p:nvSpPr>
          <p:cNvPr id="43" name="Rectangle 42"/>
          <p:cNvSpPr/>
          <p:nvPr/>
        </p:nvSpPr>
        <p:spPr>
          <a:xfrm>
            <a:off x="487030" y="2137340"/>
            <a:ext cx="3445208" cy="357065"/>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a:solidFill>
                  <a:sysClr val="windowText" lastClr="000000"/>
                </a:solidFill>
              </a:rPr>
              <a:t>Home</a:t>
            </a:r>
          </a:p>
        </p:txBody>
      </p:sp>
      <p:sp>
        <p:nvSpPr>
          <p:cNvPr id="44" name="Rectangle 43"/>
          <p:cNvSpPr/>
          <p:nvPr/>
        </p:nvSpPr>
        <p:spPr>
          <a:xfrm>
            <a:off x="487030" y="2634960"/>
            <a:ext cx="3445208" cy="328902"/>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 New Way of Learning</a:t>
            </a:r>
            <a:endParaRPr lang="en-US" sz="1428" dirty="0">
              <a:solidFill>
                <a:sysClr val="windowText" lastClr="000000"/>
              </a:solidFill>
            </a:endParaRPr>
          </a:p>
        </p:txBody>
      </p:sp>
      <p:sp>
        <p:nvSpPr>
          <p:cNvPr id="45" name="Rectangle 44"/>
          <p:cNvSpPr/>
          <p:nvPr/>
        </p:nvSpPr>
        <p:spPr>
          <a:xfrm>
            <a:off x="487030" y="3063997"/>
            <a:ext cx="3445208" cy="357065"/>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a:solidFill>
                  <a:sysClr val="windowText" lastClr="000000"/>
                </a:solidFill>
              </a:rPr>
              <a:t>2013 Contoso Product </a:t>
            </a:r>
            <a:r>
              <a:rPr lang="en-US" sz="1428" dirty="0" smtClean="0">
                <a:solidFill>
                  <a:sysClr val="windowText" lastClr="000000"/>
                </a:solidFill>
              </a:rPr>
              <a:t>Innovation</a:t>
            </a:r>
            <a:endParaRPr lang="en-US" sz="1428" dirty="0">
              <a:solidFill>
                <a:sysClr val="windowText" lastClr="000000"/>
              </a:solidFill>
            </a:endParaRPr>
          </a:p>
        </p:txBody>
      </p:sp>
      <p:sp>
        <p:nvSpPr>
          <p:cNvPr id="28" name="Rounded Rectangle 27"/>
          <p:cNvSpPr/>
          <p:nvPr/>
        </p:nvSpPr>
        <p:spPr>
          <a:xfrm>
            <a:off x="4721002" y="1856889"/>
            <a:ext cx="2945034" cy="4674885"/>
          </a:xfrm>
          <a:prstGeom prst="roundRect">
            <a:avLst/>
          </a:prstGeom>
          <a:solidFill>
            <a:schemeClr val="bg1"/>
          </a:solidFill>
          <a:ln w="3810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dirty="0">
              <a:solidFill>
                <a:srgbClr val="FFFFFF"/>
              </a:solidFill>
            </a:endParaRPr>
          </a:p>
        </p:txBody>
      </p:sp>
      <p:sp>
        <p:nvSpPr>
          <p:cNvPr id="29" name="Rounded Rectangle 28"/>
          <p:cNvSpPr/>
          <p:nvPr/>
        </p:nvSpPr>
        <p:spPr>
          <a:xfrm>
            <a:off x="4765619" y="1668462"/>
            <a:ext cx="2264232" cy="359441"/>
          </a:xfrm>
          <a:prstGeom prst="roundRect">
            <a:avLst/>
          </a:prstGeom>
          <a:solidFill>
            <a:schemeClr val="accent3"/>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530" b="1" dirty="0" err="1">
                <a:solidFill>
                  <a:srgbClr val="FFFFFF"/>
                </a:solidFill>
              </a:rPr>
              <a:t>Nav</a:t>
            </a:r>
            <a:r>
              <a:rPr lang="en-US" sz="1530" b="1" dirty="0">
                <a:solidFill>
                  <a:srgbClr val="FFFFFF"/>
                </a:solidFill>
              </a:rPr>
              <a:t> Term Set – EN-US</a:t>
            </a:r>
          </a:p>
        </p:txBody>
      </p:sp>
      <p:sp>
        <p:nvSpPr>
          <p:cNvPr id="30" name="Rectangle 29"/>
          <p:cNvSpPr/>
          <p:nvPr/>
        </p:nvSpPr>
        <p:spPr>
          <a:xfrm>
            <a:off x="4968319" y="2113870"/>
            <a:ext cx="2191859" cy="371149"/>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a:solidFill>
                  <a:srgbClr val="FFFFFF"/>
                </a:solidFill>
              </a:rPr>
              <a:t>h</a:t>
            </a:r>
            <a:r>
              <a:rPr lang="en-US" sz="1632" dirty="0" smtClean="0">
                <a:solidFill>
                  <a:srgbClr val="FFFFFF"/>
                </a:solidFill>
              </a:rPr>
              <a:t>ome</a:t>
            </a:r>
            <a:endParaRPr lang="en-US" sz="1632" dirty="0">
              <a:solidFill>
                <a:srgbClr val="505050"/>
              </a:solidFill>
            </a:endParaRPr>
          </a:p>
        </p:txBody>
      </p:sp>
      <p:sp>
        <p:nvSpPr>
          <p:cNvPr id="54" name="Rectangle 53"/>
          <p:cNvSpPr/>
          <p:nvPr/>
        </p:nvSpPr>
        <p:spPr>
          <a:xfrm>
            <a:off x="487029" y="3550566"/>
            <a:ext cx="3445208" cy="480096"/>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Automated Annotation of Human Faces in Family Albums</a:t>
            </a:r>
            <a:endParaRPr lang="en-US" sz="1428" dirty="0">
              <a:solidFill>
                <a:sysClr val="windowText" lastClr="000000"/>
              </a:solidFill>
            </a:endParaRPr>
          </a:p>
        </p:txBody>
      </p:sp>
      <p:sp>
        <p:nvSpPr>
          <p:cNvPr id="55" name="Rectangle 54"/>
          <p:cNvSpPr/>
          <p:nvPr/>
        </p:nvSpPr>
        <p:spPr>
          <a:xfrm>
            <a:off x="487029" y="4183062"/>
            <a:ext cx="3445208" cy="357065"/>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Automatic Grammar Induction</a:t>
            </a:r>
            <a:endParaRPr lang="en-US" sz="1428" dirty="0">
              <a:solidFill>
                <a:sysClr val="windowText" lastClr="000000"/>
              </a:solidFill>
            </a:endParaRPr>
          </a:p>
        </p:txBody>
      </p:sp>
      <p:sp>
        <p:nvSpPr>
          <p:cNvPr id="56" name="Rectangle 55"/>
          <p:cNvSpPr/>
          <p:nvPr/>
        </p:nvSpPr>
        <p:spPr>
          <a:xfrm>
            <a:off x="487581" y="4664197"/>
            <a:ext cx="3444656" cy="357065"/>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Amalgam – Contoso Research</a:t>
            </a:r>
            <a:endParaRPr lang="en-US" sz="1428" dirty="0">
              <a:solidFill>
                <a:sysClr val="windowText" lastClr="000000"/>
              </a:solidFill>
            </a:endParaRPr>
          </a:p>
        </p:txBody>
      </p:sp>
      <p:sp>
        <p:nvSpPr>
          <p:cNvPr id="57" name="Rectangle 56"/>
          <p:cNvSpPr/>
          <p:nvPr/>
        </p:nvSpPr>
        <p:spPr>
          <a:xfrm>
            <a:off x="487029" y="5136300"/>
            <a:ext cx="3445208" cy="357065"/>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 New Way to Interact with the Cloud</a:t>
            </a:r>
            <a:endParaRPr lang="en-US" sz="1428" dirty="0">
              <a:solidFill>
                <a:sysClr val="windowText" lastClr="000000"/>
              </a:solidFill>
            </a:endParaRPr>
          </a:p>
        </p:txBody>
      </p:sp>
      <p:sp>
        <p:nvSpPr>
          <p:cNvPr id="63" name="Rectangle 62"/>
          <p:cNvSpPr/>
          <p:nvPr/>
        </p:nvSpPr>
        <p:spPr>
          <a:xfrm>
            <a:off x="4968318" y="4211012"/>
            <a:ext cx="2191859" cy="353050"/>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a:solidFill>
                  <a:srgbClr val="FFFFFF"/>
                </a:solidFill>
              </a:rPr>
              <a:t>n</a:t>
            </a:r>
            <a:r>
              <a:rPr lang="en-US" sz="1632" dirty="0" smtClean="0">
                <a:solidFill>
                  <a:srgbClr val="FFFFFF"/>
                </a:solidFill>
              </a:rPr>
              <a:t>ew-way-of-learning</a:t>
            </a:r>
            <a:endParaRPr lang="en-US" sz="1632" dirty="0">
              <a:solidFill>
                <a:srgbClr val="505050"/>
              </a:solidFill>
            </a:endParaRPr>
          </a:p>
        </p:txBody>
      </p:sp>
      <p:sp>
        <p:nvSpPr>
          <p:cNvPr id="64" name="Rectangle 63"/>
          <p:cNvSpPr/>
          <p:nvPr/>
        </p:nvSpPr>
        <p:spPr>
          <a:xfrm>
            <a:off x="5321778" y="4713428"/>
            <a:ext cx="2191859" cy="455773"/>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smtClean="0">
                <a:solidFill>
                  <a:srgbClr val="FFFFFF"/>
                </a:solidFill>
              </a:rPr>
              <a:t>interact-with-the-cloud</a:t>
            </a:r>
            <a:endParaRPr lang="en-US" sz="1632" dirty="0">
              <a:solidFill>
                <a:srgbClr val="505050"/>
              </a:solidFill>
            </a:endParaRPr>
          </a:p>
        </p:txBody>
      </p:sp>
      <p:sp>
        <p:nvSpPr>
          <p:cNvPr id="31" name="Rectangle 30"/>
          <p:cNvSpPr/>
          <p:nvPr/>
        </p:nvSpPr>
        <p:spPr bwMode="auto">
          <a:xfrm>
            <a:off x="8062681" y="4540127"/>
            <a:ext cx="4172268" cy="859909"/>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contoso.com/product-innovation/modern-approach</a:t>
            </a:r>
            <a:endParaRPr lang="en-US" sz="2040" dirty="0">
              <a:gradFill>
                <a:gsLst>
                  <a:gs pos="0">
                    <a:srgbClr val="FFFFFF"/>
                  </a:gs>
                  <a:gs pos="100000">
                    <a:srgbClr val="FFFFFF"/>
                  </a:gs>
                </a:gsLst>
                <a:lin ang="5400000" scaled="0"/>
              </a:gradFill>
            </a:endParaRPr>
          </a:p>
        </p:txBody>
      </p:sp>
      <p:sp>
        <p:nvSpPr>
          <p:cNvPr id="46" name="Rectangle 45"/>
          <p:cNvSpPr/>
          <p:nvPr/>
        </p:nvSpPr>
        <p:spPr>
          <a:xfrm>
            <a:off x="5329160" y="5899729"/>
            <a:ext cx="2177093" cy="447563"/>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smtClean="0">
                <a:solidFill>
                  <a:srgbClr val="FFFFFF"/>
                </a:solidFill>
              </a:rPr>
              <a:t>automatic-grammar</a:t>
            </a:r>
            <a:endParaRPr lang="en-US" sz="1632" dirty="0">
              <a:solidFill>
                <a:srgbClr val="505050"/>
              </a:solidFill>
            </a:endParaRPr>
          </a:p>
        </p:txBody>
      </p:sp>
      <p:sp>
        <p:nvSpPr>
          <p:cNvPr id="47" name="Rectangle 46"/>
          <p:cNvSpPr/>
          <p:nvPr/>
        </p:nvSpPr>
        <p:spPr bwMode="auto">
          <a:xfrm>
            <a:off x="8062682" y="3342335"/>
            <a:ext cx="4172267" cy="448279"/>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contoso.com/product-innovation</a:t>
            </a:r>
            <a:endParaRPr lang="en-US" sz="2040" dirty="0">
              <a:gradFill>
                <a:gsLst>
                  <a:gs pos="0">
                    <a:srgbClr val="FFFFFF"/>
                  </a:gs>
                  <a:gs pos="100000">
                    <a:srgbClr val="FFFFFF"/>
                  </a:gs>
                </a:gsLst>
                <a:lin ang="5400000" scaled="0"/>
              </a:gradFill>
            </a:endParaRPr>
          </a:p>
        </p:txBody>
      </p:sp>
      <p:cxnSp>
        <p:nvCxnSpPr>
          <p:cNvPr id="48" name="Straight Arrow Connector 47"/>
          <p:cNvCxnSpPr>
            <a:stCxn id="35" idx="3"/>
            <a:endCxn id="47" idx="1"/>
          </p:cNvCxnSpPr>
          <p:nvPr/>
        </p:nvCxnSpPr>
        <p:spPr>
          <a:xfrm>
            <a:off x="7160177" y="2745856"/>
            <a:ext cx="902505" cy="820619"/>
          </a:xfrm>
          <a:prstGeom prst="straightConnector1">
            <a:avLst/>
          </a:prstGeom>
          <a:ln w="38100">
            <a:headEnd type="none"/>
            <a:tailEnd type="triangle"/>
          </a:ln>
        </p:spPr>
        <p:style>
          <a:lnRef idx="1">
            <a:schemeClr val="dk1"/>
          </a:lnRef>
          <a:fillRef idx="0">
            <a:schemeClr val="dk1"/>
          </a:fillRef>
          <a:effectRef idx="0">
            <a:schemeClr val="dk1"/>
          </a:effectRef>
          <a:fontRef idx="minor">
            <a:schemeClr val="tx1"/>
          </a:fontRef>
        </p:style>
      </p:cxnSp>
      <p:sp>
        <p:nvSpPr>
          <p:cNvPr id="49" name="Rectangle 48"/>
          <p:cNvSpPr/>
          <p:nvPr/>
        </p:nvSpPr>
        <p:spPr>
          <a:xfrm>
            <a:off x="497716" y="5650336"/>
            <a:ext cx="3445208" cy="437726"/>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428" dirty="0" smtClean="0">
                <a:solidFill>
                  <a:sysClr val="windowText" lastClr="000000"/>
                </a:solidFill>
              </a:rPr>
              <a:t>A Modern Approach to an Ancient Game</a:t>
            </a:r>
            <a:endParaRPr lang="en-US" sz="1428" dirty="0">
              <a:solidFill>
                <a:sysClr val="windowText" lastClr="000000"/>
              </a:solidFill>
            </a:endParaRPr>
          </a:p>
        </p:txBody>
      </p:sp>
      <p:sp>
        <p:nvSpPr>
          <p:cNvPr id="61" name="Rectangle 60"/>
          <p:cNvSpPr/>
          <p:nvPr/>
        </p:nvSpPr>
        <p:spPr>
          <a:xfrm>
            <a:off x="5303966" y="5326062"/>
            <a:ext cx="2191859" cy="450437"/>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smtClean="0">
                <a:solidFill>
                  <a:srgbClr val="FFFFFF"/>
                </a:solidFill>
              </a:rPr>
              <a:t>annotation-human-faces</a:t>
            </a:r>
            <a:endParaRPr lang="en-US" sz="1632" dirty="0">
              <a:solidFill>
                <a:srgbClr val="505050"/>
              </a:solidFill>
            </a:endParaRPr>
          </a:p>
        </p:txBody>
      </p:sp>
      <p:sp>
        <p:nvSpPr>
          <p:cNvPr id="35" name="Rectangle 34"/>
          <p:cNvSpPr/>
          <p:nvPr/>
        </p:nvSpPr>
        <p:spPr>
          <a:xfrm>
            <a:off x="4968318" y="2582862"/>
            <a:ext cx="2191859" cy="325987"/>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a:solidFill>
                  <a:srgbClr val="FFFFFF"/>
                </a:solidFill>
              </a:rPr>
              <a:t>product-innovation</a:t>
            </a:r>
          </a:p>
        </p:txBody>
      </p:sp>
      <p:sp>
        <p:nvSpPr>
          <p:cNvPr id="36" name="Rectangle 35"/>
          <p:cNvSpPr/>
          <p:nvPr/>
        </p:nvSpPr>
        <p:spPr>
          <a:xfrm>
            <a:off x="5291465" y="3018378"/>
            <a:ext cx="2145972" cy="494302"/>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smtClean="0">
                <a:solidFill>
                  <a:srgbClr val="FFFFFF"/>
                </a:solidFill>
              </a:rPr>
              <a:t>a-modern-approach-to-an-ancient-game</a:t>
            </a:r>
            <a:endParaRPr lang="en-US" sz="1632" dirty="0">
              <a:solidFill>
                <a:srgbClr val="FFFFFF"/>
              </a:solidFill>
            </a:endParaRPr>
          </a:p>
        </p:txBody>
      </p:sp>
      <p:sp>
        <p:nvSpPr>
          <p:cNvPr id="37" name="Rectangle 36"/>
          <p:cNvSpPr/>
          <p:nvPr/>
        </p:nvSpPr>
        <p:spPr>
          <a:xfrm>
            <a:off x="5286026" y="3018378"/>
            <a:ext cx="2151411" cy="504773"/>
          </a:xfrm>
          <a:prstGeom prst="rect">
            <a:avLst/>
          </a:prstGeom>
          <a:solidFill>
            <a:schemeClr val="bg1"/>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b="1" dirty="0">
                <a:solidFill>
                  <a:sysClr val="windowText" lastClr="000000"/>
                </a:solidFill>
              </a:rPr>
              <a:t>m</a:t>
            </a:r>
            <a:r>
              <a:rPr lang="en-US" sz="1632" b="1" dirty="0" smtClean="0">
                <a:solidFill>
                  <a:sysClr val="windowText" lastClr="000000"/>
                </a:solidFill>
              </a:rPr>
              <a:t>odern-approach</a:t>
            </a:r>
            <a:endParaRPr lang="en-US" sz="1632" b="1" dirty="0">
              <a:solidFill>
                <a:sysClr val="windowText" lastClr="000000"/>
              </a:solidFill>
            </a:endParaRPr>
          </a:p>
        </p:txBody>
      </p:sp>
      <p:sp>
        <p:nvSpPr>
          <p:cNvPr id="38" name="Rectangle 37"/>
          <p:cNvSpPr/>
          <p:nvPr/>
        </p:nvSpPr>
        <p:spPr>
          <a:xfrm>
            <a:off x="5314510" y="3642880"/>
            <a:ext cx="2135429" cy="480573"/>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smtClean="0">
                <a:solidFill>
                  <a:srgbClr val="FFFFFF"/>
                </a:solidFill>
              </a:rPr>
              <a:t>amalgam-</a:t>
            </a:r>
            <a:r>
              <a:rPr lang="en-US" sz="1632" dirty="0" err="1" smtClean="0">
                <a:solidFill>
                  <a:srgbClr val="FFFFFF"/>
                </a:solidFill>
              </a:rPr>
              <a:t>contoso</a:t>
            </a:r>
            <a:r>
              <a:rPr lang="en-US" sz="1632" dirty="0" smtClean="0">
                <a:solidFill>
                  <a:srgbClr val="FFFFFF"/>
                </a:solidFill>
              </a:rPr>
              <a:t>-research</a:t>
            </a:r>
            <a:endParaRPr lang="en-US" sz="1632" dirty="0">
              <a:solidFill>
                <a:srgbClr val="505050"/>
              </a:solidFill>
            </a:endParaRPr>
          </a:p>
        </p:txBody>
      </p:sp>
      <p:cxnSp>
        <p:nvCxnSpPr>
          <p:cNvPr id="62" name="Straight Arrow Connector 61"/>
          <p:cNvCxnSpPr>
            <a:stCxn id="37" idx="3"/>
            <a:endCxn id="31" idx="1"/>
          </p:cNvCxnSpPr>
          <p:nvPr/>
        </p:nvCxnSpPr>
        <p:spPr>
          <a:xfrm>
            <a:off x="7437437" y="3270765"/>
            <a:ext cx="625244" cy="1699317"/>
          </a:xfrm>
          <a:prstGeom prst="straightConnector1">
            <a:avLst/>
          </a:prstGeom>
          <a:ln w="38100">
            <a:headEnd type="none"/>
            <a:tailEnd type="triangle"/>
          </a:ln>
        </p:spPr>
        <p:style>
          <a:lnRef idx="1">
            <a:schemeClr val="dk1"/>
          </a:lnRef>
          <a:fillRef idx="0">
            <a:schemeClr val="dk1"/>
          </a:fillRef>
          <a:effectRef idx="0">
            <a:schemeClr val="dk1"/>
          </a:effectRef>
          <a:fontRef idx="minor">
            <a:schemeClr val="tx1"/>
          </a:fontRef>
        </p:style>
      </p:cxnSp>
      <p:cxnSp>
        <p:nvCxnSpPr>
          <p:cNvPr id="24" name="Straight Connector 23"/>
          <p:cNvCxnSpPr>
            <a:stCxn id="43" idx="3"/>
            <a:endCxn id="30" idx="1"/>
          </p:cNvCxnSpPr>
          <p:nvPr/>
        </p:nvCxnSpPr>
        <p:spPr>
          <a:xfrm flipV="1">
            <a:off x="3932238" y="2299445"/>
            <a:ext cx="1036081" cy="16428"/>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67" name="Straight Connector 66"/>
          <p:cNvCxnSpPr>
            <a:stCxn id="44" idx="3"/>
            <a:endCxn id="63" idx="1"/>
          </p:cNvCxnSpPr>
          <p:nvPr/>
        </p:nvCxnSpPr>
        <p:spPr>
          <a:xfrm>
            <a:off x="3932238" y="2799411"/>
            <a:ext cx="1036080" cy="1588126"/>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68" name="Straight Connector 67"/>
          <p:cNvCxnSpPr>
            <a:stCxn id="45" idx="3"/>
            <a:endCxn id="35" idx="1"/>
          </p:cNvCxnSpPr>
          <p:nvPr/>
        </p:nvCxnSpPr>
        <p:spPr>
          <a:xfrm flipV="1">
            <a:off x="3932238" y="2745856"/>
            <a:ext cx="1036080" cy="496674"/>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70" name="Straight Connector 69"/>
          <p:cNvCxnSpPr>
            <a:stCxn id="54" idx="3"/>
            <a:endCxn id="61" idx="1"/>
          </p:cNvCxnSpPr>
          <p:nvPr/>
        </p:nvCxnSpPr>
        <p:spPr>
          <a:xfrm>
            <a:off x="3932237" y="3790614"/>
            <a:ext cx="1371729" cy="1760667"/>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71" name="Straight Connector 70"/>
          <p:cNvCxnSpPr>
            <a:stCxn id="55" idx="3"/>
            <a:endCxn id="46" idx="1"/>
          </p:cNvCxnSpPr>
          <p:nvPr/>
        </p:nvCxnSpPr>
        <p:spPr>
          <a:xfrm>
            <a:off x="3932237" y="4361595"/>
            <a:ext cx="1396923" cy="1761916"/>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73" name="Straight Connector 72"/>
          <p:cNvCxnSpPr>
            <a:stCxn id="56" idx="3"/>
            <a:endCxn id="38" idx="1"/>
          </p:cNvCxnSpPr>
          <p:nvPr/>
        </p:nvCxnSpPr>
        <p:spPr>
          <a:xfrm flipV="1">
            <a:off x="3932237" y="3883167"/>
            <a:ext cx="1382273" cy="959563"/>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76" name="Straight Connector 75"/>
          <p:cNvCxnSpPr>
            <a:stCxn id="57" idx="3"/>
            <a:endCxn id="64" idx="1"/>
          </p:cNvCxnSpPr>
          <p:nvPr/>
        </p:nvCxnSpPr>
        <p:spPr>
          <a:xfrm flipV="1">
            <a:off x="3932237" y="4941315"/>
            <a:ext cx="1389541" cy="373518"/>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79" name="Straight Connector 78"/>
          <p:cNvCxnSpPr>
            <a:stCxn id="49" idx="3"/>
            <a:endCxn id="37" idx="1"/>
          </p:cNvCxnSpPr>
          <p:nvPr/>
        </p:nvCxnSpPr>
        <p:spPr>
          <a:xfrm flipV="1">
            <a:off x="3942924" y="3270765"/>
            <a:ext cx="1343102" cy="2598434"/>
          </a:xfrm>
          <a:prstGeom prst="line">
            <a:avLst/>
          </a:prstGeom>
          <a:ln w="38100">
            <a:prstDash val="dash"/>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7055481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fade">
                                      <p:cBhvr>
                                        <p:cTn id="24" dur="500"/>
                                        <p:tgtEl>
                                          <p:spTgt spid="2">
                                            <p:txEl>
                                              <p:pRg st="1" end="1"/>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
                                            <p:txEl>
                                              <p:pRg st="2" end="2"/>
                                            </p:txEl>
                                          </p:spTgt>
                                        </p:tgtEl>
                                        <p:attrNameLst>
                                          <p:attrName>style.visibility</p:attrName>
                                        </p:attrNameLst>
                                      </p:cBhvr>
                                      <p:to>
                                        <p:strVal val="visible"/>
                                      </p:to>
                                    </p:set>
                                    <p:animEffect transition="in" filter="fade">
                                      <p:cBhvr>
                                        <p:cTn id="46" dur="500"/>
                                        <p:tgtEl>
                                          <p:spTgt spid="2">
                                            <p:txEl>
                                              <p:pRg st="2" end="2"/>
                                            </p:txEl>
                                          </p:spTgt>
                                        </p:tgtEl>
                                      </p:cBhvr>
                                    </p:animEffect>
                                  </p:childTnLst>
                                </p:cTn>
                              </p:par>
                              <p:par>
                                <p:cTn id="47" presetID="10" presetClass="exit" presetSubtype="0" fill="hold" nodeType="with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47"/>
                                        </p:tgtEl>
                                      </p:cBhvr>
                                    </p:animEffect>
                                    <p:set>
                                      <p:cBhvr>
                                        <p:cTn id="52" dur="1" fill="hold">
                                          <p:stCondLst>
                                            <p:cond delay="499"/>
                                          </p:stCondLst>
                                        </p:cTn>
                                        <p:tgtEl>
                                          <p:spTgt spid="4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500"/>
                                        <p:tgtEl>
                                          <p:spTgt spid="73"/>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childTnLst>
                          </p:cTn>
                        </p:par>
                        <p:par>
                          <p:cTn id="82" fill="hold">
                            <p:stCondLst>
                              <p:cond delay="3500"/>
                            </p:stCondLst>
                            <p:childTnLst>
                              <p:par>
                                <p:cTn id="83" presetID="10" presetClass="entr" presetSubtype="0" fill="hold"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500"/>
                                        <p:tgtEl>
                                          <p:spTgt spid="76"/>
                                        </p:tgtEl>
                                      </p:cBhvr>
                                    </p:animEffect>
                                  </p:childTnLst>
                                </p:cTn>
                              </p:par>
                            </p:childTnLst>
                          </p:cTn>
                        </p:par>
                        <p:par>
                          <p:cTn id="86" fill="hold">
                            <p:stCondLst>
                              <p:cond delay="4000"/>
                            </p:stCondLst>
                            <p:childTnLst>
                              <p:par>
                                <p:cTn id="87" presetID="10" presetClass="entr" presetSubtype="0" fill="hold" grpId="0" nodeType="after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fade">
                                      <p:cBhvr>
                                        <p:cTn id="89" dur="500"/>
                                        <p:tgtEl>
                                          <p:spTgt spid="61"/>
                                        </p:tgtEl>
                                      </p:cBhvr>
                                    </p:animEffect>
                                  </p:childTnLst>
                                </p:cTn>
                              </p:par>
                            </p:childTnLst>
                          </p:cTn>
                        </p:par>
                        <p:par>
                          <p:cTn id="90" fill="hold">
                            <p:stCondLst>
                              <p:cond delay="4500"/>
                            </p:stCondLst>
                            <p:childTnLst>
                              <p:par>
                                <p:cTn id="91" presetID="10" presetClass="entr" presetSubtype="0" fill="hold"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childTnLst>
                                </p:cTn>
                              </p:par>
                            </p:childTnLst>
                          </p:cTn>
                        </p:par>
                        <p:par>
                          <p:cTn id="94" fill="hold">
                            <p:stCondLst>
                              <p:cond delay="5000"/>
                            </p:stCondLst>
                            <p:childTnLst>
                              <p:par>
                                <p:cTn id="95" presetID="10"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par>
                          <p:cTn id="98" fill="hold">
                            <p:stCondLst>
                              <p:cond delay="5500"/>
                            </p:stCondLst>
                            <p:childTnLst>
                              <p:par>
                                <p:cTn id="99" presetID="10" presetClass="entr" presetSubtype="0" fill="hold" nodeType="after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fade">
                                      <p:cBhvr>
                                        <p:cTn id="101" dur="500"/>
                                        <p:tgtEl>
                                          <p:spTgt spid="71"/>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fade">
                                      <p:cBhvr>
                                        <p:cTn id="111" dur="500"/>
                                        <p:tgtEl>
                                          <p:spTgt spid="6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63" grpId="0" animBg="1"/>
      <p:bldP spid="64" grpId="0" animBg="1"/>
      <p:bldP spid="31" grpId="0" animBg="1"/>
      <p:bldP spid="46" grpId="0" animBg="1"/>
      <p:bldP spid="47" grpId="0" animBg="1"/>
      <p:bldP spid="47" grpId="1" animBg="1"/>
      <p:bldP spid="61" grpId="0" animBg="1"/>
      <p:bldP spid="35" grpId="0" animBg="1"/>
      <p:bldP spid="36"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Multilingual Managed Navigation</a:t>
            </a:r>
            <a:endParaRPr lang="en-US" dirty="0"/>
          </a:p>
        </p:txBody>
      </p:sp>
      <p:sp>
        <p:nvSpPr>
          <p:cNvPr id="4" name="Text Placeholder 3"/>
          <p:cNvSpPr>
            <a:spLocks noGrp="1"/>
          </p:cNvSpPr>
          <p:nvPr>
            <p:ph type="body" sz="quarter" idx="11"/>
          </p:nvPr>
        </p:nvSpPr>
        <p:spPr>
          <a:xfrm>
            <a:off x="7309583" y="1476622"/>
            <a:ext cx="4598182" cy="4401205"/>
          </a:xfrm>
        </p:spPr>
        <p:txBody>
          <a:bodyPr/>
          <a:lstStyle/>
          <a:p>
            <a:pPr marL="0" indent="-3238">
              <a:buNone/>
            </a:pPr>
            <a:r>
              <a:rPr lang="en-US" sz="2800" dirty="0">
                <a:gradFill>
                  <a:gsLst>
                    <a:gs pos="100000">
                      <a:schemeClr val="tx1"/>
                    </a:gs>
                    <a:gs pos="0">
                      <a:schemeClr val="tx1"/>
                    </a:gs>
                  </a:gsLst>
                  <a:lin ang="5400000" scaled="0"/>
                </a:gradFill>
              </a:rPr>
              <a:t>Multiple term sets allows market-by-market customization</a:t>
            </a:r>
            <a:endParaRPr lang="en-US" dirty="0">
              <a:gradFill>
                <a:gsLst>
                  <a:gs pos="100000">
                    <a:schemeClr val="tx1"/>
                  </a:gs>
                  <a:gs pos="0">
                    <a:schemeClr val="tx1"/>
                  </a:gs>
                </a:gsLst>
                <a:lin ang="5400000" scaled="0"/>
              </a:gradFill>
            </a:endParaRPr>
          </a:p>
          <a:p>
            <a:pPr marL="0" indent="-3238">
              <a:buNone/>
            </a:pPr>
            <a:endParaRPr lang="en-US" sz="2800" dirty="0">
              <a:gradFill>
                <a:gsLst>
                  <a:gs pos="100000">
                    <a:schemeClr val="tx1"/>
                  </a:gs>
                  <a:gs pos="0">
                    <a:schemeClr val="tx1"/>
                  </a:gs>
                </a:gsLst>
                <a:lin ang="5400000" scaled="0"/>
              </a:gradFill>
            </a:endParaRPr>
          </a:p>
          <a:p>
            <a:pPr marL="0" indent="-3238">
              <a:buNone/>
            </a:pPr>
            <a:r>
              <a:rPr lang="en-US" sz="2800" dirty="0">
                <a:gradFill>
                  <a:gsLst>
                    <a:gs pos="100000">
                      <a:schemeClr val="tx1"/>
                    </a:gs>
                    <a:gs pos="0">
                      <a:schemeClr val="tx1"/>
                    </a:gs>
                  </a:gsLst>
                  <a:lin ang="5400000" scaled="0"/>
                </a:gradFill>
              </a:rPr>
              <a:t>Supports translation of terms, URL components and SEO </a:t>
            </a:r>
            <a:r>
              <a:rPr lang="en-US" sz="2800" dirty="0" smtClean="0">
                <a:gradFill>
                  <a:gsLst>
                    <a:gs pos="100000">
                      <a:schemeClr val="tx1"/>
                    </a:gs>
                    <a:gs pos="0">
                      <a:schemeClr val="tx1"/>
                    </a:gs>
                  </a:gsLst>
                  <a:lin ang="5400000" scaled="0"/>
                </a:gradFill>
              </a:rPr>
              <a:t>properties</a:t>
            </a:r>
          </a:p>
          <a:p>
            <a:pPr marL="0" indent="-3238">
              <a:buNone/>
            </a:pPr>
            <a:endParaRPr lang="en-US" sz="2800" dirty="0">
              <a:gradFill>
                <a:gsLst>
                  <a:gs pos="100000">
                    <a:schemeClr val="tx1"/>
                  </a:gs>
                  <a:gs pos="0">
                    <a:schemeClr val="tx1"/>
                  </a:gs>
                </a:gsLst>
                <a:lin ang="5400000" scaled="0"/>
              </a:gradFill>
            </a:endParaRPr>
          </a:p>
          <a:p>
            <a:pPr marL="0" indent="-3238">
              <a:buNone/>
            </a:pPr>
            <a:r>
              <a:rPr lang="en-US" sz="2800" dirty="0" smtClean="0">
                <a:gradFill>
                  <a:gsLst>
                    <a:gs pos="100000">
                      <a:schemeClr val="tx1"/>
                    </a:gs>
                    <a:gs pos="0">
                      <a:schemeClr val="tx1"/>
                    </a:gs>
                  </a:gsLst>
                  <a:lin ang="5400000" scaled="0"/>
                </a:gradFill>
              </a:rPr>
              <a:t>No language packs required</a:t>
            </a:r>
            <a:endParaRPr lang="en-US" dirty="0">
              <a:gradFill>
                <a:gsLst>
                  <a:gs pos="100000">
                    <a:schemeClr val="tx1"/>
                  </a:gs>
                  <a:gs pos="0">
                    <a:schemeClr val="tx1"/>
                  </a:gs>
                </a:gsLst>
                <a:lin ang="5400000" scaled="0"/>
              </a:gradFill>
            </a:endParaRPr>
          </a:p>
        </p:txBody>
      </p:sp>
      <p:sp>
        <p:nvSpPr>
          <p:cNvPr id="5" name="Rectangle 45"/>
          <p:cNvSpPr/>
          <p:nvPr/>
        </p:nvSpPr>
        <p:spPr>
          <a:xfrm>
            <a:off x="336436" y="1302139"/>
            <a:ext cx="3774534" cy="5457619"/>
          </a:xfrm>
          <a:prstGeom prst="rect">
            <a:avLst/>
          </a:prstGeom>
          <a:solidFill>
            <a:schemeClr val="bg1"/>
          </a:solidFill>
          <a:ln w="5715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4">
              <a:solidFill>
                <a:srgbClr val="FFFFFF"/>
              </a:solidFill>
            </a:endParaRPr>
          </a:p>
        </p:txBody>
      </p:sp>
      <p:sp>
        <p:nvSpPr>
          <p:cNvPr id="6" name="Rectangle 46"/>
          <p:cNvSpPr/>
          <p:nvPr/>
        </p:nvSpPr>
        <p:spPr>
          <a:xfrm>
            <a:off x="209971" y="1133165"/>
            <a:ext cx="3354557" cy="315275"/>
          </a:xfrm>
          <a:prstGeom prst="rect">
            <a:avLst/>
          </a:prstGeom>
          <a:solidFill>
            <a:schemeClr val="bg1"/>
          </a:solidFill>
          <a:ln w="28575">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4" dirty="0">
                <a:solidFill>
                  <a:sysClr val="windowText" lastClr="000000"/>
                </a:solidFill>
              </a:rPr>
              <a:t>Variations Site Collection</a:t>
            </a:r>
          </a:p>
        </p:txBody>
      </p:sp>
      <p:grpSp>
        <p:nvGrpSpPr>
          <p:cNvPr id="7" name="Group 47"/>
          <p:cNvGrpSpPr/>
          <p:nvPr/>
        </p:nvGrpSpPr>
        <p:grpSpPr>
          <a:xfrm>
            <a:off x="507518" y="1490151"/>
            <a:ext cx="2922770" cy="1620814"/>
            <a:chOff x="779847" y="889000"/>
            <a:chExt cx="2865721" cy="1589177"/>
          </a:xfrm>
        </p:grpSpPr>
        <p:sp>
          <p:nvSpPr>
            <p:cNvPr id="8" name="Rectangle 82"/>
            <p:cNvSpPr/>
            <p:nvPr/>
          </p:nvSpPr>
          <p:spPr>
            <a:xfrm>
              <a:off x="779847" y="1041400"/>
              <a:ext cx="2865721" cy="1436777"/>
            </a:xfrm>
            <a:prstGeom prst="rect">
              <a:avLst/>
            </a:prstGeom>
            <a:solidFill>
              <a:schemeClr val="bg1"/>
            </a:solidFill>
            <a:ln w="28575">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4">
                <a:solidFill>
                  <a:srgbClr val="FFFFFF"/>
                </a:solidFill>
              </a:endParaRPr>
            </a:p>
          </p:txBody>
        </p:sp>
        <p:sp>
          <p:nvSpPr>
            <p:cNvPr id="9" name="Rectangle 83"/>
            <p:cNvSpPr/>
            <p:nvPr/>
          </p:nvSpPr>
          <p:spPr>
            <a:xfrm>
              <a:off x="907536" y="889000"/>
              <a:ext cx="2485369" cy="30480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b="1" dirty="0">
                  <a:solidFill>
                    <a:srgbClr val="FFFFFF"/>
                  </a:solidFill>
                </a:rPr>
                <a:t>Source – EN-US</a:t>
              </a:r>
            </a:p>
          </p:txBody>
        </p:sp>
        <p:sp>
          <p:nvSpPr>
            <p:cNvPr id="10" name="Rectangle 84"/>
            <p:cNvSpPr/>
            <p:nvPr/>
          </p:nvSpPr>
          <p:spPr>
            <a:xfrm>
              <a:off x="982019" y="1270000"/>
              <a:ext cx="1714869" cy="30480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Pages Library</a:t>
              </a:r>
            </a:p>
          </p:txBody>
        </p:sp>
        <p:sp>
          <p:nvSpPr>
            <p:cNvPr id="11" name="Rectangle 85"/>
            <p:cNvSpPr/>
            <p:nvPr/>
          </p:nvSpPr>
          <p:spPr>
            <a:xfrm>
              <a:off x="982019" y="1681786"/>
              <a:ext cx="1949820" cy="28076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Document Library</a:t>
              </a:r>
            </a:p>
          </p:txBody>
        </p:sp>
        <p:sp>
          <p:nvSpPr>
            <p:cNvPr id="12" name="Rectangle 86"/>
            <p:cNvSpPr/>
            <p:nvPr/>
          </p:nvSpPr>
          <p:spPr>
            <a:xfrm>
              <a:off x="982019" y="2065335"/>
              <a:ext cx="1714869" cy="30480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General List</a:t>
              </a:r>
            </a:p>
          </p:txBody>
        </p:sp>
      </p:grpSp>
      <p:grpSp>
        <p:nvGrpSpPr>
          <p:cNvPr id="13" name="Group 48"/>
          <p:cNvGrpSpPr/>
          <p:nvPr/>
        </p:nvGrpSpPr>
        <p:grpSpPr>
          <a:xfrm>
            <a:off x="1011607" y="3208595"/>
            <a:ext cx="2922770" cy="1596566"/>
            <a:chOff x="779847" y="887675"/>
            <a:chExt cx="2865721" cy="1565403"/>
          </a:xfrm>
        </p:grpSpPr>
        <p:sp>
          <p:nvSpPr>
            <p:cNvPr id="14" name="Rectangle 77"/>
            <p:cNvSpPr/>
            <p:nvPr/>
          </p:nvSpPr>
          <p:spPr>
            <a:xfrm>
              <a:off x="779847" y="1041400"/>
              <a:ext cx="2865721" cy="1411678"/>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b="1">
                <a:solidFill>
                  <a:srgbClr val="FFFFFF"/>
                </a:solidFill>
              </a:endParaRPr>
            </a:p>
          </p:txBody>
        </p:sp>
        <p:sp>
          <p:nvSpPr>
            <p:cNvPr id="15" name="Rectangle 78"/>
            <p:cNvSpPr/>
            <p:nvPr/>
          </p:nvSpPr>
          <p:spPr>
            <a:xfrm>
              <a:off x="916816" y="887675"/>
              <a:ext cx="2485369" cy="304800"/>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b="1" dirty="0">
                  <a:solidFill>
                    <a:srgbClr val="FFFFFF"/>
                  </a:solidFill>
                </a:rPr>
                <a:t>Target –FR-FR</a:t>
              </a:r>
            </a:p>
          </p:txBody>
        </p:sp>
        <p:sp>
          <p:nvSpPr>
            <p:cNvPr id="16" name="Rectangle 79"/>
            <p:cNvSpPr/>
            <p:nvPr/>
          </p:nvSpPr>
          <p:spPr>
            <a:xfrm>
              <a:off x="982019" y="1270000"/>
              <a:ext cx="1714869" cy="304800"/>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Pages Library</a:t>
              </a:r>
            </a:p>
          </p:txBody>
        </p:sp>
        <p:sp>
          <p:nvSpPr>
            <p:cNvPr id="17" name="Rectangle 80"/>
            <p:cNvSpPr/>
            <p:nvPr/>
          </p:nvSpPr>
          <p:spPr>
            <a:xfrm>
              <a:off x="982019" y="1632364"/>
              <a:ext cx="1916636" cy="340104"/>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Document Library</a:t>
              </a:r>
            </a:p>
          </p:txBody>
        </p:sp>
        <p:sp>
          <p:nvSpPr>
            <p:cNvPr id="18" name="Rectangle 81"/>
            <p:cNvSpPr/>
            <p:nvPr/>
          </p:nvSpPr>
          <p:spPr>
            <a:xfrm>
              <a:off x="982019" y="2045491"/>
              <a:ext cx="1714869" cy="304800"/>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General List</a:t>
              </a:r>
            </a:p>
          </p:txBody>
        </p:sp>
      </p:grpSp>
      <p:grpSp>
        <p:nvGrpSpPr>
          <p:cNvPr id="19" name="Group 50"/>
          <p:cNvGrpSpPr/>
          <p:nvPr/>
        </p:nvGrpSpPr>
        <p:grpSpPr>
          <a:xfrm>
            <a:off x="985701" y="4980385"/>
            <a:ext cx="2922770" cy="1596567"/>
            <a:chOff x="779847" y="887675"/>
            <a:chExt cx="2865721" cy="1565404"/>
          </a:xfrm>
        </p:grpSpPr>
        <p:sp>
          <p:nvSpPr>
            <p:cNvPr id="20" name="Rectangle 72"/>
            <p:cNvSpPr/>
            <p:nvPr/>
          </p:nvSpPr>
          <p:spPr>
            <a:xfrm>
              <a:off x="779847" y="1041401"/>
              <a:ext cx="2865721" cy="1411678"/>
            </a:xfrm>
            <a:prstGeom prst="rect">
              <a:avLst/>
            </a:prstGeom>
            <a:solidFill>
              <a:schemeClr val="bg1"/>
            </a:solidFill>
            <a:ln w="28575">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en-US" sz="1904">
                <a:solidFill>
                  <a:srgbClr val="FFFFFF"/>
                </a:solidFill>
              </a:endParaRPr>
            </a:p>
          </p:txBody>
        </p:sp>
        <p:sp>
          <p:nvSpPr>
            <p:cNvPr id="21" name="Rectangle 73"/>
            <p:cNvSpPr/>
            <p:nvPr/>
          </p:nvSpPr>
          <p:spPr>
            <a:xfrm>
              <a:off x="916816" y="887675"/>
              <a:ext cx="2485369" cy="304800"/>
            </a:xfrm>
            <a:prstGeom prst="rect">
              <a:avLst/>
            </a:prstGeom>
            <a:solidFill>
              <a:schemeClr val="accent6"/>
            </a:solidFill>
            <a:ln>
              <a:solidFill>
                <a:srgbClr val="0072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2" b="1" dirty="0">
                  <a:solidFill>
                    <a:srgbClr val="FFFFFF"/>
                  </a:solidFill>
                </a:rPr>
                <a:t>Target –EN-CA</a:t>
              </a:r>
            </a:p>
          </p:txBody>
        </p:sp>
        <p:sp>
          <p:nvSpPr>
            <p:cNvPr id="22" name="Rectangle 74"/>
            <p:cNvSpPr/>
            <p:nvPr/>
          </p:nvSpPr>
          <p:spPr>
            <a:xfrm>
              <a:off x="982019" y="1270000"/>
              <a:ext cx="1714869" cy="304800"/>
            </a:xfrm>
            <a:prstGeom prst="rect">
              <a:avLst/>
            </a:prstGeom>
            <a:solidFill>
              <a:schemeClr val="accent6"/>
            </a:solidFill>
            <a:ln>
              <a:solidFill>
                <a:srgbClr val="0072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2" dirty="0">
                  <a:solidFill>
                    <a:srgbClr val="FFFFFF"/>
                  </a:solidFill>
                </a:rPr>
                <a:t>Pages Library</a:t>
              </a:r>
            </a:p>
          </p:txBody>
        </p:sp>
        <p:sp>
          <p:nvSpPr>
            <p:cNvPr id="23" name="Rectangle 75"/>
            <p:cNvSpPr/>
            <p:nvPr/>
          </p:nvSpPr>
          <p:spPr>
            <a:xfrm>
              <a:off x="982019" y="1644836"/>
              <a:ext cx="1942036" cy="287943"/>
            </a:xfrm>
            <a:prstGeom prst="rect">
              <a:avLst/>
            </a:prstGeom>
            <a:solidFill>
              <a:schemeClr val="accent6"/>
            </a:solidFill>
            <a:ln>
              <a:solidFill>
                <a:srgbClr val="0072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2" dirty="0">
                  <a:solidFill>
                    <a:srgbClr val="FFFFFF"/>
                  </a:solidFill>
                </a:rPr>
                <a:t>Document Library</a:t>
              </a:r>
            </a:p>
          </p:txBody>
        </p:sp>
        <p:sp>
          <p:nvSpPr>
            <p:cNvPr id="24" name="Rectangle 76"/>
            <p:cNvSpPr/>
            <p:nvPr/>
          </p:nvSpPr>
          <p:spPr>
            <a:xfrm>
              <a:off x="982019" y="2045491"/>
              <a:ext cx="1714869" cy="304800"/>
            </a:xfrm>
            <a:prstGeom prst="rect">
              <a:avLst/>
            </a:prstGeom>
            <a:solidFill>
              <a:schemeClr val="accent6"/>
            </a:solidFill>
            <a:ln>
              <a:solidFill>
                <a:srgbClr val="0072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2" dirty="0">
                  <a:solidFill>
                    <a:srgbClr val="FFFFFF"/>
                  </a:solidFill>
                </a:rPr>
                <a:t>General List</a:t>
              </a:r>
            </a:p>
          </p:txBody>
        </p:sp>
      </p:grpSp>
      <p:cxnSp>
        <p:nvCxnSpPr>
          <p:cNvPr id="25" name="Elbow Connector 51"/>
          <p:cNvCxnSpPr>
            <a:stCxn id="10" idx="1"/>
            <a:endCxn id="16" idx="1"/>
          </p:cNvCxnSpPr>
          <p:nvPr/>
        </p:nvCxnSpPr>
        <p:spPr>
          <a:xfrm rot="10800000" flipH="1" flipV="1">
            <a:off x="713715" y="2034169"/>
            <a:ext cx="504089" cy="1719796"/>
          </a:xfrm>
          <a:prstGeom prst="bentConnector3">
            <a:avLst>
              <a:gd name="adj1" fmla="val -46252"/>
            </a:avLst>
          </a:prstGeom>
          <a:ln>
            <a:prstDash val="dash"/>
          </a:ln>
        </p:spPr>
        <p:style>
          <a:lnRef idx="3">
            <a:schemeClr val="dk1"/>
          </a:lnRef>
          <a:fillRef idx="0">
            <a:schemeClr val="dk1"/>
          </a:fillRef>
          <a:effectRef idx="2">
            <a:schemeClr val="dk1"/>
          </a:effectRef>
          <a:fontRef idx="minor">
            <a:schemeClr val="tx1"/>
          </a:fontRef>
        </p:style>
      </p:cxnSp>
      <p:cxnSp>
        <p:nvCxnSpPr>
          <p:cNvPr id="26" name="Elbow Connector 52"/>
          <p:cNvCxnSpPr>
            <a:stCxn id="10" idx="1"/>
            <a:endCxn id="22" idx="1"/>
          </p:cNvCxnSpPr>
          <p:nvPr/>
        </p:nvCxnSpPr>
        <p:spPr>
          <a:xfrm rot="10800000" flipH="1" flipV="1">
            <a:off x="713715" y="2034169"/>
            <a:ext cx="478183" cy="3491585"/>
          </a:xfrm>
          <a:prstGeom prst="bentConnector3">
            <a:avLst>
              <a:gd name="adj1" fmla="val -114859"/>
            </a:avLst>
          </a:prstGeom>
          <a:ln w="38100">
            <a:prstDash val="dash"/>
          </a:ln>
        </p:spPr>
        <p:style>
          <a:lnRef idx="3">
            <a:schemeClr val="dk1"/>
          </a:lnRef>
          <a:fillRef idx="0">
            <a:schemeClr val="dk1"/>
          </a:fillRef>
          <a:effectRef idx="2">
            <a:schemeClr val="dk1"/>
          </a:effectRef>
          <a:fontRef idx="minor">
            <a:schemeClr val="tx1"/>
          </a:fontRef>
        </p:style>
      </p:cxnSp>
      <p:cxnSp>
        <p:nvCxnSpPr>
          <p:cNvPr id="27" name="Elbow Connector 53"/>
          <p:cNvCxnSpPr>
            <a:stCxn id="8" idx="1"/>
            <a:endCxn id="17" idx="1"/>
          </p:cNvCxnSpPr>
          <p:nvPr/>
        </p:nvCxnSpPr>
        <p:spPr>
          <a:xfrm rot="10800000" flipH="1" flipV="1">
            <a:off x="507518" y="2378275"/>
            <a:ext cx="710286" cy="1763272"/>
          </a:xfrm>
          <a:prstGeom prst="bentConnector3">
            <a:avLst>
              <a:gd name="adj1" fmla="val -43887"/>
            </a:avLst>
          </a:prstGeom>
          <a:ln w="38100">
            <a:prstDash val="dash"/>
          </a:ln>
        </p:spPr>
        <p:style>
          <a:lnRef idx="3">
            <a:schemeClr val="dk1"/>
          </a:lnRef>
          <a:fillRef idx="0">
            <a:schemeClr val="dk1"/>
          </a:fillRef>
          <a:effectRef idx="2">
            <a:schemeClr val="dk1"/>
          </a:effectRef>
          <a:fontRef idx="minor">
            <a:schemeClr val="tx1"/>
          </a:fontRef>
        </p:style>
      </p:cxnSp>
      <p:cxnSp>
        <p:nvCxnSpPr>
          <p:cNvPr id="28" name="Elbow Connector 54"/>
          <p:cNvCxnSpPr>
            <a:stCxn id="11" idx="1"/>
            <a:endCxn id="23" idx="1"/>
          </p:cNvCxnSpPr>
          <p:nvPr/>
        </p:nvCxnSpPr>
        <p:spPr>
          <a:xfrm rot="10800000" flipH="1" flipV="1">
            <a:off x="713715" y="2441895"/>
            <a:ext cx="478183" cy="3457562"/>
          </a:xfrm>
          <a:prstGeom prst="bentConnector3">
            <a:avLst>
              <a:gd name="adj1" fmla="val -109892"/>
            </a:avLst>
          </a:prstGeom>
          <a:ln w="38100">
            <a:prstDash val="dash"/>
          </a:ln>
        </p:spPr>
        <p:style>
          <a:lnRef idx="3">
            <a:schemeClr val="dk1"/>
          </a:lnRef>
          <a:fillRef idx="0">
            <a:schemeClr val="dk1"/>
          </a:fillRef>
          <a:effectRef idx="2">
            <a:schemeClr val="dk1"/>
          </a:effectRef>
          <a:fontRef idx="minor">
            <a:schemeClr val="tx1"/>
          </a:fontRef>
        </p:style>
      </p:cxnSp>
      <p:cxnSp>
        <p:nvCxnSpPr>
          <p:cNvPr id="29" name="Elbow Connector 55"/>
          <p:cNvCxnSpPr>
            <a:stCxn id="12" idx="1"/>
            <a:endCxn id="18" idx="1"/>
          </p:cNvCxnSpPr>
          <p:nvPr/>
        </p:nvCxnSpPr>
        <p:spPr>
          <a:xfrm rot="10800000" flipH="1" flipV="1">
            <a:off x="713715" y="2845338"/>
            <a:ext cx="504089" cy="1699557"/>
          </a:xfrm>
          <a:prstGeom prst="bentConnector3">
            <a:avLst>
              <a:gd name="adj1" fmla="val -104244"/>
            </a:avLst>
          </a:prstGeom>
          <a:ln w="38100">
            <a:prstDash val="dash"/>
          </a:ln>
        </p:spPr>
        <p:style>
          <a:lnRef idx="3">
            <a:schemeClr val="dk1"/>
          </a:lnRef>
          <a:fillRef idx="0">
            <a:schemeClr val="dk1"/>
          </a:fillRef>
          <a:effectRef idx="2">
            <a:schemeClr val="dk1"/>
          </a:effectRef>
          <a:fontRef idx="minor">
            <a:schemeClr val="tx1"/>
          </a:fontRef>
        </p:style>
      </p:cxnSp>
      <p:cxnSp>
        <p:nvCxnSpPr>
          <p:cNvPr id="30" name="Elbow Connector 56"/>
          <p:cNvCxnSpPr>
            <a:stCxn id="12" idx="1"/>
            <a:endCxn id="24" idx="1"/>
          </p:cNvCxnSpPr>
          <p:nvPr/>
        </p:nvCxnSpPr>
        <p:spPr>
          <a:xfrm rot="10800000" flipH="1" flipV="1">
            <a:off x="713715" y="2845338"/>
            <a:ext cx="478183" cy="3471346"/>
          </a:xfrm>
          <a:prstGeom prst="bentConnector3">
            <a:avLst>
              <a:gd name="adj1" fmla="val -104925"/>
            </a:avLst>
          </a:prstGeom>
          <a:ln w="38100">
            <a:prstDash val="dash"/>
          </a:ln>
        </p:spPr>
        <p:style>
          <a:lnRef idx="3">
            <a:schemeClr val="dk1"/>
          </a:lnRef>
          <a:fillRef idx="0">
            <a:schemeClr val="dk1"/>
          </a:fillRef>
          <a:effectRef idx="2">
            <a:schemeClr val="dk1"/>
          </a:effectRef>
          <a:fontRef idx="minor">
            <a:schemeClr val="tx1"/>
          </a:fontRef>
        </p:style>
      </p:cxnSp>
      <p:grpSp>
        <p:nvGrpSpPr>
          <p:cNvPr id="31" name="Group 57"/>
          <p:cNvGrpSpPr/>
          <p:nvPr/>
        </p:nvGrpSpPr>
        <p:grpSpPr>
          <a:xfrm>
            <a:off x="4237435" y="1418177"/>
            <a:ext cx="2423627" cy="1036226"/>
            <a:chOff x="5627669" y="799548"/>
            <a:chExt cx="2376321" cy="1016000"/>
          </a:xfrm>
        </p:grpSpPr>
        <p:sp>
          <p:nvSpPr>
            <p:cNvPr id="32" name="Rounded Rectangle 69"/>
            <p:cNvSpPr/>
            <p:nvPr/>
          </p:nvSpPr>
          <p:spPr>
            <a:xfrm>
              <a:off x="5627669" y="984297"/>
              <a:ext cx="2376321" cy="831251"/>
            </a:xfrm>
            <a:prstGeom prst="roundRect">
              <a:avLst/>
            </a:prstGeom>
            <a:solidFill>
              <a:schemeClr val="bg1"/>
            </a:solidFill>
            <a:ln w="3810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dirty="0">
                <a:solidFill>
                  <a:srgbClr val="FFFFFF"/>
                </a:solidFill>
              </a:endParaRPr>
            </a:p>
          </p:txBody>
        </p:sp>
        <p:sp>
          <p:nvSpPr>
            <p:cNvPr id="33" name="Rounded Rectangle 70"/>
            <p:cNvSpPr/>
            <p:nvPr/>
          </p:nvSpPr>
          <p:spPr>
            <a:xfrm>
              <a:off x="5671415" y="799548"/>
              <a:ext cx="2220037" cy="352425"/>
            </a:xfrm>
            <a:prstGeom prst="roundRect">
              <a:avLst/>
            </a:prstGeom>
            <a:solidFill>
              <a:schemeClr val="accent3"/>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530" b="1" dirty="0" err="1">
                  <a:solidFill>
                    <a:srgbClr val="FFFFFF"/>
                  </a:solidFill>
                </a:rPr>
                <a:t>Nav</a:t>
              </a:r>
              <a:r>
                <a:rPr lang="en-US" sz="1530" b="1" dirty="0">
                  <a:solidFill>
                    <a:srgbClr val="FFFFFF"/>
                  </a:solidFill>
                </a:rPr>
                <a:t> Term Set – EN-US</a:t>
              </a:r>
            </a:p>
          </p:txBody>
        </p:sp>
        <p:sp>
          <p:nvSpPr>
            <p:cNvPr id="34" name="Rectangle 71"/>
            <p:cNvSpPr/>
            <p:nvPr/>
          </p:nvSpPr>
          <p:spPr>
            <a:xfrm>
              <a:off x="5870159" y="1236261"/>
              <a:ext cx="1714869" cy="498175"/>
            </a:xfrm>
            <a:prstGeom prst="rect">
              <a:avLst/>
            </a:prstGeom>
            <a:solidFill>
              <a:schemeClr val="accent3"/>
            </a:solidFill>
            <a:ln>
              <a:solidFill>
                <a:srgbClr val="BA141A"/>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a:solidFill>
                    <a:srgbClr val="FFFFFF"/>
                  </a:solidFill>
                </a:rPr>
                <a:t>Page Navigation Terms</a:t>
              </a:r>
            </a:p>
          </p:txBody>
        </p:sp>
      </p:grpSp>
      <p:grpSp>
        <p:nvGrpSpPr>
          <p:cNvPr id="35" name="Group 58"/>
          <p:cNvGrpSpPr/>
          <p:nvPr/>
        </p:nvGrpSpPr>
        <p:grpSpPr>
          <a:xfrm>
            <a:off x="4232270" y="3117816"/>
            <a:ext cx="2428792" cy="1127882"/>
            <a:chOff x="7153839" y="3542333"/>
            <a:chExt cx="2381385" cy="1105867"/>
          </a:xfrm>
        </p:grpSpPr>
        <p:sp>
          <p:nvSpPr>
            <p:cNvPr id="36" name="Rounded Rectangle 66"/>
            <p:cNvSpPr/>
            <p:nvPr/>
          </p:nvSpPr>
          <p:spPr>
            <a:xfrm>
              <a:off x="7153839" y="3694733"/>
              <a:ext cx="2381385" cy="953467"/>
            </a:xfrm>
            <a:prstGeom prst="roundRect">
              <a:avLst/>
            </a:prstGeom>
            <a:solidFill>
              <a:schemeClr val="bg1"/>
            </a:solidFill>
            <a:ln w="3810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dirty="0">
                <a:solidFill>
                  <a:srgbClr val="FFFFFF"/>
                </a:solidFill>
              </a:endParaRPr>
            </a:p>
          </p:txBody>
        </p:sp>
        <p:sp>
          <p:nvSpPr>
            <p:cNvPr id="37" name="Rounded Rectangle 67"/>
            <p:cNvSpPr/>
            <p:nvPr/>
          </p:nvSpPr>
          <p:spPr>
            <a:xfrm>
              <a:off x="7202650" y="3542333"/>
              <a:ext cx="2220036" cy="352425"/>
            </a:xfrm>
            <a:prstGeom prst="round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30" b="1" dirty="0" err="1">
                  <a:solidFill>
                    <a:srgbClr val="FFFFFF"/>
                  </a:solidFill>
                </a:rPr>
                <a:t>Nav</a:t>
              </a:r>
              <a:r>
                <a:rPr lang="en-US" sz="1530" b="1" dirty="0">
                  <a:solidFill>
                    <a:srgbClr val="FFFFFF"/>
                  </a:solidFill>
                </a:rPr>
                <a:t> Term Set – FR-FR</a:t>
              </a:r>
            </a:p>
          </p:txBody>
        </p:sp>
        <p:sp>
          <p:nvSpPr>
            <p:cNvPr id="38" name="Rectangle 68"/>
            <p:cNvSpPr/>
            <p:nvPr/>
          </p:nvSpPr>
          <p:spPr>
            <a:xfrm>
              <a:off x="7504616" y="4070547"/>
              <a:ext cx="1714869" cy="498175"/>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30" dirty="0">
                  <a:solidFill>
                    <a:srgbClr val="FFFFFF"/>
                  </a:solidFill>
                </a:rPr>
                <a:t>Page Navigation Terms</a:t>
              </a:r>
            </a:p>
          </p:txBody>
        </p:sp>
      </p:grpSp>
      <p:grpSp>
        <p:nvGrpSpPr>
          <p:cNvPr id="39" name="Group 59"/>
          <p:cNvGrpSpPr/>
          <p:nvPr/>
        </p:nvGrpSpPr>
        <p:grpSpPr>
          <a:xfrm>
            <a:off x="4232269" y="4924802"/>
            <a:ext cx="2428792" cy="1020907"/>
            <a:chOff x="7069168" y="4749801"/>
            <a:chExt cx="2381385" cy="1000980"/>
          </a:xfrm>
        </p:grpSpPr>
        <p:sp>
          <p:nvSpPr>
            <p:cNvPr id="40" name="Rounded Rectangle 63"/>
            <p:cNvSpPr/>
            <p:nvPr/>
          </p:nvSpPr>
          <p:spPr>
            <a:xfrm>
              <a:off x="7069168" y="4934802"/>
              <a:ext cx="2381385" cy="815979"/>
            </a:xfrm>
            <a:prstGeom prst="roundRect">
              <a:avLst/>
            </a:prstGeom>
            <a:solidFill>
              <a:schemeClr val="bg1"/>
            </a:solidFill>
            <a:ln w="3810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dirty="0">
                <a:solidFill>
                  <a:srgbClr val="FFFFFF"/>
                </a:solidFill>
              </a:endParaRPr>
            </a:p>
          </p:txBody>
        </p:sp>
        <p:sp>
          <p:nvSpPr>
            <p:cNvPr id="41" name="Rounded Rectangle 64"/>
            <p:cNvSpPr/>
            <p:nvPr/>
          </p:nvSpPr>
          <p:spPr>
            <a:xfrm>
              <a:off x="7117980" y="4749801"/>
              <a:ext cx="2220036" cy="352425"/>
            </a:xfrm>
            <a:prstGeom prst="roundRect">
              <a:avLst/>
            </a:prstGeom>
            <a:solidFill>
              <a:schemeClr val="accent6"/>
            </a:solidFill>
            <a:ln>
              <a:solidFill>
                <a:srgbClr val="0072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530" b="1" dirty="0" err="1">
                  <a:solidFill>
                    <a:srgbClr val="FFFFFF"/>
                  </a:solidFill>
                </a:rPr>
                <a:t>Nav</a:t>
              </a:r>
              <a:r>
                <a:rPr lang="en-US" sz="1530" b="1" dirty="0">
                  <a:solidFill>
                    <a:srgbClr val="FFFFFF"/>
                  </a:solidFill>
                </a:rPr>
                <a:t> Term Set – EN-CA</a:t>
              </a:r>
            </a:p>
          </p:txBody>
        </p:sp>
        <p:sp>
          <p:nvSpPr>
            <p:cNvPr id="42" name="Rectangle 65"/>
            <p:cNvSpPr/>
            <p:nvPr/>
          </p:nvSpPr>
          <p:spPr>
            <a:xfrm>
              <a:off x="7398570" y="5186514"/>
              <a:ext cx="1714869" cy="498175"/>
            </a:xfrm>
            <a:prstGeom prst="rect">
              <a:avLst/>
            </a:prstGeom>
            <a:solidFill>
              <a:schemeClr val="accent6"/>
            </a:solidFill>
            <a:ln>
              <a:solidFill>
                <a:srgbClr val="007233"/>
              </a:solidFill>
            </a:ln>
          </p:spPr>
          <p:style>
            <a:lnRef idx="1">
              <a:schemeClr val="accent2"/>
            </a:lnRef>
            <a:fillRef idx="2">
              <a:schemeClr val="accent2"/>
            </a:fillRef>
            <a:effectRef idx="1">
              <a:schemeClr val="accent2"/>
            </a:effectRef>
            <a:fontRef idx="minor">
              <a:schemeClr val="dk1"/>
            </a:fontRef>
          </p:style>
          <p:txBody>
            <a:bodyPr rtlCol="0" anchor="ctr"/>
            <a:lstStyle/>
            <a:p>
              <a:r>
                <a:rPr lang="en-US" sz="1632" dirty="0">
                  <a:solidFill>
                    <a:srgbClr val="FFFFFF"/>
                  </a:solidFill>
                </a:rPr>
                <a:t>Page Navigation Terms</a:t>
              </a:r>
            </a:p>
          </p:txBody>
        </p:sp>
      </p:grpSp>
      <p:cxnSp>
        <p:nvCxnSpPr>
          <p:cNvPr id="43" name="Elbow Connector 60"/>
          <p:cNvCxnSpPr>
            <a:endCxn id="10" idx="3"/>
          </p:cNvCxnSpPr>
          <p:nvPr/>
        </p:nvCxnSpPr>
        <p:spPr>
          <a:xfrm rot="10800000" flipV="1">
            <a:off x="2462724" y="2030504"/>
            <a:ext cx="1774711" cy="3666"/>
          </a:xfrm>
          <a:prstGeom prst="bentConnector3">
            <a:avLst/>
          </a:prstGeom>
          <a:ln w="38100">
            <a:prstDash val="dash"/>
          </a:ln>
        </p:spPr>
        <p:style>
          <a:lnRef idx="3">
            <a:schemeClr val="dk1"/>
          </a:lnRef>
          <a:fillRef idx="0">
            <a:schemeClr val="dk1"/>
          </a:fillRef>
          <a:effectRef idx="2">
            <a:schemeClr val="dk1"/>
          </a:effectRef>
          <a:fontRef idx="minor">
            <a:schemeClr val="tx1"/>
          </a:fontRef>
        </p:style>
      </p:cxnSp>
      <p:cxnSp>
        <p:nvCxnSpPr>
          <p:cNvPr id="44" name="Elbow Connector 61"/>
          <p:cNvCxnSpPr>
            <a:endCxn id="16" idx="3"/>
          </p:cNvCxnSpPr>
          <p:nvPr/>
        </p:nvCxnSpPr>
        <p:spPr>
          <a:xfrm rot="10800000">
            <a:off x="2966813" y="3753965"/>
            <a:ext cx="1265457" cy="5510"/>
          </a:xfrm>
          <a:prstGeom prst="bentConnector3">
            <a:avLst/>
          </a:prstGeom>
          <a:ln w="38100">
            <a:prstDash val="dash"/>
          </a:ln>
        </p:spPr>
        <p:style>
          <a:lnRef idx="3">
            <a:schemeClr val="dk1"/>
          </a:lnRef>
          <a:fillRef idx="0">
            <a:schemeClr val="dk1"/>
          </a:fillRef>
          <a:effectRef idx="2">
            <a:schemeClr val="dk1"/>
          </a:effectRef>
          <a:fontRef idx="minor">
            <a:schemeClr val="tx1"/>
          </a:fontRef>
        </p:style>
      </p:cxnSp>
      <p:cxnSp>
        <p:nvCxnSpPr>
          <p:cNvPr id="45" name="Elbow Connector 62"/>
          <p:cNvCxnSpPr>
            <a:endCxn id="22" idx="3"/>
          </p:cNvCxnSpPr>
          <p:nvPr/>
        </p:nvCxnSpPr>
        <p:spPr>
          <a:xfrm rot="10800000">
            <a:off x="2940907" y="5525755"/>
            <a:ext cx="1291365" cy="3844"/>
          </a:xfrm>
          <a:prstGeom prst="bentConnector3">
            <a:avLst/>
          </a:prstGeom>
          <a:ln w="38100">
            <a:prstDash val="dash"/>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54343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Managed Navigation in Variations</a:t>
            </a:r>
          </a:p>
        </p:txBody>
      </p:sp>
    </p:spTree>
    <p:extLst>
      <p:ext uri="{BB962C8B-B14F-4D97-AF65-F5344CB8AC3E}">
        <p14:creationId xmlns:p14="http://schemas.microsoft.com/office/powerpoint/2010/main" val="400516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Translation </a:t>
            </a:r>
            <a:endParaRPr lang="en-US" dirty="0"/>
          </a:p>
        </p:txBody>
      </p:sp>
      <p:sp>
        <p:nvSpPr>
          <p:cNvPr id="2" name="Text Placeholder 1"/>
          <p:cNvSpPr>
            <a:spLocks noGrp="1"/>
          </p:cNvSpPr>
          <p:nvPr>
            <p:ph type="body" sz="quarter" idx="10"/>
          </p:nvPr>
        </p:nvSpPr>
        <p:spPr>
          <a:xfrm>
            <a:off x="274638" y="1212850"/>
            <a:ext cx="11887200" cy="2872581"/>
          </a:xfrm>
        </p:spPr>
        <p:txBody>
          <a:bodyPr/>
          <a:lstStyle/>
          <a:p>
            <a:pPr lvl="1">
              <a:spcBef>
                <a:spcPts val="0"/>
              </a:spcBef>
              <a:spcAft>
                <a:spcPts val="3600"/>
              </a:spcAft>
            </a:pPr>
            <a:r>
              <a:rPr lang="en-US" sz="4000" dirty="0">
                <a:gradFill>
                  <a:gsLst>
                    <a:gs pos="1250">
                      <a:schemeClr val="tx2"/>
                    </a:gs>
                    <a:gs pos="99000">
                      <a:schemeClr val="tx2"/>
                    </a:gs>
                  </a:gsLst>
                  <a:lin ang="5400000" scaled="0"/>
                </a:gradFill>
                <a:latin typeface="+mj-lt"/>
              </a:rPr>
              <a:t>SharePoint fields (single line of text, </a:t>
            </a:r>
            <a:r>
              <a:rPr lang="en-US" sz="4000" dirty="0" smtClean="0">
                <a:gradFill>
                  <a:gsLst>
                    <a:gs pos="1250">
                      <a:schemeClr val="tx2"/>
                    </a:gs>
                    <a:gs pos="99000">
                      <a:schemeClr val="tx2"/>
                    </a:gs>
                  </a:gsLst>
                  <a:lin ang="5400000" scaled="0"/>
                </a:gradFill>
                <a:latin typeface="+mj-lt"/>
              </a:rPr>
              <a:t>publishing </a:t>
            </a:r>
            <a:r>
              <a:rPr lang="en-US" sz="4000" dirty="0">
                <a:gradFill>
                  <a:gsLst>
                    <a:gs pos="1250">
                      <a:schemeClr val="tx2"/>
                    </a:gs>
                    <a:gs pos="99000">
                      <a:schemeClr val="tx2"/>
                    </a:gs>
                  </a:gsLst>
                  <a:lin ang="5400000" scaled="0"/>
                </a:gradFill>
                <a:latin typeface="+mj-lt"/>
              </a:rPr>
              <a:t>html</a:t>
            </a:r>
            <a:r>
              <a:rPr lang="en-US" sz="4000" dirty="0" smtClean="0">
                <a:gradFill>
                  <a:gsLst>
                    <a:gs pos="1250">
                      <a:schemeClr val="tx2"/>
                    </a:gs>
                    <a:gs pos="99000">
                      <a:schemeClr val="tx2"/>
                    </a:gs>
                  </a:gsLst>
                  <a:lin ang="5400000" scaled="0"/>
                </a:gradFill>
                <a:latin typeface="+mj-lt"/>
              </a:rPr>
              <a:t>)</a:t>
            </a:r>
            <a:endParaRPr lang="en-US" sz="4000" dirty="0">
              <a:gradFill>
                <a:gsLst>
                  <a:gs pos="1250">
                    <a:schemeClr val="tx2"/>
                  </a:gs>
                  <a:gs pos="99000">
                    <a:schemeClr val="tx2"/>
                  </a:gs>
                </a:gsLst>
                <a:lin ang="5400000" scaled="0"/>
              </a:gradFill>
              <a:latin typeface="+mj-lt"/>
            </a:endParaRPr>
          </a:p>
          <a:p>
            <a:pPr lvl="1">
              <a:spcBef>
                <a:spcPts val="0"/>
              </a:spcBef>
              <a:spcAft>
                <a:spcPts val="3600"/>
              </a:spcAft>
            </a:pPr>
            <a:r>
              <a:rPr lang="en-US" sz="4000" dirty="0">
                <a:gradFill>
                  <a:gsLst>
                    <a:gs pos="1250">
                      <a:schemeClr val="tx2"/>
                    </a:gs>
                    <a:gs pos="99000">
                      <a:schemeClr val="tx2"/>
                    </a:gs>
                  </a:gsLst>
                  <a:lin ang="5400000" scaled="0"/>
                </a:gradFill>
                <a:latin typeface="+mj-lt"/>
              </a:rPr>
              <a:t>Terms and certain term </a:t>
            </a:r>
            <a:r>
              <a:rPr lang="en-US" sz="4000" dirty="0" smtClean="0">
                <a:gradFill>
                  <a:gsLst>
                    <a:gs pos="1250">
                      <a:schemeClr val="tx2"/>
                    </a:gs>
                    <a:gs pos="99000">
                      <a:schemeClr val="tx2"/>
                    </a:gs>
                  </a:gsLst>
                  <a:lin ang="5400000" scaled="0"/>
                </a:gradFill>
                <a:latin typeface="+mj-lt"/>
              </a:rPr>
              <a:t>properties</a:t>
            </a:r>
            <a:endParaRPr lang="en-US" sz="4000" dirty="0">
              <a:gradFill>
                <a:gsLst>
                  <a:gs pos="1250">
                    <a:schemeClr val="tx2"/>
                  </a:gs>
                  <a:gs pos="99000">
                    <a:schemeClr val="tx2"/>
                  </a:gs>
                </a:gsLst>
                <a:lin ang="5400000" scaled="0"/>
              </a:gradFill>
              <a:latin typeface="+mj-lt"/>
            </a:endParaRPr>
          </a:p>
          <a:p>
            <a:pPr lvl="1">
              <a:spcBef>
                <a:spcPts val="0"/>
              </a:spcBef>
              <a:spcAft>
                <a:spcPts val="3600"/>
              </a:spcAft>
            </a:pPr>
            <a:r>
              <a:rPr lang="en-US" sz="4000" dirty="0" smtClean="0">
                <a:gradFill>
                  <a:gsLst>
                    <a:gs pos="1250">
                      <a:schemeClr val="tx2"/>
                    </a:gs>
                    <a:gs pos="99000">
                      <a:schemeClr val="tx2"/>
                    </a:gs>
                  </a:gsLst>
                  <a:lin ang="5400000" scaled="0"/>
                </a:gradFill>
                <a:latin typeface="+mj-lt"/>
              </a:rPr>
              <a:t>Word </a:t>
            </a:r>
            <a:r>
              <a:rPr lang="en-US" sz="4000" dirty="0">
                <a:gradFill>
                  <a:gsLst>
                    <a:gs pos="1250">
                      <a:schemeClr val="tx2"/>
                    </a:gs>
                    <a:gs pos="99000">
                      <a:schemeClr val="tx2"/>
                    </a:gs>
                  </a:gsLst>
                  <a:lin ang="5400000" scaled="0"/>
                </a:gradFill>
                <a:latin typeface="+mj-lt"/>
              </a:rPr>
              <a:t>docs (.</a:t>
            </a:r>
            <a:r>
              <a:rPr lang="en-US" sz="4000" dirty="0" err="1">
                <a:gradFill>
                  <a:gsLst>
                    <a:gs pos="1250">
                      <a:schemeClr val="tx2"/>
                    </a:gs>
                    <a:gs pos="99000">
                      <a:schemeClr val="tx2"/>
                    </a:gs>
                  </a:gsLst>
                  <a:lin ang="5400000" scaled="0"/>
                </a:gradFill>
                <a:latin typeface="+mj-lt"/>
              </a:rPr>
              <a:t>docx</a:t>
            </a:r>
            <a:r>
              <a:rPr lang="en-US" sz="4000" dirty="0">
                <a:gradFill>
                  <a:gsLst>
                    <a:gs pos="1250">
                      <a:schemeClr val="tx2"/>
                    </a:gs>
                    <a:gs pos="99000">
                      <a:schemeClr val="tx2"/>
                    </a:gs>
                  </a:gsLst>
                  <a:lin ang="5400000" scaled="0"/>
                </a:gradFill>
                <a:latin typeface="+mj-lt"/>
              </a:rPr>
              <a:t>, </a:t>
            </a:r>
            <a:r>
              <a:rPr lang="en-US" sz="4000" dirty="0" smtClean="0">
                <a:gradFill>
                  <a:gsLst>
                    <a:gs pos="1250">
                      <a:schemeClr val="tx2"/>
                    </a:gs>
                    <a:gs pos="99000">
                      <a:schemeClr val="tx2"/>
                    </a:gs>
                  </a:gsLst>
                  <a:lin ang="5400000" scaled="0"/>
                </a:gradFill>
                <a:latin typeface="+mj-lt"/>
              </a:rPr>
              <a:t>rtf), </a:t>
            </a:r>
            <a:r>
              <a:rPr lang="en-US" sz="4000" dirty="0">
                <a:gradFill>
                  <a:gsLst>
                    <a:gs pos="1250">
                      <a:schemeClr val="tx2"/>
                    </a:gs>
                    <a:gs pos="99000">
                      <a:schemeClr val="tx2"/>
                    </a:gs>
                  </a:gsLst>
                  <a:lin ang="5400000" scaled="0"/>
                </a:gradFill>
                <a:latin typeface="+mj-lt"/>
              </a:rPr>
              <a:t>Text based docs (txt, </a:t>
            </a:r>
            <a:r>
              <a:rPr lang="en-US" sz="4000" dirty="0" smtClean="0">
                <a:gradFill>
                  <a:gsLst>
                    <a:gs pos="1250">
                      <a:schemeClr val="tx2"/>
                    </a:gs>
                    <a:gs pos="99000">
                      <a:schemeClr val="tx2"/>
                    </a:gs>
                  </a:gsLst>
                  <a:lin ang="5400000" scaled="0"/>
                </a:gradFill>
                <a:latin typeface="+mj-lt"/>
              </a:rPr>
              <a:t>html)</a:t>
            </a:r>
          </a:p>
        </p:txBody>
      </p:sp>
    </p:spTree>
    <p:extLst>
      <p:ext uri="{BB962C8B-B14F-4D97-AF65-F5344CB8AC3E}">
        <p14:creationId xmlns:p14="http://schemas.microsoft.com/office/powerpoint/2010/main" val="302408539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Machine Translation</a:t>
            </a:r>
            <a:endParaRPr lang="en-US" dirty="0"/>
          </a:p>
        </p:txBody>
      </p:sp>
      <p:sp>
        <p:nvSpPr>
          <p:cNvPr id="2" name="Text Placeholder 1"/>
          <p:cNvSpPr>
            <a:spLocks noGrp="1"/>
          </p:cNvSpPr>
          <p:nvPr>
            <p:ph type="body" sz="quarter" idx="10"/>
          </p:nvPr>
        </p:nvSpPr>
        <p:spPr>
          <a:xfrm>
            <a:off x="274638" y="1212850"/>
            <a:ext cx="11887200" cy="4739759"/>
          </a:xfrm>
        </p:spPr>
        <p:txBody>
          <a:bodyPr/>
          <a:lstStyle/>
          <a:p>
            <a:r>
              <a:rPr lang="en-US" dirty="0" smtClean="0"/>
              <a:t>Secure Connection</a:t>
            </a:r>
          </a:p>
          <a:p>
            <a:pPr lvl="1"/>
            <a:r>
              <a:rPr lang="en-US" dirty="0" smtClean="0"/>
              <a:t>Machine Translation Service connects to Microsoft Translator via SSL</a:t>
            </a:r>
          </a:p>
          <a:p>
            <a:pPr lvl="1"/>
            <a:endParaRPr lang="en-US" dirty="0" smtClean="0"/>
          </a:p>
          <a:p>
            <a:r>
              <a:rPr lang="en-US" dirty="0" smtClean="0"/>
              <a:t>Fidelity</a:t>
            </a:r>
          </a:p>
          <a:p>
            <a:pPr lvl="1"/>
            <a:r>
              <a:rPr lang="en-US" dirty="0" smtClean="0"/>
              <a:t>Maintain file fidelity of supported formats</a:t>
            </a:r>
          </a:p>
          <a:p>
            <a:pPr lvl="1"/>
            <a:endParaRPr lang="en-US" dirty="0" smtClean="0"/>
          </a:p>
          <a:p>
            <a:pPr lvl="0"/>
            <a:r>
              <a:rPr lang="en-US" dirty="0" smtClean="0">
                <a:gradFill>
                  <a:gsLst>
                    <a:gs pos="1250">
                      <a:srgbClr val="012654"/>
                    </a:gs>
                    <a:gs pos="99000">
                      <a:srgbClr val="012654"/>
                    </a:gs>
                  </a:gsLst>
                  <a:lin ang="5400000" scaled="0"/>
                </a:gradFill>
              </a:rPr>
              <a:t>Extensibility</a:t>
            </a:r>
            <a:endParaRPr lang="en-US" dirty="0" smtClean="0"/>
          </a:p>
          <a:p>
            <a:pPr lvl="1"/>
            <a:r>
              <a:rPr lang="en-US" dirty="0" smtClean="0"/>
              <a:t>Server/Client OM for Machine Translation operation</a:t>
            </a:r>
          </a:p>
          <a:p>
            <a:pPr lvl="1"/>
            <a:r>
              <a:rPr lang="en-US" dirty="0" smtClean="0"/>
              <a:t>Custom </a:t>
            </a:r>
            <a:r>
              <a:rPr lang="en-US" dirty="0"/>
              <a:t>libraries via </a:t>
            </a:r>
            <a:r>
              <a:rPr lang="en-US" dirty="0">
                <a:hlinkClick r:id="rId3"/>
              </a:rPr>
              <a:t>Microsoft Translator Hub</a:t>
            </a:r>
            <a:r>
              <a:rPr lang="en-US" dirty="0"/>
              <a:t> can connect directly to SharePoint Machine Translation Service</a:t>
            </a:r>
          </a:p>
          <a:p>
            <a:pPr lvl="1"/>
            <a:endParaRPr lang="en-US" dirty="0"/>
          </a:p>
        </p:txBody>
      </p:sp>
    </p:spTree>
    <p:extLst>
      <p:ext uri="{BB962C8B-B14F-4D97-AF65-F5344CB8AC3E}">
        <p14:creationId xmlns:p14="http://schemas.microsoft.com/office/powerpoint/2010/main" val="717224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500"/>
                                        <p:tgtEl>
                                          <p:spTgt spid="2">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500"/>
                                        <p:tgtEl>
                                          <p:spTgt spid="2">
                                            <p:txEl>
                                              <p:pRg st="6" end="6"/>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Effect transition="in" filter="fade">
                                      <p:cBhvr>
                                        <p:cTn id="29" dur="500"/>
                                        <p:tgtEl>
                                          <p:spTgt spid="2">
                                            <p:txEl>
                                              <p:pRg st="7" end="7"/>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fade">
                                      <p:cBhvr>
                                        <p:cTn id="3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Machine Translation in Variations</a:t>
            </a:r>
            <a:endParaRPr lang="en-US" dirty="0"/>
          </a:p>
        </p:txBody>
      </p:sp>
    </p:spTree>
    <p:extLst>
      <p:ext uri="{BB962C8B-B14F-4D97-AF65-F5344CB8AC3E}">
        <p14:creationId xmlns:p14="http://schemas.microsoft.com/office/powerpoint/2010/main" val="139428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Human Translation</a:t>
            </a:r>
            <a:endParaRPr lang="en-US" dirty="0"/>
          </a:p>
        </p:txBody>
      </p:sp>
      <p:sp>
        <p:nvSpPr>
          <p:cNvPr id="2" name="Text Placeholder 1"/>
          <p:cNvSpPr>
            <a:spLocks noGrp="1"/>
          </p:cNvSpPr>
          <p:nvPr>
            <p:ph type="body" sz="quarter" idx="10"/>
          </p:nvPr>
        </p:nvSpPr>
        <p:spPr>
          <a:xfrm>
            <a:off x="274638" y="1212850"/>
            <a:ext cx="11887200" cy="4124206"/>
          </a:xfrm>
        </p:spPr>
        <p:txBody>
          <a:bodyPr/>
          <a:lstStyle/>
          <a:p>
            <a:r>
              <a:rPr lang="en-US" dirty="0" smtClean="0"/>
              <a:t>XLIFF (XML Localization Interchange File Format)</a:t>
            </a:r>
          </a:p>
          <a:p>
            <a:pPr lvl="1"/>
            <a:r>
              <a:rPr lang="en-US" dirty="0" smtClean="0"/>
              <a:t>Open Oasis standard</a:t>
            </a:r>
          </a:p>
          <a:p>
            <a:pPr lvl="1"/>
            <a:r>
              <a:rPr lang="en-US" dirty="0" smtClean="0"/>
              <a:t>Many localization tools and large translation companies support this file format</a:t>
            </a:r>
          </a:p>
          <a:p>
            <a:pPr lvl="1"/>
            <a:r>
              <a:rPr lang="en-US" dirty="0" smtClean="0"/>
              <a:t>1:1 language support</a:t>
            </a:r>
          </a:p>
          <a:p>
            <a:pPr lvl="1"/>
            <a:endParaRPr lang="en-US" dirty="0"/>
          </a:p>
          <a:p>
            <a:pPr lvl="0"/>
            <a:r>
              <a:rPr lang="en-US" dirty="0" smtClean="0">
                <a:gradFill>
                  <a:gsLst>
                    <a:gs pos="1250">
                      <a:srgbClr val="012654"/>
                    </a:gs>
                    <a:gs pos="99000">
                      <a:srgbClr val="012654"/>
                    </a:gs>
                  </a:gsLst>
                  <a:lin ang="5400000" scaled="0"/>
                </a:gradFill>
              </a:rPr>
              <a:t>Extensibility</a:t>
            </a:r>
          </a:p>
          <a:p>
            <a:pPr lvl="1"/>
            <a:r>
              <a:rPr lang="en-US" dirty="0"/>
              <a:t>Server/Client OM for export/import operations</a:t>
            </a:r>
          </a:p>
          <a:p>
            <a:pPr lvl="1"/>
            <a:r>
              <a:rPr lang="en-US" dirty="0" smtClean="0"/>
              <a:t>All XLIFF </a:t>
            </a:r>
            <a:r>
              <a:rPr lang="en-US" dirty="0"/>
              <a:t>packages </a:t>
            </a:r>
            <a:r>
              <a:rPr lang="en-US" dirty="0" smtClean="0"/>
              <a:t>stored in central translation packages list</a:t>
            </a:r>
          </a:p>
          <a:p>
            <a:pPr lvl="1"/>
            <a:r>
              <a:rPr lang="en-US" dirty="0">
                <a:hlinkClick r:id="rId3"/>
              </a:rPr>
              <a:t>Binary-Unit extract/insert sample </a:t>
            </a:r>
            <a:r>
              <a:rPr lang="en-US" dirty="0" smtClean="0">
                <a:hlinkClick r:id="rId3"/>
              </a:rPr>
              <a:t>code</a:t>
            </a:r>
            <a:endParaRPr lang="en-US" dirty="0"/>
          </a:p>
          <a:p>
            <a:pPr lvl="1"/>
            <a:endParaRPr lang="en-US" dirty="0"/>
          </a:p>
        </p:txBody>
      </p:sp>
    </p:spTree>
    <p:extLst>
      <p:ext uri="{BB962C8B-B14F-4D97-AF65-F5344CB8AC3E}">
        <p14:creationId xmlns:p14="http://schemas.microsoft.com/office/powerpoint/2010/main" val="1787203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
                                            <p:txEl>
                                              <p:pRg st="8" end="8"/>
                                            </p:txEl>
                                          </p:spTgt>
                                        </p:tgtEl>
                                        <p:attrNameLst>
                                          <p:attrName>style.visibility</p:attrName>
                                        </p:attrNameLst>
                                      </p:cBhvr>
                                      <p:to>
                                        <p:strVal val="visible"/>
                                      </p:to>
                                    </p:set>
                                    <p:animEffect transition="in" filter="fade">
                                      <p:cBhvr>
                                        <p:cTn id="36"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Multi-language websites with SharePoint 2013</a:t>
            </a:r>
            <a:endParaRPr lang="en-US" dirty="0"/>
          </a:p>
        </p:txBody>
      </p:sp>
      <p:sp>
        <p:nvSpPr>
          <p:cNvPr id="5" name="Text Placeholder 4"/>
          <p:cNvSpPr>
            <a:spLocks noGrp="1"/>
          </p:cNvSpPr>
          <p:nvPr>
            <p:ph type="body" sz="quarter" idx="12"/>
          </p:nvPr>
        </p:nvSpPr>
        <p:spPr/>
        <p:txBody>
          <a:bodyPr/>
          <a:lstStyle/>
          <a:p>
            <a:r>
              <a:rPr lang="en-US" dirty="0" smtClean="0"/>
              <a:t>Josh Stickler		Kate Kelly</a:t>
            </a:r>
          </a:p>
          <a:p>
            <a:r>
              <a:rPr lang="en-US" dirty="0" smtClean="0"/>
              <a:t>Program Manager	Program Manager</a:t>
            </a:r>
          </a:p>
        </p:txBody>
      </p:sp>
      <p:sp>
        <p:nvSpPr>
          <p:cNvPr id="2" name="Text Placeholder 1"/>
          <p:cNvSpPr>
            <a:spLocks noGrp="1"/>
          </p:cNvSpPr>
          <p:nvPr>
            <p:ph type="body" sz="quarter" idx="13"/>
          </p:nvPr>
        </p:nvSpPr>
        <p:spPr/>
        <p:txBody>
          <a:bodyPr/>
          <a:lstStyle/>
          <a:p>
            <a:r>
              <a:rPr lang="en-US" dirty="0" smtClean="0"/>
              <a:t>SPC129</a:t>
            </a:r>
            <a:endParaRPr lang="en-US" dirty="0"/>
          </a:p>
        </p:txBody>
      </p:sp>
    </p:spTree>
    <p:extLst>
      <p:ext uri="{BB962C8B-B14F-4D97-AF65-F5344CB8AC3E}">
        <p14:creationId xmlns:p14="http://schemas.microsoft.com/office/powerpoint/2010/main" val="196806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Human Translation in Variations</a:t>
            </a:r>
            <a:endParaRPr lang="en-US" dirty="0"/>
          </a:p>
        </p:txBody>
      </p:sp>
    </p:spTree>
    <p:extLst>
      <p:ext uri="{BB962C8B-B14F-4D97-AF65-F5344CB8AC3E}">
        <p14:creationId xmlns:p14="http://schemas.microsoft.com/office/powerpoint/2010/main" val="229907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XLIFF Example</a:t>
            </a:r>
            <a:endParaRPr lang="en-US" dirty="0"/>
          </a:p>
        </p:txBody>
      </p:sp>
      <p:sp>
        <p:nvSpPr>
          <p:cNvPr id="3" name="Text Placeholder 2"/>
          <p:cNvSpPr>
            <a:spLocks noGrp="1"/>
          </p:cNvSpPr>
          <p:nvPr>
            <p:ph type="body" sz="quarter" idx="10"/>
          </p:nvPr>
        </p:nvSpPr>
        <p:spPr>
          <a:xfrm>
            <a:off x="274638" y="1221157"/>
            <a:ext cx="11887199" cy="4825937"/>
          </a:xfrm>
        </p:spPr>
        <p:txBody>
          <a:bodyPr/>
          <a:lstStyle/>
          <a:p>
            <a:pPr lvl="0" defTabSz="914400">
              <a:spcBef>
                <a:spcPts val="1000"/>
              </a:spcBef>
              <a:buSzTx/>
            </a:pP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xml</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version</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1.0</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encoding</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utf-8</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&lt;</a:t>
            </a:r>
            <a:r>
              <a:rPr lang="en-US" sz="1600" dirty="0" err="1">
                <a:solidFill>
                  <a:srgbClr val="A31515"/>
                </a:solidFill>
                <a:highlight>
                  <a:srgbClr val="FFFFFF"/>
                </a:highlight>
                <a:latin typeface="Consolas" panose="020B0609020204030204" pitchFamily="49" charset="0"/>
              </a:rPr>
              <a:t>xliff</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version</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1.2</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err="1">
                <a:solidFill>
                  <a:srgbClr val="FF0000"/>
                </a:solidFill>
                <a:highlight>
                  <a:srgbClr val="FFFFFF"/>
                </a:highlight>
                <a:latin typeface="Consolas" panose="020B0609020204030204" pitchFamily="49" charset="0"/>
              </a:rPr>
              <a:t>xmlns</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urn:oasis:names:tc:xliff:document:1.2</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file</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original</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6a928d78-009d-487e-ad48-4edd0705529a</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source-language</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en-US</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target-language</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err="1">
                <a:solidFill>
                  <a:srgbClr val="0000FF"/>
                </a:solidFill>
                <a:highlight>
                  <a:srgbClr val="FFFFFF"/>
                </a:highlight>
                <a:latin typeface="Consolas" panose="020B0609020204030204" pitchFamily="49" charset="0"/>
              </a:rPr>
              <a:t>fr</a:t>
            </a:r>
            <a:r>
              <a:rPr lang="en-US" sz="1600" dirty="0">
                <a:solidFill>
                  <a:srgbClr val="0000FF"/>
                </a:solidFill>
                <a:highlight>
                  <a:srgbClr val="FFFFFF"/>
                </a:highlight>
                <a:latin typeface="Consolas" panose="020B0609020204030204" pitchFamily="49" charset="0"/>
              </a:rPr>
              <a:t>-FR</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err="1">
                <a:solidFill>
                  <a:srgbClr val="FF0000"/>
                </a:solidFill>
                <a:highlight>
                  <a:srgbClr val="FFFFFF"/>
                </a:highlight>
                <a:latin typeface="Consolas" panose="020B0609020204030204" pitchFamily="49" charset="0"/>
              </a:rPr>
              <a:t>datatype</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html</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tool-id</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SharePoint Server 2013</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header</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a:solidFill>
                  <a:srgbClr val="000000"/>
                </a:solidFill>
                <a:highlight>
                  <a:srgbClr val="FFFFFF"/>
                </a:highlight>
                <a:latin typeface="Consolas" panose="020B0609020204030204" pitchFamily="49" charset="0"/>
              </a:rPr>
              <a:t>type=</a:t>
            </a:r>
            <a:r>
              <a:rPr lang="en-US" sz="1600" dirty="0" err="1">
                <a:solidFill>
                  <a:srgbClr val="000000"/>
                </a:solidFill>
                <a:highlight>
                  <a:srgbClr val="FFFFFF"/>
                </a:highlight>
                <a:latin typeface="Consolas" panose="020B0609020204030204" pitchFamily="49" charset="0"/>
              </a:rPr>
              <a:t>ListItem</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translatorType</a:t>
            </a:r>
            <a:r>
              <a:rPr lang="en-US" sz="1600" dirty="0">
                <a:solidFill>
                  <a:srgbClr val="000000"/>
                </a:solidFill>
                <a:highlight>
                  <a:srgbClr val="FFFFFF"/>
                </a:highlight>
                <a:latin typeface="Consolas" panose="020B0609020204030204" pitchFamily="49" charset="0"/>
              </a:rPr>
              <a:t>=Vendor</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packageGroupId</a:t>
            </a:r>
            <a:r>
              <a:rPr lang="en-US" sz="1600" dirty="0">
                <a:solidFill>
                  <a:srgbClr val="000000"/>
                </a:solidFill>
                <a:highlight>
                  <a:srgbClr val="FFFFFF"/>
                </a:highlight>
                <a:latin typeface="Consolas" panose="020B0609020204030204" pitchFamily="49" charset="0"/>
              </a:rPr>
              <a:t>=b671f4a8-aeb3-470e-a2ff-83845fc93753</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tool</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tool-id</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SharePoint Server 2013</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a:t>
            </a:r>
            <a:r>
              <a:rPr lang="en-US" sz="1600" dirty="0">
                <a:solidFill>
                  <a:srgbClr val="FF0000"/>
                </a:solidFill>
                <a:highlight>
                  <a:srgbClr val="FFFFFF"/>
                </a:highlight>
                <a:latin typeface="Consolas" panose="020B0609020204030204" pitchFamily="49" charset="0"/>
              </a:rPr>
              <a:t>tool-name</a:t>
            </a:r>
            <a:r>
              <a:rPr lang="en-US" sz="1600" dirty="0">
                <a:solidFill>
                  <a:srgbClr val="0000FF"/>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Microsoft® SharePoint® Server 2013</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 /&gt;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webId</a:t>
            </a:r>
            <a:r>
              <a:rPr lang="en-US" sz="1600" dirty="0">
                <a:solidFill>
                  <a:srgbClr val="000000"/>
                </a:solidFill>
                <a:highlight>
                  <a:srgbClr val="FFFFFF"/>
                </a:highlight>
                <a:latin typeface="Consolas" panose="020B0609020204030204" pitchFamily="49" charset="0"/>
              </a:rPr>
              <a:t>=3a5e83fd-4eca-42e6-8e11-51153e9a6101</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listId</a:t>
            </a:r>
            <a:r>
              <a:rPr lang="en-US" sz="1600" dirty="0">
                <a:solidFill>
                  <a:srgbClr val="000000"/>
                </a:solidFill>
                <a:highlight>
                  <a:srgbClr val="FFFFFF"/>
                </a:highlight>
                <a:latin typeface="Consolas" panose="020B0609020204030204" pitchFamily="49" charset="0"/>
              </a:rPr>
              <a:t>=6b147ce5-9949-4fe1-a63c-cc3449da4608</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url</a:t>
            </a:r>
            <a:r>
              <a:rPr lang="en-US" sz="1600" dirty="0">
                <a:solidFill>
                  <a:srgbClr val="000000"/>
                </a:solidFill>
                <a:highlight>
                  <a:srgbClr val="FFFFFF"/>
                </a:highlight>
                <a:latin typeface="Consolas" panose="020B0609020204030204" pitchFamily="49" charset="0"/>
              </a:rPr>
              <a:t>=Pages/A-Modern-Approach-to-an-Ancient-Game.aspx</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r>
              <a:rPr lang="en-US" sz="1600" dirty="0" err="1">
                <a:solidFill>
                  <a:srgbClr val="000000"/>
                </a:solidFill>
                <a:highlight>
                  <a:srgbClr val="FFFFFF"/>
                </a:highlight>
                <a:latin typeface="Consolas" panose="020B0609020204030204" pitchFamily="49" charset="0"/>
              </a:rPr>
              <a:t>sourceVersion</a:t>
            </a:r>
            <a:r>
              <a:rPr lang="en-US" sz="1600" dirty="0">
                <a:solidFill>
                  <a:srgbClr val="000000"/>
                </a:solidFill>
                <a:highlight>
                  <a:srgbClr val="FFFFFF"/>
                </a:highlight>
                <a:latin typeface="Consolas" panose="020B0609020204030204" pitchFamily="49" charset="0"/>
              </a:rPr>
              <a:t>=1</a:t>
            </a:r>
            <a:r>
              <a:rPr lang="en-US" sz="1600" dirty="0">
                <a:solidFill>
                  <a:srgbClr val="0000FF"/>
                </a:solidFill>
                <a:highlight>
                  <a:srgbClr val="FFFFFF"/>
                </a:highlight>
                <a:latin typeface="Consolas" panose="020B0609020204030204" pitchFamily="49" charset="0"/>
              </a:rPr>
              <a:t>&lt;/</a:t>
            </a:r>
            <a:r>
              <a:rPr lang="en-US" sz="1600" dirty="0">
                <a:solidFill>
                  <a:srgbClr val="A31515"/>
                </a:solidFill>
                <a:highlight>
                  <a:srgbClr val="FFFFFF"/>
                </a:highlight>
                <a:latin typeface="Consolas" panose="020B0609020204030204" pitchFamily="49" charset="0"/>
              </a:rPr>
              <a:t>note</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a:p>
            <a:pPr lvl="0" defTabSz="914400">
              <a:spcBef>
                <a:spcPts val="1000"/>
              </a:spcBef>
              <a:buSzTx/>
            </a:pPr>
            <a:r>
              <a:rPr lang="en-US" sz="1600" dirty="0">
                <a:solidFill>
                  <a:srgbClr val="0000FF"/>
                </a:solidFill>
                <a:highlight>
                  <a:srgbClr val="FFFFFF"/>
                </a:highlight>
                <a:latin typeface="Consolas" panose="020B0609020204030204" pitchFamily="49" charset="0"/>
              </a:rPr>
              <a:t>    &lt;/</a:t>
            </a:r>
            <a:r>
              <a:rPr lang="en-US" sz="1600" dirty="0">
                <a:solidFill>
                  <a:srgbClr val="A31515"/>
                </a:solidFill>
                <a:highlight>
                  <a:srgbClr val="FFFFFF"/>
                </a:highlight>
                <a:latin typeface="Consolas" panose="020B0609020204030204" pitchFamily="49" charset="0"/>
              </a:rPr>
              <a:t>header</a:t>
            </a:r>
            <a:r>
              <a:rPr lang="en-US" sz="1600" dirty="0">
                <a:solidFill>
                  <a:srgbClr val="0000FF"/>
                </a:solidFill>
                <a:highlight>
                  <a:srgbClr val="FFFFFF"/>
                </a:highlight>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p:txBody>
      </p:sp>
      <p:sp>
        <p:nvSpPr>
          <p:cNvPr id="4" name="Rectangle 3"/>
          <p:cNvSpPr/>
          <p:nvPr/>
        </p:nvSpPr>
        <p:spPr bwMode="auto">
          <a:xfrm>
            <a:off x="1036637" y="2861985"/>
            <a:ext cx="7391400" cy="1016277"/>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036637" y="4259262"/>
            <a:ext cx="7391400" cy="1016277"/>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3118089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XLIFF Example Continued</a:t>
            </a:r>
            <a:endParaRPr lang="en-US" dirty="0"/>
          </a:p>
        </p:txBody>
      </p:sp>
      <p:sp>
        <p:nvSpPr>
          <p:cNvPr id="3" name="Text Placeholder 2"/>
          <p:cNvSpPr>
            <a:spLocks noGrp="1"/>
          </p:cNvSpPr>
          <p:nvPr>
            <p:ph type="body" sz="quarter" idx="10"/>
          </p:nvPr>
        </p:nvSpPr>
        <p:spPr>
          <a:xfrm>
            <a:off x="531138" y="1476622"/>
            <a:ext cx="11374199" cy="5535874"/>
          </a:xfrm>
        </p:spPr>
        <p:txBody>
          <a:bodyPr/>
          <a:lstStyle/>
          <a:p>
            <a:pPr lvl="0" defTabSz="914400">
              <a:spcBef>
                <a:spcPts val="1000"/>
              </a:spcBef>
              <a:buSzTx/>
            </a:pPr>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body</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trans-unit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f55c4d88-1f2e-4ad9-aaa8-819af4ee7ee8</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datatype</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html</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source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bpt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lt;</a:t>
            </a:r>
            <a:r>
              <a:rPr lang="en-US" sz="1400" dirty="0" err="1">
                <a:solidFill>
                  <a:srgbClr val="000000"/>
                </a:solidFill>
                <a:highlight>
                  <a:srgbClr val="FFFFFF"/>
                </a:highlight>
                <a:latin typeface="Consolas" panose="020B0609020204030204" pitchFamily="49" charset="0"/>
              </a:rPr>
              <a:t>p</a:t>
            </a:r>
            <a:r>
              <a:rPr lang="en-US" sz="1400" dirty="0" err="1">
                <a:solidFill>
                  <a:srgbClr val="FF0000"/>
                </a:solidFill>
                <a:highlight>
                  <a:srgbClr val="FFFFFF"/>
                </a:highlight>
                <a:latin typeface="Consolas" panose="020B0609020204030204" pitchFamily="49" charset="0"/>
              </a:rPr>
              <a:t>&amp;gt</a:t>
            </a:r>
            <a:r>
              <a:rPr lang="en-US" sz="1400" dirty="0">
                <a:solidFill>
                  <a:srgbClr val="FF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bpt</a:t>
            </a:r>
            <a:r>
              <a:rPr lang="en-US" sz="1400" dirty="0">
                <a:solidFill>
                  <a:srgbClr val="0000FF"/>
                </a:solidFill>
                <a:highlight>
                  <a:srgbClr val="FFFFFF"/>
                </a:highlight>
                <a:latin typeface="Consolas" panose="020B0609020204030204" pitchFamily="49" charset="0"/>
              </a:rPr>
              <a:t>&gt;</a:t>
            </a:r>
            <a:r>
              <a:rPr lang="en-US" sz="1400" dirty="0">
                <a:solidFill>
                  <a:srgbClr val="000000"/>
                </a:solidFill>
                <a:highlight>
                  <a:srgbClr val="FFFFFF"/>
                </a:highlight>
                <a:latin typeface="Consolas" panose="020B0609020204030204" pitchFamily="49" charset="0"/>
              </a:rPr>
              <a:t>​When it comes to the ancient Chinese board known as </a:t>
            </a:r>
            <a:r>
              <a:rPr lang="en-US" sz="1400" dirty="0" smtClean="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amp;</a:t>
            </a:r>
            <a:r>
              <a:rPr lang="en-US" sz="1400" dirty="0" err="1">
                <a:solidFill>
                  <a:srgbClr val="000000"/>
                </a:solidFill>
                <a:highlight>
                  <a:srgbClr val="FFFFFF"/>
                </a:highlight>
                <a:latin typeface="Consolas" panose="020B0609020204030204" pitchFamily="49" charset="0"/>
              </a:rPr>
              <a:t>quot;Go</a:t>
            </a:r>
            <a:r>
              <a:rPr lang="en-US" sz="1400" dirty="0" err="1">
                <a:solidFill>
                  <a:srgbClr val="FF0000"/>
                </a:solidFill>
                <a:highlight>
                  <a:srgbClr val="FFFFFF"/>
                </a:highlight>
                <a:latin typeface="Consolas" panose="020B0609020204030204" pitchFamily="49" charset="0"/>
              </a:rPr>
              <a:t>&amp;amp;</a:t>
            </a:r>
            <a:r>
              <a:rPr lang="en-US" sz="1400" dirty="0" err="1">
                <a:solidFill>
                  <a:srgbClr val="000000"/>
                </a:solidFill>
                <a:highlight>
                  <a:srgbClr val="FFFFFF"/>
                </a:highlight>
                <a:latin typeface="Consolas" panose="020B0609020204030204" pitchFamily="49" charset="0"/>
              </a:rPr>
              <a:t>quot</a:t>
            </a:r>
            <a:r>
              <a:rPr lang="en-US" sz="1400" dirty="0">
                <a:solidFill>
                  <a:srgbClr val="000000"/>
                </a:solidFill>
                <a:highlight>
                  <a:srgbClr val="FFFFFF"/>
                </a:highlight>
                <a:latin typeface="Consolas" panose="020B0609020204030204" pitchFamily="49" charset="0"/>
              </a:rPr>
              <a:t>;, a certain cliché has gained near ubiquity. The game, the saying goes, takes just minutes to learn, but a lifetime to master.</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ept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lt</a:t>
            </a:r>
            <a:r>
              <a:rPr lang="en-US" sz="1400" dirty="0">
                <a:solidFill>
                  <a:srgbClr val="FF0000"/>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00"/>
                </a:solidFill>
                <a:highlight>
                  <a:srgbClr val="FFFFFF"/>
                </a:highlight>
                <a:latin typeface="Consolas" panose="020B0609020204030204" pitchFamily="49" charset="0"/>
              </a:rPr>
              <a:t>p</a:t>
            </a:r>
            <a:r>
              <a:rPr lang="en-US" sz="1400" dirty="0" err="1">
                <a:solidFill>
                  <a:srgbClr val="FF0000"/>
                </a:solidFill>
                <a:highlight>
                  <a:srgbClr val="FFFFFF"/>
                </a:highlight>
                <a:latin typeface="Consolas" panose="020B0609020204030204" pitchFamily="49" charset="0"/>
              </a:rPr>
              <a:t>&amp;gt</a:t>
            </a:r>
            <a:r>
              <a:rPr lang="en-US" sz="1400" dirty="0">
                <a:solidFill>
                  <a:srgbClr val="FF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ept</a:t>
            </a:r>
            <a:r>
              <a:rPr lang="en-US" sz="1400" dirty="0">
                <a:solidFill>
                  <a:srgbClr val="A31515"/>
                </a:solidFill>
                <a:highlight>
                  <a:srgbClr val="FFFFFF"/>
                </a:highlight>
                <a:latin typeface="Consolas" panose="020B0609020204030204" pitchFamily="49" charset="0"/>
              </a:rPr>
              <a:t>&gt; </a:t>
            </a:r>
            <a:r>
              <a:rPr lang="en-US" sz="1400" i="1" dirty="0">
                <a:solidFill>
                  <a:srgbClr val="A31515"/>
                </a:solidFill>
                <a:highlight>
                  <a:srgbClr val="FFFFFF"/>
                </a:highlight>
                <a:latin typeface="Consolas" panose="020B0609020204030204" pitchFamily="49" charset="0"/>
              </a:rPr>
              <a:t>SNIP</a:t>
            </a:r>
            <a:r>
              <a:rPr lang="en-US" sz="1400" dirty="0" smtClean="0">
                <a:solidFill>
                  <a:srgbClr val="A31515"/>
                </a:solidFill>
                <a:highlight>
                  <a:srgbClr val="FFFFFF"/>
                </a:highlight>
                <a:latin typeface="Consolas" panose="020B0609020204030204" pitchFamily="49" charset="0"/>
              </a:rPr>
              <a:t> </a:t>
            </a:r>
            <a:r>
              <a:rPr lang="en-US" sz="1400" dirty="0" smtClean="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bpt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43</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lt;</a:t>
            </a:r>
            <a:r>
              <a:rPr lang="en-US" sz="1400" dirty="0" err="1">
                <a:solidFill>
                  <a:srgbClr val="000000"/>
                </a:solidFill>
                <a:highlight>
                  <a:srgbClr val="FFFFFF"/>
                </a:highlight>
                <a:latin typeface="Consolas" panose="020B0609020204030204" pitchFamily="49" charset="0"/>
              </a:rPr>
              <a:t>em</a:t>
            </a:r>
            <a:r>
              <a:rPr lang="en-US" sz="1400" dirty="0" err="1">
                <a:solidFill>
                  <a:srgbClr val="FF0000"/>
                </a:solidFill>
                <a:highlight>
                  <a:srgbClr val="FFFFFF"/>
                </a:highlight>
                <a:latin typeface="Consolas" panose="020B0609020204030204" pitchFamily="49" charset="0"/>
              </a:rPr>
              <a:t>&amp;gt</a:t>
            </a:r>
            <a:r>
              <a:rPr lang="en-US" sz="1400" dirty="0">
                <a:solidFill>
                  <a:srgbClr val="FF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bpt</a:t>
            </a:r>
            <a:r>
              <a:rPr lang="en-US" sz="1400" dirty="0">
                <a:solidFill>
                  <a:srgbClr val="0000FF"/>
                </a:solidFill>
                <a:highlight>
                  <a:srgbClr val="FFFFFF"/>
                </a:highlight>
                <a:latin typeface="Consolas" panose="020B0609020204030204" pitchFamily="49" charset="0"/>
              </a:rPr>
              <a:t>&gt;</a:t>
            </a:r>
            <a:r>
              <a:rPr lang="en-US" sz="1400" dirty="0">
                <a:solidFill>
                  <a:srgbClr val="000000"/>
                </a:solidFill>
                <a:highlight>
                  <a:srgbClr val="FFFFFF"/>
                </a:highlight>
                <a:latin typeface="Consolas" panose="020B0609020204030204" pitchFamily="49" charset="0"/>
              </a:rPr>
              <a:t>The Path of Go</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ept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43</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lt</a:t>
            </a:r>
            <a:r>
              <a:rPr lang="en-US" sz="1400" dirty="0">
                <a:solidFill>
                  <a:srgbClr val="FF0000"/>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00"/>
                </a:solidFill>
                <a:highlight>
                  <a:srgbClr val="FFFFFF"/>
                </a:highlight>
                <a:latin typeface="Consolas" panose="020B0609020204030204" pitchFamily="49" charset="0"/>
              </a:rPr>
              <a:t>em</a:t>
            </a:r>
            <a:r>
              <a:rPr lang="en-US" sz="1400" dirty="0" err="1">
                <a:solidFill>
                  <a:srgbClr val="FF0000"/>
                </a:solidFill>
                <a:highlight>
                  <a:srgbClr val="FFFFFF"/>
                </a:highlight>
                <a:latin typeface="Consolas" panose="020B0609020204030204" pitchFamily="49" charset="0"/>
              </a:rPr>
              <a:t>&amp;gt</a:t>
            </a:r>
            <a:r>
              <a:rPr lang="en-US" sz="1400" dirty="0">
                <a:solidFill>
                  <a:srgbClr val="FF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ept</a:t>
            </a:r>
            <a:r>
              <a:rPr lang="en-US" sz="1400" dirty="0">
                <a:solidFill>
                  <a:srgbClr val="0000FF"/>
                </a:solidFill>
                <a:highlight>
                  <a:srgbClr val="FFFFFF"/>
                </a:highlight>
                <a:latin typeface="Consolas" panose="020B0609020204030204" pitchFamily="49" charset="0"/>
              </a:rPr>
              <a:t>&gt;</a:t>
            </a:r>
            <a:r>
              <a:rPr lang="en-US" sz="1400" dirty="0">
                <a:solidFill>
                  <a:srgbClr val="000000"/>
                </a:solidFill>
                <a:highlight>
                  <a:srgbClr val="FFFFFF"/>
                </a:highlight>
                <a:latin typeface="Consolas" panose="020B0609020204030204" pitchFamily="49" charset="0"/>
              </a:rPr>
              <a:t> </a:t>
            </a:r>
            <a:r>
              <a:rPr lang="en-US" sz="1400" i="1" dirty="0" smtClean="0">
                <a:solidFill>
                  <a:srgbClr val="000000"/>
                </a:solidFill>
                <a:highlight>
                  <a:srgbClr val="FFFFFF"/>
                </a:highlight>
                <a:latin typeface="Consolas" panose="020B0609020204030204" pitchFamily="49" charset="0"/>
              </a:rPr>
              <a:t>SNIP</a:t>
            </a:r>
          </a:p>
          <a:p>
            <a:pPr lvl="0" defTabSz="914400">
              <a:spcBef>
                <a:spcPts val="1000"/>
              </a:spcBef>
              <a:buSzTx/>
            </a:pPr>
            <a:r>
              <a:rPr lang="en-US" sz="1400" i="1" dirty="0">
                <a:solidFill>
                  <a:srgbClr val="000000"/>
                </a:solidFill>
                <a:highlight>
                  <a:srgbClr val="FFFFFF"/>
                </a:highlight>
                <a:latin typeface="Consolas" panose="020B0609020204030204" pitchFamily="49" charset="0"/>
              </a:rPr>
              <a:t>	</a:t>
            </a:r>
            <a:r>
              <a:rPr lang="en-US" sz="1400" dirty="0" smtClean="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source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target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bpt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lt;</a:t>
            </a:r>
            <a:r>
              <a:rPr lang="en-US" sz="1400" dirty="0" err="1">
                <a:solidFill>
                  <a:srgbClr val="000000"/>
                </a:solidFill>
                <a:highlight>
                  <a:srgbClr val="FFFFFF"/>
                </a:highlight>
                <a:latin typeface="Consolas" panose="020B0609020204030204" pitchFamily="49" charset="0"/>
              </a:rPr>
              <a:t>span</a:t>
            </a:r>
            <a:r>
              <a:rPr lang="en-US" sz="1400" dirty="0">
                <a:solidFill>
                  <a:srgbClr val="000000"/>
                </a:solidFill>
                <a:highlight>
                  <a:srgbClr val="FFFFFF"/>
                </a:highlight>
                <a:latin typeface="Consolas" panose="020B0609020204030204" pitchFamily="49" charset="0"/>
              </a:rPr>
              <a:t> </a:t>
            </a:r>
            <a:r>
              <a:rPr lang="en-US" sz="1400" dirty="0" err="1">
                <a:solidFill>
                  <a:srgbClr val="000000"/>
                </a:solidFill>
                <a:highlight>
                  <a:srgbClr val="FFFFFF"/>
                </a:highlight>
                <a:latin typeface="Consolas" panose="020B0609020204030204" pitchFamily="49" charset="0"/>
              </a:rPr>
              <a:t>lang</a:t>
            </a:r>
            <a:r>
              <a:rPr lang="en-US" sz="1400" dirty="0">
                <a:solidFill>
                  <a:srgbClr val="000000"/>
                </a:solidFill>
                <a:highlight>
                  <a:srgbClr val="FFFFFF"/>
                </a:highlight>
                <a:latin typeface="Consolas" panose="020B0609020204030204" pitchFamily="49" charset="0"/>
              </a:rPr>
              <a:t>="</a:t>
            </a:r>
            <a:r>
              <a:rPr lang="en-US" sz="1400" dirty="0" err="1">
                <a:solidFill>
                  <a:srgbClr val="000000"/>
                </a:solidFill>
                <a:highlight>
                  <a:srgbClr val="FFFFFF"/>
                </a:highlight>
                <a:latin typeface="Consolas" panose="020B0609020204030204" pitchFamily="49" charset="0"/>
              </a:rPr>
              <a:t>fr</a:t>
            </a:r>
            <a:r>
              <a:rPr lang="en-US" sz="1400" dirty="0">
                <a:solidFill>
                  <a:srgbClr val="000000"/>
                </a:solidFill>
                <a:highlight>
                  <a:srgbClr val="FFFFFF"/>
                </a:highlight>
                <a:latin typeface="Consolas" panose="020B0609020204030204" pitchFamily="49" charset="0"/>
              </a:rPr>
              <a:t>"</a:t>
            </a:r>
            <a:r>
              <a:rPr lang="en-US" sz="1400" dirty="0">
                <a:solidFill>
                  <a:srgbClr val="FF0000"/>
                </a:solidFill>
                <a:highlight>
                  <a:srgbClr val="FFFFFF"/>
                </a:highlight>
                <a:latin typeface="Consolas" panose="020B0609020204030204" pitchFamily="49" charset="0"/>
              </a:rPr>
              <a:t>&amp;</a:t>
            </a:r>
            <a:r>
              <a:rPr lang="en-US" sz="1400" dirty="0" err="1">
                <a:solidFill>
                  <a:srgbClr val="FF0000"/>
                </a:solidFill>
                <a:highlight>
                  <a:srgbClr val="FFFFFF"/>
                </a:highlight>
                <a:latin typeface="Consolas" panose="020B0609020204030204" pitchFamily="49" charset="0"/>
              </a:rPr>
              <a:t>gt</a:t>
            </a:r>
            <a:r>
              <a:rPr lang="en-US" sz="1400" dirty="0">
                <a:solidFill>
                  <a:srgbClr val="FF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bpt</a:t>
            </a:r>
            <a:r>
              <a:rPr lang="en-US" sz="1400" dirty="0" smtClean="0">
                <a:solidFill>
                  <a:srgbClr val="0000FF"/>
                </a:solidFill>
                <a:highlight>
                  <a:srgbClr val="FFFFFF"/>
                </a:highlight>
                <a:latin typeface="Consolas" panose="020B0609020204030204" pitchFamily="49" charset="0"/>
              </a:rPr>
              <a:t>&gt;</a:t>
            </a:r>
            <a:endParaRPr lang="en-US" sz="1400" dirty="0" smtClean="0">
              <a:solidFill>
                <a:srgbClr val="000000"/>
              </a:solidFill>
              <a:highlight>
                <a:srgbClr val="FFFFFF"/>
              </a:highlight>
              <a:latin typeface="Consolas" panose="020B0609020204030204" pitchFamily="49" charset="0"/>
            </a:endParaRPr>
          </a:p>
          <a:p>
            <a:pPr lvl="0" defTabSz="914400">
              <a:spcBef>
                <a:spcPts val="1000"/>
              </a:spcBef>
              <a:buSzTx/>
            </a:pPr>
            <a:r>
              <a:rPr lang="fr-FR" sz="1400" dirty="0" smtClean="0">
                <a:solidFill>
                  <a:srgbClr val="0000FF"/>
                </a:solidFill>
                <a:highlight>
                  <a:srgbClr val="FFFFFF"/>
                </a:highlight>
                <a:latin typeface="Consolas" panose="020B0609020204030204" pitchFamily="49" charset="0"/>
              </a:rPr>
              <a:t>          &lt;</a:t>
            </a:r>
            <a:r>
              <a:rPr lang="fr-FR" sz="1400" dirty="0" err="1" smtClean="0">
                <a:solidFill>
                  <a:srgbClr val="A31515"/>
                </a:solidFill>
                <a:highlight>
                  <a:srgbClr val="FFFFFF"/>
                </a:highlight>
                <a:latin typeface="Consolas" panose="020B0609020204030204" pitchFamily="49" charset="0"/>
              </a:rPr>
              <a:t>bpt</a:t>
            </a:r>
            <a:r>
              <a:rPr lang="fr-FR" sz="1400" dirty="0" smtClean="0">
                <a:solidFill>
                  <a:srgbClr val="0000FF"/>
                </a:solidFill>
                <a:highlight>
                  <a:srgbClr val="FFFFFF"/>
                </a:highlight>
                <a:latin typeface="Consolas" panose="020B0609020204030204" pitchFamily="49" charset="0"/>
              </a:rPr>
              <a:t> </a:t>
            </a:r>
            <a:r>
              <a:rPr lang="fr-FR" sz="1400" dirty="0" smtClean="0">
                <a:solidFill>
                  <a:srgbClr val="FF0000"/>
                </a:solidFill>
                <a:highlight>
                  <a:srgbClr val="FFFFFF"/>
                </a:highlight>
                <a:latin typeface="Consolas" panose="020B0609020204030204" pitchFamily="49" charset="0"/>
              </a:rPr>
              <a:t>id</a:t>
            </a:r>
            <a:r>
              <a:rPr lang="fr-FR" sz="1400" dirty="0" smtClean="0">
                <a:solidFill>
                  <a:srgbClr val="0000FF"/>
                </a:solidFill>
                <a:highlight>
                  <a:srgbClr val="FFFFFF"/>
                </a:highlight>
                <a:latin typeface="Consolas" panose="020B0609020204030204" pitchFamily="49" charset="0"/>
              </a:rPr>
              <a:t>=</a:t>
            </a:r>
            <a:r>
              <a:rPr lang="fr-FR" sz="1400" dirty="0" smtClean="0">
                <a:solidFill>
                  <a:srgbClr val="00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1</a:t>
            </a:r>
            <a:r>
              <a:rPr lang="fr-FR" sz="1400" dirty="0" smtClean="0">
                <a:solidFill>
                  <a:srgbClr val="00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&gt;</a:t>
            </a:r>
            <a:r>
              <a:rPr lang="fr-FR" sz="1400" dirty="0" smtClean="0">
                <a:solidFill>
                  <a:srgbClr val="FF0000"/>
                </a:solidFill>
                <a:highlight>
                  <a:srgbClr val="FFFFFF"/>
                </a:highlight>
                <a:latin typeface="Consolas" panose="020B0609020204030204" pitchFamily="49" charset="0"/>
              </a:rPr>
              <a:t>&amp;</a:t>
            </a:r>
            <a:r>
              <a:rPr lang="fr-FR" sz="1400" dirty="0" err="1" smtClean="0">
                <a:solidFill>
                  <a:srgbClr val="FF0000"/>
                </a:solidFill>
                <a:highlight>
                  <a:srgbClr val="FFFFFF"/>
                </a:highlight>
                <a:latin typeface="Consolas" panose="020B0609020204030204" pitchFamily="49" charset="0"/>
              </a:rPr>
              <a:t>lt;</a:t>
            </a:r>
            <a:r>
              <a:rPr lang="fr-FR" sz="1400" dirty="0" err="1" smtClean="0">
                <a:solidFill>
                  <a:srgbClr val="000000"/>
                </a:solidFill>
                <a:highlight>
                  <a:srgbClr val="FFFFFF"/>
                </a:highlight>
                <a:latin typeface="Consolas" panose="020B0609020204030204" pitchFamily="49" charset="0"/>
              </a:rPr>
              <a:t>p</a:t>
            </a:r>
            <a:r>
              <a:rPr lang="fr-FR" sz="1400" dirty="0" err="1" smtClean="0">
                <a:solidFill>
                  <a:srgbClr val="FF0000"/>
                </a:solidFill>
                <a:highlight>
                  <a:srgbClr val="FFFFFF"/>
                </a:highlight>
                <a:latin typeface="Consolas" panose="020B0609020204030204" pitchFamily="49" charset="0"/>
              </a:rPr>
              <a:t>&amp;gt</a:t>
            </a:r>
            <a:r>
              <a:rPr lang="fr-FR" sz="1400" dirty="0" smtClean="0">
                <a:solidFill>
                  <a:srgbClr val="FF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&lt;/</a:t>
            </a:r>
            <a:r>
              <a:rPr lang="fr-FR" sz="1400" dirty="0" err="1" smtClean="0">
                <a:solidFill>
                  <a:srgbClr val="A31515"/>
                </a:solidFill>
                <a:highlight>
                  <a:srgbClr val="FFFFFF"/>
                </a:highlight>
                <a:latin typeface="Consolas" panose="020B0609020204030204" pitchFamily="49" charset="0"/>
              </a:rPr>
              <a:t>bpt</a:t>
            </a:r>
            <a:r>
              <a:rPr lang="fr-FR" sz="1400" dirty="0" smtClean="0">
                <a:solidFill>
                  <a:srgbClr val="0000FF"/>
                </a:solidFill>
                <a:highlight>
                  <a:srgbClr val="FFFFFF"/>
                </a:highlight>
                <a:latin typeface="Consolas" panose="020B0609020204030204" pitchFamily="49" charset="0"/>
              </a:rPr>
              <a:t>&gt;</a:t>
            </a:r>
            <a:r>
              <a:rPr lang="fr-FR" sz="1400" dirty="0" smtClean="0">
                <a:solidFill>
                  <a:srgbClr val="000000"/>
                </a:solidFill>
                <a:highlight>
                  <a:srgbClr val="FFFFFF"/>
                </a:highlight>
                <a:latin typeface="Consolas" panose="020B0609020204030204" pitchFamily="49" charset="0"/>
              </a:rPr>
              <a:t>Lorsqu'il s'agit de la Commission chinoise antique connue sous le nom « Go », un certain cliché a gagné près d'ubiquité. Le jeu, le proverbe, prend quelques minutes pour apprendre, mais une vie à maîtriser.</a:t>
            </a:r>
            <a:r>
              <a:rPr lang="fr-FR" sz="1400" dirty="0" smtClean="0">
                <a:solidFill>
                  <a:srgbClr val="0000FF"/>
                </a:solidFill>
                <a:highlight>
                  <a:srgbClr val="FFFFFF"/>
                </a:highlight>
                <a:latin typeface="Consolas" panose="020B0609020204030204" pitchFamily="49" charset="0"/>
              </a:rPr>
              <a:t>&lt;</a:t>
            </a:r>
            <a:r>
              <a:rPr lang="fr-FR" sz="1400" dirty="0" err="1" smtClean="0">
                <a:solidFill>
                  <a:srgbClr val="A31515"/>
                </a:solidFill>
                <a:highlight>
                  <a:srgbClr val="FFFFFF"/>
                </a:highlight>
                <a:latin typeface="Consolas" panose="020B0609020204030204" pitchFamily="49" charset="0"/>
              </a:rPr>
              <a:t>ept</a:t>
            </a:r>
            <a:r>
              <a:rPr lang="fr-FR" sz="1400" dirty="0" smtClean="0">
                <a:solidFill>
                  <a:srgbClr val="0000FF"/>
                </a:solidFill>
                <a:highlight>
                  <a:srgbClr val="FFFFFF"/>
                </a:highlight>
                <a:latin typeface="Consolas" panose="020B0609020204030204" pitchFamily="49" charset="0"/>
              </a:rPr>
              <a:t> </a:t>
            </a:r>
            <a:r>
              <a:rPr lang="fr-FR" sz="1400" dirty="0" smtClean="0">
                <a:solidFill>
                  <a:srgbClr val="FF0000"/>
                </a:solidFill>
                <a:highlight>
                  <a:srgbClr val="FFFFFF"/>
                </a:highlight>
                <a:latin typeface="Consolas" panose="020B0609020204030204" pitchFamily="49" charset="0"/>
              </a:rPr>
              <a:t>id</a:t>
            </a:r>
            <a:r>
              <a:rPr lang="fr-FR" sz="1400" dirty="0" smtClean="0">
                <a:solidFill>
                  <a:srgbClr val="0000FF"/>
                </a:solidFill>
                <a:highlight>
                  <a:srgbClr val="FFFFFF"/>
                </a:highlight>
                <a:latin typeface="Consolas" panose="020B0609020204030204" pitchFamily="49" charset="0"/>
              </a:rPr>
              <a:t>=</a:t>
            </a:r>
            <a:r>
              <a:rPr lang="fr-FR" sz="1400" dirty="0" smtClean="0">
                <a:solidFill>
                  <a:srgbClr val="00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1</a:t>
            </a:r>
            <a:r>
              <a:rPr lang="fr-FR" sz="1400" dirty="0" smtClean="0">
                <a:solidFill>
                  <a:srgbClr val="00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&gt;</a:t>
            </a:r>
            <a:r>
              <a:rPr lang="fr-FR" sz="1400" dirty="0" smtClean="0">
                <a:solidFill>
                  <a:srgbClr val="FF0000"/>
                </a:solidFill>
                <a:highlight>
                  <a:srgbClr val="FFFFFF"/>
                </a:highlight>
                <a:latin typeface="Consolas" panose="020B0609020204030204" pitchFamily="49" charset="0"/>
              </a:rPr>
              <a:t>&amp;</a:t>
            </a:r>
            <a:r>
              <a:rPr lang="fr-FR" sz="1400" dirty="0" err="1" smtClean="0">
                <a:solidFill>
                  <a:srgbClr val="FF0000"/>
                </a:solidFill>
                <a:highlight>
                  <a:srgbClr val="FFFFFF"/>
                </a:highlight>
                <a:latin typeface="Consolas" panose="020B0609020204030204" pitchFamily="49" charset="0"/>
              </a:rPr>
              <a:t>lt</a:t>
            </a:r>
            <a:r>
              <a:rPr lang="fr-FR" sz="1400" dirty="0" smtClean="0">
                <a:solidFill>
                  <a:srgbClr val="FF0000"/>
                </a:solidFill>
                <a:highlight>
                  <a:srgbClr val="FFFFFF"/>
                </a:highlight>
                <a:latin typeface="Consolas" panose="020B0609020204030204" pitchFamily="49" charset="0"/>
              </a:rPr>
              <a:t>;</a:t>
            </a:r>
            <a:r>
              <a:rPr lang="fr-FR" sz="1400" dirty="0" smtClean="0">
                <a:solidFill>
                  <a:srgbClr val="000000"/>
                </a:solidFill>
                <a:highlight>
                  <a:srgbClr val="FFFFFF"/>
                </a:highlight>
                <a:latin typeface="Consolas" panose="020B0609020204030204" pitchFamily="49" charset="0"/>
              </a:rPr>
              <a:t>/</a:t>
            </a:r>
            <a:r>
              <a:rPr lang="fr-FR" sz="1400" dirty="0" err="1" smtClean="0">
                <a:solidFill>
                  <a:srgbClr val="000000"/>
                </a:solidFill>
                <a:highlight>
                  <a:srgbClr val="FFFFFF"/>
                </a:highlight>
                <a:latin typeface="Consolas" panose="020B0609020204030204" pitchFamily="49" charset="0"/>
              </a:rPr>
              <a:t>p</a:t>
            </a:r>
            <a:r>
              <a:rPr lang="fr-FR" sz="1400" dirty="0" err="1" smtClean="0">
                <a:solidFill>
                  <a:srgbClr val="FF0000"/>
                </a:solidFill>
                <a:highlight>
                  <a:srgbClr val="FFFFFF"/>
                </a:highlight>
                <a:latin typeface="Consolas" panose="020B0609020204030204" pitchFamily="49" charset="0"/>
              </a:rPr>
              <a:t>&amp;gt</a:t>
            </a:r>
            <a:r>
              <a:rPr lang="fr-FR" sz="1400" dirty="0" smtClean="0">
                <a:solidFill>
                  <a:srgbClr val="FF0000"/>
                </a:solidFill>
                <a:highlight>
                  <a:srgbClr val="FFFFFF"/>
                </a:highlight>
                <a:latin typeface="Consolas" panose="020B0609020204030204" pitchFamily="49" charset="0"/>
              </a:rPr>
              <a:t>;</a:t>
            </a:r>
            <a:r>
              <a:rPr lang="fr-FR" sz="1400" dirty="0" smtClean="0">
                <a:solidFill>
                  <a:srgbClr val="0000FF"/>
                </a:solidFill>
                <a:highlight>
                  <a:srgbClr val="FFFFFF"/>
                </a:highlight>
                <a:latin typeface="Consolas" panose="020B0609020204030204" pitchFamily="49" charset="0"/>
              </a:rPr>
              <a:t>&lt;/</a:t>
            </a:r>
            <a:r>
              <a:rPr lang="fr-FR" sz="1400" dirty="0" err="1" smtClean="0">
                <a:solidFill>
                  <a:srgbClr val="A31515"/>
                </a:solidFill>
                <a:highlight>
                  <a:srgbClr val="FFFFFF"/>
                </a:highlight>
                <a:latin typeface="Consolas" panose="020B0609020204030204" pitchFamily="49" charset="0"/>
              </a:rPr>
              <a:t>ept</a:t>
            </a:r>
            <a:r>
              <a:rPr lang="fr-FR" sz="1400" dirty="0" smtClean="0">
                <a:solidFill>
                  <a:srgbClr val="0000FF"/>
                </a:solidFill>
                <a:highlight>
                  <a:srgbClr val="FFFFFF"/>
                </a:highlight>
                <a:latin typeface="Consolas" panose="020B0609020204030204" pitchFamily="49" charset="0"/>
              </a:rPr>
              <a:t>&gt;</a:t>
            </a:r>
          </a:p>
          <a:p>
            <a:pPr lvl="0" defTabSz="914400">
              <a:spcBef>
                <a:spcPts val="1000"/>
              </a:spcBef>
              <a:buSzTx/>
            </a:pPr>
            <a:r>
              <a:rPr lang="fr-FR" sz="1400" dirty="0">
                <a:solidFill>
                  <a:srgbClr val="0000FF"/>
                </a:solidFill>
                <a:highlight>
                  <a:srgbClr val="FFFFFF"/>
                </a:highlight>
                <a:latin typeface="Consolas" panose="020B0609020204030204" pitchFamily="49" charset="0"/>
              </a:rPr>
              <a:t>	</a:t>
            </a:r>
            <a:r>
              <a:rPr lang="fr-FR" sz="1400" dirty="0" smtClean="0">
                <a:solidFill>
                  <a:srgbClr val="0000FF"/>
                </a:solidFill>
                <a:highlight>
                  <a:srgbClr val="FFFFFF"/>
                </a:highlight>
                <a:latin typeface="Consolas" panose="020B0609020204030204" pitchFamily="49" charset="0"/>
              </a:rPr>
              <a:t>&lt;/</a:t>
            </a:r>
            <a:r>
              <a:rPr lang="fr-FR" sz="1400" dirty="0" err="1">
                <a:solidFill>
                  <a:srgbClr val="A31515"/>
                </a:solidFill>
                <a:highlight>
                  <a:srgbClr val="FFFFFF"/>
                </a:highlight>
                <a:latin typeface="Consolas" panose="020B0609020204030204" pitchFamily="49" charset="0"/>
              </a:rPr>
              <a:t>target</a:t>
            </a:r>
            <a:r>
              <a:rPr lang="fr-FR" sz="1400" dirty="0">
                <a:solidFill>
                  <a:srgbClr val="0000FF"/>
                </a:solidFill>
                <a:highlight>
                  <a:srgbClr val="FFFFFF"/>
                </a:highlight>
                <a:latin typeface="Consolas" panose="020B0609020204030204" pitchFamily="49" charset="0"/>
              </a:rPr>
              <a:t>&gt;</a:t>
            </a:r>
            <a:endParaRPr lang="fr-FR"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note</a:t>
            </a:r>
            <a:r>
              <a:rPr lang="en-US" sz="1400" dirty="0">
                <a:solidFill>
                  <a:srgbClr val="0000FF"/>
                </a:solidFill>
                <a:highlight>
                  <a:srgbClr val="FFFFFF"/>
                </a:highlight>
                <a:latin typeface="Consolas" panose="020B0609020204030204" pitchFamily="49" charset="0"/>
              </a:rPr>
              <a:t>&gt;</a:t>
            </a:r>
            <a:r>
              <a:rPr lang="en-US" sz="1400" dirty="0" err="1">
                <a:solidFill>
                  <a:srgbClr val="000000"/>
                </a:solidFill>
                <a:highlight>
                  <a:srgbClr val="FFFFFF"/>
                </a:highlight>
                <a:latin typeface="Consolas" panose="020B0609020204030204" pitchFamily="49" charset="0"/>
              </a:rPr>
              <a:t>fieldTitle</a:t>
            </a:r>
            <a:r>
              <a:rPr lang="en-US" sz="1400" dirty="0">
                <a:solidFill>
                  <a:srgbClr val="000000"/>
                </a:solidFill>
                <a:highlight>
                  <a:srgbClr val="FFFFFF"/>
                </a:highlight>
                <a:latin typeface="Consolas" panose="020B0609020204030204" pitchFamily="49" charset="0"/>
              </a:rPr>
              <a:t>=Page Content</a:t>
            </a:r>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note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trans-unit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body</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file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pPr lvl="0" defTabSz="914400">
              <a:spcBef>
                <a:spcPts val="1000"/>
              </a:spcBef>
              <a:buSzTx/>
            </a:pPr>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xliff</a:t>
            </a:r>
            <a:r>
              <a:rPr lang="en-US" sz="1400" dirty="0">
                <a:solidFill>
                  <a:srgbClr val="0000FF"/>
                </a:solidFill>
                <a:highlight>
                  <a:srgbClr val="FFFFFF"/>
                </a:highlight>
                <a:latin typeface="Consolas" panose="020B0609020204030204" pitchFamily="49" charset="0"/>
              </a:rPr>
              <a:t>&gt;</a:t>
            </a:r>
            <a:endParaRPr lang="en-US" sz="1400" dirty="0">
              <a:latin typeface="Consolas" panose="020B0609020204030204" pitchFamily="49" charset="0"/>
              <a:cs typeface="Consolas" panose="020B0609020204030204" pitchFamily="49" charset="0"/>
            </a:endParaRPr>
          </a:p>
        </p:txBody>
      </p:sp>
      <p:sp>
        <p:nvSpPr>
          <p:cNvPr id="4" name="Rectangle 3"/>
          <p:cNvSpPr/>
          <p:nvPr/>
        </p:nvSpPr>
        <p:spPr bwMode="auto">
          <a:xfrm>
            <a:off x="1341437" y="2125663"/>
            <a:ext cx="1143000" cy="304800"/>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341437" y="3649662"/>
            <a:ext cx="1143000" cy="304800"/>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570037" y="2443546"/>
            <a:ext cx="2743200" cy="250690"/>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2501571" y="2859066"/>
            <a:ext cx="2878466" cy="257196"/>
          </a:xfrm>
          <a:prstGeom prst="rect">
            <a:avLst/>
          </a:prstGeom>
          <a:noFill/>
          <a:ln w="381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4256712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18160"/>
          </a:xfrm>
        </p:spPr>
        <p:txBody>
          <a:bodyPr/>
          <a:lstStyle/>
          <a:p>
            <a:pPr marL="101600" indent="0">
              <a:buNone/>
            </a:pPr>
            <a:r>
              <a:rPr lang="en-US" sz="4400" smtClean="0"/>
              <a:t>Performance </a:t>
            </a:r>
            <a:r>
              <a:rPr lang="en-US" sz="4400" dirty="0"/>
              <a:t>improvements</a:t>
            </a:r>
          </a:p>
          <a:p>
            <a:pPr marL="101600" indent="0">
              <a:buNone/>
            </a:pPr>
            <a:r>
              <a:rPr lang="en-US" sz="4400" dirty="0" smtClean="0"/>
              <a:t>Greater </a:t>
            </a:r>
            <a:r>
              <a:rPr lang="en-US" sz="4400" dirty="0"/>
              <a:t>control when syncing content</a:t>
            </a:r>
          </a:p>
          <a:p>
            <a:pPr marL="101600" indent="0">
              <a:buNone/>
            </a:pPr>
            <a:r>
              <a:rPr lang="en-US" sz="4400" dirty="0"/>
              <a:t>List support</a:t>
            </a:r>
          </a:p>
          <a:p>
            <a:pPr marL="101600" indent="0">
              <a:buNone/>
            </a:pPr>
            <a:r>
              <a:rPr lang="en-US" sz="4400" dirty="0"/>
              <a:t>Managed navigation </a:t>
            </a:r>
          </a:p>
          <a:p>
            <a:pPr marL="101600" indent="0">
              <a:buNone/>
            </a:pPr>
            <a:r>
              <a:rPr lang="en-US" sz="4400" dirty="0" smtClean="0"/>
              <a:t>Machine </a:t>
            </a:r>
            <a:r>
              <a:rPr lang="en-US" sz="4400" dirty="0"/>
              <a:t>translation integration</a:t>
            </a:r>
          </a:p>
          <a:p>
            <a:pPr marL="101600" indent="0">
              <a:buNone/>
            </a:pPr>
            <a:r>
              <a:rPr lang="en-US" sz="4400" dirty="0"/>
              <a:t>Human translation using </a:t>
            </a:r>
            <a:r>
              <a:rPr lang="en-US" sz="4400" dirty="0" smtClean="0"/>
              <a:t>XLIFF</a:t>
            </a:r>
            <a:endParaRPr lang="en-US" sz="4400" dirty="0"/>
          </a:p>
        </p:txBody>
      </p:sp>
      <p:sp>
        <p:nvSpPr>
          <p:cNvPr id="3" name="Title 2"/>
          <p:cNvSpPr>
            <a:spLocks noGrp="1"/>
          </p:cNvSpPr>
          <p:nvPr>
            <p:ph type="title"/>
          </p:nvPr>
        </p:nvSpPr>
        <p:spPr/>
        <p:txBody>
          <a:bodyPr/>
          <a:lstStyle/>
          <a:p>
            <a:r>
              <a:rPr lang="en-US" dirty="0" smtClean="0"/>
              <a:t>Recap</a:t>
            </a:r>
            <a:endParaRPr lang="en-US" dirty="0"/>
          </a:p>
        </p:txBody>
      </p:sp>
    </p:spTree>
    <p:extLst>
      <p:ext uri="{BB962C8B-B14F-4D97-AF65-F5344CB8AC3E}">
        <p14:creationId xmlns:p14="http://schemas.microsoft.com/office/powerpoint/2010/main" val="104417460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ight Arrow 45"/>
          <p:cNvSpPr/>
          <p:nvPr/>
        </p:nvSpPr>
        <p:spPr bwMode="auto">
          <a:xfrm>
            <a:off x="3475037" y="3954462"/>
            <a:ext cx="843744" cy="909637"/>
          </a:xfrm>
          <a:prstGeom prst="rightArrow">
            <a:avLst/>
          </a:prstGeom>
          <a:solidFill>
            <a:srgbClr val="EC008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gradFill>
                  <a:gsLst>
                    <a:gs pos="0">
                      <a:srgbClr val="FFFFFF"/>
                    </a:gs>
                    <a:gs pos="100000">
                      <a:srgbClr val="FFFFFF"/>
                    </a:gs>
                  </a:gsLst>
                  <a:lin ang="5400000" scaled="0"/>
                </a:gradFill>
              </a:rPr>
              <a:t>Content Searches</a:t>
            </a:r>
            <a:endParaRPr lang="en-US" sz="1100" dirty="0">
              <a:gradFill>
                <a:gsLst>
                  <a:gs pos="0">
                    <a:srgbClr val="FFFFFF"/>
                  </a:gs>
                  <a:gs pos="100000">
                    <a:srgbClr val="FFFFFF"/>
                  </a:gs>
                </a:gsLst>
                <a:lin ang="5400000" scaled="0"/>
              </a:gradFill>
            </a:endParaRPr>
          </a:p>
        </p:txBody>
      </p:sp>
      <p:sp>
        <p:nvSpPr>
          <p:cNvPr id="13" name="Right Arrow 12"/>
          <p:cNvSpPr/>
          <p:nvPr/>
        </p:nvSpPr>
        <p:spPr bwMode="auto">
          <a:xfrm rot="5400000">
            <a:off x="1448805" y="3372271"/>
            <a:ext cx="699720" cy="909637"/>
          </a:xfrm>
          <a:prstGeom prst="rightArrow">
            <a:avLst/>
          </a:prstGeom>
          <a:solidFill>
            <a:srgbClr val="EC008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Crawl</a:t>
            </a:r>
            <a:endParaRPr lang="en-US" sz="1400" dirty="0">
              <a:gradFill>
                <a:gsLst>
                  <a:gs pos="0">
                    <a:srgbClr val="FFFFFF"/>
                  </a:gs>
                  <a:gs pos="100000">
                    <a:srgbClr val="FFFFFF"/>
                  </a:gs>
                </a:gsLst>
                <a:lin ang="5400000" scaled="0"/>
              </a:gradFill>
            </a:endParaRPr>
          </a:p>
        </p:txBody>
      </p:sp>
      <p:grpSp>
        <p:nvGrpSpPr>
          <p:cNvPr id="30" name="Group 29"/>
          <p:cNvGrpSpPr/>
          <p:nvPr/>
        </p:nvGrpSpPr>
        <p:grpSpPr>
          <a:xfrm>
            <a:off x="318137" y="1962252"/>
            <a:ext cx="3116262" cy="1503733"/>
            <a:chOff x="272817" y="2125663"/>
            <a:chExt cx="2109956" cy="2736502"/>
          </a:xfrm>
        </p:grpSpPr>
        <p:sp>
          <p:nvSpPr>
            <p:cNvPr id="11" name="Rectangle 10"/>
            <p:cNvSpPr/>
            <p:nvPr/>
          </p:nvSpPr>
          <p:spPr bwMode="auto">
            <a:xfrm>
              <a:off x="272817" y="2125663"/>
              <a:ext cx="2109956" cy="2736502"/>
            </a:xfrm>
            <a:prstGeom prst="rect">
              <a:avLst/>
            </a:prstGeom>
            <a:solidFill>
              <a:schemeClr val="bg1">
                <a:lumMod val="95000"/>
              </a:schemeClr>
            </a:solidFill>
            <a:ln>
              <a:solidFill>
                <a:schemeClr val="tx1">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TextBox 11"/>
            <p:cNvSpPr txBox="1"/>
            <p:nvPr/>
          </p:nvSpPr>
          <p:spPr>
            <a:xfrm>
              <a:off x="272817" y="2170232"/>
              <a:ext cx="2109956" cy="940958"/>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Content</a:t>
              </a:r>
            </a:p>
          </p:txBody>
        </p:sp>
      </p:grpSp>
      <p:sp>
        <p:nvSpPr>
          <p:cNvPr id="4" name="Title 3"/>
          <p:cNvSpPr>
            <a:spLocks noGrp="1"/>
          </p:cNvSpPr>
          <p:nvPr>
            <p:ph type="title"/>
          </p:nvPr>
        </p:nvSpPr>
        <p:spPr/>
        <p:txBody>
          <a:bodyPr/>
          <a:lstStyle/>
          <a:p>
            <a:r>
              <a:rPr lang="en-US" dirty="0"/>
              <a:t>Search-Driven Publishing Model</a:t>
            </a:r>
          </a:p>
        </p:txBody>
      </p:sp>
      <p:grpSp>
        <p:nvGrpSpPr>
          <p:cNvPr id="35" name="Group 34"/>
          <p:cNvGrpSpPr/>
          <p:nvPr/>
        </p:nvGrpSpPr>
        <p:grpSpPr>
          <a:xfrm>
            <a:off x="4344521" y="2503808"/>
            <a:ext cx="2109956" cy="2360291"/>
            <a:chOff x="272817" y="2125662"/>
            <a:chExt cx="2109956" cy="3474361"/>
          </a:xfrm>
          <a:solidFill>
            <a:schemeClr val="bg1">
              <a:lumMod val="95000"/>
            </a:schemeClr>
          </a:solidFill>
        </p:grpSpPr>
        <p:sp>
          <p:nvSpPr>
            <p:cNvPr id="36" name="Rectangle 35"/>
            <p:cNvSpPr/>
            <p:nvPr/>
          </p:nvSpPr>
          <p:spPr bwMode="auto">
            <a:xfrm>
              <a:off x="272817" y="2125662"/>
              <a:ext cx="2109956" cy="3474361"/>
            </a:xfrm>
            <a:prstGeom prst="rect">
              <a:avLst/>
            </a:prstGeom>
            <a:grpFill/>
            <a:ln>
              <a:solidFill>
                <a:schemeClr val="tx1">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TextBox 36"/>
            <p:cNvSpPr txBox="1"/>
            <p:nvPr/>
          </p:nvSpPr>
          <p:spPr>
            <a:xfrm>
              <a:off x="272817" y="2170231"/>
              <a:ext cx="2109956" cy="454253"/>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Consumption</a:t>
              </a:r>
              <a:endParaRPr lang="en-US" dirty="0" smtClean="0">
                <a:gradFill>
                  <a:gsLst>
                    <a:gs pos="2917">
                      <a:srgbClr val="505050"/>
                    </a:gs>
                    <a:gs pos="30000">
                      <a:srgbClr val="505050"/>
                    </a:gs>
                  </a:gsLst>
                  <a:lin ang="5400000" scaled="0"/>
                </a:gradFill>
              </a:endParaRPr>
            </a:p>
          </p:txBody>
        </p:sp>
      </p:grpSp>
      <p:grpSp>
        <p:nvGrpSpPr>
          <p:cNvPr id="29" name="Group 28"/>
          <p:cNvGrpSpPr/>
          <p:nvPr/>
        </p:nvGrpSpPr>
        <p:grpSpPr>
          <a:xfrm>
            <a:off x="319725" y="4188194"/>
            <a:ext cx="3116262" cy="1503733"/>
            <a:chOff x="272817" y="2125663"/>
            <a:chExt cx="2109956" cy="2736502"/>
          </a:xfrm>
        </p:grpSpPr>
        <p:sp>
          <p:nvSpPr>
            <p:cNvPr id="42" name="Rectangle 41"/>
            <p:cNvSpPr/>
            <p:nvPr/>
          </p:nvSpPr>
          <p:spPr bwMode="auto">
            <a:xfrm>
              <a:off x="272817" y="2125663"/>
              <a:ext cx="2109956" cy="2736502"/>
            </a:xfrm>
            <a:prstGeom prst="rect">
              <a:avLst/>
            </a:prstGeom>
            <a:solidFill>
              <a:schemeClr val="bg1">
                <a:lumMod val="95000"/>
              </a:schemeClr>
            </a:solidFill>
            <a:ln>
              <a:solidFill>
                <a:schemeClr val="tx1">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3" name="TextBox 42"/>
            <p:cNvSpPr txBox="1"/>
            <p:nvPr/>
          </p:nvSpPr>
          <p:spPr>
            <a:xfrm>
              <a:off x="272817" y="2170232"/>
              <a:ext cx="2109956" cy="940958"/>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Search</a:t>
              </a:r>
              <a:endParaRPr lang="en-US" sz="1600" dirty="0" smtClean="0">
                <a:gradFill>
                  <a:gsLst>
                    <a:gs pos="2917">
                      <a:srgbClr val="505050"/>
                    </a:gs>
                    <a:gs pos="30000">
                      <a:srgbClr val="505050"/>
                    </a:gs>
                  </a:gsLst>
                  <a:lin ang="5400000" scaled="0"/>
                </a:gradFill>
              </a:endParaRPr>
            </a:p>
          </p:txBody>
        </p:sp>
      </p:grpSp>
      <p:sp>
        <p:nvSpPr>
          <p:cNvPr id="25" name="Can 24"/>
          <p:cNvSpPr/>
          <p:nvPr/>
        </p:nvSpPr>
        <p:spPr bwMode="auto">
          <a:xfrm>
            <a:off x="1060724" y="4622034"/>
            <a:ext cx="740191" cy="951593"/>
          </a:xfrm>
          <a:prstGeom prst="can">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Index</a:t>
            </a:r>
            <a:endParaRPr lang="en-US" dirty="0">
              <a:gradFill>
                <a:gsLst>
                  <a:gs pos="0">
                    <a:srgbClr val="FFFFFF"/>
                  </a:gs>
                  <a:gs pos="100000">
                    <a:srgbClr val="FFFFFF"/>
                  </a:gs>
                </a:gsLst>
                <a:lin ang="5400000" scaled="0"/>
              </a:gradFill>
            </a:endParaRPr>
          </a:p>
        </p:txBody>
      </p:sp>
      <p:sp>
        <p:nvSpPr>
          <p:cNvPr id="44" name="Rectangle 43"/>
          <p:cNvSpPr/>
          <p:nvPr/>
        </p:nvSpPr>
        <p:spPr bwMode="auto">
          <a:xfrm>
            <a:off x="1872531" y="4679772"/>
            <a:ext cx="912181" cy="39319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Query Rules</a:t>
            </a:r>
            <a:endParaRPr lang="en-US" sz="1050" spc="-71" dirty="0">
              <a:solidFill>
                <a:srgbClr val="FFFFFF"/>
              </a:solidFill>
              <a:ea typeface="Segoe UI" pitchFamily="34" charset="0"/>
              <a:cs typeface="Segoe UI" pitchFamily="34" charset="0"/>
            </a:endParaRPr>
          </a:p>
        </p:txBody>
      </p:sp>
      <p:sp>
        <p:nvSpPr>
          <p:cNvPr id="45" name="Rectangle 44"/>
          <p:cNvSpPr/>
          <p:nvPr/>
        </p:nvSpPr>
        <p:spPr bwMode="auto">
          <a:xfrm>
            <a:off x="1877293" y="5132756"/>
            <a:ext cx="902656" cy="39319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800" spc="-71" dirty="0" smtClean="0">
                <a:solidFill>
                  <a:srgbClr val="FFFFFF"/>
                </a:solidFill>
                <a:ea typeface="Segoe UI" pitchFamily="34" charset="0"/>
                <a:cs typeface="Segoe UI" pitchFamily="34" charset="0"/>
              </a:rPr>
              <a:t>Recommendations</a:t>
            </a:r>
            <a:endParaRPr lang="en-US" sz="800" spc="-71" dirty="0">
              <a:solidFill>
                <a:srgbClr val="FFFFFF"/>
              </a:solidFill>
              <a:ea typeface="Segoe UI" pitchFamily="34" charset="0"/>
              <a:cs typeface="Segoe UI" pitchFamily="34" charset="0"/>
            </a:endParaRPr>
          </a:p>
        </p:txBody>
      </p:sp>
      <p:sp>
        <p:nvSpPr>
          <p:cNvPr id="49" name="Rectangle 48"/>
          <p:cNvSpPr/>
          <p:nvPr/>
        </p:nvSpPr>
        <p:spPr bwMode="auto">
          <a:xfrm>
            <a:off x="4431403" y="2986356"/>
            <a:ext cx="1905090" cy="39319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smtClean="0">
                <a:solidFill>
                  <a:srgbClr val="FFFFFF"/>
                </a:solidFill>
                <a:latin typeface="Segoe UI Light"/>
              </a:rPr>
              <a:t>Managed Navigation</a:t>
            </a:r>
            <a:endParaRPr lang="en-US" sz="1200" dirty="0">
              <a:solidFill>
                <a:srgbClr val="FFFFFF"/>
              </a:solidFill>
              <a:latin typeface="Segoe UI Light"/>
            </a:endParaRPr>
          </a:p>
        </p:txBody>
      </p:sp>
      <p:sp>
        <p:nvSpPr>
          <p:cNvPr id="50" name="Rectangle 49"/>
          <p:cNvSpPr/>
          <p:nvPr/>
        </p:nvSpPr>
        <p:spPr bwMode="auto">
          <a:xfrm>
            <a:off x="4442516" y="3452937"/>
            <a:ext cx="1905090" cy="39319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smtClean="0">
                <a:solidFill>
                  <a:srgbClr val="FFFFFF"/>
                </a:solidFill>
                <a:latin typeface="Segoe UI Light"/>
              </a:rPr>
              <a:t>Publishing Pages</a:t>
            </a:r>
            <a:endParaRPr lang="en-US" sz="1200" dirty="0">
              <a:solidFill>
                <a:srgbClr val="FFFFFF"/>
              </a:solidFill>
              <a:latin typeface="Segoe UI Light"/>
            </a:endParaRPr>
          </a:p>
        </p:txBody>
      </p:sp>
      <p:sp>
        <p:nvSpPr>
          <p:cNvPr id="28" name="Equal 27"/>
          <p:cNvSpPr/>
          <p:nvPr/>
        </p:nvSpPr>
        <p:spPr bwMode="auto">
          <a:xfrm>
            <a:off x="6523037" y="3452937"/>
            <a:ext cx="577010" cy="501525"/>
          </a:xfrm>
          <a:prstGeom prst="mathEqual">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TextBox 30"/>
          <p:cNvSpPr txBox="1"/>
          <p:nvPr/>
        </p:nvSpPr>
        <p:spPr>
          <a:xfrm>
            <a:off x="6904036" y="1212849"/>
            <a:ext cx="525780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68217A"/>
                </a:solidFill>
                <a:latin typeface="Segoe UI Light"/>
              </a:rPr>
              <a:t>Multi-Lingual, Multi-Channel Commerce Site</a:t>
            </a:r>
          </a:p>
        </p:txBody>
      </p:sp>
      <p:sp>
        <p:nvSpPr>
          <p:cNvPr id="32" name="Rectangle 31"/>
          <p:cNvSpPr/>
          <p:nvPr/>
        </p:nvSpPr>
        <p:spPr bwMode="auto">
          <a:xfrm>
            <a:off x="318137" y="5783263"/>
            <a:ext cx="6357301" cy="304799"/>
          </a:xfrm>
          <a:prstGeom prst="rect">
            <a:avLst/>
          </a:prstGeom>
          <a:solidFill>
            <a:schemeClr val="bg1">
              <a:lumMod val="95000"/>
            </a:schemeClr>
          </a:solid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b="1" dirty="0" smtClean="0">
                <a:solidFill>
                  <a:srgbClr val="505050"/>
                </a:solidFill>
              </a:rPr>
              <a:t>Taxonomy</a:t>
            </a:r>
            <a:endParaRPr lang="en-US" sz="1600" b="1" dirty="0">
              <a:solidFill>
                <a:srgbClr val="505050"/>
              </a:solidFill>
            </a:endParaRPr>
          </a:p>
        </p:txBody>
      </p:sp>
      <p:sp>
        <p:nvSpPr>
          <p:cNvPr id="33" name="Rectangle 32"/>
          <p:cNvSpPr/>
          <p:nvPr/>
        </p:nvSpPr>
        <p:spPr bwMode="auto">
          <a:xfrm>
            <a:off x="456289" y="2486880"/>
            <a:ext cx="902656" cy="393192"/>
          </a:xfrm>
          <a:prstGeom prst="rect">
            <a:avLst/>
          </a:prstGeom>
          <a:solidFill>
            <a:srgbClr val="505050"/>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Documents</a:t>
            </a:r>
            <a:endParaRPr lang="en-US" sz="1050" spc="-71" dirty="0">
              <a:solidFill>
                <a:srgbClr val="FFFFFF"/>
              </a:solidFill>
              <a:ea typeface="Segoe UI" pitchFamily="34" charset="0"/>
              <a:cs typeface="Segoe UI" pitchFamily="34" charset="0"/>
            </a:endParaRPr>
          </a:p>
        </p:txBody>
      </p:sp>
      <p:sp>
        <p:nvSpPr>
          <p:cNvPr id="34" name="Rectangle 33"/>
          <p:cNvSpPr/>
          <p:nvPr/>
        </p:nvSpPr>
        <p:spPr bwMode="auto">
          <a:xfrm>
            <a:off x="449102" y="2930900"/>
            <a:ext cx="912181" cy="39319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Pages</a:t>
            </a:r>
            <a:endParaRPr lang="en-US" sz="1050" spc="-71" dirty="0">
              <a:solidFill>
                <a:srgbClr val="FFFFFF"/>
              </a:solidFill>
              <a:ea typeface="Segoe UI" pitchFamily="34" charset="0"/>
              <a:cs typeface="Segoe UI" pitchFamily="34" charset="0"/>
            </a:endParaRPr>
          </a:p>
        </p:txBody>
      </p:sp>
      <p:sp>
        <p:nvSpPr>
          <p:cNvPr id="38" name="Rectangle 37"/>
          <p:cNvSpPr/>
          <p:nvPr/>
        </p:nvSpPr>
        <p:spPr bwMode="auto">
          <a:xfrm>
            <a:off x="2395334" y="2486880"/>
            <a:ext cx="912181" cy="39319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Catalog items</a:t>
            </a:r>
            <a:endParaRPr lang="en-US" sz="1050" spc="-71" dirty="0">
              <a:solidFill>
                <a:srgbClr val="FFFFFF"/>
              </a:solidFill>
              <a:ea typeface="Segoe UI" pitchFamily="34" charset="0"/>
              <a:cs typeface="Segoe UI" pitchFamily="34" charset="0"/>
            </a:endParaRPr>
          </a:p>
        </p:txBody>
      </p:sp>
      <p:sp>
        <p:nvSpPr>
          <p:cNvPr id="40" name="Rectangle 39"/>
          <p:cNvSpPr/>
          <p:nvPr/>
        </p:nvSpPr>
        <p:spPr bwMode="auto">
          <a:xfrm>
            <a:off x="1429326" y="2486880"/>
            <a:ext cx="902656" cy="39319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Conversations</a:t>
            </a:r>
            <a:endParaRPr lang="en-US" sz="1050" spc="-71" dirty="0">
              <a:solidFill>
                <a:srgbClr val="FFFFFF"/>
              </a:solidFill>
              <a:ea typeface="Segoe UI" pitchFamily="34" charset="0"/>
              <a:cs typeface="Segoe UI" pitchFamily="34" charset="0"/>
            </a:endParaRPr>
          </a:p>
        </p:txBody>
      </p:sp>
      <p:sp>
        <p:nvSpPr>
          <p:cNvPr id="41" name="Rectangle 40"/>
          <p:cNvSpPr/>
          <p:nvPr/>
        </p:nvSpPr>
        <p:spPr bwMode="auto">
          <a:xfrm>
            <a:off x="2400096" y="2939864"/>
            <a:ext cx="902656" cy="39319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Anything else!</a:t>
            </a:r>
            <a:endParaRPr lang="en-US" sz="1050" spc="-71" dirty="0">
              <a:solidFill>
                <a:srgbClr val="FFFFFF"/>
              </a:solidFill>
              <a:ea typeface="Segoe UI" pitchFamily="34" charset="0"/>
              <a:cs typeface="Segoe UI" pitchFamily="34" charset="0"/>
            </a:endParaRPr>
          </a:p>
        </p:txBody>
      </p:sp>
      <p:sp>
        <p:nvSpPr>
          <p:cNvPr id="51" name="Rectangle 50"/>
          <p:cNvSpPr/>
          <p:nvPr/>
        </p:nvSpPr>
        <p:spPr bwMode="auto">
          <a:xfrm>
            <a:off x="1429326" y="2935651"/>
            <a:ext cx="902656" cy="39319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1050" spc="-71" dirty="0" smtClean="0">
                <a:solidFill>
                  <a:srgbClr val="FFFFFF"/>
                </a:solidFill>
                <a:ea typeface="Segoe UI" pitchFamily="34" charset="0"/>
                <a:cs typeface="Segoe UI" pitchFamily="34" charset="0"/>
              </a:rPr>
              <a:t>Digital Assets</a:t>
            </a:r>
            <a:endParaRPr lang="en-US" sz="1050" spc="-71" dirty="0">
              <a:solidFill>
                <a:srgbClr val="FFFFFF"/>
              </a:solidFill>
              <a:ea typeface="Segoe UI" pitchFamily="34" charset="0"/>
              <a:cs typeface="Segoe UI" pitchFamily="34" charset="0"/>
            </a:endParaRPr>
          </a:p>
        </p:txBody>
      </p:sp>
      <p:sp>
        <p:nvSpPr>
          <p:cNvPr id="52" name="Rectangle 51"/>
          <p:cNvSpPr/>
          <p:nvPr/>
        </p:nvSpPr>
        <p:spPr bwMode="auto">
          <a:xfrm>
            <a:off x="4453980" y="3924835"/>
            <a:ext cx="1882513" cy="865090"/>
          </a:xfrm>
          <a:prstGeom prst="rect">
            <a:avLst/>
          </a:prstGeom>
          <a:solidFill>
            <a:srgbClr val="EC008C"/>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dirty="0" smtClean="0">
                <a:solidFill>
                  <a:srgbClr val="FFFFFF"/>
                </a:solidFill>
                <a:latin typeface="Segoe UI Light"/>
              </a:rPr>
              <a:t>Content Search Web Part</a:t>
            </a:r>
            <a:endParaRPr lang="en-US" sz="1200" dirty="0">
              <a:solidFill>
                <a:srgbClr val="FFFFFF"/>
              </a:solidFill>
              <a:latin typeface="Segoe UI Light"/>
            </a:endParaRPr>
          </a:p>
        </p:txBody>
      </p:sp>
      <p:pic>
        <p:nvPicPr>
          <p:cNvPr id="39" name="Picture 38"/>
          <p:cNvPicPr>
            <a:picLocks noChangeAspect="1"/>
          </p:cNvPicPr>
          <p:nvPr/>
        </p:nvPicPr>
        <p:blipFill>
          <a:blip r:embed="rId2"/>
          <a:stretch>
            <a:fillRect/>
          </a:stretch>
        </p:blipFill>
        <p:spPr>
          <a:xfrm>
            <a:off x="7153229" y="2361295"/>
            <a:ext cx="4705079" cy="2645315"/>
          </a:xfrm>
          <a:prstGeom prst="rect">
            <a:avLst/>
          </a:prstGeom>
        </p:spPr>
      </p:pic>
    </p:spTree>
    <p:extLst>
      <p:ext uri="{BB962C8B-B14F-4D97-AF65-F5344CB8AC3E}">
        <p14:creationId xmlns:p14="http://schemas.microsoft.com/office/powerpoint/2010/main" val="189618250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85037" y="1841587"/>
            <a:ext cx="3124200" cy="1960476"/>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3">
              <a:solidFill>
                <a:srgbClr val="FFFFFF"/>
              </a:solidFill>
            </a:endParaRPr>
          </a:p>
        </p:txBody>
      </p:sp>
      <p:sp>
        <p:nvSpPr>
          <p:cNvPr id="4" name="Rectangle 3"/>
          <p:cNvSpPr/>
          <p:nvPr/>
        </p:nvSpPr>
        <p:spPr>
          <a:xfrm>
            <a:off x="7516311" y="1627993"/>
            <a:ext cx="2082260" cy="388484"/>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dirty="0">
                <a:solidFill>
                  <a:sysClr val="windowText" lastClr="000000"/>
                </a:solidFill>
              </a:rPr>
              <a:t>Contoso.com</a:t>
            </a:r>
          </a:p>
        </p:txBody>
      </p:sp>
      <p:sp>
        <p:nvSpPr>
          <p:cNvPr id="7" name="Rectangle 6"/>
          <p:cNvSpPr/>
          <p:nvPr/>
        </p:nvSpPr>
        <p:spPr>
          <a:xfrm>
            <a:off x="7488777" y="2350029"/>
            <a:ext cx="2768060" cy="1135544"/>
          </a:xfrm>
          <a:prstGeom prst="rect">
            <a:avLst/>
          </a:prstGeom>
          <a:solidFill>
            <a:schemeClr val="bg1"/>
          </a:solidFill>
          <a:ln>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sz="1428">
              <a:solidFill>
                <a:sysClr val="windowText" lastClr="000000"/>
              </a:solidFill>
            </a:endParaRPr>
          </a:p>
        </p:txBody>
      </p:sp>
      <p:sp>
        <p:nvSpPr>
          <p:cNvPr id="8" name="Rectangle 7"/>
          <p:cNvSpPr/>
          <p:nvPr/>
        </p:nvSpPr>
        <p:spPr>
          <a:xfrm>
            <a:off x="7618974" y="2201862"/>
            <a:ext cx="1748552" cy="310787"/>
          </a:xfrm>
          <a:prstGeom prst="rect">
            <a:avLst/>
          </a:prstGeom>
          <a:solidFill>
            <a:schemeClr val="accent3"/>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0" dirty="0">
                <a:solidFill>
                  <a:srgbClr val="FFFFFF"/>
                </a:solidFill>
              </a:rPr>
              <a:t>Pages Library</a:t>
            </a:r>
          </a:p>
        </p:txBody>
      </p:sp>
      <p:sp>
        <p:nvSpPr>
          <p:cNvPr id="32" name="Can 31"/>
          <p:cNvSpPr/>
          <p:nvPr/>
        </p:nvSpPr>
        <p:spPr>
          <a:xfrm>
            <a:off x="5398777" y="1697229"/>
            <a:ext cx="684048" cy="4890138"/>
          </a:xfrm>
          <a:prstGeom prst="can">
            <a:avLst/>
          </a:prstGeom>
          <a:solidFill>
            <a:schemeClr val="bg1"/>
          </a:solidFill>
          <a:ln>
            <a:solidFill>
              <a:srgbClr val="68217A"/>
            </a:solidFill>
          </a:ln>
        </p:spPr>
        <p:style>
          <a:lnRef idx="2">
            <a:schemeClr val="accent1"/>
          </a:lnRef>
          <a:fillRef idx="1">
            <a:schemeClr val="lt1"/>
          </a:fillRef>
          <a:effectRef idx="0">
            <a:schemeClr val="accent1"/>
          </a:effectRef>
          <a:fontRef idx="minor">
            <a:schemeClr val="dk1"/>
          </a:fontRef>
        </p:style>
        <p:txBody>
          <a:bodyPr vert="vert270" rtlCol="0" anchor="t"/>
          <a:lstStyle/>
          <a:p>
            <a:pPr algn="ctr"/>
            <a:r>
              <a:rPr lang="en-US" sz="1903" dirty="0">
                <a:solidFill>
                  <a:sysClr val="windowText" lastClr="000000"/>
                </a:solidFill>
              </a:rPr>
              <a:t>Search DB</a:t>
            </a:r>
          </a:p>
        </p:txBody>
      </p:sp>
      <p:sp>
        <p:nvSpPr>
          <p:cNvPr id="156" name="Rectangle 155"/>
          <p:cNvSpPr/>
          <p:nvPr/>
        </p:nvSpPr>
        <p:spPr>
          <a:xfrm>
            <a:off x="7285037" y="4291010"/>
            <a:ext cx="3124200" cy="2025652"/>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3">
              <a:solidFill>
                <a:srgbClr val="FFFFFF"/>
              </a:solidFill>
            </a:endParaRPr>
          </a:p>
        </p:txBody>
      </p:sp>
      <p:sp>
        <p:nvSpPr>
          <p:cNvPr id="157" name="Rectangle 156"/>
          <p:cNvSpPr/>
          <p:nvPr/>
        </p:nvSpPr>
        <p:spPr>
          <a:xfrm>
            <a:off x="7543845" y="4135615"/>
            <a:ext cx="2027192" cy="388484"/>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dirty="0">
                <a:solidFill>
                  <a:sysClr val="windowText" lastClr="000000"/>
                </a:solidFill>
              </a:rPr>
              <a:t>Contoso.fr</a:t>
            </a:r>
          </a:p>
        </p:txBody>
      </p:sp>
      <p:sp>
        <p:nvSpPr>
          <p:cNvPr id="158" name="Rectangle 157"/>
          <p:cNvSpPr/>
          <p:nvPr/>
        </p:nvSpPr>
        <p:spPr>
          <a:xfrm>
            <a:off x="7543845" y="4791148"/>
            <a:ext cx="2712992" cy="126337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3">
              <a:solidFill>
                <a:srgbClr val="505050"/>
              </a:solidFill>
            </a:endParaRPr>
          </a:p>
        </p:txBody>
      </p:sp>
      <p:sp>
        <p:nvSpPr>
          <p:cNvPr id="159" name="Rectangle 158"/>
          <p:cNvSpPr/>
          <p:nvPr/>
        </p:nvSpPr>
        <p:spPr>
          <a:xfrm>
            <a:off x="7674041" y="4635754"/>
            <a:ext cx="1748552" cy="310787"/>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Pages Library</a:t>
            </a:r>
          </a:p>
        </p:txBody>
      </p:sp>
      <p:sp>
        <p:nvSpPr>
          <p:cNvPr id="15" name="Rectangle 14"/>
          <p:cNvSpPr/>
          <p:nvPr/>
        </p:nvSpPr>
        <p:spPr>
          <a:xfrm>
            <a:off x="884237" y="2003407"/>
            <a:ext cx="3503780" cy="4051120"/>
          </a:xfrm>
          <a:prstGeom prst="rect">
            <a:avLst/>
          </a:prstGeom>
          <a:solidFill>
            <a:schemeClr val="bg1"/>
          </a:solidFill>
          <a:ln w="38100">
            <a:solidFill>
              <a:srgbClr val="D2D2D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en-US" sz="1903">
              <a:solidFill>
                <a:sysClr val="windowText" lastClr="000000"/>
              </a:solidFill>
            </a:endParaRPr>
          </a:p>
        </p:txBody>
      </p:sp>
      <p:sp>
        <p:nvSpPr>
          <p:cNvPr id="17" name="Rectangle 16"/>
          <p:cNvSpPr/>
          <p:nvPr/>
        </p:nvSpPr>
        <p:spPr>
          <a:xfrm>
            <a:off x="1036637" y="1841586"/>
            <a:ext cx="2772981" cy="388484"/>
          </a:xfrm>
          <a:prstGeom prst="rect">
            <a:avLst/>
          </a:prstGeom>
          <a:solidFill>
            <a:schemeClr val="tx1"/>
          </a:solidFill>
          <a:ln>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rgbClr val="FFFFFF"/>
                </a:solidFill>
              </a:rPr>
              <a:t>Contoso.com</a:t>
            </a:r>
          </a:p>
        </p:txBody>
      </p:sp>
      <p:grpSp>
        <p:nvGrpSpPr>
          <p:cNvPr id="23" name="Group 22"/>
          <p:cNvGrpSpPr/>
          <p:nvPr/>
        </p:nvGrpSpPr>
        <p:grpSpPr>
          <a:xfrm>
            <a:off x="1265237" y="2664559"/>
            <a:ext cx="2680161" cy="887522"/>
            <a:chOff x="317868" y="821100"/>
            <a:chExt cx="2628532" cy="870426"/>
          </a:xfrm>
          <a:solidFill>
            <a:schemeClr val="accent3"/>
          </a:solidFill>
        </p:grpSpPr>
        <p:sp>
          <p:nvSpPr>
            <p:cNvPr id="16" name="Rectangle 15"/>
            <p:cNvSpPr/>
            <p:nvPr/>
          </p:nvSpPr>
          <p:spPr>
            <a:xfrm>
              <a:off x="317868" y="1041400"/>
              <a:ext cx="2628532" cy="650126"/>
            </a:xfrm>
            <a:prstGeom prst="rect">
              <a:avLst/>
            </a:prstGeom>
            <a:grp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3">
                <a:solidFill>
                  <a:srgbClr val="FFFFFF"/>
                </a:solidFill>
              </a:endParaRPr>
            </a:p>
          </p:txBody>
        </p:sp>
        <p:sp>
          <p:nvSpPr>
            <p:cNvPr id="18" name="Rectangle 17"/>
            <p:cNvSpPr/>
            <p:nvPr/>
          </p:nvSpPr>
          <p:spPr>
            <a:xfrm>
              <a:off x="467332" y="821100"/>
              <a:ext cx="2155073" cy="372700"/>
            </a:xfrm>
            <a:prstGeom prst="rect">
              <a:avLst/>
            </a:prstGeom>
            <a:grp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000" b="1" dirty="0">
                  <a:solidFill>
                    <a:srgbClr val="FFFFFF"/>
                  </a:solidFill>
                </a:rPr>
                <a:t>Source – EN-US</a:t>
              </a:r>
            </a:p>
          </p:txBody>
        </p:sp>
      </p:grpSp>
      <p:grpSp>
        <p:nvGrpSpPr>
          <p:cNvPr id="160" name="Group 159"/>
          <p:cNvGrpSpPr/>
          <p:nvPr/>
        </p:nvGrpSpPr>
        <p:grpSpPr>
          <a:xfrm>
            <a:off x="1265237" y="4527564"/>
            <a:ext cx="2680161" cy="950898"/>
            <a:chOff x="350820" y="3111358"/>
            <a:chExt cx="2628532" cy="826154"/>
          </a:xfrm>
        </p:grpSpPr>
        <p:sp>
          <p:nvSpPr>
            <p:cNvPr id="161" name="Rectangle 160"/>
            <p:cNvSpPr/>
            <p:nvPr/>
          </p:nvSpPr>
          <p:spPr>
            <a:xfrm>
              <a:off x="350820" y="3244940"/>
              <a:ext cx="2628532" cy="692572"/>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a:solidFill>
                  <a:srgbClr val="FFFFFF"/>
                </a:solidFill>
              </a:endParaRPr>
            </a:p>
          </p:txBody>
        </p:sp>
        <p:sp>
          <p:nvSpPr>
            <p:cNvPr id="162" name="Rectangle 161"/>
            <p:cNvSpPr/>
            <p:nvPr/>
          </p:nvSpPr>
          <p:spPr>
            <a:xfrm>
              <a:off x="500284" y="3111358"/>
              <a:ext cx="2146664" cy="304800"/>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FFFFFF"/>
                  </a:solidFill>
                </a:rPr>
                <a:t>Target – FR-FR</a:t>
              </a:r>
            </a:p>
          </p:txBody>
        </p:sp>
      </p:grpSp>
      <p:cxnSp>
        <p:nvCxnSpPr>
          <p:cNvPr id="171" name="Straight Connector 81"/>
          <p:cNvCxnSpPr>
            <a:stCxn id="158" idx="1"/>
            <a:endCxn id="161" idx="3"/>
          </p:cNvCxnSpPr>
          <p:nvPr/>
        </p:nvCxnSpPr>
        <p:spPr>
          <a:xfrm flipH="1" flipV="1">
            <a:off x="3945398" y="5079889"/>
            <a:ext cx="3598447" cy="342949"/>
          </a:xfrm>
          <a:prstGeom prst="line">
            <a:avLst/>
          </a:prstGeom>
          <a:ln w="38100">
            <a:prstDash val="dash"/>
          </a:ln>
        </p:spPr>
        <p:style>
          <a:lnRef idx="3">
            <a:schemeClr val="dk1"/>
          </a:lnRef>
          <a:fillRef idx="0">
            <a:schemeClr val="dk1"/>
          </a:fillRef>
          <a:effectRef idx="2">
            <a:schemeClr val="dk1"/>
          </a:effectRef>
          <a:fontRef idx="minor">
            <a:schemeClr val="tx1"/>
          </a:fontRef>
        </p:style>
      </p:cxnSp>
      <p:sp>
        <p:nvSpPr>
          <p:cNvPr id="232" name="Title 231"/>
          <p:cNvSpPr>
            <a:spLocks noGrp="1"/>
          </p:cNvSpPr>
          <p:nvPr>
            <p:ph type="title"/>
          </p:nvPr>
        </p:nvSpPr>
        <p:spPr>
          <a:ln>
            <a:noFill/>
          </a:ln>
        </p:spPr>
        <p:txBody>
          <a:bodyPr/>
          <a:lstStyle/>
          <a:p>
            <a:r>
              <a:rPr lang="en-US" dirty="0" smtClean="0"/>
              <a:t>Content where you want it</a:t>
            </a:r>
            <a:endParaRPr lang="en-US" dirty="0"/>
          </a:p>
        </p:txBody>
      </p:sp>
      <p:cxnSp>
        <p:nvCxnSpPr>
          <p:cNvPr id="98" name="Straight Connector 81"/>
          <p:cNvCxnSpPr>
            <a:stCxn id="7" idx="1"/>
            <a:endCxn id="16" idx="3"/>
          </p:cNvCxnSpPr>
          <p:nvPr/>
        </p:nvCxnSpPr>
        <p:spPr>
          <a:xfrm flipH="1">
            <a:off x="3945398" y="2917801"/>
            <a:ext cx="3543379" cy="302833"/>
          </a:xfrm>
          <a:prstGeom prst="line">
            <a:avLst/>
          </a:prstGeom>
          <a:ln w="38100">
            <a:prstDash val="dash"/>
          </a:ln>
        </p:spPr>
        <p:style>
          <a:lnRef idx="3">
            <a:schemeClr val="dk1"/>
          </a:lnRef>
          <a:fillRef idx="0">
            <a:schemeClr val="dk1"/>
          </a:fillRef>
          <a:effectRef idx="2">
            <a:schemeClr val="dk1"/>
          </a:effectRef>
          <a:fontRef idx="minor">
            <a:schemeClr val="tx1"/>
          </a:fontRef>
        </p:style>
      </p:cxnSp>
      <p:sp>
        <p:nvSpPr>
          <p:cNvPr id="233" name="Rectangle 232"/>
          <p:cNvSpPr/>
          <p:nvPr/>
        </p:nvSpPr>
        <p:spPr>
          <a:xfrm>
            <a:off x="1036637" y="1737814"/>
            <a:ext cx="3276600" cy="540248"/>
          </a:xfrm>
          <a:prstGeom prst="rect">
            <a:avLst/>
          </a:prstGeom>
          <a:solidFill>
            <a:schemeClr val="bg1"/>
          </a:solidFill>
          <a:ln w="38100">
            <a:solidFill>
              <a:srgbClr val="D2D2D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200" dirty="0">
                <a:solidFill>
                  <a:sysClr val="windowText" lastClr="000000"/>
                </a:solidFill>
              </a:rPr>
              <a:t>Authoring Site Collection</a:t>
            </a:r>
          </a:p>
        </p:txBody>
      </p:sp>
      <p:sp>
        <p:nvSpPr>
          <p:cNvPr id="10" name="Flowchart: Document 9"/>
          <p:cNvSpPr/>
          <p:nvPr/>
        </p:nvSpPr>
        <p:spPr bwMode="auto">
          <a:xfrm>
            <a:off x="7742237" y="2694311"/>
            <a:ext cx="1066800" cy="609600"/>
          </a:xfrm>
          <a:prstGeom prst="flowChartDocument">
            <a:avLst/>
          </a:prstGeom>
          <a:solidFill>
            <a:schemeClr val="accent3"/>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0" dirty="0" smtClean="0">
                <a:solidFill>
                  <a:srgbClr val="FFFFFF"/>
                </a:solidFill>
              </a:rPr>
              <a:t>Category Page</a:t>
            </a:r>
            <a:endParaRPr lang="en-US" sz="1630" dirty="0">
              <a:solidFill>
                <a:srgbClr val="FFFFFF"/>
              </a:solidFill>
            </a:endParaRPr>
          </a:p>
        </p:txBody>
      </p:sp>
      <p:sp>
        <p:nvSpPr>
          <p:cNvPr id="31" name="Flowchart: Document 30"/>
          <p:cNvSpPr/>
          <p:nvPr/>
        </p:nvSpPr>
        <p:spPr bwMode="auto">
          <a:xfrm>
            <a:off x="7746512" y="5186046"/>
            <a:ext cx="1066800" cy="609600"/>
          </a:xfrm>
          <a:prstGeom prst="flowChartDocument">
            <a:avLst/>
          </a:prstGeom>
          <a:solidFill>
            <a:schemeClr val="accent1"/>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0" dirty="0" smtClean="0">
                <a:solidFill>
                  <a:srgbClr val="FFFFFF"/>
                </a:solidFill>
              </a:rPr>
              <a:t>Category Page</a:t>
            </a:r>
            <a:endParaRPr lang="en-US" sz="1630" dirty="0">
              <a:solidFill>
                <a:srgbClr val="FFFFFF"/>
              </a:solidFill>
            </a:endParaRPr>
          </a:p>
        </p:txBody>
      </p:sp>
      <p:sp>
        <p:nvSpPr>
          <p:cNvPr id="34" name="Flowchart: Document 33"/>
          <p:cNvSpPr/>
          <p:nvPr/>
        </p:nvSpPr>
        <p:spPr bwMode="auto">
          <a:xfrm>
            <a:off x="8923337" y="2668283"/>
            <a:ext cx="1181100" cy="609600"/>
          </a:xfrm>
          <a:prstGeom prst="flowChartDocument">
            <a:avLst/>
          </a:prstGeom>
          <a:solidFill>
            <a:schemeClr val="accent3"/>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0" dirty="0" smtClean="0">
                <a:solidFill>
                  <a:srgbClr val="FFFFFF"/>
                </a:solidFill>
              </a:rPr>
              <a:t>Item Detail Page</a:t>
            </a:r>
            <a:endParaRPr lang="en-US" sz="1630" dirty="0">
              <a:solidFill>
                <a:srgbClr val="FFFFFF"/>
              </a:solidFill>
            </a:endParaRPr>
          </a:p>
        </p:txBody>
      </p:sp>
      <p:sp>
        <p:nvSpPr>
          <p:cNvPr id="36" name="Flowchart: Document 35"/>
          <p:cNvSpPr/>
          <p:nvPr/>
        </p:nvSpPr>
        <p:spPr bwMode="auto">
          <a:xfrm>
            <a:off x="8923337" y="5173662"/>
            <a:ext cx="1181100" cy="609600"/>
          </a:xfrm>
          <a:prstGeom prst="flowChartDocument">
            <a:avLst/>
          </a:prstGeom>
          <a:solidFill>
            <a:schemeClr val="accent1"/>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630" dirty="0">
                <a:solidFill>
                  <a:srgbClr val="FFFFFF"/>
                </a:solidFill>
              </a:rPr>
              <a:t>Item Detail Page</a:t>
            </a:r>
          </a:p>
        </p:txBody>
      </p:sp>
    </p:spTree>
    <p:custDataLst>
      <p:tags r:id="rId1"/>
    </p:custDataLst>
    <p:extLst>
      <p:ext uri="{BB962C8B-B14F-4D97-AF65-F5344CB8AC3E}">
        <p14:creationId xmlns:p14="http://schemas.microsoft.com/office/powerpoint/2010/main" val="4033874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3"/>
                                        </p:tgtEl>
                                        <p:attrNameLst>
                                          <p:attrName>style.visibility</p:attrName>
                                        </p:attrNameLst>
                                      </p:cBhvr>
                                      <p:to>
                                        <p:strVal val="visible"/>
                                      </p:to>
                                    </p:set>
                                    <p:animEffect transition="in" filter="wipe(down)">
                                      <p:cBhvr>
                                        <p:cTn id="11" dur="500"/>
                                        <p:tgtEl>
                                          <p:spTgt spid="23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wipe(left)">
                                      <p:cBhvr>
                                        <p:cTn id="16" dur="500"/>
                                        <p:tgtEl>
                                          <p:spTgt spid="9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71"/>
                                        </p:tgtEl>
                                        <p:attrNameLst>
                                          <p:attrName>style.visibility</p:attrName>
                                        </p:attrNameLst>
                                      </p:cBhvr>
                                      <p:to>
                                        <p:strVal val="visible"/>
                                      </p:to>
                                    </p:set>
                                    <p:animEffect transition="in" filter="wipe(left)">
                                      <p:cBhvr>
                                        <p:cTn id="41" dur="500"/>
                                        <p:tgtEl>
                                          <p:spTgt spid="171"/>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9"/>
                                        </p:tgtEl>
                                        <p:attrNameLst>
                                          <p:attrName>style.visibility</p:attrName>
                                        </p:attrNameLst>
                                      </p:cBhvr>
                                      <p:to>
                                        <p:strVal val="visible"/>
                                      </p:to>
                                    </p:set>
                                    <p:animEffect transition="in" filter="fade">
                                      <p:cBhvr>
                                        <p:cTn id="55" dur="500"/>
                                        <p:tgtEl>
                                          <p:spTgt spid="15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32" grpId="0" animBg="1"/>
      <p:bldP spid="156" grpId="0" animBg="1"/>
      <p:bldP spid="157" grpId="0" animBg="1"/>
      <p:bldP spid="158" grpId="0" animBg="1"/>
      <p:bldP spid="159" grpId="0" animBg="1"/>
      <p:bldP spid="233" grpId="0" animBg="1"/>
      <p:bldP spid="10" grpId="0" animBg="1"/>
      <p:bldP spid="31" grpId="0" animBg="1"/>
      <p:bldP spid="34" grpId="0" animBg="1"/>
      <p:bldP spid="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Search Driven Multi-language Sites</a:t>
            </a:r>
            <a:endParaRPr lang="en-US" dirty="0"/>
          </a:p>
        </p:txBody>
      </p:sp>
    </p:spTree>
    <p:extLst>
      <p:ext uri="{BB962C8B-B14F-4D97-AF65-F5344CB8AC3E}">
        <p14:creationId xmlns:p14="http://schemas.microsoft.com/office/powerpoint/2010/main" val="728452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3" name="Group 222"/>
          <p:cNvGrpSpPr/>
          <p:nvPr/>
        </p:nvGrpSpPr>
        <p:grpSpPr>
          <a:xfrm>
            <a:off x="7009114" y="1098560"/>
            <a:ext cx="4085923" cy="571414"/>
            <a:chOff x="4540340" y="486229"/>
            <a:chExt cx="4006171" cy="560261"/>
          </a:xfrm>
        </p:grpSpPr>
        <p:sp>
          <p:nvSpPr>
            <p:cNvPr id="3" name="Rectangle 2"/>
            <p:cNvSpPr/>
            <p:nvPr/>
          </p:nvSpPr>
          <p:spPr>
            <a:xfrm>
              <a:off x="4540340" y="638592"/>
              <a:ext cx="4006171" cy="407898"/>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3">
                <a:solidFill>
                  <a:srgbClr val="FFFFFF"/>
                </a:solidFill>
              </a:endParaRPr>
            </a:p>
          </p:txBody>
        </p:sp>
        <p:sp>
          <p:nvSpPr>
            <p:cNvPr id="4" name="Rectangle 3"/>
            <p:cNvSpPr/>
            <p:nvPr/>
          </p:nvSpPr>
          <p:spPr>
            <a:xfrm>
              <a:off x="4722123" y="486229"/>
              <a:ext cx="1961607" cy="380901"/>
            </a:xfrm>
            <a:prstGeom prst="rect">
              <a:avLst/>
            </a:prstGeom>
            <a:solidFill>
              <a:schemeClr val="accent3"/>
            </a:solidFill>
            <a:ln w="381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200" dirty="0">
                  <a:solidFill>
                    <a:srgbClr val="FFFFFF"/>
                  </a:solidFill>
                </a:rPr>
                <a:t>Contoso.com</a:t>
              </a:r>
            </a:p>
          </p:txBody>
        </p:sp>
      </p:grpSp>
      <p:sp>
        <p:nvSpPr>
          <p:cNvPr id="32" name="Can 31"/>
          <p:cNvSpPr/>
          <p:nvPr/>
        </p:nvSpPr>
        <p:spPr>
          <a:xfrm>
            <a:off x="5380037" y="1282044"/>
            <a:ext cx="684048" cy="5339418"/>
          </a:xfrm>
          <a:prstGeom prst="can">
            <a:avLst/>
          </a:prstGeom>
          <a:solidFill>
            <a:schemeClr val="bg1"/>
          </a:solidFill>
          <a:ln>
            <a:solidFill>
              <a:srgbClr val="68217A"/>
            </a:solidFill>
          </a:ln>
        </p:spPr>
        <p:style>
          <a:lnRef idx="2">
            <a:schemeClr val="accent1"/>
          </a:lnRef>
          <a:fillRef idx="1">
            <a:schemeClr val="lt1"/>
          </a:fillRef>
          <a:effectRef idx="0">
            <a:schemeClr val="accent1"/>
          </a:effectRef>
          <a:fontRef idx="minor">
            <a:schemeClr val="dk1"/>
          </a:fontRef>
        </p:style>
        <p:txBody>
          <a:bodyPr vert="vert270" rtlCol="0" anchor="t"/>
          <a:lstStyle/>
          <a:p>
            <a:pPr algn="ctr"/>
            <a:r>
              <a:rPr lang="en-US" sz="2200" dirty="0">
                <a:solidFill>
                  <a:sysClr val="windowText" lastClr="000000"/>
                </a:solidFill>
              </a:rPr>
              <a:t>Search DB</a:t>
            </a:r>
          </a:p>
        </p:txBody>
      </p:sp>
      <p:grpSp>
        <p:nvGrpSpPr>
          <p:cNvPr id="20" name="Group 19"/>
          <p:cNvGrpSpPr/>
          <p:nvPr/>
        </p:nvGrpSpPr>
        <p:grpSpPr>
          <a:xfrm>
            <a:off x="7009114" y="6026960"/>
            <a:ext cx="4085923" cy="594502"/>
            <a:chOff x="4133029" y="5465544"/>
            <a:chExt cx="4085923" cy="594502"/>
          </a:xfrm>
        </p:grpSpPr>
        <p:sp>
          <p:nvSpPr>
            <p:cNvPr id="156" name="Rectangle 155"/>
            <p:cNvSpPr/>
            <p:nvPr/>
          </p:nvSpPr>
          <p:spPr>
            <a:xfrm>
              <a:off x="4133029" y="5620940"/>
              <a:ext cx="4085923" cy="439106"/>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3">
                <a:solidFill>
                  <a:srgbClr val="FFFFFF"/>
                </a:solidFill>
              </a:endParaRPr>
            </a:p>
          </p:txBody>
        </p:sp>
        <p:sp>
          <p:nvSpPr>
            <p:cNvPr id="157" name="Rectangle 156"/>
            <p:cNvSpPr/>
            <p:nvPr/>
          </p:nvSpPr>
          <p:spPr>
            <a:xfrm>
              <a:off x="4332752" y="5465544"/>
              <a:ext cx="1986336" cy="388484"/>
            </a:xfrm>
            <a:prstGeom prst="rect">
              <a:avLst/>
            </a:prstGeom>
            <a:solidFill>
              <a:schemeClr val="accent1"/>
            </a:solidFill>
            <a:ln w="3810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dirty="0">
                  <a:solidFill>
                    <a:srgbClr val="FFFFFF"/>
                  </a:solidFill>
                </a:rPr>
                <a:t>Contoso.fr</a:t>
              </a:r>
            </a:p>
          </p:txBody>
        </p:sp>
      </p:grpSp>
      <p:sp>
        <p:nvSpPr>
          <p:cNvPr id="15" name="Rectangle 14"/>
          <p:cNvSpPr/>
          <p:nvPr/>
        </p:nvSpPr>
        <p:spPr>
          <a:xfrm>
            <a:off x="655638" y="1868044"/>
            <a:ext cx="3733800" cy="4448618"/>
          </a:xfrm>
          <a:prstGeom prst="rect">
            <a:avLst/>
          </a:prstGeom>
          <a:solidFill>
            <a:schemeClr val="bg1"/>
          </a:solidFill>
          <a:ln w="38100">
            <a:solidFill>
              <a:srgbClr val="D2D2D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en-US" sz="1903">
              <a:solidFill>
                <a:sysClr val="windowText" lastClr="000000"/>
              </a:solidFill>
            </a:endParaRPr>
          </a:p>
        </p:txBody>
      </p:sp>
      <p:grpSp>
        <p:nvGrpSpPr>
          <p:cNvPr id="23" name="Group 22"/>
          <p:cNvGrpSpPr/>
          <p:nvPr/>
        </p:nvGrpSpPr>
        <p:grpSpPr>
          <a:xfrm>
            <a:off x="960439" y="2334226"/>
            <a:ext cx="2621428" cy="499686"/>
            <a:chOff x="779848" y="889000"/>
            <a:chExt cx="2166552" cy="490061"/>
          </a:xfrm>
        </p:grpSpPr>
        <p:sp>
          <p:nvSpPr>
            <p:cNvPr id="16" name="Rectangle 15"/>
            <p:cNvSpPr/>
            <p:nvPr/>
          </p:nvSpPr>
          <p:spPr>
            <a:xfrm>
              <a:off x="779848" y="1041401"/>
              <a:ext cx="2166552" cy="33766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3">
                <a:solidFill>
                  <a:srgbClr val="FFFFFF"/>
                </a:solidFill>
              </a:endParaRPr>
            </a:p>
          </p:txBody>
        </p:sp>
        <p:sp>
          <p:nvSpPr>
            <p:cNvPr id="18" name="Rectangle 17"/>
            <p:cNvSpPr/>
            <p:nvPr/>
          </p:nvSpPr>
          <p:spPr>
            <a:xfrm>
              <a:off x="907536" y="889000"/>
              <a:ext cx="1714869" cy="30480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000" b="1" dirty="0">
                  <a:solidFill>
                    <a:srgbClr val="FFFFFF"/>
                  </a:solidFill>
                </a:rPr>
                <a:t>Source – EN-US</a:t>
              </a:r>
            </a:p>
          </p:txBody>
        </p:sp>
      </p:grpSp>
      <p:grpSp>
        <p:nvGrpSpPr>
          <p:cNvPr id="160" name="Group 159"/>
          <p:cNvGrpSpPr/>
          <p:nvPr/>
        </p:nvGrpSpPr>
        <p:grpSpPr>
          <a:xfrm>
            <a:off x="960438" y="5512177"/>
            <a:ext cx="2671162" cy="499685"/>
            <a:chOff x="812800" y="3447451"/>
            <a:chExt cx="2166552" cy="490060"/>
          </a:xfrm>
        </p:grpSpPr>
        <p:sp>
          <p:nvSpPr>
            <p:cNvPr id="161" name="Rectangle 160"/>
            <p:cNvSpPr/>
            <p:nvPr/>
          </p:nvSpPr>
          <p:spPr>
            <a:xfrm>
              <a:off x="812800" y="3599849"/>
              <a:ext cx="2166552" cy="337662"/>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a:solidFill>
                  <a:srgbClr val="FFFFFF"/>
                </a:solidFill>
              </a:endParaRPr>
            </a:p>
          </p:txBody>
        </p:sp>
        <p:sp>
          <p:nvSpPr>
            <p:cNvPr id="162" name="Rectangle 161"/>
            <p:cNvSpPr/>
            <p:nvPr/>
          </p:nvSpPr>
          <p:spPr>
            <a:xfrm>
              <a:off x="940488" y="3447451"/>
              <a:ext cx="1714869" cy="304800"/>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rgbClr val="FFFFFF"/>
                  </a:solidFill>
                </a:rPr>
                <a:t>Target – FR-FR</a:t>
              </a:r>
            </a:p>
          </p:txBody>
        </p:sp>
      </p:grpSp>
      <p:cxnSp>
        <p:nvCxnSpPr>
          <p:cNvPr id="171" name="Straight Connector 81"/>
          <p:cNvCxnSpPr>
            <a:stCxn id="156" idx="1"/>
            <a:endCxn id="161" idx="3"/>
          </p:cNvCxnSpPr>
          <p:nvPr/>
        </p:nvCxnSpPr>
        <p:spPr>
          <a:xfrm flipH="1" flipV="1">
            <a:off x="3631600" y="5839715"/>
            <a:ext cx="3377514" cy="562194"/>
          </a:xfrm>
          <a:prstGeom prst="line">
            <a:avLst/>
          </a:prstGeom>
          <a:ln w="38100">
            <a:prstDash val="dash"/>
          </a:ln>
        </p:spPr>
        <p:style>
          <a:lnRef idx="3">
            <a:schemeClr val="dk1"/>
          </a:lnRef>
          <a:fillRef idx="0">
            <a:schemeClr val="dk1"/>
          </a:fillRef>
          <a:effectRef idx="2">
            <a:schemeClr val="dk1"/>
          </a:effectRef>
          <a:fontRef idx="minor">
            <a:schemeClr val="tx1"/>
          </a:fontRef>
        </p:style>
      </p:cxnSp>
      <p:sp>
        <p:nvSpPr>
          <p:cNvPr id="232" name="Title 231"/>
          <p:cNvSpPr>
            <a:spLocks noGrp="1"/>
          </p:cNvSpPr>
          <p:nvPr>
            <p:ph type="title"/>
          </p:nvPr>
        </p:nvSpPr>
        <p:spPr>
          <a:ln>
            <a:noFill/>
          </a:ln>
        </p:spPr>
        <p:txBody>
          <a:bodyPr/>
          <a:lstStyle/>
          <a:p>
            <a:r>
              <a:rPr lang="en-US" dirty="0" smtClean="0"/>
              <a:t>Create once, use often</a:t>
            </a:r>
            <a:endParaRPr lang="en-US" dirty="0"/>
          </a:p>
        </p:txBody>
      </p:sp>
      <p:cxnSp>
        <p:nvCxnSpPr>
          <p:cNvPr id="98" name="Straight Connector 81"/>
          <p:cNvCxnSpPr>
            <a:stCxn id="3" idx="1"/>
            <a:endCxn id="16" idx="3"/>
          </p:cNvCxnSpPr>
          <p:nvPr/>
        </p:nvCxnSpPr>
        <p:spPr>
          <a:xfrm flipH="1">
            <a:off x="3581867" y="1461965"/>
            <a:ext cx="3427247" cy="1199801"/>
          </a:xfrm>
          <a:prstGeom prst="line">
            <a:avLst/>
          </a:prstGeom>
          <a:ln w="38100">
            <a:prstDash val="dash"/>
          </a:ln>
        </p:spPr>
        <p:style>
          <a:lnRef idx="3">
            <a:schemeClr val="dk1"/>
          </a:lnRef>
          <a:fillRef idx="0">
            <a:schemeClr val="dk1"/>
          </a:fillRef>
          <a:effectRef idx="2">
            <a:schemeClr val="dk1"/>
          </a:effectRef>
          <a:fontRef idx="minor">
            <a:schemeClr val="tx1"/>
          </a:fontRef>
        </p:style>
      </p:cxnSp>
      <p:sp>
        <p:nvSpPr>
          <p:cNvPr id="233" name="Rectangle 232"/>
          <p:cNvSpPr/>
          <p:nvPr/>
        </p:nvSpPr>
        <p:spPr>
          <a:xfrm>
            <a:off x="808037" y="1509214"/>
            <a:ext cx="3274848" cy="540248"/>
          </a:xfrm>
          <a:prstGeom prst="rect">
            <a:avLst/>
          </a:prstGeom>
          <a:solidFill>
            <a:schemeClr val="bg1"/>
          </a:solidFill>
          <a:ln w="38100">
            <a:solidFill>
              <a:srgbClr val="D2D2D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200" dirty="0">
                <a:solidFill>
                  <a:sysClr val="windowText" lastClr="000000"/>
                </a:solidFill>
              </a:rPr>
              <a:t>Authoring Site Collection</a:t>
            </a:r>
          </a:p>
        </p:txBody>
      </p:sp>
      <p:grpSp>
        <p:nvGrpSpPr>
          <p:cNvPr id="60" name="Group 59"/>
          <p:cNvGrpSpPr/>
          <p:nvPr/>
        </p:nvGrpSpPr>
        <p:grpSpPr>
          <a:xfrm>
            <a:off x="960439" y="4378731"/>
            <a:ext cx="2655028" cy="490131"/>
            <a:chOff x="812800" y="2228251"/>
            <a:chExt cx="2166552" cy="480689"/>
          </a:xfrm>
        </p:grpSpPr>
        <p:sp>
          <p:nvSpPr>
            <p:cNvPr id="61" name="Rectangle 60"/>
            <p:cNvSpPr/>
            <p:nvPr/>
          </p:nvSpPr>
          <p:spPr>
            <a:xfrm>
              <a:off x="812800" y="2380652"/>
              <a:ext cx="2166552" cy="32828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903">
                <a:solidFill>
                  <a:srgbClr val="FFFFFF"/>
                </a:solidFill>
              </a:endParaRPr>
            </a:p>
          </p:txBody>
        </p:sp>
        <p:sp>
          <p:nvSpPr>
            <p:cNvPr id="62" name="Rectangle 61"/>
            <p:cNvSpPr/>
            <p:nvPr/>
          </p:nvSpPr>
          <p:spPr>
            <a:xfrm>
              <a:off x="940488" y="2228251"/>
              <a:ext cx="1714869" cy="3048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2000" b="1" dirty="0">
                  <a:solidFill>
                    <a:srgbClr val="FFFFFF"/>
                  </a:solidFill>
                </a:rPr>
                <a:t>Target – FR-CA</a:t>
              </a:r>
            </a:p>
          </p:txBody>
        </p:sp>
      </p:grpSp>
      <p:grpSp>
        <p:nvGrpSpPr>
          <p:cNvPr id="63" name="Group 18"/>
          <p:cNvGrpSpPr/>
          <p:nvPr/>
        </p:nvGrpSpPr>
        <p:grpSpPr>
          <a:xfrm>
            <a:off x="960438" y="3377952"/>
            <a:ext cx="2671161" cy="500310"/>
            <a:chOff x="779848" y="889000"/>
            <a:chExt cx="2166552" cy="490673"/>
          </a:xfrm>
        </p:grpSpPr>
        <p:sp>
          <p:nvSpPr>
            <p:cNvPr id="64" name="Rectangle 20"/>
            <p:cNvSpPr/>
            <p:nvPr/>
          </p:nvSpPr>
          <p:spPr>
            <a:xfrm>
              <a:off x="779848" y="1041400"/>
              <a:ext cx="2166552" cy="338273"/>
            </a:xfrm>
            <a:prstGeom prst="rect">
              <a:avLst/>
            </a:prstGeom>
            <a:solidFill>
              <a:schemeClr val="accent6"/>
            </a:solidFill>
            <a:ln>
              <a:solidFill>
                <a:schemeClr val="bg1">
                  <a:lumMod val="65000"/>
                  <a:lumOff val="3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3">
                <a:solidFill>
                  <a:srgbClr val="FFFFFF"/>
                </a:solidFill>
              </a:endParaRPr>
            </a:p>
          </p:txBody>
        </p:sp>
        <p:sp>
          <p:nvSpPr>
            <p:cNvPr id="65" name="Rectangle 21"/>
            <p:cNvSpPr/>
            <p:nvPr/>
          </p:nvSpPr>
          <p:spPr>
            <a:xfrm>
              <a:off x="907536" y="889000"/>
              <a:ext cx="1714869" cy="304800"/>
            </a:xfrm>
            <a:prstGeom prst="rect">
              <a:avLst/>
            </a:prstGeom>
            <a:solidFill>
              <a:schemeClr val="accent6"/>
            </a:solidFill>
            <a:ln>
              <a:solidFill>
                <a:srgbClr val="0020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000" b="1" dirty="0">
                  <a:solidFill>
                    <a:srgbClr val="FFFFFF"/>
                  </a:solidFill>
                </a:rPr>
                <a:t>Target – EN-CA</a:t>
              </a:r>
            </a:p>
          </p:txBody>
        </p:sp>
      </p:grpSp>
      <p:sp>
        <p:nvSpPr>
          <p:cNvPr id="79" name="Rectangle 78"/>
          <p:cNvSpPr/>
          <p:nvPr/>
        </p:nvSpPr>
        <p:spPr>
          <a:xfrm>
            <a:off x="7009114" y="1919090"/>
            <a:ext cx="4085923" cy="3920625"/>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3">
              <a:solidFill>
                <a:srgbClr val="FFFFFF"/>
              </a:solidFill>
            </a:endParaRPr>
          </a:p>
        </p:txBody>
      </p:sp>
      <p:sp>
        <p:nvSpPr>
          <p:cNvPr id="80" name="Rectangle 79"/>
          <p:cNvSpPr/>
          <p:nvPr/>
        </p:nvSpPr>
        <p:spPr>
          <a:xfrm>
            <a:off x="7208837" y="1758184"/>
            <a:ext cx="1690721" cy="388484"/>
          </a:xfrm>
          <a:prstGeom prst="rect">
            <a:avLst/>
          </a:prstGeom>
          <a:solidFill>
            <a:schemeClr val="bg1"/>
          </a:solidFill>
          <a:ln w="3810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dirty="0">
                <a:solidFill>
                  <a:srgbClr val="012654"/>
                </a:solidFill>
              </a:rPr>
              <a:t>Contoso.ca</a:t>
            </a:r>
          </a:p>
        </p:txBody>
      </p:sp>
      <p:sp>
        <p:nvSpPr>
          <p:cNvPr id="81" name="Rectangle 80"/>
          <p:cNvSpPr/>
          <p:nvPr/>
        </p:nvSpPr>
        <p:spPr>
          <a:xfrm>
            <a:off x="7361237" y="2381062"/>
            <a:ext cx="3429000" cy="1443582"/>
          </a:xfrm>
          <a:prstGeom prst="rect">
            <a:avLst/>
          </a:prstGeom>
          <a:solidFill>
            <a:schemeClr val="bg1"/>
          </a:solidFill>
          <a:ln w="1905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3">
              <a:solidFill>
                <a:srgbClr val="505050"/>
              </a:solidFill>
            </a:endParaRPr>
          </a:p>
        </p:txBody>
      </p:sp>
      <p:sp>
        <p:nvSpPr>
          <p:cNvPr id="82" name="Rectangle 81"/>
          <p:cNvSpPr/>
          <p:nvPr/>
        </p:nvSpPr>
        <p:spPr>
          <a:xfrm>
            <a:off x="7595224" y="2201862"/>
            <a:ext cx="2035317" cy="310787"/>
          </a:xfrm>
          <a:prstGeom prst="rect">
            <a:avLst/>
          </a:prstGeom>
          <a:solidFill>
            <a:schemeClr val="accent6"/>
          </a:solidFill>
          <a:ln>
            <a:solidFill>
              <a:srgbClr val="0020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dirty="0">
                <a:solidFill>
                  <a:srgbClr val="FFFFFF"/>
                </a:solidFill>
              </a:rPr>
              <a:t>EN Pages Library</a:t>
            </a:r>
          </a:p>
        </p:txBody>
      </p:sp>
      <p:sp>
        <p:nvSpPr>
          <p:cNvPr id="83" name="Rectangle 82"/>
          <p:cNvSpPr/>
          <p:nvPr/>
        </p:nvSpPr>
        <p:spPr>
          <a:xfrm>
            <a:off x="7361237" y="4157083"/>
            <a:ext cx="3429000" cy="1586686"/>
          </a:xfrm>
          <a:prstGeom prst="rect">
            <a:avLst/>
          </a:prstGeom>
          <a:solidFill>
            <a:schemeClr val="bg1"/>
          </a:solidFill>
          <a:ln w="19050">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3">
              <a:solidFill>
                <a:srgbClr val="505050"/>
              </a:solidFill>
            </a:endParaRPr>
          </a:p>
        </p:txBody>
      </p:sp>
      <p:sp>
        <p:nvSpPr>
          <p:cNvPr id="84" name="Rectangle 83"/>
          <p:cNvSpPr/>
          <p:nvPr/>
        </p:nvSpPr>
        <p:spPr>
          <a:xfrm>
            <a:off x="7621487" y="4003844"/>
            <a:ext cx="2025750" cy="33760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dirty="0">
                <a:solidFill>
                  <a:srgbClr val="FFFFFF"/>
                </a:solidFill>
              </a:rPr>
              <a:t>FR Pages Library</a:t>
            </a:r>
          </a:p>
        </p:txBody>
      </p:sp>
      <p:cxnSp>
        <p:nvCxnSpPr>
          <p:cNvPr id="85" name="Straight Connector 81"/>
          <p:cNvCxnSpPr>
            <a:stCxn id="83" idx="1"/>
            <a:endCxn id="161" idx="3"/>
          </p:cNvCxnSpPr>
          <p:nvPr/>
        </p:nvCxnSpPr>
        <p:spPr>
          <a:xfrm flipH="1">
            <a:off x="3631600" y="4950426"/>
            <a:ext cx="3729637" cy="889289"/>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86" name="Straight Connector 81"/>
          <p:cNvCxnSpPr>
            <a:stCxn id="81" idx="1"/>
            <a:endCxn id="16" idx="3"/>
          </p:cNvCxnSpPr>
          <p:nvPr/>
        </p:nvCxnSpPr>
        <p:spPr>
          <a:xfrm flipH="1" flipV="1">
            <a:off x="3581867" y="2661766"/>
            <a:ext cx="3779370" cy="441087"/>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87" name="Straight Connector 81"/>
          <p:cNvCxnSpPr>
            <a:stCxn id="83" idx="1"/>
            <a:endCxn id="61" idx="3"/>
          </p:cNvCxnSpPr>
          <p:nvPr/>
        </p:nvCxnSpPr>
        <p:spPr>
          <a:xfrm flipH="1" flipV="1">
            <a:off x="3615467" y="4701494"/>
            <a:ext cx="3745770" cy="248932"/>
          </a:xfrm>
          <a:prstGeom prst="line">
            <a:avLst/>
          </a:prstGeom>
          <a:ln w="38100">
            <a:prstDash val="dash"/>
          </a:ln>
        </p:spPr>
        <p:style>
          <a:lnRef idx="3">
            <a:schemeClr val="dk1"/>
          </a:lnRef>
          <a:fillRef idx="0">
            <a:schemeClr val="dk1"/>
          </a:fillRef>
          <a:effectRef idx="2">
            <a:schemeClr val="dk1"/>
          </a:effectRef>
          <a:fontRef idx="minor">
            <a:schemeClr val="tx1"/>
          </a:fontRef>
        </p:style>
      </p:cxnSp>
      <p:cxnSp>
        <p:nvCxnSpPr>
          <p:cNvPr id="88" name="Straight Connector 81"/>
          <p:cNvCxnSpPr>
            <a:stCxn id="81" idx="1"/>
            <a:endCxn id="64" idx="3"/>
          </p:cNvCxnSpPr>
          <p:nvPr/>
        </p:nvCxnSpPr>
        <p:spPr>
          <a:xfrm flipH="1">
            <a:off x="3631599" y="3102853"/>
            <a:ext cx="3729638" cy="602951"/>
          </a:xfrm>
          <a:prstGeom prst="line">
            <a:avLst/>
          </a:prstGeom>
          <a:ln w="38100">
            <a:prstDash val="dash"/>
          </a:ln>
        </p:spPr>
        <p:style>
          <a:lnRef idx="3">
            <a:schemeClr val="dk1"/>
          </a:lnRef>
          <a:fillRef idx="0">
            <a:schemeClr val="dk1"/>
          </a:fillRef>
          <a:effectRef idx="2">
            <a:schemeClr val="dk1"/>
          </a:effectRef>
          <a:fontRef idx="minor">
            <a:schemeClr val="tx1"/>
          </a:fontRef>
        </p:style>
      </p:cxnSp>
      <p:sp>
        <p:nvSpPr>
          <p:cNvPr id="134" name="Flowchart: Multidocument 133"/>
          <p:cNvSpPr/>
          <p:nvPr/>
        </p:nvSpPr>
        <p:spPr bwMode="auto">
          <a:xfrm>
            <a:off x="7735381" y="4575953"/>
            <a:ext cx="1325090" cy="936223"/>
          </a:xfrm>
          <a:prstGeom prst="flowChartMultidocumen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Company History</a:t>
            </a:r>
            <a:endParaRPr lang="en-US" dirty="0">
              <a:gradFill>
                <a:gsLst>
                  <a:gs pos="0">
                    <a:srgbClr val="FFFFFF"/>
                  </a:gs>
                  <a:gs pos="100000">
                    <a:srgbClr val="FFFFFF"/>
                  </a:gs>
                </a:gsLst>
                <a:lin ang="5400000" scaled="0"/>
              </a:gradFill>
            </a:endParaRPr>
          </a:p>
        </p:txBody>
      </p:sp>
      <p:sp>
        <p:nvSpPr>
          <p:cNvPr id="167" name="Flowchart: Multidocument 166"/>
          <p:cNvSpPr/>
          <p:nvPr/>
        </p:nvSpPr>
        <p:spPr bwMode="auto">
          <a:xfrm>
            <a:off x="9365861" y="4452630"/>
            <a:ext cx="1195775" cy="1059546"/>
          </a:xfrm>
          <a:prstGeom prst="flowChartMultidocument">
            <a:avLst/>
          </a:prstGeom>
          <a:solidFill>
            <a:schemeClr val="accent5"/>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Contact</a:t>
            </a:r>
            <a:endParaRPr lang="en-US" dirty="0">
              <a:gradFill>
                <a:gsLst>
                  <a:gs pos="0">
                    <a:srgbClr val="FFFFFF"/>
                  </a:gs>
                  <a:gs pos="100000">
                    <a:srgbClr val="FFFFFF"/>
                  </a:gs>
                </a:gsLst>
                <a:lin ang="5400000" scaled="0"/>
              </a:gradFill>
            </a:endParaRPr>
          </a:p>
        </p:txBody>
      </p:sp>
      <p:sp>
        <p:nvSpPr>
          <p:cNvPr id="168" name="Flowchart: Multidocument 167"/>
          <p:cNvSpPr/>
          <p:nvPr/>
        </p:nvSpPr>
        <p:spPr bwMode="auto">
          <a:xfrm>
            <a:off x="7729702" y="2722437"/>
            <a:ext cx="1330769" cy="872452"/>
          </a:xfrm>
          <a:prstGeom prst="flowChartMultidocumen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Company History</a:t>
            </a:r>
            <a:endParaRPr lang="en-US" dirty="0">
              <a:gradFill>
                <a:gsLst>
                  <a:gs pos="0">
                    <a:srgbClr val="FFFFFF"/>
                  </a:gs>
                  <a:gs pos="100000">
                    <a:srgbClr val="FFFFFF"/>
                  </a:gs>
                </a:gsLst>
                <a:lin ang="5400000" scaled="0"/>
              </a:gradFill>
            </a:endParaRPr>
          </a:p>
        </p:txBody>
      </p:sp>
      <p:sp>
        <p:nvSpPr>
          <p:cNvPr id="169" name="Flowchart: Multidocument 168"/>
          <p:cNvSpPr/>
          <p:nvPr/>
        </p:nvSpPr>
        <p:spPr bwMode="auto">
          <a:xfrm>
            <a:off x="9365271" y="2709017"/>
            <a:ext cx="1196366" cy="885872"/>
          </a:xfrm>
          <a:prstGeom prst="flowChartMultidocumen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Contact</a:t>
            </a:r>
            <a:endParaRPr lang="en-US" dirty="0">
              <a:gradFill>
                <a:gsLst>
                  <a:gs pos="0">
                    <a:srgbClr val="FFFFFF"/>
                  </a:gs>
                  <a:gs pos="100000">
                    <a:srgbClr val="FFFFFF"/>
                  </a:gs>
                </a:gsLst>
                <a:lin ang="5400000" scaled="0"/>
              </a:gradFill>
            </a:endParaRPr>
          </a:p>
        </p:txBody>
      </p:sp>
      <p:sp>
        <p:nvSpPr>
          <p:cNvPr id="89" name="Title 231"/>
          <p:cNvSpPr txBox="1">
            <a:spLocks/>
          </p:cNvSpPr>
          <p:nvPr/>
        </p:nvSpPr>
        <p:spPr>
          <a:xfrm>
            <a:off x="312848" y="289467"/>
            <a:ext cx="11889564" cy="917575"/>
          </a:xfrm>
          <a:prstGeom prst="rect">
            <a:avLst/>
          </a:prstGeom>
          <a:ln>
            <a:noFill/>
          </a:ln>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Translate once, use often</a:t>
            </a:r>
          </a:p>
        </p:txBody>
      </p:sp>
    </p:spTree>
    <p:custDataLst>
      <p:tags r:id="rId1"/>
    </p:custDataLst>
    <p:extLst>
      <p:ext uri="{BB962C8B-B14F-4D97-AF65-F5344CB8AC3E}">
        <p14:creationId xmlns:p14="http://schemas.microsoft.com/office/powerpoint/2010/main" val="1560551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fade">
                                      <p:cBhvr>
                                        <p:cTn id="24" dur="500"/>
                                        <p:tgtEl>
                                          <p:spTgt spid="8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68"/>
                                        </p:tgtEl>
                                        <p:attrNameLst>
                                          <p:attrName>style.visibility</p:attrName>
                                        </p:attrNameLst>
                                      </p:cBhvr>
                                      <p:to>
                                        <p:strVal val="visible"/>
                                      </p:to>
                                    </p:set>
                                    <p:animEffect transition="in" filter="fade">
                                      <p:cBhvr>
                                        <p:cTn id="36" dur="500"/>
                                        <p:tgtEl>
                                          <p:spTgt spid="16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69"/>
                                        </p:tgtEl>
                                        <p:attrNameLst>
                                          <p:attrName>style.visibility</p:attrName>
                                        </p:attrNameLst>
                                      </p:cBhvr>
                                      <p:to>
                                        <p:strVal val="visible"/>
                                      </p:to>
                                    </p:set>
                                    <p:animEffect transition="in" filter="fade">
                                      <p:cBhvr>
                                        <p:cTn id="45" dur="500"/>
                                        <p:tgtEl>
                                          <p:spTgt spid="169"/>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0" nodeType="clickEffect">
                                  <p:stCondLst>
                                    <p:cond delay="0"/>
                                  </p:stCondLst>
                                  <p:childTnLst>
                                    <p:set>
                                      <p:cBhvr>
                                        <p:cTn id="49" dur="1" fill="hold">
                                          <p:stCondLst>
                                            <p:cond delay="0"/>
                                          </p:stCondLst>
                                        </p:cTn>
                                        <p:tgtEl>
                                          <p:spTgt spid="232"/>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500"/>
                                        <p:tgtEl>
                                          <p:spTgt spid="8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134"/>
                                        </p:tgtEl>
                                        <p:attrNameLst>
                                          <p:attrName>style.visibility</p:attrName>
                                        </p:attrNameLst>
                                      </p:cBhvr>
                                      <p:to>
                                        <p:strVal val="visible"/>
                                      </p:to>
                                    </p:set>
                                    <p:animEffect transition="in" filter="fade">
                                      <p:cBhvr>
                                        <p:cTn id="69" dur="500"/>
                                        <p:tgtEl>
                                          <p:spTgt spid="13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167"/>
                                        </p:tgtEl>
                                        <p:attrNameLst>
                                          <p:attrName>style.visibility</p:attrName>
                                        </p:attrNameLst>
                                      </p:cBhvr>
                                      <p:to>
                                        <p:strVal val="visible"/>
                                      </p:to>
                                    </p:set>
                                    <p:animEffect transition="in" filter="fade">
                                      <p:cBhvr>
                                        <p:cTn id="78"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79" grpId="0" animBg="1"/>
      <p:bldP spid="80" grpId="0" animBg="1"/>
      <p:bldP spid="81" grpId="0" animBg="1"/>
      <p:bldP spid="82" grpId="0" animBg="1"/>
      <p:bldP spid="83" grpId="0" animBg="1"/>
      <p:bldP spid="84" grpId="0" animBg="1"/>
      <p:bldP spid="134" grpId="0" animBg="1"/>
      <p:bldP spid="167" grpId="0" animBg="1"/>
      <p:bldP spid="168" grpId="0" animBg="1"/>
      <p:bldP spid="169" grpId="0" animBg="1"/>
      <p:bldP spid="8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Search Driven Multi-language Sites with Locale-Specific Content</a:t>
            </a:r>
            <a:endParaRPr lang="en-US" dirty="0"/>
          </a:p>
        </p:txBody>
      </p:sp>
    </p:spTree>
    <p:extLst>
      <p:ext uri="{BB962C8B-B14F-4D97-AF65-F5344CB8AC3E}">
        <p14:creationId xmlns:p14="http://schemas.microsoft.com/office/powerpoint/2010/main" val="3301724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WCM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smtClean="0">
                <a:gradFill>
                  <a:gsLst>
                    <a:gs pos="1250">
                      <a:schemeClr val="tx1"/>
                    </a:gs>
                    <a:gs pos="99000">
                      <a:schemeClr val="tx1"/>
                    </a:gs>
                  </a:gsLst>
                  <a:lin ang="5400000" scaled="0"/>
                </a:gradFill>
                <a:latin typeface="+mn-lt"/>
              </a:rPr>
              <a:t>HOL038</a:t>
            </a:r>
            <a:r>
              <a:rPr lang="en-US" sz="2800" dirty="0" smtClean="0">
                <a:gradFill>
                  <a:gsLst>
                    <a:gs pos="1250">
                      <a:schemeClr val="tx1"/>
                    </a:gs>
                    <a:gs pos="99000">
                      <a:schemeClr val="tx1"/>
                    </a:gs>
                  </a:gsLst>
                  <a:lin ang="5400000" scaled="0"/>
                </a:gradFill>
              </a:rPr>
              <a:t> </a:t>
            </a:r>
            <a:r>
              <a:rPr lang="en-US" sz="2800" dirty="0">
                <a:gradFill>
                  <a:gsLst>
                    <a:gs pos="1250">
                      <a:schemeClr val="tx1"/>
                    </a:gs>
                    <a:gs pos="99000">
                      <a:schemeClr val="tx1"/>
                    </a:gs>
                  </a:gsLst>
                  <a:lin ang="5400000" scaled="0"/>
                </a:gradFill>
              </a:rPr>
              <a:t>– </a:t>
            </a:r>
            <a:r>
              <a:rPr lang="en-US" sz="2800" dirty="0" smtClean="0">
                <a:gradFill>
                  <a:gsLst>
                    <a:gs pos="1250">
                      <a:schemeClr val="tx1"/>
                    </a:gs>
                    <a:gs pos="99000">
                      <a:schemeClr val="tx1"/>
                    </a:gs>
                  </a:gsLst>
                  <a:lin ang="5400000" scaled="0"/>
                </a:gradFill>
                <a:latin typeface="+mn-lt"/>
              </a:rPr>
              <a:t>Intro </a:t>
            </a:r>
            <a:r>
              <a:rPr lang="en-US" sz="2800" dirty="0">
                <a:gradFill>
                  <a:gsLst>
                    <a:gs pos="1250">
                      <a:schemeClr val="tx1"/>
                    </a:gs>
                    <a:gs pos="99000">
                      <a:schemeClr val="tx1"/>
                    </a:gs>
                  </a:gsLst>
                  <a:lin ang="5400000" scaled="0"/>
                </a:gradFill>
                <a:latin typeface="+mn-lt"/>
              </a:rPr>
              <a:t>to Web Content Management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HOL040</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Building </a:t>
            </a:r>
            <a:r>
              <a:rPr lang="en-US" sz="2800" dirty="0">
                <a:gradFill>
                  <a:gsLst>
                    <a:gs pos="1250">
                      <a:schemeClr val="tx1"/>
                    </a:gs>
                    <a:gs pos="99000">
                      <a:schemeClr val="tx1"/>
                    </a:gs>
                  </a:gsLst>
                  <a:lin ang="5400000" scaled="0"/>
                </a:gradFill>
                <a:latin typeface="+mn-lt"/>
              </a:rPr>
              <a:t>a Product Centric Site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HOL039</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Designing </a:t>
            </a:r>
            <a:r>
              <a:rPr lang="en-US" sz="2800" dirty="0">
                <a:gradFill>
                  <a:gsLst>
                    <a:gs pos="1250">
                      <a:schemeClr val="tx1"/>
                    </a:gs>
                    <a:gs pos="99000">
                      <a:schemeClr val="tx1"/>
                    </a:gs>
                  </a:gsLst>
                  <a:lin ang="5400000" scaled="0"/>
                </a:gradFill>
                <a:latin typeface="+mn-lt"/>
              </a:rPr>
              <a:t>a SharePoint 2013 Site</a:t>
            </a:r>
          </a:p>
          <a:p>
            <a:pPr fontAlgn="b">
              <a:spcAft>
                <a:spcPts val="400"/>
              </a:spcAft>
            </a:pPr>
            <a:r>
              <a:rPr lang="en-US" sz="2800" dirty="0" smtClean="0">
                <a:gradFill>
                  <a:gsLst>
                    <a:gs pos="1250">
                      <a:schemeClr val="tx1"/>
                    </a:gs>
                    <a:gs pos="99000">
                      <a:schemeClr val="tx1"/>
                    </a:gs>
                  </a:gsLst>
                  <a:lin ang="5400000" scaled="0"/>
                </a:gradFill>
                <a:latin typeface="+mn-lt"/>
              </a:rPr>
              <a:t>HOL041</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Hands </a:t>
            </a:r>
            <a:r>
              <a:rPr lang="en-US" sz="2800" dirty="0">
                <a:gradFill>
                  <a:gsLst>
                    <a:gs pos="1250">
                      <a:schemeClr val="tx1"/>
                    </a:gs>
                    <a:gs pos="99000">
                      <a:schemeClr val="tx1"/>
                    </a:gs>
                  </a:gsLst>
                  <a:lin ang="5400000" scaled="0"/>
                </a:gradFill>
                <a:latin typeface="+mn-lt"/>
              </a:rPr>
              <a:t>on with the Content Search web part in SharePoint 2013</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WCM!</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47218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Tweet #SPC129 </a:t>
            </a:r>
            <a:br>
              <a:rPr lang="en-US" dirty="0" smtClean="0"/>
            </a:br>
            <a:endParaRPr lang="en-US" dirty="0"/>
          </a:p>
        </p:txBody>
      </p:sp>
    </p:spTree>
    <p:extLst>
      <p:ext uri="{BB962C8B-B14F-4D97-AF65-F5344CB8AC3E}">
        <p14:creationId xmlns:p14="http://schemas.microsoft.com/office/powerpoint/2010/main" val="406787252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SPC255 - What's New for WCM and Internet Sites in SharePoint 2013</a:t>
            </a:r>
            <a:br>
              <a:rPr lang="en-US" dirty="0">
                <a:solidFill>
                  <a:srgbClr val="FFFFFF"/>
                </a:solidFill>
              </a:rPr>
            </a:br>
            <a:r>
              <a:rPr lang="en-US" dirty="0" smtClean="0">
                <a:solidFill>
                  <a:srgbClr val="FFFFFF"/>
                </a:solidFill>
              </a:rPr>
              <a:t>Speakers: </a:t>
            </a:r>
            <a:r>
              <a:rPr lang="en-US" dirty="0">
                <a:solidFill>
                  <a:srgbClr val="FFFFFF"/>
                </a:solidFill>
              </a:rPr>
              <a:t>Sven Arne Gylterud, Daniel Kogan </a:t>
            </a:r>
          </a:p>
        </p:txBody>
      </p:sp>
      <p:sp>
        <p:nvSpPr>
          <p:cNvPr id="14" name="Rectangle 13"/>
          <p:cNvSpPr/>
          <p:nvPr/>
        </p:nvSpPr>
        <p:spPr bwMode="auto">
          <a:xfrm>
            <a:off x="274637" y="2125662"/>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10:30am - SPC019 - Best Practices for Designing Websites with SharePoint 2013</a:t>
            </a:r>
            <a:br>
              <a:rPr lang="en-US" dirty="0">
                <a:solidFill>
                  <a:srgbClr val="FFFFFF"/>
                </a:solidFill>
              </a:rPr>
            </a:br>
            <a:r>
              <a:rPr lang="en-US" dirty="0">
                <a:solidFill>
                  <a:srgbClr val="FFFFFF"/>
                </a:solidFill>
              </a:rPr>
              <a:t>Speakers: Alyssa Levitz, Ethan </a:t>
            </a:r>
            <a:r>
              <a:rPr lang="en-US" dirty="0" smtClean="0">
                <a:solidFill>
                  <a:srgbClr val="FFFFFF"/>
                </a:solidFill>
              </a:rPr>
              <a:t>Gur-esh</a:t>
            </a:r>
            <a:endParaRPr lang="en-US" dirty="0">
              <a:solidFill>
                <a:srgbClr val="FFFFFF"/>
              </a:solidFill>
            </a:endParaRPr>
          </a:p>
        </p:txBody>
      </p:sp>
      <p:sp>
        <p:nvSpPr>
          <p:cNvPr id="20" name="Rectangle 19"/>
          <p:cNvSpPr/>
          <p:nvPr/>
        </p:nvSpPr>
        <p:spPr bwMode="auto">
          <a:xfrm>
            <a:off x="274638" y="3047754"/>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SPC180 - Overview of Search Driven Web Sites and Cross Site Publishing in </a:t>
            </a:r>
            <a:r>
              <a:rPr lang="en-US" dirty="0" smtClean="0">
                <a:solidFill>
                  <a:srgbClr val="FFFFFF"/>
                </a:solidFill>
              </a:rPr>
              <a:t>Depth - Speaker: </a:t>
            </a:r>
            <a:r>
              <a:rPr lang="en-US" dirty="0">
                <a:solidFill>
                  <a:srgbClr val="FFFFFF"/>
                </a:solidFill>
              </a:rPr>
              <a:t>Daniel Kogan </a:t>
            </a:r>
          </a:p>
        </p:txBody>
      </p:sp>
      <p:sp>
        <p:nvSpPr>
          <p:cNvPr id="23" name="Rectangle 22"/>
          <p:cNvSpPr/>
          <p:nvPr/>
        </p:nvSpPr>
        <p:spPr bwMode="auto">
          <a:xfrm>
            <a:off x="266244" y="395467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SPC270 - Zero to Live in 60mins using SharePoint 2013 Publishing</a:t>
            </a:r>
            <a:br>
              <a:rPr lang="en-US" dirty="0">
                <a:solidFill>
                  <a:srgbClr val="FFFFFF"/>
                </a:solidFill>
              </a:rPr>
            </a:br>
            <a:r>
              <a:rPr lang="en-US" dirty="0">
                <a:solidFill>
                  <a:srgbClr val="FFFFFF"/>
                </a:solidFill>
              </a:rPr>
              <a:t>Speakers: Andrew Connell,  Daniel Kogan </a:t>
            </a:r>
          </a:p>
        </p:txBody>
      </p:sp>
      <p:sp>
        <p:nvSpPr>
          <p:cNvPr id="32" name="Rectangle 31"/>
          <p:cNvSpPr/>
          <p:nvPr/>
        </p:nvSpPr>
        <p:spPr bwMode="auto">
          <a:xfrm>
            <a:off x="261894" y="4876764"/>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smtClean="0">
                <a:solidFill>
                  <a:srgbClr val="FFFFFF"/>
                </a:solidFill>
              </a:rPr>
              <a:t>Speaker: </a:t>
            </a:r>
            <a:r>
              <a:rPr lang="en-US" dirty="0">
                <a:solidFill>
                  <a:srgbClr val="FFFFFF"/>
                </a:solidFill>
              </a:rPr>
              <a:t>Ethan Gur-esh </a:t>
            </a:r>
          </a:p>
        </p:txBody>
      </p:sp>
      <p:sp>
        <p:nvSpPr>
          <p:cNvPr id="33" name="Rectangle 32"/>
          <p:cNvSpPr/>
          <p:nvPr/>
        </p:nvSpPr>
        <p:spPr bwMode="auto">
          <a:xfrm>
            <a:off x="261893" y="5815501"/>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10:30am - SPC153 - Migrating your WCM Internet Sites to SharePoint 2013</a:t>
            </a:r>
            <a:br>
              <a:rPr lang="en-US" dirty="0">
                <a:solidFill>
                  <a:srgbClr val="FFFFFF"/>
                </a:solidFill>
              </a:rPr>
            </a:br>
            <a:r>
              <a:rPr lang="en-US" dirty="0">
                <a:solidFill>
                  <a:srgbClr val="FFFFFF"/>
                </a:solidFill>
              </a:rPr>
              <a:t>Speakers: Israel Vega, Luca </a:t>
            </a:r>
            <a:r>
              <a:rPr lang="en-US" dirty="0" smtClean="0">
                <a:solidFill>
                  <a:srgbClr val="FFFFFF"/>
                </a:solidFill>
              </a:rPr>
              <a:t>Bandinelli</a:t>
            </a:r>
            <a:endParaRPr lang="en-US" dirty="0">
              <a:solidFill>
                <a:srgbClr val="FFFFFF"/>
              </a:solidFill>
            </a:endParaRPr>
          </a:p>
        </p:txBody>
      </p:sp>
    </p:spTree>
    <p:extLst>
      <p:ext uri="{BB962C8B-B14F-4D97-AF65-F5344CB8AC3E}">
        <p14:creationId xmlns:p14="http://schemas.microsoft.com/office/powerpoint/2010/main" val="303544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31240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431147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Variations feature?</a:t>
            </a:r>
          </a:p>
        </p:txBody>
      </p:sp>
      <p:sp>
        <p:nvSpPr>
          <p:cNvPr id="48" name="Text Placeholder 47"/>
          <p:cNvSpPr>
            <a:spLocks noGrp="1"/>
          </p:cNvSpPr>
          <p:nvPr>
            <p:ph type="body" sz="quarter" idx="10"/>
          </p:nvPr>
        </p:nvSpPr>
        <p:spPr>
          <a:xfrm>
            <a:off x="6716698" y="1212850"/>
            <a:ext cx="5445139" cy="3447098"/>
          </a:xfrm>
        </p:spPr>
        <p:txBody>
          <a:bodyPr/>
          <a:lstStyle/>
          <a:p>
            <a:r>
              <a:rPr lang="en-US" dirty="0" smtClean="0"/>
              <a:t>One Source</a:t>
            </a:r>
          </a:p>
          <a:p>
            <a:endParaRPr lang="en-US" dirty="0"/>
          </a:p>
          <a:p>
            <a:r>
              <a:rPr lang="en-US" dirty="0" smtClean="0"/>
              <a:t>Copies to many Targets</a:t>
            </a:r>
          </a:p>
          <a:p>
            <a:endParaRPr lang="en-US" dirty="0" smtClean="0"/>
          </a:p>
          <a:p>
            <a:r>
              <a:rPr lang="en-US" dirty="0" smtClean="0"/>
              <a:t>Sync Content </a:t>
            </a:r>
            <a:endParaRPr lang="en-US" dirty="0"/>
          </a:p>
        </p:txBody>
      </p:sp>
      <p:sp>
        <p:nvSpPr>
          <p:cNvPr id="13" name="Rectangle 45"/>
          <p:cNvSpPr/>
          <p:nvPr/>
        </p:nvSpPr>
        <p:spPr>
          <a:xfrm>
            <a:off x="336435" y="1302139"/>
            <a:ext cx="5500801" cy="5457619"/>
          </a:xfrm>
          <a:prstGeom prst="rect">
            <a:avLst/>
          </a:prstGeom>
          <a:solidFill>
            <a:schemeClr val="bg1"/>
          </a:solidFill>
          <a:ln w="57150">
            <a:solidFill>
              <a:srgbClr val="D2D2D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4">
              <a:solidFill>
                <a:srgbClr val="FFFFFF"/>
              </a:solidFill>
            </a:endParaRPr>
          </a:p>
        </p:txBody>
      </p:sp>
      <p:sp>
        <p:nvSpPr>
          <p:cNvPr id="14" name="Rectangle 46"/>
          <p:cNvSpPr/>
          <p:nvPr/>
        </p:nvSpPr>
        <p:spPr>
          <a:xfrm>
            <a:off x="209971" y="1133166"/>
            <a:ext cx="4865266" cy="279500"/>
          </a:xfrm>
          <a:prstGeom prst="rect">
            <a:avLst/>
          </a:prstGeom>
          <a:solidFill>
            <a:schemeClr val="bg1"/>
          </a:solidFill>
          <a:ln w="28575">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4" dirty="0">
                <a:solidFill>
                  <a:sysClr val="windowText" lastClr="000000"/>
                </a:solidFill>
              </a:rPr>
              <a:t>Variations Site </a:t>
            </a:r>
            <a:r>
              <a:rPr lang="en-US" sz="1904" dirty="0" smtClean="0">
                <a:solidFill>
                  <a:sysClr val="windowText" lastClr="000000"/>
                </a:solidFill>
              </a:rPr>
              <a:t>Collection – Contoso.com</a:t>
            </a:r>
            <a:endParaRPr lang="en-US" sz="1904" dirty="0">
              <a:solidFill>
                <a:sysClr val="windowText" lastClr="000000"/>
              </a:solidFill>
            </a:endParaRPr>
          </a:p>
        </p:txBody>
      </p:sp>
      <p:sp>
        <p:nvSpPr>
          <p:cNvPr id="16" name="Rectangle 82"/>
          <p:cNvSpPr/>
          <p:nvPr/>
        </p:nvSpPr>
        <p:spPr>
          <a:xfrm>
            <a:off x="1085667" y="1955682"/>
            <a:ext cx="3456170" cy="2108646"/>
          </a:xfrm>
          <a:prstGeom prst="rect">
            <a:avLst/>
          </a:prstGeom>
          <a:solidFill>
            <a:schemeClr val="bg1"/>
          </a:solidFill>
          <a:ln w="28575">
            <a:solidFill>
              <a:srgbClr val="BA141A"/>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904">
              <a:solidFill>
                <a:srgbClr val="FFFFFF"/>
              </a:solidFill>
            </a:endParaRPr>
          </a:p>
        </p:txBody>
      </p:sp>
      <p:sp>
        <p:nvSpPr>
          <p:cNvPr id="17" name="Rectangle 83"/>
          <p:cNvSpPr/>
          <p:nvPr/>
        </p:nvSpPr>
        <p:spPr>
          <a:xfrm>
            <a:off x="1215898" y="1800248"/>
            <a:ext cx="2534846" cy="310868"/>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b="1" dirty="0">
                <a:solidFill>
                  <a:srgbClr val="FFFFFF"/>
                </a:solidFill>
              </a:rPr>
              <a:t>Source – EN-US</a:t>
            </a:r>
          </a:p>
        </p:txBody>
      </p:sp>
      <p:sp>
        <p:nvSpPr>
          <p:cNvPr id="18" name="Rectangle 84"/>
          <p:cNvSpPr/>
          <p:nvPr/>
        </p:nvSpPr>
        <p:spPr>
          <a:xfrm>
            <a:off x="1291864" y="2188833"/>
            <a:ext cx="1749008" cy="696680"/>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Pages Library</a:t>
            </a:r>
          </a:p>
        </p:txBody>
      </p:sp>
      <p:sp>
        <p:nvSpPr>
          <p:cNvPr id="19" name="Rectangle 85"/>
          <p:cNvSpPr/>
          <p:nvPr/>
        </p:nvSpPr>
        <p:spPr>
          <a:xfrm>
            <a:off x="1291864" y="3100010"/>
            <a:ext cx="1988636" cy="286349"/>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Document Library</a:t>
            </a:r>
          </a:p>
        </p:txBody>
      </p:sp>
      <p:sp>
        <p:nvSpPr>
          <p:cNvPr id="20" name="Rectangle 86"/>
          <p:cNvSpPr/>
          <p:nvPr/>
        </p:nvSpPr>
        <p:spPr>
          <a:xfrm>
            <a:off x="1291864" y="3491194"/>
            <a:ext cx="1749008" cy="310868"/>
          </a:xfrm>
          <a:prstGeom prst="rec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1632" dirty="0">
                <a:solidFill>
                  <a:srgbClr val="FFFFFF"/>
                </a:solidFill>
              </a:rPr>
              <a:t>General List</a:t>
            </a:r>
          </a:p>
        </p:txBody>
      </p:sp>
      <p:sp>
        <p:nvSpPr>
          <p:cNvPr id="22" name="Rectangle 77"/>
          <p:cNvSpPr/>
          <p:nvPr/>
        </p:nvSpPr>
        <p:spPr>
          <a:xfrm>
            <a:off x="1390467" y="4492247"/>
            <a:ext cx="3456170" cy="2053015"/>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32" b="1">
              <a:solidFill>
                <a:srgbClr val="FFFFFF"/>
              </a:solidFill>
            </a:endParaRPr>
          </a:p>
        </p:txBody>
      </p:sp>
      <p:sp>
        <p:nvSpPr>
          <p:cNvPr id="23" name="Rectangle 78"/>
          <p:cNvSpPr/>
          <p:nvPr/>
        </p:nvSpPr>
        <p:spPr>
          <a:xfrm>
            <a:off x="1530163" y="4335462"/>
            <a:ext cx="2534846" cy="310868"/>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b="1" dirty="0">
                <a:solidFill>
                  <a:srgbClr val="FFFFFF"/>
                </a:solidFill>
              </a:rPr>
              <a:t>Target –FR-FR</a:t>
            </a:r>
          </a:p>
        </p:txBody>
      </p:sp>
      <p:sp>
        <p:nvSpPr>
          <p:cNvPr id="24" name="Rectangle 79"/>
          <p:cNvSpPr/>
          <p:nvPr/>
        </p:nvSpPr>
        <p:spPr>
          <a:xfrm>
            <a:off x="1596664" y="4725397"/>
            <a:ext cx="1749008" cy="720749"/>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Pages Library</a:t>
            </a:r>
          </a:p>
        </p:txBody>
      </p:sp>
      <p:sp>
        <p:nvSpPr>
          <p:cNvPr id="25" name="Rectangle 80"/>
          <p:cNvSpPr/>
          <p:nvPr/>
        </p:nvSpPr>
        <p:spPr>
          <a:xfrm>
            <a:off x="1596664" y="5660643"/>
            <a:ext cx="1954791" cy="346875"/>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Document Library</a:t>
            </a:r>
          </a:p>
        </p:txBody>
      </p:sp>
      <p:sp>
        <p:nvSpPr>
          <p:cNvPr id="26" name="Rectangle 81"/>
          <p:cNvSpPr/>
          <p:nvPr/>
        </p:nvSpPr>
        <p:spPr>
          <a:xfrm>
            <a:off x="1596664" y="6081994"/>
            <a:ext cx="1749008" cy="310868"/>
          </a:xfrm>
          <a:prstGeom prst="rect">
            <a:avLst/>
          </a:prstGeom>
          <a:solidFill>
            <a:schemeClr val="accent1"/>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rgbClr val="FFFFFF"/>
                </a:solidFill>
              </a:rPr>
              <a:t>General List</a:t>
            </a:r>
          </a:p>
        </p:txBody>
      </p:sp>
      <p:cxnSp>
        <p:nvCxnSpPr>
          <p:cNvPr id="33" name="Elbow Connector 51"/>
          <p:cNvCxnSpPr>
            <a:stCxn id="18" idx="1"/>
            <a:endCxn id="24" idx="1"/>
          </p:cNvCxnSpPr>
          <p:nvPr/>
        </p:nvCxnSpPr>
        <p:spPr>
          <a:xfrm rot="10800000" flipH="1" flipV="1">
            <a:off x="1291864" y="2537172"/>
            <a:ext cx="304800" cy="2548599"/>
          </a:xfrm>
          <a:prstGeom prst="bentConnector3">
            <a:avLst>
              <a:gd name="adj1" fmla="val -262500"/>
            </a:avLst>
          </a:prstGeom>
          <a:ln w="38100">
            <a:prstDash val="dash"/>
          </a:ln>
        </p:spPr>
        <p:style>
          <a:lnRef idx="3">
            <a:schemeClr val="dk1"/>
          </a:lnRef>
          <a:fillRef idx="0">
            <a:schemeClr val="dk1"/>
          </a:fillRef>
          <a:effectRef idx="2">
            <a:schemeClr val="dk1"/>
          </a:effectRef>
          <a:fontRef idx="minor">
            <a:schemeClr val="tx1"/>
          </a:fontRef>
        </p:style>
      </p:cxnSp>
      <p:cxnSp>
        <p:nvCxnSpPr>
          <p:cNvPr id="35" name="Elbow Connector 53"/>
          <p:cNvCxnSpPr>
            <a:stCxn id="19" idx="1"/>
            <a:endCxn id="25" idx="1"/>
          </p:cNvCxnSpPr>
          <p:nvPr/>
        </p:nvCxnSpPr>
        <p:spPr>
          <a:xfrm rot="10800000" flipH="1" flipV="1">
            <a:off x="1291864" y="3243185"/>
            <a:ext cx="304800" cy="2590896"/>
          </a:xfrm>
          <a:prstGeom prst="bentConnector3">
            <a:avLst>
              <a:gd name="adj1" fmla="val -257813"/>
            </a:avLst>
          </a:prstGeom>
          <a:ln w="38100">
            <a:prstDash val="dash"/>
          </a:ln>
        </p:spPr>
        <p:style>
          <a:lnRef idx="3">
            <a:schemeClr val="dk1"/>
          </a:lnRef>
          <a:fillRef idx="0">
            <a:schemeClr val="dk1"/>
          </a:fillRef>
          <a:effectRef idx="2">
            <a:schemeClr val="dk1"/>
          </a:effectRef>
          <a:fontRef idx="minor">
            <a:schemeClr val="tx1"/>
          </a:fontRef>
        </p:style>
      </p:cxnSp>
      <p:cxnSp>
        <p:nvCxnSpPr>
          <p:cNvPr id="37" name="Elbow Connector 55"/>
          <p:cNvCxnSpPr>
            <a:stCxn id="20" idx="1"/>
            <a:endCxn id="26" idx="1"/>
          </p:cNvCxnSpPr>
          <p:nvPr/>
        </p:nvCxnSpPr>
        <p:spPr>
          <a:xfrm rot="10800000" flipH="1" flipV="1">
            <a:off x="1291864" y="3646628"/>
            <a:ext cx="304800" cy="2590800"/>
          </a:xfrm>
          <a:prstGeom prst="bentConnector3">
            <a:avLst>
              <a:gd name="adj1" fmla="val -262500"/>
            </a:avLst>
          </a:prstGeom>
          <a:ln w="38100">
            <a:prstDash val="dash"/>
          </a:ln>
        </p:spPr>
        <p:style>
          <a:lnRef idx="3">
            <a:schemeClr val="dk1"/>
          </a:lnRef>
          <a:fillRef idx="0">
            <a:schemeClr val="dk1"/>
          </a:fillRef>
          <a:effectRef idx="2">
            <a:schemeClr val="dk1"/>
          </a:effectRef>
          <a:fontRef idx="minor">
            <a:schemeClr val="tx1"/>
          </a:fontRef>
        </p:style>
      </p:cxnSp>
      <p:sp>
        <p:nvSpPr>
          <p:cNvPr id="57" name="Flowchart: Document 56"/>
          <p:cNvSpPr/>
          <p:nvPr/>
        </p:nvSpPr>
        <p:spPr bwMode="auto">
          <a:xfrm>
            <a:off x="4084637" y="4839974"/>
            <a:ext cx="533400" cy="546429"/>
          </a:xfrm>
          <a:prstGeom prst="flowChartDocumen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8" name="Flowchart: Document 57"/>
          <p:cNvSpPr/>
          <p:nvPr/>
        </p:nvSpPr>
        <p:spPr bwMode="auto">
          <a:xfrm>
            <a:off x="3779837" y="2282889"/>
            <a:ext cx="533400" cy="546429"/>
          </a:xfrm>
          <a:prstGeom prst="flowChartDocument">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sz="1632" dirty="0">
              <a:solidFill>
                <a:srgbClr val="FFFFFF"/>
              </a:solidFill>
            </a:endParaRPr>
          </a:p>
        </p:txBody>
      </p:sp>
      <p:sp>
        <p:nvSpPr>
          <p:cNvPr id="59" name="Plus 58"/>
          <p:cNvSpPr/>
          <p:nvPr/>
        </p:nvSpPr>
        <p:spPr bwMode="auto">
          <a:xfrm>
            <a:off x="3551237" y="4956186"/>
            <a:ext cx="317568" cy="314004"/>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Plus 59"/>
          <p:cNvSpPr/>
          <p:nvPr/>
        </p:nvSpPr>
        <p:spPr bwMode="auto">
          <a:xfrm>
            <a:off x="3233669" y="2357496"/>
            <a:ext cx="317568" cy="314004"/>
          </a:xfrm>
          <a:prstGeom prst="mathPlus">
            <a:avLst/>
          </a:prstGeom>
          <a:solidFill>
            <a:schemeClr val="accent3"/>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sz="1632" dirty="0">
              <a:solidFill>
                <a:srgbClr val="FFFFFF"/>
              </a:solidFill>
            </a:endParaRPr>
          </a:p>
        </p:txBody>
      </p:sp>
    </p:spTree>
    <p:extLst>
      <p:ext uri="{BB962C8B-B14F-4D97-AF65-F5344CB8AC3E}">
        <p14:creationId xmlns:p14="http://schemas.microsoft.com/office/powerpoint/2010/main" val="19472489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animEffect transition="in" filter="fade">
                                      <p:cBhvr>
                                        <p:cTn id="7" dur="500"/>
                                        <p:tgtEl>
                                          <p:spTgt spid="4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8">
                                            <p:txEl>
                                              <p:pRg st="2" end="2"/>
                                            </p:txEl>
                                          </p:spTgt>
                                        </p:tgtEl>
                                        <p:attrNameLst>
                                          <p:attrName>style.visibility</p:attrName>
                                        </p:attrNameLst>
                                      </p:cBhvr>
                                      <p:to>
                                        <p:strVal val="visible"/>
                                      </p:to>
                                    </p:set>
                                    <p:animEffect transition="in" filter="fade">
                                      <p:cBhvr>
                                        <p:cTn id="31" dur="500"/>
                                        <p:tgtEl>
                                          <p:spTgt spid="48">
                                            <p:txEl>
                                              <p:pRg st="2" end="2"/>
                                            </p:txEl>
                                          </p:spTgt>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2500"/>
                            </p:stCondLst>
                            <p:childTnLst>
                              <p:par>
                                <p:cTn id="55" presetID="10" presetClass="entr" presetSubtype="0"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8">
                                            <p:txEl>
                                              <p:pRg st="4" end="4"/>
                                            </p:txEl>
                                          </p:spTgt>
                                        </p:tgtEl>
                                        <p:attrNameLst>
                                          <p:attrName>style.visibility</p:attrName>
                                        </p:attrNameLst>
                                      </p:cBhvr>
                                      <p:to>
                                        <p:strVal val="visible"/>
                                      </p:to>
                                    </p:set>
                                    <p:animEffect transition="in" filter="fade">
                                      <p:cBhvr>
                                        <p:cTn id="66" dur="500"/>
                                        <p:tgtEl>
                                          <p:spTgt spid="48">
                                            <p:txEl>
                                              <p:pRg st="4" end="4"/>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33"/>
                                        </p:tgtEl>
                                      </p:cBhvr>
                                    </p:animEffect>
                                    <p:animScale>
                                      <p:cBhvr>
                                        <p:cTn id="77" dur="250" autoRev="1" fill="hold"/>
                                        <p:tgtEl>
                                          <p:spTgt spid="33"/>
                                        </p:tgtEl>
                                      </p:cBhvr>
                                      <p:by x="105000" y="105000"/>
                                    </p:animScale>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fade">
                                      <p:cBhvr>
                                        <p:cTn id="8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57" grpId="0" animBg="1"/>
      <p:bldP spid="58" grpId="0" animBg="1"/>
      <p:bldP spid="59" grpId="0" animBg="1"/>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Variations is now focused on multilingual</a:t>
            </a:r>
            <a:endParaRPr lang="en-US" dirty="0"/>
          </a:p>
        </p:txBody>
      </p:sp>
      <p:sp>
        <p:nvSpPr>
          <p:cNvPr id="3" name="Text Placeholder 2"/>
          <p:cNvSpPr>
            <a:spLocks noGrp="1"/>
          </p:cNvSpPr>
          <p:nvPr>
            <p:ph type="body" sz="quarter" idx="10"/>
          </p:nvPr>
        </p:nvSpPr>
        <p:spPr>
          <a:xfrm>
            <a:off x="274638" y="1212850"/>
            <a:ext cx="11887200" cy="3865674"/>
          </a:xfrm>
        </p:spPr>
        <p:txBody>
          <a:bodyPr/>
          <a:lstStyle/>
          <a:p>
            <a:r>
              <a:rPr lang="en-US" dirty="0" smtClean="0"/>
              <a:t>Mobile-optimized rendering: device channels</a:t>
            </a:r>
          </a:p>
          <a:p>
            <a:pPr lvl="3"/>
            <a:r>
              <a:rPr lang="en-US" dirty="0"/>
              <a:t>SPC019 </a:t>
            </a:r>
            <a:r>
              <a:rPr lang="en-US" dirty="0" smtClean="0"/>
              <a:t> </a:t>
            </a:r>
            <a:r>
              <a:rPr lang="en-US" dirty="0"/>
              <a:t>- Best Practices for Designing Websites with SharePoint 2013 </a:t>
            </a:r>
            <a:endParaRPr lang="en-US" dirty="0" smtClean="0"/>
          </a:p>
          <a:p>
            <a:pPr lvl="4"/>
            <a:r>
              <a:rPr lang="en-US" dirty="0" smtClean="0"/>
              <a:t>Tues Nov 13 </a:t>
            </a:r>
            <a:r>
              <a:rPr lang="en-US" dirty="0"/>
              <a:t>10:30am – 11:45am</a:t>
            </a:r>
            <a:r>
              <a:rPr lang="en-US" dirty="0" smtClean="0"/>
              <a:t>| </a:t>
            </a:r>
            <a:r>
              <a:rPr lang="en-US" dirty="0"/>
              <a:t>Banyan ABCD </a:t>
            </a:r>
            <a:endParaRPr lang="en-US" dirty="0" smtClean="0"/>
          </a:p>
          <a:p>
            <a:r>
              <a:rPr lang="en-US" dirty="0" smtClean="0"/>
              <a:t>Brand-specific sites: cross-site collection publishing</a:t>
            </a:r>
          </a:p>
          <a:p>
            <a:pPr lvl="3"/>
            <a:r>
              <a:rPr lang="en-US" dirty="0"/>
              <a:t>SPC180 </a:t>
            </a:r>
            <a:r>
              <a:rPr lang="en-US" dirty="0" smtClean="0"/>
              <a:t> </a:t>
            </a:r>
            <a:r>
              <a:rPr lang="en-US" dirty="0"/>
              <a:t>– Overview of Search Driven Web Sites and Cross Site Publishing in Depth </a:t>
            </a:r>
            <a:endParaRPr lang="en-US" dirty="0" smtClean="0"/>
          </a:p>
          <a:p>
            <a:pPr lvl="3"/>
            <a:r>
              <a:rPr lang="en-US" dirty="0"/>
              <a:t>	Tues </a:t>
            </a:r>
            <a:r>
              <a:rPr lang="en-US" dirty="0" smtClean="0"/>
              <a:t>Nov 13 1:45pm </a:t>
            </a:r>
            <a:r>
              <a:rPr lang="en-US" dirty="0"/>
              <a:t>– 3:00pm </a:t>
            </a:r>
            <a:r>
              <a:rPr lang="en-US" dirty="0" smtClean="0"/>
              <a:t> | </a:t>
            </a:r>
            <a:r>
              <a:rPr lang="en-US" dirty="0"/>
              <a:t>Lagoon CDIJ </a:t>
            </a:r>
          </a:p>
          <a:p>
            <a:pPr lvl="1"/>
            <a:r>
              <a:rPr lang="en-US" sz="4000" dirty="0" smtClean="0">
                <a:gradFill>
                  <a:gsLst>
                    <a:gs pos="1250">
                      <a:srgbClr val="012654"/>
                    </a:gs>
                    <a:gs pos="99000">
                      <a:srgbClr val="012654"/>
                    </a:gs>
                  </a:gsLst>
                  <a:lin ang="5400000" scaled="0"/>
                </a:gradFill>
                <a:latin typeface="Segoe UI Light"/>
              </a:rPr>
              <a:t>SharePoint UI in different languages: multilingual user </a:t>
            </a:r>
            <a:r>
              <a:rPr lang="en-US" sz="4000" dirty="0">
                <a:gradFill>
                  <a:gsLst>
                    <a:gs pos="1250">
                      <a:srgbClr val="012654"/>
                    </a:gs>
                    <a:gs pos="99000">
                      <a:srgbClr val="012654"/>
                    </a:gs>
                  </a:gsLst>
                  <a:lin ang="5400000" scaled="0"/>
                </a:gradFill>
                <a:latin typeface="Segoe UI Light"/>
              </a:rPr>
              <a:t>i</a:t>
            </a:r>
            <a:r>
              <a:rPr lang="en-US" sz="4000" dirty="0" smtClean="0">
                <a:gradFill>
                  <a:gsLst>
                    <a:gs pos="1250">
                      <a:srgbClr val="012654"/>
                    </a:gs>
                    <a:gs pos="99000">
                      <a:srgbClr val="012654"/>
                    </a:gs>
                  </a:gsLst>
                  <a:lin ang="5400000" scaled="0"/>
                </a:gradFill>
                <a:latin typeface="Segoe UI Light"/>
              </a:rPr>
              <a:t>nterface</a:t>
            </a:r>
            <a:endParaRPr lang="en-US" dirty="0"/>
          </a:p>
        </p:txBody>
      </p:sp>
    </p:spTree>
    <p:extLst>
      <p:ext uri="{BB962C8B-B14F-4D97-AF65-F5344CB8AC3E}">
        <p14:creationId xmlns:p14="http://schemas.microsoft.com/office/powerpoint/2010/main" val="2330314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SharePoint 2013’s Variations</a:t>
            </a:r>
            <a:endParaRPr lang="en-US" sz="4800" dirty="0"/>
          </a:p>
        </p:txBody>
      </p:sp>
      <p:sp>
        <p:nvSpPr>
          <p:cNvPr id="3" name="Text Placeholder 2"/>
          <p:cNvSpPr>
            <a:spLocks noGrp="1"/>
          </p:cNvSpPr>
          <p:nvPr>
            <p:ph type="body" sz="quarter" idx="10"/>
          </p:nvPr>
        </p:nvSpPr>
        <p:spPr>
          <a:xfrm>
            <a:off x="274638" y="1212850"/>
            <a:ext cx="11887200" cy="4031873"/>
          </a:xfrm>
        </p:spPr>
        <p:txBody>
          <a:bodyPr/>
          <a:lstStyle/>
          <a:p>
            <a:pPr lvl="0">
              <a:lnSpc>
                <a:spcPct val="100000"/>
              </a:lnSpc>
              <a:spcBef>
                <a:spcPts val="0"/>
              </a:spcBef>
              <a:spcAft>
                <a:spcPts val="3600"/>
              </a:spcAft>
            </a:pPr>
            <a:r>
              <a:rPr lang="en-US" dirty="0">
                <a:gradFill>
                  <a:gsLst>
                    <a:gs pos="1250">
                      <a:schemeClr val="tx2"/>
                    </a:gs>
                    <a:gs pos="99000">
                      <a:schemeClr val="tx2"/>
                    </a:gs>
                  </a:gsLst>
                  <a:lin ang="5400000" scaled="0"/>
                </a:gradFill>
              </a:rPr>
              <a:t>Translation</a:t>
            </a:r>
          </a:p>
          <a:p>
            <a:pPr lvl="0">
              <a:lnSpc>
                <a:spcPct val="100000"/>
              </a:lnSpc>
              <a:spcBef>
                <a:spcPts val="0"/>
              </a:spcBef>
              <a:spcAft>
                <a:spcPts val="3600"/>
              </a:spcAft>
            </a:pPr>
            <a:r>
              <a:rPr lang="en-US" dirty="0">
                <a:gradFill>
                  <a:gsLst>
                    <a:gs pos="1250">
                      <a:schemeClr val="tx2"/>
                    </a:gs>
                    <a:gs pos="99000">
                      <a:schemeClr val="tx2"/>
                    </a:gs>
                  </a:gsLst>
                  <a:lin ang="5400000" scaled="0"/>
                </a:gradFill>
              </a:rPr>
              <a:t>Increased breadth, scale, and speed</a:t>
            </a:r>
          </a:p>
          <a:p>
            <a:pPr lvl="0">
              <a:lnSpc>
                <a:spcPct val="100000"/>
              </a:lnSpc>
              <a:spcBef>
                <a:spcPts val="0"/>
              </a:spcBef>
              <a:spcAft>
                <a:spcPts val="3600"/>
              </a:spcAft>
            </a:pPr>
            <a:r>
              <a:rPr lang="en-US" dirty="0">
                <a:gradFill>
                  <a:gsLst>
                    <a:gs pos="1250">
                      <a:schemeClr val="tx2"/>
                    </a:gs>
                    <a:gs pos="99000">
                      <a:schemeClr val="tx2"/>
                    </a:gs>
                  </a:gsLst>
                  <a:lin ang="5400000" scaled="0"/>
                </a:gradFill>
              </a:rPr>
              <a:t>More control over content syncing</a:t>
            </a:r>
          </a:p>
          <a:p>
            <a:pPr lvl="0">
              <a:lnSpc>
                <a:spcPct val="100000"/>
              </a:lnSpc>
              <a:spcBef>
                <a:spcPts val="0"/>
              </a:spcBef>
              <a:spcAft>
                <a:spcPts val="3600"/>
              </a:spcAft>
            </a:pPr>
            <a:r>
              <a:rPr lang="en-US" dirty="0">
                <a:gradFill>
                  <a:gsLst>
                    <a:gs pos="1250">
                      <a:schemeClr val="tx2"/>
                    </a:gs>
                    <a:gs pos="99000">
                      <a:schemeClr val="tx2"/>
                    </a:gs>
                  </a:gsLst>
                  <a:lin ang="5400000" scaled="0"/>
                </a:gradFill>
              </a:rPr>
              <a:t>Integration into search-driven sites</a:t>
            </a:r>
          </a:p>
        </p:txBody>
      </p:sp>
    </p:spTree>
    <p:extLst>
      <p:ext uri="{BB962C8B-B14F-4D97-AF65-F5344CB8AC3E}">
        <p14:creationId xmlns:p14="http://schemas.microsoft.com/office/powerpoint/2010/main" val="2179528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Variations at the speed of business</a:t>
            </a:r>
            <a:endParaRPr lang="en-US" dirty="0"/>
          </a:p>
        </p:txBody>
      </p:sp>
      <p:sp>
        <p:nvSpPr>
          <p:cNvPr id="2" name="Text Placeholder 1"/>
          <p:cNvSpPr>
            <a:spLocks noGrp="1"/>
          </p:cNvSpPr>
          <p:nvPr>
            <p:ph type="body" sz="quarter" idx="10"/>
          </p:nvPr>
        </p:nvSpPr>
        <p:spPr>
          <a:xfrm>
            <a:off x="274638" y="1212850"/>
            <a:ext cx="11887200" cy="2769989"/>
          </a:xfrm>
        </p:spPr>
        <p:txBody>
          <a:bodyPr/>
          <a:lstStyle/>
          <a:p>
            <a:pPr>
              <a:spcBef>
                <a:spcPts val="0"/>
              </a:spcBef>
              <a:spcAft>
                <a:spcPts val="3600"/>
              </a:spcAft>
            </a:pPr>
            <a:r>
              <a:rPr lang="en-US" dirty="0" smtClean="0"/>
              <a:t>Adding a new language takes half the time</a:t>
            </a:r>
          </a:p>
          <a:p>
            <a:pPr>
              <a:spcBef>
                <a:spcPts val="0"/>
              </a:spcBef>
              <a:spcAft>
                <a:spcPts val="3600"/>
              </a:spcAft>
            </a:pPr>
            <a:r>
              <a:rPr lang="en-US" dirty="0" smtClean="0"/>
              <a:t>If something goes wrong, pick up where you left off</a:t>
            </a:r>
            <a:endParaRPr lang="en-US" dirty="0"/>
          </a:p>
          <a:p>
            <a:pPr>
              <a:spcBef>
                <a:spcPts val="0"/>
              </a:spcBef>
              <a:spcAft>
                <a:spcPts val="3600"/>
              </a:spcAft>
            </a:pPr>
            <a:r>
              <a:rPr lang="en-US" dirty="0" smtClean="0"/>
              <a:t>Create up to 209 labels on premises, 50 labels in O365</a:t>
            </a:r>
          </a:p>
        </p:txBody>
      </p:sp>
    </p:spTree>
    <p:extLst>
      <p:ext uri="{BB962C8B-B14F-4D97-AF65-F5344CB8AC3E}">
        <p14:creationId xmlns:p14="http://schemas.microsoft.com/office/powerpoint/2010/main" val="2536398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1777410"/>
          </a:xfrm>
        </p:spPr>
        <p:txBody>
          <a:bodyPr/>
          <a:lstStyle/>
          <a:p>
            <a:pPr algn="ctr"/>
            <a:r>
              <a:rPr lang="en-US" sz="11500" dirty="0" smtClean="0"/>
              <a:t>Meet Contoso</a:t>
            </a:r>
            <a:endParaRPr lang="en-US" sz="11500" dirty="0"/>
          </a:p>
        </p:txBody>
      </p:sp>
    </p:spTree>
    <p:extLst>
      <p:ext uri="{BB962C8B-B14F-4D97-AF65-F5344CB8AC3E}">
        <p14:creationId xmlns:p14="http://schemas.microsoft.com/office/powerpoint/2010/main" val="370222846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Get content where you need it</a:t>
            </a:r>
            <a:endParaRPr lang="en-US" dirty="0"/>
          </a:p>
        </p:txBody>
      </p:sp>
      <p:sp>
        <p:nvSpPr>
          <p:cNvPr id="2" name="Text Placeholder 1"/>
          <p:cNvSpPr>
            <a:spLocks noGrp="1"/>
          </p:cNvSpPr>
          <p:nvPr>
            <p:ph type="body" sz="quarter" idx="10"/>
          </p:nvPr>
        </p:nvSpPr>
        <p:spPr>
          <a:xfrm>
            <a:off x="274638" y="1212850"/>
            <a:ext cx="11887200" cy="4801314"/>
          </a:xfrm>
        </p:spPr>
        <p:txBody>
          <a:bodyPr/>
          <a:lstStyle/>
          <a:p>
            <a:r>
              <a:rPr lang="en-US" dirty="0" smtClean="0"/>
              <a:t>Centralized control</a:t>
            </a:r>
          </a:p>
          <a:p>
            <a:pPr lvl="1"/>
            <a:r>
              <a:rPr lang="en-US" dirty="0"/>
              <a:t>New content is available everywhere</a:t>
            </a:r>
          </a:p>
          <a:p>
            <a:pPr lvl="1"/>
            <a:r>
              <a:rPr lang="en-US" dirty="0"/>
              <a:t>Updates to content appear on targets automatically</a:t>
            </a:r>
          </a:p>
          <a:p>
            <a:endParaRPr lang="en-US" dirty="0" smtClean="0"/>
          </a:p>
          <a:p>
            <a:r>
              <a:rPr lang="en-US" dirty="0" smtClean="0"/>
              <a:t>Distributed control</a:t>
            </a:r>
          </a:p>
          <a:p>
            <a:pPr lvl="1"/>
            <a:r>
              <a:rPr lang="en-US" dirty="0"/>
              <a:t>Select which targets get new content</a:t>
            </a:r>
          </a:p>
          <a:p>
            <a:pPr lvl="1"/>
            <a:r>
              <a:rPr lang="en-US" dirty="0"/>
              <a:t>Targets can “opt in” to receiving updates they care about</a:t>
            </a:r>
          </a:p>
          <a:p>
            <a:endParaRPr lang="en-US" dirty="0" smtClean="0"/>
          </a:p>
          <a:p>
            <a:pPr lvl="1"/>
            <a:r>
              <a:rPr lang="en-US" sz="4000" dirty="0">
                <a:gradFill>
                  <a:gsLst>
                    <a:gs pos="1250">
                      <a:schemeClr val="tx2"/>
                    </a:gs>
                    <a:gs pos="99000">
                      <a:schemeClr val="tx2"/>
                    </a:gs>
                  </a:gsLst>
                  <a:lin ang="5400000" scaled="0"/>
                </a:gradFill>
                <a:latin typeface="+mj-lt"/>
              </a:rPr>
              <a:t>You can always switch, and each market can be </a:t>
            </a:r>
            <a:r>
              <a:rPr lang="en-US" sz="4000" dirty="0" smtClean="0">
                <a:gradFill>
                  <a:gsLst>
                    <a:gs pos="1250">
                      <a:schemeClr val="tx2"/>
                    </a:gs>
                    <a:gs pos="99000">
                      <a:schemeClr val="tx2"/>
                    </a:gs>
                  </a:gsLst>
                  <a:lin ang="5400000" scaled="0"/>
                </a:gradFill>
                <a:latin typeface="+mj-lt"/>
              </a:rPr>
              <a:t>unique</a:t>
            </a:r>
            <a:endParaRPr lang="en-US" sz="4000" dirty="0">
              <a:gradFill>
                <a:gsLst>
                  <a:gs pos="1250">
                    <a:schemeClr val="tx2"/>
                  </a:gs>
                  <a:gs pos="99000">
                    <a:schemeClr val="tx2"/>
                  </a:gs>
                </a:gsLst>
                <a:lin ang="5400000" scaled="0"/>
              </a:gradFill>
              <a:latin typeface="+mj-lt"/>
            </a:endParaRPr>
          </a:p>
        </p:txBody>
      </p:sp>
    </p:spTree>
    <p:extLst>
      <p:ext uri="{BB962C8B-B14F-4D97-AF65-F5344CB8AC3E}">
        <p14:creationId xmlns:p14="http://schemas.microsoft.com/office/powerpoint/2010/main" val="4288102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500"/>
                                        <p:tgtEl>
                                          <p:spTgt spid="2">
                                            <p:txEl>
                                              <p:pRg st="4" end="4"/>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fade">
                                      <p:cBhvr>
                                        <p:cTn id="3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10"/>
</p:tagLst>
</file>

<file path=ppt/tags/tag2.xml><?xml version="1.0" encoding="utf-8"?>
<p:tagLst xmlns:a="http://schemas.openxmlformats.org/drawingml/2006/main" xmlns:r="http://schemas.openxmlformats.org/officeDocument/2006/relationships" xmlns:p="http://schemas.openxmlformats.org/presentationml/2006/main">
  <p:tag name="TIMING" val="|2.1"/>
</p:tagLst>
</file>

<file path=ppt/tags/tag3.xml><?xml version="1.0" encoding="utf-8"?>
<p:tagLst xmlns:a="http://schemas.openxmlformats.org/drawingml/2006/main" xmlns:r="http://schemas.openxmlformats.org/officeDocument/2006/relationships" xmlns:p="http://schemas.openxmlformats.org/presentationml/2006/main">
  <p:tag name="TIMING" val="|14|8.9|.5|15.4|.5|21.3|12.8|4.9|1.3|145|5.9|141.2"/>
</p:tagLst>
</file>

<file path=ppt/tags/tag4.xml><?xml version="1.0" encoding="utf-8"?>
<p:tagLst xmlns:a="http://schemas.openxmlformats.org/drawingml/2006/main" xmlns:r="http://schemas.openxmlformats.org/officeDocument/2006/relationships" xmlns:p="http://schemas.openxmlformats.org/presentationml/2006/main">
  <p:tag name="TIMING" val="|14|8.9|.5|15.4|.5|21.3|12.8|4.9|1.3|145|5.9|141.2"/>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Josh Stickler; Kate Kelly </External_x0020_Speaker>
    <Session_x0020_Code xmlns="2295e2e7-0eeb-498e-8716-217bb2ee6ee3">SPC129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Josh Stickler, Kate Kelly</Speaker>
    <AverageRating xmlns="http://schemas.microsoft.com/sharepoint/v3" xsi:nil="true"/>
  </documentManagement>
</p:properties>
</file>

<file path=customXml/itemProps1.xml><?xml version="1.0" encoding="utf-8"?>
<ds:datastoreItem xmlns:ds="http://schemas.openxmlformats.org/officeDocument/2006/customXml" ds:itemID="{5AE6B781-669C-46A1-9BF1-97B6C0F29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schemas.openxmlformats.org/package/2006/metadata/core-properties"/>
    <ds:schemaRef ds:uri="2295e2e7-0eeb-498e-8716-217bb2ee6ee3"/>
    <ds:schemaRef ds:uri="http://purl.org/dc/elements/1.1/"/>
    <ds:schemaRef ds:uri="http://schemas.microsoft.com/office/2006/metadata/properties"/>
    <ds:schemaRef ds:uri="http://purl.org/dc/terms/"/>
    <ds:schemaRef ds:uri="230e9df3-be65-4c73-a93b-d1236ebd677e"/>
    <ds:schemaRef ds:uri="http://purl.org/dc/dcmitype/"/>
    <ds:schemaRef ds:uri="http://schemas.microsoft.com/office/infopath/2007/PartnerControls"/>
    <ds:schemaRef ds:uri="032d541b-1b4e-4d91-93c7-b10533c52f73"/>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9</TotalTime>
  <Words>3127</Words>
  <Application>Microsoft Office PowerPoint</Application>
  <PresentationFormat>Custom</PresentationFormat>
  <Paragraphs>338</Paragraphs>
  <Slides>32</Slides>
  <Notes>18</Notes>
  <HiddenSlides>0</HiddenSlides>
  <MMClips>0</MMClips>
  <ScaleCrop>false</ScaleCrop>
  <HeadingPairs>
    <vt:vector size="4" baseType="variant">
      <vt:variant>
        <vt:lpstr>Theme</vt:lpstr>
      </vt:variant>
      <vt:variant>
        <vt:i4>6</vt:i4>
      </vt:variant>
      <vt:variant>
        <vt:lpstr>Slide Titles</vt:lpstr>
      </vt:variant>
      <vt:variant>
        <vt:i4>32</vt:i4>
      </vt:variant>
    </vt:vector>
  </HeadingPairs>
  <TitlesOfParts>
    <vt:vector size="38" baseType="lpstr">
      <vt:lpstr>SPC2012_IT-Pro_Template_16x9</vt:lpstr>
      <vt:lpstr>5-30072_SPC2012_IT-Pro_Template_16x9_Light</vt:lpstr>
      <vt:lpstr>5-30072_SPC2012_IT-Pro_Template_16x9</vt:lpstr>
      <vt:lpstr>5-30072_SPC2012_Business_Template_16x9_Light</vt:lpstr>
      <vt:lpstr>5-30072_SPC2012_Developer_Template_16x9</vt:lpstr>
      <vt:lpstr>1_5-30072_SPC2012_Developer_Template_16x9</vt:lpstr>
      <vt:lpstr>PowerPoint Presentation</vt:lpstr>
      <vt:lpstr>Multi-language websites with SharePoint 2013</vt:lpstr>
      <vt:lpstr>Tweet #SPC129  </vt:lpstr>
      <vt:lpstr>What is the Variations feature?</vt:lpstr>
      <vt:lpstr>Variations is now focused on multilingual</vt:lpstr>
      <vt:lpstr>SharePoint 2013’s Variations</vt:lpstr>
      <vt:lpstr>Variations at the speed of business</vt:lpstr>
      <vt:lpstr>PowerPoint Presentation</vt:lpstr>
      <vt:lpstr>Get content where you need it</vt:lpstr>
      <vt:lpstr>Demo</vt:lpstr>
      <vt:lpstr>Variations propagates lists, too</vt:lpstr>
      <vt:lpstr>Demo</vt:lpstr>
      <vt:lpstr>Managed Navigation</vt:lpstr>
      <vt:lpstr>Multilingual Managed Navigation</vt:lpstr>
      <vt:lpstr>Demo</vt:lpstr>
      <vt:lpstr>Translation </vt:lpstr>
      <vt:lpstr>Machine Translation</vt:lpstr>
      <vt:lpstr>Demo</vt:lpstr>
      <vt:lpstr>Human Translation</vt:lpstr>
      <vt:lpstr>Demo</vt:lpstr>
      <vt:lpstr>XLIFF Example</vt:lpstr>
      <vt:lpstr>XLIFF Example Continued</vt:lpstr>
      <vt:lpstr>Recap</vt:lpstr>
      <vt:lpstr>Search-Driven Publishing Model</vt:lpstr>
      <vt:lpstr>Content where you want it</vt:lpstr>
      <vt:lpstr>Demo</vt:lpstr>
      <vt:lpstr>Create once, use often</vt:lpstr>
      <vt:lpstr>Demo</vt:lpstr>
      <vt:lpstr>WCM HOLs and events @ SPC</vt:lpstr>
      <vt:lpstr>Related WCM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Multi-language Websites with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2012-11-11T22:37:52Z</dcterms:created>
  <dcterms:modified xsi:type="dcterms:W3CDTF">2012-12-06T16:13:45Z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