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48"/>
  </p:notesMasterIdLst>
  <p:handoutMasterIdLst>
    <p:handoutMasterId r:id="rId49"/>
  </p:handoutMasterIdLst>
  <p:sldIdLst>
    <p:sldId id="1055" r:id="rId8"/>
    <p:sldId id="1057" r:id="rId9"/>
    <p:sldId id="1058" r:id="rId10"/>
    <p:sldId id="1059" r:id="rId11"/>
    <p:sldId id="1060" r:id="rId12"/>
    <p:sldId id="1061" r:id="rId13"/>
    <p:sldId id="1062" r:id="rId14"/>
    <p:sldId id="1063" r:id="rId15"/>
    <p:sldId id="1064" r:id="rId16"/>
    <p:sldId id="1065" r:id="rId17"/>
    <p:sldId id="1066" r:id="rId18"/>
    <p:sldId id="1067" r:id="rId19"/>
    <p:sldId id="1068" r:id="rId20"/>
    <p:sldId id="1069" r:id="rId21"/>
    <p:sldId id="1070" r:id="rId22"/>
    <p:sldId id="1071" r:id="rId23"/>
    <p:sldId id="1072" r:id="rId24"/>
    <p:sldId id="1073" r:id="rId25"/>
    <p:sldId id="1074" r:id="rId26"/>
    <p:sldId id="1075" r:id="rId27"/>
    <p:sldId id="1076" r:id="rId28"/>
    <p:sldId id="1077" r:id="rId29"/>
    <p:sldId id="1078" r:id="rId30"/>
    <p:sldId id="1079" r:id="rId31"/>
    <p:sldId id="1080" r:id="rId32"/>
    <p:sldId id="1081" r:id="rId33"/>
    <p:sldId id="1082" r:id="rId34"/>
    <p:sldId id="1083" r:id="rId35"/>
    <p:sldId id="1084" r:id="rId36"/>
    <p:sldId id="1085" r:id="rId37"/>
    <p:sldId id="1086" r:id="rId38"/>
    <p:sldId id="1087" r:id="rId39"/>
    <p:sldId id="1088" r:id="rId40"/>
    <p:sldId id="1089" r:id="rId41"/>
    <p:sldId id="1090" r:id="rId42"/>
    <p:sldId id="1091" r:id="rId43"/>
    <p:sldId id="1092" r:id="rId44"/>
    <p:sldId id="1095" r:id="rId45"/>
    <p:sldId id="1093" r:id="rId46"/>
    <p:sldId id="1094" r:id="rId4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47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9DBAE7-26AD-4F66-A79D-E41F843581E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367351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9DBAE7-26AD-4F66-A79D-E41F843581E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528332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EF5D8B9-3452-4681-85EA-9C9252FB4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92577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EF5D8B9-3452-4681-85EA-9C9252FB4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134597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967058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1:39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8886611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5102635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55103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4637752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41042808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074127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0126825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6113809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5076813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797696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296454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5222233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4598963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8397382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054932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444783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35812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417169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93434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000514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11381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147905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460808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5834616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5985197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665516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1522699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1315128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123597"/>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308402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394103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1891970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0728261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088008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6293582"/>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9392178"/>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3.xml"/><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3.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2.png"/><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12.png"/><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12.png"/><Relationship Id="rId1" Type="http://schemas.openxmlformats.org/officeDocument/2006/relationships/slideLayout" Target="../slideLayouts/slideLayout4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9" y="144462"/>
            <a:ext cx="11889564" cy="917575"/>
          </a:xfrm>
        </p:spPr>
        <p:txBody>
          <a:bodyPr/>
          <a:lstStyle/>
          <a:p>
            <a:r>
              <a:rPr lang="en-US" dirty="0" smtClean="0">
                <a:solidFill>
                  <a:srgbClr val="000000"/>
                </a:solidFill>
              </a:rPr>
              <a:t>SharePoint Farm Topology</a:t>
            </a:r>
            <a:endParaRPr lang="en-US" dirty="0">
              <a:solidFill>
                <a:srgbClr val="000000"/>
              </a:solidFill>
            </a:endParaRPr>
          </a:p>
        </p:txBody>
      </p:sp>
      <p:grpSp>
        <p:nvGrpSpPr>
          <p:cNvPr id="23" name="Group 22"/>
          <p:cNvGrpSpPr/>
          <p:nvPr/>
        </p:nvGrpSpPr>
        <p:grpSpPr>
          <a:xfrm>
            <a:off x="2837453" y="1573998"/>
            <a:ext cx="6352584" cy="3980664"/>
            <a:chOff x="2680517" y="1116798"/>
            <a:chExt cx="6352584" cy="3980664"/>
          </a:xfrm>
        </p:grpSpPr>
        <p:sp>
          <p:nvSpPr>
            <p:cNvPr id="5" name="Rectangle 4"/>
            <p:cNvSpPr/>
            <p:nvPr/>
          </p:nvSpPr>
          <p:spPr bwMode="auto">
            <a:xfrm>
              <a:off x="2713037" y="1135062"/>
              <a:ext cx="6320064" cy="3962400"/>
            </a:xfrm>
            <a:prstGeom prst="rect">
              <a:avLst/>
            </a:prstGeom>
            <a:noFill/>
            <a:ln>
              <a:solidFill>
                <a:srgbClr val="00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sp>
          <p:nvSpPr>
            <p:cNvPr id="8" name="TextBox 7"/>
            <p:cNvSpPr txBox="1"/>
            <p:nvPr/>
          </p:nvSpPr>
          <p:spPr>
            <a:xfrm>
              <a:off x="2680517" y="1116798"/>
              <a:ext cx="208191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000000"/>
                  </a:solidFill>
                </a:rPr>
                <a:t>SharePoint</a:t>
              </a:r>
              <a:r>
                <a:rPr lang="en-US" dirty="0" smtClean="0">
                  <a:solidFill>
                    <a:srgbClr val="000000"/>
                  </a:solidFill>
                </a:rPr>
                <a:t>**</a:t>
              </a:r>
            </a:p>
          </p:txBody>
        </p:sp>
      </p:grpSp>
      <p:sp>
        <p:nvSpPr>
          <p:cNvPr id="76" name="Rectangle 75"/>
          <p:cNvSpPr/>
          <p:nvPr/>
        </p:nvSpPr>
        <p:spPr>
          <a:xfrm>
            <a:off x="1255651" y="6155604"/>
            <a:ext cx="9649793" cy="307777"/>
          </a:xfrm>
          <a:prstGeom prst="rect">
            <a:avLst/>
          </a:prstGeom>
        </p:spPr>
        <p:txBody>
          <a:bodyPr wrap="square">
            <a:spAutoFit/>
          </a:bodyPr>
          <a:lstStyle/>
          <a:p>
            <a:pPr algn="ctr"/>
            <a:r>
              <a:rPr lang="en-US" sz="1400" dirty="0" smtClean="0">
                <a:solidFill>
                  <a:srgbClr val="000000"/>
                </a:solidFill>
                <a:latin typeface="Courier New" panose="02070309020205020404" pitchFamily="49" charset="0"/>
                <a:cs typeface="Courier New" panose="02070309020205020404" pitchFamily="49" charset="0"/>
              </a:rPr>
              <a:t>For more: http</a:t>
            </a:r>
            <a:r>
              <a:rPr lang="en-US" sz="1400" dirty="0">
                <a:solidFill>
                  <a:srgbClr val="000000"/>
                </a:solidFill>
                <a:latin typeface="Courier New" panose="02070309020205020404" pitchFamily="49" charset="0"/>
                <a:cs typeface="Courier New" panose="02070309020205020404" pitchFamily="49" charset="0"/>
              </a:rPr>
              <a:t>://technet.microsoft.com/en-us/library/cc263199.aspx</a:t>
            </a:r>
          </a:p>
        </p:txBody>
      </p:sp>
      <p:grpSp>
        <p:nvGrpSpPr>
          <p:cNvPr id="2" name="Group 1"/>
          <p:cNvGrpSpPr/>
          <p:nvPr/>
        </p:nvGrpSpPr>
        <p:grpSpPr>
          <a:xfrm>
            <a:off x="3741293" y="2002660"/>
            <a:ext cx="4310280" cy="980989"/>
            <a:chOff x="2819784" y="1545460"/>
            <a:chExt cx="4310280" cy="980989"/>
          </a:xfrm>
        </p:grpSpPr>
        <p:sp>
          <p:nvSpPr>
            <p:cNvPr id="70" name="TextBox 69"/>
            <p:cNvSpPr txBox="1"/>
            <p:nvPr/>
          </p:nvSpPr>
          <p:spPr>
            <a:xfrm>
              <a:off x="2819784" y="1780253"/>
              <a:ext cx="187724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Web Front End</a:t>
              </a:r>
            </a:p>
          </p:txBody>
        </p:sp>
        <p:pic>
          <p:nvPicPr>
            <p:cNvPr id="78"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4623857" y="1545460"/>
              <a:ext cx="974319" cy="974319"/>
            </a:xfrm>
            <a:prstGeom prst="rect">
              <a:avLst/>
            </a:prstGeom>
            <a:noFill/>
          </p:spPr>
        </p:pic>
        <p:pic>
          <p:nvPicPr>
            <p:cNvPr id="79"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5350552" y="1547649"/>
              <a:ext cx="974319" cy="974319"/>
            </a:xfrm>
            <a:prstGeom prst="rect">
              <a:avLst/>
            </a:prstGeom>
            <a:noFill/>
          </p:spPr>
        </p:pic>
        <p:pic>
          <p:nvPicPr>
            <p:cNvPr id="80"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6155745" y="1552130"/>
              <a:ext cx="974319" cy="974319"/>
            </a:xfrm>
            <a:prstGeom prst="rect">
              <a:avLst/>
            </a:prstGeom>
            <a:noFill/>
          </p:spPr>
        </p:pic>
      </p:grpSp>
      <p:grpSp>
        <p:nvGrpSpPr>
          <p:cNvPr id="4" name="Group 3"/>
          <p:cNvGrpSpPr/>
          <p:nvPr/>
        </p:nvGrpSpPr>
        <p:grpSpPr>
          <a:xfrm>
            <a:off x="3715364" y="3184100"/>
            <a:ext cx="3802809" cy="984830"/>
            <a:chOff x="2917303" y="2726900"/>
            <a:chExt cx="3802809" cy="984830"/>
          </a:xfrm>
        </p:grpSpPr>
        <p:sp>
          <p:nvSpPr>
            <p:cNvPr id="71" name="TextBox 70"/>
            <p:cNvSpPr txBox="1"/>
            <p:nvPr/>
          </p:nvSpPr>
          <p:spPr>
            <a:xfrm>
              <a:off x="2917303" y="2961486"/>
              <a:ext cx="1595501"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App Servers</a:t>
              </a:r>
            </a:p>
          </p:txBody>
        </p:sp>
        <p:pic>
          <p:nvPicPr>
            <p:cNvPr id="81"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4949341" y="2726900"/>
              <a:ext cx="974319" cy="974319"/>
            </a:xfrm>
            <a:prstGeom prst="rect">
              <a:avLst/>
            </a:prstGeom>
            <a:noFill/>
          </p:spPr>
        </p:pic>
        <p:pic>
          <p:nvPicPr>
            <p:cNvPr id="82"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5745793" y="2737411"/>
              <a:ext cx="974319" cy="974319"/>
            </a:xfrm>
            <a:prstGeom prst="rect">
              <a:avLst/>
            </a:prstGeom>
            <a:noFill/>
          </p:spPr>
        </p:pic>
      </p:grpSp>
      <p:grpSp>
        <p:nvGrpSpPr>
          <p:cNvPr id="9" name="Group 8"/>
          <p:cNvGrpSpPr/>
          <p:nvPr/>
        </p:nvGrpSpPr>
        <p:grpSpPr>
          <a:xfrm>
            <a:off x="3661856" y="4358869"/>
            <a:ext cx="4368900" cy="989207"/>
            <a:chOff x="2950872" y="3901669"/>
            <a:chExt cx="4368900" cy="989207"/>
          </a:xfrm>
        </p:grpSpPr>
        <p:sp>
          <p:nvSpPr>
            <p:cNvPr id="72" name="TextBox 71"/>
            <p:cNvSpPr txBox="1"/>
            <p:nvPr/>
          </p:nvSpPr>
          <p:spPr>
            <a:xfrm>
              <a:off x="2950872" y="4142886"/>
              <a:ext cx="1539332"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Content DB</a:t>
              </a:r>
            </a:p>
          </p:txBody>
        </p:sp>
        <p:pic>
          <p:nvPicPr>
            <p:cNvPr id="83"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4761534" y="3901669"/>
              <a:ext cx="974319" cy="974319"/>
            </a:xfrm>
            <a:prstGeom prst="rect">
              <a:avLst/>
            </a:prstGeom>
            <a:noFill/>
          </p:spPr>
        </p:pic>
        <p:pic>
          <p:nvPicPr>
            <p:cNvPr id="84"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5523534" y="3901669"/>
              <a:ext cx="974319" cy="974319"/>
            </a:xfrm>
            <a:prstGeom prst="rect">
              <a:avLst/>
            </a:prstGeom>
            <a:noFill/>
          </p:spPr>
        </p:pic>
        <p:pic>
          <p:nvPicPr>
            <p:cNvPr id="85"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6345453" y="3916557"/>
              <a:ext cx="974319" cy="974319"/>
            </a:xfrm>
            <a:prstGeom prst="rect">
              <a:avLst/>
            </a:prstGeom>
            <a:noFill/>
          </p:spPr>
        </p:pic>
      </p:grpSp>
      <p:grpSp>
        <p:nvGrpSpPr>
          <p:cNvPr id="18" name="Group 17"/>
          <p:cNvGrpSpPr/>
          <p:nvPr/>
        </p:nvGrpSpPr>
        <p:grpSpPr>
          <a:xfrm>
            <a:off x="9418637" y="2977133"/>
            <a:ext cx="2856302" cy="1944020"/>
            <a:chOff x="9418637" y="2824733"/>
            <a:chExt cx="2856302" cy="1944020"/>
          </a:xfrm>
        </p:grpSpPr>
        <p:grpSp>
          <p:nvGrpSpPr>
            <p:cNvPr id="69" name="Group 68"/>
            <p:cNvGrpSpPr/>
            <p:nvPr/>
          </p:nvGrpSpPr>
          <p:grpSpPr>
            <a:xfrm>
              <a:off x="9418637" y="2824733"/>
              <a:ext cx="2590800" cy="1944020"/>
              <a:chOff x="9418637" y="2519933"/>
              <a:chExt cx="2590800" cy="1944020"/>
            </a:xfrm>
          </p:grpSpPr>
          <p:grpSp>
            <p:nvGrpSpPr>
              <p:cNvPr id="26" name="Group 25"/>
              <p:cNvGrpSpPr/>
              <p:nvPr/>
            </p:nvGrpSpPr>
            <p:grpSpPr>
              <a:xfrm>
                <a:off x="9418637" y="2519933"/>
                <a:ext cx="2590800" cy="1175891"/>
                <a:chOff x="9418637" y="2519933"/>
                <a:chExt cx="2590800" cy="1175891"/>
              </a:xfrm>
            </p:grpSpPr>
            <p:sp>
              <p:nvSpPr>
                <p:cNvPr id="48" name="Freeform 6"/>
                <p:cNvSpPr>
                  <a:spLocks noEditPoints="1"/>
                </p:cNvSpPr>
                <p:nvPr/>
              </p:nvSpPr>
              <p:spPr bwMode="black">
                <a:xfrm>
                  <a:off x="9418637" y="2948207"/>
                  <a:ext cx="415572" cy="413896"/>
                </a:xfrm>
                <a:custGeom>
                  <a:avLst/>
                  <a:gdLst>
                    <a:gd name="T0" fmla="*/ 61 w 150"/>
                    <a:gd name="T1" fmla="*/ 82 h 149"/>
                    <a:gd name="T2" fmla="*/ 84 w 150"/>
                    <a:gd name="T3" fmla="*/ 104 h 149"/>
                    <a:gd name="T4" fmla="*/ 66 w 150"/>
                    <a:gd name="T5" fmla="*/ 104 h 149"/>
                    <a:gd name="T6" fmla="*/ 35 w 150"/>
                    <a:gd name="T7" fmla="*/ 75 h 149"/>
                    <a:gd name="T8" fmla="*/ 65 w 150"/>
                    <a:gd name="T9" fmla="*/ 46 h 149"/>
                    <a:gd name="T10" fmla="*/ 84 w 150"/>
                    <a:gd name="T11" fmla="*/ 46 h 149"/>
                    <a:gd name="T12" fmla="*/ 61 w 150"/>
                    <a:gd name="T13" fmla="*/ 67 h 149"/>
                    <a:gd name="T14" fmla="*/ 113 w 150"/>
                    <a:gd name="T15" fmla="*/ 67 h 149"/>
                    <a:gd name="T16" fmla="*/ 113 w 150"/>
                    <a:gd name="T17" fmla="*/ 82 h 149"/>
                    <a:gd name="T18" fmla="*/ 61 w 150"/>
                    <a:gd name="T19" fmla="*/ 82 h 149"/>
                    <a:gd name="T20" fmla="*/ 150 w 150"/>
                    <a:gd name="T21" fmla="*/ 75 h 149"/>
                    <a:gd name="T22" fmla="*/ 75 w 150"/>
                    <a:gd name="T23" fmla="*/ 149 h 149"/>
                    <a:gd name="T24" fmla="*/ 0 w 150"/>
                    <a:gd name="T25" fmla="*/ 75 h 149"/>
                    <a:gd name="T26" fmla="*/ 75 w 150"/>
                    <a:gd name="T27" fmla="*/ 0 h 149"/>
                    <a:gd name="T28" fmla="*/ 150 w 150"/>
                    <a:gd name="T29" fmla="*/ 75 h 149"/>
                    <a:gd name="T30" fmla="*/ 140 w 150"/>
                    <a:gd name="T31" fmla="*/ 75 h 149"/>
                    <a:gd name="T32" fmla="*/ 75 w 150"/>
                    <a:gd name="T33" fmla="*/ 9 h 149"/>
                    <a:gd name="T34" fmla="*/ 10 w 150"/>
                    <a:gd name="T35" fmla="*/ 75 h 149"/>
                    <a:gd name="T36" fmla="*/ 75 w 150"/>
                    <a:gd name="T37" fmla="*/ 140 h 149"/>
                    <a:gd name="T38" fmla="*/ 14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1" y="82"/>
                      </a:moveTo>
                      <a:cubicBezTo>
                        <a:pt x="84" y="104"/>
                        <a:pt x="84" y="104"/>
                        <a:pt x="84" y="104"/>
                      </a:cubicBezTo>
                      <a:cubicBezTo>
                        <a:pt x="66" y="104"/>
                        <a:pt x="66" y="104"/>
                        <a:pt x="66" y="104"/>
                      </a:cubicBezTo>
                      <a:cubicBezTo>
                        <a:pt x="35" y="75"/>
                        <a:pt x="35" y="75"/>
                        <a:pt x="35" y="75"/>
                      </a:cubicBezTo>
                      <a:cubicBezTo>
                        <a:pt x="65" y="46"/>
                        <a:pt x="65" y="46"/>
                        <a:pt x="65" y="46"/>
                      </a:cubicBezTo>
                      <a:cubicBezTo>
                        <a:pt x="84" y="46"/>
                        <a:pt x="84" y="46"/>
                        <a:pt x="84" y="46"/>
                      </a:cubicBezTo>
                      <a:cubicBezTo>
                        <a:pt x="61" y="67"/>
                        <a:pt x="61" y="67"/>
                        <a:pt x="61" y="67"/>
                      </a:cubicBezTo>
                      <a:cubicBezTo>
                        <a:pt x="113" y="67"/>
                        <a:pt x="113" y="67"/>
                        <a:pt x="113" y="67"/>
                      </a:cubicBezTo>
                      <a:cubicBezTo>
                        <a:pt x="113" y="82"/>
                        <a:pt x="113" y="82"/>
                        <a:pt x="113" y="82"/>
                      </a:cubicBezTo>
                      <a:lnTo>
                        <a:pt x="61" y="82"/>
                      </a:lnTo>
                      <a:close/>
                      <a:moveTo>
                        <a:pt x="150" y="75"/>
                      </a:moveTo>
                      <a:cubicBezTo>
                        <a:pt x="150" y="116"/>
                        <a:pt x="116" y="149"/>
                        <a:pt x="75" y="149"/>
                      </a:cubicBezTo>
                      <a:cubicBezTo>
                        <a:pt x="34" y="149"/>
                        <a:pt x="0" y="116"/>
                        <a:pt x="0" y="75"/>
                      </a:cubicBezTo>
                      <a:cubicBezTo>
                        <a:pt x="0" y="33"/>
                        <a:pt x="34" y="0"/>
                        <a:pt x="75" y="0"/>
                      </a:cubicBezTo>
                      <a:cubicBezTo>
                        <a:pt x="116" y="0"/>
                        <a:pt x="150" y="33"/>
                        <a:pt x="150" y="75"/>
                      </a:cubicBezTo>
                      <a:close/>
                      <a:moveTo>
                        <a:pt x="140" y="75"/>
                      </a:moveTo>
                      <a:cubicBezTo>
                        <a:pt x="140" y="39"/>
                        <a:pt x="111" y="9"/>
                        <a:pt x="75" y="9"/>
                      </a:cubicBezTo>
                      <a:cubicBezTo>
                        <a:pt x="39" y="9"/>
                        <a:pt x="10" y="39"/>
                        <a:pt x="10" y="75"/>
                      </a:cubicBezTo>
                      <a:cubicBezTo>
                        <a:pt x="10" y="111"/>
                        <a:pt x="39" y="140"/>
                        <a:pt x="75" y="140"/>
                      </a:cubicBezTo>
                      <a:cubicBezTo>
                        <a:pt x="111" y="140"/>
                        <a:pt x="140" y="111"/>
                        <a:pt x="140" y="75"/>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64" name="Rectangle 63"/>
                <p:cNvSpPr/>
                <p:nvPr/>
              </p:nvSpPr>
              <p:spPr bwMode="auto">
                <a:xfrm>
                  <a:off x="10028237" y="2536697"/>
                  <a:ext cx="1981200" cy="1159127"/>
                </a:xfrm>
                <a:prstGeom prst="rect">
                  <a:avLst/>
                </a:prstGeom>
                <a:noFill/>
                <a:ln>
                  <a:solidFill>
                    <a:srgbClr val="00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pic>
              <p:nvPicPr>
                <p:cNvPr id="66" name="Picture 2" descr="\\MAGNUM\Projects\Microsoft\Cloud Power FY12\Design\Icons\PNGs\Server_2.png"/>
                <p:cNvPicPr>
                  <a:picLocks noChangeAspect="1" noChangeArrowheads="1"/>
                </p:cNvPicPr>
                <p:nvPr/>
              </p:nvPicPr>
              <p:blipFill>
                <a:blip r:embed="rId2" cstate="print">
                  <a:lum bright="100000"/>
                </a:blip>
                <a:srcRect/>
                <a:stretch>
                  <a:fillRect/>
                </a:stretch>
              </p:blipFill>
              <p:spPr bwMode="auto">
                <a:xfrm>
                  <a:off x="10464774" y="2519933"/>
                  <a:ext cx="1159127" cy="1159127"/>
                </a:xfrm>
                <a:prstGeom prst="rect">
                  <a:avLst/>
                </a:prstGeom>
                <a:noFill/>
              </p:spPr>
            </p:pic>
          </p:grpSp>
          <p:sp>
            <p:nvSpPr>
              <p:cNvPr id="68" name="TextBox 67"/>
              <p:cNvSpPr txBox="1"/>
              <p:nvPr/>
            </p:nvSpPr>
            <p:spPr>
              <a:xfrm>
                <a:off x="10222625" y="3919188"/>
                <a:ext cx="159242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deployment</a:t>
                </a:r>
              </a:p>
            </p:txBody>
          </p:sp>
        </p:grpSp>
        <p:pic>
          <p:nvPicPr>
            <p:cNvPr id="86"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10118578" y="2936950"/>
              <a:ext cx="974319" cy="974319"/>
            </a:xfrm>
            <a:prstGeom prst="rect">
              <a:avLst/>
            </a:prstGeom>
            <a:noFill/>
          </p:spPr>
        </p:pic>
        <p:pic>
          <p:nvPicPr>
            <p:cNvPr id="87"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10915030" y="2947461"/>
              <a:ext cx="974319" cy="974319"/>
            </a:xfrm>
            <a:prstGeom prst="rect">
              <a:avLst/>
            </a:prstGeom>
            <a:noFill/>
          </p:spPr>
        </p:pic>
        <p:pic>
          <p:nvPicPr>
            <p:cNvPr id="88" name="Picture 6" descr="\\MAGNUM\Projects\Microsoft\Cloud Power FY12\Design\ICONS_PNG\Cloud.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11702994" y="3696232"/>
              <a:ext cx="571945" cy="571945"/>
            </a:xfrm>
            <a:prstGeom prst="rect">
              <a:avLst/>
            </a:prstGeom>
            <a:noFill/>
          </p:spPr>
        </p:pic>
      </p:grpSp>
      <p:grpSp>
        <p:nvGrpSpPr>
          <p:cNvPr id="17" name="Group 16"/>
          <p:cNvGrpSpPr/>
          <p:nvPr/>
        </p:nvGrpSpPr>
        <p:grpSpPr>
          <a:xfrm>
            <a:off x="20545" y="2991515"/>
            <a:ext cx="2633311" cy="1931291"/>
            <a:chOff x="20545" y="2839115"/>
            <a:chExt cx="2633311" cy="1931291"/>
          </a:xfrm>
        </p:grpSpPr>
        <p:grpSp>
          <p:nvGrpSpPr>
            <p:cNvPr id="16" name="Group 15"/>
            <p:cNvGrpSpPr/>
            <p:nvPr/>
          </p:nvGrpSpPr>
          <p:grpSpPr>
            <a:xfrm>
              <a:off x="591470" y="2841497"/>
              <a:ext cx="2062386" cy="1928909"/>
              <a:chOff x="591470" y="2841497"/>
              <a:chExt cx="2062386" cy="1928909"/>
            </a:xfrm>
          </p:grpSpPr>
          <p:grpSp>
            <p:nvGrpSpPr>
              <p:cNvPr id="32" name="Group 31"/>
              <p:cNvGrpSpPr/>
              <p:nvPr/>
            </p:nvGrpSpPr>
            <p:grpSpPr>
              <a:xfrm>
                <a:off x="591470" y="2841497"/>
                <a:ext cx="2062386" cy="1928909"/>
                <a:chOff x="591470" y="2536697"/>
                <a:chExt cx="2062386" cy="1928909"/>
              </a:xfrm>
            </p:grpSpPr>
            <p:grpSp>
              <p:nvGrpSpPr>
                <p:cNvPr id="27" name="Group 26"/>
                <p:cNvGrpSpPr/>
                <p:nvPr/>
              </p:nvGrpSpPr>
              <p:grpSpPr>
                <a:xfrm>
                  <a:off x="591470" y="2536697"/>
                  <a:ext cx="2062386" cy="1159127"/>
                  <a:chOff x="591470" y="2536697"/>
                  <a:chExt cx="2062386" cy="1159127"/>
                </a:xfrm>
              </p:grpSpPr>
              <p:sp>
                <p:nvSpPr>
                  <p:cNvPr id="49" name="Freeform 9"/>
                  <p:cNvSpPr>
                    <a:spLocks noEditPoints="1"/>
                  </p:cNvSpPr>
                  <p:nvPr/>
                </p:nvSpPr>
                <p:spPr bwMode="black">
                  <a:xfrm>
                    <a:off x="2241635" y="2909313"/>
                    <a:ext cx="412221" cy="413896"/>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nvGrpSpPr>
                  <p:cNvPr id="51" name="Group 50"/>
                  <p:cNvGrpSpPr>
                    <a:grpSpLocks noChangeAspect="1"/>
                  </p:cNvGrpSpPr>
                  <p:nvPr/>
                </p:nvGrpSpPr>
                <p:grpSpPr>
                  <a:xfrm>
                    <a:off x="591470" y="2788736"/>
                    <a:ext cx="338687" cy="241765"/>
                    <a:chOff x="1919446" y="3044496"/>
                    <a:chExt cx="665798" cy="475141"/>
                  </a:xfrm>
                </p:grpSpPr>
                <p:sp>
                  <p:nvSpPr>
                    <p:cNvPr id="52"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914400">
                        <a:defRPr/>
                      </a:pPr>
                      <a:endParaRPr lang="en-US" kern="0">
                        <a:solidFill>
                          <a:srgbClr val="000000"/>
                        </a:solidFill>
                        <a:latin typeface="Segoe"/>
                      </a:endParaRPr>
                    </a:p>
                  </p:txBody>
                </p:sp>
                <p:sp>
                  <p:nvSpPr>
                    <p:cNvPr id="54" name="Rectangle 53"/>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algn="ctr" defTabSz="914400">
                        <a:defRPr/>
                      </a:pPr>
                      <a:endParaRPr lang="en-US" kern="0">
                        <a:solidFill>
                          <a:srgbClr val="000000"/>
                        </a:solidFill>
                        <a:latin typeface="Segoe"/>
                      </a:endParaRPr>
                    </a:p>
                  </p:txBody>
                </p:sp>
              </p:grpSp>
              <p:sp>
                <p:nvSpPr>
                  <p:cNvPr id="24" name="Rectangle 23"/>
                  <p:cNvSpPr/>
                  <p:nvPr/>
                </p:nvSpPr>
                <p:spPr bwMode="auto">
                  <a:xfrm>
                    <a:off x="1265237" y="2536697"/>
                    <a:ext cx="838200" cy="1159127"/>
                  </a:xfrm>
                  <a:prstGeom prst="rect">
                    <a:avLst/>
                  </a:prstGeom>
                  <a:noFill/>
                  <a:ln>
                    <a:solidFill>
                      <a:srgbClr val="00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grpSp>
            <p:sp>
              <p:nvSpPr>
                <p:cNvPr id="31" name="TextBox 30"/>
                <p:cNvSpPr txBox="1"/>
                <p:nvPr/>
              </p:nvSpPr>
              <p:spPr>
                <a:xfrm>
                  <a:off x="622338" y="3920841"/>
                  <a:ext cx="1709699"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development</a:t>
                  </a:r>
                </a:p>
              </p:txBody>
            </p:sp>
          </p:grpSp>
          <p:pic>
            <p:nvPicPr>
              <p:cNvPr id="77" name="Picture 2" descr="\\MAGNUM\Projects\Microsoft\Cloud Power FY12\Design\Icons\PNGs\Server_2.png"/>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1183052" y="2910138"/>
                <a:ext cx="974319" cy="974319"/>
              </a:xfrm>
              <a:prstGeom prst="rect">
                <a:avLst/>
              </a:prstGeom>
              <a:noFill/>
            </p:spPr>
          </p:pic>
        </p:grpSp>
        <p:grpSp>
          <p:nvGrpSpPr>
            <p:cNvPr id="10" name="Group 9"/>
            <p:cNvGrpSpPr/>
            <p:nvPr/>
          </p:nvGrpSpPr>
          <p:grpSpPr>
            <a:xfrm>
              <a:off x="20545" y="2839115"/>
              <a:ext cx="886006" cy="1143187"/>
              <a:chOff x="66808" y="2404467"/>
              <a:chExt cx="886006" cy="1143187"/>
            </a:xfrm>
          </p:grpSpPr>
          <p:pic>
            <p:nvPicPr>
              <p:cNvPr id="89" name="Picture 3" descr="\\MAGNUM\Projects\Microsoft\Cloud Power FY12\Design\ICONS_PNG\Laptop.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52332" y="2404467"/>
                <a:ext cx="543521" cy="543521"/>
              </a:xfrm>
              <a:prstGeom prst="rect">
                <a:avLst/>
              </a:prstGeom>
              <a:noFill/>
            </p:spPr>
          </p:pic>
          <p:pic>
            <p:nvPicPr>
              <p:cNvPr id="90" name="Picture 3" descr="\\MAGNUM\Projects\Microsoft\Cloud Power FY12\Design\ICONS_PNG\Laptop.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409293" y="2660390"/>
                <a:ext cx="543521" cy="543521"/>
              </a:xfrm>
              <a:prstGeom prst="rect">
                <a:avLst/>
              </a:prstGeom>
              <a:noFill/>
            </p:spPr>
          </p:pic>
          <p:pic>
            <p:nvPicPr>
              <p:cNvPr id="91" name="Picture 3" descr="\\MAGNUM\Projects\Microsoft\Cloud Power FY12\Design\ICONS_PNG\Laptop.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66808" y="3004133"/>
                <a:ext cx="543521" cy="543521"/>
              </a:xfrm>
              <a:prstGeom prst="rect">
                <a:avLst/>
              </a:prstGeom>
              <a:noFill/>
            </p:spPr>
          </p:pic>
        </p:grpSp>
        <p:cxnSp>
          <p:nvCxnSpPr>
            <p:cNvPr id="15" name="Straight Connector 14"/>
            <p:cNvCxnSpPr/>
            <p:nvPr/>
          </p:nvCxnSpPr>
          <p:spPr>
            <a:xfrm>
              <a:off x="960437" y="3421062"/>
              <a:ext cx="106480" cy="0"/>
            </a:xfrm>
            <a:prstGeom prst="line">
              <a:avLst/>
            </a:prstGeom>
            <a:ln>
              <a:solidFill>
                <a:srgbClr val="00000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215431" y="6477460"/>
            <a:ext cx="1981953" cy="447815"/>
          </a:xfrm>
          <a:prstGeom prst="rect">
            <a:avLst/>
          </a:prstGeom>
          <a:noFill/>
        </p:spPr>
        <p:txBody>
          <a:bodyPr wrap="none" lIns="182880" tIns="146304" rIns="182880" bIns="146304" rtlCol="0">
            <a:spAutoFit/>
          </a:bodyPr>
          <a:lstStyle/>
          <a:p>
            <a:pPr>
              <a:lnSpc>
                <a:spcPct val="90000"/>
              </a:lnSpc>
              <a:spcAft>
                <a:spcPts val="600"/>
              </a:spcAft>
            </a:pPr>
            <a:r>
              <a:rPr lang="en-US" sz="1100" b="1" dirty="0" smtClean="0">
                <a:solidFill>
                  <a:srgbClr val="000000"/>
                </a:solidFill>
              </a:rPr>
              <a:t>**Small to medium farm</a:t>
            </a:r>
          </a:p>
        </p:txBody>
      </p:sp>
    </p:spTree>
    <p:extLst>
      <p:ext uri="{BB962C8B-B14F-4D97-AF65-F5344CB8AC3E}">
        <p14:creationId xmlns:p14="http://schemas.microsoft.com/office/powerpoint/2010/main" val="34182654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000000"/>
                </a:solidFill>
              </a:rPr>
              <a:t>What is SharePoint Development?</a:t>
            </a:r>
            <a:endParaRPr lang="en-US" dirty="0">
              <a:solidFill>
                <a:srgbClr val="000000"/>
              </a:solidFill>
            </a:endParaRPr>
          </a:p>
        </p:txBody>
      </p:sp>
      <p:sp>
        <p:nvSpPr>
          <p:cNvPr id="4" name="Text Placeholder 3"/>
          <p:cNvSpPr>
            <a:spLocks noGrp="1"/>
          </p:cNvSpPr>
          <p:nvPr>
            <p:ph type="body" sz="quarter" idx="10"/>
          </p:nvPr>
        </p:nvSpPr>
        <p:spPr>
          <a:xfrm>
            <a:off x="274638" y="1181294"/>
            <a:ext cx="11887200" cy="2468368"/>
          </a:xfrm>
        </p:spPr>
        <p:txBody>
          <a:bodyPr/>
          <a:lstStyle/>
          <a:p>
            <a:r>
              <a:rPr lang="en-US" sz="2800" dirty="0" smtClean="0">
                <a:solidFill>
                  <a:srgbClr val="000000"/>
                </a:solidFill>
              </a:rPr>
              <a:t>Can be defined along a spectrum</a:t>
            </a:r>
          </a:p>
          <a:p>
            <a:r>
              <a:rPr lang="en-US" sz="2800" dirty="0">
                <a:solidFill>
                  <a:srgbClr val="000000"/>
                </a:solidFill>
              </a:rPr>
              <a:t>	</a:t>
            </a:r>
            <a:r>
              <a:rPr lang="en-US" sz="2800" dirty="0" smtClean="0">
                <a:solidFill>
                  <a:srgbClr val="000000"/>
                </a:solidFill>
              </a:rPr>
              <a:t>Simple browser-based configuration/development</a:t>
            </a:r>
          </a:p>
          <a:p>
            <a:r>
              <a:rPr lang="en-US" sz="2800" dirty="0">
                <a:solidFill>
                  <a:srgbClr val="000000"/>
                </a:solidFill>
              </a:rPr>
              <a:t>	</a:t>
            </a:r>
            <a:r>
              <a:rPr lang="en-US" sz="2800" dirty="0" smtClean="0">
                <a:solidFill>
                  <a:srgbClr val="000000"/>
                </a:solidFill>
              </a:rPr>
              <a:t>Client-side programming/scripting (e.g. HTML, JS, CSS)</a:t>
            </a:r>
          </a:p>
          <a:p>
            <a:r>
              <a:rPr lang="en-US" sz="2800" dirty="0">
                <a:solidFill>
                  <a:srgbClr val="000000"/>
                </a:solidFill>
              </a:rPr>
              <a:t>	</a:t>
            </a:r>
            <a:r>
              <a:rPr lang="en-US" sz="2800" dirty="0" smtClean="0">
                <a:solidFill>
                  <a:srgbClr val="000000"/>
                </a:solidFill>
              </a:rPr>
              <a:t>Branding (e.g. Master Pages)</a:t>
            </a:r>
          </a:p>
          <a:p>
            <a:r>
              <a:rPr lang="en-US" sz="2800" dirty="0">
                <a:solidFill>
                  <a:srgbClr val="000000"/>
                </a:solidFill>
              </a:rPr>
              <a:t>	</a:t>
            </a:r>
            <a:r>
              <a:rPr lang="en-US" sz="2800" dirty="0" smtClean="0">
                <a:solidFill>
                  <a:srgbClr val="000000"/>
                </a:solidFill>
              </a:rPr>
              <a:t>Managed code development (e.g. ASP.NET, C#/VB)</a:t>
            </a:r>
            <a:endParaRPr lang="en-US" sz="2800" dirty="0">
              <a:solidFill>
                <a:srgbClr val="000000"/>
              </a:solidFill>
            </a:endParaRPr>
          </a:p>
        </p:txBody>
      </p:sp>
      <p:sp>
        <p:nvSpPr>
          <p:cNvPr id="7" name="Rectangle 6"/>
          <p:cNvSpPr/>
          <p:nvPr/>
        </p:nvSpPr>
        <p:spPr bwMode="auto">
          <a:xfrm>
            <a:off x="9494837" y="4945062"/>
            <a:ext cx="2133600" cy="1295400"/>
          </a:xfrm>
          <a:prstGeom prst="rect">
            <a:avLst/>
          </a:prstGeom>
          <a:solidFill>
            <a:schemeClr val="accent5">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0000"/>
              </a:solidFill>
              <a:ea typeface="Segoe UI" pitchFamily="34" charset="0"/>
              <a:cs typeface="Segoe UI" pitchFamily="34" charset="0"/>
            </a:endParaRPr>
          </a:p>
          <a:p>
            <a:pPr algn="ctr" defTabSz="932472" fontAlgn="base">
              <a:lnSpc>
                <a:spcPct val="90000"/>
              </a:lnSpc>
              <a:spcBef>
                <a:spcPct val="0"/>
              </a:spcBef>
              <a:spcAft>
                <a:spcPct val="0"/>
              </a:spcAft>
            </a:pPr>
            <a:r>
              <a:rPr lang="en-US" sz="2400" dirty="0" smtClean="0">
                <a:solidFill>
                  <a:srgbClr val="000000"/>
                </a:solidFill>
                <a:ea typeface="Segoe UI" pitchFamily="34" charset="0"/>
                <a:cs typeface="Segoe UI" pitchFamily="34" charset="0"/>
              </a:rPr>
              <a:t>End User</a:t>
            </a:r>
          </a:p>
        </p:txBody>
      </p:sp>
      <p:grpSp>
        <p:nvGrpSpPr>
          <p:cNvPr id="24" name="Group 23"/>
          <p:cNvGrpSpPr/>
          <p:nvPr/>
        </p:nvGrpSpPr>
        <p:grpSpPr>
          <a:xfrm>
            <a:off x="808037" y="4946715"/>
            <a:ext cx="2819400" cy="1295400"/>
            <a:chOff x="808037" y="4946715"/>
            <a:chExt cx="2819400" cy="1295400"/>
          </a:xfrm>
        </p:grpSpPr>
        <p:sp>
          <p:nvSpPr>
            <p:cNvPr id="2" name="Rectangle 1"/>
            <p:cNvSpPr/>
            <p:nvPr/>
          </p:nvSpPr>
          <p:spPr bwMode="auto">
            <a:xfrm>
              <a:off x="808037" y="4946715"/>
              <a:ext cx="2133600" cy="1295400"/>
            </a:xfrm>
            <a:prstGeom prst="rect">
              <a:avLst/>
            </a:prstGeom>
            <a:solidFill>
              <a:schemeClr val="accent5">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0000"/>
                </a:solidFill>
                <a:ea typeface="Segoe UI" pitchFamily="34" charset="0"/>
                <a:cs typeface="Segoe UI" pitchFamily="34" charset="0"/>
              </a:endParaRPr>
            </a:p>
            <a:p>
              <a:pPr algn="ctr" defTabSz="932472" fontAlgn="base">
                <a:lnSpc>
                  <a:spcPct val="90000"/>
                </a:lnSpc>
                <a:spcBef>
                  <a:spcPct val="0"/>
                </a:spcBef>
                <a:spcAft>
                  <a:spcPct val="0"/>
                </a:spcAft>
              </a:pPr>
              <a:r>
                <a:rPr lang="en-US" sz="2400" dirty="0" smtClean="0">
                  <a:solidFill>
                    <a:srgbClr val="000000"/>
                  </a:solidFill>
                  <a:ea typeface="Segoe UI" pitchFamily="34" charset="0"/>
                  <a:cs typeface="Segoe UI" pitchFamily="34" charset="0"/>
                </a:rPr>
                <a:t>Developer</a:t>
              </a:r>
            </a:p>
          </p:txBody>
        </p:sp>
        <p:sp>
          <p:nvSpPr>
            <p:cNvPr id="8" name="Right Arrow 7"/>
            <p:cNvSpPr/>
            <p:nvPr/>
          </p:nvSpPr>
          <p:spPr bwMode="auto">
            <a:xfrm>
              <a:off x="3017837" y="5478462"/>
              <a:ext cx="609600" cy="2286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grpSp>
      <p:grpSp>
        <p:nvGrpSpPr>
          <p:cNvPr id="25" name="Group 24"/>
          <p:cNvGrpSpPr/>
          <p:nvPr/>
        </p:nvGrpSpPr>
        <p:grpSpPr>
          <a:xfrm>
            <a:off x="3703637" y="4946715"/>
            <a:ext cx="2807305" cy="1295400"/>
            <a:chOff x="3703637" y="4946715"/>
            <a:chExt cx="2807305" cy="1295400"/>
          </a:xfrm>
        </p:grpSpPr>
        <p:sp>
          <p:nvSpPr>
            <p:cNvPr id="5" name="Rectangle 4"/>
            <p:cNvSpPr/>
            <p:nvPr/>
          </p:nvSpPr>
          <p:spPr bwMode="auto">
            <a:xfrm>
              <a:off x="3703637" y="4946715"/>
              <a:ext cx="2133600" cy="1295400"/>
            </a:xfrm>
            <a:prstGeom prst="rect">
              <a:avLst/>
            </a:prstGeom>
            <a:solidFill>
              <a:schemeClr val="accent5">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0000"/>
                </a:solidFill>
                <a:ea typeface="Segoe UI" pitchFamily="34" charset="0"/>
                <a:cs typeface="Segoe UI" pitchFamily="34" charset="0"/>
              </a:endParaRPr>
            </a:p>
            <a:p>
              <a:pPr algn="ctr" defTabSz="932472" fontAlgn="base">
                <a:lnSpc>
                  <a:spcPct val="90000"/>
                </a:lnSpc>
                <a:spcBef>
                  <a:spcPct val="0"/>
                </a:spcBef>
                <a:spcAft>
                  <a:spcPct val="0"/>
                </a:spcAft>
              </a:pPr>
              <a:r>
                <a:rPr lang="en-US" sz="2400" dirty="0">
                  <a:solidFill>
                    <a:srgbClr val="000000"/>
                  </a:solidFill>
                  <a:ea typeface="Segoe UI" pitchFamily="34" charset="0"/>
                  <a:cs typeface="Segoe UI" pitchFamily="34" charset="0"/>
                </a:rPr>
                <a:t>D</a:t>
              </a:r>
              <a:r>
                <a:rPr lang="en-US" sz="2400" dirty="0" smtClean="0">
                  <a:solidFill>
                    <a:srgbClr val="000000"/>
                  </a:solidFill>
                  <a:ea typeface="Segoe UI" pitchFamily="34" charset="0"/>
                  <a:cs typeface="Segoe UI" pitchFamily="34" charset="0"/>
                </a:rPr>
                <a:t>esigner</a:t>
              </a:r>
            </a:p>
          </p:txBody>
        </p:sp>
        <p:sp>
          <p:nvSpPr>
            <p:cNvPr id="9" name="Right Arrow 8"/>
            <p:cNvSpPr/>
            <p:nvPr/>
          </p:nvSpPr>
          <p:spPr bwMode="auto">
            <a:xfrm>
              <a:off x="5901342" y="5478462"/>
              <a:ext cx="609600" cy="2286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grpSp>
      <p:grpSp>
        <p:nvGrpSpPr>
          <p:cNvPr id="26" name="Group 25"/>
          <p:cNvGrpSpPr/>
          <p:nvPr/>
        </p:nvGrpSpPr>
        <p:grpSpPr>
          <a:xfrm>
            <a:off x="6599237" y="4946715"/>
            <a:ext cx="2819400" cy="1295400"/>
            <a:chOff x="6599237" y="4946715"/>
            <a:chExt cx="2819400" cy="1295400"/>
          </a:xfrm>
        </p:grpSpPr>
        <p:sp>
          <p:nvSpPr>
            <p:cNvPr id="6" name="Rectangle 5"/>
            <p:cNvSpPr/>
            <p:nvPr/>
          </p:nvSpPr>
          <p:spPr bwMode="auto">
            <a:xfrm>
              <a:off x="6599237" y="4946715"/>
              <a:ext cx="2133600" cy="1295400"/>
            </a:xfrm>
            <a:prstGeom prst="rect">
              <a:avLst/>
            </a:prstGeom>
            <a:solidFill>
              <a:schemeClr val="accent5">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0000"/>
                </a:solidFill>
                <a:ea typeface="Segoe UI" pitchFamily="34" charset="0"/>
                <a:cs typeface="Segoe UI" pitchFamily="34" charset="0"/>
              </a:endParaRPr>
            </a:p>
            <a:p>
              <a:pPr algn="ctr" defTabSz="932472" fontAlgn="base">
                <a:lnSpc>
                  <a:spcPct val="90000"/>
                </a:lnSpc>
                <a:spcBef>
                  <a:spcPct val="0"/>
                </a:spcBef>
                <a:spcAft>
                  <a:spcPct val="0"/>
                </a:spcAft>
              </a:pPr>
              <a:r>
                <a:rPr lang="en-US" sz="2400" dirty="0" smtClean="0">
                  <a:solidFill>
                    <a:srgbClr val="000000"/>
                  </a:solidFill>
                  <a:ea typeface="Segoe UI" pitchFamily="34" charset="0"/>
                  <a:cs typeface="Segoe UI" pitchFamily="34" charset="0"/>
                </a:rPr>
                <a:t>Power User</a:t>
              </a:r>
            </a:p>
          </p:txBody>
        </p:sp>
        <p:sp>
          <p:nvSpPr>
            <p:cNvPr id="10" name="Right Arrow 9"/>
            <p:cNvSpPr/>
            <p:nvPr/>
          </p:nvSpPr>
          <p:spPr bwMode="auto">
            <a:xfrm>
              <a:off x="8809037" y="5478462"/>
              <a:ext cx="609600" cy="2286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grpSp>
      <p:grpSp>
        <p:nvGrpSpPr>
          <p:cNvPr id="20" name="Group 19"/>
          <p:cNvGrpSpPr/>
          <p:nvPr/>
        </p:nvGrpSpPr>
        <p:grpSpPr>
          <a:xfrm>
            <a:off x="1848726" y="4057878"/>
            <a:ext cx="1643133" cy="2781300"/>
            <a:chOff x="1848726" y="4057878"/>
            <a:chExt cx="1643133" cy="2781300"/>
          </a:xfrm>
        </p:grpSpPr>
        <p:sp>
          <p:nvSpPr>
            <p:cNvPr id="12" name="Moon 11"/>
            <p:cNvSpPr/>
            <p:nvPr/>
          </p:nvSpPr>
          <p:spPr bwMode="auto">
            <a:xfrm rot="10800000">
              <a:off x="2929542" y="4057878"/>
              <a:ext cx="562317" cy="2781300"/>
            </a:xfrm>
            <a:prstGeom prst="moon">
              <a:avLst/>
            </a:prstGeom>
            <a:solidFill>
              <a:schemeClr val="accent6">
                <a:alpha val="4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sp>
          <p:nvSpPr>
            <p:cNvPr id="13" name="TextBox 12"/>
            <p:cNvSpPr txBox="1"/>
            <p:nvPr/>
          </p:nvSpPr>
          <p:spPr>
            <a:xfrm>
              <a:off x="1848726" y="4176185"/>
              <a:ext cx="1092287"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000000"/>
                  </a:solidFill>
                </a:rPr>
                <a:t>API/OM</a:t>
              </a:r>
            </a:p>
          </p:txBody>
        </p:sp>
      </p:grpSp>
      <p:grpSp>
        <p:nvGrpSpPr>
          <p:cNvPr id="21" name="Group 20"/>
          <p:cNvGrpSpPr/>
          <p:nvPr/>
        </p:nvGrpSpPr>
        <p:grpSpPr>
          <a:xfrm>
            <a:off x="3974445" y="4057878"/>
            <a:ext cx="2355728" cy="2781300"/>
            <a:chOff x="3974445" y="4057878"/>
            <a:chExt cx="2355728" cy="2781300"/>
          </a:xfrm>
        </p:grpSpPr>
        <p:sp>
          <p:nvSpPr>
            <p:cNvPr id="14" name="Moon 13"/>
            <p:cNvSpPr/>
            <p:nvPr/>
          </p:nvSpPr>
          <p:spPr bwMode="auto">
            <a:xfrm rot="10800000">
              <a:off x="5767856" y="4057878"/>
              <a:ext cx="562317" cy="2781300"/>
            </a:xfrm>
            <a:prstGeom prst="moon">
              <a:avLst/>
            </a:prstGeom>
            <a:solidFill>
              <a:schemeClr val="accent6">
                <a:alpha val="4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sp>
          <p:nvSpPr>
            <p:cNvPr id="15" name="TextBox 14"/>
            <p:cNvSpPr txBox="1"/>
            <p:nvPr/>
          </p:nvSpPr>
          <p:spPr>
            <a:xfrm>
              <a:off x="3974445" y="4176185"/>
              <a:ext cx="191283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000000"/>
                  </a:solidFill>
                </a:rPr>
                <a:t>Master Page/CSS</a:t>
              </a:r>
            </a:p>
          </p:txBody>
        </p:sp>
      </p:grpSp>
      <p:grpSp>
        <p:nvGrpSpPr>
          <p:cNvPr id="22" name="Group 21"/>
          <p:cNvGrpSpPr/>
          <p:nvPr/>
        </p:nvGrpSpPr>
        <p:grpSpPr>
          <a:xfrm>
            <a:off x="6896206" y="4057878"/>
            <a:ext cx="2386853" cy="2781300"/>
            <a:chOff x="6896206" y="4057878"/>
            <a:chExt cx="2386853" cy="2781300"/>
          </a:xfrm>
        </p:grpSpPr>
        <p:sp>
          <p:nvSpPr>
            <p:cNvPr id="16" name="Moon 15"/>
            <p:cNvSpPr/>
            <p:nvPr/>
          </p:nvSpPr>
          <p:spPr bwMode="auto">
            <a:xfrm rot="10800000">
              <a:off x="8720742" y="4057878"/>
              <a:ext cx="562317" cy="2781300"/>
            </a:xfrm>
            <a:prstGeom prst="moon">
              <a:avLst/>
            </a:prstGeom>
            <a:solidFill>
              <a:schemeClr val="accent6">
                <a:alpha val="4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sp>
          <p:nvSpPr>
            <p:cNvPr id="17" name="TextBox 16"/>
            <p:cNvSpPr txBox="1"/>
            <p:nvPr/>
          </p:nvSpPr>
          <p:spPr>
            <a:xfrm>
              <a:off x="6896206" y="4176185"/>
              <a:ext cx="1876155"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000000"/>
                  </a:solidFill>
                </a:rPr>
                <a:t>UI </a:t>
              </a:r>
              <a:r>
                <a:rPr lang="en-US" sz="1600" dirty="0" err="1" smtClean="0">
                  <a:solidFill>
                    <a:srgbClr val="000000"/>
                  </a:solidFill>
                </a:rPr>
                <a:t>Config</a:t>
              </a:r>
              <a:r>
                <a:rPr lang="en-US" sz="1600" dirty="0" smtClean="0">
                  <a:solidFill>
                    <a:srgbClr val="000000"/>
                  </a:solidFill>
                </a:rPr>
                <a:t>./HTML</a:t>
              </a:r>
            </a:p>
          </p:txBody>
        </p:sp>
      </p:grpSp>
      <p:grpSp>
        <p:nvGrpSpPr>
          <p:cNvPr id="23" name="Group 22"/>
          <p:cNvGrpSpPr/>
          <p:nvPr/>
        </p:nvGrpSpPr>
        <p:grpSpPr>
          <a:xfrm>
            <a:off x="9774985" y="4057878"/>
            <a:ext cx="2386853" cy="2781300"/>
            <a:chOff x="9774985" y="4057878"/>
            <a:chExt cx="2386853" cy="2781300"/>
          </a:xfrm>
        </p:grpSpPr>
        <p:sp>
          <p:nvSpPr>
            <p:cNvPr id="18" name="Moon 17"/>
            <p:cNvSpPr/>
            <p:nvPr/>
          </p:nvSpPr>
          <p:spPr bwMode="auto">
            <a:xfrm rot="10800000">
              <a:off x="11599521" y="4057878"/>
              <a:ext cx="562317" cy="2781300"/>
            </a:xfrm>
            <a:prstGeom prst="moon">
              <a:avLst/>
            </a:prstGeom>
            <a:solidFill>
              <a:schemeClr val="accent6">
                <a:alpha val="4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sp>
          <p:nvSpPr>
            <p:cNvPr id="19" name="TextBox 18"/>
            <p:cNvSpPr txBox="1"/>
            <p:nvPr/>
          </p:nvSpPr>
          <p:spPr>
            <a:xfrm>
              <a:off x="9774985" y="4176185"/>
              <a:ext cx="202363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000000"/>
                  </a:solidFill>
                </a:rPr>
                <a:t>Site/App/List/Item</a:t>
              </a:r>
            </a:p>
          </p:txBody>
        </p:sp>
      </p:grpSp>
      <p:sp>
        <p:nvSpPr>
          <p:cNvPr id="11" name="Rectangle 10"/>
          <p:cNvSpPr/>
          <p:nvPr/>
        </p:nvSpPr>
        <p:spPr>
          <a:xfrm>
            <a:off x="198437" y="3651055"/>
            <a:ext cx="2515625" cy="307777"/>
          </a:xfrm>
          <a:prstGeom prst="rect">
            <a:avLst/>
          </a:prstGeom>
        </p:spPr>
        <p:txBody>
          <a:bodyPr wrap="none">
            <a:spAutoFit/>
          </a:bodyPr>
          <a:lstStyle/>
          <a:p>
            <a:r>
              <a:rPr lang="en-US" sz="1400" b="1" dirty="0" smtClean="0">
                <a:solidFill>
                  <a:srgbClr val="000000"/>
                </a:solidFill>
              </a:rPr>
              <a:t>My preferred segmentation</a:t>
            </a:r>
            <a:endParaRPr lang="en-US" sz="1400" b="1" dirty="0">
              <a:solidFill>
                <a:srgbClr val="000000"/>
              </a:solidFill>
            </a:endParaRPr>
          </a:p>
        </p:txBody>
      </p:sp>
    </p:spTree>
    <p:extLst>
      <p:ext uri="{BB962C8B-B14F-4D97-AF65-F5344CB8AC3E}">
        <p14:creationId xmlns:p14="http://schemas.microsoft.com/office/powerpoint/2010/main" val="24977573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8300" cy="2590800"/>
          </a:xfrm>
        </p:spPr>
        <p:txBody>
          <a:bodyPr/>
          <a:lstStyle/>
          <a:p>
            <a:r>
              <a:rPr lang="en-US" dirty="0" smtClean="0"/>
              <a:t>Customizing your </a:t>
            </a:r>
            <a:r>
              <a:rPr lang="en-US" dirty="0"/>
              <a:t>F</a:t>
            </a:r>
            <a:r>
              <a:rPr lang="en-US" dirty="0" smtClean="0"/>
              <a:t>irst SharePoint Site</a:t>
            </a:r>
            <a:endParaRPr lang="en-US" dirty="0"/>
          </a:p>
        </p:txBody>
      </p:sp>
    </p:spTree>
    <p:extLst>
      <p:ext uri="{BB962C8B-B14F-4D97-AF65-F5344CB8AC3E}">
        <p14:creationId xmlns:p14="http://schemas.microsoft.com/office/powerpoint/2010/main" val="20752315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Developer Tip # 1: Business Requirements</a:t>
            </a:r>
            <a:endParaRPr lang="en-US" dirty="0"/>
          </a:p>
        </p:txBody>
      </p:sp>
      <p:sp>
        <p:nvSpPr>
          <p:cNvPr id="4" name="Oval Callout 3"/>
          <p:cNvSpPr/>
          <p:nvPr/>
        </p:nvSpPr>
        <p:spPr bwMode="auto">
          <a:xfrm>
            <a:off x="503237" y="1592262"/>
            <a:ext cx="7924800" cy="4343400"/>
          </a:xfrm>
          <a:prstGeom prst="wedgeEllipseCallout">
            <a:avLst>
              <a:gd name="adj1" fmla="val 56132"/>
              <a:gd name="adj2" fmla="val 2395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Make sure all business requirements are documented and understood up front before you start </a:t>
            </a:r>
            <a:r>
              <a:rPr lang="en-US" sz="2800" i="1" dirty="0" smtClean="0">
                <a:gradFill>
                  <a:gsLst>
                    <a:gs pos="0">
                      <a:srgbClr val="FFFFFF"/>
                    </a:gs>
                    <a:gs pos="100000">
                      <a:srgbClr val="FFFFFF"/>
                    </a:gs>
                  </a:gsLst>
                  <a:lin ang="5400000" scaled="0"/>
                </a:gradFill>
                <a:ea typeface="Segoe UI" pitchFamily="34" charset="0"/>
                <a:cs typeface="Segoe UI" pitchFamily="34" charset="0"/>
              </a:rPr>
              <a:t>any</a:t>
            </a:r>
            <a:r>
              <a:rPr lang="en-US" sz="2800" dirty="0" smtClean="0">
                <a:gradFill>
                  <a:gsLst>
                    <a:gs pos="0">
                      <a:srgbClr val="FFFFFF"/>
                    </a:gs>
                    <a:gs pos="100000">
                      <a:srgbClr val="FFFFFF"/>
                    </a:gs>
                  </a:gsLst>
                  <a:lin ang="5400000" scaled="0"/>
                </a:gradFill>
                <a:ea typeface="Segoe UI" pitchFamily="34" charset="0"/>
                <a:cs typeface="Segoe UI" pitchFamily="34" charset="0"/>
              </a:rPr>
              <a:t> SharePoint development. You want to ensure you save time and don’t replicate the in-box functionality.</a:t>
            </a:r>
          </a:p>
        </p:txBody>
      </p:sp>
      <p:pic>
        <p:nvPicPr>
          <p:cNvPr id="7" name="Picture 6" descr="\\MAGNUM\Projects\Microsoft\Cloud Power FY12\Design\ICONS_PNG\Flexible_Workspace.png"/>
          <p:cNvPicPr>
            <a:picLocks noChangeAspect="1" noChangeArrowheads="1"/>
          </p:cNvPicPr>
          <p:nvPr/>
        </p:nvPicPr>
        <p:blipFill>
          <a:blip r:embed="rId2" cstate="print">
            <a:lum bright="100000"/>
          </a:blip>
          <a:srcRect r="63636"/>
          <a:stretch>
            <a:fillRect/>
          </a:stretch>
        </p:blipFill>
        <p:spPr bwMode="auto">
          <a:xfrm>
            <a:off x="9647237" y="5097462"/>
            <a:ext cx="609600" cy="1676400"/>
          </a:xfrm>
          <a:prstGeom prst="rect">
            <a:avLst/>
          </a:prstGeom>
          <a:noFill/>
          <a:ln>
            <a:no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37637" y="3476480"/>
            <a:ext cx="1676400" cy="2078182"/>
          </a:xfrm>
          <a:prstGeom prst="rect">
            <a:avLst/>
          </a:prstGeom>
          <a:solidFill>
            <a:srgbClr val="FFFFFF">
              <a:shade val="85000"/>
            </a:srgbClr>
          </a:solidFill>
          <a:ln w="31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p:cNvSpPr/>
          <p:nvPr/>
        </p:nvSpPr>
        <p:spPr>
          <a:xfrm>
            <a:off x="7646701" y="6545262"/>
            <a:ext cx="4458272" cy="369332"/>
          </a:xfrm>
          <a:prstGeom prst="rect">
            <a:avLst/>
          </a:prstGeom>
        </p:spPr>
        <p:txBody>
          <a:bodyPr wrap="none">
            <a:spAutoFit/>
          </a:bodyPr>
          <a:lstStyle/>
          <a:p>
            <a:r>
              <a:rPr lang="en-US" dirty="0">
                <a:solidFill>
                  <a:srgbClr val="FFFFFF"/>
                </a:solidFill>
                <a:latin typeface="Courier New" panose="02070309020205020404" pitchFamily="49" charset="0"/>
                <a:cs typeface="Courier New" panose="02070309020205020404" pitchFamily="49" charset="0"/>
              </a:rPr>
              <a:t>http</a:t>
            </a:r>
            <a:r>
              <a:rPr lang="en-US" dirty="0" smtClean="0">
                <a:solidFill>
                  <a:srgbClr val="FFFFFF"/>
                </a:solidFill>
                <a:latin typeface="Courier New" panose="02070309020205020404" pitchFamily="49" charset="0"/>
                <a:cs typeface="Courier New" panose="02070309020205020404" pitchFamily="49" charset="0"/>
              </a:rPr>
              <a:t>://msdn.blogs.com/steve_fox</a:t>
            </a:r>
            <a:endParaRPr lang="en-US" dirty="0">
              <a:solidFill>
                <a:srgbClr val="FFFFFF"/>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86877792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{Developer Tools}</a:t>
            </a:r>
            <a:endParaRPr lang="en-US" dirty="0"/>
          </a:p>
        </p:txBody>
      </p:sp>
    </p:spTree>
    <p:extLst>
      <p:ext uri="{BB962C8B-B14F-4D97-AF65-F5344CB8AC3E}">
        <p14:creationId xmlns:p14="http://schemas.microsoft.com/office/powerpoint/2010/main" val="347262128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Browser-Based Development</a:t>
            </a:r>
            <a:endParaRPr lang="en-US" dirty="0"/>
          </a:p>
        </p:txBody>
      </p:sp>
      <p:sp>
        <p:nvSpPr>
          <p:cNvPr id="6" name="Text Placeholder 5"/>
          <p:cNvSpPr>
            <a:spLocks noGrp="1"/>
          </p:cNvSpPr>
          <p:nvPr>
            <p:ph type="body" sz="quarter" idx="10"/>
          </p:nvPr>
        </p:nvSpPr>
        <p:spPr>
          <a:xfrm>
            <a:off x="261582" y="1873654"/>
            <a:ext cx="5029199" cy="3681008"/>
          </a:xfrm>
        </p:spPr>
        <p:txBody>
          <a:bodyPr/>
          <a:lstStyle/>
          <a:p>
            <a:r>
              <a:rPr lang="en-US" sz="3200" dirty="0">
                <a:solidFill>
                  <a:srgbClr val="000000"/>
                </a:solidFill>
              </a:rPr>
              <a:t>Site creation and administration</a:t>
            </a:r>
          </a:p>
          <a:p>
            <a:r>
              <a:rPr lang="en-US" sz="3200" dirty="0">
                <a:solidFill>
                  <a:srgbClr val="000000"/>
                </a:solidFill>
              </a:rPr>
              <a:t>Themes, branding and master pages</a:t>
            </a:r>
          </a:p>
          <a:p>
            <a:r>
              <a:rPr lang="en-US" sz="3200" dirty="0">
                <a:solidFill>
                  <a:srgbClr val="000000"/>
                </a:solidFill>
              </a:rPr>
              <a:t>HTML content editing</a:t>
            </a:r>
          </a:p>
          <a:p>
            <a:r>
              <a:rPr lang="en-US" sz="3200" dirty="0">
                <a:solidFill>
                  <a:srgbClr val="000000"/>
                </a:solidFill>
              </a:rPr>
              <a:t>Inline JavaScript</a:t>
            </a:r>
          </a:p>
          <a:p>
            <a:r>
              <a:rPr lang="en-US" sz="3200" dirty="0">
                <a:solidFill>
                  <a:srgbClr val="000000"/>
                </a:solidFill>
              </a:rPr>
              <a:t>CSS Overrides</a:t>
            </a:r>
          </a:p>
        </p:txBody>
      </p:sp>
      <p:pic>
        <p:nvPicPr>
          <p:cNvPr id="8" name="Picture 7"/>
          <p:cNvPicPr>
            <a:picLocks noChangeAspect="1"/>
          </p:cNvPicPr>
          <p:nvPr/>
        </p:nvPicPr>
        <p:blipFill>
          <a:blip r:embed="rId2"/>
          <a:stretch>
            <a:fillRect/>
          </a:stretch>
        </p:blipFill>
        <p:spPr>
          <a:xfrm>
            <a:off x="4999037" y="1873654"/>
            <a:ext cx="6943725" cy="3785465"/>
          </a:xfrm>
          <a:prstGeom prst="rect">
            <a:avLst/>
          </a:prstGeom>
          <a:ln>
            <a:solidFill>
              <a:srgbClr val="000000"/>
            </a:solidFill>
          </a:ln>
        </p:spPr>
      </p:pic>
    </p:spTree>
    <p:extLst>
      <p:ext uri="{BB962C8B-B14F-4D97-AF65-F5344CB8AC3E}">
        <p14:creationId xmlns:p14="http://schemas.microsoft.com/office/powerpoint/2010/main" val="193931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“Napa”</a:t>
            </a:r>
            <a:endParaRPr lang="en-US" dirty="0"/>
          </a:p>
        </p:txBody>
      </p:sp>
      <p:sp>
        <p:nvSpPr>
          <p:cNvPr id="6" name="Text Placeholder 5"/>
          <p:cNvSpPr>
            <a:spLocks noGrp="1"/>
          </p:cNvSpPr>
          <p:nvPr>
            <p:ph type="body" sz="quarter" idx="10"/>
          </p:nvPr>
        </p:nvSpPr>
        <p:spPr>
          <a:xfrm>
            <a:off x="261582" y="1873654"/>
            <a:ext cx="5029199" cy="3336298"/>
          </a:xfrm>
        </p:spPr>
        <p:txBody>
          <a:bodyPr/>
          <a:lstStyle/>
          <a:p>
            <a:r>
              <a:rPr lang="en-US" sz="3200" dirty="0">
                <a:solidFill>
                  <a:srgbClr val="000000"/>
                </a:solidFill>
              </a:rPr>
              <a:t>Browser-based</a:t>
            </a:r>
          </a:p>
          <a:p>
            <a:r>
              <a:rPr lang="en-US" sz="3200" dirty="0">
                <a:solidFill>
                  <a:srgbClr val="000000"/>
                </a:solidFill>
              </a:rPr>
              <a:t>Lightweight, client apps</a:t>
            </a:r>
          </a:p>
          <a:p>
            <a:r>
              <a:rPr lang="en-US" sz="3200" dirty="0">
                <a:solidFill>
                  <a:srgbClr val="000000"/>
                </a:solidFill>
              </a:rPr>
              <a:t>SharePoint or Office Apps</a:t>
            </a:r>
          </a:p>
          <a:p>
            <a:r>
              <a:rPr lang="en-US" sz="3200" dirty="0">
                <a:solidFill>
                  <a:srgbClr val="000000"/>
                </a:solidFill>
              </a:rPr>
              <a:t>Quick run and deploy</a:t>
            </a:r>
          </a:p>
          <a:p>
            <a:r>
              <a:rPr lang="en-US" sz="3200" dirty="0">
                <a:solidFill>
                  <a:srgbClr val="000000"/>
                </a:solidFill>
              </a:rPr>
              <a:t>Migrate to Visual Studio</a:t>
            </a:r>
          </a:p>
          <a:p>
            <a:r>
              <a:rPr lang="en-US" sz="3200" dirty="0">
                <a:solidFill>
                  <a:srgbClr val="000000"/>
                </a:solidFill>
              </a:rPr>
              <a:t>Free </a:t>
            </a:r>
            <a:r>
              <a:rPr lang="en-US" sz="3200" dirty="0" smtClean="0">
                <a:solidFill>
                  <a:srgbClr val="000000"/>
                </a:solidFill>
              </a:rPr>
              <a:t>“App”</a:t>
            </a:r>
            <a:endParaRPr lang="en-US" sz="3200" dirty="0">
              <a:solidFill>
                <a:srgbClr val="00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0966" y="1516062"/>
            <a:ext cx="6853238" cy="470936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9082" y="1516062"/>
            <a:ext cx="6855121" cy="4709368"/>
          </a:xfrm>
          <a:prstGeom prst="rect">
            <a:avLst/>
          </a:prstGeom>
        </p:spPr>
      </p:pic>
    </p:spTree>
    <p:extLst>
      <p:ext uri="{BB962C8B-B14F-4D97-AF65-F5344CB8AC3E}">
        <p14:creationId xmlns:p14="http://schemas.microsoft.com/office/powerpoint/2010/main" val="134688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8300" cy="2590800"/>
          </a:xfrm>
        </p:spPr>
        <p:txBody>
          <a:bodyPr/>
          <a:lstStyle/>
          <a:p>
            <a:r>
              <a:rPr lang="en-US" dirty="0" smtClean="0"/>
              <a:t>Deploying JavaScript Apps to SharePoint using Napa</a:t>
            </a:r>
            <a:endParaRPr lang="en-US" dirty="0"/>
          </a:p>
        </p:txBody>
      </p:sp>
    </p:spTree>
    <p:extLst>
      <p:ext uri="{BB962C8B-B14F-4D97-AF65-F5344CB8AC3E}">
        <p14:creationId xmlns:p14="http://schemas.microsoft.com/office/powerpoint/2010/main" val="4686793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SharePoint Designer</a:t>
            </a:r>
            <a:endParaRPr lang="en-US" dirty="0"/>
          </a:p>
        </p:txBody>
      </p:sp>
      <p:sp>
        <p:nvSpPr>
          <p:cNvPr id="6" name="Text Placeholder 5"/>
          <p:cNvSpPr>
            <a:spLocks noGrp="1"/>
          </p:cNvSpPr>
          <p:nvPr>
            <p:ph type="body" sz="quarter" idx="10"/>
          </p:nvPr>
        </p:nvSpPr>
        <p:spPr>
          <a:xfrm>
            <a:off x="258472" y="1744662"/>
            <a:ext cx="4280255" cy="3681008"/>
          </a:xfrm>
        </p:spPr>
        <p:txBody>
          <a:bodyPr/>
          <a:lstStyle/>
          <a:p>
            <a:r>
              <a:rPr lang="en-US" sz="3200" dirty="0">
                <a:solidFill>
                  <a:srgbClr val="000000"/>
                </a:solidFill>
              </a:rPr>
              <a:t>Designer tool</a:t>
            </a:r>
          </a:p>
          <a:p>
            <a:r>
              <a:rPr lang="en-US" sz="3200" dirty="0">
                <a:solidFill>
                  <a:srgbClr val="000000"/>
                </a:solidFill>
              </a:rPr>
              <a:t>Create, edit and view capabilities</a:t>
            </a:r>
          </a:p>
          <a:p>
            <a:r>
              <a:rPr lang="en-US" sz="3200" dirty="0">
                <a:solidFill>
                  <a:srgbClr val="000000"/>
                </a:solidFill>
              </a:rPr>
              <a:t>Not meant to integrate with ALM</a:t>
            </a:r>
          </a:p>
          <a:p>
            <a:r>
              <a:rPr lang="en-US" sz="3200" dirty="0">
                <a:solidFill>
                  <a:srgbClr val="000000"/>
                </a:solidFill>
              </a:rPr>
              <a:t>Migrate to Visual Studio</a:t>
            </a:r>
          </a:p>
          <a:p>
            <a:r>
              <a:rPr lang="en-US" sz="3200" dirty="0">
                <a:solidFill>
                  <a:srgbClr val="000000"/>
                </a:solidFill>
              </a:rPr>
              <a:t>Free tool  </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6637" y="1439862"/>
            <a:ext cx="7217664" cy="4876800"/>
          </a:xfrm>
          <a:prstGeom prst="rect">
            <a:avLst/>
          </a:prstGeom>
        </p:spPr>
      </p:pic>
    </p:spTree>
    <p:extLst>
      <p:ext uri="{BB962C8B-B14F-4D97-AF65-F5344CB8AC3E}">
        <p14:creationId xmlns:p14="http://schemas.microsoft.com/office/powerpoint/2010/main" val="417226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Visual Studio 2012</a:t>
            </a:r>
            <a:endParaRPr lang="en-US" dirty="0"/>
          </a:p>
        </p:txBody>
      </p:sp>
      <p:sp>
        <p:nvSpPr>
          <p:cNvPr id="6" name="Text Placeholder 5"/>
          <p:cNvSpPr>
            <a:spLocks noGrp="1"/>
          </p:cNvSpPr>
          <p:nvPr>
            <p:ph type="body" sz="quarter" idx="10"/>
          </p:nvPr>
        </p:nvSpPr>
        <p:spPr>
          <a:xfrm>
            <a:off x="274639" y="1668462"/>
            <a:ext cx="4280255" cy="4105739"/>
          </a:xfrm>
        </p:spPr>
        <p:txBody>
          <a:bodyPr/>
          <a:lstStyle/>
          <a:p>
            <a:r>
              <a:rPr lang="en-US" sz="2800" dirty="0">
                <a:solidFill>
                  <a:srgbClr val="000000"/>
                </a:solidFill>
              </a:rPr>
              <a:t>Fully featured IDE</a:t>
            </a:r>
          </a:p>
          <a:p>
            <a:r>
              <a:rPr lang="en-US" sz="2800" dirty="0">
                <a:solidFill>
                  <a:srgbClr val="000000"/>
                </a:solidFill>
              </a:rPr>
              <a:t>SharePoint project and item-level templates</a:t>
            </a:r>
          </a:p>
          <a:p>
            <a:r>
              <a:rPr lang="en-US" sz="2800" dirty="0">
                <a:solidFill>
                  <a:srgbClr val="000000"/>
                </a:solidFill>
              </a:rPr>
              <a:t>Supports source code ALM</a:t>
            </a:r>
          </a:p>
          <a:p>
            <a:r>
              <a:rPr lang="en-US" sz="2800" dirty="0">
                <a:solidFill>
                  <a:srgbClr val="000000"/>
                </a:solidFill>
              </a:rPr>
              <a:t>Build and retract</a:t>
            </a:r>
          </a:p>
          <a:p>
            <a:r>
              <a:rPr lang="en-US" sz="2800" dirty="0">
                <a:solidFill>
                  <a:srgbClr val="000000"/>
                </a:solidFill>
              </a:rPr>
              <a:t>Remote debug and deploy</a:t>
            </a:r>
          </a:p>
          <a:p>
            <a:r>
              <a:rPr lang="en-US" sz="2800" dirty="0">
                <a:solidFill>
                  <a:srgbClr val="000000"/>
                </a:solidFill>
              </a:rPr>
              <a:t>Not free, but there is a trial period</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0937" y="1439862"/>
            <a:ext cx="6574915" cy="46482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9054" y="1439862"/>
            <a:ext cx="6576798" cy="46482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6237" y="1439862"/>
            <a:ext cx="6549615" cy="4648200"/>
          </a:xfrm>
          <a:prstGeom prst="rect">
            <a:avLst/>
          </a:prstGeom>
        </p:spPr>
      </p:pic>
    </p:spTree>
    <p:extLst>
      <p:ext uri="{BB962C8B-B14F-4D97-AF65-F5344CB8AC3E}">
        <p14:creationId xmlns:p14="http://schemas.microsoft.com/office/powerpoint/2010/main" val="4192269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b="1" dirty="0" smtClean="0"/>
              <a:t>I Want to be a SharePoint Developer But Don’t Know Where to Start</a:t>
            </a:r>
            <a:r>
              <a:rPr lang="en-US" sz="4400" b="1" dirty="0" smtClean="0"/>
              <a:t/>
            </a:r>
            <a:br>
              <a:rPr lang="en-US" sz="4400" b="1" dirty="0" smtClean="0"/>
            </a:br>
            <a:endParaRPr lang="en-US" sz="4400" b="1" dirty="0"/>
          </a:p>
        </p:txBody>
      </p:sp>
      <p:sp>
        <p:nvSpPr>
          <p:cNvPr id="5" name="Text Placeholder 4"/>
          <p:cNvSpPr>
            <a:spLocks noGrp="1"/>
          </p:cNvSpPr>
          <p:nvPr>
            <p:ph type="body" sz="quarter" idx="12"/>
          </p:nvPr>
        </p:nvSpPr>
        <p:spPr/>
        <p:txBody>
          <a:bodyPr/>
          <a:lstStyle/>
          <a:p>
            <a:r>
              <a:rPr lang="en-US" sz="2400" dirty="0" smtClean="0"/>
              <a:t>Steve Fox (stefox@microsoft.com)</a:t>
            </a:r>
          </a:p>
          <a:p>
            <a:r>
              <a:rPr lang="en-US" sz="2400" dirty="0" smtClean="0"/>
              <a:t>Director, Services</a:t>
            </a:r>
          </a:p>
          <a:p>
            <a:r>
              <a:rPr lang="en-US" sz="2400" dirty="0" smtClean="0"/>
              <a:t>Microsoft</a:t>
            </a:r>
          </a:p>
        </p:txBody>
      </p:sp>
      <p:sp>
        <p:nvSpPr>
          <p:cNvPr id="6" name="Title 3"/>
          <p:cNvSpPr txBox="1">
            <a:spLocks/>
          </p:cNvSpPr>
          <p:nvPr/>
        </p:nvSpPr>
        <p:spPr>
          <a:xfrm>
            <a:off x="4846638" y="2125677"/>
            <a:ext cx="7315200" cy="1371580"/>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pPr algn="r"/>
            <a:r>
              <a:rPr lang="en-US" sz="2000" b="1" dirty="0" smtClean="0"/>
              <a:t>SPC127</a:t>
            </a:r>
            <a:endParaRPr lang="en-US" sz="2000" b="1" dirty="0"/>
          </a:p>
        </p:txBody>
      </p:sp>
    </p:spTree>
    <p:extLst>
      <p:ext uri="{BB962C8B-B14F-4D97-AF65-F5344CB8AC3E}">
        <p14:creationId xmlns:p14="http://schemas.microsoft.com/office/powerpoint/2010/main" val="441252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8300" cy="2590800"/>
          </a:xfrm>
        </p:spPr>
        <p:txBody>
          <a:bodyPr/>
          <a:lstStyle/>
          <a:p>
            <a:r>
              <a:rPr lang="en-US" dirty="0" smtClean="0"/>
              <a:t>Building your First SharePoint App using Visual Studio 2012</a:t>
            </a:r>
            <a:endParaRPr lang="en-US" dirty="0"/>
          </a:p>
        </p:txBody>
      </p:sp>
    </p:spTree>
    <p:extLst>
      <p:ext uri="{BB962C8B-B14F-4D97-AF65-F5344CB8AC3E}">
        <p14:creationId xmlns:p14="http://schemas.microsoft.com/office/powerpoint/2010/main" val="1991454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Other Tools</a:t>
            </a:r>
            <a:endParaRPr lang="en-US" dirty="0"/>
          </a:p>
        </p:txBody>
      </p:sp>
      <p:sp>
        <p:nvSpPr>
          <p:cNvPr id="6" name="Text Placeholder 5"/>
          <p:cNvSpPr>
            <a:spLocks noGrp="1"/>
          </p:cNvSpPr>
          <p:nvPr>
            <p:ph type="body" sz="quarter" idx="10"/>
          </p:nvPr>
        </p:nvSpPr>
        <p:spPr>
          <a:xfrm>
            <a:off x="311345" y="2354262"/>
            <a:ext cx="4280255" cy="2252924"/>
          </a:xfrm>
        </p:spPr>
        <p:txBody>
          <a:bodyPr/>
          <a:lstStyle/>
          <a:p>
            <a:r>
              <a:rPr lang="en-US" sz="3200" dirty="0">
                <a:solidFill>
                  <a:srgbClr val="000000"/>
                </a:solidFill>
              </a:rPr>
              <a:t>Branding </a:t>
            </a:r>
          </a:p>
          <a:p>
            <a:r>
              <a:rPr lang="en-US" sz="3200" dirty="0">
                <a:solidFill>
                  <a:srgbClr val="000000"/>
                </a:solidFill>
              </a:rPr>
              <a:t>Debugging</a:t>
            </a:r>
          </a:p>
          <a:p>
            <a:r>
              <a:rPr lang="en-US" sz="3200" dirty="0">
                <a:solidFill>
                  <a:srgbClr val="000000"/>
                </a:solidFill>
              </a:rPr>
              <a:t>Community &amp; </a:t>
            </a:r>
            <a:r>
              <a:rPr lang="en-US" sz="3200" dirty="0" smtClean="0">
                <a:solidFill>
                  <a:srgbClr val="000000"/>
                </a:solidFill>
              </a:rPr>
              <a:t>ISV</a:t>
            </a:r>
          </a:p>
          <a:p>
            <a:r>
              <a:rPr lang="en-US" sz="3200" dirty="0" smtClean="0">
                <a:solidFill>
                  <a:srgbClr val="000000"/>
                </a:solidFill>
              </a:rPr>
              <a:t>…</a:t>
            </a:r>
            <a:endParaRPr lang="en-US" sz="3200" dirty="0">
              <a:solidFill>
                <a:srgbClr val="00000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6714" y="1058862"/>
            <a:ext cx="6806084" cy="48387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3685" y="1098033"/>
            <a:ext cx="6789113" cy="4874142"/>
          </a:xfrm>
          <a:prstGeom prst="rect">
            <a:avLst/>
          </a:prstGeom>
        </p:spPr>
      </p:pic>
      <p:pic>
        <p:nvPicPr>
          <p:cNvPr id="11" name="Picture 10"/>
          <p:cNvPicPr>
            <a:picLocks noChangeAspect="1"/>
          </p:cNvPicPr>
          <p:nvPr/>
        </p:nvPicPr>
        <p:blipFill>
          <a:blip r:embed="rId4"/>
          <a:stretch>
            <a:fillRect/>
          </a:stretch>
        </p:blipFill>
        <p:spPr>
          <a:xfrm>
            <a:off x="4846638" y="754062"/>
            <a:ext cx="7110476" cy="5661953"/>
          </a:xfrm>
          <a:prstGeom prst="rect">
            <a:avLst/>
          </a:prstGeom>
        </p:spPr>
      </p:pic>
      <p:sp>
        <p:nvSpPr>
          <p:cNvPr id="12" name="Rectangle 11"/>
          <p:cNvSpPr/>
          <p:nvPr/>
        </p:nvSpPr>
        <p:spPr>
          <a:xfrm>
            <a:off x="5197325" y="6505471"/>
            <a:ext cx="6526146" cy="369332"/>
          </a:xfrm>
          <a:prstGeom prst="rect">
            <a:avLst/>
          </a:prstGeom>
        </p:spPr>
        <p:txBody>
          <a:bodyPr wrap="none">
            <a:spAutoFit/>
          </a:bodyPr>
          <a:lstStyle/>
          <a:p>
            <a:r>
              <a:rPr lang="en-US" dirty="0">
                <a:solidFill>
                  <a:srgbClr val="000000"/>
                </a:solidFill>
                <a:latin typeface="Courier New" panose="02070309020205020404" pitchFamily="49" charset="0"/>
                <a:cs typeface="Courier New" panose="02070309020205020404" pitchFamily="49" charset="0"/>
              </a:rPr>
              <a:t>http://visualstudiogallery.msdn.microsoft.com/</a:t>
            </a:r>
          </a:p>
        </p:txBody>
      </p:sp>
    </p:spTree>
    <p:extLst>
      <p:ext uri="{BB962C8B-B14F-4D97-AF65-F5344CB8AC3E}">
        <p14:creationId xmlns:p14="http://schemas.microsoft.com/office/powerpoint/2010/main" val="3679719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Developer Tip # 2: Which Option?</a:t>
            </a:r>
            <a:endParaRPr lang="en-US" dirty="0"/>
          </a:p>
        </p:txBody>
      </p:sp>
      <p:sp>
        <p:nvSpPr>
          <p:cNvPr id="4" name="Oval Callout 3"/>
          <p:cNvSpPr/>
          <p:nvPr/>
        </p:nvSpPr>
        <p:spPr bwMode="auto">
          <a:xfrm>
            <a:off x="503237" y="1592262"/>
            <a:ext cx="8305800" cy="3276600"/>
          </a:xfrm>
          <a:prstGeom prst="wedgeEllipseCallout">
            <a:avLst>
              <a:gd name="adj1" fmla="val 60249"/>
              <a:gd name="adj2" fmla="val 4349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600" dirty="0" smtClean="0">
                <a:solidFill>
                  <a:srgbClr val="FFFFFF"/>
                </a:solidFill>
              </a:rPr>
              <a:t>When </a:t>
            </a:r>
            <a:r>
              <a:rPr lang="en-US" sz="1600" dirty="0">
                <a:solidFill>
                  <a:srgbClr val="FFFFFF"/>
                </a:solidFill>
              </a:rPr>
              <a:t>looking to extend SharePoint, you need to consider all options from farm solutions, sandboxed solutions to different types of apps. This is true across the product… many times you have lots of options on who to achieve something, but no “best” option. The best you can do is to make sure you are well educated and prepared for all options so you can make the most informed decision possible.</a:t>
            </a:r>
          </a:p>
          <a:p>
            <a:r>
              <a:rPr lang="en-US" sz="1600" dirty="0">
                <a:solidFill>
                  <a:srgbClr val="FFFFFF"/>
                </a:solidFill>
              </a:rPr>
              <a:t> </a:t>
            </a:r>
          </a:p>
          <a:p>
            <a:pPr algn="ctr" defTabSz="932472" fontAlgn="base">
              <a:lnSpc>
                <a:spcPct val="90000"/>
              </a:lnSpc>
              <a:spcBef>
                <a:spcPct val="0"/>
              </a:spcBef>
              <a:spcAft>
                <a:spcPct val="0"/>
              </a:spcAft>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MAGNUM\Projects\Microsoft\Cloud Power FY12\Design\ICONS_PNG\Flexible_Workspace.png"/>
          <p:cNvPicPr>
            <a:picLocks noChangeAspect="1" noChangeArrowheads="1"/>
          </p:cNvPicPr>
          <p:nvPr/>
        </p:nvPicPr>
        <p:blipFill>
          <a:blip r:embed="rId2" cstate="print">
            <a:lum bright="100000"/>
          </a:blip>
          <a:srcRect r="63636"/>
          <a:stretch>
            <a:fillRect/>
          </a:stretch>
        </p:blipFill>
        <p:spPr bwMode="auto">
          <a:xfrm>
            <a:off x="10104437" y="4564062"/>
            <a:ext cx="609600" cy="1676400"/>
          </a:xfrm>
          <a:prstGeom prst="rect">
            <a:avLst/>
          </a:prstGeom>
          <a:noFill/>
          <a:ln>
            <a:noFill/>
          </a:ln>
        </p:spPr>
      </p:pic>
      <p:pic>
        <p:nvPicPr>
          <p:cNvPr id="3" name="Picture 2"/>
          <p:cNvPicPr>
            <a:picLocks noChangeAspect="1"/>
          </p:cNvPicPr>
          <p:nvPr/>
        </p:nvPicPr>
        <p:blipFill>
          <a:blip r:embed="rId3"/>
          <a:stretch>
            <a:fillRect/>
          </a:stretch>
        </p:blipFill>
        <p:spPr>
          <a:xfrm>
            <a:off x="9823903" y="3635849"/>
            <a:ext cx="1118734" cy="1402857"/>
          </a:xfrm>
          <a:prstGeom prst="rect">
            <a:avLst/>
          </a:prstGeom>
          <a:solidFill>
            <a:srgbClr val="FFFFFF">
              <a:shade val="85000"/>
            </a:srgbClr>
          </a:solidFill>
          <a:ln w="31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p:cNvSpPr/>
          <p:nvPr/>
        </p:nvSpPr>
        <p:spPr>
          <a:xfrm>
            <a:off x="7564628" y="6316662"/>
            <a:ext cx="4871847" cy="369332"/>
          </a:xfrm>
          <a:prstGeom prst="rect">
            <a:avLst/>
          </a:prstGeom>
        </p:spPr>
        <p:txBody>
          <a:bodyPr wrap="none">
            <a:spAutoFit/>
          </a:bodyPr>
          <a:lstStyle/>
          <a:p>
            <a:r>
              <a:rPr lang="en-US" dirty="0">
                <a:solidFill>
                  <a:srgbClr val="FFFFFF"/>
                </a:solidFill>
                <a:latin typeface="Courier New" panose="02070309020205020404" pitchFamily="49" charset="0"/>
                <a:cs typeface="Courier New" panose="02070309020205020404" pitchFamily="49" charset="0"/>
              </a:rPr>
              <a:t>http://www.andrewconnell.com/blog/</a:t>
            </a:r>
          </a:p>
        </p:txBody>
      </p:sp>
    </p:spTree>
    <p:extLst>
      <p:ext uri="{BB962C8B-B14F-4D97-AF65-F5344CB8AC3E}">
        <p14:creationId xmlns:p14="http://schemas.microsoft.com/office/powerpoint/2010/main" val="371558280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{Programmability}</a:t>
            </a:r>
            <a:endParaRPr lang="en-US" dirty="0"/>
          </a:p>
        </p:txBody>
      </p:sp>
    </p:spTree>
    <p:extLst>
      <p:ext uri="{BB962C8B-B14F-4D97-AF65-F5344CB8AC3E}">
        <p14:creationId xmlns:p14="http://schemas.microsoft.com/office/powerpoint/2010/main" val="12678883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000000"/>
                </a:solidFill>
              </a:rPr>
              <a:t>Programming Against SharePoint</a:t>
            </a:r>
            <a:endParaRPr lang="en-US" dirty="0">
              <a:solidFill>
                <a:srgbClr val="000000"/>
              </a:solidFill>
            </a:endParaRPr>
          </a:p>
        </p:txBody>
      </p:sp>
      <p:sp>
        <p:nvSpPr>
          <p:cNvPr id="4" name="Text Placeholder 3"/>
          <p:cNvSpPr>
            <a:spLocks noGrp="1"/>
          </p:cNvSpPr>
          <p:nvPr>
            <p:ph type="body" sz="quarter" idx="10"/>
          </p:nvPr>
        </p:nvSpPr>
        <p:spPr>
          <a:xfrm>
            <a:off x="274639" y="1659056"/>
            <a:ext cx="7543799" cy="4124206"/>
          </a:xfrm>
        </p:spPr>
        <p:txBody>
          <a:bodyPr/>
          <a:lstStyle/>
          <a:p>
            <a:r>
              <a:rPr lang="en-US" dirty="0">
                <a:solidFill>
                  <a:srgbClr val="000000"/>
                </a:solidFill>
              </a:rPr>
              <a:t>Services </a:t>
            </a:r>
            <a:endParaRPr lang="en-US" dirty="0" smtClean="0">
              <a:solidFill>
                <a:srgbClr val="000000"/>
              </a:solidFill>
            </a:endParaRPr>
          </a:p>
          <a:p>
            <a:r>
              <a:rPr lang="en-US" dirty="0" smtClean="0">
                <a:solidFill>
                  <a:srgbClr val="000000"/>
                </a:solidFill>
              </a:rPr>
              <a:t>SharePoint Server Object Model</a:t>
            </a:r>
          </a:p>
          <a:p>
            <a:r>
              <a:rPr lang="en-US" dirty="0" smtClean="0">
                <a:solidFill>
                  <a:srgbClr val="000000"/>
                </a:solidFill>
              </a:rPr>
              <a:t>Client-side Object Model</a:t>
            </a:r>
          </a:p>
          <a:p>
            <a:r>
              <a:rPr lang="en-US" dirty="0" smtClean="0">
                <a:solidFill>
                  <a:srgbClr val="000000"/>
                </a:solidFill>
              </a:rPr>
              <a:t>REST/</a:t>
            </a:r>
            <a:r>
              <a:rPr lang="en-US" dirty="0" err="1" smtClean="0">
                <a:solidFill>
                  <a:srgbClr val="000000"/>
                </a:solidFill>
              </a:rPr>
              <a:t>Odata</a:t>
            </a:r>
            <a:r>
              <a:rPr lang="en-US" dirty="0" smtClean="0">
                <a:solidFill>
                  <a:srgbClr val="000000"/>
                </a:solidFill>
              </a:rPr>
              <a:t> (_API)</a:t>
            </a:r>
          </a:p>
          <a:p>
            <a:r>
              <a:rPr lang="en-US" dirty="0" smtClean="0">
                <a:solidFill>
                  <a:srgbClr val="000000"/>
                </a:solidFill>
              </a:rPr>
              <a:t>Client-side Script/Mark-up</a:t>
            </a:r>
          </a:p>
          <a:p>
            <a:r>
              <a:rPr lang="en-US" dirty="0" smtClean="0">
                <a:solidFill>
                  <a:srgbClr val="000000"/>
                </a:solidFill>
              </a:rPr>
              <a:t>PowerShell</a:t>
            </a:r>
          </a:p>
        </p:txBody>
      </p:sp>
    </p:spTree>
    <p:extLst>
      <p:ext uri="{BB962C8B-B14F-4D97-AF65-F5344CB8AC3E}">
        <p14:creationId xmlns:p14="http://schemas.microsoft.com/office/powerpoint/2010/main" val="20893215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Language/Mark-up Support</a:t>
            </a:r>
            <a:endParaRPr lang="en-US" dirty="0"/>
          </a:p>
        </p:txBody>
      </p:sp>
      <p:sp>
        <p:nvSpPr>
          <p:cNvPr id="6" name="Text Placeholder 5"/>
          <p:cNvSpPr>
            <a:spLocks noGrp="1"/>
          </p:cNvSpPr>
          <p:nvPr>
            <p:ph type="body" sz="quarter" idx="10"/>
          </p:nvPr>
        </p:nvSpPr>
        <p:spPr>
          <a:xfrm>
            <a:off x="258472" y="1897062"/>
            <a:ext cx="2895599" cy="4124206"/>
          </a:xfrm>
        </p:spPr>
        <p:txBody>
          <a:bodyPr/>
          <a:lstStyle/>
          <a:p>
            <a:r>
              <a:rPr lang="en-US" dirty="0" smtClean="0"/>
              <a:t>.NET</a:t>
            </a:r>
          </a:p>
          <a:p>
            <a:pPr lvl="1"/>
            <a:r>
              <a:rPr lang="en-US" dirty="0" smtClean="0"/>
              <a:t>ASP.NET</a:t>
            </a:r>
          </a:p>
          <a:p>
            <a:pPr lvl="1"/>
            <a:r>
              <a:rPr lang="en-US" dirty="0" smtClean="0"/>
              <a:t>C#/Visual Basic</a:t>
            </a:r>
          </a:p>
          <a:p>
            <a:r>
              <a:rPr lang="en-US" dirty="0" smtClean="0"/>
              <a:t>Script</a:t>
            </a:r>
          </a:p>
          <a:p>
            <a:pPr lvl="1"/>
            <a:r>
              <a:rPr lang="en-US" dirty="0" smtClean="0"/>
              <a:t>JavaScript</a:t>
            </a:r>
          </a:p>
          <a:p>
            <a:r>
              <a:rPr lang="en-US" dirty="0" smtClean="0"/>
              <a:t>Mark-up</a:t>
            </a:r>
          </a:p>
          <a:p>
            <a:pPr lvl="1"/>
            <a:r>
              <a:rPr lang="en-US" dirty="0" smtClean="0"/>
              <a:t>HTML</a:t>
            </a:r>
          </a:p>
          <a:p>
            <a:pPr lvl="1"/>
            <a:r>
              <a:rPr lang="en-US" dirty="0" smtClean="0"/>
              <a:t>XML</a:t>
            </a:r>
          </a:p>
          <a:p>
            <a:pPr lvl="1"/>
            <a:r>
              <a:rPr lang="en-US" dirty="0" smtClean="0"/>
              <a:t>CAML</a:t>
            </a:r>
            <a:endParaRPr lang="en-US" dirty="0"/>
          </a:p>
        </p:txBody>
      </p:sp>
      <p:grpSp>
        <p:nvGrpSpPr>
          <p:cNvPr id="5" name="Group 4"/>
          <p:cNvGrpSpPr/>
          <p:nvPr/>
        </p:nvGrpSpPr>
        <p:grpSpPr>
          <a:xfrm>
            <a:off x="2255837" y="1439862"/>
            <a:ext cx="10180638" cy="5554663"/>
            <a:chOff x="2255837" y="1439862"/>
            <a:chExt cx="10180638" cy="5554663"/>
          </a:xfrm>
        </p:grpSpPr>
        <p:sp>
          <p:nvSpPr>
            <p:cNvPr id="2" name="Rectangle 1"/>
            <p:cNvSpPr/>
            <p:nvPr/>
          </p:nvSpPr>
          <p:spPr bwMode="auto">
            <a:xfrm>
              <a:off x="2484437" y="1439862"/>
              <a:ext cx="9952038" cy="5554663"/>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 name="Picture 3"/>
            <p:cNvPicPr>
              <a:picLocks noChangeAspect="1"/>
            </p:cNvPicPr>
            <p:nvPr/>
          </p:nvPicPr>
          <p:blipFill>
            <a:blip r:embed="rId2"/>
            <a:stretch>
              <a:fillRect/>
            </a:stretch>
          </p:blipFill>
          <p:spPr>
            <a:xfrm>
              <a:off x="2533639" y="2049462"/>
              <a:ext cx="9902836" cy="3733800"/>
            </a:xfrm>
            <a:prstGeom prst="rect">
              <a:avLst/>
            </a:prstGeom>
          </p:spPr>
        </p:pic>
        <p:sp>
          <p:nvSpPr>
            <p:cNvPr id="3" name="Right Brace 2"/>
            <p:cNvSpPr/>
            <p:nvPr/>
          </p:nvSpPr>
          <p:spPr>
            <a:xfrm>
              <a:off x="2255837" y="1897062"/>
              <a:ext cx="277802" cy="1371600"/>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grpSp>
    </p:spTree>
    <p:extLst>
      <p:ext uri="{BB962C8B-B14F-4D97-AF65-F5344CB8AC3E}">
        <p14:creationId xmlns:p14="http://schemas.microsoft.com/office/powerpoint/2010/main" val="1221299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Language/Mark-up Support, cont’d</a:t>
            </a:r>
            <a:endParaRPr lang="en-US" dirty="0"/>
          </a:p>
        </p:txBody>
      </p:sp>
      <p:sp>
        <p:nvSpPr>
          <p:cNvPr id="6" name="Text Placeholder 5"/>
          <p:cNvSpPr>
            <a:spLocks noGrp="1"/>
          </p:cNvSpPr>
          <p:nvPr>
            <p:ph type="body" sz="quarter" idx="10"/>
          </p:nvPr>
        </p:nvSpPr>
        <p:spPr>
          <a:xfrm>
            <a:off x="258472" y="1897062"/>
            <a:ext cx="2895599" cy="4124206"/>
          </a:xfrm>
        </p:spPr>
        <p:txBody>
          <a:bodyPr/>
          <a:lstStyle/>
          <a:p>
            <a:r>
              <a:rPr lang="en-US" dirty="0" smtClean="0"/>
              <a:t>.NET</a:t>
            </a:r>
          </a:p>
          <a:p>
            <a:pPr lvl="1"/>
            <a:r>
              <a:rPr lang="en-US" dirty="0" smtClean="0"/>
              <a:t>ASP.NET</a:t>
            </a:r>
          </a:p>
          <a:p>
            <a:pPr lvl="1"/>
            <a:r>
              <a:rPr lang="en-US" dirty="0" smtClean="0"/>
              <a:t>C#/Visual Basic</a:t>
            </a:r>
          </a:p>
          <a:p>
            <a:r>
              <a:rPr lang="en-US" dirty="0" smtClean="0"/>
              <a:t>Script</a:t>
            </a:r>
          </a:p>
          <a:p>
            <a:pPr lvl="1"/>
            <a:r>
              <a:rPr lang="en-US" dirty="0" smtClean="0"/>
              <a:t>JavaScript</a:t>
            </a:r>
          </a:p>
          <a:p>
            <a:r>
              <a:rPr lang="en-US" dirty="0" smtClean="0"/>
              <a:t>Mark-up</a:t>
            </a:r>
          </a:p>
          <a:p>
            <a:pPr lvl="1"/>
            <a:r>
              <a:rPr lang="en-US" dirty="0" smtClean="0"/>
              <a:t>HTML</a:t>
            </a:r>
          </a:p>
          <a:p>
            <a:pPr lvl="1"/>
            <a:r>
              <a:rPr lang="en-US" dirty="0" smtClean="0"/>
              <a:t>XML</a:t>
            </a:r>
          </a:p>
          <a:p>
            <a:pPr lvl="1"/>
            <a:r>
              <a:rPr lang="en-US" dirty="0" smtClean="0"/>
              <a:t>CAML</a:t>
            </a:r>
            <a:endParaRPr lang="en-US" dirty="0"/>
          </a:p>
        </p:txBody>
      </p:sp>
      <p:grpSp>
        <p:nvGrpSpPr>
          <p:cNvPr id="2" name="Group 1"/>
          <p:cNvGrpSpPr/>
          <p:nvPr/>
        </p:nvGrpSpPr>
        <p:grpSpPr>
          <a:xfrm>
            <a:off x="2255837" y="1439862"/>
            <a:ext cx="10180638" cy="5554663"/>
            <a:chOff x="2255837" y="1439862"/>
            <a:chExt cx="10180638" cy="5554663"/>
          </a:xfrm>
        </p:grpSpPr>
        <p:grpSp>
          <p:nvGrpSpPr>
            <p:cNvPr id="4" name="Group 3"/>
            <p:cNvGrpSpPr/>
            <p:nvPr/>
          </p:nvGrpSpPr>
          <p:grpSpPr>
            <a:xfrm>
              <a:off x="2255837" y="1439862"/>
              <a:ext cx="10180638" cy="5554663"/>
              <a:chOff x="2255837" y="1439862"/>
              <a:chExt cx="10180638" cy="5554663"/>
            </a:xfrm>
          </p:grpSpPr>
          <p:sp>
            <p:nvSpPr>
              <p:cNvPr id="5" name="Rectangle 4"/>
              <p:cNvSpPr/>
              <p:nvPr/>
            </p:nvSpPr>
            <p:spPr bwMode="auto">
              <a:xfrm>
                <a:off x="2484437" y="1439862"/>
                <a:ext cx="9952038" cy="5554663"/>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ight Brace 7"/>
              <p:cNvSpPr/>
              <p:nvPr/>
            </p:nvSpPr>
            <p:spPr>
              <a:xfrm>
                <a:off x="2255837" y="3268662"/>
                <a:ext cx="277802" cy="914400"/>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grpSp>
        <p:pic>
          <p:nvPicPr>
            <p:cNvPr id="9" name="Picture 8"/>
            <p:cNvPicPr>
              <a:picLocks noChangeAspect="1"/>
            </p:cNvPicPr>
            <p:nvPr/>
          </p:nvPicPr>
          <p:blipFill>
            <a:blip r:embed="rId2"/>
            <a:stretch>
              <a:fillRect/>
            </a:stretch>
          </p:blipFill>
          <p:spPr>
            <a:xfrm>
              <a:off x="2789615" y="2001091"/>
              <a:ext cx="9523989" cy="4048006"/>
            </a:xfrm>
            <a:prstGeom prst="rect">
              <a:avLst/>
            </a:prstGeom>
          </p:spPr>
        </p:pic>
      </p:grpSp>
    </p:spTree>
    <p:extLst>
      <p:ext uri="{BB962C8B-B14F-4D97-AF65-F5344CB8AC3E}">
        <p14:creationId xmlns:p14="http://schemas.microsoft.com/office/powerpoint/2010/main" val="3218159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2484437" y="1405487"/>
            <a:ext cx="9952038" cy="5554663"/>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Title 16"/>
          <p:cNvSpPr>
            <a:spLocks noGrp="1"/>
          </p:cNvSpPr>
          <p:nvPr>
            <p:ph type="title"/>
          </p:nvPr>
        </p:nvSpPr>
        <p:spPr/>
        <p:txBody>
          <a:bodyPr/>
          <a:lstStyle/>
          <a:p>
            <a:r>
              <a:rPr lang="en-US" dirty="0" smtClean="0"/>
              <a:t>Language/Mark-up Support, cont’d</a:t>
            </a:r>
            <a:endParaRPr lang="en-US" dirty="0"/>
          </a:p>
        </p:txBody>
      </p:sp>
      <p:sp>
        <p:nvSpPr>
          <p:cNvPr id="6" name="Text Placeholder 5"/>
          <p:cNvSpPr>
            <a:spLocks noGrp="1"/>
          </p:cNvSpPr>
          <p:nvPr>
            <p:ph type="body" sz="quarter" idx="10"/>
          </p:nvPr>
        </p:nvSpPr>
        <p:spPr>
          <a:xfrm>
            <a:off x="258472" y="1897062"/>
            <a:ext cx="2895599" cy="4124206"/>
          </a:xfrm>
        </p:spPr>
        <p:txBody>
          <a:bodyPr/>
          <a:lstStyle/>
          <a:p>
            <a:r>
              <a:rPr lang="en-US" dirty="0" smtClean="0"/>
              <a:t>.NET</a:t>
            </a:r>
          </a:p>
          <a:p>
            <a:pPr lvl="1"/>
            <a:r>
              <a:rPr lang="en-US" dirty="0" smtClean="0"/>
              <a:t>ASP.NET</a:t>
            </a:r>
          </a:p>
          <a:p>
            <a:pPr lvl="1"/>
            <a:r>
              <a:rPr lang="en-US" dirty="0" smtClean="0"/>
              <a:t>C#/Visual Basic</a:t>
            </a:r>
          </a:p>
          <a:p>
            <a:r>
              <a:rPr lang="en-US" dirty="0" smtClean="0"/>
              <a:t>Script</a:t>
            </a:r>
          </a:p>
          <a:p>
            <a:pPr lvl="1"/>
            <a:r>
              <a:rPr lang="en-US" dirty="0" smtClean="0"/>
              <a:t>JavaScript</a:t>
            </a:r>
          </a:p>
          <a:p>
            <a:r>
              <a:rPr lang="en-US" dirty="0" smtClean="0"/>
              <a:t>Mark-up</a:t>
            </a:r>
          </a:p>
          <a:p>
            <a:pPr lvl="1"/>
            <a:r>
              <a:rPr lang="en-US" dirty="0" smtClean="0"/>
              <a:t>HTML</a:t>
            </a:r>
          </a:p>
          <a:p>
            <a:pPr lvl="1"/>
            <a:r>
              <a:rPr lang="en-US" dirty="0" smtClean="0"/>
              <a:t>XML</a:t>
            </a:r>
          </a:p>
          <a:p>
            <a:pPr lvl="1"/>
            <a:r>
              <a:rPr lang="en-US" dirty="0" smtClean="0"/>
              <a:t>CAML</a:t>
            </a:r>
            <a:endParaRPr lang="en-US" dirty="0"/>
          </a:p>
        </p:txBody>
      </p:sp>
      <p:sp>
        <p:nvSpPr>
          <p:cNvPr id="13" name="Right Brace 12"/>
          <p:cNvSpPr/>
          <p:nvPr/>
        </p:nvSpPr>
        <p:spPr>
          <a:xfrm>
            <a:off x="2282835" y="4564062"/>
            <a:ext cx="277802" cy="1457206"/>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pic>
        <p:nvPicPr>
          <p:cNvPr id="3" name="Picture 2"/>
          <p:cNvPicPr>
            <a:picLocks noChangeAspect="1"/>
          </p:cNvPicPr>
          <p:nvPr/>
        </p:nvPicPr>
        <p:blipFill>
          <a:blip r:embed="rId2"/>
          <a:stretch>
            <a:fillRect/>
          </a:stretch>
        </p:blipFill>
        <p:spPr>
          <a:xfrm>
            <a:off x="3154071" y="2278062"/>
            <a:ext cx="8436757" cy="3590806"/>
          </a:xfrm>
          <a:prstGeom prst="rect">
            <a:avLst/>
          </a:prstGeom>
        </p:spPr>
      </p:pic>
    </p:spTree>
    <p:extLst>
      <p:ext uri="{BB962C8B-B14F-4D97-AF65-F5344CB8AC3E}">
        <p14:creationId xmlns:p14="http://schemas.microsoft.com/office/powerpoint/2010/main" val="885986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2484437" y="1405487"/>
            <a:ext cx="9952038" cy="5554663"/>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Title 16"/>
          <p:cNvSpPr>
            <a:spLocks noGrp="1"/>
          </p:cNvSpPr>
          <p:nvPr>
            <p:ph type="title"/>
          </p:nvPr>
        </p:nvSpPr>
        <p:spPr/>
        <p:txBody>
          <a:bodyPr/>
          <a:lstStyle/>
          <a:p>
            <a:r>
              <a:rPr lang="en-US" dirty="0" smtClean="0"/>
              <a:t>Language/Mark-up Support, cont’d</a:t>
            </a:r>
            <a:endParaRPr lang="en-US" dirty="0"/>
          </a:p>
        </p:txBody>
      </p:sp>
      <p:sp>
        <p:nvSpPr>
          <p:cNvPr id="6" name="Text Placeholder 5"/>
          <p:cNvSpPr>
            <a:spLocks noGrp="1"/>
          </p:cNvSpPr>
          <p:nvPr>
            <p:ph type="body" sz="quarter" idx="10"/>
          </p:nvPr>
        </p:nvSpPr>
        <p:spPr>
          <a:xfrm>
            <a:off x="258472" y="1897062"/>
            <a:ext cx="2895599" cy="4124206"/>
          </a:xfrm>
        </p:spPr>
        <p:txBody>
          <a:bodyPr/>
          <a:lstStyle/>
          <a:p>
            <a:r>
              <a:rPr lang="en-US" dirty="0" smtClean="0"/>
              <a:t>.NET</a:t>
            </a:r>
          </a:p>
          <a:p>
            <a:pPr lvl="1"/>
            <a:r>
              <a:rPr lang="en-US" dirty="0" smtClean="0"/>
              <a:t>ASP.NET</a:t>
            </a:r>
          </a:p>
          <a:p>
            <a:pPr lvl="1"/>
            <a:r>
              <a:rPr lang="en-US" dirty="0" smtClean="0"/>
              <a:t>C#/Visual Basic</a:t>
            </a:r>
          </a:p>
          <a:p>
            <a:r>
              <a:rPr lang="en-US" dirty="0" smtClean="0"/>
              <a:t>Script</a:t>
            </a:r>
          </a:p>
          <a:p>
            <a:pPr lvl="1"/>
            <a:r>
              <a:rPr lang="en-US" dirty="0" smtClean="0"/>
              <a:t>JavaScript</a:t>
            </a:r>
          </a:p>
          <a:p>
            <a:r>
              <a:rPr lang="en-US" dirty="0" smtClean="0"/>
              <a:t>Mark-up</a:t>
            </a:r>
          </a:p>
          <a:p>
            <a:pPr lvl="1"/>
            <a:r>
              <a:rPr lang="en-US" dirty="0" smtClean="0"/>
              <a:t>HTML</a:t>
            </a:r>
          </a:p>
          <a:p>
            <a:pPr lvl="1"/>
            <a:r>
              <a:rPr lang="en-US" dirty="0" smtClean="0"/>
              <a:t>XML</a:t>
            </a:r>
          </a:p>
          <a:p>
            <a:pPr lvl="1"/>
            <a:r>
              <a:rPr lang="en-US" dirty="0" smtClean="0"/>
              <a:t>CAML</a:t>
            </a:r>
            <a:endParaRPr lang="en-US" dirty="0"/>
          </a:p>
        </p:txBody>
      </p:sp>
      <p:grpSp>
        <p:nvGrpSpPr>
          <p:cNvPr id="4" name="Group 3"/>
          <p:cNvGrpSpPr/>
          <p:nvPr/>
        </p:nvGrpSpPr>
        <p:grpSpPr>
          <a:xfrm>
            <a:off x="2789237" y="2278062"/>
            <a:ext cx="8686800" cy="3886200"/>
            <a:chOff x="3170237" y="2647311"/>
            <a:chExt cx="7106563" cy="2919100"/>
          </a:xfrm>
        </p:grpSpPr>
        <p:pic>
          <p:nvPicPr>
            <p:cNvPr id="5" name="Picture 4"/>
            <p:cNvPicPr>
              <a:picLocks noChangeAspect="1"/>
            </p:cNvPicPr>
            <p:nvPr/>
          </p:nvPicPr>
          <p:blipFill>
            <a:blip r:embed="rId2"/>
            <a:stretch>
              <a:fillRect/>
            </a:stretch>
          </p:blipFill>
          <p:spPr>
            <a:xfrm>
              <a:off x="3170237" y="2647311"/>
              <a:ext cx="7106563" cy="2919100"/>
            </a:xfrm>
            <a:prstGeom prst="rect">
              <a:avLst/>
            </a:prstGeom>
          </p:spPr>
        </p:pic>
        <p:sp>
          <p:nvSpPr>
            <p:cNvPr id="7" name="Rectangle 6"/>
            <p:cNvSpPr/>
            <p:nvPr/>
          </p:nvSpPr>
          <p:spPr bwMode="auto">
            <a:xfrm>
              <a:off x="3322637" y="3763961"/>
              <a:ext cx="5029200" cy="762000"/>
            </a:xfrm>
            <a:prstGeom prst="rect">
              <a:avLst/>
            </a:prstGeom>
            <a:no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ight Brace 12"/>
          <p:cNvSpPr/>
          <p:nvPr/>
        </p:nvSpPr>
        <p:spPr>
          <a:xfrm>
            <a:off x="2282835" y="4564062"/>
            <a:ext cx="277802" cy="1457206"/>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1664608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000000"/>
                </a:solidFill>
              </a:rPr>
              <a:t>Deployment </a:t>
            </a:r>
            <a:endParaRPr lang="en-US" dirty="0">
              <a:solidFill>
                <a:srgbClr val="000000"/>
              </a:solidFill>
            </a:endParaRPr>
          </a:p>
        </p:txBody>
      </p:sp>
      <p:sp>
        <p:nvSpPr>
          <p:cNvPr id="4" name="Text Placeholder 3"/>
          <p:cNvSpPr>
            <a:spLocks noGrp="1"/>
          </p:cNvSpPr>
          <p:nvPr>
            <p:ph type="body" sz="quarter" idx="10"/>
          </p:nvPr>
        </p:nvSpPr>
        <p:spPr>
          <a:xfrm>
            <a:off x="274637" y="1516062"/>
            <a:ext cx="11887200" cy="4665893"/>
          </a:xfrm>
        </p:spPr>
        <p:txBody>
          <a:bodyPr/>
          <a:lstStyle/>
          <a:p>
            <a:r>
              <a:rPr lang="en-US" dirty="0" smtClean="0">
                <a:solidFill>
                  <a:srgbClr val="000000"/>
                </a:solidFill>
              </a:rPr>
              <a:t>Code/Packaging</a:t>
            </a:r>
          </a:p>
          <a:p>
            <a:r>
              <a:rPr lang="en-US" sz="3200" dirty="0" smtClean="0">
                <a:solidFill>
                  <a:srgbClr val="000000"/>
                </a:solidFill>
              </a:rPr>
              <a:t>	Inline </a:t>
            </a:r>
            <a:r>
              <a:rPr lang="en-US" sz="3200" dirty="0">
                <a:solidFill>
                  <a:srgbClr val="000000"/>
                </a:solidFill>
              </a:rPr>
              <a:t>Code</a:t>
            </a:r>
          </a:p>
          <a:p>
            <a:r>
              <a:rPr lang="en-US" sz="3200" dirty="0" smtClean="0">
                <a:solidFill>
                  <a:srgbClr val="000000"/>
                </a:solidFill>
              </a:rPr>
              <a:t>	SharePoint </a:t>
            </a:r>
            <a:r>
              <a:rPr lang="en-US" sz="3200" dirty="0">
                <a:solidFill>
                  <a:srgbClr val="000000"/>
                </a:solidFill>
              </a:rPr>
              <a:t>App (.APP)</a:t>
            </a:r>
          </a:p>
          <a:p>
            <a:r>
              <a:rPr lang="en-US" sz="3200" dirty="0" smtClean="0">
                <a:solidFill>
                  <a:srgbClr val="000000"/>
                </a:solidFill>
              </a:rPr>
              <a:t>	Windows SharePoint Solution (.WSP)</a:t>
            </a:r>
          </a:p>
          <a:p>
            <a:r>
              <a:rPr lang="en-US" sz="3200" dirty="0" smtClean="0">
                <a:solidFill>
                  <a:srgbClr val="000000"/>
                </a:solidFill>
              </a:rPr>
              <a:t>	SharePoint Feature</a:t>
            </a:r>
          </a:p>
          <a:p>
            <a:r>
              <a:rPr lang="en-US" dirty="0" smtClean="0">
                <a:solidFill>
                  <a:srgbClr val="000000"/>
                </a:solidFill>
              </a:rPr>
              <a:t>Marketplace</a:t>
            </a:r>
          </a:p>
          <a:p>
            <a:r>
              <a:rPr lang="en-US" sz="3200" dirty="0" smtClean="0">
                <a:solidFill>
                  <a:srgbClr val="000000"/>
                </a:solidFill>
              </a:rPr>
              <a:t>	Corporate Catalog</a:t>
            </a:r>
          </a:p>
          <a:p>
            <a:r>
              <a:rPr lang="en-US" sz="3200" dirty="0" smtClean="0">
                <a:solidFill>
                  <a:srgbClr val="000000"/>
                </a:solidFill>
              </a:rPr>
              <a:t>	Office Store</a:t>
            </a:r>
            <a:endParaRPr lang="en-US" sz="3200" dirty="0">
              <a:solidFill>
                <a:srgbClr val="000000"/>
              </a:solidFill>
            </a:endParaRPr>
          </a:p>
        </p:txBody>
      </p:sp>
    </p:spTree>
    <p:extLst>
      <p:ext uri="{BB962C8B-B14F-4D97-AF65-F5344CB8AC3E}">
        <p14:creationId xmlns:p14="http://schemas.microsoft.com/office/powerpoint/2010/main" val="386226729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solidFill>
                  <a:srgbClr val="000000"/>
                </a:solidFill>
              </a:rPr>
              <a:t>Goals</a:t>
            </a:r>
            <a:endParaRPr lang="en-US" dirty="0">
              <a:solidFill>
                <a:srgbClr val="000000"/>
              </a:solidFill>
            </a:endParaRPr>
          </a:p>
        </p:txBody>
      </p:sp>
      <p:sp>
        <p:nvSpPr>
          <p:cNvPr id="6" name="Text Placeholder 5"/>
          <p:cNvSpPr>
            <a:spLocks noGrp="1"/>
          </p:cNvSpPr>
          <p:nvPr>
            <p:ph type="body" sz="quarter" idx="10"/>
          </p:nvPr>
        </p:nvSpPr>
        <p:spPr>
          <a:xfrm>
            <a:off x="274638" y="1212850"/>
            <a:ext cx="11889565" cy="4001095"/>
          </a:xfrm>
        </p:spPr>
        <p:txBody>
          <a:bodyPr/>
          <a:lstStyle/>
          <a:p>
            <a:r>
              <a:rPr lang="en-US" dirty="0">
                <a:solidFill>
                  <a:srgbClr val="000000"/>
                </a:solidFill>
              </a:rPr>
              <a:t>Foundation session to cover off on the fundamentals</a:t>
            </a:r>
          </a:p>
          <a:p>
            <a:endParaRPr lang="en-US" dirty="0" smtClean="0">
              <a:solidFill>
                <a:srgbClr val="000000"/>
              </a:solidFill>
            </a:endParaRPr>
          </a:p>
          <a:p>
            <a:r>
              <a:rPr lang="en-US" dirty="0" smtClean="0">
                <a:solidFill>
                  <a:srgbClr val="000000"/>
                </a:solidFill>
              </a:rPr>
              <a:t>Understand </a:t>
            </a:r>
            <a:r>
              <a:rPr lang="en-US" dirty="0">
                <a:solidFill>
                  <a:srgbClr val="000000"/>
                </a:solidFill>
              </a:rPr>
              <a:t>what it takes to get started with SharePoint development</a:t>
            </a:r>
          </a:p>
          <a:p>
            <a:endParaRPr lang="en-US" dirty="0">
              <a:solidFill>
                <a:srgbClr val="000000"/>
              </a:solidFill>
            </a:endParaRPr>
          </a:p>
          <a:p>
            <a:endParaRPr lang="en-US" dirty="0">
              <a:solidFill>
                <a:srgbClr val="000000"/>
              </a:solidFill>
            </a:endParaRPr>
          </a:p>
        </p:txBody>
      </p:sp>
    </p:spTree>
    <p:extLst>
      <p:ext uri="{BB962C8B-B14F-4D97-AF65-F5344CB8AC3E}">
        <p14:creationId xmlns:p14="http://schemas.microsoft.com/office/powerpoint/2010/main" val="115836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8300" cy="2590800"/>
          </a:xfrm>
        </p:spPr>
        <p:txBody>
          <a:bodyPr/>
          <a:lstStyle/>
          <a:p>
            <a:r>
              <a:rPr lang="en-US" dirty="0" smtClean="0"/>
              <a:t>Managed vs. Unmanaged</a:t>
            </a:r>
            <a:endParaRPr lang="en-US" dirty="0"/>
          </a:p>
        </p:txBody>
      </p:sp>
    </p:spTree>
    <p:extLst>
      <p:ext uri="{BB962C8B-B14F-4D97-AF65-F5344CB8AC3E}">
        <p14:creationId xmlns:p14="http://schemas.microsoft.com/office/powerpoint/2010/main" val="10568285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6" name="Picture 5" descr="\\MAGNUM\Projects\Microsoft\Cloud Power FY12\Design\ICONS_PNG\Flexible_Workspace.png"/>
          <p:cNvPicPr>
            <a:picLocks noChangeAspect="1" noChangeArrowheads="1"/>
          </p:cNvPicPr>
          <p:nvPr/>
        </p:nvPicPr>
        <p:blipFill>
          <a:blip r:embed="rId2" cstate="print">
            <a:lum bright="100000"/>
          </a:blip>
          <a:srcRect r="63636"/>
          <a:stretch>
            <a:fillRect/>
          </a:stretch>
        </p:blipFill>
        <p:spPr bwMode="auto">
          <a:xfrm>
            <a:off x="9190037" y="4792662"/>
            <a:ext cx="609600" cy="1676400"/>
          </a:xfrm>
          <a:prstGeom prst="rect">
            <a:avLst/>
          </a:prstGeom>
          <a:noFill/>
          <a:ln>
            <a:noFill/>
          </a:ln>
        </p:spPr>
      </p:pic>
      <p:sp>
        <p:nvSpPr>
          <p:cNvPr id="2" name="Title 1"/>
          <p:cNvSpPr>
            <a:spLocks noGrp="1"/>
          </p:cNvSpPr>
          <p:nvPr>
            <p:ph type="title"/>
          </p:nvPr>
        </p:nvSpPr>
        <p:spPr/>
        <p:txBody>
          <a:bodyPr/>
          <a:lstStyle/>
          <a:p>
            <a:r>
              <a:rPr lang="en-US" dirty="0" smtClean="0"/>
              <a:t>Developer Tip # 3 &amp; 4: App Part &amp; OAuth</a:t>
            </a:r>
            <a:endParaRPr lang="en-US" dirty="0"/>
          </a:p>
        </p:txBody>
      </p:sp>
      <p:sp>
        <p:nvSpPr>
          <p:cNvPr id="4" name="Oval Callout 3"/>
          <p:cNvSpPr/>
          <p:nvPr/>
        </p:nvSpPr>
        <p:spPr bwMode="auto">
          <a:xfrm>
            <a:off x="1341437" y="1516062"/>
            <a:ext cx="6324602" cy="1906587"/>
          </a:xfrm>
          <a:prstGeom prst="wedgeEllipseCallout">
            <a:avLst>
              <a:gd name="adj1" fmla="val 62115"/>
              <a:gd name="adj2" fmla="val 77114"/>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a:solidFill>
                  <a:srgbClr val="FFFFFF"/>
                </a:solidFill>
              </a:rPr>
              <a:t>Unlike Web Parts, App Parts were not designed to participate in App Part to App Part communication.</a:t>
            </a:r>
          </a:p>
          <a:p>
            <a:r>
              <a:rPr lang="en-US" sz="2000" dirty="0">
                <a:solidFill>
                  <a:srgbClr val="FFFFFF"/>
                </a:solidFill>
              </a:rPr>
              <a:t> </a:t>
            </a:r>
          </a:p>
          <a:p>
            <a:r>
              <a:rPr lang="en-US" sz="2000" dirty="0">
                <a:solidFill>
                  <a:srgbClr val="FFFFFF"/>
                </a:solidFill>
              </a:rPr>
              <a:t> </a:t>
            </a:r>
          </a:p>
          <a:p>
            <a:pPr algn="ct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Callout 4"/>
          <p:cNvSpPr/>
          <p:nvPr/>
        </p:nvSpPr>
        <p:spPr bwMode="auto">
          <a:xfrm>
            <a:off x="350837" y="4106862"/>
            <a:ext cx="7315202" cy="2514600"/>
          </a:xfrm>
          <a:prstGeom prst="wedgeEllipseCallout">
            <a:avLst>
              <a:gd name="adj1" fmla="val 61115"/>
              <a:gd name="adj2" fmla="val -51646"/>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dirty="0" smtClean="0">
                <a:solidFill>
                  <a:srgbClr val="FFFFFF"/>
                </a:solidFill>
              </a:rPr>
              <a:t>SharePoint </a:t>
            </a:r>
            <a:r>
              <a:rPr lang="en-US" dirty="0">
                <a:solidFill>
                  <a:srgbClr val="FFFFFF"/>
                </a:solidFill>
              </a:rPr>
              <a:t>2013 just adds OAuth support to authenticate SharePoint apps, it does not use OAuth to authenticate users.  However, when using OAuth from a SharePoint app, you can also check a user’s permissions (perform authorization).</a:t>
            </a:r>
          </a:p>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0437" y="3316820"/>
            <a:ext cx="1600200" cy="1933042"/>
          </a:xfrm>
          <a:prstGeom prst="rect">
            <a:avLst/>
          </a:prstGeom>
          <a:solidFill>
            <a:srgbClr val="FFFFFF">
              <a:shade val="85000"/>
            </a:srgbClr>
          </a:solidFill>
          <a:ln w="31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ectangle 6"/>
          <p:cNvSpPr/>
          <p:nvPr/>
        </p:nvSpPr>
        <p:spPr>
          <a:xfrm>
            <a:off x="7589837" y="6436796"/>
            <a:ext cx="4182555" cy="369332"/>
          </a:xfrm>
          <a:prstGeom prst="rect">
            <a:avLst/>
          </a:prstGeom>
        </p:spPr>
        <p:txBody>
          <a:bodyPr wrap="none">
            <a:spAutoFit/>
          </a:bodyPr>
          <a:lstStyle/>
          <a:p>
            <a:r>
              <a:rPr lang="en-US" dirty="0">
                <a:solidFill>
                  <a:srgbClr val="FFFFFF"/>
                </a:solidFill>
                <a:latin typeface="Courier New" panose="02070309020205020404" pitchFamily="49" charset="0"/>
                <a:cs typeface="Courier New" panose="02070309020205020404" pitchFamily="49" charset="0"/>
              </a:rPr>
              <a:t>http://toddbaginski.com/blog/</a:t>
            </a:r>
          </a:p>
        </p:txBody>
      </p:sp>
    </p:spTree>
    <p:extLst>
      <p:ext uri="{BB962C8B-B14F-4D97-AF65-F5344CB8AC3E}">
        <p14:creationId xmlns:p14="http://schemas.microsoft.com/office/powerpoint/2010/main" val="379956414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000000"/>
                </a:solidFill>
              </a:rPr>
              <a:t>Common Tasks</a:t>
            </a:r>
            <a:endParaRPr lang="en-US" dirty="0">
              <a:solidFill>
                <a:srgbClr val="000000"/>
              </a:solidFill>
            </a:endParaRPr>
          </a:p>
        </p:txBody>
      </p:sp>
      <p:sp>
        <p:nvSpPr>
          <p:cNvPr id="4" name="Text Placeholder 3"/>
          <p:cNvSpPr>
            <a:spLocks noGrp="1"/>
          </p:cNvSpPr>
          <p:nvPr>
            <p:ph type="body" sz="quarter" idx="10"/>
          </p:nvPr>
        </p:nvSpPr>
        <p:spPr>
          <a:xfrm>
            <a:off x="274637" y="1516062"/>
            <a:ext cx="11887200" cy="4124206"/>
          </a:xfrm>
        </p:spPr>
        <p:txBody>
          <a:bodyPr/>
          <a:lstStyle/>
          <a:p>
            <a:r>
              <a:rPr lang="en-US" dirty="0">
                <a:solidFill>
                  <a:srgbClr val="000000"/>
                </a:solidFill>
              </a:rPr>
              <a:t>Creating, administering a site</a:t>
            </a:r>
          </a:p>
          <a:p>
            <a:r>
              <a:rPr lang="en-US" dirty="0">
                <a:solidFill>
                  <a:srgbClr val="000000"/>
                </a:solidFill>
              </a:rPr>
              <a:t>Creating a Web </a:t>
            </a:r>
            <a:r>
              <a:rPr lang="en-US" dirty="0" smtClean="0">
                <a:solidFill>
                  <a:srgbClr val="000000"/>
                </a:solidFill>
              </a:rPr>
              <a:t>part</a:t>
            </a:r>
            <a:endParaRPr lang="en-US" dirty="0">
              <a:solidFill>
                <a:srgbClr val="000000"/>
              </a:solidFill>
            </a:endParaRPr>
          </a:p>
          <a:p>
            <a:r>
              <a:rPr lang="en-US" dirty="0">
                <a:solidFill>
                  <a:srgbClr val="000000"/>
                </a:solidFill>
              </a:rPr>
              <a:t>Data (e.g. List) Programming</a:t>
            </a:r>
          </a:p>
          <a:p>
            <a:r>
              <a:rPr lang="en-US" dirty="0">
                <a:solidFill>
                  <a:srgbClr val="000000"/>
                </a:solidFill>
              </a:rPr>
              <a:t>SharePoint-Hosted App</a:t>
            </a:r>
          </a:p>
          <a:p>
            <a:r>
              <a:rPr lang="en-US" dirty="0">
                <a:solidFill>
                  <a:srgbClr val="000000"/>
                </a:solidFill>
              </a:rPr>
              <a:t>	Content types, site columns, etc.</a:t>
            </a:r>
          </a:p>
          <a:p>
            <a:r>
              <a:rPr lang="en-US" dirty="0">
                <a:solidFill>
                  <a:srgbClr val="000000"/>
                </a:solidFill>
              </a:rPr>
              <a:t>Branding &amp; Theming</a:t>
            </a:r>
          </a:p>
        </p:txBody>
      </p:sp>
    </p:spTree>
    <p:extLst>
      <p:ext uri="{BB962C8B-B14F-4D97-AF65-F5344CB8AC3E}">
        <p14:creationId xmlns:p14="http://schemas.microsoft.com/office/powerpoint/2010/main" val="295183833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8300" cy="2590800"/>
          </a:xfrm>
        </p:spPr>
        <p:txBody>
          <a:bodyPr/>
          <a:lstStyle/>
          <a:p>
            <a:r>
              <a:rPr lang="en-US" dirty="0" smtClean="0"/>
              <a:t>Accessing Lists Programmatically</a:t>
            </a:r>
            <a:endParaRPr lang="en-US" dirty="0"/>
          </a:p>
        </p:txBody>
      </p:sp>
    </p:spTree>
    <p:extLst>
      <p:ext uri="{BB962C8B-B14F-4D97-AF65-F5344CB8AC3E}">
        <p14:creationId xmlns:p14="http://schemas.microsoft.com/office/powerpoint/2010/main" val="3259821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5" name="Picture 4" descr="\\MAGNUM\Projects\Microsoft\Cloud Power FY12\Design\ICONS_PNG\Flexible_Workspace.png"/>
          <p:cNvPicPr>
            <a:picLocks noChangeAspect="1" noChangeArrowheads="1"/>
          </p:cNvPicPr>
          <p:nvPr/>
        </p:nvPicPr>
        <p:blipFill>
          <a:blip r:embed="rId2" cstate="print">
            <a:lum bright="100000"/>
          </a:blip>
          <a:srcRect r="63636"/>
          <a:stretch>
            <a:fillRect/>
          </a:stretch>
        </p:blipFill>
        <p:spPr bwMode="auto">
          <a:xfrm>
            <a:off x="9369425" y="5021262"/>
            <a:ext cx="609600" cy="1676400"/>
          </a:xfrm>
          <a:prstGeom prst="rect">
            <a:avLst/>
          </a:prstGeom>
          <a:noFill/>
          <a:ln>
            <a:noFill/>
          </a:ln>
        </p:spPr>
      </p:pic>
      <p:sp>
        <p:nvSpPr>
          <p:cNvPr id="2" name="Title 1"/>
          <p:cNvSpPr>
            <a:spLocks noGrp="1"/>
          </p:cNvSpPr>
          <p:nvPr>
            <p:ph type="title"/>
          </p:nvPr>
        </p:nvSpPr>
        <p:spPr/>
        <p:txBody>
          <a:bodyPr/>
          <a:lstStyle/>
          <a:p>
            <a:r>
              <a:rPr lang="en-US" dirty="0" smtClean="0"/>
              <a:t>Developer Tip # 5: Accessing Lists</a:t>
            </a:r>
            <a:endParaRPr lang="en-US" dirty="0"/>
          </a:p>
        </p:txBody>
      </p:sp>
      <p:sp>
        <p:nvSpPr>
          <p:cNvPr id="4" name="Oval Callout 3"/>
          <p:cNvSpPr/>
          <p:nvPr/>
        </p:nvSpPr>
        <p:spPr bwMode="auto">
          <a:xfrm>
            <a:off x="503237" y="1592262"/>
            <a:ext cx="7924800" cy="4343400"/>
          </a:xfrm>
          <a:prstGeom prst="wedgeEllipseCallout">
            <a:avLst>
              <a:gd name="adj1" fmla="val 54943"/>
              <a:gd name="adj2" fmla="val 26833"/>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a:solidFill>
                  <a:srgbClr val="FFFFFF"/>
                </a:solidFill>
              </a:rPr>
              <a:t>The “tip” I most frequently use is getting the list through the URL instead of the title.  It’s a pain to get right the first time but once you do it you’ve got a stable way to access a list (since title can change) and it’s more performant since SharePoint doesn’t have to load the collection of lists up.  However, it’s not supported in the CSOM or REST (without a second call)</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9037" y="3763962"/>
            <a:ext cx="1730376" cy="1730376"/>
          </a:xfrm>
          <a:prstGeom prst="rect">
            <a:avLst/>
          </a:prstGeom>
          <a:solidFill>
            <a:srgbClr val="FFFFFF">
              <a:shade val="85000"/>
            </a:srgbClr>
          </a:solidFill>
          <a:ln w="31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p:cNvSpPr/>
          <p:nvPr/>
        </p:nvSpPr>
        <p:spPr>
          <a:xfrm>
            <a:off x="6370637" y="6512996"/>
            <a:ext cx="5836854" cy="369332"/>
          </a:xfrm>
          <a:prstGeom prst="rect">
            <a:avLst/>
          </a:prstGeom>
        </p:spPr>
        <p:txBody>
          <a:bodyPr wrap="none">
            <a:spAutoFit/>
          </a:bodyPr>
          <a:lstStyle/>
          <a:p>
            <a:r>
              <a:rPr lang="en-US" dirty="0">
                <a:solidFill>
                  <a:srgbClr val="FFFFFF"/>
                </a:solidFill>
                <a:latin typeface="Courier New" panose="02070309020205020404" pitchFamily="49" charset="0"/>
                <a:cs typeface="Courier New" panose="02070309020205020404" pitchFamily="49" charset="0"/>
              </a:rPr>
              <a:t>http://thorprojects.com/blog/default.aspx</a:t>
            </a:r>
          </a:p>
        </p:txBody>
      </p:sp>
    </p:spTree>
    <p:extLst>
      <p:ext uri="{BB962C8B-B14F-4D97-AF65-F5344CB8AC3E}">
        <p14:creationId xmlns:p14="http://schemas.microsoft.com/office/powerpoint/2010/main" val="112064601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{Where to next?}</a:t>
            </a:r>
            <a:endParaRPr lang="en-US" dirty="0"/>
          </a:p>
        </p:txBody>
      </p:sp>
    </p:spTree>
    <p:extLst>
      <p:ext uri="{BB962C8B-B14F-4D97-AF65-F5344CB8AC3E}">
        <p14:creationId xmlns:p14="http://schemas.microsoft.com/office/powerpoint/2010/main" val="206493008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000000"/>
                </a:solidFill>
              </a:rPr>
              <a:t>Sampling of Interesting SPC </a:t>
            </a:r>
            <a:r>
              <a:rPr lang="en-US" dirty="0" err="1" smtClean="0">
                <a:solidFill>
                  <a:srgbClr val="000000"/>
                </a:solidFill>
              </a:rPr>
              <a:t>Dev</a:t>
            </a:r>
            <a:r>
              <a:rPr lang="en-US" dirty="0" smtClean="0">
                <a:solidFill>
                  <a:srgbClr val="000000"/>
                </a:solidFill>
              </a:rPr>
              <a:t> Sessions</a:t>
            </a:r>
            <a:endParaRPr lang="en-US" dirty="0">
              <a:solidFill>
                <a:srgbClr val="000000"/>
              </a:solidFill>
            </a:endParaRPr>
          </a:p>
        </p:txBody>
      </p:sp>
      <p:sp>
        <p:nvSpPr>
          <p:cNvPr id="5" name="Rectangle 4"/>
          <p:cNvSpPr/>
          <p:nvPr/>
        </p:nvSpPr>
        <p:spPr bwMode="auto">
          <a:xfrm>
            <a:off x="731837" y="2091774"/>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What’s new for developers in Office 2013 &amp; SharePoint 2013</a:t>
            </a:r>
          </a:p>
        </p:txBody>
      </p:sp>
      <p:sp>
        <p:nvSpPr>
          <p:cNvPr id="6" name="Rectangle 5"/>
          <p:cNvSpPr/>
          <p:nvPr/>
        </p:nvSpPr>
        <p:spPr bwMode="auto">
          <a:xfrm>
            <a:off x="731837" y="3023118"/>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Introduction to the Cloud App Model for Office and SharePoint 2013</a:t>
            </a:r>
          </a:p>
        </p:txBody>
      </p:sp>
      <p:sp>
        <p:nvSpPr>
          <p:cNvPr id="7" name="Rectangle 6"/>
          <p:cNvSpPr/>
          <p:nvPr/>
        </p:nvSpPr>
        <p:spPr bwMode="auto">
          <a:xfrm>
            <a:off x="731837" y="3954462"/>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Building End-to-End Applications for SharePoint with Windows 8 and Windows Azure</a:t>
            </a:r>
          </a:p>
        </p:txBody>
      </p:sp>
      <p:sp>
        <p:nvSpPr>
          <p:cNvPr id="9" name="Rectangle 8"/>
          <p:cNvSpPr/>
          <p:nvPr/>
        </p:nvSpPr>
        <p:spPr bwMode="auto">
          <a:xfrm>
            <a:off x="4465637" y="2091774"/>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0 to 60 with Office and SharePoint 2013 apps using Napa and Visual Studio 2012</a:t>
            </a:r>
          </a:p>
        </p:txBody>
      </p:sp>
      <p:sp>
        <p:nvSpPr>
          <p:cNvPr id="10" name="Rectangle 9"/>
          <p:cNvSpPr/>
          <p:nvPr/>
        </p:nvSpPr>
        <p:spPr bwMode="auto">
          <a:xfrm>
            <a:off x="4465637" y="3023118"/>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A Primer in HTML &amp; JavaScript</a:t>
            </a:r>
          </a:p>
        </p:txBody>
      </p:sp>
      <p:sp>
        <p:nvSpPr>
          <p:cNvPr id="11" name="Rectangle 10"/>
          <p:cNvSpPr/>
          <p:nvPr/>
        </p:nvSpPr>
        <p:spPr bwMode="auto">
          <a:xfrm>
            <a:off x="4465637" y="3954462"/>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Developing SharePoint 2013 Apps with Visual Studio 2012</a:t>
            </a:r>
          </a:p>
        </p:txBody>
      </p:sp>
      <p:sp>
        <p:nvSpPr>
          <p:cNvPr id="12" name="Rectangle 11"/>
          <p:cNvSpPr/>
          <p:nvPr/>
        </p:nvSpPr>
        <p:spPr bwMode="auto">
          <a:xfrm>
            <a:off x="8123237" y="2091774"/>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10 Tips for Building SharePoint 2013 Apps</a:t>
            </a:r>
          </a:p>
        </p:txBody>
      </p:sp>
      <p:sp>
        <p:nvSpPr>
          <p:cNvPr id="13" name="Rectangle 12"/>
          <p:cNvSpPr/>
          <p:nvPr/>
        </p:nvSpPr>
        <p:spPr bwMode="auto">
          <a:xfrm>
            <a:off x="8123237" y="3023117"/>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An Overview of Developing SharePoint-Hosted Apps</a:t>
            </a:r>
          </a:p>
        </p:txBody>
      </p:sp>
      <p:sp>
        <p:nvSpPr>
          <p:cNvPr id="14" name="Rectangle 13"/>
          <p:cNvSpPr/>
          <p:nvPr/>
        </p:nvSpPr>
        <p:spPr bwMode="auto">
          <a:xfrm>
            <a:off x="8123237" y="3954462"/>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Understanding Authentication for Apps for SharePoint</a:t>
            </a:r>
          </a:p>
        </p:txBody>
      </p:sp>
      <p:sp>
        <p:nvSpPr>
          <p:cNvPr id="16" name="Rectangle 15"/>
          <p:cNvSpPr/>
          <p:nvPr/>
        </p:nvSpPr>
        <p:spPr bwMode="auto">
          <a:xfrm>
            <a:off x="732776" y="4945062"/>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Understanding OAuth, REST &amp; OData</a:t>
            </a:r>
          </a:p>
        </p:txBody>
      </p:sp>
      <p:sp>
        <p:nvSpPr>
          <p:cNvPr id="17" name="Rectangle 16"/>
          <p:cNvSpPr/>
          <p:nvPr/>
        </p:nvSpPr>
        <p:spPr bwMode="auto">
          <a:xfrm>
            <a:off x="4466576" y="4945062"/>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Windows Azure Basics for SharePoint Developers</a:t>
            </a:r>
          </a:p>
        </p:txBody>
      </p:sp>
      <p:sp>
        <p:nvSpPr>
          <p:cNvPr id="18" name="Rectangle 17"/>
          <p:cNvSpPr/>
          <p:nvPr/>
        </p:nvSpPr>
        <p:spPr bwMode="auto">
          <a:xfrm>
            <a:off x="8124176" y="4945062"/>
            <a:ext cx="3352800" cy="72838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latin typeface="Segoe UI Light"/>
                <a:ea typeface="Segoe UI" pitchFamily="34" charset="0"/>
                <a:cs typeface="Segoe UI" pitchFamily="34" charset="0"/>
              </a:rPr>
              <a:t>Building Apps for SharePoint using PhP and Node.js</a:t>
            </a:r>
          </a:p>
        </p:txBody>
      </p:sp>
    </p:spTree>
    <p:extLst>
      <p:ext uri="{BB962C8B-B14F-4D97-AF65-F5344CB8AC3E}">
        <p14:creationId xmlns:p14="http://schemas.microsoft.com/office/powerpoint/2010/main" val="309335343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000000"/>
                </a:solidFill>
              </a:rPr>
              <a:t>Get started…</a:t>
            </a:r>
            <a:endParaRPr lang="en-US" dirty="0">
              <a:solidFill>
                <a:srgbClr val="000000"/>
              </a:solidFill>
            </a:endParaRPr>
          </a:p>
        </p:txBody>
      </p:sp>
      <p:sp>
        <p:nvSpPr>
          <p:cNvPr id="4" name="Text Placeholder 3"/>
          <p:cNvSpPr>
            <a:spLocks noGrp="1"/>
          </p:cNvSpPr>
          <p:nvPr>
            <p:ph type="body" sz="quarter" idx="10"/>
          </p:nvPr>
        </p:nvSpPr>
        <p:spPr>
          <a:xfrm>
            <a:off x="1440959" y="5020153"/>
            <a:ext cx="6225078" cy="738664"/>
          </a:xfrm>
        </p:spPr>
        <p:txBody>
          <a:bodyPr/>
          <a:lstStyle/>
          <a:p>
            <a:r>
              <a:rPr lang="en-US" dirty="0" smtClean="0">
                <a:solidFill>
                  <a:srgbClr val="000000"/>
                </a:solidFill>
              </a:rPr>
              <a:t>Got to http://dev.office.com</a:t>
            </a:r>
          </a:p>
        </p:txBody>
      </p:sp>
      <p:pic>
        <p:nvPicPr>
          <p:cNvPr id="2" name="Picture 1"/>
          <p:cNvPicPr>
            <a:picLocks noChangeAspect="1"/>
          </p:cNvPicPr>
          <p:nvPr/>
        </p:nvPicPr>
        <p:blipFill>
          <a:blip r:embed="rId2"/>
          <a:stretch>
            <a:fillRect/>
          </a:stretch>
        </p:blipFill>
        <p:spPr>
          <a:xfrm>
            <a:off x="1112837" y="1302018"/>
            <a:ext cx="6948391" cy="3722116"/>
          </a:xfrm>
          <a:prstGeom prst="rect">
            <a:avLst/>
          </a:prstGeom>
        </p:spPr>
      </p:pic>
      <p:sp>
        <p:nvSpPr>
          <p:cNvPr id="5" name="Freeform 9"/>
          <p:cNvSpPr>
            <a:spLocks noEditPoints="1"/>
          </p:cNvSpPr>
          <p:nvPr/>
        </p:nvSpPr>
        <p:spPr bwMode="black">
          <a:xfrm>
            <a:off x="427037" y="2354262"/>
            <a:ext cx="613649" cy="587947"/>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6" name="Picture 5"/>
          <p:cNvPicPr>
            <a:picLocks noChangeAspect="1"/>
          </p:cNvPicPr>
          <p:nvPr/>
        </p:nvPicPr>
        <p:blipFill>
          <a:blip r:embed="rId3"/>
          <a:stretch>
            <a:fillRect/>
          </a:stretch>
        </p:blipFill>
        <p:spPr>
          <a:xfrm>
            <a:off x="8885237" y="2942209"/>
            <a:ext cx="2971800" cy="3674674"/>
          </a:xfrm>
          <a:prstGeom prst="rect">
            <a:avLst/>
          </a:prstGeom>
          <a:solidFill>
            <a:srgbClr val="FFFFFF">
              <a:shade val="85000"/>
            </a:srgbClr>
          </a:solidFill>
          <a:ln w="31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 Placeholder 3"/>
          <p:cNvSpPr txBox="1">
            <a:spLocks/>
          </p:cNvSpPr>
          <p:nvPr/>
        </p:nvSpPr>
        <p:spPr>
          <a:xfrm>
            <a:off x="5913437" y="5771152"/>
            <a:ext cx="3987915" cy="5724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000000"/>
                </a:solidFill>
              </a:rPr>
              <a:t>And look out for….</a:t>
            </a:r>
          </a:p>
        </p:txBody>
      </p:sp>
    </p:spTree>
    <p:extLst>
      <p:ext uri="{BB962C8B-B14F-4D97-AF65-F5344CB8AC3E}">
        <p14:creationId xmlns:p14="http://schemas.microsoft.com/office/powerpoint/2010/main" val="334115840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521866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Thank you!</a:t>
            </a:r>
            <a:br>
              <a:rPr lang="en-US" sz="4400" dirty="0" smtClean="0"/>
            </a:br>
            <a:r>
              <a:rPr lang="en-US" sz="4400" dirty="0" smtClean="0"/>
              <a:t>Steve Fox</a:t>
            </a:r>
            <a:br>
              <a:rPr lang="en-US" sz="4400" dirty="0" smtClean="0"/>
            </a:br>
            <a:r>
              <a:rPr lang="en-US" sz="4400" dirty="0" smtClean="0"/>
              <a:t>stefox@microsoft.com</a:t>
            </a:r>
            <a:endParaRPr lang="en-US" dirty="0"/>
          </a:p>
        </p:txBody>
      </p:sp>
    </p:spTree>
    <p:extLst>
      <p:ext uri="{BB962C8B-B14F-4D97-AF65-F5344CB8AC3E}">
        <p14:creationId xmlns:p14="http://schemas.microsoft.com/office/powerpoint/2010/main" val="147626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00"/>
                </a:solidFill>
              </a:rPr>
              <a:t>Agenda</a:t>
            </a:r>
            <a:endParaRPr lang="en-US" dirty="0">
              <a:solidFill>
                <a:srgbClr val="000000"/>
              </a:solidFill>
            </a:endParaRPr>
          </a:p>
        </p:txBody>
      </p:sp>
      <p:sp>
        <p:nvSpPr>
          <p:cNvPr id="3" name="Text Placeholder 2"/>
          <p:cNvSpPr>
            <a:spLocks noGrp="1"/>
          </p:cNvSpPr>
          <p:nvPr>
            <p:ph type="body" sz="quarter" idx="10"/>
          </p:nvPr>
        </p:nvSpPr>
        <p:spPr>
          <a:xfrm>
            <a:off x="274639" y="1592262"/>
            <a:ext cx="11887200" cy="4124206"/>
          </a:xfrm>
        </p:spPr>
        <p:txBody>
          <a:bodyPr/>
          <a:lstStyle/>
          <a:p>
            <a:r>
              <a:rPr lang="en-US" dirty="0" smtClean="0">
                <a:solidFill>
                  <a:srgbClr val="000000"/>
                </a:solidFill>
              </a:rPr>
              <a:t>Fundamentals</a:t>
            </a:r>
            <a:endParaRPr lang="en-US" dirty="0">
              <a:solidFill>
                <a:srgbClr val="000000"/>
              </a:solidFill>
            </a:endParaRPr>
          </a:p>
          <a:p>
            <a:r>
              <a:rPr lang="en-US" dirty="0" smtClean="0">
                <a:solidFill>
                  <a:srgbClr val="000000"/>
                </a:solidFill>
              </a:rPr>
              <a:t>Developer Tools</a:t>
            </a:r>
            <a:endParaRPr lang="en-US" dirty="0">
              <a:solidFill>
                <a:srgbClr val="000000"/>
              </a:solidFill>
            </a:endParaRPr>
          </a:p>
          <a:p>
            <a:r>
              <a:rPr lang="en-US" dirty="0">
                <a:solidFill>
                  <a:srgbClr val="000000"/>
                </a:solidFill>
              </a:rPr>
              <a:t>Programmability</a:t>
            </a:r>
          </a:p>
          <a:p>
            <a:r>
              <a:rPr lang="en-US" dirty="0" smtClean="0">
                <a:solidFill>
                  <a:srgbClr val="000000"/>
                </a:solidFill>
              </a:rPr>
              <a:t>Common Tasks</a:t>
            </a:r>
          </a:p>
          <a:p>
            <a:r>
              <a:rPr lang="en-US" dirty="0" smtClean="0">
                <a:solidFill>
                  <a:srgbClr val="000000"/>
                </a:solidFill>
              </a:rPr>
              <a:t>Where to Next?</a:t>
            </a:r>
            <a:endParaRPr lang="en-US" dirty="0">
              <a:solidFill>
                <a:srgbClr val="000000"/>
              </a:solidFill>
            </a:endParaRPr>
          </a:p>
          <a:p>
            <a:endParaRPr lang="en-US" dirty="0">
              <a:solidFill>
                <a:srgbClr val="000000"/>
              </a:solidFill>
            </a:endParaRPr>
          </a:p>
        </p:txBody>
      </p:sp>
    </p:spTree>
    <p:extLst>
      <p:ext uri="{BB962C8B-B14F-4D97-AF65-F5344CB8AC3E}">
        <p14:creationId xmlns:p14="http://schemas.microsoft.com/office/powerpoint/2010/main" val="121744929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525096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t>
            </a:r>
            <a:r>
              <a:rPr lang="en-US" dirty="0" smtClean="0"/>
              <a:t>Fundamentals</a:t>
            </a:r>
            <a:r>
              <a:rPr lang="en-US" dirty="0"/>
              <a:t>}</a:t>
            </a:r>
          </a:p>
        </p:txBody>
      </p:sp>
    </p:spTree>
    <p:extLst>
      <p:ext uri="{BB962C8B-B14F-4D97-AF65-F5344CB8AC3E}">
        <p14:creationId xmlns:p14="http://schemas.microsoft.com/office/powerpoint/2010/main" val="354462464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solidFill>
                  <a:srgbClr val="000000"/>
                </a:solidFill>
              </a:rPr>
              <a:t>What is SharePoint?</a:t>
            </a:r>
            <a:endParaRPr lang="en-US" dirty="0">
              <a:solidFill>
                <a:srgbClr val="000000"/>
              </a:solidFill>
            </a:endParaRPr>
          </a:p>
        </p:txBody>
      </p:sp>
      <p:sp>
        <p:nvSpPr>
          <p:cNvPr id="6" name="Text Placeholder 5"/>
          <p:cNvSpPr>
            <a:spLocks noGrp="1"/>
          </p:cNvSpPr>
          <p:nvPr>
            <p:ph type="body" sz="quarter" idx="10"/>
          </p:nvPr>
        </p:nvSpPr>
        <p:spPr>
          <a:xfrm>
            <a:off x="185881" y="1793612"/>
            <a:ext cx="7086599" cy="3360920"/>
          </a:xfrm>
        </p:spPr>
        <p:txBody>
          <a:bodyPr/>
          <a:lstStyle/>
          <a:p>
            <a:r>
              <a:rPr lang="en-US" sz="2400" dirty="0" smtClean="0"/>
              <a:t>It’s a platform for…</a:t>
            </a:r>
          </a:p>
          <a:p>
            <a:r>
              <a:rPr lang="en-US" sz="2400" dirty="0" smtClean="0"/>
              <a:t>collaboration </a:t>
            </a:r>
            <a:r>
              <a:rPr lang="en-US" sz="2400" dirty="0"/>
              <a:t>for organizations of all sizes</a:t>
            </a:r>
          </a:p>
          <a:p>
            <a:r>
              <a:rPr lang="en-US" sz="2400" dirty="0"/>
              <a:t>	</a:t>
            </a:r>
            <a:r>
              <a:rPr lang="en-US" sz="2400" dirty="0" smtClean="0"/>
              <a:t>document mgmt., </a:t>
            </a:r>
            <a:r>
              <a:rPr lang="en-US" sz="2400" dirty="0"/>
              <a:t>projects and workflow</a:t>
            </a:r>
          </a:p>
          <a:p>
            <a:r>
              <a:rPr lang="en-US" sz="2400" dirty="0"/>
              <a:t>	</a:t>
            </a:r>
            <a:r>
              <a:rPr lang="en-US" sz="2400" dirty="0" smtClean="0"/>
              <a:t>for </a:t>
            </a:r>
            <a:r>
              <a:rPr lang="en-US" sz="2400" dirty="0"/>
              <a:t>web and enterprise content publishing </a:t>
            </a:r>
          </a:p>
          <a:p>
            <a:r>
              <a:rPr lang="en-US" sz="2400" dirty="0"/>
              <a:t>	</a:t>
            </a:r>
            <a:r>
              <a:rPr lang="en-US" sz="2400" dirty="0" smtClean="0"/>
              <a:t>surfacing </a:t>
            </a:r>
            <a:r>
              <a:rPr lang="en-US" sz="2400" dirty="0"/>
              <a:t>business intelligence</a:t>
            </a:r>
          </a:p>
          <a:p>
            <a:r>
              <a:rPr lang="en-US" sz="2400" dirty="0"/>
              <a:t>	</a:t>
            </a:r>
            <a:r>
              <a:rPr lang="en-US" sz="2400" dirty="0" smtClean="0"/>
              <a:t>building </a:t>
            </a:r>
            <a:r>
              <a:rPr lang="en-US" sz="2400" dirty="0"/>
              <a:t>custom apps to extend </a:t>
            </a:r>
            <a:r>
              <a:rPr lang="en-US" sz="2400" dirty="0" smtClean="0"/>
              <a:t>core </a:t>
            </a:r>
            <a:r>
              <a:rPr lang="en-US" sz="2400" dirty="0"/>
              <a:t>features</a:t>
            </a:r>
          </a:p>
          <a:p>
            <a:r>
              <a:rPr lang="en-US" sz="2400" dirty="0"/>
              <a:t>	</a:t>
            </a:r>
            <a:r>
              <a:rPr lang="en-US" sz="2400" dirty="0" smtClean="0"/>
              <a:t>…</a:t>
            </a:r>
          </a:p>
          <a:p>
            <a:r>
              <a:rPr lang="en-US" sz="2400" dirty="0"/>
              <a:t>So…it’s </a:t>
            </a:r>
            <a:r>
              <a:rPr lang="en-US" sz="2400" dirty="0" smtClean="0"/>
              <a:t>being </a:t>
            </a:r>
            <a:r>
              <a:rPr lang="en-US" sz="2400" dirty="0"/>
              <a:t>used in many </a:t>
            </a:r>
            <a:r>
              <a:rPr lang="en-US" sz="2400" dirty="0" smtClean="0"/>
              <a:t>scenarios</a:t>
            </a:r>
            <a:endParaRPr lang="en-US" sz="2400" dirty="0"/>
          </a:p>
        </p:txBody>
      </p:sp>
      <p:pic>
        <p:nvPicPr>
          <p:cNvPr id="4" name="Picture 3"/>
          <p:cNvPicPr>
            <a:picLocks noChangeAspect="1"/>
          </p:cNvPicPr>
          <p:nvPr/>
        </p:nvPicPr>
        <p:blipFill>
          <a:blip r:embed="rId2"/>
          <a:stretch>
            <a:fillRect/>
          </a:stretch>
        </p:blipFill>
        <p:spPr>
          <a:xfrm>
            <a:off x="7272480" y="1786310"/>
            <a:ext cx="4876800" cy="4039624"/>
          </a:xfrm>
          <a:prstGeom prst="rect">
            <a:avLst/>
          </a:prstGeom>
        </p:spPr>
      </p:pic>
      <p:sp>
        <p:nvSpPr>
          <p:cNvPr id="5" name="Rectangle 4"/>
          <p:cNvSpPr/>
          <p:nvPr/>
        </p:nvSpPr>
        <p:spPr>
          <a:xfrm>
            <a:off x="3398837" y="6399395"/>
            <a:ext cx="4871847" cy="369332"/>
          </a:xfrm>
          <a:prstGeom prst="rect">
            <a:avLst/>
          </a:prstGeom>
        </p:spPr>
        <p:txBody>
          <a:bodyPr wrap="none">
            <a:spAutoFit/>
          </a:bodyPr>
          <a:lstStyle/>
          <a:p>
            <a:r>
              <a:rPr lang="en-US" dirty="0" smtClean="0">
                <a:solidFill>
                  <a:srgbClr val="000000"/>
                </a:solidFill>
                <a:latin typeface="Courier New" panose="02070309020205020404" pitchFamily="49" charset="0"/>
                <a:cs typeface="Courier New" panose="02070309020205020404" pitchFamily="49" charset="0"/>
              </a:rPr>
              <a:t>For more: http</a:t>
            </a:r>
            <a:r>
              <a:rPr lang="en-US" dirty="0">
                <a:solidFill>
                  <a:srgbClr val="000000"/>
                </a:solidFill>
                <a:latin typeface="Courier New" panose="02070309020205020404" pitchFamily="49" charset="0"/>
                <a:cs typeface="Courier New" panose="02070309020205020404" pitchFamily="49" charset="0"/>
              </a:rPr>
              <a:t>://sps.cloudapp.net/</a:t>
            </a:r>
          </a:p>
        </p:txBody>
      </p:sp>
    </p:spTree>
    <p:extLst>
      <p:ext uri="{BB962C8B-B14F-4D97-AF65-F5344CB8AC3E}">
        <p14:creationId xmlns:p14="http://schemas.microsoft.com/office/powerpoint/2010/main" val="2338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fade">
                                      <p:cBhvr>
                                        <p:cTn id="32" dur="500"/>
                                        <p:tgtEl>
                                          <p:spTgt spid="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fade">
                                      <p:cBhvr>
                                        <p:cTn id="3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3954462"/>
            <a:ext cx="8228300" cy="2590800"/>
          </a:xfrm>
        </p:spPr>
        <p:txBody>
          <a:bodyPr/>
          <a:lstStyle/>
          <a:p>
            <a:r>
              <a:rPr lang="en-US" dirty="0" smtClean="0"/>
              <a:t>Contoso SharePoint Site</a:t>
            </a:r>
            <a:endParaRPr lang="en-US" dirty="0"/>
          </a:p>
        </p:txBody>
      </p:sp>
    </p:spTree>
    <p:extLst>
      <p:ext uri="{BB962C8B-B14F-4D97-AF65-F5344CB8AC3E}">
        <p14:creationId xmlns:p14="http://schemas.microsoft.com/office/powerpoint/2010/main" val="3056255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Makes up a SharePoint Site?</a:t>
            </a:r>
            <a:endParaRPr lang="en-US" dirty="0"/>
          </a:p>
        </p:txBody>
      </p:sp>
      <p:grpSp>
        <p:nvGrpSpPr>
          <p:cNvPr id="4" name="Group 3"/>
          <p:cNvGrpSpPr/>
          <p:nvPr/>
        </p:nvGrpSpPr>
        <p:grpSpPr>
          <a:xfrm>
            <a:off x="579437" y="1363662"/>
            <a:ext cx="11353800" cy="5334000"/>
            <a:chOff x="2680517" y="1116798"/>
            <a:chExt cx="6661920" cy="3980664"/>
          </a:xfrm>
        </p:grpSpPr>
        <p:sp>
          <p:nvSpPr>
            <p:cNvPr id="5" name="Rectangle 4"/>
            <p:cNvSpPr/>
            <p:nvPr/>
          </p:nvSpPr>
          <p:spPr bwMode="auto">
            <a:xfrm>
              <a:off x="2713037" y="1135062"/>
              <a:ext cx="6629400" cy="3962400"/>
            </a:xfrm>
            <a:prstGeom prst="rect">
              <a:avLst/>
            </a:prstGeom>
            <a:noFill/>
            <a:ln>
              <a:solidFill>
                <a:srgbClr val="00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sp>
          <p:nvSpPr>
            <p:cNvPr id="6" name="TextBox 5"/>
            <p:cNvSpPr txBox="1"/>
            <p:nvPr/>
          </p:nvSpPr>
          <p:spPr>
            <a:xfrm>
              <a:off x="2680517" y="1116798"/>
              <a:ext cx="1825436" cy="627864"/>
            </a:xfrm>
            <a:prstGeom prst="rect">
              <a:avLst/>
            </a:prstGeom>
            <a:noFill/>
            <a:ln>
              <a:noFill/>
            </a:ln>
          </p:spPr>
          <p:txBody>
            <a:bodyPr wrap="none" lIns="182880" tIns="146304" rIns="182880" bIns="146304" rtlCol="0">
              <a:spAutoFit/>
            </a:bodyPr>
            <a:lstStyle/>
            <a:p>
              <a:pPr>
                <a:lnSpc>
                  <a:spcPct val="90000"/>
                </a:lnSpc>
                <a:spcAft>
                  <a:spcPts val="600"/>
                </a:spcAft>
              </a:pPr>
              <a:r>
                <a:rPr lang="en-US" sz="2400" dirty="0" smtClean="0">
                  <a:solidFill>
                    <a:srgbClr val="000000"/>
                  </a:solidFill>
                </a:rPr>
                <a:t>SharePoint</a:t>
              </a:r>
            </a:p>
          </p:txBody>
        </p:sp>
      </p:grpSp>
      <p:grpSp>
        <p:nvGrpSpPr>
          <p:cNvPr id="39" name="Group 38"/>
          <p:cNvGrpSpPr/>
          <p:nvPr/>
        </p:nvGrpSpPr>
        <p:grpSpPr>
          <a:xfrm>
            <a:off x="1417637" y="1982805"/>
            <a:ext cx="2596711" cy="4131718"/>
            <a:chOff x="1417637" y="1982805"/>
            <a:chExt cx="2596711" cy="4131718"/>
          </a:xfrm>
        </p:grpSpPr>
        <p:sp>
          <p:nvSpPr>
            <p:cNvPr id="7" name="Rectangle 6"/>
            <p:cNvSpPr/>
            <p:nvPr/>
          </p:nvSpPr>
          <p:spPr bwMode="auto">
            <a:xfrm>
              <a:off x="1417637" y="1982805"/>
              <a:ext cx="2438400" cy="79493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Site Collection</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(Template)</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2571371" y="3745565"/>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App</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2571371" y="4340889"/>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App</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2571371" y="4955569"/>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App</a:t>
              </a: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2571371" y="5655583"/>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t>
              </a:r>
              <a:endParaRPr lang="en-US" sz="2000" dirty="0">
                <a:gradFill>
                  <a:gsLst>
                    <a:gs pos="0">
                      <a:srgbClr val="FFFFFF"/>
                    </a:gs>
                    <a:gs pos="100000">
                      <a:srgbClr val="FFFFFF"/>
                    </a:gs>
                  </a:gsLst>
                  <a:lin ang="5400000" scaled="0"/>
                </a:gradFill>
              </a:endParaRPr>
            </a:p>
          </p:txBody>
        </p:sp>
        <p:cxnSp>
          <p:nvCxnSpPr>
            <p:cNvPr id="18" name="Straight Connector 17"/>
            <p:cNvCxnSpPr/>
            <p:nvPr/>
          </p:nvCxnSpPr>
          <p:spPr>
            <a:xfrm>
              <a:off x="1885571" y="2777738"/>
              <a:ext cx="0" cy="315365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885571" y="4018785"/>
              <a:ext cx="609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885571" y="4614109"/>
              <a:ext cx="609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885571" y="5214209"/>
              <a:ext cx="609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885571" y="5931391"/>
              <a:ext cx="609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1885571" y="2883391"/>
            <a:ext cx="5791200" cy="3419018"/>
            <a:chOff x="1885571" y="2883391"/>
            <a:chExt cx="5791200" cy="3419018"/>
          </a:xfrm>
        </p:grpSpPr>
        <p:sp>
          <p:nvSpPr>
            <p:cNvPr id="9" name="Rectangle 8"/>
            <p:cNvSpPr/>
            <p:nvPr/>
          </p:nvSpPr>
          <p:spPr bwMode="auto">
            <a:xfrm>
              <a:off x="5264985" y="2883391"/>
              <a:ext cx="1665666" cy="794933"/>
            </a:xfrm>
            <a:prstGeom prst="rect">
              <a:avLst/>
            </a:prstGeom>
            <a:solidFill>
              <a:schemeClr val="tx2">
                <a:lumMod val="75000"/>
                <a:lumOff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Subsite</a:t>
              </a: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6233794" y="4018785"/>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App</a:t>
              </a: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6228971" y="4614109"/>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App</a:t>
              </a: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6228971" y="5228789"/>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App</a:t>
              </a:r>
              <a:endParaRPr lang="en-US" sz="2000" dirty="0">
                <a:gradFill>
                  <a:gsLst>
                    <a:gs pos="0">
                      <a:srgbClr val="FFFFFF"/>
                    </a:gs>
                    <a:gs pos="100000">
                      <a:srgbClr val="FFFFFF"/>
                    </a:gs>
                  </a:gsLst>
                  <a:lin ang="5400000" scaled="0"/>
                </a:gradFill>
              </a:endParaRPr>
            </a:p>
          </p:txBody>
        </p:sp>
        <p:cxnSp>
          <p:nvCxnSpPr>
            <p:cNvPr id="24" name="Straight Connector 23"/>
            <p:cNvCxnSpPr/>
            <p:nvPr/>
          </p:nvCxnSpPr>
          <p:spPr>
            <a:xfrm>
              <a:off x="1885571" y="3264391"/>
              <a:ext cx="3379414"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543171" y="3651962"/>
              <a:ext cx="0" cy="228800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543171" y="4204201"/>
              <a:ext cx="609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532437" y="4817301"/>
              <a:ext cx="609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543171" y="5414509"/>
              <a:ext cx="609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6228971" y="5843469"/>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t>
              </a:r>
              <a:endParaRPr lang="en-US" sz="2000" dirty="0">
                <a:gradFill>
                  <a:gsLst>
                    <a:gs pos="0">
                      <a:srgbClr val="FFFFFF"/>
                    </a:gs>
                    <a:gs pos="100000">
                      <a:srgbClr val="FFFFFF"/>
                    </a:gs>
                  </a:gsLst>
                  <a:lin ang="5400000" scaled="0"/>
                </a:gradFill>
              </a:endParaRPr>
            </a:p>
          </p:txBody>
        </p:sp>
        <p:cxnSp>
          <p:nvCxnSpPr>
            <p:cNvPr id="32" name="Straight Connector 31"/>
            <p:cNvCxnSpPr/>
            <p:nvPr/>
          </p:nvCxnSpPr>
          <p:spPr>
            <a:xfrm>
              <a:off x="5543171" y="5939971"/>
              <a:ext cx="609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7818437" y="4614109"/>
            <a:ext cx="2825311" cy="1706301"/>
            <a:chOff x="7818437" y="4614109"/>
            <a:chExt cx="2825311" cy="1706301"/>
          </a:xfrm>
        </p:grpSpPr>
        <p:cxnSp>
          <p:nvCxnSpPr>
            <p:cNvPr id="35" name="Straight Connector 34"/>
            <p:cNvCxnSpPr/>
            <p:nvPr/>
          </p:nvCxnSpPr>
          <p:spPr>
            <a:xfrm>
              <a:off x="7818437" y="4795966"/>
              <a:ext cx="609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8627751" y="4614109"/>
              <a:ext cx="2015997" cy="1706301"/>
              <a:chOff x="8627751" y="4614109"/>
              <a:chExt cx="2015997" cy="1706301"/>
            </a:xfrm>
          </p:grpSpPr>
          <p:sp>
            <p:nvSpPr>
              <p:cNvPr id="27" name="Rectangle 26"/>
              <p:cNvSpPr/>
              <p:nvPr/>
            </p:nvSpPr>
            <p:spPr bwMode="auto">
              <a:xfrm>
                <a:off x="8627751" y="4614109"/>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List</a:t>
                </a:r>
                <a:endParaRPr lang="en-US" sz="2000" dirty="0">
                  <a:gradFill>
                    <a:gsLst>
                      <a:gs pos="0">
                        <a:srgbClr val="FFFFFF"/>
                      </a:gs>
                      <a:gs pos="100000">
                        <a:srgbClr val="FFFFFF"/>
                      </a:gs>
                    </a:gsLst>
                    <a:lin ang="5400000" scaled="0"/>
                  </a:gradFill>
                </a:endParaRPr>
              </a:p>
            </p:txBody>
          </p:sp>
          <p:sp>
            <p:nvSpPr>
              <p:cNvPr id="33" name="Rectangle 32"/>
              <p:cNvSpPr/>
              <p:nvPr/>
            </p:nvSpPr>
            <p:spPr bwMode="auto">
              <a:xfrm>
                <a:off x="9200771" y="5248335"/>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List Item</a:t>
                </a:r>
                <a:endParaRPr lang="en-US" sz="2000" dirty="0">
                  <a:gradFill>
                    <a:gsLst>
                      <a:gs pos="0">
                        <a:srgbClr val="FFFFFF"/>
                      </a:gs>
                      <a:gs pos="100000">
                        <a:srgbClr val="FFFFFF"/>
                      </a:gs>
                    </a:gsLst>
                    <a:lin ang="5400000" scaled="0"/>
                  </a:gradFill>
                </a:endParaRPr>
              </a:p>
            </p:txBody>
          </p:sp>
          <p:sp>
            <p:nvSpPr>
              <p:cNvPr id="34" name="Rectangle 33"/>
              <p:cNvSpPr/>
              <p:nvPr/>
            </p:nvSpPr>
            <p:spPr bwMode="auto">
              <a:xfrm>
                <a:off x="9200771" y="5861470"/>
                <a:ext cx="1442977" cy="458940"/>
              </a:xfrm>
              <a:prstGeom prst="rect">
                <a:avLst/>
              </a:prstGeom>
              <a:solidFill>
                <a:schemeClr val="accent4">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t>
                </a:r>
                <a:endParaRPr lang="en-US" sz="2000" dirty="0">
                  <a:gradFill>
                    <a:gsLst>
                      <a:gs pos="0">
                        <a:srgbClr val="FFFFFF"/>
                      </a:gs>
                      <a:gs pos="100000">
                        <a:srgbClr val="FFFFFF"/>
                      </a:gs>
                    </a:gsLst>
                    <a:lin ang="5400000" scaled="0"/>
                  </a:gradFill>
                </a:endParaRPr>
              </a:p>
            </p:txBody>
          </p:sp>
          <p:cxnSp>
            <p:nvCxnSpPr>
              <p:cNvPr id="36" name="Straight Connector 35"/>
              <p:cNvCxnSpPr/>
              <p:nvPr/>
            </p:nvCxnSpPr>
            <p:spPr>
              <a:xfrm>
                <a:off x="8809037" y="5073049"/>
                <a:ext cx="0" cy="104147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809037" y="6114523"/>
                <a:ext cx="36656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8809037" y="5477805"/>
                <a:ext cx="36656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068484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9" y="144462"/>
            <a:ext cx="11889564" cy="917575"/>
          </a:xfrm>
        </p:spPr>
        <p:txBody>
          <a:bodyPr/>
          <a:lstStyle/>
          <a:p>
            <a:r>
              <a:rPr lang="en-US" dirty="0" smtClean="0">
                <a:solidFill>
                  <a:srgbClr val="000000"/>
                </a:solidFill>
              </a:rPr>
              <a:t>SharePoint Architecture</a:t>
            </a:r>
            <a:endParaRPr lang="en-US" dirty="0">
              <a:solidFill>
                <a:srgbClr val="000000"/>
              </a:solidFill>
            </a:endParaRPr>
          </a:p>
        </p:txBody>
      </p:sp>
      <p:sp>
        <p:nvSpPr>
          <p:cNvPr id="6" name="Rectangle 5"/>
          <p:cNvSpPr/>
          <p:nvPr/>
        </p:nvSpPr>
        <p:spPr bwMode="auto">
          <a:xfrm>
            <a:off x="2713037" y="5210520"/>
            <a:ext cx="6629400" cy="68421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FFFFFF"/>
                </a:solidFill>
                <a:ea typeface="Segoe UI" pitchFamily="34" charset="0"/>
                <a:cs typeface="Segoe UI" pitchFamily="34" charset="0"/>
              </a:rPr>
              <a:t>ASP.NET/IIS</a:t>
            </a:r>
          </a:p>
        </p:txBody>
      </p:sp>
      <p:sp>
        <p:nvSpPr>
          <p:cNvPr id="7" name="Rectangle 6"/>
          <p:cNvSpPr/>
          <p:nvPr/>
        </p:nvSpPr>
        <p:spPr bwMode="auto">
          <a:xfrm>
            <a:off x="2713037" y="6007791"/>
            <a:ext cx="6629400" cy="68421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FFFFFF"/>
                </a:solidFill>
                <a:ea typeface="Segoe UI" pitchFamily="34" charset="0"/>
                <a:cs typeface="Segoe UI" pitchFamily="34" charset="0"/>
              </a:rPr>
              <a:t>Windows OS</a:t>
            </a:r>
          </a:p>
        </p:txBody>
      </p:sp>
      <p:grpSp>
        <p:nvGrpSpPr>
          <p:cNvPr id="23" name="Group 22"/>
          <p:cNvGrpSpPr/>
          <p:nvPr/>
        </p:nvGrpSpPr>
        <p:grpSpPr>
          <a:xfrm>
            <a:off x="2680517" y="1116798"/>
            <a:ext cx="6661920" cy="3980664"/>
            <a:chOff x="2680517" y="1116798"/>
            <a:chExt cx="6661920" cy="3980664"/>
          </a:xfrm>
        </p:grpSpPr>
        <p:sp>
          <p:nvSpPr>
            <p:cNvPr id="5" name="Rectangle 4"/>
            <p:cNvSpPr/>
            <p:nvPr/>
          </p:nvSpPr>
          <p:spPr bwMode="auto">
            <a:xfrm>
              <a:off x="2713037" y="1135062"/>
              <a:ext cx="6629400" cy="3962400"/>
            </a:xfrm>
            <a:prstGeom prst="rect">
              <a:avLst/>
            </a:prstGeom>
            <a:noFill/>
            <a:ln>
              <a:solidFill>
                <a:srgbClr val="00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sp>
          <p:nvSpPr>
            <p:cNvPr id="8" name="TextBox 7"/>
            <p:cNvSpPr txBox="1"/>
            <p:nvPr/>
          </p:nvSpPr>
          <p:spPr>
            <a:xfrm>
              <a:off x="2680517" y="1116798"/>
              <a:ext cx="1825436" cy="627864"/>
            </a:xfrm>
            <a:prstGeom prst="rect">
              <a:avLst/>
            </a:prstGeom>
            <a:noFill/>
            <a:ln>
              <a:noFill/>
            </a:ln>
          </p:spPr>
          <p:txBody>
            <a:bodyPr wrap="none" lIns="182880" tIns="146304" rIns="182880" bIns="146304" rtlCol="0">
              <a:spAutoFit/>
            </a:bodyPr>
            <a:lstStyle/>
            <a:p>
              <a:pPr>
                <a:lnSpc>
                  <a:spcPct val="90000"/>
                </a:lnSpc>
                <a:spcAft>
                  <a:spcPts val="600"/>
                </a:spcAft>
              </a:pPr>
              <a:r>
                <a:rPr lang="en-US" sz="2400" dirty="0" smtClean="0">
                  <a:solidFill>
                    <a:srgbClr val="000000"/>
                  </a:solidFill>
                </a:rPr>
                <a:t>SharePoint</a:t>
              </a:r>
            </a:p>
          </p:txBody>
        </p:sp>
      </p:grpSp>
      <p:grpSp>
        <p:nvGrpSpPr>
          <p:cNvPr id="4" name="Group 3"/>
          <p:cNvGrpSpPr/>
          <p:nvPr/>
        </p:nvGrpSpPr>
        <p:grpSpPr>
          <a:xfrm>
            <a:off x="2865437" y="1668462"/>
            <a:ext cx="6400800" cy="1219200"/>
            <a:chOff x="2865437" y="1897062"/>
            <a:chExt cx="6400800" cy="1219200"/>
          </a:xfrm>
        </p:grpSpPr>
        <p:sp>
          <p:nvSpPr>
            <p:cNvPr id="12" name="Rectangle 11"/>
            <p:cNvSpPr/>
            <p:nvPr/>
          </p:nvSpPr>
          <p:spPr bwMode="auto">
            <a:xfrm>
              <a:off x="5115019" y="2325050"/>
              <a:ext cx="1905000" cy="638812"/>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Events</a:t>
              </a:r>
            </a:p>
          </p:txBody>
        </p:sp>
        <p:sp>
          <p:nvSpPr>
            <p:cNvPr id="13" name="Rectangle 12"/>
            <p:cNvSpPr/>
            <p:nvPr/>
          </p:nvSpPr>
          <p:spPr bwMode="auto">
            <a:xfrm>
              <a:off x="3017837" y="2325050"/>
              <a:ext cx="1905000" cy="638812"/>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Apps</a:t>
              </a:r>
            </a:p>
          </p:txBody>
        </p:sp>
        <p:sp>
          <p:nvSpPr>
            <p:cNvPr id="17" name="Rectangle 16"/>
            <p:cNvSpPr/>
            <p:nvPr/>
          </p:nvSpPr>
          <p:spPr bwMode="auto">
            <a:xfrm>
              <a:off x="7208837" y="2325050"/>
              <a:ext cx="1905000" cy="638812"/>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a:t>
              </a:r>
            </a:p>
          </p:txBody>
        </p:sp>
        <p:sp>
          <p:nvSpPr>
            <p:cNvPr id="35" name="Freeform 104"/>
            <p:cNvSpPr>
              <a:spLocks noEditPoints="1"/>
            </p:cNvSpPr>
            <p:nvPr/>
          </p:nvSpPr>
          <p:spPr bwMode="black">
            <a:xfrm>
              <a:off x="2962483" y="1992311"/>
              <a:ext cx="206242" cy="229394"/>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accent6"/>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 name="Rectangle 1"/>
            <p:cNvSpPr/>
            <p:nvPr/>
          </p:nvSpPr>
          <p:spPr bwMode="auto">
            <a:xfrm>
              <a:off x="2865437" y="1897062"/>
              <a:ext cx="6400800" cy="1219200"/>
            </a:xfrm>
            <a:prstGeom prst="rect">
              <a:avLst/>
            </a:prstGeom>
            <a:noFill/>
            <a:ln>
              <a:solidFill>
                <a:srgbClr val="FF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grpSp>
      <p:grpSp>
        <p:nvGrpSpPr>
          <p:cNvPr id="21" name="Group 20"/>
          <p:cNvGrpSpPr/>
          <p:nvPr/>
        </p:nvGrpSpPr>
        <p:grpSpPr>
          <a:xfrm>
            <a:off x="2865911" y="2998744"/>
            <a:ext cx="6400800" cy="2022518"/>
            <a:chOff x="2865911" y="2998744"/>
            <a:chExt cx="6400800" cy="2022518"/>
          </a:xfrm>
        </p:grpSpPr>
        <p:sp>
          <p:nvSpPr>
            <p:cNvPr id="9" name="Rectangle 8"/>
            <p:cNvSpPr/>
            <p:nvPr/>
          </p:nvSpPr>
          <p:spPr bwMode="auto">
            <a:xfrm>
              <a:off x="5115019" y="4195773"/>
              <a:ext cx="1905000" cy="638812"/>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Services</a:t>
              </a:r>
            </a:p>
          </p:txBody>
        </p:sp>
        <p:sp>
          <p:nvSpPr>
            <p:cNvPr id="10" name="Rectangle 9"/>
            <p:cNvSpPr/>
            <p:nvPr/>
          </p:nvSpPr>
          <p:spPr bwMode="auto">
            <a:xfrm>
              <a:off x="3017837" y="4195773"/>
              <a:ext cx="1905000" cy="638812"/>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Content</a:t>
              </a:r>
            </a:p>
          </p:txBody>
        </p:sp>
        <p:sp>
          <p:nvSpPr>
            <p:cNvPr id="11" name="Rectangle 10"/>
            <p:cNvSpPr/>
            <p:nvPr/>
          </p:nvSpPr>
          <p:spPr bwMode="auto">
            <a:xfrm>
              <a:off x="7212201" y="4195773"/>
              <a:ext cx="1905000" cy="638812"/>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Content DB</a:t>
              </a:r>
            </a:p>
          </p:txBody>
        </p:sp>
        <p:sp>
          <p:nvSpPr>
            <p:cNvPr id="14" name="Rectangle 13"/>
            <p:cNvSpPr/>
            <p:nvPr/>
          </p:nvSpPr>
          <p:spPr bwMode="auto">
            <a:xfrm>
              <a:off x="5128848" y="3391850"/>
              <a:ext cx="1905000" cy="638812"/>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Security</a:t>
              </a:r>
            </a:p>
          </p:txBody>
        </p:sp>
        <p:sp>
          <p:nvSpPr>
            <p:cNvPr id="15" name="Rectangle 14"/>
            <p:cNvSpPr/>
            <p:nvPr/>
          </p:nvSpPr>
          <p:spPr bwMode="auto">
            <a:xfrm>
              <a:off x="3017837" y="3391850"/>
              <a:ext cx="1905000" cy="638812"/>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Sites</a:t>
              </a:r>
            </a:p>
          </p:txBody>
        </p:sp>
        <p:sp>
          <p:nvSpPr>
            <p:cNvPr id="16" name="Rectangle 15"/>
            <p:cNvSpPr/>
            <p:nvPr/>
          </p:nvSpPr>
          <p:spPr bwMode="auto">
            <a:xfrm>
              <a:off x="7212201" y="3391850"/>
              <a:ext cx="1905000" cy="638812"/>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a:t>
              </a:r>
            </a:p>
          </p:txBody>
        </p:sp>
        <p:sp>
          <p:nvSpPr>
            <p:cNvPr id="42" name="Rectangle 41"/>
            <p:cNvSpPr/>
            <p:nvPr/>
          </p:nvSpPr>
          <p:spPr bwMode="auto">
            <a:xfrm>
              <a:off x="2865911" y="2998744"/>
              <a:ext cx="6400800" cy="2022518"/>
            </a:xfrm>
            <a:prstGeom prst="rect">
              <a:avLst/>
            </a:prstGeom>
            <a:noFill/>
            <a:ln>
              <a:solidFill>
                <a:srgbClr val="FF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000000"/>
                </a:solidFill>
                <a:ea typeface="Segoe UI" pitchFamily="34" charset="0"/>
                <a:cs typeface="Segoe UI" pitchFamily="34" charset="0"/>
              </a:endParaRPr>
            </a:p>
          </p:txBody>
        </p:sp>
        <p:sp>
          <p:nvSpPr>
            <p:cNvPr id="45" name="Freeform 105"/>
            <p:cNvSpPr>
              <a:spLocks/>
            </p:cNvSpPr>
            <p:nvPr/>
          </p:nvSpPr>
          <p:spPr bwMode="black">
            <a:xfrm>
              <a:off x="2983737" y="3100589"/>
              <a:ext cx="110300" cy="215061"/>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6"/>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24" name="Group 23"/>
          <p:cNvGrpSpPr/>
          <p:nvPr/>
        </p:nvGrpSpPr>
        <p:grpSpPr>
          <a:xfrm>
            <a:off x="208475" y="2201862"/>
            <a:ext cx="2275962" cy="3308765"/>
            <a:chOff x="208475" y="2201862"/>
            <a:chExt cx="2275962" cy="3308765"/>
          </a:xfrm>
        </p:grpSpPr>
        <p:grpSp>
          <p:nvGrpSpPr>
            <p:cNvPr id="25" name="Group 24"/>
            <p:cNvGrpSpPr/>
            <p:nvPr/>
          </p:nvGrpSpPr>
          <p:grpSpPr>
            <a:xfrm>
              <a:off x="208475" y="2201862"/>
              <a:ext cx="2275962" cy="2585247"/>
              <a:chOff x="208475" y="2201862"/>
              <a:chExt cx="2275962" cy="2585247"/>
            </a:xfrm>
          </p:grpSpPr>
          <p:sp>
            <p:nvSpPr>
              <p:cNvPr id="18" name="Rectangle 17"/>
              <p:cNvSpPr/>
              <p:nvPr/>
            </p:nvSpPr>
            <p:spPr bwMode="auto">
              <a:xfrm>
                <a:off x="213663" y="2201862"/>
                <a:ext cx="1676400" cy="591336"/>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Visual Studio</a:t>
                </a:r>
              </a:p>
            </p:txBody>
          </p:sp>
          <p:sp>
            <p:nvSpPr>
              <p:cNvPr id="19" name="Rectangle 18"/>
              <p:cNvSpPr/>
              <p:nvPr/>
            </p:nvSpPr>
            <p:spPr bwMode="auto">
              <a:xfrm>
                <a:off x="220926" y="3192462"/>
                <a:ext cx="1676400" cy="591336"/>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Napa</a:t>
                </a:r>
              </a:p>
            </p:txBody>
          </p:sp>
          <p:sp>
            <p:nvSpPr>
              <p:cNvPr id="20" name="Rectangle 19"/>
              <p:cNvSpPr/>
              <p:nvPr/>
            </p:nvSpPr>
            <p:spPr bwMode="auto">
              <a:xfrm>
                <a:off x="208475" y="4195773"/>
                <a:ext cx="1676400" cy="591336"/>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SPD</a:t>
                </a:r>
              </a:p>
            </p:txBody>
          </p:sp>
          <p:sp>
            <p:nvSpPr>
              <p:cNvPr id="37" name="Freeform 9"/>
              <p:cNvSpPr>
                <a:spLocks noEditPoints="1"/>
              </p:cNvSpPr>
              <p:nvPr/>
            </p:nvSpPr>
            <p:spPr bwMode="black">
              <a:xfrm>
                <a:off x="2072216" y="3230562"/>
                <a:ext cx="412221" cy="413896"/>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
          <p:nvSpPr>
            <p:cNvPr id="22" name="TextBox 21"/>
            <p:cNvSpPr txBox="1"/>
            <p:nvPr/>
          </p:nvSpPr>
          <p:spPr>
            <a:xfrm>
              <a:off x="350837" y="5021262"/>
              <a:ext cx="1435906"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solidFill>
                    <a:srgbClr val="505050"/>
                  </a:solidFill>
                </a:rPr>
                <a:t>Development</a:t>
              </a:r>
            </a:p>
          </p:txBody>
        </p:sp>
      </p:grpSp>
      <p:grpSp>
        <p:nvGrpSpPr>
          <p:cNvPr id="26" name="Group 25"/>
          <p:cNvGrpSpPr/>
          <p:nvPr/>
        </p:nvGrpSpPr>
        <p:grpSpPr>
          <a:xfrm>
            <a:off x="9459841" y="2201862"/>
            <a:ext cx="2480659" cy="3384965"/>
            <a:chOff x="9459841" y="2201862"/>
            <a:chExt cx="2480659" cy="3384965"/>
          </a:xfrm>
        </p:grpSpPr>
        <p:grpSp>
          <p:nvGrpSpPr>
            <p:cNvPr id="46" name="Group 45"/>
            <p:cNvGrpSpPr/>
            <p:nvPr/>
          </p:nvGrpSpPr>
          <p:grpSpPr>
            <a:xfrm>
              <a:off x="9459841" y="2201862"/>
              <a:ext cx="2480659" cy="2585247"/>
              <a:chOff x="9459841" y="2201862"/>
              <a:chExt cx="2480659" cy="2585247"/>
            </a:xfrm>
          </p:grpSpPr>
          <p:sp>
            <p:nvSpPr>
              <p:cNvPr id="28" name="Rectangle 27"/>
              <p:cNvSpPr/>
              <p:nvPr/>
            </p:nvSpPr>
            <p:spPr bwMode="auto">
              <a:xfrm>
                <a:off x="10256837" y="2201862"/>
                <a:ext cx="1676400" cy="591336"/>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Azure</a:t>
                </a:r>
              </a:p>
            </p:txBody>
          </p:sp>
          <p:sp>
            <p:nvSpPr>
              <p:cNvPr id="29" name="Rectangle 28"/>
              <p:cNvSpPr/>
              <p:nvPr/>
            </p:nvSpPr>
            <p:spPr bwMode="auto">
              <a:xfrm>
                <a:off x="10264100" y="3192462"/>
                <a:ext cx="1676400" cy="591336"/>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Web</a:t>
                </a:r>
              </a:p>
            </p:txBody>
          </p:sp>
          <p:sp>
            <p:nvSpPr>
              <p:cNvPr id="30" name="Rectangle 29"/>
              <p:cNvSpPr/>
              <p:nvPr/>
            </p:nvSpPr>
            <p:spPr bwMode="auto">
              <a:xfrm>
                <a:off x="10251649" y="4195773"/>
                <a:ext cx="1676400" cy="591336"/>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a:t>
                </a:r>
              </a:p>
            </p:txBody>
          </p:sp>
          <p:sp>
            <p:nvSpPr>
              <p:cNvPr id="43" name="Freeform 6"/>
              <p:cNvSpPr>
                <a:spLocks noEditPoints="1"/>
              </p:cNvSpPr>
              <p:nvPr/>
            </p:nvSpPr>
            <p:spPr bwMode="black">
              <a:xfrm>
                <a:off x="9459841" y="3230562"/>
                <a:ext cx="415572" cy="413896"/>
              </a:xfrm>
              <a:custGeom>
                <a:avLst/>
                <a:gdLst>
                  <a:gd name="T0" fmla="*/ 61 w 150"/>
                  <a:gd name="T1" fmla="*/ 82 h 149"/>
                  <a:gd name="T2" fmla="*/ 84 w 150"/>
                  <a:gd name="T3" fmla="*/ 104 h 149"/>
                  <a:gd name="T4" fmla="*/ 66 w 150"/>
                  <a:gd name="T5" fmla="*/ 104 h 149"/>
                  <a:gd name="T6" fmla="*/ 35 w 150"/>
                  <a:gd name="T7" fmla="*/ 75 h 149"/>
                  <a:gd name="T8" fmla="*/ 65 w 150"/>
                  <a:gd name="T9" fmla="*/ 46 h 149"/>
                  <a:gd name="T10" fmla="*/ 84 w 150"/>
                  <a:gd name="T11" fmla="*/ 46 h 149"/>
                  <a:gd name="T12" fmla="*/ 61 w 150"/>
                  <a:gd name="T13" fmla="*/ 67 h 149"/>
                  <a:gd name="T14" fmla="*/ 113 w 150"/>
                  <a:gd name="T15" fmla="*/ 67 h 149"/>
                  <a:gd name="T16" fmla="*/ 113 w 150"/>
                  <a:gd name="T17" fmla="*/ 82 h 149"/>
                  <a:gd name="T18" fmla="*/ 61 w 150"/>
                  <a:gd name="T19" fmla="*/ 82 h 149"/>
                  <a:gd name="T20" fmla="*/ 150 w 150"/>
                  <a:gd name="T21" fmla="*/ 75 h 149"/>
                  <a:gd name="T22" fmla="*/ 75 w 150"/>
                  <a:gd name="T23" fmla="*/ 149 h 149"/>
                  <a:gd name="T24" fmla="*/ 0 w 150"/>
                  <a:gd name="T25" fmla="*/ 75 h 149"/>
                  <a:gd name="T26" fmla="*/ 75 w 150"/>
                  <a:gd name="T27" fmla="*/ 0 h 149"/>
                  <a:gd name="T28" fmla="*/ 150 w 150"/>
                  <a:gd name="T29" fmla="*/ 75 h 149"/>
                  <a:gd name="T30" fmla="*/ 140 w 150"/>
                  <a:gd name="T31" fmla="*/ 75 h 149"/>
                  <a:gd name="T32" fmla="*/ 75 w 150"/>
                  <a:gd name="T33" fmla="*/ 9 h 149"/>
                  <a:gd name="T34" fmla="*/ 10 w 150"/>
                  <a:gd name="T35" fmla="*/ 75 h 149"/>
                  <a:gd name="T36" fmla="*/ 75 w 150"/>
                  <a:gd name="T37" fmla="*/ 140 h 149"/>
                  <a:gd name="T38" fmla="*/ 14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1" y="82"/>
                    </a:moveTo>
                    <a:cubicBezTo>
                      <a:pt x="84" y="104"/>
                      <a:pt x="84" y="104"/>
                      <a:pt x="84" y="104"/>
                    </a:cubicBezTo>
                    <a:cubicBezTo>
                      <a:pt x="66" y="104"/>
                      <a:pt x="66" y="104"/>
                      <a:pt x="66" y="104"/>
                    </a:cubicBezTo>
                    <a:cubicBezTo>
                      <a:pt x="35" y="75"/>
                      <a:pt x="35" y="75"/>
                      <a:pt x="35" y="75"/>
                    </a:cubicBezTo>
                    <a:cubicBezTo>
                      <a:pt x="65" y="46"/>
                      <a:pt x="65" y="46"/>
                      <a:pt x="65" y="46"/>
                    </a:cubicBezTo>
                    <a:cubicBezTo>
                      <a:pt x="84" y="46"/>
                      <a:pt x="84" y="46"/>
                      <a:pt x="84" y="46"/>
                    </a:cubicBezTo>
                    <a:cubicBezTo>
                      <a:pt x="61" y="67"/>
                      <a:pt x="61" y="67"/>
                      <a:pt x="61" y="67"/>
                    </a:cubicBezTo>
                    <a:cubicBezTo>
                      <a:pt x="113" y="67"/>
                      <a:pt x="113" y="67"/>
                      <a:pt x="113" y="67"/>
                    </a:cubicBezTo>
                    <a:cubicBezTo>
                      <a:pt x="113" y="82"/>
                      <a:pt x="113" y="82"/>
                      <a:pt x="113" y="82"/>
                    </a:cubicBezTo>
                    <a:lnTo>
                      <a:pt x="61" y="82"/>
                    </a:lnTo>
                    <a:close/>
                    <a:moveTo>
                      <a:pt x="150" y="75"/>
                    </a:moveTo>
                    <a:cubicBezTo>
                      <a:pt x="150" y="116"/>
                      <a:pt x="116" y="149"/>
                      <a:pt x="75" y="149"/>
                    </a:cubicBezTo>
                    <a:cubicBezTo>
                      <a:pt x="34" y="149"/>
                      <a:pt x="0" y="116"/>
                      <a:pt x="0" y="75"/>
                    </a:cubicBezTo>
                    <a:cubicBezTo>
                      <a:pt x="0" y="33"/>
                      <a:pt x="34" y="0"/>
                      <a:pt x="75" y="0"/>
                    </a:cubicBezTo>
                    <a:cubicBezTo>
                      <a:pt x="116" y="0"/>
                      <a:pt x="150" y="33"/>
                      <a:pt x="150" y="75"/>
                    </a:cubicBezTo>
                    <a:close/>
                    <a:moveTo>
                      <a:pt x="140" y="75"/>
                    </a:moveTo>
                    <a:cubicBezTo>
                      <a:pt x="140" y="39"/>
                      <a:pt x="111" y="9"/>
                      <a:pt x="75" y="9"/>
                    </a:cubicBezTo>
                    <a:cubicBezTo>
                      <a:pt x="39" y="9"/>
                      <a:pt x="10" y="39"/>
                      <a:pt x="10" y="75"/>
                    </a:cubicBezTo>
                    <a:cubicBezTo>
                      <a:pt x="10" y="111"/>
                      <a:pt x="39" y="140"/>
                      <a:pt x="75" y="140"/>
                    </a:cubicBezTo>
                    <a:cubicBezTo>
                      <a:pt x="111" y="140"/>
                      <a:pt x="140" y="111"/>
                      <a:pt x="140" y="75"/>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
          <p:nvSpPr>
            <p:cNvPr id="34" name="TextBox 33"/>
            <p:cNvSpPr txBox="1"/>
            <p:nvPr/>
          </p:nvSpPr>
          <p:spPr>
            <a:xfrm>
              <a:off x="10346752" y="5097462"/>
              <a:ext cx="1342355"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solidFill>
                    <a:srgbClr val="505050"/>
                  </a:solidFill>
                </a:rPr>
                <a:t>Deployment</a:t>
              </a:r>
            </a:p>
          </p:txBody>
        </p:sp>
      </p:grpSp>
    </p:spTree>
    <p:extLst>
      <p:ext uri="{BB962C8B-B14F-4D97-AF65-F5344CB8AC3E}">
        <p14:creationId xmlns:p14="http://schemas.microsoft.com/office/powerpoint/2010/main" val="3805045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Steve Fox </External_x0020_Speaker>
    <Session_x0020_Code xmlns="2295e2e7-0eeb-498e-8716-217bb2ee6ee3">SPC127</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Steve Fox</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dcmitype/"/>
    <ds:schemaRef ds:uri="http://purl.org/dc/elements/1.1/"/>
    <ds:schemaRef ds:uri="http://schemas.microsoft.com/sharepoint/v3"/>
    <ds:schemaRef ds:uri="2295e2e7-0eeb-498e-8716-217bb2ee6ee3"/>
    <ds:schemaRef ds:uri="http://schemas.openxmlformats.org/package/2006/metadata/core-properties"/>
    <ds:schemaRef ds:uri="http://schemas.microsoft.com/office/2006/documentManagement/types"/>
    <ds:schemaRef ds:uri="http://purl.org/dc/terms/"/>
    <ds:schemaRef ds:uri="http://schemas.microsoft.com/office/infopath/2007/PartnerControls"/>
    <ds:schemaRef ds:uri="230e9df3-be65-4c73-a93b-d1236ebd677e"/>
    <ds:schemaRef ds:uri="032d541b-1b4e-4d91-93c7-b10533c52f7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C6228D1A-9B08-42F3-B692-825A0117A8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17042</TotalTime>
  <Words>1860</Words>
  <Application>Microsoft Office PowerPoint</Application>
  <PresentationFormat>Custom</PresentationFormat>
  <Paragraphs>271</Paragraphs>
  <Slides>40</Slides>
  <Notes>8</Notes>
  <HiddenSlides>0</HiddenSlides>
  <MMClips>0</MMClips>
  <ScaleCrop>false</ScaleCrop>
  <HeadingPairs>
    <vt:vector size="4" baseType="variant">
      <vt:variant>
        <vt:lpstr>Theme</vt:lpstr>
      </vt:variant>
      <vt:variant>
        <vt:i4>4</vt:i4>
      </vt:variant>
      <vt:variant>
        <vt:lpstr>Slide Titles</vt:lpstr>
      </vt:variant>
      <vt:variant>
        <vt:i4>40</vt:i4>
      </vt:variant>
    </vt:vector>
  </HeadingPairs>
  <TitlesOfParts>
    <vt:vector size="44" baseType="lpstr">
      <vt:lpstr>5-30072_SPC2012_Developer_Template_16x9</vt:lpstr>
      <vt:lpstr>5-30072_SPC2012_Developer_Template_16x9_Light</vt:lpstr>
      <vt:lpstr>1_5-30072_SPC2012_Developer_Template_16x9</vt:lpstr>
      <vt:lpstr>5-30072_SPC2012_Business_Template_16x9_Light</vt:lpstr>
      <vt:lpstr>PowerPoint Presentation</vt:lpstr>
      <vt:lpstr>I Want to be a SharePoint Developer But Don’t Know Where to Start </vt:lpstr>
      <vt:lpstr>Goals</vt:lpstr>
      <vt:lpstr>Agenda</vt:lpstr>
      <vt:lpstr>{Fundamentals}</vt:lpstr>
      <vt:lpstr>What is SharePoint?</vt:lpstr>
      <vt:lpstr>Contoso SharePoint Site</vt:lpstr>
      <vt:lpstr>What Makes up a SharePoint Site?</vt:lpstr>
      <vt:lpstr>SharePoint Architecture</vt:lpstr>
      <vt:lpstr>SharePoint Farm Topology</vt:lpstr>
      <vt:lpstr>What is SharePoint Development?</vt:lpstr>
      <vt:lpstr>Customizing your First SharePoint Site</vt:lpstr>
      <vt:lpstr>Developer Tip # 1: Business Requirements</vt:lpstr>
      <vt:lpstr>{Developer Tools}</vt:lpstr>
      <vt:lpstr>Browser-Based Development</vt:lpstr>
      <vt:lpstr>“Napa”</vt:lpstr>
      <vt:lpstr>Deploying JavaScript Apps to SharePoint using Napa</vt:lpstr>
      <vt:lpstr>SharePoint Designer</vt:lpstr>
      <vt:lpstr>Visual Studio 2012</vt:lpstr>
      <vt:lpstr>Building your First SharePoint App using Visual Studio 2012</vt:lpstr>
      <vt:lpstr>Other Tools</vt:lpstr>
      <vt:lpstr>Developer Tip # 2: Which Option?</vt:lpstr>
      <vt:lpstr>{Programmability}</vt:lpstr>
      <vt:lpstr>Programming Against SharePoint</vt:lpstr>
      <vt:lpstr>Language/Mark-up Support</vt:lpstr>
      <vt:lpstr>Language/Mark-up Support, cont’d</vt:lpstr>
      <vt:lpstr>Language/Mark-up Support, cont’d</vt:lpstr>
      <vt:lpstr>Language/Mark-up Support, cont’d</vt:lpstr>
      <vt:lpstr>Deployment </vt:lpstr>
      <vt:lpstr>Managed vs. Unmanaged</vt:lpstr>
      <vt:lpstr>Developer Tip # 3 &amp; 4: App Part &amp; OAuth</vt:lpstr>
      <vt:lpstr>Common Tasks</vt:lpstr>
      <vt:lpstr>Accessing Lists Programmatically</vt:lpstr>
      <vt:lpstr>Developer Tip # 5: Accessing Lists</vt:lpstr>
      <vt:lpstr>{Where to next?}</vt:lpstr>
      <vt:lpstr>Sampling of Interesting SPC Dev Sessions</vt:lpstr>
      <vt:lpstr>Get started…</vt:lpstr>
      <vt:lpstr>PowerPoint Presentation</vt:lpstr>
      <vt:lpstr>Thank you! Steve Fox stefox@microsoft.com</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Want to be a SharePoint Developer But Don’t Know Where to Start</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928</cp:revision>
  <dcterms:created xsi:type="dcterms:W3CDTF">2012-05-22T07:38:31Z</dcterms:created>
  <dcterms:modified xsi:type="dcterms:W3CDTF">2012-12-06T21:41:07Z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