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5.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tags/tag7.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19" r:id="rId7"/>
    <p:sldMasterId id="2147484233" r:id="rId8"/>
    <p:sldMasterId id="2147484256" r:id="rId9"/>
  </p:sldMasterIdLst>
  <p:notesMasterIdLst>
    <p:notesMasterId r:id="rId55"/>
  </p:notesMasterIdLst>
  <p:handoutMasterIdLst>
    <p:handoutMasterId r:id="rId56"/>
  </p:handoutMasterIdLst>
  <p:sldIdLst>
    <p:sldId id="1090" r:id="rId10"/>
    <p:sldId id="1091" r:id="rId11"/>
    <p:sldId id="1092" r:id="rId12"/>
    <p:sldId id="1093" r:id="rId13"/>
    <p:sldId id="1094" r:id="rId14"/>
    <p:sldId id="1095" r:id="rId15"/>
    <p:sldId id="1096" r:id="rId16"/>
    <p:sldId id="1097" r:id="rId17"/>
    <p:sldId id="1098" r:id="rId18"/>
    <p:sldId id="1099" r:id="rId19"/>
    <p:sldId id="1101" r:id="rId20"/>
    <p:sldId id="1103" r:id="rId21"/>
    <p:sldId id="1104" r:id="rId22"/>
    <p:sldId id="1105" r:id="rId23"/>
    <p:sldId id="1106" r:id="rId24"/>
    <p:sldId id="1107" r:id="rId25"/>
    <p:sldId id="1108" r:id="rId26"/>
    <p:sldId id="1109" r:id="rId27"/>
    <p:sldId id="1111" r:id="rId28"/>
    <p:sldId id="1112" r:id="rId29"/>
    <p:sldId id="1113" r:id="rId30"/>
    <p:sldId id="1114" r:id="rId31"/>
    <p:sldId id="1115" r:id="rId32"/>
    <p:sldId id="1117" r:id="rId33"/>
    <p:sldId id="1118" r:id="rId34"/>
    <p:sldId id="1119" r:id="rId35"/>
    <p:sldId id="1120" r:id="rId36"/>
    <p:sldId id="1123" r:id="rId37"/>
    <p:sldId id="1124" r:id="rId38"/>
    <p:sldId id="1125" r:id="rId39"/>
    <p:sldId id="1126" r:id="rId40"/>
    <p:sldId id="1128" r:id="rId41"/>
    <p:sldId id="1129" r:id="rId42"/>
    <p:sldId id="1130" r:id="rId43"/>
    <p:sldId id="1131" r:id="rId44"/>
    <p:sldId id="1132" r:id="rId45"/>
    <p:sldId id="1133" r:id="rId46"/>
    <p:sldId id="1134" r:id="rId47"/>
    <p:sldId id="1135" r:id="rId48"/>
    <p:sldId id="1136" r:id="rId49"/>
    <p:sldId id="1141" r:id="rId50"/>
    <p:sldId id="1137" r:id="rId51"/>
    <p:sldId id="1138" r:id="rId52"/>
    <p:sldId id="1139" r:id="rId53"/>
    <p:sldId id="1140" r:id="rId54"/>
  </p:sldIdLst>
  <p:sldSz cx="12436475" cy="6994525"/>
  <p:notesSz cx="6858000" cy="9144000"/>
  <p:defaultTextStyle>
    <a:defPPr>
      <a:defRPr lang="en-US"/>
    </a:defPPr>
    <a:lvl1pPr marL="0" algn="l" defTabSz="932654" rtl="0" eaLnBrk="1" latinLnBrk="0" hangingPunct="1">
      <a:defRPr sz="1800" kern="1200">
        <a:solidFill>
          <a:schemeClr val="tx1"/>
        </a:solidFill>
        <a:latin typeface="+mn-lt"/>
        <a:ea typeface="+mn-ea"/>
        <a:cs typeface="+mn-cs"/>
      </a:defRPr>
    </a:lvl1pPr>
    <a:lvl2pPr marL="466327" algn="l" defTabSz="932654" rtl="0" eaLnBrk="1" latinLnBrk="0" hangingPunct="1">
      <a:defRPr sz="1800" kern="1200">
        <a:solidFill>
          <a:schemeClr val="tx1"/>
        </a:solidFill>
        <a:latin typeface="+mn-lt"/>
        <a:ea typeface="+mn-ea"/>
        <a:cs typeface="+mn-cs"/>
      </a:defRPr>
    </a:lvl2pPr>
    <a:lvl3pPr marL="932654" algn="l" defTabSz="932654" rtl="0" eaLnBrk="1" latinLnBrk="0" hangingPunct="1">
      <a:defRPr sz="1800" kern="1200">
        <a:solidFill>
          <a:schemeClr val="tx1"/>
        </a:solidFill>
        <a:latin typeface="+mn-lt"/>
        <a:ea typeface="+mn-ea"/>
        <a:cs typeface="+mn-cs"/>
      </a:defRPr>
    </a:lvl3pPr>
    <a:lvl4pPr marL="1398981" algn="l" defTabSz="932654" rtl="0" eaLnBrk="1" latinLnBrk="0" hangingPunct="1">
      <a:defRPr sz="1800" kern="1200">
        <a:solidFill>
          <a:schemeClr val="tx1"/>
        </a:solidFill>
        <a:latin typeface="+mn-lt"/>
        <a:ea typeface="+mn-ea"/>
        <a:cs typeface="+mn-cs"/>
      </a:defRPr>
    </a:lvl4pPr>
    <a:lvl5pPr marL="1865309" algn="l" defTabSz="932654" rtl="0" eaLnBrk="1" latinLnBrk="0" hangingPunct="1">
      <a:defRPr sz="1800" kern="1200">
        <a:solidFill>
          <a:schemeClr val="tx1"/>
        </a:solidFill>
        <a:latin typeface="+mn-lt"/>
        <a:ea typeface="+mn-ea"/>
        <a:cs typeface="+mn-cs"/>
      </a:defRPr>
    </a:lvl5pPr>
    <a:lvl6pPr marL="2331636" algn="l" defTabSz="932654" rtl="0" eaLnBrk="1" latinLnBrk="0" hangingPunct="1">
      <a:defRPr sz="1800" kern="1200">
        <a:solidFill>
          <a:schemeClr val="tx1"/>
        </a:solidFill>
        <a:latin typeface="+mn-lt"/>
        <a:ea typeface="+mn-ea"/>
        <a:cs typeface="+mn-cs"/>
      </a:defRPr>
    </a:lvl6pPr>
    <a:lvl7pPr marL="2797963" algn="l" defTabSz="932654" rtl="0" eaLnBrk="1" latinLnBrk="0" hangingPunct="1">
      <a:defRPr sz="1800" kern="1200">
        <a:solidFill>
          <a:schemeClr val="tx1"/>
        </a:solidFill>
        <a:latin typeface="+mn-lt"/>
        <a:ea typeface="+mn-ea"/>
        <a:cs typeface="+mn-cs"/>
      </a:defRPr>
    </a:lvl7pPr>
    <a:lvl8pPr marL="3264290" algn="l" defTabSz="932654" rtl="0" eaLnBrk="1" latinLnBrk="0" hangingPunct="1">
      <a:defRPr sz="1800" kern="1200">
        <a:solidFill>
          <a:schemeClr val="tx1"/>
        </a:solidFill>
        <a:latin typeface="+mn-lt"/>
        <a:ea typeface="+mn-ea"/>
        <a:cs typeface="+mn-cs"/>
      </a:defRPr>
    </a:lvl8pPr>
    <a:lvl9pPr marL="3730618" algn="l" defTabSz="932654"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90"/>
            <p14:sldId id="1091"/>
            <p14:sldId id="1092"/>
            <p14:sldId id="1093"/>
            <p14:sldId id="1094"/>
            <p14:sldId id="1095"/>
            <p14:sldId id="1096"/>
            <p14:sldId id="1097"/>
            <p14:sldId id="1098"/>
            <p14:sldId id="1099"/>
            <p14:sldId id="1101"/>
            <p14:sldId id="1103"/>
            <p14:sldId id="1104"/>
            <p14:sldId id="1105"/>
            <p14:sldId id="1106"/>
            <p14:sldId id="1107"/>
            <p14:sldId id="1108"/>
            <p14:sldId id="1109"/>
            <p14:sldId id="1111"/>
            <p14:sldId id="1112"/>
            <p14:sldId id="1113"/>
            <p14:sldId id="1114"/>
            <p14:sldId id="1115"/>
            <p14:sldId id="1117"/>
            <p14:sldId id="1118"/>
            <p14:sldId id="1119"/>
            <p14:sldId id="1120"/>
            <p14:sldId id="1123"/>
            <p14:sldId id="1124"/>
            <p14:sldId id="1125"/>
            <p14:sldId id="1126"/>
            <p14:sldId id="1128"/>
            <p14:sldId id="1129"/>
            <p14:sldId id="1130"/>
            <p14:sldId id="1131"/>
            <p14:sldId id="1132"/>
            <p14:sldId id="1133"/>
            <p14:sldId id="1134"/>
            <p14:sldId id="1135"/>
            <p14:sldId id="1136"/>
            <p14:sldId id="1141"/>
            <p14:sldId id="1137"/>
            <p14:sldId id="1138"/>
            <p14:sldId id="1139"/>
            <p14:sldId id="1140"/>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Kimmo Forss" initials="KF"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09" d="100"/>
          <a:sy n="109" d="100"/>
        </p:scale>
        <p:origin x="-72" y="180"/>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slide" Target="slides/slide4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title>
      <c:tx>
        <c:rich>
          <a:bodyPr rot="0" spcFirstLastPara="1" vertOverflow="ellipsis" vert="horz" wrap="square" anchor="ctr" anchorCtr="1"/>
          <a:lstStyle/>
          <a:p>
            <a:pPr>
              <a:defRPr sz="2128" b="1" i="0" u="none" strike="noStrike" kern="1200" spc="100" baseline="0">
                <a:solidFill>
                  <a:schemeClr val="tx1">
                    <a:lumMod val="65000"/>
                    <a:lumOff val="35000"/>
                  </a:schemeClr>
                </a:solidFill>
                <a:latin typeface="+mn-lt"/>
                <a:ea typeface="+mn-ea"/>
                <a:cs typeface="+mn-cs"/>
              </a:defRPr>
            </a:pPr>
            <a:r>
              <a:rPr lang="en-US" smtClean="0"/>
              <a:t>  </a:t>
            </a:r>
            <a:endParaRPr lang="en-US"/>
          </a:p>
        </c:rich>
      </c:tx>
      <c:layout/>
      <c:overlay val="0"/>
      <c:spPr>
        <a:noFill/>
        <a:ln>
          <a:noFill/>
        </a:ln>
        <a:effectLst/>
      </c:spPr>
    </c:title>
    <c:autoTitleDeleted val="0"/>
    <c:plotArea>
      <c:layout/>
      <c:barChart>
        <c:barDir val="bar"/>
        <c:grouping val="percentStacked"/>
        <c:varyColors val="0"/>
        <c:ser>
          <c:idx val="0"/>
          <c:order val="0"/>
          <c:tx>
            <c:strRef>
              <c:f>Sheet1!$B$1</c:f>
              <c:strCache>
                <c:ptCount val="1"/>
                <c:pt idx="0">
                  <c:v>On-Premises</c:v>
                </c:pt>
              </c:strCache>
            </c:strRef>
          </c:tx>
          <c:spPr>
            <a:solidFill>
              <a:schemeClr val="dk1">
                <a:tint val="88500"/>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strRef>
              <c:f>Sheet1!$A$2:$A$4</c:f>
              <c:strCache>
                <c:ptCount val="3"/>
                <c:pt idx="0">
                  <c:v>Late</c:v>
                </c:pt>
                <c:pt idx="1">
                  <c:v>Mid</c:v>
                </c:pt>
                <c:pt idx="2">
                  <c:v>Early</c:v>
                </c:pt>
              </c:strCache>
            </c:strRef>
          </c:cat>
          <c:val>
            <c:numRef>
              <c:f>Sheet1!$B$2:$B$4</c:f>
              <c:numCache>
                <c:formatCode>General</c:formatCode>
                <c:ptCount val="3"/>
                <c:pt idx="0">
                  <c:v>0.1</c:v>
                </c:pt>
                <c:pt idx="1">
                  <c:v>0.5</c:v>
                </c:pt>
                <c:pt idx="2">
                  <c:v>0.9</c:v>
                </c:pt>
              </c:numCache>
            </c:numRef>
          </c:val>
        </c:ser>
        <c:ser>
          <c:idx val="1"/>
          <c:order val="1"/>
          <c:tx>
            <c:strRef>
              <c:f>Sheet1!$C$1</c:f>
              <c:strCache>
                <c:ptCount val="1"/>
                <c:pt idx="0">
                  <c:v>Cloud</c:v>
                </c:pt>
              </c:strCache>
            </c:strRef>
          </c:tx>
          <c:spPr>
            <a:solidFill>
              <a:schemeClr val="dk1">
                <a:tint val="55000"/>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strRef>
              <c:f>Sheet1!$A$2:$A$4</c:f>
              <c:strCache>
                <c:ptCount val="3"/>
                <c:pt idx="0">
                  <c:v>Late</c:v>
                </c:pt>
                <c:pt idx="1">
                  <c:v>Mid</c:v>
                </c:pt>
                <c:pt idx="2">
                  <c:v>Early</c:v>
                </c:pt>
              </c:strCache>
            </c:strRef>
          </c:cat>
          <c:val>
            <c:numRef>
              <c:f>Sheet1!$C$2:$C$4</c:f>
              <c:numCache>
                <c:formatCode>General</c:formatCode>
                <c:ptCount val="3"/>
                <c:pt idx="0">
                  <c:v>0.9</c:v>
                </c:pt>
                <c:pt idx="1">
                  <c:v>0.5</c:v>
                </c:pt>
                <c:pt idx="2">
                  <c:v>0.1</c:v>
                </c:pt>
              </c:numCache>
            </c:numRef>
          </c:val>
        </c:ser>
        <c:dLbls>
          <c:showLegendKey val="0"/>
          <c:showVal val="0"/>
          <c:showCatName val="0"/>
          <c:showSerName val="0"/>
          <c:showPercent val="0"/>
          <c:showBubbleSize val="0"/>
        </c:dLbls>
        <c:gapWidth val="150"/>
        <c:overlap val="100"/>
        <c:axId val="130126592"/>
        <c:axId val="130128128"/>
      </c:barChart>
      <c:catAx>
        <c:axId val="130126592"/>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30128128"/>
        <c:crosses val="autoZero"/>
        <c:auto val="1"/>
        <c:lblAlgn val="ctr"/>
        <c:lblOffset val="100"/>
        <c:noMultiLvlLbl val="0"/>
      </c:catAx>
      <c:valAx>
        <c:axId val="130128128"/>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3012659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4"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2" indent="-107946"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2"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5" indent="-149775"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7" indent="-117392"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36" algn="l" defTabSz="932654" rtl="0" eaLnBrk="1" latinLnBrk="0" hangingPunct="1">
      <a:defRPr sz="1200" kern="1200">
        <a:solidFill>
          <a:schemeClr val="tx1"/>
        </a:solidFill>
        <a:latin typeface="+mn-lt"/>
        <a:ea typeface="+mn-ea"/>
        <a:cs typeface="+mn-cs"/>
      </a:defRPr>
    </a:lvl6pPr>
    <a:lvl7pPr marL="2797963" algn="l" defTabSz="932654" rtl="0" eaLnBrk="1" latinLnBrk="0" hangingPunct="1">
      <a:defRPr sz="1200" kern="1200">
        <a:solidFill>
          <a:schemeClr val="tx1"/>
        </a:solidFill>
        <a:latin typeface="+mn-lt"/>
        <a:ea typeface="+mn-ea"/>
        <a:cs typeface="+mn-cs"/>
      </a:defRPr>
    </a:lvl7pPr>
    <a:lvl8pPr marL="3264290" algn="l" defTabSz="932654" rtl="0" eaLnBrk="1" latinLnBrk="0" hangingPunct="1">
      <a:defRPr sz="1200" kern="1200">
        <a:solidFill>
          <a:schemeClr val="tx1"/>
        </a:solidFill>
        <a:latin typeface="+mn-lt"/>
        <a:ea typeface="+mn-ea"/>
        <a:cs typeface="+mn-cs"/>
      </a:defRPr>
    </a:lvl8pPr>
    <a:lvl9pPr marL="3730618" algn="l" defTabSz="93265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962761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199F0F5-D978-4133-9370-D6EE0A41FDE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002329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51E27B-A56F-4C6B-B4C8-5AF665237D4C}"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817861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464EB2-3B0B-4BFB-9E2F-53957D966B0B}"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6318505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21743AA-4372-425E-9850-C3E108417937}"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297828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Tech Ready 15</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86CA429-E080-40FA-9689-DB46C2A24F3B}"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485075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33A313B-98F7-483A-B1FA-1233641C4AFE}"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486198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76E68E-311E-4291-A686-A18CBC2EC6C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5648619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76E68E-311E-4291-A686-A18CBC2EC6C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0426751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04C87F0-0D3F-4EF8-BA0F-A4B8909F33BA}"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934882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E184E23-B918-41C4-B147-BF557CCB1E63}"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4032379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692153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400D04-73D7-4FEA-8378-804D12E5F00F}"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4369349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54B3A64-59D7-4B5D-8ADF-0B2B0349B347}"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0626347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9FCC2A-3A03-4E73-ACDF-EF5BE99F68E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8201968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51E27B-A56F-4C6B-B4C8-5AF665237D4C}"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9098446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51E27B-A56F-4C6B-B4C8-5AF665237D4C}"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373011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3:34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373572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51E27B-A56F-4C6B-B4C8-5AF665237D4C}"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464671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0BF78DC-E280-4A65-B52C-F230E3575D5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869272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51E27B-A56F-4C6B-B4C8-5AF665237D4C}"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899127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0D40622-8CB1-46A8-A309-9235A99BAAC8}"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111223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51E27B-A56F-4C6B-B4C8-5AF665237D4C}"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75621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B93A47B-42C1-4D37-AD39-F46D5484150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4007729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495CE13-8B52-4B17-9BC1-4EF8F805693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5849359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90" tIns="91432" rIns="146290" bIns="9143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290" tIns="109717" rIns="146290"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7146"/>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9"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4" tIns="46634" rIns="46634" bIns="46634" numCol="1" spcCol="0" rtlCol="0" fromWordArt="0" anchor="ctr" anchorCtr="0" forceAA="0" compatLnSpc="1">
            <a:prstTxWarp prst="textNoShape">
              <a:avLst/>
            </a:prstTxWarp>
            <a:noAutofit/>
          </a:bodyPr>
          <a:lstStyle/>
          <a:p>
            <a:pPr algn="ctr" defTabSz="932384"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2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86" indent="-29048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6" indent="-28096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32" indent="-29048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11" indent="-228579">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90" indent="-228579">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42" tIns="77722" rIns="155442" bIns="77722"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2" bIns="9143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30899" cy="1372414"/>
          </a:xfrm>
          <a:noFill/>
        </p:spPr>
        <p:txBody>
          <a:bodyPr lIns="182863" tIns="146290" rIns="182863" bIns="146290">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4" tIns="46634" rIns="46634" bIns="46634" numCol="1" spcCol="0" rtlCol="0" fromWordArt="0" anchor="ctr" anchorCtr="0" forceAA="0" compatLnSpc="1">
            <a:prstTxWarp prst="textNoShape">
              <a:avLst/>
            </a:prstTxWarp>
            <a:noAutofit/>
          </a:bodyPr>
          <a:lstStyle/>
          <a:p>
            <a:pPr algn="ctr" defTabSz="932384"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2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062133"/>
            <a:ext cx="9327356" cy="2435131"/>
          </a:xfrm>
        </p:spPr>
        <p:txBody>
          <a:bodyPr anchor="b"/>
          <a:lstStyle>
            <a:lvl1pPr algn="ctr">
              <a:defRPr sz="6100"/>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1688724"/>
          </a:xfrm>
        </p:spPr>
        <p:txBody>
          <a:bodyPr/>
          <a:lstStyle>
            <a:lvl1pPr marL="0" indent="0" algn="ctr">
              <a:buNone/>
              <a:defRPr sz="2400"/>
            </a:lvl1pPr>
            <a:lvl2pPr marL="466300" indent="0" algn="ctr">
              <a:buNone/>
              <a:defRPr sz="2000"/>
            </a:lvl2pPr>
            <a:lvl3pPr marL="932600" indent="0" algn="ctr">
              <a:buNone/>
              <a:defRPr sz="1800"/>
            </a:lvl3pPr>
            <a:lvl4pPr marL="1398900" indent="0" algn="ctr">
              <a:buNone/>
              <a:defRPr sz="1600"/>
            </a:lvl4pPr>
            <a:lvl5pPr marL="1865201" indent="0" algn="ctr">
              <a:buNone/>
              <a:defRPr sz="1600"/>
            </a:lvl5pPr>
            <a:lvl6pPr marL="2331501" indent="0" algn="ctr">
              <a:buNone/>
              <a:defRPr sz="1600"/>
            </a:lvl6pPr>
            <a:lvl7pPr marL="2797801" indent="0" algn="ctr">
              <a:buNone/>
              <a:defRPr sz="1600"/>
            </a:lvl7pPr>
            <a:lvl8pPr marL="3264101" indent="0" algn="ctr">
              <a:buNone/>
              <a:defRPr sz="1600"/>
            </a:lvl8pPr>
            <a:lvl9pPr marL="3730401"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C206F3E-2960-46BA-8854-28D931E6B2B7}" type="datetimeFigureOut">
              <a:rPr lang="en-US" smtClean="0">
                <a:solidFill>
                  <a:prstClr val="black">
                    <a:tint val="75000"/>
                  </a:prstClr>
                </a:solidFill>
              </a:rPr>
              <a:pPr/>
              <a:t>12/6/2012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DF8C53A-6F43-496B-9FCA-D5228A8FBF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61008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206F3E-2960-46BA-8854-28D931E6B2B7}" type="datetimeFigureOut">
              <a:rPr lang="en-US" smtClean="0">
                <a:solidFill>
                  <a:prstClr val="black">
                    <a:tint val="75000"/>
                  </a:prstClr>
                </a:solidFill>
              </a:rPr>
              <a:pPr/>
              <a:t>12/6/2012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DF8C53A-6F43-496B-9FCA-D5228A8FBF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34179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19242"/>
          </a:xfrm>
        </p:spPr>
        <p:txBody>
          <a:bodyPr anchor="b"/>
          <a:lstStyle>
            <a:lvl1pPr>
              <a:defRPr sz="6100"/>
            </a:lvl1pPr>
          </a:lstStyle>
          <a:p>
            <a:r>
              <a:rPr lang="en-US" smtClean="0"/>
              <a:t>Click to edit Master title style</a:t>
            </a:r>
            <a:endParaRPr lang="en-US"/>
          </a:p>
        </p:txBody>
      </p:sp>
      <p:sp>
        <p:nvSpPr>
          <p:cNvPr id="3" name="Text Placeholder 2"/>
          <p:cNvSpPr>
            <a:spLocks noGrp="1"/>
          </p:cNvSpPr>
          <p:nvPr>
            <p:ph type="body" idx="1"/>
          </p:nvPr>
        </p:nvSpPr>
        <p:spPr>
          <a:xfrm>
            <a:off x="848530" y="4680829"/>
            <a:ext cx="10726460" cy="1530052"/>
          </a:xfrm>
        </p:spPr>
        <p:txBody>
          <a:bodyPr/>
          <a:lstStyle>
            <a:lvl1pPr marL="0" indent="0">
              <a:buNone/>
              <a:defRPr sz="2400"/>
            </a:lvl1pPr>
            <a:lvl2pPr marL="466300" indent="0">
              <a:buNone/>
              <a:defRPr sz="2000"/>
            </a:lvl2pPr>
            <a:lvl3pPr marL="932600" indent="0">
              <a:buNone/>
              <a:defRPr sz="1800"/>
            </a:lvl3pPr>
            <a:lvl4pPr marL="1398900" indent="0">
              <a:buNone/>
              <a:defRPr sz="1600"/>
            </a:lvl4pPr>
            <a:lvl5pPr marL="1865201" indent="0">
              <a:buNone/>
              <a:defRPr sz="1600"/>
            </a:lvl5pPr>
            <a:lvl6pPr marL="2331501" indent="0">
              <a:buNone/>
              <a:defRPr sz="1600"/>
            </a:lvl6pPr>
            <a:lvl7pPr marL="2797801" indent="0">
              <a:buNone/>
              <a:defRPr sz="1600"/>
            </a:lvl7pPr>
            <a:lvl8pPr marL="3264101" indent="0">
              <a:buNone/>
              <a:defRPr sz="1600"/>
            </a:lvl8pPr>
            <a:lvl9pPr marL="3730401"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206F3E-2960-46BA-8854-28D931E6B2B7}" type="datetimeFigureOut">
              <a:rPr lang="en-US" smtClean="0">
                <a:solidFill>
                  <a:prstClr val="black">
                    <a:tint val="75000"/>
                  </a:prstClr>
                </a:solidFill>
              </a:rPr>
              <a:pPr/>
              <a:t>12/6/2012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DF8C53A-6F43-496B-9FCA-D5228A8FBF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107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55008" y="1861968"/>
            <a:ext cx="5285502" cy="443796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95965" y="1861968"/>
            <a:ext cx="5285502" cy="443796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C206F3E-2960-46BA-8854-28D931E6B2B7}" type="datetimeFigureOut">
              <a:rPr lang="en-US" smtClean="0">
                <a:solidFill>
                  <a:prstClr val="black">
                    <a:tint val="75000"/>
                  </a:prstClr>
                </a:solidFill>
              </a:rPr>
              <a:pPr/>
              <a:t>12/6/2012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DF8C53A-6F43-496B-9FCA-D5228A8FBF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24485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8530" y="280105"/>
            <a:ext cx="10726460" cy="1165754"/>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8530" y="1518718"/>
            <a:ext cx="5259593" cy="654118"/>
          </a:xfrm>
        </p:spPr>
        <p:txBody>
          <a:bodyPr anchor="b"/>
          <a:lstStyle>
            <a:lvl1pPr marL="0" indent="0">
              <a:buNone/>
              <a:defRPr sz="2400" b="1"/>
            </a:lvl1pPr>
            <a:lvl2pPr marL="466300" indent="0">
              <a:buNone/>
              <a:defRPr sz="2000" b="1"/>
            </a:lvl2pPr>
            <a:lvl3pPr marL="932600" indent="0">
              <a:buNone/>
              <a:defRPr sz="1800" b="1"/>
            </a:lvl3pPr>
            <a:lvl4pPr marL="1398900" indent="0">
              <a:buNone/>
              <a:defRPr sz="1600" b="1"/>
            </a:lvl4pPr>
            <a:lvl5pPr marL="1865201" indent="0">
              <a:buNone/>
              <a:defRPr sz="1600" b="1"/>
            </a:lvl5pPr>
            <a:lvl6pPr marL="2331501" indent="0">
              <a:buNone/>
              <a:defRPr sz="1600" b="1"/>
            </a:lvl6pPr>
            <a:lvl7pPr marL="2797801" indent="0">
              <a:buNone/>
              <a:defRPr sz="1600" b="1"/>
            </a:lvl7pPr>
            <a:lvl8pPr marL="3264101" indent="0">
              <a:buNone/>
              <a:defRPr sz="1600" b="1"/>
            </a:lvl8pPr>
            <a:lvl9pPr marL="37304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48530" y="2237602"/>
            <a:ext cx="5259593" cy="405747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313780" y="1518718"/>
            <a:ext cx="5261211" cy="654118"/>
          </a:xfrm>
        </p:spPr>
        <p:txBody>
          <a:bodyPr anchor="b"/>
          <a:lstStyle>
            <a:lvl1pPr marL="0" indent="0">
              <a:buNone/>
              <a:defRPr sz="2400" b="1"/>
            </a:lvl1pPr>
            <a:lvl2pPr marL="466300" indent="0">
              <a:buNone/>
              <a:defRPr sz="2000" b="1"/>
            </a:lvl2pPr>
            <a:lvl3pPr marL="932600" indent="0">
              <a:buNone/>
              <a:defRPr sz="1800" b="1"/>
            </a:lvl3pPr>
            <a:lvl4pPr marL="1398900" indent="0">
              <a:buNone/>
              <a:defRPr sz="1600" b="1"/>
            </a:lvl4pPr>
            <a:lvl5pPr marL="1865201" indent="0">
              <a:buNone/>
              <a:defRPr sz="1600" b="1"/>
            </a:lvl5pPr>
            <a:lvl6pPr marL="2331501" indent="0">
              <a:buNone/>
              <a:defRPr sz="1600" b="1"/>
            </a:lvl6pPr>
            <a:lvl7pPr marL="2797801" indent="0">
              <a:buNone/>
              <a:defRPr sz="1600" b="1"/>
            </a:lvl7pPr>
            <a:lvl8pPr marL="3264101" indent="0">
              <a:buNone/>
              <a:defRPr sz="1600" b="1"/>
            </a:lvl8pPr>
            <a:lvl9pPr marL="37304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13780" y="2237602"/>
            <a:ext cx="5261211" cy="405747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C206F3E-2960-46BA-8854-28D931E6B2B7}" type="datetimeFigureOut">
              <a:rPr lang="en-US" smtClean="0">
                <a:solidFill>
                  <a:prstClr val="black">
                    <a:tint val="75000"/>
                  </a:prstClr>
                </a:solidFill>
              </a:rPr>
              <a:pPr/>
              <a:t>12/6/2012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DF8C53A-6F43-496B-9FCA-D5228A8FBF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30484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206F3E-2960-46BA-8854-28D931E6B2B7}" type="datetimeFigureOut">
              <a:rPr lang="en-US" smtClean="0">
                <a:solidFill>
                  <a:prstClr val="black">
                    <a:tint val="75000"/>
                  </a:prstClr>
                </a:solidFill>
              </a:rPr>
              <a:pPr/>
              <a:t>12/6/2012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DF8C53A-6F43-496B-9FCA-D5228A8FBF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7561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2" bIns="9143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206F3E-2960-46BA-8854-28D931E6B2B7}" type="datetimeFigureOut">
              <a:rPr lang="en-US" smtClean="0">
                <a:solidFill>
                  <a:prstClr val="black">
                    <a:tint val="75000"/>
                  </a:prstClr>
                </a:solidFill>
              </a:rPr>
              <a:pPr/>
              <a:t>12/6/2012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DF8C53A-6F43-496B-9FCA-D5228A8FBF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414939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9" y="466302"/>
            <a:ext cx="4011087" cy="1632056"/>
          </a:xfrm>
        </p:spPr>
        <p:txBody>
          <a:bodyPr anchor="b"/>
          <a:lstStyle>
            <a:lvl1pPr>
              <a:defRPr sz="3300"/>
            </a:lvl1pPr>
          </a:lstStyle>
          <a:p>
            <a:r>
              <a:rPr lang="en-US" smtClean="0"/>
              <a:t>Click to edit Master title style</a:t>
            </a:r>
            <a:endParaRPr lang="en-US"/>
          </a:p>
        </p:txBody>
      </p:sp>
      <p:sp>
        <p:nvSpPr>
          <p:cNvPr id="3" name="Content Placeholder 2"/>
          <p:cNvSpPr>
            <a:spLocks noGrp="1"/>
          </p:cNvSpPr>
          <p:nvPr>
            <p:ph idx="1"/>
          </p:nvPr>
        </p:nvSpPr>
        <p:spPr>
          <a:xfrm>
            <a:off x="5287123" y="1007084"/>
            <a:ext cx="6295965" cy="4970646"/>
          </a:xfrm>
        </p:spPr>
        <p:txBody>
          <a:bodyPr/>
          <a:lstStyle>
            <a:lvl1pPr>
              <a:defRPr sz="33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56629" y="2143692"/>
            <a:ext cx="4011087" cy="3834036"/>
          </a:xfrm>
        </p:spPr>
        <p:txBody>
          <a:bodyPr/>
          <a:lstStyle>
            <a:lvl1pPr marL="0" indent="0">
              <a:buNone/>
              <a:defRPr sz="1600"/>
            </a:lvl1pPr>
            <a:lvl2pPr marL="466300" indent="0">
              <a:buNone/>
              <a:defRPr sz="1400"/>
            </a:lvl2pPr>
            <a:lvl3pPr marL="932600" indent="0">
              <a:buNone/>
              <a:defRPr sz="1200"/>
            </a:lvl3pPr>
            <a:lvl4pPr marL="1398900" indent="0">
              <a:buNone/>
              <a:defRPr sz="1000"/>
            </a:lvl4pPr>
            <a:lvl5pPr marL="1865201" indent="0">
              <a:buNone/>
              <a:defRPr sz="1000"/>
            </a:lvl5pPr>
            <a:lvl6pPr marL="2331501" indent="0">
              <a:buNone/>
              <a:defRPr sz="1000"/>
            </a:lvl6pPr>
            <a:lvl7pPr marL="2797801" indent="0">
              <a:buNone/>
              <a:defRPr sz="1000"/>
            </a:lvl7pPr>
            <a:lvl8pPr marL="3264101" indent="0">
              <a:buNone/>
              <a:defRPr sz="1000"/>
            </a:lvl8pPr>
            <a:lvl9pPr marL="3730401"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206F3E-2960-46BA-8854-28D931E6B2B7}" type="datetimeFigureOut">
              <a:rPr lang="en-US" smtClean="0">
                <a:solidFill>
                  <a:prstClr val="black">
                    <a:tint val="75000"/>
                  </a:prstClr>
                </a:solidFill>
              </a:rPr>
              <a:pPr/>
              <a:t>12/6/2012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DF8C53A-6F43-496B-9FCA-D5228A8FBF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55337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9" y="466302"/>
            <a:ext cx="4011087" cy="1632056"/>
          </a:xfrm>
        </p:spPr>
        <p:txBody>
          <a:bodyPr anchor="b"/>
          <a:lstStyle>
            <a:lvl1pPr>
              <a:defRPr sz="3300"/>
            </a:lvl1pPr>
          </a:lstStyle>
          <a:p>
            <a:r>
              <a:rPr lang="en-US" smtClean="0"/>
              <a:t>Click to edit Master title style</a:t>
            </a:r>
            <a:endParaRPr lang="en-US"/>
          </a:p>
        </p:txBody>
      </p:sp>
      <p:sp>
        <p:nvSpPr>
          <p:cNvPr id="3" name="Picture Placeholder 2"/>
          <p:cNvSpPr>
            <a:spLocks noGrp="1"/>
          </p:cNvSpPr>
          <p:nvPr>
            <p:ph type="pic" idx="1"/>
          </p:nvPr>
        </p:nvSpPr>
        <p:spPr>
          <a:xfrm>
            <a:off x="5287123" y="1007084"/>
            <a:ext cx="6295965" cy="4970646"/>
          </a:xfrm>
        </p:spPr>
        <p:txBody>
          <a:bodyPr/>
          <a:lstStyle>
            <a:lvl1pPr marL="0" indent="0">
              <a:buNone/>
              <a:defRPr sz="3300"/>
            </a:lvl1pPr>
            <a:lvl2pPr marL="466300" indent="0">
              <a:buNone/>
              <a:defRPr sz="2900"/>
            </a:lvl2pPr>
            <a:lvl3pPr marL="932600" indent="0">
              <a:buNone/>
              <a:defRPr sz="2400"/>
            </a:lvl3pPr>
            <a:lvl4pPr marL="1398900" indent="0">
              <a:buNone/>
              <a:defRPr sz="2000"/>
            </a:lvl4pPr>
            <a:lvl5pPr marL="1865201" indent="0">
              <a:buNone/>
              <a:defRPr sz="2000"/>
            </a:lvl5pPr>
            <a:lvl6pPr marL="2331501" indent="0">
              <a:buNone/>
              <a:defRPr sz="2000"/>
            </a:lvl6pPr>
            <a:lvl7pPr marL="2797801" indent="0">
              <a:buNone/>
              <a:defRPr sz="2000"/>
            </a:lvl7pPr>
            <a:lvl8pPr marL="3264101" indent="0">
              <a:buNone/>
              <a:defRPr sz="2000"/>
            </a:lvl8pPr>
            <a:lvl9pPr marL="3730401" indent="0">
              <a:buNone/>
              <a:defRPr sz="2000"/>
            </a:lvl9pPr>
          </a:lstStyle>
          <a:p>
            <a:endParaRPr lang="en-US"/>
          </a:p>
        </p:txBody>
      </p:sp>
      <p:sp>
        <p:nvSpPr>
          <p:cNvPr id="4" name="Text Placeholder 3"/>
          <p:cNvSpPr>
            <a:spLocks noGrp="1"/>
          </p:cNvSpPr>
          <p:nvPr>
            <p:ph type="body" sz="half" idx="2"/>
          </p:nvPr>
        </p:nvSpPr>
        <p:spPr>
          <a:xfrm>
            <a:off x="856629" y="2143692"/>
            <a:ext cx="4011087" cy="3834036"/>
          </a:xfrm>
        </p:spPr>
        <p:txBody>
          <a:bodyPr/>
          <a:lstStyle>
            <a:lvl1pPr marL="0" indent="0">
              <a:buNone/>
              <a:defRPr sz="1600"/>
            </a:lvl1pPr>
            <a:lvl2pPr marL="466300" indent="0">
              <a:buNone/>
              <a:defRPr sz="1400"/>
            </a:lvl2pPr>
            <a:lvl3pPr marL="932600" indent="0">
              <a:buNone/>
              <a:defRPr sz="1200"/>
            </a:lvl3pPr>
            <a:lvl4pPr marL="1398900" indent="0">
              <a:buNone/>
              <a:defRPr sz="1000"/>
            </a:lvl4pPr>
            <a:lvl5pPr marL="1865201" indent="0">
              <a:buNone/>
              <a:defRPr sz="1000"/>
            </a:lvl5pPr>
            <a:lvl6pPr marL="2331501" indent="0">
              <a:buNone/>
              <a:defRPr sz="1000"/>
            </a:lvl6pPr>
            <a:lvl7pPr marL="2797801" indent="0">
              <a:buNone/>
              <a:defRPr sz="1000"/>
            </a:lvl7pPr>
            <a:lvl8pPr marL="3264101" indent="0">
              <a:buNone/>
              <a:defRPr sz="1000"/>
            </a:lvl8pPr>
            <a:lvl9pPr marL="3730401"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206F3E-2960-46BA-8854-28D931E6B2B7}" type="datetimeFigureOut">
              <a:rPr lang="en-US" smtClean="0">
                <a:solidFill>
                  <a:prstClr val="black">
                    <a:tint val="75000"/>
                  </a:prstClr>
                </a:solidFill>
              </a:rPr>
              <a:pPr/>
              <a:t>12/6/2012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DF8C53A-6F43-496B-9FCA-D5228A8FBF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479933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206F3E-2960-46BA-8854-28D931E6B2B7}" type="datetimeFigureOut">
              <a:rPr lang="en-US" smtClean="0">
                <a:solidFill>
                  <a:prstClr val="black">
                    <a:tint val="75000"/>
                  </a:prstClr>
                </a:solidFill>
              </a:rPr>
              <a:pPr/>
              <a:t>12/6/2012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DF8C53A-6F43-496B-9FCA-D5228A8FBF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57241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9852" y="372395"/>
            <a:ext cx="2681615" cy="59275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5009" y="372395"/>
            <a:ext cx="7889389" cy="59275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206F3E-2960-46BA-8854-28D931E6B2B7}" type="datetimeFigureOut">
              <a:rPr lang="en-US" smtClean="0">
                <a:solidFill>
                  <a:prstClr val="black">
                    <a:tint val="75000"/>
                  </a:prstClr>
                </a:solidFill>
              </a:rPr>
              <a:pPr/>
              <a:t>12/6/2012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DF8C53A-6F43-496B-9FCA-D5228A8FBF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433963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5" name="Group 4"/>
          <p:cNvGrpSpPr/>
          <p:nvPr userDrawn="1"/>
        </p:nvGrpSpPr>
        <p:grpSpPr>
          <a:xfrm>
            <a:off x="274640"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600"/>
              <a:endParaRPr lang="en-US">
                <a:solidFill>
                  <a:prstClr val="black"/>
                </a:solidFill>
              </a:endParaRPr>
            </a:p>
          </p:txBody>
        </p:sp>
      </p:grpSp>
    </p:spTree>
    <p:extLst>
      <p:ext uri="{BB962C8B-B14F-4D97-AF65-F5344CB8AC3E}">
        <p14:creationId xmlns:p14="http://schemas.microsoft.com/office/powerpoint/2010/main" val="23416336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3" tIns="146283" rIns="182853" bIns="146283"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9216" tIns="93261" rIns="149216" bIns="9326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216" tIns="111912" rIns="149216" bIns="111912">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57650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0284653"/>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64777978"/>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6256524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2816930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39109220"/>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7236303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93126913"/>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2171702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109076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888644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9"/>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15151994"/>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2" y="2875737"/>
            <a:ext cx="11375536" cy="1243058"/>
          </a:xfrm>
        </p:spPr>
        <p:txBody>
          <a:bodyPr anchor="b" anchorCtr="0"/>
          <a:lstStyle>
            <a:lvl1pPr>
              <a:defRPr sz="9000" spc="-306" baseline="0">
                <a:gradFill>
                  <a:gsLst>
                    <a:gs pos="100000">
                      <a:srgbClr val="FFFFFF"/>
                    </a:gs>
                    <a:gs pos="0">
                      <a:srgbClr val="FFFFFF"/>
                    </a:gs>
                  </a:gsLst>
                  <a:lin ang="5400000" scaled="0"/>
                </a:gradFill>
              </a:defRPr>
            </a:lvl1pPr>
          </a:lstStyle>
          <a:p>
            <a:r>
              <a:rPr lang="en-US" dirty="0" smtClean="0"/>
              <a:t>Click to edit title style</a:t>
            </a:r>
            <a:endParaRPr lang="en-US" dirty="0"/>
          </a:p>
        </p:txBody>
      </p:sp>
      <p:sp>
        <p:nvSpPr>
          <p:cNvPr id="4" name="TextBox 7"/>
          <p:cNvSpPr txBox="1"/>
          <p:nvPr userDrawn="1"/>
        </p:nvSpPr>
        <p:spPr>
          <a:xfrm>
            <a:off x="4311656" y="6723062"/>
            <a:ext cx="3813163" cy="17264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100" spc="153"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978216909"/>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Demo, Video etc. &quot;special&quot; slides">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bwMode="white">
          <a:xfrm>
            <a:off x="992912" y="4429867"/>
            <a:ext cx="10445795" cy="470856"/>
          </a:xfrm>
        </p:spPr>
        <p:txBody>
          <a:bodyPr>
            <a:noAutofit/>
          </a:bodyPr>
          <a:lstStyle>
            <a:lvl1pPr marL="0" indent="0" algn="l">
              <a:lnSpc>
                <a:spcPct val="90000"/>
              </a:lnSpc>
              <a:spcBef>
                <a:spcPts val="0"/>
              </a:spcBef>
              <a:buNone/>
              <a:defRPr lang="en-US" sz="3700" kern="1200" spc="-71" baseline="0" dirty="0">
                <a:gradFill>
                  <a:gsLst>
                    <a:gs pos="2083">
                      <a:schemeClr val="tx1"/>
                    </a:gs>
                    <a:gs pos="99000">
                      <a:schemeClr val="tx1"/>
                    </a:gs>
                  </a:gsLst>
                  <a:lin ang="5400000" scaled="0"/>
                </a:gradFill>
                <a:latin typeface="+mj-lt"/>
                <a:ea typeface="+mn-ea"/>
                <a:cs typeface="+mn-cs"/>
              </a:defRPr>
            </a:lvl1pPr>
            <a:lvl2pPr marL="466282" indent="0" algn="ctr">
              <a:buNone/>
              <a:defRPr>
                <a:solidFill>
                  <a:schemeClr val="tx1">
                    <a:tint val="75000"/>
                  </a:schemeClr>
                </a:solidFill>
              </a:defRPr>
            </a:lvl2pPr>
            <a:lvl3pPr marL="932563" indent="0" algn="ctr">
              <a:buNone/>
              <a:defRPr>
                <a:solidFill>
                  <a:schemeClr val="tx1">
                    <a:tint val="75000"/>
                  </a:schemeClr>
                </a:solidFill>
              </a:defRPr>
            </a:lvl3pPr>
            <a:lvl4pPr marL="1398844" indent="0" algn="ctr">
              <a:buNone/>
              <a:defRPr>
                <a:solidFill>
                  <a:schemeClr val="tx1">
                    <a:tint val="75000"/>
                  </a:schemeClr>
                </a:solidFill>
              </a:defRPr>
            </a:lvl4pPr>
            <a:lvl5pPr marL="1865127" indent="0" algn="ctr">
              <a:buNone/>
              <a:defRPr>
                <a:solidFill>
                  <a:schemeClr val="tx1">
                    <a:tint val="75000"/>
                  </a:schemeClr>
                </a:solidFill>
              </a:defRPr>
            </a:lvl5pPr>
            <a:lvl6pPr marL="2331408" indent="0" algn="ctr">
              <a:buNone/>
              <a:defRPr>
                <a:solidFill>
                  <a:schemeClr val="tx1">
                    <a:tint val="75000"/>
                  </a:schemeClr>
                </a:solidFill>
              </a:defRPr>
            </a:lvl6pPr>
            <a:lvl7pPr marL="2797689" indent="0" algn="ctr">
              <a:buNone/>
              <a:defRPr>
                <a:solidFill>
                  <a:schemeClr val="tx1">
                    <a:tint val="75000"/>
                  </a:schemeClr>
                </a:solidFill>
              </a:defRPr>
            </a:lvl7pPr>
            <a:lvl8pPr marL="3263970" indent="0" algn="ctr">
              <a:buNone/>
              <a:defRPr>
                <a:solidFill>
                  <a:schemeClr val="tx1">
                    <a:tint val="75000"/>
                  </a:schemeClr>
                </a:solidFill>
              </a:defRPr>
            </a:lvl8pPr>
            <a:lvl9pPr marL="3730252" indent="0" algn="ctr">
              <a:buNone/>
              <a:defRPr>
                <a:solidFill>
                  <a:schemeClr val="tx1">
                    <a:tint val="75000"/>
                  </a:schemeClr>
                </a:solidFill>
              </a:defRPr>
            </a:lvl9pPr>
          </a:lstStyle>
          <a:p>
            <a:pPr marL="0" marR="0" lvl="0" indent="0" algn="l" defTabSz="9325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996149" y="1094985"/>
            <a:ext cx="1045065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800" b="0" kern="1200" cap="none" spc="-408" baseline="0" dirty="0" smtClean="0">
                <a:ln w="3175">
                  <a:noFill/>
                </a:ln>
                <a:gradFill>
                  <a:gsLst>
                    <a:gs pos="100000">
                      <a:srgbClr val="FFFFFF"/>
                    </a:gs>
                    <a:gs pos="0">
                      <a:srgbClr val="FFFFFF"/>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bwMode="white">
          <a:xfrm>
            <a:off x="992101" y="3262795"/>
            <a:ext cx="10445796" cy="932293"/>
          </a:xfrm>
        </p:spPr>
        <p:txBody>
          <a:bodyPr wrap="square" anchor="ctr">
            <a:noAutofit/>
          </a:bodyPr>
          <a:lstStyle>
            <a:lvl1pPr marL="0" indent="0">
              <a:buNone/>
              <a:defRPr sz="6700" spc="-153"/>
            </a:lvl1pPr>
          </a:lstStyle>
          <a:p>
            <a:pPr lvl="0"/>
            <a:r>
              <a:rPr lang="en-US" smtClean="0"/>
              <a:t>Click to edit Master text styles</a:t>
            </a:r>
          </a:p>
        </p:txBody>
      </p:sp>
      <p:sp>
        <p:nvSpPr>
          <p:cNvPr id="8" name="TextBox 7"/>
          <p:cNvSpPr txBox="1"/>
          <p:nvPr userDrawn="1"/>
        </p:nvSpPr>
        <p:spPr>
          <a:xfrm>
            <a:off x="4311656" y="6723062"/>
            <a:ext cx="3813163" cy="17264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100" spc="153"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6346577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9" rIns="182836" bIns="146269"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9202" tIns="93252" rIns="149202" bIns="9325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202" tIns="111901" rIns="149202" bIns="111901">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39212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5" name="Group 4"/>
          <p:cNvGrpSpPr/>
          <p:nvPr userDrawn="1"/>
        </p:nvGrpSpPr>
        <p:grpSpPr>
          <a:xfrm>
            <a:off x="274641"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479"/>
              <a:endParaRPr lang="en-US">
                <a:solidFill>
                  <a:srgbClr val="505050"/>
                </a:solidFill>
              </a:endParaRPr>
            </a:p>
          </p:txBody>
        </p:sp>
      </p:grpSp>
    </p:spTree>
    <p:extLst>
      <p:ext uri="{BB962C8B-B14F-4D97-AF65-F5344CB8AC3E}">
        <p14:creationId xmlns:p14="http://schemas.microsoft.com/office/powerpoint/2010/main" val="3011871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5"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9" rIns="182836" bIns="146269"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2" y="3954465"/>
            <a:ext cx="8229599" cy="1371579"/>
          </a:xfrm>
          <a:noFill/>
        </p:spPr>
        <p:txBody>
          <a:bodyPr tIns="93252" bIns="9325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1" y="5326043"/>
            <a:ext cx="8230899" cy="1372414"/>
          </a:xfrm>
          <a:noFill/>
        </p:spPr>
        <p:txBody>
          <a:bodyPr lIns="186503" tIns="149202" rIns="186503" bIns="149202">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801567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5"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9" rIns="182836" bIns="146269"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2" y="3954465"/>
            <a:ext cx="8229599" cy="1371579"/>
          </a:xfrm>
          <a:noFill/>
        </p:spPr>
        <p:txBody>
          <a:bodyPr tIns="93252" bIns="9325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504131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7220884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82341461"/>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98774847"/>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8227343"/>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203855"/>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149191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53573924"/>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4842067"/>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78070887"/>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82389468"/>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29567822"/>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83992102"/>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647007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8810850"/>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382520"/>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1087050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algn="ctr" defTabSz="93220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60"/>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6"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4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3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0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68804396"/>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1" y="1212852"/>
            <a:ext cx="11887200" cy="2443746"/>
          </a:xfrm>
          <a:prstGeom prst="rect">
            <a:avLst/>
          </a:prstGeom>
        </p:spPr>
        <p:txBody>
          <a:bodyPr/>
          <a:lstStyle>
            <a:lvl1pPr marL="290431" indent="-290431">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40" indent="-28091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70" indent="-290431">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07" indent="-228536">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42" indent="-228536">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4" y="6363076"/>
            <a:ext cx="12436476" cy="631450"/>
          </a:xfrm>
          <a:prstGeom prst="rect">
            <a:avLst/>
          </a:prstGeom>
          <a:solidFill>
            <a:srgbClr val="FFFF99"/>
          </a:solidFill>
        </p:spPr>
        <p:txBody>
          <a:bodyPr wrap="square" lIns="158537" tIns="79268" rIns="158537" bIns="79268"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35979161"/>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94680672"/>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53294474"/>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98126329"/>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83579651"/>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70038285"/>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40061068"/>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74670034"/>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6941340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75012502"/>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705927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image" Target="../media/image7.png"/><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theme" Target="../theme/theme5.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image" Target="../media/image7.png"/><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theme" Target="../theme/theme6.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290" tIns="91432" rIns="146290" bIns="9143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116710"/>
          </a:xfrm>
          <a:prstGeom prst="rect">
            <a:avLst/>
          </a:prstGeom>
        </p:spPr>
        <p:txBody>
          <a:bodyPr vert="horz" wrap="square" lIns="146290" tIns="91432" rIns="146290" bIns="9143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54"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8" marR="0" indent="-342868" algn="l" defTabSz="93265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5" marR="0" indent="-241277" algn="l" defTabSz="93265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5"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604"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82"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99"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27"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55"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82"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4" rtl="0" eaLnBrk="1" latinLnBrk="0" hangingPunct="1">
        <a:defRPr sz="1800" kern="1200">
          <a:solidFill>
            <a:schemeClr val="tx1"/>
          </a:solidFill>
          <a:latin typeface="+mn-lt"/>
          <a:ea typeface="+mn-ea"/>
          <a:cs typeface="+mn-cs"/>
        </a:defRPr>
      </a:lvl1pPr>
      <a:lvl2pPr marL="466327" algn="l" defTabSz="932654" rtl="0" eaLnBrk="1" latinLnBrk="0" hangingPunct="1">
        <a:defRPr sz="1800" kern="1200">
          <a:solidFill>
            <a:schemeClr val="tx1"/>
          </a:solidFill>
          <a:latin typeface="+mn-lt"/>
          <a:ea typeface="+mn-ea"/>
          <a:cs typeface="+mn-cs"/>
        </a:defRPr>
      </a:lvl2pPr>
      <a:lvl3pPr marL="932654" algn="l" defTabSz="932654" rtl="0" eaLnBrk="1" latinLnBrk="0" hangingPunct="1">
        <a:defRPr sz="1800" kern="1200">
          <a:solidFill>
            <a:schemeClr val="tx1"/>
          </a:solidFill>
          <a:latin typeface="+mn-lt"/>
          <a:ea typeface="+mn-ea"/>
          <a:cs typeface="+mn-cs"/>
        </a:defRPr>
      </a:lvl3pPr>
      <a:lvl4pPr marL="1398981" algn="l" defTabSz="932654" rtl="0" eaLnBrk="1" latinLnBrk="0" hangingPunct="1">
        <a:defRPr sz="1800" kern="1200">
          <a:solidFill>
            <a:schemeClr val="tx1"/>
          </a:solidFill>
          <a:latin typeface="+mn-lt"/>
          <a:ea typeface="+mn-ea"/>
          <a:cs typeface="+mn-cs"/>
        </a:defRPr>
      </a:lvl4pPr>
      <a:lvl5pPr marL="1865309" algn="l" defTabSz="932654" rtl="0" eaLnBrk="1" latinLnBrk="0" hangingPunct="1">
        <a:defRPr sz="1800" kern="1200">
          <a:solidFill>
            <a:schemeClr val="tx1"/>
          </a:solidFill>
          <a:latin typeface="+mn-lt"/>
          <a:ea typeface="+mn-ea"/>
          <a:cs typeface="+mn-cs"/>
        </a:defRPr>
      </a:lvl5pPr>
      <a:lvl6pPr marL="2331636" algn="l" defTabSz="932654" rtl="0" eaLnBrk="1" latinLnBrk="0" hangingPunct="1">
        <a:defRPr sz="1800" kern="1200">
          <a:solidFill>
            <a:schemeClr val="tx1"/>
          </a:solidFill>
          <a:latin typeface="+mn-lt"/>
          <a:ea typeface="+mn-ea"/>
          <a:cs typeface="+mn-cs"/>
        </a:defRPr>
      </a:lvl6pPr>
      <a:lvl7pPr marL="2797963" algn="l" defTabSz="932654" rtl="0" eaLnBrk="1" latinLnBrk="0" hangingPunct="1">
        <a:defRPr sz="1800" kern="1200">
          <a:solidFill>
            <a:schemeClr val="tx1"/>
          </a:solidFill>
          <a:latin typeface="+mn-lt"/>
          <a:ea typeface="+mn-ea"/>
          <a:cs typeface="+mn-cs"/>
        </a:defRPr>
      </a:lvl7pPr>
      <a:lvl8pPr marL="3264290" algn="l" defTabSz="932654" rtl="0" eaLnBrk="1" latinLnBrk="0" hangingPunct="1">
        <a:defRPr sz="1800" kern="1200">
          <a:solidFill>
            <a:schemeClr val="tx1"/>
          </a:solidFill>
          <a:latin typeface="+mn-lt"/>
          <a:ea typeface="+mn-ea"/>
          <a:cs typeface="+mn-cs"/>
        </a:defRPr>
      </a:lvl8pPr>
      <a:lvl9pPr marL="3730618" algn="l" defTabSz="9326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8"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5"/>
            <a:ext cx="11889564" cy="917575"/>
          </a:xfrm>
          <a:prstGeom prst="rect">
            <a:avLst/>
          </a:prstGeom>
        </p:spPr>
        <p:txBody>
          <a:bodyPr vert="horz" wrap="square" lIns="146290" tIns="91432" rIns="146290" bIns="9143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1" y="1212851"/>
            <a:ext cx="11887198" cy="2116710"/>
          </a:xfrm>
          <a:prstGeom prst="rect">
            <a:avLst/>
          </a:prstGeom>
        </p:spPr>
        <p:txBody>
          <a:bodyPr vert="horz" wrap="square" lIns="146290" tIns="91432" rIns="146290" bIns="9143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4"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8" marR="0" indent="-342868" algn="l" defTabSz="93265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5" marR="0" indent="-241277" algn="l" defTabSz="93265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5"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604"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82"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99"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27"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55"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82"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4" rtl="0" eaLnBrk="1" latinLnBrk="0" hangingPunct="1">
        <a:defRPr sz="1800" kern="1200">
          <a:solidFill>
            <a:schemeClr val="tx1"/>
          </a:solidFill>
          <a:latin typeface="+mn-lt"/>
          <a:ea typeface="+mn-ea"/>
          <a:cs typeface="+mn-cs"/>
        </a:defRPr>
      </a:lvl1pPr>
      <a:lvl2pPr marL="466327" algn="l" defTabSz="932654" rtl="0" eaLnBrk="1" latinLnBrk="0" hangingPunct="1">
        <a:defRPr sz="1800" kern="1200">
          <a:solidFill>
            <a:schemeClr val="tx1"/>
          </a:solidFill>
          <a:latin typeface="+mn-lt"/>
          <a:ea typeface="+mn-ea"/>
          <a:cs typeface="+mn-cs"/>
        </a:defRPr>
      </a:lvl2pPr>
      <a:lvl3pPr marL="932654" algn="l" defTabSz="932654" rtl="0" eaLnBrk="1" latinLnBrk="0" hangingPunct="1">
        <a:defRPr sz="1800" kern="1200">
          <a:solidFill>
            <a:schemeClr val="tx1"/>
          </a:solidFill>
          <a:latin typeface="+mn-lt"/>
          <a:ea typeface="+mn-ea"/>
          <a:cs typeface="+mn-cs"/>
        </a:defRPr>
      </a:lvl3pPr>
      <a:lvl4pPr marL="1398981" algn="l" defTabSz="932654" rtl="0" eaLnBrk="1" latinLnBrk="0" hangingPunct="1">
        <a:defRPr sz="1800" kern="1200">
          <a:solidFill>
            <a:schemeClr val="tx1"/>
          </a:solidFill>
          <a:latin typeface="+mn-lt"/>
          <a:ea typeface="+mn-ea"/>
          <a:cs typeface="+mn-cs"/>
        </a:defRPr>
      </a:lvl4pPr>
      <a:lvl5pPr marL="1865309" algn="l" defTabSz="932654" rtl="0" eaLnBrk="1" latinLnBrk="0" hangingPunct="1">
        <a:defRPr sz="1800" kern="1200">
          <a:solidFill>
            <a:schemeClr val="tx1"/>
          </a:solidFill>
          <a:latin typeface="+mn-lt"/>
          <a:ea typeface="+mn-ea"/>
          <a:cs typeface="+mn-cs"/>
        </a:defRPr>
      </a:lvl5pPr>
      <a:lvl6pPr marL="2331636" algn="l" defTabSz="932654" rtl="0" eaLnBrk="1" latinLnBrk="0" hangingPunct="1">
        <a:defRPr sz="1800" kern="1200">
          <a:solidFill>
            <a:schemeClr val="tx1"/>
          </a:solidFill>
          <a:latin typeface="+mn-lt"/>
          <a:ea typeface="+mn-ea"/>
          <a:cs typeface="+mn-cs"/>
        </a:defRPr>
      </a:lvl6pPr>
      <a:lvl7pPr marL="2797963" algn="l" defTabSz="932654" rtl="0" eaLnBrk="1" latinLnBrk="0" hangingPunct="1">
        <a:defRPr sz="1800" kern="1200">
          <a:solidFill>
            <a:schemeClr val="tx1"/>
          </a:solidFill>
          <a:latin typeface="+mn-lt"/>
          <a:ea typeface="+mn-ea"/>
          <a:cs typeface="+mn-cs"/>
        </a:defRPr>
      </a:lvl7pPr>
      <a:lvl8pPr marL="3264290" algn="l" defTabSz="932654" rtl="0" eaLnBrk="1" latinLnBrk="0" hangingPunct="1">
        <a:defRPr sz="1800" kern="1200">
          <a:solidFill>
            <a:schemeClr val="tx1"/>
          </a:solidFill>
          <a:latin typeface="+mn-lt"/>
          <a:ea typeface="+mn-ea"/>
          <a:cs typeface="+mn-cs"/>
        </a:defRPr>
      </a:lvl8pPr>
      <a:lvl9pPr marL="3730618" algn="l" defTabSz="93265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372395"/>
            <a:ext cx="10726460" cy="1351952"/>
          </a:xfrm>
          <a:prstGeom prst="rect">
            <a:avLst/>
          </a:prstGeom>
        </p:spPr>
        <p:txBody>
          <a:bodyPr vert="horz" lIns="93261" tIns="46629" rIns="93261" bIns="4662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55008" y="1861968"/>
            <a:ext cx="10726460" cy="4437962"/>
          </a:xfrm>
          <a:prstGeom prst="rect">
            <a:avLst/>
          </a:prstGeom>
        </p:spPr>
        <p:txBody>
          <a:bodyPr vert="horz" lIns="93261" tIns="46629" rIns="93261" bIns="4662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55007" y="6482890"/>
            <a:ext cx="3342303" cy="372394"/>
          </a:xfrm>
          <a:prstGeom prst="rect">
            <a:avLst/>
          </a:prstGeom>
        </p:spPr>
        <p:txBody>
          <a:bodyPr vert="horz" lIns="93261" tIns="46629" rIns="93261" bIns="46629" rtlCol="0" anchor="ctr"/>
          <a:lstStyle>
            <a:lvl1pPr algn="l">
              <a:defRPr sz="1200">
                <a:solidFill>
                  <a:schemeClr val="tx1">
                    <a:tint val="75000"/>
                  </a:schemeClr>
                </a:solidFill>
              </a:defRPr>
            </a:lvl1pPr>
          </a:lstStyle>
          <a:p>
            <a:pPr defTabSz="932600"/>
            <a:fld id="{6C206F3E-2960-46BA-8854-28D931E6B2B7}" type="datetimeFigureOut">
              <a:rPr lang="en-US" smtClean="0">
                <a:solidFill>
                  <a:prstClr val="black">
                    <a:tint val="75000"/>
                  </a:prstClr>
                </a:solidFill>
              </a:rPr>
              <a:pPr defTabSz="932600"/>
              <a:t>12/6/2012</a:t>
            </a:fld>
            <a:endParaRPr lang="en-US">
              <a:solidFill>
                <a:prstClr val="black">
                  <a:tint val="75000"/>
                </a:prstClr>
              </a:solidFill>
            </a:endParaRPr>
          </a:p>
        </p:txBody>
      </p:sp>
      <p:sp>
        <p:nvSpPr>
          <p:cNvPr id="5" name="Footer Placeholder 4"/>
          <p:cNvSpPr>
            <a:spLocks noGrp="1"/>
          </p:cNvSpPr>
          <p:nvPr>
            <p:ph type="ftr" sz="quarter" idx="3"/>
          </p:nvPr>
        </p:nvSpPr>
        <p:spPr>
          <a:xfrm>
            <a:off x="4741406" y="6482890"/>
            <a:ext cx="2953663" cy="372394"/>
          </a:xfrm>
          <a:prstGeom prst="rect">
            <a:avLst/>
          </a:prstGeom>
        </p:spPr>
        <p:txBody>
          <a:bodyPr vert="horz" lIns="93261" tIns="46629" rIns="93261" bIns="46629" rtlCol="0" anchor="ctr"/>
          <a:lstStyle>
            <a:lvl1pPr algn="ctr">
              <a:defRPr sz="1200">
                <a:solidFill>
                  <a:schemeClr val="tx1">
                    <a:tint val="75000"/>
                  </a:schemeClr>
                </a:solidFill>
              </a:defRPr>
            </a:lvl1pPr>
          </a:lstStyle>
          <a:p>
            <a:pPr defTabSz="932600"/>
            <a:endParaRPr lang="en-US">
              <a:solidFill>
                <a:prstClr val="black">
                  <a:tint val="75000"/>
                </a:prstClr>
              </a:solidFill>
            </a:endParaRPr>
          </a:p>
        </p:txBody>
      </p:sp>
      <p:sp>
        <p:nvSpPr>
          <p:cNvPr id="6" name="Slide Number Placeholder 5"/>
          <p:cNvSpPr>
            <a:spLocks noGrp="1"/>
          </p:cNvSpPr>
          <p:nvPr>
            <p:ph type="sldNum" sz="quarter" idx="4"/>
          </p:nvPr>
        </p:nvSpPr>
        <p:spPr>
          <a:xfrm>
            <a:off x="8239166" y="6482890"/>
            <a:ext cx="3342303" cy="372394"/>
          </a:xfrm>
          <a:prstGeom prst="rect">
            <a:avLst/>
          </a:prstGeom>
        </p:spPr>
        <p:txBody>
          <a:bodyPr vert="horz" lIns="93261" tIns="46629" rIns="93261" bIns="46629" rtlCol="0" anchor="ctr"/>
          <a:lstStyle>
            <a:lvl1pPr algn="r">
              <a:defRPr sz="1200">
                <a:solidFill>
                  <a:schemeClr val="tx1">
                    <a:tint val="75000"/>
                  </a:schemeClr>
                </a:solidFill>
              </a:defRPr>
            </a:lvl1pPr>
          </a:lstStyle>
          <a:p>
            <a:pPr defTabSz="932600"/>
            <a:fld id="{5DF8C53A-6F43-496B-9FCA-D5228A8FBFDE}" type="slidenum">
              <a:rPr lang="en-US" smtClean="0">
                <a:solidFill>
                  <a:prstClr val="black">
                    <a:tint val="75000"/>
                  </a:prstClr>
                </a:solidFill>
              </a:rPr>
              <a:pPr defTabSz="932600"/>
              <a:t>‹#›</a:t>
            </a:fld>
            <a:endParaRPr lang="en-US">
              <a:solidFill>
                <a:prstClr val="black">
                  <a:tint val="75000"/>
                </a:prstClr>
              </a:solidFill>
            </a:endParaRPr>
          </a:p>
        </p:txBody>
      </p:sp>
    </p:spTree>
    <p:extLst>
      <p:ext uri="{BB962C8B-B14F-4D97-AF65-F5344CB8AC3E}">
        <p14:creationId xmlns:p14="http://schemas.microsoft.com/office/powerpoint/2010/main" val="3857759822"/>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Lst>
  <p:txStyles>
    <p:titleStyle>
      <a:lvl1pPr algn="l" defTabSz="932600" rtl="0" eaLnBrk="1" latinLnBrk="0" hangingPunct="1">
        <a:spcBef>
          <a:spcPct val="0"/>
        </a:spcBef>
        <a:buNone/>
        <a:defRPr sz="4500" kern="1200">
          <a:solidFill>
            <a:schemeClr val="tx1"/>
          </a:solidFill>
          <a:latin typeface="+mj-lt"/>
          <a:ea typeface="+mj-ea"/>
          <a:cs typeface="+mj-cs"/>
        </a:defRPr>
      </a:lvl1pPr>
    </p:titleStyle>
    <p:bodyStyle>
      <a:lvl1pPr marL="233151" indent="-233151" algn="l" defTabSz="932600" rtl="0" eaLnBrk="1" latinLnBrk="0" hangingPunct="1">
        <a:lnSpc>
          <a:spcPct val="90000"/>
        </a:lnSpc>
        <a:spcBef>
          <a:spcPct val="30000"/>
        </a:spcBef>
        <a:buFont typeface="Arial" panose="020B0604020202020204" pitchFamily="34" charset="0"/>
        <a:buChar char="•"/>
        <a:defRPr sz="2900" kern="1200">
          <a:solidFill>
            <a:schemeClr val="tx1"/>
          </a:solidFill>
          <a:latin typeface="+mn-lt"/>
          <a:ea typeface="+mn-ea"/>
          <a:cs typeface="+mn-cs"/>
        </a:defRPr>
      </a:lvl1pPr>
      <a:lvl2pPr marL="699451" indent="-233151" algn="l" defTabSz="932600" rtl="0"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65751" indent="-233151" algn="l" defTabSz="932600" rtl="0"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32051" indent="-233151" algn="l" defTabSz="9326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98351" indent="-233151" algn="l" defTabSz="9326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64651" indent="-233151" algn="l" defTabSz="9326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3030951" indent="-233151" algn="l" defTabSz="9326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97252" indent="-233151" algn="l" defTabSz="9326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963552" indent="-233151" algn="l" defTabSz="9326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32600" rtl="0" eaLnBrk="1" latinLnBrk="0" hangingPunct="1">
        <a:defRPr sz="1800" kern="1200">
          <a:solidFill>
            <a:schemeClr val="tx1"/>
          </a:solidFill>
          <a:latin typeface="+mn-lt"/>
          <a:ea typeface="+mn-ea"/>
          <a:cs typeface="+mn-cs"/>
        </a:defRPr>
      </a:lvl1pPr>
      <a:lvl2pPr marL="466300" algn="l" defTabSz="932600" rtl="0" eaLnBrk="1" latinLnBrk="0" hangingPunct="1">
        <a:defRPr sz="1800" kern="1200">
          <a:solidFill>
            <a:schemeClr val="tx1"/>
          </a:solidFill>
          <a:latin typeface="+mn-lt"/>
          <a:ea typeface="+mn-ea"/>
          <a:cs typeface="+mn-cs"/>
        </a:defRPr>
      </a:lvl2pPr>
      <a:lvl3pPr marL="932600" algn="l" defTabSz="932600" rtl="0" eaLnBrk="1" latinLnBrk="0" hangingPunct="1">
        <a:defRPr sz="1800" kern="1200">
          <a:solidFill>
            <a:schemeClr val="tx1"/>
          </a:solidFill>
          <a:latin typeface="+mn-lt"/>
          <a:ea typeface="+mn-ea"/>
          <a:cs typeface="+mn-cs"/>
        </a:defRPr>
      </a:lvl3pPr>
      <a:lvl4pPr marL="1398900" algn="l" defTabSz="932600" rtl="0" eaLnBrk="1" latinLnBrk="0" hangingPunct="1">
        <a:defRPr sz="1800" kern="1200">
          <a:solidFill>
            <a:schemeClr val="tx1"/>
          </a:solidFill>
          <a:latin typeface="+mn-lt"/>
          <a:ea typeface="+mn-ea"/>
          <a:cs typeface="+mn-cs"/>
        </a:defRPr>
      </a:lvl4pPr>
      <a:lvl5pPr marL="1865201" algn="l" defTabSz="932600" rtl="0" eaLnBrk="1" latinLnBrk="0" hangingPunct="1">
        <a:defRPr sz="1800" kern="1200">
          <a:solidFill>
            <a:schemeClr val="tx1"/>
          </a:solidFill>
          <a:latin typeface="+mn-lt"/>
          <a:ea typeface="+mn-ea"/>
          <a:cs typeface="+mn-cs"/>
        </a:defRPr>
      </a:lvl5pPr>
      <a:lvl6pPr marL="2331501" algn="l" defTabSz="932600" rtl="0" eaLnBrk="1" latinLnBrk="0" hangingPunct="1">
        <a:defRPr sz="1800" kern="1200">
          <a:solidFill>
            <a:schemeClr val="tx1"/>
          </a:solidFill>
          <a:latin typeface="+mn-lt"/>
          <a:ea typeface="+mn-ea"/>
          <a:cs typeface="+mn-cs"/>
        </a:defRPr>
      </a:lvl6pPr>
      <a:lvl7pPr marL="2797801" algn="l" defTabSz="932600" rtl="0" eaLnBrk="1" latinLnBrk="0" hangingPunct="1">
        <a:defRPr sz="1800" kern="1200">
          <a:solidFill>
            <a:schemeClr val="tx1"/>
          </a:solidFill>
          <a:latin typeface="+mn-lt"/>
          <a:ea typeface="+mn-ea"/>
          <a:cs typeface="+mn-cs"/>
        </a:defRPr>
      </a:lvl7pPr>
      <a:lvl8pPr marL="3264101" algn="l" defTabSz="932600" rtl="0" eaLnBrk="1" latinLnBrk="0" hangingPunct="1">
        <a:defRPr sz="1800" kern="1200">
          <a:solidFill>
            <a:schemeClr val="tx1"/>
          </a:solidFill>
          <a:latin typeface="+mn-lt"/>
          <a:ea typeface="+mn-ea"/>
          <a:cs typeface="+mn-cs"/>
        </a:defRPr>
      </a:lvl8pPr>
      <a:lvl9pPr marL="3730401" algn="l" defTabSz="9326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9"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6"/>
            <a:ext cx="11889564" cy="917575"/>
          </a:xfrm>
          <a:prstGeom prst="rect">
            <a:avLst/>
          </a:prstGeom>
        </p:spPr>
        <p:txBody>
          <a:bodyPr vert="horz" wrap="square" lIns="149216" tIns="93261" rIns="149216" bIns="9326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2" y="1212852"/>
            <a:ext cx="11887198" cy="2120403"/>
          </a:xfrm>
          <a:prstGeom prst="rect">
            <a:avLst/>
          </a:prstGeom>
        </p:spPr>
        <p:txBody>
          <a:bodyPr vert="horz" wrap="square" lIns="149216" tIns="93261" rIns="149216" bIns="9326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50320332"/>
      </p:ext>
    </p:extLst>
  </p:cSld>
  <p:clrMap bg1="lt1" tx1="dk1" bg2="lt2" tx2="dk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1" r:id="rId12"/>
    <p:sldLayoutId id="2147484232" r:id="rId13"/>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7"/>
            <a:ext cx="11889564" cy="917575"/>
          </a:xfrm>
          <a:prstGeom prst="rect">
            <a:avLst/>
          </a:prstGeom>
        </p:spPr>
        <p:txBody>
          <a:bodyPr vert="horz" wrap="square" lIns="149202" tIns="93252" rIns="149202" bIns="9325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3" y="1212853"/>
            <a:ext cx="11887198" cy="2120403"/>
          </a:xfrm>
          <a:prstGeom prst="rect">
            <a:avLst/>
          </a:prstGeom>
        </p:spPr>
        <p:txBody>
          <a:bodyPr vert="horz" wrap="square" lIns="149202" tIns="93252" rIns="149202" bIns="9325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5189116"/>
      </p:ext>
    </p:extLst>
  </p:cSld>
  <p:clrMap bg1="dk1" tx1="lt1" bg2="dk2" tx2="lt2" accent1="accent1" accent2="accent2" accent3="accent3" accent4="accent4" accent5="accent5" accent6="accent6" hlink="hlink" folHlink="folHlink"/>
  <p:sldLayoutIdLst>
    <p:sldLayoutId id="2147484234" r:id="rId1"/>
    <p:sldLayoutId id="2147484235" r:id="rId2"/>
    <p:sldLayoutId id="2147484236" r:id="rId3"/>
    <p:sldLayoutId id="2147484237" r:id="rId4"/>
    <p:sldLayoutId id="2147484238" r:id="rId5"/>
    <p:sldLayoutId id="2147484239" r:id="rId6"/>
    <p:sldLayoutId id="2147484240" r:id="rId7"/>
    <p:sldLayoutId id="2147484241" r:id="rId8"/>
    <p:sldLayoutId id="2147484242" r:id="rId9"/>
    <p:sldLayoutId id="2147484243" r:id="rId10"/>
    <p:sldLayoutId id="2147484244" r:id="rId11"/>
    <p:sldLayoutId id="2147484245" r:id="rId12"/>
    <p:sldLayoutId id="2147484246" r:id="rId13"/>
    <p:sldLayoutId id="2147484247" r:id="rId14"/>
    <p:sldLayoutId id="2147484248" r:id="rId15"/>
    <p:sldLayoutId id="2147484249" r:id="rId16"/>
    <p:sldLayoutId id="2147484250" r:id="rId17"/>
    <p:sldLayoutId id="2147484251" r:id="rId18"/>
    <p:sldLayoutId id="2147484252" r:id="rId19"/>
    <p:sldLayoutId id="2147484253" r:id="rId20"/>
    <p:sldLayoutId id="2147484254" r:id="rId21"/>
    <p:sldLayoutId id="2147484255" r:id="rId22"/>
  </p:sldLayoutIdLst>
  <p:transition>
    <p:fade/>
  </p:transition>
  <p:timing>
    <p:tnLst>
      <p:par>
        <p:cTn id="1" dur="indefinite" restart="never" nodeType="tmRoot"/>
      </p:par>
    </p:tnLst>
  </p:timing>
  <p:txStyles>
    <p:titleStyle>
      <a:lvl1pPr algn="l" defTabSz="932479"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4" marR="0" indent="-342804" algn="l" defTabSz="932479"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35" marR="0" indent="-241231" algn="l" defTabSz="932479"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75"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11"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46"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316"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5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98"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03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79" rtl="0" eaLnBrk="1" latinLnBrk="0" hangingPunct="1">
        <a:defRPr sz="1800" kern="1200">
          <a:solidFill>
            <a:schemeClr val="tx1"/>
          </a:solidFill>
          <a:latin typeface="+mn-lt"/>
          <a:ea typeface="+mn-ea"/>
          <a:cs typeface="+mn-cs"/>
        </a:defRPr>
      </a:lvl1pPr>
      <a:lvl2pPr marL="466239" algn="l" defTabSz="932479" rtl="0" eaLnBrk="1" latinLnBrk="0" hangingPunct="1">
        <a:defRPr sz="1800" kern="1200">
          <a:solidFill>
            <a:schemeClr val="tx1"/>
          </a:solidFill>
          <a:latin typeface="+mn-lt"/>
          <a:ea typeface="+mn-ea"/>
          <a:cs typeface="+mn-cs"/>
        </a:defRPr>
      </a:lvl2pPr>
      <a:lvl3pPr marL="932479" algn="l" defTabSz="932479" rtl="0" eaLnBrk="1" latinLnBrk="0" hangingPunct="1">
        <a:defRPr sz="1800" kern="1200">
          <a:solidFill>
            <a:schemeClr val="tx1"/>
          </a:solidFill>
          <a:latin typeface="+mn-lt"/>
          <a:ea typeface="+mn-ea"/>
          <a:cs typeface="+mn-cs"/>
        </a:defRPr>
      </a:lvl3pPr>
      <a:lvl4pPr marL="1398718" algn="l" defTabSz="932479" rtl="0" eaLnBrk="1" latinLnBrk="0" hangingPunct="1">
        <a:defRPr sz="1800" kern="1200">
          <a:solidFill>
            <a:schemeClr val="tx1"/>
          </a:solidFill>
          <a:latin typeface="+mn-lt"/>
          <a:ea typeface="+mn-ea"/>
          <a:cs typeface="+mn-cs"/>
        </a:defRPr>
      </a:lvl4pPr>
      <a:lvl5pPr marL="1864958" algn="l" defTabSz="932479" rtl="0" eaLnBrk="1" latinLnBrk="0" hangingPunct="1">
        <a:defRPr sz="1800" kern="1200">
          <a:solidFill>
            <a:schemeClr val="tx1"/>
          </a:solidFill>
          <a:latin typeface="+mn-lt"/>
          <a:ea typeface="+mn-ea"/>
          <a:cs typeface="+mn-cs"/>
        </a:defRPr>
      </a:lvl5pPr>
      <a:lvl6pPr marL="2331198" algn="l" defTabSz="932479" rtl="0" eaLnBrk="1" latinLnBrk="0" hangingPunct="1">
        <a:defRPr sz="1800" kern="1200">
          <a:solidFill>
            <a:schemeClr val="tx1"/>
          </a:solidFill>
          <a:latin typeface="+mn-lt"/>
          <a:ea typeface="+mn-ea"/>
          <a:cs typeface="+mn-cs"/>
        </a:defRPr>
      </a:lvl6pPr>
      <a:lvl7pPr marL="2797437" algn="l" defTabSz="932479" rtl="0" eaLnBrk="1" latinLnBrk="0" hangingPunct="1">
        <a:defRPr sz="1800" kern="1200">
          <a:solidFill>
            <a:schemeClr val="tx1"/>
          </a:solidFill>
          <a:latin typeface="+mn-lt"/>
          <a:ea typeface="+mn-ea"/>
          <a:cs typeface="+mn-cs"/>
        </a:defRPr>
      </a:lvl7pPr>
      <a:lvl8pPr marL="3263677" algn="l" defTabSz="932479" rtl="0" eaLnBrk="1" latinLnBrk="0" hangingPunct="1">
        <a:defRPr sz="1800" kern="1200">
          <a:solidFill>
            <a:schemeClr val="tx1"/>
          </a:solidFill>
          <a:latin typeface="+mn-lt"/>
          <a:ea typeface="+mn-ea"/>
          <a:cs typeface="+mn-cs"/>
        </a:defRPr>
      </a:lvl8pPr>
      <a:lvl9pPr marL="3729918" algn="l" defTabSz="932479"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95965373"/>
      </p:ext>
    </p:extLst>
  </p:cSld>
  <p:clrMap bg1="lt1" tx1="dk1" bg2="lt2" tx2="dk2" accent1="accent1" accent2="accent2" accent3="accent3" accent4="accent4" accent5="accent5" accent6="accent6" hlink="hlink" folHlink="folHlink"/>
  <p:sldLayoutIdLst>
    <p:sldLayoutId id="2147484257" r:id="rId1"/>
    <p:sldLayoutId id="2147484258" r:id="rId2"/>
    <p:sldLayoutId id="2147484259" r:id="rId3"/>
    <p:sldLayoutId id="2147484260" r:id="rId4"/>
    <p:sldLayoutId id="2147484261" r:id="rId5"/>
    <p:sldLayoutId id="2147484262" r:id="rId6"/>
    <p:sldLayoutId id="2147484263" r:id="rId7"/>
    <p:sldLayoutId id="2147484264" r:id="rId8"/>
    <p:sldLayoutId id="2147484265" r:id="rId9"/>
    <p:sldLayoutId id="2147484266"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9.xml"/><Relationship Id="rId1" Type="http://schemas.openxmlformats.org/officeDocument/2006/relationships/tags" Target="../tags/tag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55.xml"/><Relationship Id="rId1" Type="http://schemas.openxmlformats.org/officeDocument/2006/relationships/tags" Target="../tags/tag4.xml"/><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7.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4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7.xml"/><Relationship Id="rId1" Type="http://schemas.openxmlformats.org/officeDocument/2006/relationships/tags" Target="../tags/tag6.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7.xml"/><Relationship Id="rId1" Type="http://schemas.openxmlformats.org/officeDocument/2006/relationships/tags" Target="../tags/tag7.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4.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55.xml"/><Relationship Id="rId1" Type="http://schemas.openxmlformats.org/officeDocument/2006/relationships/tags" Target="../tags/tag8.xml"/><Relationship Id="rId5" Type="http://schemas.openxmlformats.org/officeDocument/2006/relationships/image" Target="../media/image15.pn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7.xml"/><Relationship Id="rId1" Type="http://schemas.openxmlformats.org/officeDocument/2006/relationships/tags" Target="../tags/tag9.xm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8" Type="http://schemas.openxmlformats.org/officeDocument/2006/relationships/hyperlink" Target="http://technet.microsoft.com/en-us/library/jj205464.aspx" TargetMode="External"/><Relationship Id="rId3" Type="http://schemas.openxmlformats.org/officeDocument/2006/relationships/notesSlide" Target="../notesSlides/notesSlide23.xml"/><Relationship Id="rId7" Type="http://schemas.openxmlformats.org/officeDocument/2006/relationships/hyperlink" Target="http://www.microsoft.com/en-us/download/details.aspx?id=28177" TargetMode="External"/><Relationship Id="rId2" Type="http://schemas.openxmlformats.org/officeDocument/2006/relationships/slideLayout" Target="../slideLayouts/slideLayout49.xml"/><Relationship Id="rId1" Type="http://schemas.openxmlformats.org/officeDocument/2006/relationships/tags" Target="../tags/tag10.xml"/><Relationship Id="rId6" Type="http://schemas.openxmlformats.org/officeDocument/2006/relationships/hyperlink" Target="http://technet.microsoft.com/en-us/library/hh967642.aspx" TargetMode="External"/><Relationship Id="rId5" Type="http://schemas.openxmlformats.org/officeDocument/2006/relationships/hyperlink" Target="http://technet.microsoft.com/en-us/library/jj151794" TargetMode="External"/><Relationship Id="rId4" Type="http://schemas.openxmlformats.org/officeDocument/2006/relationships/hyperlink" Target="http://aka.ms/oht1dx"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4.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myspc.sharepointconference.com/" TargetMode="External"/><Relationship Id="rId1" Type="http://schemas.openxmlformats.org/officeDocument/2006/relationships/slideLayout" Target="../slideLayouts/slideLayout9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7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3.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7349805"/>
      </p:ext>
    </p:extLst>
  </p:cSld>
  <p:clrMapOvr>
    <a:masterClrMapping/>
  </p:clrMapOvr>
  <mc:AlternateContent xmlns:mc="http://schemas.openxmlformats.org/markup-compatibility/2006" xmlns:p14="http://schemas.microsoft.com/office/powerpoint/2010/main">
    <mc:Choice Requires="p14">
      <p:transition spd="slow" p14:dur="3400" advTm="1818">
        <p14:reveal/>
      </p:transition>
    </mc:Choice>
    <mc:Fallback xmlns="">
      <p:transition spd="slow" advTm="1818">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14573" y="2260219"/>
            <a:ext cx="9349630" cy="742187"/>
          </a:xfrm>
        </p:spPr>
        <p:txBody>
          <a:bodyPr/>
          <a:lstStyle/>
          <a:p>
            <a:pPr marL="0" indent="0">
              <a:buNone/>
            </a:pPr>
            <a:r>
              <a:rPr lang="en-US" dirty="0" smtClean="0">
                <a:gradFill>
                  <a:gsLst>
                    <a:gs pos="1250">
                      <a:schemeClr val="tx2"/>
                    </a:gs>
                    <a:gs pos="99000">
                      <a:schemeClr val="tx2"/>
                    </a:gs>
                  </a:gsLst>
                  <a:lin ang="5400000" scaled="0"/>
                </a:gradFill>
              </a:rPr>
              <a:t>Public </a:t>
            </a:r>
            <a:r>
              <a:rPr lang="en-US" dirty="0">
                <a:gradFill>
                  <a:gsLst>
                    <a:gs pos="1250">
                      <a:schemeClr val="tx2"/>
                    </a:gs>
                    <a:gs pos="99000">
                      <a:schemeClr val="tx2"/>
                    </a:gs>
                  </a:gsLst>
                  <a:lin ang="5400000" scaled="0"/>
                </a:gradFill>
              </a:rPr>
              <a:t>cloud offers maximum benefits </a:t>
            </a:r>
          </a:p>
        </p:txBody>
      </p:sp>
      <p:sp>
        <p:nvSpPr>
          <p:cNvPr id="5" name="Title 4"/>
          <p:cNvSpPr>
            <a:spLocks noGrp="1"/>
          </p:cNvSpPr>
          <p:nvPr>
            <p:ph type="title"/>
          </p:nvPr>
        </p:nvSpPr>
        <p:spPr/>
        <p:txBody>
          <a:bodyPr/>
          <a:lstStyle/>
          <a:p>
            <a:r>
              <a:rPr lang="en-US" smtClean="0"/>
              <a:t>“The Cloud”: Defined</a:t>
            </a:r>
            <a:endParaRPr lang="en-US"/>
          </a:p>
        </p:txBody>
      </p:sp>
      <p:sp>
        <p:nvSpPr>
          <p:cNvPr id="2" name="Down Arrow 1"/>
          <p:cNvSpPr/>
          <p:nvPr/>
        </p:nvSpPr>
        <p:spPr bwMode="auto">
          <a:xfrm rot="10800000">
            <a:off x="531141" y="1970718"/>
            <a:ext cx="561453" cy="4118999"/>
          </a:xfrm>
          <a:prstGeom prst="downArrow">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39" tIns="46618" rIns="93239" bIns="46618" numCol="1" rtlCol="0" anchor="ctr" anchorCtr="0" compatLnSpc="1">
            <a:prstTxWarp prst="textNoShape">
              <a:avLst/>
            </a:prstTxWarp>
          </a:bodyPr>
          <a:lstStyle/>
          <a:p>
            <a:pPr algn="ctr" defTabSz="93211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Rectangle 2"/>
          <p:cNvSpPr/>
          <p:nvPr/>
        </p:nvSpPr>
        <p:spPr>
          <a:xfrm rot="10800000">
            <a:off x="657183" y="2115251"/>
            <a:ext cx="309370" cy="345294"/>
          </a:xfrm>
          <a:prstGeom prst="rect">
            <a:avLst/>
          </a:prstGeom>
        </p:spPr>
        <p:txBody>
          <a:bodyPr wrap="none" lIns="93243" tIns="46620" rIns="93243" bIns="46620">
            <a:spAutoFit/>
          </a:bodyPr>
          <a:lstStyle/>
          <a:p>
            <a:pPr defTabSz="932388"/>
            <a:r>
              <a:rPr lang="en-US" sz="1600" b="1" dirty="0">
                <a:solidFill>
                  <a:srgbClr val="505050"/>
                </a:solidFill>
              </a:rPr>
              <a:t>$</a:t>
            </a:r>
            <a:endParaRPr lang="en-US" sz="1600" dirty="0">
              <a:solidFill>
                <a:srgbClr val="505050"/>
              </a:solidFill>
            </a:endParaRPr>
          </a:p>
        </p:txBody>
      </p:sp>
      <p:sp>
        <p:nvSpPr>
          <p:cNvPr id="4" name="Rectangle 3"/>
          <p:cNvSpPr/>
          <p:nvPr/>
        </p:nvSpPr>
        <p:spPr>
          <a:xfrm rot="10800000">
            <a:off x="536186" y="5722958"/>
            <a:ext cx="551372" cy="345294"/>
          </a:xfrm>
          <a:prstGeom prst="rect">
            <a:avLst/>
          </a:prstGeom>
        </p:spPr>
        <p:txBody>
          <a:bodyPr wrap="none" lIns="93243" tIns="46620" rIns="93243" bIns="46620">
            <a:spAutoFit/>
          </a:bodyPr>
          <a:lstStyle/>
          <a:p>
            <a:pPr defTabSz="932388"/>
            <a:r>
              <a:rPr lang="en-US" sz="1600" b="1" dirty="0">
                <a:solidFill>
                  <a:srgbClr val="505050"/>
                </a:solidFill>
              </a:rPr>
              <a:t>$$$</a:t>
            </a:r>
            <a:endParaRPr lang="en-US" sz="1600" dirty="0">
              <a:solidFill>
                <a:srgbClr val="505050"/>
              </a:solidFill>
            </a:endParaRPr>
          </a:p>
        </p:txBody>
      </p:sp>
      <p:grpSp>
        <p:nvGrpSpPr>
          <p:cNvPr id="26" name="Group 25"/>
          <p:cNvGrpSpPr/>
          <p:nvPr/>
        </p:nvGrpSpPr>
        <p:grpSpPr>
          <a:xfrm>
            <a:off x="1168763" y="1970715"/>
            <a:ext cx="1345401" cy="4119000"/>
            <a:chOff x="10338059" y="2569190"/>
            <a:chExt cx="1318953" cy="4038602"/>
          </a:xfrm>
        </p:grpSpPr>
        <p:sp>
          <p:nvSpPr>
            <p:cNvPr id="32" name="Rectangle 31"/>
            <p:cNvSpPr/>
            <p:nvPr/>
          </p:nvSpPr>
          <p:spPr bwMode="auto">
            <a:xfrm>
              <a:off x="10361611" y="2569190"/>
              <a:ext cx="1295400" cy="1295401"/>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119"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10361611" y="5312391"/>
              <a:ext cx="1295400" cy="1295401"/>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119"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10361611" y="3940791"/>
              <a:ext cx="1295400" cy="1295401"/>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119"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pic>
          <p:nvPicPr>
            <p:cNvPr id="35" name="Picture 34"/>
            <p:cNvPicPr>
              <a:picLocks noChangeAspect="1"/>
            </p:cNvPicPr>
            <p:nvPr/>
          </p:nvPicPr>
          <p:blipFill>
            <a:blip r:embed="rId4" cstate="print">
              <a:biLevel thresh="50000"/>
            </a:blip>
            <a:stretch>
              <a:fillRect/>
            </a:stretch>
          </p:blipFill>
          <p:spPr>
            <a:xfrm>
              <a:off x="10555583" y="2686491"/>
              <a:ext cx="907455" cy="590108"/>
            </a:xfrm>
            <a:prstGeom prst="rect">
              <a:avLst/>
            </a:prstGeom>
            <a:noFill/>
            <a:ln>
              <a:noFill/>
            </a:ln>
            <a:effectLst/>
          </p:spPr>
        </p:pic>
        <p:sp>
          <p:nvSpPr>
            <p:cNvPr id="38" name="Rectangle 37"/>
            <p:cNvSpPr/>
            <p:nvPr/>
          </p:nvSpPr>
          <p:spPr>
            <a:xfrm>
              <a:off x="10338059" y="3239868"/>
              <a:ext cx="1318952" cy="646331"/>
            </a:xfrm>
            <a:prstGeom prst="rect">
              <a:avLst/>
            </a:prstGeom>
          </p:spPr>
          <p:txBody>
            <a:bodyPr wrap="square">
              <a:spAutoFit/>
            </a:bodyPr>
            <a:lstStyle/>
            <a:p>
              <a:pPr algn="ctr" defTabSz="932119" fontAlgn="base">
                <a:spcBef>
                  <a:spcPct val="0"/>
                </a:spcBef>
                <a:spcAft>
                  <a:spcPct val="0"/>
                </a:spcAft>
              </a:pPr>
              <a:r>
                <a:rPr lang="en-US" b="1" spc="-51" dirty="0">
                  <a:gradFill>
                    <a:gsLst>
                      <a:gs pos="0">
                        <a:srgbClr val="FFFFFF"/>
                      </a:gs>
                      <a:gs pos="100000">
                        <a:srgbClr val="FFFFFF"/>
                      </a:gs>
                    </a:gsLst>
                    <a:lin ang="5400000" scaled="0"/>
                  </a:gradFill>
                  <a:effectLst>
                    <a:outerShdw blurRad="38100" dist="38100" dir="2700000" algn="tl">
                      <a:srgbClr val="000000">
                        <a:alpha val="43137"/>
                      </a:srgbClr>
                    </a:outerShdw>
                  </a:effectLst>
                  <a:ea typeface="Segoe UI" pitchFamily="34" charset="0"/>
                  <a:cs typeface="Segoe UI" pitchFamily="34" charset="0"/>
                </a:rPr>
                <a:t>Public </a:t>
              </a:r>
            </a:p>
            <a:p>
              <a:pPr algn="ctr" defTabSz="932119" fontAlgn="base">
                <a:spcBef>
                  <a:spcPct val="0"/>
                </a:spcBef>
                <a:spcAft>
                  <a:spcPct val="0"/>
                </a:spcAft>
              </a:pPr>
              <a:r>
                <a:rPr lang="en-US" b="1" spc="-51" dirty="0">
                  <a:gradFill>
                    <a:gsLst>
                      <a:gs pos="0">
                        <a:srgbClr val="FFFFFF"/>
                      </a:gs>
                      <a:gs pos="100000">
                        <a:srgbClr val="FFFFFF"/>
                      </a:gs>
                    </a:gsLst>
                    <a:lin ang="5400000" scaled="0"/>
                  </a:gradFill>
                  <a:effectLst>
                    <a:outerShdw blurRad="38100" dist="38100" dir="2700000" algn="tl">
                      <a:srgbClr val="000000">
                        <a:alpha val="43137"/>
                      </a:srgbClr>
                    </a:outerShdw>
                  </a:effectLst>
                  <a:ea typeface="Segoe UI" pitchFamily="34" charset="0"/>
                  <a:cs typeface="Segoe UI" pitchFamily="34" charset="0"/>
                </a:rPr>
                <a:t>Cloud</a:t>
              </a:r>
            </a:p>
          </p:txBody>
        </p:sp>
        <p:pic>
          <p:nvPicPr>
            <p:cNvPr id="39" name="Picture 2"/>
            <p:cNvPicPr>
              <a:picLocks noChangeAspect="1" noChangeArrowheads="1"/>
            </p:cNvPicPr>
            <p:nvPr/>
          </p:nvPicPr>
          <p:blipFill>
            <a:blip r:embed="rId5" cstate="print">
              <a:biLevel thresh="50000"/>
            </a:blip>
            <a:srcRect/>
            <a:stretch>
              <a:fillRect/>
            </a:stretch>
          </p:blipFill>
          <p:spPr bwMode="auto">
            <a:xfrm>
              <a:off x="10555582" y="3882329"/>
              <a:ext cx="994729" cy="994471"/>
            </a:xfrm>
            <a:prstGeom prst="rect">
              <a:avLst/>
            </a:prstGeom>
            <a:noFill/>
            <a:ln w="9525">
              <a:noFill/>
              <a:miter lim="800000"/>
              <a:headEnd/>
              <a:tailEnd/>
            </a:ln>
            <a:effectLst/>
          </p:spPr>
        </p:pic>
        <p:pic>
          <p:nvPicPr>
            <p:cNvPr id="40" name="Picture 2" descr="\\MAGNUM\Projects\Microsoft\Cloud Power FY12\Design\ICONS_PNG\Building.png"/>
            <p:cNvPicPr>
              <a:picLocks noChangeAspect="1" noChangeArrowheads="1"/>
            </p:cNvPicPr>
            <p:nvPr/>
          </p:nvPicPr>
          <p:blipFill>
            <a:blip r:embed="rId6" cstate="print">
              <a:biLevel thresh="50000"/>
            </a:blip>
            <a:srcRect/>
            <a:stretch>
              <a:fillRect/>
            </a:stretch>
          </p:blipFill>
          <p:spPr bwMode="auto">
            <a:xfrm>
              <a:off x="10437811" y="5340310"/>
              <a:ext cx="984546" cy="984290"/>
            </a:xfrm>
            <a:prstGeom prst="rect">
              <a:avLst/>
            </a:prstGeom>
            <a:noFill/>
          </p:spPr>
        </p:pic>
        <p:sp>
          <p:nvSpPr>
            <p:cNvPr id="41" name="Rectangle 40"/>
            <p:cNvSpPr/>
            <p:nvPr/>
          </p:nvSpPr>
          <p:spPr>
            <a:xfrm>
              <a:off x="10350924" y="4604077"/>
              <a:ext cx="1306088" cy="646331"/>
            </a:xfrm>
            <a:prstGeom prst="rect">
              <a:avLst/>
            </a:prstGeom>
          </p:spPr>
          <p:txBody>
            <a:bodyPr wrap="square">
              <a:spAutoFit/>
            </a:bodyPr>
            <a:lstStyle/>
            <a:p>
              <a:pPr algn="ctr" defTabSz="932119" fontAlgn="base">
                <a:spcBef>
                  <a:spcPct val="0"/>
                </a:spcBef>
                <a:spcAft>
                  <a:spcPct val="0"/>
                </a:spcAft>
              </a:pPr>
              <a:r>
                <a:rPr lang="en-US" b="1" spc="-51" dirty="0">
                  <a:gradFill>
                    <a:gsLst>
                      <a:gs pos="0">
                        <a:srgbClr val="FFFFFF"/>
                      </a:gs>
                      <a:gs pos="100000">
                        <a:srgbClr val="FFFFFF"/>
                      </a:gs>
                    </a:gsLst>
                    <a:lin ang="5400000" scaled="0"/>
                  </a:gradFill>
                  <a:effectLst>
                    <a:outerShdw blurRad="38100" dist="38100" dir="2700000" algn="tl">
                      <a:srgbClr val="000000">
                        <a:alpha val="43137"/>
                      </a:srgbClr>
                    </a:outerShdw>
                  </a:effectLst>
                  <a:ea typeface="Segoe UI" pitchFamily="34" charset="0"/>
                  <a:cs typeface="Segoe UI" pitchFamily="34" charset="0"/>
                </a:rPr>
                <a:t>Private </a:t>
              </a:r>
            </a:p>
            <a:p>
              <a:pPr algn="ctr" defTabSz="932119" fontAlgn="base">
                <a:spcBef>
                  <a:spcPct val="0"/>
                </a:spcBef>
                <a:spcAft>
                  <a:spcPct val="0"/>
                </a:spcAft>
              </a:pPr>
              <a:r>
                <a:rPr lang="en-US" b="1" spc="-51" dirty="0">
                  <a:gradFill>
                    <a:gsLst>
                      <a:gs pos="0">
                        <a:srgbClr val="FFFFFF"/>
                      </a:gs>
                      <a:gs pos="100000">
                        <a:srgbClr val="FFFFFF"/>
                      </a:gs>
                    </a:gsLst>
                    <a:lin ang="5400000" scaled="0"/>
                  </a:gradFill>
                  <a:effectLst>
                    <a:outerShdw blurRad="38100" dist="38100" dir="2700000" algn="tl">
                      <a:srgbClr val="000000">
                        <a:alpha val="43137"/>
                      </a:srgbClr>
                    </a:outerShdw>
                  </a:effectLst>
                  <a:ea typeface="Segoe UI" pitchFamily="34" charset="0"/>
                  <a:cs typeface="Segoe UI" pitchFamily="34" charset="0"/>
                </a:rPr>
                <a:t>Cloud</a:t>
              </a:r>
            </a:p>
          </p:txBody>
        </p:sp>
        <p:sp>
          <p:nvSpPr>
            <p:cNvPr id="42" name="Rectangle 41"/>
            <p:cNvSpPr/>
            <p:nvPr/>
          </p:nvSpPr>
          <p:spPr>
            <a:xfrm>
              <a:off x="10377237" y="6214227"/>
              <a:ext cx="1279774" cy="369332"/>
            </a:xfrm>
            <a:prstGeom prst="rect">
              <a:avLst/>
            </a:prstGeom>
          </p:spPr>
          <p:txBody>
            <a:bodyPr wrap="none">
              <a:spAutoFit/>
            </a:bodyPr>
            <a:lstStyle/>
            <a:p>
              <a:pPr algn="ctr" defTabSz="932119" fontAlgn="base">
                <a:spcBef>
                  <a:spcPct val="0"/>
                </a:spcBef>
                <a:spcAft>
                  <a:spcPct val="0"/>
                </a:spcAft>
              </a:pPr>
              <a:r>
                <a:rPr lang="en-US" b="1" spc="-51" dirty="0">
                  <a:gradFill>
                    <a:gsLst>
                      <a:gs pos="0">
                        <a:srgbClr val="FFFFFF"/>
                      </a:gs>
                      <a:gs pos="100000">
                        <a:srgbClr val="FFFFFF"/>
                      </a:gs>
                    </a:gsLst>
                    <a:lin ang="5400000" scaled="0"/>
                  </a:gradFill>
                  <a:effectLst>
                    <a:outerShdw blurRad="38100" dist="38100" dir="2700000" algn="tl">
                      <a:srgbClr val="000000">
                        <a:alpha val="43137"/>
                      </a:srgbClr>
                    </a:outerShdw>
                  </a:effectLst>
                  <a:ea typeface="Segoe UI" pitchFamily="34" charset="0"/>
                  <a:cs typeface="Segoe UI" pitchFamily="34" charset="0"/>
                </a:rPr>
                <a:t>Traditional</a:t>
              </a:r>
            </a:p>
          </p:txBody>
        </p:sp>
      </p:grpSp>
    </p:spTree>
    <p:custDataLst>
      <p:tags r:id="rId1"/>
    </p:custDataLst>
    <p:extLst>
      <p:ext uri="{BB962C8B-B14F-4D97-AF65-F5344CB8AC3E}">
        <p14:creationId xmlns:p14="http://schemas.microsoft.com/office/powerpoint/2010/main" val="4210326140"/>
      </p:ext>
    </p:extLst>
  </p:cSld>
  <p:clrMapOvr>
    <a:masterClrMapping/>
  </p:clrMapOvr>
  <p:transition advTm="1448">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 grpId="0" animBg="1"/>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42" y="1212853"/>
            <a:ext cx="11887200" cy="4533096"/>
          </a:xfrm>
        </p:spPr>
        <p:txBody>
          <a:bodyPr/>
          <a:lstStyle/>
          <a:p>
            <a:r>
              <a:rPr lang="en-US" dirty="0">
                <a:gradFill>
                  <a:gsLst>
                    <a:gs pos="1250">
                      <a:schemeClr val="tx2"/>
                    </a:gs>
                    <a:gs pos="99000">
                      <a:schemeClr val="tx2"/>
                    </a:gs>
                  </a:gsLst>
                  <a:lin ang="5400000" scaled="0"/>
                </a:gradFill>
              </a:rPr>
              <a:t>What</a:t>
            </a:r>
            <a:r>
              <a:rPr lang="en-US" dirty="0" smtClean="0"/>
              <a:t> </a:t>
            </a:r>
            <a:r>
              <a:rPr lang="en-US" dirty="0">
                <a:gradFill>
                  <a:gsLst>
                    <a:gs pos="1250">
                      <a:schemeClr val="tx2"/>
                    </a:gs>
                    <a:gs pos="99000">
                      <a:schemeClr val="tx2"/>
                    </a:gs>
                  </a:gsLst>
                  <a:lin ang="5400000" scaled="0"/>
                </a:gradFill>
              </a:rPr>
              <a:t>to move (not just content…)</a:t>
            </a:r>
          </a:p>
          <a:p>
            <a:r>
              <a:rPr lang="en-US" dirty="0">
                <a:gradFill>
                  <a:gsLst>
                    <a:gs pos="1250">
                      <a:schemeClr val="tx2"/>
                    </a:gs>
                    <a:gs pos="99000">
                      <a:schemeClr val="tx2"/>
                    </a:gs>
                  </a:gsLst>
                  <a:lin ang="5400000" scaled="0"/>
                </a:gradFill>
              </a:rPr>
              <a:t>When to move it</a:t>
            </a:r>
          </a:p>
          <a:p>
            <a:r>
              <a:rPr lang="en-US" dirty="0">
                <a:gradFill>
                  <a:gsLst>
                    <a:gs pos="1250">
                      <a:schemeClr val="tx2"/>
                    </a:gs>
                    <a:gs pos="99000">
                      <a:schemeClr val="tx2"/>
                    </a:gs>
                  </a:gsLst>
                  <a:lin ang="5400000" scaled="0"/>
                </a:gradFill>
              </a:rPr>
              <a:t>How to move </a:t>
            </a:r>
            <a:r>
              <a:rPr lang="en-US" dirty="0" smtClean="0">
                <a:gradFill>
                  <a:gsLst>
                    <a:gs pos="1250">
                      <a:schemeClr val="tx2"/>
                    </a:gs>
                    <a:gs pos="99000">
                      <a:schemeClr val="tx2"/>
                    </a:gs>
                  </a:gsLst>
                  <a:lin ang="5400000" scaled="0"/>
                </a:gradFill>
              </a:rPr>
              <a:t>it</a:t>
            </a:r>
          </a:p>
          <a:p>
            <a:pPr marL="342772" lvl="1" indent="0">
              <a:buNone/>
            </a:pPr>
            <a:endParaRPr lang="en-US" dirty="0" smtClean="0">
              <a:gradFill>
                <a:gsLst>
                  <a:gs pos="1250">
                    <a:schemeClr val="tx2"/>
                  </a:gs>
                  <a:gs pos="99000">
                    <a:schemeClr val="tx2"/>
                  </a:gs>
                </a:gsLst>
                <a:lin ang="5400000" scaled="0"/>
              </a:gradFill>
            </a:endParaRPr>
          </a:p>
          <a:p>
            <a:pPr marL="342772" lvl="1" indent="0">
              <a:buNone/>
            </a:pPr>
            <a:endParaRPr lang="en-US" dirty="0">
              <a:gradFill>
                <a:gsLst>
                  <a:gs pos="1250">
                    <a:schemeClr val="tx2"/>
                  </a:gs>
                  <a:gs pos="99000">
                    <a:schemeClr val="tx2"/>
                  </a:gs>
                </a:gsLst>
                <a:lin ang="5400000" scaled="0"/>
              </a:gradFill>
            </a:endParaRPr>
          </a:p>
          <a:p>
            <a:pPr marL="342772" lvl="1" indent="0">
              <a:buNone/>
            </a:pPr>
            <a:endParaRPr lang="en-US" dirty="0" smtClean="0">
              <a:gradFill>
                <a:gsLst>
                  <a:gs pos="1250">
                    <a:schemeClr val="tx2"/>
                  </a:gs>
                  <a:gs pos="99000">
                    <a:schemeClr val="tx2"/>
                  </a:gs>
                </a:gsLst>
                <a:lin ang="5400000" scaled="0"/>
              </a:gradFill>
            </a:endParaRPr>
          </a:p>
          <a:p>
            <a:pPr marL="342772" lvl="1" indent="0">
              <a:buNone/>
            </a:pPr>
            <a:endParaRPr lang="en-US" dirty="0">
              <a:gradFill>
                <a:gsLst>
                  <a:gs pos="1250">
                    <a:schemeClr val="tx2"/>
                  </a:gs>
                  <a:gs pos="99000">
                    <a:schemeClr val="tx2"/>
                  </a:gs>
                </a:gsLst>
                <a:lin ang="5400000" scaled="0"/>
              </a:gradFill>
            </a:endParaRPr>
          </a:p>
          <a:p>
            <a:pPr marL="342772" lvl="1" indent="0">
              <a:buNone/>
            </a:pPr>
            <a:endParaRPr lang="en-US" dirty="0" smtClean="0">
              <a:gradFill>
                <a:gsLst>
                  <a:gs pos="1250">
                    <a:schemeClr val="tx2"/>
                  </a:gs>
                  <a:gs pos="99000">
                    <a:schemeClr val="tx2"/>
                  </a:gs>
                </a:gsLst>
                <a:lin ang="5400000" scaled="0"/>
              </a:gradFill>
            </a:endParaRPr>
          </a:p>
          <a:p>
            <a:pPr marL="342772" lvl="1" indent="0">
              <a:buNone/>
            </a:pPr>
            <a:r>
              <a:rPr lang="en-US" dirty="0" smtClean="0">
                <a:gradFill>
                  <a:gsLst>
                    <a:gs pos="1250">
                      <a:schemeClr val="tx2"/>
                    </a:gs>
                    <a:gs pos="99000">
                      <a:schemeClr val="tx2"/>
                    </a:gs>
                  </a:gsLst>
                  <a:lin ang="5400000" scaled="0"/>
                </a:gradFill>
              </a:rPr>
              <a:t>See SPC152, SPC161 for more info</a:t>
            </a:r>
            <a:endParaRPr lang="en-US" dirty="0">
              <a:gradFill>
                <a:gsLst>
                  <a:gs pos="1250">
                    <a:schemeClr val="tx2"/>
                  </a:gs>
                  <a:gs pos="99000">
                    <a:schemeClr val="tx2"/>
                  </a:gs>
                </a:gsLst>
                <a:lin ang="5400000" scaled="0"/>
              </a:gradFill>
            </a:endParaRPr>
          </a:p>
        </p:txBody>
      </p:sp>
      <p:sp>
        <p:nvSpPr>
          <p:cNvPr id="2" name="Title 1"/>
          <p:cNvSpPr>
            <a:spLocks noGrp="1"/>
          </p:cNvSpPr>
          <p:nvPr>
            <p:ph type="title"/>
          </p:nvPr>
        </p:nvSpPr>
        <p:spPr/>
        <p:txBody>
          <a:bodyPr/>
          <a:lstStyle/>
          <a:p>
            <a:r>
              <a:rPr lang="en-US" dirty="0" smtClean="0"/>
              <a:t>Moving to the Cloud</a:t>
            </a:r>
            <a:endParaRPr lang="en-US" dirty="0"/>
          </a:p>
        </p:txBody>
      </p:sp>
    </p:spTree>
    <p:extLst>
      <p:ext uri="{BB962C8B-B14F-4D97-AF65-F5344CB8AC3E}">
        <p14:creationId xmlns:p14="http://schemas.microsoft.com/office/powerpoint/2010/main" val="87795697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Migration Lifecycle</a:t>
            </a:r>
            <a:endParaRPr lang="en-US"/>
          </a:p>
        </p:txBody>
      </p:sp>
      <p:graphicFrame>
        <p:nvGraphicFramePr>
          <p:cNvPr id="12" name="Chart 11"/>
          <p:cNvGraphicFramePr/>
          <p:nvPr>
            <p:extLst>
              <p:ext uri="{D42A27DB-BD31-4B8C-83A1-F6EECF244321}">
                <p14:modId xmlns:p14="http://schemas.microsoft.com/office/powerpoint/2010/main" val="3299709378"/>
              </p:ext>
            </p:extLst>
          </p:nvPr>
        </p:nvGraphicFramePr>
        <p:xfrm>
          <a:off x="1392536" y="734712"/>
          <a:ext cx="8970116" cy="60824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91388276"/>
      </p:ext>
    </p:extLst>
  </p:cSld>
  <p:clrMapOvr>
    <a:masterClrMapping/>
  </p:clrMapOvr>
  <p:transition advTm="112307">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42" y="1212854"/>
            <a:ext cx="11887200" cy="3203714"/>
          </a:xfrm>
        </p:spPr>
        <p:txBody>
          <a:bodyPr vert="horz" wrap="square" lIns="149188" tIns="93243" rIns="149188" bIns="93243" rtlCol="0">
            <a:spAutoFit/>
          </a:bodyPr>
          <a:lstStyle/>
          <a:p>
            <a:r>
              <a:rPr lang="en-US" dirty="0">
                <a:gradFill>
                  <a:gsLst>
                    <a:gs pos="1250">
                      <a:schemeClr val="tx2"/>
                    </a:gs>
                    <a:gs pos="99000">
                      <a:schemeClr val="tx2"/>
                    </a:gs>
                  </a:gsLst>
                  <a:lin ang="5400000" scaled="0"/>
                </a:gradFill>
              </a:rPr>
              <a:t>Users want to easily find content</a:t>
            </a:r>
          </a:p>
          <a:p>
            <a:r>
              <a:rPr lang="en-US" dirty="0">
                <a:gradFill>
                  <a:gsLst>
                    <a:gs pos="1250">
                      <a:schemeClr val="tx2"/>
                    </a:gs>
                    <a:gs pos="99000">
                      <a:schemeClr val="tx2"/>
                    </a:gs>
                  </a:gsLst>
                  <a:lin ang="5400000" scaled="0"/>
                </a:gradFill>
              </a:rPr>
              <a:t>Migration can be </a:t>
            </a:r>
            <a:r>
              <a:rPr lang="en-US" dirty="0" smtClean="0">
                <a:gradFill>
                  <a:gsLst>
                    <a:gs pos="1250">
                      <a:schemeClr val="tx2"/>
                    </a:gs>
                    <a:gs pos="99000">
                      <a:schemeClr val="tx2"/>
                    </a:gs>
                  </a:gsLst>
                  <a:lin ang="5400000" scaled="0"/>
                </a:gradFill>
              </a:rPr>
              <a:t>confusing</a:t>
            </a:r>
            <a:r>
              <a:rPr lang="en-US" dirty="0">
                <a:gradFill>
                  <a:gsLst>
                    <a:gs pos="1250">
                      <a:schemeClr val="tx2"/>
                    </a:gs>
                    <a:gs pos="99000">
                      <a:schemeClr val="tx2"/>
                    </a:gs>
                  </a:gsLst>
                  <a:lin ang="5400000" scaled="0"/>
                </a:gradFill>
              </a:rPr>
              <a:t>; don’t force your users to track what’s being moved, and when</a:t>
            </a:r>
          </a:p>
          <a:p>
            <a:r>
              <a:rPr lang="en-US" dirty="0">
                <a:gradFill>
                  <a:gsLst>
                    <a:gs pos="1250">
                      <a:schemeClr val="tx2"/>
                    </a:gs>
                    <a:gs pos="99000">
                      <a:schemeClr val="tx2"/>
                    </a:gs>
                  </a:gsLst>
                  <a:lin ang="5400000" scaled="0"/>
                </a:gradFill>
              </a:rPr>
              <a:t>Many customers will never move EVERYTHING to the cloud</a:t>
            </a:r>
          </a:p>
        </p:txBody>
      </p:sp>
      <p:sp>
        <p:nvSpPr>
          <p:cNvPr id="2" name="Title 1"/>
          <p:cNvSpPr>
            <a:spLocks noGrp="1"/>
          </p:cNvSpPr>
          <p:nvPr>
            <p:ph type="title"/>
          </p:nvPr>
        </p:nvSpPr>
        <p:spPr/>
        <p:txBody>
          <a:bodyPr/>
          <a:lstStyle/>
          <a:p>
            <a:r>
              <a:rPr lang="en-US" smtClean="0"/>
              <a:t>How Hybrid Search can Help</a:t>
            </a:r>
            <a:endParaRPr lang="en-US"/>
          </a:p>
        </p:txBody>
      </p:sp>
    </p:spTree>
    <p:extLst>
      <p:ext uri="{BB962C8B-B14F-4D97-AF65-F5344CB8AC3E}">
        <p14:creationId xmlns:p14="http://schemas.microsoft.com/office/powerpoint/2010/main" val="1332098611"/>
      </p:ext>
    </p:extLst>
  </p:cSld>
  <p:clrMapOvr>
    <a:masterClrMapping/>
  </p:clrMapOvr>
  <p:transition advTm="38911">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Office 365 multi-tenant cloud = destination</a:t>
            </a:r>
          </a:p>
          <a:p>
            <a:r>
              <a:rPr lang="en-US" smtClean="0"/>
              <a:t>Transition to the cloud may be a slow process</a:t>
            </a:r>
          </a:p>
          <a:p>
            <a:r>
              <a:rPr lang="en-US" smtClean="0"/>
              <a:t>Hybrid helps create a bridge from on-premises deployments to Office 365</a:t>
            </a:r>
            <a:endParaRPr lang="en-US" dirty="0"/>
          </a:p>
        </p:txBody>
      </p:sp>
      <p:sp>
        <p:nvSpPr>
          <p:cNvPr id="3" name="Title 2"/>
          <p:cNvSpPr>
            <a:spLocks noGrp="1"/>
          </p:cNvSpPr>
          <p:nvPr>
            <p:ph type="title"/>
          </p:nvPr>
        </p:nvSpPr>
        <p:spPr/>
        <p:txBody>
          <a:bodyPr/>
          <a:lstStyle/>
          <a:p>
            <a:r>
              <a:rPr lang="en-US" smtClean="0"/>
              <a:t>Section Recap</a:t>
            </a:r>
            <a:endParaRPr lang="en-US" dirty="0"/>
          </a:p>
        </p:txBody>
      </p:sp>
    </p:spTree>
    <p:extLst>
      <p:ext uri="{BB962C8B-B14F-4D97-AF65-F5344CB8AC3E}">
        <p14:creationId xmlns:p14="http://schemas.microsoft.com/office/powerpoint/2010/main" val="4202317023"/>
      </p:ext>
    </p:extLst>
  </p:cSld>
  <p:clrMapOvr>
    <a:masterClrMapping/>
  </p:clrMapOvr>
  <p:transition advTm="52695">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Hybrid Search UX</a:t>
            </a:r>
            <a:endParaRPr lang="en-US" dirty="0"/>
          </a:p>
        </p:txBody>
      </p:sp>
    </p:spTree>
    <p:extLst>
      <p:ext uri="{BB962C8B-B14F-4D97-AF65-F5344CB8AC3E}">
        <p14:creationId xmlns:p14="http://schemas.microsoft.com/office/powerpoint/2010/main" val="989927179"/>
      </p:ext>
    </p:extLst>
  </p:cSld>
  <p:clrMapOvr>
    <a:masterClrMapping/>
  </p:clrMapOvr>
  <p:transition advTm="7938">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a:fillRect/>
          </a:stretch>
        </p:blipFill>
        <p:spPr>
          <a:xfrm>
            <a:off x="1100975" y="1446337"/>
            <a:ext cx="3350766" cy="3734970"/>
          </a:xfrm>
          <a:prstGeom prst="rect">
            <a:avLst/>
          </a:prstGeom>
        </p:spPr>
      </p:pic>
      <p:pic>
        <p:nvPicPr>
          <p:cNvPr id="17" name="Picture 16"/>
          <p:cNvPicPr>
            <a:picLocks noChangeAspect="1"/>
          </p:cNvPicPr>
          <p:nvPr/>
        </p:nvPicPr>
        <p:blipFill>
          <a:blip r:embed="rId4"/>
          <a:stretch>
            <a:fillRect/>
          </a:stretch>
        </p:blipFill>
        <p:spPr>
          <a:xfrm>
            <a:off x="7258868" y="1446341"/>
            <a:ext cx="3465353" cy="3727283"/>
          </a:xfrm>
          <a:prstGeom prst="rect">
            <a:avLst/>
          </a:prstGeom>
        </p:spPr>
      </p:pic>
      <p:sp>
        <p:nvSpPr>
          <p:cNvPr id="2" name="Title 1"/>
          <p:cNvSpPr>
            <a:spLocks noGrp="1"/>
          </p:cNvSpPr>
          <p:nvPr>
            <p:ph type="title"/>
          </p:nvPr>
        </p:nvSpPr>
        <p:spPr/>
        <p:txBody>
          <a:bodyPr/>
          <a:lstStyle/>
          <a:p>
            <a:r>
              <a:rPr lang="en-US" dirty="0" smtClean="0"/>
              <a:t>Hybrid Search – Demo Environment</a:t>
            </a:r>
            <a:endParaRPr lang="en-US" dirty="0"/>
          </a:p>
        </p:txBody>
      </p:sp>
      <p:sp>
        <p:nvSpPr>
          <p:cNvPr id="6" name="Cloud 5"/>
          <p:cNvSpPr/>
          <p:nvPr/>
        </p:nvSpPr>
        <p:spPr bwMode="auto">
          <a:xfrm>
            <a:off x="6742510" y="5203930"/>
            <a:ext cx="4708102" cy="1620243"/>
          </a:xfrm>
          <a:prstGeom prst="cloud">
            <a:avLst/>
          </a:prstGeom>
          <a:solidFill>
            <a:schemeClr val="bg2">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39" tIns="46618" rIns="93239" bIns="46618" numCol="1" rtlCol="0" anchor="ctr" anchorCtr="0" compatLnSpc="1">
            <a:prstTxWarp prst="textNoShape">
              <a:avLst/>
            </a:prstTxWarp>
          </a:bodyPr>
          <a:lstStyle/>
          <a:p>
            <a:pPr algn="ctr" defTabSz="932119" fontAlgn="base">
              <a:spcBef>
                <a:spcPct val="0"/>
              </a:spcBef>
              <a:spcAft>
                <a:spcPct val="0"/>
              </a:spcAft>
            </a:pPr>
            <a:endParaRPr lang="en-US" sz="1400" dirty="0">
              <a:gradFill>
                <a:gsLst>
                  <a:gs pos="0">
                    <a:srgbClr val="FFFFFF"/>
                  </a:gs>
                  <a:gs pos="100000">
                    <a:srgbClr val="FFFFFF"/>
                  </a:gs>
                </a:gsLst>
                <a:lin ang="5400000" scaled="0"/>
              </a:gradFill>
            </a:endParaRPr>
          </a:p>
        </p:txBody>
      </p:sp>
      <p:sp>
        <p:nvSpPr>
          <p:cNvPr id="7" name="TextBox 6"/>
          <p:cNvSpPr txBox="1"/>
          <p:nvPr/>
        </p:nvSpPr>
        <p:spPr>
          <a:xfrm>
            <a:off x="1133487" y="1059901"/>
            <a:ext cx="2984650" cy="282513"/>
          </a:xfrm>
          <a:prstGeom prst="rect">
            <a:avLst/>
          </a:prstGeom>
          <a:noFill/>
        </p:spPr>
        <p:txBody>
          <a:bodyPr wrap="square" lIns="0" tIns="0" rIns="0" bIns="0" rtlCol="0">
            <a:spAutoFit/>
          </a:bodyPr>
          <a:lstStyle/>
          <a:p>
            <a:pPr algn="ctr" defTabSz="932425"/>
            <a:r>
              <a:rPr lang="en-US" spc="-71" dirty="0">
                <a:gradFill>
                  <a:gsLst>
                    <a:gs pos="2917">
                      <a:srgbClr val="505050"/>
                    </a:gs>
                    <a:gs pos="30000">
                      <a:srgbClr val="505050"/>
                    </a:gs>
                  </a:gsLst>
                  <a:lin ang="5400000" scaled="0"/>
                </a:gradFill>
              </a:rPr>
              <a:t>On-premises</a:t>
            </a:r>
          </a:p>
        </p:txBody>
      </p:sp>
      <p:sp>
        <p:nvSpPr>
          <p:cNvPr id="8" name="TextBox 7"/>
          <p:cNvSpPr txBox="1"/>
          <p:nvPr/>
        </p:nvSpPr>
        <p:spPr>
          <a:xfrm>
            <a:off x="7194082" y="1068687"/>
            <a:ext cx="3637668" cy="282513"/>
          </a:xfrm>
          <a:prstGeom prst="rect">
            <a:avLst/>
          </a:prstGeom>
          <a:noFill/>
        </p:spPr>
        <p:txBody>
          <a:bodyPr wrap="square" lIns="0" tIns="0" rIns="0" bIns="0" rtlCol="0">
            <a:spAutoFit/>
          </a:bodyPr>
          <a:lstStyle/>
          <a:p>
            <a:pPr algn="ctr" defTabSz="932425"/>
            <a:r>
              <a:rPr lang="en-US" spc="-71" dirty="0">
                <a:gradFill>
                  <a:gsLst>
                    <a:gs pos="2917">
                      <a:srgbClr val="505050"/>
                    </a:gs>
                    <a:gs pos="30000">
                      <a:srgbClr val="505050"/>
                    </a:gs>
                  </a:gsLst>
                  <a:lin ang="5400000" scaled="0"/>
                </a:gradFill>
              </a:rPr>
              <a:t>O365</a:t>
            </a:r>
          </a:p>
        </p:txBody>
      </p:sp>
      <p:sp>
        <p:nvSpPr>
          <p:cNvPr id="11" name="Can 10"/>
          <p:cNvSpPr/>
          <p:nvPr/>
        </p:nvSpPr>
        <p:spPr bwMode="auto">
          <a:xfrm>
            <a:off x="1313866" y="5469477"/>
            <a:ext cx="1302320" cy="775347"/>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39" tIns="46618" rIns="93239" bIns="46618" numCol="1" rtlCol="0" anchor="ctr" anchorCtr="0" compatLnSpc="1">
            <a:prstTxWarp prst="textNoShape">
              <a:avLst/>
            </a:prstTxWarp>
          </a:bodyPr>
          <a:lstStyle/>
          <a:p>
            <a:pPr algn="ctr" defTabSz="932119" fontAlgn="base">
              <a:spcBef>
                <a:spcPct val="0"/>
              </a:spcBef>
              <a:spcAft>
                <a:spcPct val="0"/>
              </a:spcAft>
            </a:pPr>
            <a:r>
              <a:rPr lang="en-US" sz="1400" dirty="0">
                <a:gradFill>
                  <a:gsLst>
                    <a:gs pos="0">
                      <a:srgbClr val="FFFFFF"/>
                    </a:gs>
                    <a:gs pos="100000">
                      <a:srgbClr val="FFFFFF"/>
                    </a:gs>
                  </a:gsLst>
                  <a:lin ang="5400000" scaled="0"/>
                </a:gradFill>
              </a:rPr>
              <a:t>SharePoint content</a:t>
            </a:r>
          </a:p>
        </p:txBody>
      </p:sp>
      <p:pic>
        <p:nvPicPr>
          <p:cNvPr id="15" name="Picture 2" descr="C:\Users\Glen\AppData\Local\Microsoft\Windows\Temporary Internet Files\Content.IE5\V6BZK8U0\MC900431622[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1665" y="4683067"/>
            <a:ext cx="1573044" cy="1572821"/>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p:cNvCxnSpPr/>
          <p:nvPr/>
        </p:nvCxnSpPr>
        <p:spPr>
          <a:xfrm>
            <a:off x="3256044" y="3480847"/>
            <a:ext cx="4372833" cy="2124103"/>
          </a:xfrm>
          <a:prstGeom prst="straightConnector1">
            <a:avLst/>
          </a:prstGeom>
          <a:ln w="28575">
            <a:headEnd type="none"/>
            <a:tailEnd type="arrow"/>
          </a:ln>
        </p:spPr>
        <p:style>
          <a:lnRef idx="1">
            <a:schemeClr val="accent6"/>
          </a:lnRef>
          <a:fillRef idx="0">
            <a:schemeClr val="accent6"/>
          </a:fillRef>
          <a:effectRef idx="0">
            <a:schemeClr val="accent6"/>
          </a:effectRef>
          <a:fontRef idx="minor">
            <a:schemeClr val="tx1"/>
          </a:fontRef>
        </p:style>
      </p:cxnSp>
      <p:cxnSp>
        <p:nvCxnSpPr>
          <p:cNvPr id="22" name="Straight Arrow Connector 21"/>
          <p:cNvCxnSpPr/>
          <p:nvPr/>
        </p:nvCxnSpPr>
        <p:spPr>
          <a:xfrm flipH="1">
            <a:off x="4118138" y="3310085"/>
            <a:ext cx="4079426" cy="2150328"/>
          </a:xfrm>
          <a:prstGeom prst="straightConnector1">
            <a:avLst/>
          </a:prstGeom>
          <a:ln w="28575">
            <a:headEnd type="none"/>
            <a:tailEnd type="arrow"/>
          </a:ln>
        </p:spPr>
        <p:style>
          <a:lnRef idx="1">
            <a:schemeClr val="accent6"/>
          </a:lnRef>
          <a:fillRef idx="0">
            <a:schemeClr val="accent6"/>
          </a:fillRef>
          <a:effectRef idx="0">
            <a:schemeClr val="accent6"/>
          </a:effectRef>
          <a:fontRef idx="minor">
            <a:schemeClr val="tx1"/>
          </a:fontRef>
        </p:style>
      </p:cxnSp>
      <p:sp>
        <p:nvSpPr>
          <p:cNvPr id="20" name="Can 19"/>
          <p:cNvSpPr/>
          <p:nvPr/>
        </p:nvSpPr>
        <p:spPr bwMode="auto">
          <a:xfrm>
            <a:off x="2727129" y="5469476"/>
            <a:ext cx="1302320" cy="775347"/>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39" tIns="46618" rIns="93239" bIns="46618" numCol="1" rtlCol="0" anchor="ctr" anchorCtr="0" compatLnSpc="1">
            <a:prstTxWarp prst="textNoShape">
              <a:avLst/>
            </a:prstTxWarp>
          </a:bodyPr>
          <a:lstStyle/>
          <a:p>
            <a:pPr algn="ctr" defTabSz="932119" fontAlgn="base">
              <a:spcBef>
                <a:spcPct val="0"/>
              </a:spcBef>
              <a:spcAft>
                <a:spcPct val="0"/>
              </a:spcAft>
            </a:pPr>
            <a:r>
              <a:rPr lang="en-US" sz="1400" dirty="0">
                <a:gradFill>
                  <a:gsLst>
                    <a:gs pos="0">
                      <a:srgbClr val="FFFFFF"/>
                    </a:gs>
                    <a:gs pos="100000">
                      <a:srgbClr val="FFFFFF"/>
                    </a:gs>
                  </a:gsLst>
                  <a:lin ang="5400000" scaled="0"/>
                </a:gradFill>
              </a:rPr>
              <a:t>Other indexed content</a:t>
            </a:r>
          </a:p>
        </p:txBody>
      </p:sp>
      <p:sp>
        <p:nvSpPr>
          <p:cNvPr id="21" name="Can 20"/>
          <p:cNvSpPr/>
          <p:nvPr/>
        </p:nvSpPr>
        <p:spPr bwMode="auto">
          <a:xfrm>
            <a:off x="8361756" y="5604950"/>
            <a:ext cx="1302320" cy="775347"/>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39" tIns="46618" rIns="93239" bIns="46618" numCol="1" rtlCol="0" anchor="ctr" anchorCtr="0" compatLnSpc="1">
            <a:prstTxWarp prst="textNoShape">
              <a:avLst/>
            </a:prstTxWarp>
          </a:bodyPr>
          <a:lstStyle/>
          <a:p>
            <a:pPr algn="ctr" defTabSz="932119" fontAlgn="base">
              <a:spcBef>
                <a:spcPct val="0"/>
              </a:spcBef>
              <a:spcAft>
                <a:spcPct val="0"/>
              </a:spcAft>
            </a:pPr>
            <a:r>
              <a:rPr lang="en-US" sz="1400" dirty="0">
                <a:gradFill>
                  <a:gsLst>
                    <a:gs pos="0">
                      <a:srgbClr val="FFFFFF"/>
                    </a:gs>
                    <a:gs pos="100000">
                      <a:srgbClr val="FFFFFF"/>
                    </a:gs>
                  </a:gsLst>
                  <a:lin ang="5400000" scaled="0"/>
                </a:gradFill>
              </a:rPr>
              <a:t>SharePoint content</a:t>
            </a:r>
          </a:p>
        </p:txBody>
      </p:sp>
    </p:spTree>
    <p:custDataLst>
      <p:tags r:id="rId1"/>
    </p:custDataLst>
    <p:extLst>
      <p:ext uri="{BB962C8B-B14F-4D97-AF65-F5344CB8AC3E}">
        <p14:creationId xmlns:p14="http://schemas.microsoft.com/office/powerpoint/2010/main" val="3482836082"/>
      </p:ext>
    </p:extLst>
  </p:cSld>
  <p:clrMapOvr>
    <a:masterClrMapping/>
  </p:clrMapOvr>
  <p:transition advTm="60725">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642" y="3947301"/>
            <a:ext cx="8618886" cy="1973649"/>
          </a:xfrm>
        </p:spPr>
        <p:txBody>
          <a:bodyPr/>
          <a:lstStyle/>
          <a:p>
            <a:r>
              <a:rPr lang="en-US" dirty="0"/>
              <a:t>Hybrid Search: User Experience</a:t>
            </a:r>
            <a:r>
              <a:rPr lang="en-US" sz="8200" dirty="0"/>
              <a:t/>
            </a:r>
            <a:br>
              <a:rPr lang="en-US" sz="8200" dirty="0"/>
            </a:br>
            <a:r>
              <a:rPr lang="en-US" sz="4100" dirty="0"/>
              <a:t>On-premises-&gt;O365</a:t>
            </a:r>
            <a:br>
              <a:rPr lang="en-US" sz="4100" dirty="0"/>
            </a:br>
            <a:r>
              <a:rPr lang="en-US" sz="4100" dirty="0"/>
              <a:t>O365-&gt;On-premises</a:t>
            </a:r>
            <a:br>
              <a:rPr lang="en-US" sz="4100" dirty="0"/>
            </a:br>
            <a:endParaRPr lang="en-US" dirty="0"/>
          </a:p>
        </p:txBody>
      </p:sp>
      <p:sp>
        <p:nvSpPr>
          <p:cNvPr id="5" name="Text Placeholder 4"/>
          <p:cNvSpPr>
            <a:spLocks noGrp="1"/>
          </p:cNvSpPr>
          <p:nvPr>
            <p:ph type="body" sz="quarter" idx="12"/>
          </p:nvPr>
        </p:nvSpPr>
        <p:spPr>
          <a:xfrm>
            <a:off x="274642" y="5920947"/>
            <a:ext cx="8230899" cy="777510"/>
          </a:xfrm>
        </p:spPr>
        <p:txBody>
          <a:bodyPr/>
          <a:lstStyle/>
          <a:p>
            <a:r>
              <a:rPr lang="en-US" dirty="0" smtClean="0"/>
              <a:t>demo</a:t>
            </a:r>
            <a:endParaRPr lang="en-US" dirty="0"/>
          </a:p>
        </p:txBody>
      </p:sp>
    </p:spTree>
    <p:extLst>
      <p:ext uri="{BB962C8B-B14F-4D97-AF65-F5344CB8AC3E}">
        <p14:creationId xmlns:p14="http://schemas.microsoft.com/office/powerpoint/2010/main" val="392198669"/>
      </p:ext>
    </p:extLst>
  </p:cSld>
  <p:clrMapOvr>
    <a:masterClrMapping/>
  </p:clrMapOvr>
  <mc:AlternateContent xmlns:mc="http://schemas.openxmlformats.org/markup-compatibility/2006" xmlns:p14="http://schemas.microsoft.com/office/powerpoint/2010/main">
    <mc:Choice Requires="p14">
      <p:transition spd="slow" p14:dur="3400" advTm="2125">
        <p14:reveal/>
      </p:transition>
    </mc:Choice>
    <mc:Fallback xmlns="">
      <p:transition spd="slow" advTm="2125">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Recap </a:t>
            </a:r>
            <a:r>
              <a:rPr lang="en-US" smtClean="0"/>
              <a:t>– Hybrid Search UX</a:t>
            </a:r>
            <a:endParaRPr lang="en-US" dirty="0"/>
          </a:p>
        </p:txBody>
      </p:sp>
      <p:sp>
        <p:nvSpPr>
          <p:cNvPr id="3" name="Text Placeholder 2"/>
          <p:cNvSpPr>
            <a:spLocks noGrp="1"/>
          </p:cNvSpPr>
          <p:nvPr>
            <p:ph type="body" sz="quarter" idx="10"/>
          </p:nvPr>
        </p:nvSpPr>
        <p:spPr/>
        <p:txBody>
          <a:bodyPr/>
          <a:lstStyle/>
          <a:p>
            <a:r>
              <a:rPr lang="en-US" dirty="0" smtClean="0"/>
              <a:t>On-premise-&gt;Office 365</a:t>
            </a:r>
          </a:p>
          <a:p>
            <a:pPr lvl="1"/>
            <a:r>
              <a:rPr lang="en-US" dirty="0" smtClean="0"/>
              <a:t>Results shown inline in a “Result Block”. Users click through to search vertical to see more.</a:t>
            </a:r>
          </a:p>
          <a:p>
            <a:r>
              <a:rPr lang="en-US" dirty="0" smtClean="0"/>
              <a:t>Office 365-&gt;On-premises</a:t>
            </a:r>
          </a:p>
          <a:p>
            <a:pPr lvl="1"/>
            <a:r>
              <a:rPr lang="en-US" dirty="0" smtClean="0"/>
              <a:t>Same concepts, different direction.</a:t>
            </a:r>
          </a:p>
          <a:p>
            <a:pPr lvl="1"/>
            <a:endParaRPr lang="en-US" dirty="0" smtClean="0"/>
          </a:p>
        </p:txBody>
      </p:sp>
    </p:spTree>
    <p:extLst>
      <p:ext uri="{BB962C8B-B14F-4D97-AF65-F5344CB8AC3E}">
        <p14:creationId xmlns:p14="http://schemas.microsoft.com/office/powerpoint/2010/main" val="336306695"/>
      </p:ext>
    </p:extLst>
  </p:cSld>
  <p:clrMapOvr>
    <a:masterClrMapping/>
  </p:clrMapOvr>
  <mc:AlternateContent xmlns:mc="http://schemas.openxmlformats.org/markup-compatibility/2006" xmlns:p14="http://schemas.microsoft.com/office/powerpoint/2010/main">
    <mc:Choice Requires="p14">
      <p:transition spd="med" p14:dur="700" advTm="42839">
        <p:fade/>
      </p:transition>
    </mc:Choice>
    <mc:Fallback xmlns="">
      <p:transition spd="med" advTm="42839">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Configuring Hybrid Search</a:t>
            </a:r>
            <a:endParaRPr lang="en-US" dirty="0"/>
          </a:p>
        </p:txBody>
      </p:sp>
    </p:spTree>
    <p:extLst>
      <p:ext uri="{BB962C8B-B14F-4D97-AF65-F5344CB8AC3E}">
        <p14:creationId xmlns:p14="http://schemas.microsoft.com/office/powerpoint/2010/main" val="1144403120"/>
      </p:ext>
    </p:extLst>
  </p:cSld>
  <p:clrMapOvr>
    <a:masterClrMapping/>
  </p:clrMapOvr>
  <p:transition advTm="11589">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4500" dirty="0"/>
              <a:t>Hybrid and Search in the Cloud</a:t>
            </a:r>
            <a:r>
              <a:rPr lang="en-US" sz="3700" dirty="0"/>
              <a:t/>
            </a:r>
            <a:br>
              <a:rPr lang="en-US" sz="3700" dirty="0"/>
            </a:br>
            <a:endParaRPr lang="en-US" sz="3700" dirty="0"/>
          </a:p>
        </p:txBody>
      </p:sp>
      <p:sp>
        <p:nvSpPr>
          <p:cNvPr id="5" name="Text Placeholder 4"/>
          <p:cNvSpPr>
            <a:spLocks noGrp="1"/>
          </p:cNvSpPr>
          <p:nvPr>
            <p:ph type="body" sz="quarter" idx="12"/>
          </p:nvPr>
        </p:nvSpPr>
        <p:spPr/>
        <p:txBody>
          <a:bodyPr/>
          <a:lstStyle/>
          <a:p>
            <a:r>
              <a:rPr lang="en-US" sz="3300" dirty="0"/>
              <a:t>Brad Stevenson</a:t>
            </a:r>
          </a:p>
        </p:txBody>
      </p:sp>
      <p:sp>
        <p:nvSpPr>
          <p:cNvPr id="2" name="Text Placeholder 1"/>
          <p:cNvSpPr>
            <a:spLocks noGrp="1"/>
          </p:cNvSpPr>
          <p:nvPr>
            <p:ph type="body" sz="quarter" idx="13"/>
          </p:nvPr>
        </p:nvSpPr>
        <p:spPr/>
        <p:txBody>
          <a:bodyPr/>
          <a:lstStyle/>
          <a:p>
            <a:r>
              <a:rPr lang="en-US" dirty="0" smtClean="0"/>
              <a:t>SPC125</a:t>
            </a:r>
            <a:endParaRPr lang="en-US" dirty="0"/>
          </a:p>
        </p:txBody>
      </p:sp>
    </p:spTree>
    <p:extLst>
      <p:ext uri="{BB962C8B-B14F-4D97-AF65-F5344CB8AC3E}">
        <p14:creationId xmlns:p14="http://schemas.microsoft.com/office/powerpoint/2010/main" val="4265357387"/>
      </p:ext>
    </p:extLst>
  </p:cSld>
  <p:clrMapOvr>
    <a:masterClrMapping/>
  </p:clrMapOvr>
  <mc:AlternateContent xmlns:mc="http://schemas.openxmlformats.org/markup-compatibility/2006" xmlns:p14="http://schemas.microsoft.com/office/powerpoint/2010/main">
    <mc:Choice Requires="p14">
      <p:transition spd="slow" p14:dur="3400" advTm="18451">
        <p14:reveal/>
      </p:transition>
    </mc:Choice>
    <mc:Fallback xmlns="">
      <p:transition spd="slow" advTm="18451">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1146" y="1476624"/>
            <a:ext cx="11372574" cy="2062719"/>
          </a:xfrm>
        </p:spPr>
        <p:txBody>
          <a:bodyPr/>
          <a:lstStyle/>
          <a:p>
            <a:pPr marL="582765" lvl="1" indent="-582765">
              <a:buFont typeface="+mj-lt"/>
              <a:buAutoNum type="arabicPeriod"/>
            </a:pPr>
            <a:r>
              <a:rPr lang="en-US" sz="2900" dirty="0"/>
              <a:t>Choose one-way or bi-directional</a:t>
            </a:r>
          </a:p>
          <a:p>
            <a:pPr marL="582765" lvl="1" indent="-582765">
              <a:buFont typeface="+mj-lt"/>
              <a:buAutoNum type="arabicPeriod"/>
            </a:pPr>
            <a:r>
              <a:rPr lang="en-US" sz="2900" dirty="0"/>
              <a:t>Deploy and configure pre-requisites</a:t>
            </a:r>
          </a:p>
          <a:p>
            <a:pPr marL="582765" lvl="1" indent="-582765">
              <a:buFont typeface="+mj-lt"/>
              <a:buAutoNum type="arabicPeriod"/>
            </a:pPr>
            <a:r>
              <a:rPr lang="en-US" sz="2900" dirty="0"/>
              <a:t>Configure Search Data settings</a:t>
            </a:r>
          </a:p>
          <a:p>
            <a:pPr marL="582765" lvl="1" indent="-582765">
              <a:buFont typeface="+mj-lt"/>
              <a:buAutoNum type="arabicPeriod"/>
            </a:pPr>
            <a:r>
              <a:rPr lang="en-US" sz="2900" dirty="0"/>
              <a:t>Configure Search UI settings</a:t>
            </a:r>
          </a:p>
        </p:txBody>
      </p:sp>
      <p:sp>
        <p:nvSpPr>
          <p:cNvPr id="3" name="Title 2"/>
          <p:cNvSpPr>
            <a:spLocks noGrp="1"/>
          </p:cNvSpPr>
          <p:nvPr>
            <p:ph type="title"/>
          </p:nvPr>
        </p:nvSpPr>
        <p:spPr/>
        <p:txBody>
          <a:bodyPr/>
          <a:lstStyle/>
          <a:p>
            <a:r>
              <a:rPr lang="en-US" dirty="0" smtClean="0"/>
              <a:t>Configuration steps</a:t>
            </a:r>
            <a:endParaRPr lang="en-US" dirty="0"/>
          </a:p>
        </p:txBody>
      </p:sp>
    </p:spTree>
    <p:custDataLst>
      <p:tags r:id="rId1"/>
    </p:custDataLst>
    <p:extLst>
      <p:ext uri="{BB962C8B-B14F-4D97-AF65-F5344CB8AC3E}">
        <p14:creationId xmlns:p14="http://schemas.microsoft.com/office/powerpoint/2010/main" val="3853735222"/>
      </p:ext>
    </p:extLst>
  </p:cSld>
  <p:clrMapOvr>
    <a:masterClrMapping/>
  </p:clrMapOvr>
  <p:transition advTm="72743">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1" y="295275"/>
            <a:ext cx="6625187" cy="799991"/>
          </a:xfrm>
        </p:spPr>
        <p:txBody>
          <a:bodyPr/>
          <a:lstStyle/>
          <a:p>
            <a:r>
              <a:rPr lang="en-US" sz="4100" dirty="0"/>
              <a:t>Environment Configuration</a:t>
            </a:r>
          </a:p>
        </p:txBody>
      </p:sp>
      <p:sp>
        <p:nvSpPr>
          <p:cNvPr id="6" name="Right Arrow Callout 5"/>
          <p:cNvSpPr/>
          <p:nvPr/>
        </p:nvSpPr>
        <p:spPr>
          <a:xfrm>
            <a:off x="4105915" y="2255575"/>
            <a:ext cx="2555307" cy="573162"/>
          </a:xfrm>
          <a:prstGeom prst="rightArrowCallout">
            <a:avLst>
              <a:gd name="adj1" fmla="val 25000"/>
              <a:gd name="adj2" fmla="val 31383"/>
              <a:gd name="adj3" fmla="val 59043"/>
              <a:gd name="adj4" fmla="val 83228"/>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p>
            <a:pPr algn="ctr" defTabSz="932425"/>
            <a:r>
              <a:rPr lang="en-US" dirty="0" smtClean="0">
                <a:solidFill>
                  <a:srgbClr val="FFFFFF"/>
                </a:solidFill>
              </a:rPr>
              <a:t>Reverse Proxy and Certificate </a:t>
            </a:r>
            <a:r>
              <a:rPr lang="en-US" dirty="0" err="1" smtClean="0">
                <a:solidFill>
                  <a:srgbClr val="FFFFFF"/>
                </a:solidFill>
              </a:rPr>
              <a:t>Auth</a:t>
            </a:r>
            <a:endParaRPr lang="en-US" dirty="0">
              <a:solidFill>
                <a:srgbClr val="FFFFFF"/>
              </a:solidFill>
            </a:endParaRPr>
          </a:p>
        </p:txBody>
      </p:sp>
      <p:sp>
        <p:nvSpPr>
          <p:cNvPr id="10" name="Right Arrow Callout 9"/>
          <p:cNvSpPr/>
          <p:nvPr/>
        </p:nvSpPr>
        <p:spPr>
          <a:xfrm>
            <a:off x="2828261" y="5191616"/>
            <a:ext cx="2555307" cy="369154"/>
          </a:xfrm>
          <a:prstGeom prst="rightArrowCallout">
            <a:avLst>
              <a:gd name="adj1" fmla="val 25000"/>
              <a:gd name="adj2" fmla="val 31383"/>
              <a:gd name="adj3" fmla="val 59043"/>
              <a:gd name="adj4" fmla="val 83228"/>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p>
            <a:pPr algn="ctr" defTabSz="932425"/>
            <a:r>
              <a:rPr lang="en-US" dirty="0" smtClean="0">
                <a:solidFill>
                  <a:srgbClr val="FFFFFF"/>
                </a:solidFill>
              </a:rPr>
              <a:t>Identity Provider</a:t>
            </a:r>
            <a:endParaRPr lang="en-US" dirty="0">
              <a:solidFill>
                <a:srgbClr val="FFFFFF"/>
              </a:solidFill>
            </a:endParaRPr>
          </a:p>
        </p:txBody>
      </p:sp>
      <p:sp>
        <p:nvSpPr>
          <p:cNvPr id="11" name="Right Arrow Callout 10"/>
          <p:cNvSpPr/>
          <p:nvPr/>
        </p:nvSpPr>
        <p:spPr>
          <a:xfrm flipH="1">
            <a:off x="9521291" y="4798005"/>
            <a:ext cx="2555307" cy="369154"/>
          </a:xfrm>
          <a:prstGeom prst="rightArrowCallout">
            <a:avLst>
              <a:gd name="adj1" fmla="val 25000"/>
              <a:gd name="adj2" fmla="val 31383"/>
              <a:gd name="adj3" fmla="val 59043"/>
              <a:gd name="adj4" fmla="val 83228"/>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p>
            <a:pPr algn="ctr" defTabSz="932425"/>
            <a:r>
              <a:rPr lang="en-US" dirty="0" smtClean="0">
                <a:solidFill>
                  <a:srgbClr val="FFFFFF"/>
                </a:solidFill>
              </a:rPr>
              <a:t>MSOL Tools</a:t>
            </a:r>
            <a:endParaRPr lang="en-US" dirty="0">
              <a:solidFill>
                <a:srgbClr val="FFFFFF"/>
              </a:solidFill>
            </a:endParaRPr>
          </a:p>
        </p:txBody>
      </p:sp>
      <p:sp>
        <p:nvSpPr>
          <p:cNvPr id="12" name="Right Arrow Callout 11"/>
          <p:cNvSpPr/>
          <p:nvPr/>
        </p:nvSpPr>
        <p:spPr>
          <a:xfrm flipH="1">
            <a:off x="9521292" y="4098619"/>
            <a:ext cx="2555307" cy="369154"/>
          </a:xfrm>
          <a:prstGeom prst="rightArrowCallout">
            <a:avLst>
              <a:gd name="adj1" fmla="val 25000"/>
              <a:gd name="adj2" fmla="val 31383"/>
              <a:gd name="adj3" fmla="val 59043"/>
              <a:gd name="adj4" fmla="val 83228"/>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p>
            <a:pPr algn="ctr" defTabSz="932425"/>
            <a:r>
              <a:rPr lang="en-US" dirty="0" err="1" smtClean="0">
                <a:solidFill>
                  <a:srgbClr val="FFFFFF"/>
                </a:solidFill>
              </a:rPr>
              <a:t>Dirsync</a:t>
            </a:r>
            <a:endParaRPr lang="en-US" dirty="0">
              <a:solidFill>
                <a:srgbClr val="FFFFFF"/>
              </a:solidFill>
            </a:endParaRPr>
          </a:p>
        </p:txBody>
      </p:sp>
      <p:pic>
        <p:nvPicPr>
          <p:cNvPr id="9" name="Picture 8"/>
          <p:cNvPicPr>
            <a:picLocks noChangeAspect="1"/>
          </p:cNvPicPr>
          <p:nvPr/>
        </p:nvPicPr>
        <p:blipFill>
          <a:blip r:embed="rId2"/>
          <a:stretch>
            <a:fillRect/>
          </a:stretch>
        </p:blipFill>
        <p:spPr>
          <a:xfrm>
            <a:off x="5383568" y="295279"/>
            <a:ext cx="4486079" cy="6728651"/>
          </a:xfrm>
          <a:prstGeom prst="rect">
            <a:avLst/>
          </a:prstGeom>
        </p:spPr>
      </p:pic>
      <p:sp>
        <p:nvSpPr>
          <p:cNvPr id="13" name="Right Arrow Callout 12"/>
          <p:cNvSpPr/>
          <p:nvPr/>
        </p:nvSpPr>
        <p:spPr>
          <a:xfrm flipH="1">
            <a:off x="8906697" y="5910969"/>
            <a:ext cx="2555307" cy="369154"/>
          </a:xfrm>
          <a:prstGeom prst="rightArrowCallout">
            <a:avLst>
              <a:gd name="adj1" fmla="val 25000"/>
              <a:gd name="adj2" fmla="val 31383"/>
              <a:gd name="adj3" fmla="val 59043"/>
              <a:gd name="adj4" fmla="val 83228"/>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p>
            <a:pPr algn="ctr" defTabSz="932425"/>
            <a:r>
              <a:rPr lang="en-US" dirty="0" smtClean="0">
                <a:solidFill>
                  <a:srgbClr val="FFFFFF"/>
                </a:solidFill>
              </a:rPr>
              <a:t>MSOL Tools</a:t>
            </a:r>
            <a:endParaRPr lang="en-US" dirty="0">
              <a:solidFill>
                <a:srgbClr val="FFFFFF"/>
              </a:solidFill>
            </a:endParaRPr>
          </a:p>
        </p:txBody>
      </p:sp>
    </p:spTree>
    <p:extLst>
      <p:ext uri="{BB962C8B-B14F-4D97-AF65-F5344CB8AC3E}">
        <p14:creationId xmlns:p14="http://schemas.microsoft.com/office/powerpoint/2010/main" val="341407909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1146" y="1476622"/>
            <a:ext cx="11372574" cy="2215068"/>
          </a:xfrm>
        </p:spPr>
        <p:txBody>
          <a:bodyPr/>
          <a:lstStyle/>
          <a:p>
            <a:pPr marL="582765" indent="-582765">
              <a:buFontTx/>
              <a:buChar char="-"/>
            </a:pPr>
            <a:r>
              <a:rPr lang="en-US" dirty="0" smtClean="0"/>
              <a:t>Where will your users go to search?</a:t>
            </a:r>
          </a:p>
          <a:p>
            <a:pPr marL="811279" lvl="2" indent="-582765">
              <a:buFontTx/>
              <a:buChar char="-"/>
            </a:pPr>
            <a:r>
              <a:rPr lang="en-US" sz="2900" dirty="0"/>
              <a:t>Just on-premises</a:t>
            </a:r>
          </a:p>
          <a:p>
            <a:pPr marL="811279" lvl="2" indent="-582765">
              <a:buFontTx/>
              <a:buChar char="-"/>
            </a:pPr>
            <a:r>
              <a:rPr lang="en-US" sz="2900" dirty="0"/>
              <a:t>Just SPO</a:t>
            </a:r>
          </a:p>
          <a:p>
            <a:pPr marL="811279" lvl="2" indent="-582765">
              <a:buFontTx/>
              <a:buChar char="-"/>
            </a:pPr>
            <a:r>
              <a:rPr lang="en-US" sz="2900" dirty="0"/>
              <a:t>Both </a:t>
            </a:r>
          </a:p>
        </p:txBody>
      </p:sp>
      <p:sp>
        <p:nvSpPr>
          <p:cNvPr id="3" name="Title 2"/>
          <p:cNvSpPr>
            <a:spLocks noGrp="1"/>
          </p:cNvSpPr>
          <p:nvPr>
            <p:ph type="title"/>
          </p:nvPr>
        </p:nvSpPr>
        <p:spPr/>
        <p:txBody>
          <a:bodyPr/>
          <a:lstStyle/>
          <a:p>
            <a:r>
              <a:rPr lang="en-US" dirty="0" smtClean="0"/>
              <a:t>One-way or Bi-directional?</a:t>
            </a:r>
            <a:endParaRPr lang="en-US" dirty="0"/>
          </a:p>
        </p:txBody>
      </p:sp>
      <p:sp>
        <p:nvSpPr>
          <p:cNvPr id="4" name="Rounded Rectangle 3"/>
          <p:cNvSpPr/>
          <p:nvPr/>
        </p:nvSpPr>
        <p:spPr bwMode="auto">
          <a:xfrm>
            <a:off x="10852507" y="126028"/>
            <a:ext cx="1424312" cy="504110"/>
          </a:xfrm>
          <a:prstGeom prst="round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gradFill>
                  <a:gsLst>
                    <a:gs pos="0">
                      <a:srgbClr val="FFFFFF"/>
                    </a:gs>
                    <a:gs pos="100000">
                      <a:srgbClr val="FFFFFF"/>
                    </a:gs>
                  </a:gsLst>
                  <a:lin ang="5400000" scaled="0"/>
                </a:gradFill>
              </a:rPr>
              <a:t>Step 1</a:t>
            </a:r>
          </a:p>
        </p:txBody>
      </p:sp>
    </p:spTree>
    <p:extLst>
      <p:ext uri="{BB962C8B-B14F-4D97-AF65-F5344CB8AC3E}">
        <p14:creationId xmlns:p14="http://schemas.microsoft.com/office/powerpoint/2010/main" val="3884345183"/>
      </p:ext>
    </p:extLst>
  </p:cSld>
  <p:clrMapOvr>
    <a:masterClrMapping/>
  </p:clrMapOvr>
  <p:transition advTm="31596">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1146" y="1262373"/>
            <a:ext cx="11372574" cy="5837598"/>
          </a:xfrm>
        </p:spPr>
        <p:txBody>
          <a:bodyPr/>
          <a:lstStyle/>
          <a:p>
            <a:pPr marL="757596" lvl="1" indent="-757596">
              <a:buFont typeface="Arial" panose="020B0604020202020204" pitchFamily="34" charset="0"/>
              <a:buChar char="•"/>
            </a:pPr>
            <a:r>
              <a:rPr lang="en-US" sz="4000" dirty="0">
                <a:gradFill>
                  <a:gsLst>
                    <a:gs pos="1250">
                      <a:schemeClr val="tx2"/>
                    </a:gs>
                    <a:gs pos="99000">
                      <a:schemeClr val="tx2"/>
                    </a:gs>
                  </a:gsLst>
                  <a:lin ang="5400000" scaled="0"/>
                </a:gradFill>
                <a:latin typeface="+mj-lt"/>
              </a:rPr>
              <a:t>Non-SharePoint</a:t>
            </a:r>
          </a:p>
          <a:p>
            <a:pPr marL="986109" lvl="2" indent="-757596">
              <a:buFont typeface="Arial" panose="020B0604020202020204" pitchFamily="34" charset="0"/>
              <a:buChar char="•"/>
            </a:pPr>
            <a:r>
              <a:rPr lang="en-US" sz="2900" dirty="0"/>
              <a:t>Reverse Proxy and certificate authentication*</a:t>
            </a:r>
          </a:p>
          <a:p>
            <a:pPr marL="986109" lvl="2" indent="-757596">
              <a:buFont typeface="Arial" panose="020B0604020202020204" pitchFamily="34" charset="0"/>
              <a:buChar char="•"/>
            </a:pPr>
            <a:r>
              <a:rPr lang="en-US" sz="2900" dirty="0"/>
              <a:t>Identity Provider (ADFS or Shibboleth for o365)</a:t>
            </a:r>
          </a:p>
          <a:p>
            <a:pPr marL="986109" lvl="2" indent="-757596">
              <a:buFont typeface="Arial" panose="020B0604020202020204" pitchFamily="34" charset="0"/>
              <a:buChar char="•"/>
            </a:pPr>
            <a:r>
              <a:rPr lang="en-US" sz="2900" dirty="0"/>
              <a:t>MSOL Tools</a:t>
            </a:r>
          </a:p>
          <a:p>
            <a:pPr marL="986109" lvl="2" indent="-757596">
              <a:buFont typeface="Arial" panose="020B0604020202020204" pitchFamily="34" charset="0"/>
              <a:buChar char="•"/>
            </a:pPr>
            <a:r>
              <a:rPr lang="en-US" sz="2900" dirty="0"/>
              <a:t>SSO with o365</a:t>
            </a:r>
          </a:p>
          <a:p>
            <a:pPr marL="986109" lvl="2" indent="-757596">
              <a:buFont typeface="Arial" panose="020B0604020202020204" pitchFamily="34" charset="0"/>
              <a:buChar char="•"/>
            </a:pPr>
            <a:r>
              <a:rPr lang="en-US" sz="2900" dirty="0" err="1"/>
              <a:t>Dirsync</a:t>
            </a:r>
            <a:endParaRPr lang="en-US" sz="2900" dirty="0"/>
          </a:p>
          <a:p>
            <a:pPr marL="757596" lvl="1" indent="-757596">
              <a:buFont typeface="Arial" panose="020B0604020202020204" pitchFamily="34" charset="0"/>
              <a:buChar char="•"/>
            </a:pPr>
            <a:r>
              <a:rPr lang="en-US" sz="4000" dirty="0">
                <a:gradFill>
                  <a:gsLst>
                    <a:gs pos="1250">
                      <a:schemeClr val="tx2"/>
                    </a:gs>
                    <a:gs pos="99000">
                      <a:schemeClr val="tx2"/>
                    </a:gs>
                  </a:gsLst>
                  <a:lin ang="5400000" scaled="0"/>
                </a:gradFill>
                <a:latin typeface="+mj-lt"/>
              </a:rPr>
              <a:t>SharePoint</a:t>
            </a:r>
          </a:p>
          <a:p>
            <a:pPr marL="686634" lvl="2" indent="-466212">
              <a:buFont typeface="Arial" panose="020B0604020202020204" pitchFamily="34" charset="0"/>
              <a:buChar char="•"/>
            </a:pPr>
            <a:r>
              <a:rPr lang="en-US" sz="2900" dirty="0"/>
              <a:t>New SharePoint STS Token Signing Certificate</a:t>
            </a:r>
          </a:p>
          <a:p>
            <a:pPr marL="686634" lvl="2" indent="-466212">
              <a:buFont typeface="Arial" panose="020B0604020202020204" pitchFamily="34" charset="0"/>
              <a:buChar char="•"/>
            </a:pPr>
            <a:r>
              <a:rPr lang="en-US" sz="2900" dirty="0"/>
              <a:t>Configure a trust between SharePoint on-</a:t>
            </a:r>
            <a:r>
              <a:rPr lang="en-US" sz="2900" dirty="0" err="1"/>
              <a:t>prem</a:t>
            </a:r>
            <a:r>
              <a:rPr lang="en-US" sz="2900" dirty="0"/>
              <a:t> and ACS</a:t>
            </a:r>
          </a:p>
          <a:p>
            <a:pPr marL="694727" lvl="2" indent="-466212">
              <a:buFont typeface="Arial" panose="020B0604020202020204" pitchFamily="34" charset="0"/>
              <a:buChar char="•"/>
            </a:pPr>
            <a:r>
              <a:rPr lang="en-US" sz="2900" dirty="0"/>
              <a:t>Configure Secure Store</a:t>
            </a:r>
          </a:p>
          <a:p>
            <a:pPr marL="694727" lvl="2" indent="-466212">
              <a:buFont typeface="Arial" panose="020B0604020202020204" pitchFamily="34" charset="0"/>
              <a:buChar char="•"/>
            </a:pPr>
            <a:r>
              <a:rPr lang="en-US" sz="2900" dirty="0"/>
              <a:t>Configure UPA </a:t>
            </a:r>
            <a:endParaRPr lang="en-US" sz="4000" dirty="0">
              <a:gradFill>
                <a:gsLst>
                  <a:gs pos="1250">
                    <a:schemeClr val="tx2"/>
                  </a:gs>
                  <a:gs pos="99000">
                    <a:schemeClr val="tx2"/>
                  </a:gs>
                </a:gsLst>
                <a:lin ang="5400000" scaled="0"/>
              </a:gradFill>
              <a:latin typeface="+mj-lt"/>
            </a:endParaRPr>
          </a:p>
        </p:txBody>
      </p:sp>
      <p:sp>
        <p:nvSpPr>
          <p:cNvPr id="3" name="Title 2"/>
          <p:cNvSpPr>
            <a:spLocks noGrp="1"/>
          </p:cNvSpPr>
          <p:nvPr>
            <p:ph type="title"/>
          </p:nvPr>
        </p:nvSpPr>
        <p:spPr/>
        <p:txBody>
          <a:bodyPr/>
          <a:lstStyle/>
          <a:p>
            <a:r>
              <a:rPr lang="en-US" smtClean="0"/>
              <a:t>Hybrid Pre-Requisites</a:t>
            </a:r>
            <a:endParaRPr lang="en-US" dirty="0"/>
          </a:p>
        </p:txBody>
      </p:sp>
      <p:sp>
        <p:nvSpPr>
          <p:cNvPr id="4" name="Rounded Rectangle 3"/>
          <p:cNvSpPr/>
          <p:nvPr/>
        </p:nvSpPr>
        <p:spPr bwMode="auto">
          <a:xfrm>
            <a:off x="10852507" y="126028"/>
            <a:ext cx="1424312" cy="504110"/>
          </a:xfrm>
          <a:prstGeom prst="round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gradFill>
                  <a:gsLst>
                    <a:gs pos="0">
                      <a:srgbClr val="FFFFFF"/>
                    </a:gs>
                    <a:gs pos="100000">
                      <a:srgbClr val="FFFFFF"/>
                    </a:gs>
                  </a:gsLst>
                  <a:lin ang="5400000" scaled="0"/>
                </a:gradFill>
              </a:rPr>
              <a:t>Step 2</a:t>
            </a:r>
          </a:p>
        </p:txBody>
      </p:sp>
    </p:spTree>
    <p:extLst>
      <p:ext uri="{BB962C8B-B14F-4D97-AF65-F5344CB8AC3E}">
        <p14:creationId xmlns:p14="http://schemas.microsoft.com/office/powerpoint/2010/main" val="1826310350"/>
      </p:ext>
    </p:extLst>
  </p:cSld>
  <p:clrMapOvr>
    <a:masterClrMapping/>
  </p:clrMapOvr>
  <p:transition advTm="116951">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Configure Data Settings</a:t>
            </a:r>
            <a:endParaRPr lang="en-US" dirty="0"/>
          </a:p>
        </p:txBody>
      </p:sp>
      <p:sp>
        <p:nvSpPr>
          <p:cNvPr id="2" name="Text Placeholder 1"/>
          <p:cNvSpPr>
            <a:spLocks noGrp="1"/>
          </p:cNvSpPr>
          <p:nvPr>
            <p:ph type="body" sz="quarter" idx="10"/>
          </p:nvPr>
        </p:nvSpPr>
        <p:spPr/>
        <p:txBody>
          <a:bodyPr/>
          <a:lstStyle/>
          <a:p>
            <a:pPr marL="811279" lvl="2" indent="-582765">
              <a:buFont typeface="Arial" charset="0"/>
              <a:buChar char="•"/>
            </a:pPr>
            <a:r>
              <a:rPr lang="en-US" sz="4000" dirty="0">
                <a:gradFill>
                  <a:gsLst>
                    <a:gs pos="1250">
                      <a:schemeClr val="tx2"/>
                    </a:gs>
                    <a:gs pos="99000">
                      <a:schemeClr val="tx2"/>
                    </a:gs>
                  </a:gsLst>
                  <a:lin ang="5400000" scaled="0"/>
                </a:gradFill>
                <a:latin typeface="+mj-lt"/>
              </a:rPr>
              <a:t>Result Source pointing at </a:t>
            </a:r>
          </a:p>
          <a:p>
            <a:pPr marL="1039793" lvl="3" indent="-582765">
              <a:buFont typeface="Arial" charset="0"/>
              <a:buChar char="•"/>
            </a:pPr>
            <a:r>
              <a:rPr lang="en-US" sz="3800" dirty="0">
                <a:gradFill>
                  <a:gsLst>
                    <a:gs pos="1250">
                      <a:schemeClr val="tx2"/>
                    </a:gs>
                    <a:gs pos="99000">
                      <a:schemeClr val="tx2"/>
                    </a:gs>
                  </a:gsLst>
                  <a:lin ang="5400000" scaled="0"/>
                </a:gradFill>
                <a:latin typeface="+mj-lt"/>
              </a:rPr>
              <a:t>URL of remote location</a:t>
            </a:r>
          </a:p>
          <a:p>
            <a:pPr marL="1039793" lvl="3" indent="-582765">
              <a:buFont typeface="Arial" charset="0"/>
              <a:buChar char="•"/>
            </a:pPr>
            <a:r>
              <a:rPr lang="en-US" sz="3800" dirty="0">
                <a:gradFill>
                  <a:gsLst>
                    <a:gs pos="1250">
                      <a:schemeClr val="tx2"/>
                    </a:gs>
                    <a:gs pos="99000">
                      <a:schemeClr val="tx2"/>
                    </a:gs>
                  </a:gsLst>
                  <a:lin ang="5400000" scaled="0"/>
                </a:gradFill>
                <a:latin typeface="+mj-lt"/>
              </a:rPr>
              <a:t>Secure Store (for client certificate)*</a:t>
            </a:r>
          </a:p>
        </p:txBody>
      </p:sp>
      <p:sp>
        <p:nvSpPr>
          <p:cNvPr id="4" name="Rounded Rectangle 3"/>
          <p:cNvSpPr/>
          <p:nvPr/>
        </p:nvSpPr>
        <p:spPr bwMode="auto">
          <a:xfrm>
            <a:off x="10789482" y="233152"/>
            <a:ext cx="1424312" cy="504110"/>
          </a:xfrm>
          <a:prstGeom prst="round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gradFill>
                  <a:gsLst>
                    <a:gs pos="0">
                      <a:srgbClr val="FFFFFF"/>
                    </a:gs>
                    <a:gs pos="100000">
                      <a:srgbClr val="FFFFFF"/>
                    </a:gs>
                  </a:gsLst>
                  <a:lin ang="5400000" scaled="0"/>
                </a:gradFill>
              </a:rPr>
              <a:t>Step 3</a:t>
            </a:r>
          </a:p>
        </p:txBody>
      </p:sp>
    </p:spTree>
    <p:extLst>
      <p:ext uri="{BB962C8B-B14F-4D97-AF65-F5344CB8AC3E}">
        <p14:creationId xmlns:p14="http://schemas.microsoft.com/office/powerpoint/2010/main" val="1681620124"/>
      </p:ext>
    </p:extLst>
  </p:cSld>
  <p:clrMapOvr>
    <a:masterClrMapping/>
  </p:clrMapOvr>
  <p:transition advTm="48246">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Configure UI Settings</a:t>
            </a:r>
            <a:endParaRPr lang="en-US" dirty="0"/>
          </a:p>
        </p:txBody>
      </p:sp>
      <p:sp>
        <p:nvSpPr>
          <p:cNvPr id="2" name="Text Placeholder 1"/>
          <p:cNvSpPr>
            <a:spLocks noGrp="1"/>
          </p:cNvSpPr>
          <p:nvPr>
            <p:ph type="body" sz="quarter" idx="10"/>
          </p:nvPr>
        </p:nvSpPr>
        <p:spPr/>
        <p:txBody>
          <a:bodyPr/>
          <a:lstStyle/>
          <a:p>
            <a:pPr marL="582765" lvl="1" indent="-582765">
              <a:buFont typeface="Arial" charset="0"/>
              <a:buChar char="•"/>
            </a:pPr>
            <a:r>
              <a:rPr lang="en-US" sz="4000" dirty="0">
                <a:gradFill>
                  <a:gsLst>
                    <a:gs pos="1250">
                      <a:schemeClr val="tx2"/>
                    </a:gs>
                    <a:gs pos="99000">
                      <a:schemeClr val="tx2"/>
                    </a:gs>
                  </a:gsLst>
                  <a:lin ang="5400000" scaled="0"/>
                </a:gradFill>
                <a:latin typeface="+mj-lt"/>
              </a:rPr>
              <a:t>Query rule to show remote results in </a:t>
            </a:r>
            <a:r>
              <a:rPr lang="en-US" sz="4000" i="1" dirty="0">
                <a:gradFill>
                  <a:gsLst>
                    <a:gs pos="1250">
                      <a:schemeClr val="tx2"/>
                    </a:gs>
                    <a:gs pos="99000">
                      <a:schemeClr val="tx2"/>
                    </a:gs>
                  </a:gsLst>
                  <a:lin ang="5400000" scaled="0"/>
                </a:gradFill>
                <a:latin typeface="+mj-lt"/>
              </a:rPr>
              <a:t>Everything</a:t>
            </a:r>
            <a:r>
              <a:rPr lang="en-US" sz="4000" dirty="0">
                <a:gradFill>
                  <a:gsLst>
                    <a:gs pos="1250">
                      <a:schemeClr val="tx2"/>
                    </a:gs>
                    <a:gs pos="99000">
                      <a:schemeClr val="tx2"/>
                    </a:gs>
                  </a:gsLst>
                  <a:lin ang="5400000" scaled="0"/>
                </a:gradFill>
                <a:latin typeface="+mj-lt"/>
              </a:rPr>
              <a:t> tab</a:t>
            </a:r>
          </a:p>
          <a:p>
            <a:pPr marL="582765" lvl="1" indent="-582765">
              <a:buFont typeface="Arial" charset="0"/>
              <a:buChar char="•"/>
            </a:pPr>
            <a:r>
              <a:rPr lang="en-US" sz="4000" dirty="0">
                <a:gradFill>
                  <a:gsLst>
                    <a:gs pos="1250">
                      <a:schemeClr val="tx2"/>
                    </a:gs>
                    <a:gs pos="99000">
                      <a:schemeClr val="tx2"/>
                    </a:gs>
                  </a:gsLst>
                  <a:lin ang="5400000" scaled="0"/>
                </a:gradFill>
                <a:latin typeface="+mj-lt"/>
              </a:rPr>
              <a:t>Search vertical which </a:t>
            </a:r>
            <a:r>
              <a:rPr lang="en-US" sz="4000" i="1" dirty="0">
                <a:gradFill>
                  <a:gsLst>
                    <a:gs pos="1250">
                      <a:schemeClr val="tx2"/>
                    </a:gs>
                    <a:gs pos="99000">
                      <a:schemeClr val="tx2"/>
                    </a:gs>
                  </a:gsLst>
                  <a:lin ang="5400000" scaled="0"/>
                </a:gradFill>
              </a:rPr>
              <a:t>only </a:t>
            </a:r>
            <a:r>
              <a:rPr lang="en-US" sz="4000" dirty="0">
                <a:gradFill>
                  <a:gsLst>
                    <a:gs pos="1250">
                      <a:schemeClr val="tx2"/>
                    </a:gs>
                    <a:gs pos="99000">
                      <a:schemeClr val="tx2"/>
                    </a:gs>
                  </a:gsLst>
                  <a:lin ang="5400000" scaled="0"/>
                </a:gradFill>
                <a:latin typeface="+mj-lt"/>
              </a:rPr>
              <a:t>displays results from remote location (O365 or on-premises)</a:t>
            </a:r>
          </a:p>
        </p:txBody>
      </p:sp>
      <p:sp>
        <p:nvSpPr>
          <p:cNvPr id="5" name="Rounded Rectangle 4"/>
          <p:cNvSpPr/>
          <p:nvPr/>
        </p:nvSpPr>
        <p:spPr bwMode="auto">
          <a:xfrm>
            <a:off x="10789481" y="172397"/>
            <a:ext cx="1424312" cy="504110"/>
          </a:xfrm>
          <a:prstGeom prst="round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gradFill>
                  <a:gsLst>
                    <a:gs pos="0">
                      <a:srgbClr val="FFFFFF"/>
                    </a:gs>
                    <a:gs pos="100000">
                      <a:srgbClr val="FFFFFF"/>
                    </a:gs>
                  </a:gsLst>
                  <a:lin ang="5400000" scaled="0"/>
                </a:gradFill>
              </a:rPr>
              <a:t>Step 4</a:t>
            </a:r>
          </a:p>
        </p:txBody>
      </p:sp>
    </p:spTree>
    <p:extLst>
      <p:ext uri="{BB962C8B-B14F-4D97-AF65-F5344CB8AC3E}">
        <p14:creationId xmlns:p14="http://schemas.microsoft.com/office/powerpoint/2010/main" val="3526846988"/>
      </p:ext>
    </p:extLst>
  </p:cSld>
  <p:clrMapOvr>
    <a:masterClrMapping/>
  </p:clrMapOvr>
  <p:transition advTm="46544">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Search </a:t>
            </a:r>
            <a:r>
              <a:rPr lang="en-US" smtClean="0"/>
              <a:t>Center On-premises: Data Flow</a:t>
            </a:r>
            <a:endParaRPr lang="en-US" dirty="0"/>
          </a:p>
        </p:txBody>
      </p:sp>
      <p:sp>
        <p:nvSpPr>
          <p:cNvPr id="4" name="Rectangle 3"/>
          <p:cNvSpPr/>
          <p:nvPr/>
        </p:nvSpPr>
        <p:spPr>
          <a:xfrm>
            <a:off x="5099612" y="4429869"/>
            <a:ext cx="2875935" cy="1088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solidFill>
                  <a:srgbClr val="FFFFFF"/>
                </a:solidFill>
              </a:rPr>
              <a:t>On-</a:t>
            </a:r>
            <a:r>
              <a:rPr lang="en-US" dirty="0" err="1">
                <a:solidFill>
                  <a:srgbClr val="FFFFFF"/>
                </a:solidFill>
              </a:rPr>
              <a:t>Prem</a:t>
            </a:r>
            <a:r>
              <a:rPr lang="en-US" dirty="0">
                <a:solidFill>
                  <a:srgbClr val="FFFFFF"/>
                </a:solidFill>
              </a:rPr>
              <a:t> Search Center</a:t>
            </a:r>
          </a:p>
        </p:txBody>
      </p:sp>
      <p:sp>
        <p:nvSpPr>
          <p:cNvPr id="5" name="Rectangle 4"/>
          <p:cNvSpPr/>
          <p:nvPr/>
        </p:nvSpPr>
        <p:spPr>
          <a:xfrm>
            <a:off x="5021884" y="1476622"/>
            <a:ext cx="2953663" cy="1088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solidFill>
                  <a:srgbClr val="FFFFFF"/>
                </a:solidFill>
              </a:rPr>
              <a:t>O365 Search Center</a:t>
            </a:r>
          </a:p>
        </p:txBody>
      </p:sp>
      <p:cxnSp>
        <p:nvCxnSpPr>
          <p:cNvPr id="6" name="Straight Connector 5"/>
          <p:cNvCxnSpPr/>
          <p:nvPr/>
        </p:nvCxnSpPr>
        <p:spPr>
          <a:xfrm>
            <a:off x="3545049" y="3419546"/>
            <a:ext cx="4974590" cy="770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2673189" y="3370507"/>
            <a:ext cx="1857658"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FFFFFF">
                    <a:lumMod val="75000"/>
                  </a:srgbClr>
                </a:solidFill>
              </a:rPr>
              <a:t>Internet Boundary</a:t>
            </a:r>
          </a:p>
        </p:txBody>
      </p:sp>
      <p:cxnSp>
        <p:nvCxnSpPr>
          <p:cNvPr id="8" name="Straight Arrow Connector 7"/>
          <p:cNvCxnSpPr/>
          <p:nvPr/>
        </p:nvCxnSpPr>
        <p:spPr>
          <a:xfrm>
            <a:off x="5534663" y="2564659"/>
            <a:ext cx="0" cy="310868"/>
          </a:xfrm>
          <a:prstGeom prst="straightConnector1">
            <a:avLst/>
          </a:prstGeom>
          <a:ln w="19050">
            <a:tailEnd type="oval"/>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7462762" y="4118998"/>
            <a:ext cx="0" cy="310868"/>
          </a:xfrm>
          <a:prstGeom prst="straightConnector1">
            <a:avLst/>
          </a:prstGeom>
          <a:ln w="19050">
            <a:tailEnd type="oval"/>
          </a:ln>
        </p:spPr>
        <p:style>
          <a:lnRef idx="1">
            <a:schemeClr val="accent1"/>
          </a:lnRef>
          <a:fillRef idx="0">
            <a:schemeClr val="accent1"/>
          </a:fillRef>
          <a:effectRef idx="0">
            <a:schemeClr val="accent1"/>
          </a:effectRef>
          <a:fontRef idx="minor">
            <a:schemeClr val="tx1"/>
          </a:fontRef>
        </p:style>
      </p:cxnSp>
      <p:sp>
        <p:nvSpPr>
          <p:cNvPr id="10" name="TextBox 13"/>
          <p:cNvSpPr txBox="1"/>
          <p:nvPr/>
        </p:nvSpPr>
        <p:spPr>
          <a:xfrm>
            <a:off x="4194273" y="2530233"/>
            <a:ext cx="2277040"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505050"/>
                </a:solidFill>
              </a:rPr>
              <a:t>CSOM Query </a:t>
            </a:r>
            <a:r>
              <a:rPr lang="en-US" sz="1600" dirty="0" err="1">
                <a:solidFill>
                  <a:srgbClr val="505050"/>
                </a:solidFill>
              </a:rPr>
              <a:t>EndPoint</a:t>
            </a:r>
            <a:endParaRPr lang="en-US" sz="1600" dirty="0">
              <a:solidFill>
                <a:srgbClr val="505050"/>
              </a:solidFill>
            </a:endParaRPr>
          </a:p>
        </p:txBody>
      </p:sp>
      <p:sp>
        <p:nvSpPr>
          <p:cNvPr id="11" name="TextBox 14"/>
          <p:cNvSpPr txBox="1"/>
          <p:nvPr/>
        </p:nvSpPr>
        <p:spPr>
          <a:xfrm>
            <a:off x="6760360" y="4101785"/>
            <a:ext cx="2277040"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505050"/>
                </a:solidFill>
              </a:rPr>
              <a:t>CSOM Query </a:t>
            </a:r>
            <a:r>
              <a:rPr lang="en-US" sz="1600" dirty="0" err="1">
                <a:solidFill>
                  <a:srgbClr val="505050"/>
                </a:solidFill>
              </a:rPr>
              <a:t>EndPoint</a:t>
            </a:r>
            <a:endParaRPr lang="en-US" sz="1600" dirty="0">
              <a:solidFill>
                <a:srgbClr val="505050"/>
              </a:solidFill>
            </a:endParaRPr>
          </a:p>
        </p:txBody>
      </p:sp>
      <p:sp>
        <p:nvSpPr>
          <p:cNvPr id="12" name="Rectangle 11"/>
          <p:cNvSpPr/>
          <p:nvPr/>
        </p:nvSpPr>
        <p:spPr>
          <a:xfrm>
            <a:off x="8830551" y="3108678"/>
            <a:ext cx="932736" cy="6217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solidFill>
                  <a:srgbClr val="FFFFFF"/>
                </a:solidFill>
              </a:rPr>
              <a:t>AD Sync</a:t>
            </a:r>
          </a:p>
        </p:txBody>
      </p:sp>
      <p:cxnSp>
        <p:nvCxnSpPr>
          <p:cNvPr id="13" name="Straight Connector 20"/>
          <p:cNvCxnSpPr>
            <a:stCxn id="5" idx="3"/>
            <a:endCxn id="12" idx="0"/>
          </p:cNvCxnSpPr>
          <p:nvPr/>
        </p:nvCxnSpPr>
        <p:spPr>
          <a:xfrm>
            <a:off x="7975547" y="2020644"/>
            <a:ext cx="1321375" cy="1088037"/>
          </a:xfrm>
          <a:prstGeom prst="curvedConnector2">
            <a:avLst/>
          </a:prstGeom>
          <a:ln>
            <a:head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20"/>
          <p:cNvCxnSpPr>
            <a:stCxn id="12" idx="2"/>
            <a:endCxn id="4" idx="3"/>
          </p:cNvCxnSpPr>
          <p:nvPr/>
        </p:nvCxnSpPr>
        <p:spPr>
          <a:xfrm rot="5400000">
            <a:off x="8014499" y="3691461"/>
            <a:ext cx="1243471" cy="1321375"/>
          </a:xfrm>
          <a:prstGeom prst="curvedConnector2">
            <a:avLst/>
          </a:prstGeom>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5332797" y="3079569"/>
            <a:ext cx="1" cy="13503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721432" y="3108678"/>
            <a:ext cx="0" cy="13211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extBox 33"/>
          <p:cNvSpPr txBox="1"/>
          <p:nvPr/>
        </p:nvSpPr>
        <p:spPr>
          <a:xfrm>
            <a:off x="4773595" y="3710923"/>
            <a:ext cx="757597"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505050"/>
                </a:solidFill>
              </a:rPr>
              <a:t>Query</a:t>
            </a:r>
          </a:p>
        </p:txBody>
      </p:sp>
      <p:sp>
        <p:nvSpPr>
          <p:cNvPr id="18" name="TextBox 34"/>
          <p:cNvSpPr txBox="1"/>
          <p:nvPr/>
        </p:nvSpPr>
        <p:spPr>
          <a:xfrm>
            <a:off x="5488253" y="3506885"/>
            <a:ext cx="833337"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505050"/>
                </a:solidFill>
              </a:rPr>
              <a:t>Results</a:t>
            </a:r>
          </a:p>
        </p:txBody>
      </p:sp>
      <p:pic>
        <p:nvPicPr>
          <p:cNvPr id="2" name="Picture 1"/>
          <p:cNvPicPr>
            <a:picLocks noChangeAspect="1"/>
          </p:cNvPicPr>
          <p:nvPr/>
        </p:nvPicPr>
        <p:blipFill>
          <a:blip r:embed="rId4"/>
          <a:stretch>
            <a:fillRect/>
          </a:stretch>
        </p:blipFill>
        <p:spPr>
          <a:xfrm>
            <a:off x="2052858" y="4429869"/>
            <a:ext cx="1352470" cy="1678689"/>
          </a:xfrm>
          <a:prstGeom prst="rect">
            <a:avLst/>
          </a:prstGeom>
        </p:spPr>
      </p:pic>
    </p:spTree>
    <p:custDataLst>
      <p:tags r:id="rId1"/>
    </p:custDataLst>
    <p:extLst>
      <p:ext uri="{BB962C8B-B14F-4D97-AF65-F5344CB8AC3E}">
        <p14:creationId xmlns:p14="http://schemas.microsoft.com/office/powerpoint/2010/main" val="3765170175"/>
      </p:ext>
    </p:extLst>
  </p:cSld>
  <p:clrMapOvr>
    <a:masterClrMapping/>
  </p:clrMapOvr>
  <p:transition advTm="75575">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Search Center </a:t>
            </a:r>
            <a:r>
              <a:rPr lang="en-US"/>
              <a:t>in </a:t>
            </a:r>
            <a:r>
              <a:rPr lang="en-US" smtClean="0"/>
              <a:t>SPO: </a:t>
            </a:r>
            <a:r>
              <a:rPr lang="en-US" dirty="0" smtClean="0"/>
              <a:t>Data Flow</a:t>
            </a:r>
            <a:endParaRPr lang="en-US" dirty="0"/>
          </a:p>
        </p:txBody>
      </p:sp>
      <p:sp>
        <p:nvSpPr>
          <p:cNvPr id="4" name="Rectangle 3"/>
          <p:cNvSpPr/>
          <p:nvPr/>
        </p:nvSpPr>
        <p:spPr>
          <a:xfrm>
            <a:off x="5099612" y="4624158"/>
            <a:ext cx="2875935" cy="1088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solidFill>
                  <a:srgbClr val="FFFFFF"/>
                </a:solidFill>
              </a:rPr>
              <a:t>On-</a:t>
            </a:r>
            <a:r>
              <a:rPr lang="en-US" dirty="0" err="1">
                <a:solidFill>
                  <a:srgbClr val="FFFFFF"/>
                </a:solidFill>
              </a:rPr>
              <a:t>Prem</a:t>
            </a:r>
            <a:r>
              <a:rPr lang="en-US" dirty="0">
                <a:solidFill>
                  <a:srgbClr val="FFFFFF"/>
                </a:solidFill>
              </a:rPr>
              <a:t> Search Center</a:t>
            </a:r>
          </a:p>
        </p:txBody>
      </p:sp>
      <p:sp>
        <p:nvSpPr>
          <p:cNvPr id="5" name="Rectangle 4"/>
          <p:cNvSpPr/>
          <p:nvPr/>
        </p:nvSpPr>
        <p:spPr>
          <a:xfrm>
            <a:off x="5021884" y="1282333"/>
            <a:ext cx="2953663" cy="1088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solidFill>
                  <a:srgbClr val="FFFFFF"/>
                </a:solidFill>
              </a:rPr>
              <a:t>O365 Search Center</a:t>
            </a:r>
          </a:p>
        </p:txBody>
      </p:sp>
      <p:cxnSp>
        <p:nvCxnSpPr>
          <p:cNvPr id="6" name="Straight Connector 5"/>
          <p:cNvCxnSpPr/>
          <p:nvPr/>
        </p:nvCxnSpPr>
        <p:spPr>
          <a:xfrm>
            <a:off x="3545049" y="3613838"/>
            <a:ext cx="4974590" cy="770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2460764" y="3592490"/>
            <a:ext cx="1857658"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FFFFFF">
                    <a:lumMod val="75000"/>
                  </a:srgbClr>
                </a:solidFill>
              </a:rPr>
              <a:t>Internet Boundary</a:t>
            </a:r>
          </a:p>
        </p:txBody>
      </p:sp>
      <p:cxnSp>
        <p:nvCxnSpPr>
          <p:cNvPr id="8" name="Straight Arrow Connector 7"/>
          <p:cNvCxnSpPr/>
          <p:nvPr/>
        </p:nvCxnSpPr>
        <p:spPr>
          <a:xfrm>
            <a:off x="5534663" y="2370367"/>
            <a:ext cx="0" cy="310868"/>
          </a:xfrm>
          <a:prstGeom prst="straightConnector1">
            <a:avLst/>
          </a:prstGeom>
          <a:ln w="19050">
            <a:tailEnd type="oval"/>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7462762" y="4313290"/>
            <a:ext cx="0" cy="310868"/>
          </a:xfrm>
          <a:prstGeom prst="straightConnector1">
            <a:avLst/>
          </a:prstGeom>
          <a:ln w="19050">
            <a:tailEnd type="oval"/>
          </a:ln>
        </p:spPr>
        <p:style>
          <a:lnRef idx="1">
            <a:schemeClr val="accent1"/>
          </a:lnRef>
          <a:fillRef idx="0">
            <a:schemeClr val="accent1"/>
          </a:fillRef>
          <a:effectRef idx="0">
            <a:schemeClr val="accent1"/>
          </a:effectRef>
          <a:fontRef idx="minor">
            <a:schemeClr val="tx1"/>
          </a:fontRef>
        </p:style>
      </p:cxnSp>
      <p:sp>
        <p:nvSpPr>
          <p:cNvPr id="10" name="TextBox 13"/>
          <p:cNvSpPr txBox="1"/>
          <p:nvPr/>
        </p:nvSpPr>
        <p:spPr>
          <a:xfrm>
            <a:off x="4221672" y="2365055"/>
            <a:ext cx="2277040"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505050"/>
                </a:solidFill>
              </a:rPr>
              <a:t>CSOM Query </a:t>
            </a:r>
            <a:r>
              <a:rPr lang="en-US" sz="1600" dirty="0" err="1">
                <a:solidFill>
                  <a:srgbClr val="505050"/>
                </a:solidFill>
              </a:rPr>
              <a:t>EndPoint</a:t>
            </a:r>
            <a:endParaRPr lang="en-US" sz="1600" dirty="0">
              <a:solidFill>
                <a:srgbClr val="505050"/>
              </a:solidFill>
            </a:endParaRPr>
          </a:p>
        </p:txBody>
      </p:sp>
      <p:sp>
        <p:nvSpPr>
          <p:cNvPr id="11" name="TextBox 14"/>
          <p:cNvSpPr txBox="1"/>
          <p:nvPr/>
        </p:nvSpPr>
        <p:spPr>
          <a:xfrm>
            <a:off x="5698504" y="4320900"/>
            <a:ext cx="2277040"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505050"/>
                </a:solidFill>
              </a:rPr>
              <a:t>CSOM Query </a:t>
            </a:r>
            <a:r>
              <a:rPr lang="en-US" sz="1600" dirty="0" err="1">
                <a:solidFill>
                  <a:srgbClr val="505050"/>
                </a:solidFill>
              </a:rPr>
              <a:t>EndPoint</a:t>
            </a:r>
            <a:endParaRPr lang="en-US" sz="1600" dirty="0">
              <a:solidFill>
                <a:srgbClr val="505050"/>
              </a:solidFill>
            </a:endParaRPr>
          </a:p>
        </p:txBody>
      </p:sp>
      <p:sp>
        <p:nvSpPr>
          <p:cNvPr id="12" name="Rectangle 11"/>
          <p:cNvSpPr/>
          <p:nvPr/>
        </p:nvSpPr>
        <p:spPr>
          <a:xfrm>
            <a:off x="8830551" y="3302970"/>
            <a:ext cx="932736" cy="6217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solidFill>
                  <a:srgbClr val="FFFFFF"/>
                </a:solidFill>
              </a:rPr>
              <a:t>AD Sync</a:t>
            </a:r>
          </a:p>
        </p:txBody>
      </p:sp>
      <p:cxnSp>
        <p:nvCxnSpPr>
          <p:cNvPr id="13" name="Straight Connector 20"/>
          <p:cNvCxnSpPr>
            <a:stCxn id="5" idx="3"/>
            <a:endCxn id="12" idx="0"/>
          </p:cNvCxnSpPr>
          <p:nvPr/>
        </p:nvCxnSpPr>
        <p:spPr>
          <a:xfrm>
            <a:off x="7975547" y="1826348"/>
            <a:ext cx="1321375" cy="1476622"/>
          </a:xfrm>
          <a:prstGeom prst="curvedConnector2">
            <a:avLst/>
          </a:prstGeom>
          <a:ln>
            <a:head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20"/>
          <p:cNvCxnSpPr>
            <a:stCxn id="12" idx="2"/>
            <a:endCxn id="4" idx="3"/>
          </p:cNvCxnSpPr>
          <p:nvPr/>
        </p:nvCxnSpPr>
        <p:spPr>
          <a:xfrm rot="5400000">
            <a:off x="8014499" y="3885757"/>
            <a:ext cx="1243471" cy="1321375"/>
          </a:xfrm>
          <a:prstGeom prst="curvedConnector2">
            <a:avLst/>
          </a:prstGeom>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600981" y="3458409"/>
            <a:ext cx="985924" cy="5769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solidFill>
                  <a:srgbClr val="FFFFFF"/>
                </a:solidFill>
              </a:rPr>
              <a:t>Reverse Proxy / F5</a:t>
            </a:r>
          </a:p>
        </p:txBody>
      </p:sp>
      <p:cxnSp>
        <p:nvCxnSpPr>
          <p:cNvPr id="16" name="Straight Connector 15"/>
          <p:cNvCxnSpPr>
            <a:endCxn id="15" idx="2"/>
          </p:cNvCxnSpPr>
          <p:nvPr/>
        </p:nvCxnSpPr>
        <p:spPr>
          <a:xfrm flipH="1" flipV="1">
            <a:off x="7093943" y="4035347"/>
            <a:ext cx="288062" cy="231622"/>
          </a:xfrm>
          <a:prstGeom prst="line">
            <a:avLst/>
          </a:prstGeom>
          <a:ln>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6965080" y="3273857"/>
            <a:ext cx="0" cy="208848"/>
          </a:xfrm>
          <a:prstGeom prst="straightConnector1">
            <a:avLst/>
          </a:prstGeom>
          <a:ln w="19050">
            <a:tailEnd type="oval"/>
          </a:ln>
        </p:spPr>
        <p:style>
          <a:lnRef idx="1">
            <a:schemeClr val="accent1"/>
          </a:lnRef>
          <a:fillRef idx="0">
            <a:schemeClr val="accent1"/>
          </a:fillRef>
          <a:effectRef idx="0">
            <a:schemeClr val="accent1"/>
          </a:effectRef>
          <a:fontRef idx="minor">
            <a:schemeClr val="tx1"/>
          </a:fontRef>
        </p:style>
      </p:cxnSp>
      <p:sp>
        <p:nvSpPr>
          <p:cNvPr id="18" name="TextBox 19"/>
          <p:cNvSpPr txBox="1"/>
          <p:nvPr/>
        </p:nvSpPr>
        <p:spPr>
          <a:xfrm>
            <a:off x="4591804" y="3154007"/>
            <a:ext cx="2432183"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505050"/>
                </a:solidFill>
              </a:rPr>
              <a:t>Internet Facing </a:t>
            </a:r>
            <a:r>
              <a:rPr lang="en-US" sz="1600" dirty="0" err="1">
                <a:solidFill>
                  <a:srgbClr val="505050"/>
                </a:solidFill>
              </a:rPr>
              <a:t>EndPoint</a:t>
            </a:r>
            <a:endParaRPr lang="en-US" sz="1600" dirty="0">
              <a:solidFill>
                <a:srgbClr val="505050"/>
              </a:solidFill>
            </a:endParaRPr>
          </a:p>
        </p:txBody>
      </p:sp>
      <p:cxnSp>
        <p:nvCxnSpPr>
          <p:cNvPr id="19" name="Straight Arrow Connector 18"/>
          <p:cNvCxnSpPr/>
          <p:nvPr/>
        </p:nvCxnSpPr>
        <p:spPr>
          <a:xfrm>
            <a:off x="6854464" y="2391835"/>
            <a:ext cx="0" cy="7285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7093609" y="2367205"/>
            <a:ext cx="0" cy="7285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TextBox 27"/>
          <p:cNvSpPr txBox="1"/>
          <p:nvPr/>
        </p:nvSpPr>
        <p:spPr>
          <a:xfrm>
            <a:off x="6154274" y="2741433"/>
            <a:ext cx="757597"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505050"/>
                </a:solidFill>
              </a:rPr>
              <a:t>Query</a:t>
            </a:r>
          </a:p>
        </p:txBody>
      </p:sp>
      <p:sp>
        <p:nvSpPr>
          <p:cNvPr id="22" name="TextBox 28"/>
          <p:cNvSpPr txBox="1"/>
          <p:nvPr/>
        </p:nvSpPr>
        <p:spPr>
          <a:xfrm>
            <a:off x="7032991" y="2735181"/>
            <a:ext cx="833337"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505050"/>
                </a:solidFill>
              </a:rPr>
              <a:t>Results</a:t>
            </a:r>
          </a:p>
        </p:txBody>
      </p:sp>
      <p:cxnSp>
        <p:nvCxnSpPr>
          <p:cNvPr id="23" name="Straight Connector 22"/>
          <p:cNvCxnSpPr/>
          <p:nvPr/>
        </p:nvCxnSpPr>
        <p:spPr>
          <a:xfrm>
            <a:off x="7237977" y="4035347"/>
            <a:ext cx="315781" cy="231622"/>
          </a:xfrm>
          <a:prstGeom prst="line">
            <a:avLst/>
          </a:prstGeom>
          <a:ln>
            <a:headEnd type="triangle"/>
            <a:tailEnd type="none"/>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a:blip r:embed="rId4"/>
          <a:stretch>
            <a:fillRect/>
          </a:stretch>
        </p:blipFill>
        <p:spPr>
          <a:xfrm>
            <a:off x="2037127" y="1401790"/>
            <a:ext cx="1352470" cy="1678689"/>
          </a:xfrm>
          <a:prstGeom prst="rect">
            <a:avLst/>
          </a:prstGeom>
        </p:spPr>
      </p:pic>
    </p:spTree>
    <p:custDataLst>
      <p:tags r:id="rId1"/>
    </p:custDataLst>
    <p:extLst>
      <p:ext uri="{BB962C8B-B14F-4D97-AF65-F5344CB8AC3E}">
        <p14:creationId xmlns:p14="http://schemas.microsoft.com/office/powerpoint/2010/main" val="4257431599"/>
      </p:ext>
    </p:extLst>
  </p:cSld>
  <p:clrMapOvr>
    <a:masterClrMapping/>
  </p:clrMapOvr>
  <p:transition advTm="95241">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21"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Beyond the Basics</a:t>
            </a:r>
            <a:endParaRPr lang="en-US" dirty="0"/>
          </a:p>
        </p:txBody>
      </p:sp>
    </p:spTree>
    <p:extLst>
      <p:ext uri="{BB962C8B-B14F-4D97-AF65-F5344CB8AC3E}">
        <p14:creationId xmlns:p14="http://schemas.microsoft.com/office/powerpoint/2010/main" val="3202096195"/>
      </p:ext>
    </p:extLst>
  </p:cSld>
  <p:clrMapOvr>
    <a:masterClrMapping/>
  </p:clrMapOvr>
  <p:transition advTm="11411">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1146" y="1476622"/>
            <a:ext cx="11372574" cy="2561454"/>
          </a:xfrm>
        </p:spPr>
        <p:txBody>
          <a:bodyPr/>
          <a:lstStyle/>
          <a:p>
            <a:pPr marL="582765" indent="-582765">
              <a:buFont typeface="Arial" pitchFamily="34" charset="0"/>
              <a:buChar char="•"/>
            </a:pPr>
            <a:r>
              <a:rPr lang="en-US" sz="3700"/>
              <a:t>Crawl vs Query</a:t>
            </a:r>
          </a:p>
          <a:p>
            <a:pPr marL="582765" indent="-582765">
              <a:buFont typeface="Arial" pitchFamily="34" charset="0"/>
              <a:buChar char="•"/>
            </a:pPr>
            <a:r>
              <a:rPr lang="en-US" sz="3700"/>
              <a:t>UI Presentation</a:t>
            </a:r>
          </a:p>
          <a:p>
            <a:pPr marL="582765" indent="-582765">
              <a:buFont typeface="Arial" pitchFamily="34" charset="0"/>
              <a:buChar char="•"/>
            </a:pPr>
            <a:r>
              <a:rPr lang="en-US" sz="3700"/>
              <a:t>Relevance/Clicks</a:t>
            </a:r>
          </a:p>
          <a:p>
            <a:pPr marL="582765" indent="-582765">
              <a:buFont typeface="Arial" pitchFamily="34" charset="0"/>
              <a:buChar char="•"/>
            </a:pPr>
            <a:r>
              <a:rPr lang="en-US" sz="3700"/>
              <a:t>Backward Compatibility</a:t>
            </a:r>
            <a:endParaRPr lang="en-US" sz="3700" dirty="0"/>
          </a:p>
        </p:txBody>
      </p:sp>
      <p:sp>
        <p:nvSpPr>
          <p:cNvPr id="3" name="Title 2"/>
          <p:cNvSpPr>
            <a:spLocks noGrp="1"/>
          </p:cNvSpPr>
          <p:nvPr>
            <p:ph type="title"/>
          </p:nvPr>
        </p:nvSpPr>
        <p:spPr/>
        <p:txBody>
          <a:bodyPr/>
          <a:lstStyle/>
          <a:p>
            <a:r>
              <a:rPr lang="en-US" smtClean="0"/>
              <a:t>Design Considerations</a:t>
            </a:r>
            <a:endParaRPr lang="en-US" dirty="0"/>
          </a:p>
        </p:txBody>
      </p:sp>
    </p:spTree>
    <p:extLst>
      <p:ext uri="{BB962C8B-B14F-4D97-AF65-F5344CB8AC3E}">
        <p14:creationId xmlns:p14="http://schemas.microsoft.com/office/powerpoint/2010/main" val="3715443558"/>
      </p:ext>
    </p:extLst>
  </p:cSld>
  <p:clrMapOvr>
    <a:masterClrMapping/>
  </p:clrMapOvr>
  <p:transition advTm="37082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type="body" sz="quarter" idx="10"/>
          </p:nvPr>
        </p:nvSpPr>
        <p:spPr/>
        <p:txBody>
          <a:bodyPr>
            <a:normAutofit/>
          </a:bodyPr>
          <a:lstStyle/>
          <a:p>
            <a:pPr lvl="0"/>
            <a:r>
              <a:rPr lang="en-US" sz="4000" dirty="0"/>
              <a:t>Search in the Cloud</a:t>
            </a:r>
          </a:p>
          <a:p>
            <a:pPr lvl="0"/>
            <a:r>
              <a:rPr lang="en-US" sz="4000" dirty="0"/>
              <a:t>Journey to the Cloud</a:t>
            </a:r>
          </a:p>
          <a:p>
            <a:pPr lvl="0"/>
            <a:r>
              <a:rPr lang="en-US" sz="4000" dirty="0"/>
              <a:t>Hybrid Search</a:t>
            </a:r>
          </a:p>
          <a:p>
            <a:pPr lvl="1"/>
            <a:r>
              <a:rPr lang="en-US" dirty="0" smtClean="0">
                <a:solidFill>
                  <a:schemeClr val="tx1"/>
                </a:solidFill>
              </a:rPr>
              <a:t>UX</a:t>
            </a:r>
          </a:p>
          <a:p>
            <a:pPr lvl="1"/>
            <a:r>
              <a:rPr lang="en-US" dirty="0" smtClean="0">
                <a:solidFill>
                  <a:schemeClr val="tx1"/>
                </a:solidFill>
              </a:rPr>
              <a:t>Configuration steps</a:t>
            </a:r>
          </a:p>
          <a:p>
            <a:pPr lvl="1"/>
            <a:r>
              <a:rPr lang="en-US" dirty="0" smtClean="0">
                <a:solidFill>
                  <a:schemeClr val="tx1"/>
                </a:solidFill>
              </a:rPr>
              <a:t>Beyond the basics</a:t>
            </a:r>
          </a:p>
          <a:p>
            <a:pPr lvl="0"/>
            <a:r>
              <a:rPr lang="en-US" sz="4000" dirty="0"/>
              <a:t>Resources</a:t>
            </a:r>
          </a:p>
          <a:p>
            <a:pPr lvl="0"/>
            <a:r>
              <a:rPr lang="en-US" sz="4000" dirty="0"/>
              <a:t>Q&amp;A</a:t>
            </a:r>
          </a:p>
          <a:p>
            <a:endParaRPr lang="en-US" dirty="0"/>
          </a:p>
        </p:txBody>
      </p:sp>
      <p:sp>
        <p:nvSpPr>
          <p:cNvPr id="4" name="Text Placeholder 3"/>
          <p:cNvSpPr>
            <a:spLocks noGrp="1"/>
          </p:cNvSpPr>
          <p:nvPr>
            <p:ph type="body" sz="quarter" idx="11"/>
          </p:nvPr>
        </p:nvSpPr>
        <p:spPr/>
        <p:txBody>
          <a:bodyPr/>
          <a:lstStyle/>
          <a:p>
            <a:endParaRPr lang="en-US"/>
          </a:p>
        </p:txBody>
      </p:sp>
    </p:spTree>
    <p:custDataLst>
      <p:tags r:id="rId1"/>
    </p:custDataLst>
    <p:extLst>
      <p:ext uri="{BB962C8B-B14F-4D97-AF65-F5344CB8AC3E}">
        <p14:creationId xmlns:p14="http://schemas.microsoft.com/office/powerpoint/2010/main" val="1625230337"/>
      </p:ext>
    </p:extLst>
  </p:cSld>
  <p:clrMapOvr>
    <a:masterClrMapping/>
  </p:clrMapOvr>
  <p:transition advTm="126483">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stretch>
            <a:fillRect/>
          </a:stretch>
        </p:blipFill>
        <p:spPr>
          <a:xfrm>
            <a:off x="1100975" y="1446337"/>
            <a:ext cx="3350766" cy="3734970"/>
          </a:xfrm>
          <a:prstGeom prst="rect">
            <a:avLst/>
          </a:prstGeom>
        </p:spPr>
      </p:pic>
      <p:pic>
        <p:nvPicPr>
          <p:cNvPr id="21" name="Picture 20"/>
          <p:cNvPicPr>
            <a:picLocks noChangeAspect="1"/>
          </p:cNvPicPr>
          <p:nvPr/>
        </p:nvPicPr>
        <p:blipFill>
          <a:blip r:embed="rId4"/>
          <a:stretch>
            <a:fillRect/>
          </a:stretch>
        </p:blipFill>
        <p:spPr>
          <a:xfrm>
            <a:off x="7258868" y="1446341"/>
            <a:ext cx="3465353" cy="3727283"/>
          </a:xfrm>
          <a:prstGeom prst="rect">
            <a:avLst/>
          </a:prstGeom>
        </p:spPr>
      </p:pic>
      <p:sp>
        <p:nvSpPr>
          <p:cNvPr id="2" name="Title 1"/>
          <p:cNvSpPr>
            <a:spLocks noGrp="1"/>
          </p:cNvSpPr>
          <p:nvPr>
            <p:ph type="title"/>
          </p:nvPr>
        </p:nvSpPr>
        <p:spPr/>
        <p:txBody>
          <a:bodyPr/>
          <a:lstStyle/>
          <a:p>
            <a:r>
              <a:rPr lang="en-US" dirty="0" smtClean="0"/>
              <a:t>Alternate UX</a:t>
            </a:r>
            <a:endParaRPr lang="en-US" dirty="0"/>
          </a:p>
        </p:txBody>
      </p:sp>
      <p:sp>
        <p:nvSpPr>
          <p:cNvPr id="6" name="Cloud 5"/>
          <p:cNvSpPr/>
          <p:nvPr/>
        </p:nvSpPr>
        <p:spPr bwMode="auto">
          <a:xfrm>
            <a:off x="6742510" y="5203930"/>
            <a:ext cx="4708102" cy="1620243"/>
          </a:xfrm>
          <a:prstGeom prst="cloud">
            <a:avLst/>
          </a:prstGeom>
          <a:solidFill>
            <a:schemeClr val="bg2">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39" tIns="46618" rIns="93239" bIns="46618" numCol="1" rtlCol="0" anchor="ctr" anchorCtr="0" compatLnSpc="1">
            <a:prstTxWarp prst="textNoShape">
              <a:avLst/>
            </a:prstTxWarp>
          </a:bodyPr>
          <a:lstStyle/>
          <a:p>
            <a:pPr algn="ctr" defTabSz="932119" fontAlgn="base">
              <a:spcBef>
                <a:spcPct val="0"/>
              </a:spcBef>
              <a:spcAft>
                <a:spcPct val="0"/>
              </a:spcAft>
            </a:pPr>
            <a:endParaRPr lang="en-US" sz="1400" dirty="0">
              <a:gradFill>
                <a:gsLst>
                  <a:gs pos="0">
                    <a:srgbClr val="FFFFFF"/>
                  </a:gs>
                  <a:gs pos="100000">
                    <a:srgbClr val="FFFFFF"/>
                  </a:gs>
                </a:gsLst>
                <a:lin ang="5400000" scaled="0"/>
              </a:gradFill>
            </a:endParaRPr>
          </a:p>
        </p:txBody>
      </p:sp>
      <p:sp>
        <p:nvSpPr>
          <p:cNvPr id="7" name="TextBox 6"/>
          <p:cNvSpPr txBox="1"/>
          <p:nvPr/>
        </p:nvSpPr>
        <p:spPr>
          <a:xfrm>
            <a:off x="1133487" y="1059901"/>
            <a:ext cx="2984650" cy="282513"/>
          </a:xfrm>
          <a:prstGeom prst="rect">
            <a:avLst/>
          </a:prstGeom>
          <a:noFill/>
        </p:spPr>
        <p:txBody>
          <a:bodyPr wrap="square" lIns="0" tIns="0" rIns="0" bIns="0" rtlCol="0">
            <a:spAutoFit/>
          </a:bodyPr>
          <a:lstStyle/>
          <a:p>
            <a:pPr algn="ctr" defTabSz="932425"/>
            <a:r>
              <a:rPr lang="en-US" spc="-71" dirty="0">
                <a:gradFill>
                  <a:gsLst>
                    <a:gs pos="2917">
                      <a:srgbClr val="505050"/>
                    </a:gs>
                    <a:gs pos="30000">
                      <a:srgbClr val="505050"/>
                    </a:gs>
                  </a:gsLst>
                  <a:lin ang="5400000" scaled="0"/>
                </a:gradFill>
              </a:rPr>
              <a:t>On-premises</a:t>
            </a:r>
          </a:p>
        </p:txBody>
      </p:sp>
      <p:sp>
        <p:nvSpPr>
          <p:cNvPr id="8" name="TextBox 7"/>
          <p:cNvSpPr txBox="1"/>
          <p:nvPr/>
        </p:nvSpPr>
        <p:spPr>
          <a:xfrm>
            <a:off x="7194082" y="1068687"/>
            <a:ext cx="3637668" cy="282513"/>
          </a:xfrm>
          <a:prstGeom prst="rect">
            <a:avLst/>
          </a:prstGeom>
          <a:noFill/>
        </p:spPr>
        <p:txBody>
          <a:bodyPr wrap="square" lIns="0" tIns="0" rIns="0" bIns="0" rtlCol="0">
            <a:spAutoFit/>
          </a:bodyPr>
          <a:lstStyle/>
          <a:p>
            <a:pPr algn="ctr" defTabSz="932425"/>
            <a:r>
              <a:rPr lang="en-US" spc="-71" dirty="0">
                <a:gradFill>
                  <a:gsLst>
                    <a:gs pos="2917">
                      <a:srgbClr val="505050"/>
                    </a:gs>
                    <a:gs pos="30000">
                      <a:srgbClr val="505050"/>
                    </a:gs>
                  </a:gsLst>
                  <a:lin ang="5400000" scaled="0"/>
                </a:gradFill>
              </a:rPr>
              <a:t>O365</a:t>
            </a:r>
          </a:p>
        </p:txBody>
      </p:sp>
      <p:sp>
        <p:nvSpPr>
          <p:cNvPr id="11" name="Can 10"/>
          <p:cNvSpPr/>
          <p:nvPr/>
        </p:nvSpPr>
        <p:spPr bwMode="auto">
          <a:xfrm>
            <a:off x="602026" y="5439215"/>
            <a:ext cx="1302320" cy="775347"/>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39" tIns="46618" rIns="93239" bIns="46618" numCol="1" rtlCol="0" anchor="ctr" anchorCtr="0" compatLnSpc="1">
            <a:prstTxWarp prst="textNoShape">
              <a:avLst/>
            </a:prstTxWarp>
          </a:bodyPr>
          <a:lstStyle/>
          <a:p>
            <a:pPr algn="ctr" defTabSz="932119" fontAlgn="base">
              <a:spcBef>
                <a:spcPct val="0"/>
              </a:spcBef>
              <a:spcAft>
                <a:spcPct val="0"/>
              </a:spcAft>
            </a:pPr>
            <a:r>
              <a:rPr lang="en-US" sz="1400" dirty="0">
                <a:gradFill>
                  <a:gsLst>
                    <a:gs pos="0">
                      <a:srgbClr val="FFFFFF"/>
                    </a:gs>
                    <a:gs pos="100000">
                      <a:srgbClr val="FFFFFF"/>
                    </a:gs>
                  </a:gsLst>
                  <a:lin ang="5400000" scaled="0"/>
                </a:gradFill>
              </a:rPr>
              <a:t>SharePoint content</a:t>
            </a:r>
          </a:p>
        </p:txBody>
      </p:sp>
      <p:sp>
        <p:nvSpPr>
          <p:cNvPr id="14" name="Can 13"/>
          <p:cNvSpPr/>
          <p:nvPr/>
        </p:nvSpPr>
        <p:spPr bwMode="auto">
          <a:xfrm>
            <a:off x="7628873" y="5523207"/>
            <a:ext cx="945046" cy="619084"/>
          </a:xfrm>
          <a:prstGeom prst="can">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39" tIns="46618" rIns="93239" bIns="46618" numCol="1" rtlCol="0" anchor="ctr" anchorCtr="0" compatLnSpc="1">
            <a:prstTxWarp prst="textNoShape">
              <a:avLst/>
            </a:prstTxWarp>
          </a:bodyPr>
          <a:lstStyle/>
          <a:p>
            <a:pPr algn="ctr" defTabSz="932119" fontAlgn="base">
              <a:spcBef>
                <a:spcPct val="0"/>
              </a:spcBef>
              <a:spcAft>
                <a:spcPct val="0"/>
              </a:spcAft>
            </a:pPr>
            <a:r>
              <a:rPr lang="en-US" sz="1400" dirty="0">
                <a:gradFill>
                  <a:gsLst>
                    <a:gs pos="0">
                      <a:srgbClr val="FFFFFF"/>
                    </a:gs>
                    <a:gs pos="100000">
                      <a:srgbClr val="FFFFFF"/>
                    </a:gs>
                  </a:gsLst>
                  <a:lin ang="5400000" scaled="0"/>
                </a:gradFill>
              </a:rPr>
              <a:t>People</a:t>
            </a:r>
          </a:p>
        </p:txBody>
      </p:sp>
      <p:pic>
        <p:nvPicPr>
          <p:cNvPr id="15" name="Picture 2" descr="C:\Users\Glen\AppData\Local\Microsoft\Windows\Temporary Internet Files\Content.IE5\V6BZK8U0\MC900431622[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1665" y="4683067"/>
            <a:ext cx="1573044" cy="1572821"/>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p:cNvCxnSpPr/>
          <p:nvPr/>
        </p:nvCxnSpPr>
        <p:spPr>
          <a:xfrm>
            <a:off x="2672164" y="2218087"/>
            <a:ext cx="4956713" cy="3386863"/>
          </a:xfrm>
          <a:prstGeom prst="straightConnector1">
            <a:avLst/>
          </a:prstGeom>
          <a:ln w="28575">
            <a:headEnd type="none"/>
            <a:tailEnd type="arrow"/>
          </a:ln>
        </p:spPr>
        <p:style>
          <a:lnRef idx="1">
            <a:schemeClr val="accent6"/>
          </a:lnRef>
          <a:fillRef idx="0">
            <a:schemeClr val="accent6"/>
          </a:fillRef>
          <a:effectRef idx="0">
            <a:schemeClr val="accent6"/>
          </a:effectRef>
          <a:fontRef idx="minor">
            <a:schemeClr val="tx1"/>
          </a:fontRef>
        </p:style>
      </p:cxnSp>
      <p:cxnSp>
        <p:nvCxnSpPr>
          <p:cNvPr id="22" name="Straight Arrow Connector 21"/>
          <p:cNvCxnSpPr/>
          <p:nvPr/>
        </p:nvCxnSpPr>
        <p:spPr>
          <a:xfrm flipH="1">
            <a:off x="4118138" y="3310085"/>
            <a:ext cx="4079426" cy="2150328"/>
          </a:xfrm>
          <a:prstGeom prst="straightConnector1">
            <a:avLst/>
          </a:prstGeom>
          <a:ln w="28575">
            <a:headEnd type="none"/>
            <a:tailEnd type="arrow"/>
          </a:ln>
        </p:spPr>
        <p:style>
          <a:lnRef idx="1">
            <a:schemeClr val="accent6"/>
          </a:lnRef>
          <a:fillRef idx="0">
            <a:schemeClr val="accent6"/>
          </a:fillRef>
          <a:effectRef idx="0">
            <a:schemeClr val="accent6"/>
          </a:effectRef>
          <a:fontRef idx="minor">
            <a:schemeClr val="tx1"/>
          </a:fontRef>
        </p:style>
      </p:cxnSp>
      <p:sp>
        <p:nvSpPr>
          <p:cNvPr id="20" name="Can 19"/>
          <p:cNvSpPr/>
          <p:nvPr/>
        </p:nvSpPr>
        <p:spPr bwMode="auto">
          <a:xfrm>
            <a:off x="2015290" y="5439214"/>
            <a:ext cx="1302320" cy="775347"/>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39" tIns="46618" rIns="93239" bIns="46618" numCol="1" rtlCol="0" anchor="ctr" anchorCtr="0" compatLnSpc="1">
            <a:prstTxWarp prst="textNoShape">
              <a:avLst/>
            </a:prstTxWarp>
          </a:bodyPr>
          <a:lstStyle/>
          <a:p>
            <a:pPr algn="ctr" defTabSz="932119" fontAlgn="base">
              <a:spcBef>
                <a:spcPct val="0"/>
              </a:spcBef>
              <a:spcAft>
                <a:spcPct val="0"/>
              </a:spcAft>
            </a:pPr>
            <a:r>
              <a:rPr lang="en-US" sz="1400" dirty="0">
                <a:gradFill>
                  <a:gsLst>
                    <a:gs pos="0">
                      <a:srgbClr val="FFFFFF"/>
                    </a:gs>
                    <a:gs pos="100000">
                      <a:srgbClr val="FFFFFF"/>
                    </a:gs>
                  </a:gsLst>
                  <a:lin ang="5400000" scaled="0"/>
                </a:gradFill>
              </a:rPr>
              <a:t>Other indexed content</a:t>
            </a:r>
          </a:p>
        </p:txBody>
      </p:sp>
      <p:sp>
        <p:nvSpPr>
          <p:cNvPr id="16" name="Can 15"/>
          <p:cNvSpPr/>
          <p:nvPr/>
        </p:nvSpPr>
        <p:spPr bwMode="auto">
          <a:xfrm>
            <a:off x="3382860" y="5536646"/>
            <a:ext cx="875731" cy="605645"/>
          </a:xfrm>
          <a:prstGeom prst="can">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39" tIns="46618" rIns="93239" bIns="46618" numCol="1" rtlCol="0" anchor="ctr" anchorCtr="0" compatLnSpc="1">
            <a:prstTxWarp prst="textNoShape">
              <a:avLst/>
            </a:prstTxWarp>
          </a:bodyPr>
          <a:lstStyle/>
          <a:p>
            <a:pPr algn="ctr" defTabSz="932119" fontAlgn="base">
              <a:spcBef>
                <a:spcPct val="0"/>
              </a:spcBef>
              <a:spcAft>
                <a:spcPct val="0"/>
              </a:spcAft>
            </a:pPr>
            <a:r>
              <a:rPr lang="en-US" sz="1400" dirty="0">
                <a:gradFill>
                  <a:gsLst>
                    <a:gs pos="0">
                      <a:srgbClr val="FFFFFF"/>
                    </a:gs>
                    <a:gs pos="100000">
                      <a:srgbClr val="FFFFFF"/>
                    </a:gs>
                  </a:gsLst>
                  <a:lin ang="5400000" scaled="0"/>
                </a:gradFill>
              </a:rPr>
              <a:t>Glossary</a:t>
            </a:r>
          </a:p>
        </p:txBody>
      </p:sp>
      <p:sp>
        <p:nvSpPr>
          <p:cNvPr id="17" name="Can 16"/>
          <p:cNvSpPr/>
          <p:nvPr/>
        </p:nvSpPr>
        <p:spPr bwMode="auto">
          <a:xfrm>
            <a:off x="8888583" y="5460416"/>
            <a:ext cx="1302320" cy="775347"/>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39" tIns="46618" rIns="93239" bIns="46618" numCol="1" rtlCol="0" anchor="ctr" anchorCtr="0" compatLnSpc="1">
            <a:prstTxWarp prst="textNoShape">
              <a:avLst/>
            </a:prstTxWarp>
          </a:bodyPr>
          <a:lstStyle/>
          <a:p>
            <a:pPr algn="ctr" defTabSz="932119" fontAlgn="base">
              <a:spcBef>
                <a:spcPct val="0"/>
              </a:spcBef>
              <a:spcAft>
                <a:spcPct val="0"/>
              </a:spcAft>
            </a:pPr>
            <a:r>
              <a:rPr lang="en-US" sz="1400" dirty="0">
                <a:gradFill>
                  <a:gsLst>
                    <a:gs pos="0">
                      <a:srgbClr val="FFFFFF"/>
                    </a:gs>
                    <a:gs pos="100000">
                      <a:srgbClr val="FFFFFF"/>
                    </a:gs>
                  </a:gsLst>
                  <a:lin ang="5400000" scaled="0"/>
                </a:gradFill>
              </a:rPr>
              <a:t>SharePoint content</a:t>
            </a:r>
          </a:p>
        </p:txBody>
      </p:sp>
    </p:spTree>
    <p:custDataLst>
      <p:tags r:id="rId1"/>
    </p:custDataLst>
    <p:extLst>
      <p:ext uri="{BB962C8B-B14F-4D97-AF65-F5344CB8AC3E}">
        <p14:creationId xmlns:p14="http://schemas.microsoft.com/office/powerpoint/2010/main" val="935305256"/>
      </p:ext>
    </p:extLst>
  </p:cSld>
  <p:clrMapOvr>
    <a:masterClrMapping/>
  </p:clrMapOvr>
  <p:transition advTm="79045">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Alternate Hybrid Search UX</a:t>
            </a:r>
            <a:endParaRPr lang="en-US" dirty="0"/>
          </a:p>
        </p:txBody>
      </p:sp>
      <p:sp>
        <p:nvSpPr>
          <p:cNvPr id="4" name="Text Placeholder 3"/>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3213493394"/>
      </p:ext>
    </p:extLst>
  </p:cSld>
  <p:clrMapOvr>
    <a:masterClrMapping/>
  </p:clrMapOvr>
  <mc:AlternateContent xmlns:mc="http://schemas.openxmlformats.org/markup-compatibility/2006" xmlns:p14="http://schemas.microsoft.com/office/powerpoint/2010/main">
    <mc:Choice Requires="p14">
      <p:transition spd="slow" p14:dur="3400" advTm="21859">
        <p14:reveal/>
      </p:transition>
    </mc:Choice>
    <mc:Fallback xmlns="">
      <p:transition spd="slow" advTm="21859">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1146" y="1476622"/>
            <a:ext cx="11372574" cy="2096091"/>
          </a:xfrm>
        </p:spPr>
        <p:txBody>
          <a:bodyPr/>
          <a:lstStyle/>
          <a:p>
            <a:pPr marL="582765" indent="-582765">
              <a:buFont typeface="Arial" panose="020B0604020202020204" pitchFamily="34" charset="0"/>
              <a:buChar char="•"/>
            </a:pPr>
            <a:r>
              <a:rPr lang="en-US" dirty="0" smtClean="0"/>
              <a:t>Users must </a:t>
            </a:r>
            <a:r>
              <a:rPr lang="en-US" i="1" dirty="0" smtClean="0"/>
              <a:t>somehow </a:t>
            </a:r>
            <a:r>
              <a:rPr lang="en-US" dirty="0" smtClean="0"/>
              <a:t>obtain </a:t>
            </a:r>
            <a:r>
              <a:rPr lang="en-US" dirty="0" err="1" smtClean="0"/>
              <a:t>corp</a:t>
            </a:r>
            <a:r>
              <a:rPr lang="en-US" dirty="0" smtClean="0"/>
              <a:t> network access</a:t>
            </a:r>
          </a:p>
          <a:p>
            <a:pPr lvl="1"/>
            <a:r>
              <a:rPr lang="en-US" dirty="0" smtClean="0"/>
              <a:t>VPN (</a:t>
            </a:r>
            <a:r>
              <a:rPr lang="en-US" dirty="0" err="1" smtClean="0"/>
              <a:t>eg</a:t>
            </a:r>
            <a:r>
              <a:rPr lang="en-US" dirty="0" smtClean="0"/>
              <a:t> Direct Access), or</a:t>
            </a:r>
          </a:p>
          <a:p>
            <a:pPr lvl="1"/>
            <a:r>
              <a:rPr lang="en-US" dirty="0" smtClean="0"/>
              <a:t>Leverage Reverse Proxy/F5 for URL mapping</a:t>
            </a:r>
          </a:p>
          <a:p>
            <a:pPr marL="582765" indent="-582765">
              <a:buFont typeface="Arial" panose="020B0604020202020204" pitchFamily="34" charset="0"/>
              <a:buChar char="•"/>
            </a:pPr>
            <a:endParaRPr lang="en-US" dirty="0"/>
          </a:p>
        </p:txBody>
      </p:sp>
      <p:sp>
        <p:nvSpPr>
          <p:cNvPr id="3" name="Title 2"/>
          <p:cNvSpPr>
            <a:spLocks noGrp="1"/>
          </p:cNvSpPr>
          <p:nvPr>
            <p:ph type="title"/>
          </p:nvPr>
        </p:nvSpPr>
        <p:spPr/>
        <p:txBody>
          <a:bodyPr/>
          <a:lstStyle/>
          <a:p>
            <a:r>
              <a:rPr lang="en-US" smtClean="0"/>
              <a:t>Result Click-Through: Options</a:t>
            </a:r>
            <a:endParaRPr lang="en-US"/>
          </a:p>
        </p:txBody>
      </p:sp>
      <p:sp>
        <p:nvSpPr>
          <p:cNvPr id="4" name="Rectangle 3"/>
          <p:cNvSpPr/>
          <p:nvPr/>
        </p:nvSpPr>
        <p:spPr>
          <a:xfrm>
            <a:off x="6938433" y="5530119"/>
            <a:ext cx="2875935" cy="1088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solidFill>
                  <a:srgbClr val="FFFFFF"/>
                </a:solidFill>
              </a:rPr>
              <a:t>On-</a:t>
            </a:r>
            <a:r>
              <a:rPr lang="en-US" dirty="0" err="1">
                <a:solidFill>
                  <a:srgbClr val="FFFFFF"/>
                </a:solidFill>
              </a:rPr>
              <a:t>Prem</a:t>
            </a:r>
            <a:r>
              <a:rPr lang="en-US" dirty="0">
                <a:solidFill>
                  <a:srgbClr val="FFFFFF"/>
                </a:solidFill>
              </a:rPr>
              <a:t> Search Center</a:t>
            </a:r>
          </a:p>
        </p:txBody>
      </p:sp>
      <p:sp>
        <p:nvSpPr>
          <p:cNvPr id="5" name="Rectangle 4"/>
          <p:cNvSpPr/>
          <p:nvPr/>
        </p:nvSpPr>
        <p:spPr>
          <a:xfrm>
            <a:off x="6860705" y="2188290"/>
            <a:ext cx="2953663" cy="1088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solidFill>
                  <a:srgbClr val="FFFFFF"/>
                </a:solidFill>
              </a:rPr>
              <a:t>O365 Search Center</a:t>
            </a:r>
          </a:p>
        </p:txBody>
      </p:sp>
      <p:cxnSp>
        <p:nvCxnSpPr>
          <p:cNvPr id="6" name="Straight Connector 5"/>
          <p:cNvCxnSpPr/>
          <p:nvPr/>
        </p:nvCxnSpPr>
        <p:spPr>
          <a:xfrm>
            <a:off x="5383871" y="4519795"/>
            <a:ext cx="4974590" cy="770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4299586" y="4498447"/>
            <a:ext cx="1857658"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505050"/>
                </a:solidFill>
              </a:rPr>
              <a:t>Internet Boundary</a:t>
            </a:r>
          </a:p>
        </p:txBody>
      </p:sp>
      <p:cxnSp>
        <p:nvCxnSpPr>
          <p:cNvPr id="8" name="Straight Arrow Connector 7"/>
          <p:cNvCxnSpPr/>
          <p:nvPr/>
        </p:nvCxnSpPr>
        <p:spPr>
          <a:xfrm>
            <a:off x="7373484" y="3276324"/>
            <a:ext cx="0" cy="310868"/>
          </a:xfrm>
          <a:prstGeom prst="straightConnector1">
            <a:avLst/>
          </a:prstGeom>
          <a:ln w="19050">
            <a:tailEnd type="oval"/>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9301584" y="5219248"/>
            <a:ext cx="0" cy="310868"/>
          </a:xfrm>
          <a:prstGeom prst="straightConnector1">
            <a:avLst/>
          </a:prstGeom>
          <a:ln w="19050">
            <a:tailEnd type="ova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0669372" y="4208927"/>
            <a:ext cx="932736" cy="6217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solidFill>
                  <a:srgbClr val="FFFFFF"/>
                </a:solidFill>
              </a:rPr>
              <a:t>AD Sync</a:t>
            </a:r>
          </a:p>
        </p:txBody>
      </p:sp>
      <p:cxnSp>
        <p:nvCxnSpPr>
          <p:cNvPr id="13" name="Straight Connector 20"/>
          <p:cNvCxnSpPr>
            <a:stCxn id="5" idx="3"/>
            <a:endCxn id="12" idx="0"/>
          </p:cNvCxnSpPr>
          <p:nvPr/>
        </p:nvCxnSpPr>
        <p:spPr>
          <a:xfrm>
            <a:off x="9814365" y="2732305"/>
            <a:ext cx="1321375" cy="1476622"/>
          </a:xfrm>
          <a:prstGeom prst="curvedConnector2">
            <a:avLst/>
          </a:prstGeom>
          <a:ln>
            <a:head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20"/>
          <p:cNvCxnSpPr>
            <a:stCxn id="12" idx="2"/>
            <a:endCxn id="4" idx="3"/>
          </p:cNvCxnSpPr>
          <p:nvPr/>
        </p:nvCxnSpPr>
        <p:spPr>
          <a:xfrm rot="5400000">
            <a:off x="9853317" y="4791712"/>
            <a:ext cx="1243471" cy="1321375"/>
          </a:xfrm>
          <a:prstGeom prst="curvedConnector2">
            <a:avLst/>
          </a:prstGeom>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8439802" y="4364366"/>
            <a:ext cx="985924" cy="5769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a:solidFill>
                  <a:srgbClr val="FFFFFF"/>
                </a:solidFill>
              </a:rPr>
              <a:t>Reverse Proxy / F5</a:t>
            </a:r>
            <a:endParaRPr lang="en-US" sz="1400" dirty="0">
              <a:solidFill>
                <a:srgbClr val="FFFFFF"/>
              </a:solidFill>
            </a:endParaRPr>
          </a:p>
        </p:txBody>
      </p:sp>
      <p:cxnSp>
        <p:nvCxnSpPr>
          <p:cNvPr id="16" name="Straight Connector 15"/>
          <p:cNvCxnSpPr>
            <a:endCxn id="15" idx="2"/>
          </p:cNvCxnSpPr>
          <p:nvPr/>
        </p:nvCxnSpPr>
        <p:spPr>
          <a:xfrm flipH="1" flipV="1">
            <a:off x="8932768" y="4941304"/>
            <a:ext cx="288062" cy="231622"/>
          </a:xfrm>
          <a:prstGeom prst="line">
            <a:avLst/>
          </a:prstGeom>
          <a:ln>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8803901" y="4179814"/>
            <a:ext cx="0" cy="208848"/>
          </a:xfrm>
          <a:prstGeom prst="straightConnector1">
            <a:avLst/>
          </a:prstGeom>
          <a:ln w="19050">
            <a:tailEnd type="oval"/>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8693286" y="3297792"/>
            <a:ext cx="0" cy="7285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8932431" y="3273159"/>
            <a:ext cx="0" cy="7285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TextBox 27"/>
          <p:cNvSpPr txBox="1"/>
          <p:nvPr/>
        </p:nvSpPr>
        <p:spPr>
          <a:xfrm>
            <a:off x="7993093" y="3647391"/>
            <a:ext cx="757597"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505050"/>
                </a:solidFill>
              </a:rPr>
              <a:t>Query</a:t>
            </a:r>
          </a:p>
        </p:txBody>
      </p:sp>
      <p:sp>
        <p:nvSpPr>
          <p:cNvPr id="22" name="TextBox 28"/>
          <p:cNvSpPr txBox="1"/>
          <p:nvPr/>
        </p:nvSpPr>
        <p:spPr>
          <a:xfrm>
            <a:off x="8871813" y="3641139"/>
            <a:ext cx="833337" cy="345294"/>
          </a:xfrm>
          <a:prstGeom prst="rect">
            <a:avLst/>
          </a:prstGeom>
          <a:noFill/>
        </p:spPr>
        <p:txBody>
          <a:bodyPr wrap="none" lIns="93243" tIns="46620" rIns="93243" bIns="4662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505050"/>
                </a:solidFill>
              </a:rPr>
              <a:t>Results</a:t>
            </a:r>
          </a:p>
        </p:txBody>
      </p:sp>
      <p:cxnSp>
        <p:nvCxnSpPr>
          <p:cNvPr id="25" name="Straight Arrow Connector 24"/>
          <p:cNvCxnSpPr/>
          <p:nvPr/>
        </p:nvCxnSpPr>
        <p:spPr>
          <a:xfrm flipV="1">
            <a:off x="4926808" y="2971013"/>
            <a:ext cx="1737210" cy="524825"/>
          </a:xfrm>
          <a:prstGeom prst="straightConnector1">
            <a:avLst/>
          </a:prstGeom>
          <a:ln>
            <a:solidFill>
              <a:schemeClr val="tx1"/>
            </a:solidFill>
            <a:headEnd type="none"/>
            <a:tailEnd type="triangle"/>
          </a:ln>
        </p:spPr>
        <p:style>
          <a:lnRef idx="1">
            <a:schemeClr val="accent5"/>
          </a:lnRef>
          <a:fillRef idx="0">
            <a:schemeClr val="accent5"/>
          </a:fillRef>
          <a:effectRef idx="0">
            <a:schemeClr val="accent5"/>
          </a:effectRef>
          <a:fontRef idx="minor">
            <a:schemeClr val="tx1"/>
          </a:fontRef>
        </p:style>
      </p:cxnSp>
      <p:cxnSp>
        <p:nvCxnSpPr>
          <p:cNvPr id="27" name="Straight Arrow Connector 26"/>
          <p:cNvCxnSpPr/>
          <p:nvPr/>
        </p:nvCxnSpPr>
        <p:spPr>
          <a:xfrm>
            <a:off x="4926809" y="3672616"/>
            <a:ext cx="1044320" cy="2029587"/>
          </a:xfrm>
          <a:prstGeom prst="straightConnector1">
            <a:avLst/>
          </a:prstGeom>
          <a:ln>
            <a:solidFill>
              <a:schemeClr val="tx1"/>
            </a:solidFill>
            <a:headEnd type="none"/>
            <a:tailEnd type="triangle"/>
          </a:ln>
        </p:spPr>
        <p:style>
          <a:lnRef idx="1">
            <a:schemeClr val="accent5"/>
          </a:lnRef>
          <a:fillRef idx="0">
            <a:schemeClr val="accent5"/>
          </a:fillRef>
          <a:effectRef idx="0">
            <a:schemeClr val="accent5"/>
          </a:effectRef>
          <a:fontRef idx="minor">
            <a:schemeClr val="tx1"/>
          </a:fontRef>
        </p:style>
      </p:cxnSp>
      <p:pic>
        <p:nvPicPr>
          <p:cNvPr id="10" name="Picture 9"/>
          <p:cNvPicPr>
            <a:picLocks noChangeAspect="1"/>
          </p:cNvPicPr>
          <p:nvPr/>
        </p:nvPicPr>
        <p:blipFill>
          <a:blip r:embed="rId4"/>
          <a:stretch>
            <a:fillRect/>
          </a:stretch>
        </p:blipFill>
        <p:spPr>
          <a:xfrm>
            <a:off x="3057794" y="4830666"/>
            <a:ext cx="1296506" cy="1660037"/>
          </a:xfrm>
          <a:prstGeom prst="rect">
            <a:avLst/>
          </a:prstGeom>
        </p:spPr>
      </p:pic>
    </p:spTree>
    <p:custDataLst>
      <p:tags r:id="rId1"/>
    </p:custDataLst>
    <p:extLst>
      <p:ext uri="{BB962C8B-B14F-4D97-AF65-F5344CB8AC3E}">
        <p14:creationId xmlns:p14="http://schemas.microsoft.com/office/powerpoint/2010/main" val="893527717"/>
      </p:ext>
    </p:extLst>
  </p:cSld>
  <p:clrMapOvr>
    <a:masterClrMapping/>
  </p:clrMapOvr>
  <p:transition advTm="154064">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path" presetSubtype="0" accel="50000" decel="50000" fill="hold" nodeType="clickEffect">
                                  <p:stCondLst>
                                    <p:cond delay="0"/>
                                  </p:stCondLst>
                                  <p:childTnLst>
                                    <p:animMotion origin="layout" path="M 3.33333E-6 7.40741E-7 L 0.00013 -0.28426 " pathEditMode="relative" rAng="0" ptsTypes="AA">
                                      <p:cBhvr>
                                        <p:cTn id="58" dur="2000" fill="hold"/>
                                        <p:tgtEl>
                                          <p:spTgt spid="10"/>
                                        </p:tgtEl>
                                        <p:attrNameLst>
                                          <p:attrName>ppt_x</p:attrName>
                                          <p:attrName>ppt_y</p:attrName>
                                        </p:attrNameLst>
                                      </p:cBhvr>
                                      <p:rCtr x="0" y="-14213"/>
                                    </p:animMotion>
                                  </p:childTnLst>
                                </p:cTn>
                              </p:par>
                            </p:childTnLst>
                          </p:cTn>
                        </p:par>
                        <p:par>
                          <p:cTn id="59" fill="hold">
                            <p:stCondLst>
                              <p:cond delay="2000"/>
                            </p:stCondLst>
                            <p:childTnLst>
                              <p:par>
                                <p:cTn id="60" presetID="14" presetClass="entr" presetSubtype="10"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randombar(horizontal)">
                                      <p:cBhvr>
                                        <p:cTn id="62" dur="500"/>
                                        <p:tgtEl>
                                          <p:spTgt spid="25"/>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7"/>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25"/>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2">
                                            <p:txEl>
                                              <p:pRg st="1" end="1"/>
                                            </p:txEl>
                                          </p:spTgt>
                                        </p:tgtEl>
                                        <p:attrNameLst>
                                          <p:attrName>style.visibility</p:attrName>
                                        </p:attrNameLst>
                                      </p:cBhvr>
                                      <p:to>
                                        <p:strVal val="visible"/>
                                      </p:to>
                                    </p:set>
                                    <p:animEffect transition="in" filter="fade">
                                      <p:cBhvr>
                                        <p:cTn id="73" dur="500"/>
                                        <p:tgtEl>
                                          <p:spTgt spid="2">
                                            <p:txEl>
                                              <p:pRg st="1" end="1"/>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2">
                                            <p:txEl>
                                              <p:pRg st="2" end="2"/>
                                            </p:txEl>
                                          </p:spTgt>
                                        </p:tgtEl>
                                        <p:attrNameLst>
                                          <p:attrName>style.visibility</p:attrName>
                                        </p:attrNameLst>
                                      </p:cBhvr>
                                      <p:to>
                                        <p:strVal val="visible"/>
                                      </p:to>
                                    </p:set>
                                    <p:animEffect transition="in" filter="fade">
                                      <p:cBhvr>
                                        <p:cTn id="78"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2" grpId="0" animBg="1"/>
      <p:bldP spid="15" grpId="0" animBg="1"/>
      <p:bldP spid="21" grpId="0"/>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1146" y="1476622"/>
            <a:ext cx="11372574" cy="4003710"/>
          </a:xfrm>
        </p:spPr>
        <p:txBody>
          <a:bodyPr/>
          <a:lstStyle/>
          <a:p>
            <a:pPr marL="582765" indent="-582765">
              <a:buFont typeface="Arial" panose="020B0604020202020204" pitchFamily="34" charset="0"/>
              <a:buChar char="•"/>
            </a:pPr>
            <a:r>
              <a:rPr lang="en-US" dirty="0" smtClean="0"/>
              <a:t>Pre-requisites are critical (</a:t>
            </a:r>
            <a:r>
              <a:rPr lang="en-US" dirty="0" err="1" smtClean="0"/>
              <a:t>DirSync</a:t>
            </a:r>
            <a:r>
              <a:rPr lang="en-US" dirty="0" smtClean="0"/>
              <a:t>, ACS trust, Reverse Proxy/F5*)</a:t>
            </a:r>
          </a:p>
          <a:p>
            <a:pPr marL="582765" indent="-582765">
              <a:buFont typeface="Arial" panose="020B0604020202020204" pitchFamily="34" charset="0"/>
              <a:buChar char="•"/>
            </a:pPr>
            <a:r>
              <a:rPr lang="en-US" dirty="0" smtClean="0"/>
              <a:t>Hybrid Search works in both directions</a:t>
            </a:r>
          </a:p>
          <a:p>
            <a:pPr marL="582765" indent="-582765">
              <a:buFont typeface="Arial" panose="020B0604020202020204" pitchFamily="34" charset="0"/>
              <a:buChar char="•"/>
            </a:pPr>
            <a:r>
              <a:rPr lang="en-US" dirty="0" smtClean="0"/>
              <a:t>Start with on-premises -&gt; SPO</a:t>
            </a:r>
          </a:p>
          <a:p>
            <a:pPr marL="582765" indent="-582765">
              <a:buFont typeface="Arial" panose="020B0604020202020204" pitchFamily="34" charset="0"/>
              <a:buChar char="•"/>
            </a:pPr>
            <a:r>
              <a:rPr lang="en-US" dirty="0" smtClean="0"/>
              <a:t>Easy to customize the UX</a:t>
            </a:r>
          </a:p>
          <a:p>
            <a:pPr marL="582765" indent="-582765">
              <a:buFont typeface="Arial" panose="020B0604020202020204" pitchFamily="34" charset="0"/>
              <a:buChar char="•"/>
            </a:pPr>
            <a:r>
              <a:rPr lang="en-US" dirty="0" smtClean="0"/>
              <a:t>VPN solution preferred for click-through</a:t>
            </a:r>
            <a:endParaRPr lang="en-US" dirty="0"/>
          </a:p>
        </p:txBody>
      </p:sp>
      <p:sp>
        <p:nvSpPr>
          <p:cNvPr id="3" name="Title 2"/>
          <p:cNvSpPr>
            <a:spLocks noGrp="1"/>
          </p:cNvSpPr>
          <p:nvPr>
            <p:ph type="title"/>
          </p:nvPr>
        </p:nvSpPr>
        <p:spPr/>
        <p:txBody>
          <a:bodyPr/>
          <a:lstStyle/>
          <a:p>
            <a:r>
              <a:rPr lang="en-US" smtClean="0"/>
              <a:t>Section Recap</a:t>
            </a:r>
            <a:endParaRPr lang="en-US"/>
          </a:p>
        </p:txBody>
      </p:sp>
    </p:spTree>
    <p:extLst>
      <p:ext uri="{BB962C8B-B14F-4D97-AF65-F5344CB8AC3E}">
        <p14:creationId xmlns:p14="http://schemas.microsoft.com/office/powerpoint/2010/main" val="2016659807"/>
      </p:ext>
    </p:extLst>
  </p:cSld>
  <p:clrMapOvr>
    <a:masterClrMapping/>
  </p:clrMapOvr>
  <p:transition advTm="91862">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Resources</a:t>
            </a:r>
            <a:endParaRPr lang="en-US" dirty="0"/>
          </a:p>
        </p:txBody>
      </p:sp>
    </p:spTree>
    <p:extLst>
      <p:ext uri="{BB962C8B-B14F-4D97-AF65-F5344CB8AC3E}">
        <p14:creationId xmlns:p14="http://schemas.microsoft.com/office/powerpoint/2010/main" val="1020067033"/>
      </p:ext>
    </p:extLst>
  </p:cSld>
  <p:clrMapOvr>
    <a:masterClrMapping/>
  </p:clrMapOvr>
  <p:transition advTm="1783">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2" y="1212853"/>
            <a:ext cx="11887200" cy="4951813"/>
          </a:xfrm>
        </p:spPr>
        <p:txBody>
          <a:bodyPr/>
          <a:lstStyle/>
          <a:p>
            <a:r>
              <a:rPr lang="en-US" dirty="0" smtClean="0"/>
              <a:t>Documentation and Tools</a:t>
            </a:r>
          </a:p>
          <a:p>
            <a:pPr lvl="1"/>
            <a:r>
              <a:rPr lang="en-US" dirty="0" smtClean="0"/>
              <a:t>Available on TechNet</a:t>
            </a:r>
            <a:r>
              <a:rPr lang="en-US" dirty="0"/>
              <a:t> </a:t>
            </a:r>
            <a:r>
              <a:rPr lang="en-US" dirty="0" smtClean="0"/>
              <a:t>- </a:t>
            </a:r>
            <a:r>
              <a:rPr lang="en-US" u="sng" dirty="0" smtClean="0">
                <a:hlinkClick r:id="rId4" tooltip="http://aka.ms/oht1dx"/>
              </a:rPr>
              <a:t>http</a:t>
            </a:r>
            <a:r>
              <a:rPr lang="en-US" u="sng" dirty="0">
                <a:hlinkClick r:id="rId4" tooltip="http://aka.ms/oht1dx"/>
              </a:rPr>
              <a:t>://aka.ms/oht1dx</a:t>
            </a:r>
            <a:endParaRPr lang="en-US" dirty="0"/>
          </a:p>
          <a:p>
            <a:pPr lvl="2"/>
            <a:r>
              <a:rPr lang="en-US" dirty="0" smtClean="0"/>
              <a:t>On-premises -&gt; SPO configuration steps</a:t>
            </a:r>
          </a:p>
          <a:p>
            <a:pPr lvl="2"/>
            <a:r>
              <a:rPr lang="en-US" dirty="0" smtClean="0"/>
              <a:t>Additional details for pre-</a:t>
            </a:r>
            <a:r>
              <a:rPr lang="en-US" dirty="0" err="1" smtClean="0"/>
              <a:t>reqs</a:t>
            </a:r>
            <a:endParaRPr lang="en-US" dirty="0" smtClean="0"/>
          </a:p>
          <a:p>
            <a:pPr lvl="3"/>
            <a:r>
              <a:rPr lang="en-US" dirty="0" smtClean="0">
                <a:hlinkClick r:id="rId5"/>
              </a:rPr>
              <a:t>Identity provider</a:t>
            </a:r>
            <a:r>
              <a:rPr lang="en-US" dirty="0">
                <a:hlinkClick r:id="rId5"/>
              </a:rPr>
              <a:t> </a:t>
            </a:r>
            <a:r>
              <a:rPr lang="en-US" dirty="0" smtClean="0">
                <a:hlinkClick r:id="rId5"/>
              </a:rPr>
              <a:t>and SSO</a:t>
            </a:r>
            <a:endParaRPr lang="en-US" dirty="0" smtClean="0"/>
          </a:p>
          <a:p>
            <a:pPr lvl="3"/>
            <a:r>
              <a:rPr lang="en-US" dirty="0" smtClean="0">
                <a:hlinkClick r:id="rId6"/>
              </a:rPr>
              <a:t>DirSync</a:t>
            </a:r>
            <a:endParaRPr lang="en-US" dirty="0" smtClean="0"/>
          </a:p>
          <a:p>
            <a:pPr lvl="3"/>
            <a:r>
              <a:rPr lang="en-US" dirty="0" smtClean="0">
                <a:hlinkClick r:id="rId7"/>
              </a:rPr>
              <a:t>MSOL Sign-In </a:t>
            </a:r>
            <a:r>
              <a:rPr lang="en-US" dirty="0">
                <a:hlinkClick r:id="rId7"/>
              </a:rPr>
              <a:t>Assistant</a:t>
            </a:r>
            <a:endParaRPr lang="en-US" dirty="0"/>
          </a:p>
          <a:p>
            <a:pPr lvl="3"/>
            <a:r>
              <a:rPr lang="en-US" dirty="0" smtClean="0">
                <a:hlinkClick r:id="rId8"/>
              </a:rPr>
              <a:t>MSOL Module for Windows PowerShell </a:t>
            </a:r>
            <a:endParaRPr lang="en-US" dirty="0" smtClean="0"/>
          </a:p>
          <a:p>
            <a:pPr lvl="1"/>
            <a:r>
              <a:rPr lang="en-US" dirty="0" smtClean="0"/>
              <a:t>Coming soon</a:t>
            </a:r>
          </a:p>
          <a:p>
            <a:pPr lvl="2"/>
            <a:r>
              <a:rPr lang="en-US" dirty="0" smtClean="0"/>
              <a:t>SPO-&gt;on-premises configuration steps (late November)</a:t>
            </a:r>
          </a:p>
          <a:p>
            <a:pPr lvl="2"/>
            <a:r>
              <a:rPr lang="en-US" dirty="0" smtClean="0"/>
              <a:t>Plan </a:t>
            </a:r>
            <a:r>
              <a:rPr lang="en-US" dirty="0"/>
              <a:t>your </a:t>
            </a:r>
            <a:r>
              <a:rPr lang="en-US" dirty="0" smtClean="0"/>
              <a:t>deployment (January/February)</a:t>
            </a:r>
          </a:p>
          <a:p>
            <a:pPr lvl="1"/>
            <a:r>
              <a:rPr lang="en-US" dirty="0" smtClean="0"/>
              <a:t>Reverse Proxy docs</a:t>
            </a:r>
          </a:p>
          <a:p>
            <a:pPr lvl="2"/>
            <a:r>
              <a:rPr lang="en-US" dirty="0" smtClean="0"/>
              <a:t>See you provider of choice (MS, F5, </a:t>
            </a:r>
            <a:r>
              <a:rPr lang="en-US" dirty="0" err="1" smtClean="0"/>
              <a:t>etc</a:t>
            </a:r>
            <a:r>
              <a:rPr lang="en-US" dirty="0" smtClean="0"/>
              <a:t>)</a:t>
            </a:r>
          </a:p>
        </p:txBody>
      </p:sp>
      <p:sp>
        <p:nvSpPr>
          <p:cNvPr id="2" name="Title 1"/>
          <p:cNvSpPr>
            <a:spLocks noGrp="1"/>
          </p:cNvSpPr>
          <p:nvPr>
            <p:ph type="title"/>
          </p:nvPr>
        </p:nvSpPr>
        <p:spPr/>
        <p:txBody>
          <a:bodyPr/>
          <a:lstStyle/>
          <a:p>
            <a:r>
              <a:rPr lang="en-US" dirty="0" smtClean="0"/>
              <a:t>Resources</a:t>
            </a:r>
            <a:endParaRPr lang="en-US" dirty="0"/>
          </a:p>
        </p:txBody>
      </p:sp>
    </p:spTree>
    <p:custDataLst>
      <p:tags r:id="rId1"/>
    </p:custDataLst>
    <p:extLst>
      <p:ext uri="{BB962C8B-B14F-4D97-AF65-F5344CB8AC3E}">
        <p14:creationId xmlns:p14="http://schemas.microsoft.com/office/powerpoint/2010/main" val="323494909"/>
      </p:ext>
    </p:extLst>
  </p:cSld>
  <p:clrMapOvr>
    <a:masterClrMapping/>
  </p:clrMapOvr>
  <p:transition advTm="8974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Search HOLs and events @ SPC</a:t>
            </a:r>
            <a:endParaRPr lang="en-US" dirty="0"/>
          </a:p>
        </p:txBody>
      </p:sp>
      <p:sp>
        <p:nvSpPr>
          <p:cNvPr id="6" name="Text Placeholder 5"/>
          <p:cNvSpPr>
            <a:spLocks noGrp="1"/>
          </p:cNvSpPr>
          <p:nvPr>
            <p:ph type="body" sz="quarter" idx="10"/>
          </p:nvPr>
        </p:nvSpPr>
        <p:spPr>
          <a:xfrm>
            <a:off x="274639" y="1213178"/>
            <a:ext cx="10972800" cy="2741225"/>
          </a:xfrm>
        </p:spPr>
        <p:txBody>
          <a:bodyPr>
            <a:normAutofit/>
          </a:bodyPr>
          <a:lstStyle/>
          <a:p>
            <a:pPr fontAlgn="b">
              <a:spcAft>
                <a:spcPts val="400"/>
              </a:spcAft>
            </a:pPr>
            <a:r>
              <a:rPr lang="en-US" sz="2800" dirty="0">
                <a:gradFill>
                  <a:gsLst>
                    <a:gs pos="1250">
                      <a:schemeClr val="tx1"/>
                    </a:gs>
                    <a:gs pos="99000">
                      <a:schemeClr val="tx1"/>
                    </a:gs>
                  </a:gsLst>
                  <a:lin ang="5400000" scaled="0"/>
                </a:gradFill>
                <a:latin typeface="+mn-lt"/>
              </a:rPr>
              <a:t>HOL031 – Introduction to Search in SharePoint 2013</a:t>
            </a:r>
          </a:p>
          <a:p>
            <a:pPr fontAlgn="b">
              <a:spcAft>
                <a:spcPts val="400"/>
              </a:spcAft>
            </a:pPr>
            <a:r>
              <a:rPr lang="en-US" sz="2800" dirty="0">
                <a:gradFill>
                  <a:gsLst>
                    <a:gs pos="1250">
                      <a:schemeClr val="tx1"/>
                    </a:gs>
                    <a:gs pos="99000">
                      <a:schemeClr val="tx1"/>
                    </a:gs>
                  </a:gsLst>
                  <a:lin ang="5400000" scaled="0"/>
                </a:gradFill>
                <a:latin typeface="+mn-lt"/>
              </a:rPr>
              <a:t>HOL034 – Exploring Search Query Rules in SharePoint 2013</a:t>
            </a:r>
          </a:p>
          <a:p>
            <a:pPr fontAlgn="b">
              <a:spcAft>
                <a:spcPts val="400"/>
              </a:spcAft>
            </a:pPr>
            <a:r>
              <a:rPr lang="en-US" sz="2800" dirty="0">
                <a:gradFill>
                  <a:gsLst>
                    <a:gs pos="1250">
                      <a:schemeClr val="tx1"/>
                    </a:gs>
                    <a:gs pos="99000">
                      <a:schemeClr val="tx1"/>
                    </a:gs>
                  </a:gsLst>
                  <a:lin ang="5400000" scaled="0"/>
                </a:gradFill>
                <a:latin typeface="+mn-lt"/>
              </a:rPr>
              <a:t>HOL032 – Extending the Search experience in SharePoint 2013</a:t>
            </a:r>
          </a:p>
          <a:p>
            <a:pPr fontAlgn="b">
              <a:spcAft>
                <a:spcPts val="400"/>
              </a:spcAft>
            </a:pPr>
            <a:r>
              <a:rPr lang="en-US" sz="2800" dirty="0">
                <a:gradFill>
                  <a:gsLst>
                    <a:gs pos="1250">
                      <a:schemeClr val="tx1"/>
                    </a:gs>
                    <a:gs pos="99000">
                      <a:schemeClr val="tx1"/>
                    </a:gs>
                  </a:gsLst>
                  <a:lin ang="5400000" scaled="0"/>
                </a:gradFill>
                <a:latin typeface="+mn-lt"/>
              </a:rPr>
              <a:t>HOL033 – People Search in SharePoint 2013</a:t>
            </a:r>
          </a:p>
          <a:p>
            <a:pPr fontAlgn="b">
              <a:spcAft>
                <a:spcPts val="400"/>
              </a:spcAft>
            </a:pPr>
            <a:r>
              <a:rPr lang="en-US" sz="2800" dirty="0">
                <a:gradFill>
                  <a:gsLst>
                    <a:gs pos="1250">
                      <a:schemeClr val="tx1"/>
                    </a:gs>
                    <a:gs pos="99000">
                      <a:schemeClr val="tx1"/>
                    </a:gs>
                  </a:gsLst>
                  <a:lin ang="5400000" scaled="0"/>
                </a:gradFill>
                <a:latin typeface="+mn-lt"/>
              </a:rPr>
              <a:t>HOL035 – SharePoint Server 2013 Search Connectors and Using BCS</a:t>
            </a:r>
          </a:p>
        </p:txBody>
      </p:sp>
      <p:sp>
        <p:nvSpPr>
          <p:cNvPr id="4" name="Rectangle 3"/>
          <p:cNvSpPr/>
          <p:nvPr/>
        </p:nvSpPr>
        <p:spPr bwMode="auto">
          <a:xfrm>
            <a:off x="273778" y="3954402"/>
            <a:ext cx="5440680" cy="274146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9" tIns="146256" rIns="182819" bIns="146256" numCol="1" spcCol="0" rtlCol="0" fromWordArt="0" anchor="t" anchorCtr="0" forceAA="0" compatLnSpc="1">
            <a:prstTxWarp prst="textNoShape">
              <a:avLst/>
            </a:prstTxWarp>
            <a:noAutofit/>
          </a:bodyPr>
          <a:lstStyle/>
          <a:p>
            <a:pPr defTabSz="932121" fontAlgn="base">
              <a:lnSpc>
                <a:spcPct val="90000"/>
              </a:lnSpc>
              <a:spcBef>
                <a:spcPct val="0"/>
              </a:spcBef>
              <a:spcAft>
                <a:spcPct val="0"/>
              </a:spcAft>
            </a:pPr>
            <a:r>
              <a:rPr lang="en-US" dirty="0">
                <a:solidFill>
                  <a:srgbClr val="FFFFFF"/>
                </a:solidFill>
                <a:ea typeface="Segoe UI" pitchFamily="34" charset="0"/>
                <a:cs typeface="Segoe UI" pitchFamily="34" charset="0"/>
              </a:rPr>
              <a:t>Meet a Search SME</a:t>
            </a:r>
          </a:p>
          <a:p>
            <a:pPr defTabSz="932121" fontAlgn="base">
              <a:lnSpc>
                <a:spcPct val="90000"/>
              </a:lnSpc>
              <a:spcBef>
                <a:spcPct val="0"/>
              </a:spcBef>
              <a:spcAft>
                <a:spcPct val="0"/>
              </a:spcAft>
            </a:pPr>
            <a:endParaRPr lang="en-US" dirty="0">
              <a:solidFill>
                <a:srgbClr val="FFFFFF"/>
              </a:solidFill>
              <a:ea typeface="Segoe UI" pitchFamily="34" charset="0"/>
              <a:cs typeface="Segoe UI" pitchFamily="34" charset="0"/>
            </a:endParaRPr>
          </a:p>
          <a:p>
            <a:pPr defTabSz="932121" fontAlgn="base">
              <a:lnSpc>
                <a:spcPct val="90000"/>
              </a:lnSpc>
              <a:spcBef>
                <a:spcPct val="0"/>
              </a:spcBef>
              <a:spcAft>
                <a:spcPct val="0"/>
              </a:spcAft>
            </a:pPr>
            <a:r>
              <a:rPr lang="en-US" dirty="0">
                <a:solidFill>
                  <a:srgbClr val="FFFFFF"/>
                </a:solidFill>
                <a:ea typeface="Segoe UI" pitchFamily="34" charset="0"/>
                <a:cs typeface="Segoe UI" pitchFamily="34" charset="0"/>
              </a:rPr>
              <a:t>Ask questions, meet the community and share knowledge!</a:t>
            </a:r>
          </a:p>
          <a:p>
            <a:pPr defTabSz="932121" fontAlgn="base">
              <a:lnSpc>
                <a:spcPct val="90000"/>
              </a:lnSpc>
              <a:spcBef>
                <a:spcPct val="0"/>
              </a:spcBef>
              <a:spcAft>
                <a:spcPct val="0"/>
              </a:spcAft>
            </a:pPr>
            <a:endParaRPr lang="en-US" dirty="0">
              <a:solidFill>
                <a:srgbClr val="FFFFFF"/>
              </a:solidFill>
              <a:ea typeface="Segoe UI" pitchFamily="34" charset="0"/>
              <a:cs typeface="Segoe UI" pitchFamily="34" charset="0"/>
            </a:endParaRPr>
          </a:p>
          <a:p>
            <a:pPr defTabSz="932121" fontAlgn="base">
              <a:lnSpc>
                <a:spcPct val="90000"/>
              </a:lnSpc>
              <a:spcBef>
                <a:spcPct val="0"/>
              </a:spcBef>
              <a:spcAft>
                <a:spcPct val="0"/>
              </a:spcAft>
            </a:pPr>
            <a:r>
              <a:rPr lang="en-US" dirty="0">
                <a:solidFill>
                  <a:srgbClr val="FFFFFF"/>
                </a:solidFill>
                <a:ea typeface="Segoe UI" pitchFamily="34" charset="0"/>
                <a:cs typeface="Segoe UI" pitchFamily="34" charset="0"/>
              </a:rPr>
              <a:t>Mon-Thu @ Exhibit Hall</a:t>
            </a:r>
          </a:p>
        </p:txBody>
      </p:sp>
      <p:sp>
        <p:nvSpPr>
          <p:cNvPr id="5" name="Rectangle 4"/>
          <p:cNvSpPr/>
          <p:nvPr/>
        </p:nvSpPr>
        <p:spPr bwMode="auto">
          <a:xfrm>
            <a:off x="8505663" y="3954402"/>
            <a:ext cx="2697480" cy="2741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678" tIns="146256" rIns="173678" bIns="146256" numCol="1" spcCol="0" rtlCol="0" fromWordArt="0" anchor="t" anchorCtr="0" forceAA="0" compatLnSpc="1">
            <a:prstTxWarp prst="textNoShape">
              <a:avLst/>
            </a:prstTxWarp>
            <a:noAutofit/>
          </a:bodyPr>
          <a:lstStyle/>
          <a:p>
            <a:pPr defTabSz="932121" fontAlgn="base">
              <a:spcBef>
                <a:spcPct val="0"/>
              </a:spcBef>
              <a:spcAft>
                <a:spcPct val="0"/>
              </a:spcAft>
            </a:pPr>
            <a:r>
              <a:rPr lang="en-US" dirty="0">
                <a:solidFill>
                  <a:srgbClr val="FFFFFF"/>
                </a:solidFill>
                <a:ea typeface="Segoe UI" pitchFamily="34" charset="0"/>
                <a:cs typeface="Segoe UI" pitchFamily="34" charset="0"/>
              </a:rPr>
              <a:t>Hands on Labs</a:t>
            </a:r>
          </a:p>
          <a:p>
            <a:pPr defTabSz="932121" fontAlgn="base">
              <a:spcBef>
                <a:spcPct val="0"/>
              </a:spcBef>
              <a:spcAft>
                <a:spcPct val="0"/>
              </a:spcAft>
            </a:pPr>
            <a:endParaRPr lang="en-US" dirty="0">
              <a:solidFill>
                <a:srgbClr val="FFFFFF"/>
              </a:solidFill>
              <a:ea typeface="Segoe UI" pitchFamily="34" charset="0"/>
              <a:cs typeface="Segoe UI" pitchFamily="34" charset="0"/>
            </a:endParaRPr>
          </a:p>
          <a:p>
            <a:pPr defTabSz="932121" fontAlgn="base">
              <a:spcBef>
                <a:spcPct val="0"/>
              </a:spcBef>
              <a:spcAft>
                <a:spcPct val="0"/>
              </a:spcAft>
            </a:pPr>
            <a:r>
              <a:rPr lang="en-US" dirty="0">
                <a:solidFill>
                  <a:srgbClr val="FFFFFF"/>
                </a:solidFill>
                <a:ea typeface="Segoe UI" pitchFamily="34" charset="0"/>
                <a:cs typeface="Segoe UI" pitchFamily="34" charset="0"/>
              </a:rPr>
              <a:t>Daily 10:30am-6:30pm @ HOL Lab Lounge</a:t>
            </a:r>
          </a:p>
        </p:txBody>
      </p:sp>
      <p:sp>
        <p:nvSpPr>
          <p:cNvPr id="7" name="Rectangle 6"/>
          <p:cNvSpPr/>
          <p:nvPr/>
        </p:nvSpPr>
        <p:spPr bwMode="auto">
          <a:xfrm>
            <a:off x="5762702" y="3954402"/>
            <a:ext cx="2697480" cy="274146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9" tIns="146256" rIns="182819" bIns="146256" numCol="1" spcCol="0" rtlCol="0" fromWordArt="0" anchor="t" anchorCtr="0" forceAA="0" compatLnSpc="1">
            <a:prstTxWarp prst="textNoShape">
              <a:avLst/>
            </a:prstTxWarp>
            <a:noAutofit/>
          </a:bodyPr>
          <a:lstStyle/>
          <a:p>
            <a:pPr defTabSz="932121" fontAlgn="base">
              <a:spcBef>
                <a:spcPct val="0"/>
              </a:spcBef>
              <a:spcAft>
                <a:spcPct val="0"/>
              </a:spcAft>
            </a:pPr>
            <a:r>
              <a:rPr lang="en-US" dirty="0">
                <a:solidFill>
                  <a:srgbClr val="FFFFFF"/>
                </a:solidFill>
                <a:ea typeface="Segoe UI" pitchFamily="34" charset="0"/>
                <a:cs typeface="Segoe UI" pitchFamily="34" charset="0"/>
              </a:rPr>
              <a:t>Ask the Experts</a:t>
            </a:r>
          </a:p>
          <a:p>
            <a:pPr defTabSz="932121" fontAlgn="base">
              <a:spcBef>
                <a:spcPct val="0"/>
              </a:spcBef>
              <a:spcAft>
                <a:spcPct val="0"/>
              </a:spcAft>
            </a:pPr>
            <a:endParaRPr lang="en-US" dirty="0">
              <a:solidFill>
                <a:srgbClr val="FFFFFF"/>
              </a:solidFill>
              <a:ea typeface="Segoe UI" pitchFamily="34" charset="0"/>
              <a:cs typeface="Segoe UI" pitchFamily="34" charset="0"/>
            </a:endParaRPr>
          </a:p>
          <a:p>
            <a:pPr defTabSz="932121" fontAlgn="base">
              <a:spcBef>
                <a:spcPct val="0"/>
              </a:spcBef>
              <a:spcAft>
                <a:spcPct val="0"/>
              </a:spcAft>
            </a:pPr>
            <a:r>
              <a:rPr lang="en-US" dirty="0">
                <a:solidFill>
                  <a:srgbClr val="FFFFFF"/>
                </a:solidFill>
                <a:ea typeface="Segoe UI" pitchFamily="34" charset="0"/>
                <a:cs typeface="Segoe UI" pitchFamily="34" charset="0"/>
              </a:rPr>
              <a:t>Discuss search!</a:t>
            </a:r>
          </a:p>
          <a:p>
            <a:pPr defTabSz="932121" fontAlgn="base">
              <a:spcBef>
                <a:spcPct val="0"/>
              </a:spcBef>
              <a:spcAft>
                <a:spcPct val="0"/>
              </a:spcAft>
            </a:pPr>
            <a:endParaRPr lang="en-US" dirty="0">
              <a:solidFill>
                <a:srgbClr val="FFFFFF"/>
              </a:solidFill>
              <a:ea typeface="Segoe UI" pitchFamily="34" charset="0"/>
              <a:cs typeface="Segoe UI" pitchFamily="34" charset="0"/>
            </a:endParaRPr>
          </a:p>
          <a:p>
            <a:pPr defTabSz="932121" fontAlgn="base">
              <a:spcBef>
                <a:spcPct val="0"/>
              </a:spcBef>
              <a:spcAft>
                <a:spcPct val="0"/>
              </a:spcAft>
            </a:pPr>
            <a:r>
              <a:rPr lang="en-US" dirty="0">
                <a:solidFill>
                  <a:srgbClr val="FFFFFF"/>
                </a:solidFill>
                <a:ea typeface="Segoe UI" pitchFamily="34" charset="0"/>
                <a:cs typeface="Segoe UI" pitchFamily="34" charset="0"/>
              </a:rPr>
              <a:t>Wed 6:15PM @ Ask the Experts Lounge</a:t>
            </a:r>
          </a:p>
          <a:p>
            <a:pPr defTabSz="932121" fontAlgn="base">
              <a:spcBef>
                <a:spcPct val="0"/>
              </a:spcBef>
              <a:spcAft>
                <a:spcPct val="0"/>
              </a:spcAft>
            </a:pPr>
            <a:endParaRPr lang="en-US"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3311477399"/>
      </p:ext>
    </p:extLst>
  </p:cSld>
  <p:clrMapOvr>
    <a:masterClrMapping/>
  </p:clrMapOvr>
  <mc:AlternateContent xmlns:mc="http://schemas.openxmlformats.org/markup-compatibility/2006" xmlns:p14="http://schemas.microsoft.com/office/powerpoint/2010/main">
    <mc:Choice Requires="p14">
      <p:transition spd="med" p14:dur="700" advTm="39556">
        <p:fade/>
      </p:transition>
    </mc:Choice>
    <mc:Fallback xmlns="">
      <p:transition spd="med" advTm="39556">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642" y="1213177"/>
            <a:ext cx="2721127" cy="5439909"/>
          </a:xfrm>
          <a:prstGeom prst="rect">
            <a:avLst/>
          </a:prstGeom>
        </p:spPr>
      </p:pic>
      <p:sp>
        <p:nvSpPr>
          <p:cNvPr id="17" name="Title 16"/>
          <p:cNvSpPr>
            <a:spLocks noGrp="1"/>
          </p:cNvSpPr>
          <p:nvPr>
            <p:ph type="title"/>
          </p:nvPr>
        </p:nvSpPr>
        <p:spPr/>
        <p:txBody>
          <a:bodyPr/>
          <a:lstStyle/>
          <a:p>
            <a:r>
              <a:rPr lang="en-US" dirty="0" smtClean="0"/>
              <a:t>Related Hybrid Sessions @ SPC</a:t>
            </a:r>
            <a:endParaRPr lang="en-US" dirty="0"/>
          </a:p>
        </p:txBody>
      </p:sp>
      <p:sp>
        <p:nvSpPr>
          <p:cNvPr id="19" name="Rectangle 18"/>
          <p:cNvSpPr/>
          <p:nvPr/>
        </p:nvSpPr>
        <p:spPr bwMode="auto">
          <a:xfrm>
            <a:off x="274642" y="2612739"/>
            <a:ext cx="9098277" cy="6765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6256" rIns="186494" bIns="146256" numCol="1" spcCol="0" rtlCol="0" fromWordArt="0" anchor="t" anchorCtr="0" forceAA="0" compatLnSpc="1">
            <a:prstTxWarp prst="textNoShape">
              <a:avLst/>
            </a:prstTxWarp>
            <a:noAutofit/>
          </a:bodyPr>
          <a:lstStyle/>
          <a:p>
            <a:pPr defTabSz="932425" fontAlgn="b">
              <a:spcAft>
                <a:spcPts val="400"/>
              </a:spcAft>
            </a:pPr>
            <a:r>
              <a:rPr lang="en-US" dirty="0">
                <a:solidFill>
                  <a:srgbClr val="FFFFFF"/>
                </a:solidFill>
              </a:rPr>
              <a:t>Wed 1:45pm - </a:t>
            </a:r>
            <a:r>
              <a:rPr lang="en-US" b="1" dirty="0">
                <a:solidFill>
                  <a:srgbClr val="FFFFFF"/>
                </a:solidFill>
              </a:rPr>
              <a:t>SPC161</a:t>
            </a:r>
            <a:r>
              <a:rPr lang="en-US" dirty="0">
                <a:solidFill>
                  <a:srgbClr val="FFFFFF"/>
                </a:solidFill>
              </a:rPr>
              <a:t> - Office 365 Deployment and Migration </a:t>
            </a:r>
          </a:p>
        </p:txBody>
      </p:sp>
      <p:sp>
        <p:nvSpPr>
          <p:cNvPr id="33" name="Rectangle 32"/>
          <p:cNvSpPr/>
          <p:nvPr/>
        </p:nvSpPr>
        <p:spPr bwMode="auto">
          <a:xfrm>
            <a:off x="266237" y="4338835"/>
            <a:ext cx="9098280"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6256" rIns="186494" bIns="146256" numCol="1" spcCol="0" rtlCol="0" fromWordArt="0" anchor="t" anchorCtr="0" forceAA="0" compatLnSpc="1">
            <a:prstTxWarp prst="textNoShape">
              <a:avLst/>
            </a:prstTxWarp>
            <a:noAutofit/>
          </a:bodyPr>
          <a:lstStyle/>
          <a:p>
            <a:pPr defTabSz="932425" fontAlgn="b">
              <a:spcAft>
                <a:spcPts val="400"/>
              </a:spcAft>
            </a:pPr>
            <a:r>
              <a:rPr lang="en-US" dirty="0">
                <a:solidFill>
                  <a:srgbClr val="FFFFFF"/>
                </a:solidFill>
              </a:rPr>
              <a:t>Wed 3:15pm - </a:t>
            </a:r>
            <a:r>
              <a:rPr lang="en-US" b="1" dirty="0">
                <a:solidFill>
                  <a:srgbClr val="FFFFFF"/>
                </a:solidFill>
              </a:rPr>
              <a:t>SPC150</a:t>
            </a:r>
            <a:r>
              <a:rPr lang="en-US" dirty="0">
                <a:solidFill>
                  <a:srgbClr val="FFFFFF"/>
                </a:solidFill>
              </a:rPr>
              <a:t> - Microsoft Early Learning: Moving Search to O365 and Building a Hybrid Experience</a:t>
            </a:r>
            <a:br>
              <a:rPr lang="en-US" dirty="0">
                <a:solidFill>
                  <a:srgbClr val="FFFFFF"/>
                </a:solidFill>
              </a:rPr>
            </a:br>
            <a:endParaRPr lang="en-US" dirty="0">
              <a:solidFill>
                <a:srgbClr val="FFFFFF"/>
              </a:solidFill>
            </a:endParaRPr>
          </a:p>
        </p:txBody>
      </p:sp>
      <p:sp>
        <p:nvSpPr>
          <p:cNvPr id="35" name="Rectangle 34"/>
          <p:cNvSpPr/>
          <p:nvPr/>
        </p:nvSpPr>
        <p:spPr bwMode="auto">
          <a:xfrm>
            <a:off x="266240" y="5382809"/>
            <a:ext cx="9098277" cy="6908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6256" rIns="186494" bIns="146256" numCol="1" spcCol="0" rtlCol="0" fromWordArt="0" anchor="t" anchorCtr="0" forceAA="0" compatLnSpc="1">
            <a:prstTxWarp prst="textNoShape">
              <a:avLst/>
            </a:prstTxWarp>
            <a:noAutofit/>
          </a:bodyPr>
          <a:lstStyle/>
          <a:p>
            <a:pPr defTabSz="932425" fontAlgn="b">
              <a:spcAft>
                <a:spcPts val="400"/>
              </a:spcAft>
            </a:pPr>
            <a:r>
              <a:rPr lang="en-US" dirty="0">
                <a:solidFill>
                  <a:srgbClr val="FFFFFF"/>
                </a:solidFill>
              </a:rPr>
              <a:t>Thurs 9:00am - </a:t>
            </a:r>
            <a:r>
              <a:rPr lang="en-US" b="1" dirty="0">
                <a:solidFill>
                  <a:srgbClr val="FFFFFF"/>
                </a:solidFill>
              </a:rPr>
              <a:t>SPC140</a:t>
            </a:r>
            <a:r>
              <a:rPr lang="en-US" dirty="0">
                <a:solidFill>
                  <a:srgbClr val="FFFFFF"/>
                </a:solidFill>
              </a:rPr>
              <a:t> - Deep dive on Server to Server </a:t>
            </a:r>
            <a:r>
              <a:rPr lang="en-US" dirty="0" err="1">
                <a:solidFill>
                  <a:srgbClr val="FFFFFF"/>
                </a:solidFill>
              </a:rPr>
              <a:t>OAuth</a:t>
            </a:r>
            <a:r>
              <a:rPr lang="en-US" dirty="0">
                <a:solidFill>
                  <a:srgbClr val="FFFFFF"/>
                </a:solidFill>
              </a:rPr>
              <a:t> Identity Platform</a:t>
            </a:r>
          </a:p>
        </p:txBody>
      </p:sp>
      <p:sp>
        <p:nvSpPr>
          <p:cNvPr id="36" name="Rectangle 35"/>
          <p:cNvSpPr/>
          <p:nvPr/>
        </p:nvSpPr>
        <p:spPr bwMode="auto">
          <a:xfrm>
            <a:off x="266240" y="3457808"/>
            <a:ext cx="9098277" cy="68849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6256" rIns="186494" bIns="146256" numCol="1" spcCol="0" rtlCol="0" fromWordArt="0" anchor="t" anchorCtr="0" forceAA="0" compatLnSpc="1">
            <a:prstTxWarp prst="textNoShape">
              <a:avLst/>
            </a:prstTxWarp>
            <a:noAutofit/>
          </a:bodyPr>
          <a:lstStyle/>
          <a:p>
            <a:pPr defTabSz="932425" fontAlgn="b">
              <a:spcAft>
                <a:spcPts val="400"/>
              </a:spcAft>
            </a:pPr>
            <a:r>
              <a:rPr lang="en-US" dirty="0">
                <a:solidFill>
                  <a:srgbClr val="FFFFFF"/>
                </a:solidFill>
              </a:rPr>
              <a:t>Wed 1:45pm – </a:t>
            </a:r>
            <a:r>
              <a:rPr lang="en-US" b="1" dirty="0">
                <a:solidFill>
                  <a:srgbClr val="FFFFFF"/>
                </a:solidFill>
              </a:rPr>
              <a:t>SPC218</a:t>
            </a:r>
            <a:r>
              <a:rPr lang="en-US" dirty="0">
                <a:solidFill>
                  <a:srgbClr val="FFFFFF"/>
                </a:solidFill>
              </a:rPr>
              <a:t> - SharePoint Online Hybrid: Configuring BCS and Duet Online </a:t>
            </a:r>
          </a:p>
        </p:txBody>
      </p:sp>
      <p:sp>
        <p:nvSpPr>
          <p:cNvPr id="10" name="Rectangle 9"/>
          <p:cNvSpPr/>
          <p:nvPr/>
        </p:nvSpPr>
        <p:spPr bwMode="auto">
          <a:xfrm>
            <a:off x="274636" y="1586599"/>
            <a:ext cx="9098280"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6256" rIns="186494" bIns="146256" numCol="1" spcCol="0" rtlCol="0" fromWordArt="0" anchor="t" anchorCtr="0" forceAA="0" compatLnSpc="1">
            <a:prstTxWarp prst="textNoShape">
              <a:avLst/>
            </a:prstTxWarp>
            <a:noAutofit/>
          </a:bodyPr>
          <a:lstStyle/>
          <a:p>
            <a:pPr defTabSz="932425" fontAlgn="b">
              <a:spcAft>
                <a:spcPts val="400"/>
              </a:spcAft>
            </a:pPr>
            <a:r>
              <a:rPr lang="en-US" dirty="0">
                <a:solidFill>
                  <a:srgbClr val="FFFFFF"/>
                </a:solidFill>
              </a:rPr>
              <a:t>Wed 10:30am - </a:t>
            </a:r>
            <a:r>
              <a:rPr lang="en-US" b="1" dirty="0">
                <a:solidFill>
                  <a:srgbClr val="FFFFFF"/>
                </a:solidFill>
              </a:rPr>
              <a:t>SPC152</a:t>
            </a:r>
            <a:r>
              <a:rPr lang="en-US" dirty="0">
                <a:solidFill>
                  <a:srgbClr val="FFFFFF"/>
                </a:solidFill>
              </a:rPr>
              <a:t> - Migrating to SharePoint Online in Office 365 - Strategy and Best Practices</a:t>
            </a:r>
          </a:p>
        </p:txBody>
      </p:sp>
    </p:spTree>
    <p:extLst>
      <p:ext uri="{BB962C8B-B14F-4D97-AF65-F5344CB8AC3E}">
        <p14:creationId xmlns:p14="http://schemas.microsoft.com/office/powerpoint/2010/main" val="2061799366"/>
      </p:ext>
    </p:extLst>
  </p:cSld>
  <p:clrMapOvr>
    <a:masterClrMapping/>
  </p:clrMapOvr>
  <mc:AlternateContent xmlns:mc="http://schemas.openxmlformats.org/markup-compatibility/2006" xmlns:p14="http://schemas.microsoft.com/office/powerpoint/2010/main">
    <mc:Choice Requires="p14">
      <p:transition spd="med" p14:dur="700" advTm="55291">
        <p:fade/>
      </p:transition>
    </mc:Choice>
    <mc:Fallback xmlns="">
      <p:transition spd="med" advTm="55291">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Design Time Session</a:t>
            </a:r>
            <a:endParaRPr lang="en-US" dirty="0"/>
          </a:p>
        </p:txBody>
      </p:sp>
      <p:sp>
        <p:nvSpPr>
          <p:cNvPr id="3" name="Text Placeholder 2"/>
          <p:cNvSpPr>
            <a:spLocks noGrp="1"/>
          </p:cNvSpPr>
          <p:nvPr>
            <p:ph type="body" sz="quarter" idx="10"/>
          </p:nvPr>
        </p:nvSpPr>
        <p:spPr>
          <a:xfrm>
            <a:off x="274642" y="1212850"/>
            <a:ext cx="11887200" cy="5296273"/>
          </a:xfrm>
        </p:spPr>
        <p:txBody>
          <a:bodyPr/>
          <a:lstStyle/>
          <a:p>
            <a:pPr marL="582765" indent="-582765">
              <a:buFont typeface="Arial" panose="020B0604020202020204" pitchFamily="34" charset="0"/>
              <a:buChar char="•"/>
            </a:pPr>
            <a:r>
              <a:rPr lang="en-US" dirty="0" smtClean="0"/>
              <a:t>What</a:t>
            </a:r>
          </a:p>
          <a:p>
            <a:pPr lvl="1"/>
            <a:r>
              <a:rPr lang="en-US" dirty="0" smtClean="0"/>
              <a:t>Come </a:t>
            </a:r>
            <a:r>
              <a:rPr lang="en-US" dirty="0"/>
              <a:t>and discuss plans and strategy for your hybrid SharePoint 2013 solution that integrates an on-premises farm with a farm in Office 365. Possible areas of discussion include identity management requirements (Active Directory synchronization, server-to-server [S2S] authentication), search, and Business Connectivity Services (BCS).</a:t>
            </a:r>
          </a:p>
          <a:p>
            <a:pPr marL="582765" indent="-582765">
              <a:buFont typeface="Arial" panose="020B0604020202020204" pitchFamily="34" charset="0"/>
              <a:buChar char="•"/>
            </a:pPr>
            <a:r>
              <a:rPr lang="en-US" dirty="0" smtClean="0"/>
              <a:t>When</a:t>
            </a:r>
          </a:p>
          <a:p>
            <a:pPr lvl="1"/>
            <a:r>
              <a:rPr lang="en-US" dirty="0" smtClean="0"/>
              <a:t>Wednesday 1:30-3:00pm</a:t>
            </a:r>
          </a:p>
          <a:p>
            <a:pPr marL="582765" indent="-582765">
              <a:buFont typeface="Arial" panose="020B0604020202020204" pitchFamily="34" charset="0"/>
              <a:buChar char="•"/>
            </a:pPr>
            <a:r>
              <a:rPr lang="en-US" dirty="0" smtClean="0"/>
              <a:t>How many</a:t>
            </a:r>
          </a:p>
          <a:p>
            <a:pPr lvl="1"/>
            <a:r>
              <a:rPr lang="en-US" dirty="0" smtClean="0"/>
              <a:t>Only one slot is available</a:t>
            </a:r>
          </a:p>
          <a:p>
            <a:pPr marL="582765" indent="-582765">
              <a:buFont typeface="Arial" panose="020B0604020202020204" pitchFamily="34" charset="0"/>
              <a:buChar char="•"/>
            </a:pPr>
            <a:r>
              <a:rPr lang="en-US" dirty="0" smtClean="0"/>
              <a:t>Selection criteria</a:t>
            </a:r>
          </a:p>
          <a:p>
            <a:pPr lvl="1"/>
            <a:r>
              <a:rPr lang="en-US" dirty="0" smtClean="0"/>
              <a:t>Hybrid is critical for your business</a:t>
            </a:r>
          </a:p>
          <a:p>
            <a:pPr lvl="1"/>
            <a:r>
              <a:rPr lang="en-US" dirty="0" smtClean="0"/>
              <a:t>Expect to deploy a pilot in the next 3 months</a:t>
            </a:r>
          </a:p>
        </p:txBody>
      </p:sp>
    </p:spTree>
    <p:extLst>
      <p:ext uri="{BB962C8B-B14F-4D97-AF65-F5344CB8AC3E}">
        <p14:creationId xmlns:p14="http://schemas.microsoft.com/office/powerpoint/2010/main" val="1193108266"/>
      </p:ext>
    </p:extLst>
  </p:cSld>
  <p:clrMapOvr>
    <a:masterClrMapping/>
  </p:clrMapOvr>
  <p:transition advTm="98112">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642" y="1213177"/>
            <a:ext cx="2721127" cy="5439909"/>
          </a:xfrm>
          <a:prstGeom prst="rect">
            <a:avLst/>
          </a:prstGeom>
        </p:spPr>
      </p:pic>
      <p:sp>
        <p:nvSpPr>
          <p:cNvPr id="17" name="Title 16"/>
          <p:cNvSpPr>
            <a:spLocks noGrp="1"/>
          </p:cNvSpPr>
          <p:nvPr>
            <p:ph type="title"/>
          </p:nvPr>
        </p:nvSpPr>
        <p:spPr/>
        <p:txBody>
          <a:bodyPr/>
          <a:lstStyle/>
          <a:p>
            <a:r>
              <a:rPr lang="en-US" dirty="0" smtClean="0"/>
              <a:t>Related Search Sessions @ SPC</a:t>
            </a:r>
            <a:endParaRPr lang="en-US" dirty="0"/>
          </a:p>
        </p:txBody>
      </p:sp>
      <p:sp>
        <p:nvSpPr>
          <p:cNvPr id="19" name="Rectangle 18"/>
          <p:cNvSpPr/>
          <p:nvPr/>
        </p:nvSpPr>
        <p:spPr bwMode="auto">
          <a:xfrm>
            <a:off x="283038" y="1578333"/>
            <a:ext cx="9098277" cy="66496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6256" rIns="186494" bIns="146256" numCol="1" spcCol="0" rtlCol="0" fromWordArt="0" anchor="t" anchorCtr="0" forceAA="0" compatLnSpc="1">
            <a:prstTxWarp prst="textNoShape">
              <a:avLst/>
            </a:prstTxWarp>
            <a:noAutofit/>
          </a:bodyPr>
          <a:lstStyle/>
          <a:p>
            <a:pPr defTabSz="932425" fontAlgn="b">
              <a:spcAft>
                <a:spcPts val="400"/>
              </a:spcAft>
            </a:pPr>
            <a:r>
              <a:rPr lang="en-US" dirty="0">
                <a:solidFill>
                  <a:srgbClr val="FFFFFF"/>
                </a:solidFill>
              </a:rPr>
              <a:t>Tue 1:45pm - </a:t>
            </a:r>
            <a:r>
              <a:rPr lang="en-US" b="1" dirty="0">
                <a:solidFill>
                  <a:srgbClr val="FFFFFF"/>
                </a:solidFill>
              </a:rPr>
              <a:t>SPC154</a:t>
            </a:r>
            <a:r>
              <a:rPr lang="en-US" dirty="0">
                <a:solidFill>
                  <a:srgbClr val="FFFFFF"/>
                </a:solidFill>
              </a:rPr>
              <a:t> - Migration Strategies for Search in SharePoint 2013</a:t>
            </a:r>
          </a:p>
        </p:txBody>
      </p:sp>
      <p:sp>
        <p:nvSpPr>
          <p:cNvPr id="22" name="Rectangle 21"/>
          <p:cNvSpPr/>
          <p:nvPr/>
        </p:nvSpPr>
        <p:spPr bwMode="auto">
          <a:xfrm>
            <a:off x="274646" y="3407579"/>
            <a:ext cx="9098277" cy="66619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6256" rIns="186494" bIns="146256" numCol="1" spcCol="0" rtlCol="0" fromWordArt="0" anchor="t" anchorCtr="0" forceAA="0" compatLnSpc="1">
            <a:prstTxWarp prst="textNoShape">
              <a:avLst/>
            </a:prstTxWarp>
            <a:noAutofit/>
          </a:bodyPr>
          <a:lstStyle/>
          <a:p>
            <a:pPr defTabSz="932425" fontAlgn="b">
              <a:spcAft>
                <a:spcPts val="400"/>
              </a:spcAft>
            </a:pPr>
            <a:r>
              <a:rPr lang="en-US" dirty="0">
                <a:solidFill>
                  <a:srgbClr val="FFFFFF"/>
                </a:solidFill>
              </a:rPr>
              <a:t>Tue 3:15pm - </a:t>
            </a:r>
            <a:r>
              <a:rPr lang="en-US" b="1" dirty="0">
                <a:solidFill>
                  <a:srgbClr val="FFFFFF"/>
                </a:solidFill>
              </a:rPr>
              <a:t>SPC230</a:t>
            </a:r>
            <a:r>
              <a:rPr lang="en-US" dirty="0">
                <a:solidFill>
                  <a:srgbClr val="FFFFFF"/>
                </a:solidFill>
              </a:rPr>
              <a:t> - Step by Step: Building Search Driven Applications with</a:t>
            </a:r>
          </a:p>
        </p:txBody>
      </p:sp>
      <p:sp>
        <p:nvSpPr>
          <p:cNvPr id="23" name="Rectangle 22"/>
          <p:cNvSpPr/>
          <p:nvPr/>
        </p:nvSpPr>
        <p:spPr bwMode="auto">
          <a:xfrm>
            <a:off x="274640" y="2491230"/>
            <a:ext cx="9098280" cy="66963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6256" rIns="186494" bIns="146256" numCol="1" spcCol="0" rtlCol="0" fromWordArt="0" anchor="t" anchorCtr="0" forceAA="0" compatLnSpc="1">
            <a:prstTxWarp prst="textNoShape">
              <a:avLst/>
            </a:prstTxWarp>
            <a:noAutofit/>
          </a:bodyPr>
          <a:lstStyle/>
          <a:p>
            <a:pPr defTabSz="932425" fontAlgn="b">
              <a:spcAft>
                <a:spcPts val="400"/>
              </a:spcAft>
            </a:pPr>
            <a:r>
              <a:rPr lang="en-US" dirty="0">
                <a:solidFill>
                  <a:srgbClr val="FFFFFF"/>
                </a:solidFill>
              </a:rPr>
              <a:t>Tue 1:45pm - </a:t>
            </a:r>
            <a:r>
              <a:rPr lang="en-US" b="1" dirty="0">
                <a:solidFill>
                  <a:srgbClr val="FFFFFF"/>
                </a:solidFill>
              </a:rPr>
              <a:t>SPC191</a:t>
            </a:r>
            <a:r>
              <a:rPr lang="en-US" dirty="0">
                <a:solidFill>
                  <a:srgbClr val="FFFFFF"/>
                </a:solidFill>
              </a:rPr>
              <a:t> - People Search and Extensibility in SharePoint 2013</a:t>
            </a:r>
            <a:br>
              <a:rPr lang="en-US" dirty="0">
                <a:solidFill>
                  <a:srgbClr val="FFFFFF"/>
                </a:solidFill>
              </a:rPr>
            </a:br>
            <a:endParaRPr lang="en-US" dirty="0">
              <a:solidFill>
                <a:srgbClr val="FFFFFF"/>
              </a:solidFill>
            </a:endParaRPr>
          </a:p>
        </p:txBody>
      </p:sp>
      <p:sp>
        <p:nvSpPr>
          <p:cNvPr id="34" name="Rectangle 33"/>
          <p:cNvSpPr/>
          <p:nvPr/>
        </p:nvSpPr>
        <p:spPr bwMode="auto">
          <a:xfrm>
            <a:off x="274644" y="4323923"/>
            <a:ext cx="9098279" cy="66676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33" tIns="149188" rIns="190233" bIns="149188" numCol="1" spcCol="0" rtlCol="0" fromWordArt="0" anchor="t" anchorCtr="0" forceAA="0" compatLnSpc="1">
            <a:prstTxWarp prst="textNoShape">
              <a:avLst/>
            </a:prstTxWarp>
            <a:noAutofit/>
          </a:bodyPr>
          <a:lstStyle/>
          <a:p>
            <a:pPr defTabSz="932425" fontAlgn="b">
              <a:spcAft>
                <a:spcPts val="408"/>
              </a:spcAft>
            </a:pPr>
            <a:r>
              <a:rPr lang="en-US" dirty="0">
                <a:solidFill>
                  <a:srgbClr val="FFFFFF"/>
                </a:solidFill>
              </a:rPr>
              <a:t>Tue 5:00pm - </a:t>
            </a:r>
            <a:r>
              <a:rPr lang="en-US" b="1" dirty="0">
                <a:solidFill>
                  <a:srgbClr val="FFFFFF"/>
                </a:solidFill>
              </a:rPr>
              <a:t>SPC172</a:t>
            </a:r>
            <a:r>
              <a:rPr lang="en-US" dirty="0">
                <a:solidFill>
                  <a:srgbClr val="FFFFFF"/>
                </a:solidFill>
              </a:rPr>
              <a:t> - Overview of Capacity Planning, Sizing and High </a:t>
            </a:r>
            <a:r>
              <a:rPr lang="en-US" dirty="0" smtClean="0">
                <a:solidFill>
                  <a:srgbClr val="FFFFFF"/>
                </a:solidFill>
              </a:rPr>
              <a:t>Availability</a:t>
            </a:r>
            <a:endParaRPr lang="en-US" dirty="0">
              <a:solidFill>
                <a:srgbClr val="FFFFFF"/>
              </a:solidFill>
            </a:endParaRPr>
          </a:p>
        </p:txBody>
      </p:sp>
      <p:sp>
        <p:nvSpPr>
          <p:cNvPr id="35" name="Rectangle 34"/>
          <p:cNvSpPr/>
          <p:nvPr/>
        </p:nvSpPr>
        <p:spPr bwMode="auto">
          <a:xfrm>
            <a:off x="274642" y="5261143"/>
            <a:ext cx="9098281" cy="6873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33" tIns="149188" rIns="190233" bIns="149188" numCol="1" spcCol="0" rtlCol="0" fromWordArt="0" anchor="t" anchorCtr="0" forceAA="0" compatLnSpc="1">
            <a:prstTxWarp prst="textNoShape">
              <a:avLst/>
            </a:prstTxWarp>
            <a:noAutofit/>
          </a:bodyPr>
          <a:lstStyle/>
          <a:p>
            <a:pPr defTabSz="932425" fontAlgn="b">
              <a:spcAft>
                <a:spcPts val="408"/>
              </a:spcAft>
            </a:pPr>
            <a:r>
              <a:rPr lang="en-US" dirty="0">
                <a:solidFill>
                  <a:srgbClr val="FFFFFF"/>
                </a:solidFill>
              </a:rPr>
              <a:t>Tue 5:00pm - </a:t>
            </a:r>
            <a:r>
              <a:rPr lang="en-US" b="1" dirty="0">
                <a:solidFill>
                  <a:srgbClr val="FFFFFF"/>
                </a:solidFill>
              </a:rPr>
              <a:t>SPC203</a:t>
            </a:r>
            <a:r>
              <a:rPr lang="en-US" dirty="0">
                <a:solidFill>
                  <a:srgbClr val="FFFFFF"/>
                </a:solidFill>
              </a:rPr>
              <a:t> - Search Content Enrichment </a:t>
            </a:r>
            <a:r>
              <a:rPr lang="en-US" dirty="0" smtClean="0">
                <a:solidFill>
                  <a:srgbClr val="FFFFFF"/>
                </a:solidFill>
              </a:rPr>
              <a:t>&amp; Extensibility</a:t>
            </a:r>
            <a:endParaRPr lang="en-US" dirty="0">
              <a:solidFill>
                <a:srgbClr val="FFFFFF"/>
              </a:solidFill>
            </a:endParaRPr>
          </a:p>
        </p:txBody>
      </p:sp>
    </p:spTree>
    <p:extLst>
      <p:ext uri="{BB962C8B-B14F-4D97-AF65-F5344CB8AC3E}">
        <p14:creationId xmlns:p14="http://schemas.microsoft.com/office/powerpoint/2010/main" val="1395289486"/>
      </p:ext>
    </p:extLst>
  </p:cSld>
  <p:clrMapOvr>
    <a:masterClrMapping/>
  </p:clrMapOvr>
  <mc:AlternateContent xmlns:mc="http://schemas.openxmlformats.org/markup-compatibility/2006" xmlns:p14="http://schemas.microsoft.com/office/powerpoint/2010/main">
    <mc:Choice Requires="p14">
      <p:transition spd="med" p14:dur="700" advTm="17566">
        <p:fade/>
      </p:transition>
    </mc:Choice>
    <mc:Fallback xmlns="">
      <p:transition spd="med" advTm="17566">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Search in the Cloud</a:t>
            </a:r>
            <a:endParaRPr lang="en-US" dirty="0"/>
          </a:p>
        </p:txBody>
      </p:sp>
    </p:spTree>
    <p:extLst>
      <p:ext uri="{BB962C8B-B14F-4D97-AF65-F5344CB8AC3E}">
        <p14:creationId xmlns:p14="http://schemas.microsoft.com/office/powerpoint/2010/main" val="1924664451"/>
      </p:ext>
    </p:extLst>
  </p:cSld>
  <p:clrMapOvr>
    <a:masterClrMapping/>
  </p:clrMapOvr>
  <p:transition advTm="2657">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76151" y="1764195"/>
            <a:ext cx="5913018" cy="3719757"/>
          </a:xfrm>
          <a:prstGeom prst="rect">
            <a:avLst/>
          </a:prstGeom>
          <a:noFill/>
          <a:effectLst>
            <a:outerShdw blurRad="76200" dist="12700" dir="2700000" sy="-23000" kx="-800400" algn="bl" rotWithShape="0">
              <a:prstClr val="black">
                <a:alpha val="20000"/>
              </a:prstClr>
            </a:outerShdw>
          </a:effectLst>
        </p:spPr>
        <p:txBody>
          <a:bodyPr wrap="none" lIns="93243" tIns="46620" rIns="93243" bIns="46620" rtlCol="0">
            <a:spAutoFit/>
          </a:bodyPr>
          <a:lstStyle/>
          <a:p>
            <a:pPr defTabSz="932425"/>
            <a:r>
              <a:rPr lang="fi-FI" sz="20300" dirty="0">
                <a:solidFill>
                  <a:srgbClr val="FFFFFF"/>
                </a:solidFill>
                <a:effectLst>
                  <a:outerShdw blurRad="38100" dist="38100" dir="2700000" algn="tl">
                    <a:srgbClr val="000000">
                      <a:alpha val="43137"/>
                    </a:srgbClr>
                  </a:outerShdw>
                </a:effectLst>
              </a:rPr>
              <a:t>Q&amp;A</a:t>
            </a:r>
            <a:endParaRPr lang="en-US" sz="20300" dirty="0">
              <a:solidFill>
                <a:srgbClr val="FFFFFF"/>
              </a:solidFill>
              <a:effectLst>
                <a:outerShdw blurRad="38100" dist="38100" dir="2700000" algn="tl">
                  <a:srgbClr val="000000">
                    <a:alpha val="43137"/>
                  </a:srgbClr>
                </a:outerShdw>
              </a:effectLst>
            </a:endParaRPr>
          </a:p>
          <a:p>
            <a:pPr defTabSz="932425"/>
            <a:endParaRPr lang="en-US" sz="3300" dirty="0">
              <a:solidFill>
                <a:srgbClr val="FFFFFF"/>
              </a:solidFill>
            </a:endParaRPr>
          </a:p>
        </p:txBody>
      </p:sp>
    </p:spTree>
    <p:extLst>
      <p:ext uri="{BB962C8B-B14F-4D97-AF65-F5344CB8AC3E}">
        <p14:creationId xmlns:p14="http://schemas.microsoft.com/office/powerpoint/2010/main" val="303421699"/>
      </p:ext>
    </p:extLst>
  </p:cSld>
  <p:clrMapOvr>
    <a:masterClrMapping/>
  </p:clrMapOvr>
  <p:transition advTm="20804">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429713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8670"/>
            <a:ext cx="10974388" cy="624995"/>
          </a:xfrm>
          <a:prstGeom prst="rect">
            <a:avLst/>
          </a:prstGeom>
          <a:noFill/>
          <a:ln w="12700">
            <a:noFill/>
            <a:miter lim="800000"/>
            <a:headEnd type="none" w="sm" len="sm"/>
            <a:tailEnd type="none" w="sm" len="sm"/>
          </a:ln>
          <a:effectLst/>
        </p:spPr>
        <p:txBody>
          <a:bodyPr vert="horz" wrap="square" lIns="182819" tIns="146256" rIns="182819" bIns="146256" numCol="1" anchor="t" anchorCtr="0" compatLnSpc="1">
            <a:prstTxWarp prst="textNoShape">
              <a:avLst/>
            </a:prstTxWarp>
            <a:spAutoFit/>
          </a:bodyPr>
          <a:lstStyle/>
          <a:p>
            <a:pPr defTabSz="93193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193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59231" y="3145094"/>
            <a:ext cx="3288506" cy="704345"/>
          </a:xfrm>
          <a:prstGeom prst="rect">
            <a:avLst/>
          </a:prstGeom>
        </p:spPr>
      </p:pic>
    </p:spTree>
    <p:extLst>
      <p:ext uri="{BB962C8B-B14F-4D97-AF65-F5344CB8AC3E}">
        <p14:creationId xmlns:p14="http://schemas.microsoft.com/office/powerpoint/2010/main" val="3418330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Appendix</a:t>
            </a:r>
            <a:endParaRPr lang="en-US"/>
          </a:p>
        </p:txBody>
      </p:sp>
    </p:spTree>
    <p:extLst>
      <p:ext uri="{BB962C8B-B14F-4D97-AF65-F5344CB8AC3E}">
        <p14:creationId xmlns:p14="http://schemas.microsoft.com/office/powerpoint/2010/main" val="2975494210"/>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1146" y="233152"/>
            <a:ext cx="11372574" cy="762786"/>
          </a:xfrm>
        </p:spPr>
        <p:txBody>
          <a:bodyPr/>
          <a:lstStyle/>
          <a:p>
            <a:r>
              <a:rPr lang="en-US" smtClean="0"/>
              <a:t>Acronyms defined</a:t>
            </a:r>
            <a:endParaRPr lang="en-US"/>
          </a:p>
        </p:txBody>
      </p:sp>
      <p:sp>
        <p:nvSpPr>
          <p:cNvPr id="4" name="Text Placeholder 3"/>
          <p:cNvSpPr>
            <a:spLocks noGrp="1"/>
          </p:cNvSpPr>
          <p:nvPr>
            <p:ph type="body" sz="quarter" idx="10"/>
          </p:nvPr>
        </p:nvSpPr>
        <p:spPr>
          <a:xfrm>
            <a:off x="531141" y="1170193"/>
            <a:ext cx="11569392" cy="5945320"/>
          </a:xfrm>
        </p:spPr>
        <p:txBody>
          <a:bodyPr/>
          <a:lstStyle/>
          <a:p>
            <a:r>
              <a:rPr lang="en-US" sz="2900" b="1"/>
              <a:t>ACS</a:t>
            </a:r>
            <a:r>
              <a:rPr lang="en-US" sz="2900"/>
              <a:t> – Access Control Services; an Azure service that is used to establish and broker trusted connections between two endpoints</a:t>
            </a:r>
          </a:p>
          <a:p>
            <a:r>
              <a:rPr lang="en-US" sz="2900" b="1"/>
              <a:t>O365</a:t>
            </a:r>
            <a:r>
              <a:rPr lang="en-US" sz="2900"/>
              <a:t> – Office365 multi-tenant cloud service encompassing Exchange, SharePoint and Lync Online</a:t>
            </a:r>
          </a:p>
          <a:p>
            <a:r>
              <a:rPr lang="en-US" sz="2900" b="1"/>
              <a:t>SPO</a:t>
            </a:r>
            <a:r>
              <a:rPr lang="en-US" sz="2900"/>
              <a:t> – SharePoint Online, part of Office 365</a:t>
            </a:r>
          </a:p>
          <a:p>
            <a:r>
              <a:rPr lang="en-US" sz="2900"/>
              <a:t>F5 – Name of a vendor selling networking solutions including “Reverse Proxy” type solutions</a:t>
            </a:r>
          </a:p>
          <a:p>
            <a:r>
              <a:rPr lang="en-US" sz="2900" b="1"/>
              <a:t>DirSync/AD Sync </a:t>
            </a:r>
            <a:r>
              <a:rPr lang="en-US" sz="2900"/>
              <a:t>– Tool provided Active Directory team to enable synchronization of users between on-premise AD and Office 365 AD</a:t>
            </a:r>
          </a:p>
          <a:p>
            <a:r>
              <a:rPr lang="en-US" sz="2900"/>
              <a:t>QR – Query Rules, a search customization feature that allows you to read, transform and act on a user-entered search term</a:t>
            </a:r>
          </a:p>
          <a:p>
            <a:r>
              <a:rPr lang="en-US" sz="2900"/>
              <a:t>DYM – Did You Mean, a search feature to suggest similar searches (particular useful for spelling mistakes)</a:t>
            </a:r>
            <a:endParaRPr lang="en-US" sz="3700"/>
          </a:p>
        </p:txBody>
      </p:sp>
    </p:spTree>
    <p:extLst>
      <p:ext uri="{BB962C8B-B14F-4D97-AF65-F5344CB8AC3E}">
        <p14:creationId xmlns:p14="http://schemas.microsoft.com/office/powerpoint/2010/main" val="285342702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146" y="233152"/>
            <a:ext cx="11372574" cy="762786"/>
          </a:xfrm>
        </p:spPr>
        <p:txBody>
          <a:bodyPr/>
          <a:lstStyle/>
          <a:p>
            <a:r>
              <a:rPr lang="en-US" smtClean="0"/>
              <a:t>SPO Search limitations</a:t>
            </a:r>
            <a:endParaRPr lang="en-US"/>
          </a:p>
        </p:txBody>
      </p:sp>
      <p:sp>
        <p:nvSpPr>
          <p:cNvPr id="3" name="Text Placeholder 2"/>
          <p:cNvSpPr>
            <a:spLocks noGrp="1"/>
          </p:cNvSpPr>
          <p:nvPr>
            <p:ph type="body" sz="quarter" idx="10"/>
          </p:nvPr>
        </p:nvSpPr>
        <p:spPr>
          <a:xfrm>
            <a:off x="531146" y="1476626"/>
            <a:ext cx="11372574" cy="2649869"/>
          </a:xfrm>
        </p:spPr>
        <p:txBody>
          <a:bodyPr/>
          <a:lstStyle/>
          <a:p>
            <a:r>
              <a:rPr lang="en-US" smtClean="0"/>
              <a:t>Crawl: SPO content only</a:t>
            </a:r>
          </a:p>
          <a:p>
            <a:r>
              <a:rPr lang="en-US" smtClean="0"/>
              <a:t>Extensibility: no thesaurus, custom dictionary</a:t>
            </a:r>
          </a:p>
          <a:p>
            <a:r>
              <a:rPr lang="en-US" smtClean="0"/>
              <a:t>No full-trust code: entity extractors/CSTs/connectors/ custom CTS call-out</a:t>
            </a:r>
            <a:endParaRPr lang="en-US"/>
          </a:p>
        </p:txBody>
      </p:sp>
    </p:spTree>
    <p:extLst>
      <p:ext uri="{BB962C8B-B14F-4D97-AF65-F5344CB8AC3E}">
        <p14:creationId xmlns:p14="http://schemas.microsoft.com/office/powerpoint/2010/main" val="311945931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SharePoint Online Search</a:t>
            </a:r>
            <a:endParaRPr lang="en-US"/>
          </a:p>
        </p:txBody>
      </p:sp>
      <p:graphicFrame>
        <p:nvGraphicFramePr>
          <p:cNvPr id="4" name="Table 3"/>
          <p:cNvGraphicFramePr>
            <a:graphicFrameLocks noGrp="1"/>
          </p:cNvGraphicFramePr>
          <p:nvPr>
            <p:extLst>
              <p:ext uri="{D42A27DB-BD31-4B8C-83A1-F6EECF244321}">
                <p14:modId xmlns:p14="http://schemas.microsoft.com/office/powerpoint/2010/main" val="2544022594"/>
              </p:ext>
            </p:extLst>
          </p:nvPr>
        </p:nvGraphicFramePr>
        <p:xfrm>
          <a:off x="630953" y="1595027"/>
          <a:ext cx="8373788" cy="4082232"/>
        </p:xfrm>
        <a:graphic>
          <a:graphicData uri="http://schemas.openxmlformats.org/drawingml/2006/table">
            <a:tbl>
              <a:tblPr firstRow="1" bandRow="1">
                <a:tableStyleId>{073A0DAA-6AF3-43AB-8588-CEC1D06C72B9}</a:tableStyleId>
              </a:tblPr>
              <a:tblGrid>
                <a:gridCol w="4291025"/>
                <a:gridCol w="2070719"/>
                <a:gridCol w="2012044"/>
              </a:tblGrid>
              <a:tr h="583176">
                <a:tc>
                  <a:txBody>
                    <a:bodyPr/>
                    <a:lstStyle/>
                    <a:p>
                      <a:r>
                        <a:rPr lang="en-US" sz="2900" dirty="0" smtClean="0"/>
                        <a:t>Area</a:t>
                      </a:r>
                      <a:endParaRPr lang="en-US" sz="2900" dirty="0"/>
                    </a:p>
                  </a:txBody>
                  <a:tcPr marL="93274" marR="93274" marT="46630" marB="46630"/>
                </a:tc>
                <a:tc>
                  <a:txBody>
                    <a:bodyPr/>
                    <a:lstStyle/>
                    <a:p>
                      <a:pPr algn="ctr"/>
                      <a:r>
                        <a:rPr lang="en-US" sz="2900" dirty="0" smtClean="0"/>
                        <a:t>Today</a:t>
                      </a:r>
                      <a:endParaRPr lang="en-US" sz="2900" dirty="0"/>
                    </a:p>
                  </a:txBody>
                  <a:tcPr marL="93274" marR="93274" marT="46630" marB="46630"/>
                </a:tc>
                <a:tc>
                  <a:txBody>
                    <a:bodyPr/>
                    <a:lstStyle/>
                    <a:p>
                      <a:pPr algn="ctr"/>
                      <a:r>
                        <a:rPr lang="en-US" sz="2900" baseline="0" dirty="0" smtClean="0"/>
                        <a:t>2013</a:t>
                      </a:r>
                      <a:endParaRPr lang="en-US" sz="2900" dirty="0"/>
                    </a:p>
                  </a:txBody>
                  <a:tcPr marL="93274" marR="93274" marT="46630" marB="46630"/>
                </a:tc>
              </a:tr>
              <a:tr h="583176">
                <a:tc>
                  <a:txBody>
                    <a:bodyPr/>
                    <a:lstStyle/>
                    <a:p>
                      <a:r>
                        <a:rPr lang="en-US" sz="2900" smtClean="0"/>
                        <a:t>Crawl Freshness</a:t>
                      </a:r>
                      <a:endParaRPr lang="en-US" sz="2900">
                        <a:solidFill>
                          <a:schemeClr val="accent1">
                            <a:lumMod val="50000"/>
                          </a:schemeClr>
                        </a:solidFill>
                      </a:endParaRPr>
                    </a:p>
                  </a:txBody>
                  <a:tcPr marL="93274" marR="93274" marT="46630" marB="46630"/>
                </a:tc>
                <a:tc>
                  <a:txBody>
                    <a:bodyPr/>
                    <a:lstStyle/>
                    <a:p>
                      <a:pPr marL="0" algn="l" defTabSz="914367" rtl="0" eaLnBrk="1" latinLnBrk="0" hangingPunct="1"/>
                      <a:endParaRPr lang="en-US" sz="2900" kern="1200" dirty="0">
                        <a:solidFill>
                          <a:schemeClr val="dk1"/>
                        </a:solidFill>
                        <a:latin typeface="+mn-lt"/>
                        <a:ea typeface="+mn-ea"/>
                        <a:cs typeface="+mn-cs"/>
                      </a:endParaRPr>
                    </a:p>
                  </a:txBody>
                  <a:tcPr marL="93274" marR="93274" marT="46630" marB="46630">
                    <a:solidFill>
                      <a:srgbClr val="FFFF00"/>
                    </a:solidFill>
                  </a:tcPr>
                </a:tc>
                <a:tc>
                  <a:txBody>
                    <a:bodyPr/>
                    <a:lstStyle/>
                    <a:p>
                      <a:pPr marL="0" algn="l" defTabSz="914367" rtl="0" eaLnBrk="1" latinLnBrk="0" hangingPunct="1"/>
                      <a:endParaRPr lang="en-US" sz="2900" kern="1200" dirty="0">
                        <a:solidFill>
                          <a:schemeClr val="dk1"/>
                        </a:solidFill>
                        <a:latin typeface="+mn-lt"/>
                        <a:ea typeface="+mn-ea"/>
                        <a:cs typeface="+mn-cs"/>
                      </a:endParaRPr>
                    </a:p>
                  </a:txBody>
                  <a:tcPr marL="93274" marR="93274" marT="46630" marB="46630">
                    <a:solidFill>
                      <a:schemeClr val="accent2"/>
                    </a:solidFill>
                  </a:tcPr>
                </a:tc>
              </a:tr>
              <a:tr h="583176">
                <a:tc>
                  <a:txBody>
                    <a:bodyPr/>
                    <a:lstStyle/>
                    <a:p>
                      <a:r>
                        <a:rPr lang="en-US" sz="2900" smtClean="0"/>
                        <a:t>Query Latency</a:t>
                      </a:r>
                      <a:endParaRPr lang="en-US" sz="2900">
                        <a:solidFill>
                          <a:schemeClr val="accent1">
                            <a:lumMod val="50000"/>
                          </a:schemeClr>
                        </a:solidFill>
                      </a:endParaRPr>
                    </a:p>
                  </a:txBody>
                  <a:tcPr marL="93274" marR="93274" marT="46630" marB="46630"/>
                </a:tc>
                <a:tc>
                  <a:txBody>
                    <a:bodyPr/>
                    <a:lstStyle/>
                    <a:p>
                      <a:pPr marL="0" algn="l" defTabSz="914367" rtl="0" eaLnBrk="1" latinLnBrk="0" hangingPunct="1"/>
                      <a:endParaRPr lang="en-US" sz="2900" kern="1200" dirty="0">
                        <a:solidFill>
                          <a:schemeClr val="dk1"/>
                        </a:solidFill>
                        <a:latin typeface="+mn-lt"/>
                        <a:ea typeface="+mn-ea"/>
                        <a:cs typeface="+mn-cs"/>
                      </a:endParaRPr>
                    </a:p>
                  </a:txBody>
                  <a:tcPr marL="93274" marR="93274" marT="46630" marB="46630">
                    <a:solidFill>
                      <a:schemeClr val="accent2"/>
                    </a:solidFill>
                  </a:tcPr>
                </a:tc>
                <a:tc>
                  <a:txBody>
                    <a:bodyPr/>
                    <a:lstStyle/>
                    <a:p>
                      <a:pPr marL="0" algn="l" defTabSz="914367" rtl="0" eaLnBrk="1" latinLnBrk="0" hangingPunct="1"/>
                      <a:endParaRPr lang="en-US" sz="2900" kern="1200" dirty="0">
                        <a:solidFill>
                          <a:schemeClr val="dk1"/>
                        </a:solidFill>
                        <a:latin typeface="+mn-lt"/>
                        <a:ea typeface="+mn-ea"/>
                        <a:cs typeface="+mn-cs"/>
                      </a:endParaRPr>
                    </a:p>
                  </a:txBody>
                  <a:tcPr marL="93274" marR="93274" marT="46630" marB="46630">
                    <a:solidFill>
                      <a:schemeClr val="accent2"/>
                    </a:solidFill>
                  </a:tcPr>
                </a:tc>
              </a:tr>
              <a:tr h="583176">
                <a:tc>
                  <a:txBody>
                    <a:bodyPr/>
                    <a:lstStyle/>
                    <a:p>
                      <a:r>
                        <a:rPr lang="en-US" sz="2900" smtClean="0"/>
                        <a:t>Scale</a:t>
                      </a:r>
                      <a:endParaRPr lang="en-US" sz="2900">
                        <a:solidFill>
                          <a:schemeClr val="accent1">
                            <a:lumMod val="50000"/>
                          </a:schemeClr>
                        </a:solidFill>
                      </a:endParaRPr>
                    </a:p>
                  </a:txBody>
                  <a:tcPr marL="93274" marR="93274" marT="46630" marB="46630"/>
                </a:tc>
                <a:tc>
                  <a:txBody>
                    <a:bodyPr/>
                    <a:lstStyle/>
                    <a:p>
                      <a:pPr marL="0" algn="l" defTabSz="914367" rtl="0" eaLnBrk="1" latinLnBrk="0" hangingPunct="1"/>
                      <a:endParaRPr lang="en-US" sz="2900" kern="1200" dirty="0">
                        <a:solidFill>
                          <a:schemeClr val="dk1"/>
                        </a:solidFill>
                        <a:latin typeface="+mn-lt"/>
                        <a:ea typeface="+mn-ea"/>
                        <a:cs typeface="+mn-cs"/>
                      </a:endParaRPr>
                    </a:p>
                  </a:txBody>
                  <a:tcPr marL="93274" marR="93274" marT="46630" marB="46630">
                    <a:solidFill>
                      <a:srgbClr val="FFFF00"/>
                    </a:solidFill>
                  </a:tcPr>
                </a:tc>
                <a:tc>
                  <a:txBody>
                    <a:bodyPr/>
                    <a:lstStyle/>
                    <a:p>
                      <a:pPr marL="0" algn="l" defTabSz="914367" rtl="0" eaLnBrk="1" latinLnBrk="0" hangingPunct="1"/>
                      <a:endParaRPr lang="en-US" sz="2900" kern="1200" dirty="0">
                        <a:solidFill>
                          <a:schemeClr val="dk1"/>
                        </a:solidFill>
                        <a:latin typeface="+mn-lt"/>
                        <a:ea typeface="+mn-ea"/>
                        <a:cs typeface="+mn-cs"/>
                      </a:endParaRPr>
                    </a:p>
                  </a:txBody>
                  <a:tcPr marL="93274" marR="93274" marT="46630" marB="46630">
                    <a:solidFill>
                      <a:schemeClr val="accent2"/>
                    </a:solidFill>
                  </a:tcPr>
                </a:tc>
              </a:tr>
              <a:tr h="583176">
                <a:tc>
                  <a:txBody>
                    <a:bodyPr/>
                    <a:lstStyle/>
                    <a:p>
                      <a:r>
                        <a:rPr lang="en-US" sz="2900" smtClean="0"/>
                        <a:t>Manageability</a:t>
                      </a:r>
                      <a:endParaRPr lang="en-US" sz="2900">
                        <a:solidFill>
                          <a:schemeClr val="accent1">
                            <a:lumMod val="50000"/>
                          </a:schemeClr>
                        </a:solidFill>
                      </a:endParaRPr>
                    </a:p>
                  </a:txBody>
                  <a:tcPr marL="93274" marR="93274" marT="46630" marB="46630"/>
                </a:tc>
                <a:tc>
                  <a:txBody>
                    <a:bodyPr/>
                    <a:lstStyle/>
                    <a:p>
                      <a:pPr marL="0" algn="l" defTabSz="914367" rtl="0" eaLnBrk="1" latinLnBrk="0" hangingPunct="1"/>
                      <a:endParaRPr lang="en-US" sz="2900" kern="1200" dirty="0">
                        <a:solidFill>
                          <a:schemeClr val="dk1"/>
                        </a:solidFill>
                        <a:latin typeface="+mn-lt"/>
                        <a:ea typeface="+mn-ea"/>
                        <a:cs typeface="+mn-cs"/>
                      </a:endParaRPr>
                    </a:p>
                  </a:txBody>
                  <a:tcPr marL="93274" marR="93274" marT="46630" marB="46630">
                    <a:solidFill>
                      <a:srgbClr val="FFFF00"/>
                    </a:solidFill>
                  </a:tcPr>
                </a:tc>
                <a:tc>
                  <a:txBody>
                    <a:bodyPr/>
                    <a:lstStyle/>
                    <a:p>
                      <a:pPr marL="0" algn="l" defTabSz="914367" rtl="0" eaLnBrk="1" latinLnBrk="0" hangingPunct="1"/>
                      <a:endParaRPr lang="en-US" sz="2900" kern="1200" dirty="0">
                        <a:solidFill>
                          <a:schemeClr val="dk1"/>
                        </a:solidFill>
                        <a:latin typeface="+mn-lt"/>
                        <a:ea typeface="+mn-ea"/>
                        <a:cs typeface="+mn-cs"/>
                      </a:endParaRPr>
                    </a:p>
                  </a:txBody>
                  <a:tcPr marL="93274" marR="93274" marT="46630" marB="46630">
                    <a:solidFill>
                      <a:schemeClr val="accent2"/>
                    </a:solidFill>
                  </a:tcPr>
                </a:tc>
              </a:tr>
              <a:tr h="583176">
                <a:tc>
                  <a:txBody>
                    <a:bodyPr/>
                    <a:lstStyle/>
                    <a:p>
                      <a:r>
                        <a:rPr lang="en-US" sz="2900" smtClean="0"/>
                        <a:t>User Experience</a:t>
                      </a:r>
                      <a:endParaRPr lang="en-US" sz="2900">
                        <a:solidFill>
                          <a:schemeClr val="accent1">
                            <a:lumMod val="50000"/>
                          </a:schemeClr>
                        </a:solidFill>
                      </a:endParaRPr>
                    </a:p>
                  </a:txBody>
                  <a:tcPr marL="93274" marR="93274" marT="46630" marB="46630"/>
                </a:tc>
                <a:tc>
                  <a:txBody>
                    <a:bodyPr/>
                    <a:lstStyle/>
                    <a:p>
                      <a:pPr marL="0" algn="l" defTabSz="914367" rtl="0" eaLnBrk="1" latinLnBrk="0" hangingPunct="1"/>
                      <a:endParaRPr lang="en-US" sz="2900" kern="1200" dirty="0">
                        <a:solidFill>
                          <a:schemeClr val="dk1"/>
                        </a:solidFill>
                        <a:latin typeface="+mn-lt"/>
                        <a:ea typeface="+mn-ea"/>
                        <a:cs typeface="+mn-cs"/>
                      </a:endParaRPr>
                    </a:p>
                  </a:txBody>
                  <a:tcPr marL="93274" marR="93274" marT="46630" marB="46630">
                    <a:solidFill>
                      <a:srgbClr val="FFFF00"/>
                    </a:solidFill>
                  </a:tcPr>
                </a:tc>
                <a:tc>
                  <a:txBody>
                    <a:bodyPr/>
                    <a:lstStyle/>
                    <a:p>
                      <a:pPr marL="0" algn="l" defTabSz="914367" rtl="0" eaLnBrk="1" latinLnBrk="0" hangingPunct="1"/>
                      <a:endParaRPr lang="en-US" sz="2900" kern="1200" dirty="0">
                        <a:solidFill>
                          <a:schemeClr val="dk1"/>
                        </a:solidFill>
                        <a:latin typeface="+mn-lt"/>
                        <a:ea typeface="+mn-ea"/>
                        <a:cs typeface="+mn-cs"/>
                      </a:endParaRPr>
                    </a:p>
                  </a:txBody>
                  <a:tcPr marL="93274" marR="93274" marT="46630" marB="46630">
                    <a:solidFill>
                      <a:schemeClr val="accent2"/>
                    </a:solidFill>
                  </a:tcPr>
                </a:tc>
              </a:tr>
              <a:tr h="583176">
                <a:tc>
                  <a:txBody>
                    <a:bodyPr/>
                    <a:lstStyle/>
                    <a:p>
                      <a:r>
                        <a:rPr lang="en-US" sz="2900" dirty="0" smtClean="0"/>
                        <a:t>Extensibility</a:t>
                      </a:r>
                      <a:endParaRPr lang="en-US" sz="2900" dirty="0">
                        <a:solidFill>
                          <a:schemeClr val="accent1">
                            <a:lumMod val="50000"/>
                          </a:schemeClr>
                        </a:solidFill>
                      </a:endParaRPr>
                    </a:p>
                  </a:txBody>
                  <a:tcPr marL="93274" marR="93274" marT="46630" marB="46630"/>
                </a:tc>
                <a:tc>
                  <a:txBody>
                    <a:bodyPr/>
                    <a:lstStyle/>
                    <a:p>
                      <a:pPr marL="0" algn="l" defTabSz="914367" rtl="0" eaLnBrk="1" latinLnBrk="0" hangingPunct="1"/>
                      <a:endParaRPr lang="en-US" sz="2900" kern="1200" dirty="0">
                        <a:solidFill>
                          <a:schemeClr val="dk1"/>
                        </a:solidFill>
                        <a:latin typeface="+mn-lt"/>
                        <a:ea typeface="+mn-ea"/>
                        <a:cs typeface="+mn-cs"/>
                      </a:endParaRPr>
                    </a:p>
                  </a:txBody>
                  <a:tcPr marL="93274" marR="93274" marT="46630" marB="46630">
                    <a:solidFill>
                      <a:srgbClr val="FF0000"/>
                    </a:solidFill>
                  </a:tcPr>
                </a:tc>
                <a:tc>
                  <a:txBody>
                    <a:bodyPr/>
                    <a:lstStyle/>
                    <a:p>
                      <a:pPr marL="0" algn="l" defTabSz="914367" rtl="0" eaLnBrk="1" latinLnBrk="0" hangingPunct="1"/>
                      <a:endParaRPr lang="en-US" sz="2900" kern="1200" dirty="0">
                        <a:solidFill>
                          <a:schemeClr val="dk1"/>
                        </a:solidFill>
                        <a:latin typeface="+mn-lt"/>
                        <a:ea typeface="+mn-ea"/>
                        <a:cs typeface="+mn-cs"/>
                      </a:endParaRPr>
                    </a:p>
                  </a:txBody>
                  <a:tcPr marL="93274" marR="93274" marT="46630" marB="46630">
                    <a:solidFill>
                      <a:srgbClr val="FFFF00"/>
                    </a:solidFill>
                  </a:tcPr>
                </a:tc>
              </a:tr>
            </a:tbl>
          </a:graphicData>
        </a:graphic>
      </p:graphicFrame>
    </p:spTree>
    <p:extLst>
      <p:ext uri="{BB962C8B-B14F-4D97-AF65-F5344CB8AC3E}">
        <p14:creationId xmlns:p14="http://schemas.microsoft.com/office/powerpoint/2010/main" val="1066297892"/>
      </p:ext>
    </p:extLst>
  </p:cSld>
  <p:clrMapOvr>
    <a:masterClrMapping/>
  </p:clrMapOvr>
  <p:transition advTm="343358">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Search Extensibility in the Cloud</a:t>
            </a:r>
            <a:endParaRPr lang="en-US"/>
          </a:p>
        </p:txBody>
      </p:sp>
      <p:sp>
        <p:nvSpPr>
          <p:cNvPr id="3" name="Text Placeholder 2"/>
          <p:cNvSpPr>
            <a:spLocks noGrp="1"/>
          </p:cNvSpPr>
          <p:nvPr>
            <p:ph type="body" sz="quarter" idx="10"/>
          </p:nvPr>
        </p:nvSpPr>
        <p:spPr>
          <a:xfrm>
            <a:off x="532761" y="1476625"/>
            <a:ext cx="5503140" cy="3225343"/>
          </a:xfrm>
        </p:spPr>
        <p:txBody>
          <a:bodyPr/>
          <a:lstStyle/>
          <a:p>
            <a:r>
              <a:rPr lang="en-US" sz="4000" dirty="0">
                <a:gradFill>
                  <a:gsLst>
                    <a:gs pos="1250">
                      <a:schemeClr val="tx2"/>
                    </a:gs>
                    <a:gs pos="99000">
                      <a:schemeClr val="tx2"/>
                    </a:gs>
                  </a:gsLst>
                  <a:lin ang="5400000" scaled="0"/>
                </a:gradFill>
              </a:rPr>
              <a:t>No code</a:t>
            </a:r>
          </a:p>
          <a:p>
            <a:pPr lvl="1"/>
            <a:r>
              <a:rPr lang="en-US" dirty="0" smtClean="0"/>
              <a:t>Managed Properties</a:t>
            </a:r>
          </a:p>
          <a:p>
            <a:pPr lvl="1"/>
            <a:r>
              <a:rPr lang="en-US" dirty="0" smtClean="0"/>
              <a:t>Result Sources</a:t>
            </a:r>
          </a:p>
          <a:p>
            <a:pPr lvl="1"/>
            <a:r>
              <a:rPr lang="en-US" dirty="0" smtClean="0"/>
              <a:t>Query rules</a:t>
            </a:r>
          </a:p>
          <a:p>
            <a:pPr lvl="1"/>
            <a:r>
              <a:rPr lang="en-US" dirty="0" smtClean="0"/>
              <a:t>Result Types</a:t>
            </a:r>
          </a:p>
          <a:p>
            <a:pPr lvl="1"/>
            <a:r>
              <a:rPr lang="en-US" dirty="0" smtClean="0"/>
              <a:t>Display Templates</a:t>
            </a:r>
          </a:p>
          <a:p>
            <a:pPr lvl="1"/>
            <a:r>
              <a:rPr lang="en-US" dirty="0" smtClean="0"/>
              <a:t>Dictionaries (via MMS Term Store)</a:t>
            </a:r>
          </a:p>
        </p:txBody>
      </p:sp>
      <p:sp>
        <p:nvSpPr>
          <p:cNvPr id="4" name="Text Placeholder 3"/>
          <p:cNvSpPr>
            <a:spLocks noGrp="1"/>
          </p:cNvSpPr>
          <p:nvPr>
            <p:ph type="body" sz="quarter" idx="11"/>
          </p:nvPr>
        </p:nvSpPr>
        <p:spPr>
          <a:xfrm>
            <a:off x="532761" y="4756918"/>
            <a:ext cx="5503140" cy="2210012"/>
          </a:xfrm>
        </p:spPr>
        <p:txBody>
          <a:bodyPr/>
          <a:lstStyle/>
          <a:p>
            <a:r>
              <a:rPr lang="en-US" sz="4000" dirty="0">
                <a:gradFill>
                  <a:gsLst>
                    <a:gs pos="1250">
                      <a:schemeClr val="tx2"/>
                    </a:gs>
                    <a:gs pos="99000">
                      <a:schemeClr val="tx2"/>
                    </a:gs>
                  </a:gsLst>
                  <a:lin ang="5400000" scaled="0"/>
                </a:gradFill>
              </a:rPr>
              <a:t>Code/script</a:t>
            </a:r>
          </a:p>
          <a:p>
            <a:pPr lvl="1"/>
            <a:r>
              <a:rPr lang="en-US" dirty="0"/>
              <a:t>CSOM</a:t>
            </a:r>
          </a:p>
          <a:p>
            <a:pPr lvl="1"/>
            <a:r>
              <a:rPr lang="en-US" dirty="0"/>
              <a:t>REST</a:t>
            </a:r>
          </a:p>
          <a:p>
            <a:endParaRPr lang="en-US" dirty="0"/>
          </a:p>
        </p:txBody>
      </p:sp>
      <p:sp>
        <p:nvSpPr>
          <p:cNvPr id="5" name="Text Placeholder 2"/>
          <p:cNvSpPr txBox="1">
            <a:spLocks/>
          </p:cNvSpPr>
          <p:nvPr/>
        </p:nvSpPr>
        <p:spPr>
          <a:xfrm>
            <a:off x="6661063" y="1476624"/>
            <a:ext cx="5503140" cy="1379606"/>
          </a:xfrm>
          <a:prstGeom prst="rect">
            <a:avLst/>
          </a:prstGeom>
        </p:spPr>
        <p:txBody>
          <a:bodyPr vert="horz" lIns="0" tIns="0" rIns="0" bIns="0" rtlCol="0">
            <a:spAutoFit/>
          </a:bodyPr>
          <a:lstStyle>
            <a:lvl1pPr marL="292100" marR="0" indent="-292100" algn="l" defTabSz="914363" rtl="0" eaLnBrk="1" fontAlgn="auto" latinLnBrk="0" hangingPunct="1">
              <a:lnSpc>
                <a:spcPct val="90000"/>
              </a:lnSpc>
              <a:spcBef>
                <a:spcPts val="1200"/>
              </a:spcBef>
              <a:spcAft>
                <a:spcPts val="0"/>
              </a:spcAft>
              <a:buClr>
                <a:schemeClr val="tx1"/>
              </a:buClr>
              <a:buSzPct val="90000"/>
              <a:buFont typeface="Wingdings" pitchFamily="2" charset="2"/>
              <a:buChar char=""/>
              <a:tabLst/>
              <a:defRPr sz="3600" kern="1200" spc="-70" baseline="0">
                <a:gradFill>
                  <a:gsLst>
                    <a:gs pos="1250">
                      <a:schemeClr val="tx1"/>
                    </a:gs>
                    <a:gs pos="100000">
                      <a:schemeClr val="tx1"/>
                    </a:gs>
                  </a:gsLst>
                  <a:lin ang="5400000" scaled="0"/>
                </a:gradFill>
                <a:latin typeface="+mj-lt"/>
                <a:ea typeface="+mn-ea"/>
                <a:cs typeface="+mn-cs"/>
              </a:defRPr>
            </a:lvl1pPr>
            <a:lvl2pPr marL="520700" marR="0" indent="-228600"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85800" marR="0" indent="-165100"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863600" marR="0" indent="-177800"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028700" marR="0" indent="-165100"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7231" indent="-287231" defTabSz="932391">
              <a:buClr>
                <a:srgbClr val="505050"/>
              </a:buClr>
              <a:buFont typeface="Arial" pitchFamily="34" charset="0"/>
              <a:buChar char="•"/>
            </a:pPr>
            <a:r>
              <a:rPr lang="en-US" sz="4000" spc="0" dirty="0">
                <a:gradFill>
                  <a:gsLst>
                    <a:gs pos="1250">
                      <a:srgbClr val="012654"/>
                    </a:gs>
                    <a:gs pos="99000">
                      <a:srgbClr val="012654"/>
                    </a:gs>
                  </a:gsLst>
                  <a:lin ang="5400000" scaled="0"/>
                </a:gradFill>
              </a:rPr>
              <a:t>Packaging</a:t>
            </a:r>
          </a:p>
          <a:p>
            <a:pPr lvl="1" defTabSz="932391">
              <a:buFont typeface="Arial" pitchFamily="34" charset="0"/>
              <a:buChar char="•"/>
            </a:pPr>
            <a:r>
              <a:rPr lang="en-US" sz="2400" dirty="0">
                <a:gradFill>
                  <a:gsLst>
                    <a:gs pos="1250">
                      <a:srgbClr val="505050"/>
                    </a:gs>
                    <a:gs pos="100000">
                      <a:srgbClr val="505050"/>
                    </a:gs>
                  </a:gsLst>
                  <a:lin ang="5400000" scaled="0"/>
                </a:gradFill>
              </a:rPr>
              <a:t>Import/Export search settings</a:t>
            </a:r>
          </a:p>
          <a:p>
            <a:pPr lvl="1" defTabSz="932391">
              <a:buFont typeface="Arial" pitchFamily="34" charset="0"/>
              <a:buChar char="•"/>
            </a:pPr>
            <a:r>
              <a:rPr lang="en-US" sz="2400" dirty="0">
                <a:gradFill>
                  <a:gsLst>
                    <a:gs pos="1250">
                      <a:srgbClr val="505050"/>
                    </a:gs>
                    <a:gs pos="100000">
                      <a:srgbClr val="505050"/>
                    </a:gs>
                  </a:gsLst>
                  <a:lin ang="5400000" scaled="0"/>
                </a:gradFill>
              </a:rPr>
              <a:t>SharePoint App</a:t>
            </a:r>
          </a:p>
        </p:txBody>
      </p:sp>
    </p:spTree>
    <p:custDataLst>
      <p:tags r:id="rId1"/>
    </p:custDataLst>
    <p:extLst>
      <p:ext uri="{BB962C8B-B14F-4D97-AF65-F5344CB8AC3E}">
        <p14:creationId xmlns:p14="http://schemas.microsoft.com/office/powerpoint/2010/main" val="3134209282"/>
      </p:ext>
    </p:extLst>
  </p:cSld>
  <p:clrMapOvr>
    <a:masterClrMapping/>
  </p:clrMapOvr>
  <p:transition advTm="173518">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Search in </a:t>
            </a:r>
            <a:r>
              <a:rPr lang="en-US" dirty="0" smtClean="0"/>
              <a:t>Office 365</a:t>
            </a:r>
            <a:endParaRPr lang="en-US" dirty="0"/>
          </a:p>
        </p:txBody>
      </p:sp>
      <p:sp>
        <p:nvSpPr>
          <p:cNvPr id="5" name="Text Placeholder 4"/>
          <p:cNvSpPr>
            <a:spLocks noGrp="1"/>
          </p:cNvSpPr>
          <p:nvPr>
            <p:ph type="body" sz="quarter" idx="12"/>
          </p:nvPr>
        </p:nvSpPr>
        <p:spPr/>
        <p:txBody>
          <a:bodyPr/>
          <a:lstStyle/>
          <a:p>
            <a:r>
              <a:rPr lang="en-US" smtClean="0"/>
              <a:t>demo</a:t>
            </a:r>
            <a:endParaRPr lang="en-US"/>
          </a:p>
        </p:txBody>
      </p:sp>
    </p:spTree>
    <p:extLst>
      <p:ext uri="{BB962C8B-B14F-4D97-AF65-F5344CB8AC3E}">
        <p14:creationId xmlns:p14="http://schemas.microsoft.com/office/powerpoint/2010/main" val="2253174110"/>
      </p:ext>
    </p:extLst>
  </p:cSld>
  <p:clrMapOvr>
    <a:masterClrMapping/>
  </p:clrMapOvr>
  <mc:AlternateContent xmlns:mc="http://schemas.openxmlformats.org/markup-compatibility/2006" xmlns:p14="http://schemas.microsoft.com/office/powerpoint/2010/main">
    <mc:Choice Requires="p14">
      <p:transition spd="slow" p14:dur="3400" advTm="8520">
        <p14:reveal/>
      </p:transition>
    </mc:Choice>
    <mc:Fallback xmlns="">
      <p:transition spd="slow" advTm="852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31146" y="1476621"/>
            <a:ext cx="11372574" cy="2096026"/>
          </a:xfrm>
        </p:spPr>
        <p:txBody>
          <a:bodyPr/>
          <a:lstStyle/>
          <a:p>
            <a:pPr marL="582765" indent="-582765">
              <a:buFont typeface="Arial" panose="020B0604020202020204" pitchFamily="34" charset="0"/>
              <a:buChar char="•"/>
            </a:pPr>
            <a:r>
              <a:rPr lang="en-US" dirty="0">
                <a:gradFill>
                  <a:gsLst>
                    <a:gs pos="1250">
                      <a:schemeClr val="tx2"/>
                    </a:gs>
                    <a:gs pos="99000">
                      <a:schemeClr val="tx2"/>
                    </a:gs>
                  </a:gsLst>
                  <a:lin ang="5400000" scaled="0"/>
                </a:gradFill>
              </a:rPr>
              <a:t>More powerful than </a:t>
            </a:r>
            <a:r>
              <a:rPr lang="en-US" dirty="0" smtClean="0">
                <a:gradFill>
                  <a:gsLst>
                    <a:gs pos="1250">
                      <a:schemeClr val="tx2"/>
                    </a:gs>
                    <a:gs pos="99000">
                      <a:schemeClr val="tx2"/>
                    </a:gs>
                  </a:gsLst>
                  <a:lin ang="5400000" scaled="0"/>
                </a:gradFill>
              </a:rPr>
              <a:t>the current O365 search</a:t>
            </a:r>
            <a:endParaRPr lang="en-US" dirty="0">
              <a:gradFill>
                <a:gsLst>
                  <a:gs pos="1250">
                    <a:schemeClr val="tx2"/>
                  </a:gs>
                  <a:gs pos="99000">
                    <a:schemeClr val="tx2"/>
                  </a:gs>
                </a:gsLst>
                <a:lin ang="5400000" scaled="0"/>
              </a:gradFill>
            </a:endParaRPr>
          </a:p>
          <a:p>
            <a:pPr marL="582765" indent="-582765">
              <a:buFont typeface="Arial" panose="020B0604020202020204" pitchFamily="34" charset="0"/>
              <a:buChar char="•"/>
            </a:pPr>
            <a:r>
              <a:rPr lang="en-US" dirty="0">
                <a:gradFill>
                  <a:gsLst>
                    <a:gs pos="1250">
                      <a:schemeClr val="tx2"/>
                    </a:gs>
                    <a:gs pos="99000">
                      <a:schemeClr val="tx2"/>
                    </a:gs>
                  </a:gsLst>
                  <a:lin ang="5400000" scaled="0"/>
                </a:gradFill>
              </a:rPr>
              <a:t>Easier to manage</a:t>
            </a:r>
          </a:p>
          <a:p>
            <a:pPr marL="582765" indent="-582765">
              <a:buFont typeface="Arial" panose="020B0604020202020204" pitchFamily="34" charset="0"/>
              <a:buChar char="•"/>
            </a:pPr>
            <a:r>
              <a:rPr lang="en-US" dirty="0">
                <a:gradFill>
                  <a:gsLst>
                    <a:gs pos="1250">
                      <a:schemeClr val="tx2"/>
                    </a:gs>
                    <a:gs pos="99000">
                      <a:schemeClr val="tx2"/>
                    </a:gs>
                  </a:gsLst>
                  <a:lin ang="5400000" scaled="0"/>
                </a:gradFill>
              </a:rPr>
              <a:t>More extensible</a:t>
            </a:r>
          </a:p>
        </p:txBody>
      </p:sp>
      <p:sp>
        <p:nvSpPr>
          <p:cNvPr id="3" name="Title 2"/>
          <p:cNvSpPr>
            <a:spLocks noGrp="1"/>
          </p:cNvSpPr>
          <p:nvPr>
            <p:ph type="title"/>
          </p:nvPr>
        </p:nvSpPr>
        <p:spPr/>
        <p:txBody>
          <a:bodyPr/>
          <a:lstStyle/>
          <a:p>
            <a:r>
              <a:rPr lang="en-US" smtClean="0"/>
              <a:t>Section Recap</a:t>
            </a:r>
            <a:endParaRPr lang="en-US"/>
          </a:p>
        </p:txBody>
      </p:sp>
    </p:spTree>
    <p:extLst>
      <p:ext uri="{BB962C8B-B14F-4D97-AF65-F5344CB8AC3E}">
        <p14:creationId xmlns:p14="http://schemas.microsoft.com/office/powerpoint/2010/main" val="1389048455"/>
      </p:ext>
    </p:extLst>
  </p:cSld>
  <p:clrMapOvr>
    <a:masterClrMapping/>
  </p:clrMapOvr>
  <p:transition advTm="4265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Journey to the Cloud</a:t>
            </a:r>
            <a:endParaRPr lang="en-US" dirty="0"/>
          </a:p>
        </p:txBody>
      </p:sp>
    </p:spTree>
    <p:extLst>
      <p:ext uri="{BB962C8B-B14F-4D97-AF65-F5344CB8AC3E}">
        <p14:creationId xmlns:p14="http://schemas.microsoft.com/office/powerpoint/2010/main" val="217003781"/>
      </p:ext>
    </p:extLst>
  </p:cSld>
  <p:clrMapOvr>
    <a:masterClrMapping/>
  </p:clrMapOvr>
  <p:transition advTm="14958">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7.5|26.8|25.4|30.5|9.8"/>
</p:tagLst>
</file>

<file path=ppt/tags/tag10.xml><?xml version="1.0" encoding="utf-8"?>
<p:tagLst xmlns:a="http://schemas.openxmlformats.org/drawingml/2006/main" xmlns:r="http://schemas.openxmlformats.org/officeDocument/2006/relationships" xmlns:p="http://schemas.openxmlformats.org/presentationml/2006/main">
  <p:tag name="TIMING" val="|2.3"/>
</p:tagLst>
</file>

<file path=ppt/tags/tag2.xml><?xml version="1.0" encoding="utf-8"?>
<p:tagLst xmlns:a="http://schemas.openxmlformats.org/drawingml/2006/main" xmlns:r="http://schemas.openxmlformats.org/officeDocument/2006/relationships" xmlns:p="http://schemas.openxmlformats.org/presentationml/2006/main">
  <p:tag name="TIMING" val="|96.3"/>
</p:tagLst>
</file>

<file path=ppt/tags/tag3.xml><?xml version="1.0" encoding="utf-8"?>
<p:tagLst xmlns:a="http://schemas.openxmlformats.org/drawingml/2006/main" xmlns:r="http://schemas.openxmlformats.org/officeDocument/2006/relationships" xmlns:p="http://schemas.openxmlformats.org/presentationml/2006/main">
  <p:tag name="TIMING" val="|0.1|0.8"/>
</p:tagLst>
</file>

<file path=ppt/tags/tag4.xml><?xml version="1.0" encoding="utf-8"?>
<p:tagLst xmlns:a="http://schemas.openxmlformats.org/drawingml/2006/main" xmlns:r="http://schemas.openxmlformats.org/officeDocument/2006/relationships" xmlns:p="http://schemas.openxmlformats.org/presentationml/2006/main">
  <p:tag name="TIMING" val="|38|15.1"/>
</p:tagLst>
</file>

<file path=ppt/tags/tag5.xml><?xml version="1.0" encoding="utf-8"?>
<p:tagLst xmlns:a="http://schemas.openxmlformats.org/drawingml/2006/main" xmlns:r="http://schemas.openxmlformats.org/officeDocument/2006/relationships" xmlns:p="http://schemas.openxmlformats.org/presentationml/2006/main">
  <p:tag name="TIMING" val="|1.8|49.3"/>
</p:tagLst>
</file>

<file path=ppt/tags/tag6.xml><?xml version="1.0" encoding="utf-8"?>
<p:tagLst xmlns:a="http://schemas.openxmlformats.org/drawingml/2006/main" xmlns:r="http://schemas.openxmlformats.org/officeDocument/2006/relationships" xmlns:p="http://schemas.openxmlformats.org/presentationml/2006/main">
  <p:tag name="TIMING" val="|12.7|55.7"/>
</p:tagLst>
</file>

<file path=ppt/tags/tag7.xml><?xml version="1.0" encoding="utf-8"?>
<p:tagLst xmlns:a="http://schemas.openxmlformats.org/drawingml/2006/main" xmlns:r="http://schemas.openxmlformats.org/officeDocument/2006/relationships" xmlns:p="http://schemas.openxmlformats.org/presentationml/2006/main">
  <p:tag name="TIMING" val="|9.5|32|21.3|10.7|2.4"/>
</p:tagLst>
</file>

<file path=ppt/tags/tag8.xml><?xml version="1.0" encoding="utf-8"?>
<p:tagLst xmlns:a="http://schemas.openxmlformats.org/drawingml/2006/main" xmlns:r="http://schemas.openxmlformats.org/officeDocument/2006/relationships" xmlns:p="http://schemas.openxmlformats.org/presentationml/2006/main">
  <p:tag name="TIMING" val="|25.7|22.2"/>
</p:tagLst>
</file>

<file path=ppt/tags/tag9.xml><?xml version="1.0" encoding="utf-8"?>
<p:tagLst xmlns:a="http://schemas.openxmlformats.org/drawingml/2006/main" xmlns:r="http://schemas.openxmlformats.org/officeDocument/2006/relationships" xmlns:p="http://schemas.openxmlformats.org/presentationml/2006/main">
  <p:tag name="TIMING" val="|20.3|6.4|4.8|24.8|12.5|12.4"/>
</p:tagLst>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Brad Stevenson </External_x0020_Speaker>
    <Session_x0020_Code xmlns="2295e2e7-0eeb-498e-8716-217bb2ee6ee3">SPC125</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Brad Stevenson</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307E5E5F-F5C5-4D08-B36C-9A402A3FB0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http://schemas.microsoft.com/office/2006/metadata/properties"/>
    <ds:schemaRef ds:uri="http://schemas.microsoft.com/office/2006/documentManagement/types"/>
    <ds:schemaRef ds:uri="http://schemas.microsoft.com/office/infopath/2007/PartnerControls"/>
    <ds:schemaRef ds:uri="2295e2e7-0eeb-498e-8716-217bb2ee6ee3"/>
    <ds:schemaRef ds:uri="230e9df3-be65-4c73-a93b-d1236ebd677e"/>
    <ds:schemaRef ds:uri="http://purl.org/dc/elements/1.1/"/>
    <ds:schemaRef ds:uri="http://schemas.openxmlformats.org/package/2006/metadata/core-properties"/>
    <ds:schemaRef ds:uri="http://www.w3.org/XML/1998/namespace"/>
    <ds:schemaRef ds:uri="http://purl.org/dc/terms/"/>
    <ds:schemaRef ds:uri="032d541b-1b4e-4d91-93c7-b10533c52f7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98</TotalTime>
  <Words>3554</Words>
  <Application>Microsoft Office PowerPoint</Application>
  <PresentationFormat>Custom</PresentationFormat>
  <Paragraphs>354</Paragraphs>
  <Slides>45</Slides>
  <Notes>25</Notes>
  <HiddenSlides>0</HiddenSlides>
  <MMClips>0</MMClips>
  <ScaleCrop>false</ScaleCrop>
  <HeadingPairs>
    <vt:vector size="4" baseType="variant">
      <vt:variant>
        <vt:lpstr>Theme</vt:lpstr>
      </vt:variant>
      <vt:variant>
        <vt:i4>6</vt:i4>
      </vt:variant>
      <vt:variant>
        <vt:lpstr>Slide Titles</vt:lpstr>
      </vt:variant>
      <vt:variant>
        <vt:i4>45</vt:i4>
      </vt:variant>
    </vt:vector>
  </HeadingPairs>
  <TitlesOfParts>
    <vt:vector size="51" baseType="lpstr">
      <vt:lpstr>SPC2012_IT-Pro_Template_16x9</vt:lpstr>
      <vt:lpstr>5-30072_SPC2012_IT-Pro_Template_16x9_Light</vt:lpstr>
      <vt:lpstr>Office Theme</vt:lpstr>
      <vt:lpstr>1_5-30072_SPC2012_IT-Pro_Template_16x9_Light</vt:lpstr>
      <vt:lpstr>5-30072_SPC2012_IT-Pro_Template_16x9</vt:lpstr>
      <vt:lpstr>5-30072_SPC2012_Business_Template_16x9_Light</vt:lpstr>
      <vt:lpstr>PowerPoint Presentation</vt:lpstr>
      <vt:lpstr>Hybrid and Search in the Cloud </vt:lpstr>
      <vt:lpstr>Agenda</vt:lpstr>
      <vt:lpstr>Search in the Cloud</vt:lpstr>
      <vt:lpstr>SharePoint Online Search</vt:lpstr>
      <vt:lpstr>Search Extensibility in the Cloud</vt:lpstr>
      <vt:lpstr>Search in Office 365</vt:lpstr>
      <vt:lpstr>Section Recap</vt:lpstr>
      <vt:lpstr>Journey to the Cloud</vt:lpstr>
      <vt:lpstr>“The Cloud”: Defined</vt:lpstr>
      <vt:lpstr>Moving to the Cloud</vt:lpstr>
      <vt:lpstr>The Migration Lifecycle</vt:lpstr>
      <vt:lpstr>How Hybrid Search can Help</vt:lpstr>
      <vt:lpstr>Section Recap</vt:lpstr>
      <vt:lpstr>Hybrid Search UX</vt:lpstr>
      <vt:lpstr>Hybrid Search – Demo Environment</vt:lpstr>
      <vt:lpstr>Hybrid Search: User Experience On-premises-&gt;O365 O365-&gt;On-premises </vt:lpstr>
      <vt:lpstr>Demo Recap – Hybrid Search UX</vt:lpstr>
      <vt:lpstr>Configuring Hybrid Search</vt:lpstr>
      <vt:lpstr>Configuration steps</vt:lpstr>
      <vt:lpstr>Environment Configuration</vt:lpstr>
      <vt:lpstr>One-way or Bi-directional?</vt:lpstr>
      <vt:lpstr>Hybrid Pre-Requisites</vt:lpstr>
      <vt:lpstr>Configure Data Settings</vt:lpstr>
      <vt:lpstr>Configure UI Settings</vt:lpstr>
      <vt:lpstr>Search Center On-premises: Data Flow</vt:lpstr>
      <vt:lpstr>Search Center in SPO: Data Flow</vt:lpstr>
      <vt:lpstr>Beyond the Basics</vt:lpstr>
      <vt:lpstr>Design Considerations</vt:lpstr>
      <vt:lpstr>Alternate UX</vt:lpstr>
      <vt:lpstr>Alternate Hybrid Search UX</vt:lpstr>
      <vt:lpstr>Result Click-Through: Options</vt:lpstr>
      <vt:lpstr>Section Recap</vt:lpstr>
      <vt:lpstr>Resources</vt:lpstr>
      <vt:lpstr>Resources</vt:lpstr>
      <vt:lpstr>Search HOLs and events @ SPC</vt:lpstr>
      <vt:lpstr>Related Hybrid Sessions @ SPC</vt:lpstr>
      <vt:lpstr>Hybrid Design Time Session</vt:lpstr>
      <vt:lpstr>Related Search Sessions @ SPC</vt:lpstr>
      <vt:lpstr>PowerPoint Presentation</vt:lpstr>
      <vt:lpstr>PowerPoint Presentation</vt:lpstr>
      <vt:lpstr>PowerPoint Presentation</vt:lpstr>
      <vt:lpstr>Appendix</vt:lpstr>
      <vt:lpstr>Acronyms defined</vt:lpstr>
      <vt:lpstr>SPO Search limitations</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Hybrid and Search in the Cloud</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5</cp:revision>
  <dcterms:created xsi:type="dcterms:W3CDTF">2012-11-13T02:41:04Z</dcterms:created>
  <dcterms:modified xsi:type="dcterms:W3CDTF">2012-12-06T23:35:20Z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