
<file path=[Content_Types].xml><?xml version="1.0" encoding="utf-8"?>
<Types xmlns="http://schemas.openxmlformats.org/package/2006/content-types">
  <Default Extension="png" ContentType="image/png"/>
  <Default Extension="emf" ContentType="image/x-emf"/>
  <Default Extension="wma" ContentType="audio/x-ms-wma"/>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Default Extension="mp4" ContentType="video/unknown"/>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Lst>
  <p:notesMasterIdLst>
    <p:notesMasterId r:id="rId42"/>
  </p:notesMasterIdLst>
  <p:handoutMasterIdLst>
    <p:handoutMasterId r:id="rId43"/>
  </p:handoutMasterIdLst>
  <p:sldIdLst>
    <p:sldId id="1055" r:id="rId8"/>
    <p:sldId id="1058" r:id="rId9"/>
    <p:sldId id="1059" r:id="rId10"/>
    <p:sldId id="1057" r:id="rId11"/>
    <p:sldId id="1060" r:id="rId12"/>
    <p:sldId id="1061" r:id="rId13"/>
    <p:sldId id="1062" r:id="rId14"/>
    <p:sldId id="1063" r:id="rId15"/>
    <p:sldId id="1064" r:id="rId16"/>
    <p:sldId id="1065" r:id="rId17"/>
    <p:sldId id="1066" r:id="rId18"/>
    <p:sldId id="1067" r:id="rId19"/>
    <p:sldId id="1068" r:id="rId20"/>
    <p:sldId id="1069" r:id="rId21"/>
    <p:sldId id="1070" r:id="rId22"/>
    <p:sldId id="1071" r:id="rId23"/>
    <p:sldId id="1072" r:id="rId24"/>
    <p:sldId id="1073" r:id="rId25"/>
    <p:sldId id="1074" r:id="rId26"/>
    <p:sldId id="1075" r:id="rId27"/>
    <p:sldId id="1076" r:id="rId28"/>
    <p:sldId id="1077" r:id="rId29"/>
    <p:sldId id="1078" r:id="rId30"/>
    <p:sldId id="1079" r:id="rId31"/>
    <p:sldId id="1080" r:id="rId32"/>
    <p:sldId id="1081" r:id="rId33"/>
    <p:sldId id="1082" r:id="rId34"/>
    <p:sldId id="1083" r:id="rId35"/>
    <p:sldId id="1084" r:id="rId36"/>
    <p:sldId id="1085" r:id="rId37"/>
    <p:sldId id="1086" r:id="rId38"/>
    <p:sldId id="1089" r:id="rId39"/>
    <p:sldId id="1087" r:id="rId40"/>
    <p:sldId id="1088" r:id="rId4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62127"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5" d="100"/>
        <a:sy n="25"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A99206-9C08-44EE-858B-E8D5347F0F61}" type="doc">
      <dgm:prSet loTypeId="urn:microsoft.com/office/officeart/2005/8/layout/arrow2" loCatId="process" qsTypeId="urn:microsoft.com/office/officeart/2005/8/quickstyle/simple1" qsCatId="simple" csTypeId="urn:microsoft.com/office/officeart/2005/8/colors/accent5_2" csCatId="accent5" phldr="1"/>
      <dgm:spPr/>
    </dgm:pt>
    <dgm:pt modelId="{08D2025B-12C1-475B-9740-C410664730A6}">
      <dgm:prSet phldrT="[Text]"/>
      <dgm:spPr/>
      <dgm:t>
        <a:bodyPr/>
        <a:lstStyle/>
        <a:p>
          <a:r>
            <a:rPr lang="en-US" dirty="0" err="1" smtClean="0"/>
            <a:t>Dev</a:t>
          </a:r>
          <a:r>
            <a:rPr lang="en-US" dirty="0" smtClean="0"/>
            <a:t> Box</a:t>
          </a:r>
          <a:endParaRPr lang="en-US" dirty="0"/>
        </a:p>
      </dgm:t>
    </dgm:pt>
    <dgm:pt modelId="{7FD28667-21BD-4BC6-90F7-AB7612ECA631}" type="parTrans" cxnId="{68EFE4D4-2059-488C-A07F-F8B1B70A2029}">
      <dgm:prSet/>
      <dgm:spPr/>
      <dgm:t>
        <a:bodyPr/>
        <a:lstStyle/>
        <a:p>
          <a:endParaRPr lang="en-US"/>
        </a:p>
      </dgm:t>
    </dgm:pt>
    <dgm:pt modelId="{0966B078-0672-487A-BFEE-5B3FE14C3B22}" type="sibTrans" cxnId="{68EFE4D4-2059-488C-A07F-F8B1B70A2029}">
      <dgm:prSet/>
      <dgm:spPr/>
      <dgm:t>
        <a:bodyPr/>
        <a:lstStyle/>
        <a:p>
          <a:endParaRPr lang="en-US"/>
        </a:p>
      </dgm:t>
    </dgm:pt>
    <dgm:pt modelId="{96511097-30DE-46E0-9C26-EE3B8E98AE19}">
      <dgm:prSet phldrT="[Text]"/>
      <dgm:spPr/>
      <dgm:t>
        <a:bodyPr/>
        <a:lstStyle/>
        <a:p>
          <a:r>
            <a:rPr lang="en-US" dirty="0" smtClean="0"/>
            <a:t>E-Dog</a:t>
          </a:r>
          <a:endParaRPr lang="en-US" dirty="0"/>
        </a:p>
      </dgm:t>
    </dgm:pt>
    <dgm:pt modelId="{E4D56828-DAD1-4CF2-BC1E-829D7E7E0954}" type="parTrans" cxnId="{4042DD6A-04C3-4B09-9DBF-65F059A2E3F7}">
      <dgm:prSet/>
      <dgm:spPr/>
      <dgm:t>
        <a:bodyPr/>
        <a:lstStyle/>
        <a:p>
          <a:endParaRPr lang="en-US"/>
        </a:p>
      </dgm:t>
    </dgm:pt>
    <dgm:pt modelId="{BA100645-49F7-4562-9025-EC7E53D4F39F}" type="sibTrans" cxnId="{4042DD6A-04C3-4B09-9DBF-65F059A2E3F7}">
      <dgm:prSet/>
      <dgm:spPr/>
      <dgm:t>
        <a:bodyPr/>
        <a:lstStyle/>
        <a:p>
          <a:endParaRPr lang="en-US"/>
        </a:p>
      </dgm:t>
    </dgm:pt>
    <dgm:pt modelId="{ABE8AB6C-6963-4F92-BB00-D966DA944F8A}">
      <dgm:prSet phldrT="[Text]"/>
      <dgm:spPr/>
      <dgm:t>
        <a:bodyPr/>
        <a:lstStyle/>
        <a:p>
          <a:r>
            <a:rPr lang="en-US" dirty="0" smtClean="0"/>
            <a:t>Integration</a:t>
          </a:r>
          <a:endParaRPr lang="en-US" dirty="0"/>
        </a:p>
      </dgm:t>
    </dgm:pt>
    <dgm:pt modelId="{8C1D8669-AFDD-45CE-9AB1-AFF51BB2BE37}" type="parTrans" cxnId="{F36670D5-2F07-4BF7-9BF5-B7B8563DE7BC}">
      <dgm:prSet/>
      <dgm:spPr/>
      <dgm:t>
        <a:bodyPr/>
        <a:lstStyle/>
        <a:p>
          <a:endParaRPr lang="en-US"/>
        </a:p>
      </dgm:t>
    </dgm:pt>
    <dgm:pt modelId="{017DB2CF-89D3-4959-91E1-D9B38953F0DF}" type="sibTrans" cxnId="{F36670D5-2F07-4BF7-9BF5-B7B8563DE7BC}">
      <dgm:prSet/>
      <dgm:spPr/>
      <dgm:t>
        <a:bodyPr/>
        <a:lstStyle/>
        <a:p>
          <a:endParaRPr lang="en-US"/>
        </a:p>
      </dgm:t>
    </dgm:pt>
    <dgm:pt modelId="{2BCA5262-5472-49CB-820C-95093726373E}">
      <dgm:prSet phldrT="[Text]"/>
      <dgm:spPr/>
      <dgm:t>
        <a:bodyPr/>
        <a:lstStyle/>
        <a:p>
          <a:r>
            <a:rPr lang="en-US" dirty="0" smtClean="0"/>
            <a:t>Microsoft Tenancy</a:t>
          </a:r>
          <a:endParaRPr lang="en-US" dirty="0"/>
        </a:p>
      </dgm:t>
    </dgm:pt>
    <dgm:pt modelId="{D4F49F69-4B51-46BC-BA92-1B42FB9DF017}" type="parTrans" cxnId="{73C3D7CA-2BDD-486B-859C-3FF8EE7077C7}">
      <dgm:prSet/>
      <dgm:spPr/>
      <dgm:t>
        <a:bodyPr/>
        <a:lstStyle/>
        <a:p>
          <a:endParaRPr lang="en-US"/>
        </a:p>
      </dgm:t>
    </dgm:pt>
    <dgm:pt modelId="{D5EC372E-D48E-472E-AF13-F433618338F0}" type="sibTrans" cxnId="{73C3D7CA-2BDD-486B-859C-3FF8EE7077C7}">
      <dgm:prSet/>
      <dgm:spPr/>
      <dgm:t>
        <a:bodyPr/>
        <a:lstStyle/>
        <a:p>
          <a:endParaRPr lang="en-US"/>
        </a:p>
      </dgm:t>
    </dgm:pt>
    <dgm:pt modelId="{0C5E1BFB-878F-4160-B3BF-C985A562CC07}">
      <dgm:prSet phldrT="[Text]"/>
      <dgm:spPr/>
      <dgm:t>
        <a:bodyPr/>
        <a:lstStyle/>
        <a:p>
          <a:r>
            <a:rPr lang="en-US" dirty="0" smtClean="0"/>
            <a:t>Production</a:t>
          </a:r>
          <a:endParaRPr lang="en-US" dirty="0"/>
        </a:p>
      </dgm:t>
    </dgm:pt>
    <dgm:pt modelId="{D457871A-FB3E-451F-A26D-7993FACDDDE7}" type="parTrans" cxnId="{9CABDE18-F0E3-453B-BF13-78CB0311EF99}">
      <dgm:prSet/>
      <dgm:spPr/>
      <dgm:t>
        <a:bodyPr/>
        <a:lstStyle/>
        <a:p>
          <a:endParaRPr lang="en-US"/>
        </a:p>
      </dgm:t>
    </dgm:pt>
    <dgm:pt modelId="{4A82037C-776D-42B4-8DE8-F8AE6B238DC2}" type="sibTrans" cxnId="{9CABDE18-F0E3-453B-BF13-78CB0311EF99}">
      <dgm:prSet/>
      <dgm:spPr/>
      <dgm:t>
        <a:bodyPr/>
        <a:lstStyle/>
        <a:p>
          <a:endParaRPr lang="en-US"/>
        </a:p>
      </dgm:t>
    </dgm:pt>
    <dgm:pt modelId="{463A797E-3975-49B4-AB74-9BB1C76A37A0}" type="pres">
      <dgm:prSet presAssocID="{33A99206-9C08-44EE-858B-E8D5347F0F61}" presName="arrowDiagram" presStyleCnt="0">
        <dgm:presLayoutVars>
          <dgm:chMax val="5"/>
          <dgm:dir/>
          <dgm:resizeHandles val="exact"/>
        </dgm:presLayoutVars>
      </dgm:prSet>
      <dgm:spPr/>
    </dgm:pt>
    <dgm:pt modelId="{5D7D97C3-8C12-469B-8CC4-999FC5FCB495}" type="pres">
      <dgm:prSet presAssocID="{33A99206-9C08-44EE-858B-E8D5347F0F61}" presName="arrow" presStyleLbl="bgShp" presStyleIdx="0" presStyleCnt="1"/>
      <dgm:spPr/>
    </dgm:pt>
    <dgm:pt modelId="{05B740A8-FDE8-495F-A7C0-4F9D778DC343}" type="pres">
      <dgm:prSet presAssocID="{33A99206-9C08-44EE-858B-E8D5347F0F61}" presName="arrowDiagram5" presStyleCnt="0"/>
      <dgm:spPr/>
    </dgm:pt>
    <dgm:pt modelId="{DD2BC1DF-C27B-4CBD-BBC5-6E64E78E4646}" type="pres">
      <dgm:prSet presAssocID="{08D2025B-12C1-475B-9740-C410664730A6}" presName="bullet5a" presStyleLbl="node1" presStyleIdx="0" presStyleCnt="5"/>
      <dgm:spPr/>
    </dgm:pt>
    <dgm:pt modelId="{2E9E0445-537E-4C64-B622-AD7B6FC515BE}" type="pres">
      <dgm:prSet presAssocID="{08D2025B-12C1-475B-9740-C410664730A6}" presName="textBox5a" presStyleLbl="revTx" presStyleIdx="0" presStyleCnt="5" custScaleY="76341">
        <dgm:presLayoutVars>
          <dgm:bulletEnabled val="1"/>
        </dgm:presLayoutVars>
      </dgm:prSet>
      <dgm:spPr/>
      <dgm:t>
        <a:bodyPr/>
        <a:lstStyle/>
        <a:p>
          <a:endParaRPr lang="en-US"/>
        </a:p>
      </dgm:t>
    </dgm:pt>
    <dgm:pt modelId="{95636628-924C-4AE6-8546-6B8E5B5D7B85}" type="pres">
      <dgm:prSet presAssocID="{ABE8AB6C-6963-4F92-BB00-D966DA944F8A}" presName="bullet5b" presStyleLbl="node1" presStyleIdx="1" presStyleCnt="5"/>
      <dgm:spPr/>
    </dgm:pt>
    <dgm:pt modelId="{39C0D62C-CBC6-4EFB-8922-DF598620F9ED}" type="pres">
      <dgm:prSet presAssocID="{ABE8AB6C-6963-4F92-BB00-D966DA944F8A}" presName="textBox5b" presStyleLbl="revTx" presStyleIdx="1" presStyleCnt="5" custScaleY="63337">
        <dgm:presLayoutVars>
          <dgm:bulletEnabled val="1"/>
        </dgm:presLayoutVars>
      </dgm:prSet>
      <dgm:spPr/>
      <dgm:t>
        <a:bodyPr/>
        <a:lstStyle/>
        <a:p>
          <a:endParaRPr lang="en-US"/>
        </a:p>
      </dgm:t>
    </dgm:pt>
    <dgm:pt modelId="{A9F4D97E-9A8D-4A83-901B-732648D60D27}" type="pres">
      <dgm:prSet presAssocID="{96511097-30DE-46E0-9C26-EE3B8E98AE19}" presName="bullet5c" presStyleLbl="node1" presStyleIdx="2" presStyleCnt="5"/>
      <dgm:spPr/>
    </dgm:pt>
    <dgm:pt modelId="{1FB58840-0232-45B4-AED9-BFBE271D893B}" type="pres">
      <dgm:prSet presAssocID="{96511097-30DE-46E0-9C26-EE3B8E98AE19}" presName="textBox5c" presStyleLbl="revTx" presStyleIdx="2" presStyleCnt="5" custScaleY="85969" custLinFactNeighborX="-1406" custLinFactNeighborY="8925">
        <dgm:presLayoutVars>
          <dgm:bulletEnabled val="1"/>
        </dgm:presLayoutVars>
      </dgm:prSet>
      <dgm:spPr/>
      <dgm:t>
        <a:bodyPr/>
        <a:lstStyle/>
        <a:p>
          <a:endParaRPr lang="en-US"/>
        </a:p>
      </dgm:t>
    </dgm:pt>
    <dgm:pt modelId="{D0041ED9-1044-486E-A003-A0AAED1AFDBC}" type="pres">
      <dgm:prSet presAssocID="{2BCA5262-5472-49CB-820C-95093726373E}" presName="bullet5d" presStyleLbl="node1" presStyleIdx="3" presStyleCnt="5"/>
      <dgm:spPr/>
    </dgm:pt>
    <dgm:pt modelId="{D9D68F5F-A08B-48BF-B0B8-1FFD497D90A6}" type="pres">
      <dgm:prSet presAssocID="{2BCA5262-5472-49CB-820C-95093726373E}" presName="textBox5d" presStyleLbl="revTx" presStyleIdx="3" presStyleCnt="5" custScaleY="63601">
        <dgm:presLayoutVars>
          <dgm:bulletEnabled val="1"/>
        </dgm:presLayoutVars>
      </dgm:prSet>
      <dgm:spPr/>
      <dgm:t>
        <a:bodyPr/>
        <a:lstStyle/>
        <a:p>
          <a:endParaRPr lang="en-US"/>
        </a:p>
      </dgm:t>
    </dgm:pt>
    <dgm:pt modelId="{51443781-E141-484E-9DB0-25CB841D5C74}" type="pres">
      <dgm:prSet presAssocID="{0C5E1BFB-878F-4160-B3BF-C985A562CC07}" presName="bullet5e" presStyleLbl="node1" presStyleIdx="4" presStyleCnt="5"/>
      <dgm:spPr/>
    </dgm:pt>
    <dgm:pt modelId="{E3A4502D-BC76-4829-8626-A51493887908}" type="pres">
      <dgm:prSet presAssocID="{0C5E1BFB-878F-4160-B3BF-C985A562CC07}" presName="textBox5e" presStyleLbl="revTx" presStyleIdx="4" presStyleCnt="5">
        <dgm:presLayoutVars>
          <dgm:bulletEnabled val="1"/>
        </dgm:presLayoutVars>
      </dgm:prSet>
      <dgm:spPr/>
      <dgm:t>
        <a:bodyPr/>
        <a:lstStyle/>
        <a:p>
          <a:endParaRPr lang="en-US"/>
        </a:p>
      </dgm:t>
    </dgm:pt>
  </dgm:ptLst>
  <dgm:cxnLst>
    <dgm:cxn modelId="{F36670D5-2F07-4BF7-9BF5-B7B8563DE7BC}" srcId="{33A99206-9C08-44EE-858B-E8D5347F0F61}" destId="{ABE8AB6C-6963-4F92-BB00-D966DA944F8A}" srcOrd="1" destOrd="0" parTransId="{8C1D8669-AFDD-45CE-9AB1-AFF51BB2BE37}" sibTransId="{017DB2CF-89D3-4959-91E1-D9B38953F0DF}"/>
    <dgm:cxn modelId="{9CABDE18-F0E3-453B-BF13-78CB0311EF99}" srcId="{33A99206-9C08-44EE-858B-E8D5347F0F61}" destId="{0C5E1BFB-878F-4160-B3BF-C985A562CC07}" srcOrd="4" destOrd="0" parTransId="{D457871A-FB3E-451F-A26D-7993FACDDDE7}" sibTransId="{4A82037C-776D-42B4-8DE8-F8AE6B238DC2}"/>
    <dgm:cxn modelId="{AF2015F8-A1F9-4EAA-8CBA-29E2779F8520}" type="presOf" srcId="{ABE8AB6C-6963-4F92-BB00-D966DA944F8A}" destId="{39C0D62C-CBC6-4EFB-8922-DF598620F9ED}" srcOrd="0" destOrd="0" presId="urn:microsoft.com/office/officeart/2005/8/layout/arrow2"/>
    <dgm:cxn modelId="{68EFE4D4-2059-488C-A07F-F8B1B70A2029}" srcId="{33A99206-9C08-44EE-858B-E8D5347F0F61}" destId="{08D2025B-12C1-475B-9740-C410664730A6}" srcOrd="0" destOrd="0" parTransId="{7FD28667-21BD-4BC6-90F7-AB7612ECA631}" sibTransId="{0966B078-0672-487A-BFEE-5B3FE14C3B22}"/>
    <dgm:cxn modelId="{B3109BBD-6AFC-4B55-8C0C-20C43402A7B2}" type="presOf" srcId="{33A99206-9C08-44EE-858B-E8D5347F0F61}" destId="{463A797E-3975-49B4-AB74-9BB1C76A37A0}" srcOrd="0" destOrd="0" presId="urn:microsoft.com/office/officeart/2005/8/layout/arrow2"/>
    <dgm:cxn modelId="{4042DD6A-04C3-4B09-9DBF-65F059A2E3F7}" srcId="{33A99206-9C08-44EE-858B-E8D5347F0F61}" destId="{96511097-30DE-46E0-9C26-EE3B8E98AE19}" srcOrd="2" destOrd="0" parTransId="{E4D56828-DAD1-4CF2-BC1E-829D7E7E0954}" sibTransId="{BA100645-49F7-4562-9025-EC7E53D4F39F}"/>
    <dgm:cxn modelId="{73C3D7CA-2BDD-486B-859C-3FF8EE7077C7}" srcId="{33A99206-9C08-44EE-858B-E8D5347F0F61}" destId="{2BCA5262-5472-49CB-820C-95093726373E}" srcOrd="3" destOrd="0" parTransId="{D4F49F69-4B51-46BC-BA92-1B42FB9DF017}" sibTransId="{D5EC372E-D48E-472E-AF13-F433618338F0}"/>
    <dgm:cxn modelId="{DBCA0E8F-FA47-4D5B-9359-F057B82A98E2}" type="presOf" srcId="{2BCA5262-5472-49CB-820C-95093726373E}" destId="{D9D68F5F-A08B-48BF-B0B8-1FFD497D90A6}" srcOrd="0" destOrd="0" presId="urn:microsoft.com/office/officeart/2005/8/layout/arrow2"/>
    <dgm:cxn modelId="{9F5150EE-31F1-4260-B781-6762E16C2616}" type="presOf" srcId="{96511097-30DE-46E0-9C26-EE3B8E98AE19}" destId="{1FB58840-0232-45B4-AED9-BFBE271D893B}" srcOrd="0" destOrd="0" presId="urn:microsoft.com/office/officeart/2005/8/layout/arrow2"/>
    <dgm:cxn modelId="{19E2CEAC-707A-4735-BCE5-C34287F1E5B0}" type="presOf" srcId="{0C5E1BFB-878F-4160-B3BF-C985A562CC07}" destId="{E3A4502D-BC76-4829-8626-A51493887908}" srcOrd="0" destOrd="0" presId="urn:microsoft.com/office/officeart/2005/8/layout/arrow2"/>
    <dgm:cxn modelId="{AAF8AB3A-5618-4DAD-B0D2-2E9A55112CC0}" type="presOf" srcId="{08D2025B-12C1-475B-9740-C410664730A6}" destId="{2E9E0445-537E-4C64-B622-AD7B6FC515BE}" srcOrd="0" destOrd="0" presId="urn:microsoft.com/office/officeart/2005/8/layout/arrow2"/>
    <dgm:cxn modelId="{4322F3EE-2D03-43ED-B47C-200B956D1811}" type="presParOf" srcId="{463A797E-3975-49B4-AB74-9BB1C76A37A0}" destId="{5D7D97C3-8C12-469B-8CC4-999FC5FCB495}" srcOrd="0" destOrd="0" presId="urn:microsoft.com/office/officeart/2005/8/layout/arrow2"/>
    <dgm:cxn modelId="{50EBC33A-25BE-48DC-9318-7B1E47CEEF3B}" type="presParOf" srcId="{463A797E-3975-49B4-AB74-9BB1C76A37A0}" destId="{05B740A8-FDE8-495F-A7C0-4F9D778DC343}" srcOrd="1" destOrd="0" presId="urn:microsoft.com/office/officeart/2005/8/layout/arrow2"/>
    <dgm:cxn modelId="{1E1E2583-20AC-469F-A058-14457FB475C2}" type="presParOf" srcId="{05B740A8-FDE8-495F-A7C0-4F9D778DC343}" destId="{DD2BC1DF-C27B-4CBD-BBC5-6E64E78E4646}" srcOrd="0" destOrd="0" presId="urn:microsoft.com/office/officeart/2005/8/layout/arrow2"/>
    <dgm:cxn modelId="{33123F3C-A4F8-44D1-97A3-74E97AEA4F46}" type="presParOf" srcId="{05B740A8-FDE8-495F-A7C0-4F9D778DC343}" destId="{2E9E0445-537E-4C64-B622-AD7B6FC515BE}" srcOrd="1" destOrd="0" presId="urn:microsoft.com/office/officeart/2005/8/layout/arrow2"/>
    <dgm:cxn modelId="{2ABE145B-7A00-4AF4-8CFB-0CF1AC879176}" type="presParOf" srcId="{05B740A8-FDE8-495F-A7C0-4F9D778DC343}" destId="{95636628-924C-4AE6-8546-6B8E5B5D7B85}" srcOrd="2" destOrd="0" presId="urn:microsoft.com/office/officeart/2005/8/layout/arrow2"/>
    <dgm:cxn modelId="{F2334E94-FB96-4E8C-92EB-80D9EB5F45DD}" type="presParOf" srcId="{05B740A8-FDE8-495F-A7C0-4F9D778DC343}" destId="{39C0D62C-CBC6-4EFB-8922-DF598620F9ED}" srcOrd="3" destOrd="0" presId="urn:microsoft.com/office/officeart/2005/8/layout/arrow2"/>
    <dgm:cxn modelId="{39BD6F62-62F6-431B-8155-A38D7FD3AAEE}" type="presParOf" srcId="{05B740A8-FDE8-495F-A7C0-4F9D778DC343}" destId="{A9F4D97E-9A8D-4A83-901B-732648D60D27}" srcOrd="4" destOrd="0" presId="urn:microsoft.com/office/officeart/2005/8/layout/arrow2"/>
    <dgm:cxn modelId="{DA53B111-0329-41FE-97B1-799111A05020}" type="presParOf" srcId="{05B740A8-FDE8-495F-A7C0-4F9D778DC343}" destId="{1FB58840-0232-45B4-AED9-BFBE271D893B}" srcOrd="5" destOrd="0" presId="urn:microsoft.com/office/officeart/2005/8/layout/arrow2"/>
    <dgm:cxn modelId="{F75F51F5-FDFC-41AE-A2C8-49718887FD00}" type="presParOf" srcId="{05B740A8-FDE8-495F-A7C0-4F9D778DC343}" destId="{D0041ED9-1044-486E-A003-A0AAED1AFDBC}" srcOrd="6" destOrd="0" presId="urn:microsoft.com/office/officeart/2005/8/layout/arrow2"/>
    <dgm:cxn modelId="{2560C8EF-DC3E-47BE-96F3-64A6D1D02E23}" type="presParOf" srcId="{05B740A8-FDE8-495F-A7C0-4F9D778DC343}" destId="{D9D68F5F-A08B-48BF-B0B8-1FFD497D90A6}" srcOrd="7" destOrd="0" presId="urn:microsoft.com/office/officeart/2005/8/layout/arrow2"/>
    <dgm:cxn modelId="{CA8675CB-1624-403F-9BE5-9ACB9A15E10D}" type="presParOf" srcId="{05B740A8-FDE8-495F-A7C0-4F9D778DC343}" destId="{51443781-E141-484E-9DB0-25CB841D5C74}" srcOrd="8" destOrd="0" presId="urn:microsoft.com/office/officeart/2005/8/layout/arrow2"/>
    <dgm:cxn modelId="{3066076A-1300-4934-AD32-C79925C080D1}" type="presParOf" srcId="{05B740A8-FDE8-495F-A7C0-4F9D778DC343}" destId="{E3A4502D-BC76-4829-8626-A51493887908}"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7D97C3-8C12-469B-8CC4-999FC5FCB495}">
      <dsp:nvSpPr>
        <dsp:cNvPr id="0" name=""/>
        <dsp:cNvSpPr/>
      </dsp:nvSpPr>
      <dsp:spPr>
        <a:xfrm>
          <a:off x="0" y="172728"/>
          <a:ext cx="8290983" cy="5181864"/>
        </a:xfrm>
        <a:prstGeom prst="swooshArrow">
          <a:avLst>
            <a:gd name="adj1" fmla="val 25000"/>
            <a:gd name="adj2" fmla="val 25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D2BC1DF-C27B-4CBD-BBC5-6E64E78E4646}">
      <dsp:nvSpPr>
        <dsp:cNvPr id="0" name=""/>
        <dsp:cNvSpPr/>
      </dsp:nvSpPr>
      <dsp:spPr>
        <a:xfrm>
          <a:off x="816661" y="4025963"/>
          <a:ext cx="190692" cy="190692"/>
        </a:xfrm>
        <a:prstGeom prst="ellipse">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E9E0445-537E-4C64-B622-AD7B6FC515BE}">
      <dsp:nvSpPr>
        <dsp:cNvPr id="0" name=""/>
        <dsp:cNvSpPr/>
      </dsp:nvSpPr>
      <dsp:spPr>
        <a:xfrm>
          <a:off x="912008" y="4267200"/>
          <a:ext cx="1086118" cy="9415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044" tIns="0" rIns="0" bIns="0" numCol="1" spcCol="1270" anchor="t" anchorCtr="0">
          <a:noAutofit/>
        </a:bodyPr>
        <a:lstStyle/>
        <a:p>
          <a:pPr lvl="0" algn="l" defTabSz="844550">
            <a:lnSpc>
              <a:spcPct val="90000"/>
            </a:lnSpc>
            <a:spcBef>
              <a:spcPct val="0"/>
            </a:spcBef>
            <a:spcAft>
              <a:spcPct val="35000"/>
            </a:spcAft>
          </a:pPr>
          <a:r>
            <a:rPr lang="en-US" sz="1900" kern="1200" dirty="0" err="1" smtClean="0"/>
            <a:t>Dev</a:t>
          </a:r>
          <a:r>
            <a:rPr lang="en-US" sz="1900" kern="1200" dirty="0" smtClean="0"/>
            <a:t> Box</a:t>
          </a:r>
          <a:endParaRPr lang="en-US" sz="1900" kern="1200" dirty="0"/>
        </a:p>
      </dsp:txBody>
      <dsp:txXfrm>
        <a:off x="912008" y="4267200"/>
        <a:ext cx="1086118" cy="941501"/>
      </dsp:txXfrm>
    </dsp:sp>
    <dsp:sp modelId="{95636628-924C-4AE6-8546-6B8E5B5D7B85}">
      <dsp:nvSpPr>
        <dsp:cNvPr id="0" name=""/>
        <dsp:cNvSpPr/>
      </dsp:nvSpPr>
      <dsp:spPr>
        <a:xfrm>
          <a:off x="1848889" y="3034154"/>
          <a:ext cx="298475" cy="298475"/>
        </a:xfrm>
        <a:prstGeom prst="ellipse">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C0D62C-CBC6-4EFB-8922-DF598620F9ED}">
      <dsp:nvSpPr>
        <dsp:cNvPr id="0" name=""/>
        <dsp:cNvSpPr/>
      </dsp:nvSpPr>
      <dsp:spPr>
        <a:xfrm>
          <a:off x="1998126" y="3581405"/>
          <a:ext cx="1376303" cy="13751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156" tIns="0" rIns="0" bIns="0" numCol="1" spcCol="1270" anchor="t" anchorCtr="0">
          <a:noAutofit/>
        </a:bodyPr>
        <a:lstStyle/>
        <a:p>
          <a:pPr lvl="0" algn="l" defTabSz="844550">
            <a:lnSpc>
              <a:spcPct val="90000"/>
            </a:lnSpc>
            <a:spcBef>
              <a:spcPct val="0"/>
            </a:spcBef>
            <a:spcAft>
              <a:spcPct val="35000"/>
            </a:spcAft>
          </a:pPr>
          <a:r>
            <a:rPr lang="en-US" sz="1900" kern="1200" dirty="0" smtClean="0"/>
            <a:t>Integration</a:t>
          </a:r>
          <a:endParaRPr lang="en-US" sz="1900" kern="1200" dirty="0"/>
        </a:p>
      </dsp:txBody>
      <dsp:txXfrm>
        <a:off x="1998126" y="3581405"/>
        <a:ext cx="1376303" cy="1375173"/>
      </dsp:txXfrm>
    </dsp:sp>
    <dsp:sp modelId="{A9F4D97E-9A8D-4A83-901B-732648D60D27}">
      <dsp:nvSpPr>
        <dsp:cNvPr id="0" name=""/>
        <dsp:cNvSpPr/>
      </dsp:nvSpPr>
      <dsp:spPr>
        <a:xfrm>
          <a:off x="3175446" y="2243401"/>
          <a:ext cx="397967" cy="397967"/>
        </a:xfrm>
        <a:prstGeom prst="ellipse">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B58840-0232-45B4-AED9-BFBE271D893B}">
      <dsp:nvSpPr>
        <dsp:cNvPr id="0" name=""/>
        <dsp:cNvSpPr/>
      </dsp:nvSpPr>
      <dsp:spPr>
        <a:xfrm>
          <a:off x="3351931" y="2906605"/>
          <a:ext cx="1600159" cy="25035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0875" tIns="0" rIns="0" bIns="0" numCol="1" spcCol="1270" anchor="t" anchorCtr="0">
          <a:noAutofit/>
        </a:bodyPr>
        <a:lstStyle/>
        <a:p>
          <a:pPr lvl="0" algn="l" defTabSz="844550">
            <a:lnSpc>
              <a:spcPct val="90000"/>
            </a:lnSpc>
            <a:spcBef>
              <a:spcPct val="0"/>
            </a:spcBef>
            <a:spcAft>
              <a:spcPct val="35000"/>
            </a:spcAft>
          </a:pPr>
          <a:r>
            <a:rPr lang="en-US" sz="1900" kern="1200" dirty="0" smtClean="0"/>
            <a:t>E-Dog</a:t>
          </a:r>
          <a:endParaRPr lang="en-US" sz="1900" kern="1200" dirty="0"/>
        </a:p>
      </dsp:txBody>
      <dsp:txXfrm>
        <a:off x="3351931" y="2906605"/>
        <a:ext cx="1600159" cy="2503595"/>
      </dsp:txXfrm>
    </dsp:sp>
    <dsp:sp modelId="{D0041ED9-1044-486E-A003-A0AAED1AFDBC}">
      <dsp:nvSpPr>
        <dsp:cNvPr id="0" name=""/>
        <dsp:cNvSpPr/>
      </dsp:nvSpPr>
      <dsp:spPr>
        <a:xfrm>
          <a:off x="4717569" y="1625723"/>
          <a:ext cx="514040" cy="514040"/>
        </a:xfrm>
        <a:prstGeom prst="ellipse">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D68F5F-A08B-48BF-B0B8-1FFD497D90A6}">
      <dsp:nvSpPr>
        <dsp:cNvPr id="0" name=""/>
        <dsp:cNvSpPr/>
      </dsp:nvSpPr>
      <dsp:spPr>
        <a:xfrm>
          <a:off x="4974589" y="2514603"/>
          <a:ext cx="1658196" cy="2208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2380" tIns="0" rIns="0" bIns="0" numCol="1" spcCol="1270" anchor="t" anchorCtr="0">
          <a:noAutofit/>
        </a:bodyPr>
        <a:lstStyle/>
        <a:p>
          <a:pPr lvl="0" algn="l" defTabSz="844550">
            <a:lnSpc>
              <a:spcPct val="90000"/>
            </a:lnSpc>
            <a:spcBef>
              <a:spcPct val="0"/>
            </a:spcBef>
            <a:spcAft>
              <a:spcPct val="35000"/>
            </a:spcAft>
          </a:pPr>
          <a:r>
            <a:rPr lang="en-US" sz="1900" kern="1200" dirty="0" smtClean="0"/>
            <a:t>Microsoft Tenancy</a:t>
          </a:r>
          <a:endParaRPr lang="en-US" sz="1900" kern="1200" dirty="0"/>
        </a:p>
      </dsp:txBody>
      <dsp:txXfrm>
        <a:off x="4974589" y="2514603"/>
        <a:ext cx="1658196" cy="2208130"/>
      </dsp:txXfrm>
    </dsp:sp>
    <dsp:sp modelId="{51443781-E141-484E-9DB0-25CB841D5C74}">
      <dsp:nvSpPr>
        <dsp:cNvPr id="0" name=""/>
        <dsp:cNvSpPr/>
      </dsp:nvSpPr>
      <dsp:spPr>
        <a:xfrm>
          <a:off x="6305292" y="1213247"/>
          <a:ext cx="654987" cy="654987"/>
        </a:xfrm>
        <a:prstGeom prst="ellipse">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A4502D-BC76-4829-8626-A51493887908}">
      <dsp:nvSpPr>
        <dsp:cNvPr id="0" name=""/>
        <dsp:cNvSpPr/>
      </dsp:nvSpPr>
      <dsp:spPr>
        <a:xfrm>
          <a:off x="6632786" y="1540741"/>
          <a:ext cx="1658196" cy="38138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7064" tIns="0" rIns="0" bIns="0" numCol="1" spcCol="1270" anchor="t" anchorCtr="0">
          <a:noAutofit/>
        </a:bodyPr>
        <a:lstStyle/>
        <a:p>
          <a:pPr lvl="0" algn="l" defTabSz="844550">
            <a:lnSpc>
              <a:spcPct val="90000"/>
            </a:lnSpc>
            <a:spcBef>
              <a:spcPct val="0"/>
            </a:spcBef>
            <a:spcAft>
              <a:spcPct val="35000"/>
            </a:spcAft>
          </a:pPr>
          <a:r>
            <a:rPr lang="en-US" sz="1900" kern="1200" dirty="0" smtClean="0"/>
            <a:t>Production</a:t>
          </a:r>
          <a:endParaRPr lang="en-US" sz="1900" kern="1200" dirty="0"/>
        </a:p>
      </dsp:txBody>
      <dsp:txXfrm>
        <a:off x="6632786" y="1540741"/>
        <a:ext cx="1658196" cy="3813852"/>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C13CC13-075A-4B31-BAD5-8F7B90A596D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110844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0066242-3FD1-4FE0-9943-4D401512CAF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462220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1413FBF-115C-4314-A107-1DC62F26A26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0462428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A06E17-2C34-4DFF-BCC3-7A534A15EDC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55069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A716B67-16C1-4174-AB44-24BBA3513FA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4997851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D5FF0AB-4BB3-43A6-8FC1-98D97B04F75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3434495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505D710-B7E8-4599-8954-748C8728DB4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4125462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F70956E-CE47-4B8D-BB52-12F8139C882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6311287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672ECC6-4C7F-4B64-B327-F0B66D5993C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8954427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3939A05-6E3D-437C-9242-850166B3870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638785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98EB76C-BFEE-4ADB-984E-29251BC02EA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41369949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959C7B-6C7A-4615-8CD2-BA166B43020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6184391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14DD6CE-AAD5-4711-AB0A-2C61D32AAC0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1904186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0A1F89D-6AA0-4228-A008-93F8F029C6C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7389396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CE6C1EB-011D-4070-9497-9B4C0B51733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565248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6251B24-69D3-44DA-9FBF-D2797301110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2523098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156A980-DA42-45E8-A9B8-25CB309939C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5920161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EB9B158-86DB-42B9-A8FB-F26C3ABAE77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0023718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E664887-78ED-4A85-AA67-09C57BF5D1C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047951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dirty="0" smtClean="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4F9E097-33D3-4F2F-81E9-27B1A81B9EC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334422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ED7FF21-66E2-434F-B8DB-73D5C7CDBE8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6570528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4844491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5:51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778283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42E0FE2-F6D5-4B5F-8A6D-970352BFCD5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559854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49A00B8-2534-4E98-93C3-28DED123B28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7567055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8DF5E4D-E7BE-42EE-A6DF-ECA9696143E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078982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D5FF0AB-4BB3-43A6-8FC1-98D97B04F75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314306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D5FF0AB-4BB3-43A6-8FC1-98D97B04F75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302583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156A980-DA42-45E8-A9B8-25CB309939C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8865580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20347958"/>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35828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6138058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0524796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3370011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8515476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6443808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0882667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8186175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2176442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738479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39548831"/>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3701467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9657052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4250904"/>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0405331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726483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883011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103335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4912799"/>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880723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4556439"/>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9804175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65235693"/>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1184389"/>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2884960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95360781"/>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66789226"/>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26055062"/>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24830654"/>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51913478"/>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97695680"/>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929260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7.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8"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62329259"/>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22512171"/>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3.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43.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5.xml"/><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4.xml"/><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3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4.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23.xml"/><Relationship Id="rId1" Type="http://schemas.openxmlformats.org/officeDocument/2006/relationships/slideLayout" Target="../slideLayouts/slideLayout24.xml"/><Relationship Id="rId5" Type="http://schemas.openxmlformats.org/officeDocument/2006/relationships/image" Target="../media/image28.PNG"/><Relationship Id="rId4" Type="http://schemas.openxmlformats.org/officeDocument/2006/relationships/image" Target="../media/image27.W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24.xm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32.xml"/><Relationship Id="rId6" Type="http://schemas.openxmlformats.org/officeDocument/2006/relationships/image" Target="../media/image34.emf"/><Relationship Id="rId5" Type="http://schemas.openxmlformats.org/officeDocument/2006/relationships/image" Target="../media/image33.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26.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2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9.xml"/><Relationship Id="rId1" Type="http://schemas.openxmlformats.org/officeDocument/2006/relationships/slideLayout" Target="../slideLayouts/slideLayout51.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audio" Target="../media/media2.wma"/><Relationship Id="rId1" Type="http://schemas.microsoft.com/office/2007/relationships/media" Target="../media/media2.wma"/><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rot="20506189">
            <a:off x="833206" y="885426"/>
            <a:ext cx="10953750" cy="7077075"/>
          </a:xfrm>
          <a:prstGeom prst="rect">
            <a:avLst/>
          </a:prstGeom>
          <a:ln>
            <a:solidFill>
              <a:srgbClr val="505050"/>
            </a:solidFill>
          </a:ln>
          <a:effectLst>
            <a:outerShdw blurRad="50800" dist="38100" dir="2700000" algn="tl" rotWithShape="0">
              <a:prstClr val="black">
                <a:alpha val="40000"/>
              </a:prstClr>
            </a:outerShdw>
          </a:effectLst>
        </p:spPr>
      </p:pic>
      <p:grpSp>
        <p:nvGrpSpPr>
          <p:cNvPr id="13" name="Group 12"/>
          <p:cNvGrpSpPr/>
          <p:nvPr/>
        </p:nvGrpSpPr>
        <p:grpSpPr>
          <a:xfrm rot="21106668">
            <a:off x="1056812" y="-539162"/>
            <a:ext cx="10187104" cy="7873453"/>
            <a:chOff x="731837" y="161525"/>
            <a:chExt cx="11029950" cy="8524875"/>
          </a:xfrm>
          <a:effectLst>
            <a:outerShdw blurRad="50800" dist="38100" dir="2700000" algn="tl" rotWithShape="0">
              <a:prstClr val="black">
                <a:alpha val="40000"/>
              </a:prstClr>
            </a:outerShdw>
          </a:effectLst>
        </p:grpSpPr>
        <p:pic>
          <p:nvPicPr>
            <p:cNvPr id="9" name="Picture 8"/>
            <p:cNvPicPr>
              <a:picLocks noChangeAspect="1"/>
            </p:cNvPicPr>
            <p:nvPr/>
          </p:nvPicPr>
          <p:blipFill>
            <a:blip r:embed="rId4"/>
            <a:stretch>
              <a:fillRect/>
            </a:stretch>
          </p:blipFill>
          <p:spPr>
            <a:xfrm>
              <a:off x="731837" y="161525"/>
              <a:ext cx="11029950" cy="8524875"/>
            </a:xfrm>
            <a:prstGeom prst="rect">
              <a:avLst/>
            </a:prstGeom>
            <a:ln>
              <a:solidFill>
                <a:srgbClr val="505050"/>
              </a:solidFill>
            </a:ln>
          </p:spPr>
        </p:pic>
        <p:sp>
          <p:nvSpPr>
            <p:cNvPr id="10" name="Rectangle 9"/>
            <p:cNvSpPr/>
            <p:nvPr/>
          </p:nvSpPr>
          <p:spPr bwMode="auto">
            <a:xfrm>
              <a:off x="808038" y="6392862"/>
              <a:ext cx="6553200" cy="228600"/>
            </a:xfrm>
            <a:prstGeom prst="rect">
              <a:avLst/>
            </a:prstGeom>
            <a:noFill/>
            <a:ln>
              <a:solidFill>
                <a:srgbClr val="F2652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815975" y="6880225"/>
              <a:ext cx="6553200" cy="228600"/>
            </a:xfrm>
            <a:prstGeom prst="rect">
              <a:avLst/>
            </a:prstGeom>
            <a:noFill/>
            <a:ln>
              <a:solidFill>
                <a:srgbClr val="F2652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815974" y="7367588"/>
              <a:ext cx="7078663" cy="396874"/>
            </a:xfrm>
            <a:prstGeom prst="rect">
              <a:avLst/>
            </a:prstGeom>
            <a:noFill/>
            <a:ln>
              <a:solidFill>
                <a:srgbClr val="F2652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8" name="Picture 7"/>
          <p:cNvPicPr>
            <a:picLocks noChangeAspect="1"/>
          </p:cNvPicPr>
          <p:nvPr/>
        </p:nvPicPr>
        <p:blipFill>
          <a:blip r:embed="rId5"/>
          <a:stretch>
            <a:fillRect/>
          </a:stretch>
        </p:blipFill>
        <p:spPr>
          <a:xfrm>
            <a:off x="4160837" y="3040062"/>
            <a:ext cx="11013537" cy="6010275"/>
          </a:xfrm>
          <a:prstGeom prst="rect">
            <a:avLst/>
          </a:prstGeom>
        </p:spPr>
      </p:pic>
    </p:spTree>
    <p:extLst>
      <p:ext uri="{BB962C8B-B14F-4D97-AF65-F5344CB8AC3E}">
        <p14:creationId xmlns:p14="http://schemas.microsoft.com/office/powerpoint/2010/main" val="38817516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30162"/>
            <a:ext cx="10448925" cy="6734852"/>
          </a:xfrm>
          <a:prstGeom prst="rect">
            <a:avLst/>
          </a:prstGeom>
        </p:spPr>
      </p:pic>
      <p:pic>
        <p:nvPicPr>
          <p:cNvPr id="6" name="Picture 5"/>
          <p:cNvPicPr>
            <a:picLocks noChangeAspect="1"/>
          </p:cNvPicPr>
          <p:nvPr/>
        </p:nvPicPr>
        <p:blipFill>
          <a:blip r:embed="rId4"/>
          <a:stretch>
            <a:fillRect/>
          </a:stretch>
        </p:blipFill>
        <p:spPr>
          <a:xfrm>
            <a:off x="4846637" y="4030662"/>
            <a:ext cx="8991600" cy="3697204"/>
          </a:xfrm>
          <a:prstGeom prst="rect">
            <a:avLst/>
          </a:prstGeom>
        </p:spPr>
      </p:pic>
    </p:spTree>
    <p:extLst>
      <p:ext uri="{BB962C8B-B14F-4D97-AF65-F5344CB8AC3E}">
        <p14:creationId xmlns:p14="http://schemas.microsoft.com/office/powerpoint/2010/main" val="244564969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773113" y="-1531938"/>
            <a:ext cx="13925550" cy="8829675"/>
          </a:xfrm>
          <a:prstGeom prst="rect">
            <a:avLst/>
          </a:prstGeom>
        </p:spPr>
      </p:pic>
    </p:spTree>
    <p:extLst>
      <p:ext uri="{BB962C8B-B14F-4D97-AF65-F5344CB8AC3E}">
        <p14:creationId xmlns:p14="http://schemas.microsoft.com/office/powerpoint/2010/main" val="132442318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Zero Data Loss</a:t>
            </a:r>
            <a:endParaRPr lang="en-US" dirty="0"/>
          </a:p>
        </p:txBody>
      </p:sp>
    </p:spTree>
    <p:extLst>
      <p:ext uri="{BB962C8B-B14F-4D97-AF65-F5344CB8AC3E}">
        <p14:creationId xmlns:p14="http://schemas.microsoft.com/office/powerpoint/2010/main" val="3443963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600" y="1884429"/>
            <a:ext cx="1053305" cy="1053305"/>
          </a:xfrm>
          <a:prstGeom prst="rect">
            <a:avLst/>
          </a:prstGeom>
        </p:spPr>
      </p:pic>
      <p:sp>
        <p:nvSpPr>
          <p:cNvPr id="48" name="Rectangle 47"/>
          <p:cNvSpPr/>
          <p:nvPr/>
        </p:nvSpPr>
        <p:spPr bwMode="auto">
          <a:xfrm>
            <a:off x="10704915" y="-1588"/>
            <a:ext cx="1730375" cy="1731376"/>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Failure Scope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4" name="TextBox 53"/>
          <p:cNvSpPr txBox="1"/>
          <p:nvPr/>
        </p:nvSpPr>
        <p:spPr>
          <a:xfrm>
            <a:off x="10704914" y="63541"/>
            <a:ext cx="1730375" cy="1301366"/>
          </a:xfrm>
          <a:prstGeom prst="rect">
            <a:avLst/>
          </a:prstGeom>
          <a:noFill/>
        </p:spPr>
        <p:txBody>
          <a:bodyPr wrap="square" lIns="0" tIns="0" rIns="0" bIns="0" rtlCol="0" anchor="ctr" anchorCtr="0">
            <a:noAutofit/>
          </a:bodyPr>
          <a:lstStyle/>
          <a:p>
            <a:pPr algn="ctr">
              <a:lnSpc>
                <a:spcPct val="90000"/>
              </a:lnSpc>
              <a:spcAft>
                <a:spcPts val="600"/>
              </a:spcAft>
            </a:pPr>
            <a:r>
              <a:rPr lang="en-US" sz="4000" dirty="0" smtClean="0">
                <a:gradFill>
                  <a:gsLst>
                    <a:gs pos="2917">
                      <a:srgbClr val="505050"/>
                    </a:gs>
                    <a:gs pos="30000">
                      <a:srgbClr val="505050"/>
                    </a:gs>
                  </a:gsLst>
                  <a:lin ang="5400000" scaled="0"/>
                </a:gradFill>
              </a:rPr>
              <a:t>none</a:t>
            </a:r>
            <a:endParaRPr lang="en-US" sz="2400" dirty="0" smtClean="0">
              <a:gradFill>
                <a:gsLst>
                  <a:gs pos="2917">
                    <a:srgbClr val="505050"/>
                  </a:gs>
                  <a:gs pos="30000">
                    <a:srgbClr val="505050"/>
                  </a:gs>
                </a:gsLst>
                <a:lin ang="5400000" scaled="0"/>
              </a:gradFill>
            </a:endParaRPr>
          </a:p>
        </p:txBody>
      </p:sp>
      <p:sp>
        <p:nvSpPr>
          <p:cNvPr id="59" name="TextBox 58"/>
          <p:cNvSpPr txBox="1"/>
          <p:nvPr/>
        </p:nvSpPr>
        <p:spPr>
          <a:xfrm>
            <a:off x="10704914" y="63541"/>
            <a:ext cx="1730375" cy="1301366"/>
          </a:xfrm>
          <a:prstGeom prst="rect">
            <a:avLst/>
          </a:prstGeom>
          <a:noFill/>
        </p:spPr>
        <p:txBody>
          <a:bodyPr wrap="square" lIns="0" tIns="0" rIns="0" bIns="0" rtlCol="0" anchor="ctr" anchorCtr="0">
            <a:noAutofit/>
          </a:bodyPr>
          <a:lstStyle/>
          <a:p>
            <a:pPr algn="ctr">
              <a:lnSpc>
                <a:spcPct val="90000"/>
              </a:lnSpc>
              <a:spcAft>
                <a:spcPts val="600"/>
              </a:spcAft>
            </a:pPr>
            <a:r>
              <a:rPr lang="en-US" sz="4000" dirty="0" smtClean="0">
                <a:gradFill>
                  <a:gsLst>
                    <a:gs pos="2917">
                      <a:srgbClr val="505050"/>
                    </a:gs>
                    <a:gs pos="30000">
                      <a:srgbClr val="505050"/>
                    </a:gs>
                  </a:gsLst>
                  <a:lin ang="5400000" scaled="0"/>
                </a:gradFill>
              </a:rPr>
              <a:t>disk</a:t>
            </a:r>
            <a:endParaRPr lang="en-US" sz="2400" dirty="0" smtClean="0">
              <a:gradFill>
                <a:gsLst>
                  <a:gs pos="2917">
                    <a:srgbClr val="505050"/>
                  </a:gs>
                  <a:gs pos="30000">
                    <a:srgbClr val="505050"/>
                  </a:gs>
                </a:gsLst>
                <a:lin ang="5400000" scaled="0"/>
              </a:gradFill>
            </a:endParaRPr>
          </a:p>
        </p:txBody>
      </p:sp>
      <p:sp>
        <p:nvSpPr>
          <p:cNvPr id="60" name="TextBox 59"/>
          <p:cNvSpPr txBox="1"/>
          <p:nvPr/>
        </p:nvSpPr>
        <p:spPr>
          <a:xfrm>
            <a:off x="10704914" y="103378"/>
            <a:ext cx="1730375" cy="1301366"/>
          </a:xfrm>
          <a:prstGeom prst="rect">
            <a:avLst/>
          </a:prstGeom>
          <a:noFill/>
        </p:spPr>
        <p:txBody>
          <a:bodyPr wrap="square" lIns="0" tIns="0" rIns="0" bIns="0" rtlCol="0" anchor="ctr" anchorCtr="0">
            <a:noAutofit/>
          </a:bodyPr>
          <a:lstStyle/>
          <a:p>
            <a:pPr algn="ctr">
              <a:lnSpc>
                <a:spcPct val="90000"/>
              </a:lnSpc>
              <a:spcAft>
                <a:spcPts val="600"/>
              </a:spcAft>
            </a:pPr>
            <a:r>
              <a:rPr lang="en-US" sz="4000" dirty="0" smtClean="0">
                <a:gradFill>
                  <a:gsLst>
                    <a:gs pos="2917">
                      <a:srgbClr val="505050"/>
                    </a:gs>
                    <a:gs pos="30000">
                      <a:srgbClr val="505050"/>
                    </a:gs>
                  </a:gsLst>
                  <a:lin ang="5400000" scaled="0"/>
                </a:gradFill>
              </a:rPr>
              <a:t>rack</a:t>
            </a:r>
            <a:endParaRPr lang="en-US" sz="2400" dirty="0" smtClean="0">
              <a:gradFill>
                <a:gsLst>
                  <a:gs pos="2917">
                    <a:srgbClr val="505050"/>
                  </a:gs>
                  <a:gs pos="30000">
                    <a:srgbClr val="505050"/>
                  </a:gs>
                </a:gsLst>
                <a:lin ang="5400000" scaled="0"/>
              </a:gradFill>
            </a:endParaRPr>
          </a:p>
        </p:txBody>
      </p:sp>
      <p:sp>
        <p:nvSpPr>
          <p:cNvPr id="64" name="TextBox 63"/>
          <p:cNvSpPr txBox="1"/>
          <p:nvPr/>
        </p:nvSpPr>
        <p:spPr>
          <a:xfrm>
            <a:off x="10704914" y="63541"/>
            <a:ext cx="1730375" cy="1301366"/>
          </a:xfrm>
          <a:prstGeom prst="rect">
            <a:avLst/>
          </a:prstGeom>
          <a:noFill/>
        </p:spPr>
        <p:txBody>
          <a:bodyPr wrap="square" lIns="0" tIns="0" rIns="0" bIns="0" rtlCol="0" anchor="ctr" anchorCtr="0">
            <a:noAutofit/>
          </a:bodyPr>
          <a:lstStyle/>
          <a:p>
            <a:pPr algn="ctr">
              <a:lnSpc>
                <a:spcPct val="90000"/>
              </a:lnSpc>
              <a:spcAft>
                <a:spcPts val="600"/>
              </a:spcAft>
            </a:pPr>
            <a:r>
              <a:rPr lang="en-US" sz="4000" dirty="0" smtClean="0">
                <a:gradFill>
                  <a:gsLst>
                    <a:gs pos="2917">
                      <a:srgbClr val="505050"/>
                    </a:gs>
                    <a:gs pos="30000">
                      <a:srgbClr val="505050"/>
                    </a:gs>
                  </a:gsLst>
                  <a:lin ang="5400000" scaled="0"/>
                </a:gradFill>
              </a:rPr>
              <a:t>dc</a:t>
            </a:r>
            <a:endParaRPr lang="en-US" sz="2400" dirty="0" smtClean="0">
              <a:gradFill>
                <a:gsLst>
                  <a:gs pos="2917">
                    <a:srgbClr val="505050"/>
                  </a:gs>
                  <a:gs pos="30000">
                    <a:srgbClr val="505050"/>
                  </a:gs>
                </a:gsLst>
                <a:lin ang="5400000" scaled="0"/>
              </a:gradFill>
            </a:endParaRPr>
          </a:p>
        </p:txBody>
      </p:sp>
      <p:sp>
        <p:nvSpPr>
          <p:cNvPr id="49" name="Rectangle 48"/>
          <p:cNvSpPr/>
          <p:nvPr/>
        </p:nvSpPr>
        <p:spPr bwMode="auto">
          <a:xfrm>
            <a:off x="8925328" y="0"/>
            <a:ext cx="1730375" cy="1731376"/>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Copy Count</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6" name="TextBox 55"/>
          <p:cNvSpPr txBox="1"/>
          <p:nvPr/>
        </p:nvSpPr>
        <p:spPr>
          <a:xfrm>
            <a:off x="8949933" y="63541"/>
            <a:ext cx="1730375" cy="1301366"/>
          </a:xfrm>
          <a:prstGeom prst="rect">
            <a:avLst/>
          </a:prstGeom>
          <a:noFill/>
        </p:spPr>
        <p:txBody>
          <a:bodyPr wrap="square" lIns="0" tIns="0" rIns="0" bIns="0" rtlCol="0" anchor="ctr" anchorCtr="0">
            <a:noAutofit/>
          </a:bodyPr>
          <a:lstStyle/>
          <a:p>
            <a:pPr algn="ctr">
              <a:lnSpc>
                <a:spcPct val="90000"/>
              </a:lnSpc>
              <a:spcAft>
                <a:spcPts val="600"/>
              </a:spcAft>
            </a:pPr>
            <a:r>
              <a:rPr lang="en-US" sz="6600" dirty="0" smtClean="0">
                <a:gradFill>
                  <a:gsLst>
                    <a:gs pos="2917">
                      <a:srgbClr val="505050"/>
                    </a:gs>
                    <a:gs pos="30000">
                      <a:srgbClr val="505050"/>
                    </a:gs>
                  </a:gsLst>
                  <a:lin ang="5400000" scaled="0"/>
                </a:gradFill>
              </a:rPr>
              <a:t>1</a:t>
            </a:r>
            <a:endParaRPr lang="en-US" sz="2400" dirty="0" smtClean="0">
              <a:gradFill>
                <a:gsLst>
                  <a:gs pos="2917">
                    <a:srgbClr val="505050"/>
                  </a:gs>
                  <a:gs pos="30000">
                    <a:srgbClr val="505050"/>
                  </a:gs>
                </a:gsLst>
                <a:lin ang="5400000" scaled="0"/>
              </a:gradFill>
            </a:endParaRPr>
          </a:p>
        </p:txBody>
      </p:sp>
      <p:sp>
        <p:nvSpPr>
          <p:cNvPr id="58" name="TextBox 57"/>
          <p:cNvSpPr txBox="1"/>
          <p:nvPr/>
        </p:nvSpPr>
        <p:spPr>
          <a:xfrm>
            <a:off x="8971453" y="63541"/>
            <a:ext cx="1730375" cy="1301366"/>
          </a:xfrm>
          <a:prstGeom prst="rect">
            <a:avLst/>
          </a:prstGeom>
          <a:noFill/>
        </p:spPr>
        <p:txBody>
          <a:bodyPr wrap="square" lIns="0" tIns="0" rIns="0" bIns="0" rtlCol="0" anchor="ctr" anchorCtr="0">
            <a:noAutofit/>
          </a:bodyPr>
          <a:lstStyle/>
          <a:p>
            <a:pPr algn="ctr">
              <a:lnSpc>
                <a:spcPct val="90000"/>
              </a:lnSpc>
              <a:spcAft>
                <a:spcPts val="600"/>
              </a:spcAft>
            </a:pPr>
            <a:r>
              <a:rPr lang="en-US" sz="6600" dirty="0" smtClean="0">
                <a:gradFill>
                  <a:gsLst>
                    <a:gs pos="2917">
                      <a:srgbClr val="505050"/>
                    </a:gs>
                    <a:gs pos="30000">
                      <a:srgbClr val="505050"/>
                    </a:gs>
                  </a:gsLst>
                  <a:lin ang="5400000" scaled="0"/>
                </a:gradFill>
              </a:rPr>
              <a:t>2</a:t>
            </a:r>
            <a:endParaRPr lang="en-US" sz="2400" dirty="0" smtClean="0">
              <a:gradFill>
                <a:gsLst>
                  <a:gs pos="2917">
                    <a:srgbClr val="505050"/>
                  </a:gs>
                  <a:gs pos="30000">
                    <a:srgbClr val="505050"/>
                  </a:gs>
                </a:gsLst>
                <a:lin ang="5400000" scaled="0"/>
              </a:gradFill>
            </a:endParaRPr>
          </a:p>
        </p:txBody>
      </p:sp>
      <p:sp>
        <p:nvSpPr>
          <p:cNvPr id="61" name="TextBox 60"/>
          <p:cNvSpPr txBox="1"/>
          <p:nvPr/>
        </p:nvSpPr>
        <p:spPr>
          <a:xfrm>
            <a:off x="8971453" y="63541"/>
            <a:ext cx="1730375" cy="1301366"/>
          </a:xfrm>
          <a:prstGeom prst="rect">
            <a:avLst/>
          </a:prstGeom>
          <a:noFill/>
        </p:spPr>
        <p:txBody>
          <a:bodyPr wrap="square" lIns="0" tIns="0" rIns="0" bIns="0" rtlCol="0" anchor="ctr" anchorCtr="0">
            <a:noAutofit/>
          </a:bodyPr>
          <a:lstStyle/>
          <a:p>
            <a:pPr algn="ctr">
              <a:lnSpc>
                <a:spcPct val="90000"/>
              </a:lnSpc>
              <a:spcAft>
                <a:spcPts val="600"/>
              </a:spcAft>
            </a:pPr>
            <a:r>
              <a:rPr lang="en-US" sz="6600" dirty="0" smtClean="0">
                <a:gradFill>
                  <a:gsLst>
                    <a:gs pos="2917">
                      <a:srgbClr val="505050"/>
                    </a:gs>
                    <a:gs pos="30000">
                      <a:srgbClr val="505050"/>
                    </a:gs>
                  </a:gsLst>
                  <a:lin ang="5400000" scaled="0"/>
                </a:gradFill>
              </a:rPr>
              <a:t>4</a:t>
            </a:r>
            <a:endParaRPr lang="en-US" sz="2400" dirty="0" smtClean="0">
              <a:gradFill>
                <a:gsLst>
                  <a:gs pos="2917">
                    <a:srgbClr val="505050"/>
                  </a:gs>
                  <a:gs pos="30000">
                    <a:srgbClr val="505050"/>
                  </a:gs>
                </a:gsLst>
                <a:lin ang="5400000" scaled="0"/>
              </a:gradFill>
            </a:endParaRPr>
          </a:p>
        </p:txBody>
      </p:sp>
      <p:sp>
        <p:nvSpPr>
          <p:cNvPr id="62" name="TextBox 61"/>
          <p:cNvSpPr txBox="1"/>
          <p:nvPr/>
        </p:nvSpPr>
        <p:spPr>
          <a:xfrm>
            <a:off x="8922242" y="103378"/>
            <a:ext cx="1730375" cy="1301366"/>
          </a:xfrm>
          <a:prstGeom prst="rect">
            <a:avLst/>
          </a:prstGeom>
          <a:noFill/>
        </p:spPr>
        <p:txBody>
          <a:bodyPr wrap="square" lIns="0" tIns="0" rIns="0" bIns="0" rtlCol="0" anchor="ctr" anchorCtr="0">
            <a:noAutofit/>
          </a:bodyPr>
          <a:lstStyle/>
          <a:p>
            <a:pPr algn="ctr">
              <a:lnSpc>
                <a:spcPct val="90000"/>
              </a:lnSpc>
              <a:spcAft>
                <a:spcPts val="600"/>
              </a:spcAft>
            </a:pPr>
            <a:r>
              <a:rPr lang="en-US" sz="6600" dirty="0" smtClean="0">
                <a:gradFill>
                  <a:gsLst>
                    <a:gs pos="2917">
                      <a:srgbClr val="505050"/>
                    </a:gs>
                    <a:gs pos="30000">
                      <a:srgbClr val="505050"/>
                    </a:gs>
                  </a:gsLst>
                  <a:lin ang="5400000" scaled="0"/>
                </a:gradFill>
              </a:rPr>
              <a:t>6</a:t>
            </a:r>
            <a:endParaRPr lang="en-US" sz="2400" dirty="0" smtClean="0">
              <a:gradFill>
                <a:gsLst>
                  <a:gs pos="2917">
                    <a:srgbClr val="505050"/>
                  </a:gs>
                  <a:gs pos="30000">
                    <a:srgbClr val="505050"/>
                  </a:gs>
                </a:gsLst>
                <a:lin ang="5400000" scaled="0"/>
              </a:gradFill>
            </a:endParaRPr>
          </a:p>
        </p:txBody>
      </p:sp>
      <p:sp>
        <p:nvSpPr>
          <p:cNvPr id="63" name="TextBox 62"/>
          <p:cNvSpPr txBox="1"/>
          <p:nvPr/>
        </p:nvSpPr>
        <p:spPr>
          <a:xfrm>
            <a:off x="8943762" y="103378"/>
            <a:ext cx="1730375" cy="1301366"/>
          </a:xfrm>
          <a:prstGeom prst="rect">
            <a:avLst/>
          </a:prstGeom>
          <a:noFill/>
        </p:spPr>
        <p:txBody>
          <a:bodyPr wrap="square" lIns="0" tIns="0" rIns="0" bIns="0" rtlCol="0" anchor="ctr" anchorCtr="0">
            <a:noAutofit/>
          </a:bodyPr>
          <a:lstStyle/>
          <a:p>
            <a:pPr algn="ctr">
              <a:lnSpc>
                <a:spcPct val="90000"/>
              </a:lnSpc>
              <a:spcAft>
                <a:spcPts val="600"/>
              </a:spcAft>
            </a:pPr>
            <a:r>
              <a:rPr lang="en-US" sz="6600" dirty="0" smtClean="0">
                <a:gradFill>
                  <a:gsLst>
                    <a:gs pos="2917">
                      <a:srgbClr val="505050"/>
                    </a:gs>
                    <a:gs pos="30000">
                      <a:srgbClr val="505050"/>
                    </a:gs>
                  </a:gsLst>
                  <a:lin ang="5400000" scaled="0"/>
                </a:gradFill>
              </a:rPr>
              <a:t>10+</a:t>
            </a:r>
            <a:endParaRPr lang="en-US" sz="2400" dirty="0" smtClean="0">
              <a:gradFill>
                <a:gsLst>
                  <a:gs pos="2917">
                    <a:srgbClr val="505050"/>
                  </a:gs>
                  <a:gs pos="30000">
                    <a:srgbClr val="505050"/>
                  </a:gs>
                </a:gsLst>
                <a:lin ang="5400000" scaled="0"/>
              </a:gradFill>
            </a:endParaRPr>
          </a:p>
        </p:txBody>
      </p:sp>
      <p:sp>
        <p:nvSpPr>
          <p:cNvPr id="52" name="Rectangle 51"/>
          <p:cNvSpPr/>
          <p:nvPr/>
        </p:nvSpPr>
        <p:spPr bwMode="auto">
          <a:xfrm>
            <a:off x="9546619" y="1852420"/>
            <a:ext cx="2310418" cy="3536952"/>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Data Center</a:t>
            </a:r>
          </a:p>
        </p:txBody>
      </p:sp>
      <p:sp>
        <p:nvSpPr>
          <p:cNvPr id="51" name="Rectangle 50"/>
          <p:cNvSpPr/>
          <p:nvPr/>
        </p:nvSpPr>
        <p:spPr bwMode="auto">
          <a:xfrm>
            <a:off x="2048854" y="1820862"/>
            <a:ext cx="4660121" cy="3536952"/>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Data Center</a:t>
            </a:r>
          </a:p>
        </p:txBody>
      </p:sp>
      <p:sp>
        <p:nvSpPr>
          <p:cNvPr id="35" name="Rectangle 34"/>
          <p:cNvSpPr/>
          <p:nvPr/>
        </p:nvSpPr>
        <p:spPr bwMode="auto">
          <a:xfrm>
            <a:off x="4550957" y="2354262"/>
            <a:ext cx="1981200" cy="2895600"/>
          </a:xfrm>
          <a:prstGeom prst="rect">
            <a:avLst/>
          </a:prstGeom>
          <a:solidFill>
            <a:schemeClr val="tx1"/>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00AEEF"/>
                </a:solidFill>
                <a:ea typeface="Segoe UI" pitchFamily="34" charset="0"/>
                <a:cs typeface="Segoe UI" pitchFamily="34" charset="0"/>
              </a:rPr>
              <a:t>Rack 2</a:t>
            </a:r>
          </a:p>
        </p:txBody>
      </p:sp>
      <p:sp>
        <p:nvSpPr>
          <p:cNvPr id="13" name="Rectangle 12"/>
          <p:cNvSpPr/>
          <p:nvPr/>
        </p:nvSpPr>
        <p:spPr bwMode="auto">
          <a:xfrm>
            <a:off x="2255836" y="2362200"/>
            <a:ext cx="1981200" cy="2895600"/>
          </a:xfrm>
          <a:prstGeom prst="rect">
            <a:avLst/>
          </a:prstGeom>
          <a:solidFill>
            <a:schemeClr val="tx1"/>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00AEEF"/>
                </a:solidFill>
                <a:ea typeface="Segoe UI" pitchFamily="34" charset="0"/>
                <a:cs typeface="Segoe UI" pitchFamily="34" charset="0"/>
              </a:rPr>
              <a:t>Rack 1</a:t>
            </a:r>
          </a:p>
        </p:txBody>
      </p:sp>
      <p:sp>
        <p:nvSpPr>
          <p:cNvPr id="7" name="Flowchart: Magnetic Disk 6"/>
          <p:cNvSpPr/>
          <p:nvPr/>
        </p:nvSpPr>
        <p:spPr bwMode="auto">
          <a:xfrm>
            <a:off x="2713036" y="3886199"/>
            <a:ext cx="1066800" cy="381000"/>
          </a:xfrm>
          <a:prstGeom prst="flowChartMagneticDisk">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ext Placeholder 14"/>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smtClean="0"/>
              <a:t>Keeping Your Data Safe</a:t>
            </a:r>
            <a:endParaRPr lang="en-US" dirty="0"/>
          </a:p>
        </p:txBody>
      </p:sp>
      <p:sp>
        <p:nvSpPr>
          <p:cNvPr id="6" name="Flowchart: Magnetic Disk 5"/>
          <p:cNvSpPr/>
          <p:nvPr/>
        </p:nvSpPr>
        <p:spPr bwMode="auto">
          <a:xfrm>
            <a:off x="2713036" y="3276599"/>
            <a:ext cx="1066800" cy="381000"/>
          </a:xfrm>
          <a:prstGeom prst="flowChartMagneticDisk">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Down Arrow 7"/>
          <p:cNvSpPr/>
          <p:nvPr/>
        </p:nvSpPr>
        <p:spPr bwMode="auto">
          <a:xfrm>
            <a:off x="2865436" y="3535361"/>
            <a:ext cx="762000" cy="419100"/>
          </a:xfrm>
          <a:prstGeom prst="downArrow">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lowchart: Magnetic Disk 8"/>
          <p:cNvSpPr/>
          <p:nvPr/>
        </p:nvSpPr>
        <p:spPr bwMode="auto">
          <a:xfrm>
            <a:off x="4922836" y="3886199"/>
            <a:ext cx="1066800" cy="381000"/>
          </a:xfrm>
          <a:prstGeom prst="flowChartMagneticDisk">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Flowchart: Magnetic Disk 9"/>
          <p:cNvSpPr/>
          <p:nvPr/>
        </p:nvSpPr>
        <p:spPr bwMode="auto">
          <a:xfrm>
            <a:off x="4922836" y="3276599"/>
            <a:ext cx="1066800" cy="381000"/>
          </a:xfrm>
          <a:prstGeom prst="flowChartMagneticDisk">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Down Arrow 10"/>
          <p:cNvSpPr/>
          <p:nvPr/>
        </p:nvSpPr>
        <p:spPr bwMode="auto">
          <a:xfrm>
            <a:off x="5075236" y="3535361"/>
            <a:ext cx="762000" cy="419100"/>
          </a:xfrm>
          <a:prstGeom prst="downArrow">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Down Arrow 11"/>
          <p:cNvSpPr/>
          <p:nvPr/>
        </p:nvSpPr>
        <p:spPr bwMode="auto">
          <a:xfrm rot="16200000">
            <a:off x="4046536" y="3363911"/>
            <a:ext cx="762000" cy="762000"/>
          </a:xfrm>
          <a:prstGeom prst="downArrow">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9723436" y="2362200"/>
            <a:ext cx="1981200" cy="2895600"/>
          </a:xfrm>
          <a:prstGeom prst="rect">
            <a:avLst/>
          </a:prstGeom>
          <a:solidFill>
            <a:schemeClr val="tx1"/>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00AEEF"/>
                </a:solidFill>
                <a:ea typeface="Segoe UI" pitchFamily="34" charset="0"/>
                <a:cs typeface="Segoe UI" pitchFamily="34" charset="0"/>
              </a:rPr>
              <a:t>Rack 3</a:t>
            </a:r>
          </a:p>
        </p:txBody>
      </p:sp>
      <p:sp>
        <p:nvSpPr>
          <p:cNvPr id="37" name="Flowchart: Magnetic Disk 36"/>
          <p:cNvSpPr/>
          <p:nvPr/>
        </p:nvSpPr>
        <p:spPr bwMode="auto">
          <a:xfrm>
            <a:off x="10095315" y="3894137"/>
            <a:ext cx="1066800" cy="381000"/>
          </a:xfrm>
          <a:prstGeom prst="flowChartMagneticDisk">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Flowchart: Magnetic Disk 37"/>
          <p:cNvSpPr/>
          <p:nvPr/>
        </p:nvSpPr>
        <p:spPr bwMode="auto">
          <a:xfrm>
            <a:off x="10095315" y="3284537"/>
            <a:ext cx="1066800" cy="381000"/>
          </a:xfrm>
          <a:prstGeom prst="flowChartMagneticDisk">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Down Arrow 38"/>
          <p:cNvSpPr/>
          <p:nvPr/>
        </p:nvSpPr>
        <p:spPr bwMode="auto">
          <a:xfrm>
            <a:off x="10247715" y="3543299"/>
            <a:ext cx="762000" cy="419100"/>
          </a:xfrm>
          <a:prstGeom prst="downArrow">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Down Arrow 39"/>
          <p:cNvSpPr/>
          <p:nvPr/>
        </p:nvSpPr>
        <p:spPr bwMode="auto">
          <a:xfrm rot="16200000">
            <a:off x="7782118" y="2868609"/>
            <a:ext cx="691357" cy="1752601"/>
          </a:xfrm>
          <a:prstGeom prst="downArrow">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Flowchart: Magnetic Disk 40"/>
          <p:cNvSpPr/>
          <p:nvPr/>
        </p:nvSpPr>
        <p:spPr bwMode="auto">
          <a:xfrm>
            <a:off x="3665536" y="5873752"/>
            <a:ext cx="1524000" cy="914400"/>
          </a:xfrm>
          <a:prstGeom prst="flowChartMagneticDisk">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Flowchart: Magnetic Disk 41"/>
          <p:cNvSpPr/>
          <p:nvPr/>
        </p:nvSpPr>
        <p:spPr bwMode="auto">
          <a:xfrm>
            <a:off x="9952036" y="5873752"/>
            <a:ext cx="1524000" cy="914400"/>
          </a:xfrm>
          <a:prstGeom prst="flowChartMagneticDisk">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 name="Left-Right Arrow 43"/>
          <p:cNvSpPr/>
          <p:nvPr/>
        </p:nvSpPr>
        <p:spPr bwMode="auto">
          <a:xfrm>
            <a:off x="6142035" y="5998368"/>
            <a:ext cx="2886481" cy="665167"/>
          </a:xfrm>
          <a:prstGeom prst="leftRightArrow">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7" name="Down Arrow 46"/>
          <p:cNvSpPr/>
          <p:nvPr/>
        </p:nvSpPr>
        <p:spPr bwMode="auto">
          <a:xfrm>
            <a:off x="4008436" y="5195094"/>
            <a:ext cx="762000" cy="519114"/>
          </a:xfrm>
          <a:prstGeom prst="downArrow">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 name="Right Arrow 65"/>
          <p:cNvSpPr/>
          <p:nvPr/>
        </p:nvSpPr>
        <p:spPr bwMode="auto">
          <a:xfrm rot="1997311">
            <a:off x="1189921" y="2599742"/>
            <a:ext cx="1752600" cy="571500"/>
          </a:xfrm>
          <a:prstGeom prst="rightArrow">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Smiley Face 4"/>
          <p:cNvSpPr/>
          <p:nvPr/>
        </p:nvSpPr>
        <p:spPr bwMode="auto">
          <a:xfrm>
            <a:off x="910171" y="1961975"/>
            <a:ext cx="533400" cy="533400"/>
          </a:xfrm>
          <a:prstGeom prst="smileyFac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 name="TextBox 67"/>
          <p:cNvSpPr txBox="1"/>
          <p:nvPr/>
        </p:nvSpPr>
        <p:spPr>
          <a:xfrm>
            <a:off x="1167326" y="2512927"/>
            <a:ext cx="864789"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solidFill>
                  <a:srgbClr val="F26522"/>
                </a:solidFill>
              </a:rPr>
              <a:t>save</a:t>
            </a:r>
          </a:p>
        </p:txBody>
      </p:sp>
      <p:sp>
        <p:nvSpPr>
          <p:cNvPr id="69" name="TextBox 68"/>
          <p:cNvSpPr txBox="1"/>
          <p:nvPr/>
        </p:nvSpPr>
        <p:spPr>
          <a:xfrm>
            <a:off x="1931470" y="3499953"/>
            <a:ext cx="1283044"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solidFill>
                  <a:srgbClr val="F26522"/>
                </a:solidFill>
              </a:rPr>
              <a:t>RAID 10</a:t>
            </a:r>
          </a:p>
        </p:txBody>
      </p:sp>
      <p:sp>
        <p:nvSpPr>
          <p:cNvPr id="70" name="TextBox 69"/>
          <p:cNvSpPr txBox="1"/>
          <p:nvPr/>
        </p:nvSpPr>
        <p:spPr>
          <a:xfrm>
            <a:off x="3493686" y="2614858"/>
            <a:ext cx="1800621" cy="926407"/>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solidFill>
                  <a:srgbClr val="F26522"/>
                </a:solidFill>
              </a:rPr>
              <a:t>synchronous</a:t>
            </a:r>
          </a:p>
          <a:p>
            <a:pPr algn="ctr">
              <a:lnSpc>
                <a:spcPct val="90000"/>
              </a:lnSpc>
              <a:spcAft>
                <a:spcPts val="600"/>
              </a:spcAft>
            </a:pPr>
            <a:r>
              <a:rPr lang="en-US" sz="2000" dirty="0" smtClean="0">
                <a:solidFill>
                  <a:srgbClr val="F26522"/>
                </a:solidFill>
              </a:rPr>
              <a:t>mirroring</a:t>
            </a:r>
          </a:p>
        </p:txBody>
      </p:sp>
      <p:sp>
        <p:nvSpPr>
          <p:cNvPr id="74" name="TextBox 73"/>
          <p:cNvSpPr txBox="1"/>
          <p:nvPr/>
        </p:nvSpPr>
        <p:spPr>
          <a:xfrm>
            <a:off x="7227895" y="2604975"/>
            <a:ext cx="1930465" cy="926407"/>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solidFill>
                  <a:srgbClr val="F26522"/>
                </a:solidFill>
              </a:rPr>
              <a:t>asynchronous</a:t>
            </a:r>
          </a:p>
          <a:p>
            <a:pPr algn="ctr">
              <a:lnSpc>
                <a:spcPct val="90000"/>
              </a:lnSpc>
              <a:spcAft>
                <a:spcPts val="600"/>
              </a:spcAft>
            </a:pPr>
            <a:r>
              <a:rPr lang="en-US" sz="2000" dirty="0" smtClean="0">
                <a:solidFill>
                  <a:srgbClr val="F26522"/>
                </a:solidFill>
              </a:rPr>
              <a:t>log shipping</a:t>
            </a:r>
          </a:p>
        </p:txBody>
      </p:sp>
      <p:sp>
        <p:nvSpPr>
          <p:cNvPr id="75" name="TextBox 74"/>
          <p:cNvSpPr txBox="1"/>
          <p:nvPr/>
        </p:nvSpPr>
        <p:spPr>
          <a:xfrm>
            <a:off x="6620042" y="5410548"/>
            <a:ext cx="1930465" cy="926407"/>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solidFill>
                  <a:srgbClr val="F26522"/>
                </a:solidFill>
              </a:rPr>
              <a:t>asynchronous</a:t>
            </a:r>
          </a:p>
          <a:p>
            <a:pPr algn="ctr">
              <a:lnSpc>
                <a:spcPct val="90000"/>
              </a:lnSpc>
              <a:spcAft>
                <a:spcPts val="600"/>
              </a:spcAft>
            </a:pPr>
            <a:r>
              <a:rPr lang="en-US" sz="2000" dirty="0" smtClean="0">
                <a:solidFill>
                  <a:srgbClr val="F26522"/>
                </a:solidFill>
              </a:rPr>
              <a:t>replication</a:t>
            </a:r>
          </a:p>
        </p:txBody>
      </p:sp>
      <p:sp>
        <p:nvSpPr>
          <p:cNvPr id="76" name="TextBox 75"/>
          <p:cNvSpPr txBox="1"/>
          <p:nvPr/>
        </p:nvSpPr>
        <p:spPr>
          <a:xfrm>
            <a:off x="2729260" y="5225403"/>
            <a:ext cx="1592424" cy="926407"/>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solidFill>
                  <a:srgbClr val="F26522"/>
                </a:solidFill>
              </a:rPr>
              <a:t>scheduled </a:t>
            </a:r>
          </a:p>
          <a:p>
            <a:pPr algn="ctr">
              <a:lnSpc>
                <a:spcPct val="90000"/>
              </a:lnSpc>
              <a:spcAft>
                <a:spcPts val="600"/>
              </a:spcAft>
            </a:pPr>
            <a:r>
              <a:rPr lang="en-US" sz="2000" dirty="0" smtClean="0">
                <a:solidFill>
                  <a:srgbClr val="F26522"/>
                </a:solidFill>
              </a:rPr>
              <a:t>backups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98485" y="2155829"/>
            <a:ext cx="1249234" cy="1249234"/>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54434" y="6052319"/>
            <a:ext cx="904160" cy="904160"/>
          </a:xfrm>
          <a:prstGeom prst="rect">
            <a:avLst/>
          </a:prstGeom>
        </p:spPr>
      </p:pic>
      <p:sp>
        <p:nvSpPr>
          <p:cNvPr id="45" name="TextBox 44"/>
          <p:cNvSpPr txBox="1"/>
          <p:nvPr/>
        </p:nvSpPr>
        <p:spPr>
          <a:xfrm>
            <a:off x="1618276" y="6049374"/>
            <a:ext cx="1884170" cy="926407"/>
          </a:xfrm>
          <a:prstGeom prst="rect">
            <a:avLst/>
          </a:prstGeom>
          <a:noFill/>
        </p:spPr>
        <p:txBody>
          <a:bodyPr wrap="none" lIns="182880" tIns="146304" rIns="182880" bIns="146304" rtlCol="0">
            <a:spAutoFit/>
          </a:bodyPr>
          <a:lstStyle/>
          <a:p>
            <a:pPr algn="ctr">
              <a:lnSpc>
                <a:spcPct val="90000"/>
              </a:lnSpc>
              <a:spcAft>
                <a:spcPts val="600"/>
              </a:spcAft>
            </a:pPr>
            <a:r>
              <a:rPr lang="en-US" sz="2000" dirty="0" smtClean="0">
                <a:solidFill>
                  <a:srgbClr val="F26522"/>
                </a:solidFill>
              </a:rPr>
              <a:t>point-in-time</a:t>
            </a:r>
          </a:p>
          <a:p>
            <a:pPr algn="ctr">
              <a:lnSpc>
                <a:spcPct val="90000"/>
              </a:lnSpc>
              <a:spcAft>
                <a:spcPts val="600"/>
              </a:spcAft>
            </a:pPr>
            <a:r>
              <a:rPr lang="en-US" sz="2000" dirty="0" smtClean="0">
                <a:solidFill>
                  <a:srgbClr val="F26522"/>
                </a:solidFill>
              </a:rPr>
              <a:t>restore</a:t>
            </a:r>
          </a:p>
        </p:txBody>
      </p:sp>
      <p:sp>
        <p:nvSpPr>
          <p:cNvPr id="46" name="TextBox 45"/>
          <p:cNvSpPr txBox="1"/>
          <p:nvPr/>
        </p:nvSpPr>
        <p:spPr>
          <a:xfrm>
            <a:off x="2239097" y="1856376"/>
            <a:ext cx="1146917" cy="926407"/>
          </a:xfrm>
          <a:prstGeom prst="rect">
            <a:avLst/>
          </a:prstGeom>
          <a:noFill/>
        </p:spPr>
        <p:txBody>
          <a:bodyPr wrap="none" lIns="182880" tIns="146304" rIns="182880" bIns="146304" rtlCol="0">
            <a:spAutoFit/>
          </a:bodyPr>
          <a:lstStyle/>
          <a:p>
            <a:pPr algn="ctr">
              <a:lnSpc>
                <a:spcPct val="90000"/>
              </a:lnSpc>
              <a:spcAft>
                <a:spcPts val="600"/>
              </a:spcAft>
            </a:pPr>
            <a:r>
              <a:rPr lang="en-US" sz="2000" dirty="0" smtClean="0">
                <a:solidFill>
                  <a:srgbClr val="F26522"/>
                </a:solidFill>
              </a:rPr>
              <a:t>recycle</a:t>
            </a:r>
          </a:p>
          <a:p>
            <a:pPr algn="ctr">
              <a:lnSpc>
                <a:spcPct val="90000"/>
              </a:lnSpc>
              <a:spcAft>
                <a:spcPts val="600"/>
              </a:spcAft>
            </a:pPr>
            <a:r>
              <a:rPr lang="en-US" sz="2000" dirty="0" smtClean="0">
                <a:solidFill>
                  <a:srgbClr val="F26522"/>
                </a:solidFill>
              </a:rPr>
              <a:t>bin</a:t>
            </a:r>
          </a:p>
        </p:txBody>
      </p:sp>
      <p:sp>
        <p:nvSpPr>
          <p:cNvPr id="50" name="TextBox 49"/>
          <p:cNvSpPr txBox="1"/>
          <p:nvPr/>
        </p:nvSpPr>
        <p:spPr>
          <a:xfrm>
            <a:off x="-59603" y="2863071"/>
            <a:ext cx="1507464" cy="926407"/>
          </a:xfrm>
          <a:prstGeom prst="rect">
            <a:avLst/>
          </a:prstGeom>
          <a:noFill/>
        </p:spPr>
        <p:txBody>
          <a:bodyPr wrap="none" lIns="182880" tIns="146304" rIns="182880" bIns="146304" rtlCol="0">
            <a:spAutoFit/>
          </a:bodyPr>
          <a:lstStyle/>
          <a:p>
            <a:pPr algn="ctr">
              <a:lnSpc>
                <a:spcPct val="90000"/>
              </a:lnSpc>
              <a:spcAft>
                <a:spcPts val="600"/>
              </a:spcAft>
            </a:pPr>
            <a:r>
              <a:rPr lang="en-US" sz="2000" dirty="0" smtClean="0">
                <a:solidFill>
                  <a:srgbClr val="F26522"/>
                </a:solidFill>
              </a:rPr>
              <a:t>client side</a:t>
            </a:r>
          </a:p>
          <a:p>
            <a:pPr algn="ctr">
              <a:lnSpc>
                <a:spcPct val="90000"/>
              </a:lnSpc>
              <a:spcAft>
                <a:spcPts val="600"/>
              </a:spcAft>
            </a:pPr>
            <a:r>
              <a:rPr lang="en-US" sz="2000" dirty="0" smtClean="0">
                <a:solidFill>
                  <a:srgbClr val="F26522"/>
                </a:solidFill>
              </a:rPr>
              <a:t>cache</a:t>
            </a:r>
          </a:p>
        </p:txBody>
      </p:sp>
    </p:spTree>
    <p:extLst>
      <p:ext uri="{BB962C8B-B14F-4D97-AF65-F5344CB8AC3E}">
        <p14:creationId xmlns:p14="http://schemas.microsoft.com/office/powerpoint/2010/main" val="10007175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fade">
                                      <p:cBhvr>
                                        <p:cTn id="13" dur="500"/>
                                        <p:tgtEl>
                                          <p:spTgt spid="6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fill="hold"/>
                                        <p:tgtEl>
                                          <p:spTgt spid="49"/>
                                        </p:tgtEl>
                                        <p:attrNameLst>
                                          <p:attrName>ppt_x</p:attrName>
                                        </p:attrNameLst>
                                      </p:cBhvr>
                                      <p:tavLst>
                                        <p:tav tm="0">
                                          <p:val>
                                            <p:strVal val="#ppt_x"/>
                                          </p:val>
                                        </p:tav>
                                        <p:tav tm="100000">
                                          <p:val>
                                            <p:strVal val="#ppt_x"/>
                                          </p:val>
                                        </p:tav>
                                      </p:tavLst>
                                    </p:anim>
                                    <p:anim calcmode="lin" valueType="num">
                                      <p:cBhvr additive="base">
                                        <p:cTn id="19" dur="500" fill="hold"/>
                                        <p:tgtEl>
                                          <p:spTgt spid="49"/>
                                        </p:tgtEl>
                                        <p:attrNameLst>
                                          <p:attrName>ppt_y</p:attrName>
                                        </p:attrNameLst>
                                      </p:cBhvr>
                                      <p:tavLst>
                                        <p:tav tm="0">
                                          <p:val>
                                            <p:strVal val="0-#ppt_h/2"/>
                                          </p:val>
                                        </p:tav>
                                        <p:tav tm="100000">
                                          <p:val>
                                            <p:strVal val="#ppt_y"/>
                                          </p:val>
                                        </p:tav>
                                      </p:tavLst>
                                    </p:anim>
                                  </p:childTnLst>
                                </p:cTn>
                              </p:par>
                            </p:childTnLst>
                          </p:cTn>
                        </p:par>
                        <p:par>
                          <p:cTn id="20" fill="hold">
                            <p:stCondLst>
                              <p:cond delay="500"/>
                            </p:stCondLst>
                            <p:childTnLst>
                              <p:par>
                                <p:cTn id="21" presetID="2" presetClass="entr" presetSubtype="1"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53" presetClass="entr" presetSubtype="16" fill="hold" grpId="1"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p:cTn id="28" dur="500" fill="hold"/>
                                        <p:tgtEl>
                                          <p:spTgt spid="56"/>
                                        </p:tgtEl>
                                        <p:attrNameLst>
                                          <p:attrName>ppt_w</p:attrName>
                                        </p:attrNameLst>
                                      </p:cBhvr>
                                      <p:tavLst>
                                        <p:tav tm="0">
                                          <p:val>
                                            <p:fltVal val="0"/>
                                          </p:val>
                                        </p:tav>
                                        <p:tav tm="100000">
                                          <p:val>
                                            <p:strVal val="#ppt_w"/>
                                          </p:val>
                                        </p:tav>
                                      </p:tavLst>
                                    </p:anim>
                                    <p:anim calcmode="lin" valueType="num">
                                      <p:cBhvr>
                                        <p:cTn id="29" dur="500" fill="hold"/>
                                        <p:tgtEl>
                                          <p:spTgt spid="56"/>
                                        </p:tgtEl>
                                        <p:attrNameLst>
                                          <p:attrName>ppt_h</p:attrName>
                                        </p:attrNameLst>
                                      </p:cBhvr>
                                      <p:tavLst>
                                        <p:tav tm="0">
                                          <p:val>
                                            <p:fltVal val="0"/>
                                          </p:val>
                                        </p:tav>
                                        <p:tav tm="100000">
                                          <p:val>
                                            <p:strVal val="#ppt_h"/>
                                          </p:val>
                                        </p:tav>
                                      </p:tavLst>
                                    </p:anim>
                                    <p:animEffect transition="in" filter="fade">
                                      <p:cBhvr>
                                        <p:cTn id="30" dur="500"/>
                                        <p:tgtEl>
                                          <p:spTgt spid="56"/>
                                        </p:tgtEl>
                                      </p:cBhvr>
                                    </p:animEffect>
                                  </p:childTnLst>
                                </p:cTn>
                              </p:par>
                            </p:childTnLst>
                          </p:cTn>
                        </p:par>
                        <p:par>
                          <p:cTn id="31" fill="hold">
                            <p:stCondLst>
                              <p:cond delay="1500"/>
                            </p:stCondLst>
                            <p:childTnLst>
                              <p:par>
                                <p:cTn id="32" presetID="53" presetClass="entr" presetSubtype="16" fill="hold" grpId="1" nodeType="after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p:cTn id="34" dur="500" fill="hold"/>
                                        <p:tgtEl>
                                          <p:spTgt spid="54"/>
                                        </p:tgtEl>
                                        <p:attrNameLst>
                                          <p:attrName>ppt_w</p:attrName>
                                        </p:attrNameLst>
                                      </p:cBhvr>
                                      <p:tavLst>
                                        <p:tav tm="0">
                                          <p:val>
                                            <p:fltVal val="0"/>
                                          </p:val>
                                        </p:tav>
                                        <p:tav tm="100000">
                                          <p:val>
                                            <p:strVal val="#ppt_w"/>
                                          </p:val>
                                        </p:tav>
                                      </p:tavLst>
                                    </p:anim>
                                    <p:anim calcmode="lin" valueType="num">
                                      <p:cBhvr>
                                        <p:cTn id="35" dur="500" fill="hold"/>
                                        <p:tgtEl>
                                          <p:spTgt spid="54"/>
                                        </p:tgtEl>
                                        <p:attrNameLst>
                                          <p:attrName>ppt_h</p:attrName>
                                        </p:attrNameLst>
                                      </p:cBhvr>
                                      <p:tavLst>
                                        <p:tav tm="0">
                                          <p:val>
                                            <p:fltVal val="0"/>
                                          </p:val>
                                        </p:tav>
                                        <p:tav tm="100000">
                                          <p:val>
                                            <p:strVal val="#ppt_h"/>
                                          </p:val>
                                        </p:tav>
                                      </p:tavLst>
                                    </p:anim>
                                    <p:animEffect transition="in" filter="fade">
                                      <p:cBhvr>
                                        <p:cTn id="36" dur="500"/>
                                        <p:tgtEl>
                                          <p:spTgt spid="5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500"/>
                                        <p:tgtEl>
                                          <p:spTgt spid="69"/>
                                        </p:tgtEl>
                                      </p:cBhvr>
                                    </p:animEffect>
                                  </p:childTnLst>
                                </p:cTn>
                              </p:par>
                            </p:childTnLst>
                          </p:cTn>
                        </p:par>
                        <p:par>
                          <p:cTn id="48" fill="hold">
                            <p:stCondLst>
                              <p:cond delay="500"/>
                            </p:stCondLst>
                            <p:childTnLst>
                              <p:par>
                                <p:cTn id="49" presetID="1" presetClass="exit" presetSubtype="0" fill="hold" grpId="0" nodeType="afterEffect">
                                  <p:stCondLst>
                                    <p:cond delay="0"/>
                                  </p:stCondLst>
                                  <p:childTnLst>
                                    <p:set>
                                      <p:cBhvr>
                                        <p:cTn id="50" dur="1" fill="hold">
                                          <p:stCondLst>
                                            <p:cond delay="0"/>
                                          </p:stCondLst>
                                        </p:cTn>
                                        <p:tgtEl>
                                          <p:spTgt spid="56"/>
                                        </p:tgtEl>
                                        <p:attrNameLst>
                                          <p:attrName>style.visibility</p:attrName>
                                        </p:attrNameLst>
                                      </p:cBhvr>
                                      <p:to>
                                        <p:strVal val="hidden"/>
                                      </p:to>
                                    </p:set>
                                  </p:childTnLst>
                                </p:cTn>
                              </p:par>
                              <p:par>
                                <p:cTn id="51" presetID="53" presetClass="entr" presetSubtype="16" fill="hold" grpId="1" nodeType="with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p:cTn id="53" dur="500" fill="hold"/>
                                        <p:tgtEl>
                                          <p:spTgt spid="58"/>
                                        </p:tgtEl>
                                        <p:attrNameLst>
                                          <p:attrName>ppt_w</p:attrName>
                                        </p:attrNameLst>
                                      </p:cBhvr>
                                      <p:tavLst>
                                        <p:tav tm="0">
                                          <p:val>
                                            <p:fltVal val="0"/>
                                          </p:val>
                                        </p:tav>
                                        <p:tav tm="100000">
                                          <p:val>
                                            <p:strVal val="#ppt_w"/>
                                          </p:val>
                                        </p:tav>
                                      </p:tavLst>
                                    </p:anim>
                                    <p:anim calcmode="lin" valueType="num">
                                      <p:cBhvr>
                                        <p:cTn id="54" dur="500" fill="hold"/>
                                        <p:tgtEl>
                                          <p:spTgt spid="58"/>
                                        </p:tgtEl>
                                        <p:attrNameLst>
                                          <p:attrName>ppt_h</p:attrName>
                                        </p:attrNameLst>
                                      </p:cBhvr>
                                      <p:tavLst>
                                        <p:tav tm="0">
                                          <p:val>
                                            <p:fltVal val="0"/>
                                          </p:val>
                                        </p:tav>
                                        <p:tav tm="100000">
                                          <p:val>
                                            <p:strVal val="#ppt_h"/>
                                          </p:val>
                                        </p:tav>
                                      </p:tavLst>
                                    </p:anim>
                                    <p:animEffect transition="in" filter="fade">
                                      <p:cBhvr>
                                        <p:cTn id="55" dur="500"/>
                                        <p:tgtEl>
                                          <p:spTgt spid="58"/>
                                        </p:tgtEl>
                                      </p:cBhvr>
                                    </p:animEffect>
                                  </p:childTnLst>
                                </p:cTn>
                              </p:par>
                              <p:par>
                                <p:cTn id="56" presetID="1" presetClass="exit" presetSubtype="0" fill="hold" grpId="0" nodeType="withEffect">
                                  <p:stCondLst>
                                    <p:cond delay="0"/>
                                  </p:stCondLst>
                                  <p:childTnLst>
                                    <p:set>
                                      <p:cBhvr>
                                        <p:cTn id="57" dur="1" fill="hold">
                                          <p:stCondLst>
                                            <p:cond delay="0"/>
                                          </p:stCondLst>
                                        </p:cTn>
                                        <p:tgtEl>
                                          <p:spTgt spid="54"/>
                                        </p:tgtEl>
                                        <p:attrNameLst>
                                          <p:attrName>style.visibility</p:attrName>
                                        </p:attrNameLst>
                                      </p:cBhvr>
                                      <p:to>
                                        <p:strVal val="hidden"/>
                                      </p:to>
                                    </p:set>
                                  </p:childTnLst>
                                </p:cTn>
                              </p:par>
                              <p:par>
                                <p:cTn id="58" presetID="53" presetClass="entr" presetSubtype="16" fill="hold" grpId="1" nodeType="withEffect">
                                  <p:stCondLst>
                                    <p:cond delay="0"/>
                                  </p:stCondLst>
                                  <p:childTnLst>
                                    <p:set>
                                      <p:cBhvr>
                                        <p:cTn id="59" dur="1" fill="hold">
                                          <p:stCondLst>
                                            <p:cond delay="0"/>
                                          </p:stCondLst>
                                        </p:cTn>
                                        <p:tgtEl>
                                          <p:spTgt spid="59"/>
                                        </p:tgtEl>
                                        <p:attrNameLst>
                                          <p:attrName>style.visibility</p:attrName>
                                        </p:attrNameLst>
                                      </p:cBhvr>
                                      <p:to>
                                        <p:strVal val="visible"/>
                                      </p:to>
                                    </p:set>
                                    <p:anim calcmode="lin" valueType="num">
                                      <p:cBhvr>
                                        <p:cTn id="60" dur="500" fill="hold"/>
                                        <p:tgtEl>
                                          <p:spTgt spid="59"/>
                                        </p:tgtEl>
                                        <p:attrNameLst>
                                          <p:attrName>ppt_w</p:attrName>
                                        </p:attrNameLst>
                                      </p:cBhvr>
                                      <p:tavLst>
                                        <p:tav tm="0">
                                          <p:val>
                                            <p:fltVal val="0"/>
                                          </p:val>
                                        </p:tav>
                                        <p:tav tm="100000">
                                          <p:val>
                                            <p:strVal val="#ppt_w"/>
                                          </p:val>
                                        </p:tav>
                                      </p:tavLst>
                                    </p:anim>
                                    <p:anim calcmode="lin" valueType="num">
                                      <p:cBhvr>
                                        <p:cTn id="61" dur="500" fill="hold"/>
                                        <p:tgtEl>
                                          <p:spTgt spid="59"/>
                                        </p:tgtEl>
                                        <p:attrNameLst>
                                          <p:attrName>ppt_h</p:attrName>
                                        </p:attrNameLst>
                                      </p:cBhvr>
                                      <p:tavLst>
                                        <p:tav tm="0">
                                          <p:val>
                                            <p:fltVal val="0"/>
                                          </p:val>
                                        </p:tav>
                                        <p:tav tm="100000">
                                          <p:val>
                                            <p:strVal val="#ppt_h"/>
                                          </p:val>
                                        </p:tav>
                                      </p:tavLst>
                                    </p:anim>
                                    <p:animEffect transition="in" filter="fade">
                                      <p:cBhvr>
                                        <p:cTn id="62" dur="500"/>
                                        <p:tgtEl>
                                          <p:spTgt spid="5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500"/>
                                        <p:tgtEl>
                                          <p:spTgt spid="1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fade">
                                      <p:cBhvr>
                                        <p:cTn id="73" dur="500"/>
                                        <p:tgtEl>
                                          <p:spTgt spid="1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fade">
                                      <p:cBhvr>
                                        <p:cTn id="79" dur="500"/>
                                        <p:tgtEl>
                                          <p:spTgt spid="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0"/>
                                        </p:tgtEl>
                                        <p:attrNameLst>
                                          <p:attrName>style.visibility</p:attrName>
                                        </p:attrNameLst>
                                      </p:cBhvr>
                                      <p:to>
                                        <p:strVal val="visible"/>
                                      </p:to>
                                    </p:set>
                                    <p:animEffect transition="in" filter="fade">
                                      <p:cBhvr>
                                        <p:cTn id="85" dur="500"/>
                                        <p:tgtEl>
                                          <p:spTgt spid="70"/>
                                        </p:tgtEl>
                                      </p:cBhvr>
                                    </p:animEffect>
                                  </p:childTnLst>
                                </p:cTn>
                              </p:par>
                            </p:childTnLst>
                          </p:cTn>
                        </p:par>
                        <p:par>
                          <p:cTn id="86" fill="hold">
                            <p:stCondLst>
                              <p:cond delay="500"/>
                            </p:stCondLst>
                            <p:childTnLst>
                              <p:par>
                                <p:cTn id="87" presetID="1" presetClass="exit" presetSubtype="0" fill="hold" grpId="0" nodeType="afterEffect">
                                  <p:stCondLst>
                                    <p:cond delay="0"/>
                                  </p:stCondLst>
                                  <p:childTnLst>
                                    <p:set>
                                      <p:cBhvr>
                                        <p:cTn id="88" dur="1" fill="hold">
                                          <p:stCondLst>
                                            <p:cond delay="0"/>
                                          </p:stCondLst>
                                        </p:cTn>
                                        <p:tgtEl>
                                          <p:spTgt spid="58"/>
                                        </p:tgtEl>
                                        <p:attrNameLst>
                                          <p:attrName>style.visibility</p:attrName>
                                        </p:attrNameLst>
                                      </p:cBhvr>
                                      <p:to>
                                        <p:strVal val="hidden"/>
                                      </p:to>
                                    </p:set>
                                  </p:childTnLst>
                                </p:cTn>
                              </p:par>
                              <p:par>
                                <p:cTn id="89" presetID="53" presetClass="entr" presetSubtype="16" fill="hold" grpId="1" nodeType="withEffect">
                                  <p:stCondLst>
                                    <p:cond delay="0"/>
                                  </p:stCondLst>
                                  <p:childTnLst>
                                    <p:set>
                                      <p:cBhvr>
                                        <p:cTn id="90" dur="1" fill="hold">
                                          <p:stCondLst>
                                            <p:cond delay="0"/>
                                          </p:stCondLst>
                                        </p:cTn>
                                        <p:tgtEl>
                                          <p:spTgt spid="61"/>
                                        </p:tgtEl>
                                        <p:attrNameLst>
                                          <p:attrName>style.visibility</p:attrName>
                                        </p:attrNameLst>
                                      </p:cBhvr>
                                      <p:to>
                                        <p:strVal val="visible"/>
                                      </p:to>
                                    </p:set>
                                    <p:anim calcmode="lin" valueType="num">
                                      <p:cBhvr>
                                        <p:cTn id="91" dur="500" fill="hold"/>
                                        <p:tgtEl>
                                          <p:spTgt spid="61"/>
                                        </p:tgtEl>
                                        <p:attrNameLst>
                                          <p:attrName>ppt_w</p:attrName>
                                        </p:attrNameLst>
                                      </p:cBhvr>
                                      <p:tavLst>
                                        <p:tav tm="0">
                                          <p:val>
                                            <p:fltVal val="0"/>
                                          </p:val>
                                        </p:tav>
                                        <p:tav tm="100000">
                                          <p:val>
                                            <p:strVal val="#ppt_w"/>
                                          </p:val>
                                        </p:tav>
                                      </p:tavLst>
                                    </p:anim>
                                    <p:anim calcmode="lin" valueType="num">
                                      <p:cBhvr>
                                        <p:cTn id="92" dur="500" fill="hold"/>
                                        <p:tgtEl>
                                          <p:spTgt spid="61"/>
                                        </p:tgtEl>
                                        <p:attrNameLst>
                                          <p:attrName>ppt_h</p:attrName>
                                        </p:attrNameLst>
                                      </p:cBhvr>
                                      <p:tavLst>
                                        <p:tav tm="0">
                                          <p:val>
                                            <p:fltVal val="0"/>
                                          </p:val>
                                        </p:tav>
                                        <p:tav tm="100000">
                                          <p:val>
                                            <p:strVal val="#ppt_h"/>
                                          </p:val>
                                        </p:tav>
                                      </p:tavLst>
                                    </p:anim>
                                    <p:animEffect transition="in" filter="fade">
                                      <p:cBhvr>
                                        <p:cTn id="93" dur="500"/>
                                        <p:tgtEl>
                                          <p:spTgt spid="61"/>
                                        </p:tgtEl>
                                      </p:cBhvr>
                                    </p:animEffect>
                                  </p:childTnLst>
                                </p:cTn>
                              </p:par>
                              <p:par>
                                <p:cTn id="94" presetID="1" presetClass="exit" presetSubtype="0" fill="hold" grpId="0" nodeType="withEffect">
                                  <p:stCondLst>
                                    <p:cond delay="0"/>
                                  </p:stCondLst>
                                  <p:childTnLst>
                                    <p:set>
                                      <p:cBhvr>
                                        <p:cTn id="95" dur="1" fill="hold">
                                          <p:stCondLst>
                                            <p:cond delay="0"/>
                                          </p:stCondLst>
                                        </p:cTn>
                                        <p:tgtEl>
                                          <p:spTgt spid="59"/>
                                        </p:tgtEl>
                                        <p:attrNameLst>
                                          <p:attrName>style.visibility</p:attrName>
                                        </p:attrNameLst>
                                      </p:cBhvr>
                                      <p:to>
                                        <p:strVal val="hidden"/>
                                      </p:to>
                                    </p:set>
                                  </p:childTnLst>
                                </p:cTn>
                              </p:par>
                              <p:par>
                                <p:cTn id="96" presetID="53" presetClass="entr" presetSubtype="16" fill="hold" grpId="1" nodeType="withEffect">
                                  <p:stCondLst>
                                    <p:cond delay="0"/>
                                  </p:stCondLst>
                                  <p:childTnLst>
                                    <p:set>
                                      <p:cBhvr>
                                        <p:cTn id="97" dur="1" fill="hold">
                                          <p:stCondLst>
                                            <p:cond delay="0"/>
                                          </p:stCondLst>
                                        </p:cTn>
                                        <p:tgtEl>
                                          <p:spTgt spid="60"/>
                                        </p:tgtEl>
                                        <p:attrNameLst>
                                          <p:attrName>style.visibility</p:attrName>
                                        </p:attrNameLst>
                                      </p:cBhvr>
                                      <p:to>
                                        <p:strVal val="visible"/>
                                      </p:to>
                                    </p:set>
                                    <p:anim calcmode="lin" valueType="num">
                                      <p:cBhvr>
                                        <p:cTn id="98" dur="500" fill="hold"/>
                                        <p:tgtEl>
                                          <p:spTgt spid="60"/>
                                        </p:tgtEl>
                                        <p:attrNameLst>
                                          <p:attrName>ppt_w</p:attrName>
                                        </p:attrNameLst>
                                      </p:cBhvr>
                                      <p:tavLst>
                                        <p:tav tm="0">
                                          <p:val>
                                            <p:fltVal val="0"/>
                                          </p:val>
                                        </p:tav>
                                        <p:tav tm="100000">
                                          <p:val>
                                            <p:strVal val="#ppt_w"/>
                                          </p:val>
                                        </p:tav>
                                      </p:tavLst>
                                    </p:anim>
                                    <p:anim calcmode="lin" valueType="num">
                                      <p:cBhvr>
                                        <p:cTn id="99" dur="500" fill="hold"/>
                                        <p:tgtEl>
                                          <p:spTgt spid="60"/>
                                        </p:tgtEl>
                                        <p:attrNameLst>
                                          <p:attrName>ppt_h</p:attrName>
                                        </p:attrNameLst>
                                      </p:cBhvr>
                                      <p:tavLst>
                                        <p:tav tm="0">
                                          <p:val>
                                            <p:fltVal val="0"/>
                                          </p:val>
                                        </p:tav>
                                        <p:tav tm="100000">
                                          <p:val>
                                            <p:strVal val="#ppt_h"/>
                                          </p:val>
                                        </p:tav>
                                      </p:tavLst>
                                    </p:anim>
                                    <p:animEffect transition="in" filter="fade">
                                      <p:cBhvr>
                                        <p:cTn id="100" dur="500"/>
                                        <p:tgtEl>
                                          <p:spTgt spid="60"/>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fade">
                                      <p:cBhvr>
                                        <p:cTn id="105" dur="500"/>
                                        <p:tgtEl>
                                          <p:spTgt spid="51"/>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0"/>
                                        </p:tgtEl>
                                        <p:attrNameLst>
                                          <p:attrName>style.visibility</p:attrName>
                                        </p:attrNameLst>
                                      </p:cBhvr>
                                      <p:to>
                                        <p:strVal val="visible"/>
                                      </p:to>
                                    </p:set>
                                    <p:animEffect transition="in" filter="fade">
                                      <p:cBhvr>
                                        <p:cTn id="108" dur="500"/>
                                        <p:tgtEl>
                                          <p:spTgt spid="40"/>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2"/>
                                        </p:tgtEl>
                                        <p:attrNameLst>
                                          <p:attrName>style.visibility</p:attrName>
                                        </p:attrNameLst>
                                      </p:cBhvr>
                                      <p:to>
                                        <p:strVal val="visible"/>
                                      </p:to>
                                    </p:set>
                                    <p:animEffect transition="in" filter="fade">
                                      <p:cBhvr>
                                        <p:cTn id="111" dur="500"/>
                                        <p:tgtEl>
                                          <p:spTgt spid="52"/>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fade">
                                      <p:cBhvr>
                                        <p:cTn id="114" dur="500"/>
                                        <p:tgtEl>
                                          <p:spTgt spid="36"/>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Effect transition="in" filter="fade">
                                      <p:cBhvr>
                                        <p:cTn id="117" dur="500"/>
                                        <p:tgtEl>
                                          <p:spTgt spid="38"/>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9"/>
                                        </p:tgtEl>
                                        <p:attrNameLst>
                                          <p:attrName>style.visibility</p:attrName>
                                        </p:attrNameLst>
                                      </p:cBhvr>
                                      <p:to>
                                        <p:strVal val="visible"/>
                                      </p:to>
                                    </p:set>
                                    <p:animEffect transition="in" filter="fade">
                                      <p:cBhvr>
                                        <p:cTn id="120" dur="500"/>
                                        <p:tgtEl>
                                          <p:spTgt spid="39"/>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37"/>
                                        </p:tgtEl>
                                        <p:attrNameLst>
                                          <p:attrName>style.visibility</p:attrName>
                                        </p:attrNameLst>
                                      </p:cBhvr>
                                      <p:to>
                                        <p:strVal val="visible"/>
                                      </p:to>
                                    </p:set>
                                    <p:animEffect transition="in" filter="fade">
                                      <p:cBhvr>
                                        <p:cTn id="123" dur="500"/>
                                        <p:tgtEl>
                                          <p:spTgt spid="37"/>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74"/>
                                        </p:tgtEl>
                                        <p:attrNameLst>
                                          <p:attrName>style.visibility</p:attrName>
                                        </p:attrNameLst>
                                      </p:cBhvr>
                                      <p:to>
                                        <p:strVal val="visible"/>
                                      </p:to>
                                    </p:set>
                                    <p:animEffect transition="in" filter="fade">
                                      <p:cBhvr>
                                        <p:cTn id="126" dur="500"/>
                                        <p:tgtEl>
                                          <p:spTgt spid="74"/>
                                        </p:tgtEl>
                                      </p:cBhvr>
                                    </p:animEffect>
                                  </p:childTnLst>
                                </p:cTn>
                              </p:par>
                            </p:childTnLst>
                          </p:cTn>
                        </p:par>
                        <p:par>
                          <p:cTn id="127" fill="hold">
                            <p:stCondLst>
                              <p:cond delay="500"/>
                            </p:stCondLst>
                            <p:childTnLst>
                              <p:par>
                                <p:cTn id="128" presetID="1" presetClass="exit" presetSubtype="0" fill="hold" grpId="0" nodeType="afterEffect">
                                  <p:stCondLst>
                                    <p:cond delay="0"/>
                                  </p:stCondLst>
                                  <p:childTnLst>
                                    <p:set>
                                      <p:cBhvr>
                                        <p:cTn id="129" dur="1" fill="hold">
                                          <p:stCondLst>
                                            <p:cond delay="0"/>
                                          </p:stCondLst>
                                        </p:cTn>
                                        <p:tgtEl>
                                          <p:spTgt spid="61"/>
                                        </p:tgtEl>
                                        <p:attrNameLst>
                                          <p:attrName>style.visibility</p:attrName>
                                        </p:attrNameLst>
                                      </p:cBhvr>
                                      <p:to>
                                        <p:strVal val="hidden"/>
                                      </p:to>
                                    </p:set>
                                  </p:childTnLst>
                                </p:cTn>
                              </p:par>
                              <p:par>
                                <p:cTn id="130" presetID="53" presetClass="entr" presetSubtype="16" fill="hold" grpId="0" nodeType="withEffect">
                                  <p:stCondLst>
                                    <p:cond delay="0"/>
                                  </p:stCondLst>
                                  <p:childTnLst>
                                    <p:set>
                                      <p:cBhvr>
                                        <p:cTn id="131" dur="1" fill="hold">
                                          <p:stCondLst>
                                            <p:cond delay="0"/>
                                          </p:stCondLst>
                                        </p:cTn>
                                        <p:tgtEl>
                                          <p:spTgt spid="62"/>
                                        </p:tgtEl>
                                        <p:attrNameLst>
                                          <p:attrName>style.visibility</p:attrName>
                                        </p:attrNameLst>
                                      </p:cBhvr>
                                      <p:to>
                                        <p:strVal val="visible"/>
                                      </p:to>
                                    </p:set>
                                    <p:anim calcmode="lin" valueType="num">
                                      <p:cBhvr>
                                        <p:cTn id="132" dur="500" fill="hold"/>
                                        <p:tgtEl>
                                          <p:spTgt spid="62"/>
                                        </p:tgtEl>
                                        <p:attrNameLst>
                                          <p:attrName>ppt_w</p:attrName>
                                        </p:attrNameLst>
                                      </p:cBhvr>
                                      <p:tavLst>
                                        <p:tav tm="0">
                                          <p:val>
                                            <p:fltVal val="0"/>
                                          </p:val>
                                        </p:tav>
                                        <p:tav tm="100000">
                                          <p:val>
                                            <p:strVal val="#ppt_w"/>
                                          </p:val>
                                        </p:tav>
                                      </p:tavLst>
                                    </p:anim>
                                    <p:anim calcmode="lin" valueType="num">
                                      <p:cBhvr>
                                        <p:cTn id="133" dur="500" fill="hold"/>
                                        <p:tgtEl>
                                          <p:spTgt spid="62"/>
                                        </p:tgtEl>
                                        <p:attrNameLst>
                                          <p:attrName>ppt_h</p:attrName>
                                        </p:attrNameLst>
                                      </p:cBhvr>
                                      <p:tavLst>
                                        <p:tav tm="0">
                                          <p:val>
                                            <p:fltVal val="0"/>
                                          </p:val>
                                        </p:tav>
                                        <p:tav tm="100000">
                                          <p:val>
                                            <p:strVal val="#ppt_h"/>
                                          </p:val>
                                        </p:tav>
                                      </p:tavLst>
                                    </p:anim>
                                    <p:animEffect transition="in" filter="fade">
                                      <p:cBhvr>
                                        <p:cTn id="134" dur="500"/>
                                        <p:tgtEl>
                                          <p:spTgt spid="62"/>
                                        </p:tgtEl>
                                      </p:cBhvr>
                                    </p:animEffect>
                                  </p:childTnLst>
                                </p:cTn>
                              </p:par>
                              <p:par>
                                <p:cTn id="135" presetID="1" presetClass="exit" presetSubtype="0" fill="hold" grpId="0" nodeType="withEffect">
                                  <p:stCondLst>
                                    <p:cond delay="0"/>
                                  </p:stCondLst>
                                  <p:childTnLst>
                                    <p:set>
                                      <p:cBhvr>
                                        <p:cTn id="136" dur="1" fill="hold">
                                          <p:stCondLst>
                                            <p:cond delay="0"/>
                                          </p:stCondLst>
                                        </p:cTn>
                                        <p:tgtEl>
                                          <p:spTgt spid="60"/>
                                        </p:tgtEl>
                                        <p:attrNameLst>
                                          <p:attrName>style.visibility</p:attrName>
                                        </p:attrNameLst>
                                      </p:cBhvr>
                                      <p:to>
                                        <p:strVal val="hidden"/>
                                      </p:to>
                                    </p:set>
                                  </p:childTnLst>
                                </p:cTn>
                              </p:par>
                              <p:par>
                                <p:cTn id="137" presetID="53" presetClass="entr" presetSubtype="16" fill="hold" grpId="0" nodeType="withEffect">
                                  <p:stCondLst>
                                    <p:cond delay="0"/>
                                  </p:stCondLst>
                                  <p:childTnLst>
                                    <p:set>
                                      <p:cBhvr>
                                        <p:cTn id="138" dur="1" fill="hold">
                                          <p:stCondLst>
                                            <p:cond delay="0"/>
                                          </p:stCondLst>
                                        </p:cTn>
                                        <p:tgtEl>
                                          <p:spTgt spid="64"/>
                                        </p:tgtEl>
                                        <p:attrNameLst>
                                          <p:attrName>style.visibility</p:attrName>
                                        </p:attrNameLst>
                                      </p:cBhvr>
                                      <p:to>
                                        <p:strVal val="visible"/>
                                      </p:to>
                                    </p:set>
                                    <p:anim calcmode="lin" valueType="num">
                                      <p:cBhvr>
                                        <p:cTn id="139" dur="500" fill="hold"/>
                                        <p:tgtEl>
                                          <p:spTgt spid="64"/>
                                        </p:tgtEl>
                                        <p:attrNameLst>
                                          <p:attrName>ppt_w</p:attrName>
                                        </p:attrNameLst>
                                      </p:cBhvr>
                                      <p:tavLst>
                                        <p:tav tm="0">
                                          <p:val>
                                            <p:fltVal val="0"/>
                                          </p:val>
                                        </p:tav>
                                        <p:tav tm="100000">
                                          <p:val>
                                            <p:strVal val="#ppt_w"/>
                                          </p:val>
                                        </p:tav>
                                      </p:tavLst>
                                    </p:anim>
                                    <p:anim calcmode="lin" valueType="num">
                                      <p:cBhvr>
                                        <p:cTn id="140" dur="500" fill="hold"/>
                                        <p:tgtEl>
                                          <p:spTgt spid="64"/>
                                        </p:tgtEl>
                                        <p:attrNameLst>
                                          <p:attrName>ppt_h</p:attrName>
                                        </p:attrNameLst>
                                      </p:cBhvr>
                                      <p:tavLst>
                                        <p:tav tm="0">
                                          <p:val>
                                            <p:fltVal val="0"/>
                                          </p:val>
                                        </p:tav>
                                        <p:tav tm="100000">
                                          <p:val>
                                            <p:strVal val="#ppt_h"/>
                                          </p:val>
                                        </p:tav>
                                      </p:tavLst>
                                    </p:anim>
                                    <p:animEffect transition="in" filter="fade">
                                      <p:cBhvr>
                                        <p:cTn id="141" dur="500"/>
                                        <p:tgtEl>
                                          <p:spTgt spid="64"/>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grpId="0" nodeType="clickEffect">
                                  <p:stCondLst>
                                    <p:cond delay="0"/>
                                  </p:stCondLst>
                                  <p:childTnLst>
                                    <p:set>
                                      <p:cBhvr>
                                        <p:cTn id="145" dur="1" fill="hold">
                                          <p:stCondLst>
                                            <p:cond delay="0"/>
                                          </p:stCondLst>
                                        </p:cTn>
                                        <p:tgtEl>
                                          <p:spTgt spid="47"/>
                                        </p:tgtEl>
                                        <p:attrNameLst>
                                          <p:attrName>style.visibility</p:attrName>
                                        </p:attrNameLst>
                                      </p:cBhvr>
                                      <p:to>
                                        <p:strVal val="visible"/>
                                      </p:to>
                                    </p:set>
                                    <p:animEffect transition="in" filter="fade">
                                      <p:cBhvr>
                                        <p:cTn id="146" dur="500"/>
                                        <p:tgtEl>
                                          <p:spTgt spid="47"/>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41"/>
                                        </p:tgtEl>
                                        <p:attrNameLst>
                                          <p:attrName>style.visibility</p:attrName>
                                        </p:attrNameLst>
                                      </p:cBhvr>
                                      <p:to>
                                        <p:strVal val="visible"/>
                                      </p:to>
                                    </p:set>
                                    <p:animEffect transition="in" filter="fade">
                                      <p:cBhvr>
                                        <p:cTn id="149" dur="500"/>
                                        <p:tgtEl>
                                          <p:spTgt spid="41"/>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44"/>
                                        </p:tgtEl>
                                        <p:attrNameLst>
                                          <p:attrName>style.visibility</p:attrName>
                                        </p:attrNameLst>
                                      </p:cBhvr>
                                      <p:to>
                                        <p:strVal val="visible"/>
                                      </p:to>
                                    </p:set>
                                    <p:animEffect transition="in" filter="fade">
                                      <p:cBhvr>
                                        <p:cTn id="152" dur="500"/>
                                        <p:tgtEl>
                                          <p:spTgt spid="44"/>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42"/>
                                        </p:tgtEl>
                                        <p:attrNameLst>
                                          <p:attrName>style.visibility</p:attrName>
                                        </p:attrNameLst>
                                      </p:cBhvr>
                                      <p:to>
                                        <p:strVal val="visible"/>
                                      </p:to>
                                    </p:set>
                                    <p:animEffect transition="in" filter="fade">
                                      <p:cBhvr>
                                        <p:cTn id="155" dur="500"/>
                                        <p:tgtEl>
                                          <p:spTgt spid="42"/>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76"/>
                                        </p:tgtEl>
                                        <p:attrNameLst>
                                          <p:attrName>style.visibility</p:attrName>
                                        </p:attrNameLst>
                                      </p:cBhvr>
                                      <p:to>
                                        <p:strVal val="visible"/>
                                      </p:to>
                                    </p:set>
                                    <p:animEffect transition="in" filter="fade">
                                      <p:cBhvr>
                                        <p:cTn id="158" dur="500"/>
                                        <p:tgtEl>
                                          <p:spTgt spid="76"/>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75"/>
                                        </p:tgtEl>
                                        <p:attrNameLst>
                                          <p:attrName>style.visibility</p:attrName>
                                        </p:attrNameLst>
                                      </p:cBhvr>
                                      <p:to>
                                        <p:strVal val="visible"/>
                                      </p:to>
                                    </p:set>
                                    <p:animEffect transition="in" filter="fade">
                                      <p:cBhvr>
                                        <p:cTn id="161" dur="500"/>
                                        <p:tgtEl>
                                          <p:spTgt spid="75"/>
                                        </p:tgtEl>
                                      </p:cBhvr>
                                    </p:animEffect>
                                  </p:childTnLst>
                                </p:cTn>
                              </p:par>
                            </p:childTnLst>
                          </p:cTn>
                        </p:par>
                        <p:par>
                          <p:cTn id="162" fill="hold">
                            <p:stCondLst>
                              <p:cond delay="500"/>
                            </p:stCondLst>
                            <p:childTnLst>
                              <p:par>
                                <p:cTn id="163" presetID="1" presetClass="exit" presetSubtype="0" fill="hold" grpId="1" nodeType="afterEffect">
                                  <p:stCondLst>
                                    <p:cond delay="0"/>
                                  </p:stCondLst>
                                  <p:childTnLst>
                                    <p:set>
                                      <p:cBhvr>
                                        <p:cTn id="164" dur="1" fill="hold">
                                          <p:stCondLst>
                                            <p:cond delay="0"/>
                                          </p:stCondLst>
                                        </p:cTn>
                                        <p:tgtEl>
                                          <p:spTgt spid="62"/>
                                        </p:tgtEl>
                                        <p:attrNameLst>
                                          <p:attrName>style.visibility</p:attrName>
                                        </p:attrNameLst>
                                      </p:cBhvr>
                                      <p:to>
                                        <p:strVal val="hidden"/>
                                      </p:to>
                                    </p:set>
                                  </p:childTnLst>
                                </p:cTn>
                              </p:par>
                              <p:par>
                                <p:cTn id="165" presetID="53" presetClass="entr" presetSubtype="16" fill="hold" grpId="0" nodeType="withEffect">
                                  <p:stCondLst>
                                    <p:cond delay="0"/>
                                  </p:stCondLst>
                                  <p:childTnLst>
                                    <p:set>
                                      <p:cBhvr>
                                        <p:cTn id="166" dur="1" fill="hold">
                                          <p:stCondLst>
                                            <p:cond delay="0"/>
                                          </p:stCondLst>
                                        </p:cTn>
                                        <p:tgtEl>
                                          <p:spTgt spid="63"/>
                                        </p:tgtEl>
                                        <p:attrNameLst>
                                          <p:attrName>style.visibility</p:attrName>
                                        </p:attrNameLst>
                                      </p:cBhvr>
                                      <p:to>
                                        <p:strVal val="visible"/>
                                      </p:to>
                                    </p:set>
                                    <p:anim calcmode="lin" valueType="num">
                                      <p:cBhvr>
                                        <p:cTn id="167" dur="500" fill="hold"/>
                                        <p:tgtEl>
                                          <p:spTgt spid="63"/>
                                        </p:tgtEl>
                                        <p:attrNameLst>
                                          <p:attrName>ppt_w</p:attrName>
                                        </p:attrNameLst>
                                      </p:cBhvr>
                                      <p:tavLst>
                                        <p:tav tm="0">
                                          <p:val>
                                            <p:fltVal val="0"/>
                                          </p:val>
                                        </p:tav>
                                        <p:tav tm="100000">
                                          <p:val>
                                            <p:strVal val="#ppt_w"/>
                                          </p:val>
                                        </p:tav>
                                      </p:tavLst>
                                    </p:anim>
                                    <p:anim calcmode="lin" valueType="num">
                                      <p:cBhvr>
                                        <p:cTn id="168" dur="500" fill="hold"/>
                                        <p:tgtEl>
                                          <p:spTgt spid="63"/>
                                        </p:tgtEl>
                                        <p:attrNameLst>
                                          <p:attrName>ppt_h</p:attrName>
                                        </p:attrNameLst>
                                      </p:cBhvr>
                                      <p:tavLst>
                                        <p:tav tm="0">
                                          <p:val>
                                            <p:fltVal val="0"/>
                                          </p:val>
                                        </p:tav>
                                        <p:tav tm="100000">
                                          <p:val>
                                            <p:strVal val="#ppt_h"/>
                                          </p:val>
                                        </p:tav>
                                      </p:tavLst>
                                    </p:anim>
                                    <p:animEffect transition="in" filter="fade">
                                      <p:cBhvr>
                                        <p:cTn id="169" dur="500"/>
                                        <p:tgtEl>
                                          <p:spTgt spid="63"/>
                                        </p:tgtEl>
                                      </p:cBhvr>
                                    </p:animEffect>
                                  </p:childTnLst>
                                </p:cTn>
                              </p:par>
                            </p:childTnLst>
                          </p:cTn>
                        </p:par>
                      </p:childTnLst>
                    </p:cTn>
                  </p:par>
                  <p:par>
                    <p:cTn id="170" fill="hold">
                      <p:stCondLst>
                        <p:cond delay="indefinite"/>
                      </p:stCondLst>
                      <p:childTnLst>
                        <p:par>
                          <p:cTn id="171" fill="hold">
                            <p:stCondLst>
                              <p:cond delay="0"/>
                            </p:stCondLst>
                            <p:childTnLst>
                              <p:par>
                                <p:cTn id="172" presetID="10" presetClass="entr" presetSubtype="0" fill="hold" grpId="0" nodeType="clickEffect">
                                  <p:stCondLst>
                                    <p:cond delay="0"/>
                                  </p:stCondLst>
                                  <p:childTnLst>
                                    <p:set>
                                      <p:cBhvr>
                                        <p:cTn id="173" dur="1" fill="hold">
                                          <p:stCondLst>
                                            <p:cond delay="0"/>
                                          </p:stCondLst>
                                        </p:cTn>
                                        <p:tgtEl>
                                          <p:spTgt spid="45"/>
                                        </p:tgtEl>
                                        <p:attrNameLst>
                                          <p:attrName>style.visibility</p:attrName>
                                        </p:attrNameLst>
                                      </p:cBhvr>
                                      <p:to>
                                        <p:strVal val="visible"/>
                                      </p:to>
                                    </p:set>
                                    <p:animEffect transition="in" filter="fade">
                                      <p:cBhvr>
                                        <p:cTn id="174" dur="500"/>
                                        <p:tgtEl>
                                          <p:spTgt spid="45"/>
                                        </p:tgtEl>
                                      </p:cBhvr>
                                    </p:animEffect>
                                  </p:childTnLst>
                                </p:cTn>
                              </p:par>
                              <p:par>
                                <p:cTn id="175" presetID="10" presetClass="entr" presetSubtype="0" fill="hold" nodeType="withEffect">
                                  <p:stCondLst>
                                    <p:cond delay="0"/>
                                  </p:stCondLst>
                                  <p:childTnLst>
                                    <p:set>
                                      <p:cBhvr>
                                        <p:cTn id="176" dur="1" fill="hold">
                                          <p:stCondLst>
                                            <p:cond delay="0"/>
                                          </p:stCondLst>
                                        </p:cTn>
                                        <p:tgtEl>
                                          <p:spTgt spid="4"/>
                                        </p:tgtEl>
                                        <p:attrNameLst>
                                          <p:attrName>style.visibility</p:attrName>
                                        </p:attrNameLst>
                                      </p:cBhvr>
                                      <p:to>
                                        <p:strVal val="visible"/>
                                      </p:to>
                                    </p:set>
                                    <p:animEffect transition="in" filter="fade">
                                      <p:cBhvr>
                                        <p:cTn id="177" dur="500"/>
                                        <p:tgtEl>
                                          <p:spTgt spid="4"/>
                                        </p:tgtEl>
                                      </p:cBhvr>
                                    </p:animEffect>
                                  </p:childTnLst>
                                </p:cTn>
                              </p:par>
                            </p:childTnLst>
                          </p:cTn>
                        </p:par>
                      </p:childTnLst>
                    </p:cTn>
                  </p:par>
                  <p:par>
                    <p:cTn id="178" fill="hold">
                      <p:stCondLst>
                        <p:cond delay="indefinite"/>
                      </p:stCondLst>
                      <p:childTnLst>
                        <p:par>
                          <p:cTn id="179" fill="hold">
                            <p:stCondLst>
                              <p:cond delay="0"/>
                            </p:stCondLst>
                            <p:childTnLst>
                              <p:par>
                                <p:cTn id="180" presetID="10" presetClass="entr" presetSubtype="0" fill="hold" grpId="0" nodeType="clickEffect">
                                  <p:stCondLst>
                                    <p:cond delay="0"/>
                                  </p:stCondLst>
                                  <p:childTnLst>
                                    <p:set>
                                      <p:cBhvr>
                                        <p:cTn id="181" dur="1" fill="hold">
                                          <p:stCondLst>
                                            <p:cond delay="0"/>
                                          </p:stCondLst>
                                        </p:cTn>
                                        <p:tgtEl>
                                          <p:spTgt spid="46"/>
                                        </p:tgtEl>
                                        <p:attrNameLst>
                                          <p:attrName>style.visibility</p:attrName>
                                        </p:attrNameLst>
                                      </p:cBhvr>
                                      <p:to>
                                        <p:strVal val="visible"/>
                                      </p:to>
                                    </p:set>
                                    <p:animEffect transition="in" filter="fade">
                                      <p:cBhvr>
                                        <p:cTn id="182" dur="500"/>
                                        <p:tgtEl>
                                          <p:spTgt spid="46"/>
                                        </p:tgtEl>
                                      </p:cBhvr>
                                    </p:animEffect>
                                  </p:childTnLst>
                                </p:cTn>
                              </p:par>
                              <p:par>
                                <p:cTn id="183" presetID="10" presetClass="entr" presetSubtype="0" fill="hold" nodeType="withEffect">
                                  <p:stCondLst>
                                    <p:cond delay="0"/>
                                  </p:stCondLst>
                                  <p:childTnLst>
                                    <p:set>
                                      <p:cBhvr>
                                        <p:cTn id="184" dur="1" fill="hold">
                                          <p:stCondLst>
                                            <p:cond delay="0"/>
                                          </p:stCondLst>
                                        </p:cTn>
                                        <p:tgtEl>
                                          <p:spTgt spid="3"/>
                                        </p:tgtEl>
                                        <p:attrNameLst>
                                          <p:attrName>style.visibility</p:attrName>
                                        </p:attrNameLst>
                                      </p:cBhvr>
                                      <p:to>
                                        <p:strVal val="visible"/>
                                      </p:to>
                                    </p:set>
                                    <p:animEffect transition="in" filter="fade">
                                      <p:cBhvr>
                                        <p:cTn id="185" dur="500"/>
                                        <p:tgtEl>
                                          <p:spTgt spid="3"/>
                                        </p:tgtEl>
                                      </p:cBhvr>
                                    </p:animEffect>
                                  </p:childTnLst>
                                </p:cTn>
                              </p:par>
                            </p:childTnLst>
                          </p:cTn>
                        </p:par>
                      </p:childTnLst>
                    </p:cTn>
                  </p:par>
                  <p:par>
                    <p:cTn id="186" fill="hold">
                      <p:stCondLst>
                        <p:cond delay="indefinite"/>
                      </p:stCondLst>
                      <p:childTnLst>
                        <p:par>
                          <p:cTn id="187" fill="hold">
                            <p:stCondLst>
                              <p:cond delay="0"/>
                            </p:stCondLst>
                            <p:childTnLst>
                              <p:par>
                                <p:cTn id="188" presetID="10" presetClass="entr" presetSubtype="0" fill="hold" grpId="0" nodeType="clickEffect">
                                  <p:stCondLst>
                                    <p:cond delay="0"/>
                                  </p:stCondLst>
                                  <p:childTnLst>
                                    <p:set>
                                      <p:cBhvr>
                                        <p:cTn id="189" dur="1" fill="hold">
                                          <p:stCondLst>
                                            <p:cond delay="0"/>
                                          </p:stCondLst>
                                        </p:cTn>
                                        <p:tgtEl>
                                          <p:spTgt spid="50"/>
                                        </p:tgtEl>
                                        <p:attrNameLst>
                                          <p:attrName>style.visibility</p:attrName>
                                        </p:attrNameLst>
                                      </p:cBhvr>
                                      <p:to>
                                        <p:strVal val="visible"/>
                                      </p:to>
                                    </p:set>
                                    <p:animEffect transition="in" filter="fade">
                                      <p:cBhvr>
                                        <p:cTn id="19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4" grpId="0"/>
      <p:bldP spid="54" grpId="1"/>
      <p:bldP spid="59" grpId="0"/>
      <p:bldP spid="59" grpId="1"/>
      <p:bldP spid="60" grpId="0"/>
      <p:bldP spid="60" grpId="1"/>
      <p:bldP spid="64" grpId="0"/>
      <p:bldP spid="49" grpId="0" animBg="1"/>
      <p:bldP spid="56" grpId="0"/>
      <p:bldP spid="56" grpId="1"/>
      <p:bldP spid="58" grpId="0"/>
      <p:bldP spid="58" grpId="1"/>
      <p:bldP spid="61" grpId="0"/>
      <p:bldP spid="61" grpId="1"/>
      <p:bldP spid="62" grpId="0"/>
      <p:bldP spid="62" grpId="1"/>
      <p:bldP spid="63" grpId="0"/>
      <p:bldP spid="52" grpId="0" animBg="1"/>
      <p:bldP spid="51" grpId="0" animBg="1"/>
      <p:bldP spid="35" grpId="0" animBg="1"/>
      <p:bldP spid="13" grpId="0" animBg="1"/>
      <p:bldP spid="7" grpId="0" animBg="1"/>
      <p:bldP spid="6" grpId="0" animBg="1"/>
      <p:bldP spid="8" grpId="0" animBg="1"/>
      <p:bldP spid="9" grpId="0" animBg="1"/>
      <p:bldP spid="10" grpId="0" animBg="1"/>
      <p:bldP spid="11" grpId="0" animBg="1"/>
      <p:bldP spid="12" grpId="0" animBg="1"/>
      <p:bldP spid="36" grpId="0" animBg="1"/>
      <p:bldP spid="37" grpId="0" animBg="1"/>
      <p:bldP spid="38" grpId="0" animBg="1"/>
      <p:bldP spid="39" grpId="0" animBg="1"/>
      <p:bldP spid="40" grpId="0" animBg="1"/>
      <p:bldP spid="41" grpId="0" animBg="1"/>
      <p:bldP spid="42" grpId="0" animBg="1"/>
      <p:bldP spid="44" grpId="0" animBg="1"/>
      <p:bldP spid="47" grpId="0" animBg="1"/>
      <p:bldP spid="66" grpId="0" animBg="1"/>
      <p:bldP spid="68" grpId="0"/>
      <p:bldP spid="69" grpId="0"/>
      <p:bldP spid="70" grpId="0"/>
      <p:bldP spid="74" grpId="0"/>
      <p:bldP spid="75" grpId="0"/>
      <p:bldP spid="76" grpId="0"/>
      <p:bldP spid="45" grpId="0"/>
      <p:bldP spid="46"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2382320" y="1444979"/>
            <a:ext cx="5313879" cy="169289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Sets </a:t>
            </a: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of paired data centers</a:t>
            </a:r>
          </a:p>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Active-Passive farm setup</a:t>
            </a: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Automated failover using DNS</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6" name="Title 5"/>
          <p:cNvSpPr>
            <a:spLocks noGrp="1"/>
          </p:cNvSpPr>
          <p:nvPr>
            <p:ph type="title"/>
          </p:nvPr>
        </p:nvSpPr>
        <p:spPr/>
        <p:txBody>
          <a:bodyPr/>
          <a:lstStyle/>
          <a:p>
            <a:r>
              <a:rPr lang="en-US" dirty="0" smtClean="0"/>
              <a:t>Disaster Recovery</a:t>
            </a:r>
            <a:endParaRPr lang="en-US" dirty="0"/>
          </a:p>
        </p:txBody>
      </p:sp>
      <p:pic>
        <p:nvPicPr>
          <p:cNvPr id="9" name="Picture 8"/>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976672" y="889421"/>
            <a:ext cx="4337565" cy="5808241"/>
          </a:xfrm>
          <a:prstGeom prst="rect">
            <a:avLst/>
          </a:prstGeom>
          <a:effectLst/>
        </p:spPr>
      </p:pic>
      <p:sp>
        <p:nvSpPr>
          <p:cNvPr id="11" name="Rectangle 10"/>
          <p:cNvSpPr/>
          <p:nvPr/>
        </p:nvSpPr>
        <p:spPr bwMode="auto">
          <a:xfrm>
            <a:off x="303731" y="1444979"/>
            <a:ext cx="1985442" cy="1662729"/>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Hot Standby</a:t>
            </a:r>
          </a:p>
        </p:txBody>
      </p:sp>
      <p:sp>
        <p:nvSpPr>
          <p:cNvPr id="12" name="Rectangle 11"/>
          <p:cNvSpPr/>
          <p:nvPr/>
        </p:nvSpPr>
        <p:spPr bwMode="auto">
          <a:xfrm>
            <a:off x="303731" y="3239956"/>
            <a:ext cx="1985442" cy="1662729"/>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Monitored &amp; </a:t>
            </a:r>
          </a:p>
          <a:p>
            <a:pPr algn="ct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Tested</a:t>
            </a:r>
          </a:p>
        </p:txBody>
      </p:sp>
      <p:sp>
        <p:nvSpPr>
          <p:cNvPr id="13" name="Rectangle 12"/>
          <p:cNvSpPr/>
          <p:nvPr/>
        </p:nvSpPr>
        <p:spPr bwMode="auto">
          <a:xfrm>
            <a:off x="303731" y="5034933"/>
            <a:ext cx="1967444" cy="1662729"/>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Our Promise</a:t>
            </a:r>
          </a:p>
        </p:txBody>
      </p:sp>
      <p:sp>
        <p:nvSpPr>
          <p:cNvPr id="14" name="Rectangle 13"/>
          <p:cNvSpPr/>
          <p:nvPr/>
        </p:nvSpPr>
        <p:spPr bwMode="auto">
          <a:xfrm>
            <a:off x="2379664" y="3239956"/>
            <a:ext cx="5316535" cy="169289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Data replication health</a:t>
            </a: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Secondary farm health</a:t>
            </a: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Regular failover drills in Prod</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7" name="Rectangle 16"/>
          <p:cNvSpPr/>
          <p:nvPr/>
        </p:nvSpPr>
        <p:spPr bwMode="auto">
          <a:xfrm>
            <a:off x="2379664" y="5034933"/>
            <a:ext cx="5316535" cy="169289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Recovery Point Objective: 1h</a:t>
            </a: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Recovery Time Objective: 6h</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348710493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l="4790" t="6202" r="25562" b="37423"/>
          <a:stretch/>
        </p:blipFill>
        <p:spPr>
          <a:xfrm>
            <a:off x="-1" y="-18447"/>
            <a:ext cx="12436475" cy="7020909"/>
          </a:xfrm>
          <a:prstGeom prst="rect">
            <a:avLst/>
          </a:prstGeom>
        </p:spPr>
      </p:pic>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09" y="212566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Drill, Baby, Drill!</a:t>
            </a: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6" y="21256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No Second Class Citizens</a:t>
            </a:r>
          </a:p>
        </p:txBody>
      </p:sp>
      <p:sp>
        <p:nvSpPr>
          <p:cNvPr id="29" name="Rectangle 28"/>
          <p:cNvSpPr/>
          <p:nvPr/>
        </p:nvSpPr>
        <p:spPr bwMode="auto">
          <a:xfrm>
            <a:off x="8497880" y="2125663"/>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Enable Self Service	</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3"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Demand Resiliency at Software and Hardware layers</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solidFill>
                  <a:schemeClr val="bg1"/>
                </a:solidFill>
              </a:rPr>
              <a:t>DR Lessons Learned</a:t>
            </a:r>
            <a:endParaRPr lang="en-US" dirty="0">
              <a:solidFill>
                <a:schemeClr val="bg1"/>
              </a:solidFill>
            </a:endParaRPr>
          </a:p>
        </p:txBody>
      </p:sp>
    </p:spTree>
    <p:extLst>
      <p:ext uri="{BB962C8B-B14F-4D97-AF65-F5344CB8AC3E}">
        <p14:creationId xmlns:p14="http://schemas.microsoft.com/office/powerpoint/2010/main" val="2901262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500"/>
                            </p:stCondLst>
                            <p:childTnLst>
                              <p:par>
                                <p:cTn id="13" presetID="10" presetClass="entr" presetSubtype="0" fill="hold" grpId="0" nodeType="afterEffect">
                                  <p:stCondLst>
                                    <p:cond delay="25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2250"/>
                            </p:stCondLst>
                            <p:childTnLst>
                              <p:par>
                                <p:cTn id="17" presetID="10" presetClass="entr" presetSubtype="0" fill="hold" grpId="0" nodeType="afterEffect">
                                  <p:stCondLst>
                                    <p:cond delay="25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9"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Always Up-to-Date</a:t>
            </a:r>
            <a:endParaRPr lang="en-US" dirty="0"/>
          </a:p>
        </p:txBody>
      </p:sp>
    </p:spTree>
    <p:extLst>
      <p:ext uri="{BB962C8B-B14F-4D97-AF65-F5344CB8AC3E}">
        <p14:creationId xmlns:p14="http://schemas.microsoft.com/office/powerpoint/2010/main" val="4194769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 Management in SPO</a:t>
            </a:r>
            <a:endParaRPr lang="en-US" dirty="0"/>
          </a:p>
        </p:txBody>
      </p:sp>
      <p:sp>
        <p:nvSpPr>
          <p:cNvPr id="4" name="Isosceles Triangle 4"/>
          <p:cNvSpPr/>
          <p:nvPr/>
        </p:nvSpPr>
        <p:spPr bwMode="auto">
          <a:xfrm>
            <a:off x="4846637" y="4945062"/>
            <a:ext cx="2362200" cy="1524000"/>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6" name="Straight Connector 6"/>
          <p:cNvCxnSpPr/>
          <p:nvPr/>
        </p:nvCxnSpPr>
        <p:spPr>
          <a:xfrm>
            <a:off x="503237" y="4868862"/>
            <a:ext cx="10744200" cy="762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Rectangle 9"/>
          <p:cNvSpPr/>
          <p:nvPr/>
        </p:nvSpPr>
        <p:spPr bwMode="auto">
          <a:xfrm>
            <a:off x="503237" y="2582862"/>
            <a:ext cx="3581400" cy="2057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Security Patches</a:t>
            </a:r>
          </a:p>
          <a:p>
            <a:pPr algn="ct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Platform updates</a:t>
            </a:r>
          </a:p>
          <a:p>
            <a:pPr algn="ct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Escalation Responses</a:t>
            </a:r>
          </a:p>
          <a:p>
            <a:pPr algn="ct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Latest/greatest features</a:t>
            </a:r>
          </a:p>
        </p:txBody>
      </p:sp>
      <p:sp>
        <p:nvSpPr>
          <p:cNvPr id="9" name="Rectangle 10"/>
          <p:cNvSpPr/>
          <p:nvPr/>
        </p:nvSpPr>
        <p:spPr bwMode="auto">
          <a:xfrm>
            <a:off x="7666037" y="2582862"/>
            <a:ext cx="3581400" cy="2057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Most common cause of outages</a:t>
            </a:r>
          </a:p>
          <a:p>
            <a:pPr algn="ctr" defTabSz="932472" fontAlgn="base">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algn="ct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High OPEX Cost</a:t>
            </a:r>
          </a:p>
        </p:txBody>
      </p:sp>
    </p:spTree>
    <p:extLst>
      <p:ext uri="{BB962C8B-B14F-4D97-AF65-F5344CB8AC3E}">
        <p14:creationId xmlns:p14="http://schemas.microsoft.com/office/powerpoint/2010/main" val="28700961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Change Management - 1</a:t>
            </a:r>
            <a:endParaRPr lang="en-US" dirty="0"/>
          </a:p>
        </p:txBody>
      </p:sp>
      <p:sp>
        <p:nvSpPr>
          <p:cNvPr id="8" name="Rounded Rectangle 7"/>
          <p:cNvSpPr/>
          <p:nvPr/>
        </p:nvSpPr>
        <p:spPr bwMode="auto">
          <a:xfrm>
            <a:off x="7361237" y="2887662"/>
            <a:ext cx="1901031" cy="1522408"/>
          </a:xfrm>
          <a:prstGeom prst="round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VM-1</a:t>
            </a:r>
          </a:p>
        </p:txBody>
      </p:sp>
      <p:sp>
        <p:nvSpPr>
          <p:cNvPr id="9" name="Rounded Rectangle 8"/>
          <p:cNvSpPr/>
          <p:nvPr/>
        </p:nvSpPr>
        <p:spPr bwMode="auto">
          <a:xfrm>
            <a:off x="9571037" y="2887662"/>
            <a:ext cx="1901031" cy="1522408"/>
          </a:xfrm>
          <a:prstGeom prst="round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VM-2</a:t>
            </a:r>
          </a:p>
        </p:txBody>
      </p:sp>
      <p:sp>
        <p:nvSpPr>
          <p:cNvPr id="12" name="Rounded Rectangle 11"/>
          <p:cNvSpPr/>
          <p:nvPr/>
        </p:nvSpPr>
        <p:spPr bwMode="auto">
          <a:xfrm>
            <a:off x="7361237" y="2887662"/>
            <a:ext cx="1901031" cy="1522408"/>
          </a:xfrm>
          <a:prstGeom prst="round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VM-1</a:t>
            </a:r>
          </a:p>
        </p:txBody>
      </p:sp>
      <p:sp>
        <p:nvSpPr>
          <p:cNvPr id="13" name="Rounded Rectangle 12"/>
          <p:cNvSpPr/>
          <p:nvPr/>
        </p:nvSpPr>
        <p:spPr bwMode="auto">
          <a:xfrm>
            <a:off x="9571037" y="2887662"/>
            <a:ext cx="1901031" cy="1522408"/>
          </a:xfrm>
          <a:prstGeom prst="round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VM-2</a:t>
            </a:r>
          </a:p>
        </p:txBody>
      </p:sp>
      <p:sp>
        <p:nvSpPr>
          <p:cNvPr id="10" name="Freeform 92"/>
          <p:cNvSpPr>
            <a:spLocks noEditPoints="1"/>
          </p:cNvSpPr>
          <p:nvPr/>
        </p:nvSpPr>
        <p:spPr bwMode="black">
          <a:xfrm>
            <a:off x="7451121" y="3116262"/>
            <a:ext cx="253016" cy="344734"/>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1" name="Freeform 92"/>
          <p:cNvSpPr>
            <a:spLocks noEditPoints="1"/>
          </p:cNvSpPr>
          <p:nvPr/>
        </p:nvSpPr>
        <p:spPr bwMode="black">
          <a:xfrm>
            <a:off x="9687755" y="3116262"/>
            <a:ext cx="253016" cy="344734"/>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4" name="Rounded Rectangle 13"/>
          <p:cNvSpPr/>
          <p:nvPr/>
        </p:nvSpPr>
        <p:spPr bwMode="auto">
          <a:xfrm>
            <a:off x="503237" y="1744662"/>
            <a:ext cx="5334000" cy="2514600"/>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Grid Manager</a:t>
            </a:r>
          </a:p>
        </p:txBody>
      </p:sp>
      <p:sp>
        <p:nvSpPr>
          <p:cNvPr id="15" name="Rounded Rectangle 14"/>
          <p:cNvSpPr/>
          <p:nvPr/>
        </p:nvSpPr>
        <p:spPr bwMode="auto">
          <a:xfrm>
            <a:off x="964405" y="2163761"/>
            <a:ext cx="1901031" cy="1169457"/>
          </a:xfrm>
          <a:prstGeom prst="round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Change Manager</a:t>
            </a:r>
          </a:p>
        </p:txBody>
      </p:sp>
      <p:sp>
        <p:nvSpPr>
          <p:cNvPr id="16" name="Rounded Rectangle 15"/>
          <p:cNvSpPr/>
          <p:nvPr/>
        </p:nvSpPr>
        <p:spPr bwMode="auto">
          <a:xfrm>
            <a:off x="3370658" y="2163761"/>
            <a:ext cx="1901031" cy="1169457"/>
          </a:xfrm>
          <a:prstGeom prst="round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Command Point</a:t>
            </a:r>
          </a:p>
        </p:txBody>
      </p:sp>
    </p:spTree>
    <p:extLst>
      <p:ext uri="{BB962C8B-B14F-4D97-AF65-F5344CB8AC3E}">
        <p14:creationId xmlns:p14="http://schemas.microsoft.com/office/powerpoint/2010/main" val="475180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0" nodeType="clickEffect">
                                  <p:stCondLst>
                                    <p:cond delay="0"/>
                                  </p:stCondLst>
                                  <p:childTnLst>
                                    <p:animEffect transition="out" filter="fade">
                                      <p:cBhvr>
                                        <p:cTn id="20" dur="500"/>
                                        <p:tgtEl>
                                          <p:spTgt spid="11"/>
                                        </p:tgtEl>
                                      </p:cBhvr>
                                    </p:animEffect>
                                    <p:set>
                                      <p:cBhvr>
                                        <p:cTn id="21" dur="1" fill="hold">
                                          <p:stCondLst>
                                            <p:cond delay="499"/>
                                          </p:stCondLst>
                                        </p:cTn>
                                        <p:tgtEl>
                                          <p:spTgt spid="11"/>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0" grpId="0" animBg="1"/>
      <p:bldP spid="10" grpId="1" animBg="1"/>
      <p:bldP spid="11" grpId="0" animBg="1"/>
      <p:bldP spid="11"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SharePoint Online:</a:t>
            </a:r>
            <a:br>
              <a:rPr lang="en-US" dirty="0" smtClean="0"/>
            </a:br>
            <a:r>
              <a:rPr lang="en-US" dirty="0" smtClean="0"/>
              <a:t>How We Run It</a:t>
            </a:r>
            <a:endParaRPr lang="en-US" dirty="0"/>
          </a:p>
        </p:txBody>
      </p:sp>
      <p:sp>
        <p:nvSpPr>
          <p:cNvPr id="5" name="Text Placeholder 4"/>
          <p:cNvSpPr>
            <a:spLocks noGrp="1"/>
          </p:cNvSpPr>
          <p:nvPr>
            <p:ph type="body" sz="quarter" idx="12"/>
          </p:nvPr>
        </p:nvSpPr>
        <p:spPr/>
        <p:txBody>
          <a:bodyPr/>
          <a:lstStyle/>
          <a:p>
            <a:r>
              <a:rPr lang="en-US" dirty="0" smtClean="0"/>
              <a:t>Ben Canning</a:t>
            </a:r>
          </a:p>
          <a:p>
            <a:r>
              <a:rPr lang="en-US" dirty="0" smtClean="0"/>
              <a:t>Group Program Manager, SP DataCenter</a:t>
            </a:r>
          </a:p>
        </p:txBody>
      </p:sp>
      <p:sp>
        <p:nvSpPr>
          <p:cNvPr id="2" name="Text Placeholder 1"/>
          <p:cNvSpPr>
            <a:spLocks noGrp="1"/>
          </p:cNvSpPr>
          <p:nvPr>
            <p:ph type="body" sz="quarter" idx="13"/>
          </p:nvPr>
        </p:nvSpPr>
        <p:spPr/>
        <p:txBody>
          <a:bodyPr/>
          <a:lstStyle/>
          <a:p>
            <a:r>
              <a:rPr lang="en-US" dirty="0" smtClean="0"/>
              <a:t>SPC122</a:t>
            </a:r>
            <a:endParaRPr lang="en-US" dirty="0"/>
          </a:p>
        </p:txBody>
      </p:sp>
    </p:spTree>
    <p:extLst>
      <p:ext uri="{BB962C8B-B14F-4D97-AF65-F5344CB8AC3E}">
        <p14:creationId xmlns:p14="http://schemas.microsoft.com/office/powerpoint/2010/main" val="4229599454"/>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bwMode="auto">
          <a:xfrm>
            <a:off x="9590881" y="3116262"/>
            <a:ext cx="2590800" cy="2209800"/>
          </a:xfrm>
          <a:prstGeom prst="round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PM-2</a:t>
            </a:r>
          </a:p>
        </p:txBody>
      </p:sp>
      <p:sp>
        <p:nvSpPr>
          <p:cNvPr id="2" name="Rounded Rectangle 1"/>
          <p:cNvSpPr/>
          <p:nvPr/>
        </p:nvSpPr>
        <p:spPr bwMode="auto">
          <a:xfrm>
            <a:off x="6827837" y="3116262"/>
            <a:ext cx="2590800" cy="2209800"/>
          </a:xfrm>
          <a:prstGeom prst="round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PM-1</a:t>
            </a:r>
          </a:p>
        </p:txBody>
      </p:sp>
      <p:sp>
        <p:nvSpPr>
          <p:cNvPr id="3" name="Title 2"/>
          <p:cNvSpPr>
            <a:spLocks noGrp="1"/>
          </p:cNvSpPr>
          <p:nvPr>
            <p:ph type="title"/>
          </p:nvPr>
        </p:nvSpPr>
        <p:spPr/>
        <p:txBody>
          <a:bodyPr/>
          <a:lstStyle/>
          <a:p>
            <a:r>
              <a:rPr lang="en-US" dirty="0" smtClean="0"/>
              <a:t>Change Management - 2</a:t>
            </a:r>
            <a:endParaRPr lang="en-US" dirty="0"/>
          </a:p>
        </p:txBody>
      </p:sp>
      <p:sp>
        <p:nvSpPr>
          <p:cNvPr id="4" name="Rounded Rectangle 3"/>
          <p:cNvSpPr/>
          <p:nvPr/>
        </p:nvSpPr>
        <p:spPr bwMode="auto">
          <a:xfrm>
            <a:off x="503237" y="1744662"/>
            <a:ext cx="5334000" cy="2514600"/>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Grid Manager</a:t>
            </a:r>
          </a:p>
        </p:txBody>
      </p:sp>
      <p:sp>
        <p:nvSpPr>
          <p:cNvPr id="5" name="Rounded Rectangle 4"/>
          <p:cNvSpPr/>
          <p:nvPr/>
        </p:nvSpPr>
        <p:spPr bwMode="auto">
          <a:xfrm>
            <a:off x="964405" y="2163761"/>
            <a:ext cx="1901031" cy="1169457"/>
          </a:xfrm>
          <a:prstGeom prst="round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Change Manager</a:t>
            </a:r>
          </a:p>
        </p:txBody>
      </p:sp>
      <p:sp>
        <p:nvSpPr>
          <p:cNvPr id="7" name="Rounded Rectangle 6"/>
          <p:cNvSpPr/>
          <p:nvPr/>
        </p:nvSpPr>
        <p:spPr bwMode="auto">
          <a:xfrm>
            <a:off x="3370658" y="2163761"/>
            <a:ext cx="1901031" cy="1169457"/>
          </a:xfrm>
          <a:prstGeom prst="round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Command Point</a:t>
            </a:r>
          </a:p>
        </p:txBody>
      </p:sp>
      <p:sp>
        <p:nvSpPr>
          <p:cNvPr id="18" name="Rounded Rectangle 17"/>
          <p:cNvSpPr/>
          <p:nvPr/>
        </p:nvSpPr>
        <p:spPr bwMode="auto">
          <a:xfrm>
            <a:off x="9590881" y="3116262"/>
            <a:ext cx="2590800" cy="2209800"/>
          </a:xfrm>
          <a:prstGeom prst="round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PM-2</a:t>
            </a:r>
          </a:p>
        </p:txBody>
      </p:sp>
      <p:sp>
        <p:nvSpPr>
          <p:cNvPr id="19" name="Rounded Rectangle 18"/>
          <p:cNvSpPr/>
          <p:nvPr/>
        </p:nvSpPr>
        <p:spPr bwMode="auto">
          <a:xfrm>
            <a:off x="6827837" y="3116262"/>
            <a:ext cx="2590800" cy="2209800"/>
          </a:xfrm>
          <a:prstGeom prst="round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PM-1</a:t>
            </a:r>
          </a:p>
        </p:txBody>
      </p:sp>
      <p:sp>
        <p:nvSpPr>
          <p:cNvPr id="8" name="Rounded Rectangle 7"/>
          <p:cNvSpPr/>
          <p:nvPr/>
        </p:nvSpPr>
        <p:spPr bwMode="auto">
          <a:xfrm>
            <a:off x="8197453" y="3497261"/>
            <a:ext cx="986631" cy="989009"/>
          </a:xfrm>
          <a:prstGeom prst="round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VM-2</a:t>
            </a:r>
          </a:p>
        </p:txBody>
      </p:sp>
      <p:sp>
        <p:nvSpPr>
          <p:cNvPr id="14" name="Rounded Rectangle 13"/>
          <p:cNvSpPr/>
          <p:nvPr/>
        </p:nvSpPr>
        <p:spPr bwMode="auto">
          <a:xfrm>
            <a:off x="7056437" y="3497260"/>
            <a:ext cx="986631" cy="989009"/>
          </a:xfrm>
          <a:prstGeom prst="round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VM-1</a:t>
            </a:r>
          </a:p>
        </p:txBody>
      </p:sp>
      <p:sp>
        <p:nvSpPr>
          <p:cNvPr id="15" name="Rounded Rectangle 14"/>
          <p:cNvSpPr/>
          <p:nvPr/>
        </p:nvSpPr>
        <p:spPr bwMode="auto">
          <a:xfrm>
            <a:off x="10946606" y="3497261"/>
            <a:ext cx="986631" cy="989009"/>
          </a:xfrm>
          <a:prstGeom prst="round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VM-2</a:t>
            </a:r>
          </a:p>
        </p:txBody>
      </p:sp>
      <p:sp>
        <p:nvSpPr>
          <p:cNvPr id="16" name="Rounded Rectangle 15"/>
          <p:cNvSpPr/>
          <p:nvPr/>
        </p:nvSpPr>
        <p:spPr bwMode="auto">
          <a:xfrm>
            <a:off x="9805590" y="3497260"/>
            <a:ext cx="986631" cy="989009"/>
          </a:xfrm>
          <a:prstGeom prst="round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VM-1</a:t>
            </a:r>
          </a:p>
        </p:txBody>
      </p:sp>
      <p:sp>
        <p:nvSpPr>
          <p:cNvPr id="20" name="Freeform 92"/>
          <p:cNvSpPr>
            <a:spLocks noEditPoints="1"/>
          </p:cNvSpPr>
          <p:nvPr/>
        </p:nvSpPr>
        <p:spPr bwMode="black">
          <a:xfrm>
            <a:off x="9799637" y="4716462"/>
            <a:ext cx="253016" cy="344734"/>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2" name="Freeform 92"/>
          <p:cNvSpPr>
            <a:spLocks noEditPoints="1"/>
          </p:cNvSpPr>
          <p:nvPr/>
        </p:nvSpPr>
        <p:spPr bwMode="black">
          <a:xfrm>
            <a:off x="7080703" y="4716462"/>
            <a:ext cx="253016" cy="344734"/>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4444893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2"/>
                                        </p:tgtEl>
                                      </p:cBhvr>
                                    </p:animEffect>
                                    <p:set>
                                      <p:cBhvr>
                                        <p:cTn id="32"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0" grpId="1" animBg="1"/>
      <p:bldP spid="22" grpId="0" animBg="1"/>
      <p:bldP spid="22"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465637" y="1850367"/>
            <a:ext cx="7239000" cy="44958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Change Management – 3</a:t>
            </a:r>
            <a:br>
              <a:rPr lang="en-US" dirty="0" smtClean="0"/>
            </a:br>
            <a:endParaRPr lang="en-US" dirty="0"/>
          </a:p>
        </p:txBody>
      </p:sp>
      <p:grpSp>
        <p:nvGrpSpPr>
          <p:cNvPr id="6" name="Group 5"/>
          <p:cNvGrpSpPr/>
          <p:nvPr/>
        </p:nvGrpSpPr>
        <p:grpSpPr>
          <a:xfrm>
            <a:off x="278343" y="1697967"/>
            <a:ext cx="3657600" cy="1371600"/>
            <a:chOff x="503237" y="1744662"/>
            <a:chExt cx="5334000" cy="2514600"/>
          </a:xfrm>
        </p:grpSpPr>
        <p:sp>
          <p:nvSpPr>
            <p:cNvPr id="4" name="Rounded Rectangle 3"/>
            <p:cNvSpPr/>
            <p:nvPr/>
          </p:nvSpPr>
          <p:spPr bwMode="auto">
            <a:xfrm>
              <a:off x="503237" y="1744662"/>
              <a:ext cx="5334000" cy="2514600"/>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Grid Manager</a:t>
              </a:r>
            </a:p>
          </p:txBody>
        </p:sp>
        <p:sp>
          <p:nvSpPr>
            <p:cNvPr id="5" name="Rounded Rectangle 4"/>
            <p:cNvSpPr/>
            <p:nvPr/>
          </p:nvSpPr>
          <p:spPr bwMode="auto">
            <a:xfrm>
              <a:off x="964405" y="2163761"/>
              <a:ext cx="1901031" cy="1169457"/>
            </a:xfrm>
            <a:prstGeom prst="round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Change Manager</a:t>
              </a:r>
            </a:p>
          </p:txBody>
        </p:sp>
        <p:sp>
          <p:nvSpPr>
            <p:cNvPr id="7" name="Rounded Rectangle 6"/>
            <p:cNvSpPr/>
            <p:nvPr/>
          </p:nvSpPr>
          <p:spPr bwMode="auto">
            <a:xfrm>
              <a:off x="3370658" y="2163761"/>
              <a:ext cx="1901031" cy="1169457"/>
            </a:xfrm>
            <a:prstGeom prst="round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Command Point</a:t>
              </a:r>
            </a:p>
          </p:txBody>
        </p:sp>
      </p:grpSp>
      <p:sp>
        <p:nvSpPr>
          <p:cNvPr id="8" name="Rectangle 7"/>
          <p:cNvSpPr/>
          <p:nvPr/>
        </p:nvSpPr>
        <p:spPr bwMode="auto">
          <a:xfrm>
            <a:off x="4770437" y="2245509"/>
            <a:ext cx="1981200" cy="3919505"/>
          </a:xfrm>
          <a:prstGeom prst="rect">
            <a:avLst/>
          </a:prstGeom>
          <a:solidFill>
            <a:schemeClr val="bg1">
              <a:lumMod val="85000"/>
            </a:schemeClr>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xtBox 10"/>
          <p:cNvSpPr txBox="1"/>
          <p:nvPr/>
        </p:nvSpPr>
        <p:spPr>
          <a:xfrm>
            <a:off x="5097296" y="5620249"/>
            <a:ext cx="1327481"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ysClr val="windowText" lastClr="000000"/>
                </a:solidFill>
              </a:rPr>
              <a:t>Rack 1</a:t>
            </a:r>
          </a:p>
        </p:txBody>
      </p:sp>
      <p:grpSp>
        <p:nvGrpSpPr>
          <p:cNvPr id="17" name="Group 16"/>
          <p:cNvGrpSpPr/>
          <p:nvPr/>
        </p:nvGrpSpPr>
        <p:grpSpPr>
          <a:xfrm>
            <a:off x="4846637" y="2383767"/>
            <a:ext cx="1828800" cy="1103488"/>
            <a:chOff x="4846637" y="2735262"/>
            <a:chExt cx="1828800" cy="1103488"/>
          </a:xfrm>
        </p:grpSpPr>
        <p:sp>
          <p:nvSpPr>
            <p:cNvPr id="9" name="Rectangle 8"/>
            <p:cNvSpPr/>
            <p:nvPr/>
          </p:nvSpPr>
          <p:spPr bwMode="auto">
            <a:xfrm>
              <a:off x="4846637" y="2735262"/>
              <a:ext cx="1828800" cy="990600"/>
            </a:xfrm>
            <a:prstGeom prst="rect">
              <a:avLst/>
            </a:prstGeom>
            <a:solidFill>
              <a:schemeClr val="bg1">
                <a:lumMod val="6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4922837" y="2803022"/>
              <a:ext cx="512704" cy="506374"/>
            </a:xfrm>
            <a:prstGeom prst="rect">
              <a:avLst/>
            </a:prstGeom>
            <a:solidFill>
              <a:schemeClr val="accent4">
                <a:lumMod val="60000"/>
                <a:lumOff val="40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050" dirty="0" smtClean="0">
                <a:solidFill>
                  <a:srgbClr val="FFFFFF"/>
                </a:solidFill>
                <a:ea typeface="Segoe UI" pitchFamily="34" charset="0"/>
                <a:cs typeface="Segoe UI" pitchFamily="34" charset="0"/>
              </a:endParaRPr>
            </a:p>
          </p:txBody>
        </p:sp>
        <p:sp>
          <p:nvSpPr>
            <p:cNvPr id="30" name="Rectangle 29"/>
            <p:cNvSpPr/>
            <p:nvPr/>
          </p:nvSpPr>
          <p:spPr bwMode="auto">
            <a:xfrm>
              <a:off x="5494337" y="2803022"/>
              <a:ext cx="512704" cy="506374"/>
            </a:xfrm>
            <a:prstGeom prst="rect">
              <a:avLst/>
            </a:prstGeom>
            <a:solidFill>
              <a:srgbClr val="00B050"/>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6065837" y="2803022"/>
              <a:ext cx="512704" cy="506374"/>
            </a:xfrm>
            <a:prstGeom prst="rect">
              <a:avLst/>
            </a:prstGeom>
            <a:solidFill>
              <a:schemeClr val="accent1">
                <a:lumMod val="7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TextBox 33"/>
            <p:cNvSpPr txBox="1"/>
            <p:nvPr/>
          </p:nvSpPr>
          <p:spPr>
            <a:xfrm>
              <a:off x="5097296" y="3321685"/>
              <a:ext cx="1327481"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ysClr val="windowText" lastClr="000000"/>
                  </a:solidFill>
                </a:rPr>
                <a:t>PM-1</a:t>
              </a:r>
            </a:p>
          </p:txBody>
        </p:sp>
      </p:grpSp>
      <p:grpSp>
        <p:nvGrpSpPr>
          <p:cNvPr id="40" name="Group 39"/>
          <p:cNvGrpSpPr/>
          <p:nvPr/>
        </p:nvGrpSpPr>
        <p:grpSpPr>
          <a:xfrm>
            <a:off x="4846637" y="3521975"/>
            <a:ext cx="1828800" cy="1103488"/>
            <a:chOff x="4846637" y="2735262"/>
            <a:chExt cx="1828800" cy="1103488"/>
          </a:xfrm>
        </p:grpSpPr>
        <p:sp>
          <p:nvSpPr>
            <p:cNvPr id="41" name="Rectangle 40"/>
            <p:cNvSpPr/>
            <p:nvPr/>
          </p:nvSpPr>
          <p:spPr bwMode="auto">
            <a:xfrm>
              <a:off x="4846637" y="2735262"/>
              <a:ext cx="1828800" cy="990600"/>
            </a:xfrm>
            <a:prstGeom prst="rect">
              <a:avLst/>
            </a:prstGeom>
            <a:solidFill>
              <a:schemeClr val="bg1">
                <a:lumMod val="6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bwMode="auto">
            <a:xfrm>
              <a:off x="4922837" y="2803022"/>
              <a:ext cx="512704" cy="506374"/>
            </a:xfrm>
            <a:prstGeom prst="rect">
              <a:avLst/>
            </a:prstGeom>
            <a:solidFill>
              <a:srgbClr val="00B050"/>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p:nvSpPr>
          <p:spPr bwMode="auto">
            <a:xfrm>
              <a:off x="5494337" y="2803022"/>
              <a:ext cx="512704" cy="506374"/>
            </a:xfrm>
            <a:prstGeom prst="rect">
              <a:avLst/>
            </a:prstGeom>
            <a:solidFill>
              <a:schemeClr val="accent4">
                <a:lumMod val="60000"/>
                <a:lumOff val="40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 name="Rectangle 43"/>
            <p:cNvSpPr/>
            <p:nvPr/>
          </p:nvSpPr>
          <p:spPr bwMode="auto">
            <a:xfrm>
              <a:off x="6065837" y="2803022"/>
              <a:ext cx="512704" cy="506374"/>
            </a:xfrm>
            <a:prstGeom prst="rect">
              <a:avLst/>
            </a:prstGeom>
            <a:solidFill>
              <a:schemeClr val="accent1">
                <a:lumMod val="7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 name="TextBox 44"/>
            <p:cNvSpPr txBox="1"/>
            <p:nvPr/>
          </p:nvSpPr>
          <p:spPr>
            <a:xfrm>
              <a:off x="5097296" y="3321685"/>
              <a:ext cx="1327481"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ysClr val="windowText" lastClr="000000"/>
                  </a:solidFill>
                </a:rPr>
                <a:t>PM-2</a:t>
              </a:r>
            </a:p>
          </p:txBody>
        </p:sp>
      </p:grpSp>
      <p:grpSp>
        <p:nvGrpSpPr>
          <p:cNvPr id="58" name="Group 57"/>
          <p:cNvGrpSpPr/>
          <p:nvPr/>
        </p:nvGrpSpPr>
        <p:grpSpPr>
          <a:xfrm>
            <a:off x="4846637" y="4660182"/>
            <a:ext cx="1828800" cy="1103488"/>
            <a:chOff x="4846637" y="2735262"/>
            <a:chExt cx="1828800" cy="1103488"/>
          </a:xfrm>
        </p:grpSpPr>
        <p:sp>
          <p:nvSpPr>
            <p:cNvPr id="59" name="Rectangle 58"/>
            <p:cNvSpPr/>
            <p:nvPr/>
          </p:nvSpPr>
          <p:spPr bwMode="auto">
            <a:xfrm>
              <a:off x="4846637" y="2735262"/>
              <a:ext cx="1828800" cy="990600"/>
            </a:xfrm>
            <a:prstGeom prst="rect">
              <a:avLst/>
            </a:prstGeom>
            <a:solidFill>
              <a:schemeClr val="bg1">
                <a:lumMod val="6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 name="Rectangle 59"/>
            <p:cNvSpPr/>
            <p:nvPr/>
          </p:nvSpPr>
          <p:spPr bwMode="auto">
            <a:xfrm>
              <a:off x="4922837" y="2803022"/>
              <a:ext cx="512704" cy="506374"/>
            </a:xfrm>
            <a:prstGeom prst="rect">
              <a:avLst/>
            </a:prstGeom>
            <a:solidFill>
              <a:srgbClr val="00B050"/>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1" name="Rectangle 60"/>
            <p:cNvSpPr/>
            <p:nvPr/>
          </p:nvSpPr>
          <p:spPr bwMode="auto">
            <a:xfrm>
              <a:off x="5494337" y="2803022"/>
              <a:ext cx="512704" cy="506374"/>
            </a:xfrm>
            <a:prstGeom prst="rect">
              <a:avLst/>
            </a:prstGeom>
            <a:solidFill>
              <a:schemeClr val="accent1">
                <a:lumMod val="7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 name="Rectangle 61"/>
            <p:cNvSpPr/>
            <p:nvPr/>
          </p:nvSpPr>
          <p:spPr bwMode="auto">
            <a:xfrm>
              <a:off x="6065837" y="2803022"/>
              <a:ext cx="512704" cy="506374"/>
            </a:xfrm>
            <a:prstGeom prst="rect">
              <a:avLst/>
            </a:prstGeom>
            <a:solidFill>
              <a:srgbClr val="B957D2"/>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 name="TextBox 62"/>
            <p:cNvSpPr txBox="1"/>
            <p:nvPr/>
          </p:nvSpPr>
          <p:spPr>
            <a:xfrm>
              <a:off x="5097296" y="3321685"/>
              <a:ext cx="1327481"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ysClr val="windowText" lastClr="000000"/>
                  </a:solidFill>
                </a:rPr>
                <a:t>PM-3</a:t>
              </a:r>
            </a:p>
          </p:txBody>
        </p:sp>
      </p:grpSp>
      <p:grpSp>
        <p:nvGrpSpPr>
          <p:cNvPr id="19" name="Group 18"/>
          <p:cNvGrpSpPr/>
          <p:nvPr/>
        </p:nvGrpSpPr>
        <p:grpSpPr>
          <a:xfrm>
            <a:off x="7094537" y="2245509"/>
            <a:ext cx="1981200" cy="3919505"/>
            <a:chOff x="7056437" y="2597004"/>
            <a:chExt cx="1981200" cy="3919505"/>
          </a:xfrm>
        </p:grpSpPr>
        <p:sp>
          <p:nvSpPr>
            <p:cNvPr id="64" name="Rectangle 63"/>
            <p:cNvSpPr/>
            <p:nvPr/>
          </p:nvSpPr>
          <p:spPr bwMode="auto">
            <a:xfrm>
              <a:off x="7056437" y="2597004"/>
              <a:ext cx="1981200" cy="3919505"/>
            </a:xfrm>
            <a:prstGeom prst="rect">
              <a:avLst/>
            </a:prstGeom>
            <a:solidFill>
              <a:schemeClr val="bg1">
                <a:lumMod val="85000"/>
              </a:schemeClr>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5" name="TextBox 64"/>
            <p:cNvSpPr txBox="1"/>
            <p:nvPr/>
          </p:nvSpPr>
          <p:spPr>
            <a:xfrm>
              <a:off x="7383296" y="5971744"/>
              <a:ext cx="1327481"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ysClr val="windowText" lastClr="000000"/>
                  </a:solidFill>
                </a:rPr>
                <a:t>Rack 2</a:t>
              </a:r>
            </a:p>
          </p:txBody>
        </p:sp>
        <p:grpSp>
          <p:nvGrpSpPr>
            <p:cNvPr id="66" name="Group 65"/>
            <p:cNvGrpSpPr/>
            <p:nvPr/>
          </p:nvGrpSpPr>
          <p:grpSpPr>
            <a:xfrm>
              <a:off x="7132637" y="2735262"/>
              <a:ext cx="1828800" cy="1103488"/>
              <a:chOff x="4846637" y="2735262"/>
              <a:chExt cx="1828800" cy="1103488"/>
            </a:xfrm>
          </p:grpSpPr>
          <p:sp>
            <p:nvSpPr>
              <p:cNvPr id="67" name="Rectangle 66"/>
              <p:cNvSpPr/>
              <p:nvPr/>
            </p:nvSpPr>
            <p:spPr bwMode="auto">
              <a:xfrm>
                <a:off x="4846637" y="2735262"/>
                <a:ext cx="1828800" cy="990600"/>
              </a:xfrm>
              <a:prstGeom prst="rect">
                <a:avLst/>
              </a:prstGeom>
              <a:solidFill>
                <a:schemeClr val="bg1">
                  <a:lumMod val="6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 name="Rectangle 67"/>
              <p:cNvSpPr/>
              <p:nvPr/>
            </p:nvSpPr>
            <p:spPr bwMode="auto">
              <a:xfrm>
                <a:off x="4922837" y="2803022"/>
                <a:ext cx="512704" cy="506374"/>
              </a:xfrm>
              <a:prstGeom prst="rect">
                <a:avLst/>
              </a:prstGeom>
              <a:solidFill>
                <a:srgbClr val="00B050"/>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9" name="Rectangle 68"/>
              <p:cNvSpPr/>
              <p:nvPr/>
            </p:nvSpPr>
            <p:spPr bwMode="auto">
              <a:xfrm>
                <a:off x="5494337" y="2803022"/>
                <a:ext cx="512704" cy="506374"/>
              </a:xfrm>
              <a:prstGeom prst="rect">
                <a:avLst/>
              </a:prstGeom>
              <a:solidFill>
                <a:srgbClr val="00B050"/>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 name="Rectangle 69"/>
              <p:cNvSpPr/>
              <p:nvPr/>
            </p:nvSpPr>
            <p:spPr bwMode="auto">
              <a:xfrm>
                <a:off x="6065837" y="2803022"/>
                <a:ext cx="512704" cy="506374"/>
              </a:xfrm>
              <a:prstGeom prst="rect">
                <a:avLst/>
              </a:prstGeom>
              <a:solidFill>
                <a:srgbClr val="B957D2"/>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1" name="TextBox 70"/>
              <p:cNvSpPr txBox="1"/>
              <p:nvPr/>
            </p:nvSpPr>
            <p:spPr>
              <a:xfrm>
                <a:off x="5097296" y="3321685"/>
                <a:ext cx="1327481"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ysClr val="windowText" lastClr="000000"/>
                    </a:solidFill>
                  </a:rPr>
                  <a:t>PM-4</a:t>
                </a:r>
              </a:p>
            </p:txBody>
          </p:sp>
        </p:grpSp>
        <p:grpSp>
          <p:nvGrpSpPr>
            <p:cNvPr id="72" name="Group 71"/>
            <p:cNvGrpSpPr/>
            <p:nvPr/>
          </p:nvGrpSpPr>
          <p:grpSpPr>
            <a:xfrm>
              <a:off x="7132637" y="3873470"/>
              <a:ext cx="1828800" cy="1103488"/>
              <a:chOff x="4846637" y="2735262"/>
              <a:chExt cx="1828800" cy="1103488"/>
            </a:xfrm>
          </p:grpSpPr>
          <p:sp>
            <p:nvSpPr>
              <p:cNvPr id="73" name="Rectangle 72"/>
              <p:cNvSpPr/>
              <p:nvPr/>
            </p:nvSpPr>
            <p:spPr bwMode="auto">
              <a:xfrm>
                <a:off x="4846637" y="2735262"/>
                <a:ext cx="1828800" cy="990600"/>
              </a:xfrm>
              <a:prstGeom prst="rect">
                <a:avLst/>
              </a:prstGeom>
              <a:solidFill>
                <a:schemeClr val="bg1">
                  <a:lumMod val="6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4" name="Rectangle 73"/>
              <p:cNvSpPr/>
              <p:nvPr/>
            </p:nvSpPr>
            <p:spPr bwMode="auto">
              <a:xfrm>
                <a:off x="4922837" y="2803022"/>
                <a:ext cx="512704" cy="506374"/>
              </a:xfrm>
              <a:prstGeom prst="rect">
                <a:avLst/>
              </a:prstGeom>
              <a:solidFill>
                <a:schemeClr val="accent1">
                  <a:lumMod val="7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5" name="Rectangle 74"/>
              <p:cNvSpPr/>
              <p:nvPr/>
            </p:nvSpPr>
            <p:spPr bwMode="auto">
              <a:xfrm>
                <a:off x="5494337" y="2803022"/>
                <a:ext cx="512704" cy="506374"/>
              </a:xfrm>
              <a:prstGeom prst="rect">
                <a:avLst/>
              </a:prstGeom>
              <a:solidFill>
                <a:schemeClr val="accent4">
                  <a:lumMod val="60000"/>
                  <a:lumOff val="40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6" name="Rectangle 75"/>
              <p:cNvSpPr/>
              <p:nvPr/>
            </p:nvSpPr>
            <p:spPr bwMode="auto">
              <a:xfrm>
                <a:off x="6065837" y="2803022"/>
                <a:ext cx="512704" cy="506374"/>
              </a:xfrm>
              <a:prstGeom prst="rect">
                <a:avLst/>
              </a:prstGeom>
              <a:solidFill>
                <a:srgbClr val="C4470C"/>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7" name="TextBox 76"/>
              <p:cNvSpPr txBox="1"/>
              <p:nvPr/>
            </p:nvSpPr>
            <p:spPr>
              <a:xfrm>
                <a:off x="5097296" y="3321685"/>
                <a:ext cx="1327481"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ysClr val="windowText" lastClr="000000"/>
                    </a:solidFill>
                  </a:rPr>
                  <a:t>PM-5</a:t>
                </a:r>
              </a:p>
            </p:txBody>
          </p:sp>
        </p:grpSp>
        <p:grpSp>
          <p:nvGrpSpPr>
            <p:cNvPr id="78" name="Group 77"/>
            <p:cNvGrpSpPr/>
            <p:nvPr/>
          </p:nvGrpSpPr>
          <p:grpSpPr>
            <a:xfrm>
              <a:off x="7132637" y="5011677"/>
              <a:ext cx="1828800" cy="1103488"/>
              <a:chOff x="4846637" y="2735262"/>
              <a:chExt cx="1828800" cy="1103488"/>
            </a:xfrm>
          </p:grpSpPr>
          <p:sp>
            <p:nvSpPr>
              <p:cNvPr id="79" name="Rectangle 78"/>
              <p:cNvSpPr/>
              <p:nvPr/>
            </p:nvSpPr>
            <p:spPr bwMode="auto">
              <a:xfrm>
                <a:off x="4846637" y="2735262"/>
                <a:ext cx="1828800" cy="990600"/>
              </a:xfrm>
              <a:prstGeom prst="rect">
                <a:avLst/>
              </a:prstGeom>
              <a:solidFill>
                <a:schemeClr val="bg1">
                  <a:lumMod val="6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0" name="Rectangle 79"/>
              <p:cNvSpPr/>
              <p:nvPr/>
            </p:nvSpPr>
            <p:spPr bwMode="auto">
              <a:xfrm>
                <a:off x="4922837" y="2803022"/>
                <a:ext cx="512704" cy="506374"/>
              </a:xfrm>
              <a:prstGeom prst="rect">
                <a:avLst/>
              </a:prstGeom>
              <a:solidFill>
                <a:srgbClr val="B957D2"/>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1" name="Rectangle 80"/>
              <p:cNvSpPr/>
              <p:nvPr/>
            </p:nvSpPr>
            <p:spPr bwMode="auto">
              <a:xfrm>
                <a:off x="5494337" y="2803022"/>
                <a:ext cx="512704" cy="506374"/>
              </a:xfrm>
              <a:prstGeom prst="rect">
                <a:avLst/>
              </a:prstGeom>
              <a:solidFill>
                <a:schemeClr val="accent1">
                  <a:lumMod val="7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2" name="Rectangle 81"/>
              <p:cNvSpPr/>
              <p:nvPr/>
            </p:nvSpPr>
            <p:spPr bwMode="auto">
              <a:xfrm>
                <a:off x="6065837" y="2803022"/>
                <a:ext cx="512704" cy="506374"/>
              </a:xfrm>
              <a:prstGeom prst="rect">
                <a:avLst/>
              </a:prstGeom>
              <a:solidFill>
                <a:srgbClr val="00B050"/>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3" name="TextBox 82"/>
              <p:cNvSpPr txBox="1"/>
              <p:nvPr/>
            </p:nvSpPr>
            <p:spPr>
              <a:xfrm>
                <a:off x="5097296" y="3321685"/>
                <a:ext cx="1327481"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ysClr val="windowText" lastClr="000000"/>
                    </a:solidFill>
                  </a:rPr>
                  <a:t>PM-6</a:t>
                </a:r>
              </a:p>
            </p:txBody>
          </p:sp>
        </p:grpSp>
      </p:grpSp>
      <p:sp>
        <p:nvSpPr>
          <p:cNvPr id="84" name="Rectangle 83"/>
          <p:cNvSpPr/>
          <p:nvPr/>
        </p:nvSpPr>
        <p:spPr bwMode="auto">
          <a:xfrm>
            <a:off x="9418637" y="2245509"/>
            <a:ext cx="1981200" cy="3919505"/>
          </a:xfrm>
          <a:prstGeom prst="rect">
            <a:avLst/>
          </a:prstGeom>
          <a:solidFill>
            <a:schemeClr val="bg1">
              <a:lumMod val="85000"/>
            </a:schemeClr>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5" name="TextBox 84"/>
          <p:cNvSpPr txBox="1"/>
          <p:nvPr/>
        </p:nvSpPr>
        <p:spPr>
          <a:xfrm>
            <a:off x="9745496" y="5620249"/>
            <a:ext cx="1327481"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ysClr val="windowText" lastClr="000000"/>
                </a:solidFill>
              </a:rPr>
              <a:t>Rack 3</a:t>
            </a:r>
          </a:p>
        </p:txBody>
      </p:sp>
      <p:grpSp>
        <p:nvGrpSpPr>
          <p:cNvPr id="86" name="Group 85"/>
          <p:cNvGrpSpPr/>
          <p:nvPr/>
        </p:nvGrpSpPr>
        <p:grpSpPr>
          <a:xfrm>
            <a:off x="9494837" y="2383767"/>
            <a:ext cx="1828800" cy="1103488"/>
            <a:chOff x="4846637" y="2735262"/>
            <a:chExt cx="1828800" cy="1103488"/>
          </a:xfrm>
        </p:grpSpPr>
        <p:sp>
          <p:nvSpPr>
            <p:cNvPr id="87" name="Rectangle 86"/>
            <p:cNvSpPr/>
            <p:nvPr/>
          </p:nvSpPr>
          <p:spPr bwMode="auto">
            <a:xfrm>
              <a:off x="4846637" y="2735262"/>
              <a:ext cx="1828800" cy="990600"/>
            </a:xfrm>
            <a:prstGeom prst="rect">
              <a:avLst/>
            </a:prstGeom>
            <a:solidFill>
              <a:schemeClr val="bg1">
                <a:lumMod val="6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8" name="Rectangle 87"/>
            <p:cNvSpPr/>
            <p:nvPr/>
          </p:nvSpPr>
          <p:spPr bwMode="auto">
            <a:xfrm>
              <a:off x="4922837" y="2803022"/>
              <a:ext cx="512704" cy="506374"/>
            </a:xfrm>
            <a:prstGeom prst="rect">
              <a:avLst/>
            </a:prstGeom>
            <a:solidFill>
              <a:srgbClr val="00B050"/>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9" name="Rectangle 88"/>
            <p:cNvSpPr/>
            <p:nvPr/>
          </p:nvSpPr>
          <p:spPr bwMode="auto">
            <a:xfrm>
              <a:off x="5494337" y="2803022"/>
              <a:ext cx="512704" cy="506374"/>
            </a:xfrm>
            <a:prstGeom prst="rect">
              <a:avLst/>
            </a:prstGeom>
            <a:solidFill>
              <a:schemeClr val="accent4">
                <a:lumMod val="60000"/>
                <a:lumOff val="40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bwMode="auto">
            <a:xfrm>
              <a:off x="6065837" y="2803022"/>
              <a:ext cx="512704" cy="506374"/>
            </a:xfrm>
            <a:prstGeom prst="rect">
              <a:avLst/>
            </a:prstGeom>
            <a:solidFill>
              <a:schemeClr val="accent1">
                <a:lumMod val="7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1" name="TextBox 90"/>
            <p:cNvSpPr txBox="1"/>
            <p:nvPr/>
          </p:nvSpPr>
          <p:spPr>
            <a:xfrm>
              <a:off x="5097296" y="3321685"/>
              <a:ext cx="1327481"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ysClr val="windowText" lastClr="000000"/>
                  </a:solidFill>
                </a:rPr>
                <a:t>PM-7</a:t>
              </a:r>
            </a:p>
          </p:txBody>
        </p:sp>
      </p:grpSp>
      <p:grpSp>
        <p:nvGrpSpPr>
          <p:cNvPr id="92" name="Group 91"/>
          <p:cNvGrpSpPr/>
          <p:nvPr/>
        </p:nvGrpSpPr>
        <p:grpSpPr>
          <a:xfrm>
            <a:off x="9494837" y="3521975"/>
            <a:ext cx="1828800" cy="1103488"/>
            <a:chOff x="4846637" y="2735262"/>
            <a:chExt cx="1828800" cy="1103488"/>
          </a:xfrm>
        </p:grpSpPr>
        <p:sp>
          <p:nvSpPr>
            <p:cNvPr id="93" name="Rectangle 92"/>
            <p:cNvSpPr/>
            <p:nvPr/>
          </p:nvSpPr>
          <p:spPr bwMode="auto">
            <a:xfrm>
              <a:off x="4846637" y="2735262"/>
              <a:ext cx="1828800" cy="990600"/>
            </a:xfrm>
            <a:prstGeom prst="rect">
              <a:avLst/>
            </a:prstGeom>
            <a:solidFill>
              <a:schemeClr val="bg1">
                <a:lumMod val="6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4" name="Rectangle 93"/>
            <p:cNvSpPr/>
            <p:nvPr/>
          </p:nvSpPr>
          <p:spPr bwMode="auto">
            <a:xfrm>
              <a:off x="4922837" y="2803022"/>
              <a:ext cx="512704" cy="506374"/>
            </a:xfrm>
            <a:prstGeom prst="rect">
              <a:avLst/>
            </a:prstGeom>
            <a:solidFill>
              <a:schemeClr val="accent1">
                <a:lumMod val="7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bwMode="auto">
            <a:xfrm>
              <a:off x="5494337" y="2803022"/>
              <a:ext cx="512704" cy="506374"/>
            </a:xfrm>
            <a:prstGeom prst="rect">
              <a:avLst/>
            </a:prstGeom>
            <a:solidFill>
              <a:srgbClr val="B957D2"/>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6" name="Rectangle 95"/>
            <p:cNvSpPr/>
            <p:nvPr/>
          </p:nvSpPr>
          <p:spPr bwMode="auto">
            <a:xfrm>
              <a:off x="6065837" y="2803022"/>
              <a:ext cx="512704" cy="506374"/>
            </a:xfrm>
            <a:prstGeom prst="rect">
              <a:avLst/>
            </a:prstGeom>
            <a:solidFill>
              <a:srgbClr val="B957D2"/>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7" name="TextBox 96"/>
            <p:cNvSpPr txBox="1"/>
            <p:nvPr/>
          </p:nvSpPr>
          <p:spPr>
            <a:xfrm>
              <a:off x="5097296" y="3321685"/>
              <a:ext cx="1327481"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ysClr val="windowText" lastClr="000000"/>
                  </a:solidFill>
                </a:rPr>
                <a:t>PM-8</a:t>
              </a:r>
            </a:p>
          </p:txBody>
        </p:sp>
      </p:grpSp>
      <p:grpSp>
        <p:nvGrpSpPr>
          <p:cNvPr id="98" name="Group 97"/>
          <p:cNvGrpSpPr/>
          <p:nvPr/>
        </p:nvGrpSpPr>
        <p:grpSpPr>
          <a:xfrm>
            <a:off x="9494837" y="4660182"/>
            <a:ext cx="1828800" cy="1103488"/>
            <a:chOff x="4846637" y="2735262"/>
            <a:chExt cx="1828800" cy="1103488"/>
          </a:xfrm>
        </p:grpSpPr>
        <p:sp>
          <p:nvSpPr>
            <p:cNvPr id="99" name="Rectangle 98"/>
            <p:cNvSpPr/>
            <p:nvPr/>
          </p:nvSpPr>
          <p:spPr bwMode="auto">
            <a:xfrm>
              <a:off x="4846637" y="2735262"/>
              <a:ext cx="1828800" cy="990600"/>
            </a:xfrm>
            <a:prstGeom prst="rect">
              <a:avLst/>
            </a:prstGeom>
            <a:solidFill>
              <a:schemeClr val="bg1">
                <a:lumMod val="6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0" name="Rectangle 99"/>
            <p:cNvSpPr/>
            <p:nvPr/>
          </p:nvSpPr>
          <p:spPr bwMode="auto">
            <a:xfrm>
              <a:off x="4922837" y="2803022"/>
              <a:ext cx="512704" cy="506374"/>
            </a:xfrm>
            <a:prstGeom prst="rect">
              <a:avLst/>
            </a:prstGeom>
            <a:solidFill>
              <a:srgbClr val="00B050"/>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1" name="Rectangle 100"/>
            <p:cNvSpPr/>
            <p:nvPr/>
          </p:nvSpPr>
          <p:spPr bwMode="auto">
            <a:xfrm>
              <a:off x="5494337" y="2803022"/>
              <a:ext cx="512704" cy="506374"/>
            </a:xfrm>
            <a:prstGeom prst="rect">
              <a:avLst/>
            </a:prstGeom>
            <a:solidFill>
              <a:schemeClr val="accent1">
                <a:lumMod val="7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2" name="Rectangle 101"/>
            <p:cNvSpPr/>
            <p:nvPr/>
          </p:nvSpPr>
          <p:spPr bwMode="auto">
            <a:xfrm>
              <a:off x="6065837" y="2803022"/>
              <a:ext cx="512704" cy="506374"/>
            </a:xfrm>
            <a:prstGeom prst="rect">
              <a:avLst/>
            </a:prstGeom>
            <a:solidFill>
              <a:srgbClr val="00B050"/>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3" name="TextBox 102"/>
            <p:cNvSpPr txBox="1"/>
            <p:nvPr/>
          </p:nvSpPr>
          <p:spPr>
            <a:xfrm>
              <a:off x="5097296" y="3321685"/>
              <a:ext cx="1327481"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dirty="0" smtClean="0">
                  <a:solidFill>
                    <a:sysClr val="windowText" lastClr="000000"/>
                  </a:solidFill>
                </a:rPr>
                <a:t>PM-9</a:t>
              </a:r>
            </a:p>
          </p:txBody>
        </p:sp>
      </p:grpSp>
      <p:sp>
        <p:nvSpPr>
          <p:cNvPr id="125" name="TextBox 124"/>
          <p:cNvSpPr txBox="1"/>
          <p:nvPr/>
        </p:nvSpPr>
        <p:spPr>
          <a:xfrm>
            <a:off x="4310871" y="1769873"/>
            <a:ext cx="1327481"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rgbClr val="505050"/>
                </a:solidFill>
              </a:rPr>
              <a:t>Zone 1</a:t>
            </a:r>
          </a:p>
        </p:txBody>
      </p:sp>
      <p:grpSp>
        <p:nvGrpSpPr>
          <p:cNvPr id="146" name="Group 145"/>
          <p:cNvGrpSpPr/>
          <p:nvPr/>
        </p:nvGrpSpPr>
        <p:grpSpPr>
          <a:xfrm>
            <a:off x="6195137" y="1287462"/>
            <a:ext cx="1113000" cy="387850"/>
            <a:chOff x="8192377" y="406358"/>
            <a:chExt cx="1113000" cy="387850"/>
          </a:xfrm>
        </p:grpSpPr>
        <p:sp>
          <p:nvSpPr>
            <p:cNvPr id="126" name="Rectangle 125"/>
            <p:cNvSpPr/>
            <p:nvPr/>
          </p:nvSpPr>
          <p:spPr bwMode="auto">
            <a:xfrm>
              <a:off x="8192377" y="406358"/>
              <a:ext cx="412247" cy="387850"/>
            </a:xfrm>
            <a:prstGeom prst="rect">
              <a:avLst/>
            </a:prstGeom>
            <a:solidFill>
              <a:schemeClr val="accent4">
                <a:lumMod val="60000"/>
                <a:lumOff val="40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050" dirty="0" smtClean="0">
                <a:solidFill>
                  <a:srgbClr val="FFFFFF"/>
                </a:solidFill>
                <a:ea typeface="Segoe UI" pitchFamily="34" charset="0"/>
                <a:cs typeface="Segoe UI" pitchFamily="34" charset="0"/>
              </a:endParaRPr>
            </a:p>
          </p:txBody>
        </p:sp>
        <p:sp>
          <p:nvSpPr>
            <p:cNvPr id="129" name="Rectangle 128"/>
            <p:cNvSpPr/>
            <p:nvPr/>
          </p:nvSpPr>
          <p:spPr>
            <a:xfrm>
              <a:off x="8604772" y="458841"/>
              <a:ext cx="700605" cy="282885"/>
            </a:xfrm>
            <a:prstGeom prst="rect">
              <a:avLst/>
            </a:prstGeom>
          </p:spPr>
          <p:txBody>
            <a:bodyPr wrap="none">
              <a:spAutoFit/>
            </a:bodyPr>
            <a:lstStyle/>
            <a:p>
              <a:r>
                <a:rPr lang="en-US" dirty="0" smtClean="0">
                  <a:solidFill>
                    <a:srgbClr val="505050"/>
                  </a:solidFill>
                </a:rPr>
                <a:t>Farm 1</a:t>
              </a:r>
              <a:endParaRPr lang="en-US" dirty="0">
                <a:solidFill>
                  <a:srgbClr val="505050"/>
                </a:solidFill>
              </a:endParaRPr>
            </a:p>
          </p:txBody>
        </p:sp>
      </p:grpSp>
      <p:grpSp>
        <p:nvGrpSpPr>
          <p:cNvPr id="145" name="Group 144"/>
          <p:cNvGrpSpPr/>
          <p:nvPr/>
        </p:nvGrpSpPr>
        <p:grpSpPr>
          <a:xfrm>
            <a:off x="7594744" y="1287462"/>
            <a:ext cx="1113000" cy="387850"/>
            <a:chOff x="8192377" y="930082"/>
            <a:chExt cx="1113000" cy="387850"/>
          </a:xfrm>
        </p:grpSpPr>
        <p:sp>
          <p:nvSpPr>
            <p:cNvPr id="127" name="Rectangle 126"/>
            <p:cNvSpPr/>
            <p:nvPr/>
          </p:nvSpPr>
          <p:spPr bwMode="auto">
            <a:xfrm>
              <a:off x="8192377" y="930082"/>
              <a:ext cx="412247" cy="387850"/>
            </a:xfrm>
            <a:prstGeom prst="rect">
              <a:avLst/>
            </a:prstGeom>
            <a:solidFill>
              <a:schemeClr val="accent1">
                <a:lumMod val="75000"/>
              </a:schemeClr>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0" name="Rectangle 129"/>
            <p:cNvSpPr/>
            <p:nvPr/>
          </p:nvSpPr>
          <p:spPr>
            <a:xfrm>
              <a:off x="8604772" y="982565"/>
              <a:ext cx="700605" cy="282885"/>
            </a:xfrm>
            <a:prstGeom prst="rect">
              <a:avLst/>
            </a:prstGeom>
          </p:spPr>
          <p:txBody>
            <a:bodyPr wrap="none">
              <a:spAutoFit/>
            </a:bodyPr>
            <a:lstStyle/>
            <a:p>
              <a:r>
                <a:rPr lang="en-US" dirty="0" smtClean="0">
                  <a:solidFill>
                    <a:srgbClr val="505050"/>
                  </a:solidFill>
                </a:rPr>
                <a:t>Farm 2</a:t>
              </a:r>
              <a:endParaRPr lang="en-US" dirty="0">
                <a:solidFill>
                  <a:srgbClr val="505050"/>
                </a:solidFill>
              </a:endParaRPr>
            </a:p>
          </p:txBody>
        </p:sp>
      </p:grpSp>
      <p:grpSp>
        <p:nvGrpSpPr>
          <p:cNvPr id="144" name="Group 143"/>
          <p:cNvGrpSpPr/>
          <p:nvPr/>
        </p:nvGrpSpPr>
        <p:grpSpPr>
          <a:xfrm>
            <a:off x="8994352" y="1287462"/>
            <a:ext cx="1113000" cy="387850"/>
            <a:chOff x="8192377" y="1453806"/>
            <a:chExt cx="1113000" cy="387850"/>
          </a:xfrm>
        </p:grpSpPr>
        <p:sp>
          <p:nvSpPr>
            <p:cNvPr id="128" name="Rectangle 127"/>
            <p:cNvSpPr/>
            <p:nvPr/>
          </p:nvSpPr>
          <p:spPr bwMode="auto">
            <a:xfrm>
              <a:off x="8192377" y="1453806"/>
              <a:ext cx="412247" cy="387850"/>
            </a:xfrm>
            <a:prstGeom prst="rect">
              <a:avLst/>
            </a:prstGeom>
            <a:solidFill>
              <a:srgbClr val="00B050"/>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1" name="Rectangle 130"/>
            <p:cNvSpPr/>
            <p:nvPr/>
          </p:nvSpPr>
          <p:spPr>
            <a:xfrm>
              <a:off x="8604772" y="1506289"/>
              <a:ext cx="700605" cy="282885"/>
            </a:xfrm>
            <a:prstGeom prst="rect">
              <a:avLst/>
            </a:prstGeom>
          </p:spPr>
          <p:txBody>
            <a:bodyPr wrap="none">
              <a:spAutoFit/>
            </a:bodyPr>
            <a:lstStyle/>
            <a:p>
              <a:r>
                <a:rPr lang="en-US" dirty="0" smtClean="0">
                  <a:solidFill>
                    <a:srgbClr val="505050"/>
                  </a:solidFill>
                </a:rPr>
                <a:t>Farm 3</a:t>
              </a:r>
              <a:endParaRPr lang="en-US" dirty="0">
                <a:solidFill>
                  <a:srgbClr val="505050"/>
                </a:solidFill>
              </a:endParaRPr>
            </a:p>
          </p:txBody>
        </p:sp>
      </p:grpSp>
      <p:sp>
        <p:nvSpPr>
          <p:cNvPr id="132" name="Freeform 92"/>
          <p:cNvSpPr>
            <a:spLocks noEditPoints="1"/>
          </p:cNvSpPr>
          <p:nvPr/>
        </p:nvSpPr>
        <p:spPr bwMode="black">
          <a:xfrm>
            <a:off x="4982260" y="3049450"/>
            <a:ext cx="186570" cy="254201"/>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33" name="Freeform 92"/>
          <p:cNvSpPr>
            <a:spLocks noEditPoints="1"/>
          </p:cNvSpPr>
          <p:nvPr/>
        </p:nvSpPr>
        <p:spPr bwMode="black">
          <a:xfrm>
            <a:off x="4982260" y="4187718"/>
            <a:ext cx="186570" cy="254201"/>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34" name="Freeform 92"/>
          <p:cNvSpPr>
            <a:spLocks noEditPoints="1"/>
          </p:cNvSpPr>
          <p:nvPr/>
        </p:nvSpPr>
        <p:spPr bwMode="black">
          <a:xfrm>
            <a:off x="4982260" y="5325925"/>
            <a:ext cx="186570" cy="254201"/>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35" name="Freeform 92"/>
          <p:cNvSpPr>
            <a:spLocks noEditPoints="1"/>
          </p:cNvSpPr>
          <p:nvPr/>
        </p:nvSpPr>
        <p:spPr bwMode="black">
          <a:xfrm>
            <a:off x="7273735" y="3049450"/>
            <a:ext cx="186570" cy="254201"/>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37" name="Freeform 92"/>
          <p:cNvSpPr>
            <a:spLocks noEditPoints="1"/>
          </p:cNvSpPr>
          <p:nvPr/>
        </p:nvSpPr>
        <p:spPr bwMode="black">
          <a:xfrm>
            <a:off x="7273735" y="5325925"/>
            <a:ext cx="186570" cy="254201"/>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38" name="Freeform 92"/>
          <p:cNvSpPr>
            <a:spLocks noEditPoints="1"/>
          </p:cNvSpPr>
          <p:nvPr/>
        </p:nvSpPr>
        <p:spPr bwMode="black">
          <a:xfrm>
            <a:off x="9604080" y="3049450"/>
            <a:ext cx="186570" cy="254201"/>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40" name="Freeform 92"/>
          <p:cNvSpPr>
            <a:spLocks noEditPoints="1"/>
          </p:cNvSpPr>
          <p:nvPr/>
        </p:nvSpPr>
        <p:spPr bwMode="black">
          <a:xfrm>
            <a:off x="9604080" y="5325925"/>
            <a:ext cx="186570" cy="254201"/>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41" name="Freeform 110"/>
          <p:cNvSpPr>
            <a:spLocks noEditPoints="1"/>
          </p:cNvSpPr>
          <p:nvPr/>
        </p:nvSpPr>
        <p:spPr bwMode="black">
          <a:xfrm>
            <a:off x="7246937" y="4212567"/>
            <a:ext cx="241959" cy="244061"/>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chemeClr val="accent2"/>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42" name="Freeform 110"/>
          <p:cNvSpPr>
            <a:spLocks noEditPoints="1"/>
          </p:cNvSpPr>
          <p:nvPr/>
        </p:nvSpPr>
        <p:spPr bwMode="black">
          <a:xfrm>
            <a:off x="9585430" y="4212567"/>
            <a:ext cx="241959" cy="244061"/>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chemeClr val="accent2"/>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47" name="Rectangle 146"/>
          <p:cNvSpPr/>
          <p:nvPr/>
        </p:nvSpPr>
        <p:spPr bwMode="auto">
          <a:xfrm>
            <a:off x="274639" y="3147844"/>
            <a:ext cx="3520436" cy="274478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solidFill>
                  <a:srgbClr val="505050"/>
                </a:solidFill>
                <a:ea typeface="Segoe UI" pitchFamily="34" charset="0"/>
                <a:cs typeface="Segoe UI" pitchFamily="34" charset="0"/>
              </a:rPr>
              <a:t>Patching interacts with Farm Upgrades</a:t>
            </a:r>
          </a:p>
          <a:p>
            <a:pPr defTabSz="932472" fontAlgn="base">
              <a:spcBef>
                <a:spcPct val="0"/>
              </a:spcBef>
              <a:spcAft>
                <a:spcPct val="0"/>
              </a:spcAft>
            </a:pPr>
            <a:endParaRPr lang="en-US" dirty="0">
              <a:solidFill>
                <a:srgbClr val="505050"/>
              </a:solidFill>
              <a:ea typeface="Segoe UI" pitchFamily="34" charset="0"/>
              <a:cs typeface="Segoe UI" pitchFamily="34" charset="0"/>
            </a:endParaRPr>
          </a:p>
          <a:p>
            <a:pPr defTabSz="932472" fontAlgn="base">
              <a:spcBef>
                <a:spcPct val="0"/>
              </a:spcBef>
              <a:spcAft>
                <a:spcPct val="0"/>
              </a:spcAft>
            </a:pPr>
            <a:r>
              <a:rPr lang="en-US" dirty="0" smtClean="0">
                <a:solidFill>
                  <a:srgbClr val="505050"/>
                </a:solidFill>
                <a:ea typeface="Segoe UI" pitchFamily="34" charset="0"/>
                <a:cs typeface="Segoe UI" pitchFamily="34" charset="0"/>
              </a:rPr>
              <a:t>P-Machines are shared across farms</a:t>
            </a:r>
          </a:p>
          <a:p>
            <a:pPr defTabSz="932472" fontAlgn="base">
              <a:spcBef>
                <a:spcPct val="0"/>
              </a:spcBef>
              <a:spcAft>
                <a:spcPct val="0"/>
              </a:spcAft>
            </a:pPr>
            <a:endParaRPr lang="en-US" dirty="0">
              <a:solidFill>
                <a:srgbClr val="505050"/>
              </a:solidFill>
              <a:ea typeface="Segoe UI" pitchFamily="34" charset="0"/>
              <a:cs typeface="Segoe UI" pitchFamily="34" charset="0"/>
            </a:endParaRPr>
          </a:p>
          <a:p>
            <a:pPr defTabSz="932472" fontAlgn="base">
              <a:spcBef>
                <a:spcPct val="0"/>
              </a:spcBef>
              <a:spcAft>
                <a:spcPct val="0"/>
              </a:spcAft>
            </a:pPr>
            <a:r>
              <a:rPr lang="en-US" dirty="0" smtClean="0">
                <a:solidFill>
                  <a:srgbClr val="505050"/>
                </a:solidFill>
                <a:ea typeface="Segoe UI" pitchFamily="34" charset="0"/>
                <a:cs typeface="Segoe UI" pitchFamily="34" charset="0"/>
              </a:rPr>
              <a:t>GM handles lock management for farms and </a:t>
            </a:r>
            <a:r>
              <a:rPr lang="en-US" dirty="0" err="1" smtClean="0">
                <a:solidFill>
                  <a:srgbClr val="505050"/>
                </a:solidFill>
                <a:ea typeface="Segoe UI" pitchFamily="34" charset="0"/>
                <a:cs typeface="Segoe UI" pitchFamily="34" charset="0"/>
              </a:rPr>
              <a:t>vm</a:t>
            </a:r>
            <a:endParaRPr lang="en-US" dirty="0" smtClean="0">
              <a:solidFill>
                <a:srgbClr val="505050"/>
              </a:solidFill>
              <a:ea typeface="Segoe UI" pitchFamily="34" charset="0"/>
              <a:cs typeface="Segoe UI" pitchFamily="34" charset="0"/>
            </a:endParaRPr>
          </a:p>
          <a:p>
            <a:pPr defTabSz="932472" fontAlgn="base">
              <a:spcBef>
                <a:spcPct val="0"/>
              </a:spcBef>
              <a:spcAft>
                <a:spcPct val="0"/>
              </a:spcAft>
            </a:pPr>
            <a:endParaRPr lang="en-US" dirty="0">
              <a:solidFill>
                <a:srgbClr val="505050"/>
              </a:solidFill>
              <a:ea typeface="Segoe UI" pitchFamily="34" charset="0"/>
              <a:cs typeface="Segoe UI" pitchFamily="34" charset="0"/>
            </a:endParaRPr>
          </a:p>
          <a:p>
            <a:pPr defTabSz="932472" fontAlgn="base">
              <a:spcBef>
                <a:spcPct val="0"/>
              </a:spcBef>
              <a:spcAft>
                <a:spcPct val="0"/>
              </a:spcAft>
            </a:pPr>
            <a:r>
              <a:rPr lang="en-US" dirty="0" smtClean="0">
                <a:solidFill>
                  <a:srgbClr val="505050"/>
                </a:solidFill>
                <a:ea typeface="Segoe UI" pitchFamily="34" charset="0"/>
                <a:cs typeface="Segoe UI" pitchFamily="34" charset="0"/>
              </a:rPr>
              <a:t>Entire infrastructure patched every 2 weeks across ~13,000 servers and 64 farms worldwide.</a:t>
            </a:r>
            <a:endParaRPr lang="en-US" dirty="0">
              <a:solidFill>
                <a:srgbClr val="505050"/>
              </a:solidFill>
              <a:ea typeface="Segoe UI" pitchFamily="34" charset="0"/>
              <a:cs typeface="Segoe UI" pitchFamily="34" charset="0"/>
            </a:endParaRPr>
          </a:p>
        </p:txBody>
      </p:sp>
    </p:spTree>
    <p:extLst>
      <p:ext uri="{BB962C8B-B14F-4D97-AF65-F5344CB8AC3E}">
        <p14:creationId xmlns:p14="http://schemas.microsoft.com/office/powerpoint/2010/main" val="22051096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fade">
                                      <p:cBhvr>
                                        <p:cTn id="7" dur="500"/>
                                        <p:tgtEl>
                                          <p:spTgt spid="1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3"/>
                                        </p:tgtEl>
                                        <p:attrNameLst>
                                          <p:attrName>style.visibility</p:attrName>
                                        </p:attrNameLst>
                                      </p:cBhvr>
                                      <p:to>
                                        <p:strVal val="visible"/>
                                      </p:to>
                                    </p:set>
                                    <p:animEffect transition="in" filter="fade">
                                      <p:cBhvr>
                                        <p:cTn id="11" dur="500"/>
                                        <p:tgtEl>
                                          <p:spTgt spid="13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4"/>
                                        </p:tgtEl>
                                        <p:attrNameLst>
                                          <p:attrName>style.visibility</p:attrName>
                                        </p:attrNameLst>
                                      </p:cBhvr>
                                      <p:to>
                                        <p:strVal val="visible"/>
                                      </p:to>
                                    </p:set>
                                    <p:animEffect transition="in" filter="fade">
                                      <p:cBhvr>
                                        <p:cTn id="15" dur="500"/>
                                        <p:tgtEl>
                                          <p:spTgt spid="13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5"/>
                                        </p:tgtEl>
                                        <p:attrNameLst>
                                          <p:attrName>style.visibility</p:attrName>
                                        </p:attrNameLst>
                                      </p:cBhvr>
                                      <p:to>
                                        <p:strVal val="visible"/>
                                      </p:to>
                                    </p:set>
                                    <p:animEffect transition="in" filter="fade">
                                      <p:cBhvr>
                                        <p:cTn id="19" dur="500"/>
                                        <p:tgtEl>
                                          <p:spTgt spid="13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7"/>
                                        </p:tgtEl>
                                        <p:attrNameLst>
                                          <p:attrName>style.visibility</p:attrName>
                                        </p:attrNameLst>
                                      </p:cBhvr>
                                      <p:to>
                                        <p:strVal val="visible"/>
                                      </p:to>
                                    </p:set>
                                    <p:animEffect transition="in" filter="fade">
                                      <p:cBhvr>
                                        <p:cTn id="23" dur="500"/>
                                        <p:tgtEl>
                                          <p:spTgt spid="13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fade">
                                      <p:cBhvr>
                                        <p:cTn id="27" dur="500"/>
                                        <p:tgtEl>
                                          <p:spTgt spid="13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40"/>
                                        </p:tgtEl>
                                        <p:attrNameLst>
                                          <p:attrName>style.visibility</p:attrName>
                                        </p:attrNameLst>
                                      </p:cBhvr>
                                      <p:to>
                                        <p:strVal val="visible"/>
                                      </p:to>
                                    </p:set>
                                    <p:animEffect transition="in" filter="fade">
                                      <p:cBhvr>
                                        <p:cTn id="31" dur="500"/>
                                        <p:tgtEl>
                                          <p:spTgt spid="140"/>
                                        </p:tgtEl>
                                      </p:cBhvr>
                                    </p:animEffect>
                                  </p:childTnLst>
                                </p:cTn>
                              </p:par>
                            </p:childTnLst>
                          </p:cTn>
                        </p:par>
                      </p:childTnLst>
                    </p:cTn>
                  </p:par>
                  <p:par>
                    <p:cTn id="32" fill="hold">
                      <p:stCondLst>
                        <p:cond delay="indefinite"/>
                      </p:stCondLst>
                      <p:childTnLst>
                        <p:par>
                          <p:cTn id="33" fill="hold">
                            <p:stCondLst>
                              <p:cond delay="0"/>
                            </p:stCondLst>
                            <p:childTnLst>
                              <p:par>
                                <p:cTn id="34" presetID="26" presetClass="entr" presetSubtype="0" fill="hold" grpId="0" nodeType="clickEffect">
                                  <p:stCondLst>
                                    <p:cond delay="0"/>
                                  </p:stCondLst>
                                  <p:childTnLst>
                                    <p:set>
                                      <p:cBhvr>
                                        <p:cTn id="35" dur="1" fill="hold">
                                          <p:stCondLst>
                                            <p:cond delay="0"/>
                                          </p:stCondLst>
                                        </p:cTn>
                                        <p:tgtEl>
                                          <p:spTgt spid="142"/>
                                        </p:tgtEl>
                                        <p:attrNameLst>
                                          <p:attrName>style.visibility</p:attrName>
                                        </p:attrNameLst>
                                      </p:cBhvr>
                                      <p:to>
                                        <p:strVal val="visible"/>
                                      </p:to>
                                    </p:set>
                                    <p:animEffect transition="in" filter="wipe(down)">
                                      <p:cBhvr>
                                        <p:cTn id="36" dur="580">
                                          <p:stCondLst>
                                            <p:cond delay="0"/>
                                          </p:stCondLst>
                                        </p:cTn>
                                        <p:tgtEl>
                                          <p:spTgt spid="142"/>
                                        </p:tgtEl>
                                      </p:cBhvr>
                                    </p:animEffect>
                                    <p:anim calcmode="lin" valueType="num">
                                      <p:cBhvr>
                                        <p:cTn id="37" dur="1822" tmFilter="0,0; 0.14,0.36; 0.43,0.73; 0.71,0.91; 1.0,1.0">
                                          <p:stCondLst>
                                            <p:cond delay="0"/>
                                          </p:stCondLst>
                                        </p:cTn>
                                        <p:tgtEl>
                                          <p:spTgt spid="142"/>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42"/>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42"/>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42"/>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42"/>
                                        </p:tgtEl>
                                        <p:attrNameLst>
                                          <p:attrName>ppt_y</p:attrName>
                                        </p:attrNameLst>
                                      </p:cBhvr>
                                      <p:tavLst>
                                        <p:tav tm="0" fmla="#ppt_y-sin(pi*$)/81">
                                          <p:val>
                                            <p:fltVal val="0"/>
                                          </p:val>
                                        </p:tav>
                                        <p:tav tm="100000">
                                          <p:val>
                                            <p:fltVal val="1"/>
                                          </p:val>
                                        </p:tav>
                                      </p:tavLst>
                                    </p:anim>
                                    <p:animScale>
                                      <p:cBhvr>
                                        <p:cTn id="42" dur="26">
                                          <p:stCondLst>
                                            <p:cond delay="650"/>
                                          </p:stCondLst>
                                        </p:cTn>
                                        <p:tgtEl>
                                          <p:spTgt spid="142"/>
                                        </p:tgtEl>
                                      </p:cBhvr>
                                      <p:to x="100000" y="60000"/>
                                    </p:animScale>
                                    <p:animScale>
                                      <p:cBhvr>
                                        <p:cTn id="43" dur="166" decel="50000">
                                          <p:stCondLst>
                                            <p:cond delay="676"/>
                                          </p:stCondLst>
                                        </p:cTn>
                                        <p:tgtEl>
                                          <p:spTgt spid="142"/>
                                        </p:tgtEl>
                                      </p:cBhvr>
                                      <p:to x="100000" y="100000"/>
                                    </p:animScale>
                                    <p:animScale>
                                      <p:cBhvr>
                                        <p:cTn id="44" dur="26">
                                          <p:stCondLst>
                                            <p:cond delay="1312"/>
                                          </p:stCondLst>
                                        </p:cTn>
                                        <p:tgtEl>
                                          <p:spTgt spid="142"/>
                                        </p:tgtEl>
                                      </p:cBhvr>
                                      <p:to x="100000" y="80000"/>
                                    </p:animScale>
                                    <p:animScale>
                                      <p:cBhvr>
                                        <p:cTn id="45" dur="166" decel="50000">
                                          <p:stCondLst>
                                            <p:cond delay="1338"/>
                                          </p:stCondLst>
                                        </p:cTn>
                                        <p:tgtEl>
                                          <p:spTgt spid="142"/>
                                        </p:tgtEl>
                                      </p:cBhvr>
                                      <p:to x="100000" y="100000"/>
                                    </p:animScale>
                                    <p:animScale>
                                      <p:cBhvr>
                                        <p:cTn id="46" dur="26">
                                          <p:stCondLst>
                                            <p:cond delay="1642"/>
                                          </p:stCondLst>
                                        </p:cTn>
                                        <p:tgtEl>
                                          <p:spTgt spid="142"/>
                                        </p:tgtEl>
                                      </p:cBhvr>
                                      <p:to x="100000" y="90000"/>
                                    </p:animScale>
                                    <p:animScale>
                                      <p:cBhvr>
                                        <p:cTn id="47" dur="166" decel="50000">
                                          <p:stCondLst>
                                            <p:cond delay="1668"/>
                                          </p:stCondLst>
                                        </p:cTn>
                                        <p:tgtEl>
                                          <p:spTgt spid="142"/>
                                        </p:tgtEl>
                                      </p:cBhvr>
                                      <p:to x="100000" y="100000"/>
                                    </p:animScale>
                                    <p:animScale>
                                      <p:cBhvr>
                                        <p:cTn id="48" dur="26">
                                          <p:stCondLst>
                                            <p:cond delay="1808"/>
                                          </p:stCondLst>
                                        </p:cTn>
                                        <p:tgtEl>
                                          <p:spTgt spid="142"/>
                                        </p:tgtEl>
                                      </p:cBhvr>
                                      <p:to x="100000" y="95000"/>
                                    </p:animScale>
                                    <p:animScale>
                                      <p:cBhvr>
                                        <p:cTn id="49" dur="166" decel="50000">
                                          <p:stCondLst>
                                            <p:cond delay="1834"/>
                                          </p:stCondLst>
                                        </p:cTn>
                                        <p:tgtEl>
                                          <p:spTgt spid="142"/>
                                        </p:tgtEl>
                                      </p:cBhvr>
                                      <p:to x="100000" y="100000"/>
                                    </p:animScale>
                                  </p:childTnLst>
                                </p:cTn>
                              </p:par>
                              <p:par>
                                <p:cTn id="50" presetID="26" presetClass="entr" presetSubtype="0" fill="hold" grpId="0" nodeType="withEffect">
                                  <p:stCondLst>
                                    <p:cond delay="0"/>
                                  </p:stCondLst>
                                  <p:childTnLst>
                                    <p:set>
                                      <p:cBhvr>
                                        <p:cTn id="51" dur="1" fill="hold">
                                          <p:stCondLst>
                                            <p:cond delay="0"/>
                                          </p:stCondLst>
                                        </p:cTn>
                                        <p:tgtEl>
                                          <p:spTgt spid="141"/>
                                        </p:tgtEl>
                                        <p:attrNameLst>
                                          <p:attrName>style.visibility</p:attrName>
                                        </p:attrNameLst>
                                      </p:cBhvr>
                                      <p:to>
                                        <p:strVal val="visible"/>
                                      </p:to>
                                    </p:set>
                                    <p:animEffect transition="in" filter="wipe(down)">
                                      <p:cBhvr>
                                        <p:cTn id="52" dur="580">
                                          <p:stCondLst>
                                            <p:cond delay="0"/>
                                          </p:stCondLst>
                                        </p:cTn>
                                        <p:tgtEl>
                                          <p:spTgt spid="141"/>
                                        </p:tgtEl>
                                      </p:cBhvr>
                                    </p:animEffect>
                                    <p:anim calcmode="lin" valueType="num">
                                      <p:cBhvr>
                                        <p:cTn id="53" dur="1822" tmFilter="0,0; 0.14,0.36; 0.43,0.73; 0.71,0.91; 1.0,1.0">
                                          <p:stCondLst>
                                            <p:cond delay="0"/>
                                          </p:stCondLst>
                                        </p:cTn>
                                        <p:tgtEl>
                                          <p:spTgt spid="141"/>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141"/>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141"/>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141"/>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141"/>
                                        </p:tgtEl>
                                        <p:attrNameLst>
                                          <p:attrName>ppt_y</p:attrName>
                                        </p:attrNameLst>
                                      </p:cBhvr>
                                      <p:tavLst>
                                        <p:tav tm="0" fmla="#ppt_y-sin(pi*$)/81">
                                          <p:val>
                                            <p:fltVal val="0"/>
                                          </p:val>
                                        </p:tav>
                                        <p:tav tm="100000">
                                          <p:val>
                                            <p:fltVal val="1"/>
                                          </p:val>
                                        </p:tav>
                                      </p:tavLst>
                                    </p:anim>
                                    <p:animScale>
                                      <p:cBhvr>
                                        <p:cTn id="58" dur="26">
                                          <p:stCondLst>
                                            <p:cond delay="650"/>
                                          </p:stCondLst>
                                        </p:cTn>
                                        <p:tgtEl>
                                          <p:spTgt spid="141"/>
                                        </p:tgtEl>
                                      </p:cBhvr>
                                      <p:to x="100000" y="60000"/>
                                    </p:animScale>
                                    <p:animScale>
                                      <p:cBhvr>
                                        <p:cTn id="59" dur="166" decel="50000">
                                          <p:stCondLst>
                                            <p:cond delay="676"/>
                                          </p:stCondLst>
                                        </p:cTn>
                                        <p:tgtEl>
                                          <p:spTgt spid="141"/>
                                        </p:tgtEl>
                                      </p:cBhvr>
                                      <p:to x="100000" y="100000"/>
                                    </p:animScale>
                                    <p:animScale>
                                      <p:cBhvr>
                                        <p:cTn id="60" dur="26">
                                          <p:stCondLst>
                                            <p:cond delay="1312"/>
                                          </p:stCondLst>
                                        </p:cTn>
                                        <p:tgtEl>
                                          <p:spTgt spid="141"/>
                                        </p:tgtEl>
                                      </p:cBhvr>
                                      <p:to x="100000" y="80000"/>
                                    </p:animScale>
                                    <p:animScale>
                                      <p:cBhvr>
                                        <p:cTn id="61" dur="166" decel="50000">
                                          <p:stCondLst>
                                            <p:cond delay="1338"/>
                                          </p:stCondLst>
                                        </p:cTn>
                                        <p:tgtEl>
                                          <p:spTgt spid="141"/>
                                        </p:tgtEl>
                                      </p:cBhvr>
                                      <p:to x="100000" y="100000"/>
                                    </p:animScale>
                                    <p:animScale>
                                      <p:cBhvr>
                                        <p:cTn id="62" dur="26">
                                          <p:stCondLst>
                                            <p:cond delay="1642"/>
                                          </p:stCondLst>
                                        </p:cTn>
                                        <p:tgtEl>
                                          <p:spTgt spid="141"/>
                                        </p:tgtEl>
                                      </p:cBhvr>
                                      <p:to x="100000" y="90000"/>
                                    </p:animScale>
                                    <p:animScale>
                                      <p:cBhvr>
                                        <p:cTn id="63" dur="166" decel="50000">
                                          <p:stCondLst>
                                            <p:cond delay="1668"/>
                                          </p:stCondLst>
                                        </p:cTn>
                                        <p:tgtEl>
                                          <p:spTgt spid="141"/>
                                        </p:tgtEl>
                                      </p:cBhvr>
                                      <p:to x="100000" y="100000"/>
                                    </p:animScale>
                                    <p:animScale>
                                      <p:cBhvr>
                                        <p:cTn id="64" dur="26">
                                          <p:stCondLst>
                                            <p:cond delay="1808"/>
                                          </p:stCondLst>
                                        </p:cTn>
                                        <p:tgtEl>
                                          <p:spTgt spid="141"/>
                                        </p:tgtEl>
                                      </p:cBhvr>
                                      <p:to x="100000" y="95000"/>
                                    </p:animScale>
                                    <p:animScale>
                                      <p:cBhvr>
                                        <p:cTn id="65" dur="166" decel="50000">
                                          <p:stCondLst>
                                            <p:cond delay="1834"/>
                                          </p:stCondLst>
                                        </p:cTn>
                                        <p:tgtEl>
                                          <p:spTgt spid="14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P spid="135" grpId="0" animBg="1"/>
      <p:bldP spid="137" grpId="0" animBg="1"/>
      <p:bldP spid="138" grpId="0" animBg="1"/>
      <p:bldP spid="140" grpId="0" animBg="1"/>
      <p:bldP spid="141" grpId="0" animBg="1"/>
      <p:bldP spid="14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Phased </a:t>
            </a:r>
            <a:r>
              <a:rPr lang="en-US" dirty="0" smtClean="0"/>
              <a:t>Rollout</a:t>
            </a:r>
            <a:endParaRPr lang="en-US" dirty="0"/>
          </a:p>
        </p:txBody>
      </p:sp>
      <p:graphicFrame>
        <p:nvGraphicFramePr>
          <p:cNvPr id="2" name="Diagram 1"/>
          <p:cNvGraphicFramePr/>
          <p:nvPr>
            <p:extLst>
              <p:ext uri="{D42A27DB-BD31-4B8C-83A1-F6EECF244321}">
                <p14:modId xmlns:p14="http://schemas.microsoft.com/office/powerpoint/2010/main" val="2475468499"/>
              </p:ext>
            </p:extLst>
          </p:nvPr>
        </p:nvGraphicFramePr>
        <p:xfrm>
          <a:off x="3856912" y="982662"/>
          <a:ext cx="8290983" cy="5527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350837" y="1668462"/>
            <a:ext cx="4038600" cy="4081117"/>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All changes reviewed by Change Approval Board</a:t>
            </a:r>
          </a:p>
          <a:p>
            <a:pPr>
              <a:lnSpc>
                <a:spcPct val="90000"/>
              </a:lnSpc>
              <a:spcAft>
                <a:spcPts val="600"/>
              </a:spcAft>
            </a:pPr>
            <a:endParaRPr lang="en-US" sz="2400" dirty="0" smtClean="0">
              <a:gradFill>
                <a:gsLst>
                  <a:gs pos="2917">
                    <a:srgbClr val="505050"/>
                  </a:gs>
                  <a:gs pos="30000">
                    <a:srgbClr val="505050"/>
                  </a:gs>
                </a:gsLst>
                <a:lin ang="5400000" scaled="0"/>
              </a:gradFill>
            </a:endParaRPr>
          </a:p>
          <a:p>
            <a:pPr>
              <a:lnSpc>
                <a:spcPct val="90000"/>
              </a:lnSpc>
              <a:spcAft>
                <a:spcPts val="600"/>
              </a:spcAft>
            </a:pPr>
            <a:r>
              <a:rPr lang="en-US" sz="2400" dirty="0" smtClean="0">
                <a:gradFill>
                  <a:gsLst>
                    <a:gs pos="2917">
                      <a:srgbClr val="505050"/>
                    </a:gs>
                    <a:gs pos="30000">
                      <a:srgbClr val="505050"/>
                    </a:gs>
                  </a:gsLst>
                  <a:lin ang="5400000" scaled="0"/>
                </a:gradFill>
              </a:rPr>
              <a:t>All changes automated where possible</a:t>
            </a:r>
          </a:p>
          <a:p>
            <a:pPr>
              <a:lnSpc>
                <a:spcPct val="90000"/>
              </a:lnSpc>
              <a:spcAft>
                <a:spcPts val="600"/>
              </a:spcAft>
            </a:pPr>
            <a:endParaRPr lang="en-US" sz="2400" dirty="0" smtClean="0">
              <a:gradFill>
                <a:gsLst>
                  <a:gs pos="2917">
                    <a:srgbClr val="505050"/>
                  </a:gs>
                  <a:gs pos="30000">
                    <a:srgbClr val="505050"/>
                  </a:gs>
                </a:gsLst>
                <a:lin ang="5400000" scaled="0"/>
              </a:gradFill>
            </a:endParaRPr>
          </a:p>
          <a:p>
            <a:pPr>
              <a:lnSpc>
                <a:spcPct val="90000"/>
              </a:lnSpc>
              <a:spcAft>
                <a:spcPts val="600"/>
              </a:spcAft>
            </a:pPr>
            <a:r>
              <a:rPr lang="en-US" sz="2400" dirty="0" smtClean="0">
                <a:gradFill>
                  <a:gsLst>
                    <a:gs pos="2917">
                      <a:srgbClr val="505050"/>
                    </a:gs>
                    <a:gs pos="30000">
                      <a:srgbClr val="505050"/>
                    </a:gs>
                  </a:gsLst>
                  <a:lin ang="5400000" scaled="0"/>
                </a:gradFill>
              </a:rPr>
              <a:t>All changes go through multi-step rollout process</a:t>
            </a:r>
          </a:p>
          <a:p>
            <a:pPr>
              <a:lnSpc>
                <a:spcPct val="90000"/>
              </a:lnSpc>
              <a:spcAft>
                <a:spcPts val="600"/>
              </a:spcAft>
            </a:pPr>
            <a:endParaRPr lang="en-US" sz="2400" dirty="0">
              <a:gradFill>
                <a:gsLst>
                  <a:gs pos="2917">
                    <a:srgbClr val="505050"/>
                  </a:gs>
                  <a:gs pos="30000">
                    <a:srgbClr val="505050"/>
                  </a:gs>
                </a:gsLst>
                <a:lin ang="5400000" scaled="0"/>
              </a:gradFill>
            </a:endParaRPr>
          </a:p>
          <a:p>
            <a:pPr>
              <a:lnSpc>
                <a:spcPct val="90000"/>
              </a:lnSpc>
              <a:spcAft>
                <a:spcPts val="600"/>
              </a:spcAft>
            </a:pPr>
            <a:r>
              <a:rPr lang="en-US" sz="2400" dirty="0" smtClean="0">
                <a:gradFill>
                  <a:gsLst>
                    <a:gs pos="2917">
                      <a:srgbClr val="505050"/>
                    </a:gs>
                    <a:gs pos="30000">
                      <a:srgbClr val="505050"/>
                    </a:gs>
                  </a:gsLst>
                  <a:lin ang="5400000" scaled="0"/>
                </a:gradFill>
              </a:rPr>
              <a:t>Microsoft always goes first</a:t>
            </a:r>
          </a:p>
        </p:txBody>
      </p:sp>
    </p:spTree>
    <p:extLst>
      <p:ext uri="{BB962C8B-B14F-4D97-AF65-F5344CB8AC3E}">
        <p14:creationId xmlns:p14="http://schemas.microsoft.com/office/powerpoint/2010/main" val="263371773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Secure and Compliant</a:t>
            </a:r>
            <a:endParaRPr lang="en-US" dirty="0"/>
          </a:p>
        </p:txBody>
      </p:sp>
    </p:spTree>
    <p:extLst>
      <p:ext uri="{BB962C8B-B14F-4D97-AF65-F5344CB8AC3E}">
        <p14:creationId xmlns:p14="http://schemas.microsoft.com/office/powerpoint/2010/main" val="414189238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1258" y="212566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Nail the Basics</a:t>
            </a:r>
          </a:p>
          <a:p>
            <a:pPr defTabSz="932472" fontAlgn="base">
              <a:spcBef>
                <a:spcPct val="0"/>
              </a:spcBef>
              <a:spcAft>
                <a:spcPct val="0"/>
              </a:spcAft>
            </a:pPr>
            <a:endParaRPr lang="en-US" b="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Patching</a:t>
            </a:r>
          </a:p>
          <a:p>
            <a:pPr defTabSz="932472" fontAlgn="base">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Anti-Virus</a:t>
            </a:r>
          </a:p>
          <a:p>
            <a:pPr defTabSz="932472" fontAlgn="base">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Vulnerability</a:t>
            </a:r>
          </a:p>
          <a:p>
            <a:pPr defTabSz="932472" fontAlgn="base">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&amp; Configuration</a:t>
            </a:r>
            <a:endParaRPr lang="en-US" b="1"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4637" y="4870450"/>
            <a:ext cx="10966443" cy="1827213"/>
          </a:xfrm>
          <a:prstGeom prst="rect">
            <a:avLst/>
          </a:prstGeom>
          <a:noFill/>
        </p:spPr>
        <p:txBody>
          <a:bodyPr wrap="square" lIns="182880" tIns="146304" rIns="182880" bIns="146304" rtlCol="0">
            <a:noAutofit/>
          </a:bodyPr>
          <a:lstStyle/>
          <a:p>
            <a:pPr marL="231775">
              <a:lnSpc>
                <a:spcPct val="90000"/>
              </a:lnSpc>
              <a:spcAft>
                <a:spcPts val="600"/>
              </a:spcAft>
            </a:pPr>
            <a:r>
              <a:rPr lang="en-US" sz="1600" dirty="0" smtClean="0">
                <a:gradFill>
                  <a:gsLst>
                    <a:gs pos="1250">
                      <a:srgbClr val="505050"/>
                    </a:gs>
                    <a:gs pos="99000">
                      <a:srgbClr val="505050"/>
                    </a:gs>
                  </a:gsLst>
                  <a:lin ang="5400000" scaled="0"/>
                </a:gradFill>
              </a:rPr>
              <a:t>   </a:t>
            </a:r>
            <a:endParaRPr lang="en-US" sz="1600" dirty="0">
              <a:gradFill>
                <a:gsLst>
                  <a:gs pos="1250">
                    <a:srgbClr val="505050"/>
                  </a:gs>
                  <a:gs pos="99000">
                    <a:srgbClr val="505050"/>
                  </a:gs>
                </a:gsLst>
                <a:lin ang="5400000" scaled="0"/>
              </a:gradFill>
            </a:endParaRPr>
          </a:p>
        </p:txBody>
      </p:sp>
      <p:sp>
        <p:nvSpPr>
          <p:cNvPr id="3" name="Title 2"/>
          <p:cNvSpPr>
            <a:spLocks noGrp="1"/>
          </p:cNvSpPr>
          <p:nvPr>
            <p:ph type="title"/>
          </p:nvPr>
        </p:nvSpPr>
        <p:spPr/>
        <p:txBody>
          <a:bodyPr/>
          <a:lstStyle/>
          <a:p>
            <a:r>
              <a:rPr lang="en-US" dirty="0" smtClean="0"/>
              <a:t>Keeping your Data Secure</a:t>
            </a:r>
            <a:endParaRPr lang="en-US" dirty="0"/>
          </a:p>
        </p:txBody>
      </p:sp>
      <p:pic>
        <p:nvPicPr>
          <p:cNvPr id="4" name="Picture 3"/>
          <p:cNvPicPr>
            <a:picLocks noChangeAspect="1"/>
          </p:cNvPicPr>
          <p:nvPr/>
        </p:nvPicPr>
        <p:blipFill>
          <a:blip r:embed="rId3"/>
          <a:stretch>
            <a:fillRect/>
          </a:stretch>
        </p:blipFill>
        <p:spPr>
          <a:xfrm>
            <a:off x="3246437" y="1373197"/>
            <a:ext cx="8277225" cy="3200400"/>
          </a:xfrm>
          <a:prstGeom prst="rect">
            <a:avLst/>
          </a:prstGeom>
          <a:ln>
            <a:solidFill>
              <a:schemeClr val="tx2"/>
            </a:solidFill>
          </a:ln>
        </p:spPr>
      </p:pic>
      <p:pic>
        <p:nvPicPr>
          <p:cNvPr id="5" name="Picture 4"/>
          <p:cNvPicPr>
            <a:picLocks noChangeAspect="1"/>
          </p:cNvPicPr>
          <p:nvPr/>
        </p:nvPicPr>
        <p:blipFill>
          <a:blip r:embed="rId4"/>
          <a:stretch>
            <a:fillRect/>
          </a:stretch>
        </p:blipFill>
        <p:spPr>
          <a:xfrm>
            <a:off x="4541837" y="3284537"/>
            <a:ext cx="8610600" cy="3171825"/>
          </a:xfrm>
          <a:prstGeom prst="rect">
            <a:avLst/>
          </a:prstGeom>
          <a:ln>
            <a:solidFill>
              <a:schemeClr val="tx1"/>
            </a:solidFill>
          </a:ln>
        </p:spPr>
      </p:pic>
    </p:spTree>
    <p:extLst>
      <p:ext uri="{BB962C8B-B14F-4D97-AF65-F5344CB8AC3E}">
        <p14:creationId xmlns:p14="http://schemas.microsoft.com/office/powerpoint/2010/main" val="1430765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269009" y="2124072"/>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Secure By Design</a:t>
            </a:r>
          </a:p>
          <a:p>
            <a:pPr defTabSz="932472" fontAlgn="base">
              <a:spcBef>
                <a:spcPct val="0"/>
              </a:spcBef>
              <a:spcAft>
                <a:spcPct val="0"/>
              </a:spcAft>
            </a:pPr>
            <a:endParaRPr lang="en-US" sz="2400" b="1"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b="1" dirty="0" err="1" smtClean="0">
                <a:gradFill>
                  <a:gsLst>
                    <a:gs pos="0">
                      <a:srgbClr val="FFFFFF"/>
                    </a:gs>
                    <a:gs pos="100000">
                      <a:srgbClr val="FFFFFF"/>
                    </a:gs>
                  </a:gsLst>
                  <a:lin ang="5400000" scaled="0"/>
                </a:gradFill>
                <a:ea typeface="Segoe UI" pitchFamily="34" charset="0"/>
                <a:cs typeface="Segoe UI" pitchFamily="34" charset="0"/>
              </a:rPr>
              <a:t>LockPoint</a:t>
            </a:r>
            <a:r>
              <a:rPr lang="en-US" b="1" dirty="0" smtClean="0">
                <a:gradFill>
                  <a:gsLst>
                    <a:gs pos="0">
                      <a:srgbClr val="FFFFFF"/>
                    </a:gs>
                    <a:gs pos="100000">
                      <a:srgbClr val="FFFFFF"/>
                    </a:gs>
                  </a:gsLst>
                  <a:lin ang="5400000" scaled="0"/>
                </a:gradFill>
                <a:ea typeface="Segoe UI" pitchFamily="34" charset="0"/>
                <a:cs typeface="Segoe UI" pitchFamily="34" charset="0"/>
              </a:rPr>
              <a:t>: </a:t>
            </a:r>
          </a:p>
          <a:p>
            <a:pPr defTabSz="932472" fontAlgn="base">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Role-Based Access Control</a:t>
            </a: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40293" y="4977521"/>
            <a:ext cx="10966443" cy="1827213"/>
          </a:xfrm>
          <a:prstGeom prst="rect">
            <a:avLst/>
          </a:prstGeom>
          <a:noFill/>
        </p:spPr>
        <p:txBody>
          <a:bodyPr wrap="square" lIns="182880" tIns="146304" rIns="182880" bIns="146304" rtlCol="0">
            <a:noAutofit/>
          </a:bodyPr>
          <a:lstStyle/>
          <a:p>
            <a:pPr marL="231775">
              <a:lnSpc>
                <a:spcPct val="90000"/>
              </a:lnSpc>
              <a:spcAft>
                <a:spcPts val="600"/>
              </a:spcAft>
            </a:pPr>
            <a:r>
              <a:rPr lang="en-US" sz="1600" dirty="0" smtClean="0">
                <a:gradFill>
                  <a:gsLst>
                    <a:gs pos="1250">
                      <a:srgbClr val="505050"/>
                    </a:gs>
                    <a:gs pos="99000">
                      <a:srgbClr val="505050"/>
                    </a:gs>
                  </a:gsLst>
                  <a:lin ang="5400000" scaled="0"/>
                </a:gradFill>
              </a:rPr>
              <a:t>   </a:t>
            </a:r>
            <a:endParaRPr lang="en-US" sz="1600" dirty="0">
              <a:gradFill>
                <a:gsLst>
                  <a:gs pos="1250">
                    <a:srgbClr val="505050"/>
                  </a:gs>
                  <a:gs pos="99000">
                    <a:srgbClr val="505050"/>
                  </a:gs>
                </a:gsLst>
                <a:lin ang="5400000" scaled="0"/>
              </a:gradFill>
            </a:endParaRPr>
          </a:p>
        </p:txBody>
      </p:sp>
      <p:sp>
        <p:nvSpPr>
          <p:cNvPr id="3" name="Title 2"/>
          <p:cNvSpPr>
            <a:spLocks noGrp="1"/>
          </p:cNvSpPr>
          <p:nvPr>
            <p:ph type="title"/>
          </p:nvPr>
        </p:nvSpPr>
        <p:spPr/>
        <p:txBody>
          <a:bodyPr/>
          <a:lstStyle/>
          <a:p>
            <a:r>
              <a:rPr lang="en-US" dirty="0" smtClean="0"/>
              <a:t>Keeping your Data Secure</a:t>
            </a:r>
            <a:endParaRPr lang="en-US" dirty="0"/>
          </a:p>
        </p:txBody>
      </p:sp>
      <p:sp>
        <p:nvSpPr>
          <p:cNvPr id="4" name="TextBox 3"/>
          <p:cNvSpPr txBox="1"/>
          <p:nvPr/>
        </p:nvSpPr>
        <p:spPr>
          <a:xfrm>
            <a:off x="3941624" y="5272009"/>
            <a:ext cx="9272791" cy="1148007"/>
          </a:xfrm>
          <a:prstGeom prst="rect">
            <a:avLst/>
          </a:prstGeom>
          <a:noFill/>
        </p:spPr>
        <p:txBody>
          <a:bodyPr wrap="square" lIns="182880" tIns="146304" rIns="182880" bIns="146304" rtlCol="0">
            <a:spAutoFit/>
          </a:bodyPr>
          <a:lstStyle/>
          <a:p>
            <a:pPr>
              <a:lnSpc>
                <a:spcPct val="90000"/>
              </a:lnSpc>
              <a:spcAft>
                <a:spcPts val="600"/>
              </a:spcAft>
            </a:pPr>
            <a:endParaRPr lang="en-US" sz="2400" dirty="0">
              <a:gradFill>
                <a:gsLst>
                  <a:gs pos="2917">
                    <a:srgbClr val="505050"/>
                  </a:gs>
                  <a:gs pos="30000">
                    <a:srgbClr val="505050"/>
                  </a:gs>
                </a:gsLst>
                <a:lin ang="5400000" scaled="0"/>
              </a:gradFill>
            </a:endParaRPr>
          </a:p>
          <a:p>
            <a:pPr>
              <a:lnSpc>
                <a:spcPct val="90000"/>
              </a:lnSpc>
              <a:spcAft>
                <a:spcPts val="600"/>
              </a:spcAft>
            </a:pPr>
            <a:r>
              <a:rPr lang="en-US" sz="3200" dirty="0" err="1" smtClean="0">
                <a:gradFill>
                  <a:gsLst>
                    <a:gs pos="2917">
                      <a:srgbClr val="505050"/>
                    </a:gs>
                    <a:gs pos="30000">
                      <a:srgbClr val="505050"/>
                    </a:gs>
                  </a:gsLst>
                  <a:lin ang="5400000" scaled="0"/>
                </a:gradFill>
              </a:rPr>
              <a:t>LockPoint</a:t>
            </a:r>
            <a:r>
              <a:rPr lang="en-US" sz="3200" dirty="0" smtClean="0">
                <a:gradFill>
                  <a:gsLst>
                    <a:gs pos="2917">
                      <a:srgbClr val="505050"/>
                    </a:gs>
                    <a:gs pos="30000">
                      <a:srgbClr val="505050"/>
                    </a:gs>
                  </a:gsLst>
                  <a:lin ang="5400000" scaled="0"/>
                </a:gradFill>
              </a:rPr>
              <a:t>:  Reduce Privileges, Reduce Risk</a:t>
            </a:r>
          </a:p>
        </p:txBody>
      </p:sp>
      <p:sp>
        <p:nvSpPr>
          <p:cNvPr id="9" name="TextBox 8"/>
          <p:cNvSpPr txBox="1"/>
          <p:nvPr/>
        </p:nvSpPr>
        <p:spPr>
          <a:xfrm>
            <a:off x="4270953" y="1540156"/>
            <a:ext cx="1998881" cy="584775"/>
          </a:xfrm>
          <a:prstGeom prst="rect">
            <a:avLst/>
          </a:prstGeom>
          <a:noFill/>
        </p:spPr>
        <p:txBody>
          <a:bodyPr wrap="none" rtlCol="0">
            <a:spAutoFit/>
          </a:bodyPr>
          <a:lstStyle/>
          <a:p>
            <a:r>
              <a:rPr lang="en-US" sz="3200" dirty="0" smtClean="0">
                <a:solidFill>
                  <a:srgbClr val="505050"/>
                </a:solidFill>
              </a:rPr>
              <a:t>Operators</a:t>
            </a:r>
            <a:endParaRPr lang="en-US" sz="3200" dirty="0">
              <a:solidFill>
                <a:srgbClr val="505050"/>
              </a:solidFill>
            </a:endParaRPr>
          </a:p>
        </p:txBody>
      </p:sp>
      <p:sp>
        <p:nvSpPr>
          <p:cNvPr id="10" name="TextBox 9"/>
          <p:cNvSpPr txBox="1"/>
          <p:nvPr/>
        </p:nvSpPr>
        <p:spPr>
          <a:xfrm>
            <a:off x="9317194" y="1536413"/>
            <a:ext cx="2030364" cy="584775"/>
          </a:xfrm>
          <a:prstGeom prst="rect">
            <a:avLst/>
          </a:prstGeom>
          <a:noFill/>
        </p:spPr>
        <p:txBody>
          <a:bodyPr wrap="none" rtlCol="0">
            <a:spAutoFit/>
          </a:bodyPr>
          <a:lstStyle/>
          <a:p>
            <a:r>
              <a:rPr lang="en-US" sz="3200" dirty="0">
                <a:solidFill>
                  <a:srgbClr val="505050"/>
                </a:solidFill>
              </a:rPr>
              <a:t>Datacenter</a:t>
            </a:r>
          </a:p>
        </p:txBody>
      </p:sp>
      <p:sp>
        <p:nvSpPr>
          <p:cNvPr id="11" name="Snip Single Corner Rectangle 10"/>
          <p:cNvSpPr/>
          <p:nvPr/>
        </p:nvSpPr>
        <p:spPr>
          <a:xfrm>
            <a:off x="9392399" y="2573404"/>
            <a:ext cx="787242" cy="838200"/>
          </a:xfrm>
          <a:prstGeom prst="snip1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Snip Single Corner Rectangle 11"/>
          <p:cNvSpPr/>
          <p:nvPr/>
        </p:nvSpPr>
        <p:spPr>
          <a:xfrm>
            <a:off x="9488147" y="2611504"/>
            <a:ext cx="787242" cy="838200"/>
          </a:xfrm>
          <a:prstGeom prst="snip1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13" name="Elbow Connector 12"/>
          <p:cNvCxnSpPr/>
          <p:nvPr/>
        </p:nvCxnSpPr>
        <p:spPr>
          <a:xfrm>
            <a:off x="6794317" y="3265556"/>
            <a:ext cx="1989459" cy="1300800"/>
          </a:xfrm>
          <a:prstGeom prst="bentConnector3">
            <a:avLst/>
          </a:prstGeom>
          <a:ln w="28575">
            <a:solidFill>
              <a:schemeClr val="accent4"/>
            </a:solidFill>
            <a:tailEnd type="arrow"/>
          </a:ln>
        </p:spPr>
        <p:style>
          <a:lnRef idx="1">
            <a:schemeClr val="accent2"/>
          </a:lnRef>
          <a:fillRef idx="0">
            <a:schemeClr val="accent2"/>
          </a:fillRef>
          <a:effectRef idx="0">
            <a:schemeClr val="accent2"/>
          </a:effectRef>
          <a:fontRef idx="minor">
            <a:schemeClr val="tx1"/>
          </a:fontRef>
        </p:style>
      </p:cxnSp>
      <p:cxnSp>
        <p:nvCxnSpPr>
          <p:cNvPr id="14" name="Elbow Connector 13"/>
          <p:cNvCxnSpPr/>
          <p:nvPr/>
        </p:nvCxnSpPr>
        <p:spPr>
          <a:xfrm flipV="1">
            <a:off x="6783825" y="2877738"/>
            <a:ext cx="2011680" cy="1463040"/>
          </a:xfrm>
          <a:prstGeom prst="bentConnector3">
            <a:avLst>
              <a:gd name="adj1" fmla="val 74175"/>
            </a:avLst>
          </a:prstGeom>
          <a:ln w="28575">
            <a:solidFill>
              <a:schemeClr val="accent2"/>
            </a:solidFill>
            <a:tailEnd type="arrow"/>
          </a:ln>
        </p:spPr>
        <p:style>
          <a:lnRef idx="2">
            <a:schemeClr val="accent3"/>
          </a:lnRef>
          <a:fillRef idx="0">
            <a:schemeClr val="accent3"/>
          </a:fillRef>
          <a:effectRef idx="1">
            <a:schemeClr val="accent3"/>
          </a:effectRef>
          <a:fontRef idx="minor">
            <a:schemeClr val="tx1"/>
          </a:fontRef>
        </p:style>
      </p:cxnSp>
      <p:cxnSp>
        <p:nvCxnSpPr>
          <p:cNvPr id="15" name="Elbow Connector 14"/>
          <p:cNvCxnSpPr/>
          <p:nvPr/>
        </p:nvCxnSpPr>
        <p:spPr>
          <a:xfrm>
            <a:off x="6799083" y="3265556"/>
            <a:ext cx="1981200" cy="1596571"/>
          </a:xfrm>
          <a:prstGeom prst="bentConnector3">
            <a:avLst/>
          </a:prstGeom>
          <a:ln w="28575">
            <a:solidFill>
              <a:schemeClr val="accent4"/>
            </a:solidFill>
            <a:tailEnd type="arrow"/>
          </a:ln>
        </p:spPr>
        <p:style>
          <a:lnRef idx="1">
            <a:schemeClr val="accent2"/>
          </a:lnRef>
          <a:fillRef idx="0">
            <a:schemeClr val="accent2"/>
          </a:fillRef>
          <a:effectRef idx="0">
            <a:schemeClr val="accent2"/>
          </a:effectRef>
          <a:fontRef idx="minor">
            <a:schemeClr val="tx1"/>
          </a:fontRef>
        </p:style>
      </p:cxnSp>
      <p:sp>
        <p:nvSpPr>
          <p:cNvPr id="17" name="Cube 16"/>
          <p:cNvSpPr/>
          <p:nvPr/>
        </p:nvSpPr>
        <p:spPr>
          <a:xfrm>
            <a:off x="9392399" y="4181473"/>
            <a:ext cx="826063" cy="799762"/>
          </a:xfrm>
          <a:prstGeom prst="cube">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 name="Cube 17"/>
          <p:cNvSpPr/>
          <p:nvPr/>
        </p:nvSpPr>
        <p:spPr>
          <a:xfrm>
            <a:off x="10427002" y="4181473"/>
            <a:ext cx="826063" cy="799762"/>
          </a:xfrm>
          <a:prstGeom prst="cube">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9" name="Snip Single Corner Rectangle 18"/>
          <p:cNvSpPr/>
          <p:nvPr/>
        </p:nvSpPr>
        <p:spPr>
          <a:xfrm>
            <a:off x="10471520" y="2594769"/>
            <a:ext cx="787242" cy="838200"/>
          </a:xfrm>
          <a:prstGeom prst="snip1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0" name="Snip Single Corner Rectangle 19"/>
          <p:cNvSpPr/>
          <p:nvPr/>
        </p:nvSpPr>
        <p:spPr>
          <a:xfrm>
            <a:off x="10567268" y="2632869"/>
            <a:ext cx="787242" cy="838200"/>
          </a:xfrm>
          <a:prstGeom prst="snip1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1" name="TextBox 20"/>
          <p:cNvSpPr txBox="1"/>
          <p:nvPr/>
        </p:nvSpPr>
        <p:spPr>
          <a:xfrm>
            <a:off x="9695286" y="5048170"/>
            <a:ext cx="1196353" cy="369332"/>
          </a:xfrm>
          <a:prstGeom prst="rect">
            <a:avLst/>
          </a:prstGeom>
          <a:noFill/>
        </p:spPr>
        <p:txBody>
          <a:bodyPr wrap="none" rtlCol="0">
            <a:spAutoFit/>
          </a:bodyPr>
          <a:lstStyle/>
          <a:p>
            <a:r>
              <a:rPr lang="en-US" dirty="0" smtClean="0">
                <a:solidFill>
                  <a:srgbClr val="68217A"/>
                </a:solidFill>
              </a:rPr>
              <a:t>Core Data</a:t>
            </a:r>
            <a:endParaRPr lang="en-US" dirty="0">
              <a:solidFill>
                <a:srgbClr val="68217A"/>
              </a:solidFill>
            </a:endParaRPr>
          </a:p>
        </p:txBody>
      </p:sp>
      <p:sp>
        <p:nvSpPr>
          <p:cNvPr id="22" name="TextBox 21"/>
          <p:cNvSpPr txBox="1"/>
          <p:nvPr/>
        </p:nvSpPr>
        <p:spPr>
          <a:xfrm>
            <a:off x="9399973" y="2166854"/>
            <a:ext cx="1864806" cy="369332"/>
          </a:xfrm>
          <a:prstGeom prst="rect">
            <a:avLst/>
          </a:prstGeom>
          <a:noFill/>
        </p:spPr>
        <p:txBody>
          <a:bodyPr wrap="none" rtlCol="0">
            <a:spAutoFit/>
          </a:bodyPr>
          <a:lstStyle/>
          <a:p>
            <a:r>
              <a:rPr lang="en-US" dirty="0" smtClean="0">
                <a:solidFill>
                  <a:srgbClr val="008272">
                    <a:lumMod val="50000"/>
                  </a:srgbClr>
                </a:solidFill>
              </a:rPr>
              <a:t>Workflows &amp; Logs</a:t>
            </a:r>
            <a:endParaRPr lang="en-US" dirty="0">
              <a:solidFill>
                <a:srgbClr val="008272">
                  <a:lumMod val="50000"/>
                </a:srgbClr>
              </a:solidFill>
            </a:endParaRPr>
          </a:p>
        </p:txBody>
      </p:sp>
      <p:cxnSp>
        <p:nvCxnSpPr>
          <p:cNvPr id="23" name="Straight Connector 22"/>
          <p:cNvCxnSpPr/>
          <p:nvPr/>
        </p:nvCxnSpPr>
        <p:spPr>
          <a:xfrm>
            <a:off x="3786764" y="3800472"/>
            <a:ext cx="28194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8961437" y="3800472"/>
            <a:ext cx="2819400" cy="0"/>
          </a:xfrm>
          <a:prstGeom prst="line">
            <a:avLst/>
          </a:prstGeom>
          <a:ln w="38100"/>
        </p:spPr>
        <p:style>
          <a:lnRef idx="1">
            <a:schemeClr val="dk1"/>
          </a:lnRef>
          <a:fillRef idx="0">
            <a:schemeClr val="dk1"/>
          </a:fillRef>
          <a:effectRef idx="0">
            <a:schemeClr val="dk1"/>
          </a:effectRef>
          <a:fontRef idx="minor">
            <a:schemeClr val="tx1"/>
          </a:fontRef>
        </p:style>
      </p:cxnSp>
      <p:sp>
        <p:nvSpPr>
          <p:cNvPr id="25" name="Rectangle 24"/>
          <p:cNvSpPr/>
          <p:nvPr/>
        </p:nvSpPr>
        <p:spPr>
          <a:xfrm>
            <a:off x="4015950" y="3970044"/>
            <a:ext cx="2341548" cy="1313645"/>
          </a:xfrm>
          <a:prstGeom prst="rect">
            <a:avLst/>
          </a:prstGeom>
          <a:solidFill>
            <a:schemeClr val="accent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r"/>
            <a:r>
              <a:rPr lang="en-US" dirty="0" smtClean="0">
                <a:solidFill>
                  <a:srgbClr val="FFFFFF"/>
                </a:solidFill>
              </a:rPr>
              <a:t>                     </a:t>
            </a:r>
            <a:r>
              <a:rPr lang="en-US" sz="2800" dirty="0" smtClean="0">
                <a:solidFill>
                  <a:srgbClr val="FFFFFF"/>
                </a:solidFill>
              </a:rPr>
              <a:t>Debug</a:t>
            </a:r>
            <a:r>
              <a:rPr lang="en-US" dirty="0" smtClean="0">
                <a:solidFill>
                  <a:srgbClr val="FFFFFF"/>
                </a:solidFill>
              </a:rPr>
              <a:t> </a:t>
            </a:r>
            <a:endParaRPr lang="en-US" dirty="0">
              <a:solidFill>
                <a:srgbClr val="FFFFFF"/>
              </a:solidFill>
            </a:endParaRPr>
          </a:p>
        </p:txBody>
      </p:sp>
      <p:pic>
        <p:nvPicPr>
          <p:cNvPr id="26" name="Picture 2" descr="C:\Users\jmcdowe\AppData\Local\Microsoft\Windows\Temporary Internet Files\Content.IE5\OIYWI1DP\MC900174351[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8090" y="4167586"/>
            <a:ext cx="1098374" cy="942173"/>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p:cNvSpPr/>
          <p:nvPr/>
        </p:nvSpPr>
        <p:spPr>
          <a:xfrm>
            <a:off x="4026442" y="2339711"/>
            <a:ext cx="2341548" cy="1313645"/>
          </a:xfrm>
          <a:prstGeom prst="rect">
            <a:avLst/>
          </a:prstGeom>
          <a:solidFill>
            <a:schemeClr val="accent4"/>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r"/>
            <a:r>
              <a:rPr lang="en-US" dirty="0" smtClean="0">
                <a:solidFill>
                  <a:srgbClr val="FFFFFF"/>
                </a:solidFill>
              </a:rPr>
              <a:t>                            </a:t>
            </a:r>
            <a:r>
              <a:rPr lang="en-US" sz="2800" dirty="0" smtClean="0">
                <a:solidFill>
                  <a:srgbClr val="FFFFFF"/>
                </a:solidFill>
              </a:rPr>
              <a:t>Admin</a:t>
            </a:r>
            <a:endParaRPr lang="en-US" dirty="0">
              <a:solidFill>
                <a:srgbClr val="FFFFFF"/>
              </a:solidFill>
            </a:endParaRPr>
          </a:p>
        </p:txBody>
      </p:sp>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98089" y="2443477"/>
            <a:ext cx="1084539" cy="12771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3237" y="1310470"/>
            <a:ext cx="1494783" cy="1504883"/>
          </a:xfrm>
          <a:prstGeom prst="rect">
            <a:avLst/>
          </a:prstGeom>
        </p:spPr>
      </p:pic>
    </p:spTree>
    <p:extLst>
      <p:ext uri="{BB962C8B-B14F-4D97-AF65-F5344CB8AC3E}">
        <p14:creationId xmlns:p14="http://schemas.microsoft.com/office/powerpoint/2010/main" val="7734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4637" y="4870450"/>
            <a:ext cx="10966443" cy="1827213"/>
          </a:xfrm>
          <a:prstGeom prst="rect">
            <a:avLst/>
          </a:prstGeom>
          <a:noFill/>
        </p:spPr>
        <p:txBody>
          <a:bodyPr wrap="square" lIns="182880" tIns="146304" rIns="182880" bIns="146304" rtlCol="0">
            <a:noAutofit/>
          </a:bodyPr>
          <a:lstStyle/>
          <a:p>
            <a:pPr marL="231775">
              <a:lnSpc>
                <a:spcPct val="90000"/>
              </a:lnSpc>
              <a:spcAft>
                <a:spcPts val="600"/>
              </a:spcAft>
            </a:pPr>
            <a:r>
              <a:rPr lang="en-US" sz="1600" dirty="0" smtClean="0">
                <a:gradFill>
                  <a:gsLst>
                    <a:gs pos="1250">
                      <a:srgbClr val="505050"/>
                    </a:gs>
                    <a:gs pos="99000">
                      <a:srgbClr val="505050"/>
                    </a:gs>
                  </a:gsLst>
                  <a:lin ang="5400000" scaled="0"/>
                </a:gradFill>
              </a:rPr>
              <a:t>   </a:t>
            </a:r>
            <a:endParaRPr lang="en-US" sz="1600" dirty="0">
              <a:gradFill>
                <a:gsLst>
                  <a:gs pos="1250">
                    <a:srgbClr val="505050"/>
                  </a:gs>
                  <a:gs pos="99000">
                    <a:srgbClr val="505050"/>
                  </a:gs>
                </a:gsLst>
                <a:lin ang="5400000" scaled="0"/>
              </a:gradFill>
            </a:endParaRPr>
          </a:p>
        </p:txBody>
      </p:sp>
      <p:sp>
        <p:nvSpPr>
          <p:cNvPr id="3" name="Title 2"/>
          <p:cNvSpPr>
            <a:spLocks noGrp="1"/>
          </p:cNvSpPr>
          <p:nvPr>
            <p:ph type="title"/>
          </p:nvPr>
        </p:nvSpPr>
        <p:spPr/>
        <p:txBody>
          <a:bodyPr/>
          <a:lstStyle/>
          <a:p>
            <a:r>
              <a:rPr lang="en-US" dirty="0" smtClean="0"/>
              <a:t>Keeping your Data Secure</a:t>
            </a:r>
            <a:endParaRPr lang="en-US" dirty="0"/>
          </a:p>
        </p:txBody>
      </p:sp>
      <p:sp>
        <p:nvSpPr>
          <p:cNvPr id="10" name="Rectangle 9"/>
          <p:cNvSpPr/>
          <p:nvPr/>
        </p:nvSpPr>
        <p:spPr bwMode="auto">
          <a:xfrm>
            <a:off x="269009" y="2125663"/>
            <a:ext cx="2697480" cy="2744787"/>
          </a:xfrm>
          <a:prstGeom prst="rect">
            <a:avLst/>
          </a:prstGeom>
          <a:solidFill>
            <a:srgbClr val="F265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Prove It!</a:t>
            </a:r>
          </a:p>
          <a:p>
            <a:pPr defTabSz="932472" fontAlgn="base">
              <a:spcBef>
                <a:spcPct val="0"/>
              </a:spcBef>
              <a:spcAft>
                <a:spcPct val="0"/>
              </a:spcAft>
            </a:pPr>
            <a:endParaRPr lang="en-US" sz="2400" b="1"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Compliance &amp; Audit</a:t>
            </a: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p:cNvSpPr txBox="1"/>
          <p:nvPr/>
        </p:nvSpPr>
        <p:spPr>
          <a:xfrm>
            <a:off x="3627437" y="1897062"/>
            <a:ext cx="8724181" cy="4074962"/>
          </a:xfrm>
          <a:prstGeom prst="rect">
            <a:avLst/>
          </a:prstGeom>
          <a:noFill/>
        </p:spPr>
        <p:txBody>
          <a:bodyPr wrap="square" lIns="182880" tIns="146304" rIns="182880" bIns="146304" rtlCol="0">
            <a:spAutoFit/>
          </a:bodyPr>
          <a:lstStyle/>
          <a:p>
            <a:r>
              <a:rPr lang="en-US" sz="2800" dirty="0">
                <a:solidFill>
                  <a:srgbClr val="505050"/>
                </a:solidFill>
              </a:rPr>
              <a:t>Office 365 is compliant with </a:t>
            </a:r>
            <a:r>
              <a:rPr lang="en-US" sz="2800" dirty="0" smtClean="0">
                <a:solidFill>
                  <a:srgbClr val="505050"/>
                </a:solidFill>
              </a:rPr>
              <a:t>world-class </a:t>
            </a:r>
          </a:p>
          <a:p>
            <a:r>
              <a:rPr lang="en-US" sz="2800" dirty="0" smtClean="0">
                <a:solidFill>
                  <a:srgbClr val="505050"/>
                </a:solidFill>
              </a:rPr>
              <a:t>industry </a:t>
            </a:r>
            <a:r>
              <a:rPr lang="en-US" sz="2800" dirty="0">
                <a:solidFill>
                  <a:srgbClr val="505050"/>
                </a:solidFill>
              </a:rPr>
              <a:t>standards, and verified by 3rd </a:t>
            </a:r>
            <a:r>
              <a:rPr lang="en-US" sz="2800" dirty="0" smtClean="0">
                <a:solidFill>
                  <a:srgbClr val="505050"/>
                </a:solidFill>
              </a:rPr>
              <a:t>parties.</a:t>
            </a:r>
            <a:endParaRPr lang="en-US" sz="2800" dirty="0">
              <a:solidFill>
                <a:srgbClr val="505050"/>
              </a:solidFill>
            </a:endParaRPr>
          </a:p>
          <a:p>
            <a:endParaRPr lang="en-US" sz="2400" dirty="0" smtClean="0">
              <a:solidFill>
                <a:srgbClr val="505050"/>
              </a:solidFill>
            </a:endParaRPr>
          </a:p>
          <a:p>
            <a:endParaRPr lang="en-US" sz="2400" dirty="0" smtClean="0">
              <a:solidFill>
                <a:srgbClr val="505050"/>
              </a:solidFill>
            </a:endParaRPr>
          </a:p>
          <a:p>
            <a:pPr marL="342900" indent="-342900">
              <a:buFont typeface="Arial" panose="020B0604020202020204" pitchFamily="34" charset="0"/>
              <a:buChar char="•"/>
            </a:pPr>
            <a:r>
              <a:rPr lang="en-US" sz="2400" dirty="0" smtClean="0">
                <a:solidFill>
                  <a:srgbClr val="505050"/>
                </a:solidFill>
              </a:rPr>
              <a:t>Certified </a:t>
            </a:r>
            <a:r>
              <a:rPr lang="en-US" sz="2400" dirty="0">
                <a:solidFill>
                  <a:srgbClr val="505050"/>
                </a:solidFill>
              </a:rPr>
              <a:t>for ISO </a:t>
            </a:r>
            <a:r>
              <a:rPr lang="en-US" sz="2400" dirty="0" smtClean="0">
                <a:solidFill>
                  <a:srgbClr val="505050"/>
                </a:solidFill>
              </a:rPr>
              <a:t>27001</a:t>
            </a:r>
          </a:p>
          <a:p>
            <a:pPr marL="342900" indent="-342900">
              <a:buFont typeface="Arial" panose="020B0604020202020204" pitchFamily="34" charset="0"/>
              <a:buChar char="•"/>
            </a:pPr>
            <a:r>
              <a:rPr lang="en-US" sz="2400" dirty="0" smtClean="0">
                <a:solidFill>
                  <a:srgbClr val="505050"/>
                </a:solidFill>
              </a:rPr>
              <a:t>EU </a:t>
            </a:r>
            <a:r>
              <a:rPr lang="en-US" sz="2400" dirty="0">
                <a:solidFill>
                  <a:srgbClr val="505050"/>
                </a:solidFill>
              </a:rPr>
              <a:t>Model Clauses. </a:t>
            </a:r>
            <a:endParaRPr lang="en-US" sz="2400" dirty="0" smtClean="0">
              <a:solidFill>
                <a:srgbClr val="505050"/>
              </a:solidFill>
            </a:endParaRPr>
          </a:p>
          <a:p>
            <a:pPr marL="342900" indent="-342900">
              <a:buFont typeface="Arial" panose="020B0604020202020204" pitchFamily="34" charset="0"/>
              <a:buChar char="•"/>
            </a:pPr>
            <a:r>
              <a:rPr lang="en-US" sz="2400" dirty="0" smtClean="0">
                <a:solidFill>
                  <a:srgbClr val="505050"/>
                </a:solidFill>
              </a:rPr>
              <a:t>HIPAA-Business </a:t>
            </a:r>
            <a:r>
              <a:rPr lang="en-US" sz="2400" dirty="0">
                <a:solidFill>
                  <a:srgbClr val="505050"/>
                </a:solidFill>
              </a:rPr>
              <a:t>Associate Agreement (HIPAA-BAA</a:t>
            </a:r>
            <a:r>
              <a:rPr lang="en-US" sz="2400" dirty="0" smtClean="0">
                <a:solidFill>
                  <a:srgbClr val="505050"/>
                </a:solidFill>
              </a:rPr>
              <a:t>)</a:t>
            </a:r>
          </a:p>
          <a:p>
            <a:pPr marL="342900" indent="-342900">
              <a:buFont typeface="Arial" panose="020B0604020202020204" pitchFamily="34" charset="0"/>
              <a:buChar char="•"/>
            </a:pPr>
            <a:r>
              <a:rPr lang="en-US" sz="2400" dirty="0" smtClean="0">
                <a:solidFill>
                  <a:srgbClr val="505050"/>
                </a:solidFill>
              </a:rPr>
              <a:t>Federal </a:t>
            </a:r>
            <a:r>
              <a:rPr lang="en-US" sz="2400" dirty="0">
                <a:solidFill>
                  <a:srgbClr val="505050"/>
                </a:solidFill>
              </a:rPr>
              <a:t>Information Security Management Act (FISMA</a:t>
            </a:r>
            <a:r>
              <a:rPr lang="en-US" sz="2400" dirty="0" smtClean="0">
                <a:solidFill>
                  <a:srgbClr val="505050"/>
                </a:solidFill>
              </a:rPr>
              <a:t>)</a:t>
            </a:r>
          </a:p>
          <a:p>
            <a:pPr marL="342900" indent="-342900">
              <a:buFont typeface="Arial" panose="020B0604020202020204" pitchFamily="34" charset="0"/>
              <a:buChar char="•"/>
            </a:pPr>
            <a:r>
              <a:rPr lang="en-US" sz="2400" dirty="0" smtClean="0">
                <a:solidFill>
                  <a:srgbClr val="505050"/>
                </a:solidFill>
              </a:rPr>
              <a:t>Data </a:t>
            </a:r>
            <a:r>
              <a:rPr lang="en-US" sz="2400" dirty="0">
                <a:solidFill>
                  <a:srgbClr val="505050"/>
                </a:solidFill>
              </a:rPr>
              <a:t>Processing </a:t>
            </a:r>
            <a:r>
              <a:rPr lang="en-US" sz="2400" dirty="0" smtClean="0">
                <a:solidFill>
                  <a:srgbClr val="505050"/>
                </a:solidFill>
              </a:rPr>
              <a:t>Agreement</a:t>
            </a:r>
            <a:endParaRPr lang="en-US" sz="2400" dirty="0">
              <a:solidFill>
                <a:srgbClr val="505050"/>
              </a:solidFill>
            </a:endParaRPr>
          </a:p>
          <a:p>
            <a:pPr>
              <a:lnSpc>
                <a:spcPct val="90000"/>
              </a:lnSpc>
              <a:spcAft>
                <a:spcPts val="600"/>
              </a:spcAft>
            </a:pPr>
            <a:endParaRPr lang="en-US" sz="24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2159877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269009" y="2128596"/>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Assume Breach</a:t>
            </a:r>
          </a:p>
          <a:p>
            <a:pPr defTabSz="932472" fontAlgn="base">
              <a:spcBef>
                <a:spcPct val="0"/>
              </a:spcBef>
              <a:spcAft>
                <a:spcPct val="0"/>
              </a:spcAft>
            </a:pPr>
            <a:endParaRPr lang="en-US" sz="2400" b="1"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Security Logging, Analysis, and Monitoring</a:t>
            </a:r>
          </a:p>
        </p:txBody>
      </p:sp>
      <p:sp>
        <p:nvSpPr>
          <p:cNvPr id="2" name="TextBox 1"/>
          <p:cNvSpPr txBox="1"/>
          <p:nvPr/>
        </p:nvSpPr>
        <p:spPr>
          <a:xfrm>
            <a:off x="274637" y="4870450"/>
            <a:ext cx="10966443" cy="1827213"/>
          </a:xfrm>
          <a:prstGeom prst="rect">
            <a:avLst/>
          </a:prstGeom>
          <a:noFill/>
        </p:spPr>
        <p:txBody>
          <a:bodyPr wrap="square" lIns="182880" tIns="146304" rIns="182880" bIns="146304" rtlCol="0">
            <a:noAutofit/>
          </a:bodyPr>
          <a:lstStyle/>
          <a:p>
            <a:pPr marL="231775">
              <a:lnSpc>
                <a:spcPct val="90000"/>
              </a:lnSpc>
              <a:spcAft>
                <a:spcPts val="600"/>
              </a:spcAft>
            </a:pPr>
            <a:r>
              <a:rPr lang="en-US" sz="1600" dirty="0" smtClean="0">
                <a:gradFill>
                  <a:gsLst>
                    <a:gs pos="1250">
                      <a:srgbClr val="505050"/>
                    </a:gs>
                    <a:gs pos="99000">
                      <a:srgbClr val="505050"/>
                    </a:gs>
                  </a:gsLst>
                  <a:lin ang="5400000" scaled="0"/>
                </a:gradFill>
              </a:rPr>
              <a:t>   </a:t>
            </a:r>
            <a:endParaRPr lang="en-US" sz="1600" dirty="0">
              <a:gradFill>
                <a:gsLst>
                  <a:gs pos="1250">
                    <a:srgbClr val="505050"/>
                  </a:gs>
                  <a:gs pos="99000">
                    <a:srgbClr val="505050"/>
                  </a:gs>
                </a:gsLst>
                <a:lin ang="5400000" scaled="0"/>
              </a:gradFill>
            </a:endParaRPr>
          </a:p>
        </p:txBody>
      </p:sp>
      <p:sp>
        <p:nvSpPr>
          <p:cNvPr id="3" name="Title 2"/>
          <p:cNvSpPr>
            <a:spLocks noGrp="1"/>
          </p:cNvSpPr>
          <p:nvPr>
            <p:ph type="title"/>
          </p:nvPr>
        </p:nvSpPr>
        <p:spPr/>
        <p:txBody>
          <a:bodyPr/>
          <a:lstStyle/>
          <a:p>
            <a:r>
              <a:rPr lang="en-US" dirty="0" smtClean="0"/>
              <a:t>Keeping your Data Secure</a:t>
            </a:r>
            <a:endParaRPr lang="en-US" dirty="0"/>
          </a:p>
        </p:txBody>
      </p:sp>
      <p:pic>
        <p:nvPicPr>
          <p:cNvPr id="4" name="Picture 3"/>
          <p:cNvPicPr>
            <a:picLocks noChangeAspect="1"/>
          </p:cNvPicPr>
          <p:nvPr/>
        </p:nvPicPr>
        <p:blipFill>
          <a:blip r:embed="rId3"/>
          <a:stretch>
            <a:fillRect/>
          </a:stretch>
        </p:blipFill>
        <p:spPr>
          <a:xfrm>
            <a:off x="3298415" y="1360927"/>
            <a:ext cx="9899393" cy="3808413"/>
          </a:xfrm>
          <a:prstGeom prst="rect">
            <a:avLst/>
          </a:prstGeom>
          <a:ln>
            <a:solidFill>
              <a:srgbClr val="000000"/>
            </a:solidFill>
          </a:ln>
        </p:spPr>
      </p:pic>
      <p:pic>
        <p:nvPicPr>
          <p:cNvPr id="5" name="Picture 4"/>
          <p:cNvPicPr>
            <a:picLocks noChangeAspect="1"/>
          </p:cNvPicPr>
          <p:nvPr/>
        </p:nvPicPr>
        <p:blipFill>
          <a:blip r:embed="rId4"/>
          <a:stretch>
            <a:fillRect/>
          </a:stretch>
        </p:blipFill>
        <p:spPr>
          <a:xfrm>
            <a:off x="5832177" y="1744662"/>
            <a:ext cx="8254940" cy="4675952"/>
          </a:xfrm>
          <a:prstGeom prst="rect">
            <a:avLst/>
          </a:prstGeom>
          <a:ln>
            <a:solidFill>
              <a:srgbClr val="000000"/>
            </a:solidFill>
          </a:ln>
        </p:spPr>
      </p:pic>
    </p:spTree>
    <p:extLst>
      <p:ext uri="{BB962C8B-B14F-4D97-AF65-F5344CB8AC3E}">
        <p14:creationId xmlns:p14="http://schemas.microsoft.com/office/powerpoint/2010/main" val="989117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274638" y="295275"/>
            <a:ext cx="3447832" cy="2668587"/>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2400" b="1" dirty="0" smtClean="0">
                <a:gradFill>
                  <a:gsLst>
                    <a:gs pos="0">
                      <a:srgbClr val="FFFFFF"/>
                    </a:gs>
                    <a:gs pos="100000">
                      <a:srgbClr val="FFFFFF"/>
                    </a:gs>
                  </a:gsLst>
                  <a:lin ang="5400000" scaled="0"/>
                </a:gradFill>
                <a:latin typeface="Segoe UI Light"/>
                <a:ea typeface="Segoe UI" pitchFamily="34" charset="0"/>
                <a:cs typeface="Segoe UI" pitchFamily="34" charset="0"/>
              </a:rPr>
              <a:t>2+ TB </a:t>
            </a:r>
            <a:r>
              <a:rPr lang="en-US" sz="2400" dirty="0" smtClean="0">
                <a:gradFill>
                  <a:gsLst>
                    <a:gs pos="0">
                      <a:srgbClr val="FFFFFF"/>
                    </a:gs>
                    <a:gs pos="100000">
                      <a:srgbClr val="FFFFFF"/>
                    </a:gs>
                  </a:gsLst>
                  <a:lin ang="5400000" scaled="0"/>
                </a:gradFill>
                <a:latin typeface="Segoe UI Light"/>
                <a:ea typeface="Segoe UI" pitchFamily="34" charset="0"/>
                <a:cs typeface="Segoe UI" pitchFamily="34" charset="0"/>
              </a:rPr>
              <a:t>of logs per day</a:t>
            </a:r>
          </a:p>
          <a:p>
            <a:pPr defTabSz="932472" fontAlgn="base">
              <a:lnSpc>
                <a:spcPct val="90000"/>
              </a:lnSpc>
              <a:spcBef>
                <a:spcPct val="0"/>
              </a:spcBef>
              <a:spcAft>
                <a:spcPts val="1200"/>
              </a:spcAft>
            </a:pPr>
            <a:r>
              <a:rPr lang="en-US" sz="2400" b="1" dirty="0" smtClean="0">
                <a:gradFill>
                  <a:gsLst>
                    <a:gs pos="0">
                      <a:srgbClr val="FFFFFF"/>
                    </a:gs>
                    <a:gs pos="100000">
                      <a:srgbClr val="FFFFFF"/>
                    </a:gs>
                  </a:gsLst>
                  <a:lin ang="5400000" scaled="0"/>
                </a:gradFill>
                <a:latin typeface="Segoe UI Light"/>
                <a:ea typeface="Segoe UI" pitchFamily="34" charset="0"/>
                <a:cs typeface="Segoe UI" pitchFamily="34" charset="0"/>
              </a:rPr>
              <a:t>3 years </a:t>
            </a:r>
            <a:r>
              <a:rPr lang="en-US" sz="2400" dirty="0" smtClean="0">
                <a:gradFill>
                  <a:gsLst>
                    <a:gs pos="0">
                      <a:srgbClr val="FFFFFF"/>
                    </a:gs>
                    <a:gs pos="100000">
                      <a:srgbClr val="FFFFFF"/>
                    </a:gs>
                  </a:gsLst>
                  <a:lin ang="5400000" scaled="0"/>
                </a:gradFill>
                <a:latin typeface="Segoe UI Light"/>
                <a:ea typeface="Segoe UI" pitchFamily="34" charset="0"/>
                <a:cs typeface="Segoe UI" pitchFamily="34" charset="0"/>
              </a:rPr>
              <a:t>data retention</a:t>
            </a:r>
          </a:p>
          <a:p>
            <a:pPr defTabSz="932472" fontAlgn="base">
              <a:lnSpc>
                <a:spcPct val="90000"/>
              </a:lnSpc>
              <a:spcBef>
                <a:spcPct val="0"/>
              </a:spcBef>
              <a:spcAft>
                <a:spcPts val="1200"/>
              </a:spcAft>
            </a:pPr>
            <a:r>
              <a:rPr lang="en-US" sz="2400" b="1" dirty="0" smtClean="0">
                <a:gradFill>
                  <a:gsLst>
                    <a:gs pos="0">
                      <a:srgbClr val="FFFFFF"/>
                    </a:gs>
                    <a:gs pos="100000">
                      <a:srgbClr val="FFFFFF"/>
                    </a:gs>
                  </a:gsLst>
                  <a:lin ang="5400000" scaled="0"/>
                </a:gradFill>
                <a:latin typeface="Segoe UI Light"/>
                <a:ea typeface="Segoe UI" pitchFamily="34" charset="0"/>
                <a:cs typeface="Segoe UI" pitchFamily="34" charset="0"/>
              </a:rPr>
              <a:t>FISMA compliant</a:t>
            </a:r>
          </a:p>
          <a:p>
            <a:pPr defTabSz="932472" fontAlgn="base">
              <a:lnSpc>
                <a:spcPct val="90000"/>
              </a:lnSpc>
              <a:spcBef>
                <a:spcPct val="0"/>
              </a:spcBef>
              <a:spcAft>
                <a:spcPts val="1200"/>
              </a:spcAft>
            </a:pPr>
            <a:r>
              <a:rPr lang="en-US" sz="2400" dirty="0" smtClean="0">
                <a:gradFill>
                  <a:gsLst>
                    <a:gs pos="0">
                      <a:srgbClr val="FFFFFF"/>
                    </a:gs>
                    <a:gs pos="100000">
                      <a:srgbClr val="FFFFFF"/>
                    </a:gs>
                  </a:gsLst>
                  <a:lin ang="5400000" scaled="0"/>
                </a:gradFill>
                <a:latin typeface="Segoe UI Light"/>
                <a:ea typeface="Segoe UI" pitchFamily="34" charset="0"/>
                <a:cs typeface="Segoe UI" pitchFamily="34" charset="0"/>
              </a:rPr>
              <a:t>Powered by </a:t>
            </a:r>
            <a:r>
              <a:rPr lang="en-US" sz="2400" b="1" dirty="0" smtClean="0">
                <a:gradFill>
                  <a:gsLst>
                    <a:gs pos="0">
                      <a:srgbClr val="FFFFFF"/>
                    </a:gs>
                    <a:gs pos="100000">
                      <a:srgbClr val="FFFFFF"/>
                    </a:gs>
                  </a:gsLst>
                  <a:lin ang="5400000" scaled="0"/>
                </a:gradFill>
                <a:latin typeface="Segoe UI Light"/>
                <a:ea typeface="Segoe UI" pitchFamily="34" charset="0"/>
                <a:cs typeface="Segoe UI" pitchFamily="34" charset="0"/>
              </a:rPr>
              <a:t>Microsoft Cosmos</a:t>
            </a:r>
            <a:r>
              <a:rPr lang="en-US" sz="2400" dirty="0" smtClean="0">
                <a:gradFill>
                  <a:gsLst>
                    <a:gs pos="0">
                      <a:srgbClr val="FFFFFF"/>
                    </a:gs>
                    <a:gs pos="100000">
                      <a:srgbClr val="FFFFFF"/>
                    </a:gs>
                  </a:gsLst>
                  <a:lin ang="5400000" scaled="0"/>
                </a:gradFill>
                <a:latin typeface="Segoe UI Light"/>
                <a:ea typeface="Segoe UI" pitchFamily="34" charset="0"/>
                <a:cs typeface="Segoe UI" pitchFamily="34" charset="0"/>
              </a:rPr>
              <a:t> </a:t>
            </a:r>
            <a:r>
              <a:rPr lang="en-US" sz="2400" b="1" dirty="0" smtClean="0">
                <a:gradFill>
                  <a:gsLst>
                    <a:gs pos="0">
                      <a:srgbClr val="FFFFFF"/>
                    </a:gs>
                    <a:gs pos="100000">
                      <a:srgbClr val="FFFFFF"/>
                    </a:gs>
                  </a:gsLst>
                  <a:lin ang="5400000" scaled="0"/>
                </a:gradFill>
                <a:latin typeface="Segoe UI Light"/>
                <a:ea typeface="Segoe UI" pitchFamily="34" charset="0"/>
                <a:cs typeface="Segoe UI" pitchFamily="34" charset="0"/>
              </a:rPr>
              <a:t>Big Data </a:t>
            </a:r>
            <a:r>
              <a:rPr lang="en-US" sz="2400" dirty="0" smtClean="0">
                <a:gradFill>
                  <a:gsLst>
                    <a:gs pos="0">
                      <a:srgbClr val="FFFFFF"/>
                    </a:gs>
                    <a:gs pos="100000">
                      <a:srgbClr val="FFFFFF"/>
                    </a:gs>
                  </a:gsLst>
                  <a:lin ang="5400000" scaled="0"/>
                </a:gradFill>
                <a:latin typeface="Segoe UI Light"/>
                <a:ea typeface="Segoe UI" pitchFamily="34" charset="0"/>
                <a:cs typeface="Segoe UI" pitchFamily="34" charset="0"/>
              </a:rPr>
              <a:t>system</a:t>
            </a:r>
            <a:endParaRPr lang="en-US" sz="24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5" name="Rectangle 4"/>
          <p:cNvSpPr/>
          <p:nvPr/>
        </p:nvSpPr>
        <p:spPr>
          <a:xfrm>
            <a:off x="2713037" y="4723789"/>
            <a:ext cx="5828137" cy="2020641"/>
          </a:xfrm>
          <a:prstGeom prst="rect">
            <a:avLst/>
          </a:prstGeom>
          <a:solidFill>
            <a:schemeClr val="tx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US" sz="2448" b="1" dirty="0">
                <a:solidFill>
                  <a:srgbClr val="505050"/>
                </a:solidFill>
                <a:latin typeface="Segoe UI Light"/>
              </a:rPr>
              <a:t>SPO Machine</a:t>
            </a:r>
          </a:p>
        </p:txBody>
      </p:sp>
      <p:sp>
        <p:nvSpPr>
          <p:cNvPr id="7" name="Flowchart: Multidocument 6"/>
          <p:cNvSpPr/>
          <p:nvPr/>
        </p:nvSpPr>
        <p:spPr>
          <a:xfrm>
            <a:off x="5381476" y="4825542"/>
            <a:ext cx="1398905" cy="898408"/>
          </a:xfrm>
          <a:prstGeom prst="flowChartMulti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FFFFFF"/>
                </a:solidFill>
                <a:latin typeface="Segoe UI Light"/>
              </a:rPr>
              <a:t>Flat File Logs</a:t>
            </a:r>
          </a:p>
        </p:txBody>
      </p:sp>
      <p:grpSp>
        <p:nvGrpSpPr>
          <p:cNvPr id="8" name="Group 7"/>
          <p:cNvGrpSpPr/>
          <p:nvPr/>
        </p:nvGrpSpPr>
        <p:grpSpPr>
          <a:xfrm>
            <a:off x="3029730" y="4987821"/>
            <a:ext cx="1554339" cy="1182852"/>
            <a:chOff x="1143000" y="4975860"/>
            <a:chExt cx="1524000" cy="1159764"/>
          </a:xfrm>
        </p:grpSpPr>
        <p:sp>
          <p:nvSpPr>
            <p:cNvPr id="10" name="Rounded Rectangle 9"/>
            <p:cNvSpPr/>
            <p:nvPr/>
          </p:nvSpPr>
          <p:spPr>
            <a:xfrm>
              <a:off x="1143000" y="4975860"/>
              <a:ext cx="1524000" cy="11597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836" dirty="0" smtClean="0">
                  <a:solidFill>
                    <a:srgbClr val="FFFFFF"/>
                  </a:solidFill>
                  <a:latin typeface="Segoe UI Light"/>
                </a:rPr>
                <a:t>Cosmos </a:t>
              </a:r>
              <a:r>
                <a:rPr lang="en-US" sz="1836" dirty="0" err="1" smtClean="0">
                  <a:solidFill>
                    <a:srgbClr val="FFFFFF"/>
                  </a:solidFill>
                  <a:latin typeface="Segoe UI Light"/>
                </a:rPr>
                <a:t>Uploader</a:t>
              </a:r>
              <a:endParaRPr lang="en-US" sz="1836" dirty="0">
                <a:solidFill>
                  <a:srgbClr val="FFFFFF"/>
                </a:solidFill>
                <a:latin typeface="Segoe UI Light"/>
              </a:endParaRPr>
            </a:p>
          </p:txBody>
        </p:sp>
        <p:sp>
          <p:nvSpPr>
            <p:cNvPr id="11" name="Rounded Rectangle 10"/>
            <p:cNvSpPr/>
            <p:nvPr/>
          </p:nvSpPr>
          <p:spPr>
            <a:xfrm>
              <a:off x="1219200" y="5678424"/>
              <a:ext cx="1371600" cy="3810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600" dirty="0">
                  <a:solidFill>
                    <a:srgbClr val="FFFFFF"/>
                  </a:solidFill>
                  <a:latin typeface="Segoe UI Light"/>
                </a:rPr>
                <a:t>PII Scrubber</a:t>
              </a:r>
            </a:p>
          </p:txBody>
        </p:sp>
      </p:grpSp>
      <p:sp>
        <p:nvSpPr>
          <p:cNvPr id="12" name="Left Arrow 11"/>
          <p:cNvSpPr/>
          <p:nvPr/>
        </p:nvSpPr>
        <p:spPr>
          <a:xfrm>
            <a:off x="4623768" y="4998569"/>
            <a:ext cx="686872" cy="494280"/>
          </a:xfrm>
          <a:prstGeom prst="lef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836">
              <a:solidFill>
                <a:srgbClr val="FFFFFF"/>
              </a:solidFill>
            </a:endParaRPr>
          </a:p>
        </p:txBody>
      </p:sp>
      <p:sp>
        <p:nvSpPr>
          <p:cNvPr id="22" name="Rectangular Callout 21"/>
          <p:cNvSpPr/>
          <p:nvPr/>
        </p:nvSpPr>
        <p:spPr>
          <a:xfrm>
            <a:off x="9176359" y="4825542"/>
            <a:ext cx="3137878" cy="1528082"/>
          </a:xfrm>
          <a:prstGeom prst="wedgeRectCallout">
            <a:avLst>
              <a:gd name="adj1" fmla="val -63945"/>
              <a:gd name="adj2" fmla="val 119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rgbClr val="FFFFFF"/>
                </a:solidFill>
                <a:latin typeface="Segoe UI Light"/>
              </a:rPr>
              <a:t>Cosmos </a:t>
            </a:r>
            <a:r>
              <a:rPr lang="en-US" b="1" dirty="0" err="1">
                <a:solidFill>
                  <a:srgbClr val="FFFFFF"/>
                </a:solidFill>
                <a:latin typeface="Segoe UI Light"/>
              </a:rPr>
              <a:t>Uploader</a:t>
            </a:r>
            <a:r>
              <a:rPr lang="en-US" b="1" dirty="0">
                <a:solidFill>
                  <a:srgbClr val="FFFFFF"/>
                </a:solidFill>
                <a:latin typeface="Segoe UI Light"/>
              </a:rPr>
              <a:t> </a:t>
            </a:r>
            <a:r>
              <a:rPr lang="en-US" dirty="0" smtClean="0">
                <a:solidFill>
                  <a:srgbClr val="FFFFFF"/>
                </a:solidFill>
                <a:latin typeface="Segoe UI Light"/>
              </a:rPr>
              <a:t>is integrated with the </a:t>
            </a:r>
            <a:r>
              <a:rPr lang="en-US" b="1" dirty="0" smtClean="0">
                <a:solidFill>
                  <a:srgbClr val="FFFFFF"/>
                </a:solidFill>
                <a:latin typeface="Segoe UI Light"/>
              </a:rPr>
              <a:t>FISMA compliant PII Scrubber </a:t>
            </a:r>
            <a:r>
              <a:rPr lang="en-US" dirty="0" smtClean="0">
                <a:solidFill>
                  <a:srgbClr val="FFFFFF"/>
                </a:solidFill>
                <a:latin typeface="Segoe UI Light"/>
              </a:rPr>
              <a:t>that ensures your PII data never leave our datacenter</a:t>
            </a:r>
            <a:endParaRPr lang="en-US" dirty="0">
              <a:solidFill>
                <a:srgbClr val="FFFFFF"/>
              </a:solidFill>
              <a:latin typeface="Segoe UI Light"/>
            </a:endParaRPr>
          </a:p>
        </p:txBody>
      </p:sp>
      <p:sp>
        <p:nvSpPr>
          <p:cNvPr id="23" name="Rectangular Callout 22"/>
          <p:cNvSpPr/>
          <p:nvPr/>
        </p:nvSpPr>
        <p:spPr>
          <a:xfrm>
            <a:off x="9167144" y="2741504"/>
            <a:ext cx="3147093" cy="1232924"/>
          </a:xfrm>
          <a:prstGeom prst="wedgeRectCallout">
            <a:avLst>
              <a:gd name="adj1" fmla="val -63945"/>
              <a:gd name="adj2" fmla="val 11989"/>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b="1" dirty="0">
                <a:solidFill>
                  <a:srgbClr val="FFFFFF"/>
                </a:solidFill>
                <a:latin typeface="Segoe UI Light"/>
              </a:rPr>
              <a:t>Cosmos</a:t>
            </a:r>
            <a:r>
              <a:rPr lang="en-US" dirty="0">
                <a:solidFill>
                  <a:srgbClr val="FFFFFF"/>
                </a:solidFill>
                <a:latin typeface="Segoe UI Light"/>
              </a:rPr>
              <a:t> is a </a:t>
            </a:r>
            <a:r>
              <a:rPr lang="en-US" b="1" dirty="0">
                <a:solidFill>
                  <a:srgbClr val="FFFFFF"/>
                </a:solidFill>
                <a:latin typeface="Segoe UI Light"/>
              </a:rPr>
              <a:t>Big Data </a:t>
            </a:r>
            <a:r>
              <a:rPr lang="en-US" dirty="0">
                <a:solidFill>
                  <a:srgbClr val="FFFFFF"/>
                </a:solidFill>
                <a:latin typeface="Segoe UI Light"/>
              </a:rPr>
              <a:t>storage &amp; distributed processing system that backs </a:t>
            </a:r>
            <a:r>
              <a:rPr lang="en-US" b="1" dirty="0">
                <a:solidFill>
                  <a:srgbClr val="FFFFFF"/>
                </a:solidFill>
                <a:latin typeface="Segoe UI Light"/>
              </a:rPr>
              <a:t>Bing</a:t>
            </a:r>
            <a:r>
              <a:rPr lang="en-US" dirty="0">
                <a:solidFill>
                  <a:srgbClr val="FFFFFF"/>
                </a:solidFill>
                <a:latin typeface="Segoe UI Light"/>
              </a:rPr>
              <a:t> search engine</a:t>
            </a:r>
          </a:p>
        </p:txBody>
      </p:sp>
      <p:sp>
        <p:nvSpPr>
          <p:cNvPr id="24" name="Rectangular Callout 23"/>
          <p:cNvSpPr/>
          <p:nvPr/>
        </p:nvSpPr>
        <p:spPr>
          <a:xfrm>
            <a:off x="9167144" y="734904"/>
            <a:ext cx="3147093" cy="1480445"/>
          </a:xfrm>
          <a:prstGeom prst="wedgeRectCallout">
            <a:avLst>
              <a:gd name="adj1" fmla="val -63945"/>
              <a:gd name="adj2" fmla="val 11989"/>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en-US" dirty="0" smtClean="0">
                <a:solidFill>
                  <a:srgbClr val="FFFFFF"/>
                </a:solidFill>
                <a:latin typeface="Segoe UI Light"/>
              </a:rPr>
              <a:t>Our </a:t>
            </a:r>
            <a:r>
              <a:rPr lang="en-US" b="1" dirty="0" smtClean="0">
                <a:solidFill>
                  <a:srgbClr val="FFFFFF"/>
                </a:solidFill>
                <a:latin typeface="Segoe UI Light"/>
              </a:rPr>
              <a:t>world class business intelligence </a:t>
            </a:r>
            <a:r>
              <a:rPr lang="en-US" dirty="0" smtClean="0">
                <a:solidFill>
                  <a:srgbClr val="FFFFFF"/>
                </a:solidFill>
                <a:latin typeface="Segoe UI Light"/>
              </a:rPr>
              <a:t>system</a:t>
            </a:r>
            <a:r>
              <a:rPr lang="en-US" b="1" dirty="0" smtClean="0">
                <a:solidFill>
                  <a:srgbClr val="FFFFFF"/>
                </a:solidFill>
                <a:latin typeface="Segoe UI Light"/>
              </a:rPr>
              <a:t> </a:t>
            </a:r>
            <a:r>
              <a:rPr lang="en-US" dirty="0" smtClean="0">
                <a:solidFill>
                  <a:srgbClr val="FFFFFF"/>
                </a:solidFill>
                <a:latin typeface="Segoe UI Light"/>
              </a:rPr>
              <a:t>allows us to quickly identify gaps &amp; security threats to our customers</a:t>
            </a:r>
            <a:endParaRPr lang="en-US" dirty="0">
              <a:solidFill>
                <a:srgbClr val="FFFFFF"/>
              </a:solidFill>
              <a:latin typeface="Segoe UI Light"/>
            </a:endParaRPr>
          </a:p>
        </p:txBody>
      </p:sp>
      <p:sp>
        <p:nvSpPr>
          <p:cNvPr id="25" name="Flowchart: Internal Storage 24"/>
          <p:cNvSpPr/>
          <p:nvPr/>
        </p:nvSpPr>
        <p:spPr>
          <a:xfrm>
            <a:off x="5381477" y="5873165"/>
            <a:ext cx="1398904" cy="700804"/>
          </a:xfrm>
          <a:prstGeom prst="flowChartInternalStorag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mtClean="0">
                <a:solidFill>
                  <a:srgbClr val="FFFFFF"/>
                </a:solidFill>
                <a:latin typeface="Segoe UI Light"/>
              </a:rPr>
              <a:t>Windows Security Events</a:t>
            </a:r>
            <a:endParaRPr lang="en-US" sz="1400" dirty="0">
              <a:solidFill>
                <a:srgbClr val="FFFFFF"/>
              </a:solidFill>
              <a:latin typeface="Segoe UI Light"/>
            </a:endParaRPr>
          </a:p>
        </p:txBody>
      </p:sp>
      <p:sp>
        <p:nvSpPr>
          <p:cNvPr id="26" name="Left Arrow 25"/>
          <p:cNvSpPr/>
          <p:nvPr/>
        </p:nvSpPr>
        <p:spPr>
          <a:xfrm rot="1452832">
            <a:off x="4609985" y="5808345"/>
            <a:ext cx="676900" cy="494280"/>
          </a:xfrm>
          <a:prstGeom prst="lef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836">
              <a:solidFill>
                <a:srgbClr val="FFFFFF"/>
              </a:solidFill>
            </a:endParaRPr>
          </a:p>
        </p:txBody>
      </p:sp>
      <p:sp>
        <p:nvSpPr>
          <p:cNvPr id="13" name="Left Arrow 12"/>
          <p:cNvSpPr/>
          <p:nvPr/>
        </p:nvSpPr>
        <p:spPr>
          <a:xfrm rot="7087246">
            <a:off x="3984324" y="4249988"/>
            <a:ext cx="875901" cy="494280"/>
          </a:xfrm>
          <a:prstGeom prst="lef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836">
              <a:solidFill>
                <a:srgbClr val="FFFFFF"/>
              </a:solidFill>
            </a:endParaRPr>
          </a:p>
        </p:txBody>
      </p:sp>
      <p:pic>
        <p:nvPicPr>
          <p:cNvPr id="2" name="Picture 1"/>
          <p:cNvPicPr>
            <a:picLocks noChangeAspect="1"/>
          </p:cNvPicPr>
          <p:nvPr/>
        </p:nvPicPr>
        <p:blipFill>
          <a:blip r:embed="rId3"/>
          <a:stretch>
            <a:fillRect/>
          </a:stretch>
        </p:blipFill>
        <p:spPr>
          <a:xfrm>
            <a:off x="3932237" y="754062"/>
            <a:ext cx="1455182" cy="109256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a:blip r:embed="rId4"/>
          <a:stretch>
            <a:fillRect/>
          </a:stretch>
        </p:blipFill>
        <p:spPr>
          <a:xfrm>
            <a:off x="5441384" y="754062"/>
            <a:ext cx="1473768" cy="109932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p:cNvPicPr>
          <p:nvPr/>
        </p:nvPicPr>
        <p:blipFill>
          <a:blip r:embed="rId5"/>
          <a:stretch>
            <a:fillRect/>
          </a:stretch>
        </p:blipFill>
        <p:spPr>
          <a:xfrm>
            <a:off x="6969117" y="754494"/>
            <a:ext cx="1468686" cy="109169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8" name="Left Arrow 17"/>
          <p:cNvSpPr/>
          <p:nvPr/>
        </p:nvSpPr>
        <p:spPr>
          <a:xfrm rot="5400000">
            <a:off x="5833783" y="1929223"/>
            <a:ext cx="494290" cy="49428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29" name="Picture 28"/>
          <p:cNvPicPr>
            <a:picLocks noChangeAspect="1"/>
          </p:cNvPicPr>
          <p:nvPr/>
        </p:nvPicPr>
        <p:blipFill>
          <a:blip r:embed="rId6"/>
          <a:stretch>
            <a:fillRect/>
          </a:stretch>
        </p:blipFill>
        <p:spPr>
          <a:xfrm>
            <a:off x="7264642" y="4859983"/>
            <a:ext cx="1062750" cy="729600"/>
          </a:xfrm>
          <a:prstGeom prst="rect">
            <a:avLst/>
          </a:prstGeom>
        </p:spPr>
      </p:pic>
      <p:sp>
        <p:nvSpPr>
          <p:cNvPr id="31" name="Left Arrow 30"/>
          <p:cNvSpPr/>
          <p:nvPr/>
        </p:nvSpPr>
        <p:spPr>
          <a:xfrm>
            <a:off x="6846830" y="4997443"/>
            <a:ext cx="417812" cy="494280"/>
          </a:xfrm>
          <a:prstGeom prst="lef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836">
              <a:solidFill>
                <a:srgbClr val="FFFFFF"/>
              </a:solidFill>
            </a:endParaRPr>
          </a:p>
        </p:txBody>
      </p:sp>
      <p:sp>
        <p:nvSpPr>
          <p:cNvPr id="30" name="Cloud 29"/>
          <p:cNvSpPr/>
          <p:nvPr/>
        </p:nvSpPr>
        <p:spPr bwMode="auto">
          <a:xfrm>
            <a:off x="4389437" y="2423508"/>
            <a:ext cx="3304175" cy="1918291"/>
          </a:xfrm>
          <a:prstGeom prst="cloud">
            <a:avLst/>
          </a:prstGeom>
          <a:solidFill>
            <a:schemeClr val="bg2">
              <a:lumMod val="75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latin typeface="Segoe UI Light"/>
              </a:rPr>
              <a:t>Cosmos</a:t>
            </a:r>
            <a:endParaRPr lang="en-US" sz="3200" dirty="0">
              <a:gradFill>
                <a:gsLst>
                  <a:gs pos="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3830651433"/>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Query correlation logs in </a:t>
            </a:r>
            <a:r>
              <a:rPr lang="en-US" b="1" dirty="0">
                <a:solidFill>
                  <a:srgbClr val="00B050"/>
                </a:solidFill>
              </a:rPr>
              <a:t>&lt; 1 second </a:t>
            </a:r>
            <a:r>
              <a:rPr lang="en-US" b="1" dirty="0"/>
              <a:t>from ocean of </a:t>
            </a:r>
            <a:r>
              <a:rPr lang="en-US" b="1" dirty="0" smtClean="0"/>
              <a:t>data</a:t>
            </a:r>
            <a:endParaRPr lang="en-US" dirty="0"/>
          </a:p>
        </p:txBody>
      </p:sp>
      <p:pic>
        <p:nvPicPr>
          <p:cNvPr id="9" name="Picture 8"/>
          <p:cNvPicPr>
            <a:picLocks noChangeAspect="1"/>
          </p:cNvPicPr>
          <p:nvPr/>
        </p:nvPicPr>
        <p:blipFill>
          <a:blip r:embed="rId3"/>
          <a:stretch>
            <a:fillRect/>
          </a:stretch>
        </p:blipFill>
        <p:spPr>
          <a:xfrm>
            <a:off x="808037" y="2049462"/>
            <a:ext cx="10496550" cy="6477000"/>
          </a:xfrm>
          <a:prstGeom prst="rect">
            <a:avLst/>
          </a:prstGeom>
          <a:ln>
            <a:noFill/>
          </a:ln>
          <a:effectLst>
            <a:outerShdw blurRad="190500" algn="tl" rotWithShape="0">
              <a:srgbClr val="000000">
                <a:alpha val="70000"/>
              </a:srgbClr>
            </a:outerShdw>
          </a:effectLst>
        </p:spPr>
      </p:pic>
      <p:sp>
        <p:nvSpPr>
          <p:cNvPr id="10" name="Rectangle 9"/>
          <p:cNvSpPr/>
          <p:nvPr/>
        </p:nvSpPr>
        <p:spPr>
          <a:xfrm>
            <a:off x="1058372" y="2808237"/>
            <a:ext cx="2465756" cy="2308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10"/>
          <p:cNvSpPr/>
          <p:nvPr/>
        </p:nvSpPr>
        <p:spPr>
          <a:xfrm>
            <a:off x="1566373" y="4449849"/>
            <a:ext cx="2866890" cy="2308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5" name="Picture 4"/>
          <p:cNvPicPr>
            <a:picLocks noChangeAspect="1"/>
          </p:cNvPicPr>
          <p:nvPr/>
        </p:nvPicPr>
        <p:blipFill>
          <a:blip r:embed="rId4"/>
          <a:stretch>
            <a:fillRect/>
          </a:stretch>
        </p:blipFill>
        <p:spPr>
          <a:xfrm>
            <a:off x="5870085" y="1592262"/>
            <a:ext cx="5684837" cy="264281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p:cNvSpPr txBox="1"/>
          <p:nvPr/>
        </p:nvSpPr>
        <p:spPr>
          <a:xfrm>
            <a:off x="7817378" y="2913667"/>
            <a:ext cx="2702292" cy="215444"/>
          </a:xfrm>
          <a:prstGeom prst="rect">
            <a:avLst/>
          </a:prstGeom>
          <a:solidFill>
            <a:schemeClr val="bg1"/>
          </a:solidFill>
          <a:ln>
            <a:solidFill>
              <a:srgbClr val="FF0000"/>
            </a:solidFill>
          </a:ln>
        </p:spPr>
        <p:txBody>
          <a:bodyPr wrap="square" rtlCol="0">
            <a:spAutoFit/>
          </a:bodyPr>
          <a:lstStyle/>
          <a:p>
            <a:r>
              <a:rPr lang="en-US" sz="8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fbebd99b-9389-501b-d78f-73ba033fcde2</a:t>
            </a:r>
            <a:endParaRPr lang="en-US" sz="8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Box 6"/>
          <p:cNvSpPr txBox="1"/>
          <p:nvPr/>
        </p:nvSpPr>
        <p:spPr>
          <a:xfrm>
            <a:off x="7817378" y="3205617"/>
            <a:ext cx="1677121" cy="215444"/>
          </a:xfrm>
          <a:prstGeom prst="rect">
            <a:avLst/>
          </a:prstGeom>
          <a:solidFill>
            <a:schemeClr val="bg1"/>
          </a:solidFill>
        </p:spPr>
        <p:txBody>
          <a:bodyPr wrap="square" rtlCol="0">
            <a:spAutoFit/>
          </a:bodyPr>
          <a:lstStyle/>
          <a:p>
            <a:r>
              <a:rPr lang="en-US" sz="800" b="1" dirty="0" smtClean="0">
                <a:solidFill>
                  <a:srgbClr val="00AEEF">
                    <a:lumMod val="50000"/>
                  </a:srgbClr>
                </a:solidFill>
                <a:latin typeface="Verdana" panose="020B0604030504040204" pitchFamily="34" charset="0"/>
                <a:ea typeface="Verdana" panose="020B0604030504040204" pitchFamily="34" charset="0"/>
                <a:cs typeface="Verdana" panose="020B0604030504040204" pitchFamily="34" charset="0"/>
              </a:rPr>
              <a:t>10/23/2012 00:41:13 AM</a:t>
            </a:r>
            <a:endParaRPr lang="en-US" sz="800" b="1" dirty="0">
              <a:solidFill>
                <a:srgbClr val="00AEEF">
                  <a:lumMod val="50000"/>
                </a:srgbClr>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2"/>
          <p:cNvSpPr/>
          <p:nvPr/>
        </p:nvSpPr>
        <p:spPr bwMode="auto">
          <a:xfrm>
            <a:off x="6599237" y="5173662"/>
            <a:ext cx="1752600" cy="228600"/>
          </a:xfrm>
          <a:prstGeom prst="rect">
            <a:avLst/>
          </a:prstGeom>
          <a:solidFill>
            <a:srgbClr val="F0F8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6904037" y="5622028"/>
            <a:ext cx="1466111" cy="237434"/>
          </a:xfrm>
          <a:prstGeom prst="rect">
            <a:avLst/>
          </a:prstGeom>
          <a:solidFill>
            <a:srgbClr val="F0F8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 name="Rectangle 12"/>
          <p:cNvSpPr/>
          <p:nvPr/>
        </p:nvSpPr>
        <p:spPr bwMode="auto">
          <a:xfrm>
            <a:off x="9647237" y="5622028"/>
            <a:ext cx="1657350" cy="237434"/>
          </a:xfrm>
          <a:prstGeom prst="rect">
            <a:avLst/>
          </a:prstGeom>
          <a:solidFill>
            <a:srgbClr val="F0F8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5456237" y="6469062"/>
            <a:ext cx="1410884" cy="152400"/>
          </a:xfrm>
          <a:prstGeom prst="rect">
            <a:avLst/>
          </a:prstGeom>
          <a:solidFill>
            <a:srgbClr val="F0F8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7666037" y="7038516"/>
            <a:ext cx="1466111" cy="237434"/>
          </a:xfrm>
          <a:prstGeom prst="rect">
            <a:avLst/>
          </a:prstGeom>
          <a:solidFill>
            <a:srgbClr val="F0F8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19625281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4" name="Picture 373"/>
          <p:cNvPicPr>
            <a:picLocks noChangeAspect="1"/>
          </p:cNvPicPr>
          <p:nvPr/>
        </p:nvPicPr>
        <p:blipFill>
          <a:blip r:embed="rId3"/>
          <a:stretch>
            <a:fillRect/>
          </a:stretch>
        </p:blipFill>
        <p:spPr>
          <a:xfrm>
            <a:off x="338135" y="-87497"/>
            <a:ext cx="11760203" cy="7169517"/>
          </a:xfrm>
          <a:prstGeom prst="rect">
            <a:avLst/>
          </a:prstGeom>
        </p:spPr>
      </p:pic>
      <p:grpSp>
        <p:nvGrpSpPr>
          <p:cNvPr id="370" name="Group 369"/>
          <p:cNvGrpSpPr/>
          <p:nvPr/>
        </p:nvGrpSpPr>
        <p:grpSpPr>
          <a:xfrm>
            <a:off x="1980541" y="2028910"/>
            <a:ext cx="7672551" cy="3253049"/>
            <a:chOff x="1980541" y="2028910"/>
            <a:chExt cx="7672551" cy="3253049"/>
          </a:xfrm>
        </p:grpSpPr>
        <p:grpSp>
          <p:nvGrpSpPr>
            <p:cNvPr id="354" name="Group 353"/>
            <p:cNvGrpSpPr/>
            <p:nvPr/>
          </p:nvGrpSpPr>
          <p:grpSpPr>
            <a:xfrm>
              <a:off x="1980541" y="2028910"/>
              <a:ext cx="7672551" cy="2304571"/>
              <a:chOff x="1939431" y="1989309"/>
              <a:chExt cx="7522792" cy="2259588"/>
            </a:xfrm>
            <a:solidFill>
              <a:srgbClr val="000000"/>
            </a:solidFill>
          </p:grpSpPr>
          <p:sp>
            <p:nvSpPr>
              <p:cNvPr id="355" name="Oval 354"/>
              <p:cNvSpPr/>
              <p:nvPr/>
            </p:nvSpPr>
            <p:spPr>
              <a:xfrm>
                <a:off x="1939431" y="2609308"/>
                <a:ext cx="112195" cy="1121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356" name="Oval 355"/>
              <p:cNvSpPr/>
              <p:nvPr/>
            </p:nvSpPr>
            <p:spPr>
              <a:xfrm>
                <a:off x="3275012" y="2755888"/>
                <a:ext cx="112195" cy="1121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357" name="Oval 356"/>
              <p:cNvSpPr/>
              <p:nvPr/>
            </p:nvSpPr>
            <p:spPr>
              <a:xfrm>
                <a:off x="2970212" y="2581388"/>
                <a:ext cx="112195" cy="1121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358" name="Oval 357"/>
              <p:cNvSpPr/>
              <p:nvPr/>
            </p:nvSpPr>
            <p:spPr>
              <a:xfrm>
                <a:off x="2684032" y="3048580"/>
                <a:ext cx="112195" cy="1121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359" name="Oval 358"/>
              <p:cNvSpPr/>
              <p:nvPr/>
            </p:nvSpPr>
            <p:spPr>
              <a:xfrm>
                <a:off x="5575859" y="1989309"/>
                <a:ext cx="112195" cy="1121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360" name="Oval 359"/>
              <p:cNvSpPr/>
              <p:nvPr/>
            </p:nvSpPr>
            <p:spPr>
              <a:xfrm>
                <a:off x="5980816" y="2061149"/>
                <a:ext cx="112195" cy="1121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361" name="Oval 360"/>
              <p:cNvSpPr/>
              <p:nvPr/>
            </p:nvSpPr>
            <p:spPr>
              <a:xfrm>
                <a:off x="9350028" y="3500154"/>
                <a:ext cx="112195" cy="1121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362" name="Oval 361"/>
              <p:cNvSpPr/>
              <p:nvPr/>
            </p:nvSpPr>
            <p:spPr>
              <a:xfrm>
                <a:off x="9078342" y="4136702"/>
                <a:ext cx="112195" cy="1121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grpSp>
        <p:sp>
          <p:nvSpPr>
            <p:cNvPr id="363" name="Oval 362"/>
            <p:cNvSpPr/>
            <p:nvPr/>
          </p:nvSpPr>
          <p:spPr>
            <a:xfrm>
              <a:off x="4438090" y="5167530"/>
              <a:ext cx="114429" cy="114429"/>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grpSp>
      <p:sp>
        <p:nvSpPr>
          <p:cNvPr id="2" name="Title 1"/>
          <p:cNvSpPr>
            <a:spLocks noGrp="1"/>
          </p:cNvSpPr>
          <p:nvPr>
            <p:ph type="title"/>
          </p:nvPr>
        </p:nvSpPr>
        <p:spPr/>
        <p:txBody>
          <a:bodyPr/>
          <a:lstStyle/>
          <a:p>
            <a:r>
              <a:rPr lang="en-US" dirty="0" smtClean="0"/>
              <a:t>SPO – By the Numbers</a:t>
            </a:r>
            <a:endParaRPr lang="en-US" dirty="0"/>
          </a:p>
        </p:txBody>
      </p:sp>
      <p:sp>
        <p:nvSpPr>
          <p:cNvPr id="371" name="Rectangle 370"/>
          <p:cNvSpPr/>
          <p:nvPr/>
        </p:nvSpPr>
        <p:spPr bwMode="auto">
          <a:xfrm>
            <a:off x="7675536" y="2967475"/>
            <a:ext cx="4572000" cy="3958787"/>
          </a:xfrm>
          <a:prstGeom prst="rect">
            <a:avLst/>
          </a:prstGeom>
          <a:solidFill>
            <a:srgbClr val="F26522">
              <a:alpha val="94902"/>
            </a:srgb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372" name="Title 1"/>
          <p:cNvSpPr txBox="1">
            <a:spLocks/>
          </p:cNvSpPr>
          <p:nvPr/>
        </p:nvSpPr>
        <p:spPr>
          <a:xfrm>
            <a:off x="7689612" y="2798344"/>
            <a:ext cx="4472222" cy="4127918"/>
          </a:xfrm>
          <a:prstGeom prst="rect">
            <a:avLst/>
          </a:prstGeom>
        </p:spPr>
        <p:txBody>
          <a:bodyPr vert="horz" wrap="square" lIns="130589" tIns="186556" rIns="130589"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pPr>
              <a:lnSpc>
                <a:spcPct val="100000"/>
              </a:lnSpc>
            </a:pPr>
            <a:r>
              <a:rPr sz="3200">
                <a:gradFill>
                  <a:gsLst>
                    <a:gs pos="5833">
                      <a:srgbClr val="FFFFFF"/>
                    </a:gs>
                    <a:gs pos="100000">
                      <a:srgbClr val="FFFFFF"/>
                    </a:gs>
                  </a:gsLst>
                  <a:lin ang="5400000" scaled="0"/>
                </a:gradFill>
                <a:cs typeface="Segoe UI" pitchFamily="34" charset="0"/>
              </a:rPr>
              <a:t>9 Global Datacenters</a:t>
            </a:r>
          </a:p>
          <a:p>
            <a:pPr>
              <a:lnSpc>
                <a:spcPct val="100000"/>
              </a:lnSpc>
            </a:pPr>
            <a:r>
              <a:rPr sz="3200">
                <a:gradFill>
                  <a:gsLst>
                    <a:gs pos="5833">
                      <a:srgbClr val="FFFFFF"/>
                    </a:gs>
                    <a:gs pos="100000">
                      <a:srgbClr val="FFFFFF"/>
                    </a:gs>
                  </a:gsLst>
                  <a:lin ang="5400000" scaled="0"/>
                </a:gradFill>
                <a:cs typeface="Segoe UI" pitchFamily="34" charset="0"/>
              </a:rPr>
              <a:t>$3.2B DC Investment</a:t>
            </a:r>
          </a:p>
          <a:p>
            <a:pPr>
              <a:lnSpc>
                <a:spcPct val="100000"/>
              </a:lnSpc>
            </a:pPr>
            <a:r>
              <a:rPr sz="3200">
                <a:gradFill>
                  <a:gsLst>
                    <a:gs pos="5833">
                      <a:srgbClr val="FFFFFF"/>
                    </a:gs>
                    <a:gs pos="100000">
                      <a:srgbClr val="FFFFFF"/>
                    </a:gs>
                  </a:gsLst>
                  <a:lin ang="5400000" scaled="0"/>
                </a:gradFill>
                <a:cs typeface="Segoe UI" pitchFamily="34" charset="0"/>
              </a:rPr>
              <a:t>13,000 Servers</a:t>
            </a:r>
          </a:p>
          <a:p>
            <a:pPr>
              <a:lnSpc>
                <a:spcPct val="100000"/>
              </a:lnSpc>
            </a:pPr>
            <a:r>
              <a:rPr sz="3200">
                <a:gradFill>
                  <a:gsLst>
                    <a:gs pos="5833">
                      <a:srgbClr val="FFFFFF"/>
                    </a:gs>
                    <a:gs pos="100000">
                      <a:srgbClr val="FFFFFF"/>
                    </a:gs>
                  </a:gsLst>
                  <a:lin ang="5400000" scaled="0"/>
                </a:gradFill>
                <a:cs typeface="Segoe UI" pitchFamily="34" charset="0"/>
              </a:rPr>
              <a:t>37,000 SQL Databases</a:t>
            </a:r>
          </a:p>
          <a:p>
            <a:pPr>
              <a:lnSpc>
                <a:spcPct val="100000"/>
              </a:lnSpc>
            </a:pPr>
            <a:r>
              <a:rPr sz="3200">
                <a:gradFill>
                  <a:gsLst>
                    <a:gs pos="5833">
                      <a:srgbClr val="FFFFFF"/>
                    </a:gs>
                    <a:gs pos="100000">
                      <a:srgbClr val="FFFFFF"/>
                    </a:gs>
                  </a:gsLst>
                  <a:lin ang="5400000" scaled="0"/>
                </a:gradFill>
                <a:cs typeface="Segoe UI" pitchFamily="34" charset="0"/>
              </a:rPr>
              <a:t>30,000 Companies/week</a:t>
            </a:r>
          </a:p>
          <a:p>
            <a:pPr>
              <a:lnSpc>
                <a:spcPct val="100000"/>
              </a:lnSpc>
            </a:pPr>
            <a:r>
              <a:rPr sz="3200">
                <a:gradFill>
                  <a:gsLst>
                    <a:gs pos="5833">
                      <a:srgbClr val="FFFFFF"/>
                    </a:gs>
                    <a:gs pos="100000">
                      <a:srgbClr val="FFFFFF"/>
                    </a:gs>
                  </a:gsLst>
                  <a:lin ang="5400000" scaled="0"/>
                </a:gradFill>
                <a:cs typeface="Segoe UI" pitchFamily="34" charset="0"/>
              </a:rPr>
              <a:t>70 </a:t>
            </a:r>
            <a:r>
              <a:rPr sz="3200" err="1">
                <a:gradFill>
                  <a:gsLst>
                    <a:gs pos="5833">
                      <a:srgbClr val="FFFFFF"/>
                    </a:gs>
                    <a:gs pos="100000">
                      <a:srgbClr val="FFFFFF"/>
                    </a:gs>
                  </a:gsLst>
                  <a:lin ang="5400000" scaled="0"/>
                </a:gradFill>
                <a:cs typeface="Segoe UI" pitchFamily="34" charset="0"/>
              </a:rPr>
              <a:t>Devs</a:t>
            </a:r>
            <a:r>
              <a:rPr sz="3200">
                <a:gradFill>
                  <a:gsLst>
                    <a:gs pos="5833">
                      <a:srgbClr val="FFFFFF"/>
                    </a:gs>
                    <a:gs pos="100000">
                      <a:srgbClr val="FFFFFF"/>
                    </a:gs>
                  </a:gsLst>
                  <a:lin ang="5400000" scaled="0"/>
                </a:gradFill>
                <a:cs typeface="Segoe UI" pitchFamily="34" charset="0"/>
              </a:rPr>
              <a:t> On-Call 24/7</a:t>
            </a:r>
          </a:p>
          <a:p>
            <a:pPr>
              <a:lnSpc>
                <a:spcPct val="100000"/>
              </a:lnSpc>
            </a:pPr>
            <a:endParaRPr sz="3200">
              <a:gradFill>
                <a:gsLst>
                  <a:gs pos="5833">
                    <a:srgbClr val="FFFFFF"/>
                  </a:gs>
                  <a:gs pos="100000">
                    <a:srgbClr val="FFFFFF"/>
                  </a:gs>
                </a:gsLst>
                <a:lin ang="5400000" scaled="0"/>
              </a:gradFill>
              <a:cs typeface="Segoe UI" pitchFamily="34" charset="0"/>
            </a:endParaRPr>
          </a:p>
          <a:p>
            <a:pPr>
              <a:lnSpc>
                <a:spcPct val="100000"/>
              </a:lnSpc>
            </a:pPr>
            <a:r>
              <a:rPr sz="3200">
                <a:gradFill>
                  <a:gsLst>
                    <a:gs pos="5833">
                      <a:srgbClr val="FFFFFF"/>
                    </a:gs>
                    <a:gs pos="100000">
                      <a:srgbClr val="FFFFFF"/>
                    </a:gs>
                  </a:gsLst>
                  <a:lin ang="5400000" scaled="0"/>
                </a:gradFill>
                <a:cs typeface="Segoe UI" pitchFamily="34" charset="0"/>
              </a:rPr>
              <a:t>99.95% Uptime (</a:t>
            </a:r>
            <a:r>
              <a:rPr sz="3200" err="1">
                <a:gradFill>
                  <a:gsLst>
                    <a:gs pos="5833">
                      <a:srgbClr val="FFFFFF"/>
                    </a:gs>
                    <a:gs pos="100000">
                      <a:srgbClr val="FFFFFF"/>
                    </a:gs>
                  </a:gsLst>
                  <a:lin ang="5400000" scaled="0"/>
                </a:gradFill>
                <a:cs typeface="Segoe UI" pitchFamily="34" charset="0"/>
              </a:rPr>
              <a:t>Avg</a:t>
            </a:r>
            <a:r>
              <a:rPr sz="3200">
                <a:gradFill>
                  <a:gsLst>
                    <a:gs pos="5833">
                      <a:srgbClr val="FFFFFF"/>
                    </a:gs>
                    <a:gs pos="100000">
                      <a:srgbClr val="FFFFFF"/>
                    </a:gs>
                  </a:gsLst>
                  <a:lin ang="5400000" scaled="0"/>
                </a:gradFill>
                <a:cs typeface="Segoe UI" pitchFamily="34" charset="0"/>
              </a:rPr>
              <a:t> YTD)</a:t>
            </a:r>
          </a:p>
        </p:txBody>
      </p:sp>
    </p:spTree>
    <p:extLst>
      <p:ext uri="{BB962C8B-B14F-4D97-AF65-F5344CB8AC3E}">
        <p14:creationId xmlns:p14="http://schemas.microsoft.com/office/powerpoint/2010/main" val="25183630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370"/>
                                        </p:tgtEl>
                                        <p:attrNameLst>
                                          <p:attrName>style.visibility</p:attrName>
                                        </p:attrNameLst>
                                      </p:cBhvr>
                                      <p:to>
                                        <p:strVal val="visible"/>
                                      </p:to>
                                    </p:set>
                                    <p:animEffect transition="in" filter="fade">
                                      <p:cBhvr>
                                        <p:cTn id="7" dur="500"/>
                                        <p:tgtEl>
                                          <p:spTgt spid="37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71"/>
                                        </p:tgtEl>
                                        <p:attrNameLst>
                                          <p:attrName>style.visibility</p:attrName>
                                        </p:attrNameLst>
                                      </p:cBhvr>
                                      <p:to>
                                        <p:strVal val="visible"/>
                                      </p:to>
                                    </p:set>
                                    <p:animEffect transition="in" filter="fade">
                                      <p:cBhvr>
                                        <p:cTn id="11" dur="500"/>
                                        <p:tgtEl>
                                          <p:spTgt spid="371"/>
                                        </p:tgtEl>
                                      </p:cBhvr>
                                    </p:animEffect>
                                  </p:childTnLst>
                                </p:cTn>
                              </p:par>
                            </p:childTnLst>
                          </p:cTn>
                        </p:par>
                        <p:par>
                          <p:cTn id="12" fill="hold">
                            <p:stCondLst>
                              <p:cond delay="1500"/>
                            </p:stCondLst>
                            <p:childTnLst>
                              <p:par>
                                <p:cTn id="13" presetID="10" presetClass="entr" presetSubtype="0" fill="hold" nodeType="afterEffect">
                                  <p:stCondLst>
                                    <p:cond delay="0"/>
                                  </p:stCondLst>
                                  <p:iterate type="wd">
                                    <p:tmPct val="10000"/>
                                  </p:iterate>
                                  <p:childTnLst>
                                    <p:set>
                                      <p:cBhvr>
                                        <p:cTn id="14" dur="1" fill="hold">
                                          <p:stCondLst>
                                            <p:cond delay="0"/>
                                          </p:stCondLst>
                                        </p:cTn>
                                        <p:tgtEl>
                                          <p:spTgt spid="372">
                                            <p:txEl>
                                              <p:pRg st="0" end="0"/>
                                            </p:txEl>
                                          </p:spTgt>
                                        </p:tgtEl>
                                        <p:attrNameLst>
                                          <p:attrName>style.visibility</p:attrName>
                                        </p:attrNameLst>
                                      </p:cBhvr>
                                      <p:to>
                                        <p:strVal val="visible"/>
                                      </p:to>
                                    </p:set>
                                    <p:animEffect transition="in" filter="fade">
                                      <p:cBhvr>
                                        <p:cTn id="15" dur="500"/>
                                        <p:tgtEl>
                                          <p:spTgt spid="372">
                                            <p:txEl>
                                              <p:pRg st="0" end="0"/>
                                            </p:txEl>
                                          </p:spTgt>
                                        </p:tgtEl>
                                      </p:cBhvr>
                                    </p:animEffect>
                                  </p:childTnLst>
                                </p:cTn>
                              </p:par>
                            </p:childTnLst>
                          </p:cTn>
                        </p:par>
                        <p:par>
                          <p:cTn id="16" fill="hold">
                            <p:stCondLst>
                              <p:cond delay="2100"/>
                            </p:stCondLst>
                            <p:childTnLst>
                              <p:par>
                                <p:cTn id="17" presetID="10" presetClass="entr" presetSubtype="0" fill="hold" nodeType="afterEffect">
                                  <p:stCondLst>
                                    <p:cond delay="0"/>
                                  </p:stCondLst>
                                  <p:iterate type="wd">
                                    <p:tmPct val="10000"/>
                                  </p:iterate>
                                  <p:childTnLst>
                                    <p:set>
                                      <p:cBhvr>
                                        <p:cTn id="18" dur="1" fill="hold">
                                          <p:stCondLst>
                                            <p:cond delay="0"/>
                                          </p:stCondLst>
                                        </p:cTn>
                                        <p:tgtEl>
                                          <p:spTgt spid="372">
                                            <p:txEl>
                                              <p:pRg st="1" end="1"/>
                                            </p:txEl>
                                          </p:spTgt>
                                        </p:tgtEl>
                                        <p:attrNameLst>
                                          <p:attrName>style.visibility</p:attrName>
                                        </p:attrNameLst>
                                      </p:cBhvr>
                                      <p:to>
                                        <p:strVal val="visible"/>
                                      </p:to>
                                    </p:set>
                                    <p:animEffect transition="in" filter="fade">
                                      <p:cBhvr>
                                        <p:cTn id="19" dur="500"/>
                                        <p:tgtEl>
                                          <p:spTgt spid="372">
                                            <p:txEl>
                                              <p:pRg st="1" end="1"/>
                                            </p:txEl>
                                          </p:spTgt>
                                        </p:tgtEl>
                                      </p:cBhvr>
                                    </p:animEffect>
                                  </p:childTnLst>
                                </p:cTn>
                              </p:par>
                              <p:par>
                                <p:cTn id="20" presetID="10" presetClass="entr" presetSubtype="0" fill="hold" nodeType="withEffect">
                                  <p:stCondLst>
                                    <p:cond delay="0"/>
                                  </p:stCondLst>
                                  <p:iterate type="wd">
                                    <p:tmPct val="10000"/>
                                  </p:iterate>
                                  <p:childTnLst>
                                    <p:set>
                                      <p:cBhvr>
                                        <p:cTn id="21" dur="1" fill="hold">
                                          <p:stCondLst>
                                            <p:cond delay="0"/>
                                          </p:stCondLst>
                                        </p:cTn>
                                        <p:tgtEl>
                                          <p:spTgt spid="372">
                                            <p:txEl>
                                              <p:pRg st="2" end="2"/>
                                            </p:txEl>
                                          </p:spTgt>
                                        </p:tgtEl>
                                        <p:attrNameLst>
                                          <p:attrName>style.visibility</p:attrName>
                                        </p:attrNameLst>
                                      </p:cBhvr>
                                      <p:to>
                                        <p:strVal val="visible"/>
                                      </p:to>
                                    </p:set>
                                    <p:animEffect transition="in" filter="fade">
                                      <p:cBhvr>
                                        <p:cTn id="22" dur="500"/>
                                        <p:tgtEl>
                                          <p:spTgt spid="372">
                                            <p:txEl>
                                              <p:pRg st="2" end="2"/>
                                            </p:txEl>
                                          </p:spTgt>
                                        </p:tgtEl>
                                      </p:cBhvr>
                                    </p:animEffect>
                                  </p:childTnLst>
                                </p:cTn>
                              </p:par>
                              <p:par>
                                <p:cTn id="23" presetID="10" presetClass="entr" presetSubtype="0" fill="hold" nodeType="withEffect">
                                  <p:stCondLst>
                                    <p:cond delay="0"/>
                                  </p:stCondLst>
                                  <p:iterate type="wd">
                                    <p:tmPct val="10000"/>
                                  </p:iterate>
                                  <p:childTnLst>
                                    <p:set>
                                      <p:cBhvr>
                                        <p:cTn id="24" dur="1" fill="hold">
                                          <p:stCondLst>
                                            <p:cond delay="0"/>
                                          </p:stCondLst>
                                        </p:cTn>
                                        <p:tgtEl>
                                          <p:spTgt spid="372">
                                            <p:txEl>
                                              <p:pRg st="3" end="3"/>
                                            </p:txEl>
                                          </p:spTgt>
                                        </p:tgtEl>
                                        <p:attrNameLst>
                                          <p:attrName>style.visibility</p:attrName>
                                        </p:attrNameLst>
                                      </p:cBhvr>
                                      <p:to>
                                        <p:strVal val="visible"/>
                                      </p:to>
                                    </p:set>
                                    <p:animEffect transition="in" filter="fade">
                                      <p:cBhvr>
                                        <p:cTn id="25" dur="500"/>
                                        <p:tgtEl>
                                          <p:spTgt spid="372">
                                            <p:txEl>
                                              <p:pRg st="3" end="3"/>
                                            </p:txEl>
                                          </p:spTgt>
                                        </p:tgtEl>
                                      </p:cBhvr>
                                    </p:animEffect>
                                  </p:childTnLst>
                                </p:cTn>
                              </p:par>
                              <p:par>
                                <p:cTn id="26" presetID="10" presetClass="entr" presetSubtype="0" fill="hold" nodeType="withEffect">
                                  <p:stCondLst>
                                    <p:cond delay="0"/>
                                  </p:stCondLst>
                                  <p:iterate type="wd">
                                    <p:tmPct val="10000"/>
                                  </p:iterate>
                                  <p:childTnLst>
                                    <p:set>
                                      <p:cBhvr>
                                        <p:cTn id="27" dur="1" fill="hold">
                                          <p:stCondLst>
                                            <p:cond delay="0"/>
                                          </p:stCondLst>
                                        </p:cTn>
                                        <p:tgtEl>
                                          <p:spTgt spid="372">
                                            <p:txEl>
                                              <p:pRg st="4" end="4"/>
                                            </p:txEl>
                                          </p:spTgt>
                                        </p:tgtEl>
                                        <p:attrNameLst>
                                          <p:attrName>style.visibility</p:attrName>
                                        </p:attrNameLst>
                                      </p:cBhvr>
                                      <p:to>
                                        <p:strVal val="visible"/>
                                      </p:to>
                                    </p:set>
                                    <p:animEffect transition="in" filter="fade">
                                      <p:cBhvr>
                                        <p:cTn id="28" dur="500"/>
                                        <p:tgtEl>
                                          <p:spTgt spid="372">
                                            <p:txEl>
                                              <p:pRg st="4" end="4"/>
                                            </p:txEl>
                                          </p:spTgt>
                                        </p:tgtEl>
                                      </p:cBhvr>
                                    </p:animEffect>
                                  </p:childTnLst>
                                </p:cTn>
                              </p:par>
                              <p:par>
                                <p:cTn id="29" presetID="10" presetClass="entr" presetSubtype="0" fill="hold" nodeType="withEffect">
                                  <p:stCondLst>
                                    <p:cond delay="0"/>
                                  </p:stCondLst>
                                  <p:iterate type="wd">
                                    <p:tmPct val="10000"/>
                                  </p:iterate>
                                  <p:childTnLst>
                                    <p:set>
                                      <p:cBhvr>
                                        <p:cTn id="30" dur="1" fill="hold">
                                          <p:stCondLst>
                                            <p:cond delay="0"/>
                                          </p:stCondLst>
                                        </p:cTn>
                                        <p:tgtEl>
                                          <p:spTgt spid="372">
                                            <p:txEl>
                                              <p:pRg st="5" end="5"/>
                                            </p:txEl>
                                          </p:spTgt>
                                        </p:tgtEl>
                                        <p:attrNameLst>
                                          <p:attrName>style.visibility</p:attrName>
                                        </p:attrNameLst>
                                      </p:cBhvr>
                                      <p:to>
                                        <p:strVal val="visible"/>
                                      </p:to>
                                    </p:set>
                                    <p:animEffect transition="in" filter="fade">
                                      <p:cBhvr>
                                        <p:cTn id="31" dur="500"/>
                                        <p:tgtEl>
                                          <p:spTgt spid="372">
                                            <p:txEl>
                                              <p:pRg st="5" end="5"/>
                                            </p:txEl>
                                          </p:spTgt>
                                        </p:tgtEl>
                                      </p:cBhvr>
                                    </p:animEffect>
                                  </p:childTnLst>
                                </p:cTn>
                              </p:par>
                            </p:childTnLst>
                          </p:cTn>
                        </p:par>
                        <p:par>
                          <p:cTn id="32" fill="hold">
                            <p:stCondLst>
                              <p:cond delay="2750"/>
                            </p:stCondLst>
                            <p:childTnLst>
                              <p:par>
                                <p:cTn id="33" presetID="10" presetClass="entr" presetSubtype="0" fill="hold" nodeType="afterEffect">
                                  <p:stCondLst>
                                    <p:cond delay="2000"/>
                                  </p:stCondLst>
                                  <p:childTnLst>
                                    <p:set>
                                      <p:cBhvr>
                                        <p:cTn id="34" dur="1" fill="hold">
                                          <p:stCondLst>
                                            <p:cond delay="0"/>
                                          </p:stCondLst>
                                        </p:cTn>
                                        <p:tgtEl>
                                          <p:spTgt spid="372">
                                            <p:txEl>
                                              <p:pRg st="7" end="7"/>
                                            </p:txEl>
                                          </p:spTgt>
                                        </p:tgtEl>
                                        <p:attrNameLst>
                                          <p:attrName>style.visibility</p:attrName>
                                        </p:attrNameLst>
                                      </p:cBhvr>
                                      <p:to>
                                        <p:strVal val="visible"/>
                                      </p:to>
                                    </p:set>
                                    <p:animEffect transition="in" filter="fade">
                                      <p:cBhvr>
                                        <p:cTn id="35" dur="500"/>
                                        <p:tgtEl>
                                          <p:spTgt spid="37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Business Intelligence Reporting</a:t>
            </a:r>
            <a:endParaRPr lang="en-US" dirty="0"/>
          </a:p>
        </p:txBody>
      </p:sp>
      <p:pic>
        <p:nvPicPr>
          <p:cNvPr id="4" name="Picture 3"/>
          <p:cNvPicPr>
            <a:picLocks noChangeAspect="1"/>
          </p:cNvPicPr>
          <p:nvPr/>
        </p:nvPicPr>
        <p:blipFill>
          <a:blip r:embed="rId3"/>
          <a:stretch>
            <a:fillRect/>
          </a:stretch>
        </p:blipFill>
        <p:spPr>
          <a:xfrm>
            <a:off x="102501" y="1308687"/>
            <a:ext cx="3891940" cy="2860713"/>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a:stretch>
            <a:fillRect/>
          </a:stretch>
        </p:blipFill>
        <p:spPr>
          <a:xfrm>
            <a:off x="2865437" y="1447444"/>
            <a:ext cx="3891940" cy="2896312"/>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5"/>
          <a:stretch>
            <a:fillRect/>
          </a:stretch>
        </p:blipFill>
        <p:spPr>
          <a:xfrm>
            <a:off x="5665101" y="1660524"/>
            <a:ext cx="3891940" cy="2894013"/>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6"/>
          <a:stretch>
            <a:fillRect/>
          </a:stretch>
        </p:blipFill>
        <p:spPr>
          <a:xfrm>
            <a:off x="8464766" y="1906904"/>
            <a:ext cx="3891939" cy="2860713"/>
          </a:xfrm>
          <a:prstGeom prst="rect">
            <a:avLst/>
          </a:prstGeom>
          <a:ln>
            <a:noFill/>
          </a:ln>
          <a:effectLst>
            <a:outerShdw blurRad="292100" dist="139700" dir="2700000" algn="tl" rotWithShape="0">
              <a:srgbClr val="333333">
                <a:alpha val="65000"/>
              </a:srgbClr>
            </a:outerShdw>
          </a:effectLst>
        </p:spPr>
      </p:pic>
      <p:pic>
        <p:nvPicPr>
          <p:cNvPr id="40" name="Picture 39"/>
          <p:cNvPicPr>
            <a:picLocks noChangeAspect="1"/>
          </p:cNvPicPr>
          <p:nvPr/>
        </p:nvPicPr>
        <p:blipFill>
          <a:blip r:embed="rId7"/>
          <a:stretch>
            <a:fillRect/>
          </a:stretch>
        </p:blipFill>
        <p:spPr>
          <a:xfrm>
            <a:off x="2865437" y="3356153"/>
            <a:ext cx="6651312" cy="349331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46530507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10952" b="13889"/>
          <a:stretch/>
        </p:blipFill>
        <p:spPr>
          <a:xfrm>
            <a:off x="1" y="-7938"/>
            <a:ext cx="12436474" cy="7010400"/>
          </a:xfrm>
          <a:prstGeom prst="rect">
            <a:avLst/>
          </a:prstGeom>
        </p:spPr>
      </p:pic>
      <p:sp>
        <p:nvSpPr>
          <p:cNvPr id="4" name="Title 1"/>
          <p:cNvSpPr txBox="1">
            <a:spLocks/>
          </p:cNvSpPr>
          <p:nvPr/>
        </p:nvSpPr>
        <p:spPr>
          <a:xfrm>
            <a:off x="122237" y="5473700"/>
            <a:ext cx="11887200" cy="1831975"/>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pPr>
              <a:defRPr/>
            </a:pPr>
            <a:r>
              <a:rPr dirty="0" smtClean="0">
                <a:gradFill>
                  <a:gsLst>
                    <a:gs pos="100000">
                      <a:srgbClr val="FFFFFF"/>
                    </a:gs>
                    <a:gs pos="0">
                      <a:srgbClr val="FFFFFF"/>
                    </a:gs>
                  </a:gsLst>
                  <a:lin ang="5400000" scaled="0"/>
                </a:gradFill>
              </a:rPr>
              <a:t>SPO Command Center</a:t>
            </a:r>
            <a:endParaRPr dirty="0">
              <a:gradFill>
                <a:gsLst>
                  <a:gs pos="100000">
                    <a:srgbClr val="FFFFFF"/>
                  </a:gs>
                  <a:gs pos="0">
                    <a:srgbClr val="FFFFFF"/>
                  </a:gs>
                </a:gsLst>
                <a:lin ang="5400000" scaled="0"/>
              </a:gradFill>
            </a:endParaRPr>
          </a:p>
        </p:txBody>
      </p:sp>
    </p:spTree>
    <p:extLst>
      <p:ext uri="{BB962C8B-B14F-4D97-AF65-F5344CB8AC3E}">
        <p14:creationId xmlns:p14="http://schemas.microsoft.com/office/powerpoint/2010/main" val="3460508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777700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solidFill>
                  <a:schemeClr val="bg1"/>
                </a:solidFill>
              </a:rPr>
              <a:t>Q&amp;A</a:t>
            </a:r>
            <a:endParaRPr lang="en-US" dirty="0">
              <a:solidFill>
                <a:schemeClr val="bg1"/>
              </a:solidFill>
            </a:endParaRPr>
          </a:p>
        </p:txBody>
      </p:sp>
    </p:spTree>
    <p:extLst>
      <p:ext uri="{BB962C8B-B14F-4D97-AF65-F5344CB8AC3E}">
        <p14:creationId xmlns:p14="http://schemas.microsoft.com/office/powerpoint/2010/main" val="68562069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323983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creenCapture_11-7-2012 9.57.53 P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7013" t="18149" r="11031" b="105"/>
          <a:stretch/>
        </p:blipFill>
        <p:spPr>
          <a:xfrm>
            <a:off x="0" y="0"/>
            <a:ext cx="12466637" cy="6994525"/>
          </a:xfrm>
          <a:prstGeom prst="rect">
            <a:avLst/>
          </a:prstGeom>
        </p:spPr>
      </p:pic>
      <p:sp>
        <p:nvSpPr>
          <p:cNvPr id="5" name="Rectangle 4"/>
          <p:cNvSpPr/>
          <p:nvPr/>
        </p:nvSpPr>
        <p:spPr bwMode="auto">
          <a:xfrm>
            <a:off x="9037637" y="6088061"/>
            <a:ext cx="3429000" cy="906463"/>
          </a:xfrm>
          <a:prstGeom prst="rect">
            <a:avLst/>
          </a:prstGeom>
          <a:solidFill>
            <a:srgbClr val="00051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a:xfrm>
            <a:off x="3932237" y="6088062"/>
            <a:ext cx="8504238" cy="917575"/>
          </a:xfrm>
        </p:spPr>
        <p:txBody>
          <a:bodyPr/>
          <a:lstStyle/>
          <a:p>
            <a:r>
              <a:rPr lang="en-US" dirty="0" smtClean="0">
                <a:solidFill>
                  <a:schemeClr val="bg1"/>
                </a:solidFill>
              </a:rPr>
              <a:t>SPO Live Traffic – week of 11/4</a:t>
            </a:r>
            <a:endParaRPr lang="en-US" dirty="0">
              <a:solidFill>
                <a:schemeClr val="bg1"/>
              </a:solidFill>
            </a:endParaRPr>
          </a:p>
        </p:txBody>
      </p:sp>
    </p:spTree>
    <p:extLst>
      <p:ext uri="{BB962C8B-B14F-4D97-AF65-F5344CB8AC3E}">
        <p14:creationId xmlns:p14="http://schemas.microsoft.com/office/powerpoint/2010/main" val="1327232349"/>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09" y="212566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Zero Down Time</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6" y="21256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Zero Data Loss</a:t>
            </a:r>
          </a:p>
        </p:txBody>
      </p:sp>
      <p:sp>
        <p:nvSpPr>
          <p:cNvPr id="29" name="Rectangle 28"/>
          <p:cNvSpPr/>
          <p:nvPr/>
        </p:nvSpPr>
        <p:spPr bwMode="auto">
          <a:xfrm>
            <a:off x="8497880" y="2125663"/>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Secure and Compliant</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3"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Always </a:t>
            </a:r>
            <a:br>
              <a:rPr lang="en-US" sz="3600" dirty="0" smtClean="0">
                <a:gradFill>
                  <a:gsLst>
                    <a:gs pos="0">
                      <a:srgbClr val="FFFFFF"/>
                    </a:gs>
                    <a:gs pos="100000">
                      <a:srgbClr val="FFFFFF"/>
                    </a:gs>
                  </a:gsLst>
                  <a:lin ang="5400000" scaled="0"/>
                </a:gradFill>
                <a:ea typeface="Segoe UI" pitchFamily="34" charset="0"/>
                <a:cs typeface="Segoe UI" pitchFamily="34" charset="0"/>
              </a:rPr>
            </a:br>
            <a:r>
              <a:rPr lang="en-US" sz="3600" dirty="0" smtClean="0">
                <a:gradFill>
                  <a:gsLst>
                    <a:gs pos="0">
                      <a:srgbClr val="FFFFFF"/>
                    </a:gs>
                    <a:gs pos="100000">
                      <a:srgbClr val="FFFFFF"/>
                    </a:gs>
                  </a:gsLst>
                  <a:lin ang="5400000" scaled="0"/>
                </a:gradFill>
                <a:ea typeface="Segoe UI" pitchFamily="34" charset="0"/>
                <a:cs typeface="Segoe UI" pitchFamily="34" charset="0"/>
              </a:rPr>
              <a:t>Up-to-Date</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1659193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Zero Down Time</a:t>
            </a:r>
            <a:endParaRPr lang="en-US" dirty="0"/>
          </a:p>
        </p:txBody>
      </p:sp>
    </p:spTree>
    <p:extLst>
      <p:ext uri="{BB962C8B-B14F-4D97-AF65-F5344CB8AC3E}">
        <p14:creationId xmlns:p14="http://schemas.microsoft.com/office/powerpoint/2010/main" val="4190805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2932112" y="1287463"/>
            <a:ext cx="6334125" cy="169289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Component</a:t>
            </a:r>
          </a:p>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Scenario</a:t>
            </a:r>
          </a:p>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Live Traffic</a:t>
            </a:r>
          </a:p>
        </p:txBody>
      </p:sp>
      <p:sp>
        <p:nvSpPr>
          <p:cNvPr id="23" name="Rectangle 22"/>
          <p:cNvSpPr/>
          <p:nvPr/>
        </p:nvSpPr>
        <p:spPr bwMode="auto">
          <a:xfrm>
            <a:off x="198437" y="1287462"/>
            <a:ext cx="2671409" cy="1692891"/>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Monitor From Multiple Angles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2932112" y="3073886"/>
            <a:ext cx="6334125" cy="169289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Production Escalations Route Direct to SP Engineering</a:t>
            </a:r>
          </a:p>
        </p:txBody>
      </p:sp>
      <p:sp>
        <p:nvSpPr>
          <p:cNvPr id="25" name="Rectangle 24"/>
          <p:cNvSpPr/>
          <p:nvPr/>
        </p:nvSpPr>
        <p:spPr bwMode="auto">
          <a:xfrm>
            <a:off x="198437" y="3073885"/>
            <a:ext cx="2671409" cy="1692891"/>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Drive Accountability</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Title 5"/>
          <p:cNvSpPr>
            <a:spLocks noGrp="1"/>
          </p:cNvSpPr>
          <p:nvPr>
            <p:ph type="title"/>
          </p:nvPr>
        </p:nvSpPr>
        <p:spPr/>
        <p:txBody>
          <a:bodyPr/>
          <a:lstStyle/>
          <a:p>
            <a:r>
              <a:rPr lang="en-US" dirty="0" smtClean="0"/>
              <a:t>Monitoring and Escalation Tenets</a:t>
            </a:r>
            <a:endParaRPr lang="en-US" dirty="0"/>
          </a:p>
        </p:txBody>
      </p:sp>
      <p:sp>
        <p:nvSpPr>
          <p:cNvPr id="15" name="Rectangle 14"/>
          <p:cNvSpPr/>
          <p:nvPr/>
        </p:nvSpPr>
        <p:spPr bwMode="auto">
          <a:xfrm>
            <a:off x="2932112" y="4868863"/>
            <a:ext cx="6334125" cy="169289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Engineer for self-healing, easy diagnosis and automated fix</a:t>
            </a:r>
          </a:p>
        </p:txBody>
      </p:sp>
      <p:sp>
        <p:nvSpPr>
          <p:cNvPr id="16" name="Rectangle 15"/>
          <p:cNvSpPr/>
          <p:nvPr/>
        </p:nvSpPr>
        <p:spPr bwMode="auto">
          <a:xfrm>
            <a:off x="198437" y="4868862"/>
            <a:ext cx="2671409" cy="1692891"/>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Automate Everything</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122113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84039" y="3268662"/>
            <a:ext cx="2222403" cy="830997"/>
          </a:xfrm>
          <a:prstGeom prst="rect">
            <a:avLst/>
          </a:prstGeom>
        </p:spPr>
        <p:txBody>
          <a:bodyPr wrap="none">
            <a:spAutoFit/>
          </a:bodyPr>
          <a:lstStyle/>
          <a:p>
            <a:pPr algn="ctr"/>
            <a:r>
              <a:rPr lang="en-US" sz="4800" b="1" spc="-180" dirty="0" smtClean="0">
                <a:solidFill>
                  <a:srgbClr val="505050"/>
                </a:solidFill>
                <a:latin typeface="Segoe UI Semibold" panose="020B0702040204020203" pitchFamily="34" charset="0"/>
                <a:cs typeface="Segoe UI Semibold" panose="020B0702040204020203" pitchFamily="34" charset="0"/>
              </a:rPr>
              <a:t>600,000</a:t>
            </a:r>
            <a:endParaRPr lang="en-US" sz="4800" dirty="0">
              <a:solidFill>
                <a:srgbClr val="505050"/>
              </a:solidFill>
            </a:endParaRPr>
          </a:p>
        </p:txBody>
      </p:sp>
      <p:sp>
        <p:nvSpPr>
          <p:cNvPr id="5" name="Rectangle 4"/>
          <p:cNvSpPr/>
          <p:nvPr/>
        </p:nvSpPr>
        <p:spPr>
          <a:xfrm>
            <a:off x="4725373" y="5076275"/>
            <a:ext cx="1139736" cy="830997"/>
          </a:xfrm>
          <a:prstGeom prst="rect">
            <a:avLst/>
          </a:prstGeom>
        </p:spPr>
        <p:txBody>
          <a:bodyPr wrap="none">
            <a:spAutoFit/>
          </a:bodyPr>
          <a:lstStyle/>
          <a:p>
            <a:pPr algn="ctr"/>
            <a:r>
              <a:rPr lang="en-US" sz="4800" b="1" spc="-180" dirty="0" smtClean="0">
                <a:solidFill>
                  <a:srgbClr val="505050"/>
                </a:solidFill>
                <a:latin typeface="Segoe UI Semibold" panose="020B0702040204020203" pitchFamily="34" charset="0"/>
                <a:cs typeface="Segoe UI Semibold" panose="020B0702040204020203" pitchFamily="34" charset="0"/>
              </a:rPr>
              <a:t>200</a:t>
            </a:r>
            <a:endParaRPr lang="en-US" sz="4800" dirty="0">
              <a:solidFill>
                <a:srgbClr val="505050"/>
              </a:solidFill>
            </a:endParaRPr>
          </a:p>
        </p:txBody>
      </p:sp>
      <p:sp>
        <p:nvSpPr>
          <p:cNvPr id="9" name="Rectangle 8"/>
          <p:cNvSpPr/>
          <p:nvPr/>
        </p:nvSpPr>
        <p:spPr>
          <a:xfrm>
            <a:off x="3774055" y="2238593"/>
            <a:ext cx="3042371" cy="369332"/>
          </a:xfrm>
          <a:prstGeom prst="rect">
            <a:avLst/>
          </a:prstGeom>
        </p:spPr>
        <p:txBody>
          <a:bodyPr wrap="none">
            <a:spAutoFit/>
          </a:bodyPr>
          <a:lstStyle/>
          <a:p>
            <a:pPr algn="ctr"/>
            <a:r>
              <a:rPr lang="en-US" dirty="0" smtClean="0">
                <a:solidFill>
                  <a:srgbClr val="505050"/>
                </a:solidFill>
                <a:latin typeface="Segoe UI Semibold" panose="020B0702040204020203" pitchFamily="34" charset="0"/>
              </a:rPr>
              <a:t>Scenario Probes per Month</a:t>
            </a:r>
            <a:endParaRPr lang="en-US" dirty="0">
              <a:solidFill>
                <a:srgbClr val="505050"/>
              </a:solidFill>
            </a:endParaRPr>
          </a:p>
        </p:txBody>
      </p:sp>
      <p:sp>
        <p:nvSpPr>
          <p:cNvPr id="10" name="Rectangle 9"/>
          <p:cNvSpPr/>
          <p:nvPr/>
        </p:nvSpPr>
        <p:spPr>
          <a:xfrm>
            <a:off x="3778640" y="5718324"/>
            <a:ext cx="3033203" cy="369332"/>
          </a:xfrm>
          <a:prstGeom prst="rect">
            <a:avLst/>
          </a:prstGeom>
        </p:spPr>
        <p:txBody>
          <a:bodyPr wrap="none">
            <a:spAutoFit/>
          </a:bodyPr>
          <a:lstStyle/>
          <a:p>
            <a:pPr algn="ctr"/>
            <a:r>
              <a:rPr lang="en-US" dirty="0" smtClean="0">
                <a:solidFill>
                  <a:srgbClr val="505050"/>
                </a:solidFill>
                <a:latin typeface="Segoe UI Semibold" panose="020B0702040204020203" pitchFamily="34" charset="0"/>
              </a:rPr>
              <a:t>Sev1 Escalations per Month</a:t>
            </a:r>
            <a:endParaRPr lang="en-US" dirty="0">
              <a:solidFill>
                <a:srgbClr val="505050"/>
              </a:solidFill>
            </a:endParaRPr>
          </a:p>
        </p:txBody>
      </p:sp>
      <p:sp>
        <p:nvSpPr>
          <p:cNvPr id="12" name="Rectangle 11"/>
          <p:cNvSpPr/>
          <p:nvPr/>
        </p:nvSpPr>
        <p:spPr>
          <a:xfrm>
            <a:off x="7986085" y="4149070"/>
            <a:ext cx="2492349" cy="1938992"/>
          </a:xfrm>
          <a:prstGeom prst="rect">
            <a:avLst/>
          </a:prstGeom>
        </p:spPr>
        <p:txBody>
          <a:bodyPr wrap="none">
            <a:spAutoFit/>
          </a:bodyPr>
          <a:lstStyle/>
          <a:p>
            <a:pPr algn="ctr"/>
            <a:r>
              <a:rPr lang="en-US" sz="7200" b="1" spc="-180" dirty="0" smtClean="0">
                <a:solidFill>
                  <a:srgbClr val="505050"/>
                </a:solidFill>
                <a:latin typeface="Segoe UI Semibold" panose="020B0702040204020203" pitchFamily="34" charset="0"/>
                <a:cs typeface="Segoe UI Semibold" panose="020B0702040204020203" pitchFamily="34" charset="0"/>
              </a:rPr>
              <a:t>400%</a:t>
            </a:r>
          </a:p>
          <a:p>
            <a:pPr algn="ctr"/>
            <a:r>
              <a:rPr lang="en-US" sz="2400" b="1" spc="-180" dirty="0" smtClean="0">
                <a:solidFill>
                  <a:srgbClr val="505050"/>
                </a:solidFill>
                <a:latin typeface="Segoe UI Semibold" panose="020B0702040204020203" pitchFamily="34" charset="0"/>
                <a:cs typeface="Segoe UI Semibold" panose="020B0702040204020203" pitchFamily="34" charset="0"/>
              </a:rPr>
              <a:t>Signal : Noise Ratio </a:t>
            </a:r>
          </a:p>
          <a:p>
            <a:pPr algn="ctr"/>
            <a:r>
              <a:rPr lang="en-US" sz="2400" b="1" spc="-180" dirty="0" smtClean="0">
                <a:solidFill>
                  <a:srgbClr val="505050"/>
                </a:solidFill>
                <a:latin typeface="Segoe UI Semibold" panose="020B0702040204020203" pitchFamily="34" charset="0"/>
                <a:cs typeface="Segoe UI Semibold" panose="020B0702040204020203" pitchFamily="34" charset="0"/>
              </a:rPr>
              <a:t>Improvement</a:t>
            </a:r>
            <a:endParaRPr lang="en-US" sz="2400" b="1" spc="-180" dirty="0">
              <a:solidFill>
                <a:srgbClr val="505050"/>
              </a:solidFill>
              <a:latin typeface="Segoe UI Semibold" panose="020B0702040204020203" pitchFamily="34" charset="0"/>
              <a:cs typeface="Segoe UI Semibold" panose="020B0702040204020203" pitchFamily="34" charset="0"/>
            </a:endParaRPr>
          </a:p>
        </p:txBody>
      </p:sp>
      <p:grpSp>
        <p:nvGrpSpPr>
          <p:cNvPr id="22" name="Group 21"/>
          <p:cNvGrpSpPr/>
          <p:nvPr/>
        </p:nvGrpSpPr>
        <p:grpSpPr>
          <a:xfrm>
            <a:off x="4881677" y="4495210"/>
            <a:ext cx="827127" cy="581065"/>
            <a:chOff x="5238674" y="4516397"/>
            <a:chExt cx="827127" cy="581065"/>
          </a:xfrm>
          <a:solidFill>
            <a:schemeClr val="tx1">
              <a:lumMod val="85000"/>
            </a:schemeClr>
          </a:solidFill>
        </p:grpSpPr>
        <p:sp>
          <p:nvSpPr>
            <p:cNvPr id="3" name="Isosceles Triangle 2"/>
            <p:cNvSpPr/>
            <p:nvPr/>
          </p:nvSpPr>
          <p:spPr bwMode="auto">
            <a:xfrm rot="10800000">
              <a:off x="5238674" y="4516397"/>
              <a:ext cx="827127" cy="457200"/>
            </a:xfrm>
            <a:prstGeom prst="triangl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 name="Rectangle 20"/>
            <p:cNvSpPr/>
            <p:nvPr/>
          </p:nvSpPr>
          <p:spPr bwMode="auto">
            <a:xfrm>
              <a:off x="5537937" y="4784317"/>
              <a:ext cx="228600" cy="313145"/>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6" name="Title 5"/>
          <p:cNvSpPr>
            <a:spLocks noGrp="1"/>
          </p:cNvSpPr>
          <p:nvPr>
            <p:ph type="title"/>
          </p:nvPr>
        </p:nvSpPr>
        <p:spPr/>
        <p:txBody>
          <a:bodyPr/>
          <a:lstStyle/>
          <a:p>
            <a:r>
              <a:rPr lang="en-US" dirty="0" smtClean="0"/>
              <a:t>Monitoring Coverage and Health</a:t>
            </a:r>
            <a:endParaRPr lang="en-US" dirty="0"/>
          </a:p>
        </p:txBody>
      </p:sp>
      <p:sp>
        <p:nvSpPr>
          <p:cNvPr id="26" name="Rectangle 25"/>
          <p:cNvSpPr/>
          <p:nvPr/>
        </p:nvSpPr>
        <p:spPr bwMode="auto">
          <a:xfrm>
            <a:off x="503237" y="1668462"/>
            <a:ext cx="1923917" cy="12192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Component Monitors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505349" y="3138249"/>
            <a:ext cx="1923917" cy="12192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Scenario Monitors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505349" y="4608036"/>
            <a:ext cx="1923917" cy="12192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Real-Time Monitors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a:xfrm>
            <a:off x="3696405" y="1523265"/>
            <a:ext cx="3197670" cy="830997"/>
          </a:xfrm>
          <a:prstGeom prst="rect">
            <a:avLst/>
          </a:prstGeom>
        </p:spPr>
        <p:txBody>
          <a:bodyPr wrap="none">
            <a:spAutoFit/>
          </a:bodyPr>
          <a:lstStyle/>
          <a:p>
            <a:pPr algn="ctr"/>
            <a:r>
              <a:rPr lang="en-US" sz="4800" b="1" spc="-180" dirty="0" smtClean="0">
                <a:solidFill>
                  <a:srgbClr val="505050"/>
                </a:solidFill>
                <a:latin typeface="Segoe UI Semibold" panose="020B0702040204020203" pitchFamily="34" charset="0"/>
                <a:cs typeface="Segoe UI Semibold" panose="020B0702040204020203" pitchFamily="34" charset="0"/>
              </a:rPr>
              <a:t>172,000,000</a:t>
            </a:r>
            <a:endParaRPr lang="en-US" sz="4800" dirty="0">
              <a:solidFill>
                <a:srgbClr val="505050"/>
              </a:solidFill>
            </a:endParaRPr>
          </a:p>
        </p:txBody>
      </p:sp>
      <p:grpSp>
        <p:nvGrpSpPr>
          <p:cNvPr id="15" name="Group 14"/>
          <p:cNvGrpSpPr/>
          <p:nvPr/>
        </p:nvGrpSpPr>
        <p:grpSpPr>
          <a:xfrm>
            <a:off x="4881677" y="2659062"/>
            <a:ext cx="827127" cy="581065"/>
            <a:chOff x="5238674" y="4516397"/>
            <a:chExt cx="827127" cy="581065"/>
          </a:xfrm>
          <a:solidFill>
            <a:schemeClr val="tx1">
              <a:lumMod val="85000"/>
            </a:schemeClr>
          </a:solidFill>
        </p:grpSpPr>
        <p:sp>
          <p:nvSpPr>
            <p:cNvPr id="16" name="Isosceles Triangle 15"/>
            <p:cNvSpPr/>
            <p:nvPr/>
          </p:nvSpPr>
          <p:spPr bwMode="auto">
            <a:xfrm rot="10800000">
              <a:off x="5238674" y="4516397"/>
              <a:ext cx="827127" cy="457200"/>
            </a:xfrm>
            <a:prstGeom prst="triangl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Rectangle 16"/>
            <p:cNvSpPr/>
            <p:nvPr/>
          </p:nvSpPr>
          <p:spPr bwMode="auto">
            <a:xfrm>
              <a:off x="5537937" y="4784317"/>
              <a:ext cx="228600" cy="313145"/>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8" name="Rectangle 17"/>
          <p:cNvSpPr/>
          <p:nvPr/>
        </p:nvSpPr>
        <p:spPr>
          <a:xfrm>
            <a:off x="4063976" y="4011345"/>
            <a:ext cx="2462534" cy="369332"/>
          </a:xfrm>
          <a:prstGeom prst="rect">
            <a:avLst/>
          </a:prstGeom>
        </p:spPr>
        <p:txBody>
          <a:bodyPr wrap="none">
            <a:spAutoFit/>
          </a:bodyPr>
          <a:lstStyle/>
          <a:p>
            <a:pPr algn="ctr"/>
            <a:r>
              <a:rPr lang="en-US" dirty="0" smtClean="0">
                <a:solidFill>
                  <a:srgbClr val="505050"/>
                </a:solidFill>
                <a:latin typeface="Segoe UI Semibold" panose="020B0702040204020203" pitchFamily="34" charset="0"/>
              </a:rPr>
              <a:t>Anomalies per Month</a:t>
            </a:r>
            <a:endParaRPr lang="en-US" dirty="0">
              <a:solidFill>
                <a:srgbClr val="505050"/>
              </a:solidFill>
            </a:endParaRPr>
          </a:p>
        </p:txBody>
      </p:sp>
      <p:sp>
        <p:nvSpPr>
          <p:cNvPr id="2" name="Striped Right Arrow 1"/>
          <p:cNvSpPr/>
          <p:nvPr/>
        </p:nvSpPr>
        <p:spPr bwMode="auto">
          <a:xfrm>
            <a:off x="7056437" y="4713041"/>
            <a:ext cx="697211" cy="811050"/>
          </a:xfrm>
          <a:prstGeom prst="stripedRightArrow">
            <a:avLst/>
          </a:prstGeom>
          <a:solidFill>
            <a:srgbClr val="44444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10281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P spid="12" grpId="0"/>
      <p:bldP spid="18" grpId="0"/>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274638" y="295274"/>
            <a:ext cx="4572000" cy="4575175"/>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pic>
        <p:nvPicPr>
          <p:cNvPr id="1030" name="Picture 6" descr="http://regmedia.co.uk/2011/04/07/data_center_interior_lit1_larg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541980" cy="7840662"/>
          </a:xfrm>
          <a:prstGeom prst="rect">
            <a:avLst/>
          </a:prstGeom>
          <a:solidFill>
            <a:schemeClr val="tx2">
              <a:lumMod val="75000"/>
            </a:schemeClr>
          </a:solidFill>
          <a:extLst/>
        </p:spPr>
      </p:pic>
      <p:sp>
        <p:nvSpPr>
          <p:cNvPr id="9" name="Rectangle 8"/>
          <p:cNvSpPr/>
          <p:nvPr/>
        </p:nvSpPr>
        <p:spPr bwMode="auto">
          <a:xfrm>
            <a:off x="274637" y="295275"/>
            <a:ext cx="6403975" cy="3662363"/>
          </a:xfrm>
          <a:prstGeom prst="rect">
            <a:avLst/>
          </a:prstGeom>
          <a:solidFill>
            <a:srgbClr val="F26522">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b="1" dirty="0" smtClean="0">
                <a:gradFill>
                  <a:gsLst>
                    <a:gs pos="0">
                      <a:srgbClr val="FFFFFF"/>
                    </a:gs>
                    <a:gs pos="100000">
                      <a:srgbClr val="FFFFFF"/>
                    </a:gs>
                  </a:gsLst>
                  <a:lin ang="5400000" scaled="0"/>
                </a:gradFill>
                <a:ea typeface="Segoe UI" pitchFamily="34" charset="0"/>
                <a:cs typeface="Segoe UI" pitchFamily="34" charset="0"/>
              </a:rPr>
              <a:t>SharePoint Online</a:t>
            </a:r>
          </a:p>
          <a:p>
            <a:pPr defTabSz="932472" fontAlgn="base">
              <a:lnSpc>
                <a:spcPct val="90000"/>
              </a:lnSpc>
              <a:spcBef>
                <a:spcPct val="0"/>
              </a:spcBef>
              <a:spcAft>
                <a:spcPts val="1200"/>
              </a:spcAft>
            </a:pPr>
            <a:r>
              <a:rPr lang="en-US" sz="4000" b="1" dirty="0" smtClean="0">
                <a:gradFill>
                  <a:gsLst>
                    <a:gs pos="0">
                      <a:srgbClr val="FFFFFF"/>
                    </a:gs>
                    <a:gs pos="100000">
                      <a:srgbClr val="FFFFFF"/>
                    </a:gs>
                  </a:gsLst>
                  <a:lin ang="5400000" scaled="0"/>
                </a:gradFill>
                <a:ea typeface="Segoe UI" pitchFamily="34" charset="0"/>
                <a:cs typeface="Segoe UI" pitchFamily="34" charset="0"/>
              </a:rPr>
              <a:t>Datacenter</a:t>
            </a:r>
          </a:p>
          <a:p>
            <a:pPr defTabSz="932472" fontAlgn="base">
              <a:lnSpc>
                <a:spcPct val="90000"/>
              </a:lnSpc>
              <a:spcBef>
                <a:spcPct val="0"/>
              </a:spcBef>
              <a:spcAft>
                <a:spcPts val="1200"/>
              </a:spcAft>
            </a:pPr>
            <a:r>
              <a:rPr lang="en-US" sz="4000" b="1" dirty="0" smtClean="0">
                <a:gradFill>
                  <a:gsLst>
                    <a:gs pos="0">
                      <a:srgbClr val="FFFFFF"/>
                    </a:gs>
                    <a:gs pos="100000">
                      <a:srgbClr val="FFFFFF"/>
                    </a:gs>
                  </a:gsLst>
                  <a:lin ang="5400000" scaled="0"/>
                </a:gradFill>
                <a:ea typeface="Segoe UI" pitchFamily="34" charset="0"/>
                <a:cs typeface="Segoe UI" pitchFamily="34" charset="0"/>
              </a:rPr>
              <a:t>2AM</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pic>
        <p:nvPicPr>
          <p:cNvPr id="3" name="bencan notification.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572335" y="2308555"/>
            <a:ext cx="1432542" cy="1432542"/>
          </a:xfrm>
          <a:prstGeom prst="rect">
            <a:avLst/>
          </a:prstGeom>
        </p:spPr>
      </p:pic>
    </p:spTree>
    <p:extLst>
      <p:ext uri="{BB962C8B-B14F-4D97-AF65-F5344CB8AC3E}">
        <p14:creationId xmlns:p14="http://schemas.microsoft.com/office/powerpoint/2010/main" val="3909057263"/>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95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Ben Canning</External_x0020_Speaker>
    <Session_x0020_Code xmlns="2295e2e7-0eeb-498e-8716-217bb2ee6ee3">SPC122</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Ben Canning</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6CCCECE-45B9-47AC-B5AB-5DA86B54F3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2295e2e7-0eeb-498e-8716-217bb2ee6ee3"/>
    <ds:schemaRef ds:uri="http://www.w3.org/XML/1998/namespac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terms/"/>
    <ds:schemaRef ds:uri="http://purl.org/dc/dcmitype/"/>
    <ds:schemaRef ds:uri="230e9df3-be65-4c73-a93b-d1236ebd677e"/>
    <ds:schemaRef ds:uri="032d541b-1b4e-4d91-93c7-b10533c52f73"/>
    <ds:schemaRef ds:uri="http://schemas.microsoft.com/sharepoint/v3"/>
    <ds:schemaRef ds:uri="http://purl.org/dc/elements/1.1/"/>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17124</TotalTime>
  <Words>4410</Words>
  <Application>Microsoft Office PowerPoint</Application>
  <PresentationFormat>Custom</PresentationFormat>
  <Paragraphs>381</Paragraphs>
  <Slides>34</Slides>
  <Notes>31</Notes>
  <HiddenSlides>0</HiddenSlides>
  <MMClips>2</MMClips>
  <ScaleCrop>false</ScaleCrop>
  <HeadingPairs>
    <vt:vector size="4" baseType="variant">
      <vt:variant>
        <vt:lpstr>Theme</vt:lpstr>
      </vt:variant>
      <vt:variant>
        <vt:i4>4</vt:i4>
      </vt:variant>
      <vt:variant>
        <vt:lpstr>Slide Titles</vt:lpstr>
      </vt:variant>
      <vt:variant>
        <vt:i4>34</vt:i4>
      </vt:variant>
    </vt:vector>
  </HeadingPairs>
  <TitlesOfParts>
    <vt:vector size="38" baseType="lpstr">
      <vt:lpstr>5-30072_SPC2012_IT-Pro_Template_16x9</vt:lpstr>
      <vt:lpstr>5-30072_SPC2012_IT-Pro_Template_16x9_Light</vt:lpstr>
      <vt:lpstr>1_5-30072_SPC2012_IT-Pro_Template_16x9</vt:lpstr>
      <vt:lpstr>5-30072_SPC2012_Business_Template_16x9_Light</vt:lpstr>
      <vt:lpstr>PowerPoint Presentation</vt:lpstr>
      <vt:lpstr>SharePoint Online: How We Run It</vt:lpstr>
      <vt:lpstr>SPO – By the Numbers</vt:lpstr>
      <vt:lpstr>SPO Live Traffic – week of 11/4</vt:lpstr>
      <vt:lpstr>Agenda</vt:lpstr>
      <vt:lpstr>Zero Down Time</vt:lpstr>
      <vt:lpstr>Monitoring and Escalation Tenets</vt:lpstr>
      <vt:lpstr>Monitoring Coverage and Health</vt:lpstr>
      <vt:lpstr>PowerPoint Presentation</vt:lpstr>
      <vt:lpstr>PowerPoint Presentation</vt:lpstr>
      <vt:lpstr>PowerPoint Presentation</vt:lpstr>
      <vt:lpstr>PowerPoint Presentation</vt:lpstr>
      <vt:lpstr>Zero Data Loss</vt:lpstr>
      <vt:lpstr>Keeping Your Data Safe</vt:lpstr>
      <vt:lpstr>Disaster Recovery</vt:lpstr>
      <vt:lpstr>DR Lessons Learned</vt:lpstr>
      <vt:lpstr>Always Up-to-Date</vt:lpstr>
      <vt:lpstr>Change Management in SPO</vt:lpstr>
      <vt:lpstr>Change Management - 1</vt:lpstr>
      <vt:lpstr>Change Management - 2</vt:lpstr>
      <vt:lpstr>Change Management – 3 </vt:lpstr>
      <vt:lpstr>Phased Rollout</vt:lpstr>
      <vt:lpstr>Secure and Compliant</vt:lpstr>
      <vt:lpstr>Keeping your Data Secure</vt:lpstr>
      <vt:lpstr>Keeping your Data Secure</vt:lpstr>
      <vt:lpstr>Keeping your Data Secure</vt:lpstr>
      <vt:lpstr>Keeping your Data Secure</vt:lpstr>
      <vt:lpstr>PowerPoint Presentation</vt:lpstr>
      <vt:lpstr>Query correlation logs in &lt; 1 second from ocean of data</vt:lpstr>
      <vt:lpstr>Business Intelligence Reporting</vt:lpstr>
      <vt:lpstr>PowerPoint Presentation</vt:lpstr>
      <vt:lpstr>PowerPoint Presentation</vt:lpstr>
      <vt:lpstr>Q&amp;A</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We Do It: Operating SharePoint Online</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932</cp:revision>
  <dcterms:created xsi:type="dcterms:W3CDTF">2012-05-22T07:38:31Z</dcterms:created>
  <dcterms:modified xsi:type="dcterms:W3CDTF">2012-12-06T01:52:23Z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